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7.png" ContentType="image/png"/>
  <Override PartName="/ppt/media/image1.png" ContentType="image/png"/>
  <Override PartName="/ppt/media/image31.png" ContentType="image/png"/>
  <Override PartName="/ppt/media/image7.jpeg" ContentType="image/jpeg"/>
  <Override PartName="/ppt/media/image56.jpeg" ContentType="image/jpeg"/>
  <Override PartName="/ppt/media/image2.png" ContentType="image/png"/>
  <Override PartName="/ppt/media/image3.png" ContentType="image/png"/>
  <Override PartName="/ppt/media/image17.jpeg" ContentType="image/jpeg"/>
  <Override PartName="/ppt/media/image59.png" ContentType="image/png"/>
  <Override PartName="/ppt/media/image131.png" ContentType="image/png"/>
  <Override PartName="/ppt/media/image70.png" ContentType="image/png"/>
  <Override PartName="/ppt/media/image4.png" ContentType="image/png"/>
  <Override PartName="/ppt/media/image71.png" ContentType="image/png"/>
  <Override PartName="/ppt/media/image5.png" ContentType="image/png"/>
  <Override PartName="/ppt/media/image6.png" ContentType="image/png"/>
  <Override PartName="/ppt/media/image74.png" ContentType="image/png"/>
  <Override PartName="/ppt/media/image8.png" ContentType="image/png"/>
  <Override PartName="/ppt/media/image9.jpeg" ContentType="image/jpeg"/>
  <Override PartName="/ppt/media/image51.png" ContentType="image/png"/>
  <Override PartName="/ppt/media/image10.jpeg" ContentType="image/jpeg"/>
  <Override PartName="/ppt/media/image66.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35.jpeg" ContentType="image/jpeg"/>
  <Override PartName="/ppt/media/image16.png" ContentType="image/png"/>
  <Override PartName="/ppt/media/image18.png" ContentType="image/png"/>
  <Override PartName="/ppt/media/image19.jpeg" ContentType="image/jpeg"/>
  <Override PartName="/ppt/media/image22.png" ContentType="image/png"/>
  <Override PartName="/ppt/media/image20.png" ContentType="image/png"/>
  <Override PartName="/ppt/media/image21.jpeg" ContentType="image/jpeg"/>
  <Override PartName="/ppt/media/image54.png" ContentType="image/png"/>
  <Override PartName="/ppt/media/image23.png" ContentType="image/png"/>
  <Override PartName="/ppt/media/image24.jpeg" ContentType="image/jpeg"/>
  <Override PartName="/ppt/media/image125.jpeg" ContentType="image/jpeg"/>
  <Override PartName="/ppt/media/image25.png" ContentType="image/png"/>
  <Override PartName="/ppt/media/image26.jpeg" ContentType="image/jpe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2.png" ContentType="image/png"/>
  <Override PartName="/ppt/media/image122.jpeg" ContentType="image/jpeg"/>
  <Override PartName="/ppt/media/image33.jpeg" ContentType="image/jpeg"/>
  <Override PartName="/ppt/media/image62.png" ContentType="image/png"/>
  <Override PartName="/ppt/media/image34.png" ContentType="image/png"/>
  <Override PartName="/ppt/media/image36.png" ContentType="image/png"/>
  <Override PartName="/ppt/media/image37.jpeg" ContentType="image/jpe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9.jpeg" ContentType="image/jpe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50.png" ContentType="image/png"/>
  <Override PartName="/ppt/media/image52.png" ContentType="image/png"/>
  <Override PartName="/ppt/media/image53.png" ContentType="image/png"/>
  <Override PartName="/ppt/media/image55.png" ContentType="image/png"/>
  <Override PartName="/ppt/media/image58.jpeg" ContentType="image/jpeg"/>
  <Override PartName="/ppt/media/image60.png" ContentType="image/png"/>
  <Override PartName="/ppt/media/image61.png" ContentType="image/png"/>
  <Override PartName="/ppt/media/image63.png" ContentType="image/png"/>
  <Override PartName="/ppt/media/image64.png" ContentType="image/png"/>
  <Override PartName="/ppt/media/image65.png" ContentType="image/png"/>
  <Override PartName="/ppt/media/image67.jpeg" ContentType="image/jpeg"/>
  <Override PartName="/ppt/media/image68.png" ContentType="image/png"/>
  <Override PartName="/ppt/media/image69.png" ContentType="image/png"/>
  <Override PartName="/ppt/media/image72.jpeg" ContentType="image/jpeg"/>
  <Override PartName="/ppt/media/image73.png" ContentType="image/png"/>
  <Override PartName="/ppt/media/image75.jpeg" ContentType="image/jpe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102.jpeg" ContentType="image/jpe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gif" ContentType="image/gif"/>
  <Override PartName="/ppt/media/image97.png" ContentType="image/png"/>
  <Override PartName="/ppt/media/image98.png" ContentType="image/png"/>
  <Override PartName="/ppt/media/image99.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jpeg" ContentType="image/jpeg"/>
  <Override PartName="/ppt/media/image108.png" ContentType="image/png"/>
  <Override PartName="/ppt/media/image109.png" ContentType="image/png"/>
  <Override PartName="/ppt/media/image112.jpeg" ContentType="image/jpeg"/>
  <Override PartName="/ppt/media/image113.png" ContentType="image/png"/>
  <Override PartName="/ppt/media/image114.jpeg" ContentType="image/jpeg"/>
  <Override PartName="/ppt/media/image115.png" ContentType="image/png"/>
  <Override PartName="/ppt/media/image116.png" ContentType="image/png"/>
  <Override PartName="/ppt/media/image117.png" ContentType="image/png"/>
  <Override PartName="/ppt/media/image118.jpeg" ContentType="image/jpeg"/>
  <Override PartName="/ppt/media/image119.png" ContentType="image/png"/>
  <Override PartName="/ppt/media/image120.jpeg" ContentType="image/jpeg"/>
  <Override PartName="/ppt/media/image121.png" ContentType="image/png"/>
  <Override PartName="/ppt/media/image123.png" ContentType="image/png"/>
  <Override PartName="/ppt/media/image124.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30.png" ContentType="image/png"/>
  <Override PartName="/ppt/media/image132.jpeg" ContentType="image/jpeg"/>
  <Override PartName="/ppt/media/image133.png" ContentType="image/png"/>
  <Override PartName="/ppt/media/image134.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notesSlides/_rels/notesSlide2.xml.rels" ContentType="application/vnd.openxmlformats-package.relationships+xml"/>
  <Override PartName="/ppt/notesSlides/_rels/notesSlide83.xml.rels" ContentType="application/vnd.openxmlformats-package.relationships+xml"/>
  <Override PartName="/ppt/notesSlides/notesSlide2.xml" ContentType="application/vnd.openxmlformats-officedocument.presentationml.notesSlide+xml"/>
  <Override PartName="/ppt/notesSlides/notesSlide83.xml" ContentType="application/vnd.openxmlformats-officedocument.presentationml.notesSlide+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Lst>
  <p:sldSz cx="12188825"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61F12-5DF0-4450-906C-B4A16760C0D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uk-UA"/>
        </a:p>
      </dgm:t>
    </dgm:pt>
    <dgm:pt modelId="{FF9DD88B-B4EE-48BD-91EB-E4EA4A307D16}">
      <dgm:prSet phldrT="[Текст]" custT="1"/>
      <dgm:spPr>
        <a:solidFill>
          <a:srgbClr val="F76E07"/>
        </a:solidFill>
        <a:ln>
          <a:solidFill>
            <a:srgbClr val="FF0000"/>
          </a:solidFill>
        </a:ln>
      </dgm:spPr>
      <dgm:t>
        <a:bodyPr/>
        <a:lstStyle/>
        <a:p>
          <a:pPr>
            <a:lnSpc>
              <a:spcPct val="100000"/>
            </a:lnSpc>
            <a:spcAft>
              <a:spcPts val="0"/>
            </a:spcAft>
          </a:pPr>
          <a:r>
            <a:rPr lang="ru-RU" sz="1600" b="1" u="none" err="1" smtClean="0">
              <a:latin typeface="Garamond" panose="02020404030301010803" pitchFamily="18" charset="0"/>
            </a:rPr>
            <a:t>Завжди</a:t>
          </a:r>
          <a:r>
            <a:rPr lang="ru-RU" sz="1600" b="1" u="none" smtClean="0">
              <a:latin typeface="Garamond" panose="02020404030301010803" pitchFamily="18" charset="0"/>
            </a:rPr>
            <a:t> </a:t>
          </a:r>
          <a:r>
            <a:rPr lang="ru-RU" sz="1600" b="1" u="none" err="1" smtClean="0">
              <a:latin typeface="Garamond" panose="02020404030301010803" pitchFamily="18" charset="0"/>
            </a:rPr>
            <a:t>потрібно</a:t>
          </a:r>
          <a:r>
            <a:rPr lang="ru-RU" sz="1600" b="1" u="none" smtClean="0">
              <a:latin typeface="Garamond" panose="02020404030301010803" pitchFamily="18" charset="0"/>
            </a:rPr>
            <a:t> </a:t>
          </a:r>
          <a:r>
            <a:rPr lang="ru-RU" sz="1600" b="1" u="none" err="1" smtClean="0">
              <a:latin typeface="Garamond" panose="02020404030301010803" pitchFamily="18" charset="0"/>
            </a:rPr>
            <a:t>отримувати</a:t>
          </a:r>
          <a:endParaRPr lang="uk-UA" sz="1600">
            <a:latin typeface="Garamond" panose="02020404030301010803" pitchFamily="18" charset="0"/>
          </a:endParaRPr>
        </a:p>
      </dgm:t>
    </dgm:pt>
    <dgm:pt modelId="{D186FF56-01B5-46C1-956C-2CC6552EE514}" type="parTrans" cxnId="{57B7E0DD-CC4C-455F-80CE-36E34E86FC3A}">
      <dgm:prSet/>
      <dgm:spPr/>
      <dgm:t>
        <a:bodyPr/>
        <a:lstStyle/>
        <a:p>
          <a:endParaRPr lang="uk-UA"/>
        </a:p>
      </dgm:t>
    </dgm:pt>
    <dgm:pt modelId="{F02D5032-4109-4A9F-A75E-73DEE3A34D53}" type="sibTrans" cxnId="{57B7E0DD-CC4C-455F-80CE-36E34E86FC3A}">
      <dgm:prSet/>
      <dgm:spPr/>
      <dgm:t>
        <a:bodyPr/>
        <a:lstStyle/>
        <a:p>
          <a:endParaRPr lang="uk-UA"/>
        </a:p>
      </dgm:t>
    </dgm:pt>
    <dgm:pt modelId="{9965B116-8AEB-4159-9E0F-0810F62CDF3A}">
      <dgm:prSet phldrT="[Текст]" custT="1"/>
      <dgm:spPr>
        <a:solidFill>
          <a:srgbClr val="F76E07"/>
        </a:solidFill>
        <a:ln>
          <a:solidFill>
            <a:srgbClr val="FF0000"/>
          </a:solidFill>
        </a:ln>
      </dgm:spPr>
      <dgm:t>
        <a:bodyPr/>
        <a:lstStyle/>
        <a:p>
          <a:pPr>
            <a:lnSpc>
              <a:spcPct val="100000"/>
            </a:lnSpc>
            <a:spcAft>
              <a:spcPts val="0"/>
            </a:spcAft>
          </a:pPr>
          <a:r>
            <a:rPr lang="ru-RU" sz="1600" b="1" u="none" err="1" smtClean="0">
              <a:latin typeface="Garamond" panose="02020404030301010803" pitchFamily="18" charset="0"/>
            </a:rPr>
            <a:t>Завжди</a:t>
          </a:r>
          <a:r>
            <a:rPr lang="ru-RU" sz="1600" b="1" u="none" smtClean="0">
              <a:latin typeface="Garamond" panose="02020404030301010803" pitchFamily="18" charset="0"/>
            </a:rPr>
            <a:t> </a:t>
          </a:r>
          <a:r>
            <a:rPr lang="ru-RU" sz="1600" b="1" u="none" err="1" smtClean="0">
              <a:latin typeface="Garamond" panose="02020404030301010803" pitchFamily="18" charset="0"/>
            </a:rPr>
            <a:t>потрібно</a:t>
          </a:r>
          <a:r>
            <a:rPr lang="ru-RU" sz="1600" b="1" u="none" smtClean="0">
              <a:latin typeface="Garamond" panose="02020404030301010803" pitchFamily="18" charset="0"/>
            </a:rPr>
            <a:t> </a:t>
          </a:r>
          <a:r>
            <a:rPr lang="ru-RU" sz="1600" b="1" u="none" err="1" smtClean="0">
              <a:latin typeface="Garamond" panose="02020404030301010803" pitchFamily="18" charset="0"/>
            </a:rPr>
            <a:t>відповідати</a:t>
          </a:r>
          <a:endParaRPr lang="uk-UA" sz="1600"/>
        </a:p>
      </dgm:t>
    </dgm:pt>
    <dgm:pt modelId="{752BD3F7-2A17-4CE6-BB7C-66CF66827E63}" type="parTrans" cxnId="{296E4B50-4999-44D3-B3C8-21ACEDA6FC3F}">
      <dgm:prSet/>
      <dgm:spPr/>
      <dgm:t>
        <a:bodyPr/>
        <a:lstStyle/>
        <a:p>
          <a:endParaRPr lang="uk-UA"/>
        </a:p>
      </dgm:t>
    </dgm:pt>
    <dgm:pt modelId="{2364C93C-5BF5-4E6B-AF37-DCE4C06A2F4D}" type="sibTrans" cxnId="{296E4B50-4999-44D3-B3C8-21ACEDA6FC3F}">
      <dgm:prSet/>
      <dgm:spPr/>
      <dgm:t>
        <a:bodyPr/>
        <a:lstStyle/>
        <a:p>
          <a:endParaRPr lang="uk-UA"/>
        </a:p>
      </dgm:t>
    </dgm:pt>
    <dgm:pt modelId="{0901CB3E-4676-4932-A79E-2594602585F7}">
      <dgm:prSet phldrT="[Текст]" custT="1"/>
      <dgm:spPr>
        <a:solidFill>
          <a:srgbClr val="F76E07"/>
        </a:solidFill>
        <a:ln>
          <a:solidFill>
            <a:srgbClr val="FF0000"/>
          </a:solidFill>
        </a:ln>
      </dgm:spPr>
      <dgm:t>
        <a:bodyPr/>
        <a:lstStyle/>
        <a:p>
          <a:r>
            <a:rPr lang="ru-RU" sz="1500" b="1" u="none" err="1" smtClean="0">
              <a:latin typeface="Garamond" panose="02020404030301010803" pitchFamily="18" charset="0"/>
            </a:rPr>
            <a:t>Відповідати</a:t>
          </a:r>
          <a:r>
            <a:rPr lang="ru-RU" sz="1500" b="1" u="none" smtClean="0">
              <a:latin typeface="Garamond" panose="02020404030301010803" pitchFamily="18" charset="0"/>
            </a:rPr>
            <a:t> </a:t>
          </a:r>
          <a:r>
            <a:rPr lang="ru-RU" sz="1500" b="1" u="none" err="1" smtClean="0">
              <a:latin typeface="Garamond" panose="02020404030301010803" pitchFamily="18" charset="0"/>
            </a:rPr>
            <a:t>потрібно</a:t>
          </a:r>
          <a:r>
            <a:rPr lang="ru-RU" sz="1500" b="1" u="none" smtClean="0">
              <a:latin typeface="Garamond" panose="02020404030301010803" pitchFamily="18" charset="0"/>
            </a:rPr>
            <a:t> </a:t>
          </a:r>
          <a:r>
            <a:rPr lang="ru-RU" sz="1500" b="1" u="none" err="1" smtClean="0">
              <a:latin typeface="Garamond" panose="02020404030301010803" pitchFamily="18" charset="0"/>
            </a:rPr>
            <a:t>аргументовано</a:t>
          </a:r>
          <a:endParaRPr lang="uk-UA" sz="1500"/>
        </a:p>
      </dgm:t>
    </dgm:pt>
    <dgm:pt modelId="{9868982D-920E-476D-8669-7D2BA0A04520}" type="parTrans" cxnId="{43390051-6A4E-441F-8569-73F22F9407B0}">
      <dgm:prSet/>
      <dgm:spPr/>
      <dgm:t>
        <a:bodyPr/>
        <a:lstStyle/>
        <a:p>
          <a:endParaRPr lang="uk-UA"/>
        </a:p>
      </dgm:t>
    </dgm:pt>
    <dgm:pt modelId="{19C803D4-5E37-4731-84F3-4782AE75706E}" type="sibTrans" cxnId="{43390051-6A4E-441F-8569-73F22F9407B0}">
      <dgm:prSet/>
      <dgm:spPr/>
      <dgm:t>
        <a:bodyPr/>
        <a:lstStyle/>
        <a:p>
          <a:endParaRPr lang="uk-UA"/>
        </a:p>
      </dgm:t>
    </dgm:pt>
    <dgm:pt modelId="{ABB10C2E-14C9-4577-9F0D-E0EF4CD99A08}">
      <dgm:prSet phldrT="[Текст]" custT="1"/>
      <dgm:spPr>
        <a:solidFill>
          <a:srgbClr val="7030A0"/>
        </a:solidFill>
        <a:ln>
          <a:solidFill>
            <a:srgbClr val="FF0000"/>
          </a:solidFill>
        </a:ln>
      </dgm:spPr>
      <dgm:t>
        <a:bodyPr/>
        <a:lstStyle/>
        <a:p>
          <a:r>
            <a:rPr lang="ru-RU" sz="1600" b="1" u="none" err="1" smtClean="0">
              <a:latin typeface="Garamond" panose="02020404030301010803" pitchFamily="18" charset="0"/>
            </a:rPr>
            <a:t>Копії</a:t>
          </a:r>
          <a:r>
            <a:rPr lang="ru-RU" sz="1600" b="1" u="none" smtClean="0">
              <a:latin typeface="Garamond" panose="02020404030301010803" pitchFamily="18" charset="0"/>
            </a:rPr>
            <a:t> </a:t>
          </a:r>
          <a:r>
            <a:rPr lang="ru-RU" sz="1600" b="1" u="none" err="1" smtClean="0">
              <a:latin typeface="Garamond" panose="02020404030301010803" pitchFamily="18" charset="0"/>
            </a:rPr>
            <a:t>документів</a:t>
          </a:r>
          <a:r>
            <a:rPr lang="ru-RU" sz="1600" b="1" u="none" smtClean="0">
              <a:latin typeface="Garamond" panose="02020404030301010803" pitchFamily="18" charset="0"/>
            </a:rPr>
            <a:t>: </a:t>
          </a:r>
          <a:r>
            <a:rPr lang="ru-RU" sz="1600" b="1" u="none" err="1" smtClean="0">
              <a:latin typeface="Garamond" panose="02020404030301010803" pitchFamily="18" charset="0"/>
            </a:rPr>
            <a:t>давати</a:t>
          </a:r>
          <a:r>
            <a:rPr lang="ru-RU" sz="1600" b="1" u="none" smtClean="0">
              <a:latin typeface="Garamond" panose="02020404030301010803" pitchFamily="18" charset="0"/>
            </a:rPr>
            <a:t> </a:t>
          </a:r>
          <a:r>
            <a:rPr lang="ru-RU" sz="1600" b="1" u="none" err="1" smtClean="0">
              <a:latin typeface="Garamond" panose="02020404030301010803" pitchFamily="18" charset="0"/>
            </a:rPr>
            <a:t>чи</a:t>
          </a:r>
          <a:r>
            <a:rPr lang="ru-RU" sz="1600" b="1" u="none" smtClean="0">
              <a:latin typeface="Garamond" panose="02020404030301010803" pitchFamily="18" charset="0"/>
            </a:rPr>
            <a:t> </a:t>
          </a:r>
          <a:r>
            <a:rPr lang="ru-RU" sz="1600" b="1" u="none" err="1" smtClean="0">
              <a:latin typeface="Garamond" panose="02020404030301010803" pitchFamily="18" charset="0"/>
            </a:rPr>
            <a:t>ні</a:t>
          </a:r>
          <a:r>
            <a:rPr lang="ru-RU" sz="1600" b="1" u="none" smtClean="0">
              <a:latin typeface="Garamond" panose="02020404030301010803" pitchFamily="18" charset="0"/>
            </a:rPr>
            <a:t>?!</a:t>
          </a:r>
          <a:endParaRPr lang="uk-UA" sz="1600">
            <a:latin typeface="Garamond" panose="02020404030301010803" pitchFamily="18" charset="0"/>
          </a:endParaRPr>
        </a:p>
      </dgm:t>
    </dgm:pt>
    <dgm:pt modelId="{F72A0B16-44C1-4218-A55F-0D055975649C}" type="parTrans" cxnId="{2D904B32-FD38-43FF-9A19-94F3B1CB7842}">
      <dgm:prSet/>
      <dgm:spPr/>
      <dgm:t>
        <a:bodyPr/>
        <a:lstStyle/>
        <a:p>
          <a:endParaRPr lang="uk-UA"/>
        </a:p>
      </dgm:t>
    </dgm:pt>
    <dgm:pt modelId="{934C53E2-DE04-458F-A252-A3ABF7584B17}" type="sibTrans" cxnId="{2D904B32-FD38-43FF-9A19-94F3B1CB7842}">
      <dgm:prSet/>
      <dgm:spPr/>
      <dgm:t>
        <a:bodyPr/>
        <a:lstStyle/>
        <a:p>
          <a:endParaRPr lang="uk-UA"/>
        </a:p>
      </dgm:t>
    </dgm:pt>
    <dgm:pt modelId="{DBAD02C3-EB43-47AC-996C-2767E5F8B755}">
      <dgm:prSet custT="1"/>
      <dgm:spPr>
        <a:solidFill>
          <a:srgbClr val="F76E07"/>
        </a:solidFill>
        <a:ln>
          <a:solidFill>
            <a:srgbClr val="FF0000"/>
          </a:solidFill>
        </a:ln>
      </dgm:spPr>
      <dgm:t>
        <a:bodyPr/>
        <a:lstStyle/>
        <a:p>
          <a:r>
            <a:rPr lang="ru-RU" sz="1600" b="1" u="none" err="1" smtClean="0">
              <a:latin typeface="Garamond" panose="02020404030301010803" pitchFamily="18" charset="0"/>
            </a:rPr>
            <a:t>Відповідати</a:t>
          </a:r>
          <a:r>
            <a:rPr lang="ru-RU" sz="1600" b="1" u="none" smtClean="0">
              <a:latin typeface="Garamond" panose="02020404030301010803" pitchFamily="18" charset="0"/>
            </a:rPr>
            <a:t> </a:t>
          </a:r>
          <a:r>
            <a:rPr lang="ru-RU" sz="1600" b="1" u="none" err="1" smtClean="0">
              <a:latin typeface="Garamond" panose="02020404030301010803" pitchFamily="18" charset="0"/>
            </a:rPr>
            <a:t>потрібно</a:t>
          </a:r>
          <a:r>
            <a:rPr lang="ru-RU" sz="1600" b="1" u="none" smtClean="0">
              <a:latin typeface="Garamond" panose="02020404030301010803" pitchFamily="18" charset="0"/>
            </a:rPr>
            <a:t> </a:t>
          </a:r>
          <a:r>
            <a:rPr lang="ru-RU" sz="1600" b="1" u="none" err="1" smtClean="0">
              <a:latin typeface="Garamond" panose="02020404030301010803" pitchFamily="18" charset="0"/>
            </a:rPr>
            <a:t>своєчасно</a:t>
          </a:r>
          <a:endParaRPr lang="uk-UA" sz="1600" u="none">
            <a:latin typeface="Georgia" pitchFamily="18" charset="0"/>
          </a:endParaRPr>
        </a:p>
      </dgm:t>
    </dgm:pt>
    <dgm:pt modelId="{41980CAE-C4BD-417E-A7D1-58B79AD64FE4}" type="parTrans" cxnId="{F7B7D6C9-4563-4519-8536-3C536136ABEE}">
      <dgm:prSet/>
      <dgm:spPr/>
      <dgm:t>
        <a:bodyPr/>
        <a:lstStyle/>
        <a:p>
          <a:endParaRPr lang="uk-UA"/>
        </a:p>
      </dgm:t>
    </dgm:pt>
    <dgm:pt modelId="{81A9852A-FE33-451A-AED0-85C4F6FCCCAD}" type="sibTrans" cxnId="{F7B7D6C9-4563-4519-8536-3C536136ABEE}">
      <dgm:prSet/>
      <dgm:spPr/>
      <dgm:t>
        <a:bodyPr/>
        <a:lstStyle/>
        <a:p>
          <a:endParaRPr lang="uk-UA"/>
        </a:p>
      </dgm:t>
    </dgm:pt>
    <dgm:pt modelId="{E7C896AC-1324-453E-A9F0-AC735D96DE28}" type="pres">
      <dgm:prSet presAssocID="{F1361F12-5DF0-4450-906C-B4A16760C0DF}" presName="cycle" presStyleCnt="0">
        <dgm:presLayoutVars>
          <dgm:dir/>
          <dgm:resizeHandles val="exact"/>
        </dgm:presLayoutVars>
      </dgm:prSet>
      <dgm:spPr/>
      <dgm:t>
        <a:bodyPr/>
        <a:lstStyle/>
        <a:p>
          <a:endParaRPr lang="uk-UA"/>
        </a:p>
      </dgm:t>
    </dgm:pt>
    <dgm:pt modelId="{9F03EC61-BE90-41F2-AEB5-5B5706567874}" type="pres">
      <dgm:prSet presAssocID="{FF9DD88B-B4EE-48BD-91EB-E4EA4A307D16}" presName="node" presStyleLbl="node1" presStyleIdx="0" presStyleCnt="5" custScaleX="122925" custScaleY="119641" custRadScaleRad="102024" custRadScaleInc="-61961">
        <dgm:presLayoutVars>
          <dgm:bulletEnabled val="1"/>
        </dgm:presLayoutVars>
      </dgm:prSet>
      <dgm:spPr/>
      <dgm:t>
        <a:bodyPr/>
        <a:lstStyle/>
        <a:p>
          <a:endParaRPr lang="uk-UA"/>
        </a:p>
      </dgm:t>
    </dgm:pt>
    <dgm:pt modelId="{C5AFFBB2-02E6-4D9F-BBA6-7FBE4D41CDC3}" type="pres">
      <dgm:prSet presAssocID="{F02D5032-4109-4A9F-A75E-73DEE3A34D53}" presName="sibTrans" presStyleLbl="sibTrans2D1" presStyleIdx="0" presStyleCnt="5"/>
      <dgm:spPr/>
      <dgm:t>
        <a:bodyPr/>
        <a:lstStyle/>
        <a:p>
          <a:endParaRPr lang="uk-UA"/>
        </a:p>
      </dgm:t>
    </dgm:pt>
    <dgm:pt modelId="{CFEA5B6F-9F48-4150-981B-5F81DA29F8E1}" type="pres">
      <dgm:prSet presAssocID="{F02D5032-4109-4A9F-A75E-73DEE3A34D53}" presName="connectorText" presStyleLbl="sibTrans2D1" presStyleIdx="0" presStyleCnt="5"/>
      <dgm:spPr/>
      <dgm:t>
        <a:bodyPr/>
        <a:lstStyle/>
        <a:p>
          <a:endParaRPr lang="uk-UA"/>
        </a:p>
      </dgm:t>
    </dgm:pt>
    <dgm:pt modelId="{D58A4A3A-ECD6-4CA3-B69D-0E11798F0993}" type="pres">
      <dgm:prSet presAssocID="{9965B116-8AEB-4159-9E0F-0810F62CDF3A}" presName="node" presStyleLbl="node1" presStyleIdx="1" presStyleCnt="5" custScaleX="126276" custScaleY="122697" custRadScaleRad="73800" custRadScaleInc="-12404">
        <dgm:presLayoutVars>
          <dgm:bulletEnabled val="1"/>
        </dgm:presLayoutVars>
      </dgm:prSet>
      <dgm:spPr/>
      <dgm:t>
        <a:bodyPr/>
        <a:lstStyle/>
        <a:p>
          <a:endParaRPr lang="uk-UA"/>
        </a:p>
      </dgm:t>
    </dgm:pt>
    <dgm:pt modelId="{750B253F-143D-4213-B0F2-1DF86502BDA3}" type="pres">
      <dgm:prSet presAssocID="{2364C93C-5BF5-4E6B-AF37-DCE4C06A2F4D}" presName="sibTrans" presStyleLbl="sibTrans2D1" presStyleIdx="1" presStyleCnt="5"/>
      <dgm:spPr/>
      <dgm:t>
        <a:bodyPr/>
        <a:lstStyle/>
        <a:p>
          <a:endParaRPr lang="uk-UA"/>
        </a:p>
      </dgm:t>
    </dgm:pt>
    <dgm:pt modelId="{3BE474C5-FD27-42F0-A1B8-F58BE3D445D9}" type="pres">
      <dgm:prSet presAssocID="{2364C93C-5BF5-4E6B-AF37-DCE4C06A2F4D}" presName="connectorText" presStyleLbl="sibTrans2D1" presStyleIdx="1" presStyleCnt="5"/>
      <dgm:spPr/>
      <dgm:t>
        <a:bodyPr/>
        <a:lstStyle/>
        <a:p>
          <a:endParaRPr lang="uk-UA"/>
        </a:p>
      </dgm:t>
    </dgm:pt>
    <dgm:pt modelId="{CA7F940B-8FA0-4B98-8D1C-8DE9BD3E6B49}" type="pres">
      <dgm:prSet presAssocID="{0901CB3E-4676-4932-A79E-2594602585F7}" presName="node" presStyleLbl="node1" presStyleIdx="2" presStyleCnt="5" custScaleX="139644" custScaleY="116269" custRadScaleRad="88611" custRadScaleInc="47409">
        <dgm:presLayoutVars>
          <dgm:bulletEnabled val="1"/>
        </dgm:presLayoutVars>
      </dgm:prSet>
      <dgm:spPr/>
      <dgm:t>
        <a:bodyPr/>
        <a:lstStyle/>
        <a:p>
          <a:endParaRPr lang="uk-UA"/>
        </a:p>
      </dgm:t>
    </dgm:pt>
    <dgm:pt modelId="{79A62EF2-DD35-483E-91DA-A43AD7611B75}" type="pres">
      <dgm:prSet presAssocID="{19C803D4-5E37-4731-84F3-4782AE75706E}" presName="sibTrans" presStyleLbl="sibTrans2D1" presStyleIdx="2" presStyleCnt="5"/>
      <dgm:spPr/>
      <dgm:t>
        <a:bodyPr/>
        <a:lstStyle/>
        <a:p>
          <a:endParaRPr lang="uk-UA"/>
        </a:p>
      </dgm:t>
    </dgm:pt>
    <dgm:pt modelId="{A5B57212-2371-4A54-934E-A636A302B657}" type="pres">
      <dgm:prSet presAssocID="{19C803D4-5E37-4731-84F3-4782AE75706E}" presName="connectorText" presStyleLbl="sibTrans2D1" presStyleIdx="2" presStyleCnt="5"/>
      <dgm:spPr/>
      <dgm:t>
        <a:bodyPr/>
        <a:lstStyle/>
        <a:p>
          <a:endParaRPr lang="uk-UA"/>
        </a:p>
      </dgm:t>
    </dgm:pt>
    <dgm:pt modelId="{68B8DAEF-DE18-4DA2-B6D3-6AB87255FF9A}" type="pres">
      <dgm:prSet presAssocID="{DBAD02C3-EB43-47AC-996C-2767E5F8B755}" presName="node" presStyleLbl="node1" presStyleIdx="3" presStyleCnt="5" custScaleX="133573" custScaleY="108962" custRadScaleRad="129025" custRadScaleInc="48384">
        <dgm:presLayoutVars>
          <dgm:bulletEnabled val="1"/>
        </dgm:presLayoutVars>
      </dgm:prSet>
      <dgm:spPr/>
      <dgm:t>
        <a:bodyPr/>
        <a:lstStyle/>
        <a:p>
          <a:endParaRPr lang="uk-UA"/>
        </a:p>
      </dgm:t>
    </dgm:pt>
    <dgm:pt modelId="{A177BF39-DD92-4CAD-A4E9-8A08605B1D96}" type="pres">
      <dgm:prSet presAssocID="{81A9852A-FE33-451A-AED0-85C4F6FCCCAD}" presName="sibTrans" presStyleLbl="sibTrans2D1" presStyleIdx="3" presStyleCnt="5"/>
      <dgm:spPr/>
      <dgm:t>
        <a:bodyPr/>
        <a:lstStyle/>
        <a:p>
          <a:endParaRPr lang="uk-UA"/>
        </a:p>
      </dgm:t>
    </dgm:pt>
    <dgm:pt modelId="{E2D91721-2AC9-45FB-ABD8-092A17A1EC45}" type="pres">
      <dgm:prSet presAssocID="{81A9852A-FE33-451A-AED0-85C4F6FCCCAD}" presName="connectorText" presStyleLbl="sibTrans2D1" presStyleIdx="3" presStyleCnt="5"/>
      <dgm:spPr/>
      <dgm:t>
        <a:bodyPr/>
        <a:lstStyle/>
        <a:p>
          <a:endParaRPr lang="uk-UA"/>
        </a:p>
      </dgm:t>
    </dgm:pt>
    <dgm:pt modelId="{3537BD9E-35C7-4BF9-830F-8CED248AA053}" type="pres">
      <dgm:prSet presAssocID="{ABB10C2E-14C9-4577-9F0D-E0EF4CD99A08}" presName="node" presStyleLbl="node1" presStyleIdx="4" presStyleCnt="5" custScaleX="132675" custScaleY="112640" custRadScaleRad="163852" custRadScaleInc="-19372">
        <dgm:presLayoutVars>
          <dgm:bulletEnabled val="1"/>
        </dgm:presLayoutVars>
      </dgm:prSet>
      <dgm:spPr/>
      <dgm:t>
        <a:bodyPr/>
        <a:lstStyle/>
        <a:p>
          <a:endParaRPr lang="uk-UA"/>
        </a:p>
      </dgm:t>
    </dgm:pt>
    <dgm:pt modelId="{2D3B024A-F64C-4B0E-A191-9249D1797DB2}" type="pres">
      <dgm:prSet presAssocID="{934C53E2-DE04-458F-A252-A3ABF7584B17}" presName="sibTrans" presStyleLbl="sibTrans2D1" presStyleIdx="4" presStyleCnt="5"/>
      <dgm:spPr/>
      <dgm:t>
        <a:bodyPr/>
        <a:lstStyle/>
        <a:p>
          <a:endParaRPr lang="uk-UA"/>
        </a:p>
      </dgm:t>
    </dgm:pt>
    <dgm:pt modelId="{92134EAC-AD98-4761-9455-A1EDDDC43E22}" type="pres">
      <dgm:prSet presAssocID="{934C53E2-DE04-458F-A252-A3ABF7584B17}" presName="connectorText" presStyleLbl="sibTrans2D1" presStyleIdx="4" presStyleCnt="5"/>
      <dgm:spPr/>
      <dgm:t>
        <a:bodyPr/>
        <a:lstStyle/>
        <a:p>
          <a:endParaRPr lang="uk-UA"/>
        </a:p>
      </dgm:t>
    </dgm:pt>
  </dgm:ptLst>
  <dgm:cxnLst>
    <dgm:cxn modelId="{0C1CD975-AC7A-49BC-8A40-DD48A6F6BED3}" type="presOf" srcId="{19C803D4-5E37-4731-84F3-4782AE75706E}" destId="{A5B57212-2371-4A54-934E-A636A302B657}" srcOrd="1" destOrd="0" presId="urn:microsoft.com/office/officeart/2005/8/layout/cycle2"/>
    <dgm:cxn modelId="{84042EBE-91E1-4DE8-8806-FDE3C86BFACB}" type="presOf" srcId="{F02D5032-4109-4A9F-A75E-73DEE3A34D53}" destId="{CFEA5B6F-9F48-4150-981B-5F81DA29F8E1}" srcOrd="1" destOrd="0" presId="urn:microsoft.com/office/officeart/2005/8/layout/cycle2"/>
    <dgm:cxn modelId="{385F1C5B-CA66-406E-B983-2B55A09BFBDA}" type="presOf" srcId="{FF9DD88B-B4EE-48BD-91EB-E4EA4A307D16}" destId="{9F03EC61-BE90-41F2-AEB5-5B5706567874}" srcOrd="0" destOrd="0" presId="urn:microsoft.com/office/officeart/2005/8/layout/cycle2"/>
    <dgm:cxn modelId="{923C7A9F-FE15-4CEB-A086-47F1F90D1FD9}" type="presOf" srcId="{19C803D4-5E37-4731-84F3-4782AE75706E}" destId="{79A62EF2-DD35-483E-91DA-A43AD7611B75}" srcOrd="0" destOrd="0" presId="urn:microsoft.com/office/officeart/2005/8/layout/cycle2"/>
    <dgm:cxn modelId="{732D04FC-B209-424E-B818-0970DD3EA2C4}" type="presOf" srcId="{81A9852A-FE33-451A-AED0-85C4F6FCCCAD}" destId="{E2D91721-2AC9-45FB-ABD8-092A17A1EC45}" srcOrd="1" destOrd="0" presId="urn:microsoft.com/office/officeart/2005/8/layout/cycle2"/>
    <dgm:cxn modelId="{CAA83C61-3EEF-4987-877C-EC4FED74FD1E}" type="presOf" srcId="{F02D5032-4109-4A9F-A75E-73DEE3A34D53}" destId="{C5AFFBB2-02E6-4D9F-BBA6-7FBE4D41CDC3}" srcOrd="0" destOrd="0" presId="urn:microsoft.com/office/officeart/2005/8/layout/cycle2"/>
    <dgm:cxn modelId="{1D09B037-7C79-41D7-99D0-BF5CA17C2F80}" type="presOf" srcId="{2364C93C-5BF5-4E6B-AF37-DCE4C06A2F4D}" destId="{750B253F-143D-4213-B0F2-1DF86502BDA3}" srcOrd="0" destOrd="0" presId="urn:microsoft.com/office/officeart/2005/8/layout/cycle2"/>
    <dgm:cxn modelId="{79616E5D-6B60-408A-8710-51AC80C7798D}" type="presOf" srcId="{0901CB3E-4676-4932-A79E-2594602585F7}" destId="{CA7F940B-8FA0-4B98-8D1C-8DE9BD3E6B49}" srcOrd="0" destOrd="0" presId="urn:microsoft.com/office/officeart/2005/8/layout/cycle2"/>
    <dgm:cxn modelId="{57B7E0DD-CC4C-455F-80CE-36E34E86FC3A}" srcId="{F1361F12-5DF0-4450-906C-B4A16760C0DF}" destId="{FF9DD88B-B4EE-48BD-91EB-E4EA4A307D16}" srcOrd="0" destOrd="0" parTransId="{D186FF56-01B5-46C1-956C-2CC6552EE514}" sibTransId="{F02D5032-4109-4A9F-A75E-73DEE3A34D53}"/>
    <dgm:cxn modelId="{F24B8DDF-07B0-466B-8DFA-4B57F664571F}" type="presOf" srcId="{DBAD02C3-EB43-47AC-996C-2767E5F8B755}" destId="{68B8DAEF-DE18-4DA2-B6D3-6AB87255FF9A}" srcOrd="0" destOrd="0" presId="urn:microsoft.com/office/officeart/2005/8/layout/cycle2"/>
    <dgm:cxn modelId="{8DDC7753-75F6-42D8-AAF4-453F7ECABFF9}" type="presOf" srcId="{934C53E2-DE04-458F-A252-A3ABF7584B17}" destId="{92134EAC-AD98-4761-9455-A1EDDDC43E22}" srcOrd="1" destOrd="0" presId="urn:microsoft.com/office/officeart/2005/8/layout/cycle2"/>
    <dgm:cxn modelId="{D6F1A824-DA80-4585-9D5A-2A448F0E9132}" type="presOf" srcId="{2364C93C-5BF5-4E6B-AF37-DCE4C06A2F4D}" destId="{3BE474C5-FD27-42F0-A1B8-F58BE3D445D9}" srcOrd="1" destOrd="0" presId="urn:microsoft.com/office/officeart/2005/8/layout/cycle2"/>
    <dgm:cxn modelId="{2D904B32-FD38-43FF-9A19-94F3B1CB7842}" srcId="{F1361F12-5DF0-4450-906C-B4A16760C0DF}" destId="{ABB10C2E-14C9-4577-9F0D-E0EF4CD99A08}" srcOrd="4" destOrd="0" parTransId="{F72A0B16-44C1-4218-A55F-0D055975649C}" sibTransId="{934C53E2-DE04-458F-A252-A3ABF7584B17}"/>
    <dgm:cxn modelId="{43390051-6A4E-441F-8569-73F22F9407B0}" srcId="{F1361F12-5DF0-4450-906C-B4A16760C0DF}" destId="{0901CB3E-4676-4932-A79E-2594602585F7}" srcOrd="2" destOrd="0" parTransId="{9868982D-920E-476D-8669-7D2BA0A04520}" sibTransId="{19C803D4-5E37-4731-84F3-4782AE75706E}"/>
    <dgm:cxn modelId="{23382B59-4E43-4355-A639-5138F39299C8}" type="presOf" srcId="{ABB10C2E-14C9-4577-9F0D-E0EF4CD99A08}" destId="{3537BD9E-35C7-4BF9-830F-8CED248AA053}" srcOrd="0" destOrd="0" presId="urn:microsoft.com/office/officeart/2005/8/layout/cycle2"/>
    <dgm:cxn modelId="{F7B7D6C9-4563-4519-8536-3C536136ABEE}" srcId="{F1361F12-5DF0-4450-906C-B4A16760C0DF}" destId="{DBAD02C3-EB43-47AC-996C-2767E5F8B755}" srcOrd="3" destOrd="0" parTransId="{41980CAE-C4BD-417E-A7D1-58B79AD64FE4}" sibTransId="{81A9852A-FE33-451A-AED0-85C4F6FCCCAD}"/>
    <dgm:cxn modelId="{6DC647D6-C37B-4EF5-B21F-E9BB2FA2BF81}" type="presOf" srcId="{934C53E2-DE04-458F-A252-A3ABF7584B17}" destId="{2D3B024A-F64C-4B0E-A191-9249D1797DB2}" srcOrd="0" destOrd="0" presId="urn:microsoft.com/office/officeart/2005/8/layout/cycle2"/>
    <dgm:cxn modelId="{0D19B465-CAFA-46AD-BD78-EA74A17C1A72}" type="presOf" srcId="{9965B116-8AEB-4159-9E0F-0810F62CDF3A}" destId="{D58A4A3A-ECD6-4CA3-B69D-0E11798F0993}" srcOrd="0" destOrd="0" presId="urn:microsoft.com/office/officeart/2005/8/layout/cycle2"/>
    <dgm:cxn modelId="{E9E69828-D5AA-4561-BC86-6CC92B5C50FF}" type="presOf" srcId="{81A9852A-FE33-451A-AED0-85C4F6FCCCAD}" destId="{A177BF39-DD92-4CAD-A4E9-8A08605B1D96}" srcOrd="0" destOrd="0" presId="urn:microsoft.com/office/officeart/2005/8/layout/cycle2"/>
    <dgm:cxn modelId="{3B356F5D-DDC7-43D8-AF10-F61D5F4A6037}" type="presOf" srcId="{F1361F12-5DF0-4450-906C-B4A16760C0DF}" destId="{E7C896AC-1324-453E-A9F0-AC735D96DE28}" srcOrd="0" destOrd="0" presId="urn:microsoft.com/office/officeart/2005/8/layout/cycle2"/>
    <dgm:cxn modelId="{296E4B50-4999-44D3-B3C8-21ACEDA6FC3F}" srcId="{F1361F12-5DF0-4450-906C-B4A16760C0DF}" destId="{9965B116-8AEB-4159-9E0F-0810F62CDF3A}" srcOrd="1" destOrd="0" parTransId="{752BD3F7-2A17-4CE6-BB7C-66CF66827E63}" sibTransId="{2364C93C-5BF5-4E6B-AF37-DCE4C06A2F4D}"/>
    <dgm:cxn modelId="{9807DA14-DDF5-4498-B6F5-B40C68427EB0}" type="presParOf" srcId="{E7C896AC-1324-453E-A9F0-AC735D96DE28}" destId="{9F03EC61-BE90-41F2-AEB5-5B5706567874}" srcOrd="0" destOrd="0" presId="urn:microsoft.com/office/officeart/2005/8/layout/cycle2"/>
    <dgm:cxn modelId="{35DE616A-E9F2-4145-9454-3FF813200C8C}" type="presParOf" srcId="{E7C896AC-1324-453E-A9F0-AC735D96DE28}" destId="{C5AFFBB2-02E6-4D9F-BBA6-7FBE4D41CDC3}" srcOrd="1" destOrd="0" presId="urn:microsoft.com/office/officeart/2005/8/layout/cycle2"/>
    <dgm:cxn modelId="{55C52872-F447-4B95-88EE-F582C706B623}" type="presParOf" srcId="{C5AFFBB2-02E6-4D9F-BBA6-7FBE4D41CDC3}" destId="{CFEA5B6F-9F48-4150-981B-5F81DA29F8E1}" srcOrd="0" destOrd="0" presId="urn:microsoft.com/office/officeart/2005/8/layout/cycle2"/>
    <dgm:cxn modelId="{982E44D1-A5AB-48F2-A93D-6DCC323816DA}" type="presParOf" srcId="{E7C896AC-1324-453E-A9F0-AC735D96DE28}" destId="{D58A4A3A-ECD6-4CA3-B69D-0E11798F0993}" srcOrd="2" destOrd="0" presId="urn:microsoft.com/office/officeart/2005/8/layout/cycle2"/>
    <dgm:cxn modelId="{54CC2939-4DDD-4DC0-9F24-7BE5CC9933CD}" type="presParOf" srcId="{E7C896AC-1324-453E-A9F0-AC735D96DE28}" destId="{750B253F-143D-4213-B0F2-1DF86502BDA3}" srcOrd="3" destOrd="0" presId="urn:microsoft.com/office/officeart/2005/8/layout/cycle2"/>
    <dgm:cxn modelId="{D60C49F5-8742-4FD1-8114-D90D97853C64}" type="presParOf" srcId="{750B253F-143D-4213-B0F2-1DF86502BDA3}" destId="{3BE474C5-FD27-42F0-A1B8-F58BE3D445D9}" srcOrd="0" destOrd="0" presId="urn:microsoft.com/office/officeart/2005/8/layout/cycle2"/>
    <dgm:cxn modelId="{D77F049C-6D77-4BCC-ABCB-20AC1E374D93}" type="presParOf" srcId="{E7C896AC-1324-453E-A9F0-AC735D96DE28}" destId="{CA7F940B-8FA0-4B98-8D1C-8DE9BD3E6B49}" srcOrd="4" destOrd="0" presId="urn:microsoft.com/office/officeart/2005/8/layout/cycle2"/>
    <dgm:cxn modelId="{47B23772-2413-413A-A0B4-08122D4930CA}" type="presParOf" srcId="{E7C896AC-1324-453E-A9F0-AC735D96DE28}" destId="{79A62EF2-DD35-483E-91DA-A43AD7611B75}" srcOrd="5" destOrd="0" presId="urn:microsoft.com/office/officeart/2005/8/layout/cycle2"/>
    <dgm:cxn modelId="{BFE579A1-B6A9-44A4-8580-12B3B0AB3E69}" type="presParOf" srcId="{79A62EF2-DD35-483E-91DA-A43AD7611B75}" destId="{A5B57212-2371-4A54-934E-A636A302B657}" srcOrd="0" destOrd="0" presId="urn:microsoft.com/office/officeart/2005/8/layout/cycle2"/>
    <dgm:cxn modelId="{D1485C09-FDBE-47F3-BFA6-EAFF49DAA4DC}" type="presParOf" srcId="{E7C896AC-1324-453E-A9F0-AC735D96DE28}" destId="{68B8DAEF-DE18-4DA2-B6D3-6AB87255FF9A}" srcOrd="6" destOrd="0" presId="urn:microsoft.com/office/officeart/2005/8/layout/cycle2"/>
    <dgm:cxn modelId="{DC11F4AA-84C1-408A-8D1C-0988B82484A6}" type="presParOf" srcId="{E7C896AC-1324-453E-A9F0-AC735D96DE28}" destId="{A177BF39-DD92-4CAD-A4E9-8A08605B1D96}" srcOrd="7" destOrd="0" presId="urn:microsoft.com/office/officeart/2005/8/layout/cycle2"/>
    <dgm:cxn modelId="{0B2093FB-C558-433A-84B5-B57A9054A76E}" type="presParOf" srcId="{A177BF39-DD92-4CAD-A4E9-8A08605B1D96}" destId="{E2D91721-2AC9-45FB-ABD8-092A17A1EC45}" srcOrd="0" destOrd="0" presId="urn:microsoft.com/office/officeart/2005/8/layout/cycle2"/>
    <dgm:cxn modelId="{873DC9E6-357E-415C-B4BC-684C570C5B56}" type="presParOf" srcId="{E7C896AC-1324-453E-A9F0-AC735D96DE28}" destId="{3537BD9E-35C7-4BF9-830F-8CED248AA053}" srcOrd="8" destOrd="0" presId="urn:microsoft.com/office/officeart/2005/8/layout/cycle2"/>
    <dgm:cxn modelId="{97D4186B-3FBA-46B0-8911-F054F8911D0E}" type="presParOf" srcId="{E7C896AC-1324-453E-A9F0-AC735D96DE28}" destId="{2D3B024A-F64C-4B0E-A191-9249D1797DB2}" srcOrd="9" destOrd="0" presId="urn:microsoft.com/office/officeart/2005/8/layout/cycle2"/>
    <dgm:cxn modelId="{ADCEE590-73BA-4727-9B69-19495AC336A4}" type="presParOf" srcId="{2D3B024A-F64C-4B0E-A191-9249D1797DB2}" destId="{92134EAC-AD98-4761-9455-A1EDDDC43E22}"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3EC61-BE90-41F2-AEB5-5B5706567874}">
      <dsp:nvSpPr>
        <dsp:cNvPr id="0" name=""/>
        <dsp:cNvSpPr/>
      </dsp:nvSpPr>
      <dsp:spPr>
        <a:xfrm>
          <a:off x="4248472" y="-23951"/>
          <a:ext cx="1706151" cy="1660571"/>
        </a:xfrm>
        <a:prstGeom prst="ellipse">
          <a:avLst/>
        </a:prstGeom>
        <a:solidFill>
          <a:srgbClr val="F76E07"/>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ru-RU" sz="1600" b="1" u="none" kern="1200" err="1" smtClean="0">
              <a:latin typeface="Garamond" panose="02020404030301010803" pitchFamily="18" charset="0"/>
            </a:rPr>
            <a:t>Завжди</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потрібно</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отримувати</a:t>
          </a:r>
          <a:endParaRPr lang="uk-UA" sz="1600" kern="1200">
            <a:latin typeface="Garamond" panose="02020404030301010803" pitchFamily="18" charset="0"/>
          </a:endParaRPr>
        </a:p>
      </dsp:txBody>
      <dsp:txXfrm>
        <a:off x="4498332" y="219234"/>
        <a:ext cx="1206431" cy="1174201"/>
      </dsp:txXfrm>
    </dsp:sp>
    <dsp:sp modelId="{C5AFFBB2-02E6-4D9F-BBA6-7FBE4D41CDC3}">
      <dsp:nvSpPr>
        <dsp:cNvPr id="0" name=""/>
        <dsp:cNvSpPr/>
      </dsp:nvSpPr>
      <dsp:spPr>
        <a:xfrm rot="1905531">
          <a:off x="5897038" y="1148776"/>
          <a:ext cx="272124" cy="468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903150" y="1220978"/>
        <a:ext cx="190487" cy="281063"/>
      </dsp:txXfrm>
    </dsp:sp>
    <dsp:sp modelId="{D58A4A3A-ECD6-4CA3-B69D-0E11798F0993}">
      <dsp:nvSpPr>
        <dsp:cNvPr id="0" name=""/>
        <dsp:cNvSpPr/>
      </dsp:nvSpPr>
      <dsp:spPr>
        <a:xfrm>
          <a:off x="6120684" y="1128196"/>
          <a:ext cx="1752662" cy="1702987"/>
        </a:xfrm>
        <a:prstGeom prst="ellipse">
          <a:avLst/>
        </a:prstGeom>
        <a:solidFill>
          <a:srgbClr val="F76E07"/>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ru-RU" sz="1600" b="1" u="none" kern="1200" err="1" smtClean="0">
              <a:latin typeface="Garamond" panose="02020404030301010803" pitchFamily="18" charset="0"/>
            </a:rPr>
            <a:t>Завжди</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потрібно</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відповідати</a:t>
          </a:r>
          <a:endParaRPr lang="uk-UA" sz="1600" kern="1200"/>
        </a:p>
      </dsp:txBody>
      <dsp:txXfrm>
        <a:off x="6377355" y="1377593"/>
        <a:ext cx="1239320" cy="1204193"/>
      </dsp:txXfrm>
    </dsp:sp>
    <dsp:sp modelId="{750B253F-143D-4213-B0F2-1DF86502BDA3}">
      <dsp:nvSpPr>
        <dsp:cNvPr id="0" name=""/>
        <dsp:cNvSpPr/>
      </dsp:nvSpPr>
      <dsp:spPr>
        <a:xfrm rot="6592723">
          <a:off x="6542824" y="2722516"/>
          <a:ext cx="201830" cy="468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6583393" y="2787732"/>
        <a:ext cx="141281" cy="281063"/>
      </dsp:txXfrm>
    </dsp:sp>
    <dsp:sp modelId="{CA7F940B-8FA0-4B98-8D1C-8DE9BD3E6B49}">
      <dsp:nvSpPr>
        <dsp:cNvPr id="0" name=""/>
        <dsp:cNvSpPr/>
      </dsp:nvSpPr>
      <dsp:spPr>
        <a:xfrm>
          <a:off x="5328587" y="3106914"/>
          <a:ext cx="1938205" cy="1613769"/>
        </a:xfrm>
        <a:prstGeom prst="ellipse">
          <a:avLst/>
        </a:prstGeom>
        <a:solidFill>
          <a:srgbClr val="F76E07"/>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u="none" kern="1200" err="1" smtClean="0">
              <a:latin typeface="Garamond" panose="02020404030301010803" pitchFamily="18" charset="0"/>
            </a:rPr>
            <a:t>Відповідати</a:t>
          </a:r>
          <a:r>
            <a:rPr lang="ru-RU" sz="1500" b="1" u="none" kern="1200" smtClean="0">
              <a:latin typeface="Garamond" panose="02020404030301010803" pitchFamily="18" charset="0"/>
            </a:rPr>
            <a:t> </a:t>
          </a:r>
          <a:r>
            <a:rPr lang="ru-RU" sz="1500" b="1" u="none" kern="1200" err="1" smtClean="0">
              <a:latin typeface="Garamond" panose="02020404030301010803" pitchFamily="18" charset="0"/>
            </a:rPr>
            <a:t>потрібно</a:t>
          </a:r>
          <a:r>
            <a:rPr lang="ru-RU" sz="1500" b="1" u="none" kern="1200" smtClean="0">
              <a:latin typeface="Garamond" panose="02020404030301010803" pitchFamily="18" charset="0"/>
            </a:rPr>
            <a:t> </a:t>
          </a:r>
          <a:r>
            <a:rPr lang="ru-RU" sz="1500" b="1" u="none" kern="1200" err="1" smtClean="0">
              <a:latin typeface="Garamond" panose="02020404030301010803" pitchFamily="18" charset="0"/>
            </a:rPr>
            <a:t>аргументовано</a:t>
          </a:r>
          <a:endParaRPr lang="uk-UA" sz="1500" kern="1200"/>
        </a:p>
      </dsp:txBody>
      <dsp:txXfrm>
        <a:off x="5612431" y="3343245"/>
        <a:ext cx="1370517" cy="1141107"/>
      </dsp:txXfrm>
    </dsp:sp>
    <dsp:sp modelId="{79A62EF2-DD35-483E-91DA-A43AD7611B75}">
      <dsp:nvSpPr>
        <dsp:cNvPr id="0" name=""/>
        <dsp:cNvSpPr/>
      </dsp:nvSpPr>
      <dsp:spPr>
        <a:xfrm rot="10904036">
          <a:off x="4990485" y="3643633"/>
          <a:ext cx="239448" cy="468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5062303" y="3738407"/>
        <a:ext cx="167614" cy="281063"/>
      </dsp:txXfrm>
    </dsp:sp>
    <dsp:sp modelId="{68B8DAEF-DE18-4DA2-B6D3-6AB87255FF9A}">
      <dsp:nvSpPr>
        <dsp:cNvPr id="0" name=""/>
        <dsp:cNvSpPr/>
      </dsp:nvSpPr>
      <dsp:spPr>
        <a:xfrm>
          <a:off x="3024340" y="3086594"/>
          <a:ext cx="1853941" cy="1512350"/>
        </a:xfrm>
        <a:prstGeom prst="ellipse">
          <a:avLst/>
        </a:prstGeom>
        <a:solidFill>
          <a:srgbClr val="F76E07"/>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u="none" kern="1200" err="1" smtClean="0">
              <a:latin typeface="Garamond" panose="02020404030301010803" pitchFamily="18" charset="0"/>
            </a:rPr>
            <a:t>Відповідати</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потрібно</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своєчасно</a:t>
          </a:r>
          <a:endParaRPr lang="uk-UA" sz="1600" u="none" kern="1200">
            <a:latin typeface="Georgia" pitchFamily="18" charset="0"/>
          </a:endParaRPr>
        </a:p>
      </dsp:txBody>
      <dsp:txXfrm>
        <a:off x="3295843" y="3308073"/>
        <a:ext cx="1310935" cy="1069392"/>
      </dsp:txXfrm>
    </dsp:sp>
    <dsp:sp modelId="{A177BF39-DD92-4CAD-A4E9-8A08605B1D96}">
      <dsp:nvSpPr>
        <dsp:cNvPr id="0" name=""/>
        <dsp:cNvSpPr/>
      </dsp:nvSpPr>
      <dsp:spPr>
        <a:xfrm rot="14528156">
          <a:off x="3299934" y="2666276"/>
          <a:ext cx="306450" cy="468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367386" y="2800601"/>
        <a:ext cx="214515" cy="281063"/>
      </dsp:txXfrm>
    </dsp:sp>
    <dsp:sp modelId="{3537BD9E-35C7-4BF9-830F-8CED248AA053}">
      <dsp:nvSpPr>
        <dsp:cNvPr id="0" name=""/>
        <dsp:cNvSpPr/>
      </dsp:nvSpPr>
      <dsp:spPr>
        <a:xfrm>
          <a:off x="2016220" y="1142383"/>
          <a:ext cx="1841478" cy="1563399"/>
        </a:xfrm>
        <a:prstGeom prst="ellipse">
          <a:avLst/>
        </a:prstGeom>
        <a:solidFill>
          <a:srgbClr val="7030A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u="none" kern="1200" err="1" smtClean="0">
              <a:latin typeface="Garamond" panose="02020404030301010803" pitchFamily="18" charset="0"/>
            </a:rPr>
            <a:t>Копії</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документів</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давати</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чи</a:t>
          </a:r>
          <a:r>
            <a:rPr lang="ru-RU" sz="1600" b="1" u="none" kern="1200" smtClean="0">
              <a:latin typeface="Garamond" panose="02020404030301010803" pitchFamily="18" charset="0"/>
            </a:rPr>
            <a:t> </a:t>
          </a:r>
          <a:r>
            <a:rPr lang="ru-RU" sz="1600" b="1" u="none" kern="1200" err="1" smtClean="0">
              <a:latin typeface="Garamond" panose="02020404030301010803" pitchFamily="18" charset="0"/>
            </a:rPr>
            <a:t>ні</a:t>
          </a:r>
          <a:r>
            <a:rPr lang="ru-RU" sz="1600" b="1" u="none" kern="1200" smtClean="0">
              <a:latin typeface="Garamond" panose="02020404030301010803" pitchFamily="18" charset="0"/>
            </a:rPr>
            <a:t>?!</a:t>
          </a:r>
          <a:endParaRPr lang="uk-UA" sz="1600" kern="1200">
            <a:latin typeface="Garamond" panose="02020404030301010803" pitchFamily="18" charset="0"/>
          </a:endParaRPr>
        </a:p>
      </dsp:txBody>
      <dsp:txXfrm>
        <a:off x="2285898" y="1371337"/>
        <a:ext cx="1302122" cy="1105491"/>
      </dsp:txXfrm>
    </dsp:sp>
    <dsp:sp modelId="{2D3B024A-F64C-4B0E-A191-9249D1797DB2}">
      <dsp:nvSpPr>
        <dsp:cNvPr id="0" name=""/>
        <dsp:cNvSpPr/>
      </dsp:nvSpPr>
      <dsp:spPr>
        <a:xfrm rot="19961346">
          <a:off x="3840217" y="1127286"/>
          <a:ext cx="372418" cy="468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3846444" y="1246604"/>
        <a:ext cx="260693" cy="2810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rgbClr val="404040"/>
                </a:solidFill>
                <a:latin typeface="Corbel"/>
              </a:rPr>
              <a:t>Для перемещения страницы щёлкните мышью</a:t>
            </a:r>
            <a:endParaRPr b="0" lang="en-US" sz="1800" spc="-1" strike="noStrike">
              <a:solidFill>
                <a:srgbClr val="404040"/>
              </a:solidFill>
              <a:latin typeface="Corbel"/>
            </a:endParaRPr>
          </a:p>
        </p:txBody>
      </p:sp>
      <p:sp>
        <p:nvSpPr>
          <p:cNvPr id="12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uk-UA" sz="2000" spc="-1" strike="noStrike">
                <a:latin typeface="Arial"/>
              </a:rPr>
              <a:t>Для правки формата примечаний щёлкните мышью</a:t>
            </a:r>
            <a:endParaRPr b="0" lang="uk-UA" sz="2000" spc="-1" strike="noStrike">
              <a:latin typeface="Arial"/>
            </a:endParaRPr>
          </a:p>
        </p:txBody>
      </p:sp>
      <p:sp>
        <p:nvSpPr>
          <p:cNvPr id="127"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uk-UA" sz="1400" spc="-1" strike="noStrike">
                <a:latin typeface="Times New Roman"/>
              </a:rPr>
              <a:t>&lt;верхний колонтитул&gt;</a:t>
            </a:r>
            <a:endParaRPr b="0" lang="uk-UA" sz="1400" spc="-1" strike="noStrike">
              <a:latin typeface="Times New Roman"/>
            </a:endParaRPr>
          </a:p>
        </p:txBody>
      </p:sp>
      <p:sp>
        <p:nvSpPr>
          <p:cNvPr id="128"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uk-UA" sz="1400" spc="-1" strike="noStrike">
                <a:latin typeface="Times New Roman"/>
              </a:defRPr>
            </a:lvl1pPr>
          </a:lstStyle>
          <a:p>
            <a:pPr algn="r">
              <a:buNone/>
            </a:pPr>
            <a:r>
              <a:rPr b="0" lang="uk-UA" sz="1400" spc="-1" strike="noStrike">
                <a:latin typeface="Times New Roman"/>
              </a:rPr>
              <a:t>&lt;дата/время&gt;</a:t>
            </a:r>
            <a:endParaRPr b="0" lang="uk-UA" sz="1400" spc="-1" strike="noStrike">
              <a:latin typeface="Times New Roman"/>
            </a:endParaRPr>
          </a:p>
        </p:txBody>
      </p:sp>
      <p:sp>
        <p:nvSpPr>
          <p:cNvPr id="129"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uk-UA" sz="1400" spc="-1" strike="noStrike">
                <a:latin typeface="Times New Roman"/>
              </a:defRPr>
            </a:lvl1pPr>
          </a:lstStyle>
          <a:p>
            <a:r>
              <a:rPr b="0" lang="uk-UA" sz="1400" spc="-1" strike="noStrike">
                <a:latin typeface="Times New Roman"/>
              </a:rPr>
              <a:t>&lt;нижний колонтитул&gt;</a:t>
            </a:r>
            <a:endParaRPr b="0" lang="uk-UA" sz="1400" spc="-1" strike="noStrike">
              <a:latin typeface="Times New Roman"/>
            </a:endParaRPr>
          </a:p>
        </p:txBody>
      </p:sp>
      <p:sp>
        <p:nvSpPr>
          <p:cNvPr id="130"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uk-UA" sz="1400" spc="-1" strike="noStrike">
                <a:latin typeface="Times New Roman"/>
              </a:defRPr>
            </a:lvl1pPr>
          </a:lstStyle>
          <a:p>
            <a:pPr algn="r">
              <a:buNone/>
            </a:pPr>
            <a:fld id="{73343912-5652-4893-AF7B-32119EC71F29}" type="slidenum">
              <a:rPr b="0" lang="uk-UA" sz="1400" spc="-1" strike="noStrike">
                <a:latin typeface="Times New Roman"/>
              </a:rPr>
              <a:t>&lt;номер&gt;</a:t>
            </a:fld>
            <a:endParaRPr b="0" lang="uk-U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0" name="PlaceHolder 1"/>
          <p:cNvSpPr>
            <a:spLocks noGrp="1"/>
          </p:cNvSpPr>
          <p:nvPr>
            <p:ph type="sldImg"/>
          </p:nvPr>
        </p:nvSpPr>
        <p:spPr>
          <a:xfrm>
            <a:off x="382680" y="685800"/>
            <a:ext cx="6092640" cy="3428640"/>
          </a:xfrm>
          <a:prstGeom prst="rect">
            <a:avLst/>
          </a:prstGeom>
          <a:ln w="0">
            <a:noFill/>
          </a:ln>
        </p:spPr>
      </p:sp>
      <p:sp>
        <p:nvSpPr>
          <p:cNvPr id="871" name="PlaceHolder 2"/>
          <p:cNvSpPr>
            <a:spLocks noGrp="1"/>
          </p:cNvSpPr>
          <p:nvPr>
            <p:ph type="body"/>
          </p:nvPr>
        </p:nvSpPr>
        <p:spPr>
          <a:xfrm>
            <a:off x="685800" y="4343400"/>
            <a:ext cx="5486040" cy="4114440"/>
          </a:xfrm>
          <a:prstGeom prst="rect">
            <a:avLst/>
          </a:prstGeom>
          <a:noFill/>
          <a:ln w="0">
            <a:noFill/>
          </a:ln>
        </p:spPr>
        <p:txBody>
          <a:bodyPr anchor="t">
            <a:normAutofit/>
          </a:bodyPr>
          <a:p>
            <a:endParaRPr b="0" lang="uk-UA" sz="2000" spc="-1" strike="noStrike">
              <a:latin typeface="Arial"/>
            </a:endParaRPr>
          </a:p>
        </p:txBody>
      </p:sp>
      <p:sp>
        <p:nvSpPr>
          <p:cNvPr id="872" name="PlaceHolder 3"/>
          <p:cNvSpPr>
            <a:spLocks noGrp="1"/>
          </p:cNvSpPr>
          <p:nvPr>
            <p:ph type="hdr"/>
          </p:nvPr>
        </p:nvSpPr>
        <p:spPr>
          <a:xfrm>
            <a:off x="0" y="0"/>
            <a:ext cx="2971440" cy="456840"/>
          </a:xfrm>
          <a:prstGeom prst="rect">
            <a:avLst/>
          </a:prstGeom>
          <a:noFill/>
          <a:ln w="0">
            <a:noFill/>
          </a:ln>
        </p:spPr>
        <p:txBody>
          <a:bodyPr anchor="t">
            <a:noAutofit/>
          </a:bodyPr>
          <a:p>
            <a:endParaRPr b="0" lang="uk-UA" sz="2400" spc="-1" strike="noStrike">
              <a:latin typeface="Times New Roman"/>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3" name="PlaceHolder 1"/>
          <p:cNvSpPr>
            <a:spLocks noGrp="1"/>
          </p:cNvSpPr>
          <p:nvPr>
            <p:ph type="sldImg"/>
          </p:nvPr>
        </p:nvSpPr>
        <p:spPr>
          <a:xfrm>
            <a:off x="382680" y="685800"/>
            <a:ext cx="6092640" cy="3428640"/>
          </a:xfrm>
          <a:prstGeom prst="rect">
            <a:avLst/>
          </a:prstGeom>
          <a:ln w="0">
            <a:noFill/>
          </a:ln>
        </p:spPr>
      </p:sp>
      <p:sp>
        <p:nvSpPr>
          <p:cNvPr id="874" name="PlaceHolder 2"/>
          <p:cNvSpPr>
            <a:spLocks noGrp="1"/>
          </p:cNvSpPr>
          <p:nvPr>
            <p:ph type="body"/>
          </p:nvPr>
        </p:nvSpPr>
        <p:spPr>
          <a:xfrm>
            <a:off x="685800" y="4343400"/>
            <a:ext cx="5486040" cy="4114440"/>
          </a:xfrm>
          <a:prstGeom prst="rect">
            <a:avLst/>
          </a:prstGeom>
          <a:noFill/>
          <a:ln w="0">
            <a:noFill/>
          </a:ln>
        </p:spPr>
        <p:txBody>
          <a:bodyPr anchor="t">
            <a:normAutofit/>
          </a:bodyPr>
          <a:p>
            <a:endParaRPr b="0" lang="uk-UA" sz="2000" spc="-1" strike="noStrike">
              <a:latin typeface="Arial"/>
            </a:endParaRPr>
          </a:p>
        </p:txBody>
      </p:sp>
      <p:sp>
        <p:nvSpPr>
          <p:cNvPr id="875" name="PlaceHolder 3"/>
          <p:cNvSpPr>
            <a:spLocks noGrp="1"/>
          </p:cNvSpPr>
          <p:nvPr>
            <p:ph type="hdr"/>
          </p:nvPr>
        </p:nvSpPr>
        <p:spPr>
          <a:xfrm>
            <a:off x="0" y="0"/>
            <a:ext cx="2971440" cy="456840"/>
          </a:xfrm>
          <a:prstGeom prst="rect">
            <a:avLst/>
          </a:prstGeom>
          <a:noFill/>
          <a:ln w="0">
            <a:noFill/>
          </a:ln>
        </p:spPr>
        <p:txBody>
          <a:bodyPr anchor="t">
            <a:noAutofit/>
          </a:bodyPr>
          <a:p>
            <a:endParaRPr b="0" lang="uk-UA" sz="2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76E71D7-462A-4AE5-B8AC-2A0934CEF734}" type="slidenum">
              <a:t>&lt;#&gt;</a:t>
            </a:fld>
          </a:p>
        </p:txBody>
      </p:sp>
      <p:sp>
        <p:nvSpPr>
          <p:cNvPr id="4" name="PlaceHolder 3"/>
          <p:cNvSpPr>
            <a:spLocks noGrp="1"/>
          </p:cNvSpPr>
          <p:nvPr>
            <p:ph type="dt" idx="1"/>
          </p:nvPr>
        </p:nvSpPr>
        <p:spPr/>
        <p:txBody>
          <a:bodyPr/>
          <a:p>
            <a:r>
              <a:rPr lang="uk-U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28" name="PlaceHolder 2"/>
          <p:cNvSpPr>
            <a:spLocks noGrp="1"/>
          </p:cNvSpPr>
          <p:nvPr>
            <p:ph/>
          </p:nvPr>
        </p:nvSpPr>
        <p:spPr>
          <a:xfrm>
            <a:off x="4875120" y="6858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29" name="PlaceHolder 3"/>
          <p:cNvSpPr>
            <a:spLocks noGrp="1"/>
          </p:cNvSpPr>
          <p:nvPr>
            <p:ph/>
          </p:nvPr>
        </p:nvSpPr>
        <p:spPr>
          <a:xfrm>
            <a:off x="4875120" y="35514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13E299E-AFDC-447A-8513-3F46967EEDB6}"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31"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32"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33" name="PlaceHolder 4"/>
          <p:cNvSpPr>
            <a:spLocks noGrp="1"/>
          </p:cNvSpPr>
          <p:nvPr>
            <p:ph/>
          </p:nvPr>
        </p:nvSpPr>
        <p:spPr>
          <a:xfrm>
            <a:off x="48751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34" name="PlaceHolder 5"/>
          <p:cNvSpPr>
            <a:spLocks noGrp="1"/>
          </p:cNvSpPr>
          <p:nvPr>
            <p:ph/>
          </p:nvPr>
        </p:nvSpPr>
        <p:spPr>
          <a:xfrm>
            <a:off x="83113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3B41011A-8B54-41BF-AB88-E94F9C316572}" type="slidenum">
              <a:t>&lt;#&gt;</a:t>
            </a:fld>
          </a:p>
        </p:txBody>
      </p:sp>
      <p:sp>
        <p:nvSpPr>
          <p:cNvPr id="9" name="PlaceHolder 8"/>
          <p:cNvSpPr>
            <a:spLocks noGrp="1"/>
          </p:cNvSpPr>
          <p:nvPr>
            <p:ph type="dt" idx="1"/>
          </p:nvPr>
        </p:nvSpPr>
        <p:spPr/>
        <p:txBody>
          <a:bodyPr/>
          <a:p>
            <a:r>
              <a:rPr lang="uk-U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36" name="PlaceHolder 2"/>
          <p:cNvSpPr>
            <a:spLocks noGrp="1"/>
          </p:cNvSpPr>
          <p:nvPr>
            <p:ph/>
          </p:nvPr>
        </p:nvSpPr>
        <p:spPr>
          <a:xfrm>
            <a:off x="487512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37" name="PlaceHolder 3"/>
          <p:cNvSpPr>
            <a:spLocks noGrp="1"/>
          </p:cNvSpPr>
          <p:nvPr>
            <p:ph/>
          </p:nvPr>
        </p:nvSpPr>
        <p:spPr>
          <a:xfrm>
            <a:off x="714240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38" name="PlaceHolder 4"/>
          <p:cNvSpPr>
            <a:spLocks noGrp="1"/>
          </p:cNvSpPr>
          <p:nvPr>
            <p:ph/>
          </p:nvPr>
        </p:nvSpPr>
        <p:spPr>
          <a:xfrm>
            <a:off x="940968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39" name="PlaceHolder 5"/>
          <p:cNvSpPr>
            <a:spLocks noGrp="1"/>
          </p:cNvSpPr>
          <p:nvPr>
            <p:ph/>
          </p:nvPr>
        </p:nvSpPr>
        <p:spPr>
          <a:xfrm>
            <a:off x="487512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40" name="PlaceHolder 6"/>
          <p:cNvSpPr>
            <a:spLocks noGrp="1"/>
          </p:cNvSpPr>
          <p:nvPr>
            <p:ph/>
          </p:nvPr>
        </p:nvSpPr>
        <p:spPr>
          <a:xfrm>
            <a:off x="714240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41" name="PlaceHolder 7"/>
          <p:cNvSpPr>
            <a:spLocks noGrp="1"/>
          </p:cNvSpPr>
          <p:nvPr>
            <p:ph/>
          </p:nvPr>
        </p:nvSpPr>
        <p:spPr>
          <a:xfrm>
            <a:off x="940968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C057E0B-E37E-4C7F-9DDF-37A503F8E9E5}" type="slidenum">
              <a:t>&lt;#&gt;</a:t>
            </a:fld>
          </a:p>
        </p:txBody>
      </p:sp>
      <p:sp>
        <p:nvSpPr>
          <p:cNvPr id="11" name="PlaceHolder 10"/>
          <p:cNvSpPr>
            <a:spLocks noGrp="1"/>
          </p:cNvSpPr>
          <p:nvPr>
            <p:ph type="dt" idx="1"/>
          </p:nvPr>
        </p:nvSpPr>
        <p:spPr/>
        <p:txBody>
          <a:bodyPr/>
          <a:p>
            <a:r>
              <a:rPr lang="uk-U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A8E7DCA3-EF12-4CF8-95F7-D491B8E7C6D9}" type="slidenum">
              <a:t>&lt;#&gt;</a:t>
            </a:fld>
          </a:p>
        </p:txBody>
      </p:sp>
      <p:sp>
        <p:nvSpPr>
          <p:cNvPr id="4" name="PlaceHolder 3"/>
          <p:cNvSpPr>
            <a:spLocks noGrp="1"/>
          </p:cNvSpPr>
          <p:nvPr>
            <p:ph type="dt" idx="4"/>
          </p:nvPr>
        </p:nvSpPr>
        <p:spPr/>
        <p:txBody>
          <a:bodyPr/>
          <a:p>
            <a:r>
              <a:rPr lang="uk-U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49" name="PlaceHolder 2"/>
          <p:cNvSpPr>
            <a:spLocks noGrp="1"/>
          </p:cNvSpPr>
          <p:nvPr>
            <p:ph type="subTitle"/>
          </p:nvPr>
        </p:nvSpPr>
        <p:spPr>
          <a:xfrm>
            <a:off x="4875120" y="685800"/>
            <a:ext cx="6705360" cy="548604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35DC5FA1-91A3-4596-B0B8-7F040F7FB364}"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51" name="PlaceHolder 2"/>
          <p:cNvSpPr>
            <a:spLocks noGrp="1"/>
          </p:cNvSpPr>
          <p:nvPr>
            <p:ph/>
          </p:nvPr>
        </p:nvSpPr>
        <p:spPr>
          <a:xfrm>
            <a:off x="4875120" y="685800"/>
            <a:ext cx="670536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EB21BF66-06F3-47CA-B7D9-D104B44EC494}"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53" name="PlaceHolder 2"/>
          <p:cNvSpPr>
            <a:spLocks noGrp="1"/>
          </p:cNvSpPr>
          <p:nvPr>
            <p:ph/>
          </p:nvPr>
        </p:nvSpPr>
        <p:spPr>
          <a:xfrm>
            <a:off x="48751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4" name="PlaceHolder 3"/>
          <p:cNvSpPr>
            <a:spLocks noGrp="1"/>
          </p:cNvSpPr>
          <p:nvPr>
            <p:ph/>
          </p:nvPr>
        </p:nvSpPr>
        <p:spPr>
          <a:xfrm>
            <a:off x="83113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FA0BFFDD-6DD5-48A4-93F4-9B353A5DDD34}"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6A62FB3-510A-4BE8-A91E-52943D27AD57}"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8040" y="4776840"/>
            <a:ext cx="3962160" cy="1371600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0395877-E940-418A-BD13-25497C1413BE}"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58"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9" name="PlaceHolder 3"/>
          <p:cNvSpPr>
            <a:spLocks noGrp="1"/>
          </p:cNvSpPr>
          <p:nvPr>
            <p:ph/>
          </p:nvPr>
        </p:nvSpPr>
        <p:spPr>
          <a:xfrm>
            <a:off x="83113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0" name="PlaceHolder 4"/>
          <p:cNvSpPr>
            <a:spLocks noGrp="1"/>
          </p:cNvSpPr>
          <p:nvPr>
            <p:ph/>
          </p:nvPr>
        </p:nvSpPr>
        <p:spPr>
          <a:xfrm>
            <a:off x="48751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EE81B73-41E3-41B0-92CB-0EFCD5814CC5}"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7" name="PlaceHolder 2"/>
          <p:cNvSpPr>
            <a:spLocks noGrp="1"/>
          </p:cNvSpPr>
          <p:nvPr>
            <p:ph type="subTitle"/>
          </p:nvPr>
        </p:nvSpPr>
        <p:spPr>
          <a:xfrm>
            <a:off x="4875120" y="685800"/>
            <a:ext cx="6705360" cy="548604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23B18DE-F84A-48E8-8F1E-2590ACA165F8}"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62" name="PlaceHolder 2"/>
          <p:cNvSpPr>
            <a:spLocks noGrp="1"/>
          </p:cNvSpPr>
          <p:nvPr>
            <p:ph/>
          </p:nvPr>
        </p:nvSpPr>
        <p:spPr>
          <a:xfrm>
            <a:off x="48751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3"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4" name="PlaceHolder 4"/>
          <p:cNvSpPr>
            <a:spLocks noGrp="1"/>
          </p:cNvSpPr>
          <p:nvPr>
            <p:ph/>
          </p:nvPr>
        </p:nvSpPr>
        <p:spPr>
          <a:xfrm>
            <a:off x="83113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0AAAF32-6F0D-4BF6-9BC9-69E97FAB6D31}"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66"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7"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8" name="PlaceHolder 4"/>
          <p:cNvSpPr>
            <a:spLocks noGrp="1"/>
          </p:cNvSpPr>
          <p:nvPr>
            <p:ph/>
          </p:nvPr>
        </p:nvSpPr>
        <p:spPr>
          <a:xfrm>
            <a:off x="4875120" y="35514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E97FE1A-6F10-444A-94D0-1482B5B19BBD}"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70" name="PlaceHolder 2"/>
          <p:cNvSpPr>
            <a:spLocks noGrp="1"/>
          </p:cNvSpPr>
          <p:nvPr>
            <p:ph/>
          </p:nvPr>
        </p:nvSpPr>
        <p:spPr>
          <a:xfrm>
            <a:off x="4875120" y="6858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1" name="PlaceHolder 3"/>
          <p:cNvSpPr>
            <a:spLocks noGrp="1"/>
          </p:cNvSpPr>
          <p:nvPr>
            <p:ph/>
          </p:nvPr>
        </p:nvSpPr>
        <p:spPr>
          <a:xfrm>
            <a:off x="4875120" y="35514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BD7728D0-C8BB-40E4-B16A-5F815B3D99CD}"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73"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4"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5" name="PlaceHolder 4"/>
          <p:cNvSpPr>
            <a:spLocks noGrp="1"/>
          </p:cNvSpPr>
          <p:nvPr>
            <p:ph/>
          </p:nvPr>
        </p:nvSpPr>
        <p:spPr>
          <a:xfrm>
            <a:off x="48751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6" name="PlaceHolder 5"/>
          <p:cNvSpPr>
            <a:spLocks noGrp="1"/>
          </p:cNvSpPr>
          <p:nvPr>
            <p:ph/>
          </p:nvPr>
        </p:nvSpPr>
        <p:spPr>
          <a:xfrm>
            <a:off x="83113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420A4B46-FD7A-4D8D-AEC3-7DEFBA629610}" type="slidenum">
              <a:t>&lt;#&gt;</a:t>
            </a:fld>
          </a:p>
        </p:txBody>
      </p:sp>
      <p:sp>
        <p:nvSpPr>
          <p:cNvPr id="9" name="PlaceHolder 8"/>
          <p:cNvSpPr>
            <a:spLocks noGrp="1"/>
          </p:cNvSpPr>
          <p:nvPr>
            <p:ph type="dt" idx="4"/>
          </p:nvPr>
        </p:nvSpPr>
        <p:spPr/>
        <p:txBody>
          <a:bodyPr/>
          <a:p>
            <a:r>
              <a:rPr lang="uk-U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78" name="PlaceHolder 2"/>
          <p:cNvSpPr>
            <a:spLocks noGrp="1"/>
          </p:cNvSpPr>
          <p:nvPr>
            <p:ph/>
          </p:nvPr>
        </p:nvSpPr>
        <p:spPr>
          <a:xfrm>
            <a:off x="487512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9" name="PlaceHolder 3"/>
          <p:cNvSpPr>
            <a:spLocks noGrp="1"/>
          </p:cNvSpPr>
          <p:nvPr>
            <p:ph/>
          </p:nvPr>
        </p:nvSpPr>
        <p:spPr>
          <a:xfrm>
            <a:off x="714240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80" name="PlaceHolder 4"/>
          <p:cNvSpPr>
            <a:spLocks noGrp="1"/>
          </p:cNvSpPr>
          <p:nvPr>
            <p:ph/>
          </p:nvPr>
        </p:nvSpPr>
        <p:spPr>
          <a:xfrm>
            <a:off x="940968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81" name="PlaceHolder 5"/>
          <p:cNvSpPr>
            <a:spLocks noGrp="1"/>
          </p:cNvSpPr>
          <p:nvPr>
            <p:ph/>
          </p:nvPr>
        </p:nvSpPr>
        <p:spPr>
          <a:xfrm>
            <a:off x="487512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82" name="PlaceHolder 6"/>
          <p:cNvSpPr>
            <a:spLocks noGrp="1"/>
          </p:cNvSpPr>
          <p:nvPr>
            <p:ph/>
          </p:nvPr>
        </p:nvSpPr>
        <p:spPr>
          <a:xfrm>
            <a:off x="714240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83" name="PlaceHolder 7"/>
          <p:cNvSpPr>
            <a:spLocks noGrp="1"/>
          </p:cNvSpPr>
          <p:nvPr>
            <p:ph/>
          </p:nvPr>
        </p:nvSpPr>
        <p:spPr>
          <a:xfrm>
            <a:off x="940968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95F21205-68AF-46EB-9B24-388FEE5D6B56}" type="slidenum">
              <a:t>&lt;#&gt;</a:t>
            </a:fld>
          </a:p>
        </p:txBody>
      </p:sp>
      <p:sp>
        <p:nvSpPr>
          <p:cNvPr id="11" name="PlaceHolder 10"/>
          <p:cNvSpPr>
            <a:spLocks noGrp="1"/>
          </p:cNvSpPr>
          <p:nvPr>
            <p:ph type="dt" idx="4"/>
          </p:nvPr>
        </p:nvSpPr>
        <p:spPr/>
        <p:txBody>
          <a:bodyPr/>
          <a:p>
            <a:r>
              <a:rPr lang="uk-UA"/>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36BA53C3-0739-4176-936E-D02C7352685B}" type="slidenum">
              <a:t>&lt;#&gt;</a:t>
            </a:fld>
          </a:p>
        </p:txBody>
      </p:sp>
      <p:sp>
        <p:nvSpPr>
          <p:cNvPr id="4" name="PlaceHolder 3"/>
          <p:cNvSpPr>
            <a:spLocks noGrp="1"/>
          </p:cNvSpPr>
          <p:nvPr>
            <p:ph type="dt" idx="7"/>
          </p:nvPr>
        </p:nvSpPr>
        <p:spPr/>
        <p:txBody>
          <a:bodyPr/>
          <a:p>
            <a:r>
              <a:rPr lang="uk-UA"/>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90" name="PlaceHolder 2"/>
          <p:cNvSpPr>
            <a:spLocks noGrp="1"/>
          </p:cNvSpPr>
          <p:nvPr>
            <p:ph type="subTitle"/>
          </p:nvPr>
        </p:nvSpPr>
        <p:spPr>
          <a:xfrm>
            <a:off x="4875120" y="685800"/>
            <a:ext cx="6705360" cy="548604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AE58282D-AFB3-4169-97AB-6D20CCCA8B10}" type="slidenum">
              <a:t>&lt;#&gt;</a:t>
            </a:fld>
          </a:p>
        </p:txBody>
      </p:sp>
      <p:sp>
        <p:nvSpPr>
          <p:cNvPr id="6" name="PlaceHolder 5"/>
          <p:cNvSpPr>
            <a:spLocks noGrp="1"/>
          </p:cNvSpPr>
          <p:nvPr>
            <p:ph type="dt" idx="7"/>
          </p:nvPr>
        </p:nvSpPr>
        <p:spPr/>
        <p:txBody>
          <a:bodyPr/>
          <a:p>
            <a:r>
              <a:rPr lang="uk-UA"/>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92" name="PlaceHolder 2"/>
          <p:cNvSpPr>
            <a:spLocks noGrp="1"/>
          </p:cNvSpPr>
          <p:nvPr>
            <p:ph/>
          </p:nvPr>
        </p:nvSpPr>
        <p:spPr>
          <a:xfrm>
            <a:off x="4875120" y="685800"/>
            <a:ext cx="670536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C77A3905-BD7F-4109-88BF-69069D4DD0D7}" type="slidenum">
              <a:t>&lt;#&gt;</a:t>
            </a:fld>
          </a:p>
        </p:txBody>
      </p:sp>
      <p:sp>
        <p:nvSpPr>
          <p:cNvPr id="6" name="PlaceHolder 5"/>
          <p:cNvSpPr>
            <a:spLocks noGrp="1"/>
          </p:cNvSpPr>
          <p:nvPr>
            <p:ph type="dt" idx="7"/>
          </p:nvPr>
        </p:nvSpPr>
        <p:spPr/>
        <p:txBody>
          <a:bodyPr/>
          <a:p>
            <a:r>
              <a:rPr lang="uk-UA"/>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94" name="PlaceHolder 2"/>
          <p:cNvSpPr>
            <a:spLocks noGrp="1"/>
          </p:cNvSpPr>
          <p:nvPr>
            <p:ph/>
          </p:nvPr>
        </p:nvSpPr>
        <p:spPr>
          <a:xfrm>
            <a:off x="48751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95" name="PlaceHolder 3"/>
          <p:cNvSpPr>
            <a:spLocks noGrp="1"/>
          </p:cNvSpPr>
          <p:nvPr>
            <p:ph/>
          </p:nvPr>
        </p:nvSpPr>
        <p:spPr>
          <a:xfrm>
            <a:off x="83113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5AEE83C1-4D46-445A-ABF5-6E6190B0ACED}" type="slidenum">
              <a:t>&lt;#&gt;</a:t>
            </a:fld>
          </a:p>
        </p:txBody>
      </p:sp>
      <p:sp>
        <p:nvSpPr>
          <p:cNvPr id="7" name="PlaceHolder 6"/>
          <p:cNvSpPr>
            <a:spLocks noGrp="1"/>
          </p:cNvSpPr>
          <p:nvPr>
            <p:ph type="dt" idx="7"/>
          </p:nvPr>
        </p:nvSpPr>
        <p:spPr/>
        <p:txBody>
          <a:bodyPr/>
          <a:p>
            <a:r>
              <a:rPr lang="uk-UA"/>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F0D6327D-128B-421A-A53C-39D2ED238DA5}" type="slidenum">
              <a:t>&lt;#&gt;</a:t>
            </a:fld>
          </a:p>
        </p:txBody>
      </p:sp>
      <p:sp>
        <p:nvSpPr>
          <p:cNvPr id="5" name="PlaceHolder 4"/>
          <p:cNvSpPr>
            <a:spLocks noGrp="1"/>
          </p:cNvSpPr>
          <p:nvPr>
            <p:ph type="dt" idx="7"/>
          </p:nvPr>
        </p:nvSpPr>
        <p:spPr/>
        <p:txBody>
          <a:bodyPr/>
          <a:p>
            <a:r>
              <a:rPr lang="uk-U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9" name="PlaceHolder 2"/>
          <p:cNvSpPr>
            <a:spLocks noGrp="1"/>
          </p:cNvSpPr>
          <p:nvPr>
            <p:ph/>
          </p:nvPr>
        </p:nvSpPr>
        <p:spPr>
          <a:xfrm>
            <a:off x="4875120" y="685800"/>
            <a:ext cx="670536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E717E09-B9C5-49C8-A17A-2C349E9B87EE}"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08040" y="4776840"/>
            <a:ext cx="3962160" cy="1371600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35B77FA7-BA5E-476A-9182-C50DA451CB62}" type="slidenum">
              <a:t>&lt;#&gt;</a:t>
            </a:fld>
          </a:p>
        </p:txBody>
      </p:sp>
      <p:sp>
        <p:nvSpPr>
          <p:cNvPr id="5" name="PlaceHolder 4"/>
          <p:cNvSpPr>
            <a:spLocks noGrp="1"/>
          </p:cNvSpPr>
          <p:nvPr>
            <p:ph type="dt" idx="7"/>
          </p:nvPr>
        </p:nvSpPr>
        <p:spPr/>
        <p:txBody>
          <a:bodyPr/>
          <a:p>
            <a:r>
              <a:rPr lang="uk-UA"/>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99"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00" name="PlaceHolder 3"/>
          <p:cNvSpPr>
            <a:spLocks noGrp="1"/>
          </p:cNvSpPr>
          <p:nvPr>
            <p:ph/>
          </p:nvPr>
        </p:nvSpPr>
        <p:spPr>
          <a:xfrm>
            <a:off x="83113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01" name="PlaceHolder 4"/>
          <p:cNvSpPr>
            <a:spLocks noGrp="1"/>
          </p:cNvSpPr>
          <p:nvPr>
            <p:ph/>
          </p:nvPr>
        </p:nvSpPr>
        <p:spPr>
          <a:xfrm>
            <a:off x="48751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844477F-D68A-4292-BA69-3AD25A2637A1}" type="slidenum">
              <a:t>&lt;#&gt;</a:t>
            </a:fld>
          </a:p>
        </p:txBody>
      </p:sp>
      <p:sp>
        <p:nvSpPr>
          <p:cNvPr id="8" name="PlaceHolder 7"/>
          <p:cNvSpPr>
            <a:spLocks noGrp="1"/>
          </p:cNvSpPr>
          <p:nvPr>
            <p:ph type="dt" idx="7"/>
          </p:nvPr>
        </p:nvSpPr>
        <p:spPr/>
        <p:txBody>
          <a:bodyPr/>
          <a:p>
            <a:r>
              <a:rPr lang="uk-UA"/>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103" name="PlaceHolder 2"/>
          <p:cNvSpPr>
            <a:spLocks noGrp="1"/>
          </p:cNvSpPr>
          <p:nvPr>
            <p:ph/>
          </p:nvPr>
        </p:nvSpPr>
        <p:spPr>
          <a:xfrm>
            <a:off x="48751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04"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05" name="PlaceHolder 4"/>
          <p:cNvSpPr>
            <a:spLocks noGrp="1"/>
          </p:cNvSpPr>
          <p:nvPr>
            <p:ph/>
          </p:nvPr>
        </p:nvSpPr>
        <p:spPr>
          <a:xfrm>
            <a:off x="83113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E5F2C53C-4637-4CF6-9CB3-300D3ED6FE15}" type="slidenum">
              <a:t>&lt;#&gt;</a:t>
            </a:fld>
          </a:p>
        </p:txBody>
      </p:sp>
      <p:sp>
        <p:nvSpPr>
          <p:cNvPr id="8" name="PlaceHolder 7"/>
          <p:cNvSpPr>
            <a:spLocks noGrp="1"/>
          </p:cNvSpPr>
          <p:nvPr>
            <p:ph type="dt" idx="7"/>
          </p:nvPr>
        </p:nvSpPr>
        <p:spPr/>
        <p:txBody>
          <a:bodyPr/>
          <a:p>
            <a:r>
              <a:rPr lang="uk-UA"/>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107"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08"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09" name="PlaceHolder 4"/>
          <p:cNvSpPr>
            <a:spLocks noGrp="1"/>
          </p:cNvSpPr>
          <p:nvPr>
            <p:ph/>
          </p:nvPr>
        </p:nvSpPr>
        <p:spPr>
          <a:xfrm>
            <a:off x="4875120" y="35514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A6D3535-6E0F-479E-A21D-A7EA3954B722}" type="slidenum">
              <a:t>&lt;#&gt;</a:t>
            </a:fld>
          </a:p>
        </p:txBody>
      </p:sp>
      <p:sp>
        <p:nvSpPr>
          <p:cNvPr id="8" name="PlaceHolder 7"/>
          <p:cNvSpPr>
            <a:spLocks noGrp="1"/>
          </p:cNvSpPr>
          <p:nvPr>
            <p:ph type="dt" idx="7"/>
          </p:nvPr>
        </p:nvSpPr>
        <p:spPr/>
        <p:txBody>
          <a:bodyPr/>
          <a:p>
            <a:r>
              <a:rPr lang="uk-UA"/>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111" name="PlaceHolder 2"/>
          <p:cNvSpPr>
            <a:spLocks noGrp="1"/>
          </p:cNvSpPr>
          <p:nvPr>
            <p:ph/>
          </p:nvPr>
        </p:nvSpPr>
        <p:spPr>
          <a:xfrm>
            <a:off x="4875120" y="6858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12" name="PlaceHolder 3"/>
          <p:cNvSpPr>
            <a:spLocks noGrp="1"/>
          </p:cNvSpPr>
          <p:nvPr>
            <p:ph/>
          </p:nvPr>
        </p:nvSpPr>
        <p:spPr>
          <a:xfrm>
            <a:off x="4875120" y="35514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C4AED60E-D3DF-44F9-B8D8-822DEB98315D}" type="slidenum">
              <a:t>&lt;#&gt;</a:t>
            </a:fld>
          </a:p>
        </p:txBody>
      </p:sp>
      <p:sp>
        <p:nvSpPr>
          <p:cNvPr id="7" name="PlaceHolder 6"/>
          <p:cNvSpPr>
            <a:spLocks noGrp="1"/>
          </p:cNvSpPr>
          <p:nvPr>
            <p:ph type="dt" idx="7"/>
          </p:nvPr>
        </p:nvSpPr>
        <p:spPr/>
        <p:txBody>
          <a:bodyPr/>
          <a:p>
            <a:r>
              <a:rPr lang="uk-UA"/>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114"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15"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16" name="PlaceHolder 4"/>
          <p:cNvSpPr>
            <a:spLocks noGrp="1"/>
          </p:cNvSpPr>
          <p:nvPr>
            <p:ph/>
          </p:nvPr>
        </p:nvSpPr>
        <p:spPr>
          <a:xfrm>
            <a:off x="48751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17" name="PlaceHolder 5"/>
          <p:cNvSpPr>
            <a:spLocks noGrp="1"/>
          </p:cNvSpPr>
          <p:nvPr>
            <p:ph/>
          </p:nvPr>
        </p:nvSpPr>
        <p:spPr>
          <a:xfrm>
            <a:off x="83113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95179B15-1122-4D0A-BBB2-0FDB387D7CFF}" type="slidenum">
              <a:t>&lt;#&gt;</a:t>
            </a:fld>
          </a:p>
        </p:txBody>
      </p:sp>
      <p:sp>
        <p:nvSpPr>
          <p:cNvPr id="9" name="PlaceHolder 8"/>
          <p:cNvSpPr>
            <a:spLocks noGrp="1"/>
          </p:cNvSpPr>
          <p:nvPr>
            <p:ph type="dt" idx="7"/>
          </p:nvPr>
        </p:nvSpPr>
        <p:spPr/>
        <p:txBody>
          <a:bodyPr/>
          <a:p>
            <a:r>
              <a:rPr lang="uk-UA"/>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119" name="PlaceHolder 2"/>
          <p:cNvSpPr>
            <a:spLocks noGrp="1"/>
          </p:cNvSpPr>
          <p:nvPr>
            <p:ph/>
          </p:nvPr>
        </p:nvSpPr>
        <p:spPr>
          <a:xfrm>
            <a:off x="487512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20" name="PlaceHolder 3"/>
          <p:cNvSpPr>
            <a:spLocks noGrp="1"/>
          </p:cNvSpPr>
          <p:nvPr>
            <p:ph/>
          </p:nvPr>
        </p:nvSpPr>
        <p:spPr>
          <a:xfrm>
            <a:off x="714240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21" name="PlaceHolder 4"/>
          <p:cNvSpPr>
            <a:spLocks noGrp="1"/>
          </p:cNvSpPr>
          <p:nvPr>
            <p:ph/>
          </p:nvPr>
        </p:nvSpPr>
        <p:spPr>
          <a:xfrm>
            <a:off x="9409680" y="6858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22" name="PlaceHolder 5"/>
          <p:cNvSpPr>
            <a:spLocks noGrp="1"/>
          </p:cNvSpPr>
          <p:nvPr>
            <p:ph/>
          </p:nvPr>
        </p:nvSpPr>
        <p:spPr>
          <a:xfrm>
            <a:off x="487512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23" name="PlaceHolder 6"/>
          <p:cNvSpPr>
            <a:spLocks noGrp="1"/>
          </p:cNvSpPr>
          <p:nvPr>
            <p:ph/>
          </p:nvPr>
        </p:nvSpPr>
        <p:spPr>
          <a:xfrm>
            <a:off x="714240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24" name="PlaceHolder 7"/>
          <p:cNvSpPr>
            <a:spLocks noGrp="1"/>
          </p:cNvSpPr>
          <p:nvPr>
            <p:ph/>
          </p:nvPr>
        </p:nvSpPr>
        <p:spPr>
          <a:xfrm>
            <a:off x="9409680" y="3551400"/>
            <a:ext cx="215892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A9929287-F595-4248-93CA-A2C00BEDD7E9}" type="slidenum">
              <a:t>&lt;#&gt;</a:t>
            </a:fld>
          </a:p>
        </p:txBody>
      </p:sp>
      <p:sp>
        <p:nvSpPr>
          <p:cNvPr id="11" name="PlaceHolder 10"/>
          <p:cNvSpPr>
            <a:spLocks noGrp="1"/>
          </p:cNvSpPr>
          <p:nvPr>
            <p:ph type="dt" idx="7"/>
          </p:nvPr>
        </p:nvSpPr>
        <p:spPr/>
        <p:txBody>
          <a:bodyPr/>
          <a:p>
            <a:r>
              <a:rPr lang="uk-U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11" name="PlaceHolder 2"/>
          <p:cNvSpPr>
            <a:spLocks noGrp="1"/>
          </p:cNvSpPr>
          <p:nvPr>
            <p:ph/>
          </p:nvPr>
        </p:nvSpPr>
        <p:spPr>
          <a:xfrm>
            <a:off x="48751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2" name="PlaceHolder 3"/>
          <p:cNvSpPr>
            <a:spLocks noGrp="1"/>
          </p:cNvSpPr>
          <p:nvPr>
            <p:ph/>
          </p:nvPr>
        </p:nvSpPr>
        <p:spPr>
          <a:xfrm>
            <a:off x="83113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7E98331-85DC-48FE-BB02-5C11F4254C2F}"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0B01CA6-4EEF-4AAA-87FA-DB9D09ADFE3B}"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8040" y="4776840"/>
            <a:ext cx="3962160" cy="1371600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A66B841-96F8-4D9F-ABA5-F8127A7F2522}"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16"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7" name="PlaceHolder 3"/>
          <p:cNvSpPr>
            <a:spLocks noGrp="1"/>
          </p:cNvSpPr>
          <p:nvPr>
            <p:ph/>
          </p:nvPr>
        </p:nvSpPr>
        <p:spPr>
          <a:xfrm>
            <a:off x="83113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18" name="PlaceHolder 4"/>
          <p:cNvSpPr>
            <a:spLocks noGrp="1"/>
          </p:cNvSpPr>
          <p:nvPr>
            <p:ph/>
          </p:nvPr>
        </p:nvSpPr>
        <p:spPr>
          <a:xfrm>
            <a:off x="48751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4502C2D-0D30-4B7C-83B5-8C3A622BE553}"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20" name="PlaceHolder 2"/>
          <p:cNvSpPr>
            <a:spLocks noGrp="1"/>
          </p:cNvSpPr>
          <p:nvPr>
            <p:ph/>
          </p:nvPr>
        </p:nvSpPr>
        <p:spPr>
          <a:xfrm>
            <a:off x="4875120" y="685800"/>
            <a:ext cx="3272040" cy="5486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21"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22" name="PlaceHolder 4"/>
          <p:cNvSpPr>
            <a:spLocks noGrp="1"/>
          </p:cNvSpPr>
          <p:nvPr>
            <p:ph/>
          </p:nvPr>
        </p:nvSpPr>
        <p:spPr>
          <a:xfrm>
            <a:off x="8311320" y="35514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678A2A9-0CC3-42A1-8F92-B3C2199A493D}"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8040" y="685800"/>
            <a:ext cx="3962160" cy="4723920"/>
          </a:xfrm>
          <a:prstGeom prst="rect">
            <a:avLst/>
          </a:prstGeom>
          <a:noFill/>
          <a:ln w="0">
            <a:noFill/>
          </a:ln>
        </p:spPr>
        <p:txBody>
          <a:bodyPr lIns="0" rIns="0" tIns="0" bIns="0" anchor="ctr">
            <a:noAutofit/>
          </a:bodyPr>
          <a:p>
            <a:endParaRPr b="0" lang="en-US" sz="1800" spc="-1" strike="noStrike">
              <a:solidFill>
                <a:srgbClr val="404040"/>
              </a:solidFill>
              <a:latin typeface="Corbel"/>
            </a:endParaRPr>
          </a:p>
        </p:txBody>
      </p:sp>
      <p:sp>
        <p:nvSpPr>
          <p:cNvPr id="24" name="PlaceHolder 2"/>
          <p:cNvSpPr>
            <a:spLocks noGrp="1"/>
          </p:cNvSpPr>
          <p:nvPr>
            <p:ph/>
          </p:nvPr>
        </p:nvSpPr>
        <p:spPr>
          <a:xfrm>
            <a:off x="48751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25" name="PlaceHolder 3"/>
          <p:cNvSpPr>
            <a:spLocks noGrp="1"/>
          </p:cNvSpPr>
          <p:nvPr>
            <p:ph/>
          </p:nvPr>
        </p:nvSpPr>
        <p:spPr>
          <a:xfrm>
            <a:off x="8311320" y="685800"/>
            <a:ext cx="327204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26" name="PlaceHolder 4"/>
          <p:cNvSpPr>
            <a:spLocks noGrp="1"/>
          </p:cNvSpPr>
          <p:nvPr>
            <p:ph/>
          </p:nvPr>
        </p:nvSpPr>
        <p:spPr>
          <a:xfrm>
            <a:off x="4875120" y="3551400"/>
            <a:ext cx="6705360" cy="261648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404040"/>
              </a:solidFill>
              <a:latin typeface="Corbe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FCE8BAE-F667-4F99-8F48-D0A7767C3FEB}" type="slidenum">
              <a:t>&lt;#&gt;</a:t>
            </a:fld>
          </a:p>
        </p:txBody>
      </p:sp>
      <p:sp>
        <p:nvSpPr>
          <p:cNvPr id="8" name="PlaceHolder 7"/>
          <p:cNvSpPr>
            <a:spLocks noGrp="1"/>
          </p:cNvSpPr>
          <p:nvPr>
            <p:ph type="dt" idx="1"/>
          </p:nvPr>
        </p:nvSpPr>
        <p:spPr/>
        <p:txBody>
          <a:bodyPr/>
          <a:p>
            <a:r>
              <a:rPr lang="uk-U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f3f8"/>
            </a:gs>
            <a:gs pos="100000">
              <a:srgbClr val="d9e6f2"/>
            </a:gs>
          </a:gsLst>
          <a:lin ang="14400000"/>
        </a:gradFill>
      </p:bgPr>
    </p:bg>
    <p:spTree>
      <p:nvGrpSpPr>
        <p:cNvPr id="1" name=""/>
        <p:cNvGrpSpPr/>
        <p:nvPr/>
      </p:nvGrpSpPr>
      <p:grpSpPr>
        <a:xfrm>
          <a:off x="0" y="0"/>
          <a:ext cx="0" cy="0"/>
          <a:chOff x="0" y="0"/>
          <a:chExt cx="0" cy="0"/>
        </a:xfrm>
      </p:grpSpPr>
      <p:pic>
        <p:nvPicPr>
          <p:cNvPr id="0" name="Рисунок 4" descr=""/>
          <p:cNvPicPr/>
          <p:nvPr/>
        </p:nvPicPr>
        <p:blipFill>
          <a:blip r:embed="rId2"/>
          <a:stretch/>
        </p:blipFill>
        <p:spPr>
          <a:xfrm>
            <a:off x="4873680" y="0"/>
            <a:ext cx="7314840" cy="6857640"/>
          </a:xfrm>
          <a:prstGeom prst="rect">
            <a:avLst/>
          </a:prstGeom>
          <a:ln w="0">
            <a:noFill/>
          </a:ln>
        </p:spPr>
      </p:pic>
      <p:sp>
        <p:nvSpPr>
          <p:cNvPr id="1" name="PlaceHolder 1"/>
          <p:cNvSpPr>
            <a:spLocks noGrp="1"/>
          </p:cNvSpPr>
          <p:nvPr>
            <p:ph type="title"/>
          </p:nvPr>
        </p:nvSpPr>
        <p:spPr>
          <a:xfrm>
            <a:off x="608040" y="685800"/>
            <a:ext cx="3962160" cy="4723920"/>
          </a:xfrm>
          <a:prstGeom prst="rect">
            <a:avLst/>
          </a:prstGeom>
          <a:noFill/>
          <a:ln w="0">
            <a:noFill/>
          </a:ln>
        </p:spPr>
        <p:txBody>
          <a:bodyPr anchor="b">
            <a:normAutofit/>
          </a:bodyPr>
          <a:p>
            <a:pPr>
              <a:lnSpc>
                <a:spcPct val="80000"/>
              </a:lnSpc>
              <a:buNone/>
            </a:pPr>
            <a:r>
              <a:rPr b="0" lang="ru-RU" sz="4800" spc="-1" strike="noStrike">
                <a:solidFill>
                  <a:srgbClr val="39527b"/>
                </a:solidFill>
                <a:latin typeface="Corbel"/>
              </a:rPr>
              <a:t>Образец заголовка</a:t>
            </a:r>
            <a:endParaRPr b="0" lang="en-US" sz="4800" spc="-1" strike="noStrike">
              <a:solidFill>
                <a:srgbClr val="404040"/>
              </a:solidFill>
              <a:latin typeface="Corbel"/>
            </a:endParaRPr>
          </a:p>
        </p:txBody>
      </p:sp>
      <p:sp>
        <p:nvSpPr>
          <p:cNvPr id="2" name="PlaceHolder 2"/>
          <p:cNvSpPr>
            <a:spLocks noGrp="1"/>
          </p:cNvSpPr>
          <p:nvPr>
            <p:ph type="dt" idx="1"/>
          </p:nvPr>
        </p:nvSpPr>
        <p:spPr>
          <a:xfrm>
            <a:off x="609480" y="6356520"/>
            <a:ext cx="2843640" cy="364680"/>
          </a:xfrm>
          <a:prstGeom prst="rect">
            <a:avLst/>
          </a:prstGeom>
          <a:noFill/>
          <a:ln w="0">
            <a:noFill/>
          </a:ln>
        </p:spPr>
        <p:txBody>
          <a:bodyPr anchor="ctr">
            <a:noAutofit/>
          </a:bodyPr>
          <a:lstStyle>
            <a:lvl1pPr>
              <a:lnSpc>
                <a:spcPct val="100000"/>
              </a:lnSpc>
              <a:buNone/>
              <a:defRPr b="0" lang="ru-RU" sz="1200" spc="-1" strike="noStrike">
                <a:solidFill>
                  <a:srgbClr val="8c8c8c"/>
                </a:solidFill>
                <a:latin typeface="Corbel"/>
              </a:defRPr>
            </a:lvl1pPr>
          </a:lstStyle>
          <a:p>
            <a:pPr>
              <a:lnSpc>
                <a:spcPct val="100000"/>
              </a:lnSpc>
              <a:buNone/>
            </a:pPr>
            <a:r>
              <a:rPr b="0" lang="ru-RU" sz="1200" spc="-1" strike="noStrike">
                <a:solidFill>
                  <a:srgbClr val="8c8c8c"/>
                </a:solidFill>
                <a:latin typeface="Corbel"/>
              </a:rPr>
              <a:t>&lt;дата/время&gt;</a:t>
            </a:r>
            <a:endParaRPr b="0" lang="uk-UA" sz="1200" spc="-1" strike="noStrike">
              <a:latin typeface="Times New Roman"/>
            </a:endParaRPr>
          </a:p>
        </p:txBody>
      </p:sp>
      <p:sp>
        <p:nvSpPr>
          <p:cNvPr id="3" name="PlaceHolder 3"/>
          <p:cNvSpPr>
            <a:spLocks noGrp="1"/>
          </p:cNvSpPr>
          <p:nvPr>
            <p:ph type="ftr" idx="2"/>
          </p:nvPr>
        </p:nvSpPr>
        <p:spPr>
          <a:xfrm>
            <a:off x="4164480" y="6356520"/>
            <a:ext cx="3859560" cy="364680"/>
          </a:xfrm>
          <a:prstGeom prst="rect">
            <a:avLst/>
          </a:prstGeom>
          <a:noFill/>
          <a:ln w="0">
            <a:noFill/>
          </a:ln>
        </p:spPr>
        <p:txBody>
          <a:bodyPr anchor="ctr">
            <a:noAutofit/>
          </a:bodyPr>
          <a:lstStyle>
            <a:lvl1pPr algn="ctr">
              <a:lnSpc>
                <a:spcPct val="100000"/>
              </a:lnSpc>
              <a:buNone/>
              <a:defRPr b="0" lang="ru-RU" sz="1200" spc="-1" strike="noStrike">
                <a:solidFill>
                  <a:srgbClr val="8c8c8c"/>
                </a:solidFill>
                <a:latin typeface="Corbel"/>
              </a:defRPr>
            </a:lvl1pPr>
          </a:lstStyle>
          <a:p>
            <a:pPr algn="ctr">
              <a:lnSpc>
                <a:spcPct val="100000"/>
              </a:lnSpc>
              <a:buNone/>
            </a:pPr>
            <a:r>
              <a:rPr b="0" lang="ru-RU" sz="1200" spc="-1" strike="noStrike">
                <a:solidFill>
                  <a:srgbClr val="8c8c8c"/>
                </a:solidFill>
                <a:latin typeface="Corbel"/>
              </a:rPr>
              <a:t>&lt;нижний колонтитул&gt;</a:t>
            </a:r>
            <a:endParaRPr b="0" lang="uk-UA" sz="1200" spc="-1" strike="noStrike">
              <a:latin typeface="Times New Roman"/>
            </a:endParaRPr>
          </a:p>
        </p:txBody>
      </p:sp>
      <p:sp>
        <p:nvSpPr>
          <p:cNvPr id="4" name="PlaceHolder 4"/>
          <p:cNvSpPr>
            <a:spLocks noGrp="1"/>
          </p:cNvSpPr>
          <p:nvPr>
            <p:ph type="sldNum" idx="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949F5D55-A774-4A00-83EB-161B203430E2}"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5" name="PlaceHolder 5"/>
          <p:cNvSpPr>
            <a:spLocks noGrp="1"/>
          </p:cNvSpPr>
          <p:nvPr>
            <p:ph type="body"/>
          </p:nvPr>
        </p:nvSpPr>
        <p:spPr>
          <a:xfrm>
            <a:off x="609120" y="1604520"/>
            <a:ext cx="1096956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404040"/>
                </a:solidFill>
                <a:latin typeface="Corbel"/>
              </a:rPr>
              <a:t>Для правки структуры щёлкните мышью</a:t>
            </a:r>
            <a:endParaRPr b="0" lang="en-US" sz="2800" spc="-1" strike="noStrike">
              <a:solidFill>
                <a:srgbClr val="404040"/>
              </a:solidFill>
              <a:latin typeface="Corbel"/>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404040"/>
                </a:solidFill>
                <a:latin typeface="Corbel"/>
              </a:rPr>
              <a:t>Второй уровень структуры</a:t>
            </a:r>
            <a:endParaRPr b="0" lang="en-US" sz="2000" spc="-1" strike="noStrike">
              <a:solidFill>
                <a:srgbClr val="404040"/>
              </a:solidFill>
              <a:latin typeface="Corbel"/>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404040"/>
                </a:solidFill>
                <a:latin typeface="Corbel"/>
              </a:rPr>
              <a:t>Третий уровень структуры</a:t>
            </a:r>
            <a:endParaRPr b="0" lang="en-US" sz="1800" spc="-1" strike="noStrike">
              <a:solidFill>
                <a:srgbClr val="404040"/>
              </a:solidFill>
              <a:latin typeface="Corbel"/>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404040"/>
                </a:solidFill>
                <a:latin typeface="Corbel"/>
              </a:rPr>
              <a:t>Четвёртый уровень структуры</a:t>
            </a:r>
            <a:endParaRPr b="0" lang="en-US" sz="1800" spc="-1" strike="noStrike">
              <a:solidFill>
                <a:srgbClr val="404040"/>
              </a:solidFill>
              <a:latin typeface="Corbe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orbel"/>
              </a:rPr>
              <a:t>Пятый уровень структуры</a:t>
            </a:r>
            <a:endParaRPr b="0" lang="en-US" sz="2000" spc="-1" strike="noStrike">
              <a:solidFill>
                <a:srgbClr val="404040"/>
              </a:solidFill>
              <a:latin typeface="Corbe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orbel"/>
              </a:rPr>
              <a:t>Шестой уровень структуры</a:t>
            </a:r>
            <a:endParaRPr b="0" lang="en-US" sz="2000" spc="-1" strike="noStrike">
              <a:solidFill>
                <a:srgbClr val="404040"/>
              </a:solidFill>
              <a:latin typeface="Corbe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orbel"/>
              </a:rPr>
              <a:t>Седьмой уровень структуры</a:t>
            </a:r>
            <a:endParaRPr b="0" lang="en-US" sz="2000" spc="-1" strike="noStrike">
              <a:solidFill>
                <a:srgbClr val="404040"/>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f3f8"/>
            </a:gs>
            <a:gs pos="100000">
              <a:srgbClr val="d9e6f2"/>
            </a:gs>
          </a:gsLst>
          <a:lin ang="17400000"/>
        </a:gra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608040" y="685800"/>
            <a:ext cx="3962160" cy="4723920"/>
          </a:xfrm>
          <a:prstGeom prst="rect">
            <a:avLst/>
          </a:prstGeom>
          <a:noFill/>
          <a:ln w="0">
            <a:noFill/>
          </a:ln>
        </p:spPr>
        <p:txBody>
          <a:bodyPr anchor="b">
            <a:normAutofit/>
          </a:bodyPr>
          <a:p>
            <a:pPr>
              <a:lnSpc>
                <a:spcPct val="80000"/>
              </a:lnSpc>
              <a:buNone/>
            </a:pPr>
            <a:r>
              <a:rPr b="0" lang="ru-RU" sz="3600" spc="-1" strike="noStrike">
                <a:solidFill>
                  <a:srgbClr val="39527b"/>
                </a:solidFill>
                <a:latin typeface="Corbel"/>
              </a:rPr>
              <a:t>Образец заголовка</a:t>
            </a:r>
            <a:endParaRPr b="0" lang="en-US" sz="3600" spc="-1" strike="noStrike">
              <a:solidFill>
                <a:srgbClr val="404040"/>
              </a:solidFill>
              <a:latin typeface="Corbel"/>
            </a:endParaRPr>
          </a:p>
        </p:txBody>
      </p:sp>
      <p:sp>
        <p:nvSpPr>
          <p:cNvPr id="43" name="PlaceHolder 2"/>
          <p:cNvSpPr>
            <a:spLocks noGrp="1"/>
          </p:cNvSpPr>
          <p:nvPr>
            <p:ph type="body"/>
          </p:nvPr>
        </p:nvSpPr>
        <p:spPr>
          <a:xfrm>
            <a:off x="4875120" y="685800"/>
            <a:ext cx="6705360" cy="5486040"/>
          </a:xfrm>
          <a:prstGeom prst="rect">
            <a:avLst/>
          </a:prstGeom>
          <a:noFill/>
          <a:ln w="63360">
            <a:solidFill>
              <a:srgbClr val="ffffff"/>
            </a:solidFill>
            <a:miter/>
          </a:ln>
        </p:spPr>
        <p:txBody>
          <a:bodyPr lIns="90000" rIns="90000" tIns="45000" bIns="45000" anchor="t">
            <a:noAutofit/>
          </a:bodyPr>
          <a:p>
            <a:pPr algn="ctr">
              <a:lnSpc>
                <a:spcPct val="100000"/>
              </a:lnSpc>
              <a:buNone/>
              <a:tabLst>
                <a:tab algn="l" pos="0"/>
              </a:tabLst>
            </a:pPr>
            <a:r>
              <a:rPr b="0" lang="ru-RU" sz="3200" spc="-1" strike="noStrike">
                <a:solidFill>
                  <a:srgbClr val="404040"/>
                </a:solidFill>
                <a:latin typeface="Corbel"/>
              </a:rPr>
              <a:t>Вставка рисунка</a:t>
            </a:r>
            <a:endParaRPr b="0" lang="en-US" sz="3200" spc="-1" strike="noStrike">
              <a:solidFill>
                <a:srgbClr val="404040"/>
              </a:solidFill>
              <a:latin typeface="Corbel"/>
            </a:endParaRPr>
          </a:p>
        </p:txBody>
      </p:sp>
      <p:sp>
        <p:nvSpPr>
          <p:cNvPr id="44" name="PlaceHolder 3"/>
          <p:cNvSpPr>
            <a:spLocks noGrp="1"/>
          </p:cNvSpPr>
          <p:nvPr>
            <p:ph type="body"/>
          </p:nvPr>
        </p:nvSpPr>
        <p:spPr>
          <a:xfrm>
            <a:off x="608040" y="5410080"/>
            <a:ext cx="3962160" cy="761760"/>
          </a:xfrm>
          <a:prstGeom prst="rect">
            <a:avLst/>
          </a:prstGeom>
          <a:noFill/>
          <a:ln w="0">
            <a:noFill/>
          </a:ln>
        </p:spPr>
        <p:txBody>
          <a:bodyPr anchor="t">
            <a:normAutofit/>
          </a:bodyPr>
          <a:p>
            <a:pPr>
              <a:lnSpc>
                <a:spcPct val="90000"/>
              </a:lnSpc>
              <a:buNone/>
              <a:tabLst>
                <a:tab algn="l" pos="0"/>
              </a:tabLst>
            </a:pPr>
            <a:r>
              <a:rPr b="0" lang="ru-RU" sz="2000" spc="-1" strike="noStrike">
                <a:solidFill>
                  <a:srgbClr val="404040"/>
                </a:solidFill>
                <a:latin typeface="Corbel"/>
              </a:rPr>
              <a:t>Образец текста</a:t>
            </a:r>
            <a:endParaRPr b="0" lang="en-US" sz="2000" spc="-1" strike="noStrike">
              <a:solidFill>
                <a:srgbClr val="404040"/>
              </a:solidFill>
              <a:latin typeface="Corbel"/>
            </a:endParaRPr>
          </a:p>
        </p:txBody>
      </p:sp>
      <p:sp>
        <p:nvSpPr>
          <p:cNvPr id="45" name="PlaceHolder 4"/>
          <p:cNvSpPr>
            <a:spLocks noGrp="1"/>
          </p:cNvSpPr>
          <p:nvPr>
            <p:ph type="dt" idx="4"/>
          </p:nvPr>
        </p:nvSpPr>
        <p:spPr>
          <a:xfrm>
            <a:off x="609480" y="6356520"/>
            <a:ext cx="2843640" cy="364680"/>
          </a:xfrm>
          <a:prstGeom prst="rect">
            <a:avLst/>
          </a:prstGeom>
          <a:noFill/>
          <a:ln w="0">
            <a:noFill/>
          </a:ln>
        </p:spPr>
        <p:txBody>
          <a:bodyPr anchor="ctr">
            <a:noAutofit/>
          </a:bodyPr>
          <a:lstStyle>
            <a:lvl1pPr>
              <a:lnSpc>
                <a:spcPct val="100000"/>
              </a:lnSpc>
              <a:buNone/>
              <a:defRPr b="0" lang="ru-RU" sz="1200" spc="-1" strike="noStrike">
                <a:solidFill>
                  <a:srgbClr val="8c8c8c"/>
                </a:solidFill>
                <a:latin typeface="Corbel"/>
              </a:defRPr>
            </a:lvl1pPr>
          </a:lstStyle>
          <a:p>
            <a:pPr>
              <a:lnSpc>
                <a:spcPct val="100000"/>
              </a:lnSpc>
              <a:buNone/>
            </a:pPr>
            <a:r>
              <a:rPr b="0" lang="ru-RU" sz="1200" spc="-1" strike="noStrike">
                <a:solidFill>
                  <a:srgbClr val="8c8c8c"/>
                </a:solidFill>
                <a:latin typeface="Corbel"/>
              </a:rPr>
              <a:t>&lt;дата/время&gt;</a:t>
            </a:r>
            <a:endParaRPr b="0" lang="uk-UA" sz="1200" spc="-1" strike="noStrike">
              <a:latin typeface="Times New Roman"/>
            </a:endParaRPr>
          </a:p>
        </p:txBody>
      </p:sp>
      <p:sp>
        <p:nvSpPr>
          <p:cNvPr id="46" name="PlaceHolder 5"/>
          <p:cNvSpPr>
            <a:spLocks noGrp="1"/>
          </p:cNvSpPr>
          <p:nvPr>
            <p:ph type="ftr" idx="5"/>
          </p:nvPr>
        </p:nvSpPr>
        <p:spPr>
          <a:xfrm>
            <a:off x="4164480" y="6356520"/>
            <a:ext cx="3859560" cy="364680"/>
          </a:xfrm>
          <a:prstGeom prst="rect">
            <a:avLst/>
          </a:prstGeom>
          <a:noFill/>
          <a:ln w="0">
            <a:noFill/>
          </a:ln>
        </p:spPr>
        <p:txBody>
          <a:bodyPr anchor="ctr">
            <a:noAutofit/>
          </a:bodyPr>
          <a:lstStyle>
            <a:lvl1pPr algn="ctr">
              <a:lnSpc>
                <a:spcPct val="100000"/>
              </a:lnSpc>
              <a:buNone/>
              <a:defRPr b="0" lang="ru-RU" sz="1200" spc="-1" strike="noStrike">
                <a:solidFill>
                  <a:srgbClr val="8c8c8c"/>
                </a:solidFill>
                <a:latin typeface="Corbel"/>
              </a:defRPr>
            </a:lvl1pPr>
          </a:lstStyle>
          <a:p>
            <a:pPr algn="ctr">
              <a:lnSpc>
                <a:spcPct val="100000"/>
              </a:lnSpc>
              <a:buNone/>
            </a:pPr>
            <a:r>
              <a:rPr b="0" lang="ru-RU" sz="1200" spc="-1" strike="noStrike">
                <a:solidFill>
                  <a:srgbClr val="8c8c8c"/>
                </a:solidFill>
                <a:latin typeface="Corbel"/>
              </a:rPr>
              <a:t>&lt;нижний колонтитул&gt;</a:t>
            </a:r>
            <a:endParaRPr b="0" lang="uk-UA" sz="1200" spc="-1" strike="noStrike">
              <a:latin typeface="Times New Roman"/>
            </a:endParaRPr>
          </a:p>
        </p:txBody>
      </p:sp>
      <p:sp>
        <p:nvSpPr>
          <p:cNvPr id="47" name="PlaceHolder 6"/>
          <p:cNvSpPr>
            <a:spLocks noGrp="1"/>
          </p:cNvSpPr>
          <p:nvPr>
            <p:ph type="sldNum" idx="6"/>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340BC5C1-C0F2-441C-A840-79D1A883B132}" type="slidenum">
              <a:rPr b="0" lang="ru-RU" sz="1200" spc="-1" strike="noStrike">
                <a:solidFill>
                  <a:srgbClr val="8c8c8c"/>
                </a:solidFill>
                <a:latin typeface="Corbel"/>
              </a:rPr>
              <a:t>&lt;номер&gt;</a:t>
            </a:fld>
            <a:endParaRPr b="0" lang="uk-UA"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cf3f8"/>
            </a:gs>
            <a:gs pos="100000">
              <a:srgbClr val="d9e6f2"/>
            </a:gs>
          </a:gsLst>
          <a:lin ang="17400000"/>
        </a:gra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5105520"/>
            <a:ext cx="10971000" cy="1066320"/>
          </a:xfrm>
          <a:prstGeom prst="rect">
            <a:avLst/>
          </a:prstGeom>
          <a:noFill/>
          <a:ln w="0">
            <a:noFill/>
          </a:ln>
        </p:spPr>
        <p:txBody>
          <a:bodyPr anchor="b">
            <a:noAutofit/>
          </a:bodyPr>
          <a:p>
            <a:pPr>
              <a:lnSpc>
                <a:spcPct val="80000"/>
              </a:lnSpc>
              <a:buNone/>
            </a:pPr>
            <a:r>
              <a:rPr b="0" lang="ru-RU" sz="3600" spc="-1" strike="noStrike">
                <a:solidFill>
                  <a:srgbClr val="39527b"/>
                </a:solidFill>
                <a:latin typeface="Corbel"/>
              </a:rPr>
              <a:t>Образец заголовка</a:t>
            </a:r>
            <a:endParaRPr b="0" lang="en-US" sz="3600" spc="-1" strike="noStrike">
              <a:solidFill>
                <a:srgbClr val="404040"/>
              </a:solidFill>
              <a:latin typeface="Corbel"/>
            </a:endParaRPr>
          </a:p>
        </p:txBody>
      </p:sp>
      <p:sp>
        <p:nvSpPr>
          <p:cNvPr id="85" name="PlaceHolder 2"/>
          <p:cNvSpPr>
            <a:spLocks noGrp="1"/>
          </p:cNvSpPr>
          <p:nvPr>
            <p:ph type="body"/>
          </p:nvPr>
        </p:nvSpPr>
        <p:spPr>
          <a:xfrm>
            <a:off x="1293840" y="685800"/>
            <a:ext cx="10286640" cy="4190760"/>
          </a:xfrm>
          <a:prstGeom prst="rect">
            <a:avLst/>
          </a:prstGeom>
          <a:noFill/>
          <a:ln w="0">
            <a:noFill/>
          </a:ln>
        </p:spPr>
        <p:txBody>
          <a:bodyPr anchor="t">
            <a:noAutofit/>
          </a:bodyPr>
          <a:p>
            <a:pPr marL="228600" indent="-228600">
              <a:lnSpc>
                <a:spcPct val="90000"/>
              </a:lnSpc>
              <a:spcBef>
                <a:spcPts val="1800"/>
              </a:spcBef>
              <a:buClr>
                <a:srgbClr val="404040"/>
              </a:buClr>
              <a:buSzPct val="80000"/>
              <a:buFont typeface="Arial"/>
              <a:buChar char="•"/>
            </a:pPr>
            <a:r>
              <a:rPr b="0" lang="ru-RU" sz="2800" spc="-1" strike="noStrike">
                <a:solidFill>
                  <a:srgbClr val="404040"/>
                </a:solidFill>
                <a:latin typeface="Corbel"/>
              </a:rPr>
              <a:t>Образец текста</a:t>
            </a:r>
            <a:endParaRPr b="0" lang="en-US" sz="2800" spc="-1" strike="noStrike">
              <a:solidFill>
                <a:srgbClr val="404040"/>
              </a:solidFill>
              <a:latin typeface="Corbel"/>
            </a:endParaRPr>
          </a:p>
          <a:p>
            <a:pPr lvl="1" marL="615960" indent="-285840">
              <a:lnSpc>
                <a:spcPct val="90000"/>
              </a:lnSpc>
              <a:spcBef>
                <a:spcPts val="601"/>
              </a:spcBef>
              <a:buClr>
                <a:srgbClr val="404040"/>
              </a:buClr>
              <a:buSzPct val="80000"/>
              <a:buFont typeface="Corbel"/>
              <a:buChar char="–"/>
            </a:pPr>
            <a:r>
              <a:rPr b="0" lang="ru-RU" sz="2400" spc="-1" strike="noStrike">
                <a:solidFill>
                  <a:srgbClr val="404040"/>
                </a:solidFill>
                <a:latin typeface="Corbel"/>
              </a:rPr>
              <a:t>Второй уровень</a:t>
            </a:r>
            <a:endParaRPr b="0" lang="en-US" sz="2400" spc="-1" strike="noStrike">
              <a:solidFill>
                <a:srgbClr val="404040"/>
              </a:solidFill>
              <a:latin typeface="Corbel"/>
            </a:endParaRPr>
          </a:p>
          <a:p>
            <a:pPr lvl="2" marL="996840" indent="-228600">
              <a:lnSpc>
                <a:spcPct val="90000"/>
              </a:lnSpc>
              <a:spcBef>
                <a:spcPts val="601"/>
              </a:spcBef>
              <a:buClr>
                <a:srgbClr val="404040"/>
              </a:buClr>
              <a:buSzPct val="80000"/>
              <a:buFont typeface="Arial"/>
              <a:buChar char="•"/>
            </a:pPr>
            <a:r>
              <a:rPr b="0" lang="ru-RU" sz="2000" spc="-1" strike="noStrike">
                <a:solidFill>
                  <a:srgbClr val="404040"/>
                </a:solidFill>
                <a:latin typeface="Corbel"/>
              </a:rPr>
              <a:t>Третий уровень</a:t>
            </a:r>
            <a:endParaRPr b="0" lang="en-US" sz="2000" spc="-1" strike="noStrike">
              <a:solidFill>
                <a:srgbClr val="404040"/>
              </a:solidFill>
              <a:latin typeface="Corbel"/>
            </a:endParaRPr>
          </a:p>
          <a:p>
            <a:pPr lvl="3" marL="1380600" indent="-283320">
              <a:lnSpc>
                <a:spcPct val="90000"/>
              </a:lnSpc>
              <a:spcBef>
                <a:spcPts val="601"/>
              </a:spcBef>
              <a:buClr>
                <a:srgbClr val="404040"/>
              </a:buClr>
              <a:buFont typeface="Corbel"/>
              <a:buChar char="–"/>
            </a:pPr>
            <a:r>
              <a:rPr b="0" lang="ru-RU" sz="1800" spc="-1" strike="noStrike">
                <a:solidFill>
                  <a:srgbClr val="404040"/>
                </a:solidFill>
                <a:latin typeface="Corbel"/>
              </a:rPr>
              <a:t>Четвертый уровень</a:t>
            </a:r>
            <a:endParaRPr b="0" lang="en-US" sz="1800" spc="-1" strike="noStrike">
              <a:solidFill>
                <a:srgbClr val="404040"/>
              </a:solidFill>
              <a:latin typeface="Corbel"/>
            </a:endParaRPr>
          </a:p>
          <a:p>
            <a:pPr lvl="4" marL="1764720" indent="-228600">
              <a:lnSpc>
                <a:spcPct val="90000"/>
              </a:lnSpc>
              <a:spcBef>
                <a:spcPts val="601"/>
              </a:spcBef>
              <a:buClr>
                <a:srgbClr val="404040"/>
              </a:buClr>
              <a:buSzPct val="80000"/>
              <a:buFont typeface="Arial"/>
              <a:buChar char="•"/>
            </a:pPr>
            <a:r>
              <a:rPr b="0" lang="ru-RU" sz="1800" spc="-1" strike="noStrike">
                <a:solidFill>
                  <a:srgbClr val="404040"/>
                </a:solidFill>
                <a:latin typeface="Corbel"/>
              </a:rPr>
              <a:t>Пятый уровень</a:t>
            </a:r>
            <a:endParaRPr b="0" lang="en-US" sz="1800" spc="-1" strike="noStrike">
              <a:solidFill>
                <a:srgbClr val="404040"/>
              </a:solidFill>
              <a:latin typeface="Corbel"/>
            </a:endParaRPr>
          </a:p>
        </p:txBody>
      </p:sp>
      <p:sp>
        <p:nvSpPr>
          <p:cNvPr id="86" name="PlaceHolder 3"/>
          <p:cNvSpPr>
            <a:spLocks noGrp="1"/>
          </p:cNvSpPr>
          <p:nvPr>
            <p:ph type="dt" idx="7"/>
          </p:nvPr>
        </p:nvSpPr>
        <p:spPr>
          <a:xfrm>
            <a:off x="609480" y="6356520"/>
            <a:ext cx="2843640" cy="364680"/>
          </a:xfrm>
          <a:prstGeom prst="rect">
            <a:avLst/>
          </a:prstGeom>
          <a:noFill/>
          <a:ln w="0">
            <a:noFill/>
          </a:ln>
        </p:spPr>
        <p:txBody>
          <a:bodyPr anchor="ctr">
            <a:noAutofit/>
          </a:bodyPr>
          <a:lstStyle>
            <a:lvl1pPr>
              <a:lnSpc>
                <a:spcPct val="100000"/>
              </a:lnSpc>
              <a:buNone/>
              <a:defRPr b="0" lang="ru-RU" sz="1200" spc="-1" strike="noStrike">
                <a:solidFill>
                  <a:srgbClr val="8c8c8c"/>
                </a:solidFill>
                <a:latin typeface="Corbel"/>
              </a:defRPr>
            </a:lvl1pPr>
          </a:lstStyle>
          <a:p>
            <a:pPr>
              <a:lnSpc>
                <a:spcPct val="100000"/>
              </a:lnSpc>
              <a:buNone/>
            </a:pPr>
            <a:r>
              <a:rPr b="0" lang="ru-RU" sz="1200" spc="-1" strike="noStrike">
                <a:solidFill>
                  <a:srgbClr val="8c8c8c"/>
                </a:solidFill>
                <a:latin typeface="Corbel"/>
              </a:rPr>
              <a:t>&lt;дата/время&gt;</a:t>
            </a:r>
            <a:endParaRPr b="0" lang="uk-UA" sz="1200" spc="-1" strike="noStrike">
              <a:latin typeface="Times New Roman"/>
            </a:endParaRPr>
          </a:p>
        </p:txBody>
      </p:sp>
      <p:sp>
        <p:nvSpPr>
          <p:cNvPr id="87" name="PlaceHolder 4"/>
          <p:cNvSpPr>
            <a:spLocks noGrp="1"/>
          </p:cNvSpPr>
          <p:nvPr>
            <p:ph type="ftr" idx="8"/>
          </p:nvPr>
        </p:nvSpPr>
        <p:spPr>
          <a:xfrm>
            <a:off x="4164480" y="6356520"/>
            <a:ext cx="3859560" cy="364680"/>
          </a:xfrm>
          <a:prstGeom prst="rect">
            <a:avLst/>
          </a:prstGeom>
          <a:noFill/>
          <a:ln w="0">
            <a:noFill/>
          </a:ln>
        </p:spPr>
        <p:txBody>
          <a:bodyPr anchor="ctr">
            <a:noAutofit/>
          </a:bodyPr>
          <a:lstStyle>
            <a:lvl1pPr algn="ctr">
              <a:lnSpc>
                <a:spcPct val="100000"/>
              </a:lnSpc>
              <a:buNone/>
              <a:defRPr b="0" lang="ru-RU" sz="1200" spc="-1" strike="noStrike">
                <a:solidFill>
                  <a:srgbClr val="8c8c8c"/>
                </a:solidFill>
                <a:latin typeface="Corbel"/>
              </a:defRPr>
            </a:lvl1pPr>
          </a:lstStyle>
          <a:p>
            <a:pPr algn="ctr">
              <a:lnSpc>
                <a:spcPct val="100000"/>
              </a:lnSpc>
              <a:buNone/>
            </a:pPr>
            <a:r>
              <a:rPr b="0" lang="ru-RU" sz="1200" spc="-1" strike="noStrike">
                <a:solidFill>
                  <a:srgbClr val="8c8c8c"/>
                </a:solidFill>
                <a:latin typeface="Corbel"/>
              </a:rPr>
              <a:t>&lt;нижний колонтитул&gt;</a:t>
            </a:r>
            <a:endParaRPr b="0" lang="uk-UA" sz="1200" spc="-1" strike="noStrike">
              <a:latin typeface="Times New Roman"/>
            </a:endParaRPr>
          </a:p>
        </p:txBody>
      </p:sp>
      <p:sp>
        <p:nvSpPr>
          <p:cNvPr id="88" name="PlaceHolder 5"/>
          <p:cNvSpPr>
            <a:spLocks noGrp="1"/>
          </p:cNvSpPr>
          <p:nvPr>
            <p:ph type="sldNum" idx="9"/>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0227CFBD-73B2-406C-93B6-0B5CE8D43492}" type="slidenum">
              <a:rPr b="0" lang="ru-RU" sz="1200" spc="-1" strike="noStrike">
                <a:solidFill>
                  <a:srgbClr val="8c8c8c"/>
                </a:solidFill>
                <a:latin typeface="Corbel"/>
              </a:rPr>
              <a:t>&lt;номер&gt;</a:t>
            </a:fld>
            <a:endParaRPr b="0" lang="uk-UA"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eg"/><Relationship Id="rId3"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image" Target="../media/image27.png"/><Relationship Id="rId4"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jpe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image" Target="../media/image38.png"/><Relationship Id="rId4"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jpeg"/><Relationship Id="rId3"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jpeg"/><Relationship Id="rId3"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jpe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jpeg"/><Relationship Id="rId3"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jpeg"/><Relationship Id="rId3" Type="http://schemas.openxmlformats.org/officeDocument/2006/relationships/image" Target="../media/image73.png"/><Relationship Id="rId4"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jpeg"/><Relationship Id="rId3"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gif"/><Relationship Id="rId3"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image" Target="../media/image100.png"/><Relationship Id="rId2"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jpeg"/><Relationship Id="rId3"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image" Target="../media/image103.png"/><Relationship Id="rId2"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image" Target="../media/image106.png"/><Relationship Id="rId2" Type="http://schemas.openxmlformats.org/officeDocument/2006/relationships/image" Target="../media/image107.jpeg"/><Relationship Id="rId3"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image" Target="../media/image110.png"/><Relationship Id="rId2"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jpeg"/><Relationship Id="rId3"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70.xml.rels><?xml version="1.0" encoding="UTF-8"?>
<Relationships xmlns="http://schemas.openxmlformats.org/package/2006/relationships"><Relationship Id="rId1" Type="http://schemas.openxmlformats.org/officeDocument/2006/relationships/image" Target="../media/image113.png"/><Relationship Id="rId2" Type="http://schemas.openxmlformats.org/officeDocument/2006/relationships/image" Target="../media/image114.jpeg"/><Relationship Id="rId3"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image" Target="../media/image116.png"/><Relationship Id="rId2"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image" Target="../media/image117.png"/><Relationship Id="rId2" Type="http://schemas.openxmlformats.org/officeDocument/2006/relationships/image" Target="../media/image118.jpeg"/><Relationship Id="rId3" Type="http://schemas.openxmlformats.org/officeDocument/2006/relationships/slideLayout" Target="../slideLayouts/slideLayout25.xml"/>
</Relationships>
</file>

<file path=ppt/slides/_rels/slide74.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119.png"/><Relationship Id="rId7" Type="http://schemas.openxmlformats.org/officeDocument/2006/relationships/image" Target="../media/image120.jpeg"/><Relationship Id="rId8"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jpeg"/><Relationship Id="rId3"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image" Target="../media/image123.png"/><Relationship Id="rId2"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125.jpeg"/><Relationship Id="rId3"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image" Target="../media/image126.png"/><Relationship Id="rId2"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image" Target="../media/image127.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80.xml.rels><?xml version="1.0" encoding="UTF-8"?>
<Relationships xmlns="http://schemas.openxmlformats.org/package/2006/relationships"><Relationship Id="rId1" Type="http://schemas.openxmlformats.org/officeDocument/2006/relationships/image" Target="../media/image128.png"/><Relationship Id="rId2" Type="http://schemas.openxmlformats.org/officeDocument/2006/relationships/image" Target="../media/image129.png"/><Relationship Id="rId3"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jpeg"/><Relationship Id="rId3"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image" Target="../media/image133.png"/><Relationship Id="rId2" Type="http://schemas.openxmlformats.org/officeDocument/2006/relationships/image" Target="../media/image134.png"/><Relationship Id="rId3" Type="http://schemas.openxmlformats.org/officeDocument/2006/relationships/slideLayout" Target="../slideLayouts/slideLayout13.xml"/><Relationship Id="rId4" Type="http://schemas.openxmlformats.org/officeDocument/2006/relationships/notesSlide" Target="../notesSlides/notesSlide8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Заголовок 1"/>
          <p:cNvSpPr/>
          <p:nvPr/>
        </p:nvSpPr>
        <p:spPr>
          <a:xfrm>
            <a:off x="0" y="4221000"/>
            <a:ext cx="4870080" cy="3744000"/>
          </a:xfrm>
          <a:prstGeom prst="rect">
            <a:avLst/>
          </a:prstGeom>
          <a:noFill/>
          <a:ln w="0">
            <a:noFill/>
          </a:ln>
          <a:effectLst>
            <a:outerShdw algn="tl" blurRad="50760" dir="2700000" dist="37674" rotWithShape="0">
              <a:srgbClr val="000000">
                <a:alpha val="40000"/>
              </a:srgbClr>
            </a:outerShdw>
          </a:effectLst>
        </p:spPr>
        <p:style>
          <a:lnRef idx="0"/>
          <a:fillRef idx="0"/>
          <a:effectRef idx="0"/>
          <a:fontRef idx="minor"/>
        </p:style>
        <p:txBody>
          <a:bodyPr anchor="b">
            <a:normAutofit/>
          </a:bodyPr>
          <a:p>
            <a:pPr algn="ctr">
              <a:lnSpc>
                <a:spcPct val="80000"/>
              </a:lnSpc>
              <a:buNone/>
            </a:pPr>
            <a:r>
              <a:rPr b="1" lang="ru-RU" sz="2900" spc="-1" strike="noStrike">
                <a:solidFill>
                  <a:srgbClr val="822237"/>
                </a:solidFill>
                <a:latin typeface="Garamond"/>
              </a:rPr>
              <a:t>ПЕРЕВІРКИ ДПС У 2024 РОЦІ:</a:t>
            </a:r>
            <a:endParaRPr b="0" lang="uk-UA" sz="2900" spc="-1" strike="noStrike">
              <a:latin typeface="Arial"/>
            </a:endParaRPr>
          </a:p>
          <a:p>
            <a:pPr algn="ctr">
              <a:lnSpc>
                <a:spcPct val="80000"/>
              </a:lnSpc>
              <a:buNone/>
            </a:pPr>
            <a:endParaRPr b="0" lang="uk-UA" sz="4100" spc="-1" strike="noStrike">
              <a:latin typeface="Arial"/>
            </a:endParaRPr>
          </a:p>
          <a:p>
            <a:pPr algn="ctr">
              <a:lnSpc>
                <a:spcPct val="80000"/>
              </a:lnSpc>
              <a:spcBef>
                <a:spcPts val="1199"/>
              </a:spcBef>
              <a:buNone/>
            </a:pPr>
            <a:r>
              <a:rPr b="1" lang="uk-UA" sz="2700" spc="-1" strike="noStrike">
                <a:solidFill>
                  <a:srgbClr val="000000"/>
                </a:solidFill>
                <a:latin typeface="Garamond"/>
              </a:rPr>
              <a:t>як діяти до, під час та після…?</a:t>
            </a:r>
            <a:endParaRPr b="0" lang="uk-UA" sz="2700" spc="-1" strike="noStrike">
              <a:latin typeface="Arial"/>
            </a:endParaRPr>
          </a:p>
          <a:p>
            <a:pPr algn="ctr">
              <a:lnSpc>
                <a:spcPct val="80000"/>
              </a:lnSpc>
              <a:buNone/>
            </a:pPr>
            <a:endParaRPr b="0" lang="uk-UA" sz="4900" spc="-1" strike="noStrike">
              <a:latin typeface="Arial"/>
            </a:endParaRPr>
          </a:p>
          <a:p>
            <a:pPr algn="ctr">
              <a:lnSpc>
                <a:spcPct val="80000"/>
              </a:lnSpc>
              <a:buNone/>
            </a:pPr>
            <a:endParaRPr b="0" lang="uk-UA" sz="4900" spc="-1" strike="noStrike">
              <a:latin typeface="Arial"/>
            </a:endParaRPr>
          </a:p>
          <a:p>
            <a:pPr algn="ctr">
              <a:lnSpc>
                <a:spcPct val="80000"/>
              </a:lnSpc>
              <a:buNone/>
            </a:pPr>
            <a:r>
              <a:rPr b="0" lang="uk-UA" sz="1800" spc="-1" strike="noStrike">
                <a:solidFill>
                  <a:srgbClr val="822237"/>
                </a:solidFill>
                <a:latin typeface="Garamond"/>
              </a:rPr>
              <a:t>08.02.2024</a:t>
            </a:r>
            <a:endParaRPr b="0" lang="uk-UA" sz="1800" spc="-1" strike="noStrike">
              <a:latin typeface="Arial"/>
            </a:endParaRPr>
          </a:p>
          <a:p>
            <a:pPr algn="ctr">
              <a:lnSpc>
                <a:spcPct val="80000"/>
              </a:lnSpc>
              <a:buNone/>
            </a:pPr>
            <a:endParaRPr b="0" lang="uk-UA" sz="2800" spc="-1" strike="noStrike">
              <a:latin typeface="Arial"/>
            </a:endParaRPr>
          </a:p>
          <a:p>
            <a:pPr algn="ctr">
              <a:lnSpc>
                <a:spcPct val="80000"/>
              </a:lnSpc>
              <a:buNone/>
            </a:pPr>
            <a:endParaRPr b="0" lang="uk-UA" sz="2800" spc="-1" strike="noStrike">
              <a:latin typeface="Arial"/>
            </a:endParaRPr>
          </a:p>
          <a:p>
            <a:pPr algn="ctr">
              <a:lnSpc>
                <a:spcPct val="80000"/>
              </a:lnSpc>
              <a:buNone/>
            </a:pPr>
            <a:endParaRPr b="0" lang="uk-UA" sz="2800" spc="-1" strike="noStrike">
              <a:latin typeface="Arial"/>
            </a:endParaRPr>
          </a:p>
          <a:p>
            <a:pPr algn="ctr">
              <a:lnSpc>
                <a:spcPct val="80000"/>
              </a:lnSpc>
              <a:buNone/>
            </a:pPr>
            <a:endParaRPr b="0" lang="uk-UA" sz="2800" spc="-1" strike="noStrike">
              <a:latin typeface="Arial"/>
            </a:endParaRPr>
          </a:p>
        </p:txBody>
      </p:sp>
      <p:pic>
        <p:nvPicPr>
          <p:cNvPr id="132" name="Рисунок 3" descr=""/>
          <p:cNvPicPr/>
          <p:nvPr/>
        </p:nvPicPr>
        <p:blipFill>
          <a:blip r:embed="rId1"/>
          <a:stretch/>
        </p:blipFill>
        <p:spPr>
          <a:xfrm>
            <a:off x="981720" y="548640"/>
            <a:ext cx="3096000" cy="14396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Прямокутник 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«Перевірочний» мораторій</a:t>
            </a:r>
            <a:endParaRPr b="0" lang="uk-UA" sz="3000" spc="-1" strike="noStrike">
              <a:latin typeface="Arial"/>
            </a:endParaRPr>
          </a:p>
        </p:txBody>
      </p:sp>
      <p:sp>
        <p:nvSpPr>
          <p:cNvPr id="191"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Чи чекати повноцінних перевірок у 2024 році?</a:t>
            </a:r>
            <a:endParaRPr b="0" lang="uk-UA" sz="2400" spc="-1" strike="noStrike">
              <a:latin typeface="Arial"/>
            </a:endParaRPr>
          </a:p>
        </p:txBody>
      </p:sp>
      <p:pic>
        <p:nvPicPr>
          <p:cNvPr id="192" name="Рисунок 9" descr=""/>
          <p:cNvPicPr/>
          <p:nvPr/>
        </p:nvPicPr>
        <p:blipFill>
          <a:blip r:embed="rId1"/>
          <a:stretch/>
        </p:blipFill>
        <p:spPr>
          <a:xfrm>
            <a:off x="117720" y="212400"/>
            <a:ext cx="1976040" cy="871200"/>
          </a:xfrm>
          <a:prstGeom prst="rect">
            <a:avLst/>
          </a:prstGeom>
          <a:ln w="0">
            <a:noFill/>
          </a:ln>
        </p:spPr>
      </p:pic>
      <p:sp>
        <p:nvSpPr>
          <p:cNvPr id="193" name="PlaceHolder 1"/>
          <p:cNvSpPr>
            <a:spLocks noGrp="1"/>
          </p:cNvSpPr>
          <p:nvPr>
            <p:ph type="sldNum" idx="2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BA68E6B4-A2AA-4E8A-902E-BB25C0AE7007}" type="slidenum">
              <a:rPr b="0" lang="ru-RU" sz="1200" spc="-1" strike="noStrike">
                <a:solidFill>
                  <a:srgbClr val="8c8c8c"/>
                </a:solidFill>
                <a:latin typeface="Corbel"/>
              </a:rPr>
              <a:t>9</a:t>
            </a:fld>
            <a:endParaRPr b="0" lang="uk-UA" sz="1200" spc="-1" strike="noStrike">
              <a:latin typeface="Times New Roman"/>
            </a:endParaRPr>
          </a:p>
        </p:txBody>
      </p:sp>
      <p:sp>
        <p:nvSpPr>
          <p:cNvPr id="194"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195" name="Прямокутник 1"/>
          <p:cNvSpPr/>
          <p:nvPr/>
        </p:nvSpPr>
        <p:spPr>
          <a:xfrm>
            <a:off x="1269720" y="2061000"/>
            <a:ext cx="4156200" cy="2741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endParaRPr b="0" lang="uk-UA" sz="2000" spc="-1" strike="noStrike">
              <a:latin typeface="Arial"/>
            </a:endParaRPr>
          </a:p>
          <a:p>
            <a:pPr algn="ctr">
              <a:lnSpc>
                <a:spcPct val="100000"/>
              </a:lnSpc>
              <a:buNone/>
            </a:pPr>
            <a:r>
              <a:rPr b="1" i="1" lang="uk-UA" sz="2200" spc="-1" strike="noStrike">
                <a:solidFill>
                  <a:srgbClr val="ff0000"/>
                </a:solidFill>
                <a:latin typeface="Garamond"/>
              </a:rPr>
              <a:t>*</a:t>
            </a:r>
            <a:r>
              <a:rPr b="1" i="1" lang="uk-UA" sz="2200" spc="-1" strike="noStrike">
                <a:solidFill>
                  <a:srgbClr val="822237"/>
                </a:solidFill>
                <a:latin typeface="Garamond"/>
              </a:rPr>
              <a:t> </a:t>
            </a:r>
            <a:r>
              <a:rPr b="1" i="1" lang="uk-UA" sz="2200" spc="-1" strike="noStrike">
                <a:solidFill>
                  <a:srgbClr val="000000"/>
                </a:solidFill>
                <a:latin typeface="Garamond"/>
              </a:rPr>
              <a:t>Очевидно, що в будь-який момент мораторій може бути скасований або до нього можуть бути внесені зміни (скорочені терміни дії та/або зменшена кількість виключень) </a:t>
            </a:r>
            <a:r>
              <a:rPr b="1" i="1" lang="uk-UA" sz="2200" spc="-1" strike="noStrike">
                <a:solidFill>
                  <a:srgbClr val="822237"/>
                </a:solidFill>
                <a:latin typeface="Garamond"/>
              </a:rPr>
              <a:t>…</a:t>
            </a:r>
            <a:endParaRPr b="0" lang="uk-UA" sz="2200" spc="-1" strike="noStrike">
              <a:latin typeface="Arial"/>
            </a:endParaRPr>
          </a:p>
        </p:txBody>
      </p:sp>
      <p:pic>
        <p:nvPicPr>
          <p:cNvPr id="196" name="Picture 4" descr="У тебе є стабільність у житті? | Газета &quot;Уют&quot;"/>
          <p:cNvPicPr/>
          <p:nvPr/>
        </p:nvPicPr>
        <p:blipFill>
          <a:blip r:embed="rId2"/>
          <a:stretch/>
        </p:blipFill>
        <p:spPr>
          <a:xfrm>
            <a:off x="5794920" y="1988640"/>
            <a:ext cx="5555880" cy="3333240"/>
          </a:xfrm>
          <a:prstGeom prst="rect">
            <a:avLst/>
          </a:prstGeom>
          <a:ln w="0">
            <a:noFill/>
          </a:ln>
        </p:spPr>
      </p:pic>
      <p:sp>
        <p:nvSpPr>
          <p:cNvPr id="197" name="PlaceHolder 3"/>
          <p:cNvSpPr>
            <a:spLocks noGrp="1"/>
          </p:cNvSpPr>
          <p:nvPr>
            <p:ph type="ftr" idx="2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Прямокутник 7"/>
          <p:cNvSpPr/>
          <p:nvPr/>
        </p:nvSpPr>
        <p:spPr>
          <a:xfrm>
            <a:off x="1413720" y="86256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строки порахуєш, так перевірку і проведеш?!</a:t>
            </a:r>
            <a:endParaRPr b="0" lang="uk-UA" sz="2400" spc="-1" strike="noStrike">
              <a:latin typeface="Arial"/>
            </a:endParaRPr>
          </a:p>
        </p:txBody>
      </p:sp>
      <p:pic>
        <p:nvPicPr>
          <p:cNvPr id="199" name="Рисунок 9" descr=""/>
          <p:cNvPicPr/>
          <p:nvPr/>
        </p:nvPicPr>
        <p:blipFill>
          <a:blip r:embed="rId1"/>
          <a:stretch/>
        </p:blipFill>
        <p:spPr>
          <a:xfrm>
            <a:off x="117720" y="212400"/>
            <a:ext cx="1976040" cy="871200"/>
          </a:xfrm>
          <a:prstGeom prst="rect">
            <a:avLst/>
          </a:prstGeom>
          <a:ln w="0">
            <a:noFill/>
          </a:ln>
        </p:spPr>
      </p:pic>
      <p:sp>
        <p:nvSpPr>
          <p:cNvPr id="200" name="PlaceHolder 1"/>
          <p:cNvSpPr>
            <a:spLocks noGrp="1"/>
          </p:cNvSpPr>
          <p:nvPr>
            <p:ph type="sldNum" idx="30"/>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2B06702-811B-4982-91F2-EE77C046128B}" type="slidenum">
              <a:rPr b="0" lang="ru-RU" sz="1200" spc="-1" strike="noStrike">
                <a:solidFill>
                  <a:srgbClr val="8c8c8c"/>
                </a:solidFill>
                <a:latin typeface="Corbel"/>
              </a:rPr>
              <a:t>10</a:t>
            </a:fld>
            <a:endParaRPr b="0" lang="uk-UA" sz="1200" spc="-1" strike="noStrike">
              <a:latin typeface="Times New Roman"/>
            </a:endParaRPr>
          </a:p>
        </p:txBody>
      </p:sp>
      <p:sp>
        <p:nvSpPr>
          <p:cNvPr id="201" name="PlaceHolder 2"/>
          <p:cNvSpPr>
            <a:spLocks noGrp="1"/>
          </p:cNvSpPr>
          <p:nvPr>
            <p:ph/>
          </p:nvPr>
        </p:nvSpPr>
        <p:spPr>
          <a:xfrm>
            <a:off x="8974800" y="455328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202" name="Прямокутник 1"/>
          <p:cNvSpPr/>
          <p:nvPr/>
        </p:nvSpPr>
        <p:spPr>
          <a:xfrm>
            <a:off x="2782080" y="1881360"/>
            <a:ext cx="10620720" cy="353520"/>
          </a:xfrm>
          <a:prstGeom prst="rect">
            <a:avLst/>
          </a:prstGeom>
          <a:noFill/>
          <a:ln w="0">
            <a:noFill/>
          </a:ln>
        </p:spPr>
        <p:style>
          <a:lnRef idx="0"/>
          <a:fillRef idx="0"/>
          <a:effectRef idx="0"/>
          <a:fontRef idx="minor"/>
        </p:style>
      </p:sp>
      <p:sp>
        <p:nvSpPr>
          <p:cNvPr id="203" name="AutoShape 2"/>
          <p:cNvSpPr/>
          <p:nvPr/>
        </p:nvSpPr>
        <p:spPr>
          <a:xfrm>
            <a:off x="155520" y="-144360"/>
            <a:ext cx="304560" cy="304560"/>
          </a:xfrm>
          <a:prstGeom prst="rect">
            <a:avLst/>
          </a:prstGeom>
          <a:noFill/>
          <a:ln w="0">
            <a:noFill/>
          </a:ln>
        </p:spPr>
        <p:style>
          <a:lnRef idx="0"/>
          <a:fillRef idx="0"/>
          <a:effectRef idx="0"/>
          <a:fontRef idx="minor"/>
        </p:style>
      </p:sp>
      <p:sp>
        <p:nvSpPr>
          <p:cNvPr id="204" name="Прямокутник 14"/>
          <p:cNvSpPr/>
          <p:nvPr/>
        </p:nvSpPr>
        <p:spPr>
          <a:xfrm>
            <a:off x="1558080" y="2124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«Перевірочний» мораторій </a:t>
            </a:r>
            <a:r>
              <a:rPr b="1" lang="en-US" sz="2400" spc="-1" strike="noStrike">
                <a:solidFill>
                  <a:srgbClr val="000000"/>
                </a:solidFill>
                <a:latin typeface="Garamond"/>
              </a:rPr>
              <a:t>vs</a:t>
            </a:r>
            <a:r>
              <a:rPr b="1" lang="uk-UA" sz="3000" spc="-1" strike="noStrike">
                <a:solidFill>
                  <a:srgbClr val="822237"/>
                </a:solidFill>
                <a:latin typeface="Garamond"/>
              </a:rPr>
              <a:t> строки давності</a:t>
            </a:r>
            <a:endParaRPr b="0" lang="uk-UA" sz="3000" spc="-1" strike="noStrike">
              <a:latin typeface="Arial"/>
            </a:endParaRPr>
          </a:p>
        </p:txBody>
      </p:sp>
      <p:sp>
        <p:nvSpPr>
          <p:cNvPr id="205" name="Прямокутник 15"/>
          <p:cNvSpPr/>
          <p:nvPr/>
        </p:nvSpPr>
        <p:spPr>
          <a:xfrm>
            <a:off x="8744400" y="3755160"/>
            <a:ext cx="2520000" cy="1979280"/>
          </a:xfrm>
          <a:prstGeom prst="rect">
            <a:avLst/>
          </a:prstGeom>
          <a:noFill/>
          <a:ln w="28575">
            <a:solidFill>
              <a:srgbClr val="78648e">
                <a:lumMod val="50000"/>
              </a:srgbClr>
            </a:solidFill>
            <a:round/>
          </a:ln>
          <a:scene3d>
            <a:camera prst="perspectiveHeroicExtremeLeftFacing"/>
            <a:lightRig dir="t" rig="threePt"/>
          </a:scene3d>
        </p:spPr>
        <p:style>
          <a:lnRef idx="0"/>
          <a:fillRef idx="0"/>
          <a:effectRef idx="0"/>
          <a:fontRef idx="minor"/>
        </p:style>
        <p:txBody>
          <a:bodyPr lIns="90000" rIns="90000" tIns="45000" bIns="45000" anchor="t">
            <a:spAutoFit/>
          </a:bodyPr>
          <a:p>
            <a:pPr algn="ctr">
              <a:lnSpc>
                <a:spcPct val="100000"/>
              </a:lnSpc>
              <a:buNone/>
            </a:pPr>
            <a:endParaRPr b="0" lang="uk-UA" sz="700" spc="-1" strike="noStrike">
              <a:latin typeface="Arial"/>
            </a:endParaRPr>
          </a:p>
          <a:p>
            <a:pPr algn="ctr">
              <a:lnSpc>
                <a:spcPct val="100000"/>
              </a:lnSpc>
              <a:buNone/>
            </a:pPr>
            <a:r>
              <a:rPr b="1" lang="uk-UA" sz="2200" spc="-1" strike="noStrike">
                <a:solidFill>
                  <a:srgbClr val="000000"/>
                </a:solidFill>
                <a:latin typeface="Garamond"/>
              </a:rPr>
              <a:t>строки нарахування грошових зобов</a:t>
            </a:r>
            <a:r>
              <a:rPr b="1" lang="en-US" sz="2200" spc="-1" strike="noStrike">
                <a:solidFill>
                  <a:srgbClr val="000000"/>
                </a:solidFill>
                <a:latin typeface="Garamond"/>
              </a:rPr>
              <a:t>’</a:t>
            </a:r>
            <a:r>
              <a:rPr b="1" lang="uk-UA" sz="2200" spc="-1" strike="noStrike">
                <a:solidFill>
                  <a:srgbClr val="000000"/>
                </a:solidFill>
                <a:latin typeface="Garamond"/>
              </a:rPr>
              <a:t>язань (окремо штрафів)</a:t>
            </a:r>
            <a:endParaRPr b="0" lang="uk-UA" sz="2200" spc="-1" strike="noStrike">
              <a:latin typeface="Arial"/>
            </a:endParaRPr>
          </a:p>
          <a:p>
            <a:pPr algn="ctr">
              <a:lnSpc>
                <a:spcPct val="100000"/>
              </a:lnSpc>
              <a:buNone/>
            </a:pPr>
            <a:endParaRPr b="0" lang="uk-UA" sz="700" spc="-1" strike="noStrike">
              <a:latin typeface="Arial"/>
            </a:endParaRPr>
          </a:p>
        </p:txBody>
      </p:sp>
      <p:sp>
        <p:nvSpPr>
          <p:cNvPr id="206" name="Прямокутник 16"/>
          <p:cNvSpPr/>
          <p:nvPr/>
        </p:nvSpPr>
        <p:spPr>
          <a:xfrm>
            <a:off x="5122440" y="1550520"/>
            <a:ext cx="2520000" cy="1644120"/>
          </a:xfrm>
          <a:prstGeom prst="rect">
            <a:avLst/>
          </a:prstGeom>
          <a:noFill/>
          <a:ln w="28575">
            <a:solidFill>
              <a:srgbClr val="78648e">
                <a:lumMod val="50000"/>
              </a:srgbClr>
            </a:solidFill>
            <a:round/>
          </a:ln>
          <a:scene3d>
            <a:camera prst="perspectiveAbove"/>
            <a:lightRig dir="t" rig="threePt"/>
          </a:scene3d>
        </p:spPr>
        <p:style>
          <a:lnRef idx="0"/>
          <a:fillRef idx="0"/>
          <a:effectRef idx="0"/>
          <a:fontRef idx="minor"/>
        </p:style>
        <p:txBody>
          <a:bodyPr lIns="90000" rIns="90000" tIns="45000" bIns="45000" anchor="t">
            <a:spAutoFit/>
          </a:bodyPr>
          <a:p>
            <a:pPr algn="ctr">
              <a:lnSpc>
                <a:spcPct val="100000"/>
              </a:lnSpc>
              <a:buNone/>
            </a:pPr>
            <a:endParaRPr b="0" lang="uk-UA" sz="700" spc="-1" strike="noStrike">
              <a:latin typeface="Arial"/>
            </a:endParaRPr>
          </a:p>
          <a:p>
            <a:pPr algn="ctr">
              <a:lnSpc>
                <a:spcPct val="100000"/>
              </a:lnSpc>
              <a:buNone/>
            </a:pPr>
            <a:r>
              <a:rPr b="1" lang="uk-UA" sz="2200" spc="-1" strike="noStrike">
                <a:solidFill>
                  <a:srgbClr val="000000"/>
                </a:solidFill>
                <a:latin typeface="Garamond"/>
              </a:rPr>
              <a:t>строки проведення перевірок («період»)</a:t>
            </a:r>
            <a:endParaRPr b="0" lang="uk-UA" sz="2200" spc="-1" strike="noStrike">
              <a:latin typeface="Arial"/>
            </a:endParaRPr>
          </a:p>
          <a:p>
            <a:pPr algn="ctr">
              <a:lnSpc>
                <a:spcPct val="100000"/>
              </a:lnSpc>
              <a:buNone/>
            </a:pPr>
            <a:endParaRPr b="0" lang="uk-UA" sz="700" spc="-1" strike="noStrike">
              <a:latin typeface="Arial"/>
            </a:endParaRPr>
          </a:p>
        </p:txBody>
      </p:sp>
      <p:sp>
        <p:nvSpPr>
          <p:cNvPr id="207" name="Прямокутник 17"/>
          <p:cNvSpPr/>
          <p:nvPr/>
        </p:nvSpPr>
        <p:spPr>
          <a:xfrm>
            <a:off x="1522080" y="3820680"/>
            <a:ext cx="2520000" cy="1415520"/>
          </a:xfrm>
          <a:prstGeom prst="rect">
            <a:avLst/>
          </a:prstGeom>
          <a:noFill/>
          <a:ln w="28575">
            <a:solidFill>
              <a:srgbClr val="78648e">
                <a:lumMod val="50000"/>
              </a:srgbClr>
            </a:solidFill>
            <a:round/>
          </a:ln>
          <a:scene3d>
            <a:camera prst="perspectiveHeroicExtremeRightFacing"/>
            <a:lightRig dir="t" rig="threePt"/>
          </a:scene3d>
        </p:spPr>
        <p:style>
          <a:lnRef idx="0"/>
          <a:fillRef idx="0"/>
          <a:effectRef idx="0"/>
          <a:fontRef idx="minor"/>
        </p:style>
        <p:txBody>
          <a:bodyPr lIns="90000" rIns="90000" tIns="45000" bIns="45000" anchor="t">
            <a:spAutoFit/>
          </a:bodyPr>
          <a:p>
            <a:pPr algn="ctr">
              <a:lnSpc>
                <a:spcPct val="100000"/>
              </a:lnSpc>
              <a:buNone/>
            </a:pPr>
            <a:endParaRPr b="0" lang="uk-UA" sz="900" spc="-1" strike="noStrike">
              <a:latin typeface="Arial"/>
            </a:endParaRPr>
          </a:p>
          <a:p>
            <a:pPr algn="ctr">
              <a:lnSpc>
                <a:spcPct val="100000"/>
              </a:lnSpc>
              <a:buNone/>
            </a:pPr>
            <a:r>
              <a:rPr b="1" lang="ru-RU" sz="2200" spc="-1" strike="noStrike">
                <a:solidFill>
                  <a:srgbClr val="000000"/>
                </a:solidFill>
                <a:latin typeface="Garamond"/>
              </a:rPr>
              <a:t>строки </a:t>
            </a:r>
            <a:r>
              <a:rPr b="1" lang="en-US" sz="2200" spc="-1" strike="noStrike">
                <a:solidFill>
                  <a:srgbClr val="000000"/>
                </a:solidFill>
                <a:latin typeface="Garamond"/>
              </a:rPr>
              <a:t> </a:t>
            </a:r>
            <a:r>
              <a:rPr b="1" lang="uk-UA" sz="2200" spc="-1" strike="noStrike">
                <a:solidFill>
                  <a:srgbClr val="000000"/>
                </a:solidFill>
                <a:latin typeface="Garamond"/>
              </a:rPr>
              <a:t>зберігання документів</a:t>
            </a:r>
            <a:endParaRPr b="0" lang="uk-UA" sz="2200" spc="-1" strike="noStrike">
              <a:latin typeface="Arial"/>
            </a:endParaRPr>
          </a:p>
          <a:p>
            <a:pPr algn="ctr">
              <a:lnSpc>
                <a:spcPct val="100000"/>
              </a:lnSpc>
              <a:buNone/>
            </a:pPr>
            <a:endParaRPr b="0" lang="uk-UA" sz="1200" spc="-1" strike="noStrike">
              <a:latin typeface="Arial"/>
            </a:endParaRPr>
          </a:p>
        </p:txBody>
      </p:sp>
      <p:pic>
        <p:nvPicPr>
          <p:cNvPr id="208" name="Picture 4" descr="Строки давності, передбачені ст. 102 ПКУ"/>
          <p:cNvPicPr/>
          <p:nvPr/>
        </p:nvPicPr>
        <p:blipFill>
          <a:blip r:embed="rId2"/>
          <a:stretch/>
        </p:blipFill>
        <p:spPr>
          <a:xfrm>
            <a:off x="4635000" y="3526200"/>
            <a:ext cx="3494520" cy="2579040"/>
          </a:xfrm>
          <a:prstGeom prst="rect">
            <a:avLst/>
          </a:prstGeom>
          <a:ln w="0">
            <a:noFill/>
          </a:ln>
        </p:spPr>
      </p:pic>
      <p:sp>
        <p:nvSpPr>
          <p:cNvPr id="209" name="PlaceHolder 3"/>
          <p:cNvSpPr>
            <a:spLocks noGrp="1"/>
          </p:cNvSpPr>
          <p:nvPr>
            <p:ph type="ftr" idx="3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Прямокутник 7"/>
          <p:cNvSpPr/>
          <p:nvPr/>
        </p:nvSpPr>
        <p:spPr>
          <a:xfrm>
            <a:off x="1413720" y="86256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строки порахуєш, так перевірку і проведеш…</a:t>
            </a:r>
            <a:endParaRPr b="0" lang="uk-UA" sz="2400" spc="-1" strike="noStrike">
              <a:latin typeface="Arial"/>
            </a:endParaRPr>
          </a:p>
        </p:txBody>
      </p:sp>
      <p:pic>
        <p:nvPicPr>
          <p:cNvPr id="211" name="Рисунок 9" descr=""/>
          <p:cNvPicPr/>
          <p:nvPr/>
        </p:nvPicPr>
        <p:blipFill>
          <a:blip r:embed="rId1"/>
          <a:stretch/>
        </p:blipFill>
        <p:spPr>
          <a:xfrm>
            <a:off x="117720" y="212400"/>
            <a:ext cx="1976040" cy="871200"/>
          </a:xfrm>
          <a:prstGeom prst="rect">
            <a:avLst/>
          </a:prstGeom>
          <a:ln w="0">
            <a:noFill/>
          </a:ln>
        </p:spPr>
      </p:pic>
      <p:sp>
        <p:nvSpPr>
          <p:cNvPr id="212" name="PlaceHolder 1"/>
          <p:cNvSpPr>
            <a:spLocks noGrp="1"/>
          </p:cNvSpPr>
          <p:nvPr>
            <p:ph type="sldNum" idx="32"/>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520099C-C135-49EA-B3F0-AC639C5E9A27}" type="slidenum">
              <a:rPr b="0" lang="ru-RU" sz="1200" spc="-1" strike="noStrike">
                <a:solidFill>
                  <a:srgbClr val="8c8c8c"/>
                </a:solidFill>
                <a:latin typeface="Corbel"/>
              </a:rPr>
              <a:t>11</a:t>
            </a:fld>
            <a:endParaRPr b="0" lang="uk-UA" sz="1200" spc="-1" strike="noStrike">
              <a:latin typeface="Times New Roman"/>
            </a:endParaRPr>
          </a:p>
        </p:txBody>
      </p:sp>
      <p:sp>
        <p:nvSpPr>
          <p:cNvPr id="213" name="PlaceHolder 2"/>
          <p:cNvSpPr>
            <a:spLocks noGrp="1"/>
          </p:cNvSpPr>
          <p:nvPr>
            <p:ph/>
          </p:nvPr>
        </p:nvSpPr>
        <p:spPr>
          <a:xfrm>
            <a:off x="8974800" y="455328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214" name="Прямокутник 1"/>
          <p:cNvSpPr/>
          <p:nvPr/>
        </p:nvSpPr>
        <p:spPr>
          <a:xfrm>
            <a:off x="922320" y="2762280"/>
            <a:ext cx="10620720" cy="353520"/>
          </a:xfrm>
          <a:prstGeom prst="rect">
            <a:avLst/>
          </a:prstGeom>
          <a:noFill/>
          <a:ln w="0">
            <a:noFill/>
          </a:ln>
        </p:spPr>
        <p:style>
          <a:lnRef idx="0"/>
          <a:fillRef idx="0"/>
          <a:effectRef idx="0"/>
          <a:fontRef idx="minor"/>
        </p:style>
      </p:sp>
      <p:sp>
        <p:nvSpPr>
          <p:cNvPr id="215" name="AutoShape 2"/>
          <p:cNvSpPr/>
          <p:nvPr/>
        </p:nvSpPr>
        <p:spPr>
          <a:xfrm>
            <a:off x="155520" y="-144360"/>
            <a:ext cx="304560" cy="304560"/>
          </a:xfrm>
          <a:prstGeom prst="rect">
            <a:avLst/>
          </a:prstGeom>
          <a:noFill/>
          <a:ln w="0">
            <a:noFill/>
          </a:ln>
        </p:spPr>
        <p:style>
          <a:lnRef idx="0"/>
          <a:fillRef idx="0"/>
          <a:effectRef idx="0"/>
          <a:fontRef idx="minor"/>
        </p:style>
      </p:sp>
      <p:sp>
        <p:nvSpPr>
          <p:cNvPr id="216" name="Прямокутник 14"/>
          <p:cNvSpPr/>
          <p:nvPr/>
        </p:nvSpPr>
        <p:spPr>
          <a:xfrm>
            <a:off x="1558080" y="2124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«Перевірочний» мораторій </a:t>
            </a:r>
            <a:r>
              <a:rPr b="1" lang="en-US" sz="2400" spc="-1" strike="noStrike">
                <a:solidFill>
                  <a:srgbClr val="000000"/>
                </a:solidFill>
                <a:latin typeface="Garamond"/>
              </a:rPr>
              <a:t>vs</a:t>
            </a:r>
            <a:r>
              <a:rPr b="1" lang="uk-UA" sz="3000" spc="-1" strike="noStrike">
                <a:solidFill>
                  <a:srgbClr val="822237"/>
                </a:solidFill>
                <a:latin typeface="Garamond"/>
              </a:rPr>
              <a:t> строки давності</a:t>
            </a:r>
            <a:endParaRPr b="0" lang="uk-UA" sz="3000" spc="-1" strike="noStrike">
              <a:latin typeface="Arial"/>
            </a:endParaRPr>
          </a:p>
        </p:txBody>
      </p:sp>
      <p:sp>
        <p:nvSpPr>
          <p:cNvPr id="217" name="Прямокутник 15"/>
          <p:cNvSpPr/>
          <p:nvPr/>
        </p:nvSpPr>
        <p:spPr>
          <a:xfrm>
            <a:off x="9142560" y="1620000"/>
            <a:ext cx="2520000" cy="1629720"/>
          </a:xfrm>
          <a:prstGeom prst="rect">
            <a:avLst/>
          </a:prstGeom>
          <a:noFill/>
          <a:ln w="28575">
            <a:solidFill>
              <a:srgbClr val="822237"/>
            </a:solidFill>
            <a:round/>
          </a:ln>
          <a:scene3d>
            <a:camera prst="perspectiveHeroicExtremeLeftFacing"/>
            <a:lightRig dir="t" rig="threePt"/>
          </a:scene3d>
        </p:spPr>
        <p:style>
          <a:lnRef idx="0"/>
          <a:fillRef idx="0"/>
          <a:effectRef idx="0"/>
          <a:fontRef idx="minor"/>
        </p:style>
        <p:txBody>
          <a:bodyPr lIns="90000" rIns="90000" tIns="45000" bIns="45000" anchor="t">
            <a:spAutoFit/>
          </a:bodyPr>
          <a:p>
            <a:pPr algn="ctr">
              <a:lnSpc>
                <a:spcPct val="100000"/>
              </a:lnSpc>
              <a:buNone/>
            </a:pPr>
            <a:endParaRPr b="0" lang="uk-UA" sz="900" spc="-1" strike="noStrike">
              <a:latin typeface="Arial"/>
            </a:endParaRPr>
          </a:p>
          <a:p>
            <a:pPr algn="ctr">
              <a:lnSpc>
                <a:spcPct val="100000"/>
              </a:lnSpc>
              <a:buNone/>
            </a:pPr>
            <a:r>
              <a:rPr b="1" lang="uk-UA" sz="2000" spc="-1" strike="noStrike">
                <a:solidFill>
                  <a:srgbClr val="000000"/>
                </a:solidFill>
                <a:latin typeface="Garamond"/>
              </a:rPr>
              <a:t>… </a:t>
            </a:r>
            <a:r>
              <a:rPr b="1" lang="uk-UA" sz="2000" spc="-1" strike="noStrike">
                <a:solidFill>
                  <a:srgbClr val="000000"/>
                </a:solidFill>
                <a:latin typeface="Garamond"/>
              </a:rPr>
              <a:t>або без можливості нарахувати грошові зобов</a:t>
            </a:r>
            <a:r>
              <a:rPr b="1" lang="en-US" sz="2000" spc="-1" strike="noStrike">
                <a:solidFill>
                  <a:srgbClr val="000000"/>
                </a:solidFill>
                <a:latin typeface="Garamond"/>
              </a:rPr>
              <a:t>’</a:t>
            </a:r>
            <a:r>
              <a:rPr b="1" lang="uk-UA" sz="2000" spc="-1" strike="noStrike">
                <a:solidFill>
                  <a:srgbClr val="000000"/>
                </a:solidFill>
                <a:latin typeface="Garamond"/>
              </a:rPr>
              <a:t>язання?!</a:t>
            </a:r>
            <a:endParaRPr b="0" lang="uk-UA" sz="2000" spc="-1" strike="noStrike">
              <a:latin typeface="Arial"/>
            </a:endParaRPr>
          </a:p>
          <a:p>
            <a:pPr algn="ctr">
              <a:lnSpc>
                <a:spcPct val="100000"/>
              </a:lnSpc>
              <a:buNone/>
            </a:pPr>
            <a:endParaRPr b="0" lang="uk-UA" sz="1200" spc="-1" strike="noStrike">
              <a:latin typeface="Arial"/>
            </a:endParaRPr>
          </a:p>
        </p:txBody>
      </p:sp>
      <p:sp>
        <p:nvSpPr>
          <p:cNvPr id="218" name="Прямокутник 16"/>
          <p:cNvSpPr/>
          <p:nvPr/>
        </p:nvSpPr>
        <p:spPr>
          <a:xfrm>
            <a:off x="291960" y="2914560"/>
            <a:ext cx="2849760" cy="1248120"/>
          </a:xfrm>
          <a:prstGeom prst="rect">
            <a:avLst/>
          </a:prstGeom>
          <a:noFill/>
          <a:ln w="28575">
            <a:solidFill>
              <a:srgbClr val="822237"/>
            </a:solidFill>
            <a:round/>
          </a:ln>
          <a:scene3d>
            <a:camera prst="perspectiveContrastingRightFacing"/>
            <a:lightRig dir="t" rig="threePt"/>
          </a:scene3d>
        </p:spPr>
        <p:style>
          <a:lnRef idx="0"/>
          <a:fillRef idx="0"/>
          <a:effectRef idx="0"/>
          <a:fontRef idx="minor"/>
        </p:style>
        <p:txBody>
          <a:bodyPr lIns="90000" rIns="90000" tIns="45000" bIns="45000" anchor="t">
            <a:spAutoFit/>
          </a:bodyPr>
          <a:p>
            <a:pPr algn="ctr">
              <a:lnSpc>
                <a:spcPct val="100000"/>
              </a:lnSpc>
              <a:buNone/>
            </a:pPr>
            <a:endParaRPr b="0" lang="uk-UA" sz="1400" spc="-1" strike="noStrike">
              <a:latin typeface="Arial"/>
            </a:endParaRPr>
          </a:p>
          <a:p>
            <a:pPr algn="ctr">
              <a:lnSpc>
                <a:spcPct val="100000"/>
              </a:lnSpc>
              <a:buNone/>
            </a:pPr>
            <a:r>
              <a:rPr b="1" lang="uk-UA" sz="2200" spc="-1" strike="noStrike">
                <a:solidFill>
                  <a:srgbClr val="000000"/>
                </a:solidFill>
                <a:latin typeface="Garamond"/>
              </a:rPr>
              <a:t>Яка перевірка без документів… ?!</a:t>
            </a:r>
            <a:endParaRPr b="0" lang="uk-UA" sz="2200" spc="-1" strike="noStrike">
              <a:latin typeface="Arial"/>
            </a:endParaRPr>
          </a:p>
          <a:p>
            <a:pPr algn="ctr">
              <a:lnSpc>
                <a:spcPct val="100000"/>
              </a:lnSpc>
              <a:buNone/>
            </a:pPr>
            <a:endParaRPr b="0" lang="uk-UA" sz="1800" spc="-1" strike="noStrike">
              <a:latin typeface="Arial"/>
            </a:endParaRPr>
          </a:p>
        </p:txBody>
      </p:sp>
      <p:sp>
        <p:nvSpPr>
          <p:cNvPr id="219" name="Овал 5"/>
          <p:cNvSpPr/>
          <p:nvPr/>
        </p:nvSpPr>
        <p:spPr>
          <a:xfrm>
            <a:off x="3085200" y="1620000"/>
            <a:ext cx="5577120" cy="4672800"/>
          </a:xfrm>
          <a:prstGeom prst="ellipse">
            <a:avLst/>
          </a:prstGeom>
          <a:solidFill>
            <a:srgbClr val="39527b"/>
          </a:solidFill>
          <a:ln w="28575">
            <a:solidFill>
              <a:srgbClr val="ff00ff"/>
            </a:solidFill>
            <a:round/>
          </a:ln>
        </p:spPr>
        <p:style>
          <a:lnRef idx="2">
            <a:schemeClr val="accent1">
              <a:shade val="50000"/>
            </a:schemeClr>
          </a:lnRef>
          <a:fillRef idx="1">
            <a:schemeClr val="accent1"/>
          </a:fillRef>
          <a:effectRef idx="0">
            <a:schemeClr val="accent1"/>
          </a:effectRef>
          <a:fontRef idx="minor"/>
        </p:style>
      </p:sp>
      <p:sp>
        <p:nvSpPr>
          <p:cNvPr id="220" name="Пряма сполучна лінія 8"/>
          <p:cNvSpPr/>
          <p:nvPr/>
        </p:nvSpPr>
        <p:spPr>
          <a:xfrm flipH="1">
            <a:off x="5873760" y="3932640"/>
            <a:ext cx="33120" cy="2360160"/>
          </a:xfrm>
          <a:prstGeom prst="line">
            <a:avLst/>
          </a:prstGeom>
          <a:ln w="28575">
            <a:solidFill>
              <a:srgbClr val="ff00ff"/>
            </a:solidFill>
            <a:round/>
          </a:ln>
        </p:spPr>
        <p:style>
          <a:lnRef idx="1">
            <a:schemeClr val="accent1"/>
          </a:lnRef>
          <a:fillRef idx="0">
            <a:schemeClr val="accent1"/>
          </a:fillRef>
          <a:effectRef idx="0">
            <a:schemeClr val="accent1"/>
          </a:effectRef>
          <a:fontRef idx="minor"/>
        </p:style>
      </p:sp>
      <p:sp>
        <p:nvSpPr>
          <p:cNvPr id="221" name="Пряма сполучна лінія 18"/>
          <p:cNvSpPr/>
          <p:nvPr/>
        </p:nvSpPr>
        <p:spPr>
          <a:xfrm>
            <a:off x="3902040" y="2304000"/>
            <a:ext cx="2014920" cy="1652400"/>
          </a:xfrm>
          <a:prstGeom prst="line">
            <a:avLst/>
          </a:prstGeom>
          <a:ln w="28575">
            <a:solidFill>
              <a:srgbClr val="ff00ff"/>
            </a:solidFill>
            <a:round/>
          </a:ln>
        </p:spPr>
        <p:style>
          <a:lnRef idx="1">
            <a:schemeClr val="accent1"/>
          </a:lnRef>
          <a:fillRef idx="0">
            <a:schemeClr val="accent1"/>
          </a:fillRef>
          <a:effectRef idx="0">
            <a:schemeClr val="accent1"/>
          </a:effectRef>
          <a:fontRef idx="minor"/>
        </p:style>
      </p:sp>
      <p:sp>
        <p:nvSpPr>
          <p:cNvPr id="222" name="Пряма сполучна лінія 19"/>
          <p:cNvSpPr/>
          <p:nvPr/>
        </p:nvSpPr>
        <p:spPr>
          <a:xfrm flipH="1">
            <a:off x="5906880" y="2189880"/>
            <a:ext cx="1803600" cy="1766520"/>
          </a:xfrm>
          <a:prstGeom prst="line">
            <a:avLst/>
          </a:prstGeom>
          <a:ln w="28575">
            <a:solidFill>
              <a:srgbClr val="ff00ff"/>
            </a:solidFill>
            <a:round/>
          </a:ln>
        </p:spPr>
        <p:style>
          <a:lnRef idx="1">
            <a:schemeClr val="accent1"/>
          </a:lnRef>
          <a:fillRef idx="0">
            <a:schemeClr val="accent1"/>
          </a:fillRef>
          <a:effectRef idx="0">
            <a:schemeClr val="accent1"/>
          </a:effectRef>
          <a:fontRef idx="minor"/>
        </p:style>
      </p:sp>
      <p:sp>
        <p:nvSpPr>
          <p:cNvPr id="223" name="Нижний колонтитул 2"/>
          <p:cNvSpPr/>
          <p:nvPr/>
        </p:nvSpPr>
        <p:spPr>
          <a:xfrm>
            <a:off x="3411720" y="3969360"/>
            <a:ext cx="2209320" cy="96192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600" spc="-1" strike="noStrike">
                <a:solidFill>
                  <a:srgbClr val="ffffff"/>
                </a:solidFill>
                <a:latin typeface="Georgia"/>
              </a:rPr>
              <a:t>Строки зберігання документів</a:t>
            </a:r>
            <a:endParaRPr b="0" lang="uk-UA" sz="1600" spc="-1" strike="noStrike">
              <a:latin typeface="Arial"/>
            </a:endParaRPr>
          </a:p>
        </p:txBody>
      </p:sp>
      <p:sp>
        <p:nvSpPr>
          <p:cNvPr id="224" name="Нижний колонтитул 2"/>
          <p:cNvSpPr/>
          <p:nvPr/>
        </p:nvSpPr>
        <p:spPr>
          <a:xfrm>
            <a:off x="6079680" y="3996000"/>
            <a:ext cx="2374560" cy="96192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600" spc="-1" strike="noStrike">
                <a:solidFill>
                  <a:srgbClr val="ffffff"/>
                </a:solidFill>
                <a:latin typeface="Georgia"/>
              </a:rPr>
              <a:t>Строки нарахування грошових зобов</a:t>
            </a:r>
            <a:r>
              <a:rPr b="0" i="1" lang="en-US" sz="1600" spc="-1" strike="noStrike">
                <a:solidFill>
                  <a:srgbClr val="ffffff"/>
                </a:solidFill>
                <a:latin typeface="Georgia"/>
              </a:rPr>
              <a:t>’</a:t>
            </a:r>
            <a:r>
              <a:rPr b="0" i="1" lang="uk-UA" sz="1600" spc="-1" strike="noStrike">
                <a:solidFill>
                  <a:srgbClr val="ffffff"/>
                </a:solidFill>
                <a:latin typeface="Georgia"/>
              </a:rPr>
              <a:t>язань </a:t>
            </a:r>
            <a:endParaRPr b="0" lang="uk-UA" sz="1600" spc="-1" strike="noStrike">
              <a:latin typeface="Arial"/>
            </a:endParaRPr>
          </a:p>
        </p:txBody>
      </p:sp>
      <p:sp>
        <p:nvSpPr>
          <p:cNvPr id="225" name="Нижний колонтитул 2"/>
          <p:cNvSpPr/>
          <p:nvPr/>
        </p:nvSpPr>
        <p:spPr>
          <a:xfrm>
            <a:off x="4682520" y="2029320"/>
            <a:ext cx="2209320" cy="96192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600" spc="-1" strike="noStrike">
                <a:solidFill>
                  <a:srgbClr val="ffffff"/>
                </a:solidFill>
                <a:latin typeface="Georgia"/>
              </a:rPr>
              <a:t>Строки проведення перевірок </a:t>
            </a:r>
            <a:endParaRPr b="0" lang="uk-UA" sz="1600" spc="-1" strike="noStrike">
              <a:latin typeface="Arial"/>
            </a:endParaRPr>
          </a:p>
          <a:p>
            <a:pPr algn="ctr">
              <a:lnSpc>
                <a:spcPct val="100000"/>
              </a:lnSpc>
              <a:buNone/>
            </a:pPr>
            <a:r>
              <a:rPr b="0" i="1" lang="uk-UA" sz="1600" spc="-1" strike="noStrike">
                <a:solidFill>
                  <a:srgbClr val="ffffff"/>
                </a:solidFill>
                <a:latin typeface="Georgia"/>
              </a:rPr>
              <a:t>(«період»)</a:t>
            </a:r>
            <a:endParaRPr b="0" lang="uk-UA" sz="1600" spc="-1" strike="noStrike">
              <a:latin typeface="Arial"/>
            </a:endParaRPr>
          </a:p>
        </p:txBody>
      </p:sp>
      <p:pic>
        <p:nvPicPr>
          <p:cNvPr id="226" name="Picture 2" descr="Телега впереди лошади | СНТ &quot;ДРУЖБА&quot;"/>
          <p:cNvPicPr/>
          <p:nvPr/>
        </p:nvPicPr>
        <p:blipFill>
          <a:blip r:embed="rId2"/>
          <a:stretch/>
        </p:blipFill>
        <p:spPr>
          <a:xfrm>
            <a:off x="9037800" y="4333680"/>
            <a:ext cx="2676240" cy="1704600"/>
          </a:xfrm>
          <a:prstGeom prst="rect">
            <a:avLst/>
          </a:prstGeom>
          <a:ln w="19050">
            <a:solidFill>
              <a:srgbClr val="b00000"/>
            </a:solidFill>
            <a:round/>
          </a:ln>
        </p:spPr>
      </p:pic>
      <p:sp>
        <p:nvSpPr>
          <p:cNvPr id="227" name="PlaceHolder 3"/>
          <p:cNvSpPr>
            <a:spLocks noGrp="1"/>
          </p:cNvSpPr>
          <p:nvPr>
            <p:ph type="ftr" idx="3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Прямокутник 7"/>
          <p:cNvSpPr/>
          <p:nvPr/>
        </p:nvSpPr>
        <p:spPr>
          <a:xfrm>
            <a:off x="2027880" y="8254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розраховують податківці?</a:t>
            </a:r>
            <a:endParaRPr b="0" lang="uk-UA" sz="2400" spc="-1" strike="noStrike">
              <a:latin typeface="Arial"/>
            </a:endParaRPr>
          </a:p>
        </p:txBody>
      </p:sp>
      <p:pic>
        <p:nvPicPr>
          <p:cNvPr id="229" name="Рисунок 9" descr=""/>
          <p:cNvPicPr/>
          <p:nvPr/>
        </p:nvPicPr>
        <p:blipFill>
          <a:blip r:embed="rId1"/>
          <a:stretch/>
        </p:blipFill>
        <p:spPr>
          <a:xfrm>
            <a:off x="117720" y="212400"/>
            <a:ext cx="1976040" cy="871200"/>
          </a:xfrm>
          <a:prstGeom prst="rect">
            <a:avLst/>
          </a:prstGeom>
          <a:ln w="0">
            <a:noFill/>
          </a:ln>
        </p:spPr>
      </p:pic>
      <p:sp>
        <p:nvSpPr>
          <p:cNvPr id="230" name="PlaceHolder 1"/>
          <p:cNvSpPr>
            <a:spLocks noGrp="1"/>
          </p:cNvSpPr>
          <p:nvPr>
            <p:ph type="sldNum" idx="34"/>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635CBE81-C553-4146-A7B9-5888DA746EC5}" type="slidenum">
              <a:rPr b="0" lang="ru-RU" sz="1200" spc="-1" strike="noStrike">
                <a:solidFill>
                  <a:srgbClr val="8c8c8c"/>
                </a:solidFill>
                <a:latin typeface="Corbel"/>
              </a:rPr>
              <a:t>12</a:t>
            </a:fld>
            <a:endParaRPr b="0" lang="uk-UA" sz="1200" spc="-1" strike="noStrike">
              <a:latin typeface="Times New Roman"/>
            </a:endParaRPr>
          </a:p>
        </p:txBody>
      </p:sp>
      <p:sp>
        <p:nvSpPr>
          <p:cNvPr id="231"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232" name="Прямокутник 1"/>
          <p:cNvSpPr/>
          <p:nvPr/>
        </p:nvSpPr>
        <p:spPr>
          <a:xfrm>
            <a:off x="1038960" y="1391040"/>
            <a:ext cx="10620720" cy="5250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uk-UA" sz="1700" spc="-1" strike="noStrike">
                <a:solidFill>
                  <a:srgbClr val="ff0000"/>
                </a:solidFill>
                <a:latin typeface="Garamond"/>
              </a:rPr>
              <a:t>                 </a:t>
            </a:r>
            <a:r>
              <a:rPr b="1" i="1" lang="uk-UA" sz="1700" spc="-1" strike="noStrike">
                <a:solidFill>
                  <a:srgbClr val="ff0000"/>
                </a:solidFill>
                <a:latin typeface="Garamond"/>
              </a:rPr>
              <a:t>* * *</a:t>
            </a:r>
            <a:r>
              <a:rPr b="1" i="1" lang="uk-UA" sz="1700" spc="-1" strike="noStrike">
                <a:solidFill>
                  <a:srgbClr val="822237"/>
                </a:solidFill>
                <a:latin typeface="Garamond"/>
              </a:rPr>
              <a:t> </a:t>
            </a:r>
            <a:r>
              <a:rPr b="0" lang="ru-RU" sz="1700" spc="-1" strike="noStrike">
                <a:solidFill>
                  <a:srgbClr val="404040"/>
                </a:solidFill>
                <a:latin typeface="Garamond"/>
              </a:rPr>
              <a:t>         </a:t>
            </a:r>
            <a:r>
              <a:rPr b="1" lang="ru-RU" sz="2000" spc="-1" strike="noStrike">
                <a:solidFill>
                  <a:srgbClr val="000000"/>
                </a:solidFill>
                <a:latin typeface="Garamond"/>
              </a:rPr>
              <a:t>Строки давності зупинялися в такі періоди:    </a:t>
            </a:r>
            <a:r>
              <a:rPr b="1" i="1" lang="uk-UA" sz="1700" spc="-1" strike="noStrike">
                <a:solidFill>
                  <a:srgbClr val="ff0000"/>
                </a:solidFill>
                <a:latin typeface="Garamond"/>
              </a:rPr>
              <a:t>* * *</a:t>
            </a:r>
            <a:r>
              <a:rPr b="1" i="1" lang="uk-UA" sz="1700" spc="-1" strike="noStrike">
                <a:solidFill>
                  <a:srgbClr val="822237"/>
                </a:solidFill>
                <a:latin typeface="Garamond"/>
              </a:rPr>
              <a:t> </a:t>
            </a:r>
            <a:endParaRPr b="0" lang="uk-UA" sz="1700" spc="-1" strike="noStrike">
              <a:latin typeface="Arial"/>
            </a:endParaRPr>
          </a:p>
          <a:p>
            <a:pPr algn="ctr">
              <a:lnSpc>
                <a:spcPct val="100000"/>
              </a:lnSpc>
              <a:buNone/>
            </a:pPr>
            <a:endParaRPr b="0" lang="uk-UA" sz="105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з 18.03.2020 по 17.03.2022 – відповідно до п. 52-2 підрозд. 10 розд. </a:t>
            </a:r>
            <a:r>
              <a:rPr b="0" lang="en-US" sz="1700" spc="-1" strike="noStrike">
                <a:solidFill>
                  <a:srgbClr val="202020"/>
                </a:solidFill>
                <a:latin typeface="Garamond"/>
              </a:rPr>
              <a:t>XX </a:t>
            </a:r>
            <a:r>
              <a:rPr b="0" lang="ru-RU" sz="1700" spc="-1" strike="noStrike">
                <a:solidFill>
                  <a:srgbClr val="202020"/>
                </a:solidFill>
                <a:latin typeface="Garamond"/>
              </a:rPr>
              <a:t>ПКУ для всіх платників податків;</a:t>
            </a:r>
            <a:endParaRPr b="0" lang="uk-UA" sz="170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з 07.03.2022 по 24.11.2022 – відповідно до п.п. 69.9 п. 69 підрозд. 10 розд. </a:t>
            </a:r>
            <a:r>
              <a:rPr b="0" lang="en-US" sz="1700" spc="-1" strike="noStrike">
                <a:solidFill>
                  <a:srgbClr val="202020"/>
                </a:solidFill>
                <a:latin typeface="Garamond"/>
              </a:rPr>
              <a:t>XX </a:t>
            </a:r>
            <a:r>
              <a:rPr b="0" lang="ru-RU" sz="1700" spc="-1" strike="noStrike">
                <a:solidFill>
                  <a:srgbClr val="202020"/>
                </a:solidFill>
                <a:latin typeface="Garamond"/>
              </a:rPr>
              <a:t>ПКУ для всіх платників податків;</a:t>
            </a:r>
            <a:endParaRPr b="0" lang="uk-UA" sz="170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у періоді з 07.03.2022 по 17.03.2022 – одночасно діяли п. 52-2 і п.п. 69.9 п. 69 підрозд. 10 розд. </a:t>
            </a:r>
            <a:r>
              <a:rPr b="0" lang="en-US" sz="1700" spc="-1" strike="noStrike">
                <a:solidFill>
                  <a:srgbClr val="202020"/>
                </a:solidFill>
                <a:latin typeface="Garamond"/>
              </a:rPr>
              <a:t>XX </a:t>
            </a:r>
            <a:r>
              <a:rPr b="0" lang="ru-RU" sz="1700" spc="-1" strike="noStrike">
                <a:solidFill>
                  <a:srgbClr val="202020"/>
                </a:solidFill>
                <a:latin typeface="Garamond"/>
              </a:rPr>
              <a:t>ПКУ для всіх платників податків;</a:t>
            </a:r>
            <a:endParaRPr b="0" lang="uk-UA" sz="170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з 17.03.2022 по 01.08.2023 – відповідно до п. 102.9 ст. 102 ПКУ (з 17.03.2022 по 27.05.2022 норма діяла без виключень, а з 27.05.2022 по 01.08.2023 – з виключеннями щодо випадків, передбачених ПКУ);</a:t>
            </a:r>
            <a:endParaRPr b="0" lang="uk-UA" sz="170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у періоді з 17.03.2022 по 24.11.2022 – одночасно діяли п.п.69.9 п.69 підрозд.10 розд.</a:t>
            </a:r>
            <a:r>
              <a:rPr b="0" lang="en-US" sz="1700" spc="-1" strike="noStrike">
                <a:solidFill>
                  <a:srgbClr val="202020"/>
                </a:solidFill>
                <a:latin typeface="Garamond"/>
              </a:rPr>
              <a:t>XX </a:t>
            </a:r>
            <a:r>
              <a:rPr b="0" lang="ru-RU" sz="1700" spc="-1" strike="noStrike">
                <a:solidFill>
                  <a:srgbClr val="202020"/>
                </a:solidFill>
                <a:latin typeface="Garamond"/>
              </a:rPr>
              <a:t>ПКУ і п.102.9 ст.102 ПКУ;</a:t>
            </a:r>
            <a:endParaRPr b="0" lang="uk-UA" sz="170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з 24.11.2022 по 01.08.2023 – відповідно до п.п. 69.9 п. 69 підрозд. 10 розд. </a:t>
            </a:r>
            <a:r>
              <a:rPr b="0" lang="en-US" sz="1700" spc="-1" strike="noStrike">
                <a:solidFill>
                  <a:srgbClr val="202020"/>
                </a:solidFill>
                <a:latin typeface="Garamond"/>
              </a:rPr>
              <a:t>XX </a:t>
            </a:r>
            <a:r>
              <a:rPr b="0" lang="ru-RU" sz="1700" spc="-1" strike="noStrike">
                <a:solidFill>
                  <a:srgbClr val="202020"/>
                </a:solidFill>
                <a:latin typeface="Garamond"/>
              </a:rPr>
              <a:t>ПКУ для платників податків, які не мають можливості своєчасно виконувати податкові обов’язки, передбачені ст.ст. 59 – 60, 87 – 101 ПКУ, та/або визначення грошових зобов’язань згідно із ст. 116 ПКУ;</a:t>
            </a:r>
            <a:endParaRPr b="0" lang="uk-UA" sz="170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у періоді з 27.05.2022 по 01.08.2023 – п. 102.9 ст. 102 ПКУ діяв із виключеннями, передбаченими п.п. 69.9 п. 69 підрозд. 10 розд. </a:t>
            </a:r>
            <a:r>
              <a:rPr b="0" lang="en-US" sz="1700" spc="-1" strike="noStrike">
                <a:solidFill>
                  <a:srgbClr val="202020"/>
                </a:solidFill>
                <a:latin typeface="Garamond"/>
              </a:rPr>
              <a:t>XX </a:t>
            </a:r>
            <a:r>
              <a:rPr b="0" lang="ru-RU" sz="1700" spc="-1" strike="noStrike">
                <a:solidFill>
                  <a:srgbClr val="202020"/>
                </a:solidFill>
                <a:latin typeface="Garamond"/>
              </a:rPr>
              <a:t>ПКУ;</a:t>
            </a:r>
            <a:endParaRPr b="0" lang="uk-UA" sz="1700" spc="-1" strike="noStrike">
              <a:latin typeface="Arial"/>
            </a:endParaRPr>
          </a:p>
          <a:p>
            <a:pPr marL="285840" indent="-285840" algn="ctr">
              <a:lnSpc>
                <a:spcPct val="100000"/>
              </a:lnSpc>
              <a:buClr>
                <a:srgbClr val="202020"/>
              </a:buClr>
              <a:buFont typeface="Wingdings" charset="2"/>
              <a:buChar char=""/>
            </a:pPr>
            <a:r>
              <a:rPr b="0" lang="ru-RU" sz="1700" spc="-1" strike="noStrike">
                <a:solidFill>
                  <a:srgbClr val="202020"/>
                </a:solidFill>
                <a:latin typeface="Garamond"/>
              </a:rPr>
              <a:t>з 01.08.2023 – для груп платників з податковим боргом, який виник до 24.02.2022, згідно з п.п. 69.40 п. 69 підрозд. 10 розд. ХХ ПКУ</a:t>
            </a:r>
            <a:endParaRPr b="0" lang="uk-UA" sz="1700" spc="-1" strike="noStrike">
              <a:latin typeface="Arial"/>
            </a:endParaRPr>
          </a:p>
          <a:p>
            <a:pPr algn="ctr">
              <a:lnSpc>
                <a:spcPct val="100000"/>
              </a:lnSpc>
              <a:buNone/>
            </a:pPr>
            <a:r>
              <a:rPr b="1" i="1" lang="uk-UA" sz="1700" spc="-1" strike="noStrike">
                <a:solidFill>
                  <a:srgbClr val="000000"/>
                </a:solidFill>
                <a:latin typeface="Garamond"/>
              </a:rPr>
              <a:t>(ЗІР ДПС </a:t>
            </a:r>
            <a:r>
              <a:rPr b="1" i="1" lang="ru-RU" sz="1800" spc="-1" strike="noStrike">
                <a:solidFill>
                  <a:srgbClr val="000000"/>
                </a:solidFill>
                <a:latin typeface="Garamond"/>
              </a:rPr>
              <a:t>Категорія: 128.11 списання безнадійного податкового борг</a:t>
            </a:r>
            <a:r>
              <a:rPr b="1" i="1" lang="uk-UA" sz="1700" spc="-1" strike="noStrike">
                <a:solidFill>
                  <a:srgbClr val="000000"/>
                </a:solidFill>
                <a:latin typeface="Garamond"/>
              </a:rPr>
              <a:t>)</a:t>
            </a: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r>
              <a:rPr b="1" lang="uk-UA" sz="1800" spc="-1" strike="noStrike">
                <a:solidFill>
                  <a:srgbClr val="ff0000"/>
                </a:solidFill>
                <a:latin typeface="Garamond"/>
              </a:rPr>
              <a:t>«Фіскальний» висновок: </a:t>
            </a:r>
            <a:r>
              <a:rPr b="0" lang="uk-UA" sz="1800" spc="-1" strike="noStrike">
                <a:solidFill>
                  <a:srgbClr val="ff0000"/>
                </a:solidFill>
                <a:latin typeface="Garamond"/>
              </a:rPr>
              <a:t>строки давності зупинялись з 18.03.2020 по 31.07.2023р. </a:t>
            </a:r>
            <a:endParaRPr b="0" lang="uk-UA" sz="1800" spc="-1" strike="noStrike">
              <a:latin typeface="Arial"/>
            </a:endParaRPr>
          </a:p>
        </p:txBody>
      </p:sp>
      <p:sp>
        <p:nvSpPr>
          <p:cNvPr id="233"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Який період підлягає перевірці?</a:t>
            </a:r>
            <a:endParaRPr b="0" lang="uk-UA" sz="3000" spc="-1" strike="noStrike">
              <a:latin typeface="Arial"/>
            </a:endParaRPr>
          </a:p>
        </p:txBody>
      </p:sp>
      <p:sp>
        <p:nvSpPr>
          <p:cNvPr id="234" name="PlaceHolder 3"/>
          <p:cNvSpPr>
            <a:spLocks noGrp="1"/>
          </p:cNvSpPr>
          <p:nvPr>
            <p:ph type="ftr" idx="3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Рисунок 9" descr=""/>
          <p:cNvPicPr/>
          <p:nvPr/>
        </p:nvPicPr>
        <p:blipFill>
          <a:blip r:embed="rId1"/>
          <a:stretch/>
        </p:blipFill>
        <p:spPr>
          <a:xfrm>
            <a:off x="117720" y="212400"/>
            <a:ext cx="1976040" cy="871200"/>
          </a:xfrm>
          <a:prstGeom prst="rect">
            <a:avLst/>
          </a:prstGeom>
          <a:ln w="0">
            <a:noFill/>
          </a:ln>
        </p:spPr>
      </p:pic>
      <p:sp>
        <p:nvSpPr>
          <p:cNvPr id="236" name="PlaceHolder 1"/>
          <p:cNvSpPr>
            <a:spLocks noGrp="1"/>
          </p:cNvSpPr>
          <p:nvPr>
            <p:ph type="sldNum" idx="36"/>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E15B9617-C792-4A37-AEE8-E044A0F76719}" type="slidenum">
              <a:rPr b="0" lang="ru-RU" sz="1200" spc="-1" strike="noStrike">
                <a:solidFill>
                  <a:srgbClr val="8c8c8c"/>
                </a:solidFill>
                <a:latin typeface="Corbel"/>
              </a:rPr>
              <a:t>13</a:t>
            </a:fld>
            <a:endParaRPr b="0" lang="uk-UA" sz="1200" spc="-1" strike="noStrike">
              <a:latin typeface="Times New Roman"/>
            </a:endParaRPr>
          </a:p>
        </p:txBody>
      </p:sp>
      <p:sp>
        <p:nvSpPr>
          <p:cNvPr id="237"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238" name="Прямокутник 1"/>
          <p:cNvSpPr/>
          <p:nvPr/>
        </p:nvSpPr>
        <p:spPr>
          <a:xfrm>
            <a:off x="837720" y="2072520"/>
            <a:ext cx="6630480" cy="5776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000" spc="-1" strike="noStrike">
                <a:solidFill>
                  <a:srgbClr val="000000"/>
                </a:solidFill>
                <a:latin typeface="Garamond"/>
              </a:rPr>
              <a:t>Алгоритм ДПС щодо розрахунку </a:t>
            </a:r>
            <a:r>
              <a:rPr b="1" lang="uk-UA" sz="2000" spc="-1" strike="noStrike" u="sng">
                <a:solidFill>
                  <a:srgbClr val="822237"/>
                </a:solidFill>
                <a:uFillTx/>
                <a:latin typeface="Garamond"/>
              </a:rPr>
              <a:t>періоду перевірки</a:t>
            </a:r>
            <a:r>
              <a:rPr b="1" lang="uk-UA"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4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Загальний строк давності «1 095 днів» (ст.102 ПКУ)</a:t>
            </a:r>
            <a:endParaRPr b="0" lang="uk-UA" sz="2000" spc="-1" strike="noStrike">
              <a:latin typeface="Arial"/>
            </a:endParaRPr>
          </a:p>
          <a:p>
            <a:pPr algn="just">
              <a:lnSpc>
                <a:spcPct val="100000"/>
              </a:lnSpc>
              <a:buNone/>
            </a:pPr>
            <a:endParaRPr b="0" lang="uk-UA" sz="24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 </a:t>
            </a:r>
            <a:r>
              <a:rPr b="0" lang="uk-UA" sz="2000" spc="-1" strike="noStrike">
                <a:solidFill>
                  <a:srgbClr val="000000"/>
                </a:solidFill>
                <a:latin typeface="Garamond"/>
              </a:rPr>
              <a:t>«Узагальнений» мораторій (18.03.2020 – 31.07.2023)</a:t>
            </a:r>
            <a:endParaRPr b="0" lang="uk-UA" sz="2000" spc="-1" strike="noStrike">
              <a:latin typeface="Arial"/>
            </a:endParaRPr>
          </a:p>
          <a:p>
            <a:pPr algn="just">
              <a:lnSpc>
                <a:spcPct val="100000"/>
              </a:lnSpc>
              <a:buNone/>
            </a:pPr>
            <a:endParaRPr b="0" lang="uk-UA" sz="24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«Дата початку перевірки» – «1 095 днів» – 1 231 день = орієнтовна дата звітування = «початок періоду перевірки»</a:t>
            </a:r>
            <a:endParaRPr b="0" lang="uk-UA" sz="2000" spc="-1" strike="noStrike">
              <a:latin typeface="Arial"/>
            </a:endParaRPr>
          </a:p>
          <a:p>
            <a:pPr algn="just">
              <a:lnSpc>
                <a:spcPct val="100000"/>
              </a:lnSpc>
              <a:buNone/>
            </a:pPr>
            <a:endParaRPr b="0" lang="uk-UA" sz="32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p:txBody>
      </p:sp>
      <p:pic>
        <p:nvPicPr>
          <p:cNvPr id="239" name="Picture 2" descr="Інформаційний дайджест від Бродівської ДПІ ГУ ДПС у Львівській області |  Новини | Бродівська міська територіальна громада"/>
          <p:cNvPicPr/>
          <p:nvPr/>
        </p:nvPicPr>
        <p:blipFill>
          <a:blip r:embed="rId2"/>
          <a:stretch/>
        </p:blipFill>
        <p:spPr>
          <a:xfrm>
            <a:off x="7606440" y="2187360"/>
            <a:ext cx="4188600" cy="2939400"/>
          </a:xfrm>
          <a:prstGeom prst="rect">
            <a:avLst/>
          </a:prstGeom>
          <a:ln w="0">
            <a:noFill/>
          </a:ln>
        </p:spPr>
      </p:pic>
      <p:sp>
        <p:nvSpPr>
          <p:cNvPr id="240"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Який період підлягає перевірці?</a:t>
            </a:r>
            <a:endParaRPr b="0" lang="uk-UA" sz="3000" spc="-1" strike="noStrike">
              <a:latin typeface="Arial"/>
            </a:endParaRPr>
          </a:p>
        </p:txBody>
      </p:sp>
      <p:sp>
        <p:nvSpPr>
          <p:cNvPr id="241" name="Прямокутник 13"/>
          <p:cNvSpPr/>
          <p:nvPr/>
        </p:nvSpPr>
        <p:spPr>
          <a:xfrm>
            <a:off x="2027880" y="8254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розраховують податківці?</a:t>
            </a:r>
            <a:endParaRPr b="0" lang="uk-UA" sz="2400" spc="-1" strike="noStrike">
              <a:latin typeface="Arial"/>
            </a:endParaRPr>
          </a:p>
        </p:txBody>
      </p:sp>
      <p:sp>
        <p:nvSpPr>
          <p:cNvPr id="242" name="PlaceHolder 3"/>
          <p:cNvSpPr>
            <a:spLocks noGrp="1"/>
          </p:cNvSpPr>
          <p:nvPr>
            <p:ph type="ftr" idx="3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3" name="Рисунок 9" descr=""/>
          <p:cNvPicPr/>
          <p:nvPr/>
        </p:nvPicPr>
        <p:blipFill>
          <a:blip r:embed="rId1"/>
          <a:stretch/>
        </p:blipFill>
        <p:spPr>
          <a:xfrm>
            <a:off x="117720" y="212400"/>
            <a:ext cx="1976040" cy="871200"/>
          </a:xfrm>
          <a:prstGeom prst="rect">
            <a:avLst/>
          </a:prstGeom>
          <a:ln w="0">
            <a:noFill/>
          </a:ln>
        </p:spPr>
      </p:pic>
      <p:sp>
        <p:nvSpPr>
          <p:cNvPr id="244" name="PlaceHolder 1"/>
          <p:cNvSpPr>
            <a:spLocks noGrp="1"/>
          </p:cNvSpPr>
          <p:nvPr>
            <p:ph type="sldNum" idx="3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9F4CA1A1-0B89-4D61-A91E-40B65441D8EC}" type="slidenum">
              <a:rPr b="0" lang="ru-RU" sz="1200" spc="-1" strike="noStrike">
                <a:solidFill>
                  <a:srgbClr val="8c8c8c"/>
                </a:solidFill>
                <a:latin typeface="Corbel"/>
              </a:rPr>
              <a:t>14</a:t>
            </a:fld>
            <a:endParaRPr b="0" lang="uk-UA" sz="1200" spc="-1" strike="noStrike">
              <a:latin typeface="Times New Roman"/>
            </a:endParaRPr>
          </a:p>
        </p:txBody>
      </p:sp>
      <p:sp>
        <p:nvSpPr>
          <p:cNvPr id="245"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246" name="Прямокутник 1"/>
          <p:cNvSpPr/>
          <p:nvPr/>
        </p:nvSpPr>
        <p:spPr>
          <a:xfrm>
            <a:off x="556920" y="1608480"/>
            <a:ext cx="10597320" cy="7224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uk-UA" sz="2000" spc="-1" strike="noStrike">
                <a:solidFill>
                  <a:srgbClr val="000000"/>
                </a:solidFill>
                <a:latin typeface="Garamond"/>
              </a:rPr>
              <a:t>          </a:t>
            </a:r>
            <a:endParaRPr b="0" lang="uk-UA" sz="2000" spc="-1" strike="noStrike">
              <a:latin typeface="Arial"/>
            </a:endParaRPr>
          </a:p>
          <a:p>
            <a:pPr>
              <a:lnSpc>
                <a:spcPct val="100000"/>
              </a:lnSpc>
              <a:buNone/>
            </a:pPr>
            <a:r>
              <a:rPr b="1" lang="uk-UA" sz="2000" spc="-1" strike="noStrike">
                <a:solidFill>
                  <a:srgbClr val="000000"/>
                </a:solidFill>
                <a:latin typeface="Garamond"/>
              </a:rPr>
              <a:t>Алгоритм ДПС щодо розрахунку </a:t>
            </a:r>
            <a:r>
              <a:rPr b="1" lang="uk-UA" sz="2000" spc="-1" strike="noStrike" u="sng">
                <a:solidFill>
                  <a:srgbClr val="822237"/>
                </a:solidFill>
                <a:uFillTx/>
                <a:latin typeface="Garamond"/>
              </a:rPr>
              <a:t>періоду перевірки</a:t>
            </a:r>
            <a:r>
              <a:rPr b="1" lang="uk-UA" sz="2000" spc="-1" strike="noStrike">
                <a:solidFill>
                  <a:srgbClr val="000000"/>
                </a:solidFill>
                <a:latin typeface="Garamond"/>
              </a:rPr>
              <a:t>: </a:t>
            </a:r>
            <a:r>
              <a:rPr b="0" i="1" lang="uk-UA" sz="2000" spc="-1" strike="noStrike">
                <a:solidFill>
                  <a:srgbClr val="000000"/>
                </a:solidFill>
                <a:latin typeface="Garamond"/>
              </a:rPr>
              <a:t>(ЄСВ не враховуємо)</a:t>
            </a: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1" lang="uk-UA" sz="2000" spc="-1" strike="noStrike">
                <a:solidFill>
                  <a:srgbClr val="002060"/>
                </a:solidFill>
                <a:latin typeface="Garamond"/>
              </a:rPr>
              <a:t>Приклад: </a:t>
            </a:r>
            <a:r>
              <a:rPr b="0" lang="uk-UA" sz="2000" spc="-1" strike="noStrike">
                <a:solidFill>
                  <a:srgbClr val="002060"/>
                </a:solidFill>
                <a:latin typeface="Garamond"/>
              </a:rPr>
              <a:t>дата початку перевірки – 08.02.2024р. (згідно наказу)</a:t>
            </a: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i="1" lang="uk-UA" sz="2000" spc="-1" strike="noStrike">
                <a:solidFill>
                  <a:srgbClr val="002060"/>
                </a:solidFill>
                <a:latin typeface="Garamond"/>
              </a:rPr>
              <a:t>                                                                                    </a:t>
            </a: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i="1" lang="uk-UA" sz="2000" spc="-1" strike="noStrike">
                <a:solidFill>
                  <a:srgbClr val="002060"/>
                </a:solidFill>
                <a:latin typeface="Garamond"/>
              </a:rPr>
              <a:t>                                   </a:t>
            </a: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800" spc="-1" strike="noStrike">
              <a:latin typeface="Arial"/>
            </a:endParaRPr>
          </a:p>
          <a:p>
            <a:pPr algn="ctr">
              <a:lnSpc>
                <a:spcPct val="100000"/>
              </a:lnSpc>
              <a:buNone/>
            </a:pPr>
            <a:endParaRPr b="0" lang="uk-UA" sz="1600" spc="-1" strike="noStrike">
              <a:latin typeface="Arial"/>
            </a:endParaRPr>
          </a:p>
          <a:p>
            <a:pPr algn="ctr">
              <a:lnSpc>
                <a:spcPct val="100000"/>
              </a:lnSpc>
              <a:buNone/>
            </a:pPr>
            <a:endParaRPr b="0" lang="uk-UA" sz="100" spc="-1" strike="noStrike">
              <a:latin typeface="Arial"/>
            </a:endParaRPr>
          </a:p>
          <a:p>
            <a:pPr algn="ctr">
              <a:lnSpc>
                <a:spcPct val="100000"/>
              </a:lnSpc>
              <a:buNone/>
            </a:pPr>
            <a:endParaRPr b="0" lang="uk-UA" sz="1000" spc="-1" strike="noStrike">
              <a:latin typeface="Arial"/>
            </a:endParaRPr>
          </a:p>
          <a:p>
            <a:pPr algn="ctr">
              <a:lnSpc>
                <a:spcPct val="100000"/>
              </a:lnSpc>
              <a:buNone/>
            </a:pPr>
            <a:r>
              <a:rPr b="1" lang="uk-UA" sz="2000" spc="-1" strike="noStrike" u="sng">
                <a:solidFill>
                  <a:srgbClr val="39527b"/>
                </a:solidFill>
                <a:uFillTx/>
                <a:latin typeface="Garamond"/>
              </a:rPr>
              <a:t>08.02.2024 – 1 095 – 1 231 = 27.01.2018 (орієнтовна дата звітування) = 01.01.2018 </a:t>
            </a:r>
            <a:r>
              <a:rPr b="0" lang="uk-UA" sz="2000" spc="-1" strike="noStrike" u="sng">
                <a:solidFill>
                  <a:srgbClr val="39527b"/>
                </a:solidFill>
                <a:uFillTx/>
                <a:latin typeface="Garamond"/>
              </a:rPr>
              <a:t>(щодо ПДВ)</a:t>
            </a:r>
            <a:endParaRPr b="0" lang="uk-UA" sz="2000" spc="-1" strike="noStrike">
              <a:latin typeface="Arial"/>
            </a:endParaRPr>
          </a:p>
          <a:p>
            <a:pPr algn="ctr">
              <a:lnSpc>
                <a:spcPct val="100000"/>
              </a:lnSpc>
              <a:buNone/>
            </a:pPr>
            <a:r>
              <a:rPr b="1" i="1" lang="uk-UA" sz="1700" spc="-1" strike="noStrike">
                <a:solidFill>
                  <a:srgbClr val="ff0000"/>
                </a:solidFill>
                <a:latin typeface="Garamond"/>
              </a:rPr>
              <a:t>                                                                                                    </a:t>
            </a:r>
            <a:r>
              <a:rPr b="1" lang="uk-UA" sz="2000" spc="-1" strike="noStrike" u="sng">
                <a:solidFill>
                  <a:srgbClr val="39527b"/>
                </a:solidFill>
                <a:uFillTx/>
                <a:latin typeface="Garamond"/>
              </a:rPr>
              <a:t>01.01.2017 </a:t>
            </a:r>
            <a:r>
              <a:rPr b="0" lang="uk-UA" sz="2000" spc="-1" strike="noStrike" u="sng">
                <a:solidFill>
                  <a:srgbClr val="39527b"/>
                </a:solidFill>
                <a:uFillTx/>
                <a:latin typeface="Garamond"/>
              </a:rPr>
              <a:t>(щодо прибутку – для «річників»)</a:t>
            </a:r>
            <a:endParaRPr b="0" lang="uk-UA" sz="20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p:txBody>
      </p:sp>
      <p:pic>
        <p:nvPicPr>
          <p:cNvPr id="247" name="Picture 2" descr="Інформаційний дайджест від Бродівської ДПІ ГУ ДПС у Львівській області |  Новини | Бродівська міська територіальна громада"/>
          <p:cNvPicPr/>
          <p:nvPr/>
        </p:nvPicPr>
        <p:blipFill>
          <a:blip r:embed="rId2"/>
          <a:stretch/>
        </p:blipFill>
        <p:spPr>
          <a:xfrm>
            <a:off x="8047080" y="2630160"/>
            <a:ext cx="3618360" cy="2878920"/>
          </a:xfrm>
          <a:prstGeom prst="rect">
            <a:avLst/>
          </a:prstGeom>
          <a:ln w="0">
            <a:noFill/>
          </a:ln>
        </p:spPr>
      </p:pic>
      <p:sp>
        <p:nvSpPr>
          <p:cNvPr id="248" name="Пряма зі стрілкою 5"/>
          <p:cNvSpPr/>
          <p:nvPr/>
        </p:nvSpPr>
        <p:spPr>
          <a:xfrm flipV="1">
            <a:off x="393480" y="4436280"/>
            <a:ext cx="7063560" cy="37440"/>
          </a:xfrm>
          <a:custGeom>
            <a:avLst/>
            <a:gdLst/>
            <a:ahLst/>
            <a:rect l="l" t="t" r="r" b="b"/>
            <a:pathLst>
              <a:path w="21600" h="21600">
                <a:moveTo>
                  <a:pt x="0" y="0"/>
                </a:moveTo>
                <a:lnTo>
                  <a:pt x="21600" y="21600"/>
                </a:lnTo>
              </a:path>
            </a:pathLst>
          </a:custGeom>
          <a:noFill/>
          <a:ln w="38100">
            <a:solidFill>
              <a:srgbClr val="7030a0"/>
            </a:solidFill>
            <a:round/>
            <a:tailEnd len="med" type="triangle" w="med"/>
          </a:ln>
          <a:scene3d>
            <a:camera prst="perspectiveRelaxed"/>
            <a:lightRig dir="t" rig="threePt"/>
          </a:scene3d>
        </p:spPr>
        <p:style>
          <a:lnRef idx="1">
            <a:schemeClr val="accent1"/>
          </a:lnRef>
          <a:fillRef idx="0">
            <a:schemeClr val="accent1"/>
          </a:fillRef>
          <a:effectRef idx="0">
            <a:schemeClr val="accent1"/>
          </a:effectRef>
          <a:fontRef idx="minor"/>
        </p:style>
      </p:sp>
      <p:sp>
        <p:nvSpPr>
          <p:cNvPr id="249" name="Пряма сполучна лінія 13"/>
          <p:cNvSpPr/>
          <p:nvPr/>
        </p:nvSpPr>
        <p:spPr>
          <a:xfrm>
            <a:off x="2637720" y="3861000"/>
            <a:ext cx="360" cy="638640"/>
          </a:xfrm>
          <a:prstGeom prst="line">
            <a:avLst/>
          </a:prstGeom>
          <a:ln w="12700">
            <a:solidFill>
              <a:srgbClr val="ff0000"/>
            </a:solidFill>
            <a:round/>
          </a:ln>
        </p:spPr>
        <p:style>
          <a:lnRef idx="1">
            <a:schemeClr val="accent1"/>
          </a:lnRef>
          <a:fillRef idx="0">
            <a:schemeClr val="accent1"/>
          </a:fillRef>
          <a:effectRef idx="0">
            <a:schemeClr val="accent1"/>
          </a:effectRef>
          <a:fontRef idx="minor"/>
        </p:style>
      </p:sp>
      <p:sp>
        <p:nvSpPr>
          <p:cNvPr id="250" name="Пряма сполучна лінія 14"/>
          <p:cNvSpPr/>
          <p:nvPr/>
        </p:nvSpPr>
        <p:spPr>
          <a:xfrm>
            <a:off x="5374080" y="4005000"/>
            <a:ext cx="360" cy="432000"/>
          </a:xfrm>
          <a:prstGeom prst="line">
            <a:avLst/>
          </a:prstGeom>
          <a:ln w="12700">
            <a:solidFill>
              <a:srgbClr val="ff0000"/>
            </a:solidFill>
            <a:round/>
          </a:ln>
        </p:spPr>
        <p:style>
          <a:lnRef idx="1">
            <a:schemeClr val="accent1"/>
          </a:lnRef>
          <a:fillRef idx="0">
            <a:schemeClr val="accent1"/>
          </a:fillRef>
          <a:effectRef idx="0">
            <a:schemeClr val="accent1"/>
          </a:effectRef>
          <a:fontRef idx="minor"/>
        </p:style>
      </p:sp>
      <p:sp>
        <p:nvSpPr>
          <p:cNvPr id="251" name="Пряма сполучна лінія 15"/>
          <p:cNvSpPr/>
          <p:nvPr/>
        </p:nvSpPr>
        <p:spPr>
          <a:xfrm>
            <a:off x="6606000" y="4429800"/>
            <a:ext cx="0" cy="369000"/>
          </a:xfrm>
          <a:prstGeom prst="line">
            <a:avLst/>
          </a:prstGeom>
          <a:ln w="12700">
            <a:solidFill>
              <a:srgbClr val="39527b"/>
            </a:solidFill>
            <a:round/>
          </a:ln>
        </p:spPr>
        <p:style>
          <a:lnRef idx="1">
            <a:schemeClr val="accent1"/>
          </a:lnRef>
          <a:fillRef idx="0">
            <a:schemeClr val="accent1"/>
          </a:fillRef>
          <a:effectRef idx="0">
            <a:schemeClr val="accent1"/>
          </a:effectRef>
          <a:fontRef idx="minor"/>
        </p:style>
      </p:sp>
      <p:sp>
        <p:nvSpPr>
          <p:cNvPr id="252" name="Дуга 22"/>
          <p:cNvSpPr/>
          <p:nvPr/>
        </p:nvSpPr>
        <p:spPr>
          <a:xfrm>
            <a:off x="4453560" y="4005000"/>
            <a:ext cx="2144520" cy="816840"/>
          </a:xfrm>
          <a:prstGeom prst="arc">
            <a:avLst>
              <a:gd name="adj1" fmla="val 15114740"/>
              <a:gd name="adj2" fmla="val 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253" name="Пряма сполучна лінія 27"/>
          <p:cNvSpPr/>
          <p:nvPr/>
        </p:nvSpPr>
        <p:spPr>
          <a:xfrm>
            <a:off x="5374080" y="4437000"/>
            <a:ext cx="360" cy="28800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254" name="Дуга 28"/>
          <p:cNvSpPr/>
          <p:nvPr/>
        </p:nvSpPr>
        <p:spPr>
          <a:xfrm rot="16665000">
            <a:off x="1716480" y="3125520"/>
            <a:ext cx="1613520" cy="3085920"/>
          </a:xfrm>
          <a:prstGeom prst="arc">
            <a:avLst>
              <a:gd name="adj1" fmla="val 16200000"/>
              <a:gd name="adj2" fmla="val 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255" name="Пряма сполучна лінія 36"/>
          <p:cNvSpPr/>
          <p:nvPr/>
        </p:nvSpPr>
        <p:spPr>
          <a:xfrm>
            <a:off x="2637720" y="4453560"/>
            <a:ext cx="360" cy="28800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256" name="Пряма сполучна лінія 41"/>
          <p:cNvSpPr/>
          <p:nvPr/>
        </p:nvSpPr>
        <p:spPr>
          <a:xfrm flipH="1">
            <a:off x="981720" y="4499640"/>
            <a:ext cx="3960" cy="30636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257" name="Ліва кругла дужка 42"/>
          <p:cNvSpPr/>
          <p:nvPr/>
        </p:nvSpPr>
        <p:spPr>
          <a:xfrm rot="16200000">
            <a:off x="3754080" y="3597120"/>
            <a:ext cx="503640" cy="2736000"/>
          </a:xfrm>
          <a:prstGeom prst="leftBracket">
            <a:avLst>
              <a:gd name="adj" fmla="val 8333"/>
            </a:avLst>
          </a:prstGeom>
          <a:noFill/>
          <a:ln w="12700">
            <a:solidFill>
              <a:srgbClr val="39527b"/>
            </a:solidFill>
            <a:round/>
          </a:ln>
        </p:spPr>
        <p:style>
          <a:lnRef idx="1">
            <a:schemeClr val="accent1"/>
          </a:lnRef>
          <a:fillRef idx="0">
            <a:schemeClr val="accent1"/>
          </a:fillRef>
          <a:effectRef idx="0">
            <a:schemeClr val="accent1"/>
          </a:effectRef>
          <a:fontRef idx="minor"/>
        </p:style>
      </p:sp>
      <p:sp>
        <p:nvSpPr>
          <p:cNvPr id="258" name="Овальна виноска 52"/>
          <p:cNvSpPr/>
          <p:nvPr/>
        </p:nvSpPr>
        <p:spPr>
          <a:xfrm>
            <a:off x="6284160" y="3675240"/>
            <a:ext cx="119376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08.02.24</a:t>
            </a:r>
            <a:endParaRPr b="0" lang="uk-UA" sz="1400" spc="-1" strike="noStrike">
              <a:latin typeface="Arial"/>
            </a:endParaRPr>
          </a:p>
        </p:txBody>
      </p:sp>
      <p:sp>
        <p:nvSpPr>
          <p:cNvPr id="259" name="Овальна виноска 54"/>
          <p:cNvSpPr/>
          <p:nvPr/>
        </p:nvSpPr>
        <p:spPr>
          <a:xfrm>
            <a:off x="5070240" y="3394080"/>
            <a:ext cx="111204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31.07.23</a:t>
            </a:r>
            <a:endParaRPr b="0" lang="uk-UA" sz="1400" spc="-1" strike="noStrike">
              <a:latin typeface="Arial"/>
            </a:endParaRPr>
          </a:p>
        </p:txBody>
      </p:sp>
      <p:sp>
        <p:nvSpPr>
          <p:cNvPr id="260" name="Овальна виноска 55"/>
          <p:cNvSpPr/>
          <p:nvPr/>
        </p:nvSpPr>
        <p:spPr>
          <a:xfrm>
            <a:off x="2359440" y="3302280"/>
            <a:ext cx="109728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18.03.20</a:t>
            </a:r>
            <a:endParaRPr b="0" lang="uk-UA" sz="1400" spc="-1" strike="noStrike">
              <a:latin typeface="Arial"/>
            </a:endParaRPr>
          </a:p>
        </p:txBody>
      </p:sp>
      <p:sp>
        <p:nvSpPr>
          <p:cNvPr id="261" name="Овальна виноска 56"/>
          <p:cNvSpPr/>
          <p:nvPr/>
        </p:nvSpPr>
        <p:spPr>
          <a:xfrm>
            <a:off x="1197720" y="3389040"/>
            <a:ext cx="111060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27.01.18</a:t>
            </a:r>
            <a:endParaRPr b="0" lang="uk-UA" sz="1400" spc="-1" strike="noStrike">
              <a:latin typeface="Arial"/>
            </a:endParaRPr>
          </a:p>
        </p:txBody>
      </p:sp>
      <p:sp>
        <p:nvSpPr>
          <p:cNvPr id="262" name="Нижний колонтитул 2"/>
          <p:cNvSpPr/>
          <p:nvPr/>
        </p:nvSpPr>
        <p:spPr>
          <a:xfrm>
            <a:off x="1360440" y="3956400"/>
            <a:ext cx="215640" cy="54288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p:txBody>
      </p:sp>
      <p:sp>
        <p:nvSpPr>
          <p:cNvPr id="263" name="Ліва фігурна дужка 53"/>
          <p:cNvSpPr/>
          <p:nvPr/>
        </p:nvSpPr>
        <p:spPr>
          <a:xfrm rot="16200000">
            <a:off x="1620360" y="4167360"/>
            <a:ext cx="378360" cy="165600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264" name="Нижний колонтитул 2"/>
          <p:cNvSpPr/>
          <p:nvPr/>
        </p:nvSpPr>
        <p:spPr>
          <a:xfrm>
            <a:off x="1050840" y="499680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400" spc="-1" strike="noStrike">
                <a:solidFill>
                  <a:srgbClr val="000000"/>
                </a:solidFill>
                <a:latin typeface="Garamond"/>
              </a:rPr>
              <a:t>частина перевіряємого періоду</a:t>
            </a:r>
            <a:endParaRPr b="0" lang="uk-UA" sz="1400" spc="-1" strike="noStrike">
              <a:latin typeface="Arial"/>
            </a:endParaRPr>
          </a:p>
        </p:txBody>
      </p:sp>
      <p:sp>
        <p:nvSpPr>
          <p:cNvPr id="265" name="Ліва фігурна дужка 61"/>
          <p:cNvSpPr/>
          <p:nvPr/>
        </p:nvSpPr>
        <p:spPr>
          <a:xfrm rot="16200000">
            <a:off x="5805720" y="4377240"/>
            <a:ext cx="378360" cy="122220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266" name="Нижний колонтитул 2"/>
          <p:cNvSpPr/>
          <p:nvPr/>
        </p:nvSpPr>
        <p:spPr>
          <a:xfrm>
            <a:off x="5233680" y="499716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400" spc="-1" strike="noStrike">
                <a:solidFill>
                  <a:srgbClr val="000000"/>
                </a:solidFill>
                <a:latin typeface="Garamond"/>
              </a:rPr>
              <a:t>частина перевіряємого періоду</a:t>
            </a:r>
            <a:endParaRPr b="0" lang="uk-UA" sz="1400" spc="-1" strike="noStrike">
              <a:latin typeface="Arial"/>
            </a:endParaRPr>
          </a:p>
        </p:txBody>
      </p:sp>
      <p:sp>
        <p:nvSpPr>
          <p:cNvPr id="267" name="Нижний колонтитул 2"/>
          <p:cNvSpPr/>
          <p:nvPr/>
        </p:nvSpPr>
        <p:spPr>
          <a:xfrm>
            <a:off x="3288960" y="444816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600" spc="-1" strike="noStrike">
                <a:solidFill>
                  <a:srgbClr val="000000"/>
                </a:solidFill>
                <a:latin typeface="Garamond"/>
              </a:rPr>
              <a:t>зупинення строків давності </a:t>
            </a:r>
            <a:endParaRPr b="0" lang="uk-UA" sz="1600" spc="-1" strike="noStrike">
              <a:latin typeface="Arial"/>
            </a:endParaRPr>
          </a:p>
        </p:txBody>
      </p:sp>
      <p:sp>
        <p:nvSpPr>
          <p:cNvPr id="268" name="Ліва фігурна дужка 65"/>
          <p:cNvSpPr/>
          <p:nvPr/>
        </p:nvSpPr>
        <p:spPr>
          <a:xfrm rot="16200000">
            <a:off x="1951200" y="3996000"/>
            <a:ext cx="194400" cy="117504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269" name="Ліва фігурна дужка 66"/>
          <p:cNvSpPr/>
          <p:nvPr/>
        </p:nvSpPr>
        <p:spPr>
          <a:xfrm rot="16200000">
            <a:off x="5905800" y="3948840"/>
            <a:ext cx="160920" cy="120492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270" name="Нижний колонтитул 2"/>
          <p:cNvSpPr/>
          <p:nvPr/>
        </p:nvSpPr>
        <p:spPr>
          <a:xfrm>
            <a:off x="1400400" y="463500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200" spc="-1" strike="noStrike">
                <a:solidFill>
                  <a:srgbClr val="000000"/>
                </a:solidFill>
                <a:latin typeface="Garamond"/>
              </a:rPr>
              <a:t>частина строку давності</a:t>
            </a:r>
            <a:endParaRPr b="0" lang="uk-UA" sz="1200" spc="-1" strike="noStrike">
              <a:latin typeface="Arial"/>
            </a:endParaRPr>
          </a:p>
        </p:txBody>
      </p:sp>
      <p:sp>
        <p:nvSpPr>
          <p:cNvPr id="271" name="Нижний колонтитул 2"/>
          <p:cNvSpPr/>
          <p:nvPr/>
        </p:nvSpPr>
        <p:spPr>
          <a:xfrm>
            <a:off x="5332680" y="457488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200" spc="-1" strike="noStrike">
                <a:solidFill>
                  <a:srgbClr val="000000"/>
                </a:solidFill>
                <a:latin typeface="Garamond"/>
              </a:rPr>
              <a:t>частина строку давності</a:t>
            </a:r>
            <a:endParaRPr b="0" lang="uk-UA" sz="1200" spc="-1" strike="noStrike">
              <a:latin typeface="Arial"/>
            </a:endParaRPr>
          </a:p>
        </p:txBody>
      </p:sp>
      <p:sp>
        <p:nvSpPr>
          <p:cNvPr id="272" name="Овальна виноска 70"/>
          <p:cNvSpPr/>
          <p:nvPr/>
        </p:nvSpPr>
        <p:spPr>
          <a:xfrm rot="18031200">
            <a:off x="-68400" y="3294360"/>
            <a:ext cx="1477440" cy="82188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01.01.17 (приб. рік)</a:t>
            </a:r>
            <a:endParaRPr b="0" lang="uk-UA" sz="1400" spc="-1" strike="noStrike">
              <a:latin typeface="Arial"/>
            </a:endParaRPr>
          </a:p>
        </p:txBody>
      </p:sp>
      <p:pic>
        <p:nvPicPr>
          <p:cNvPr id="273" name="Рисунок 74" descr="https://upload.wikimedia.org/wikipedia/commons/thumb/d/d8/UA_road_sign_5.69.svg/300px-UA_road_sign_5.69.svg.png"/>
          <p:cNvPicPr/>
          <p:nvPr/>
        </p:nvPicPr>
        <p:blipFill>
          <a:blip r:embed="rId3"/>
          <a:stretch/>
        </p:blipFill>
        <p:spPr>
          <a:xfrm>
            <a:off x="3728520" y="3897360"/>
            <a:ext cx="552240" cy="247320"/>
          </a:xfrm>
          <a:prstGeom prst="rect">
            <a:avLst/>
          </a:prstGeom>
          <a:ln w="0">
            <a:noFill/>
          </a:ln>
        </p:spPr>
      </p:pic>
      <p:sp>
        <p:nvSpPr>
          <p:cNvPr id="274" name="Нижний колонтитул 2"/>
          <p:cNvSpPr/>
          <p:nvPr/>
        </p:nvSpPr>
        <p:spPr>
          <a:xfrm>
            <a:off x="5473440" y="406116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191</a:t>
            </a:r>
            <a:r>
              <a:rPr b="0" i="1" lang="uk-UA" sz="1600" spc="-1" strike="noStrike">
                <a:solidFill>
                  <a:srgbClr val="000000"/>
                </a:solidFill>
                <a:latin typeface="Garamond"/>
              </a:rPr>
              <a:t> </a:t>
            </a:r>
            <a:endParaRPr b="0" lang="uk-UA" sz="1600" spc="-1" strike="noStrike">
              <a:latin typeface="Arial"/>
            </a:endParaRPr>
          </a:p>
        </p:txBody>
      </p:sp>
      <p:sp>
        <p:nvSpPr>
          <p:cNvPr id="275" name="Нижний колонтитул 2"/>
          <p:cNvSpPr/>
          <p:nvPr/>
        </p:nvSpPr>
        <p:spPr>
          <a:xfrm>
            <a:off x="1536840" y="406980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904</a:t>
            </a:r>
            <a:r>
              <a:rPr b="0" i="1" lang="uk-UA" sz="1600" spc="-1" strike="noStrike">
                <a:solidFill>
                  <a:srgbClr val="000000"/>
                </a:solidFill>
                <a:latin typeface="Garamond"/>
              </a:rPr>
              <a:t> </a:t>
            </a:r>
            <a:endParaRPr b="0" lang="uk-UA" sz="1600" spc="-1" strike="noStrike">
              <a:latin typeface="Arial"/>
            </a:endParaRPr>
          </a:p>
        </p:txBody>
      </p:sp>
      <p:sp>
        <p:nvSpPr>
          <p:cNvPr id="276" name="Нижний колонтитул 2"/>
          <p:cNvSpPr/>
          <p:nvPr/>
        </p:nvSpPr>
        <p:spPr>
          <a:xfrm>
            <a:off x="3508200" y="409284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1 231</a:t>
            </a:r>
            <a:r>
              <a:rPr b="0" i="1" lang="uk-UA" sz="1600" spc="-1" strike="noStrike">
                <a:solidFill>
                  <a:srgbClr val="000000"/>
                </a:solidFill>
                <a:latin typeface="Garamond"/>
              </a:rPr>
              <a:t> </a:t>
            </a:r>
            <a:endParaRPr b="0" lang="uk-UA" sz="1600" spc="-1" strike="noStrike">
              <a:latin typeface="Arial"/>
            </a:endParaRPr>
          </a:p>
        </p:txBody>
      </p:sp>
      <p:sp>
        <p:nvSpPr>
          <p:cNvPr id="277" name="Прямокутник 3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Який період підлягає перевірці?</a:t>
            </a:r>
            <a:endParaRPr b="0" lang="uk-UA" sz="3000" spc="-1" strike="noStrike">
              <a:latin typeface="Arial"/>
            </a:endParaRPr>
          </a:p>
        </p:txBody>
      </p:sp>
      <p:sp>
        <p:nvSpPr>
          <p:cNvPr id="278" name="Прямокутник 40"/>
          <p:cNvSpPr/>
          <p:nvPr/>
        </p:nvSpPr>
        <p:spPr>
          <a:xfrm>
            <a:off x="2027880" y="8254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розраховують податківці?</a:t>
            </a:r>
            <a:endParaRPr b="0" lang="uk-UA" sz="2400" spc="-1" strike="noStrike">
              <a:latin typeface="Arial"/>
            </a:endParaRPr>
          </a:p>
        </p:txBody>
      </p:sp>
      <p:sp>
        <p:nvSpPr>
          <p:cNvPr id="279" name="PlaceHolder 3"/>
          <p:cNvSpPr>
            <a:spLocks noGrp="1"/>
          </p:cNvSpPr>
          <p:nvPr>
            <p:ph type="ftr" idx="3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0" name="Рисунок 9" descr=""/>
          <p:cNvPicPr/>
          <p:nvPr/>
        </p:nvPicPr>
        <p:blipFill>
          <a:blip r:embed="rId1"/>
          <a:stretch/>
        </p:blipFill>
        <p:spPr>
          <a:xfrm>
            <a:off x="117720" y="212400"/>
            <a:ext cx="1976040" cy="871200"/>
          </a:xfrm>
          <a:prstGeom prst="rect">
            <a:avLst/>
          </a:prstGeom>
          <a:ln w="0">
            <a:noFill/>
          </a:ln>
        </p:spPr>
      </p:pic>
      <p:sp>
        <p:nvSpPr>
          <p:cNvPr id="281" name="PlaceHolder 1"/>
          <p:cNvSpPr>
            <a:spLocks noGrp="1"/>
          </p:cNvSpPr>
          <p:nvPr>
            <p:ph type="sldNum" idx="40"/>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2FF3EEF-C299-4D71-9C5C-B34A33AE0562}" type="slidenum">
              <a:rPr b="0" lang="ru-RU" sz="1200" spc="-1" strike="noStrike">
                <a:solidFill>
                  <a:srgbClr val="8c8c8c"/>
                </a:solidFill>
                <a:latin typeface="Corbel"/>
              </a:rPr>
              <a:t>15</a:t>
            </a:fld>
            <a:endParaRPr b="0" lang="uk-UA" sz="1200" spc="-1" strike="noStrike">
              <a:latin typeface="Times New Roman"/>
            </a:endParaRPr>
          </a:p>
        </p:txBody>
      </p:sp>
      <p:sp>
        <p:nvSpPr>
          <p:cNvPr id="282"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283" name="Прямокутник 1"/>
          <p:cNvSpPr/>
          <p:nvPr/>
        </p:nvSpPr>
        <p:spPr>
          <a:xfrm>
            <a:off x="1209600" y="1587960"/>
            <a:ext cx="6468480" cy="451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000" spc="-1" strike="noStrike">
                <a:solidFill>
                  <a:srgbClr val="000000"/>
                </a:solidFill>
                <a:latin typeface="Garamond"/>
              </a:rPr>
              <a:t>Можливий «антифіскальний» алгоритм розрахунку </a:t>
            </a:r>
            <a:r>
              <a:rPr b="1" lang="uk-UA" sz="2000" spc="-1" strike="noStrike" u="sng">
                <a:solidFill>
                  <a:srgbClr val="822237"/>
                </a:solidFill>
                <a:uFillTx/>
                <a:latin typeface="Garamond"/>
              </a:rPr>
              <a:t>періоду перевірки</a:t>
            </a:r>
            <a:r>
              <a:rPr b="1" lang="uk-UA"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2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Загальний строк для проведенння перевірки «1 095 днів» (п.102.1. ст.102 ПКУ)</a:t>
            </a:r>
            <a:endParaRPr b="0" lang="uk-UA" sz="2000" spc="-1" strike="noStrike">
              <a:latin typeface="Arial"/>
            </a:endParaRPr>
          </a:p>
          <a:p>
            <a:pPr algn="just">
              <a:lnSpc>
                <a:spcPct val="100000"/>
              </a:lnSpc>
              <a:buNone/>
            </a:pPr>
            <a:endParaRPr b="0" lang="uk-UA" sz="1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 </a:t>
            </a:r>
            <a:r>
              <a:rPr b="0" lang="uk-UA" sz="2000" spc="-1" strike="noStrike">
                <a:solidFill>
                  <a:srgbClr val="000000"/>
                </a:solidFill>
                <a:latin typeface="Garamond"/>
              </a:rPr>
              <a:t>Випадки незастосування п.102.1. ст.102 – неподання декларації та/або засудження за ухилення від сплати податків</a:t>
            </a:r>
            <a:endParaRPr b="0" lang="uk-UA" sz="2000" spc="-1" strike="noStrike">
              <a:latin typeface="Arial"/>
            </a:endParaRPr>
          </a:p>
          <a:p>
            <a:pPr algn="just">
              <a:lnSpc>
                <a:spcPct val="100000"/>
              </a:lnSpc>
              <a:buNone/>
            </a:pPr>
            <a:endParaRPr b="0" lang="uk-UA" sz="1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Безпосередньо до п.102.1. ст.102 не вносились зміни щодо зупинення його дії (по аналогії з п.52-2 підрозд.10 розд.ХХ ПКУ)</a:t>
            </a:r>
            <a:endParaRPr b="0" lang="uk-UA" sz="2000" spc="-1" strike="noStrike">
              <a:latin typeface="Arial"/>
            </a:endParaRPr>
          </a:p>
          <a:p>
            <a:pPr algn="just">
              <a:lnSpc>
                <a:spcPct val="100000"/>
              </a:lnSpc>
              <a:buNone/>
            </a:pPr>
            <a:endParaRPr b="0" lang="uk-UA" sz="1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Випадки зупинення строків давності (п.102.3. ПКУ) – відсутні (див. далі)</a:t>
            </a:r>
            <a:endParaRPr b="0" lang="uk-UA" sz="2000" spc="-1" strike="noStrike">
              <a:latin typeface="Arial"/>
            </a:endParaRPr>
          </a:p>
        </p:txBody>
      </p:sp>
      <p:sp>
        <p:nvSpPr>
          <p:cNvPr id="284" name="Прямокутник 11"/>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sp>
        <p:nvSpPr>
          <p:cNvPr id="285"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Який період підлягає перевірці?</a:t>
            </a:r>
            <a:endParaRPr b="0" lang="uk-UA" sz="3000" spc="-1" strike="noStrike">
              <a:latin typeface="Arial"/>
            </a:endParaRPr>
          </a:p>
        </p:txBody>
      </p:sp>
      <p:pic>
        <p:nvPicPr>
          <p:cNvPr id="286" name="Рисунок 12" descr=""/>
          <p:cNvPicPr/>
          <p:nvPr/>
        </p:nvPicPr>
        <p:blipFill>
          <a:blip r:embed="rId2"/>
          <a:stretch/>
        </p:blipFill>
        <p:spPr>
          <a:xfrm>
            <a:off x="8103240" y="1991880"/>
            <a:ext cx="3633480" cy="3956760"/>
          </a:xfrm>
          <a:prstGeom prst="rect">
            <a:avLst/>
          </a:prstGeom>
          <a:ln w="0">
            <a:noFill/>
          </a:ln>
        </p:spPr>
      </p:pic>
      <p:sp>
        <p:nvSpPr>
          <p:cNvPr id="287" name="PlaceHolder 3"/>
          <p:cNvSpPr>
            <a:spLocks noGrp="1"/>
          </p:cNvSpPr>
          <p:nvPr>
            <p:ph type="ftr" idx="4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Прямокутник 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донарахувань?</a:t>
            </a:r>
            <a:endParaRPr b="0" lang="uk-UA" sz="3000" spc="-1" strike="noStrike">
              <a:latin typeface="Arial"/>
            </a:endParaRPr>
          </a:p>
        </p:txBody>
      </p:sp>
      <p:sp>
        <p:nvSpPr>
          <p:cNvPr id="289"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pic>
        <p:nvPicPr>
          <p:cNvPr id="290" name="Рисунок 9" descr=""/>
          <p:cNvPicPr/>
          <p:nvPr/>
        </p:nvPicPr>
        <p:blipFill>
          <a:blip r:embed="rId1"/>
          <a:stretch/>
        </p:blipFill>
        <p:spPr>
          <a:xfrm>
            <a:off x="117720" y="212400"/>
            <a:ext cx="1976040" cy="871200"/>
          </a:xfrm>
          <a:prstGeom prst="rect">
            <a:avLst/>
          </a:prstGeom>
          <a:ln w="0">
            <a:noFill/>
          </a:ln>
        </p:spPr>
      </p:pic>
      <p:sp>
        <p:nvSpPr>
          <p:cNvPr id="291" name="PlaceHolder 1"/>
          <p:cNvSpPr>
            <a:spLocks noGrp="1"/>
          </p:cNvSpPr>
          <p:nvPr>
            <p:ph type="sldNum" idx="42"/>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B16E0AB2-E5F6-4709-89DF-F503B9078944}" type="slidenum">
              <a:rPr b="0" lang="ru-RU" sz="1200" spc="-1" strike="noStrike">
                <a:solidFill>
                  <a:srgbClr val="8c8c8c"/>
                </a:solidFill>
                <a:latin typeface="Corbel"/>
              </a:rPr>
              <a:t>16</a:t>
            </a:fld>
            <a:endParaRPr b="0" lang="uk-UA" sz="1200" spc="-1" strike="noStrike">
              <a:latin typeface="Times New Roman"/>
            </a:endParaRPr>
          </a:p>
        </p:txBody>
      </p:sp>
      <p:sp>
        <p:nvSpPr>
          <p:cNvPr id="292"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293" name="Прямокутник 1"/>
          <p:cNvSpPr/>
          <p:nvPr/>
        </p:nvSpPr>
        <p:spPr>
          <a:xfrm>
            <a:off x="-458280" y="1499400"/>
            <a:ext cx="10144800" cy="669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000" spc="-1" strike="noStrike">
                <a:solidFill>
                  <a:srgbClr val="000000"/>
                </a:solidFill>
                <a:latin typeface="Garamond"/>
              </a:rPr>
              <a:t>Щодо </a:t>
            </a:r>
            <a:r>
              <a:rPr b="1" lang="uk-UA" sz="2000" spc="-1" strike="noStrike" u="sng">
                <a:solidFill>
                  <a:srgbClr val="822237"/>
                </a:solidFill>
                <a:uFillTx/>
                <a:latin typeface="Garamond"/>
              </a:rPr>
              <a:t>строків притягнення до відповідальності</a:t>
            </a:r>
            <a:r>
              <a:rPr b="1" lang="uk-UA" sz="2000" spc="-1" strike="noStrike">
                <a:solidFill>
                  <a:srgbClr val="000000"/>
                </a:solidFill>
                <a:latin typeface="Garamond"/>
              </a:rPr>
              <a:t> згідно ПКУ:</a:t>
            </a:r>
            <a:endParaRPr b="0" lang="uk-UA" sz="2000" spc="-1" strike="noStrike">
              <a:latin typeface="Arial"/>
            </a:endParaRPr>
          </a:p>
          <a:p>
            <a:pPr algn="ctr">
              <a:lnSpc>
                <a:spcPct val="100000"/>
              </a:lnSpc>
              <a:buNone/>
            </a:pPr>
            <a:endParaRPr b="0" lang="uk-UA" sz="1800" spc="-1" strike="noStrike">
              <a:latin typeface="Arial"/>
            </a:endParaRPr>
          </a:p>
        </p:txBody>
      </p:sp>
      <p:pic>
        <p:nvPicPr>
          <p:cNvPr id="294" name="Рисунок 8" descr=""/>
          <p:cNvPicPr/>
          <p:nvPr/>
        </p:nvPicPr>
        <p:blipFill>
          <a:blip r:embed="rId2"/>
          <a:stretch/>
        </p:blipFill>
        <p:spPr>
          <a:xfrm>
            <a:off x="9152280" y="2657880"/>
            <a:ext cx="2426760" cy="2643120"/>
          </a:xfrm>
          <a:prstGeom prst="rect">
            <a:avLst/>
          </a:prstGeom>
          <a:ln w="0">
            <a:noFill/>
          </a:ln>
        </p:spPr>
      </p:pic>
      <p:sp>
        <p:nvSpPr>
          <p:cNvPr id="295" name="Прямокутник 3"/>
          <p:cNvSpPr/>
          <p:nvPr/>
        </p:nvSpPr>
        <p:spPr>
          <a:xfrm>
            <a:off x="981720" y="2046240"/>
            <a:ext cx="7920360" cy="4311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ru-RU" sz="1800" spc="-1" strike="noStrike">
                <a:solidFill>
                  <a:srgbClr val="000000"/>
                </a:solidFill>
                <a:latin typeface="Garamond"/>
              </a:rPr>
              <a:t>«</a:t>
            </a:r>
            <a:r>
              <a:rPr b="1" lang="ru-RU" sz="1800" spc="-1" strike="noStrike">
                <a:solidFill>
                  <a:srgbClr val="000000"/>
                </a:solidFill>
                <a:latin typeface="Garamond"/>
              </a:rPr>
              <a:t>Стаття 102.</a:t>
            </a:r>
            <a:r>
              <a:rPr b="0" lang="ru-RU" sz="1800" spc="-1" strike="noStrike">
                <a:solidFill>
                  <a:srgbClr val="000000"/>
                </a:solidFill>
                <a:latin typeface="Garamond"/>
              </a:rPr>
              <a:t> </a:t>
            </a:r>
            <a:r>
              <a:rPr b="1" lang="ru-RU" sz="1800" spc="-1" strike="noStrike">
                <a:solidFill>
                  <a:srgbClr val="000000"/>
                </a:solidFill>
                <a:latin typeface="Garamond"/>
              </a:rPr>
              <a:t>Строки давності та їх застосування</a:t>
            </a:r>
            <a:endParaRPr b="0" lang="uk-UA" sz="1800" spc="-1" strike="noStrike">
              <a:latin typeface="Arial"/>
            </a:endParaRPr>
          </a:p>
          <a:p>
            <a:pPr algn="just">
              <a:lnSpc>
                <a:spcPct val="100000"/>
              </a:lnSpc>
              <a:buNone/>
            </a:pPr>
            <a:r>
              <a:rPr b="0" lang="uk-UA" sz="1600" spc="-1" strike="noStrike">
                <a:solidFill>
                  <a:srgbClr val="000000"/>
                </a:solidFill>
                <a:latin typeface="Garamond"/>
              </a:rPr>
              <a:t>…</a:t>
            </a:r>
            <a:endParaRPr b="0" lang="uk-UA" sz="1600" spc="-1" strike="noStrike">
              <a:latin typeface="Arial"/>
            </a:endParaRPr>
          </a:p>
          <a:p>
            <a:pPr algn="just">
              <a:lnSpc>
                <a:spcPct val="100000"/>
              </a:lnSpc>
              <a:buNone/>
            </a:pPr>
            <a:r>
              <a:rPr b="0" lang="ru-RU" sz="1800" spc="-1" strike="noStrike">
                <a:solidFill>
                  <a:srgbClr val="000000"/>
                </a:solidFill>
                <a:latin typeface="Garamond"/>
              </a:rPr>
              <a:t>У разі виявлення за результатами перевірки порушень інших вимог податкового законодавства, безпосередньо не пов’язаних з декларуванням податкових зобов’язань …, … контролюючий орган, крім випадків, визначених пунктом 102.2 цієї статті, має право самостійно визначити суму штрафних санкцій (фінансових санкцій, штрафів) платника податків </a:t>
            </a:r>
            <a:r>
              <a:rPr b="1" lang="ru-RU" sz="1800" spc="-1" strike="noStrike">
                <a:solidFill>
                  <a:srgbClr val="000000"/>
                </a:solidFill>
                <a:latin typeface="Garamond"/>
              </a:rPr>
              <a:t>не пізніше 1095 дня з дня вчинення відповідного правопорушення</a:t>
            </a:r>
            <a:r>
              <a:rPr b="0" lang="ru-RU" sz="1800" spc="-1" strike="noStrike">
                <a:solidFill>
                  <a:srgbClr val="000000"/>
                </a:solidFill>
                <a:latin typeface="Garamond"/>
              </a:rPr>
              <a:t>.»</a:t>
            </a:r>
            <a:endParaRPr b="0" lang="uk-UA" sz="1800" spc="-1" strike="noStrike">
              <a:latin typeface="Arial"/>
            </a:endParaRPr>
          </a:p>
          <a:p>
            <a:pPr algn="just">
              <a:lnSpc>
                <a:spcPct val="100000"/>
              </a:lnSpc>
              <a:buNone/>
            </a:pPr>
            <a:endParaRPr b="0" lang="uk-UA" sz="900" spc="-1" strike="noStrike">
              <a:latin typeface="Arial"/>
            </a:endParaRPr>
          </a:p>
          <a:p>
            <a:pPr algn="just">
              <a:lnSpc>
                <a:spcPct val="100000"/>
              </a:lnSpc>
              <a:buNone/>
            </a:pPr>
            <a:r>
              <a:rPr b="0" lang="ru-RU" sz="1800" spc="-1" strike="noStrike">
                <a:solidFill>
                  <a:srgbClr val="000000"/>
                </a:solidFill>
                <a:latin typeface="Garamond"/>
              </a:rPr>
              <a:t>«</a:t>
            </a:r>
            <a:r>
              <a:rPr b="1" lang="ru-RU" sz="1800" spc="-1" strike="noStrike">
                <a:solidFill>
                  <a:srgbClr val="000000"/>
                </a:solidFill>
                <a:latin typeface="Garamond"/>
              </a:rPr>
              <a:t>Стаття 113. Штрафні (фінансові) санкції (штрафи) </a:t>
            </a:r>
            <a:endParaRPr b="0" lang="uk-UA" sz="1800" spc="-1" strike="noStrike">
              <a:latin typeface="Arial"/>
            </a:endParaRPr>
          </a:p>
          <a:p>
            <a:pPr algn="just">
              <a:lnSpc>
                <a:spcPct val="100000"/>
              </a:lnSpc>
              <a:buNone/>
            </a:pPr>
            <a:r>
              <a:rPr b="0" lang="ru-RU" sz="1800" spc="-1" strike="noStrike">
                <a:solidFill>
                  <a:srgbClr val="000000"/>
                </a:solidFill>
                <a:latin typeface="Garamond"/>
              </a:rPr>
              <a:t>113.1. Граничні строки застосування штрафних (фінансових) санкцій (штрафів) до платників податків </a:t>
            </a:r>
            <a:r>
              <a:rPr b="1" lang="ru-RU" sz="1800" spc="-1" strike="noStrike">
                <a:solidFill>
                  <a:srgbClr val="000000"/>
                </a:solidFill>
                <a:latin typeface="Garamond"/>
              </a:rPr>
              <a:t>відповідають строкам давності для нарахування грошових зобов’язань, визначеним статтею 102 цього Кодексу. </a:t>
            </a:r>
            <a:endParaRPr b="0" lang="uk-UA" sz="1800" spc="-1" strike="noStrike">
              <a:latin typeface="Arial"/>
            </a:endParaRPr>
          </a:p>
          <a:p>
            <a:pPr algn="just">
              <a:lnSpc>
                <a:spcPct val="100000"/>
              </a:lnSpc>
              <a:buNone/>
            </a:pPr>
            <a:r>
              <a:rPr b="0" lang="ru-RU" sz="1800" spc="-1" strike="noStrike">
                <a:solidFill>
                  <a:srgbClr val="000000"/>
                </a:solidFill>
                <a:latin typeface="Garamond"/>
              </a:rPr>
              <a:t>113.2. </a:t>
            </a:r>
            <a:r>
              <a:rPr b="1" lang="ru-RU" sz="1800" spc="-1" strike="noStrike">
                <a:solidFill>
                  <a:srgbClr val="ff0000"/>
                </a:solidFill>
                <a:latin typeface="Garamond"/>
              </a:rPr>
              <a:t>Перебіг строку давності </a:t>
            </a:r>
            <a:r>
              <a:rPr b="0" lang="ru-RU" sz="1800" spc="-1" strike="noStrike">
                <a:solidFill>
                  <a:srgbClr val="000000"/>
                </a:solidFill>
                <a:latin typeface="Garamond"/>
              </a:rPr>
              <a:t>для застосування штрафних (фінансових) санкції (штрафів) </a:t>
            </a:r>
            <a:r>
              <a:rPr b="1" lang="ru-RU" sz="1800" spc="-1" strike="noStrike">
                <a:solidFill>
                  <a:srgbClr val="ff0000"/>
                </a:solidFill>
                <a:latin typeface="Garamond"/>
              </a:rPr>
              <a:t>зупиняється</a:t>
            </a:r>
            <a:r>
              <a:rPr b="1" lang="ru-RU" sz="1800" spc="-1" strike="noStrike">
                <a:solidFill>
                  <a:srgbClr val="000000"/>
                </a:solidFill>
                <a:latin typeface="Garamond"/>
              </a:rPr>
              <a:t> у випадках, визначених </a:t>
            </a:r>
            <a:r>
              <a:rPr b="1" lang="ru-RU" sz="1800" spc="-1" strike="noStrike" u="sng">
                <a:solidFill>
                  <a:srgbClr val="ff0000"/>
                </a:solidFill>
                <a:uFillTx/>
                <a:latin typeface="Garamond"/>
              </a:rPr>
              <a:t>пунктом</a:t>
            </a:r>
            <a:r>
              <a:rPr b="1" lang="ru-RU" sz="1800" spc="-1" strike="noStrike" u="sng">
                <a:solidFill>
                  <a:srgbClr val="000000"/>
                </a:solidFill>
                <a:uFillTx/>
                <a:latin typeface="Garamond"/>
              </a:rPr>
              <a:t> </a:t>
            </a:r>
            <a:r>
              <a:rPr b="1" lang="ru-RU" sz="1800" spc="-1" strike="noStrike" u="sng">
                <a:solidFill>
                  <a:srgbClr val="ff0000"/>
                </a:solidFill>
                <a:uFillTx/>
                <a:latin typeface="Garamond"/>
              </a:rPr>
              <a:t>102.3</a:t>
            </a:r>
            <a:r>
              <a:rPr b="1" lang="ru-RU" sz="1800" spc="-1" strike="noStrike" u="sng">
                <a:solidFill>
                  <a:srgbClr val="000000"/>
                </a:solidFill>
                <a:uFillTx/>
                <a:latin typeface="Garamond"/>
              </a:rPr>
              <a:t> </a:t>
            </a:r>
            <a:r>
              <a:rPr b="1" lang="ru-RU" sz="1800" spc="-1" strike="noStrike">
                <a:solidFill>
                  <a:srgbClr val="000000"/>
                </a:solidFill>
                <a:latin typeface="Garamond"/>
              </a:rPr>
              <a:t>статті 102 цього Кодексу.»</a:t>
            </a:r>
            <a:endParaRPr b="0" lang="uk-UA" sz="1800" spc="-1" strike="noStrike">
              <a:latin typeface="Arial"/>
            </a:endParaRPr>
          </a:p>
        </p:txBody>
      </p:sp>
      <p:sp>
        <p:nvSpPr>
          <p:cNvPr id="296" name="PlaceHolder 3"/>
          <p:cNvSpPr>
            <a:spLocks noGrp="1"/>
          </p:cNvSpPr>
          <p:nvPr>
            <p:ph type="ftr" idx="4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Прямокутник 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донарахувань?</a:t>
            </a:r>
            <a:endParaRPr b="0" lang="uk-UA" sz="3000" spc="-1" strike="noStrike">
              <a:latin typeface="Arial"/>
            </a:endParaRPr>
          </a:p>
        </p:txBody>
      </p:sp>
      <p:sp>
        <p:nvSpPr>
          <p:cNvPr id="298"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pic>
        <p:nvPicPr>
          <p:cNvPr id="299" name="Рисунок 9" descr=""/>
          <p:cNvPicPr/>
          <p:nvPr/>
        </p:nvPicPr>
        <p:blipFill>
          <a:blip r:embed="rId1"/>
          <a:stretch/>
        </p:blipFill>
        <p:spPr>
          <a:xfrm>
            <a:off x="117720" y="212400"/>
            <a:ext cx="1976040" cy="871200"/>
          </a:xfrm>
          <a:prstGeom prst="rect">
            <a:avLst/>
          </a:prstGeom>
          <a:ln w="0">
            <a:noFill/>
          </a:ln>
        </p:spPr>
      </p:pic>
      <p:sp>
        <p:nvSpPr>
          <p:cNvPr id="300" name="PlaceHolder 1"/>
          <p:cNvSpPr>
            <a:spLocks noGrp="1"/>
          </p:cNvSpPr>
          <p:nvPr>
            <p:ph type="sldNum" idx="44"/>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E0E455DE-6ADA-4CDC-8AE7-DD829268F9BA}" type="slidenum">
              <a:rPr b="0" lang="ru-RU" sz="1200" spc="-1" strike="noStrike">
                <a:solidFill>
                  <a:srgbClr val="8c8c8c"/>
                </a:solidFill>
                <a:latin typeface="Corbel"/>
              </a:rPr>
              <a:t>17</a:t>
            </a:fld>
            <a:endParaRPr b="0" lang="uk-UA" sz="1200" spc="-1" strike="noStrike">
              <a:latin typeface="Times New Roman"/>
            </a:endParaRPr>
          </a:p>
        </p:txBody>
      </p:sp>
      <p:sp>
        <p:nvSpPr>
          <p:cNvPr id="301"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302" name="Прямокутник 1"/>
          <p:cNvSpPr/>
          <p:nvPr/>
        </p:nvSpPr>
        <p:spPr>
          <a:xfrm>
            <a:off x="1197720" y="1732680"/>
            <a:ext cx="10144800" cy="669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000" spc="-1" strike="noStrike">
                <a:solidFill>
                  <a:srgbClr val="000000"/>
                </a:solidFill>
                <a:latin typeface="Garamond"/>
              </a:rPr>
              <a:t>Щодо </a:t>
            </a:r>
            <a:r>
              <a:rPr b="1" lang="uk-UA" sz="2000" spc="-1" strike="noStrike" u="sng">
                <a:solidFill>
                  <a:srgbClr val="822237"/>
                </a:solidFill>
                <a:uFillTx/>
                <a:latin typeface="Garamond"/>
              </a:rPr>
              <a:t>строків притягнення до відповідальності</a:t>
            </a:r>
            <a:r>
              <a:rPr b="1" lang="uk-UA" sz="2000" spc="-1" strike="noStrike">
                <a:solidFill>
                  <a:srgbClr val="000000"/>
                </a:solidFill>
                <a:latin typeface="Garamond"/>
              </a:rPr>
              <a:t> згідно ПКУ:</a:t>
            </a:r>
            <a:endParaRPr b="0" lang="uk-UA" sz="2000" spc="-1" strike="noStrike">
              <a:latin typeface="Arial"/>
            </a:endParaRPr>
          </a:p>
          <a:p>
            <a:pPr algn="ctr">
              <a:lnSpc>
                <a:spcPct val="100000"/>
              </a:lnSpc>
              <a:buNone/>
            </a:pPr>
            <a:endParaRPr b="0" lang="uk-UA" sz="1800" spc="-1" strike="noStrike">
              <a:latin typeface="Arial"/>
            </a:endParaRPr>
          </a:p>
        </p:txBody>
      </p:sp>
      <p:sp>
        <p:nvSpPr>
          <p:cNvPr id="303" name="Прямокутник 3"/>
          <p:cNvSpPr/>
          <p:nvPr/>
        </p:nvSpPr>
        <p:spPr>
          <a:xfrm>
            <a:off x="1071720" y="2311560"/>
            <a:ext cx="7560360" cy="1736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ru-RU" sz="1800" spc="-1" strike="noStrike">
                <a:solidFill>
                  <a:srgbClr val="000000"/>
                </a:solidFill>
                <a:latin typeface="Garamond"/>
              </a:rPr>
              <a:t>«102.3. </a:t>
            </a:r>
            <a:r>
              <a:rPr b="1" lang="ru-RU" sz="1800" spc="-1" strike="noStrike">
                <a:solidFill>
                  <a:srgbClr val="000000"/>
                </a:solidFill>
                <a:latin typeface="Garamond"/>
              </a:rPr>
              <a:t>Відлік строку давності </a:t>
            </a:r>
            <a:r>
              <a:rPr b="1" lang="ru-RU" sz="1800" spc="-1" strike="noStrike" u="sng">
                <a:solidFill>
                  <a:srgbClr val="ff0000"/>
                </a:solidFill>
                <a:uFillTx/>
                <a:latin typeface="Garamond"/>
              </a:rPr>
              <a:t>зупиняється</a:t>
            </a:r>
            <a:r>
              <a:rPr b="0" lang="ru-RU" sz="1800" spc="-1" strike="noStrike">
                <a:solidFill>
                  <a:srgbClr val="000000"/>
                </a:solidFill>
                <a:latin typeface="Garamond"/>
              </a:rPr>
              <a:t> на будь-який період, протягом якого: </a:t>
            </a:r>
            <a:endParaRPr b="0" lang="uk-UA" sz="1800" spc="-1" strike="noStrike">
              <a:latin typeface="Arial"/>
            </a:endParaRPr>
          </a:p>
          <a:p>
            <a:pPr algn="just">
              <a:lnSpc>
                <a:spcPct val="100000"/>
              </a:lnSpc>
              <a:buNone/>
            </a:pPr>
            <a:r>
              <a:rPr b="0" lang="ru-RU" sz="1800" spc="-1" strike="noStrike">
                <a:solidFill>
                  <a:srgbClr val="000000"/>
                </a:solidFill>
                <a:latin typeface="Garamond"/>
              </a:rPr>
              <a:t>…</a:t>
            </a:r>
            <a:endParaRPr b="0" lang="uk-UA" sz="1800" spc="-1" strike="noStrike">
              <a:latin typeface="Arial"/>
            </a:endParaRPr>
          </a:p>
          <a:p>
            <a:pPr algn="just">
              <a:lnSpc>
                <a:spcPct val="100000"/>
              </a:lnSpc>
              <a:buNone/>
            </a:pPr>
            <a:r>
              <a:rPr b="0" lang="ru-RU" sz="1800" spc="-1" strike="noStrike">
                <a:solidFill>
                  <a:srgbClr val="000000"/>
                </a:solidFill>
                <a:latin typeface="Garamond"/>
              </a:rPr>
              <a:t>102.3.2. </a:t>
            </a:r>
            <a:r>
              <a:rPr b="1" lang="ru-RU" sz="1800" spc="-1" strike="noStrike">
                <a:solidFill>
                  <a:srgbClr val="000000"/>
                </a:solidFill>
                <a:latin typeface="Garamond"/>
              </a:rPr>
              <a:t>контролюючому органу згідно із законом та/або рішенням суду </a:t>
            </a:r>
            <a:r>
              <a:rPr b="1" lang="ru-RU" sz="1800" spc="-1" strike="noStrike" u="sng">
                <a:solidFill>
                  <a:srgbClr val="000000"/>
                </a:solidFill>
                <a:uFillTx/>
                <a:latin typeface="Garamond"/>
              </a:rPr>
              <a:t>ЗАБОРОНЕНО проводити перевірку (перевірки) ПЛАТНИКА ПОДАТКІВ</a:t>
            </a:r>
            <a:r>
              <a:rPr b="1" lang="ru-RU" sz="1800" spc="-1" strike="noStrike">
                <a:solidFill>
                  <a:srgbClr val="000000"/>
                </a:solidFill>
                <a:latin typeface="Garamond"/>
              </a:rPr>
              <a:t>…»</a:t>
            </a:r>
            <a:endParaRPr b="0" lang="uk-UA" sz="1800" spc="-1" strike="noStrike">
              <a:latin typeface="Arial"/>
            </a:endParaRPr>
          </a:p>
        </p:txBody>
      </p:sp>
      <p:pic>
        <p:nvPicPr>
          <p:cNvPr id="304" name="Picture 4" descr="Нет описания фото."/>
          <p:cNvPicPr/>
          <p:nvPr/>
        </p:nvPicPr>
        <p:blipFill>
          <a:blip r:embed="rId2"/>
          <a:stretch/>
        </p:blipFill>
        <p:spPr>
          <a:xfrm>
            <a:off x="8899560" y="2772360"/>
            <a:ext cx="2515680" cy="2575080"/>
          </a:xfrm>
          <a:prstGeom prst="rect">
            <a:avLst/>
          </a:prstGeom>
          <a:ln w="0">
            <a:noFill/>
          </a:ln>
        </p:spPr>
      </p:pic>
      <p:sp>
        <p:nvSpPr>
          <p:cNvPr id="305" name="Прямокутник 11"/>
          <p:cNvSpPr/>
          <p:nvPr/>
        </p:nvSpPr>
        <p:spPr>
          <a:xfrm>
            <a:off x="1071720" y="4388760"/>
            <a:ext cx="7560360" cy="1523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1800" spc="-1" strike="noStrike">
                <a:solidFill>
                  <a:srgbClr val="000000"/>
                </a:solidFill>
                <a:latin typeface="Garamond"/>
              </a:rPr>
              <a:t>А тепер, увага, питання з зірочкою:</a:t>
            </a:r>
            <a:endParaRPr b="0" lang="uk-UA" sz="1800" spc="-1" strike="noStrike">
              <a:latin typeface="Arial"/>
            </a:endParaRPr>
          </a:p>
          <a:p>
            <a:pPr algn="ctr">
              <a:lnSpc>
                <a:spcPct val="100000"/>
              </a:lnSpc>
              <a:buNone/>
            </a:pPr>
            <a:endParaRPr b="0" lang="uk-UA" sz="1800" spc="-1" strike="noStrike">
              <a:latin typeface="Arial"/>
            </a:endParaRPr>
          </a:p>
          <a:p>
            <a:pPr algn="ctr">
              <a:lnSpc>
                <a:spcPct val="100000"/>
              </a:lnSpc>
              <a:buNone/>
            </a:pPr>
            <a:r>
              <a:rPr b="1" lang="uk-UA" sz="2000" spc="-1" strike="noStrike">
                <a:solidFill>
                  <a:srgbClr val="ff0000"/>
                </a:solidFill>
                <a:latin typeface="Garamond"/>
              </a:rPr>
              <a:t>«Яким законом вводилась заборона на проведення перевірок саме вашого платника?»</a:t>
            </a:r>
            <a:endParaRPr b="0" lang="uk-UA" sz="2000" spc="-1" strike="noStrike">
              <a:latin typeface="Arial"/>
            </a:endParaRPr>
          </a:p>
          <a:p>
            <a:pPr algn="just">
              <a:lnSpc>
                <a:spcPct val="100000"/>
              </a:lnSpc>
              <a:buNone/>
            </a:pPr>
            <a:endParaRPr b="0" lang="uk-UA" sz="1800" spc="-1" strike="noStrike">
              <a:latin typeface="Arial"/>
            </a:endParaRPr>
          </a:p>
        </p:txBody>
      </p:sp>
      <p:sp>
        <p:nvSpPr>
          <p:cNvPr id="306" name="PlaceHolder 3"/>
          <p:cNvSpPr>
            <a:spLocks noGrp="1"/>
          </p:cNvSpPr>
          <p:nvPr>
            <p:ph type="ftr" idx="4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7" name="Рисунок 9" descr=""/>
          <p:cNvPicPr/>
          <p:nvPr/>
        </p:nvPicPr>
        <p:blipFill>
          <a:blip r:embed="rId1"/>
          <a:stretch/>
        </p:blipFill>
        <p:spPr>
          <a:xfrm>
            <a:off x="117720" y="212400"/>
            <a:ext cx="1976040" cy="871200"/>
          </a:xfrm>
          <a:prstGeom prst="rect">
            <a:avLst/>
          </a:prstGeom>
          <a:ln w="0">
            <a:noFill/>
          </a:ln>
        </p:spPr>
      </p:pic>
      <p:sp>
        <p:nvSpPr>
          <p:cNvPr id="308" name="PlaceHolder 1"/>
          <p:cNvSpPr>
            <a:spLocks noGrp="1"/>
          </p:cNvSpPr>
          <p:nvPr>
            <p:ph type="sldNum" idx="46"/>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8099AE7F-B835-495B-AE7A-15952B96686A}" type="slidenum">
              <a:rPr b="0" lang="ru-RU" sz="1200" spc="-1" strike="noStrike">
                <a:solidFill>
                  <a:srgbClr val="8c8c8c"/>
                </a:solidFill>
                <a:latin typeface="Corbel"/>
              </a:rPr>
              <a:t>18</a:t>
            </a:fld>
            <a:endParaRPr b="0" lang="uk-UA" sz="1200" spc="-1" strike="noStrike">
              <a:latin typeface="Times New Roman"/>
            </a:endParaRPr>
          </a:p>
        </p:txBody>
      </p:sp>
      <p:sp>
        <p:nvSpPr>
          <p:cNvPr id="309"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310" name="Прямокутник 1"/>
          <p:cNvSpPr/>
          <p:nvPr/>
        </p:nvSpPr>
        <p:spPr>
          <a:xfrm>
            <a:off x="1269720" y="2094120"/>
            <a:ext cx="5040360" cy="3412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endParaRPr b="0" lang="uk-UA" sz="2000" spc="-1" strike="noStrike">
              <a:latin typeface="Arial"/>
            </a:endParaRPr>
          </a:p>
          <a:p>
            <a:pPr algn="just">
              <a:lnSpc>
                <a:spcPct val="100000"/>
              </a:lnSpc>
              <a:buNone/>
            </a:pPr>
            <a:r>
              <a:rPr b="0" lang="uk-UA" sz="1800" spc="-1" strike="noStrike">
                <a:solidFill>
                  <a:srgbClr val="ef9f0f"/>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Порушення – несвоєчасна реєстрація ПН за липень 2018р. (для прикладу - від 11.07.2018р.)</a:t>
            </a:r>
            <a:endParaRPr b="0" lang="uk-UA" sz="1800" spc="-1" strike="noStrike">
              <a:latin typeface="Arial"/>
            </a:endParaRPr>
          </a:p>
          <a:p>
            <a:pPr algn="just">
              <a:lnSpc>
                <a:spcPct val="100000"/>
              </a:lnSpc>
              <a:buNone/>
            </a:pPr>
            <a:r>
              <a:rPr b="0" lang="uk-UA" sz="1800" spc="-1" strike="noStrike">
                <a:solidFill>
                  <a:srgbClr val="ff0000"/>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ПН фактично зареєстровані 17.10.2018р.</a:t>
            </a:r>
            <a:endParaRPr b="0" lang="uk-UA" sz="1800" spc="-1" strike="noStrike">
              <a:latin typeface="Arial"/>
            </a:endParaRPr>
          </a:p>
          <a:p>
            <a:pPr algn="just">
              <a:lnSpc>
                <a:spcPct val="100000"/>
              </a:lnSpc>
              <a:buNone/>
            </a:pPr>
            <a:r>
              <a:rPr b="0" lang="uk-UA" sz="1800" spc="-1" strike="noStrike">
                <a:solidFill>
                  <a:srgbClr val="7ea939"/>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Дане порушення не підпадало під «штрафний» мораторій тільки з 07.03.22 по 26.05.22р.</a:t>
            </a:r>
            <a:endParaRPr b="0" lang="uk-UA" sz="1800" spc="-1" strike="noStrike">
              <a:latin typeface="Arial"/>
            </a:endParaRPr>
          </a:p>
          <a:p>
            <a:pPr algn="just">
              <a:lnSpc>
                <a:spcPct val="100000"/>
              </a:lnSpc>
              <a:buNone/>
            </a:pPr>
            <a:r>
              <a:rPr b="0" lang="uk-UA" sz="1800" spc="-1" strike="noStrike">
                <a:solidFill>
                  <a:srgbClr val="528dc2"/>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Порушення зафіксовано актом камеральної перевірки + воно безпосередньо не повязано з декларування ПЗ</a:t>
            </a:r>
            <a:endParaRPr b="0" lang="uk-UA" sz="1800" spc="-1" strike="noStrike">
              <a:latin typeface="Arial"/>
            </a:endParaRPr>
          </a:p>
          <a:p>
            <a:pPr algn="just">
              <a:lnSpc>
                <a:spcPct val="100000"/>
              </a:lnSpc>
              <a:buNone/>
            </a:pPr>
            <a:r>
              <a:rPr b="0" lang="uk-UA" sz="1800" spc="-1" strike="noStrike">
                <a:solidFill>
                  <a:srgbClr val="ef9f0f"/>
                </a:solidFill>
                <a:latin typeface="Garamond"/>
              </a:rPr>
              <a:t>▪️</a:t>
            </a:r>
            <a:r>
              <a:rPr b="0" lang="uk-UA" sz="1800" spc="-1" strike="noStrike">
                <a:solidFill>
                  <a:srgbClr val="000000"/>
                </a:solidFill>
                <a:latin typeface="Garamond"/>
              </a:rPr>
              <a:t> </a:t>
            </a:r>
            <a:r>
              <a:rPr b="1" lang="uk-UA" sz="1800" spc="-1" strike="noStrike">
                <a:solidFill>
                  <a:srgbClr val="000000"/>
                </a:solidFill>
                <a:latin typeface="Garamond"/>
              </a:rPr>
              <a:t>АЛЕ: </a:t>
            </a:r>
            <a:r>
              <a:rPr b="0" lang="uk-UA" sz="1800" spc="-1" strike="noStrike">
                <a:solidFill>
                  <a:srgbClr val="000000"/>
                </a:solidFill>
                <a:latin typeface="Garamond"/>
              </a:rPr>
              <a:t>проведення камеральних перевірок заборонялось тільки з 07.03.22 по 26.05.22р.</a:t>
            </a:r>
            <a:endParaRPr b="0" lang="uk-UA" sz="1800" spc="-1" strike="noStrike">
              <a:latin typeface="Arial"/>
            </a:endParaRPr>
          </a:p>
          <a:p>
            <a:pPr algn="just">
              <a:lnSpc>
                <a:spcPct val="100000"/>
              </a:lnSpc>
              <a:buNone/>
            </a:pPr>
            <a:r>
              <a:rPr b="0" lang="uk-UA" sz="1800" spc="-1" strike="noStrike">
                <a:solidFill>
                  <a:srgbClr val="ff0000"/>
                </a:solidFill>
                <a:latin typeface="Garamond"/>
              </a:rPr>
              <a:t>▪️</a:t>
            </a:r>
            <a:r>
              <a:rPr b="0" lang="uk-UA" sz="1800" spc="-1" strike="noStrike">
                <a:solidFill>
                  <a:srgbClr val="000000"/>
                </a:solidFill>
                <a:latin typeface="Garamond"/>
              </a:rPr>
              <a:t>   </a:t>
            </a:r>
            <a:r>
              <a:rPr b="1" lang="uk-UA" sz="1800" spc="-1" strike="noStrike">
                <a:solidFill>
                  <a:srgbClr val="ff0000"/>
                </a:solidFill>
                <a:latin typeface="Garamond"/>
              </a:rPr>
              <a:t>Строк притягнення до відповідальності???</a:t>
            </a:r>
            <a:endParaRPr b="0" lang="uk-UA" sz="1800" spc="-1" strike="noStrike">
              <a:latin typeface="Arial"/>
            </a:endParaRPr>
          </a:p>
        </p:txBody>
      </p:sp>
      <p:pic>
        <p:nvPicPr>
          <p:cNvPr id="311" name="Picture 2" descr="Методи та форми організації інтерактивної навчальної діяльності учнів Нової  української школи"/>
          <p:cNvPicPr/>
          <p:nvPr/>
        </p:nvPicPr>
        <p:blipFill>
          <a:blip r:embed="rId2"/>
          <a:stretch/>
        </p:blipFill>
        <p:spPr>
          <a:xfrm>
            <a:off x="7246440" y="2480040"/>
            <a:ext cx="3909600" cy="3207240"/>
          </a:xfrm>
          <a:prstGeom prst="rect">
            <a:avLst/>
          </a:prstGeom>
          <a:ln w="0">
            <a:noFill/>
          </a:ln>
        </p:spPr>
      </p:pic>
      <p:sp>
        <p:nvSpPr>
          <p:cNvPr id="312" name="Прямокутник 11"/>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sp>
        <p:nvSpPr>
          <p:cNvPr id="313"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донарахувань?</a:t>
            </a:r>
            <a:endParaRPr b="0" lang="uk-UA" sz="3000" spc="-1" strike="noStrike">
              <a:latin typeface="Arial"/>
            </a:endParaRPr>
          </a:p>
        </p:txBody>
      </p:sp>
      <p:sp>
        <p:nvSpPr>
          <p:cNvPr id="314" name="Прямокутник 12"/>
          <p:cNvSpPr/>
          <p:nvPr/>
        </p:nvSpPr>
        <p:spPr>
          <a:xfrm>
            <a:off x="-222120" y="1531080"/>
            <a:ext cx="10144800" cy="669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000" spc="-1" strike="noStrike">
                <a:solidFill>
                  <a:srgbClr val="000000"/>
                </a:solidFill>
                <a:latin typeface="Garamond"/>
              </a:rPr>
              <a:t>Щодо </a:t>
            </a:r>
            <a:r>
              <a:rPr b="1" lang="uk-UA" sz="2000" spc="-1" strike="noStrike" u="sng">
                <a:solidFill>
                  <a:srgbClr val="822237"/>
                </a:solidFill>
                <a:uFillTx/>
                <a:latin typeface="Garamond"/>
              </a:rPr>
              <a:t>строків притягнення до відповідальності</a:t>
            </a:r>
            <a:r>
              <a:rPr b="1" lang="uk-UA" sz="2000" spc="-1" strike="noStrike">
                <a:solidFill>
                  <a:srgbClr val="000000"/>
                </a:solidFill>
                <a:latin typeface="Garamond"/>
              </a:rPr>
              <a:t> згідно ПКУ:</a:t>
            </a:r>
            <a:endParaRPr b="0" lang="uk-UA" sz="2000" spc="-1" strike="noStrike">
              <a:latin typeface="Arial"/>
            </a:endParaRPr>
          </a:p>
          <a:p>
            <a:pPr algn="ctr">
              <a:lnSpc>
                <a:spcPct val="100000"/>
              </a:lnSpc>
              <a:buNone/>
            </a:pPr>
            <a:endParaRPr b="0" lang="uk-UA" sz="1800" spc="-1" strike="noStrike">
              <a:latin typeface="Arial"/>
            </a:endParaRPr>
          </a:p>
        </p:txBody>
      </p:sp>
      <p:sp>
        <p:nvSpPr>
          <p:cNvPr id="315" name="PlaceHolder 3"/>
          <p:cNvSpPr>
            <a:spLocks noGrp="1"/>
          </p:cNvSpPr>
          <p:nvPr>
            <p:ph type="ftr" idx="4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1065240" y="404640"/>
            <a:ext cx="10429560" cy="1079640"/>
          </a:xfrm>
          <a:prstGeom prst="rect">
            <a:avLst/>
          </a:prstGeom>
          <a:noFill/>
          <a:ln w="0">
            <a:noFill/>
          </a:ln>
        </p:spPr>
        <p:txBody>
          <a:bodyPr anchor="b">
            <a:normAutofit fontScale="33000"/>
          </a:bodyPr>
          <a:p>
            <a:pPr algn="ctr">
              <a:lnSpc>
                <a:spcPct val="80000"/>
              </a:lnSpc>
              <a:buNone/>
            </a:pPr>
            <a:br>
              <a:rPr sz="3600"/>
            </a:br>
            <a:br>
              <a:rPr sz="3600"/>
            </a:br>
            <a:br>
              <a:rPr sz="3600"/>
            </a:br>
            <a:br>
              <a:rPr sz="3600"/>
            </a:br>
            <a:br>
              <a:rPr sz="3600"/>
            </a:br>
            <a:br>
              <a:rPr sz="2800"/>
            </a:br>
            <a:endParaRPr b="0" lang="en-US" sz="3600" spc="-1" strike="noStrike">
              <a:solidFill>
                <a:srgbClr val="404040"/>
              </a:solidFill>
              <a:latin typeface="Corbel"/>
            </a:endParaRPr>
          </a:p>
        </p:txBody>
      </p:sp>
      <p:sp>
        <p:nvSpPr>
          <p:cNvPr id="134" name="PlaceHolder 2"/>
          <p:cNvSpPr>
            <a:spLocks noGrp="1"/>
          </p:cNvSpPr>
          <p:nvPr>
            <p:ph/>
          </p:nvPr>
        </p:nvSpPr>
        <p:spPr>
          <a:xfrm>
            <a:off x="934200" y="1276200"/>
            <a:ext cx="6408360" cy="1583640"/>
          </a:xfrm>
          <a:prstGeom prst="rect">
            <a:avLst/>
          </a:prstGeom>
          <a:noFill/>
          <a:ln w="0">
            <a:noFill/>
          </a:ln>
        </p:spPr>
        <p:txBody>
          <a:bodyPr anchor="t">
            <a:noAutofit/>
          </a:bodyPr>
          <a:p>
            <a:pPr algn="ctr">
              <a:lnSpc>
                <a:spcPct val="100000"/>
              </a:lnSpc>
              <a:buNone/>
              <a:tabLst>
                <a:tab algn="l" pos="0"/>
              </a:tabLst>
            </a:pPr>
            <a:r>
              <a:rPr b="1" lang="ru-RU" sz="2200" spc="-1" strike="noStrike">
                <a:solidFill>
                  <a:srgbClr val="000000"/>
                </a:solidFill>
                <a:latin typeface="Georgia"/>
              </a:rPr>
              <a:t>Тамошюнас Андрій – податковий адвокат, партнер </a:t>
            </a:r>
            <a:r>
              <a:rPr b="1" lang="uk-UA" sz="2200" spc="-1" strike="noStrike">
                <a:solidFill>
                  <a:srgbClr val="000000"/>
                </a:solidFill>
                <a:latin typeface="Georgia"/>
              </a:rPr>
              <a:t>консалтингової компанії «</a:t>
            </a:r>
            <a:r>
              <a:rPr b="1" lang="en-US" sz="2200" spc="-1" strike="noStrike">
                <a:solidFill>
                  <a:srgbClr val="000000"/>
                </a:solidFill>
                <a:latin typeface="Georgia"/>
              </a:rPr>
              <a:t>ADA GROUP</a:t>
            </a:r>
            <a:r>
              <a:rPr b="1" lang="uk-UA" sz="2200" spc="-1" strike="noStrike">
                <a:solidFill>
                  <a:srgbClr val="000000"/>
                </a:solidFill>
                <a:latin typeface="Georgia"/>
              </a:rPr>
              <a:t>»</a:t>
            </a:r>
            <a:endParaRPr b="0" lang="en-US" sz="2200" spc="-1" strike="noStrike">
              <a:solidFill>
                <a:srgbClr val="404040"/>
              </a:solidFill>
              <a:latin typeface="Corbel"/>
            </a:endParaRPr>
          </a:p>
        </p:txBody>
      </p:sp>
      <p:sp>
        <p:nvSpPr>
          <p:cNvPr id="135" name="Rectangle 2"/>
          <p:cNvSpPr/>
          <p:nvPr/>
        </p:nvSpPr>
        <p:spPr>
          <a:xfrm>
            <a:off x="1227600" y="3306600"/>
            <a:ext cx="6048360" cy="2835360"/>
          </a:xfrm>
          <a:prstGeom prst="rect">
            <a:avLst/>
          </a:prstGeom>
          <a:noFill/>
          <a:ln w="9525">
            <a:noFill/>
          </a:ln>
        </p:spPr>
        <p:style>
          <a:lnRef idx="0"/>
          <a:fillRef idx="0"/>
          <a:effectRef idx="0"/>
          <a:fontRef idx="minor"/>
        </p:style>
        <p:txBody>
          <a:bodyPr numCol="1" spcCol="0" anchor="ctr">
            <a:spAutoFit/>
          </a:bodyPr>
          <a:p>
            <a:pPr algn="just">
              <a:lnSpc>
                <a:spcPct val="100000"/>
              </a:lnSpc>
              <a:buNone/>
              <a:tabLst>
                <a:tab algn="l" pos="0"/>
              </a:tabLst>
            </a:pPr>
            <a:r>
              <a:rPr b="0" lang="uk-UA" sz="1800" spc="-1" strike="noStrike">
                <a:solidFill>
                  <a:srgbClr val="000000"/>
                </a:solidFill>
                <a:latin typeface="Georgia"/>
                <a:ea typeface="Calibri"/>
              </a:rPr>
              <a:t>Практичний досвід у галузі оподаткування становить понад 20 років (з них 8 років у складі податкових органів).</a:t>
            </a:r>
            <a:endParaRPr b="0" lang="uk-UA" sz="1800" spc="-1" strike="noStrike">
              <a:latin typeface="Arial"/>
            </a:endParaRPr>
          </a:p>
          <a:p>
            <a:pPr algn="just">
              <a:lnSpc>
                <a:spcPct val="100000"/>
              </a:lnSpc>
              <a:buNone/>
              <a:tabLst>
                <a:tab algn="l" pos="0"/>
              </a:tabLst>
            </a:pPr>
            <a:r>
              <a:rPr b="0" lang="uk-UA" sz="1800" spc="-1" strike="noStrike">
                <a:solidFill>
                  <a:srgbClr val="000000"/>
                </a:solidFill>
                <a:latin typeface="Georgia"/>
                <a:ea typeface="Calibri"/>
              </a:rPr>
              <a:t>Сфери експертності: оптимізація податкових платежів, комплексний податковий аудит, супровід перевірок, оскарження результатів перевірок, дій/бездіяльності контролюючих органів, захист від кримінальної відповідальності та кримінального переслідування платників податків</a:t>
            </a:r>
            <a:endParaRPr b="0" lang="uk-UA" sz="1800" spc="-1" strike="noStrike">
              <a:latin typeface="Arial"/>
            </a:endParaRPr>
          </a:p>
          <a:p>
            <a:pPr algn="just">
              <a:lnSpc>
                <a:spcPct val="100000"/>
              </a:lnSpc>
              <a:buNone/>
              <a:tabLst>
                <a:tab algn="l" pos="0"/>
              </a:tabLst>
            </a:pPr>
            <a:endParaRPr b="0" lang="uk-UA" sz="1800" spc="-1" strike="noStrike">
              <a:latin typeface="Arial"/>
            </a:endParaRPr>
          </a:p>
        </p:txBody>
      </p:sp>
      <p:pic>
        <p:nvPicPr>
          <p:cNvPr id="136" name="Рисунок 9" descr=""/>
          <p:cNvPicPr/>
          <p:nvPr/>
        </p:nvPicPr>
        <p:blipFill>
          <a:blip r:embed="rId1"/>
          <a:stretch/>
        </p:blipFill>
        <p:spPr>
          <a:xfrm>
            <a:off x="7919640" y="1412640"/>
            <a:ext cx="3672000" cy="4824000"/>
          </a:xfrm>
          <a:prstGeom prst="rect">
            <a:avLst/>
          </a:prstGeom>
          <a:ln w="9525">
            <a:noFill/>
          </a:ln>
        </p:spPr>
      </p:pic>
      <p:sp>
        <p:nvSpPr>
          <p:cNvPr id="137" name="PlaceHolder 3"/>
          <p:cNvSpPr>
            <a:spLocks noGrp="1"/>
          </p:cNvSpPr>
          <p:nvPr>
            <p:ph type="sldNum" idx="1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F6E6970B-14CC-40DB-9978-6A0D8BDFA4EE}" type="slidenum">
              <a:rPr b="0" lang="ru-RU" sz="1200" spc="-1" strike="noStrike">
                <a:solidFill>
                  <a:srgbClr val="8c8c8c"/>
                </a:solidFill>
                <a:latin typeface="Corbel"/>
              </a:rPr>
              <a:t>2</a:t>
            </a:fld>
            <a:endParaRPr b="0" lang="uk-UA" sz="1200" spc="-1" strike="noStrike">
              <a:latin typeface="Times New Roman"/>
            </a:endParaRPr>
          </a:p>
        </p:txBody>
      </p:sp>
      <p:pic>
        <p:nvPicPr>
          <p:cNvPr id="138" name="Рисунок 8" descr=""/>
          <p:cNvPicPr/>
          <p:nvPr/>
        </p:nvPicPr>
        <p:blipFill>
          <a:blip r:embed="rId2"/>
          <a:stretch/>
        </p:blipFill>
        <p:spPr>
          <a:xfrm>
            <a:off x="117720" y="212400"/>
            <a:ext cx="1976040" cy="87120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pic>
        <p:nvPicPr>
          <p:cNvPr id="317" name="Рисунок 9" descr=""/>
          <p:cNvPicPr/>
          <p:nvPr/>
        </p:nvPicPr>
        <p:blipFill>
          <a:blip r:embed="rId1"/>
          <a:stretch/>
        </p:blipFill>
        <p:spPr>
          <a:xfrm>
            <a:off x="117720" y="212400"/>
            <a:ext cx="1976040" cy="871200"/>
          </a:xfrm>
          <a:prstGeom prst="rect">
            <a:avLst/>
          </a:prstGeom>
          <a:ln w="0">
            <a:noFill/>
          </a:ln>
        </p:spPr>
      </p:pic>
      <p:sp>
        <p:nvSpPr>
          <p:cNvPr id="318" name="PlaceHolder 1"/>
          <p:cNvSpPr>
            <a:spLocks noGrp="1"/>
          </p:cNvSpPr>
          <p:nvPr>
            <p:ph type="sldNum" idx="4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E6D58045-F719-4979-9D40-F806C4D13A72}" type="slidenum">
              <a:rPr b="0" lang="ru-RU" sz="1200" spc="-1" strike="noStrike">
                <a:solidFill>
                  <a:srgbClr val="8c8c8c"/>
                </a:solidFill>
                <a:latin typeface="Corbel"/>
              </a:rPr>
              <a:t>19</a:t>
            </a:fld>
            <a:endParaRPr b="0" lang="uk-UA" sz="1200" spc="-1" strike="noStrike">
              <a:latin typeface="Times New Roman"/>
            </a:endParaRPr>
          </a:p>
        </p:txBody>
      </p:sp>
      <p:sp>
        <p:nvSpPr>
          <p:cNvPr id="319"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320" name="Прямокутник 1"/>
          <p:cNvSpPr/>
          <p:nvPr/>
        </p:nvSpPr>
        <p:spPr>
          <a:xfrm>
            <a:off x="845640" y="1602000"/>
            <a:ext cx="6969600" cy="699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000" spc="-1" strike="noStrike">
                <a:solidFill>
                  <a:srgbClr val="000000"/>
                </a:solidFill>
                <a:latin typeface="Garamond"/>
              </a:rPr>
              <a:t>Алгоритм ДПС щодо розрахунку </a:t>
            </a:r>
            <a:r>
              <a:rPr b="1" lang="uk-UA" sz="2000" spc="-1" strike="noStrike" u="sng">
                <a:solidFill>
                  <a:srgbClr val="822237"/>
                </a:solidFill>
                <a:uFillTx/>
                <a:latin typeface="Garamond"/>
              </a:rPr>
              <a:t>строків притягнення до відповідальності згідно ПКУ</a:t>
            </a:r>
            <a:r>
              <a:rPr b="1" lang="uk-UA"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1800" spc="-1" strike="noStrike">
              <a:latin typeface="Arial"/>
            </a:endParaRPr>
          </a:p>
          <a:p>
            <a:pPr algn="just">
              <a:lnSpc>
                <a:spcPct val="100000"/>
              </a:lnSpc>
              <a:buNone/>
            </a:pPr>
            <a:r>
              <a:rPr b="1" lang="uk-UA" sz="1800" spc="-1" strike="noStrike">
                <a:solidFill>
                  <a:srgbClr val="002060"/>
                </a:solidFill>
                <a:latin typeface="Garamond"/>
              </a:rPr>
              <a:t>Приклад: </a:t>
            </a:r>
            <a:r>
              <a:rPr b="0" lang="uk-UA" sz="1800" spc="-1" strike="noStrike">
                <a:solidFill>
                  <a:srgbClr val="000000"/>
                </a:solidFill>
                <a:latin typeface="Garamond"/>
              </a:rPr>
              <a:t>ПН від 11.07.2018р. були зареєстровані в ЄРПН 17.10.2018р.</a:t>
            </a:r>
            <a:endParaRPr b="0" lang="uk-UA" sz="1800" spc="-1" strike="noStrike">
              <a:latin typeface="Arial"/>
            </a:endParaRPr>
          </a:p>
          <a:p>
            <a:pPr algn="just">
              <a:lnSpc>
                <a:spcPct val="100000"/>
              </a:lnSpc>
              <a:buNone/>
            </a:pP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i="1" lang="uk-UA" sz="2000" spc="-1" strike="noStrike">
                <a:solidFill>
                  <a:srgbClr val="002060"/>
                </a:solidFill>
                <a:latin typeface="Garamond"/>
              </a:rPr>
              <a:t>                                                                                  </a:t>
            </a: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i="1" lang="uk-UA" sz="2000" spc="-1" strike="noStrike">
                <a:solidFill>
                  <a:srgbClr val="002060"/>
                </a:solidFill>
                <a:latin typeface="Garamond"/>
              </a:rPr>
              <a:t>                                   </a:t>
            </a: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800" spc="-1" strike="noStrike">
              <a:latin typeface="Arial"/>
            </a:endParaRPr>
          </a:p>
          <a:p>
            <a:pPr algn="ctr">
              <a:lnSpc>
                <a:spcPct val="100000"/>
              </a:lnSpc>
              <a:buNone/>
            </a:pPr>
            <a:endParaRPr b="0" lang="uk-UA" sz="1800" spc="-1" strike="noStrike">
              <a:latin typeface="Arial"/>
            </a:endParaRPr>
          </a:p>
          <a:p>
            <a:pPr algn="ctr">
              <a:lnSpc>
                <a:spcPct val="100000"/>
              </a:lnSpc>
              <a:buNone/>
            </a:pPr>
            <a:r>
              <a:rPr b="1" lang="uk-UA" sz="1800" spc="-1" strike="noStrike">
                <a:solidFill>
                  <a:srgbClr val="000000"/>
                </a:solidFill>
                <a:latin typeface="Garamond"/>
              </a:rPr>
              <a:t>«Фіскальний» висновок: </a:t>
            </a:r>
            <a:r>
              <a:rPr b="0" lang="uk-UA" sz="1800" spc="-1" strike="noStrike">
                <a:solidFill>
                  <a:srgbClr val="000000"/>
                </a:solidFill>
                <a:latin typeface="Garamond"/>
              </a:rPr>
              <a:t>ГУ ДПС має право застосувати штраф</a:t>
            </a:r>
            <a:endParaRPr b="0" lang="uk-UA" sz="18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a:p>
            <a:pPr algn="ctr">
              <a:lnSpc>
                <a:spcPct val="100000"/>
              </a:lnSpc>
              <a:buNone/>
            </a:pPr>
            <a:endParaRPr b="0" lang="uk-UA" sz="1700" spc="-1" strike="noStrike">
              <a:latin typeface="Arial"/>
            </a:endParaRPr>
          </a:p>
        </p:txBody>
      </p:sp>
      <p:pic>
        <p:nvPicPr>
          <p:cNvPr id="321" name="Picture 2" descr="Інформаційний дайджест від Бродівської ДПІ ГУ ДПС у Львівській області |  Новини | Бродівська міська територіальна громада"/>
          <p:cNvPicPr/>
          <p:nvPr/>
        </p:nvPicPr>
        <p:blipFill>
          <a:blip r:embed="rId2"/>
          <a:stretch/>
        </p:blipFill>
        <p:spPr>
          <a:xfrm>
            <a:off x="7815600" y="2621520"/>
            <a:ext cx="3900600" cy="2878920"/>
          </a:xfrm>
          <a:prstGeom prst="rect">
            <a:avLst/>
          </a:prstGeom>
          <a:ln w="0">
            <a:noFill/>
          </a:ln>
        </p:spPr>
      </p:pic>
      <p:sp>
        <p:nvSpPr>
          <p:cNvPr id="322" name="Пряма зі стрілкою 5"/>
          <p:cNvSpPr/>
          <p:nvPr/>
        </p:nvSpPr>
        <p:spPr>
          <a:xfrm>
            <a:off x="981720" y="4491720"/>
            <a:ext cx="6696360" cy="3600"/>
          </a:xfrm>
          <a:custGeom>
            <a:avLst/>
            <a:gdLst/>
            <a:ahLst/>
            <a:rect l="l" t="t" r="r" b="b"/>
            <a:pathLst>
              <a:path w="21600" h="21600">
                <a:moveTo>
                  <a:pt x="0" y="0"/>
                </a:moveTo>
                <a:lnTo>
                  <a:pt x="21600" y="21600"/>
                </a:lnTo>
              </a:path>
            </a:pathLst>
          </a:custGeom>
          <a:noFill/>
          <a:ln w="38100">
            <a:solidFill>
              <a:srgbClr val="7030a0"/>
            </a:solidFill>
            <a:round/>
            <a:tailEnd len="med" type="triangle" w="med"/>
          </a:ln>
          <a:scene3d>
            <a:camera prst="perspectiveRelaxed"/>
            <a:lightRig dir="t" rig="threePt"/>
          </a:scene3d>
        </p:spPr>
        <p:style>
          <a:lnRef idx="1">
            <a:schemeClr val="accent1"/>
          </a:lnRef>
          <a:fillRef idx="0">
            <a:schemeClr val="accent1"/>
          </a:fillRef>
          <a:effectRef idx="0">
            <a:schemeClr val="accent1"/>
          </a:effectRef>
          <a:fontRef idx="minor"/>
        </p:style>
      </p:sp>
      <p:sp>
        <p:nvSpPr>
          <p:cNvPr id="323" name="Пряма сполучна лінія 13"/>
          <p:cNvSpPr/>
          <p:nvPr/>
        </p:nvSpPr>
        <p:spPr>
          <a:xfrm>
            <a:off x="2637720" y="3861000"/>
            <a:ext cx="360" cy="638640"/>
          </a:xfrm>
          <a:prstGeom prst="line">
            <a:avLst/>
          </a:prstGeom>
          <a:ln w="12700">
            <a:solidFill>
              <a:srgbClr val="ff0000"/>
            </a:solidFill>
            <a:round/>
          </a:ln>
        </p:spPr>
        <p:style>
          <a:lnRef idx="1">
            <a:schemeClr val="accent1"/>
          </a:lnRef>
          <a:fillRef idx="0">
            <a:schemeClr val="accent1"/>
          </a:fillRef>
          <a:effectRef idx="0">
            <a:schemeClr val="accent1"/>
          </a:effectRef>
          <a:fontRef idx="minor"/>
        </p:style>
      </p:sp>
      <p:sp>
        <p:nvSpPr>
          <p:cNvPr id="324" name="Пряма сполучна лінія 14"/>
          <p:cNvSpPr/>
          <p:nvPr/>
        </p:nvSpPr>
        <p:spPr>
          <a:xfrm>
            <a:off x="5374080" y="4005000"/>
            <a:ext cx="360" cy="432000"/>
          </a:xfrm>
          <a:prstGeom prst="line">
            <a:avLst/>
          </a:prstGeom>
          <a:ln w="12700">
            <a:solidFill>
              <a:srgbClr val="ff0000"/>
            </a:solidFill>
            <a:round/>
          </a:ln>
        </p:spPr>
        <p:style>
          <a:lnRef idx="1">
            <a:schemeClr val="accent1"/>
          </a:lnRef>
          <a:fillRef idx="0">
            <a:schemeClr val="accent1"/>
          </a:fillRef>
          <a:effectRef idx="0">
            <a:schemeClr val="accent1"/>
          </a:effectRef>
          <a:fontRef idx="minor"/>
        </p:style>
      </p:sp>
      <p:sp>
        <p:nvSpPr>
          <p:cNvPr id="325" name="Пряма сполучна лінія 15"/>
          <p:cNvSpPr/>
          <p:nvPr/>
        </p:nvSpPr>
        <p:spPr>
          <a:xfrm>
            <a:off x="6606000" y="4429800"/>
            <a:ext cx="0" cy="369000"/>
          </a:xfrm>
          <a:prstGeom prst="line">
            <a:avLst/>
          </a:prstGeom>
          <a:ln w="12700">
            <a:solidFill>
              <a:srgbClr val="39527b"/>
            </a:solidFill>
            <a:round/>
          </a:ln>
        </p:spPr>
        <p:style>
          <a:lnRef idx="1">
            <a:schemeClr val="accent1"/>
          </a:lnRef>
          <a:fillRef idx="0">
            <a:schemeClr val="accent1"/>
          </a:fillRef>
          <a:effectRef idx="0">
            <a:schemeClr val="accent1"/>
          </a:effectRef>
          <a:fontRef idx="minor"/>
        </p:style>
      </p:sp>
      <p:sp>
        <p:nvSpPr>
          <p:cNvPr id="326" name="Дуга 22"/>
          <p:cNvSpPr/>
          <p:nvPr/>
        </p:nvSpPr>
        <p:spPr>
          <a:xfrm>
            <a:off x="4453560" y="4005000"/>
            <a:ext cx="2144520" cy="816840"/>
          </a:xfrm>
          <a:prstGeom prst="arc">
            <a:avLst>
              <a:gd name="adj1" fmla="val 15114740"/>
              <a:gd name="adj2" fmla="val 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27" name="Пряма сполучна лінія 27"/>
          <p:cNvSpPr/>
          <p:nvPr/>
        </p:nvSpPr>
        <p:spPr>
          <a:xfrm>
            <a:off x="5374080" y="4437000"/>
            <a:ext cx="360" cy="28800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328" name="Дуга 28"/>
          <p:cNvSpPr/>
          <p:nvPr/>
        </p:nvSpPr>
        <p:spPr>
          <a:xfrm rot="16665000">
            <a:off x="1716480" y="3125520"/>
            <a:ext cx="1613520" cy="3085920"/>
          </a:xfrm>
          <a:prstGeom prst="arc">
            <a:avLst>
              <a:gd name="adj1" fmla="val 16200000"/>
              <a:gd name="adj2" fmla="val 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29" name="Пряма сполучна лінія 36"/>
          <p:cNvSpPr/>
          <p:nvPr/>
        </p:nvSpPr>
        <p:spPr>
          <a:xfrm>
            <a:off x="2637720" y="4453560"/>
            <a:ext cx="360" cy="28800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330" name="Пряма сполучна лінія 41"/>
          <p:cNvSpPr/>
          <p:nvPr/>
        </p:nvSpPr>
        <p:spPr>
          <a:xfrm flipH="1">
            <a:off x="981720" y="4499640"/>
            <a:ext cx="3960" cy="30636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331" name="Ліва кругла дужка 42"/>
          <p:cNvSpPr/>
          <p:nvPr/>
        </p:nvSpPr>
        <p:spPr>
          <a:xfrm rot="16200000">
            <a:off x="3754080" y="3597120"/>
            <a:ext cx="503640" cy="2736000"/>
          </a:xfrm>
          <a:prstGeom prst="leftBracket">
            <a:avLst>
              <a:gd name="adj" fmla="val 8333"/>
            </a:avLst>
          </a:prstGeom>
          <a:noFill/>
          <a:ln w="12700">
            <a:solidFill>
              <a:srgbClr val="39527b"/>
            </a:solidFill>
            <a:round/>
          </a:ln>
        </p:spPr>
        <p:style>
          <a:lnRef idx="1">
            <a:schemeClr val="accent1"/>
          </a:lnRef>
          <a:fillRef idx="0">
            <a:schemeClr val="accent1"/>
          </a:fillRef>
          <a:effectRef idx="0">
            <a:schemeClr val="accent1"/>
          </a:effectRef>
          <a:fontRef idx="minor"/>
        </p:style>
      </p:sp>
      <p:sp>
        <p:nvSpPr>
          <p:cNvPr id="332" name="Овальна виноска 52"/>
          <p:cNvSpPr/>
          <p:nvPr/>
        </p:nvSpPr>
        <p:spPr>
          <a:xfrm>
            <a:off x="6284160" y="3675240"/>
            <a:ext cx="119376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08.02.24</a:t>
            </a:r>
            <a:endParaRPr b="0" lang="uk-UA" sz="1400" spc="-1" strike="noStrike">
              <a:latin typeface="Arial"/>
            </a:endParaRPr>
          </a:p>
        </p:txBody>
      </p:sp>
      <p:sp>
        <p:nvSpPr>
          <p:cNvPr id="333" name="Овальна виноска 54"/>
          <p:cNvSpPr/>
          <p:nvPr/>
        </p:nvSpPr>
        <p:spPr>
          <a:xfrm>
            <a:off x="5070240" y="3394080"/>
            <a:ext cx="111204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31.07.23</a:t>
            </a:r>
            <a:endParaRPr b="0" lang="uk-UA" sz="1400" spc="-1" strike="noStrike">
              <a:latin typeface="Arial"/>
            </a:endParaRPr>
          </a:p>
        </p:txBody>
      </p:sp>
      <p:sp>
        <p:nvSpPr>
          <p:cNvPr id="334" name="Овальна виноска 55"/>
          <p:cNvSpPr/>
          <p:nvPr/>
        </p:nvSpPr>
        <p:spPr>
          <a:xfrm>
            <a:off x="2359440" y="3302280"/>
            <a:ext cx="109728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18.03.20</a:t>
            </a:r>
            <a:endParaRPr b="0" lang="uk-UA" sz="1400" spc="-1" strike="noStrike">
              <a:latin typeface="Arial"/>
            </a:endParaRPr>
          </a:p>
        </p:txBody>
      </p:sp>
      <p:sp>
        <p:nvSpPr>
          <p:cNvPr id="335" name="Овальна виноска 56"/>
          <p:cNvSpPr/>
          <p:nvPr/>
        </p:nvSpPr>
        <p:spPr>
          <a:xfrm>
            <a:off x="1197720" y="3389040"/>
            <a:ext cx="111060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27.01.18</a:t>
            </a:r>
            <a:endParaRPr b="0" lang="uk-UA" sz="1400" spc="-1" strike="noStrike">
              <a:latin typeface="Arial"/>
            </a:endParaRPr>
          </a:p>
        </p:txBody>
      </p:sp>
      <p:sp>
        <p:nvSpPr>
          <p:cNvPr id="336" name="Нижний колонтитул 2"/>
          <p:cNvSpPr/>
          <p:nvPr/>
        </p:nvSpPr>
        <p:spPr>
          <a:xfrm>
            <a:off x="1360440" y="3956400"/>
            <a:ext cx="215640" cy="54288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p:txBody>
      </p:sp>
      <p:sp>
        <p:nvSpPr>
          <p:cNvPr id="337" name="Ліва фігурна дужка 53"/>
          <p:cNvSpPr/>
          <p:nvPr/>
        </p:nvSpPr>
        <p:spPr>
          <a:xfrm rot="16200000">
            <a:off x="1620360" y="4167360"/>
            <a:ext cx="378360" cy="165600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38" name="Нижний колонтитул 2"/>
          <p:cNvSpPr/>
          <p:nvPr/>
        </p:nvSpPr>
        <p:spPr>
          <a:xfrm>
            <a:off x="1050840" y="499680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400" spc="-1" strike="noStrike">
                <a:solidFill>
                  <a:srgbClr val="000000"/>
                </a:solidFill>
                <a:latin typeface="Garamond"/>
              </a:rPr>
              <a:t>частина перевіряємого періоду</a:t>
            </a:r>
            <a:endParaRPr b="0" lang="uk-UA" sz="1400" spc="-1" strike="noStrike">
              <a:latin typeface="Arial"/>
            </a:endParaRPr>
          </a:p>
        </p:txBody>
      </p:sp>
      <p:sp>
        <p:nvSpPr>
          <p:cNvPr id="339" name="Ліва фігурна дужка 61"/>
          <p:cNvSpPr/>
          <p:nvPr/>
        </p:nvSpPr>
        <p:spPr>
          <a:xfrm rot="16200000">
            <a:off x="5805720" y="4377240"/>
            <a:ext cx="378360" cy="122220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40" name="Нижний колонтитул 2"/>
          <p:cNvSpPr/>
          <p:nvPr/>
        </p:nvSpPr>
        <p:spPr>
          <a:xfrm>
            <a:off x="5233680" y="499716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400" spc="-1" strike="noStrike">
                <a:solidFill>
                  <a:srgbClr val="000000"/>
                </a:solidFill>
                <a:latin typeface="Garamond"/>
              </a:rPr>
              <a:t>частина перевіряємого періоду</a:t>
            </a:r>
            <a:endParaRPr b="0" lang="uk-UA" sz="1400" spc="-1" strike="noStrike">
              <a:latin typeface="Arial"/>
            </a:endParaRPr>
          </a:p>
        </p:txBody>
      </p:sp>
      <p:sp>
        <p:nvSpPr>
          <p:cNvPr id="341" name="Нижний колонтитул 2"/>
          <p:cNvSpPr/>
          <p:nvPr/>
        </p:nvSpPr>
        <p:spPr>
          <a:xfrm>
            <a:off x="3288960" y="444816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600" spc="-1" strike="noStrike">
                <a:solidFill>
                  <a:srgbClr val="000000"/>
                </a:solidFill>
                <a:latin typeface="Garamond"/>
              </a:rPr>
              <a:t>зупинення строків давності </a:t>
            </a:r>
            <a:endParaRPr b="0" lang="uk-UA" sz="1600" spc="-1" strike="noStrike">
              <a:latin typeface="Arial"/>
            </a:endParaRPr>
          </a:p>
        </p:txBody>
      </p:sp>
      <p:sp>
        <p:nvSpPr>
          <p:cNvPr id="342" name="Ліва фігурна дужка 65"/>
          <p:cNvSpPr/>
          <p:nvPr/>
        </p:nvSpPr>
        <p:spPr>
          <a:xfrm rot="16200000">
            <a:off x="1951200" y="3996000"/>
            <a:ext cx="194400" cy="117504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43" name="Ліва фігурна дужка 66"/>
          <p:cNvSpPr/>
          <p:nvPr/>
        </p:nvSpPr>
        <p:spPr>
          <a:xfrm rot="16200000">
            <a:off x="5905800" y="3948840"/>
            <a:ext cx="160920" cy="120492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44" name="Нижний колонтитул 2"/>
          <p:cNvSpPr/>
          <p:nvPr/>
        </p:nvSpPr>
        <p:spPr>
          <a:xfrm>
            <a:off x="1400400" y="463500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200" spc="-1" strike="noStrike">
                <a:solidFill>
                  <a:srgbClr val="000000"/>
                </a:solidFill>
                <a:latin typeface="Garamond"/>
              </a:rPr>
              <a:t>частина строку давності</a:t>
            </a:r>
            <a:endParaRPr b="0" lang="uk-UA" sz="1200" spc="-1" strike="noStrike">
              <a:latin typeface="Arial"/>
            </a:endParaRPr>
          </a:p>
        </p:txBody>
      </p:sp>
      <p:sp>
        <p:nvSpPr>
          <p:cNvPr id="345" name="Нижний колонтитул 2"/>
          <p:cNvSpPr/>
          <p:nvPr/>
        </p:nvSpPr>
        <p:spPr>
          <a:xfrm>
            <a:off x="5332680" y="457488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200" spc="-1" strike="noStrike">
                <a:solidFill>
                  <a:srgbClr val="000000"/>
                </a:solidFill>
                <a:latin typeface="Garamond"/>
              </a:rPr>
              <a:t>частина строку давності</a:t>
            </a:r>
            <a:endParaRPr b="0" lang="uk-UA" sz="1200" spc="-1" strike="noStrike">
              <a:latin typeface="Arial"/>
            </a:endParaRPr>
          </a:p>
        </p:txBody>
      </p:sp>
      <p:pic>
        <p:nvPicPr>
          <p:cNvPr id="346" name="Рисунок 74" descr="https://upload.wikimedia.org/wikipedia/commons/thumb/d/d8/UA_road_sign_5.69.svg/300px-UA_road_sign_5.69.svg.png"/>
          <p:cNvPicPr/>
          <p:nvPr/>
        </p:nvPicPr>
        <p:blipFill>
          <a:blip r:embed="rId3"/>
          <a:stretch/>
        </p:blipFill>
        <p:spPr>
          <a:xfrm>
            <a:off x="3736080" y="3905280"/>
            <a:ext cx="552240" cy="247320"/>
          </a:xfrm>
          <a:prstGeom prst="rect">
            <a:avLst/>
          </a:prstGeom>
          <a:ln w="0">
            <a:noFill/>
          </a:ln>
        </p:spPr>
      </p:pic>
      <p:sp>
        <p:nvSpPr>
          <p:cNvPr id="347" name="Пряма сполучна лінія 37"/>
          <p:cNvSpPr/>
          <p:nvPr/>
        </p:nvSpPr>
        <p:spPr>
          <a:xfrm>
            <a:off x="1891440" y="3262320"/>
            <a:ext cx="11520" cy="119448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48" name="Пряма сполучна лінія 11"/>
          <p:cNvSpPr/>
          <p:nvPr/>
        </p:nvSpPr>
        <p:spPr>
          <a:xfrm flipV="1">
            <a:off x="1902960" y="3123360"/>
            <a:ext cx="2593080" cy="12168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49" name="Нижний колонтитул 2"/>
          <p:cNvSpPr/>
          <p:nvPr/>
        </p:nvSpPr>
        <p:spPr>
          <a:xfrm rot="21346200">
            <a:off x="1616040" y="290772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1400" spc="-1" strike="noStrike">
                <a:solidFill>
                  <a:srgbClr val="78648e"/>
                </a:solidFill>
                <a:latin typeface="Garamond"/>
              </a:rPr>
              <a:t>17.10.18</a:t>
            </a:r>
            <a:endParaRPr b="0" lang="uk-UA" sz="1400" spc="-1" strike="noStrike">
              <a:latin typeface="Arial"/>
            </a:endParaRPr>
          </a:p>
        </p:txBody>
      </p:sp>
      <p:sp>
        <p:nvSpPr>
          <p:cNvPr id="350" name="Нижний колонтитул 2"/>
          <p:cNvSpPr/>
          <p:nvPr/>
        </p:nvSpPr>
        <p:spPr>
          <a:xfrm>
            <a:off x="5473440" y="406116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191</a:t>
            </a:r>
            <a:r>
              <a:rPr b="0" i="1" lang="uk-UA" sz="1600" spc="-1" strike="noStrike">
                <a:solidFill>
                  <a:srgbClr val="000000"/>
                </a:solidFill>
                <a:latin typeface="Garamond"/>
              </a:rPr>
              <a:t> </a:t>
            </a:r>
            <a:endParaRPr b="0" lang="uk-UA" sz="1600" spc="-1" strike="noStrike">
              <a:latin typeface="Arial"/>
            </a:endParaRPr>
          </a:p>
        </p:txBody>
      </p:sp>
      <p:sp>
        <p:nvSpPr>
          <p:cNvPr id="351" name="Нижний колонтитул 2"/>
          <p:cNvSpPr/>
          <p:nvPr/>
        </p:nvSpPr>
        <p:spPr>
          <a:xfrm>
            <a:off x="3508200" y="409284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1 231</a:t>
            </a:r>
            <a:r>
              <a:rPr b="0" i="1" lang="uk-UA" sz="1600" spc="-1" strike="noStrike">
                <a:solidFill>
                  <a:srgbClr val="000000"/>
                </a:solidFill>
                <a:latin typeface="Garamond"/>
              </a:rPr>
              <a:t> </a:t>
            </a:r>
            <a:endParaRPr b="0" lang="uk-UA" sz="1600" spc="-1" strike="noStrike">
              <a:latin typeface="Arial"/>
            </a:endParaRPr>
          </a:p>
        </p:txBody>
      </p:sp>
      <p:sp>
        <p:nvSpPr>
          <p:cNvPr id="352" name="Нижний колонтитул 2"/>
          <p:cNvSpPr/>
          <p:nvPr/>
        </p:nvSpPr>
        <p:spPr>
          <a:xfrm>
            <a:off x="1552320" y="390204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904</a:t>
            </a:r>
            <a:r>
              <a:rPr b="0" i="1" lang="uk-UA" sz="1600" spc="-1" strike="noStrike">
                <a:solidFill>
                  <a:srgbClr val="000000"/>
                </a:solidFill>
                <a:latin typeface="Garamond"/>
              </a:rPr>
              <a:t> </a:t>
            </a:r>
            <a:endParaRPr b="0" lang="uk-UA" sz="1600" spc="-1" strike="noStrike">
              <a:latin typeface="Arial"/>
            </a:endParaRPr>
          </a:p>
        </p:txBody>
      </p:sp>
      <p:sp>
        <p:nvSpPr>
          <p:cNvPr id="353" name="Пряма сполучна лінія 69"/>
          <p:cNvSpPr/>
          <p:nvPr/>
        </p:nvSpPr>
        <p:spPr>
          <a:xfrm>
            <a:off x="7369920" y="3294000"/>
            <a:ext cx="11520" cy="119448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54" name="Пряма сполучна лінія 71"/>
          <p:cNvSpPr/>
          <p:nvPr/>
        </p:nvSpPr>
        <p:spPr>
          <a:xfrm>
            <a:off x="4496040" y="3115080"/>
            <a:ext cx="2873880" cy="16272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55" name="Нижний колонтитул 2"/>
          <p:cNvSpPr/>
          <p:nvPr/>
        </p:nvSpPr>
        <p:spPr>
          <a:xfrm rot="213600">
            <a:off x="6398640" y="294876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1400" spc="-1" strike="noStrike">
                <a:solidFill>
                  <a:srgbClr val="78648e"/>
                </a:solidFill>
                <a:latin typeface="Garamond"/>
              </a:rPr>
              <a:t>28.02.25</a:t>
            </a:r>
            <a:endParaRPr b="0" lang="uk-UA" sz="1400" spc="-1" strike="noStrike">
              <a:latin typeface="Arial"/>
            </a:endParaRPr>
          </a:p>
        </p:txBody>
      </p:sp>
      <p:sp>
        <p:nvSpPr>
          <p:cNvPr id="356" name="Прямокутник 45"/>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донарахувань?</a:t>
            </a:r>
            <a:endParaRPr b="0" lang="uk-UA" sz="3000" spc="-1" strike="noStrike">
              <a:latin typeface="Arial"/>
            </a:endParaRPr>
          </a:p>
        </p:txBody>
      </p:sp>
      <p:sp>
        <p:nvSpPr>
          <p:cNvPr id="357" name="Овальна виноска 46"/>
          <p:cNvSpPr/>
          <p:nvPr/>
        </p:nvSpPr>
        <p:spPr>
          <a:xfrm rot="18031200">
            <a:off x="-68400" y="3294360"/>
            <a:ext cx="1477440" cy="82188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01.01.17 (приб. рік)</a:t>
            </a:r>
            <a:endParaRPr b="0" lang="uk-UA" sz="1400" spc="-1" strike="noStrike">
              <a:latin typeface="Arial"/>
            </a:endParaRPr>
          </a:p>
        </p:txBody>
      </p:sp>
      <p:sp>
        <p:nvSpPr>
          <p:cNvPr id="358" name="PlaceHolder 3"/>
          <p:cNvSpPr>
            <a:spLocks noGrp="1"/>
          </p:cNvSpPr>
          <p:nvPr>
            <p:ph type="ftr" idx="4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Прямокутник 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донарахувань?</a:t>
            </a:r>
            <a:endParaRPr b="0" lang="uk-UA" sz="3000" spc="-1" strike="noStrike">
              <a:latin typeface="Arial"/>
            </a:endParaRPr>
          </a:p>
        </p:txBody>
      </p:sp>
      <p:sp>
        <p:nvSpPr>
          <p:cNvPr id="360"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pic>
        <p:nvPicPr>
          <p:cNvPr id="361" name="Рисунок 9" descr=""/>
          <p:cNvPicPr/>
          <p:nvPr/>
        </p:nvPicPr>
        <p:blipFill>
          <a:blip r:embed="rId1"/>
          <a:stretch/>
        </p:blipFill>
        <p:spPr>
          <a:xfrm>
            <a:off x="117720" y="212400"/>
            <a:ext cx="1976040" cy="871200"/>
          </a:xfrm>
          <a:prstGeom prst="rect">
            <a:avLst/>
          </a:prstGeom>
          <a:ln w="0">
            <a:noFill/>
          </a:ln>
        </p:spPr>
      </p:pic>
      <p:sp>
        <p:nvSpPr>
          <p:cNvPr id="362" name="PlaceHolder 1"/>
          <p:cNvSpPr>
            <a:spLocks noGrp="1"/>
          </p:cNvSpPr>
          <p:nvPr>
            <p:ph type="sldNum" idx="50"/>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060856A3-92FA-4391-8670-C5E8CA12BBBF}" type="slidenum">
              <a:rPr b="0" lang="ru-RU" sz="1200" spc="-1" strike="noStrike">
                <a:solidFill>
                  <a:srgbClr val="8c8c8c"/>
                </a:solidFill>
                <a:latin typeface="Corbel"/>
              </a:rPr>
              <a:t>20</a:t>
            </a:fld>
            <a:endParaRPr b="0" lang="uk-UA" sz="1200" spc="-1" strike="noStrike">
              <a:latin typeface="Times New Roman"/>
            </a:endParaRPr>
          </a:p>
        </p:txBody>
      </p:sp>
      <p:sp>
        <p:nvSpPr>
          <p:cNvPr id="363"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364" name="Прямокутник 1"/>
          <p:cNvSpPr/>
          <p:nvPr/>
        </p:nvSpPr>
        <p:spPr>
          <a:xfrm>
            <a:off x="798840" y="1401840"/>
            <a:ext cx="7095600" cy="5150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000" spc="-1" strike="noStrike">
                <a:solidFill>
                  <a:srgbClr val="000000"/>
                </a:solidFill>
                <a:latin typeface="Garamond"/>
              </a:rPr>
              <a:t>Можливий алгоритм щодо розрахунку </a:t>
            </a:r>
            <a:r>
              <a:rPr b="1" lang="uk-UA" sz="2000" spc="-1" strike="noStrike" u="sng">
                <a:solidFill>
                  <a:srgbClr val="822237"/>
                </a:solidFill>
                <a:uFillTx/>
                <a:latin typeface="Garamond"/>
              </a:rPr>
              <a:t>строків притягнення до відповідальності згідно ПКУ </a:t>
            </a:r>
            <a:r>
              <a:rPr b="1" lang="uk-UA"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1400" spc="-1" strike="noStrike">
              <a:latin typeface="Arial"/>
            </a:endParaRPr>
          </a:p>
          <a:p>
            <a:pPr algn="just">
              <a:lnSpc>
                <a:spcPct val="100000"/>
              </a:lnSpc>
              <a:buNone/>
            </a:pPr>
            <a:r>
              <a:rPr b="1" lang="uk-UA" sz="1800" spc="-1" strike="noStrike">
                <a:solidFill>
                  <a:srgbClr val="002060"/>
                </a:solidFill>
                <a:latin typeface="Garamond"/>
              </a:rPr>
              <a:t>Приклад: </a:t>
            </a:r>
            <a:r>
              <a:rPr b="0" lang="uk-UA" sz="1800" spc="-1" strike="noStrike">
                <a:solidFill>
                  <a:srgbClr val="000000"/>
                </a:solidFill>
                <a:latin typeface="Garamond"/>
              </a:rPr>
              <a:t>ПН від 11.07.2018р. були зареєстровані в ЄРПН 17.10.2018р.</a:t>
            </a:r>
            <a:endParaRPr b="0" lang="uk-UA" sz="1800" spc="-1" strike="noStrike">
              <a:latin typeface="Arial"/>
            </a:endParaRPr>
          </a:p>
          <a:p>
            <a:pPr algn="just">
              <a:lnSpc>
                <a:spcPct val="100000"/>
              </a:lnSpc>
              <a:buNone/>
            </a:pP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i="1" lang="uk-UA" sz="2000" spc="-1" strike="noStrike">
                <a:solidFill>
                  <a:srgbClr val="002060"/>
                </a:solidFill>
                <a:latin typeface="Garamond"/>
              </a:rPr>
              <a:t>                                                                                    </a:t>
            </a: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i="1" lang="uk-UA" sz="2000" spc="-1" strike="noStrike">
                <a:solidFill>
                  <a:srgbClr val="002060"/>
                </a:solidFill>
                <a:latin typeface="Garamond"/>
              </a:rPr>
              <a:t>                                   </a:t>
            </a: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800" spc="-1" strike="noStrike">
              <a:latin typeface="Arial"/>
            </a:endParaRPr>
          </a:p>
          <a:p>
            <a:pPr algn="just">
              <a:lnSpc>
                <a:spcPct val="100000"/>
              </a:lnSpc>
              <a:buNone/>
            </a:pPr>
            <a:endParaRPr b="0" lang="uk-UA" sz="3600" spc="-1" strike="noStrike">
              <a:latin typeface="Arial"/>
            </a:endParaRPr>
          </a:p>
          <a:p>
            <a:pPr algn="just">
              <a:lnSpc>
                <a:spcPct val="100000"/>
              </a:lnSpc>
              <a:buNone/>
            </a:pPr>
            <a:r>
              <a:rPr b="1" lang="uk-UA" sz="1800" spc="-1" strike="noStrike">
                <a:solidFill>
                  <a:srgbClr val="000000"/>
                </a:solidFill>
                <a:latin typeface="Garamond"/>
              </a:rPr>
              <a:t>«Антифіскальний» висновок: </a:t>
            </a:r>
            <a:r>
              <a:rPr b="0" lang="uk-UA" sz="1800" spc="-1" strike="noStrike">
                <a:solidFill>
                  <a:srgbClr val="000000"/>
                </a:solidFill>
                <a:latin typeface="Garamond"/>
              </a:rPr>
              <a:t>у ГУ ДПС відсутнє право застосовувати штраф</a:t>
            </a:r>
            <a:endParaRPr b="0" lang="uk-UA" sz="1800" spc="-1" strike="noStrike">
              <a:latin typeface="Arial"/>
            </a:endParaRPr>
          </a:p>
        </p:txBody>
      </p:sp>
      <p:sp>
        <p:nvSpPr>
          <p:cNvPr id="365" name="Пряма зі стрілкою 5"/>
          <p:cNvSpPr/>
          <p:nvPr/>
        </p:nvSpPr>
        <p:spPr>
          <a:xfrm flipV="1">
            <a:off x="981720" y="4435920"/>
            <a:ext cx="6264360" cy="71640"/>
          </a:xfrm>
          <a:custGeom>
            <a:avLst/>
            <a:gdLst/>
            <a:ahLst/>
            <a:rect l="l" t="t" r="r" b="b"/>
            <a:pathLst>
              <a:path w="21600" h="21600">
                <a:moveTo>
                  <a:pt x="0" y="0"/>
                </a:moveTo>
                <a:lnTo>
                  <a:pt x="21600" y="21600"/>
                </a:lnTo>
              </a:path>
            </a:pathLst>
          </a:custGeom>
          <a:noFill/>
          <a:ln w="38100">
            <a:solidFill>
              <a:srgbClr val="7030a0"/>
            </a:solidFill>
            <a:round/>
            <a:tailEnd len="med" type="triangle" w="med"/>
          </a:ln>
          <a:scene3d>
            <a:camera prst="perspectiveRelaxed"/>
            <a:lightRig dir="t" rig="threePt"/>
          </a:scene3d>
        </p:spPr>
        <p:style>
          <a:lnRef idx="1">
            <a:schemeClr val="accent1"/>
          </a:lnRef>
          <a:fillRef idx="0">
            <a:schemeClr val="accent1"/>
          </a:fillRef>
          <a:effectRef idx="0">
            <a:schemeClr val="accent1"/>
          </a:effectRef>
          <a:fontRef idx="minor"/>
        </p:style>
      </p:sp>
      <p:sp>
        <p:nvSpPr>
          <p:cNvPr id="366" name="Пряма сполучна лінія 13"/>
          <p:cNvSpPr/>
          <p:nvPr/>
        </p:nvSpPr>
        <p:spPr>
          <a:xfrm>
            <a:off x="2637720" y="3861000"/>
            <a:ext cx="360" cy="638640"/>
          </a:xfrm>
          <a:prstGeom prst="line">
            <a:avLst/>
          </a:prstGeom>
          <a:ln w="12700">
            <a:solidFill>
              <a:srgbClr val="ff0000"/>
            </a:solidFill>
            <a:round/>
          </a:ln>
        </p:spPr>
        <p:style>
          <a:lnRef idx="1">
            <a:schemeClr val="accent1"/>
          </a:lnRef>
          <a:fillRef idx="0">
            <a:schemeClr val="accent1"/>
          </a:fillRef>
          <a:effectRef idx="0">
            <a:schemeClr val="accent1"/>
          </a:effectRef>
          <a:fontRef idx="minor"/>
        </p:style>
      </p:sp>
      <p:sp>
        <p:nvSpPr>
          <p:cNvPr id="367" name="Пряма сполучна лінія 14"/>
          <p:cNvSpPr/>
          <p:nvPr/>
        </p:nvSpPr>
        <p:spPr>
          <a:xfrm>
            <a:off x="5374080" y="4005000"/>
            <a:ext cx="360" cy="432000"/>
          </a:xfrm>
          <a:prstGeom prst="line">
            <a:avLst/>
          </a:prstGeom>
          <a:ln w="12700">
            <a:solidFill>
              <a:srgbClr val="ff0000"/>
            </a:solidFill>
            <a:round/>
          </a:ln>
        </p:spPr>
        <p:style>
          <a:lnRef idx="1">
            <a:schemeClr val="accent1"/>
          </a:lnRef>
          <a:fillRef idx="0">
            <a:schemeClr val="accent1"/>
          </a:fillRef>
          <a:effectRef idx="0">
            <a:schemeClr val="accent1"/>
          </a:effectRef>
          <a:fontRef idx="minor"/>
        </p:style>
      </p:sp>
      <p:sp>
        <p:nvSpPr>
          <p:cNvPr id="368" name="Пряма сполучна лінія 15"/>
          <p:cNvSpPr/>
          <p:nvPr/>
        </p:nvSpPr>
        <p:spPr>
          <a:xfrm>
            <a:off x="6606000" y="4429800"/>
            <a:ext cx="0" cy="369000"/>
          </a:xfrm>
          <a:prstGeom prst="line">
            <a:avLst/>
          </a:prstGeom>
          <a:ln w="12700">
            <a:solidFill>
              <a:srgbClr val="39527b"/>
            </a:solidFill>
            <a:round/>
          </a:ln>
        </p:spPr>
        <p:style>
          <a:lnRef idx="1">
            <a:schemeClr val="accent1"/>
          </a:lnRef>
          <a:fillRef idx="0">
            <a:schemeClr val="accent1"/>
          </a:fillRef>
          <a:effectRef idx="0">
            <a:schemeClr val="accent1"/>
          </a:effectRef>
          <a:fontRef idx="minor"/>
        </p:style>
      </p:sp>
      <p:sp>
        <p:nvSpPr>
          <p:cNvPr id="369" name="Дуга 22"/>
          <p:cNvSpPr/>
          <p:nvPr/>
        </p:nvSpPr>
        <p:spPr>
          <a:xfrm>
            <a:off x="4453560" y="4005000"/>
            <a:ext cx="2144520" cy="816840"/>
          </a:xfrm>
          <a:prstGeom prst="arc">
            <a:avLst>
              <a:gd name="adj1" fmla="val 15114740"/>
              <a:gd name="adj2" fmla="val 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70" name="Пряма сполучна лінія 27"/>
          <p:cNvSpPr/>
          <p:nvPr/>
        </p:nvSpPr>
        <p:spPr>
          <a:xfrm>
            <a:off x="5374080" y="4437000"/>
            <a:ext cx="360" cy="28800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371" name="Дуга 28"/>
          <p:cNvSpPr/>
          <p:nvPr/>
        </p:nvSpPr>
        <p:spPr>
          <a:xfrm rot="16665000">
            <a:off x="1716480" y="3125520"/>
            <a:ext cx="1613520" cy="3085920"/>
          </a:xfrm>
          <a:prstGeom prst="arc">
            <a:avLst>
              <a:gd name="adj1" fmla="val 16200000"/>
              <a:gd name="adj2" fmla="val 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72" name="Пряма сполучна лінія 36"/>
          <p:cNvSpPr/>
          <p:nvPr/>
        </p:nvSpPr>
        <p:spPr>
          <a:xfrm>
            <a:off x="2637720" y="4453560"/>
            <a:ext cx="360" cy="28800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373" name="Пряма сполучна лінія 41"/>
          <p:cNvSpPr/>
          <p:nvPr/>
        </p:nvSpPr>
        <p:spPr>
          <a:xfrm flipH="1">
            <a:off x="981720" y="4499640"/>
            <a:ext cx="3960" cy="306360"/>
          </a:xfrm>
          <a:prstGeom prst="line">
            <a:avLst/>
          </a:prstGeom>
          <a:ln w="12700">
            <a:solidFill>
              <a:srgbClr val="000000"/>
            </a:solidFill>
            <a:round/>
          </a:ln>
        </p:spPr>
        <p:style>
          <a:lnRef idx="1">
            <a:schemeClr val="accent1"/>
          </a:lnRef>
          <a:fillRef idx="0">
            <a:schemeClr val="accent1"/>
          </a:fillRef>
          <a:effectRef idx="0">
            <a:schemeClr val="accent1"/>
          </a:effectRef>
          <a:fontRef idx="minor"/>
        </p:style>
      </p:sp>
      <p:sp>
        <p:nvSpPr>
          <p:cNvPr id="374" name="Ліва кругла дужка 42"/>
          <p:cNvSpPr/>
          <p:nvPr/>
        </p:nvSpPr>
        <p:spPr>
          <a:xfrm rot="16200000">
            <a:off x="3754080" y="3597120"/>
            <a:ext cx="503640" cy="2736000"/>
          </a:xfrm>
          <a:prstGeom prst="leftBracket">
            <a:avLst>
              <a:gd name="adj" fmla="val 8333"/>
            </a:avLst>
          </a:prstGeom>
          <a:noFill/>
          <a:ln w="12700">
            <a:solidFill>
              <a:srgbClr val="39527b"/>
            </a:solidFill>
            <a:round/>
          </a:ln>
        </p:spPr>
        <p:style>
          <a:lnRef idx="1">
            <a:schemeClr val="accent1"/>
          </a:lnRef>
          <a:fillRef idx="0">
            <a:schemeClr val="accent1"/>
          </a:fillRef>
          <a:effectRef idx="0">
            <a:schemeClr val="accent1"/>
          </a:effectRef>
          <a:fontRef idx="minor"/>
        </p:style>
      </p:sp>
      <p:sp>
        <p:nvSpPr>
          <p:cNvPr id="375" name="Овальна виноска 52"/>
          <p:cNvSpPr/>
          <p:nvPr/>
        </p:nvSpPr>
        <p:spPr>
          <a:xfrm>
            <a:off x="6284160" y="3675240"/>
            <a:ext cx="119376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08.02.24</a:t>
            </a:r>
            <a:endParaRPr b="0" lang="uk-UA" sz="1400" spc="-1" strike="noStrike">
              <a:latin typeface="Arial"/>
            </a:endParaRPr>
          </a:p>
        </p:txBody>
      </p:sp>
      <p:sp>
        <p:nvSpPr>
          <p:cNvPr id="376" name="Овальна виноска 54"/>
          <p:cNvSpPr/>
          <p:nvPr/>
        </p:nvSpPr>
        <p:spPr>
          <a:xfrm>
            <a:off x="5070240" y="3394080"/>
            <a:ext cx="111204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31.07.23</a:t>
            </a:r>
            <a:endParaRPr b="0" lang="uk-UA" sz="1400" spc="-1" strike="noStrike">
              <a:latin typeface="Arial"/>
            </a:endParaRPr>
          </a:p>
        </p:txBody>
      </p:sp>
      <p:sp>
        <p:nvSpPr>
          <p:cNvPr id="377" name="Овальна виноска 55"/>
          <p:cNvSpPr/>
          <p:nvPr/>
        </p:nvSpPr>
        <p:spPr>
          <a:xfrm>
            <a:off x="2359440" y="3302280"/>
            <a:ext cx="109728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18.03.20</a:t>
            </a:r>
            <a:endParaRPr b="0" lang="uk-UA" sz="1400" spc="-1" strike="noStrike">
              <a:latin typeface="Arial"/>
            </a:endParaRPr>
          </a:p>
        </p:txBody>
      </p:sp>
      <p:sp>
        <p:nvSpPr>
          <p:cNvPr id="378" name="Овальна виноска 56"/>
          <p:cNvSpPr/>
          <p:nvPr/>
        </p:nvSpPr>
        <p:spPr>
          <a:xfrm>
            <a:off x="1197720" y="3389040"/>
            <a:ext cx="1110600" cy="44856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27.01.18</a:t>
            </a:r>
            <a:endParaRPr b="0" lang="uk-UA" sz="1400" spc="-1" strike="noStrike">
              <a:latin typeface="Arial"/>
            </a:endParaRPr>
          </a:p>
        </p:txBody>
      </p:sp>
      <p:sp>
        <p:nvSpPr>
          <p:cNvPr id="379" name="Нижний колонтитул 2"/>
          <p:cNvSpPr/>
          <p:nvPr/>
        </p:nvSpPr>
        <p:spPr>
          <a:xfrm>
            <a:off x="1360440" y="3956400"/>
            <a:ext cx="215640" cy="54288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a:p>
            <a:pPr algn="ctr">
              <a:lnSpc>
                <a:spcPct val="100000"/>
              </a:lnSpc>
              <a:buNone/>
            </a:pPr>
            <a:r>
              <a:rPr b="1" i="1" lang="uk-UA" sz="800" spc="-1" strike="noStrike">
                <a:solidFill>
                  <a:srgbClr val="ff0000"/>
                </a:solidFill>
                <a:latin typeface="Garamond"/>
              </a:rPr>
              <a:t>.</a:t>
            </a:r>
            <a:endParaRPr b="0" lang="uk-UA" sz="800" spc="-1" strike="noStrike">
              <a:latin typeface="Arial"/>
            </a:endParaRPr>
          </a:p>
        </p:txBody>
      </p:sp>
      <p:sp>
        <p:nvSpPr>
          <p:cNvPr id="380" name="Ліва фігурна дужка 53"/>
          <p:cNvSpPr/>
          <p:nvPr/>
        </p:nvSpPr>
        <p:spPr>
          <a:xfrm rot="16200000">
            <a:off x="1620360" y="4167360"/>
            <a:ext cx="378360" cy="165600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81" name="Нижний колонтитул 2"/>
          <p:cNvSpPr/>
          <p:nvPr/>
        </p:nvSpPr>
        <p:spPr>
          <a:xfrm>
            <a:off x="1050840" y="499680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400" spc="-1" strike="noStrike">
                <a:solidFill>
                  <a:srgbClr val="000000"/>
                </a:solidFill>
                <a:latin typeface="Garamond"/>
              </a:rPr>
              <a:t>частина перевіряємого періоду</a:t>
            </a:r>
            <a:endParaRPr b="0" lang="uk-UA" sz="1400" spc="-1" strike="noStrike">
              <a:latin typeface="Arial"/>
            </a:endParaRPr>
          </a:p>
        </p:txBody>
      </p:sp>
      <p:sp>
        <p:nvSpPr>
          <p:cNvPr id="382" name="Ліва фігурна дужка 61"/>
          <p:cNvSpPr/>
          <p:nvPr/>
        </p:nvSpPr>
        <p:spPr>
          <a:xfrm rot="16200000">
            <a:off x="5805720" y="4377240"/>
            <a:ext cx="378360" cy="122220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83" name="Нижний колонтитул 2"/>
          <p:cNvSpPr/>
          <p:nvPr/>
        </p:nvSpPr>
        <p:spPr>
          <a:xfrm>
            <a:off x="5233680" y="499716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400" spc="-1" strike="noStrike">
                <a:solidFill>
                  <a:srgbClr val="000000"/>
                </a:solidFill>
                <a:latin typeface="Garamond"/>
              </a:rPr>
              <a:t>частина перевіряємого періоду</a:t>
            </a:r>
            <a:endParaRPr b="0" lang="uk-UA" sz="1400" spc="-1" strike="noStrike">
              <a:latin typeface="Arial"/>
            </a:endParaRPr>
          </a:p>
        </p:txBody>
      </p:sp>
      <p:sp>
        <p:nvSpPr>
          <p:cNvPr id="384" name="Нижний колонтитул 2"/>
          <p:cNvSpPr/>
          <p:nvPr/>
        </p:nvSpPr>
        <p:spPr>
          <a:xfrm>
            <a:off x="3288960" y="4448160"/>
            <a:ext cx="1505160" cy="7556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600" spc="-1" strike="noStrike">
                <a:solidFill>
                  <a:srgbClr val="000000"/>
                </a:solidFill>
                <a:latin typeface="Garamond"/>
              </a:rPr>
              <a:t>зупинення строків давності </a:t>
            </a:r>
            <a:endParaRPr b="0" lang="uk-UA" sz="1600" spc="-1" strike="noStrike">
              <a:latin typeface="Arial"/>
            </a:endParaRPr>
          </a:p>
        </p:txBody>
      </p:sp>
      <p:sp>
        <p:nvSpPr>
          <p:cNvPr id="385" name="Ліва фігурна дужка 65"/>
          <p:cNvSpPr/>
          <p:nvPr/>
        </p:nvSpPr>
        <p:spPr>
          <a:xfrm rot="16200000">
            <a:off x="1951200" y="3996000"/>
            <a:ext cx="194400" cy="117504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86" name="Ліва фігурна дужка 66"/>
          <p:cNvSpPr/>
          <p:nvPr/>
        </p:nvSpPr>
        <p:spPr>
          <a:xfrm rot="16200000">
            <a:off x="5905800" y="3948840"/>
            <a:ext cx="160920" cy="120492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387" name="Нижний колонтитул 2"/>
          <p:cNvSpPr/>
          <p:nvPr/>
        </p:nvSpPr>
        <p:spPr>
          <a:xfrm>
            <a:off x="1400400" y="463500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200" spc="-1" strike="noStrike">
                <a:solidFill>
                  <a:srgbClr val="000000"/>
                </a:solidFill>
                <a:latin typeface="Garamond"/>
              </a:rPr>
              <a:t>частина строку давності</a:t>
            </a:r>
            <a:endParaRPr b="0" lang="uk-UA" sz="1200" spc="-1" strike="noStrike">
              <a:latin typeface="Arial"/>
            </a:endParaRPr>
          </a:p>
        </p:txBody>
      </p:sp>
      <p:sp>
        <p:nvSpPr>
          <p:cNvPr id="388" name="Нижний колонтитул 2"/>
          <p:cNvSpPr/>
          <p:nvPr/>
        </p:nvSpPr>
        <p:spPr>
          <a:xfrm>
            <a:off x="5332680" y="457488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0" i="1" lang="uk-UA" sz="1200" spc="-1" strike="noStrike">
                <a:solidFill>
                  <a:srgbClr val="000000"/>
                </a:solidFill>
                <a:latin typeface="Garamond"/>
              </a:rPr>
              <a:t>частина строку давності</a:t>
            </a:r>
            <a:endParaRPr b="0" lang="uk-UA" sz="1200" spc="-1" strike="noStrike">
              <a:latin typeface="Arial"/>
            </a:endParaRPr>
          </a:p>
        </p:txBody>
      </p:sp>
      <p:pic>
        <p:nvPicPr>
          <p:cNvPr id="389" name="Рисунок 74" descr="https://upload.wikimedia.org/wikipedia/commons/thumb/d/d8/UA_road_sign_5.69.svg/300px-UA_road_sign_5.69.svg.png"/>
          <p:cNvPicPr/>
          <p:nvPr/>
        </p:nvPicPr>
        <p:blipFill>
          <a:blip r:embed="rId2"/>
          <a:stretch/>
        </p:blipFill>
        <p:spPr>
          <a:xfrm>
            <a:off x="3736080" y="3905280"/>
            <a:ext cx="552240" cy="247320"/>
          </a:xfrm>
          <a:prstGeom prst="rect">
            <a:avLst/>
          </a:prstGeom>
          <a:ln w="0">
            <a:noFill/>
          </a:ln>
        </p:spPr>
      </p:pic>
      <p:sp>
        <p:nvSpPr>
          <p:cNvPr id="390" name="Пряма сполучна лінія 37"/>
          <p:cNvSpPr/>
          <p:nvPr/>
        </p:nvSpPr>
        <p:spPr>
          <a:xfrm>
            <a:off x="1891440" y="3262320"/>
            <a:ext cx="11520" cy="119448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91" name="Пряма сполучна лінія 11"/>
          <p:cNvSpPr/>
          <p:nvPr/>
        </p:nvSpPr>
        <p:spPr>
          <a:xfrm flipV="1">
            <a:off x="1902960" y="3151080"/>
            <a:ext cx="1005120" cy="9396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92" name="Нижний колонтитул 2"/>
          <p:cNvSpPr/>
          <p:nvPr/>
        </p:nvSpPr>
        <p:spPr>
          <a:xfrm rot="21346200">
            <a:off x="1845720" y="288036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1400" spc="-1" strike="noStrike">
                <a:solidFill>
                  <a:srgbClr val="78648e"/>
                </a:solidFill>
                <a:latin typeface="Garamond"/>
              </a:rPr>
              <a:t>17.10.18</a:t>
            </a:r>
            <a:endParaRPr b="0" lang="uk-UA" sz="1400" spc="-1" strike="noStrike">
              <a:latin typeface="Arial"/>
            </a:endParaRPr>
          </a:p>
        </p:txBody>
      </p:sp>
      <p:sp>
        <p:nvSpPr>
          <p:cNvPr id="393" name="Нижний колонтитул 2"/>
          <p:cNvSpPr/>
          <p:nvPr/>
        </p:nvSpPr>
        <p:spPr>
          <a:xfrm>
            <a:off x="5473440" y="406116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191</a:t>
            </a:r>
            <a:r>
              <a:rPr b="0" i="1" lang="uk-UA" sz="1600" spc="-1" strike="noStrike">
                <a:solidFill>
                  <a:srgbClr val="000000"/>
                </a:solidFill>
                <a:latin typeface="Garamond"/>
              </a:rPr>
              <a:t> </a:t>
            </a:r>
            <a:endParaRPr b="0" lang="uk-UA" sz="1600" spc="-1" strike="noStrike">
              <a:latin typeface="Arial"/>
            </a:endParaRPr>
          </a:p>
        </p:txBody>
      </p:sp>
      <p:sp>
        <p:nvSpPr>
          <p:cNvPr id="394" name="Нижний колонтитул 2"/>
          <p:cNvSpPr/>
          <p:nvPr/>
        </p:nvSpPr>
        <p:spPr>
          <a:xfrm>
            <a:off x="3508200" y="409284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1 231</a:t>
            </a:r>
            <a:r>
              <a:rPr b="0" i="1" lang="uk-UA" sz="1600" spc="-1" strike="noStrike">
                <a:solidFill>
                  <a:srgbClr val="000000"/>
                </a:solidFill>
                <a:latin typeface="Garamond"/>
              </a:rPr>
              <a:t> </a:t>
            </a:r>
            <a:endParaRPr b="0" lang="uk-UA" sz="1600" spc="-1" strike="noStrike">
              <a:latin typeface="Arial"/>
            </a:endParaRPr>
          </a:p>
        </p:txBody>
      </p:sp>
      <p:sp>
        <p:nvSpPr>
          <p:cNvPr id="395" name="Нижний колонтитул 2"/>
          <p:cNvSpPr/>
          <p:nvPr/>
        </p:nvSpPr>
        <p:spPr>
          <a:xfrm>
            <a:off x="1552320" y="390204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ef9f0f"/>
                </a:solidFill>
                <a:latin typeface="Garamond"/>
              </a:rPr>
              <a:t>904</a:t>
            </a:r>
            <a:r>
              <a:rPr b="0" i="1" lang="uk-UA" sz="1600" spc="-1" strike="noStrike">
                <a:solidFill>
                  <a:srgbClr val="000000"/>
                </a:solidFill>
                <a:latin typeface="Garamond"/>
              </a:rPr>
              <a:t> </a:t>
            </a:r>
            <a:endParaRPr b="0" lang="uk-UA" sz="1600" spc="-1" strike="noStrike">
              <a:latin typeface="Arial"/>
            </a:endParaRPr>
          </a:p>
        </p:txBody>
      </p:sp>
      <p:pic>
        <p:nvPicPr>
          <p:cNvPr id="396" name="Рисунок 8" descr=""/>
          <p:cNvPicPr/>
          <p:nvPr/>
        </p:nvPicPr>
        <p:blipFill>
          <a:blip r:embed="rId3"/>
          <a:stretch/>
        </p:blipFill>
        <p:spPr>
          <a:xfrm>
            <a:off x="7794720" y="2493000"/>
            <a:ext cx="3700080" cy="3528000"/>
          </a:xfrm>
          <a:prstGeom prst="rect">
            <a:avLst/>
          </a:prstGeom>
          <a:ln w="0">
            <a:noFill/>
          </a:ln>
        </p:spPr>
      </p:pic>
      <p:sp>
        <p:nvSpPr>
          <p:cNvPr id="397" name="Пряма сполучна лінія 44"/>
          <p:cNvSpPr/>
          <p:nvPr/>
        </p:nvSpPr>
        <p:spPr>
          <a:xfrm>
            <a:off x="3598200" y="3253320"/>
            <a:ext cx="11520" cy="119484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98" name="Пряма сполучна лінія 45"/>
          <p:cNvSpPr/>
          <p:nvPr/>
        </p:nvSpPr>
        <p:spPr>
          <a:xfrm>
            <a:off x="4373640" y="3197880"/>
            <a:ext cx="23400" cy="125316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399" name="Нижний колонтитул 2"/>
          <p:cNvSpPr/>
          <p:nvPr/>
        </p:nvSpPr>
        <p:spPr>
          <a:xfrm rot="21346200">
            <a:off x="2924640" y="289440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1400" spc="-1" strike="noStrike">
                <a:solidFill>
                  <a:srgbClr val="78648e"/>
                </a:solidFill>
                <a:latin typeface="Garamond"/>
              </a:rPr>
              <a:t>07.03.22</a:t>
            </a:r>
            <a:endParaRPr b="0" lang="uk-UA" sz="1400" spc="-1" strike="noStrike">
              <a:latin typeface="Arial"/>
            </a:endParaRPr>
          </a:p>
        </p:txBody>
      </p:sp>
      <p:sp>
        <p:nvSpPr>
          <p:cNvPr id="400" name="Нижний колонтитул 2"/>
          <p:cNvSpPr/>
          <p:nvPr/>
        </p:nvSpPr>
        <p:spPr>
          <a:xfrm rot="21346200">
            <a:off x="3737520" y="284400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1400" spc="-1" strike="noStrike">
                <a:solidFill>
                  <a:srgbClr val="78648e"/>
                </a:solidFill>
                <a:latin typeface="Garamond"/>
              </a:rPr>
              <a:t>26.05.22</a:t>
            </a:r>
            <a:endParaRPr b="0" lang="uk-UA" sz="1400" spc="-1" strike="noStrike">
              <a:latin typeface="Arial"/>
            </a:endParaRPr>
          </a:p>
        </p:txBody>
      </p:sp>
      <p:sp>
        <p:nvSpPr>
          <p:cNvPr id="401" name="Пряма сполучна лінія 51"/>
          <p:cNvSpPr/>
          <p:nvPr/>
        </p:nvSpPr>
        <p:spPr>
          <a:xfrm flipV="1">
            <a:off x="3278880" y="3215880"/>
            <a:ext cx="631080" cy="4824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402" name="Пряма сполучна лінія 59"/>
          <p:cNvSpPr/>
          <p:nvPr/>
        </p:nvSpPr>
        <p:spPr>
          <a:xfrm flipV="1">
            <a:off x="4075920" y="3177360"/>
            <a:ext cx="630720" cy="4788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403" name="Ліва фігурна дужка 62"/>
          <p:cNvSpPr/>
          <p:nvPr/>
        </p:nvSpPr>
        <p:spPr>
          <a:xfrm rot="16200000">
            <a:off x="3889080" y="2997720"/>
            <a:ext cx="202320" cy="731880"/>
          </a:xfrm>
          <a:prstGeom prst="leftBrace">
            <a:avLst>
              <a:gd name="adj1" fmla="val 8333"/>
              <a:gd name="adj2" fmla="val 50000"/>
            </a:avLst>
          </a:prstGeom>
          <a:noFill/>
          <a:ln w="12700">
            <a:solidFill>
              <a:srgbClr val="ff0000"/>
            </a:solidFill>
            <a:round/>
          </a:ln>
        </p:spPr>
        <p:style>
          <a:lnRef idx="1">
            <a:schemeClr val="accent1"/>
          </a:lnRef>
          <a:fillRef idx="0">
            <a:schemeClr val="accent1"/>
          </a:fillRef>
          <a:effectRef idx="0">
            <a:schemeClr val="accent1"/>
          </a:effectRef>
          <a:fontRef idx="minor"/>
        </p:style>
      </p:sp>
      <p:sp>
        <p:nvSpPr>
          <p:cNvPr id="404" name="Нижний колонтитул 2"/>
          <p:cNvSpPr/>
          <p:nvPr/>
        </p:nvSpPr>
        <p:spPr>
          <a:xfrm>
            <a:off x="3507840" y="3364920"/>
            <a:ext cx="987840" cy="481680"/>
          </a:xfrm>
          <a:prstGeom prst="rect">
            <a:avLst/>
          </a:prstGeom>
          <a:noFill/>
          <a:ln w="0">
            <a:noFill/>
          </a:ln>
        </p:spPr>
        <p:style>
          <a:lnRef idx="0"/>
          <a:fillRef idx="0"/>
          <a:effectRef idx="0"/>
          <a:fontRef idx="minor"/>
        </p:style>
        <p:txBody>
          <a:bodyPr anchor="ctr">
            <a:noAutofit/>
          </a:bodyPr>
          <a:p>
            <a:pPr algn="ctr">
              <a:lnSpc>
                <a:spcPct val="100000"/>
              </a:lnSpc>
              <a:buNone/>
            </a:pPr>
            <a:r>
              <a:rPr b="1" lang="uk-UA" sz="1400" spc="-1" strike="noStrike">
                <a:solidFill>
                  <a:srgbClr val="78648e"/>
                </a:solidFill>
                <a:latin typeface="Garamond"/>
              </a:rPr>
              <a:t>81</a:t>
            </a:r>
            <a:r>
              <a:rPr b="0" i="1" lang="uk-UA" sz="1600" spc="-1" strike="noStrike">
                <a:solidFill>
                  <a:srgbClr val="000000"/>
                </a:solidFill>
                <a:latin typeface="Garamond"/>
              </a:rPr>
              <a:t> </a:t>
            </a:r>
            <a:endParaRPr b="0" lang="uk-UA" sz="1600" spc="-1" strike="noStrike">
              <a:latin typeface="Arial"/>
            </a:endParaRPr>
          </a:p>
        </p:txBody>
      </p:sp>
      <p:sp>
        <p:nvSpPr>
          <p:cNvPr id="405" name="Пряма сполучна лінія 71"/>
          <p:cNvSpPr/>
          <p:nvPr/>
        </p:nvSpPr>
        <p:spPr>
          <a:xfrm>
            <a:off x="3006000" y="4279680"/>
            <a:ext cx="29880" cy="153432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406" name="Пряма сполучна лінія 72"/>
          <p:cNvSpPr/>
          <p:nvPr/>
        </p:nvSpPr>
        <p:spPr>
          <a:xfrm flipV="1">
            <a:off x="3035880" y="5814000"/>
            <a:ext cx="1196640" cy="720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407" name="Нижний колонтитул 2"/>
          <p:cNvSpPr/>
          <p:nvPr/>
        </p:nvSpPr>
        <p:spPr>
          <a:xfrm>
            <a:off x="3015720" y="5310000"/>
            <a:ext cx="2316600" cy="496080"/>
          </a:xfrm>
          <a:prstGeom prst="rect">
            <a:avLst/>
          </a:prstGeom>
          <a:noFill/>
          <a:ln w="28575">
            <a:solidFill>
              <a:srgbClr val="66ff33"/>
            </a:solidFill>
            <a:round/>
          </a:ln>
        </p:spPr>
        <p:style>
          <a:lnRef idx="0"/>
          <a:fillRef idx="0"/>
          <a:effectRef idx="0"/>
          <a:fontRef idx="minor"/>
        </p:style>
        <p:txBody>
          <a:bodyPr anchor="ctr">
            <a:noAutofit/>
          </a:bodyPr>
          <a:p>
            <a:pPr algn="ctr">
              <a:lnSpc>
                <a:spcPct val="100000"/>
              </a:lnSpc>
              <a:buNone/>
            </a:pPr>
            <a:r>
              <a:rPr b="1" i="1" lang="uk-UA" sz="1400" spc="-1" strike="noStrike">
                <a:solidFill>
                  <a:srgbClr val="78648e"/>
                </a:solidFill>
                <a:latin typeface="Garamond"/>
              </a:rPr>
              <a:t>13.10.20 – останній день строку давності</a:t>
            </a:r>
            <a:endParaRPr b="0" lang="uk-UA" sz="1400" spc="-1" strike="noStrike">
              <a:latin typeface="Arial"/>
            </a:endParaRPr>
          </a:p>
        </p:txBody>
      </p:sp>
      <p:sp>
        <p:nvSpPr>
          <p:cNvPr id="408" name="Нижний колонтитул 2"/>
          <p:cNvSpPr/>
          <p:nvPr/>
        </p:nvSpPr>
        <p:spPr>
          <a:xfrm rot="21346200">
            <a:off x="2585880" y="3957840"/>
            <a:ext cx="1295640" cy="365040"/>
          </a:xfrm>
          <a:prstGeom prst="rect">
            <a:avLst/>
          </a:prstGeom>
          <a:noFill/>
          <a:ln w="0">
            <a:noFill/>
          </a:ln>
        </p:spPr>
        <p:style>
          <a:lnRef idx="0"/>
          <a:fillRef idx="0"/>
          <a:effectRef idx="0"/>
          <a:fontRef idx="minor"/>
        </p:style>
        <p:txBody>
          <a:bodyPr anchor="ctr">
            <a:noAutofit/>
          </a:bodyPr>
          <a:p>
            <a:pPr algn="ctr">
              <a:lnSpc>
                <a:spcPct val="100000"/>
              </a:lnSpc>
              <a:buNone/>
            </a:pPr>
            <a:r>
              <a:rPr b="1" i="1" lang="uk-UA" sz="1200" spc="-1" strike="noStrike">
                <a:solidFill>
                  <a:srgbClr val="78648e"/>
                </a:solidFill>
                <a:latin typeface="Garamond"/>
              </a:rPr>
              <a:t>13.10.20</a:t>
            </a:r>
            <a:endParaRPr b="0" lang="uk-UA" sz="1200" spc="-1" strike="noStrike">
              <a:latin typeface="Arial"/>
            </a:endParaRPr>
          </a:p>
        </p:txBody>
      </p:sp>
      <p:sp>
        <p:nvSpPr>
          <p:cNvPr id="409" name="Пряма сполучна лінія 76"/>
          <p:cNvSpPr/>
          <p:nvPr/>
        </p:nvSpPr>
        <p:spPr>
          <a:xfrm flipV="1">
            <a:off x="3005640" y="4235040"/>
            <a:ext cx="510120" cy="24840"/>
          </a:xfrm>
          <a:prstGeom prst="line">
            <a:avLst/>
          </a:prstGeom>
          <a:ln w="28575">
            <a:solidFill>
              <a:srgbClr val="66ff33"/>
            </a:solidFill>
            <a:round/>
          </a:ln>
        </p:spPr>
        <p:style>
          <a:lnRef idx="1">
            <a:schemeClr val="accent1"/>
          </a:lnRef>
          <a:fillRef idx="0">
            <a:schemeClr val="accent1"/>
          </a:fillRef>
          <a:effectRef idx="0">
            <a:schemeClr val="accent1"/>
          </a:effectRef>
          <a:fontRef idx="minor"/>
        </p:style>
      </p:sp>
      <p:sp>
        <p:nvSpPr>
          <p:cNvPr id="410" name="Овальна виноска 77"/>
          <p:cNvSpPr/>
          <p:nvPr/>
        </p:nvSpPr>
        <p:spPr>
          <a:xfrm rot="18031200">
            <a:off x="-68400" y="3294360"/>
            <a:ext cx="1477440" cy="821880"/>
          </a:xfrm>
          <a:prstGeom prst="wedgeEllipseCallout">
            <a:avLst>
              <a:gd name="adj1" fmla="val -20833"/>
              <a:gd name="adj2" fmla="val 62500"/>
            </a:avLst>
          </a:prstGeom>
          <a:noFill/>
          <a:ln>
            <a:solidFill>
              <a:srgbClr val="404040">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400" spc="-1" strike="noStrike">
                <a:solidFill>
                  <a:srgbClr val="2b3d5c"/>
                </a:solidFill>
                <a:latin typeface="Garamond"/>
              </a:rPr>
              <a:t>01.01.17 (приб. рік)</a:t>
            </a:r>
            <a:endParaRPr b="0" lang="uk-UA" sz="1400" spc="-1" strike="noStrike">
              <a:latin typeface="Arial"/>
            </a:endParaRPr>
          </a:p>
        </p:txBody>
      </p:sp>
      <p:sp>
        <p:nvSpPr>
          <p:cNvPr id="411" name="PlaceHolder 3"/>
          <p:cNvSpPr>
            <a:spLocks noGrp="1"/>
          </p:cNvSpPr>
          <p:nvPr>
            <p:ph type="ftr" idx="5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Прямокутник 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зберігання «перевірочної» документації?</a:t>
            </a:r>
            <a:endParaRPr b="0" lang="uk-UA" sz="3000" spc="-1" strike="noStrike">
              <a:latin typeface="Arial"/>
            </a:endParaRPr>
          </a:p>
        </p:txBody>
      </p:sp>
      <p:sp>
        <p:nvSpPr>
          <p:cNvPr id="413"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pic>
        <p:nvPicPr>
          <p:cNvPr id="414" name="Рисунок 9" descr=""/>
          <p:cNvPicPr/>
          <p:nvPr/>
        </p:nvPicPr>
        <p:blipFill>
          <a:blip r:embed="rId1"/>
          <a:stretch/>
        </p:blipFill>
        <p:spPr>
          <a:xfrm>
            <a:off x="117720" y="212400"/>
            <a:ext cx="1976040" cy="871200"/>
          </a:xfrm>
          <a:prstGeom prst="rect">
            <a:avLst/>
          </a:prstGeom>
          <a:ln w="0">
            <a:noFill/>
          </a:ln>
        </p:spPr>
      </p:pic>
      <p:sp>
        <p:nvSpPr>
          <p:cNvPr id="415" name="PlaceHolder 1"/>
          <p:cNvSpPr>
            <a:spLocks noGrp="1"/>
          </p:cNvSpPr>
          <p:nvPr>
            <p:ph type="sldNum" idx="52"/>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657CD009-51DC-4466-86DB-4D8364B15E6C}" type="slidenum">
              <a:rPr b="0" lang="ru-RU" sz="1200" spc="-1" strike="noStrike">
                <a:solidFill>
                  <a:srgbClr val="8c8c8c"/>
                </a:solidFill>
                <a:latin typeface="Corbel"/>
              </a:rPr>
              <a:t>21</a:t>
            </a:fld>
            <a:endParaRPr b="0" lang="uk-UA" sz="1200" spc="-1" strike="noStrike">
              <a:latin typeface="Times New Roman"/>
            </a:endParaRPr>
          </a:p>
        </p:txBody>
      </p:sp>
      <p:sp>
        <p:nvSpPr>
          <p:cNvPr id="416"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17" name="Прямокутник 1"/>
          <p:cNvSpPr/>
          <p:nvPr/>
        </p:nvSpPr>
        <p:spPr>
          <a:xfrm>
            <a:off x="1197720" y="1732680"/>
            <a:ext cx="10144800" cy="669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uk-UA" sz="2000" spc="-1" strike="noStrike">
                <a:solidFill>
                  <a:srgbClr val="000000"/>
                </a:solidFill>
                <a:latin typeface="Garamond"/>
              </a:rPr>
              <a:t>Щодо </a:t>
            </a:r>
            <a:r>
              <a:rPr b="1" lang="uk-UA" sz="2000" spc="-1" strike="noStrike" u="sng">
                <a:solidFill>
                  <a:srgbClr val="822237"/>
                </a:solidFill>
                <a:uFillTx/>
                <a:latin typeface="Garamond"/>
              </a:rPr>
              <a:t>строків зберігання документів</a:t>
            </a:r>
            <a:r>
              <a:rPr b="1" lang="uk-UA"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1800" spc="-1" strike="noStrike">
              <a:latin typeface="Arial"/>
            </a:endParaRPr>
          </a:p>
        </p:txBody>
      </p:sp>
      <p:pic>
        <p:nvPicPr>
          <p:cNvPr id="418" name="Рисунок 8" descr=""/>
          <p:cNvPicPr/>
          <p:nvPr/>
        </p:nvPicPr>
        <p:blipFill>
          <a:blip r:embed="rId2"/>
          <a:stretch/>
        </p:blipFill>
        <p:spPr>
          <a:xfrm>
            <a:off x="8915040" y="2657880"/>
            <a:ext cx="2664000" cy="2901240"/>
          </a:xfrm>
          <a:prstGeom prst="rect">
            <a:avLst/>
          </a:prstGeom>
          <a:ln w="0">
            <a:noFill/>
          </a:ln>
        </p:spPr>
      </p:pic>
      <p:sp>
        <p:nvSpPr>
          <p:cNvPr id="419" name="Прямокутник 3"/>
          <p:cNvSpPr/>
          <p:nvPr/>
        </p:nvSpPr>
        <p:spPr>
          <a:xfrm>
            <a:off x="981720" y="2500200"/>
            <a:ext cx="7560360" cy="31395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ru-RU" sz="2000" spc="-1" strike="noStrike">
                <a:solidFill>
                  <a:srgbClr val="000000"/>
                </a:solidFill>
                <a:latin typeface="Garamond"/>
              </a:rPr>
              <a:t>«</a:t>
            </a:r>
            <a:r>
              <a:rPr b="1" lang="ru-RU" sz="2000" spc="-1" strike="noStrike">
                <a:solidFill>
                  <a:srgbClr val="000000"/>
                </a:solidFill>
                <a:latin typeface="Garamond"/>
              </a:rPr>
              <a:t>44.3</a:t>
            </a:r>
            <a:r>
              <a:rPr b="1" i="1" lang="ru-RU" sz="2000" spc="-1" strike="noStrike">
                <a:solidFill>
                  <a:srgbClr val="000000"/>
                </a:solidFill>
                <a:latin typeface="Garamond"/>
              </a:rPr>
              <a:t>. (в редакції до 27.04.2023) </a:t>
            </a:r>
            <a:endParaRPr b="0" lang="uk-UA" sz="2000" spc="-1" strike="noStrike">
              <a:latin typeface="Arial"/>
            </a:endParaRPr>
          </a:p>
          <a:p>
            <a:pPr algn="just">
              <a:lnSpc>
                <a:spcPct val="100000"/>
              </a:lnSpc>
              <a:buNone/>
            </a:pPr>
            <a:r>
              <a:rPr b="0" lang="ru-RU" sz="2000" spc="-1" strike="noStrike">
                <a:solidFill>
                  <a:srgbClr val="404040"/>
                </a:solidFill>
                <a:latin typeface="Garamond"/>
              </a:rPr>
              <a:t>Платники податків зобов’язані забезпечити зберігання документів,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a:t>
            </a:r>
            <a:r>
              <a:rPr b="1" lang="ru-RU" sz="2000" spc="-1" strike="noStrike" u="sng">
                <a:solidFill>
                  <a:srgbClr val="404040"/>
                </a:solidFill>
                <a:uFillTx/>
                <a:latin typeface="Garamond"/>
              </a:rPr>
              <a:t>протягом визначених законодавством </a:t>
            </a:r>
            <a:r>
              <a:rPr b="1" lang="ru-RU" sz="2000" spc="-1" strike="noStrike" u="sng">
                <a:solidFill>
                  <a:srgbClr val="ff0000"/>
                </a:solidFill>
                <a:uFillTx/>
                <a:latin typeface="Garamond"/>
              </a:rPr>
              <a:t>термінів</a:t>
            </a:r>
            <a:r>
              <a:rPr b="0" lang="ru-RU" sz="2000" spc="-1" strike="noStrike">
                <a:solidFill>
                  <a:srgbClr val="404040"/>
                </a:solidFill>
                <a:latin typeface="Garamond"/>
              </a:rPr>
              <a:t>, але не менш як … 1095 днів ..</a:t>
            </a:r>
            <a:r>
              <a:rPr b="0" lang="ru-RU" sz="2000" spc="-1" strike="noStrike">
                <a:solidFill>
                  <a:srgbClr val="000000"/>
                </a:solidFill>
                <a:latin typeface="Garamond"/>
              </a:rPr>
              <a:t>.</a:t>
            </a:r>
            <a:endParaRPr b="0" lang="uk-UA" sz="2000" spc="-1" strike="noStrike">
              <a:latin typeface="Arial"/>
            </a:endParaRPr>
          </a:p>
          <a:p>
            <a:pPr algn="just">
              <a:lnSpc>
                <a:spcPct val="100000"/>
              </a:lnSpc>
              <a:buNone/>
            </a:pPr>
            <a:r>
              <a:rPr b="0" lang="ru-RU" sz="2000" spc="-1" strike="noStrike">
                <a:solidFill>
                  <a:srgbClr val="000000"/>
                </a:solidFill>
                <a:latin typeface="Garamond"/>
              </a:rPr>
              <a:t>… </a:t>
            </a:r>
            <a:endParaRPr b="0" lang="uk-UA" sz="2000" spc="-1" strike="noStrike">
              <a:latin typeface="Arial"/>
            </a:endParaRPr>
          </a:p>
          <a:p>
            <a:pPr algn="just">
              <a:lnSpc>
                <a:spcPct val="100000"/>
              </a:lnSpc>
              <a:buNone/>
            </a:pPr>
            <a:r>
              <a:rPr b="0" lang="ru-RU" sz="2000" spc="-1" strike="noStrike">
                <a:solidFill>
                  <a:srgbClr val="404040"/>
                </a:solidFill>
                <a:latin typeface="Garamond"/>
              </a:rPr>
              <a:t>Передбачені цим пунктом </a:t>
            </a:r>
            <a:r>
              <a:rPr b="1" lang="ru-RU" sz="2000" spc="-1" strike="noStrike" u="sng">
                <a:solidFill>
                  <a:srgbClr val="ff0000"/>
                </a:solidFill>
                <a:uFillTx/>
                <a:latin typeface="Garamond"/>
              </a:rPr>
              <a:t>терміни зберігання</a:t>
            </a:r>
            <a:r>
              <a:rPr b="1" lang="ru-RU" sz="2000" spc="-1" strike="noStrike">
                <a:solidFill>
                  <a:srgbClr val="ff0000"/>
                </a:solidFill>
                <a:latin typeface="Garamond"/>
              </a:rPr>
              <a:t> </a:t>
            </a:r>
            <a:r>
              <a:rPr b="0" lang="ru-RU" sz="2000" spc="-1" strike="noStrike">
                <a:solidFill>
                  <a:srgbClr val="404040"/>
                </a:solidFill>
                <a:latin typeface="Garamond"/>
              </a:rPr>
              <a:t>документів продовжуються на період зупинення відліку строку давності у випадках, передбачених</a:t>
            </a:r>
            <a:r>
              <a:rPr b="1" lang="ru-RU" sz="2000" spc="-1" strike="noStrike">
                <a:solidFill>
                  <a:srgbClr val="ff0000"/>
                </a:solidFill>
                <a:latin typeface="Garamond"/>
              </a:rPr>
              <a:t> </a:t>
            </a:r>
            <a:r>
              <a:rPr b="1" lang="ru-RU" sz="2000" spc="-1" strike="noStrike" u="sng">
                <a:solidFill>
                  <a:srgbClr val="000000"/>
                </a:solidFill>
                <a:uFillTx/>
                <a:latin typeface="Garamond"/>
              </a:rPr>
              <a:t>пунктом 102.3</a:t>
            </a:r>
            <a:r>
              <a:rPr b="0" lang="ru-RU" sz="2000" spc="-1" strike="noStrike">
                <a:solidFill>
                  <a:srgbClr val="404040"/>
                </a:solidFill>
                <a:latin typeface="Garamond"/>
              </a:rPr>
              <a:t> статті 102 цього Кодексу.</a:t>
            </a:r>
            <a:r>
              <a:rPr b="0" lang="ru-RU" sz="2000" spc="-1" strike="noStrike">
                <a:solidFill>
                  <a:srgbClr val="000000"/>
                </a:solidFill>
                <a:latin typeface="Garamond"/>
              </a:rPr>
              <a:t>». </a:t>
            </a:r>
            <a:endParaRPr b="0" lang="uk-UA" sz="2000" spc="-1" strike="noStrike">
              <a:latin typeface="Arial"/>
            </a:endParaRPr>
          </a:p>
        </p:txBody>
      </p:sp>
      <p:sp>
        <p:nvSpPr>
          <p:cNvPr id="420" name="PlaceHolder 3"/>
          <p:cNvSpPr>
            <a:spLocks noGrp="1"/>
          </p:cNvSpPr>
          <p:nvPr>
            <p:ph type="ftr" idx="5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Прямокутник 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зберігання «перевірочної» документації?</a:t>
            </a:r>
            <a:endParaRPr b="0" lang="uk-UA" sz="3000" spc="-1" strike="noStrike">
              <a:latin typeface="Arial"/>
            </a:endParaRPr>
          </a:p>
        </p:txBody>
      </p:sp>
      <p:sp>
        <p:nvSpPr>
          <p:cNvPr id="422"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pic>
        <p:nvPicPr>
          <p:cNvPr id="423" name="Рисунок 9" descr=""/>
          <p:cNvPicPr/>
          <p:nvPr/>
        </p:nvPicPr>
        <p:blipFill>
          <a:blip r:embed="rId1"/>
          <a:stretch/>
        </p:blipFill>
        <p:spPr>
          <a:xfrm>
            <a:off x="117720" y="212400"/>
            <a:ext cx="1976040" cy="871200"/>
          </a:xfrm>
          <a:prstGeom prst="rect">
            <a:avLst/>
          </a:prstGeom>
          <a:ln w="0">
            <a:noFill/>
          </a:ln>
        </p:spPr>
      </p:pic>
      <p:sp>
        <p:nvSpPr>
          <p:cNvPr id="424" name="PlaceHolder 1"/>
          <p:cNvSpPr>
            <a:spLocks noGrp="1"/>
          </p:cNvSpPr>
          <p:nvPr>
            <p:ph type="sldNum" idx="54"/>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8B1CE4F-9767-4636-B416-4879DF74D80D}" type="slidenum">
              <a:rPr b="0" lang="ru-RU" sz="1200" spc="-1" strike="noStrike">
                <a:solidFill>
                  <a:srgbClr val="8c8c8c"/>
                </a:solidFill>
                <a:latin typeface="Corbel"/>
              </a:rPr>
              <a:t>22</a:t>
            </a:fld>
            <a:endParaRPr b="0" lang="uk-UA" sz="1200" spc="-1" strike="noStrike">
              <a:latin typeface="Times New Roman"/>
            </a:endParaRPr>
          </a:p>
        </p:txBody>
      </p:sp>
      <p:sp>
        <p:nvSpPr>
          <p:cNvPr id="425"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26" name="Прямокутник 1"/>
          <p:cNvSpPr/>
          <p:nvPr/>
        </p:nvSpPr>
        <p:spPr>
          <a:xfrm>
            <a:off x="1434240" y="1538640"/>
            <a:ext cx="10144800" cy="669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uk-UA" sz="2000" spc="-1" strike="noStrike">
                <a:solidFill>
                  <a:srgbClr val="000000"/>
                </a:solidFill>
                <a:latin typeface="Garamond"/>
              </a:rPr>
              <a:t>Щодо </a:t>
            </a:r>
            <a:r>
              <a:rPr b="1" lang="uk-UA" sz="2000" spc="-1" strike="noStrike" u="sng">
                <a:solidFill>
                  <a:srgbClr val="822237"/>
                </a:solidFill>
                <a:uFillTx/>
                <a:latin typeface="Garamond"/>
              </a:rPr>
              <a:t>строків зберігання документів</a:t>
            </a:r>
            <a:r>
              <a:rPr b="1" lang="uk-UA"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1800" spc="-1" strike="noStrike">
              <a:latin typeface="Arial"/>
            </a:endParaRPr>
          </a:p>
        </p:txBody>
      </p:sp>
      <p:pic>
        <p:nvPicPr>
          <p:cNvPr id="427" name="Рисунок 8" descr=""/>
          <p:cNvPicPr/>
          <p:nvPr/>
        </p:nvPicPr>
        <p:blipFill>
          <a:blip r:embed="rId2"/>
          <a:stretch/>
        </p:blipFill>
        <p:spPr>
          <a:xfrm>
            <a:off x="8915040" y="2657880"/>
            <a:ext cx="2664000" cy="2901240"/>
          </a:xfrm>
          <a:prstGeom prst="rect">
            <a:avLst/>
          </a:prstGeom>
          <a:ln w="0">
            <a:noFill/>
          </a:ln>
        </p:spPr>
      </p:pic>
      <p:sp>
        <p:nvSpPr>
          <p:cNvPr id="428" name="Прямокутник 3"/>
          <p:cNvSpPr/>
          <p:nvPr/>
        </p:nvSpPr>
        <p:spPr>
          <a:xfrm>
            <a:off x="981720" y="2215800"/>
            <a:ext cx="7560360" cy="37494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ru-RU" sz="2000" spc="-1" strike="noStrike">
                <a:solidFill>
                  <a:srgbClr val="000000"/>
                </a:solidFill>
                <a:latin typeface="Garamond"/>
              </a:rPr>
              <a:t>«</a:t>
            </a:r>
            <a:r>
              <a:rPr b="1" lang="ru-RU" sz="2000" spc="-1" strike="noStrike">
                <a:solidFill>
                  <a:srgbClr val="000000"/>
                </a:solidFill>
                <a:latin typeface="Garamond"/>
              </a:rPr>
              <a:t>44.3. </a:t>
            </a:r>
            <a:r>
              <a:rPr b="1" i="1" lang="ru-RU" sz="2000" spc="-1" strike="noStrike">
                <a:solidFill>
                  <a:srgbClr val="000000"/>
                </a:solidFill>
                <a:latin typeface="Garamond"/>
              </a:rPr>
              <a:t>(в редакції з 28.04.2023) </a:t>
            </a:r>
            <a:endParaRPr b="0" lang="uk-UA" sz="2000" spc="-1" strike="noStrike">
              <a:latin typeface="Arial"/>
            </a:endParaRPr>
          </a:p>
          <a:p>
            <a:pPr algn="just">
              <a:lnSpc>
                <a:spcPct val="100000"/>
              </a:lnSpc>
              <a:buNone/>
            </a:pPr>
            <a:r>
              <a:rPr b="0" lang="ru-RU" sz="2000" spc="-1" strike="noStrike">
                <a:solidFill>
                  <a:srgbClr val="000000"/>
                </a:solidFill>
                <a:latin typeface="Garamond"/>
              </a:rPr>
              <a:t>Платники податків зобов’язані забезпечити зберігання документів та інформації,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протягом визначених законодавством строків, але не менше:</a:t>
            </a:r>
            <a:endParaRPr b="0" lang="uk-UA" sz="2000" spc="-1" strike="noStrike">
              <a:latin typeface="Arial"/>
            </a:endParaRPr>
          </a:p>
          <a:p>
            <a:pPr algn="just">
              <a:lnSpc>
                <a:spcPct val="100000"/>
              </a:lnSpc>
              <a:buNone/>
            </a:pPr>
            <a:r>
              <a:rPr b="0" lang="ru-RU" sz="2000" spc="-1" strike="noStrike">
                <a:solidFill>
                  <a:srgbClr val="000000"/>
                </a:solidFill>
                <a:latin typeface="Garamond"/>
              </a:rPr>
              <a:t>…</a:t>
            </a:r>
            <a:endParaRPr b="0" lang="uk-UA" sz="2000" spc="-1" strike="noStrike">
              <a:latin typeface="Arial"/>
            </a:endParaRPr>
          </a:p>
          <a:p>
            <a:pPr algn="just">
              <a:lnSpc>
                <a:spcPct val="100000"/>
              </a:lnSpc>
              <a:buNone/>
            </a:pPr>
            <a:r>
              <a:rPr b="0" lang="ru-RU" sz="2000" spc="-1" strike="noStrike">
                <a:solidFill>
                  <a:srgbClr val="000000"/>
                </a:solidFill>
                <a:latin typeface="Garamond"/>
              </a:rPr>
              <a:t>44.3.3. 1095 днів - для інших документів, на які не поширюються вимоги підпунктів 44.3.1 та 44.3.2 цього пункту;</a:t>
            </a:r>
            <a:endParaRPr b="0" lang="uk-UA" sz="2000" spc="-1" strike="noStrike">
              <a:latin typeface="Arial"/>
            </a:endParaRPr>
          </a:p>
          <a:p>
            <a:pPr algn="just">
              <a:lnSpc>
                <a:spcPct val="100000"/>
              </a:lnSpc>
              <a:buNone/>
            </a:pPr>
            <a:r>
              <a:rPr b="0" lang="ru-RU" sz="2000" spc="-1" strike="noStrike">
                <a:solidFill>
                  <a:srgbClr val="000000"/>
                </a:solidFill>
                <a:latin typeface="Garamond"/>
              </a:rPr>
              <a:t>44.3.4. 1095 днів - для документів, пов’язаних з виконанням вимог іншого законодавства, контроль за дотриманням якого покладено на контролюючі органи, включаючи дозвільні документи.</a:t>
            </a:r>
            <a:r>
              <a:rPr b="0" lang="ru-RU" sz="1800" spc="-1" strike="noStrike">
                <a:solidFill>
                  <a:srgbClr val="000000"/>
                </a:solidFill>
                <a:latin typeface="Garamond"/>
              </a:rPr>
              <a:t>». </a:t>
            </a:r>
            <a:endParaRPr b="0" lang="uk-UA" sz="1800" spc="-1" strike="noStrike">
              <a:latin typeface="Arial"/>
            </a:endParaRPr>
          </a:p>
        </p:txBody>
      </p:sp>
      <p:sp>
        <p:nvSpPr>
          <p:cNvPr id="429" name="PlaceHolder 3"/>
          <p:cNvSpPr>
            <a:spLocks noGrp="1"/>
          </p:cNvSpPr>
          <p:nvPr>
            <p:ph type="ftr" idx="5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Прямокутник 6"/>
          <p:cNvSpPr/>
          <p:nvPr/>
        </p:nvSpPr>
        <p:spPr>
          <a:xfrm>
            <a:off x="1859040" y="18756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Які строки зберігання «перевірочної» документації?</a:t>
            </a:r>
            <a:endParaRPr b="0" lang="uk-UA" sz="3000" spc="-1" strike="noStrike">
              <a:latin typeface="Arial"/>
            </a:endParaRPr>
          </a:p>
        </p:txBody>
      </p:sp>
      <p:sp>
        <p:nvSpPr>
          <p:cNvPr id="431" name="Прямокутник 7"/>
          <p:cNvSpPr/>
          <p:nvPr/>
        </p:nvSpPr>
        <p:spPr>
          <a:xfrm>
            <a:off x="1359720" y="86292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pic>
        <p:nvPicPr>
          <p:cNvPr id="432" name="Рисунок 9" descr=""/>
          <p:cNvPicPr/>
          <p:nvPr/>
        </p:nvPicPr>
        <p:blipFill>
          <a:blip r:embed="rId1"/>
          <a:stretch/>
        </p:blipFill>
        <p:spPr>
          <a:xfrm>
            <a:off x="117720" y="212400"/>
            <a:ext cx="1976040" cy="871200"/>
          </a:xfrm>
          <a:prstGeom prst="rect">
            <a:avLst/>
          </a:prstGeom>
          <a:ln w="0">
            <a:noFill/>
          </a:ln>
        </p:spPr>
      </p:pic>
      <p:sp>
        <p:nvSpPr>
          <p:cNvPr id="433" name="PlaceHolder 1"/>
          <p:cNvSpPr>
            <a:spLocks noGrp="1"/>
          </p:cNvSpPr>
          <p:nvPr>
            <p:ph type="sldNum" idx="56"/>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4F426ECD-4C1F-4064-A179-08D0CB9F4DD2}" type="slidenum">
              <a:rPr b="0" lang="ru-RU" sz="1200" spc="-1" strike="noStrike">
                <a:solidFill>
                  <a:srgbClr val="8c8c8c"/>
                </a:solidFill>
                <a:latin typeface="Corbel"/>
              </a:rPr>
              <a:t>23</a:t>
            </a:fld>
            <a:endParaRPr b="0" lang="uk-UA" sz="1200" spc="-1" strike="noStrike">
              <a:latin typeface="Times New Roman"/>
            </a:endParaRPr>
          </a:p>
        </p:txBody>
      </p:sp>
      <p:sp>
        <p:nvSpPr>
          <p:cNvPr id="434" name="PlaceHolder 2"/>
          <p:cNvSpPr>
            <a:spLocks noGrp="1"/>
          </p:cNvSpPr>
          <p:nvPr>
            <p:ph/>
          </p:nvPr>
        </p:nvSpPr>
        <p:spPr>
          <a:xfrm>
            <a:off x="12234600" y="10425960"/>
            <a:ext cx="356760" cy="17460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35" name="Прямокутник 1"/>
          <p:cNvSpPr/>
          <p:nvPr/>
        </p:nvSpPr>
        <p:spPr>
          <a:xfrm>
            <a:off x="1105920" y="1522440"/>
            <a:ext cx="10144800" cy="669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uk-UA" sz="2000" spc="-1" strike="noStrike">
                <a:solidFill>
                  <a:srgbClr val="000000"/>
                </a:solidFill>
                <a:latin typeface="Garamond"/>
              </a:rPr>
              <a:t>Щодо </a:t>
            </a:r>
            <a:r>
              <a:rPr b="1" lang="uk-UA" sz="2000" spc="-1" strike="noStrike" u="sng">
                <a:solidFill>
                  <a:srgbClr val="822237"/>
                </a:solidFill>
                <a:uFillTx/>
                <a:latin typeface="Garamond"/>
              </a:rPr>
              <a:t>строків зберігання документів</a:t>
            </a:r>
            <a:r>
              <a:rPr b="1" lang="uk-UA"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1800" spc="-1" strike="noStrike">
              <a:latin typeface="Arial"/>
            </a:endParaRPr>
          </a:p>
        </p:txBody>
      </p:sp>
      <p:pic>
        <p:nvPicPr>
          <p:cNvPr id="436" name="Рисунок 8" descr=""/>
          <p:cNvPicPr/>
          <p:nvPr/>
        </p:nvPicPr>
        <p:blipFill>
          <a:blip r:embed="rId2"/>
          <a:stretch/>
        </p:blipFill>
        <p:spPr>
          <a:xfrm>
            <a:off x="8915040" y="2657880"/>
            <a:ext cx="2664000" cy="2901240"/>
          </a:xfrm>
          <a:prstGeom prst="rect">
            <a:avLst/>
          </a:prstGeom>
          <a:ln w="0">
            <a:noFill/>
          </a:ln>
        </p:spPr>
      </p:pic>
      <p:sp>
        <p:nvSpPr>
          <p:cNvPr id="437" name="Прямокутник 3"/>
          <p:cNvSpPr/>
          <p:nvPr/>
        </p:nvSpPr>
        <p:spPr>
          <a:xfrm>
            <a:off x="981720" y="2105640"/>
            <a:ext cx="7560360" cy="4054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ru-RU" sz="2000" spc="-1" strike="noStrike">
                <a:solidFill>
                  <a:srgbClr val="000000"/>
                </a:solidFill>
                <a:latin typeface="Garamond"/>
              </a:rPr>
              <a:t>«</a:t>
            </a:r>
            <a:r>
              <a:rPr b="1" lang="ru-RU" sz="2000" spc="-1" strike="noStrike">
                <a:solidFill>
                  <a:srgbClr val="000000"/>
                </a:solidFill>
                <a:latin typeface="Garamond"/>
              </a:rPr>
              <a:t>44.3. </a:t>
            </a:r>
            <a:r>
              <a:rPr b="1" i="1" lang="ru-RU" sz="2000" spc="-1" strike="noStrike">
                <a:solidFill>
                  <a:srgbClr val="000000"/>
                </a:solidFill>
                <a:latin typeface="Garamond"/>
              </a:rPr>
              <a:t>(в редакції з 28.04.2023) </a:t>
            </a:r>
            <a:endParaRPr b="0" lang="uk-UA" sz="2000" spc="-1" strike="noStrike">
              <a:latin typeface="Arial"/>
            </a:endParaRPr>
          </a:p>
          <a:p>
            <a:pPr algn="just">
              <a:lnSpc>
                <a:spcPct val="100000"/>
              </a:lnSpc>
              <a:buNone/>
            </a:pPr>
            <a:r>
              <a:rPr b="0" lang="ru-RU" sz="2000" spc="-1" strike="noStrike">
                <a:solidFill>
                  <a:srgbClr val="000000"/>
                </a:solidFill>
                <a:latin typeface="Garamond"/>
              </a:rPr>
              <a:t>… </a:t>
            </a:r>
            <a:r>
              <a:rPr b="0" lang="ru-RU" sz="2000" spc="-1" strike="noStrike">
                <a:solidFill>
                  <a:srgbClr val="000000"/>
                </a:solidFill>
                <a:latin typeface="Garamond"/>
              </a:rPr>
              <a:t>Строки зберігання документів та інформації, визначені цим пунктом, розраховуються з дня подання податкової звітності чи іншої звітності, передбаченої цим Кодексом, для складення якої використовуються зазначені документи …, а для документів, пов’язаних з виконанням вимог іншого законодавства, …, - з дня здійснення відповідної господарської операції (для відповідних дозвільних документів - з дня завершення строку їх дії).</a:t>
            </a:r>
            <a:endParaRPr b="0" lang="uk-UA" sz="2000" spc="-1" strike="noStrike">
              <a:latin typeface="Arial"/>
            </a:endParaRPr>
          </a:p>
          <a:p>
            <a:pPr algn="just">
              <a:lnSpc>
                <a:spcPct val="100000"/>
              </a:lnSpc>
              <a:buNone/>
            </a:pPr>
            <a:r>
              <a:rPr b="0" lang="uk-UA" sz="2000" spc="-1" strike="noStrike">
                <a:solidFill>
                  <a:srgbClr val="000000"/>
                </a:solidFill>
                <a:latin typeface="Garamond"/>
              </a:rPr>
              <a:t>…</a:t>
            </a:r>
            <a:endParaRPr b="0" lang="uk-UA" sz="2000" spc="-1" strike="noStrike">
              <a:latin typeface="Arial"/>
            </a:endParaRPr>
          </a:p>
          <a:p>
            <a:pPr algn="just">
              <a:lnSpc>
                <a:spcPct val="100000"/>
              </a:lnSpc>
              <a:buNone/>
            </a:pPr>
            <a:r>
              <a:rPr b="0" lang="ru-RU" sz="2000" spc="-1" strike="noStrike">
                <a:solidFill>
                  <a:srgbClr val="000000"/>
                </a:solidFill>
                <a:latin typeface="Garamond"/>
              </a:rPr>
              <a:t>Передбачені цим пунктом строки зберігання документів та інформації </a:t>
            </a:r>
            <a:r>
              <a:rPr b="1" lang="ru-RU" sz="2000" spc="-1" strike="noStrike">
                <a:solidFill>
                  <a:srgbClr val="000000"/>
                </a:solidFill>
                <a:latin typeface="Garamond"/>
              </a:rPr>
              <a:t>продовжуються на період зупинення </a:t>
            </a:r>
            <a:r>
              <a:rPr b="0" lang="ru-RU" sz="2000" spc="-1" strike="noStrike">
                <a:solidFill>
                  <a:srgbClr val="000000"/>
                </a:solidFill>
                <a:latin typeface="Garamond"/>
              </a:rPr>
              <a:t>відліку строку давності </a:t>
            </a:r>
            <a:r>
              <a:rPr b="1" lang="ru-RU" sz="2000" spc="-1" strike="noStrike">
                <a:solidFill>
                  <a:srgbClr val="000000"/>
                </a:solidFill>
                <a:latin typeface="Garamond"/>
              </a:rPr>
              <a:t>у випадках, передбачених </a:t>
            </a:r>
            <a:r>
              <a:rPr b="1" lang="ru-RU" sz="2000" spc="-1" strike="noStrike" u="sng">
                <a:solidFill>
                  <a:srgbClr val="000000"/>
                </a:solidFill>
                <a:uFillTx/>
                <a:latin typeface="Garamond"/>
              </a:rPr>
              <a:t>пунктом 102.3</a:t>
            </a:r>
            <a:r>
              <a:rPr b="0" lang="ru-RU" sz="2000" spc="-1" strike="noStrike">
                <a:solidFill>
                  <a:srgbClr val="000000"/>
                </a:solidFill>
                <a:latin typeface="Garamond"/>
              </a:rPr>
              <a:t> статті 102 цього Кодексу.». </a:t>
            </a:r>
            <a:endParaRPr b="0" lang="uk-UA" sz="2000" spc="-1" strike="noStrike">
              <a:latin typeface="Arial"/>
            </a:endParaRPr>
          </a:p>
        </p:txBody>
      </p:sp>
      <p:sp>
        <p:nvSpPr>
          <p:cNvPr id="438" name="PlaceHolder 3"/>
          <p:cNvSpPr>
            <a:spLocks noGrp="1"/>
          </p:cNvSpPr>
          <p:nvPr>
            <p:ph type="ftr" idx="5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9" name="Рисунок 9" descr=""/>
          <p:cNvPicPr/>
          <p:nvPr/>
        </p:nvPicPr>
        <p:blipFill>
          <a:blip r:embed="rId1"/>
          <a:stretch/>
        </p:blipFill>
        <p:spPr>
          <a:xfrm>
            <a:off x="117720" y="212400"/>
            <a:ext cx="1976040" cy="871200"/>
          </a:xfrm>
          <a:prstGeom prst="rect">
            <a:avLst/>
          </a:prstGeom>
          <a:ln w="0">
            <a:noFill/>
          </a:ln>
        </p:spPr>
      </p:pic>
      <p:sp>
        <p:nvSpPr>
          <p:cNvPr id="440" name="PlaceHolder 1"/>
          <p:cNvSpPr>
            <a:spLocks noGrp="1"/>
          </p:cNvSpPr>
          <p:nvPr>
            <p:ph type="sldNum" idx="5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793C730A-46F3-4340-989D-3302AA22D064}" type="slidenum">
              <a:rPr b="0" lang="ru-RU" sz="1200" spc="-1" strike="noStrike">
                <a:solidFill>
                  <a:srgbClr val="8c8c8c"/>
                </a:solidFill>
                <a:latin typeface="Corbel"/>
              </a:rPr>
              <a:t>24</a:t>
            </a:fld>
            <a:endParaRPr b="0" lang="uk-UA" sz="1200" spc="-1" strike="noStrike">
              <a:latin typeface="Times New Roman"/>
            </a:endParaRPr>
          </a:p>
        </p:txBody>
      </p:sp>
      <p:sp>
        <p:nvSpPr>
          <p:cNvPr id="441"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42" name="Прямокутник 1"/>
          <p:cNvSpPr/>
          <p:nvPr/>
        </p:nvSpPr>
        <p:spPr>
          <a:xfrm>
            <a:off x="1081800" y="1878480"/>
            <a:ext cx="5256360" cy="4494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endParaRPr b="0" lang="uk-UA" sz="100" spc="-1" strike="noStrike">
              <a:latin typeface="Arial"/>
            </a:endParaRPr>
          </a:p>
          <a:p>
            <a:pPr algn="just">
              <a:lnSpc>
                <a:spcPct val="100000"/>
              </a:lnSpc>
              <a:buNone/>
            </a:pPr>
            <a:r>
              <a:rPr b="0" lang="uk-UA" sz="1800" spc="-1" strike="noStrike">
                <a:solidFill>
                  <a:srgbClr val="ef9f0f"/>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коли подано декларацію?</a:t>
            </a:r>
            <a:endParaRPr b="0" lang="uk-UA" sz="1800" spc="-1" strike="noStrike">
              <a:latin typeface="Arial"/>
            </a:endParaRPr>
          </a:p>
          <a:p>
            <a:pPr algn="just">
              <a:lnSpc>
                <a:spcPct val="100000"/>
              </a:lnSpc>
              <a:buNone/>
            </a:pPr>
            <a:r>
              <a:rPr b="0" lang="uk-UA" sz="1800" spc="-1" strike="noStrike">
                <a:solidFill>
                  <a:srgbClr val="ff0000"/>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суть порушення (чи пов'язане з декларуванням)?</a:t>
            </a:r>
            <a:endParaRPr b="0" lang="uk-UA" sz="1800" spc="-1" strike="noStrike">
              <a:latin typeface="Arial"/>
            </a:endParaRPr>
          </a:p>
          <a:p>
            <a:pPr algn="just">
              <a:lnSpc>
                <a:spcPct val="100000"/>
              </a:lnSpc>
              <a:buNone/>
            </a:pPr>
            <a:r>
              <a:rPr b="0" lang="uk-UA" sz="1800" spc="-1" strike="noStrike">
                <a:solidFill>
                  <a:srgbClr val="7ea939"/>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коли скоєно порушення?</a:t>
            </a:r>
            <a:endParaRPr b="0" lang="uk-UA" sz="1800" spc="-1" strike="noStrike">
              <a:latin typeface="Arial"/>
            </a:endParaRPr>
          </a:p>
          <a:p>
            <a:pPr algn="just">
              <a:lnSpc>
                <a:spcPct val="100000"/>
              </a:lnSpc>
              <a:buNone/>
            </a:pPr>
            <a:r>
              <a:rPr b="0" lang="uk-UA" sz="1800" spc="-1" strike="noStrike">
                <a:solidFill>
                  <a:srgbClr val="528dc2"/>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чи підпадало дане порушення під "штрафний" мораторій?</a:t>
            </a:r>
            <a:endParaRPr b="0" lang="uk-UA" sz="1800" spc="-1" strike="noStrike">
              <a:latin typeface="Arial"/>
            </a:endParaRPr>
          </a:p>
          <a:p>
            <a:pPr algn="just">
              <a:lnSpc>
                <a:spcPct val="100000"/>
              </a:lnSpc>
              <a:buNone/>
            </a:pPr>
            <a:r>
              <a:rPr b="0" lang="uk-UA" sz="1800" spc="-1" strike="noStrike">
                <a:solidFill>
                  <a:srgbClr val="ef9f0f"/>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коли було скасовано цей мораторій саме щодо конкретного штрафу?</a:t>
            </a:r>
            <a:endParaRPr b="0" lang="uk-UA" sz="1800" spc="-1" strike="noStrike">
              <a:latin typeface="Arial"/>
            </a:endParaRPr>
          </a:p>
          <a:p>
            <a:pPr algn="just">
              <a:lnSpc>
                <a:spcPct val="100000"/>
              </a:lnSpc>
              <a:buNone/>
            </a:pPr>
            <a:r>
              <a:rPr b="0" lang="uk-UA" sz="1800" spc="-1" strike="noStrike">
                <a:solidFill>
                  <a:srgbClr val="ff0000"/>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вид призначеної перевірки?</a:t>
            </a:r>
            <a:endParaRPr b="0" lang="uk-UA" sz="1800" spc="-1" strike="noStrike">
              <a:latin typeface="Arial"/>
            </a:endParaRPr>
          </a:p>
          <a:p>
            <a:pPr algn="just">
              <a:lnSpc>
                <a:spcPct val="100000"/>
              </a:lnSpc>
              <a:buNone/>
            </a:pPr>
            <a:r>
              <a:rPr b="0" lang="uk-UA" sz="1800" spc="-1" strike="noStrike">
                <a:solidFill>
                  <a:srgbClr val="7ea939"/>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чи підпадав цей вид перевірки під мораторій?</a:t>
            </a:r>
            <a:endParaRPr b="0" lang="uk-UA" sz="1800" spc="-1" strike="noStrike">
              <a:latin typeface="Arial"/>
            </a:endParaRPr>
          </a:p>
          <a:p>
            <a:pPr algn="just">
              <a:lnSpc>
                <a:spcPct val="100000"/>
              </a:lnSpc>
              <a:buNone/>
            </a:pPr>
            <a:r>
              <a:rPr b="0" lang="uk-UA" sz="1800" spc="-1" strike="noStrike">
                <a:solidFill>
                  <a:srgbClr val="528dc2"/>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якщо так, то коли був скасований?</a:t>
            </a:r>
            <a:endParaRPr b="0" lang="uk-UA" sz="1800" spc="-1" strike="noStrike">
              <a:latin typeface="Arial"/>
            </a:endParaRPr>
          </a:p>
          <a:p>
            <a:pPr algn="just">
              <a:lnSpc>
                <a:spcPct val="100000"/>
              </a:lnSpc>
              <a:buNone/>
            </a:pPr>
            <a:r>
              <a:rPr b="0" lang="uk-UA" sz="1800" spc="-1" strike="noStrike">
                <a:solidFill>
                  <a:srgbClr val="ef9f0f"/>
                </a:solidFill>
                <a:latin typeface="Garamond"/>
              </a:rPr>
              <a:t>▪️</a:t>
            </a:r>
            <a:r>
              <a:rPr b="0" lang="uk-UA" sz="1800" spc="-1" strike="noStrike">
                <a:solidFill>
                  <a:srgbClr val="000000"/>
                </a:solidFill>
                <a:latin typeface="Garamond"/>
              </a:rPr>
              <a:t> </a:t>
            </a:r>
            <a:r>
              <a:rPr b="0" lang="uk-UA" sz="1800" spc="-1" strike="noStrike">
                <a:solidFill>
                  <a:srgbClr val="000000"/>
                </a:solidFill>
                <a:latin typeface="Garamond"/>
              </a:rPr>
              <a:t>якщо планова - коли первинно було включено до плану-графіку за відповідний період?</a:t>
            </a:r>
            <a:endParaRPr b="0" lang="uk-UA" sz="1800" spc="-1" strike="noStrike">
              <a:latin typeface="Arial"/>
            </a:endParaRPr>
          </a:p>
          <a:p>
            <a:pPr algn="just">
              <a:lnSpc>
                <a:spcPct val="100000"/>
              </a:lnSpc>
              <a:buNone/>
            </a:pPr>
            <a:r>
              <a:rPr b="0" lang="uk-UA" sz="1800" spc="-1" strike="noStrike">
                <a:solidFill>
                  <a:srgbClr val="ff0000"/>
                </a:solidFill>
                <a:latin typeface="Garamond"/>
              </a:rPr>
              <a:t>▪️ </a:t>
            </a:r>
            <a:r>
              <a:rPr b="0" lang="uk-UA" sz="1800" spc="-1" strike="noStrike">
                <a:solidFill>
                  <a:srgbClr val="000000"/>
                </a:solidFill>
                <a:latin typeface="Garamond"/>
              </a:rPr>
              <a:t>чи була можливість у ГУ ДПС зафіксувати відповідне порушення за допомогою інших видів перевірок (предмет перевірки, наявність мораторію)</a:t>
            </a:r>
            <a:endParaRPr b="0" lang="uk-UA" sz="1800" spc="-1" strike="noStrike">
              <a:latin typeface="Arial"/>
            </a:endParaRPr>
          </a:p>
          <a:p>
            <a:pPr algn="just">
              <a:lnSpc>
                <a:spcPct val="100000"/>
              </a:lnSpc>
              <a:buNone/>
            </a:pPr>
            <a:r>
              <a:rPr b="0" lang="uk-UA" sz="1800" spc="-1" strike="noStrike">
                <a:solidFill>
                  <a:srgbClr val="7ea939"/>
                </a:solidFill>
                <a:latin typeface="Garamond"/>
              </a:rPr>
              <a:t>▪️ </a:t>
            </a:r>
            <a:r>
              <a:rPr b="1" lang="uk-UA" sz="1800" spc="-1" strike="noStrike" u="sng">
                <a:solidFill>
                  <a:srgbClr val="000000"/>
                </a:solidFill>
                <a:uFillTx/>
                <a:latin typeface="Garamond"/>
              </a:rPr>
              <a:t>ступінь «якості» профільних норм закону … </a:t>
            </a:r>
            <a:endParaRPr b="0" lang="uk-UA" sz="1800" spc="-1" strike="noStrike">
              <a:latin typeface="Arial"/>
            </a:endParaRPr>
          </a:p>
        </p:txBody>
      </p:sp>
      <p:pic>
        <p:nvPicPr>
          <p:cNvPr id="443" name="Picture 2" descr="Методи та форми організації інтерактивної навчальної діяльності учнів Нової  української школи"/>
          <p:cNvPicPr/>
          <p:nvPr/>
        </p:nvPicPr>
        <p:blipFill>
          <a:blip r:embed="rId2"/>
          <a:stretch/>
        </p:blipFill>
        <p:spPr>
          <a:xfrm>
            <a:off x="6598440" y="1899000"/>
            <a:ext cx="4608000" cy="3975120"/>
          </a:xfrm>
          <a:prstGeom prst="rect">
            <a:avLst/>
          </a:prstGeom>
          <a:ln w="0">
            <a:noFill/>
          </a:ln>
        </p:spPr>
      </p:pic>
      <p:sp>
        <p:nvSpPr>
          <p:cNvPr id="444" name="Прямокутник 12"/>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sp>
        <p:nvSpPr>
          <p:cNvPr id="445"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Який період підлягає перевірці?</a:t>
            </a:r>
            <a:endParaRPr b="0" lang="uk-UA" sz="3000" spc="-1" strike="noStrike">
              <a:latin typeface="Arial"/>
            </a:endParaRPr>
          </a:p>
        </p:txBody>
      </p:sp>
      <p:sp>
        <p:nvSpPr>
          <p:cNvPr id="446" name="Прямокутник 11"/>
          <p:cNvSpPr/>
          <p:nvPr/>
        </p:nvSpPr>
        <p:spPr>
          <a:xfrm>
            <a:off x="765720" y="1416600"/>
            <a:ext cx="525636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000000"/>
                </a:solidFill>
                <a:latin typeface="Garamond"/>
              </a:rPr>
              <a:t>Підбиваємо підсумки:</a:t>
            </a:r>
            <a:endParaRPr b="0" lang="uk-UA" sz="2400" spc="-1" strike="noStrike">
              <a:latin typeface="Arial"/>
            </a:endParaRPr>
          </a:p>
        </p:txBody>
      </p:sp>
      <p:sp>
        <p:nvSpPr>
          <p:cNvPr id="447" name="PlaceHolder 3"/>
          <p:cNvSpPr>
            <a:spLocks noGrp="1"/>
          </p:cNvSpPr>
          <p:nvPr>
            <p:ph type="ftr" idx="5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8" name="Рисунок 9" descr=""/>
          <p:cNvPicPr/>
          <p:nvPr/>
        </p:nvPicPr>
        <p:blipFill>
          <a:blip r:embed="rId1"/>
          <a:stretch/>
        </p:blipFill>
        <p:spPr>
          <a:xfrm>
            <a:off x="117720" y="212400"/>
            <a:ext cx="1976040" cy="871200"/>
          </a:xfrm>
          <a:prstGeom prst="rect">
            <a:avLst/>
          </a:prstGeom>
          <a:ln w="0">
            <a:noFill/>
          </a:ln>
        </p:spPr>
      </p:pic>
      <p:sp>
        <p:nvSpPr>
          <p:cNvPr id="449" name="PlaceHolder 1"/>
          <p:cNvSpPr>
            <a:spLocks noGrp="1"/>
          </p:cNvSpPr>
          <p:nvPr>
            <p:ph type="sldNum" idx="60"/>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E9CD7D09-B74F-4727-8338-EFFDC9491996}" type="slidenum">
              <a:rPr b="0" lang="ru-RU" sz="1200" spc="-1" strike="noStrike">
                <a:solidFill>
                  <a:srgbClr val="8c8c8c"/>
                </a:solidFill>
                <a:latin typeface="Corbel"/>
              </a:rPr>
              <a:t>25</a:t>
            </a:fld>
            <a:endParaRPr b="0" lang="uk-UA" sz="1200" spc="-1" strike="noStrike">
              <a:latin typeface="Times New Roman"/>
            </a:endParaRPr>
          </a:p>
        </p:txBody>
      </p:sp>
      <p:sp>
        <p:nvSpPr>
          <p:cNvPr id="450"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51" name="Прямокутник 1"/>
          <p:cNvSpPr/>
          <p:nvPr/>
        </p:nvSpPr>
        <p:spPr>
          <a:xfrm>
            <a:off x="1069560" y="1696320"/>
            <a:ext cx="10713240" cy="4479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 перевірка КП «Прилуцька міська друкарня», що призначена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16.02.2023 та за результатами якої складено акт 06.03.2023 проведена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за період з 01.01.2017 по 20.02.2023, тобто перевіркою </a:t>
            </a:r>
            <a:r>
              <a:rPr b="1" lang="ru-RU" sz="1800" spc="-1" strike="noStrike">
                <a:solidFill>
                  <a:srgbClr val="000000"/>
                </a:solidFill>
                <a:latin typeface="Garamond"/>
              </a:rPr>
              <a:t>охоплено більш ніж шестирічний період діяльності </a:t>
            </a:r>
            <a:r>
              <a:rPr b="0" lang="ru-RU" sz="1800" spc="-1" strike="noStrike">
                <a:solidFill>
                  <a:srgbClr val="000000"/>
                </a:solidFill>
                <a:latin typeface="Garamond"/>
              </a:rPr>
              <a:t>підприємства, що не відповідає вимогам податкового законодавства зважаючи на наданий судом аналіз нормам ПКУ, ... Окрім того, </a:t>
            </a:r>
            <a:r>
              <a:rPr b="1" lang="ru-RU" sz="1800" spc="-1" strike="noStrike">
                <a:solidFill>
                  <a:srgbClr val="000000"/>
                </a:solidFill>
                <a:latin typeface="Garamond"/>
              </a:rPr>
              <a:t>в разі встановлення порушень за період, що перевищує 1095 днів контролюючий орган не має права на застосування до платника податків грошових зобов`язань.</a:t>
            </a:r>
            <a:endParaRPr b="0" lang="uk-UA" sz="1800" spc="-1" strike="noStrike">
              <a:latin typeface="Arial"/>
            </a:endParaRPr>
          </a:p>
          <a:p>
            <a:pPr algn="just">
              <a:lnSpc>
                <a:spcPct val="100000"/>
              </a:lnSpc>
              <a:buNone/>
            </a:pPr>
            <a:r>
              <a:rPr b="0" lang="uk-UA" sz="1800" spc="-1" strike="noStrike">
                <a:solidFill>
                  <a:srgbClr val="000000"/>
                </a:solidFill>
                <a:latin typeface="Garamond"/>
              </a:rPr>
              <a:t>…</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суд вважає недопустимою з точки зору верховенства права ситуацію, за якої контролюючий орган маючи всі законні права на проведення документальної позапланової перевірки платника податків, яким до ЄДР внесено рішення про припинення діяльності шляхом ліквідації у 2021 році, розпочав таку перевірку лише у 2023 році й при цьому охопив період діяльності такого платника, що перевищує встановлений ПК України, тобто перевірку проведено за 6 років діяльності. Більш того, встановлені порушення податкового законодавства у 2017-2020 роках призвели до нарахування платнику грошових зобов`язань.</a:t>
            </a:r>
            <a:endParaRPr b="0" lang="uk-UA" sz="1800" spc="-1" strike="noStrike">
              <a:latin typeface="Arial"/>
            </a:endParaRPr>
          </a:p>
          <a:p>
            <a:pPr algn="just">
              <a:lnSpc>
                <a:spcPct val="100000"/>
              </a:lnSpc>
              <a:buNone/>
            </a:pPr>
            <a:r>
              <a:rPr b="0" lang="ru-RU" sz="1800" spc="-1" strike="noStrike">
                <a:solidFill>
                  <a:srgbClr val="000000"/>
                </a:solidFill>
                <a:latin typeface="Garamond"/>
              </a:rPr>
              <a:t>Відтак втручання в роботу позивача за встановлених обставин, на думку суду, не може вважатися пропорційним та становить "індивідуальний та надмірний тягар" для позивача.»</a:t>
            </a:r>
            <a:endParaRPr b="0" lang="uk-UA" sz="1800" spc="-1" strike="noStrike">
              <a:latin typeface="Arial"/>
            </a:endParaRPr>
          </a:p>
        </p:txBody>
      </p:sp>
      <p:sp>
        <p:nvSpPr>
          <p:cNvPr id="452" name="Прямокутник 12"/>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sp>
        <p:nvSpPr>
          <p:cNvPr id="453"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Який період підлягає перевірці?</a:t>
            </a:r>
            <a:endParaRPr b="0" lang="uk-UA" sz="3000" spc="-1" strike="noStrike">
              <a:latin typeface="Arial"/>
            </a:endParaRPr>
          </a:p>
        </p:txBody>
      </p:sp>
      <p:sp>
        <p:nvSpPr>
          <p:cNvPr id="454" name="Овал 14"/>
          <p:cNvSpPr/>
          <p:nvPr/>
        </p:nvSpPr>
        <p:spPr>
          <a:xfrm>
            <a:off x="1091880" y="1576800"/>
            <a:ext cx="3888000" cy="91404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Рішення Чернігівського ОАС від 03.01.24 у справі №620/9825/23 </a:t>
            </a:r>
            <a:endParaRPr b="0" lang="uk-UA" sz="1800" spc="-1" strike="noStrike">
              <a:latin typeface="Arial"/>
            </a:endParaRPr>
          </a:p>
        </p:txBody>
      </p:sp>
      <p:sp>
        <p:nvSpPr>
          <p:cNvPr id="455" name="Прямокутник 15"/>
          <p:cNvSpPr/>
          <p:nvPr/>
        </p:nvSpPr>
        <p:spPr>
          <a:xfrm>
            <a:off x="10121400" y="66528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456" name="PlaceHolder 3"/>
          <p:cNvSpPr>
            <a:spLocks noGrp="1"/>
          </p:cNvSpPr>
          <p:nvPr>
            <p:ph type="ftr" idx="6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7" name="Рисунок 9" descr=""/>
          <p:cNvPicPr/>
          <p:nvPr/>
        </p:nvPicPr>
        <p:blipFill>
          <a:blip r:embed="rId1"/>
          <a:stretch/>
        </p:blipFill>
        <p:spPr>
          <a:xfrm>
            <a:off x="117720" y="212400"/>
            <a:ext cx="1976040" cy="871200"/>
          </a:xfrm>
          <a:prstGeom prst="rect">
            <a:avLst/>
          </a:prstGeom>
          <a:ln w="0">
            <a:noFill/>
          </a:ln>
        </p:spPr>
      </p:pic>
      <p:sp>
        <p:nvSpPr>
          <p:cNvPr id="458" name="PlaceHolder 1"/>
          <p:cNvSpPr>
            <a:spLocks noGrp="1"/>
          </p:cNvSpPr>
          <p:nvPr>
            <p:ph type="sldNum" idx="62"/>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0642A3C5-4A37-4E29-A486-F2997D5067F1}" type="slidenum">
              <a:rPr b="0" lang="ru-RU" sz="1200" spc="-1" strike="noStrike">
                <a:solidFill>
                  <a:srgbClr val="8c8c8c"/>
                </a:solidFill>
                <a:latin typeface="Corbel"/>
              </a:rPr>
              <a:t>26</a:t>
            </a:fld>
            <a:endParaRPr b="0" lang="uk-UA" sz="1200" spc="-1" strike="noStrike">
              <a:latin typeface="Times New Roman"/>
            </a:endParaRPr>
          </a:p>
        </p:txBody>
      </p:sp>
      <p:sp>
        <p:nvSpPr>
          <p:cNvPr id="459" name="PlaceHolder 2"/>
          <p:cNvSpPr>
            <a:spLocks noGrp="1"/>
          </p:cNvSpPr>
          <p:nvPr>
            <p:ph/>
          </p:nvPr>
        </p:nvSpPr>
        <p:spPr>
          <a:xfrm>
            <a:off x="6890760" y="33627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60" name="Прямокутник 1"/>
          <p:cNvSpPr/>
          <p:nvPr/>
        </p:nvSpPr>
        <p:spPr>
          <a:xfrm>
            <a:off x="981720" y="1193760"/>
            <a:ext cx="10789920" cy="65509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«За   позицією   податкового   органу,   </a:t>
            </a:r>
            <a:r>
              <a:rPr b="1" lang="ru-RU" sz="1800" spc="-1" strike="noStrike">
                <a:solidFill>
                  <a:srgbClr val="000000"/>
                </a:solidFill>
                <a:latin typeface="Garamond"/>
              </a:rPr>
              <a:t>початком   перебігу   1095-</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1" lang="ru-RU" sz="1800" spc="-1" strike="noStrike">
                <a:solidFill>
                  <a:srgbClr val="000000"/>
                </a:solidFill>
                <a:latin typeface="Garamond"/>
              </a:rPr>
              <a:t>денного  строку  для  застосування штрафу</a:t>
            </a:r>
            <a:r>
              <a:rPr b="0" lang="ru-RU" sz="1800" spc="-1" strike="noStrike">
                <a:solidFill>
                  <a:srgbClr val="000000"/>
                </a:solidFill>
                <a:latin typeface="Garamond"/>
              </a:rPr>
              <a:t> за порушення, що їх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допустила  …  у  першому  кварталі 2017 року, є 11.05.2017р., </a:t>
            </a:r>
            <a:r>
              <a:rPr b="1" lang="ru-RU" sz="1800" spc="-1" strike="noStrike">
                <a:solidFill>
                  <a:srgbClr val="000000"/>
                </a:solidFill>
                <a:latin typeface="Garamond"/>
              </a:rPr>
              <a:t>тобто </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1" lang="ru-RU" sz="1800" spc="-1" strike="noStrike">
                <a:solidFill>
                  <a:srgbClr val="000000"/>
                </a:solidFill>
                <a:latin typeface="Garamond"/>
              </a:rPr>
              <a:t>наступний день за останнім днем граничного строку подання податкової декларації </a:t>
            </a:r>
            <a:r>
              <a:rPr b="0" lang="ru-RU" sz="1800" spc="-1" strike="noStrike">
                <a:solidFill>
                  <a:srgbClr val="000000"/>
                </a:solidFill>
                <a:latin typeface="Garamond"/>
              </a:rPr>
              <a:t>(Податкового розрахунку сум доходу, нарахованого (сплаченого) на користь фізичних осіб, і сум утриманого з них податку за І квартал 2017 року).</a:t>
            </a:r>
            <a:endParaRPr b="0" lang="uk-UA" sz="1800" spc="-1" strike="noStrike">
              <a:latin typeface="Arial"/>
            </a:endParaRPr>
          </a:p>
          <a:p>
            <a:pPr algn="just">
              <a:lnSpc>
                <a:spcPct val="100000"/>
              </a:lnSpc>
              <a:buNone/>
            </a:pPr>
            <a:r>
              <a:rPr b="0" lang="ru-RU" sz="1800" spc="-1" strike="noStrike">
                <a:solidFill>
                  <a:srgbClr val="000000"/>
                </a:solidFill>
                <a:latin typeface="Garamond"/>
              </a:rPr>
              <a:t>З урахуванням того, що на підставі абз.4 п.52-2 підрозд.10 розд.ХХ ПК України з 18.03.2020р. (до спливу 1095 днів з 11.05.2017р.) перебіг передбаченого статтею 102 Податкового кодексу України строку було зупинено, застосування у жовтні 2020 року штрафу за порушення, що мали місце в період з 01.01.2017р. до 17.03.2017р., за твердженнями Головного управління ДПС у Миколаївській області, є законним.</a:t>
            </a:r>
            <a:endParaRPr b="0" lang="uk-UA" sz="1800" spc="-1" strike="noStrike">
              <a:latin typeface="Arial"/>
            </a:endParaRPr>
          </a:p>
          <a:p>
            <a:pPr algn="just">
              <a:lnSpc>
                <a:spcPct val="100000"/>
              </a:lnSpc>
              <a:buNone/>
            </a:pPr>
            <a:r>
              <a:rPr b="0" lang="uk-UA" sz="1400" spc="-1" strike="noStrike">
                <a:solidFill>
                  <a:srgbClr val="000000"/>
                </a:solidFill>
                <a:latin typeface="Garamond"/>
              </a:rPr>
              <a:t>…</a:t>
            </a:r>
            <a:endParaRPr b="0" lang="uk-UA" sz="1400" spc="-1" strike="noStrike">
              <a:latin typeface="Arial"/>
            </a:endParaRPr>
          </a:p>
          <a:p>
            <a:pPr algn="just">
              <a:lnSpc>
                <a:spcPct val="100000"/>
              </a:lnSpc>
              <a:buNone/>
            </a:pPr>
            <a:r>
              <a:rPr b="0" lang="ru-RU" sz="1800" spc="-1" strike="noStrike">
                <a:solidFill>
                  <a:srgbClr val="000000"/>
                </a:solidFill>
                <a:latin typeface="Garamond"/>
              </a:rPr>
              <a:t>Однак, виявлені перевіркою </a:t>
            </a:r>
            <a:r>
              <a:rPr b="1" lang="ru-RU" sz="1800" spc="-1" strike="noStrike">
                <a:solidFill>
                  <a:srgbClr val="000000"/>
                </a:solidFill>
                <a:latin typeface="Garamond"/>
              </a:rPr>
              <a:t>порушення не пов`язані з фактом подання податкової декларації</a:t>
            </a:r>
            <a:r>
              <a:rPr b="0" lang="ru-RU" sz="1800" spc="-1" strike="noStrike">
                <a:solidFill>
                  <a:srgbClr val="000000"/>
                </a:solidFill>
                <a:latin typeface="Garamond"/>
              </a:rPr>
              <a:t>, а тому встановлений ст.102 ПКУ </a:t>
            </a:r>
            <a:r>
              <a:rPr b="1" lang="ru-RU" sz="1800" spc="-1" strike="noStrike">
                <a:solidFill>
                  <a:srgbClr val="000000"/>
                </a:solidFill>
                <a:latin typeface="Garamond"/>
              </a:rPr>
              <a:t>строк має обчислюватися з дня вчинення порушення</a:t>
            </a:r>
            <a:r>
              <a:rPr b="0" lang="ru-RU" sz="1800" spc="-1" strike="noStrike">
                <a:solidFill>
                  <a:srgbClr val="000000"/>
                </a:solidFill>
                <a:latin typeface="Garamond"/>
              </a:rPr>
              <a:t>, враховуючи, що відповідний обов`язок податкового агента, виходячи з диспозиції статті, виникає з факту виплати доходу, а не з факту декларування відповідного податкового зобов`язання.</a:t>
            </a:r>
            <a:endParaRPr b="0" lang="uk-UA" sz="1800" spc="-1" strike="noStrike">
              <a:latin typeface="Arial"/>
            </a:endParaRPr>
          </a:p>
          <a:p>
            <a:pPr algn="just">
              <a:lnSpc>
                <a:spcPct val="100000"/>
              </a:lnSpc>
              <a:buNone/>
            </a:pPr>
            <a:r>
              <a:rPr b="0" lang="uk-UA" sz="1400" spc="-1" strike="noStrike">
                <a:solidFill>
                  <a:srgbClr val="000000"/>
                </a:solidFill>
                <a:latin typeface="Garamond"/>
              </a:rPr>
              <a:t>…</a:t>
            </a:r>
            <a:endParaRPr b="0" lang="uk-UA" sz="1400" spc="-1" strike="noStrike">
              <a:latin typeface="Arial"/>
            </a:endParaRPr>
          </a:p>
          <a:p>
            <a:pPr algn="just">
              <a:lnSpc>
                <a:spcPct val="100000"/>
              </a:lnSpc>
              <a:buNone/>
            </a:pPr>
            <a:r>
              <a:rPr b="0" lang="ru-RU" sz="1800" spc="-1" strike="noStrike">
                <a:solidFill>
                  <a:srgbClr val="000000"/>
                </a:solidFill>
                <a:latin typeface="Garamond"/>
              </a:rPr>
              <a:t>Таким чином, суд першої інстанції дійшов правильного висновку, що застосування штрафу за період з 01.01.2017р. до 17.03.2017р. є незаконним; відповідно, й порядок визначення інших сум (з послідовним збільшенням, у зв`язку з неодноразовими порушеннями, суми штрафу) не відповідає п.127.1 ст.127 ПК України.»</a:t>
            </a:r>
            <a:endParaRPr b="0" lang="uk-UA" sz="1800" spc="-1" strike="noStrike">
              <a:latin typeface="Arial"/>
            </a:endParaRPr>
          </a:p>
          <a:p>
            <a:pPr algn="just">
              <a:lnSpc>
                <a:spcPct val="100000"/>
              </a:lnSpc>
              <a:buNone/>
            </a:pPr>
            <a:endParaRPr b="0" lang="uk-UA" sz="1800" spc="-1" strike="noStrike">
              <a:latin typeface="Arial"/>
            </a:endParaRPr>
          </a:p>
        </p:txBody>
      </p:sp>
      <p:sp>
        <p:nvSpPr>
          <p:cNvPr id="461" name="Прямокутник 12"/>
          <p:cNvSpPr/>
          <p:nvPr/>
        </p:nvSpPr>
        <p:spPr>
          <a:xfrm>
            <a:off x="2072160" y="70092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 </a:t>
            </a:r>
            <a:r>
              <a:rPr b="1" lang="ru-RU" sz="2400" spc="-1" strike="noStrike">
                <a:solidFill>
                  <a:srgbClr val="c00000"/>
                </a:solidFill>
                <a:latin typeface="Garamond"/>
              </a:rPr>
              <a:t>як розрахувати для свого платника?</a:t>
            </a:r>
            <a:endParaRPr b="0" lang="uk-UA" sz="2400" spc="-1" strike="noStrike">
              <a:latin typeface="Arial"/>
            </a:endParaRPr>
          </a:p>
        </p:txBody>
      </p:sp>
      <p:sp>
        <p:nvSpPr>
          <p:cNvPr id="462" name="Прямокутник 10"/>
          <p:cNvSpPr/>
          <p:nvPr/>
        </p:nvSpPr>
        <p:spPr>
          <a:xfrm>
            <a:off x="2065320" y="12816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Який період підлягає перевірці?</a:t>
            </a:r>
            <a:endParaRPr b="0" lang="uk-UA" sz="3000" spc="-1" strike="noStrike">
              <a:latin typeface="Arial"/>
            </a:endParaRPr>
          </a:p>
        </p:txBody>
      </p:sp>
      <p:sp>
        <p:nvSpPr>
          <p:cNvPr id="463" name="Овал 14"/>
          <p:cNvSpPr/>
          <p:nvPr/>
        </p:nvSpPr>
        <p:spPr>
          <a:xfrm>
            <a:off x="1105920" y="1176120"/>
            <a:ext cx="3888000" cy="107388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Пятого ААС від 18.09.23 у справі №400/17/22</a:t>
            </a:r>
            <a:endParaRPr b="0" lang="uk-UA" sz="1800" spc="-1" strike="noStrike">
              <a:latin typeface="Arial"/>
            </a:endParaRPr>
          </a:p>
        </p:txBody>
      </p:sp>
      <p:sp>
        <p:nvSpPr>
          <p:cNvPr id="464" name="Прямокутник 15"/>
          <p:cNvSpPr/>
          <p:nvPr/>
        </p:nvSpPr>
        <p:spPr>
          <a:xfrm>
            <a:off x="10058760" y="20556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465" name="PlaceHolder 3"/>
          <p:cNvSpPr>
            <a:spLocks noGrp="1"/>
          </p:cNvSpPr>
          <p:nvPr>
            <p:ph type="ftr" idx="6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p:nvPr>
        </p:nvSpPr>
        <p:spPr>
          <a:xfrm>
            <a:off x="909720" y="1484640"/>
            <a:ext cx="10656720" cy="4608000"/>
          </a:xfrm>
          <a:prstGeom prst="rect">
            <a:avLst/>
          </a:prstGeom>
          <a:noFill/>
          <a:ln w="0">
            <a:noFill/>
          </a:ln>
        </p:spPr>
        <p:txBody>
          <a:bodyPr anchor="t">
            <a:normAutofit/>
          </a:bodyPr>
          <a:p>
            <a:pPr marL="228600" indent="-228600">
              <a:lnSpc>
                <a:spcPct val="110000"/>
              </a:lnSpc>
              <a:buNone/>
              <a:tabLst>
                <a:tab algn="l" pos="0"/>
              </a:tabLst>
            </a:pPr>
            <a:endParaRPr b="0" lang="en-US" sz="1600" spc="-1" strike="noStrike">
              <a:solidFill>
                <a:srgbClr val="404040"/>
              </a:solidFill>
              <a:latin typeface="Corbel"/>
            </a:endParaRPr>
          </a:p>
          <a:p>
            <a:pPr marL="457200">
              <a:lnSpc>
                <a:spcPct val="9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2800" spc="-1" strike="noStrike">
              <a:solidFill>
                <a:srgbClr val="404040"/>
              </a:solidFill>
              <a:latin typeface="Corbel"/>
            </a:endParaRPr>
          </a:p>
          <a:p>
            <a:pPr marL="228600" indent="-228600">
              <a:lnSpc>
                <a:spcPct val="12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p:txBody>
      </p:sp>
      <p:pic>
        <p:nvPicPr>
          <p:cNvPr id="467" name="Рисунок 6" descr=""/>
          <p:cNvPicPr/>
          <p:nvPr/>
        </p:nvPicPr>
        <p:blipFill>
          <a:blip r:embed="rId1"/>
          <a:stretch/>
        </p:blipFill>
        <p:spPr>
          <a:xfrm>
            <a:off x="117720" y="212400"/>
            <a:ext cx="1976040" cy="871200"/>
          </a:xfrm>
          <a:prstGeom prst="rect">
            <a:avLst/>
          </a:prstGeom>
          <a:ln w="0">
            <a:noFill/>
          </a:ln>
        </p:spPr>
      </p:pic>
      <p:sp>
        <p:nvSpPr>
          <p:cNvPr id="468" name="PlaceHolder 2"/>
          <p:cNvSpPr>
            <a:spLocks noGrp="1"/>
          </p:cNvSpPr>
          <p:nvPr>
            <p:ph type="sldNum" idx="64"/>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58F956C0-CF23-4D02-BADB-0F47AE8E221B}" type="slidenum">
              <a:rPr b="0" lang="ru-RU" sz="1200" spc="-1" strike="noStrike">
                <a:solidFill>
                  <a:srgbClr val="8c8c8c"/>
                </a:solidFill>
                <a:latin typeface="Corbel"/>
              </a:rPr>
              <a:t>28</a:t>
            </a:fld>
            <a:endParaRPr b="0" lang="uk-UA" sz="1200" spc="-1" strike="noStrike">
              <a:latin typeface="Times New Roman"/>
            </a:endParaRPr>
          </a:p>
        </p:txBody>
      </p:sp>
      <p:sp>
        <p:nvSpPr>
          <p:cNvPr id="469" name="Прямокутник 9"/>
          <p:cNvSpPr/>
          <p:nvPr/>
        </p:nvSpPr>
        <p:spPr>
          <a:xfrm>
            <a:off x="1599480" y="2340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Строки давності</a:t>
            </a:r>
            <a:endParaRPr b="0" lang="uk-UA" sz="3000" spc="-1" strike="noStrike">
              <a:latin typeface="Arial"/>
            </a:endParaRPr>
          </a:p>
        </p:txBody>
      </p:sp>
      <p:sp>
        <p:nvSpPr>
          <p:cNvPr id="470" name="Прямокутник 1"/>
          <p:cNvSpPr/>
          <p:nvPr/>
        </p:nvSpPr>
        <p:spPr>
          <a:xfrm>
            <a:off x="2122200" y="2523960"/>
            <a:ext cx="8752320" cy="2223720"/>
          </a:xfrm>
          <a:prstGeom prst="rect">
            <a:avLst/>
          </a:prstGeom>
          <a:noFill/>
          <a:ln w="0">
            <a:solidFill>
              <a:srgbClr val="7030a0"/>
            </a:solidFill>
          </a:ln>
          <a:effectLst>
            <a:glow rad="101520">
              <a:srgbClr val="288fec">
                <a:alpha val="40000"/>
              </a:srgbClr>
            </a:glow>
          </a:effectLst>
        </p:spPr>
        <p:style>
          <a:lnRef idx="0"/>
          <a:fillRef idx="0"/>
          <a:effectRef idx="0"/>
          <a:fontRef idx="minor"/>
        </p:style>
        <p:txBody>
          <a:bodyPr lIns="90000" rIns="90000" tIns="45000" bIns="45000" anchor="t">
            <a:spAutoFit/>
          </a:bodyPr>
          <a:p>
            <a:pPr algn="ctr">
              <a:lnSpc>
                <a:spcPct val="100000"/>
              </a:lnSpc>
              <a:spcBef>
                <a:spcPts val="1800"/>
              </a:spcBef>
              <a:buNone/>
            </a:pPr>
            <a:endParaRPr b="0" lang="uk-UA" sz="1800" spc="-1" strike="noStrike">
              <a:latin typeface="Arial"/>
            </a:endParaRPr>
          </a:p>
          <a:p>
            <a:pPr algn="ctr">
              <a:lnSpc>
                <a:spcPct val="100000"/>
              </a:lnSpc>
              <a:spcBef>
                <a:spcPts val="1800"/>
              </a:spcBef>
              <a:buNone/>
            </a:pPr>
            <a:r>
              <a:rPr b="1" lang="uk-UA" sz="2400" spc="-1" strike="noStrike">
                <a:solidFill>
                  <a:srgbClr val="000000"/>
                </a:solidFill>
                <a:latin typeface="Garamond"/>
              </a:rPr>
              <a:t>Постійно слідкуйте над змінами та враховуйте прогалини НПА на повну …  </a:t>
            </a:r>
            <a:r>
              <a:rPr b="1" lang="uk-UA" sz="2400" spc="-1" strike="noStrike">
                <a:solidFill>
                  <a:srgbClr val="002060"/>
                </a:solidFill>
                <a:latin typeface="Garamond"/>
              </a:rPr>
              <a:t> </a:t>
            </a:r>
            <a:endParaRPr b="0" lang="uk-UA" sz="2400" spc="-1" strike="noStrike">
              <a:latin typeface="Arial"/>
            </a:endParaRPr>
          </a:p>
          <a:p>
            <a:pPr algn="ctr">
              <a:lnSpc>
                <a:spcPct val="100000"/>
              </a:lnSpc>
              <a:spcBef>
                <a:spcPts val="1800"/>
              </a:spcBef>
              <a:buNone/>
            </a:pPr>
            <a:r>
              <a:rPr b="0" lang="ru-RU" sz="2800" spc="-1" strike="noStrike">
                <a:solidFill>
                  <a:srgbClr val="ff0000"/>
                </a:solidFill>
                <a:latin typeface="Garamond"/>
              </a:rPr>
              <a:t>🙃</a:t>
            </a:r>
            <a:r>
              <a:rPr b="1" i="1" lang="uk-UA" sz="1800" spc="-1" strike="noStrike">
                <a:solidFill>
                  <a:srgbClr val="002060"/>
                </a:solidFill>
                <a:latin typeface="Garamond"/>
              </a:rPr>
              <a:t> </a:t>
            </a:r>
            <a:endParaRPr b="0" lang="uk-UA" sz="1800" spc="-1" strike="noStrike">
              <a:latin typeface="Arial"/>
            </a:endParaRPr>
          </a:p>
          <a:p>
            <a:pPr algn="ctr">
              <a:lnSpc>
                <a:spcPct val="100000"/>
              </a:lnSpc>
              <a:spcBef>
                <a:spcPts val="1800"/>
              </a:spcBef>
              <a:buNone/>
            </a:pPr>
            <a:endParaRPr b="0" lang="uk-UA" sz="100" spc="-1" strike="noStrike">
              <a:latin typeface="Arial"/>
            </a:endParaRPr>
          </a:p>
        </p:txBody>
      </p:sp>
      <p:sp>
        <p:nvSpPr>
          <p:cNvPr id="471" name="Прямокутник 11"/>
          <p:cNvSpPr/>
          <p:nvPr/>
        </p:nvSpPr>
        <p:spPr>
          <a:xfrm>
            <a:off x="1599480" y="911880"/>
            <a:ext cx="9637200" cy="79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Порада №4</a:t>
            </a:r>
            <a:endParaRPr b="0" lang="uk-UA" sz="2400" spc="-1" strike="noStrike">
              <a:latin typeface="Arial"/>
            </a:endParaRPr>
          </a:p>
          <a:p>
            <a:pPr algn="ctr">
              <a:lnSpc>
                <a:spcPct val="100000"/>
              </a:lnSpc>
              <a:buNone/>
            </a:pPr>
            <a:endParaRPr b="0" lang="uk-UA" sz="2200" spc="-1" strike="noStrike">
              <a:latin typeface="Arial"/>
            </a:endParaRPr>
          </a:p>
        </p:txBody>
      </p:sp>
      <p:sp>
        <p:nvSpPr>
          <p:cNvPr id="472" name="PlaceHolder 3"/>
          <p:cNvSpPr>
            <a:spLocks noGrp="1"/>
          </p:cNvSpPr>
          <p:nvPr>
            <p:ph type="ftr" idx="6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3" name="Рисунок 9" descr=""/>
          <p:cNvPicPr/>
          <p:nvPr/>
        </p:nvPicPr>
        <p:blipFill>
          <a:blip r:embed="rId1"/>
          <a:stretch/>
        </p:blipFill>
        <p:spPr>
          <a:xfrm>
            <a:off x="117720" y="212400"/>
            <a:ext cx="1976040" cy="871200"/>
          </a:xfrm>
          <a:prstGeom prst="rect">
            <a:avLst/>
          </a:prstGeom>
          <a:ln w="0">
            <a:noFill/>
          </a:ln>
        </p:spPr>
      </p:pic>
      <p:sp>
        <p:nvSpPr>
          <p:cNvPr id="474" name="PlaceHolder 1"/>
          <p:cNvSpPr>
            <a:spLocks noGrp="1"/>
          </p:cNvSpPr>
          <p:nvPr>
            <p:ph type="sldNum" idx="66"/>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4CC4B90E-D640-44DF-B8B0-B88BB32FB871}" type="slidenum">
              <a:rPr b="0" lang="ru-RU" sz="1200" spc="-1" strike="noStrike">
                <a:solidFill>
                  <a:srgbClr val="8c8c8c"/>
                </a:solidFill>
                <a:latin typeface="Corbel"/>
              </a:rPr>
              <a:t>28</a:t>
            </a:fld>
            <a:endParaRPr b="0" lang="uk-UA" sz="1200" spc="-1" strike="noStrike">
              <a:latin typeface="Times New Roman"/>
            </a:endParaRPr>
          </a:p>
        </p:txBody>
      </p:sp>
      <p:sp>
        <p:nvSpPr>
          <p:cNvPr id="475"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76" name="Округлений прямокутник 3"/>
          <p:cNvSpPr/>
          <p:nvPr/>
        </p:nvSpPr>
        <p:spPr>
          <a:xfrm>
            <a:off x="2165760" y="1692360"/>
            <a:ext cx="8105040" cy="4510080"/>
          </a:xfrm>
          <a:prstGeom prst="roundRect">
            <a:avLst>
              <a:gd name="adj" fmla="val 16667"/>
            </a:avLst>
          </a:prstGeom>
          <a:solidFill>
            <a:schemeClr val="accent6"/>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43080" indent="-343080" algn="ctr">
              <a:lnSpc>
                <a:spcPct val="100000"/>
              </a:lnSpc>
              <a:buClr>
                <a:srgbClr val="ffffff"/>
              </a:buClr>
              <a:buFont typeface="Wingdings" charset="2"/>
              <a:buChar char=""/>
            </a:pPr>
            <a:r>
              <a:rPr b="1" lang="uk-UA" sz="2400" spc="-1" strike="noStrike">
                <a:solidFill>
                  <a:srgbClr val="ffffff"/>
                </a:solidFill>
                <a:latin typeface="Garamond"/>
              </a:rPr>
              <a:t>«Блокувальні» </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Камеральні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«Валютні»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«Відшкодувальні»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Фактичні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«Ліквідаційні»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Планові</a:t>
            </a:r>
            <a:endParaRPr b="0" lang="uk-UA" sz="2400" spc="-1" strike="noStrike">
              <a:latin typeface="Arial"/>
            </a:endParaRPr>
          </a:p>
        </p:txBody>
      </p:sp>
      <p:sp>
        <p:nvSpPr>
          <p:cNvPr id="477" name="Прямокутник 10"/>
          <p:cNvSpPr/>
          <p:nvPr/>
        </p:nvSpPr>
        <p:spPr>
          <a:xfrm>
            <a:off x="1510200" y="2124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478" name="Прямокутник 14"/>
          <p:cNvSpPr/>
          <p:nvPr/>
        </p:nvSpPr>
        <p:spPr>
          <a:xfrm>
            <a:off x="1599480" y="8694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Самі «ходові» перевірки …</a:t>
            </a:r>
            <a:endParaRPr b="0" lang="uk-UA" sz="2400" spc="-1" strike="noStrike">
              <a:latin typeface="Arial"/>
            </a:endParaRPr>
          </a:p>
        </p:txBody>
      </p:sp>
      <p:sp>
        <p:nvSpPr>
          <p:cNvPr id="479" name="PlaceHolder 3"/>
          <p:cNvSpPr>
            <a:spLocks noGrp="1"/>
          </p:cNvSpPr>
          <p:nvPr>
            <p:ph type="ftr" idx="6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p:nvPr>
        </p:nvSpPr>
        <p:spPr>
          <a:xfrm>
            <a:off x="1127880" y="1338480"/>
            <a:ext cx="10656720" cy="5252040"/>
          </a:xfrm>
          <a:prstGeom prst="rect">
            <a:avLst/>
          </a:prstGeom>
          <a:noFill/>
          <a:ln w="0">
            <a:noFill/>
          </a:ln>
        </p:spPr>
        <p:txBody>
          <a:bodyPr anchor="t">
            <a:normAutofit fontScale="58000"/>
          </a:bodyPr>
          <a:p>
            <a:pPr marL="228600" indent="-228600">
              <a:lnSpc>
                <a:spcPct val="110000"/>
              </a:lnSpc>
              <a:buNone/>
              <a:tabLst>
                <a:tab algn="l" pos="0"/>
              </a:tabLst>
            </a:pPr>
            <a:endParaRPr b="0" lang="en-US" sz="1600" spc="-1" strike="noStrike">
              <a:solidFill>
                <a:srgbClr val="404040"/>
              </a:solidFill>
              <a:latin typeface="Corbel"/>
            </a:endParaRPr>
          </a:p>
          <a:p>
            <a:pPr marL="457200" algn="just">
              <a:lnSpc>
                <a:spcPct val="120000"/>
              </a:lnSpc>
              <a:buNone/>
              <a:tabLst>
                <a:tab algn="l" pos="0"/>
              </a:tabLst>
            </a:pPr>
            <a:r>
              <a:rPr b="1" lang="uk-UA" sz="3800" spc="-1" strike="noStrike">
                <a:solidFill>
                  <a:srgbClr val="000000"/>
                </a:solidFill>
                <a:latin typeface="Garamond"/>
              </a:rPr>
              <a:t> </a:t>
            </a:r>
            <a:r>
              <a:rPr b="1" lang="uk-UA" sz="2900" spc="-1" strike="noStrike">
                <a:solidFill>
                  <a:srgbClr val="822237"/>
                </a:solidFill>
                <a:latin typeface="Garamond"/>
              </a:rPr>
              <a:t>1.</a:t>
            </a:r>
            <a:r>
              <a:rPr b="1" lang="uk-UA" sz="2900" spc="-1" strike="noStrike">
                <a:solidFill>
                  <a:srgbClr val="000000"/>
                </a:solidFill>
                <a:latin typeface="Garamond"/>
              </a:rPr>
              <a:t> З чого починається податкова перевірка?!</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000000"/>
                </a:solidFill>
                <a:latin typeface="Garamond"/>
              </a:rPr>
              <a:t> </a:t>
            </a:r>
            <a:r>
              <a:rPr b="1" lang="uk-UA" sz="2900" spc="-1" strike="noStrike">
                <a:solidFill>
                  <a:srgbClr val="822237"/>
                </a:solidFill>
                <a:latin typeface="Garamond"/>
              </a:rPr>
              <a:t>2.</a:t>
            </a:r>
            <a:r>
              <a:rPr b="1" lang="uk-UA" sz="2900" spc="-1" strike="noStrike">
                <a:solidFill>
                  <a:srgbClr val="000000"/>
                </a:solidFill>
                <a:latin typeface="Garamond"/>
              </a:rPr>
              <a:t> «Бачиш мораторій? Я не бачу. А він є…»</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822237"/>
                </a:solidFill>
                <a:latin typeface="Garamond"/>
              </a:rPr>
              <a:t> </a:t>
            </a:r>
            <a:r>
              <a:rPr b="1" lang="uk-UA" sz="2900" spc="-1" strike="noStrike">
                <a:solidFill>
                  <a:srgbClr val="822237"/>
                </a:solidFill>
                <a:latin typeface="Garamond"/>
              </a:rPr>
              <a:t>3. </a:t>
            </a:r>
            <a:r>
              <a:rPr b="1" lang="uk-UA" sz="2900" spc="-1" strike="noStrike">
                <a:solidFill>
                  <a:srgbClr val="000000"/>
                </a:solidFill>
                <a:latin typeface="Garamond"/>
              </a:rPr>
              <a:t>«За який період можуть перевіряти податківці?», «скільки зберагіти документи?» та ще багато «страшних» запитань…</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000000"/>
                </a:solidFill>
                <a:latin typeface="Garamond"/>
              </a:rPr>
              <a:t> </a:t>
            </a:r>
            <a:r>
              <a:rPr b="1" lang="uk-UA" sz="2900" spc="-1" strike="noStrike">
                <a:solidFill>
                  <a:srgbClr val="822237"/>
                </a:solidFill>
                <a:latin typeface="Garamond"/>
              </a:rPr>
              <a:t>4.</a:t>
            </a:r>
            <a:r>
              <a:rPr b="1" lang="uk-UA" sz="2900" spc="-1" strike="noStrike">
                <a:solidFill>
                  <a:srgbClr val="000000"/>
                </a:solidFill>
                <a:latin typeface="Garamond"/>
              </a:rPr>
              <a:t> Найбільш «ходові» перевірки та ТОП-порушення від податквівців!</a:t>
            </a:r>
            <a:r>
              <a:rPr b="1" lang="uk-UA" sz="2600" spc="-1" strike="noStrike">
                <a:solidFill>
                  <a:srgbClr val="000000"/>
                </a:solidFill>
                <a:latin typeface="Garamond"/>
              </a:rPr>
              <a:t> </a:t>
            </a:r>
            <a:endParaRPr b="0" lang="en-US" sz="2600" spc="-1" strike="noStrike">
              <a:solidFill>
                <a:srgbClr val="404040"/>
              </a:solidFill>
              <a:latin typeface="Corbel"/>
            </a:endParaRPr>
          </a:p>
          <a:p>
            <a:pPr marL="457200" algn="just">
              <a:lnSpc>
                <a:spcPct val="120000"/>
              </a:lnSpc>
              <a:buNone/>
              <a:tabLst>
                <a:tab algn="l" pos="0"/>
              </a:tabLst>
            </a:pPr>
            <a:r>
              <a:rPr b="1" lang="uk-UA" sz="2600" spc="-1" strike="noStrike">
                <a:solidFill>
                  <a:srgbClr val="000000"/>
                </a:solidFill>
                <a:latin typeface="Garamond"/>
              </a:rPr>
              <a:t> </a:t>
            </a:r>
            <a:r>
              <a:rPr b="1" lang="uk-UA" sz="2900" spc="-1" strike="noStrike">
                <a:solidFill>
                  <a:srgbClr val="822237"/>
                </a:solidFill>
                <a:latin typeface="Garamond"/>
              </a:rPr>
              <a:t>5.</a:t>
            </a:r>
            <a:r>
              <a:rPr b="1" lang="uk-UA" sz="2900" spc="-1" strike="noStrike">
                <a:solidFill>
                  <a:srgbClr val="000000"/>
                </a:solidFill>
                <a:latin typeface="Garamond"/>
              </a:rPr>
              <a:t> «Блокування» ПН/Рк – в чому схожесть з перевірками та як це використовується ДПС?</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000000"/>
                </a:solidFill>
                <a:latin typeface="Garamond"/>
              </a:rPr>
              <a:t> </a:t>
            </a:r>
            <a:r>
              <a:rPr b="1" lang="uk-UA" sz="2900" spc="-1" strike="noStrike">
                <a:solidFill>
                  <a:srgbClr val="822237"/>
                </a:solidFill>
                <a:latin typeface="Garamond"/>
              </a:rPr>
              <a:t>6.</a:t>
            </a:r>
            <a:r>
              <a:rPr b="1" lang="uk-UA" sz="2900" spc="-1" strike="noStrike">
                <a:solidFill>
                  <a:srgbClr val="000000"/>
                </a:solidFill>
                <a:latin typeface="Garamond"/>
              </a:rPr>
              <a:t> «Допускати чи не допускати перевіряючих до проведення перевірки? - ось в чому питання?»</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000000"/>
                </a:solidFill>
                <a:latin typeface="Garamond"/>
              </a:rPr>
              <a:t> </a:t>
            </a:r>
            <a:r>
              <a:rPr b="1" lang="uk-UA" sz="2900" spc="-1" strike="noStrike">
                <a:solidFill>
                  <a:srgbClr val="822237"/>
                </a:solidFill>
                <a:latin typeface="Garamond"/>
              </a:rPr>
              <a:t>7. </a:t>
            </a:r>
            <a:r>
              <a:rPr b="1" lang="uk-UA" sz="2900" spc="-1" strike="noStrike">
                <a:solidFill>
                  <a:srgbClr val="000000"/>
                </a:solidFill>
                <a:latin typeface="Garamond"/>
              </a:rPr>
              <a:t>«Ризиковість платника» - «невідомий» негатив від недопуску…</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822237"/>
                </a:solidFill>
                <a:latin typeface="Garamond"/>
              </a:rPr>
              <a:t> </a:t>
            </a:r>
            <a:r>
              <a:rPr b="1" lang="uk-UA" sz="2900" spc="-1" strike="noStrike">
                <a:solidFill>
                  <a:srgbClr val="822237"/>
                </a:solidFill>
                <a:latin typeface="Garamond"/>
              </a:rPr>
              <a:t>8.</a:t>
            </a:r>
            <a:r>
              <a:rPr b="1" lang="uk-UA" sz="2900" spc="-1" strike="noStrike">
                <a:solidFill>
                  <a:srgbClr val="000000"/>
                </a:solidFill>
                <a:latin typeface="Garamond"/>
              </a:rPr>
              <a:t> Знижуємо «перевірочні» ризики – «33 прості кроки» …</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000000"/>
                </a:solidFill>
                <a:latin typeface="Garamond"/>
              </a:rPr>
              <a:t> </a:t>
            </a:r>
            <a:r>
              <a:rPr b="1" lang="uk-UA" sz="2900" spc="-1" strike="noStrike">
                <a:solidFill>
                  <a:srgbClr val="822237"/>
                </a:solidFill>
                <a:latin typeface="Garamond"/>
              </a:rPr>
              <a:t>9.</a:t>
            </a:r>
            <a:r>
              <a:rPr b="1" lang="uk-UA" sz="2900" spc="-1" strike="noStrike">
                <a:solidFill>
                  <a:srgbClr val="000000"/>
                </a:solidFill>
                <a:latin typeface="Garamond"/>
              </a:rPr>
              <a:t> Запити від фіскалів: чіткі відповіді на «слизькі» питання (отримувати/не отримувати? Відповідати/не відповідати? Давати/не давати?</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822237"/>
                </a:solidFill>
                <a:latin typeface="Garamond"/>
              </a:rPr>
              <a:t> </a:t>
            </a:r>
            <a:r>
              <a:rPr b="1" lang="uk-UA" sz="2900" spc="-1" strike="noStrike">
                <a:solidFill>
                  <a:srgbClr val="822237"/>
                </a:solidFill>
                <a:latin typeface="Garamond"/>
              </a:rPr>
              <a:t>10.</a:t>
            </a:r>
            <a:r>
              <a:rPr b="1" lang="uk-UA" sz="2900" spc="-1" strike="noStrike">
                <a:solidFill>
                  <a:srgbClr val="000000"/>
                </a:solidFill>
                <a:latin typeface="Garamond"/>
              </a:rPr>
              <a:t> «Первинка» на перевірці: алгоритм безпечного поводження!</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822237"/>
                </a:solidFill>
                <a:latin typeface="Garamond"/>
              </a:rPr>
              <a:t> </a:t>
            </a:r>
            <a:r>
              <a:rPr b="1" lang="uk-UA" sz="2900" spc="-1" strike="noStrike">
                <a:solidFill>
                  <a:srgbClr val="822237"/>
                </a:solidFill>
                <a:latin typeface="Garamond"/>
              </a:rPr>
              <a:t>11.</a:t>
            </a:r>
            <a:r>
              <a:rPr b="1" lang="uk-UA" sz="2900" spc="-1" strike="noStrike">
                <a:solidFill>
                  <a:srgbClr val="000000"/>
                </a:solidFill>
                <a:latin typeface="Garamond"/>
              </a:rPr>
              <a:t> «Фіскальна» інвентаризація, фото/відеофіксація, «допити» працівників, огляд приміщень – чи мають право та що робити?!</a:t>
            </a:r>
            <a:endParaRPr b="0" lang="en-US" sz="2900" spc="-1" strike="noStrike">
              <a:solidFill>
                <a:srgbClr val="404040"/>
              </a:solidFill>
              <a:latin typeface="Corbel"/>
            </a:endParaRPr>
          </a:p>
          <a:p>
            <a:pPr marL="457200" algn="just">
              <a:lnSpc>
                <a:spcPct val="120000"/>
              </a:lnSpc>
              <a:buNone/>
              <a:tabLst>
                <a:tab algn="l" pos="0"/>
              </a:tabLst>
            </a:pPr>
            <a:r>
              <a:rPr b="1" lang="uk-UA" sz="2600" spc="-1" strike="noStrike">
                <a:solidFill>
                  <a:srgbClr val="822237"/>
                </a:solidFill>
                <a:latin typeface="Garamond"/>
              </a:rPr>
              <a:t> </a:t>
            </a:r>
            <a:r>
              <a:rPr b="1" lang="uk-UA" sz="2900" spc="-1" strike="noStrike">
                <a:solidFill>
                  <a:srgbClr val="822237"/>
                </a:solidFill>
                <a:latin typeface="Garamond"/>
              </a:rPr>
              <a:t>12.</a:t>
            </a:r>
            <a:r>
              <a:rPr b="1" lang="uk-UA" sz="2900" spc="-1" strike="noStrike">
                <a:solidFill>
                  <a:srgbClr val="000000"/>
                </a:solidFill>
                <a:latin typeface="Garamond"/>
              </a:rPr>
              <a:t> Що варто знати службових особам платників податків та як захиститись від необгрунтованих претензій. Персональні нотатки від адвоката!</a:t>
            </a:r>
            <a:endParaRPr b="0" lang="en-US" sz="2900" spc="-1" strike="noStrike">
              <a:solidFill>
                <a:srgbClr val="404040"/>
              </a:solidFill>
              <a:latin typeface="Corbel"/>
            </a:endParaRPr>
          </a:p>
          <a:p>
            <a:pPr>
              <a:lnSpc>
                <a:spcPct val="120000"/>
              </a:lnSpc>
              <a:buNone/>
              <a:tabLst>
                <a:tab algn="l" pos="0"/>
              </a:tabLst>
            </a:pPr>
            <a:endParaRPr b="0" lang="en-US" sz="2800" spc="-1" strike="noStrike">
              <a:solidFill>
                <a:srgbClr val="404040"/>
              </a:solidFill>
              <a:latin typeface="Corbel"/>
            </a:endParaRPr>
          </a:p>
          <a:p>
            <a:pPr marL="228600" indent="-228600">
              <a:lnSpc>
                <a:spcPct val="12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p:txBody>
      </p:sp>
      <p:sp>
        <p:nvSpPr>
          <p:cNvPr id="140" name="Прямокутник 14"/>
          <p:cNvSpPr/>
          <p:nvPr/>
        </p:nvSpPr>
        <p:spPr>
          <a:xfrm>
            <a:off x="1149120" y="433800"/>
            <a:ext cx="9706680" cy="608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400" spc="-1" strike="noStrike">
                <a:solidFill>
                  <a:srgbClr val="822237"/>
                </a:solidFill>
                <a:latin typeface="Garamond"/>
              </a:rPr>
              <a:t>На вебінарі ви дізнаєтесь:</a:t>
            </a:r>
            <a:endParaRPr b="0" lang="uk-UA" sz="3400" spc="-1" strike="noStrike">
              <a:latin typeface="Arial"/>
            </a:endParaRPr>
          </a:p>
        </p:txBody>
      </p:sp>
      <p:pic>
        <p:nvPicPr>
          <p:cNvPr id="141" name="Рисунок 6" descr=""/>
          <p:cNvPicPr/>
          <p:nvPr/>
        </p:nvPicPr>
        <p:blipFill>
          <a:blip r:embed="rId1"/>
          <a:stretch/>
        </p:blipFill>
        <p:spPr>
          <a:xfrm>
            <a:off x="117720" y="212400"/>
            <a:ext cx="1976040" cy="871200"/>
          </a:xfrm>
          <a:prstGeom prst="rect">
            <a:avLst/>
          </a:prstGeom>
          <a:ln w="0">
            <a:noFill/>
          </a:ln>
        </p:spPr>
      </p:pic>
      <p:sp>
        <p:nvSpPr>
          <p:cNvPr id="142" name="PlaceHolder 2"/>
          <p:cNvSpPr>
            <a:spLocks noGrp="1"/>
          </p:cNvSpPr>
          <p:nvPr>
            <p:ph type="ftr" idx="1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143" name="PlaceHolder 3"/>
          <p:cNvSpPr>
            <a:spLocks noGrp="1"/>
          </p:cNvSpPr>
          <p:nvPr>
            <p:ph type="sldNum" idx="15"/>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6A36AC0-AABD-4549-BD8B-EF8A849026E1}" type="slidenum">
              <a:rPr b="0" lang="ru-RU" sz="1200" spc="-1" strike="noStrike">
                <a:solidFill>
                  <a:srgbClr val="8c8c8c"/>
                </a:solidFill>
                <a:latin typeface="Corbel"/>
              </a:rPr>
              <a:t>3</a:t>
            </a:fld>
            <a:endParaRPr b="0" lang="uk-UA" sz="1200" spc="-1" strike="noStrike">
              <a:latin typeface="Times New Roman"/>
            </a:endParaRPr>
          </a:p>
        </p:txBody>
      </p:sp>
      <p:sp>
        <p:nvSpPr>
          <p:cNvPr id="144" name="AutoShape 2"/>
          <p:cNvSpPr/>
          <p:nvPr/>
        </p:nvSpPr>
        <p:spPr>
          <a:xfrm>
            <a:off x="155520" y="-144360"/>
            <a:ext cx="304560" cy="304560"/>
          </a:xfrm>
          <a:prstGeom prst="rect">
            <a:avLst/>
          </a:prstGeom>
          <a:noFill/>
          <a:ln w="0">
            <a:noFill/>
          </a:ln>
        </p:spPr>
        <p:style>
          <a:lnRef idx="0"/>
          <a:fillRef idx="0"/>
          <a:effectRef idx="0"/>
          <a:fontRef idx="minor"/>
        </p:style>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0" name="Рисунок 9" descr=""/>
          <p:cNvPicPr/>
          <p:nvPr/>
        </p:nvPicPr>
        <p:blipFill>
          <a:blip r:embed="rId1"/>
          <a:stretch/>
        </p:blipFill>
        <p:spPr>
          <a:xfrm>
            <a:off x="117720" y="212400"/>
            <a:ext cx="1976040" cy="871200"/>
          </a:xfrm>
          <a:prstGeom prst="rect">
            <a:avLst/>
          </a:prstGeom>
          <a:ln w="0">
            <a:noFill/>
          </a:ln>
        </p:spPr>
      </p:pic>
      <p:sp>
        <p:nvSpPr>
          <p:cNvPr id="481" name="PlaceHolder 1"/>
          <p:cNvSpPr>
            <a:spLocks noGrp="1"/>
          </p:cNvSpPr>
          <p:nvPr>
            <p:ph type="sldNum" idx="6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F15CD194-4846-4E35-A085-1EA914764EBE}" type="slidenum">
              <a:rPr b="0" lang="ru-RU" sz="1200" spc="-1" strike="noStrike">
                <a:solidFill>
                  <a:srgbClr val="8c8c8c"/>
                </a:solidFill>
                <a:latin typeface="Corbel"/>
              </a:rPr>
              <a:t>29</a:t>
            </a:fld>
            <a:endParaRPr b="0" lang="uk-UA" sz="1200" spc="-1" strike="noStrike">
              <a:latin typeface="Times New Roman"/>
            </a:endParaRPr>
          </a:p>
        </p:txBody>
      </p:sp>
      <p:sp>
        <p:nvSpPr>
          <p:cNvPr id="482"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483" name="Прямокутник 1"/>
          <p:cNvSpPr/>
          <p:nvPr/>
        </p:nvSpPr>
        <p:spPr>
          <a:xfrm>
            <a:off x="1846080" y="3668760"/>
            <a:ext cx="4104000" cy="3072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r>
              <a:rPr b="1" lang="uk-UA" sz="1600" spc="-1" strike="noStrike">
                <a:solidFill>
                  <a:srgbClr val="000000"/>
                </a:solidFill>
                <a:latin typeface="Garamond"/>
              </a:rPr>
              <a:t>1) Наявність інформації про відповідність ПН/РК критеріям ризиковості операцій/платника</a:t>
            </a:r>
            <a:endParaRPr b="0" lang="uk-UA" sz="1600" spc="-1" strike="noStrike">
              <a:latin typeface="Arial"/>
            </a:endParaRPr>
          </a:p>
          <a:p>
            <a:pPr algn="just">
              <a:lnSpc>
                <a:spcPct val="100000"/>
              </a:lnSpc>
              <a:buNone/>
            </a:pPr>
            <a:r>
              <a:rPr b="1" lang="uk-UA" sz="1600" spc="-1" strike="noStrike">
                <a:solidFill>
                  <a:srgbClr val="000000"/>
                </a:solidFill>
                <a:latin typeface="Garamond"/>
              </a:rPr>
              <a:t>     </a:t>
            </a:r>
            <a:r>
              <a:rPr b="1" lang="uk-UA" sz="1600" spc="-1" strike="noStrike">
                <a:solidFill>
                  <a:srgbClr val="000000"/>
                </a:solidFill>
                <a:latin typeface="Garamond"/>
              </a:rPr>
              <a:t>2) Направлення квитанції про зупинення реєстрації ПН/РК</a:t>
            </a:r>
            <a:endParaRPr b="0" lang="uk-UA" sz="1600" spc="-1" strike="noStrike">
              <a:latin typeface="Arial"/>
            </a:endParaRPr>
          </a:p>
          <a:p>
            <a:pPr algn="just">
              <a:lnSpc>
                <a:spcPct val="100000"/>
              </a:lnSpc>
              <a:buNone/>
            </a:pPr>
            <a:r>
              <a:rPr b="1" lang="uk-UA" sz="1600" spc="-1" strike="noStrike">
                <a:solidFill>
                  <a:srgbClr val="000000"/>
                </a:solidFill>
                <a:latin typeface="Garamond"/>
              </a:rPr>
              <a:t>     </a:t>
            </a:r>
            <a:r>
              <a:rPr b="1" lang="uk-UA" sz="1600" spc="-1" strike="noStrike">
                <a:solidFill>
                  <a:srgbClr val="000000"/>
                </a:solidFill>
                <a:latin typeface="Garamond"/>
              </a:rPr>
              <a:t>3) Направлення інформації та копій документів на «розблокування» …</a:t>
            </a:r>
            <a:endParaRPr b="0" lang="uk-UA" sz="1600" spc="-1" strike="noStrike">
              <a:latin typeface="Arial"/>
            </a:endParaRPr>
          </a:p>
          <a:p>
            <a:pPr algn="just">
              <a:lnSpc>
                <a:spcPct val="100000"/>
              </a:lnSpc>
              <a:buNone/>
            </a:pPr>
            <a:r>
              <a:rPr b="1" lang="uk-UA" sz="1600" spc="-1" strike="noStrike">
                <a:solidFill>
                  <a:srgbClr val="000000"/>
                </a:solidFill>
                <a:latin typeface="Garamond"/>
              </a:rPr>
              <a:t>     </a:t>
            </a:r>
            <a:r>
              <a:rPr b="1" lang="uk-UA" sz="1600" spc="-1" strike="noStrike">
                <a:solidFill>
                  <a:srgbClr val="000000"/>
                </a:solidFill>
                <a:latin typeface="Garamond"/>
              </a:rPr>
              <a:t>4) Прийняття рішення про реєстрацію/відмову в реєстрації ПН/РК</a:t>
            </a:r>
            <a:endParaRPr b="0" lang="uk-UA" sz="1600" spc="-1" strike="noStrike">
              <a:latin typeface="Arial"/>
            </a:endParaRPr>
          </a:p>
          <a:p>
            <a:pPr algn="just">
              <a:lnSpc>
                <a:spcPct val="100000"/>
              </a:lnSpc>
              <a:buNone/>
            </a:pPr>
            <a:r>
              <a:rPr b="1" lang="uk-UA" sz="1600" spc="-1" strike="noStrike">
                <a:solidFill>
                  <a:srgbClr val="000000"/>
                </a:solidFill>
                <a:latin typeface="Garamond"/>
              </a:rPr>
              <a:t>     </a:t>
            </a:r>
            <a:r>
              <a:rPr b="1" lang="uk-UA" sz="1600" spc="-1" strike="noStrike">
                <a:solidFill>
                  <a:srgbClr val="000000"/>
                </a:solidFill>
                <a:latin typeface="Garamond"/>
              </a:rPr>
              <a:t>5) Оскарження рішення про відмову в реєстрації ПН/РК</a:t>
            </a:r>
            <a:endParaRPr b="0" lang="uk-UA" sz="1600" spc="-1" strike="noStrike">
              <a:latin typeface="Arial"/>
            </a:endParaRPr>
          </a:p>
          <a:p>
            <a:pPr>
              <a:lnSpc>
                <a:spcPct val="100000"/>
              </a:lnSpc>
              <a:buNone/>
            </a:pPr>
            <a:endParaRPr b="0" lang="uk-UA" sz="2000" spc="-1" strike="noStrike">
              <a:latin typeface="Arial"/>
            </a:endParaRPr>
          </a:p>
        </p:txBody>
      </p:sp>
      <p:sp>
        <p:nvSpPr>
          <p:cNvPr id="484" name="Прямокутник 11"/>
          <p:cNvSpPr/>
          <p:nvPr/>
        </p:nvSpPr>
        <p:spPr>
          <a:xfrm>
            <a:off x="7112160" y="3692160"/>
            <a:ext cx="4280400" cy="25239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808080"/>
                </a:solidFill>
                <a:latin typeface="Garamond"/>
              </a:rPr>
              <a:t>     </a:t>
            </a:r>
            <a:r>
              <a:rPr b="1" lang="uk-UA" sz="1600" spc="-1" strike="noStrike">
                <a:solidFill>
                  <a:srgbClr val="808080"/>
                </a:solidFill>
                <a:latin typeface="Garamond"/>
              </a:rPr>
              <a:t>1) Наявність інформації про порушення законодавства (п.п.78.1.1., 78.1.4. … ПКУ)</a:t>
            </a:r>
            <a:endParaRPr b="0" lang="uk-UA" sz="1600" spc="-1" strike="noStrike">
              <a:latin typeface="Arial"/>
            </a:endParaRPr>
          </a:p>
          <a:p>
            <a:pPr algn="just">
              <a:lnSpc>
                <a:spcPct val="100000"/>
              </a:lnSpc>
              <a:buNone/>
            </a:pPr>
            <a:r>
              <a:rPr b="1" lang="uk-UA" sz="1600" spc="-1" strike="noStrike">
                <a:solidFill>
                  <a:srgbClr val="808080"/>
                </a:solidFill>
                <a:latin typeface="Garamond"/>
              </a:rPr>
              <a:t>     </a:t>
            </a:r>
            <a:r>
              <a:rPr b="1" lang="uk-UA" sz="1600" spc="-1" strike="noStrike">
                <a:solidFill>
                  <a:srgbClr val="808080"/>
                </a:solidFill>
                <a:latin typeface="Garamond"/>
              </a:rPr>
              <a:t>2) Направлення запиту про витребування інформації/її документального підтвердження</a:t>
            </a:r>
            <a:endParaRPr b="0" lang="uk-UA" sz="1600" spc="-1" strike="noStrike">
              <a:latin typeface="Arial"/>
            </a:endParaRPr>
          </a:p>
          <a:p>
            <a:pPr algn="just">
              <a:lnSpc>
                <a:spcPct val="100000"/>
              </a:lnSpc>
              <a:buNone/>
            </a:pPr>
            <a:r>
              <a:rPr b="1" lang="uk-UA" sz="1600" spc="-1" strike="noStrike">
                <a:solidFill>
                  <a:srgbClr val="808080"/>
                </a:solidFill>
                <a:latin typeface="Garamond"/>
              </a:rPr>
              <a:t>     </a:t>
            </a:r>
            <a:r>
              <a:rPr b="1" lang="uk-UA" sz="1600" spc="-1" strike="noStrike">
                <a:solidFill>
                  <a:srgbClr val="808080"/>
                </a:solidFill>
                <a:latin typeface="Garamond"/>
              </a:rPr>
              <a:t>3) Направлення відповіді на письмовий запит </a:t>
            </a:r>
            <a:endParaRPr b="0" lang="uk-UA" sz="1600" spc="-1" strike="noStrike">
              <a:latin typeface="Arial"/>
            </a:endParaRPr>
          </a:p>
          <a:p>
            <a:pPr algn="just">
              <a:lnSpc>
                <a:spcPct val="100000"/>
              </a:lnSpc>
              <a:buNone/>
            </a:pPr>
            <a:r>
              <a:rPr b="1" lang="uk-UA" sz="1600" spc="-1" strike="noStrike">
                <a:solidFill>
                  <a:srgbClr val="808080"/>
                </a:solidFill>
                <a:latin typeface="Garamond"/>
              </a:rPr>
              <a:t>     </a:t>
            </a:r>
            <a:r>
              <a:rPr b="1" lang="uk-UA" sz="1600" spc="-1" strike="noStrike">
                <a:solidFill>
                  <a:srgbClr val="808080"/>
                </a:solidFill>
                <a:latin typeface="Garamond"/>
              </a:rPr>
              <a:t>4) Прийняття рішення про призначення перевірки</a:t>
            </a:r>
            <a:endParaRPr b="0" lang="uk-UA" sz="1600" spc="-1" strike="noStrike">
              <a:latin typeface="Arial"/>
            </a:endParaRPr>
          </a:p>
          <a:p>
            <a:pPr algn="just">
              <a:lnSpc>
                <a:spcPct val="100000"/>
              </a:lnSpc>
              <a:buNone/>
            </a:pPr>
            <a:r>
              <a:rPr b="1" lang="uk-UA" sz="1600" spc="-1" strike="noStrike">
                <a:solidFill>
                  <a:srgbClr val="808080"/>
                </a:solidFill>
                <a:latin typeface="Garamond"/>
              </a:rPr>
              <a:t>     </a:t>
            </a:r>
            <a:r>
              <a:rPr b="1" lang="uk-UA" sz="1600" spc="-1" strike="noStrike">
                <a:solidFill>
                  <a:srgbClr val="808080"/>
                </a:solidFill>
                <a:latin typeface="Garamond"/>
              </a:rPr>
              <a:t>5) Оскарження результатів перевірки</a:t>
            </a:r>
            <a:endParaRPr b="0" lang="uk-UA" sz="1600" spc="-1" strike="noStrike">
              <a:latin typeface="Arial"/>
            </a:endParaRPr>
          </a:p>
        </p:txBody>
      </p:sp>
      <p:sp>
        <p:nvSpPr>
          <p:cNvPr id="485" name="Прямоугольник 7"/>
          <p:cNvSpPr/>
          <p:nvPr/>
        </p:nvSpPr>
        <p:spPr>
          <a:xfrm>
            <a:off x="2127600" y="1771560"/>
            <a:ext cx="3372480" cy="1622520"/>
          </a:xfrm>
          <a:prstGeom prst="rect">
            <a:avLst/>
          </a:prstGeom>
          <a:solidFill>
            <a:schemeClr val="tx2">
              <a:lumMod val="95000"/>
              <a:lumOff val="5000"/>
            </a:schemeClr>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ru-RU" sz="2000" spc="-1" strike="noStrike">
                <a:solidFill>
                  <a:srgbClr val="ffffff"/>
                </a:solidFill>
                <a:latin typeface="Garamond"/>
              </a:rPr>
              <a:t>«Блокування» ПН/РК</a:t>
            </a:r>
            <a:endParaRPr b="0" lang="uk-UA" sz="2000" spc="-1" strike="noStrike">
              <a:latin typeface="Arial"/>
            </a:endParaRPr>
          </a:p>
        </p:txBody>
      </p:sp>
      <p:sp>
        <p:nvSpPr>
          <p:cNvPr id="486" name="Прямоугольник 8"/>
          <p:cNvSpPr/>
          <p:nvPr/>
        </p:nvSpPr>
        <p:spPr>
          <a:xfrm>
            <a:off x="7509240" y="1771560"/>
            <a:ext cx="3315600" cy="1608840"/>
          </a:xfrm>
          <a:prstGeom prst="rect">
            <a:avLst/>
          </a:prstGeom>
          <a:solidFill>
            <a:schemeClr val="bg1">
              <a:lumMod val="50000"/>
            </a:schemeClr>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ru-RU" sz="2000" spc="-1" strike="noStrike">
                <a:solidFill>
                  <a:srgbClr val="ffffff"/>
                </a:solidFill>
                <a:latin typeface="Garamond"/>
              </a:rPr>
              <a:t>Документальні перевірки ДПС</a:t>
            </a:r>
            <a:endParaRPr b="0" lang="uk-UA" sz="2000" spc="-1" strike="noStrike">
              <a:latin typeface="Arial"/>
            </a:endParaRPr>
          </a:p>
        </p:txBody>
      </p:sp>
      <p:sp>
        <p:nvSpPr>
          <p:cNvPr id="487" name="Прямокутник 15"/>
          <p:cNvSpPr/>
          <p:nvPr/>
        </p:nvSpPr>
        <p:spPr>
          <a:xfrm>
            <a:off x="5874120" y="2003760"/>
            <a:ext cx="129564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7200" spc="-1" strike="noStrike">
                <a:solidFill>
                  <a:srgbClr val="ff0000"/>
                </a:solidFill>
                <a:latin typeface="Garamond"/>
              </a:rPr>
              <a:t>≈</a:t>
            </a:r>
            <a:endParaRPr b="0" lang="uk-UA" sz="7200" spc="-1" strike="noStrike">
              <a:latin typeface="Arial"/>
            </a:endParaRPr>
          </a:p>
        </p:txBody>
      </p:sp>
      <p:sp>
        <p:nvSpPr>
          <p:cNvPr id="488" name="Прямокутник 18"/>
          <p:cNvSpPr/>
          <p:nvPr/>
        </p:nvSpPr>
        <p:spPr>
          <a:xfrm>
            <a:off x="2165400" y="8532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Блокування ПН та податкові перевірки – тест на відмінність…</a:t>
            </a:r>
            <a:endParaRPr b="0" lang="uk-UA" sz="2400" spc="-1" strike="noStrike">
              <a:latin typeface="Arial"/>
            </a:endParaRPr>
          </a:p>
        </p:txBody>
      </p:sp>
      <p:sp>
        <p:nvSpPr>
          <p:cNvPr id="489" name="Прямокутник 1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490" name="PlaceHolder 3"/>
          <p:cNvSpPr>
            <a:spLocks noGrp="1"/>
          </p:cNvSpPr>
          <p:nvPr>
            <p:ph type="ftr" idx="6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Прямокутник 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Допускати чи не допускати?  </a:t>
            </a:r>
            <a:endParaRPr b="0" lang="uk-UA" sz="3000" spc="-1" strike="noStrike">
              <a:latin typeface="Arial"/>
            </a:endParaRPr>
          </a:p>
        </p:txBody>
      </p:sp>
      <p:pic>
        <p:nvPicPr>
          <p:cNvPr id="492" name="Рисунок 10" descr=""/>
          <p:cNvPicPr/>
          <p:nvPr/>
        </p:nvPicPr>
        <p:blipFill>
          <a:blip r:embed="rId1"/>
          <a:stretch/>
        </p:blipFill>
        <p:spPr>
          <a:xfrm>
            <a:off x="117720" y="212400"/>
            <a:ext cx="1976040" cy="871200"/>
          </a:xfrm>
          <a:prstGeom prst="rect">
            <a:avLst/>
          </a:prstGeom>
          <a:ln w="0">
            <a:noFill/>
          </a:ln>
        </p:spPr>
      </p:pic>
      <p:pic>
        <p:nvPicPr>
          <p:cNvPr id="493" name="Рисунок 14" descr="Картинки по запросу ромашка гадание картинки"/>
          <p:cNvPicPr/>
          <p:nvPr/>
        </p:nvPicPr>
        <p:blipFill>
          <a:blip r:embed="rId2"/>
          <a:stretch/>
        </p:blipFill>
        <p:spPr>
          <a:xfrm flipH="1">
            <a:off x="2710440" y="1412640"/>
            <a:ext cx="7776360" cy="4608000"/>
          </a:xfrm>
          <a:prstGeom prst="rect">
            <a:avLst/>
          </a:prstGeom>
          <a:ln w="9525">
            <a:noFill/>
          </a:ln>
        </p:spPr>
      </p:pic>
      <p:sp>
        <p:nvSpPr>
          <p:cNvPr id="494" name="PlaceHolder 1"/>
          <p:cNvSpPr>
            <a:spLocks noGrp="1"/>
          </p:cNvSpPr>
          <p:nvPr>
            <p:ph type="ftr" idx="7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992606F5-1BCA-4440-AB1D-1FE72AF4DCDF}" type="slidenum">
              <a:t>31</a:t>
            </a:fld>
          </a:p>
        </p:txBody>
      </p:sp>
    </p:spTree>
  </p:cSld>
  <mc:AlternateContent>
    <mc:Choice Requires="p14">
      <p:transition spd="med" p14:dur="700">
        <p:fade/>
      </p:transition>
    </mc:Choice>
    <mc:Fallback>
      <p:transition spd="med">
        <p:fade/>
      </p:transition>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5" name="Рисунок 28" descr=""/>
          <p:cNvPicPr/>
          <p:nvPr/>
        </p:nvPicPr>
        <p:blipFill>
          <a:blip r:embed="rId1"/>
          <a:stretch/>
        </p:blipFill>
        <p:spPr>
          <a:xfrm>
            <a:off x="117720" y="212400"/>
            <a:ext cx="1976040" cy="871200"/>
          </a:xfrm>
          <a:prstGeom prst="rect">
            <a:avLst/>
          </a:prstGeom>
          <a:ln w="0">
            <a:noFill/>
          </a:ln>
        </p:spPr>
      </p:pic>
      <p:sp>
        <p:nvSpPr>
          <p:cNvPr id="496" name="Прямокутник 4"/>
          <p:cNvSpPr/>
          <p:nvPr/>
        </p:nvSpPr>
        <p:spPr>
          <a:xfrm>
            <a:off x="1341720" y="3403800"/>
            <a:ext cx="2448000" cy="1196640"/>
          </a:xfrm>
          <a:prstGeom prst="rect">
            <a:avLst/>
          </a:prstGeom>
          <a:solidFill>
            <a:schemeClr val="bg1">
              <a:lumMod val="50000"/>
            </a:schemeClr>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ru-RU" sz="1800" spc="-1" strike="noStrike">
                <a:solidFill>
                  <a:srgbClr val="ffffff"/>
                </a:solidFill>
                <a:latin typeface="Garamond"/>
              </a:rPr>
              <a:t>Чи є якісь терміни допуску/недопуску?</a:t>
            </a:r>
            <a:endParaRPr b="0" lang="uk-UA" sz="1800" spc="-1" strike="noStrike">
              <a:latin typeface="Arial"/>
            </a:endParaRPr>
          </a:p>
        </p:txBody>
      </p:sp>
      <p:sp>
        <p:nvSpPr>
          <p:cNvPr id="497" name="Прямокутник 11"/>
          <p:cNvSpPr/>
          <p:nvPr/>
        </p:nvSpPr>
        <p:spPr>
          <a:xfrm>
            <a:off x="4193280" y="5106960"/>
            <a:ext cx="2448000" cy="1249200"/>
          </a:xfrm>
          <a:prstGeom prst="rect">
            <a:avLst/>
          </a:prstGeom>
          <a:solidFill>
            <a:schemeClr val="bg1">
              <a:lumMod val="50000"/>
            </a:schemeClr>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ru-RU" sz="1800" spc="-1" strike="noStrike">
                <a:solidFill>
                  <a:srgbClr val="ffffff"/>
                </a:solidFill>
                <a:latin typeface="Garamond"/>
              </a:rPr>
              <a:t>Чи можна не допустити до невиїзної перевірки?</a:t>
            </a:r>
            <a:endParaRPr b="0" lang="uk-UA" sz="1800" spc="-1" strike="noStrike">
              <a:latin typeface="Arial"/>
            </a:endParaRPr>
          </a:p>
        </p:txBody>
      </p:sp>
      <p:sp>
        <p:nvSpPr>
          <p:cNvPr id="498" name="Прямокутник 13"/>
          <p:cNvSpPr/>
          <p:nvPr/>
        </p:nvSpPr>
        <p:spPr>
          <a:xfrm>
            <a:off x="7511040" y="5106960"/>
            <a:ext cx="2448000" cy="1180800"/>
          </a:xfrm>
          <a:prstGeom prst="rect">
            <a:avLst/>
          </a:prstGeom>
          <a:solidFill>
            <a:schemeClr val="bg1">
              <a:lumMod val="50000"/>
            </a:schemeClr>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Чи можливий допуск після первинного недопуску до перевірки і навпаки?</a:t>
            </a:r>
            <a:endParaRPr b="0" lang="uk-UA" sz="1800" spc="-1" strike="noStrike">
              <a:latin typeface="Arial"/>
            </a:endParaRPr>
          </a:p>
        </p:txBody>
      </p:sp>
      <p:sp>
        <p:nvSpPr>
          <p:cNvPr id="499" name="Прямокутник 15"/>
          <p:cNvSpPr/>
          <p:nvPr/>
        </p:nvSpPr>
        <p:spPr>
          <a:xfrm>
            <a:off x="3142080" y="1757160"/>
            <a:ext cx="2448000" cy="1140120"/>
          </a:xfrm>
          <a:prstGeom prst="rect">
            <a:avLst/>
          </a:prstGeom>
          <a:solidFill>
            <a:schemeClr val="bg1">
              <a:lumMod val="50000"/>
            </a:schemeClr>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ru-RU" sz="1800" spc="-1" strike="noStrike">
                <a:solidFill>
                  <a:srgbClr val="ffffff"/>
                </a:solidFill>
                <a:latin typeface="Garamond"/>
              </a:rPr>
              <a:t>Що саме вважається недопуском до перевірки згідно законодавства?</a:t>
            </a:r>
            <a:endParaRPr b="0" lang="uk-UA" sz="1800" spc="-1" strike="noStrike">
              <a:latin typeface="Arial"/>
            </a:endParaRPr>
          </a:p>
        </p:txBody>
      </p:sp>
      <p:sp>
        <p:nvSpPr>
          <p:cNvPr id="500" name="PlaceHolder 1"/>
          <p:cNvSpPr>
            <a:spLocks noGrp="1"/>
          </p:cNvSpPr>
          <p:nvPr>
            <p:ph type="sldNum" idx="71"/>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A22614B4-4518-4545-BCA2-DAD546AB5292}"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501" name="Прямокутник 14"/>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Допускати чи не допускати?  </a:t>
            </a:r>
            <a:endParaRPr b="0" lang="uk-UA" sz="3000" spc="-1" strike="noStrike">
              <a:latin typeface="Arial"/>
            </a:endParaRPr>
          </a:p>
        </p:txBody>
      </p:sp>
      <p:pic>
        <p:nvPicPr>
          <p:cNvPr id="502" name="Picture 4" descr="ÐÐ°ÑÑÐ¸Ð½ÐºÐ¸ Ð¿Ð¾ Ð·Ð°Ð¿ÑÐ¾ÑÑ ÑÐ°Ðº ÑÐ¸ Ð½Ñ ÐºÐ°ÑÑÐ¸Ð½ÐºÐ¸"/>
          <p:cNvPicPr/>
          <p:nvPr/>
        </p:nvPicPr>
        <p:blipFill>
          <a:blip r:embed="rId2"/>
          <a:stretch/>
        </p:blipFill>
        <p:spPr>
          <a:xfrm>
            <a:off x="6670440" y="1757160"/>
            <a:ext cx="4608000" cy="2783880"/>
          </a:xfrm>
          <a:prstGeom prst="rect">
            <a:avLst/>
          </a:prstGeom>
          <a:ln w="0">
            <a:noFill/>
          </a:ln>
        </p:spPr>
      </p:pic>
      <p:sp>
        <p:nvSpPr>
          <p:cNvPr id="503" name="Прямокутник 1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Час питань та відповідей</a:t>
            </a:r>
            <a:endParaRPr b="0" lang="uk-UA" sz="2400" spc="-1" strike="noStrike">
              <a:latin typeface="Arial"/>
            </a:endParaRPr>
          </a:p>
        </p:txBody>
      </p:sp>
      <p:sp>
        <p:nvSpPr>
          <p:cNvPr id="504" name="PlaceHolder 2"/>
          <p:cNvSpPr>
            <a:spLocks noGrp="1"/>
          </p:cNvSpPr>
          <p:nvPr>
            <p:ph type="ftr" idx="72"/>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p:transition spd="med">
    <p:fade/>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Прямокутник 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Допускати чи не допускати?  </a:t>
            </a:r>
            <a:endParaRPr b="0" lang="uk-UA" sz="3000" spc="-1" strike="noStrike">
              <a:latin typeface="Arial"/>
            </a:endParaRPr>
          </a:p>
        </p:txBody>
      </p:sp>
      <p:pic>
        <p:nvPicPr>
          <p:cNvPr id="506" name="Рисунок 10" descr=""/>
          <p:cNvPicPr/>
          <p:nvPr/>
        </p:nvPicPr>
        <p:blipFill>
          <a:blip r:embed="rId1"/>
          <a:stretch/>
        </p:blipFill>
        <p:spPr>
          <a:xfrm>
            <a:off x="117720" y="212400"/>
            <a:ext cx="1976040" cy="871200"/>
          </a:xfrm>
          <a:prstGeom prst="rect">
            <a:avLst/>
          </a:prstGeom>
          <a:ln w="0">
            <a:noFill/>
          </a:ln>
        </p:spPr>
      </p:pic>
      <p:sp>
        <p:nvSpPr>
          <p:cNvPr id="507" name="Прямокутник 1"/>
          <p:cNvSpPr/>
          <p:nvPr/>
        </p:nvSpPr>
        <p:spPr>
          <a:xfrm>
            <a:off x="2563920" y="1899720"/>
            <a:ext cx="8709120" cy="3746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uk-UA" sz="2000" spc="-1" strike="noStrike">
              <a:latin typeface="Arial"/>
            </a:endParaRPr>
          </a:p>
          <a:p>
            <a:pPr marL="285840" indent="-285840" algn="just">
              <a:lnSpc>
                <a:spcPct val="100000"/>
              </a:lnSpc>
              <a:buClr>
                <a:srgbClr val="000000"/>
              </a:buClr>
              <a:buFont typeface="Arial"/>
              <a:buChar char="•"/>
            </a:pPr>
            <a:r>
              <a:rPr b="1" lang="ru-RU" sz="2200" spc="-1" strike="noStrike">
                <a:solidFill>
                  <a:srgbClr val="000000"/>
                </a:solidFill>
                <a:latin typeface="Garamond"/>
              </a:rPr>
              <a:t>стратегична мета та завдання </a:t>
            </a:r>
            <a:endParaRPr b="0" lang="uk-UA" sz="2200" spc="-1" strike="noStrike">
              <a:latin typeface="Arial"/>
            </a:endParaRPr>
          </a:p>
          <a:p>
            <a:pPr marL="285840" indent="-285840" algn="just">
              <a:lnSpc>
                <a:spcPct val="100000"/>
              </a:lnSpc>
              <a:buClr>
                <a:srgbClr val="000000"/>
              </a:buClr>
              <a:buFont typeface="Arial"/>
              <a:buChar char="•"/>
            </a:pPr>
            <a:r>
              <a:rPr b="1" lang="uk-UA" sz="2200" spc="-1" strike="noStrike">
                <a:solidFill>
                  <a:srgbClr val="000000"/>
                </a:solidFill>
                <a:latin typeface="Garamond"/>
              </a:rPr>
              <a:t>вид перевірки (документальна чи фактична)</a:t>
            </a:r>
            <a:endParaRPr b="0" lang="uk-UA" sz="2200" spc="-1" strike="noStrike">
              <a:latin typeface="Arial"/>
            </a:endParaRPr>
          </a:p>
          <a:p>
            <a:pPr marL="285840" indent="-285840" algn="just">
              <a:lnSpc>
                <a:spcPct val="100000"/>
              </a:lnSpc>
              <a:buClr>
                <a:srgbClr val="000000"/>
              </a:buClr>
              <a:buFont typeface="Arial"/>
              <a:buChar char="•"/>
            </a:pPr>
            <a:r>
              <a:rPr b="1" lang="ru-RU" sz="2200" spc="-1" strike="noStrike">
                <a:solidFill>
                  <a:srgbClr val="000000"/>
                </a:solidFill>
                <a:latin typeface="Garamond"/>
              </a:rPr>
              <a:t>обгрунтованість перевірки та наявність підстав</a:t>
            </a:r>
            <a:endParaRPr b="0" lang="uk-UA" sz="2200" spc="-1" strike="noStrike">
              <a:latin typeface="Arial"/>
            </a:endParaRPr>
          </a:p>
          <a:p>
            <a:pPr marL="285840" indent="-285840" algn="just">
              <a:lnSpc>
                <a:spcPct val="100000"/>
              </a:lnSpc>
              <a:buClr>
                <a:srgbClr val="000000"/>
              </a:buClr>
              <a:buFont typeface="Arial"/>
              <a:buChar char="•"/>
            </a:pPr>
            <a:r>
              <a:rPr b="1" lang="uk-UA" sz="2200" spc="-1" strike="noStrike">
                <a:solidFill>
                  <a:srgbClr val="000000"/>
                </a:solidFill>
                <a:latin typeface="Garamond"/>
              </a:rPr>
              <a:t>правозастосовчу практику</a:t>
            </a:r>
            <a:endParaRPr b="0" lang="uk-UA" sz="2200" spc="-1" strike="noStrike">
              <a:latin typeface="Arial"/>
            </a:endParaRPr>
          </a:p>
          <a:p>
            <a:pPr marL="285840" indent="-285840" algn="just">
              <a:lnSpc>
                <a:spcPct val="100000"/>
              </a:lnSpc>
              <a:buClr>
                <a:srgbClr val="000000"/>
              </a:buClr>
              <a:buFont typeface="Arial"/>
              <a:buChar char="•"/>
            </a:pPr>
            <a:r>
              <a:rPr b="1" lang="uk-UA" sz="2200" spc="-1" strike="noStrike">
                <a:solidFill>
                  <a:srgbClr val="000000"/>
                </a:solidFill>
                <a:latin typeface="Garamond"/>
              </a:rPr>
              <a:t>наявність/відсутність статусу ПДВ у платника та основних контрагентів</a:t>
            </a:r>
            <a:endParaRPr b="0" lang="uk-UA" sz="2200" spc="-1" strike="noStrike">
              <a:latin typeface="Arial"/>
            </a:endParaRPr>
          </a:p>
          <a:p>
            <a:pPr marL="285840" indent="-285840" algn="just">
              <a:lnSpc>
                <a:spcPct val="100000"/>
              </a:lnSpc>
              <a:buClr>
                <a:srgbClr val="000000"/>
              </a:buClr>
              <a:buFont typeface="Arial"/>
              <a:buChar char="•"/>
            </a:pPr>
            <a:r>
              <a:rPr b="1" lang="uk-UA" sz="2200" spc="-1" strike="noStrike">
                <a:solidFill>
                  <a:srgbClr val="000000"/>
                </a:solidFill>
                <a:latin typeface="Garamond"/>
              </a:rPr>
              <a:t>наявність та вид активів у власності, наявність ліцензій ті інш. дозвільних документів</a:t>
            </a:r>
            <a:endParaRPr b="0" lang="uk-UA" sz="2200" spc="-1" strike="noStrike">
              <a:latin typeface="Arial"/>
            </a:endParaRPr>
          </a:p>
          <a:p>
            <a:pPr marL="285840" indent="-285840" algn="just">
              <a:lnSpc>
                <a:spcPct val="100000"/>
              </a:lnSpc>
              <a:buClr>
                <a:srgbClr val="000000"/>
              </a:buClr>
              <a:buFont typeface="Arial"/>
              <a:buChar char="•"/>
            </a:pPr>
            <a:r>
              <a:rPr b="1" lang="uk-UA" sz="2200" spc="-1" strike="noStrike">
                <a:solidFill>
                  <a:srgbClr val="000000"/>
                </a:solidFill>
                <a:latin typeface="Garamond"/>
              </a:rPr>
              <a:t>можливі наслідки недопуску та їх проблемність для платника</a:t>
            </a:r>
            <a:endParaRPr b="0" lang="uk-UA" sz="2200" spc="-1" strike="noStrike">
              <a:latin typeface="Arial"/>
            </a:endParaRPr>
          </a:p>
          <a:p>
            <a:pPr marL="285840" indent="-285840" algn="just">
              <a:lnSpc>
                <a:spcPct val="100000"/>
              </a:lnSpc>
              <a:buClr>
                <a:srgbClr val="000000"/>
              </a:buClr>
              <a:buFont typeface="Arial"/>
              <a:buChar char="•"/>
            </a:pPr>
            <a:r>
              <a:rPr b="1" lang="uk-UA" sz="2200" spc="-1" strike="noStrike">
                <a:solidFill>
                  <a:srgbClr val="000000"/>
                </a:solidFill>
                <a:latin typeface="Garamond"/>
              </a:rPr>
              <a:t>подальша господарська доля платника</a:t>
            </a:r>
            <a:endParaRPr b="0" lang="uk-UA" sz="2200" spc="-1" strike="noStrike">
              <a:latin typeface="Arial"/>
            </a:endParaRPr>
          </a:p>
        </p:txBody>
      </p:sp>
      <p:sp>
        <p:nvSpPr>
          <p:cNvPr id="508"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Що потрібно враховувати?</a:t>
            </a:r>
            <a:endParaRPr b="0" lang="uk-UA" sz="2400" spc="-1" strike="noStrike">
              <a:latin typeface="Arial"/>
            </a:endParaRPr>
          </a:p>
        </p:txBody>
      </p:sp>
      <p:sp>
        <p:nvSpPr>
          <p:cNvPr id="509" name="PlaceHolder 1"/>
          <p:cNvSpPr>
            <a:spLocks noGrp="1"/>
          </p:cNvSpPr>
          <p:nvPr>
            <p:ph type="ftr" idx="7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ED5FCBAB-E405-4E99-8885-27142C2DD0E0}" type="slidenum">
              <a:t>33</a:t>
            </a:fld>
          </a:p>
        </p:txBody>
      </p:sp>
    </p:spTree>
  </p:cSld>
  <mc:AlternateContent>
    <mc:Choice Requires="p14">
      <p:transition spd="med" p14:dur="700">
        <p:fade/>
      </p:transition>
    </mc:Choice>
    <mc:Fallback>
      <p:transition spd="med">
        <p:fade/>
      </p:transition>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Прямокутник 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Допускати чи не допускати?  </a:t>
            </a:r>
            <a:endParaRPr b="0" lang="uk-UA" sz="3000" spc="-1" strike="noStrike">
              <a:latin typeface="Arial"/>
            </a:endParaRPr>
          </a:p>
        </p:txBody>
      </p:sp>
      <p:pic>
        <p:nvPicPr>
          <p:cNvPr id="511" name="Рисунок 10" descr=""/>
          <p:cNvPicPr/>
          <p:nvPr/>
        </p:nvPicPr>
        <p:blipFill>
          <a:blip r:embed="rId1"/>
          <a:stretch/>
        </p:blipFill>
        <p:spPr>
          <a:xfrm>
            <a:off x="117720" y="212400"/>
            <a:ext cx="1976040" cy="871200"/>
          </a:xfrm>
          <a:prstGeom prst="rect">
            <a:avLst/>
          </a:prstGeom>
          <a:ln w="0">
            <a:noFill/>
          </a:ln>
        </p:spPr>
      </p:pic>
      <p:sp>
        <p:nvSpPr>
          <p:cNvPr id="512" name="Прямокутник 1"/>
          <p:cNvSpPr/>
          <p:nvPr/>
        </p:nvSpPr>
        <p:spPr>
          <a:xfrm>
            <a:off x="949680" y="1262520"/>
            <a:ext cx="10597320" cy="5136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uk-UA" sz="2000" spc="-1" strike="noStrike">
                <a:solidFill>
                  <a:srgbClr val="000000"/>
                </a:solidFill>
                <a:latin typeface="Garamond"/>
              </a:rPr>
              <a:t>                  </a:t>
            </a:r>
            <a:endParaRPr b="0" lang="uk-UA" sz="2000" spc="-1" strike="noStrike">
              <a:latin typeface="Arial"/>
            </a:endParaRPr>
          </a:p>
          <a:p>
            <a:pPr algn="ctr">
              <a:lnSpc>
                <a:spcPct val="100000"/>
              </a:lnSpc>
              <a:buNone/>
            </a:pPr>
            <a:r>
              <a:rPr b="1" i="1" lang="uk-UA" sz="2000" spc="-1" strike="noStrike">
                <a:solidFill>
                  <a:srgbClr val="000000"/>
                </a:solidFill>
                <a:latin typeface="Garamond"/>
              </a:rPr>
              <a:t>                           </a:t>
            </a:r>
            <a:r>
              <a:rPr b="1" lang="uk-UA" sz="2000" spc="-1" strike="noStrike">
                <a:solidFill>
                  <a:srgbClr val="000000"/>
                </a:solidFill>
                <a:latin typeface="Garamond"/>
              </a:rPr>
              <a:t>Правозастосовча практика</a:t>
            </a:r>
            <a:endParaRPr b="0" lang="uk-UA" sz="2000" spc="-1" strike="noStrike">
              <a:latin typeface="Arial"/>
            </a:endParaRPr>
          </a:p>
          <a:p>
            <a:pPr>
              <a:lnSpc>
                <a:spcPct val="100000"/>
              </a:lnSpc>
              <a:buNone/>
            </a:pPr>
            <a:r>
              <a:rPr b="0" lang="ru-RU" sz="1800" spc="-1" strike="noStrike">
                <a:solidFill>
                  <a:srgbClr val="000000"/>
                </a:solidFill>
                <a:latin typeface="Garamond"/>
              </a:rPr>
              <a:t>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700" spc="-1" strike="noStrike">
                <a:solidFill>
                  <a:srgbClr val="000000"/>
                </a:solidFill>
                <a:latin typeface="Garamond"/>
              </a:rPr>
              <a:t>«У разі створення платником податків перешкод у реалізації податковим органом своєї компетенції (права на проведення перевірки за наявності законних підстав) ПКУ встановлює право на вжиття способу забезпечення виконання платником податків його обов`язків - застосування адміністративного арешту майна. Відповідно, </a:t>
            </a:r>
            <a:r>
              <a:rPr b="1" lang="ru-RU" sz="1700" spc="-1" strike="noStrike">
                <a:solidFill>
                  <a:srgbClr val="000000"/>
                </a:solidFill>
                <a:latin typeface="Garamond"/>
              </a:rPr>
              <a:t>можливість вжиття цього способу не може ставитися в пряму залежність від оцінки самим платником податків законності підстав </a:t>
            </a:r>
            <a:r>
              <a:rPr b="0" lang="ru-RU" sz="1700" spc="-1" strike="noStrike">
                <a:solidFill>
                  <a:srgbClr val="000000"/>
                </a:solidFill>
                <a:latin typeface="Garamond"/>
              </a:rPr>
              <a:t>для проведення податкової перевірки, відмова у допуску до проведення якої …і передбачені як одна із підстав для застосування адмінарешту майна. </a:t>
            </a:r>
            <a:r>
              <a:rPr b="1" lang="ru-RU" sz="1700" spc="-1" strike="noStrike">
                <a:solidFill>
                  <a:srgbClr val="000000"/>
                </a:solidFill>
                <a:latin typeface="Garamond"/>
              </a:rPr>
              <a:t>Це призводить до неможливості розгляду заяви податкового органу в судовому порядку</a:t>
            </a:r>
            <a:r>
              <a:rPr b="0" lang="ru-RU" sz="1700" spc="-1" strike="noStrike">
                <a:solidFill>
                  <a:srgbClr val="000000"/>
                </a:solidFill>
                <a:latin typeface="Garamond"/>
              </a:rPr>
              <a:t> за процедурою, передбаченою статтею 283 КАСУ.</a:t>
            </a:r>
            <a:endParaRPr b="0" lang="uk-UA" sz="1700" spc="-1" strike="noStrike">
              <a:latin typeface="Arial"/>
            </a:endParaRPr>
          </a:p>
          <a:p>
            <a:pPr algn="just">
              <a:lnSpc>
                <a:spcPct val="100000"/>
              </a:lnSpc>
              <a:buNone/>
            </a:pPr>
            <a:r>
              <a:rPr b="0" lang="ru-RU" sz="1700" spc="-1" strike="noStrike">
                <a:solidFill>
                  <a:srgbClr val="000000"/>
                </a:solidFill>
                <a:latin typeface="Garamond"/>
              </a:rPr>
              <a:t>       </a:t>
            </a:r>
            <a:r>
              <a:rPr b="1" lang="ru-RU" sz="1700" spc="-1" strike="noStrike">
                <a:solidFill>
                  <a:srgbClr val="000000"/>
                </a:solidFill>
                <a:latin typeface="Garamond"/>
              </a:rPr>
              <a:t>Оцінку обґрунтованості заперечень платника податків щодо правомірності проведення перевірки має надавати суд</a:t>
            </a:r>
            <a:r>
              <a:rPr b="0" lang="ru-RU" sz="1700" spc="-1" strike="noStrike">
                <a:solidFill>
                  <a:srgbClr val="000000"/>
                </a:solidFill>
                <a:latin typeface="Garamond"/>
              </a:rPr>
              <a:t> … шляхом розгляду заяв податкових органів, передбачених частиною першою статті 283 КАСУ. </a:t>
            </a:r>
            <a:endParaRPr b="0" lang="uk-UA" sz="1700" spc="-1" strike="noStrike">
              <a:latin typeface="Arial"/>
            </a:endParaRPr>
          </a:p>
          <a:p>
            <a:pPr algn="just">
              <a:lnSpc>
                <a:spcPct val="100000"/>
              </a:lnSpc>
              <a:buNone/>
            </a:pPr>
            <a:r>
              <a:rPr b="0" lang="ru-RU" sz="1700" spc="-1" strike="noStrike">
                <a:solidFill>
                  <a:srgbClr val="000000"/>
                </a:solidFill>
                <a:latin typeface="Garamond"/>
              </a:rPr>
              <a:t>       </a:t>
            </a:r>
            <a:r>
              <a:rPr b="0" lang="ru-RU" sz="1700" spc="-1" strike="noStrike">
                <a:solidFill>
                  <a:srgbClr val="000000"/>
                </a:solidFill>
                <a:latin typeface="Garamond"/>
              </a:rPr>
              <a:t>Більш того, з огляду на ч.1 ст.4 КАСУ, звернення платника податків до адміністративного суду із позовом про визнання протиправним рішення податкового органу про проведення податкової перевірки чи про застосування адміністративного арешту майна або дій такого органу при проведенні перевірки підпадає під поняття публічно-правового спору (пункт 2). Визначення цього терміну </a:t>
            </a:r>
            <a:r>
              <a:rPr b="1" lang="ru-RU" sz="1700" spc="-1" strike="noStrike">
                <a:solidFill>
                  <a:srgbClr val="000000"/>
                </a:solidFill>
                <a:latin typeface="Garamond"/>
              </a:rPr>
              <a:t>не дає підстав для висновку, що «публічно-правовий спір» є тотожним до терміну «спір про право». </a:t>
            </a:r>
            <a:r>
              <a:rPr b="0" lang="ru-RU" sz="1700" spc="-1" strike="noStrike">
                <a:solidFill>
                  <a:srgbClr val="000000"/>
                </a:solidFill>
                <a:latin typeface="Garamond"/>
              </a:rPr>
              <a:t>Отже, подання до суду адміністративного позову про протиправність рішення/дій щодо проведення перевірки … не може  розглядатись  як підстава  для відмови   у  відкритті   провадження  у  розумінні п.2  ч.4  ст.283  КАСУ.»</a:t>
            </a:r>
            <a:endParaRPr b="0" lang="uk-UA" sz="1700" spc="-1" strike="noStrike">
              <a:latin typeface="Arial"/>
            </a:endParaRPr>
          </a:p>
        </p:txBody>
      </p:sp>
      <p:sp>
        <p:nvSpPr>
          <p:cNvPr id="513"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Що потрібно враховувати?</a:t>
            </a:r>
            <a:endParaRPr b="0" lang="uk-UA" sz="2400" spc="-1" strike="noStrike">
              <a:latin typeface="Arial"/>
            </a:endParaRPr>
          </a:p>
        </p:txBody>
      </p:sp>
      <p:sp>
        <p:nvSpPr>
          <p:cNvPr id="514" name="Овал 2"/>
          <p:cNvSpPr/>
          <p:nvPr/>
        </p:nvSpPr>
        <p:spPr>
          <a:xfrm>
            <a:off x="1125720" y="1180800"/>
            <a:ext cx="3888000" cy="91404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23.02.23р. у справі №640/17091/21</a:t>
            </a:r>
            <a:endParaRPr b="0" lang="uk-UA" sz="1800" spc="-1" strike="noStrike">
              <a:latin typeface="Arial"/>
            </a:endParaRPr>
          </a:p>
        </p:txBody>
      </p:sp>
      <p:sp>
        <p:nvSpPr>
          <p:cNvPr id="515" name="Прямокутник 4"/>
          <p:cNvSpPr/>
          <p:nvPr/>
        </p:nvSpPr>
        <p:spPr>
          <a:xfrm>
            <a:off x="9412200" y="1257480"/>
            <a:ext cx="1650600" cy="914040"/>
          </a:xfrm>
          <a:prstGeom prst="rect">
            <a:avLst/>
          </a:prstGeom>
          <a:solidFill>
            <a:schemeClr val="tx2"/>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НЕГАТИВ!!!</a:t>
            </a:r>
            <a:endParaRPr b="0" lang="uk-UA" sz="1800" spc="-1" strike="noStrike">
              <a:latin typeface="Arial"/>
            </a:endParaRPr>
          </a:p>
        </p:txBody>
      </p:sp>
      <p:sp>
        <p:nvSpPr>
          <p:cNvPr id="516" name="PlaceHolder 1"/>
          <p:cNvSpPr>
            <a:spLocks noGrp="1"/>
          </p:cNvSpPr>
          <p:nvPr>
            <p:ph type="ftr" idx="7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3BB24BDF-B127-44D6-886E-A75270257B68}" type="slidenum">
              <a:t>34</a:t>
            </a:fld>
          </a:p>
        </p:txBody>
      </p:sp>
    </p:spTree>
  </p:cSld>
  <mc:AlternateContent>
    <mc:Choice Requires="p14">
      <p:transition spd="med" p14:dur="700">
        <p:fade/>
      </p:transition>
    </mc:Choice>
    <mc:Fallback>
      <p:transition spd="med">
        <p:fade/>
      </p:transition>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Прямокутник 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Допускати чи не допускати?  </a:t>
            </a:r>
            <a:endParaRPr b="0" lang="uk-UA" sz="3000" spc="-1" strike="noStrike">
              <a:latin typeface="Arial"/>
            </a:endParaRPr>
          </a:p>
        </p:txBody>
      </p:sp>
      <p:pic>
        <p:nvPicPr>
          <p:cNvPr id="518" name="Рисунок 10" descr=""/>
          <p:cNvPicPr/>
          <p:nvPr/>
        </p:nvPicPr>
        <p:blipFill>
          <a:blip r:embed="rId1"/>
          <a:stretch/>
        </p:blipFill>
        <p:spPr>
          <a:xfrm>
            <a:off x="117720" y="212400"/>
            <a:ext cx="1976040" cy="871200"/>
          </a:xfrm>
          <a:prstGeom prst="rect">
            <a:avLst/>
          </a:prstGeom>
          <a:ln w="0">
            <a:noFill/>
          </a:ln>
        </p:spPr>
      </p:pic>
      <p:sp>
        <p:nvSpPr>
          <p:cNvPr id="519" name="Прямокутник 1"/>
          <p:cNvSpPr/>
          <p:nvPr/>
        </p:nvSpPr>
        <p:spPr>
          <a:xfrm>
            <a:off x="996840" y="1798920"/>
            <a:ext cx="10597320" cy="3565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uk-UA" sz="2000" spc="-1" strike="noStrike">
                <a:solidFill>
                  <a:srgbClr val="000000"/>
                </a:solidFill>
                <a:latin typeface="Garamond"/>
              </a:rPr>
              <a:t>                  </a:t>
            </a:r>
            <a:r>
              <a:rPr b="1" lang="uk-UA" sz="2000" spc="-1" strike="noStrike">
                <a:solidFill>
                  <a:srgbClr val="000000"/>
                </a:solidFill>
                <a:latin typeface="Garamond"/>
              </a:rPr>
              <a:t>Правозастосовча практика</a:t>
            </a:r>
            <a:endParaRPr b="0" lang="uk-UA" sz="2000" spc="-1" strike="noStrike">
              <a:latin typeface="Arial"/>
            </a:endParaRPr>
          </a:p>
          <a:p>
            <a:pPr>
              <a:lnSpc>
                <a:spcPct val="100000"/>
              </a:lnSpc>
              <a:buNone/>
            </a:pPr>
            <a:r>
              <a:rPr b="0" lang="ru-RU" sz="1800" spc="-1" strike="noStrike">
                <a:solidFill>
                  <a:srgbClr val="000000"/>
                </a:solidFill>
                <a:latin typeface="Garamond"/>
              </a:rPr>
              <a:t>       </a:t>
            </a: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2000" spc="-1" strike="noStrike">
                <a:solidFill>
                  <a:srgbClr val="000000"/>
                </a:solidFill>
                <a:latin typeface="Garamond"/>
              </a:rPr>
              <a:t>«Слід зауважити, що </a:t>
            </a:r>
            <a:r>
              <a:rPr b="1" lang="ru-RU" sz="2000" spc="-1" strike="noStrike">
                <a:solidFill>
                  <a:srgbClr val="000000"/>
                </a:solidFill>
                <a:latin typeface="Garamond"/>
              </a:rPr>
              <a:t>у випадку наявності судового рішення про підтвердження обґрунтованості адміністративного арешту, платник податків не позбавлений можливості звернутися із заявою про його припинення, якщо в подальшому наказ про проведення перевірки буде визнано незаконним</a:t>
            </a:r>
            <a:r>
              <a:rPr b="0" lang="ru-RU"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2000" spc="-1" strike="noStrike">
              <a:latin typeface="Arial"/>
            </a:endParaRPr>
          </a:p>
        </p:txBody>
      </p:sp>
      <p:sp>
        <p:nvSpPr>
          <p:cNvPr id="520"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Що потрібно враховувати?</a:t>
            </a:r>
            <a:endParaRPr b="0" lang="uk-UA" sz="2400" spc="-1" strike="noStrike">
              <a:latin typeface="Arial"/>
            </a:endParaRPr>
          </a:p>
        </p:txBody>
      </p:sp>
      <p:sp>
        <p:nvSpPr>
          <p:cNvPr id="521" name="Овал 2"/>
          <p:cNvSpPr/>
          <p:nvPr/>
        </p:nvSpPr>
        <p:spPr>
          <a:xfrm>
            <a:off x="996840" y="2068560"/>
            <a:ext cx="4032000" cy="109368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23.02.23р. у справі №640/17091/21</a:t>
            </a:r>
            <a:endParaRPr b="0" lang="uk-UA" sz="1800" spc="-1" strike="noStrike">
              <a:latin typeface="Arial"/>
            </a:endParaRPr>
          </a:p>
        </p:txBody>
      </p:sp>
      <p:sp>
        <p:nvSpPr>
          <p:cNvPr id="522" name="Прямокутник 8"/>
          <p:cNvSpPr/>
          <p:nvPr/>
        </p:nvSpPr>
        <p:spPr>
          <a:xfrm>
            <a:off x="9412200" y="1257480"/>
            <a:ext cx="1650600" cy="914040"/>
          </a:xfrm>
          <a:prstGeom prst="rect">
            <a:avLst/>
          </a:prstGeom>
          <a:solidFill>
            <a:schemeClr val="tx2"/>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НЕГАТИВ!!!</a:t>
            </a:r>
            <a:endParaRPr b="0" lang="uk-UA" sz="1800" spc="-1" strike="noStrike">
              <a:latin typeface="Arial"/>
            </a:endParaRPr>
          </a:p>
        </p:txBody>
      </p:sp>
      <p:sp>
        <p:nvSpPr>
          <p:cNvPr id="523" name="PlaceHolder 1"/>
          <p:cNvSpPr>
            <a:spLocks noGrp="1"/>
          </p:cNvSpPr>
          <p:nvPr>
            <p:ph type="ftr" idx="7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4C383056-A8C6-42C6-9405-97ABDA964A73}" type="slidenum">
              <a:t>35</a:t>
            </a:fld>
          </a:p>
        </p:txBody>
      </p:sp>
    </p:spTree>
  </p:cSld>
  <mc:AlternateContent>
    <mc:Choice Requires="p14">
      <p:transition spd="med" p14:dur="700">
        <p:fade/>
      </p:transition>
    </mc:Choice>
    <mc:Fallback>
      <p:transition spd="med">
        <p:fade/>
      </p:transition>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Прямокутник 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Допускати чи не допускати?  </a:t>
            </a:r>
            <a:endParaRPr b="0" lang="uk-UA" sz="3000" spc="-1" strike="noStrike">
              <a:latin typeface="Arial"/>
            </a:endParaRPr>
          </a:p>
        </p:txBody>
      </p:sp>
      <p:pic>
        <p:nvPicPr>
          <p:cNvPr id="525" name="Рисунок 10" descr=""/>
          <p:cNvPicPr/>
          <p:nvPr/>
        </p:nvPicPr>
        <p:blipFill>
          <a:blip r:embed="rId1"/>
          <a:stretch/>
        </p:blipFill>
        <p:spPr>
          <a:xfrm>
            <a:off x="117720" y="212400"/>
            <a:ext cx="1976040" cy="871200"/>
          </a:xfrm>
          <a:prstGeom prst="rect">
            <a:avLst/>
          </a:prstGeom>
          <a:ln w="0">
            <a:noFill/>
          </a:ln>
        </p:spPr>
      </p:pic>
      <p:sp>
        <p:nvSpPr>
          <p:cNvPr id="526" name="Прямокутник 1"/>
          <p:cNvSpPr/>
          <p:nvPr/>
        </p:nvSpPr>
        <p:spPr>
          <a:xfrm>
            <a:off x="996840" y="1616760"/>
            <a:ext cx="10597320" cy="4572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uk-UA" sz="2000" spc="-1" strike="noStrike">
                <a:solidFill>
                  <a:srgbClr val="000000"/>
                </a:solidFill>
                <a:latin typeface="Garamond"/>
              </a:rPr>
              <a:t>                  </a:t>
            </a:r>
            <a:r>
              <a:rPr b="1" lang="uk-UA" sz="2000" spc="-1" strike="noStrike">
                <a:solidFill>
                  <a:srgbClr val="000000"/>
                </a:solidFill>
                <a:latin typeface="Garamond"/>
              </a:rPr>
              <a:t>Правозастосовча практика</a:t>
            </a:r>
            <a:endParaRPr b="0" lang="uk-UA" sz="2000" spc="-1" strike="noStrike">
              <a:latin typeface="Arial"/>
            </a:endParaRPr>
          </a:p>
          <a:p>
            <a:pPr>
              <a:lnSpc>
                <a:spcPct val="100000"/>
              </a:lnSpc>
              <a:buNone/>
            </a:pPr>
            <a:r>
              <a:rPr b="0" lang="ru-RU" sz="1800" spc="-1" strike="noStrike">
                <a:solidFill>
                  <a:srgbClr val="000000"/>
                </a:solidFill>
                <a:latin typeface="Garamond"/>
              </a:rPr>
              <a:t>       </a:t>
            </a: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gn="just">
              <a:lnSpc>
                <a:spcPct val="100000"/>
              </a:lnSpc>
              <a:buNone/>
            </a:pPr>
            <a:r>
              <a:rPr b="0" i="1" lang="ru-RU" sz="1800" spc="-1" strike="noStrike">
                <a:solidFill>
                  <a:srgbClr val="000000"/>
                </a:solidFill>
                <a:latin typeface="Garamond"/>
              </a:rPr>
              <a:t>       </a:t>
            </a:r>
            <a:r>
              <a:rPr b="0" i="1" lang="ru-RU" sz="2000" spc="-1" strike="noStrike">
                <a:solidFill>
                  <a:srgbClr val="000000"/>
                </a:solidFill>
                <a:latin typeface="Garamond"/>
              </a:rPr>
              <a:t>«</a:t>
            </a:r>
            <a:r>
              <a:rPr b="0" lang="ru-RU" sz="2000" spc="-1" strike="noStrike">
                <a:solidFill>
                  <a:srgbClr val="000000"/>
                </a:solidFill>
                <a:latin typeface="Garamond"/>
              </a:rPr>
              <a:t>Як вже було зазначено, арешт майна може бути застосовано, якщо платник податків відмовляється від проведення документальної або фактичної перевірки за наявності законних підстав для її проведення або від допуску посадових осіб контролюючого органу {підпункт 94.2.3 пункт 94.2 статті 94 ПК України}.</a:t>
            </a:r>
            <a:endParaRPr b="0" lang="uk-UA" sz="2000" spc="-1" strike="noStrike">
              <a:latin typeface="Arial"/>
            </a:endParaRPr>
          </a:p>
          <a:p>
            <a:pPr algn="just">
              <a:lnSpc>
                <a:spcPct val="100000"/>
              </a:lnSpc>
              <a:buNone/>
            </a:pPr>
            <a:r>
              <a:rPr b="0" lang="ru-RU" sz="2000" spc="-1" strike="noStrike">
                <a:solidFill>
                  <a:srgbClr val="000000"/>
                </a:solidFill>
                <a:latin typeface="Garamond"/>
              </a:rPr>
              <a:t>       </a:t>
            </a:r>
            <a:r>
              <a:rPr b="0" lang="ru-RU" sz="2000" spc="-1" strike="noStrike">
                <a:solidFill>
                  <a:srgbClr val="000000"/>
                </a:solidFill>
                <a:latin typeface="Garamond"/>
              </a:rPr>
              <a:t>Водночас, суди попередніх інстанцій встановили, що платник податків звернувся до … суду з позовом, в якому просив суд визнати протиправним та скасувати наказ ГУ ДФС … "Про проведення документальної позапланової виїзної перевірки …".</a:t>
            </a:r>
            <a:endParaRPr b="0" lang="uk-UA" sz="2000" spc="-1" strike="noStrike">
              <a:latin typeface="Arial"/>
            </a:endParaRPr>
          </a:p>
          <a:p>
            <a:pPr algn="just">
              <a:lnSpc>
                <a:spcPct val="100000"/>
              </a:lnSpc>
              <a:buNone/>
            </a:pPr>
            <a:r>
              <a:rPr b="0" lang="ru-RU" sz="2000" spc="-1" strike="noStrike">
                <a:solidFill>
                  <a:srgbClr val="000000"/>
                </a:solidFill>
                <a:latin typeface="Garamond"/>
              </a:rPr>
              <a:t>       </a:t>
            </a:r>
            <a:r>
              <a:rPr b="0" lang="ru-RU" sz="2000" spc="-1" strike="noStrike">
                <a:solidFill>
                  <a:srgbClr val="000000"/>
                </a:solidFill>
                <a:latin typeface="Garamond"/>
              </a:rPr>
              <a:t>Тобто, </a:t>
            </a:r>
            <a:r>
              <a:rPr b="1" lang="ru-RU" sz="2000" spc="-1" strike="noStrike">
                <a:solidFill>
                  <a:srgbClr val="000000"/>
                </a:solidFill>
                <a:latin typeface="Garamond"/>
              </a:rPr>
              <a:t>платник податків відмовився від проведення документальної перевірки, вважаючи таку перевірку незаконною, та у зв`язку з цим оскаржив наказ про проведення цієї перевірки до суду.</a:t>
            </a:r>
            <a:r>
              <a:rPr b="0" i="1" lang="ru-RU" sz="2000" spc="-1" strike="noStrike">
                <a:solidFill>
                  <a:srgbClr val="000000"/>
                </a:solidFill>
                <a:latin typeface="Garamond"/>
              </a:rPr>
              <a:t>»</a:t>
            </a:r>
            <a:endParaRPr b="0" lang="uk-UA" sz="2000" spc="-1" strike="noStrike">
              <a:latin typeface="Arial"/>
            </a:endParaRPr>
          </a:p>
          <a:p>
            <a:pPr algn="ctr">
              <a:lnSpc>
                <a:spcPct val="100000"/>
              </a:lnSpc>
              <a:buNone/>
            </a:pPr>
            <a:endParaRPr b="0" lang="uk-UA" sz="2000" spc="-1" strike="noStrike">
              <a:latin typeface="Arial"/>
            </a:endParaRPr>
          </a:p>
        </p:txBody>
      </p:sp>
      <p:sp>
        <p:nvSpPr>
          <p:cNvPr id="527"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Що потрібно враховувати?</a:t>
            </a:r>
            <a:endParaRPr b="0" lang="uk-UA" sz="2400" spc="-1" strike="noStrike">
              <a:latin typeface="Arial"/>
            </a:endParaRPr>
          </a:p>
        </p:txBody>
      </p:sp>
      <p:sp>
        <p:nvSpPr>
          <p:cNvPr id="528" name="Овал 2"/>
          <p:cNvSpPr/>
          <p:nvPr/>
        </p:nvSpPr>
        <p:spPr>
          <a:xfrm>
            <a:off x="1105920" y="1493640"/>
            <a:ext cx="3800880" cy="1141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26.01.24р. у справі №</a:t>
            </a:r>
            <a:r>
              <a:rPr b="0" lang="ru-RU" sz="1800" spc="-1" strike="noStrike">
                <a:solidFill>
                  <a:srgbClr val="ffffff"/>
                </a:solidFill>
                <a:latin typeface="Garamond"/>
              </a:rPr>
              <a:t>820/6490/17</a:t>
            </a:r>
            <a:endParaRPr b="0" lang="uk-UA" sz="1800" spc="-1" strike="noStrike">
              <a:latin typeface="Arial"/>
            </a:endParaRPr>
          </a:p>
        </p:txBody>
      </p:sp>
      <p:sp>
        <p:nvSpPr>
          <p:cNvPr id="529" name="Прямокутник 8"/>
          <p:cNvSpPr/>
          <p:nvPr/>
        </p:nvSpPr>
        <p:spPr>
          <a:xfrm>
            <a:off x="9412200" y="125748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530" name="PlaceHolder 1"/>
          <p:cNvSpPr>
            <a:spLocks noGrp="1"/>
          </p:cNvSpPr>
          <p:nvPr>
            <p:ph type="ftr" idx="7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9BD5FEFA-CD45-4542-B58E-5625126324B9}" type="slidenum">
              <a:t>36</a:t>
            </a:fld>
          </a:p>
        </p:txBody>
      </p:sp>
    </p:spTree>
  </p:cSld>
  <mc:AlternateContent>
    <mc:Choice Requires="p14">
      <p:transition spd="med" p14:dur="700">
        <p:fade/>
      </p:transition>
    </mc:Choice>
    <mc:Fallback>
      <p:transition spd="med">
        <p:fade/>
      </p:transition>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Прямокутник 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Допускати чи не допускати?  </a:t>
            </a:r>
            <a:endParaRPr b="0" lang="uk-UA" sz="3000" spc="-1" strike="noStrike">
              <a:latin typeface="Arial"/>
            </a:endParaRPr>
          </a:p>
        </p:txBody>
      </p:sp>
      <p:pic>
        <p:nvPicPr>
          <p:cNvPr id="532" name="Рисунок 10" descr=""/>
          <p:cNvPicPr/>
          <p:nvPr/>
        </p:nvPicPr>
        <p:blipFill>
          <a:blip r:embed="rId1"/>
          <a:stretch/>
        </p:blipFill>
        <p:spPr>
          <a:xfrm>
            <a:off x="117720" y="212400"/>
            <a:ext cx="1976040" cy="871200"/>
          </a:xfrm>
          <a:prstGeom prst="rect">
            <a:avLst/>
          </a:prstGeom>
          <a:ln w="0">
            <a:noFill/>
          </a:ln>
        </p:spPr>
      </p:pic>
      <p:sp>
        <p:nvSpPr>
          <p:cNvPr id="533" name="Прямокутник 1"/>
          <p:cNvSpPr/>
          <p:nvPr/>
        </p:nvSpPr>
        <p:spPr>
          <a:xfrm>
            <a:off x="996840" y="1616760"/>
            <a:ext cx="10597320" cy="4784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uk-UA" sz="2000" spc="-1" strike="noStrike">
                <a:solidFill>
                  <a:srgbClr val="000000"/>
                </a:solidFill>
                <a:latin typeface="Garamond"/>
              </a:rPr>
              <a:t>                  </a:t>
            </a:r>
            <a:r>
              <a:rPr b="1" lang="uk-UA" sz="2000" spc="-1" strike="noStrike">
                <a:solidFill>
                  <a:srgbClr val="000000"/>
                </a:solidFill>
                <a:latin typeface="Garamond"/>
              </a:rPr>
              <a:t>Правозастосовча практика</a:t>
            </a:r>
            <a:endParaRPr b="0" lang="uk-UA" sz="2000" spc="-1" strike="noStrike">
              <a:latin typeface="Arial"/>
            </a:endParaRPr>
          </a:p>
          <a:p>
            <a:pPr>
              <a:lnSpc>
                <a:spcPct val="100000"/>
              </a:lnSpc>
              <a:buNone/>
            </a:pPr>
            <a:r>
              <a:rPr b="0" lang="ru-RU" sz="1800" spc="-1" strike="noStrike">
                <a:solidFill>
                  <a:srgbClr val="000000"/>
                </a:solidFill>
                <a:latin typeface="Garamond"/>
              </a:rPr>
              <a:t>       </a:t>
            </a: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gn="just">
              <a:lnSpc>
                <a:spcPct val="100000"/>
              </a:lnSpc>
              <a:buNone/>
            </a:pPr>
            <a:r>
              <a:rPr b="0" i="1" lang="ru-RU" sz="1800" spc="-1" strike="noStrike">
                <a:solidFill>
                  <a:srgbClr val="000000"/>
                </a:solidFill>
                <a:latin typeface="Garamond"/>
              </a:rPr>
              <a:t>       </a:t>
            </a:r>
            <a:r>
              <a:rPr b="0" i="1" lang="ru-RU" sz="1800" spc="-1" strike="noStrike">
                <a:solidFill>
                  <a:srgbClr val="000000"/>
                </a:solidFill>
                <a:latin typeface="Garamond"/>
              </a:rPr>
              <a:t>«</a:t>
            </a:r>
            <a:r>
              <a:rPr b="0" lang="ru-RU" sz="1800" spc="-1" strike="noStrike">
                <a:solidFill>
                  <a:srgbClr val="000000"/>
                </a:solidFill>
                <a:latin typeface="Garamond"/>
              </a:rPr>
              <a:t>Згідно з п.п.80.2.3 п.80.2 ст.80 ПКУ </a:t>
            </a:r>
            <a:r>
              <a:rPr b="1" lang="ru-RU" sz="1800" spc="-1" strike="noStrike">
                <a:solidFill>
                  <a:srgbClr val="000000"/>
                </a:solidFill>
                <a:latin typeface="Garamond"/>
              </a:rPr>
              <a:t>підставою для проведення фактичної перевірки є письмове звернення покупця </a:t>
            </a:r>
            <a:r>
              <a:rPr b="0" lang="ru-RU" sz="1800" spc="-1" strike="noStrike">
                <a:solidFill>
                  <a:srgbClr val="000000"/>
                </a:solidFill>
                <a:latin typeface="Garamond"/>
              </a:rPr>
              <a:t>(споживача), … </a:t>
            </a:r>
            <a:r>
              <a:rPr b="1" lang="ru-RU" sz="1800" spc="-1" strike="noStrike">
                <a:solidFill>
                  <a:srgbClr val="000000"/>
                </a:solidFill>
                <a:latin typeface="Garamond"/>
              </a:rPr>
              <a:t>про порушення платником податків установленого порядку проведення розрахункових операцій</a:t>
            </a:r>
            <a:r>
              <a:rPr b="0" lang="ru-RU" sz="1800" spc="-1" strike="noStrike">
                <a:solidFill>
                  <a:srgbClr val="000000"/>
                </a:solidFill>
                <a:latin typeface="Garamond"/>
              </a:rPr>
              <a:t>,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Однак, </a:t>
            </a:r>
            <a:r>
              <a:rPr b="1" lang="ru-RU" sz="1800" spc="-1" strike="noStrike">
                <a:solidFill>
                  <a:srgbClr val="000000"/>
                </a:solidFill>
                <a:latin typeface="Garamond"/>
              </a:rPr>
              <a:t>в наказі </a:t>
            </a:r>
            <a:r>
              <a:rPr b="0" lang="ru-RU" sz="1800" spc="-1" strike="noStrike">
                <a:solidFill>
                  <a:srgbClr val="000000"/>
                </a:solidFill>
                <a:latin typeface="Garamond"/>
              </a:rPr>
              <a:t>від 10.10.2023 р. </a:t>
            </a:r>
            <a:r>
              <a:rPr b="1" lang="ru-RU" sz="1800" spc="-1" strike="noStrike">
                <a:solidFill>
                  <a:srgbClr val="000000"/>
                </a:solidFill>
                <a:latin typeface="Garamond"/>
              </a:rPr>
              <a:t>відсутнє посилання на письмове звернення покупця</a:t>
            </a:r>
            <a:r>
              <a:rPr b="0" lang="ru-RU" sz="1800" spc="-1" strike="noStrike">
                <a:solidFill>
                  <a:srgbClr val="000000"/>
                </a:solidFill>
                <a:latin typeface="Garamond"/>
              </a:rPr>
              <a:t>, яке стало підставою для перевірки. Інформація, яка надійшла на чат-бот ДПС, та яка наводиться в додатку до листа ДПС від 29.09.2023 р. не може бути підставою для перевірки, оскільки в наказі про нього не зазначається.</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За змістом пп.80.2.7 п.80.2 ст.80 ПКУ </a:t>
            </a:r>
            <a:r>
              <a:rPr b="1" lang="ru-RU" sz="1800" spc="-1" strike="noStrike">
                <a:solidFill>
                  <a:srgbClr val="000000"/>
                </a:solidFill>
                <a:latin typeface="Garamond"/>
              </a:rPr>
              <a:t>підставою для проведення фактичної перевірки є отримання в установленому законодавством порядку інформації про використання праці найманих осіб без належного оформлення трудових відносин </a:t>
            </a:r>
            <a:r>
              <a:rPr b="0" lang="ru-RU" sz="1800" spc="-1" strike="noStrike">
                <a:solidFill>
                  <a:srgbClr val="000000"/>
                </a:solidFill>
                <a:latin typeface="Garamond"/>
              </a:rPr>
              <a:t>та </a:t>
            </a:r>
            <a:r>
              <a:rPr b="1" lang="ru-RU" sz="1800" spc="-1" strike="noStrike">
                <a:solidFill>
                  <a:srgbClr val="000000"/>
                </a:solidFill>
                <a:latin typeface="Garamond"/>
              </a:rPr>
              <a:t>виплати роботодавцями доходів у вигляді заробітної плати без сплати податків до бюджету...</a:t>
            </a:r>
            <a:r>
              <a:rPr b="0" lang="ru-RU" sz="1800" spc="-1" strike="noStrike">
                <a:solidFill>
                  <a:srgbClr val="000000"/>
                </a:solidFill>
                <a:latin typeface="Garamond"/>
              </a:rPr>
              <a:t> Однак, </a:t>
            </a:r>
            <a:r>
              <a:rPr b="1" lang="ru-RU" sz="1800" spc="-1" strike="noStrike">
                <a:solidFill>
                  <a:srgbClr val="000000"/>
                </a:solidFill>
                <a:latin typeface="Garamond"/>
              </a:rPr>
              <a:t>існування такої інформації, заявником не доведено</a:t>
            </a:r>
            <a:r>
              <a:rPr b="0" lang="ru-RU" sz="1800" spc="-1" strike="noStrike">
                <a:solidFill>
                  <a:srgbClr val="000000"/>
                </a:solidFill>
                <a:latin typeface="Garamond"/>
              </a:rPr>
              <a:t>.</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Отже, зважаючи на те, що наказ про проведення перевірки не відповідає нормам ПКУ, то визначені ФОП ОСОБА_1 </a:t>
            </a:r>
            <a:r>
              <a:rPr b="1" lang="ru-RU" sz="1800" spc="-1" strike="noStrike">
                <a:solidFill>
                  <a:srgbClr val="000000"/>
                </a:solidFill>
                <a:latin typeface="Garamond"/>
              </a:rPr>
              <a:t>підстави недопуску є законними та надавали останньому право для відмови у допуску посадових осіб контролюючого органу до проведення перевірки</a:t>
            </a:r>
            <a:r>
              <a:rPr b="0" lang="ru-RU" sz="1800" spc="-1" strike="noStrike">
                <a:solidFill>
                  <a:srgbClr val="000000"/>
                </a:solidFill>
                <a:latin typeface="Garamond"/>
              </a:rPr>
              <a:t>.</a:t>
            </a:r>
            <a:endParaRPr b="0" lang="uk-UA" sz="1800" spc="-1" strike="noStrike">
              <a:latin typeface="Arial"/>
            </a:endParaRPr>
          </a:p>
        </p:txBody>
      </p:sp>
      <p:sp>
        <p:nvSpPr>
          <p:cNvPr id="534"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Що потрібно враховувати?</a:t>
            </a:r>
            <a:endParaRPr b="0" lang="uk-UA" sz="2400" spc="-1" strike="noStrike">
              <a:latin typeface="Arial"/>
            </a:endParaRPr>
          </a:p>
        </p:txBody>
      </p:sp>
      <p:sp>
        <p:nvSpPr>
          <p:cNvPr id="535" name="Овал 2"/>
          <p:cNvSpPr/>
          <p:nvPr/>
        </p:nvSpPr>
        <p:spPr>
          <a:xfrm>
            <a:off x="549720" y="1279440"/>
            <a:ext cx="4392000" cy="1213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Сьомого ААС від 15.11.23р. у справі №</a:t>
            </a:r>
            <a:r>
              <a:rPr b="0" lang="ru-RU" sz="1800" spc="-1" strike="noStrike">
                <a:solidFill>
                  <a:srgbClr val="ffffff"/>
                </a:solidFill>
                <a:latin typeface="Garamond"/>
              </a:rPr>
              <a:t>600/6731/23-а</a:t>
            </a:r>
            <a:endParaRPr b="0" lang="uk-UA" sz="1800" spc="-1" strike="noStrike">
              <a:latin typeface="Arial"/>
            </a:endParaRPr>
          </a:p>
        </p:txBody>
      </p:sp>
      <p:sp>
        <p:nvSpPr>
          <p:cNvPr id="536" name="Прямокутник 8"/>
          <p:cNvSpPr/>
          <p:nvPr/>
        </p:nvSpPr>
        <p:spPr>
          <a:xfrm>
            <a:off x="9412200" y="125748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537" name="PlaceHolder 1"/>
          <p:cNvSpPr>
            <a:spLocks noGrp="1"/>
          </p:cNvSpPr>
          <p:nvPr>
            <p:ph type="ftr" idx="7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1ED36EE7-EF13-4F70-8CD3-9702430EACF7}" type="slidenum">
              <a:t>37</a:t>
            </a:fld>
          </a:p>
        </p:txBody>
      </p:sp>
    </p:spTree>
  </p:cSld>
  <mc:AlternateContent>
    <mc:Choice Requires="p14">
      <p:transition spd="med" p14:dur="700">
        <p:fade/>
      </p:transition>
    </mc:Choice>
    <mc:Fallback>
      <p:transition spd="med">
        <p:fade/>
      </p:transition>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8" name="Рисунок 9" descr=""/>
          <p:cNvPicPr/>
          <p:nvPr/>
        </p:nvPicPr>
        <p:blipFill>
          <a:blip r:embed="rId1"/>
          <a:stretch/>
        </p:blipFill>
        <p:spPr>
          <a:xfrm>
            <a:off x="117720" y="212400"/>
            <a:ext cx="1976040" cy="871200"/>
          </a:xfrm>
          <a:prstGeom prst="rect">
            <a:avLst/>
          </a:prstGeom>
          <a:ln w="0">
            <a:noFill/>
          </a:ln>
        </p:spPr>
      </p:pic>
      <p:sp>
        <p:nvSpPr>
          <p:cNvPr id="539" name="PlaceHolder 1"/>
          <p:cNvSpPr>
            <a:spLocks noGrp="1"/>
          </p:cNvSpPr>
          <p:nvPr>
            <p:ph type="sldNum" idx="7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DE3D2440-6A90-43F6-AFAB-55000AECD5D7}"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540"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541" name="Прямокутник 15"/>
          <p:cNvSpPr/>
          <p:nvPr/>
        </p:nvSpPr>
        <p:spPr>
          <a:xfrm>
            <a:off x="1564920" y="23292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542" name="Прямокутник 11"/>
          <p:cNvSpPr/>
          <p:nvPr/>
        </p:nvSpPr>
        <p:spPr>
          <a:xfrm>
            <a:off x="1775160" y="86364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Самі «ходові» перевірки …</a:t>
            </a:r>
            <a:endParaRPr b="0" lang="uk-UA" sz="2400" spc="-1" strike="noStrike">
              <a:latin typeface="Arial"/>
            </a:endParaRPr>
          </a:p>
        </p:txBody>
      </p:sp>
      <p:sp>
        <p:nvSpPr>
          <p:cNvPr id="543" name="Округлений прямокутник 13"/>
          <p:cNvSpPr/>
          <p:nvPr/>
        </p:nvSpPr>
        <p:spPr>
          <a:xfrm>
            <a:off x="2165760" y="1692360"/>
            <a:ext cx="8105040" cy="4510080"/>
          </a:xfrm>
          <a:prstGeom prst="roundRect">
            <a:avLst>
              <a:gd name="adj" fmla="val 16667"/>
            </a:avLst>
          </a:prstGeom>
          <a:solidFill>
            <a:schemeClr val="accent6"/>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343080" indent="-343080" algn="ctr">
              <a:lnSpc>
                <a:spcPct val="100000"/>
              </a:lnSpc>
              <a:buClr>
                <a:srgbClr val="ffffff"/>
              </a:buClr>
              <a:buFont typeface="Wingdings" charset="2"/>
              <a:buChar char=""/>
            </a:pPr>
            <a:r>
              <a:rPr b="1" lang="uk-UA" sz="2400" spc="-1" strike="noStrike">
                <a:solidFill>
                  <a:srgbClr val="ffffff"/>
                </a:solidFill>
                <a:latin typeface="Garamond"/>
              </a:rPr>
              <a:t>«Блокувальні» </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Камеральні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«Валютні»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«Відшкодувальні»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Фактичні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«Ліквідаційні»</a:t>
            </a:r>
            <a:endParaRPr b="0" lang="uk-UA" sz="2400" spc="-1" strike="noStrike">
              <a:latin typeface="Arial"/>
            </a:endParaRPr>
          </a:p>
          <a:p>
            <a:pPr algn="ctr">
              <a:lnSpc>
                <a:spcPct val="100000"/>
              </a:lnSpc>
              <a:buNone/>
            </a:pPr>
            <a:endParaRPr b="0" lang="uk-UA" sz="2000" spc="-1" strike="noStrike">
              <a:latin typeface="Arial"/>
            </a:endParaRPr>
          </a:p>
          <a:p>
            <a:pPr marL="343080" indent="-343080" algn="ctr">
              <a:lnSpc>
                <a:spcPct val="100000"/>
              </a:lnSpc>
              <a:buClr>
                <a:srgbClr val="ffffff"/>
              </a:buClr>
              <a:buFont typeface="Wingdings" charset="2"/>
              <a:buChar char=""/>
            </a:pPr>
            <a:r>
              <a:rPr b="1" lang="uk-UA" sz="2400" spc="-1" strike="noStrike">
                <a:solidFill>
                  <a:srgbClr val="ffffff"/>
                </a:solidFill>
                <a:latin typeface="Garamond"/>
              </a:rPr>
              <a:t>Планові</a:t>
            </a:r>
            <a:endParaRPr b="0" lang="uk-UA" sz="2400" spc="-1" strike="noStrike">
              <a:latin typeface="Arial"/>
            </a:endParaRPr>
          </a:p>
        </p:txBody>
      </p:sp>
      <p:sp>
        <p:nvSpPr>
          <p:cNvPr id="544" name="PlaceHolder 3"/>
          <p:cNvSpPr>
            <a:spLocks noGrp="1"/>
          </p:cNvSpPr>
          <p:nvPr>
            <p:ph type="ftr" idx="7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Прямокутник 7"/>
          <p:cNvSpPr/>
          <p:nvPr/>
        </p:nvSpPr>
        <p:spPr>
          <a:xfrm>
            <a:off x="2165400" y="8532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pic>
        <p:nvPicPr>
          <p:cNvPr id="546" name="Рисунок 9" descr=""/>
          <p:cNvPicPr/>
          <p:nvPr/>
        </p:nvPicPr>
        <p:blipFill>
          <a:blip r:embed="rId1"/>
          <a:stretch/>
        </p:blipFill>
        <p:spPr>
          <a:xfrm>
            <a:off x="117720" y="212400"/>
            <a:ext cx="1976040" cy="871200"/>
          </a:xfrm>
          <a:prstGeom prst="rect">
            <a:avLst/>
          </a:prstGeom>
          <a:ln w="0">
            <a:noFill/>
          </a:ln>
        </p:spPr>
      </p:pic>
      <p:sp>
        <p:nvSpPr>
          <p:cNvPr id="547" name="PlaceHolder 1"/>
          <p:cNvSpPr>
            <a:spLocks noGrp="1"/>
          </p:cNvSpPr>
          <p:nvPr>
            <p:ph type="sldNum" idx="80"/>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8235393-F09C-4FFB-B8DF-A4C754EB63E6}"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548"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549" name="Округлений прямокутник 3"/>
          <p:cNvSpPr/>
          <p:nvPr/>
        </p:nvSpPr>
        <p:spPr>
          <a:xfrm>
            <a:off x="1197720" y="1692360"/>
            <a:ext cx="10381320" cy="4510080"/>
          </a:xfrm>
          <a:prstGeom prst="roundRect">
            <a:avLst>
              <a:gd name="adj" fmla="val 16667"/>
            </a:avLst>
          </a:prstGeom>
          <a:solidFill>
            <a:schemeClr val="accent6"/>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buNone/>
            </a:pPr>
            <a:endParaRPr b="0" lang="uk-UA" sz="2000" spc="-1" strike="noStrike">
              <a:latin typeface="Arial"/>
            </a:endParaRPr>
          </a:p>
          <a:p>
            <a:pPr marL="343080" indent="-343080" algn="just">
              <a:lnSpc>
                <a:spcPct val="100000"/>
              </a:lnSpc>
              <a:buClr>
                <a:srgbClr val="f76e07"/>
              </a:buClr>
              <a:buFont typeface="Wingdings" charset="2"/>
              <a:buChar char=""/>
            </a:pPr>
            <a:r>
              <a:rPr b="1" lang="uk-UA" sz="2000" spc="-1" strike="noStrike">
                <a:solidFill>
                  <a:srgbClr val="f76e07"/>
                </a:solidFill>
                <a:latin typeface="Garamond"/>
              </a:rPr>
              <a:t>Відносини з «ризиковими» контрагентами </a:t>
            </a:r>
            <a:r>
              <a:rPr b="0" i="1" lang="uk-UA" sz="2000" spc="-1" strike="noStrike">
                <a:solidFill>
                  <a:srgbClr val="f76e07"/>
                </a:solidFill>
                <a:latin typeface="Garamond"/>
              </a:rPr>
              <a:t>(саме ТОП-порушення)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Несвоєчасна реєстрація (відсутність реєстрації) ПН у ЄРПН, недекларування ПЗ за зареєстрованими/«заблокованими» ПН </a:t>
            </a:r>
            <a:r>
              <a:rPr b="0" i="1" lang="uk-UA" sz="2000" spc="-1" strike="noStrike">
                <a:solidFill>
                  <a:srgbClr val="ffffff"/>
                </a:solidFill>
                <a:latin typeface="Garamond"/>
              </a:rPr>
              <a:t>(акцент на помилкових ПН)</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Недотримання вимог валютного законодавства </a:t>
            </a:r>
            <a:r>
              <a:rPr b="0" i="1" lang="uk-UA" sz="2000" spc="-1" strike="noStrike">
                <a:solidFill>
                  <a:srgbClr val="ffffff"/>
                </a:solidFill>
                <a:latin typeface="Garamond"/>
              </a:rPr>
              <a:t>(порушення граничних строків розрахунків, встановлених НБУ) </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«РРО-порушення» </a:t>
            </a:r>
            <a:r>
              <a:rPr b="0" i="1" lang="uk-UA" sz="2000" spc="-1" strike="noStrike">
                <a:solidFill>
                  <a:srgbClr val="ffffff"/>
                </a:solidFill>
                <a:latin typeface="Garamond"/>
              </a:rPr>
              <a:t>(зокрема, штрафи за «невидачу» фіскальних чеків)</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Невідображення в обліку надлишків/нестач ТМЦ за результатами «фіскальних» інвентаризацій</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Дисконтування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Реалізація продукції нижче ціни придбання</a:t>
            </a:r>
            <a:endParaRPr b="0" lang="uk-UA" sz="2000" spc="-1" strike="noStrike">
              <a:latin typeface="Arial"/>
            </a:endParaRPr>
          </a:p>
          <a:p>
            <a:pPr algn="just">
              <a:lnSpc>
                <a:spcPct val="100000"/>
              </a:lnSpc>
              <a:buNone/>
            </a:pPr>
            <a:endParaRPr b="0" lang="uk-UA" sz="2000" spc="-1" strike="noStrike">
              <a:latin typeface="Arial"/>
            </a:endParaRPr>
          </a:p>
        </p:txBody>
      </p:sp>
      <p:sp>
        <p:nvSpPr>
          <p:cNvPr id="550"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551" name="PlaceHolder 3"/>
          <p:cNvSpPr>
            <a:spLocks noGrp="1"/>
          </p:cNvSpPr>
          <p:nvPr>
            <p:ph type="ftr" idx="8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p:nvPr>
        </p:nvSpPr>
        <p:spPr>
          <a:xfrm>
            <a:off x="909720" y="1484640"/>
            <a:ext cx="10656720" cy="4608000"/>
          </a:xfrm>
          <a:prstGeom prst="rect">
            <a:avLst/>
          </a:prstGeom>
          <a:noFill/>
          <a:ln w="0">
            <a:noFill/>
          </a:ln>
        </p:spPr>
        <p:txBody>
          <a:bodyPr anchor="t">
            <a:normAutofit/>
          </a:bodyPr>
          <a:p>
            <a:pPr marL="228600" indent="-228600">
              <a:lnSpc>
                <a:spcPct val="110000"/>
              </a:lnSpc>
              <a:buNone/>
              <a:tabLst>
                <a:tab algn="l" pos="0"/>
              </a:tabLst>
            </a:pPr>
            <a:endParaRPr b="0" lang="en-US" sz="1600" spc="-1" strike="noStrike">
              <a:solidFill>
                <a:srgbClr val="404040"/>
              </a:solidFill>
              <a:latin typeface="Corbel"/>
            </a:endParaRPr>
          </a:p>
          <a:p>
            <a:pPr marL="457200">
              <a:lnSpc>
                <a:spcPct val="9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2800" spc="-1" strike="noStrike">
              <a:solidFill>
                <a:srgbClr val="404040"/>
              </a:solidFill>
              <a:latin typeface="Corbel"/>
            </a:endParaRPr>
          </a:p>
          <a:p>
            <a:pPr marL="228600" indent="-228600">
              <a:lnSpc>
                <a:spcPct val="12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p:txBody>
      </p:sp>
      <p:pic>
        <p:nvPicPr>
          <p:cNvPr id="146" name="Рисунок 6" descr=""/>
          <p:cNvPicPr/>
          <p:nvPr/>
        </p:nvPicPr>
        <p:blipFill>
          <a:blip r:embed="rId1"/>
          <a:stretch/>
        </p:blipFill>
        <p:spPr>
          <a:xfrm>
            <a:off x="117720" y="212400"/>
            <a:ext cx="1976040" cy="871200"/>
          </a:xfrm>
          <a:prstGeom prst="rect">
            <a:avLst/>
          </a:prstGeom>
          <a:ln w="0">
            <a:noFill/>
          </a:ln>
        </p:spPr>
      </p:pic>
      <p:sp>
        <p:nvSpPr>
          <p:cNvPr id="147" name="PlaceHolder 2"/>
          <p:cNvSpPr>
            <a:spLocks noGrp="1"/>
          </p:cNvSpPr>
          <p:nvPr>
            <p:ph type="sldNum" idx="16"/>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B66368D-5DA8-4012-A175-7562E488828D}" type="slidenum">
              <a:rPr b="0" lang="ru-RU" sz="1200" spc="-1" strike="noStrike">
                <a:solidFill>
                  <a:srgbClr val="8c8c8c"/>
                </a:solidFill>
                <a:latin typeface="Corbel"/>
              </a:rPr>
              <a:t>4</a:t>
            </a:fld>
            <a:endParaRPr b="0" lang="uk-UA" sz="1200" spc="-1" strike="noStrike">
              <a:latin typeface="Times New Roman"/>
            </a:endParaRPr>
          </a:p>
        </p:txBody>
      </p:sp>
      <p:pic>
        <p:nvPicPr>
          <p:cNvPr id="148" name="Picture 2" descr="Нет описания."/>
          <p:cNvPicPr/>
          <p:nvPr/>
        </p:nvPicPr>
        <p:blipFill>
          <a:blip r:embed="rId2"/>
          <a:stretch/>
        </p:blipFill>
        <p:spPr>
          <a:xfrm>
            <a:off x="2710080" y="1340640"/>
            <a:ext cx="7920360" cy="4608000"/>
          </a:xfrm>
          <a:prstGeom prst="rect">
            <a:avLst/>
          </a:prstGeom>
          <a:ln w="0">
            <a:noFill/>
          </a:ln>
        </p:spPr>
      </p:pic>
      <p:sp>
        <p:nvSpPr>
          <p:cNvPr id="149" name="Прямокутник 9"/>
          <p:cNvSpPr/>
          <p:nvPr/>
        </p:nvSpPr>
        <p:spPr>
          <a:xfrm>
            <a:off x="15649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ХТО СКАЗАВ???</a:t>
            </a:r>
            <a:endParaRPr b="0" lang="uk-UA" sz="3000" spc="-1" strike="noStrike">
              <a:latin typeface="Arial"/>
            </a:endParaRPr>
          </a:p>
        </p:txBody>
      </p:sp>
      <p:sp>
        <p:nvSpPr>
          <p:cNvPr id="150" name="PlaceHolder 3"/>
          <p:cNvSpPr>
            <a:spLocks noGrp="1"/>
          </p:cNvSpPr>
          <p:nvPr>
            <p:ph type="ftr" idx="1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2" name="Рисунок 9" descr=""/>
          <p:cNvPicPr/>
          <p:nvPr/>
        </p:nvPicPr>
        <p:blipFill>
          <a:blip r:embed="rId1"/>
          <a:stretch/>
        </p:blipFill>
        <p:spPr>
          <a:xfrm>
            <a:off x="117720" y="212400"/>
            <a:ext cx="1976040" cy="871200"/>
          </a:xfrm>
          <a:prstGeom prst="rect">
            <a:avLst/>
          </a:prstGeom>
          <a:ln w="0">
            <a:noFill/>
          </a:ln>
        </p:spPr>
      </p:pic>
      <p:sp>
        <p:nvSpPr>
          <p:cNvPr id="553" name="PlaceHolder 1"/>
          <p:cNvSpPr>
            <a:spLocks noGrp="1"/>
          </p:cNvSpPr>
          <p:nvPr>
            <p:ph type="sldNum" idx="82"/>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8CFAAB7-EA25-4B09-B87A-BE6E21649933}"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554"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 </a:t>
            </a:r>
            <a:endParaRPr b="0" lang="en-US" sz="100" spc="-1" strike="noStrike">
              <a:solidFill>
                <a:srgbClr val="404040"/>
              </a:solidFill>
              <a:latin typeface="Corbel"/>
            </a:endParaRPr>
          </a:p>
        </p:txBody>
      </p:sp>
      <p:pic>
        <p:nvPicPr>
          <p:cNvPr id="555" name="Picture 2" descr="СТАТУС «РИЗИКОВИЙ ПЛАТНИК»: реальність за межею законності | Блоги на  Бухгалтер 911"/>
          <p:cNvPicPr/>
          <p:nvPr/>
        </p:nvPicPr>
        <p:blipFill>
          <a:blip r:embed="rId2"/>
          <a:stretch/>
        </p:blipFill>
        <p:spPr>
          <a:xfrm>
            <a:off x="3574080" y="2349000"/>
            <a:ext cx="6624360" cy="3649320"/>
          </a:xfrm>
          <a:prstGeom prst="rect">
            <a:avLst/>
          </a:prstGeom>
          <a:ln w="0">
            <a:noFill/>
          </a:ln>
        </p:spPr>
      </p:pic>
      <p:sp>
        <p:nvSpPr>
          <p:cNvPr id="556" name="Прямокутник 14"/>
          <p:cNvSpPr/>
          <p:nvPr/>
        </p:nvSpPr>
        <p:spPr>
          <a:xfrm>
            <a:off x="1846080" y="1546920"/>
            <a:ext cx="9637200" cy="4359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000" spc="-1" strike="noStrike">
                <a:solidFill>
                  <a:srgbClr val="000000"/>
                </a:solidFill>
                <a:latin typeface="Garamond"/>
              </a:rPr>
              <a:t>       </a:t>
            </a:r>
            <a:r>
              <a:rPr b="1" lang="ru-RU" sz="2000" spc="-1" strike="noStrike">
                <a:solidFill>
                  <a:srgbClr val="000000"/>
                </a:solidFill>
                <a:latin typeface="Garamond"/>
              </a:rPr>
              <a:t>«Ризиковий» платник – </a:t>
            </a:r>
            <a:r>
              <a:rPr b="1" lang="uk-UA" sz="2000" spc="-1" strike="noStrike">
                <a:solidFill>
                  <a:srgbClr val="000000"/>
                </a:solidFill>
                <a:latin typeface="Garamond"/>
              </a:rPr>
              <a:t>хто він?! </a:t>
            </a: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p:txBody>
      </p:sp>
      <p:sp>
        <p:nvSpPr>
          <p:cNvPr id="557" name="Прямокутник 11"/>
          <p:cNvSpPr/>
          <p:nvPr/>
        </p:nvSpPr>
        <p:spPr>
          <a:xfrm>
            <a:off x="2165400" y="8532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558" name="PlaceHolder 3"/>
          <p:cNvSpPr>
            <a:spLocks noGrp="1"/>
          </p:cNvSpPr>
          <p:nvPr>
            <p:ph type="ftr" idx="8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559" name="Прямокутник 1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0" name="Рисунок 9" descr=""/>
          <p:cNvPicPr/>
          <p:nvPr/>
        </p:nvPicPr>
        <p:blipFill>
          <a:blip r:embed="rId1"/>
          <a:stretch/>
        </p:blipFill>
        <p:spPr>
          <a:xfrm>
            <a:off x="117720" y="212400"/>
            <a:ext cx="1976040" cy="871200"/>
          </a:xfrm>
          <a:prstGeom prst="rect">
            <a:avLst/>
          </a:prstGeom>
          <a:ln w="0">
            <a:noFill/>
          </a:ln>
        </p:spPr>
      </p:pic>
      <p:sp>
        <p:nvSpPr>
          <p:cNvPr id="561" name="PlaceHolder 1"/>
          <p:cNvSpPr>
            <a:spLocks noGrp="1"/>
          </p:cNvSpPr>
          <p:nvPr>
            <p:ph type="sldNum" idx="84"/>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A2693E3-A344-461E-876C-4436240A1524}"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562"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 </a:t>
            </a:r>
            <a:endParaRPr b="0" lang="en-US" sz="100" spc="-1" strike="noStrike">
              <a:solidFill>
                <a:srgbClr val="404040"/>
              </a:solidFill>
              <a:latin typeface="Corbel"/>
            </a:endParaRPr>
          </a:p>
        </p:txBody>
      </p:sp>
      <p:sp>
        <p:nvSpPr>
          <p:cNvPr id="563" name="Прямокутник 14"/>
          <p:cNvSpPr/>
          <p:nvPr/>
        </p:nvSpPr>
        <p:spPr>
          <a:xfrm>
            <a:off x="1848600" y="1235880"/>
            <a:ext cx="9637200" cy="4359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000" spc="-1" strike="noStrike">
                <a:solidFill>
                  <a:srgbClr val="000000"/>
                </a:solidFill>
                <a:latin typeface="Garamond"/>
              </a:rPr>
              <a:t>       </a:t>
            </a:r>
            <a:r>
              <a:rPr b="1" lang="ru-RU" sz="2000" spc="-1" strike="noStrike">
                <a:solidFill>
                  <a:srgbClr val="000000"/>
                </a:solidFill>
                <a:latin typeface="Garamond"/>
              </a:rPr>
              <a:t>«Ризиковий» платник – </a:t>
            </a:r>
            <a:r>
              <a:rPr b="1" lang="uk-UA" sz="2000" spc="-1" strike="noStrike">
                <a:solidFill>
                  <a:srgbClr val="000000"/>
                </a:solidFill>
                <a:latin typeface="Garamond"/>
              </a:rPr>
              <a:t>хто він?! </a:t>
            </a: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p:txBody>
      </p:sp>
      <p:sp>
        <p:nvSpPr>
          <p:cNvPr id="564" name="Місце для вмісту 4"/>
          <p:cNvSpPr/>
          <p:nvPr/>
        </p:nvSpPr>
        <p:spPr>
          <a:xfrm>
            <a:off x="974880" y="1638720"/>
            <a:ext cx="10597320" cy="4814280"/>
          </a:xfrm>
          <a:prstGeom prst="rect">
            <a:avLst/>
          </a:prstGeom>
          <a:noFill/>
          <a:ln w="0">
            <a:noFill/>
          </a:ln>
        </p:spPr>
        <p:style>
          <a:lnRef idx="0"/>
          <a:fillRef idx="0"/>
          <a:effectRef idx="0"/>
          <a:fontRef idx="minor"/>
        </p:style>
        <p:txBody>
          <a:bodyPr anchor="t">
            <a:normAutofit fontScale="21000"/>
          </a:bodyPr>
          <a:p>
            <a:pPr algn="ctr">
              <a:lnSpc>
                <a:spcPct val="90000"/>
              </a:lnSpc>
              <a:spcBef>
                <a:spcPts val="1800"/>
              </a:spcBef>
              <a:buNone/>
              <a:tabLst>
                <a:tab algn="l" pos="0"/>
              </a:tabLst>
            </a:pPr>
            <a:endParaRPr b="0" lang="uk-UA" sz="2900" spc="-1" strike="noStrike">
              <a:latin typeface="Arial"/>
            </a:endParaRPr>
          </a:p>
          <a:p>
            <a:pPr marL="228600" indent="-228600" algn="just">
              <a:lnSpc>
                <a:spcPct val="120000"/>
              </a:lnSpc>
              <a:buClr>
                <a:srgbClr val="404040"/>
              </a:buClr>
              <a:buSzPct val="80000"/>
              <a:buFont typeface="Wingdings" charset="2"/>
              <a:buChar char=""/>
              <a:tabLst>
                <a:tab algn="l" pos="0"/>
              </a:tabLst>
            </a:pPr>
            <a:r>
              <a:rPr b="0" lang="ru-RU" sz="6800" spc="-1" strike="noStrike">
                <a:solidFill>
                  <a:srgbClr val="000000"/>
                </a:solidFill>
                <a:latin typeface="Garamond"/>
              </a:rPr>
              <a:t>      </a:t>
            </a:r>
            <a:r>
              <a:rPr b="0" lang="ru-RU" sz="6800" spc="-1" strike="noStrike">
                <a:solidFill>
                  <a:srgbClr val="000000"/>
                </a:solidFill>
                <a:latin typeface="Garamond"/>
              </a:rPr>
              <a:t>«8. У контролюючих органах </a:t>
            </a:r>
            <a:r>
              <a:rPr b="1" lang="ru-RU" sz="6800" spc="-1" strike="noStrike">
                <a:solidFill>
                  <a:srgbClr val="000000"/>
                </a:solidFill>
                <a:latin typeface="Garamond"/>
              </a:rPr>
              <a:t>наявна податкова інформація</a:t>
            </a:r>
            <a:r>
              <a:rPr b="0" lang="ru-RU" sz="6800" spc="-1" strike="noStrike">
                <a:solidFill>
                  <a:srgbClr val="000000"/>
                </a:solidFill>
                <a:latin typeface="Garamond"/>
              </a:rPr>
              <a:t>, яка стала відома у процесі провадження поточної діяльності під час виконання покладених на контролюючі органи завдань і функцій, </a:t>
            </a:r>
            <a:r>
              <a:rPr b="1" lang="ru-RU" sz="6800" spc="-1" strike="noStrike">
                <a:solidFill>
                  <a:srgbClr val="000000"/>
                </a:solidFill>
                <a:latin typeface="Garamond"/>
              </a:rPr>
              <a:t>що визначає ризиковість здійснення господарської операції</a:t>
            </a:r>
            <a:r>
              <a:rPr b="0" lang="ru-RU" sz="6800" spc="-1" strike="noStrike">
                <a:solidFill>
                  <a:srgbClr val="000000"/>
                </a:solidFill>
                <a:latin typeface="Garamond"/>
              </a:rPr>
              <a:t>, зазначеної в поданих для реєстрації ПН/РК…»           </a:t>
            </a:r>
            <a:r>
              <a:rPr b="0" i="1" lang="ru-RU" sz="6800" spc="-1" strike="noStrike">
                <a:solidFill>
                  <a:srgbClr val="000000"/>
                </a:solidFill>
                <a:latin typeface="Garamond"/>
              </a:rPr>
              <a:t>(постанова КМУ 1165)</a:t>
            </a:r>
            <a:endParaRPr b="0" lang="uk-UA" sz="6800" spc="-1" strike="noStrike">
              <a:latin typeface="Arial"/>
            </a:endParaRPr>
          </a:p>
          <a:p>
            <a:pPr marL="228600" indent="-228600">
              <a:lnSpc>
                <a:spcPct val="120000"/>
              </a:lnSpc>
              <a:buClr>
                <a:srgbClr val="404040"/>
              </a:buClr>
              <a:buSzPct val="80000"/>
              <a:buFont typeface="Wingdings" charset="2"/>
              <a:buChar char=""/>
              <a:tabLst>
                <a:tab algn="l" pos="0"/>
              </a:tabLst>
            </a:pPr>
            <a:r>
              <a:rPr b="0" lang="ru-RU" sz="6800" spc="-1" strike="noStrike">
                <a:solidFill>
                  <a:srgbClr val="000000"/>
                </a:solidFill>
                <a:latin typeface="Garamond"/>
              </a:rPr>
              <a:t>      </a:t>
            </a:r>
            <a:r>
              <a:rPr b="0" lang="ru-RU" sz="6800" spc="-1" strike="noStrike">
                <a:solidFill>
                  <a:srgbClr val="000000"/>
                </a:solidFill>
                <a:latin typeface="Garamond"/>
              </a:rPr>
              <a:t>«</a:t>
            </a:r>
            <a:r>
              <a:rPr b="1" lang="ru-RU" sz="6800" spc="-1" strike="noStrike">
                <a:solidFill>
                  <a:srgbClr val="000000"/>
                </a:solidFill>
                <a:latin typeface="Garamond"/>
              </a:rPr>
              <a:t>Наявність інформації </a:t>
            </a:r>
            <a:r>
              <a:rPr b="0" lang="ru-RU" sz="6800" spc="-1" strike="noStrike">
                <a:solidFill>
                  <a:srgbClr val="000000"/>
                </a:solidFill>
                <a:latin typeface="Garamond"/>
              </a:rPr>
              <a:t>правоохоронних органів, підрозділів ДПС </a:t>
            </a:r>
            <a:r>
              <a:rPr b="1" lang="ru-RU" sz="6800" spc="-1" strike="noStrike">
                <a:solidFill>
                  <a:srgbClr val="000000"/>
                </a:solidFill>
                <a:latin typeface="Garamond"/>
              </a:rPr>
              <a:t>про ухилення від оподаткування та/або щодо взаємовідносин із платниками податків:</a:t>
            </a:r>
            <a:br>
              <a:rPr sz="6800"/>
            </a:br>
            <a:r>
              <a:rPr b="0" lang="ru-RU" sz="6800" spc="-1" strike="noStrike">
                <a:solidFill>
                  <a:srgbClr val="000000"/>
                </a:solidFill>
                <a:latin typeface="Garamond"/>
              </a:rPr>
              <a:t>- які мають ознаки фіктивності або стосовно яких розпочато досудове розслідування у кримінальних провадженнях, які пов'язані з фіктивним підприємництвом;</a:t>
            </a:r>
            <a:br>
              <a:rPr sz="6800"/>
            </a:br>
            <a:r>
              <a:rPr b="0" lang="ru-RU" sz="6800" spc="-1" strike="noStrike">
                <a:solidFill>
                  <a:srgbClr val="000000"/>
                </a:solidFill>
                <a:latin typeface="Garamond"/>
              </a:rPr>
              <a:t>- реєстрацію яких скасовано у судовому порядку;</a:t>
            </a:r>
            <a:br>
              <a:rPr sz="6800"/>
            </a:br>
            <a:r>
              <a:rPr b="0" lang="ru-RU" sz="6800" spc="-1" strike="noStrike">
                <a:solidFill>
                  <a:srgbClr val="000000"/>
                </a:solidFill>
                <a:latin typeface="Garamond"/>
              </a:rPr>
              <a:t>- стосовно яких встановлено факт неподання податкової звітності протягом двох податкових (звітних) періодів;</a:t>
            </a:r>
            <a:br>
              <a:rPr sz="6800"/>
            </a:br>
            <a:r>
              <a:rPr b="0" lang="ru-RU" sz="6800" spc="-1" strike="noStrike">
                <a:solidFill>
                  <a:srgbClr val="000000"/>
                </a:solidFill>
                <a:latin typeface="Garamond"/>
              </a:rPr>
              <a:t>- які знаходяться в розшуку;</a:t>
            </a:r>
            <a:br>
              <a:rPr sz="6800"/>
            </a:br>
            <a:r>
              <a:rPr b="0" lang="ru-RU" sz="6800" spc="-1" strike="noStrike">
                <a:solidFill>
                  <a:srgbClr val="000000"/>
                </a:solidFill>
                <a:latin typeface="Garamond"/>
              </a:rPr>
              <a:t>- які визнані банкрутами;</a:t>
            </a:r>
            <a:br>
              <a:rPr sz="6800"/>
            </a:br>
            <a:r>
              <a:rPr b="0" lang="ru-RU" sz="6800" spc="-1" strike="noStrike">
                <a:solidFill>
                  <a:srgbClr val="000000"/>
                </a:solidFill>
                <a:latin typeface="Garamond"/>
              </a:rPr>
              <a:t>- стосовно яких розпочато досудове розслідування у кримінальних провадженнях або щодо яких порушено кримінальні справи, які пов'язані з ухиленням від сплати податків, зборів </a:t>
            </a:r>
            <a:r>
              <a:rPr b="0" lang="uk-UA" sz="6800" spc="-1" strike="noStrike">
                <a:solidFill>
                  <a:srgbClr val="000000"/>
                </a:solidFill>
                <a:latin typeface="Garamond"/>
              </a:rPr>
              <a:t>ЄСВ»                                                  </a:t>
            </a:r>
            <a:r>
              <a:rPr b="0" i="1" lang="uk-UA" sz="6800" spc="-1" strike="noStrike">
                <a:solidFill>
                  <a:srgbClr val="000000"/>
                </a:solidFill>
                <a:latin typeface="Garamond"/>
              </a:rPr>
              <a:t>(Наказ ДПСУ №444 від 09.06.2023р. «</a:t>
            </a:r>
            <a:r>
              <a:rPr b="0" i="1" lang="ru-RU" sz="6800" spc="-1" strike="noStrike">
                <a:solidFill>
                  <a:srgbClr val="000000"/>
                </a:solidFill>
                <a:latin typeface="Garamond"/>
              </a:rPr>
              <a:t>Про затвердження Методики проведення перевірки загальних положень податкового та іншого законодавства України, контроль за дотриманням якого покладено на податкові органи</a:t>
            </a:r>
            <a:r>
              <a:rPr b="0" i="1" lang="uk-UA" sz="6800" spc="-1" strike="noStrike">
                <a:solidFill>
                  <a:srgbClr val="000000"/>
                </a:solidFill>
                <a:latin typeface="Garamond"/>
              </a:rPr>
              <a:t>»)</a:t>
            </a:r>
            <a:endParaRPr b="0" lang="uk-UA" sz="6800" spc="-1" strike="noStrike">
              <a:latin typeface="Arial"/>
            </a:endParaRPr>
          </a:p>
          <a:p>
            <a:pPr marL="228600" indent="-228600">
              <a:lnSpc>
                <a:spcPct val="120000"/>
              </a:lnSpc>
              <a:buClr>
                <a:srgbClr val="404040"/>
              </a:buClr>
              <a:buSzPct val="80000"/>
              <a:buFont typeface="Wingdings" charset="2"/>
              <a:buChar char=""/>
              <a:tabLst>
                <a:tab algn="l" pos="0"/>
              </a:tabLst>
            </a:pPr>
            <a:r>
              <a:rPr b="0" lang="uk-UA" sz="6800" spc="-1" strike="noStrike">
                <a:solidFill>
                  <a:srgbClr val="b00000"/>
                </a:solidFill>
                <a:latin typeface="Garamond"/>
              </a:rPr>
              <a:t>       </a:t>
            </a:r>
            <a:r>
              <a:rPr b="0" lang="uk-UA" sz="6800" spc="-1" strike="noStrike">
                <a:solidFill>
                  <a:srgbClr val="b00000"/>
                </a:solidFill>
                <a:latin typeface="Garamond"/>
              </a:rPr>
              <a:t>«… платник технічно не міг виробити/виконати такий об</a:t>
            </a:r>
            <a:r>
              <a:rPr b="0" lang="en-US" sz="6800" spc="-1" strike="noStrike">
                <a:solidFill>
                  <a:srgbClr val="b00000"/>
                </a:solidFill>
                <a:latin typeface="Garamond"/>
              </a:rPr>
              <a:t>’</a:t>
            </a:r>
            <a:r>
              <a:rPr b="0" lang="uk-UA" sz="6800" spc="-1" strike="noStrike">
                <a:solidFill>
                  <a:srgbClr val="b00000"/>
                </a:solidFill>
                <a:latin typeface="Garamond"/>
              </a:rPr>
              <a:t>єм продукції/послуг; обсяги списання ПММ перевищують технічні умови використання майже в 5 разів …»</a:t>
            </a:r>
            <a:endParaRPr b="0" lang="uk-UA" sz="6800" spc="-1" strike="noStrike">
              <a:latin typeface="Arial"/>
            </a:endParaRPr>
          </a:p>
        </p:txBody>
      </p:sp>
      <p:sp>
        <p:nvSpPr>
          <p:cNvPr id="565" name="Прямокутник 16"/>
          <p:cNvSpPr/>
          <p:nvPr/>
        </p:nvSpPr>
        <p:spPr>
          <a:xfrm>
            <a:off x="1814040" y="9108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566" name="Прямокутник 10"/>
          <p:cNvSpPr/>
          <p:nvPr/>
        </p:nvSpPr>
        <p:spPr>
          <a:xfrm>
            <a:off x="1920600" y="6688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567" name="PlaceHolder 3"/>
          <p:cNvSpPr>
            <a:spLocks noGrp="1"/>
          </p:cNvSpPr>
          <p:nvPr>
            <p:ph type="ftr" idx="8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8" name="Рисунок 10" descr=""/>
          <p:cNvPicPr/>
          <p:nvPr/>
        </p:nvPicPr>
        <p:blipFill>
          <a:blip r:embed="rId1"/>
          <a:stretch/>
        </p:blipFill>
        <p:spPr>
          <a:xfrm>
            <a:off x="117720" y="212400"/>
            <a:ext cx="1976040" cy="871200"/>
          </a:xfrm>
          <a:prstGeom prst="rect">
            <a:avLst/>
          </a:prstGeom>
          <a:ln w="0">
            <a:noFill/>
          </a:ln>
        </p:spPr>
      </p:pic>
      <p:sp>
        <p:nvSpPr>
          <p:cNvPr id="569" name="Прямокутник 2"/>
          <p:cNvSpPr/>
          <p:nvPr/>
        </p:nvSpPr>
        <p:spPr>
          <a:xfrm>
            <a:off x="3233520" y="1464840"/>
            <a:ext cx="6729840" cy="4255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1" lang="uk-UA" sz="2200" spc="-1" strike="noStrike">
                <a:solidFill>
                  <a:srgbClr val="000000"/>
                </a:solidFill>
                <a:latin typeface="Garamond"/>
              </a:rPr>
              <a:t>Податкова адреса – тимчасово окупована територія </a:t>
            </a:r>
            <a:endParaRPr b="0" lang="uk-UA" sz="2200" spc="-1" strike="noStrike">
              <a:latin typeface="Arial"/>
            </a:endParaRPr>
          </a:p>
        </p:txBody>
      </p:sp>
      <p:sp>
        <p:nvSpPr>
          <p:cNvPr id="570" name="Прямокутник 17"/>
          <p:cNvSpPr/>
          <p:nvPr/>
        </p:nvSpPr>
        <p:spPr>
          <a:xfrm>
            <a:off x="17449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571" name="Прямокутник 12"/>
          <p:cNvSpPr/>
          <p:nvPr/>
        </p:nvSpPr>
        <p:spPr>
          <a:xfrm>
            <a:off x="1805400" y="8532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572" name="Прямокутник 13"/>
          <p:cNvSpPr/>
          <p:nvPr/>
        </p:nvSpPr>
        <p:spPr>
          <a:xfrm>
            <a:off x="1558080" y="2233440"/>
            <a:ext cx="9720720" cy="3382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endParaRPr b="0" lang="uk-UA" sz="1800" spc="-1" strike="noStrike">
              <a:latin typeface="Arial"/>
            </a:endParaRPr>
          </a:p>
        </p:txBody>
      </p:sp>
      <p:sp>
        <p:nvSpPr>
          <p:cNvPr id="573" name="Прямокутник 1"/>
          <p:cNvSpPr/>
          <p:nvPr/>
        </p:nvSpPr>
        <p:spPr>
          <a:xfrm>
            <a:off x="1125720" y="2042280"/>
            <a:ext cx="5904360" cy="4237560"/>
          </a:xfrm>
          <a:prstGeom prst="rect">
            <a:avLst/>
          </a:prstGeom>
          <a:noFill/>
          <a:ln w="0">
            <a:solidFill>
              <a:srgbClr val="39527b"/>
            </a:solidFill>
          </a:ln>
        </p:spPr>
        <p:style>
          <a:lnRef idx="0"/>
          <a:fillRef idx="0"/>
          <a:effectRef idx="0"/>
          <a:fontRef idx="minor"/>
        </p:style>
        <p:txBody>
          <a:bodyPr lIns="90000" rIns="90000" tIns="45000" bIns="45000" anchor="t">
            <a:spAutoFit/>
          </a:bodyPr>
          <a:p>
            <a:pPr algn="just">
              <a:lnSpc>
                <a:spcPct val="100000"/>
              </a:lnSpc>
              <a:buNone/>
            </a:pPr>
            <a:r>
              <a:rPr b="1" lang="ru-RU" sz="1700" spc="-1" strike="noStrike">
                <a:solidFill>
                  <a:srgbClr val="000000"/>
                </a:solidFill>
                <a:latin typeface="Garamond"/>
              </a:rPr>
              <a:t>       </a:t>
            </a:r>
            <a:r>
              <a:rPr b="1" lang="ru-RU" sz="1700" spc="-1" strike="noStrike">
                <a:solidFill>
                  <a:srgbClr val="000000"/>
                </a:solidFill>
                <a:latin typeface="Garamond"/>
              </a:rPr>
              <a:t>Частина 2 статті 13 ЗУ «Про забезпечення прав і свобод громадян та правовий режим на тимчасово окупованій території України»:</a:t>
            </a:r>
            <a:endParaRPr b="0" lang="uk-UA" sz="1700" spc="-1" strike="noStrike">
              <a:latin typeface="Arial"/>
            </a:endParaRPr>
          </a:p>
          <a:p>
            <a:pPr algn="just">
              <a:lnSpc>
                <a:spcPct val="100000"/>
              </a:lnSpc>
              <a:buNone/>
            </a:pPr>
            <a:endParaRPr b="0" lang="uk-UA" sz="1700" spc="-1" strike="noStrike">
              <a:latin typeface="Arial"/>
            </a:endParaRPr>
          </a:p>
          <a:p>
            <a:pPr algn="just">
              <a:lnSpc>
                <a:spcPct val="100000"/>
              </a:lnSpc>
              <a:buNone/>
            </a:pPr>
            <a:r>
              <a:rPr b="0" lang="ru-RU" sz="1700" spc="-1" strike="noStrike">
                <a:solidFill>
                  <a:srgbClr val="000000"/>
                </a:solidFill>
                <a:latin typeface="Garamond"/>
              </a:rPr>
              <a:t>       </a:t>
            </a:r>
            <a:r>
              <a:rPr b="0" lang="ru-RU" sz="1700" spc="-1" strike="noStrike">
                <a:solidFill>
                  <a:srgbClr val="000000"/>
                </a:solidFill>
                <a:latin typeface="Garamond"/>
              </a:rPr>
              <a:t>«</a:t>
            </a:r>
            <a:r>
              <a:rPr b="1" lang="ru-RU" sz="1700" spc="-1" strike="noStrike">
                <a:solidFill>
                  <a:srgbClr val="000000"/>
                </a:solidFill>
                <a:latin typeface="Garamond"/>
              </a:rPr>
              <a:t>Здійснення господарської діяльності </a:t>
            </a:r>
            <a:r>
              <a:rPr b="0" lang="ru-RU" sz="1700" spc="-1" strike="noStrike">
                <a:solidFill>
                  <a:srgbClr val="000000"/>
                </a:solidFill>
                <a:latin typeface="Garamond"/>
              </a:rPr>
              <a:t>юридичними особами, фізичними особами - підприємцями та фізичними особами, які провадять незалежну професійну діяльність, </a:t>
            </a:r>
            <a:r>
              <a:rPr b="1" lang="ru-RU" sz="1700" spc="-1" strike="noStrike">
                <a:solidFill>
                  <a:srgbClr val="000000"/>
                </a:solidFill>
                <a:latin typeface="Garamond"/>
              </a:rPr>
              <a:t>місцезнаходженням (місцем проживання) яких є тимчасово окупована територія, дозволяється виключно після зміни їхньої податкової адреси на іншу територію України.</a:t>
            </a:r>
            <a:endParaRPr b="0" lang="uk-UA" sz="1700" spc="-1" strike="noStrike">
              <a:latin typeface="Arial"/>
            </a:endParaRPr>
          </a:p>
          <a:p>
            <a:pPr algn="just">
              <a:lnSpc>
                <a:spcPct val="100000"/>
              </a:lnSpc>
              <a:buNone/>
            </a:pPr>
            <a:r>
              <a:rPr b="0" lang="ru-RU" sz="1700" spc="-1" strike="noStrike">
                <a:solidFill>
                  <a:srgbClr val="000000"/>
                </a:solidFill>
                <a:latin typeface="Garamond"/>
              </a:rPr>
              <a:t>       </a:t>
            </a:r>
            <a:r>
              <a:rPr b="1" lang="ru-RU" sz="1700" spc="-1" strike="noStrike" u="sng">
                <a:solidFill>
                  <a:srgbClr val="000000"/>
                </a:solidFill>
                <a:uFillTx/>
                <a:latin typeface="Garamond"/>
              </a:rPr>
              <a:t>Правочин, стороною якого є суб’єкт господарювання, місцезнаходженням (місцем проживання) якого є тимчасово окупована територія, є нікчемним</a:t>
            </a:r>
            <a:r>
              <a:rPr b="0" lang="ru-RU" sz="1700" spc="-1" strike="noStrike">
                <a:solidFill>
                  <a:srgbClr val="000000"/>
                </a:solidFill>
                <a:latin typeface="Garamond"/>
              </a:rPr>
              <a:t>. На такі правочини не поширюється дія положення абзацу другого частини другої статті 215 Цивільного кодексу України.»</a:t>
            </a:r>
            <a:endParaRPr b="0" lang="uk-UA" sz="1700" spc="-1" strike="noStrike">
              <a:latin typeface="Arial"/>
            </a:endParaRPr>
          </a:p>
        </p:txBody>
      </p:sp>
      <p:sp>
        <p:nvSpPr>
          <p:cNvPr id="574" name="Прямокутник 14"/>
          <p:cNvSpPr/>
          <p:nvPr/>
        </p:nvSpPr>
        <p:spPr>
          <a:xfrm>
            <a:off x="7246440" y="2040840"/>
            <a:ext cx="4332600" cy="2833560"/>
          </a:xfrm>
          <a:prstGeom prst="rect">
            <a:avLst/>
          </a:prstGeom>
          <a:noFill/>
          <a:ln w="0">
            <a:solidFill>
              <a:srgbClr val="39527b"/>
            </a:solidFill>
          </a:ln>
        </p:spPr>
        <p:style>
          <a:lnRef idx="0"/>
          <a:fillRef idx="0"/>
          <a:effectRef idx="0"/>
          <a:fontRef idx="minor"/>
        </p:style>
        <p:txBody>
          <a:bodyPr lIns="90000" rIns="90000" tIns="45000" bIns="45000" anchor="t">
            <a:spAutoFit/>
          </a:bodyPr>
          <a:p>
            <a:pPr>
              <a:lnSpc>
                <a:spcPct val="100000"/>
              </a:lnSpc>
              <a:buNone/>
            </a:pPr>
            <a:r>
              <a:rPr b="1" lang="uk-UA" sz="1800" spc="-1" strike="noStrike">
                <a:solidFill>
                  <a:srgbClr val="000000"/>
                </a:solidFill>
                <a:latin typeface="Garamond"/>
              </a:rPr>
              <a:t>       </a:t>
            </a:r>
            <a:r>
              <a:rPr b="1" lang="uk-UA" sz="1800" spc="-1" strike="noStrike">
                <a:solidFill>
                  <a:srgbClr val="000000"/>
                </a:solidFill>
                <a:latin typeface="Garamond"/>
              </a:rPr>
              <a:t>Абзац 2 частини 2 статті 215 ЦКУ:</a:t>
            </a:r>
            <a:endParaRPr b="0" lang="uk-UA" sz="1800" spc="-1" strike="noStrike">
              <a:latin typeface="Arial"/>
            </a:endParaRPr>
          </a:p>
          <a:p>
            <a:pPr>
              <a:lnSpc>
                <a:spcPct val="100000"/>
              </a:lnSpc>
              <a:buNone/>
            </a:pP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«Недійсним є правочин, якщо його недійсність встановлена законом (нікчемний правочин). У цьому разі визнання такого правочину недійсним судом не вимагається.</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1" lang="ru-RU" sz="1800" spc="-1" strike="noStrike" u="sng">
                <a:solidFill>
                  <a:srgbClr val="000000"/>
                </a:solidFill>
                <a:uFillTx/>
                <a:latin typeface="Garamond"/>
              </a:rPr>
              <a:t>У випадках, встановлених цим Кодексом, нікчемний правочин може бути визнаний судом дійсним.</a:t>
            </a:r>
            <a:r>
              <a:rPr b="1" lang="ru-RU" sz="1800" spc="-1" strike="noStrike">
                <a:solidFill>
                  <a:srgbClr val="000000"/>
                </a:solidFill>
                <a:latin typeface="Garamond"/>
              </a:rPr>
              <a:t>»</a:t>
            </a:r>
            <a:endParaRPr b="0" lang="uk-UA" sz="1800" spc="-1" strike="noStrike">
              <a:latin typeface="Arial"/>
            </a:endParaRPr>
          </a:p>
        </p:txBody>
      </p:sp>
      <p:sp>
        <p:nvSpPr>
          <p:cNvPr id="575" name="PlaceHolder 1"/>
          <p:cNvSpPr>
            <a:spLocks noGrp="1"/>
          </p:cNvSpPr>
          <p:nvPr>
            <p:ph type="ftr" idx="8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1933D3CC-CF8D-47BA-A0C5-17E319A8691F}" type="slidenum">
              <a:t>42</a:t>
            </a:fld>
          </a:p>
        </p:txBody>
      </p:sp>
    </p:spTree>
  </p:cSld>
  <mc:AlternateContent>
    <mc:Choice Requires="p14">
      <p:transition spd="med" p14:dur="700">
        <p:fade/>
      </p:transition>
    </mc:Choice>
    <mc:Fallback>
      <p:transition spd="med">
        <p:fade/>
      </p:transition>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6" name="Рисунок 10" descr=""/>
          <p:cNvPicPr/>
          <p:nvPr/>
        </p:nvPicPr>
        <p:blipFill>
          <a:blip r:embed="rId1"/>
          <a:stretch/>
        </p:blipFill>
        <p:spPr>
          <a:xfrm>
            <a:off x="117720" y="212400"/>
            <a:ext cx="1976040" cy="871200"/>
          </a:xfrm>
          <a:prstGeom prst="rect">
            <a:avLst/>
          </a:prstGeom>
          <a:ln w="0">
            <a:noFill/>
          </a:ln>
        </p:spPr>
      </p:pic>
      <p:sp>
        <p:nvSpPr>
          <p:cNvPr id="577" name="Прямокутник 12"/>
          <p:cNvSpPr/>
          <p:nvPr/>
        </p:nvSpPr>
        <p:spPr>
          <a:xfrm>
            <a:off x="1805400" y="8532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578" name="Прямокутник 13"/>
          <p:cNvSpPr/>
          <p:nvPr/>
        </p:nvSpPr>
        <p:spPr>
          <a:xfrm>
            <a:off x="1486080" y="2189880"/>
            <a:ext cx="9720720" cy="3579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endParaRPr b="0" lang="uk-UA" sz="1600" spc="-1" strike="noStrike">
              <a:latin typeface="Arial"/>
            </a:endParaRPr>
          </a:p>
          <a:p>
            <a:pPr>
              <a:lnSpc>
                <a:spcPct val="100000"/>
              </a:lnSpc>
              <a:buNone/>
            </a:pPr>
            <a:endParaRPr b="0" lang="uk-UA" sz="500" spc="-1" strike="noStrike">
              <a:latin typeface="Arial"/>
            </a:endParaRPr>
          </a:p>
          <a:p>
            <a:pPr algn="just">
              <a:lnSpc>
                <a:spcPct val="100000"/>
              </a:lnSpc>
              <a:buNone/>
            </a:pPr>
            <a:r>
              <a:rPr b="0" i="1" lang="uk-UA" sz="1800" spc="-1" strike="noStrike">
                <a:solidFill>
                  <a:srgbClr val="000000"/>
                </a:solidFill>
                <a:latin typeface="Garamond"/>
              </a:rPr>
              <a:t>                                                         </a:t>
            </a:r>
            <a:r>
              <a:rPr b="0" i="1" lang="uk-UA" sz="1800" spc="-1" strike="noStrike">
                <a:solidFill>
                  <a:srgbClr val="000000"/>
                </a:solidFill>
                <a:latin typeface="Garamond"/>
              </a:rPr>
              <a:t>«</a:t>
            </a:r>
            <a:r>
              <a:rPr b="1" lang="ru-RU" sz="1800" spc="-1" strike="noStrike">
                <a:solidFill>
                  <a:srgbClr val="000000"/>
                </a:solidFill>
                <a:latin typeface="Garamond"/>
              </a:rPr>
              <a:t>Доводячи    відсутність    реального    змісту    операцій   </a:t>
            </a:r>
            <a:r>
              <a:rPr b="0" lang="ru-RU" sz="1800" spc="-1" strike="noStrike">
                <a:solidFill>
                  <a:srgbClr val="000000"/>
                </a:solidFill>
                <a:latin typeface="Garamond"/>
              </a:rPr>
              <a:t>між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позивачем і ТОВ «…», ТОВ «…», </a:t>
            </a:r>
            <a:r>
              <a:rPr b="1" lang="ru-RU" sz="1800" spc="-1" strike="noStrike">
                <a:solidFill>
                  <a:srgbClr val="000000"/>
                </a:solidFill>
                <a:latin typeface="Garamond"/>
              </a:rPr>
              <a:t>контролюючий орган посилався на неможливість проведення зустрічних звірок </a:t>
            </a:r>
            <a:r>
              <a:rPr b="0" lang="ru-RU" sz="1800" spc="-1" strike="noStrike">
                <a:solidFill>
                  <a:srgbClr val="000000"/>
                </a:solidFill>
                <a:latin typeface="Garamond"/>
              </a:rPr>
              <a:t>вказаних контрагентів, оскільки </a:t>
            </a:r>
            <a:r>
              <a:rPr b="1" lang="ru-RU" sz="1800" spc="-1" strike="noStrike">
                <a:solidFill>
                  <a:srgbClr val="000000"/>
                </a:solidFill>
                <a:latin typeface="Garamond"/>
              </a:rPr>
              <a:t>зазначені СГ перебувають на не підконтрольній</a:t>
            </a:r>
            <a:r>
              <a:rPr b="0" lang="ru-RU" sz="1800" spc="-1" strike="noStrike">
                <a:solidFill>
                  <a:srgbClr val="000000"/>
                </a:solidFill>
                <a:latin typeface="Garamond"/>
              </a:rPr>
              <a:t> Уряду України території...</a:t>
            </a:r>
            <a:endParaRPr b="0" lang="uk-UA" sz="1800" spc="-1" strike="noStrike">
              <a:latin typeface="Arial"/>
            </a:endParaRPr>
          </a:p>
          <a:p>
            <a:pPr algn="just">
              <a:lnSpc>
                <a:spcPct val="100000"/>
              </a:lnSpc>
              <a:buNone/>
            </a:pPr>
            <a:endParaRPr b="0" lang="uk-UA" sz="400" spc="-1" strike="noStrike">
              <a:latin typeface="Arial"/>
            </a:endParaRPr>
          </a:p>
          <a:p>
            <a:pPr algn="just">
              <a:lnSpc>
                <a:spcPct val="100000"/>
              </a:lnSpc>
              <a:buNone/>
            </a:pPr>
            <a:r>
              <a:rPr b="0" lang="ru-RU" sz="1800" spc="-1" strike="noStrike">
                <a:solidFill>
                  <a:srgbClr val="000000"/>
                </a:solidFill>
                <a:latin typeface="Garamond"/>
              </a:rPr>
              <a:t>       … </a:t>
            </a:r>
            <a:r>
              <a:rPr b="0" lang="ru-RU" sz="1800" spc="-1" strike="noStrike">
                <a:solidFill>
                  <a:srgbClr val="000000"/>
                </a:solidFill>
                <a:latin typeface="Garamond"/>
              </a:rPr>
              <a:t>згідно з витягами з ЄДР ЮО, ФОП та громадських формувань щодо ТОВ «…», ТОВ «…», ТОВ «…» підтверджено місцезнаходження вказаних СГ  на тимчасово не підконтрольній Уряду України території - у м. Луганськ; </a:t>
            </a:r>
            <a:r>
              <a:rPr b="1" lang="ru-RU" sz="1800" spc="-1" strike="noStrike">
                <a:solidFill>
                  <a:srgbClr val="000000"/>
                </a:solidFill>
                <a:latin typeface="Garamond"/>
              </a:rPr>
              <a:t>юридичну адресу вказані товариства не змінювали</a:t>
            </a:r>
            <a:r>
              <a:rPr b="0" lang="ru-RU" sz="1800" spc="-1" strike="noStrike">
                <a:solidFill>
                  <a:srgbClr val="000000"/>
                </a:solidFill>
                <a:latin typeface="Garamond"/>
              </a:rPr>
              <a:t>.</a:t>
            </a:r>
            <a:endParaRPr b="0" lang="uk-UA" sz="1800" spc="-1" strike="noStrike">
              <a:latin typeface="Arial"/>
            </a:endParaRPr>
          </a:p>
          <a:p>
            <a:pPr algn="just">
              <a:lnSpc>
                <a:spcPct val="100000"/>
              </a:lnSpc>
              <a:buNone/>
            </a:pPr>
            <a:endParaRPr b="0" lang="uk-UA" sz="600" spc="-1" strike="noStrike">
              <a:latin typeface="Arial"/>
            </a:endParaRPr>
          </a:p>
          <a:p>
            <a:pPr algn="just">
              <a:lnSpc>
                <a:spcPct val="100000"/>
              </a:lnSpc>
              <a:buNone/>
            </a:pPr>
            <a:r>
              <a:rPr b="0" lang="ru-RU" sz="1800" spc="-1" strike="noStrike">
                <a:solidFill>
                  <a:srgbClr val="000000"/>
                </a:solidFill>
                <a:latin typeface="Garamond"/>
              </a:rPr>
              <a:t>       … </a:t>
            </a:r>
            <a:r>
              <a:rPr b="1" lang="ru-RU" sz="1800" spc="-1" strike="noStrike">
                <a:solidFill>
                  <a:srgbClr val="000000"/>
                </a:solidFill>
                <a:latin typeface="Garamond"/>
              </a:rPr>
              <a:t>факт</a:t>
            </a:r>
            <a:r>
              <a:rPr b="0" lang="ru-RU" sz="1800" spc="-1" strike="noStrike">
                <a:solidFill>
                  <a:srgbClr val="000000"/>
                </a:solidFill>
                <a:latin typeface="Garamond"/>
              </a:rPr>
              <a:t> місцезнаходження ТОВ «…», ТОВ «…», ТОВ «…» на не підконтрольній Уряду України території </a:t>
            </a:r>
            <a:r>
              <a:rPr b="1" lang="ru-RU" sz="1800" spc="-1" strike="noStrike">
                <a:solidFill>
                  <a:srgbClr val="000000"/>
                </a:solidFill>
                <a:latin typeface="Garamond"/>
              </a:rPr>
              <a:t>свідчить на користь висновку, що господарська діяльність </a:t>
            </a:r>
            <a:r>
              <a:rPr b="0" lang="ru-RU" sz="1800" spc="-1" strike="noStrike">
                <a:solidFill>
                  <a:srgbClr val="000000"/>
                </a:solidFill>
                <a:latin typeface="Garamond"/>
              </a:rPr>
              <a:t>вказаних товариств фактично </a:t>
            </a:r>
            <a:r>
              <a:rPr b="1" lang="ru-RU" sz="1800" spc="-1" strike="noStrike">
                <a:solidFill>
                  <a:srgbClr val="000000"/>
                </a:solidFill>
                <a:latin typeface="Garamond"/>
              </a:rPr>
              <a:t>знаходиться не тільки поза межами загальної юрисдикції України, а й поза межами правового поля </a:t>
            </a:r>
            <a:r>
              <a:rPr b="0" lang="ru-RU" sz="1800" spc="-1" strike="noStrike">
                <a:solidFill>
                  <a:srgbClr val="000000"/>
                </a:solidFill>
                <a:latin typeface="Garamond"/>
              </a:rPr>
              <a:t>...»</a:t>
            </a:r>
            <a:endParaRPr b="0" lang="uk-UA" sz="1800" spc="-1" strike="noStrike">
              <a:latin typeface="Arial"/>
            </a:endParaRPr>
          </a:p>
        </p:txBody>
      </p:sp>
      <p:sp>
        <p:nvSpPr>
          <p:cNvPr id="579" name="Прямокутник 9"/>
          <p:cNvSpPr/>
          <p:nvPr/>
        </p:nvSpPr>
        <p:spPr>
          <a:xfrm>
            <a:off x="3519720" y="1464840"/>
            <a:ext cx="6156720" cy="3952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1" lang="uk-UA" sz="2000" spc="-1" strike="noStrike">
                <a:solidFill>
                  <a:srgbClr val="000000"/>
                </a:solidFill>
                <a:latin typeface="Garamond"/>
              </a:rPr>
              <a:t>Податкова адреса – тимчасово окупована територія </a:t>
            </a:r>
            <a:endParaRPr b="0" lang="uk-UA" sz="2000" spc="-1" strike="noStrike">
              <a:latin typeface="Arial"/>
            </a:endParaRPr>
          </a:p>
        </p:txBody>
      </p:sp>
      <p:sp>
        <p:nvSpPr>
          <p:cNvPr id="580" name="Овал 11"/>
          <p:cNvSpPr/>
          <p:nvPr/>
        </p:nvSpPr>
        <p:spPr>
          <a:xfrm>
            <a:off x="1269720" y="1933920"/>
            <a:ext cx="3240000" cy="103392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15.11.22р. у справі №</a:t>
            </a:r>
            <a:r>
              <a:rPr b="0" lang="ru-RU" sz="1800" spc="-1" strike="noStrike">
                <a:solidFill>
                  <a:srgbClr val="ffffff"/>
                </a:solidFill>
                <a:latin typeface="Garamond"/>
              </a:rPr>
              <a:t>440/2831/19</a:t>
            </a:r>
            <a:endParaRPr b="0" lang="uk-UA" sz="1800" spc="-1" strike="noStrike">
              <a:latin typeface="Arial"/>
            </a:endParaRPr>
          </a:p>
        </p:txBody>
      </p:sp>
      <p:sp>
        <p:nvSpPr>
          <p:cNvPr id="581" name="Прямокутник 14"/>
          <p:cNvSpPr/>
          <p:nvPr/>
        </p:nvSpPr>
        <p:spPr>
          <a:xfrm>
            <a:off x="9801000" y="114732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582" name="PlaceHolder 1"/>
          <p:cNvSpPr>
            <a:spLocks noGrp="1"/>
          </p:cNvSpPr>
          <p:nvPr>
            <p:ph type="ftr" idx="8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583" name="Прямокутник 1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
        <p:nvSpPr>
          <p:cNvPr id="3" name="PlaceHolder 2"/>
          <p:cNvSpPr>
            <a:spLocks noGrp="1"/>
          </p:cNvSpPr>
          <p:nvPr>
            <p:ph type="sldNum" idx="9"/>
          </p:nvPr>
        </p:nvSpPr>
        <p:spPr/>
        <p:txBody>
          <a:bodyPr/>
          <a:p>
            <a:fld id="{08AC5F83-C86C-454B-A111-72E75390F4F3}" type="slidenum">
              <a:t>43</a:t>
            </a:fld>
          </a:p>
        </p:txBody>
      </p:sp>
    </p:spTree>
  </p:cSld>
  <mc:AlternateContent>
    <mc:Choice Requires="p14">
      <p:transition spd="med" p14:dur="700">
        <p:fade/>
      </p:transition>
    </mc:Choice>
    <mc:Fallback>
      <p:transition spd="med">
        <p:fade/>
      </p:transition>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4" name="Рисунок 9" descr=""/>
          <p:cNvPicPr/>
          <p:nvPr/>
        </p:nvPicPr>
        <p:blipFill>
          <a:blip r:embed="rId1"/>
          <a:stretch/>
        </p:blipFill>
        <p:spPr>
          <a:xfrm>
            <a:off x="117720" y="212400"/>
            <a:ext cx="1976040" cy="871200"/>
          </a:xfrm>
          <a:prstGeom prst="rect">
            <a:avLst/>
          </a:prstGeom>
          <a:ln w="0">
            <a:noFill/>
          </a:ln>
        </p:spPr>
      </p:pic>
      <p:sp>
        <p:nvSpPr>
          <p:cNvPr id="585" name="PlaceHolder 1"/>
          <p:cNvSpPr>
            <a:spLocks noGrp="1"/>
          </p:cNvSpPr>
          <p:nvPr>
            <p:ph type="sldNum" idx="8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18310C6-35FD-429A-8B1D-D1E938F8D489}"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586"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 </a:t>
            </a:r>
            <a:endParaRPr b="0" lang="en-US" sz="100" spc="-1" strike="noStrike">
              <a:solidFill>
                <a:srgbClr val="404040"/>
              </a:solidFill>
              <a:latin typeface="Corbel"/>
            </a:endParaRPr>
          </a:p>
        </p:txBody>
      </p:sp>
      <p:sp>
        <p:nvSpPr>
          <p:cNvPr id="587" name="Прямокутник 14"/>
          <p:cNvSpPr/>
          <p:nvPr/>
        </p:nvSpPr>
        <p:spPr>
          <a:xfrm>
            <a:off x="1848600" y="1235880"/>
            <a:ext cx="9637200" cy="4267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endParaRPr b="0" lang="uk-UA" sz="400" spc="-1" strike="noStrike">
              <a:latin typeface="Arial"/>
            </a:endParaRPr>
          </a:p>
          <a:p>
            <a:pPr algn="ctr">
              <a:lnSpc>
                <a:spcPct val="100000"/>
              </a:lnSpc>
              <a:buNone/>
            </a:pPr>
            <a:r>
              <a:rPr b="1" lang="ru-RU" sz="2000" spc="-1" strike="noStrike">
                <a:solidFill>
                  <a:srgbClr val="000000"/>
                </a:solidFill>
                <a:latin typeface="Garamond"/>
              </a:rPr>
              <a:t>«</a:t>
            </a:r>
            <a:r>
              <a:rPr b="1" lang="uk-UA" sz="2000" spc="-1" strike="noStrike">
                <a:solidFill>
                  <a:srgbClr val="000000"/>
                </a:solidFill>
                <a:latin typeface="Garamond"/>
              </a:rPr>
              <a:t>Знай свого контрагента» … </a:t>
            </a:r>
            <a:endParaRPr b="0" lang="uk-UA" sz="2000" spc="-1" strike="noStrike">
              <a:latin typeface="Arial"/>
            </a:endParaRPr>
          </a:p>
          <a:p>
            <a:pPr algn="ctr">
              <a:lnSpc>
                <a:spcPct val="100000"/>
              </a:lnSpc>
              <a:buNone/>
            </a:pPr>
            <a:endParaRPr b="0" lang="uk-UA" sz="1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p:txBody>
      </p:sp>
      <p:sp>
        <p:nvSpPr>
          <p:cNvPr id="588" name="Прямокутник 16"/>
          <p:cNvSpPr/>
          <p:nvPr/>
        </p:nvSpPr>
        <p:spPr>
          <a:xfrm>
            <a:off x="4480200" y="3128760"/>
            <a:ext cx="7098840" cy="32158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i="1" lang="ru-RU" sz="1800" spc="-1" strike="noStrike">
                <a:solidFill>
                  <a:srgbClr val="000000"/>
                </a:solidFill>
                <a:latin typeface="Garamond"/>
              </a:rPr>
              <a:t>        </a:t>
            </a:r>
            <a:r>
              <a:rPr b="0" lang="ru-RU" sz="1700" spc="-1" strike="noStrike">
                <a:solidFill>
                  <a:srgbClr val="000000"/>
                </a:solidFill>
                <a:latin typeface="Garamond"/>
              </a:rPr>
              <a:t>«… у разі встановлення …обставин, які свідчать, що платник податків </a:t>
            </a:r>
            <a:r>
              <a:rPr b="1" lang="ru-RU" sz="1700" spc="-1" strike="noStrike">
                <a:solidFill>
                  <a:srgbClr val="000000"/>
                </a:solidFill>
                <a:latin typeface="Garamond"/>
              </a:rPr>
              <a:t>був чи міг бути обізнаний щодо протиправної діяльності його контрагента</a:t>
            </a:r>
            <a:r>
              <a:rPr b="0" lang="ru-RU" sz="1700" spc="-1" strike="noStrike">
                <a:solidFill>
                  <a:srgbClr val="000000"/>
                </a:solidFill>
                <a:latin typeface="Garamond"/>
              </a:rPr>
              <a:t>, … або у разі коли платник податків </a:t>
            </a:r>
            <a:r>
              <a:rPr b="1" lang="ru-RU" sz="1700" spc="-1" strike="noStrike">
                <a:solidFill>
                  <a:srgbClr val="000000"/>
                </a:solidFill>
                <a:latin typeface="Garamond"/>
              </a:rPr>
              <a:t>діяв без належної обачності чи обережності при виборі контрагента</a:t>
            </a:r>
            <a:r>
              <a:rPr b="0" lang="ru-RU" sz="1700" spc="-1" strike="noStrike">
                <a:solidFill>
                  <a:srgbClr val="000000"/>
                </a:solidFill>
                <a:latin typeface="Garamond"/>
              </a:rPr>
              <a:t>, який не виконує податкового обов`яз-ку, при встановлених обставинах, які спростовують реальність господарських операцій, отримана таким платником податків податкова вигода у вигляді права на витрати та податковий кредит є безпідставною…</a:t>
            </a:r>
            <a:endParaRPr b="0" lang="uk-UA" sz="1700" spc="-1" strike="noStrike">
              <a:latin typeface="Arial"/>
            </a:endParaRPr>
          </a:p>
          <a:p>
            <a:pPr algn="just">
              <a:lnSpc>
                <a:spcPct val="100000"/>
              </a:lnSpc>
              <a:buNone/>
            </a:pPr>
            <a:r>
              <a:rPr b="0" lang="uk-UA" sz="1700" spc="-1" strike="noStrike">
                <a:solidFill>
                  <a:srgbClr val="000000"/>
                </a:solidFill>
                <a:latin typeface="Garamond"/>
              </a:rPr>
              <a:t>       … </a:t>
            </a:r>
            <a:r>
              <a:rPr b="0" lang="ru-RU" sz="1700" spc="-1" strike="noStrike">
                <a:solidFill>
                  <a:srgbClr val="000000"/>
                </a:solidFill>
                <a:latin typeface="Garamond"/>
              </a:rPr>
              <a:t>позивач </a:t>
            </a:r>
            <a:r>
              <a:rPr b="1" lang="ru-RU" sz="1700" spc="-1" strike="noStrike">
                <a:solidFill>
                  <a:srgbClr val="000000"/>
                </a:solidFill>
                <a:latin typeface="Garamond"/>
              </a:rPr>
              <a:t>не довів, що він діяв з належною обачністю при виборі контрагента та розумними заходами пересвідчився у достовірності первинних документів</a:t>
            </a:r>
            <a:r>
              <a:rPr b="0" lang="ru-RU" sz="1700" spc="-1" strike="noStrike">
                <a:solidFill>
                  <a:srgbClr val="000000"/>
                </a:solidFill>
                <a:latin typeface="Garamond"/>
              </a:rPr>
              <a:t>, на підставі яких сформував показники свого бухгалтерського та податкового обліку.»</a:t>
            </a:r>
            <a:endParaRPr b="0" lang="uk-UA" sz="1700" spc="-1" strike="noStrike">
              <a:latin typeface="Arial"/>
            </a:endParaRPr>
          </a:p>
        </p:txBody>
      </p:sp>
      <p:pic>
        <p:nvPicPr>
          <p:cNvPr id="589" name="Picture 4" descr="Перевірка контрагента"/>
          <p:cNvPicPr/>
          <p:nvPr/>
        </p:nvPicPr>
        <p:blipFill>
          <a:blip r:embed="rId2"/>
          <a:stretch/>
        </p:blipFill>
        <p:spPr>
          <a:xfrm>
            <a:off x="8384040" y="1770480"/>
            <a:ext cx="3096000" cy="1254960"/>
          </a:xfrm>
          <a:prstGeom prst="rect">
            <a:avLst/>
          </a:prstGeom>
          <a:ln w="0">
            <a:noFill/>
          </a:ln>
        </p:spPr>
      </p:pic>
      <p:pic>
        <p:nvPicPr>
          <p:cNvPr id="590" name="Рисунок 18" descr="Довіряй, але перевіряй&quot; - перевірка надійності контрагента — YouControl"/>
          <p:cNvPicPr/>
          <p:nvPr/>
        </p:nvPicPr>
        <p:blipFill>
          <a:blip r:embed="rId3"/>
          <a:stretch/>
        </p:blipFill>
        <p:spPr>
          <a:xfrm>
            <a:off x="833040" y="3436560"/>
            <a:ext cx="3460320" cy="2764080"/>
          </a:xfrm>
          <a:prstGeom prst="rect">
            <a:avLst/>
          </a:prstGeom>
          <a:ln w="0">
            <a:noFill/>
          </a:ln>
        </p:spPr>
      </p:pic>
      <p:sp>
        <p:nvSpPr>
          <p:cNvPr id="591" name="Прямокутник 13"/>
          <p:cNvSpPr/>
          <p:nvPr/>
        </p:nvSpPr>
        <p:spPr>
          <a:xfrm>
            <a:off x="1755360" y="7390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592" name="Овал 15"/>
          <p:cNvSpPr/>
          <p:nvPr/>
        </p:nvSpPr>
        <p:spPr>
          <a:xfrm>
            <a:off x="1019520" y="1511640"/>
            <a:ext cx="3634560" cy="16434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Постанови ВС від 19.09.23р. у справі №</a:t>
            </a:r>
            <a:r>
              <a:rPr b="0" lang="ru-RU" sz="1800" spc="-1" strike="noStrike">
                <a:solidFill>
                  <a:srgbClr val="ffffff"/>
                </a:solidFill>
                <a:latin typeface="Garamond"/>
              </a:rPr>
              <a:t>809/2970/14, від 03.08.23 у справі №2589/22 …</a:t>
            </a:r>
            <a:endParaRPr b="0" lang="uk-UA" sz="1800" spc="-1" strike="noStrike">
              <a:latin typeface="Arial"/>
            </a:endParaRPr>
          </a:p>
        </p:txBody>
      </p:sp>
      <p:sp>
        <p:nvSpPr>
          <p:cNvPr id="593" name="Прямокутник 20"/>
          <p:cNvSpPr/>
          <p:nvPr/>
        </p:nvSpPr>
        <p:spPr>
          <a:xfrm>
            <a:off x="9785880" y="746640"/>
            <a:ext cx="1650600" cy="914040"/>
          </a:xfrm>
          <a:prstGeom prst="rect">
            <a:avLst/>
          </a:prstGeom>
          <a:solidFill>
            <a:schemeClr val="tx2"/>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НЕГАТИВ!!!</a:t>
            </a:r>
            <a:endParaRPr b="0" lang="uk-UA" sz="1800" spc="-1" strike="noStrike">
              <a:latin typeface="Arial"/>
            </a:endParaRPr>
          </a:p>
        </p:txBody>
      </p:sp>
      <p:sp>
        <p:nvSpPr>
          <p:cNvPr id="594" name="PlaceHolder 3"/>
          <p:cNvSpPr>
            <a:spLocks noGrp="1"/>
          </p:cNvSpPr>
          <p:nvPr>
            <p:ph type="ftr" idx="8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595" name="Прямокутник 22"/>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6" name="Рисунок 10" descr=""/>
          <p:cNvPicPr/>
          <p:nvPr/>
        </p:nvPicPr>
        <p:blipFill>
          <a:blip r:embed="rId1"/>
          <a:stretch/>
        </p:blipFill>
        <p:spPr>
          <a:xfrm>
            <a:off x="117720" y="212400"/>
            <a:ext cx="1976040" cy="871200"/>
          </a:xfrm>
          <a:prstGeom prst="rect">
            <a:avLst/>
          </a:prstGeom>
          <a:ln w="0">
            <a:noFill/>
          </a:ln>
        </p:spPr>
      </p:pic>
      <p:pic>
        <p:nvPicPr>
          <p:cNvPr id="597" name="Рисунок 8" descr="http://risovach.ru/upload/2014/03/mem/fraj_44351585_orig_.jpg"/>
          <p:cNvPicPr/>
          <p:nvPr/>
        </p:nvPicPr>
        <p:blipFill>
          <a:blip r:embed="rId2"/>
          <a:stretch/>
        </p:blipFill>
        <p:spPr>
          <a:xfrm>
            <a:off x="8038800" y="2735640"/>
            <a:ext cx="3096000" cy="2016000"/>
          </a:xfrm>
          <a:prstGeom prst="rect">
            <a:avLst/>
          </a:prstGeom>
          <a:ln w="9525">
            <a:noFill/>
          </a:ln>
        </p:spPr>
      </p:pic>
      <p:sp>
        <p:nvSpPr>
          <p:cNvPr id="598" name="Прямоугольник 16"/>
          <p:cNvSpPr/>
          <p:nvPr/>
        </p:nvSpPr>
        <p:spPr>
          <a:xfrm>
            <a:off x="1918080" y="2886840"/>
            <a:ext cx="4680000" cy="1724400"/>
          </a:xfrm>
          <a:prstGeom prst="rect">
            <a:avLst/>
          </a:prstGeom>
          <a:solidFill>
            <a:srgbClr val="ef9f0f"/>
          </a:solidFill>
          <a:ln>
            <a:solidFill>
              <a:srgbClr val="404040"/>
            </a:solidFill>
            <a:round/>
          </a:ln>
          <a:effectLst>
            <a:outerShdw algn="ctr" blurRad="108000" dir="5400000" dist="12600">
              <a:srgbClr val="000000"/>
            </a:outerShdw>
          </a:effectLst>
          <a:scene3d>
            <a:camera prst="orthographicFront">
              <a:rot lat="0" lon="0" rev="0"/>
            </a:camera>
            <a:lightRig dir="t" rig="soft">
              <a:rot lat="0" lon="0" rev="0"/>
            </a:lightRig>
          </a:scene3d>
          <a:sp3d contourW="44450" prstMaterial="matte">
            <a:bevelT prst="convex" w="63500" h="63500"/>
            <a:contourClr>
              <a:srgbClr val="ffffff"/>
            </a:contourClr>
          </a:sp3d>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endParaRPr b="0" lang="uk-UA" sz="1800" spc="-1" strike="noStrike">
              <a:latin typeface="Arial"/>
            </a:endParaRPr>
          </a:p>
          <a:p>
            <a:pPr algn="ctr">
              <a:lnSpc>
                <a:spcPct val="100000"/>
              </a:lnSpc>
              <a:buNone/>
            </a:pPr>
            <a:r>
              <a:rPr b="1" lang="ru-RU" sz="2000" spc="-1" strike="noStrike">
                <a:solidFill>
                  <a:srgbClr val="000000"/>
                </a:solidFill>
                <a:latin typeface="Garamond"/>
              </a:rPr>
              <a:t>НЕДОПУСК ДО ПЕРЕВІРКИ = «ризиковий» статус + «блоки» ПН/Рк</a:t>
            </a:r>
            <a:endParaRPr b="0" lang="uk-UA" sz="2000" spc="-1" strike="noStrike">
              <a:latin typeface="Arial"/>
            </a:endParaRPr>
          </a:p>
          <a:p>
            <a:pPr algn="ctr">
              <a:lnSpc>
                <a:spcPct val="100000"/>
              </a:lnSpc>
              <a:buNone/>
            </a:pPr>
            <a:r>
              <a:rPr b="0" i="1" lang="ru-RU" sz="2000" spc="-1" strike="noStrike">
                <a:solidFill>
                  <a:srgbClr val="000000"/>
                </a:solidFill>
                <a:latin typeface="Garamond"/>
              </a:rPr>
              <a:t>(п.8 Критеріїв ризиковості платника)</a:t>
            </a:r>
            <a:endParaRPr b="0" lang="uk-UA" sz="2000" spc="-1" strike="noStrike">
              <a:latin typeface="Arial"/>
            </a:endParaRPr>
          </a:p>
          <a:p>
            <a:pPr algn="ctr">
              <a:lnSpc>
                <a:spcPct val="100000"/>
              </a:lnSpc>
              <a:buNone/>
            </a:pPr>
            <a:endParaRPr b="0" lang="uk-UA" sz="1800" spc="-1" strike="noStrike">
              <a:latin typeface="Arial"/>
            </a:endParaRPr>
          </a:p>
        </p:txBody>
      </p:sp>
      <p:sp>
        <p:nvSpPr>
          <p:cNvPr id="599" name="Прямокутник 2"/>
          <p:cNvSpPr/>
          <p:nvPr/>
        </p:nvSpPr>
        <p:spPr>
          <a:xfrm>
            <a:off x="4625640" y="1464840"/>
            <a:ext cx="3945600" cy="3952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1" lang="ru-RU" sz="2000" spc="-1" strike="noStrike">
                <a:solidFill>
                  <a:srgbClr val="000000"/>
                </a:solidFill>
                <a:latin typeface="Garamond"/>
              </a:rPr>
              <a:t>«Ризиковий» платник – </a:t>
            </a:r>
            <a:r>
              <a:rPr b="1" lang="uk-UA" sz="2000" spc="-1" strike="noStrike">
                <a:solidFill>
                  <a:srgbClr val="000000"/>
                </a:solidFill>
                <a:latin typeface="Garamond"/>
              </a:rPr>
              <a:t>хто він?! </a:t>
            </a:r>
            <a:endParaRPr b="0" lang="uk-UA" sz="2000" spc="-1" strike="noStrike">
              <a:latin typeface="Arial"/>
            </a:endParaRPr>
          </a:p>
        </p:txBody>
      </p:sp>
      <p:sp>
        <p:nvSpPr>
          <p:cNvPr id="600" name="Прямокутник 17"/>
          <p:cNvSpPr/>
          <p:nvPr/>
        </p:nvSpPr>
        <p:spPr>
          <a:xfrm>
            <a:off x="17449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601" name="Прямокутник 12"/>
          <p:cNvSpPr/>
          <p:nvPr/>
        </p:nvSpPr>
        <p:spPr>
          <a:xfrm>
            <a:off x="1805400" y="8532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02" name="PlaceHolder 1"/>
          <p:cNvSpPr>
            <a:spLocks noGrp="1"/>
          </p:cNvSpPr>
          <p:nvPr>
            <p:ph type="ftr" idx="9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4540DAF7-AB39-4754-B90B-11A96FA081D1}" type="slidenum">
              <a:t>45</a:t>
            </a:fld>
          </a:p>
        </p:txBody>
      </p:sp>
    </p:spTree>
  </p:cSld>
  <mc:AlternateContent>
    <mc:Choice Requires="p14">
      <p:transition spd="med" p14:dur="700">
        <p:fade/>
      </p:transition>
    </mc:Choice>
    <mc:Fallback>
      <p:transition spd="med">
        <p:fade/>
      </p:transition>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3" name="Рисунок 9" descr=""/>
          <p:cNvPicPr/>
          <p:nvPr/>
        </p:nvPicPr>
        <p:blipFill>
          <a:blip r:embed="rId1"/>
          <a:stretch/>
        </p:blipFill>
        <p:spPr>
          <a:xfrm>
            <a:off x="117720" y="212400"/>
            <a:ext cx="1976040" cy="871200"/>
          </a:xfrm>
          <a:prstGeom prst="rect">
            <a:avLst/>
          </a:prstGeom>
          <a:ln w="0">
            <a:noFill/>
          </a:ln>
        </p:spPr>
      </p:pic>
      <p:sp>
        <p:nvSpPr>
          <p:cNvPr id="604" name="PlaceHolder 1"/>
          <p:cNvSpPr>
            <a:spLocks noGrp="1"/>
          </p:cNvSpPr>
          <p:nvPr>
            <p:ph type="sldNum" idx="91"/>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77882BE-82C5-45E7-8C26-A02797FA80FD}"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05"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606" name="Округлений прямокутник 3"/>
          <p:cNvSpPr/>
          <p:nvPr/>
        </p:nvSpPr>
        <p:spPr>
          <a:xfrm>
            <a:off x="1227600" y="1549800"/>
            <a:ext cx="10381320" cy="4510080"/>
          </a:xfrm>
          <a:prstGeom prst="roundRect">
            <a:avLst>
              <a:gd name="adj" fmla="val 16667"/>
            </a:avLst>
          </a:prstGeom>
          <a:solidFill>
            <a:schemeClr val="accent6"/>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buNone/>
            </a:pPr>
            <a:endParaRPr b="0" lang="uk-UA" sz="20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Відносини з «ризиковими» контрагентами </a:t>
            </a:r>
            <a:r>
              <a:rPr b="0" i="1" lang="uk-UA" sz="2000" spc="-1" strike="noStrike">
                <a:solidFill>
                  <a:srgbClr val="ffffff"/>
                </a:solidFill>
                <a:latin typeface="Garamond"/>
              </a:rPr>
              <a:t>(саме ТОП-порушення)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76e07"/>
              </a:buClr>
              <a:buFont typeface="Wingdings" charset="2"/>
              <a:buChar char=""/>
            </a:pPr>
            <a:r>
              <a:rPr b="1" lang="uk-UA" sz="2000" spc="-1" strike="noStrike">
                <a:solidFill>
                  <a:srgbClr val="f76e07"/>
                </a:solidFill>
                <a:latin typeface="Garamond"/>
              </a:rPr>
              <a:t>Несвоєчасна реєстрація (відсутність реєстрації) ПН у ЄРПН, недекларування ПЗ за зареєстрованими/«заблокованими» ПН </a:t>
            </a:r>
            <a:r>
              <a:rPr b="0" i="1" lang="uk-UA" sz="2000" spc="-1" strike="noStrike">
                <a:solidFill>
                  <a:srgbClr val="f76e07"/>
                </a:solidFill>
                <a:latin typeface="Garamond"/>
              </a:rPr>
              <a:t>(акцент на помилкових ПН)</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Недотримання вимог валютного законодавства </a:t>
            </a:r>
            <a:r>
              <a:rPr b="0" i="1" lang="uk-UA" sz="2000" spc="-1" strike="noStrike">
                <a:solidFill>
                  <a:srgbClr val="ffffff"/>
                </a:solidFill>
                <a:latin typeface="Garamond"/>
              </a:rPr>
              <a:t>(порушення граничних строків розрахунків, встановлених НБУ) </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«РРО-порушення» </a:t>
            </a:r>
            <a:r>
              <a:rPr b="0" i="1" lang="uk-UA" sz="2000" spc="-1" strike="noStrike">
                <a:solidFill>
                  <a:srgbClr val="ffffff"/>
                </a:solidFill>
                <a:latin typeface="Garamond"/>
              </a:rPr>
              <a:t>(зокрема, штрафи за «невидачу» фіскальних чеків)</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Невідображення в обліку надлишків/нестач ТМЦ за результатами «фіскальних» інвентаризацій</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Дисконтування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Реалізація продукції нижче ціни придбання</a:t>
            </a:r>
            <a:endParaRPr b="0" lang="uk-UA" sz="2000" spc="-1" strike="noStrike">
              <a:latin typeface="Arial"/>
            </a:endParaRPr>
          </a:p>
          <a:p>
            <a:pPr algn="just">
              <a:lnSpc>
                <a:spcPct val="100000"/>
              </a:lnSpc>
              <a:buNone/>
            </a:pPr>
            <a:endParaRPr b="0" lang="uk-UA" sz="2000" spc="-1" strike="noStrike">
              <a:latin typeface="Arial"/>
            </a:endParaRPr>
          </a:p>
        </p:txBody>
      </p:sp>
      <p:sp>
        <p:nvSpPr>
          <p:cNvPr id="607" name="Прямокутник 10"/>
          <p:cNvSpPr/>
          <p:nvPr/>
        </p:nvSpPr>
        <p:spPr>
          <a:xfrm>
            <a:off x="168624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608" name="Прямокутник 11"/>
          <p:cNvSpPr/>
          <p:nvPr/>
        </p:nvSpPr>
        <p:spPr>
          <a:xfrm>
            <a:off x="1755360" y="7390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09" name="PlaceHolder 3"/>
          <p:cNvSpPr>
            <a:spLocks noGrp="1"/>
          </p:cNvSpPr>
          <p:nvPr>
            <p:ph type="ftr" idx="92"/>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0" name="Рисунок 28" descr=""/>
          <p:cNvPicPr/>
          <p:nvPr/>
        </p:nvPicPr>
        <p:blipFill>
          <a:blip r:embed="rId1"/>
          <a:stretch/>
        </p:blipFill>
        <p:spPr>
          <a:xfrm>
            <a:off x="117720" y="212400"/>
            <a:ext cx="1976040" cy="871200"/>
          </a:xfrm>
          <a:prstGeom prst="rect">
            <a:avLst/>
          </a:prstGeom>
          <a:ln w="0">
            <a:noFill/>
          </a:ln>
        </p:spPr>
      </p:pic>
      <p:sp>
        <p:nvSpPr>
          <p:cNvPr id="611" name="Прямокутник 3"/>
          <p:cNvSpPr/>
          <p:nvPr/>
        </p:nvSpPr>
        <p:spPr>
          <a:xfrm>
            <a:off x="1105920" y="3036960"/>
            <a:ext cx="10224720" cy="3382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ru-RU" sz="1600" spc="-1" strike="noStrike">
                <a:solidFill>
                  <a:srgbClr val="000000"/>
                </a:solidFill>
                <a:latin typeface="Garamond"/>
                <a:ea typeface="Times New Roman"/>
              </a:rPr>
              <a:t>         </a:t>
            </a:r>
            <a:r>
              <a:rPr b="1" lang="ru-RU" sz="1800" spc="-1" strike="noStrike">
                <a:solidFill>
                  <a:srgbClr val="000000"/>
                </a:solidFill>
                <a:latin typeface="Garamond"/>
                <a:ea typeface="Times New Roman"/>
              </a:rPr>
              <a:t>«… Помилково ж подана та зареєстрована в ЄРПН податкова накладна зі статусом «реєстрацію зупинено» </a:t>
            </a:r>
            <a:r>
              <a:rPr b="0" lang="ru-RU" sz="1800" spc="-1" strike="noStrike">
                <a:solidFill>
                  <a:srgbClr val="000000"/>
                </a:solidFill>
                <a:latin typeface="Garamond"/>
                <a:ea typeface="Times New Roman"/>
              </a:rPr>
              <a:t>за операціями, які фактично здійснені не були, дані про які не внесено до податкового обліку платника та не підтверджено первинними документами, </a:t>
            </a:r>
            <a:r>
              <a:rPr b="1" lang="ru-RU" sz="1800" spc="-1" strike="noStrike">
                <a:solidFill>
                  <a:srgbClr val="000000"/>
                </a:solidFill>
                <a:latin typeface="Garamond"/>
                <a:ea typeface="Times New Roman"/>
              </a:rPr>
              <a:t>не є підставою для внесення інформації за такою податковою накладною до податкової декларації.</a:t>
            </a:r>
            <a:endParaRPr b="0" lang="uk-UA" sz="1800" spc="-1" strike="noStrike">
              <a:latin typeface="Arial"/>
            </a:endParaRPr>
          </a:p>
          <a:p>
            <a:pPr algn="just">
              <a:lnSpc>
                <a:spcPct val="100000"/>
              </a:lnSpc>
              <a:buNone/>
            </a:pPr>
            <a:r>
              <a:rPr b="0" lang="ru-RU" sz="1800" spc="-1" strike="noStrike">
                <a:solidFill>
                  <a:srgbClr val="000000"/>
                </a:solidFill>
                <a:latin typeface="Garamond"/>
                <a:ea typeface="Times New Roman"/>
              </a:rPr>
              <a:t>        …</a:t>
            </a:r>
            <a:r>
              <a:rPr b="1" lang="ru-RU" sz="1800" spc="-1" strike="noStrike">
                <a:solidFill>
                  <a:srgbClr val="000000"/>
                </a:solidFill>
                <a:latin typeface="Garamond"/>
                <a:ea typeface="Times New Roman"/>
              </a:rPr>
              <a:t>можливості подати документи, щоб відкликати чи скасувати заблоковані помилкові податкові накладні, податкове законодавство не передбачає</a:t>
            </a:r>
            <a:r>
              <a:rPr b="0" lang="ru-RU" sz="1800" spc="-1" strike="noStrike">
                <a:solidFill>
                  <a:srgbClr val="000000"/>
                </a:solidFill>
                <a:latin typeface="Garamond"/>
                <a:ea typeface="Times New Roman"/>
              </a:rPr>
              <a:t>.</a:t>
            </a:r>
            <a:endParaRPr b="0" lang="uk-UA" sz="1800" spc="-1" strike="noStrike">
              <a:latin typeface="Arial"/>
            </a:endParaRPr>
          </a:p>
          <a:p>
            <a:pPr algn="just">
              <a:lnSpc>
                <a:spcPct val="100000"/>
              </a:lnSpc>
              <a:buNone/>
            </a:pPr>
            <a:r>
              <a:rPr b="0" lang="ru-RU" sz="1800" spc="-1" strike="noStrike">
                <a:solidFill>
                  <a:srgbClr val="000000"/>
                </a:solidFill>
                <a:latin typeface="Garamond"/>
                <a:ea typeface="Times New Roman"/>
              </a:rPr>
              <a:t>        </a:t>
            </a:r>
            <a:r>
              <a:rPr b="0" lang="ru-RU" sz="1800" spc="-1" strike="noStrike">
                <a:solidFill>
                  <a:srgbClr val="000000"/>
                </a:solidFill>
                <a:latin typeface="Garamond"/>
                <a:ea typeface="Times New Roman"/>
              </a:rPr>
              <a:t>За таких обставин </a:t>
            </a:r>
            <a:r>
              <a:rPr b="1" lang="ru-RU" sz="1800" spc="-1" strike="noStrike">
                <a:solidFill>
                  <a:srgbClr val="000000"/>
                </a:solidFill>
                <a:latin typeface="Garamond"/>
                <a:ea typeface="Times New Roman"/>
              </a:rPr>
              <a:t>позивач не зобов`язаний включати до податкової декларації з ПДВ податкові зобов`язання за заблокованими (статус «реєстрацію зупинено») в ЄРПН помилково складеними податковими накладними</a:t>
            </a:r>
            <a:r>
              <a:rPr b="0" lang="ru-RU" sz="1800" spc="-1" strike="noStrike">
                <a:solidFill>
                  <a:srgbClr val="000000"/>
                </a:solidFill>
                <a:latin typeface="Garamond"/>
                <a:ea typeface="Times New Roman"/>
              </a:rPr>
              <a:t>, оскільки дані податкової звітності мають відповідати даним бухгалтерського та податкового обліку платника податку, а враховуючи, що розглядувані податкові накладні складено помилково на операції, які фактично не відбулися та не підтверджені первинними документами …»</a:t>
            </a:r>
            <a:endParaRPr b="0" lang="uk-UA" sz="1800" spc="-1" strike="noStrike">
              <a:latin typeface="Arial"/>
            </a:endParaRPr>
          </a:p>
        </p:txBody>
      </p:sp>
      <p:sp>
        <p:nvSpPr>
          <p:cNvPr id="612" name="Прямокутник 4"/>
          <p:cNvSpPr/>
          <p:nvPr/>
        </p:nvSpPr>
        <p:spPr>
          <a:xfrm>
            <a:off x="1105920" y="1452240"/>
            <a:ext cx="10100520" cy="2437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200" spc="-1" strike="noStrike">
                <a:solidFill>
                  <a:srgbClr val="000000"/>
                </a:solidFill>
                <a:latin typeface="Garamond"/>
              </a:rPr>
              <a:t>       </a:t>
            </a:r>
            <a:r>
              <a:rPr b="1" lang="ru-RU" sz="2200" spc="-1" strike="noStrike">
                <a:solidFill>
                  <a:srgbClr val="000000"/>
                </a:solidFill>
                <a:latin typeface="Garamond"/>
              </a:rPr>
              <a:t>Помилкові ПН – </a:t>
            </a:r>
            <a:r>
              <a:rPr b="1" lang="uk-UA" sz="2200" spc="-1" strike="noStrike">
                <a:solidFill>
                  <a:srgbClr val="000000"/>
                </a:solidFill>
                <a:latin typeface="Garamond"/>
              </a:rPr>
              <a:t>що з ПЗ?!</a:t>
            </a:r>
            <a:endParaRPr b="0" lang="uk-UA" sz="2200" spc="-1" strike="noStrike">
              <a:latin typeface="Arial"/>
            </a:endParaRPr>
          </a:p>
          <a:p>
            <a:pPr>
              <a:lnSpc>
                <a:spcPct val="100000"/>
              </a:lnSpc>
              <a:buNone/>
            </a:pPr>
            <a:endParaRPr b="0" lang="uk-UA" sz="1800" spc="-1" strike="noStrike">
              <a:latin typeface="Arial"/>
            </a:endParaRPr>
          </a:p>
          <a:p>
            <a:pPr algn="just">
              <a:lnSpc>
                <a:spcPct val="100000"/>
              </a:lnSpc>
              <a:buNone/>
            </a:pPr>
            <a:r>
              <a:rPr b="1" lang="ru-RU" sz="2000" spc="-1" strike="noStrike">
                <a:solidFill>
                  <a:srgbClr val="000000"/>
                </a:solidFill>
                <a:latin typeface="Garamond"/>
              </a:rPr>
              <a:t>Постанови ВС від 20.10.2022р. у справі №819/730/18, 21.08.2018р. у справі №820/5980/17, від 11.09.2018р. у справі № 820/6615/17, від 30.09.2021р. у справі № 813/841/18 …: </a:t>
            </a:r>
            <a:endParaRPr b="0" lang="uk-UA" sz="20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p:txBody>
      </p:sp>
      <p:sp>
        <p:nvSpPr>
          <p:cNvPr id="613" name="PlaceHolder 1"/>
          <p:cNvSpPr>
            <a:spLocks noGrp="1"/>
          </p:cNvSpPr>
          <p:nvPr>
            <p:ph type="sldNum" idx="9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60211E31-CAFC-499C-ABE7-954792395261}"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14" name="Прямокутник 9"/>
          <p:cNvSpPr/>
          <p:nvPr/>
        </p:nvSpPr>
        <p:spPr>
          <a:xfrm>
            <a:off x="1755360" y="7390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15" name="Прямокутник 10"/>
          <p:cNvSpPr/>
          <p:nvPr/>
        </p:nvSpPr>
        <p:spPr>
          <a:xfrm>
            <a:off x="9532440" y="99504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616" name="PlaceHolder 2"/>
          <p:cNvSpPr>
            <a:spLocks noGrp="1"/>
          </p:cNvSpPr>
          <p:nvPr>
            <p:ph type="ftr" idx="9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617" name="Прямокутник 13"/>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p:transition spd="med">
    <p:fade/>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8" name="Рисунок 28" descr=""/>
          <p:cNvPicPr/>
          <p:nvPr/>
        </p:nvPicPr>
        <p:blipFill>
          <a:blip r:embed="rId1"/>
          <a:stretch/>
        </p:blipFill>
        <p:spPr>
          <a:xfrm>
            <a:off x="117720" y="212400"/>
            <a:ext cx="1976040" cy="871200"/>
          </a:xfrm>
          <a:prstGeom prst="rect">
            <a:avLst/>
          </a:prstGeom>
          <a:ln w="0">
            <a:noFill/>
          </a:ln>
        </p:spPr>
      </p:pic>
      <p:sp>
        <p:nvSpPr>
          <p:cNvPr id="619" name="Прямокутник 4"/>
          <p:cNvSpPr/>
          <p:nvPr/>
        </p:nvSpPr>
        <p:spPr>
          <a:xfrm>
            <a:off x="1413720" y="1452240"/>
            <a:ext cx="9792720" cy="1522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200" spc="-1" strike="noStrike">
                <a:solidFill>
                  <a:srgbClr val="000000"/>
                </a:solidFill>
                <a:latin typeface="Garamond"/>
              </a:rPr>
              <a:t>       </a:t>
            </a:r>
            <a:r>
              <a:rPr b="1" lang="ru-RU" sz="2200" spc="-1" strike="noStrike">
                <a:solidFill>
                  <a:srgbClr val="000000"/>
                </a:solidFill>
                <a:latin typeface="Garamond"/>
              </a:rPr>
              <a:t>Помилкові ПН – </a:t>
            </a:r>
            <a:r>
              <a:rPr b="1" lang="uk-UA" sz="2200" spc="-1" strike="noStrike">
                <a:solidFill>
                  <a:srgbClr val="000000"/>
                </a:solidFill>
                <a:latin typeface="Garamond"/>
              </a:rPr>
              <a:t>що з ПЗ?!</a:t>
            </a:r>
            <a:endParaRPr b="0" lang="uk-UA" sz="22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p:txBody>
      </p:sp>
      <p:sp>
        <p:nvSpPr>
          <p:cNvPr id="620" name="PlaceHolder 1"/>
          <p:cNvSpPr>
            <a:spLocks noGrp="1"/>
          </p:cNvSpPr>
          <p:nvPr>
            <p:ph type="sldNum" idx="95"/>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1C5687E-4116-4B55-8F5E-758EB6AB677F}" type="slidenum">
              <a:rPr b="0" lang="ru-RU" sz="1200" spc="-1" strike="noStrike">
                <a:solidFill>
                  <a:srgbClr val="8c8c8c"/>
                </a:solidFill>
                <a:latin typeface="Corbel"/>
              </a:rPr>
              <a:t>&lt;номер&gt;</a:t>
            </a:fld>
            <a:endParaRPr b="0" lang="uk-UA" sz="1200" spc="-1" strike="noStrike">
              <a:latin typeface="Times New Roman"/>
            </a:endParaRPr>
          </a:p>
        </p:txBody>
      </p:sp>
      <p:pic>
        <p:nvPicPr>
          <p:cNvPr id="621" name="Picture 2" descr="Робота із запереченнями: як розвіяти сумніви клієнтів. Покроковий алгоритм  та кращі техніки - Блог про email та інтернет-маркетінг"/>
          <p:cNvPicPr/>
          <p:nvPr/>
        </p:nvPicPr>
        <p:blipFill>
          <a:blip r:embed="rId2"/>
          <a:stretch/>
        </p:blipFill>
        <p:spPr>
          <a:xfrm>
            <a:off x="7581600" y="2427840"/>
            <a:ext cx="3749040" cy="3168000"/>
          </a:xfrm>
          <a:prstGeom prst="rect">
            <a:avLst/>
          </a:prstGeom>
          <a:ln w="0">
            <a:noFill/>
          </a:ln>
        </p:spPr>
      </p:pic>
      <p:sp>
        <p:nvSpPr>
          <p:cNvPr id="622" name="Прямокутник 13"/>
          <p:cNvSpPr/>
          <p:nvPr/>
        </p:nvSpPr>
        <p:spPr>
          <a:xfrm>
            <a:off x="1522080" y="2781000"/>
            <a:ext cx="9792720" cy="913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p:txBody>
      </p:sp>
      <p:sp>
        <p:nvSpPr>
          <p:cNvPr id="623" name="Прямокутник 14"/>
          <p:cNvSpPr/>
          <p:nvPr/>
        </p:nvSpPr>
        <p:spPr>
          <a:xfrm>
            <a:off x="1063440" y="3784320"/>
            <a:ext cx="6321960" cy="700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ru-RU" sz="1600" spc="-1" strike="noStrike">
                <a:solidFill>
                  <a:srgbClr val="000000"/>
                </a:solidFill>
                <a:latin typeface="Garamond"/>
                <a:ea typeface="Times New Roman"/>
              </a:rPr>
              <a:t>         </a:t>
            </a:r>
            <a:r>
              <a:rPr b="1" i="1" lang="ru-RU" sz="2000" spc="-1" strike="noStrike">
                <a:solidFill>
                  <a:srgbClr val="000000"/>
                </a:solidFill>
                <a:latin typeface="Garamond"/>
                <a:ea typeface="Times New Roman"/>
              </a:rPr>
              <a:t>«… помилково виписана податкова накладна не тягне </a:t>
            </a:r>
            <a:r>
              <a:rPr b="1" i="1" lang="ru-RU" sz="2000" spc="-1" strike="noStrike" u="sng">
                <a:solidFill>
                  <a:srgbClr val="000000"/>
                </a:solidFill>
                <a:uFillTx/>
                <a:latin typeface="Garamond"/>
                <a:ea typeface="Times New Roman"/>
              </a:rPr>
              <a:t>жодних правових наслідків</a:t>
            </a:r>
            <a:r>
              <a:rPr b="1" i="1" lang="ru-RU" sz="2000" spc="-1" strike="noStrike">
                <a:solidFill>
                  <a:srgbClr val="000000"/>
                </a:solidFill>
                <a:latin typeface="Garamond"/>
                <a:ea typeface="Times New Roman"/>
              </a:rPr>
              <a:t>.»</a:t>
            </a:r>
            <a:endParaRPr b="0" lang="uk-UA" sz="2000" spc="-1" strike="noStrike">
              <a:latin typeface="Arial"/>
            </a:endParaRPr>
          </a:p>
        </p:txBody>
      </p:sp>
      <p:sp>
        <p:nvSpPr>
          <p:cNvPr id="624" name="Прямокутник 18"/>
          <p:cNvSpPr/>
          <p:nvPr/>
        </p:nvSpPr>
        <p:spPr>
          <a:xfrm>
            <a:off x="1755360" y="79524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25" name="Прямокутник 11"/>
          <p:cNvSpPr/>
          <p:nvPr/>
        </p:nvSpPr>
        <p:spPr>
          <a:xfrm>
            <a:off x="9412200" y="125748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626" name="Овал 16"/>
          <p:cNvSpPr/>
          <p:nvPr/>
        </p:nvSpPr>
        <p:spPr>
          <a:xfrm>
            <a:off x="1115640" y="2299680"/>
            <a:ext cx="2736000" cy="1114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05.03.19р. у справі №</a:t>
            </a:r>
            <a:r>
              <a:rPr b="0" lang="ru-RU" sz="1800" spc="-1" strike="noStrike">
                <a:solidFill>
                  <a:srgbClr val="ffffff"/>
                </a:solidFill>
                <a:latin typeface="Garamond"/>
              </a:rPr>
              <a:t> 806/2975/16</a:t>
            </a:r>
            <a:endParaRPr b="0" lang="uk-UA" sz="1800" spc="-1" strike="noStrike">
              <a:latin typeface="Arial"/>
            </a:endParaRPr>
          </a:p>
        </p:txBody>
      </p:sp>
      <p:sp>
        <p:nvSpPr>
          <p:cNvPr id="627" name="PlaceHolder 2"/>
          <p:cNvSpPr>
            <a:spLocks noGrp="1"/>
          </p:cNvSpPr>
          <p:nvPr>
            <p:ph type="ftr" idx="9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628" name="Прямокутник 19"/>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p:transition spd="med">
    <p:fade/>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9" name="Рисунок 28" descr=""/>
          <p:cNvPicPr/>
          <p:nvPr/>
        </p:nvPicPr>
        <p:blipFill>
          <a:blip r:embed="rId1"/>
          <a:stretch/>
        </p:blipFill>
        <p:spPr>
          <a:xfrm>
            <a:off x="117720" y="212400"/>
            <a:ext cx="1976040" cy="871200"/>
          </a:xfrm>
          <a:prstGeom prst="rect">
            <a:avLst/>
          </a:prstGeom>
          <a:ln w="0">
            <a:noFill/>
          </a:ln>
        </p:spPr>
      </p:pic>
      <p:sp>
        <p:nvSpPr>
          <p:cNvPr id="630" name="Прямокутник 4"/>
          <p:cNvSpPr/>
          <p:nvPr/>
        </p:nvSpPr>
        <p:spPr>
          <a:xfrm>
            <a:off x="1413720" y="1772640"/>
            <a:ext cx="9792720" cy="4297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200" spc="-1" strike="noStrike">
                <a:solidFill>
                  <a:srgbClr val="000000"/>
                </a:solidFill>
                <a:latin typeface="Garamond"/>
              </a:rPr>
              <a:t>       </a:t>
            </a:r>
            <a:r>
              <a:rPr b="1" lang="ru-RU" sz="2200" spc="-1" strike="noStrike">
                <a:solidFill>
                  <a:srgbClr val="000000"/>
                </a:solidFill>
                <a:latin typeface="Garamond"/>
              </a:rPr>
              <a:t>«Заблоковані» ПН – </a:t>
            </a:r>
            <a:r>
              <a:rPr b="1" lang="uk-UA" sz="2200" spc="-1" strike="noStrike">
                <a:solidFill>
                  <a:srgbClr val="000000"/>
                </a:solidFill>
                <a:latin typeface="Garamond"/>
              </a:rPr>
              <a:t>що з ПЗ (альтернативний підхід)?!</a:t>
            </a:r>
            <a:endParaRPr b="0" lang="uk-UA" sz="2200" spc="-1" strike="noStrike">
              <a:latin typeface="Arial"/>
            </a:endParaRPr>
          </a:p>
          <a:p>
            <a:pPr algn="just">
              <a:lnSpc>
                <a:spcPct val="100000"/>
              </a:lnSpc>
              <a:buNone/>
            </a:pPr>
            <a:endParaRPr b="0" lang="uk-UA" sz="18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Об</a:t>
            </a:r>
            <a:r>
              <a:rPr b="0" lang="en-US" sz="2000" spc="-1" strike="noStrike">
                <a:solidFill>
                  <a:srgbClr val="000000"/>
                </a:solidFill>
                <a:latin typeface="Garamond"/>
              </a:rPr>
              <a:t>’</a:t>
            </a:r>
            <a:r>
              <a:rPr b="0" lang="uk-UA" sz="2000" spc="-1" strike="noStrike">
                <a:solidFill>
                  <a:srgbClr val="000000"/>
                </a:solidFill>
                <a:latin typeface="Garamond"/>
              </a:rPr>
              <a:t>єктом оподаткування є операція з постачання ТМЦ/послуг (п.185.1. ст.185 ПКУ)</a:t>
            </a:r>
            <a:endParaRPr b="0" lang="uk-UA" sz="2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ПН складається на дату виникнення ПЗ (п.201.1. ст.201 ПКУ)</a:t>
            </a:r>
            <a:endParaRPr b="0" lang="uk-UA" sz="2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Дата виникнення ПЗ – «перша подія» (дата зарахування коштів або дата відвантаження ТМЦ/оформлення документу про постачання послуг) (п.187.1. ст.187 ПКУ)</a:t>
            </a:r>
            <a:endParaRPr b="0" lang="uk-UA" sz="2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До ПК відносяться суми ПДВ, сплачені/нараховані у разі здійснення операцій …</a:t>
            </a:r>
            <a:endParaRPr b="0" lang="uk-UA" sz="2000" spc="-1" strike="noStrike">
              <a:latin typeface="Arial"/>
            </a:endParaRPr>
          </a:p>
          <a:p>
            <a:pPr marL="343080" indent="-343080" algn="just">
              <a:lnSpc>
                <a:spcPct val="100000"/>
              </a:lnSpc>
              <a:buClr>
                <a:srgbClr val="000000"/>
              </a:buClr>
              <a:buFont typeface="StarSymbol"/>
              <a:buAutoNum type="arabicPeriod"/>
            </a:pPr>
            <a:r>
              <a:rPr b="0" lang="uk-UA" sz="2000" spc="-1" strike="noStrike">
                <a:solidFill>
                  <a:srgbClr val="000000"/>
                </a:solidFill>
                <a:latin typeface="Garamond"/>
              </a:rPr>
              <a:t>Податкові наслідки у вигляді ПК та ПЗ виникають щодо одного об</a:t>
            </a:r>
            <a:r>
              <a:rPr b="0" lang="en-US" sz="2000" spc="-1" strike="noStrike">
                <a:solidFill>
                  <a:srgbClr val="000000"/>
                </a:solidFill>
                <a:latin typeface="Garamond"/>
              </a:rPr>
              <a:t>’</a:t>
            </a:r>
            <a:r>
              <a:rPr b="0" lang="uk-UA" sz="2000" spc="-1" strike="noStrike">
                <a:solidFill>
                  <a:srgbClr val="000000"/>
                </a:solidFill>
                <a:latin typeface="Garamond"/>
              </a:rPr>
              <a:t>єкта (операції)</a:t>
            </a:r>
            <a:endParaRPr b="0" lang="uk-UA" sz="2000" spc="-1" strike="noStrike">
              <a:latin typeface="Arial"/>
            </a:endParaRPr>
          </a:p>
          <a:p>
            <a:pPr marL="343080" indent="-343080" algn="just">
              <a:lnSpc>
                <a:spcPct val="100000"/>
              </a:lnSpc>
              <a:buClr>
                <a:srgbClr val="ff0000"/>
              </a:buClr>
              <a:buFont typeface="StarSymbol"/>
              <a:buAutoNum type="arabicPeriod"/>
            </a:pPr>
            <a:r>
              <a:rPr b="0" lang="uk-UA" sz="2000" spc="-1" strike="noStrike">
                <a:solidFill>
                  <a:srgbClr val="ff0000"/>
                </a:solidFill>
                <a:latin typeface="Garamond"/>
              </a:rPr>
              <a:t>Зупинення реєстрації ПН = </a:t>
            </a:r>
            <a:r>
              <a:rPr b="0" lang="uk-UA" sz="2000" spc="-1" strike="noStrike">
                <a:solidFill>
                  <a:srgbClr val="000000"/>
                </a:solidFill>
                <a:latin typeface="Garamond"/>
              </a:rPr>
              <a:t>ризиковість (нереальність/відсутність) операції = відсутність об</a:t>
            </a:r>
            <a:r>
              <a:rPr b="0" lang="en-US" sz="2000" spc="-1" strike="noStrike">
                <a:solidFill>
                  <a:srgbClr val="000000"/>
                </a:solidFill>
                <a:latin typeface="Garamond"/>
              </a:rPr>
              <a:t>’</a:t>
            </a:r>
            <a:r>
              <a:rPr b="0" lang="uk-UA" sz="2000" spc="-1" strike="noStrike">
                <a:solidFill>
                  <a:srgbClr val="000000"/>
                </a:solidFill>
                <a:latin typeface="Garamond"/>
              </a:rPr>
              <a:t>єкта оподаткування = відсутність ПК </a:t>
            </a:r>
            <a:r>
              <a:rPr b="0" lang="en-US" sz="2000" spc="-1" strike="noStrike">
                <a:solidFill>
                  <a:srgbClr val="000000"/>
                </a:solidFill>
                <a:latin typeface="Garamond"/>
              </a:rPr>
              <a:t>+ </a:t>
            </a:r>
            <a:r>
              <a:rPr b="0" lang="uk-UA" sz="2000" spc="-1" strike="noStrike">
                <a:solidFill>
                  <a:srgbClr val="ff0000"/>
                </a:solidFill>
                <a:latin typeface="Garamond"/>
              </a:rPr>
              <a:t>відсутність ПЗ?!</a:t>
            </a:r>
            <a:endParaRPr b="0" lang="uk-UA" sz="2000" spc="-1" strike="noStrike">
              <a:latin typeface="Arial"/>
            </a:endParaRPr>
          </a:p>
          <a:p>
            <a:pPr marL="343080" indent="-343080" algn="just">
              <a:lnSpc>
                <a:spcPct val="100000"/>
              </a:lnSpc>
              <a:buClr>
                <a:srgbClr val="000000"/>
              </a:buClr>
              <a:buFont typeface="StarSymbol"/>
              <a:buAutoNum type="arabicPeriod"/>
            </a:pPr>
            <a:r>
              <a:rPr b="1" lang="uk-UA" sz="2000" spc="-1" strike="noStrike">
                <a:solidFill>
                  <a:srgbClr val="000000"/>
                </a:solidFill>
                <a:latin typeface="Garamond"/>
              </a:rPr>
              <a:t>Підхід для сміливих </a:t>
            </a:r>
            <a:r>
              <a:rPr b="0" lang="uk-UA" sz="2000" spc="-1" strike="noStrike">
                <a:solidFill>
                  <a:srgbClr val="000000"/>
                </a:solidFill>
                <a:latin typeface="Garamond"/>
              </a:rPr>
              <a:t>– не декларувати ПЗ на суму «заблокованого» ПДВ (до моменту реєстрації ПН) </a:t>
            </a:r>
            <a:endParaRPr b="0" lang="uk-UA" sz="20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p:txBody>
      </p:sp>
      <p:sp>
        <p:nvSpPr>
          <p:cNvPr id="631" name="PlaceHolder 1"/>
          <p:cNvSpPr>
            <a:spLocks noGrp="1"/>
          </p:cNvSpPr>
          <p:nvPr>
            <p:ph type="sldNum" idx="97"/>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8F8BE29-291E-4FDE-8D37-42A4E845706B}"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32" name="Прямокутник 9"/>
          <p:cNvSpPr/>
          <p:nvPr/>
        </p:nvSpPr>
        <p:spPr>
          <a:xfrm>
            <a:off x="1755360" y="8136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33" name="PlaceHolder 2"/>
          <p:cNvSpPr>
            <a:spLocks noGrp="1"/>
          </p:cNvSpPr>
          <p:nvPr>
            <p:ph type="ftr" idx="98"/>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634" name="Прямокутник 12"/>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p:transition spd="med">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909720" y="1484640"/>
            <a:ext cx="10656720" cy="4608000"/>
          </a:xfrm>
          <a:prstGeom prst="rect">
            <a:avLst/>
          </a:prstGeom>
          <a:noFill/>
          <a:ln w="0">
            <a:noFill/>
          </a:ln>
        </p:spPr>
        <p:txBody>
          <a:bodyPr anchor="t">
            <a:normAutofit/>
          </a:bodyPr>
          <a:p>
            <a:pPr marL="228600" indent="-228600">
              <a:lnSpc>
                <a:spcPct val="110000"/>
              </a:lnSpc>
              <a:buNone/>
              <a:tabLst>
                <a:tab algn="l" pos="0"/>
              </a:tabLst>
            </a:pPr>
            <a:endParaRPr b="0" lang="en-US" sz="1600" spc="-1" strike="noStrike">
              <a:solidFill>
                <a:srgbClr val="404040"/>
              </a:solidFill>
              <a:latin typeface="Corbel"/>
            </a:endParaRPr>
          </a:p>
          <a:p>
            <a:pPr marL="457200">
              <a:lnSpc>
                <a:spcPct val="9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p:txBody>
      </p:sp>
      <p:pic>
        <p:nvPicPr>
          <p:cNvPr id="152" name="Рисунок 6" descr=""/>
          <p:cNvPicPr/>
          <p:nvPr/>
        </p:nvPicPr>
        <p:blipFill>
          <a:blip r:embed="rId1"/>
          <a:stretch/>
        </p:blipFill>
        <p:spPr>
          <a:xfrm>
            <a:off x="117720" y="212400"/>
            <a:ext cx="1976040" cy="871200"/>
          </a:xfrm>
          <a:prstGeom prst="rect">
            <a:avLst/>
          </a:prstGeom>
          <a:ln w="0">
            <a:noFill/>
          </a:ln>
        </p:spPr>
      </p:pic>
      <p:sp>
        <p:nvSpPr>
          <p:cNvPr id="153" name="PlaceHolder 2"/>
          <p:cNvSpPr>
            <a:spLocks noGrp="1"/>
          </p:cNvSpPr>
          <p:nvPr>
            <p:ph type="sldNum" idx="18"/>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438D74D-A94E-4E54-B817-E4982FB914E2}" type="slidenum">
              <a:rPr b="0" lang="ru-RU" sz="1200" spc="-1" strike="noStrike">
                <a:solidFill>
                  <a:srgbClr val="8c8c8c"/>
                </a:solidFill>
                <a:latin typeface="Corbel"/>
              </a:rPr>
              <a:t>5</a:t>
            </a:fld>
            <a:endParaRPr b="0" lang="uk-UA" sz="1200" spc="-1" strike="noStrike">
              <a:latin typeface="Times New Roman"/>
            </a:endParaRPr>
          </a:p>
        </p:txBody>
      </p:sp>
      <p:sp>
        <p:nvSpPr>
          <p:cNvPr id="154" name="Прямокутник 9"/>
          <p:cNvSpPr/>
          <p:nvPr/>
        </p:nvSpPr>
        <p:spPr>
          <a:xfrm>
            <a:off x="1675440" y="26748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З чого починається податкова перевірка?</a:t>
            </a:r>
            <a:endParaRPr b="0" lang="uk-UA" sz="3000" spc="-1" strike="noStrike">
              <a:latin typeface="Arial"/>
            </a:endParaRPr>
          </a:p>
        </p:txBody>
      </p:sp>
      <p:sp>
        <p:nvSpPr>
          <p:cNvPr id="155" name="Прямокутник 1"/>
          <p:cNvSpPr/>
          <p:nvPr/>
        </p:nvSpPr>
        <p:spPr>
          <a:xfrm>
            <a:off x="1105920" y="3134880"/>
            <a:ext cx="4556160" cy="2910240"/>
          </a:xfrm>
          <a:prstGeom prst="rect">
            <a:avLst/>
          </a:prstGeom>
          <a:noFill/>
          <a:ln w="0">
            <a:solidFill>
              <a:srgbClr val="7030a0"/>
            </a:solidFill>
          </a:ln>
          <a:effectLst>
            <a:glow rad="101520">
              <a:srgbClr val="288fec">
                <a:alpha val="40000"/>
              </a:srgbClr>
            </a:glow>
            <a:outerShdw blurRad="152280" dir="5400000" dist="317520" rotWithShape="0" sx="90000" sy="-19000">
              <a:srgbClr val="000000">
                <a:alpha val="15000"/>
              </a:srgbClr>
            </a:outerShdw>
          </a:effectLst>
        </p:spPr>
        <p:style>
          <a:lnRef idx="0"/>
          <a:fillRef idx="0"/>
          <a:effectRef idx="0"/>
          <a:fontRef idx="minor"/>
        </p:style>
        <p:txBody>
          <a:bodyPr lIns="90000" rIns="90000" tIns="45000" bIns="45000" anchor="t">
            <a:spAutoFit/>
          </a:bodyPr>
          <a:p>
            <a:pPr algn="ctr">
              <a:lnSpc>
                <a:spcPct val="100000"/>
              </a:lnSpc>
              <a:spcBef>
                <a:spcPts val="1800"/>
              </a:spcBef>
              <a:buNone/>
            </a:pPr>
            <a:endParaRPr b="0" lang="uk-UA" sz="1800" spc="-1" strike="noStrike">
              <a:latin typeface="Arial"/>
            </a:endParaRPr>
          </a:p>
          <a:p>
            <a:pPr algn="ctr">
              <a:lnSpc>
                <a:spcPct val="100000"/>
              </a:lnSpc>
              <a:spcBef>
                <a:spcPts val="1800"/>
              </a:spcBef>
              <a:buNone/>
            </a:pPr>
            <a:r>
              <a:rPr b="1" lang="ru-RU" sz="2400" spc="-1" strike="noStrike">
                <a:solidFill>
                  <a:srgbClr val="000000"/>
                </a:solidFill>
                <a:latin typeface="Garamond"/>
              </a:rPr>
              <a:t>Платник, пам</a:t>
            </a:r>
            <a:r>
              <a:rPr b="1" lang="en-US" sz="2400" spc="-1" strike="noStrike">
                <a:solidFill>
                  <a:srgbClr val="000000"/>
                </a:solidFill>
                <a:latin typeface="Garamond"/>
              </a:rPr>
              <a:t>’</a:t>
            </a:r>
            <a:r>
              <a:rPr b="1" lang="ru-RU" sz="2400" spc="-1" strike="noStrike">
                <a:solidFill>
                  <a:srgbClr val="000000"/>
                </a:solidFill>
                <a:latin typeface="Garamond"/>
              </a:rPr>
              <a:t>ятай!</a:t>
            </a:r>
            <a:endParaRPr b="0" lang="uk-UA" sz="2400" spc="-1" strike="noStrike">
              <a:latin typeface="Arial"/>
            </a:endParaRPr>
          </a:p>
          <a:p>
            <a:pPr algn="ctr">
              <a:lnSpc>
                <a:spcPct val="100000"/>
              </a:lnSpc>
              <a:spcBef>
                <a:spcPts val="1800"/>
              </a:spcBef>
              <a:buNone/>
            </a:pPr>
            <a:r>
              <a:rPr b="1" lang="uk-UA" sz="2000" spc="-1" strike="noStrike">
                <a:solidFill>
                  <a:srgbClr val="000000"/>
                </a:solidFill>
                <a:latin typeface="Garamond"/>
              </a:rPr>
              <a:t>Податкові органи частіше за інші правоохоронні/контролюючі органи порушують права та інтереси платників!!!</a:t>
            </a:r>
            <a:endParaRPr b="0" lang="uk-UA" sz="2000" spc="-1" strike="noStrike">
              <a:latin typeface="Arial"/>
            </a:endParaRPr>
          </a:p>
          <a:p>
            <a:pPr algn="ctr">
              <a:lnSpc>
                <a:spcPct val="100000"/>
              </a:lnSpc>
              <a:spcBef>
                <a:spcPts val="1800"/>
              </a:spcBef>
              <a:buNone/>
            </a:pPr>
            <a:endParaRPr b="0" lang="uk-UA" sz="1800" spc="-1" strike="noStrike">
              <a:latin typeface="Arial"/>
            </a:endParaRPr>
          </a:p>
        </p:txBody>
      </p:sp>
      <p:sp>
        <p:nvSpPr>
          <p:cNvPr id="156" name="Прямокутник 11"/>
          <p:cNvSpPr/>
          <p:nvPr/>
        </p:nvSpPr>
        <p:spPr>
          <a:xfrm>
            <a:off x="1696680" y="904680"/>
            <a:ext cx="9637200" cy="79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Порада №1</a:t>
            </a:r>
            <a:endParaRPr b="0" lang="uk-UA" sz="2400" spc="-1" strike="noStrike">
              <a:latin typeface="Arial"/>
            </a:endParaRPr>
          </a:p>
          <a:p>
            <a:pPr algn="ctr">
              <a:lnSpc>
                <a:spcPct val="100000"/>
              </a:lnSpc>
              <a:buNone/>
            </a:pPr>
            <a:endParaRPr b="0" lang="uk-UA" sz="2200" spc="-1" strike="noStrike">
              <a:latin typeface="Arial"/>
            </a:endParaRPr>
          </a:p>
        </p:txBody>
      </p:sp>
      <p:pic>
        <p:nvPicPr>
          <p:cNvPr id="157" name="Рисунок 12" descr=""/>
          <p:cNvPicPr/>
          <p:nvPr/>
        </p:nvPicPr>
        <p:blipFill>
          <a:blip r:embed="rId2"/>
          <a:stretch/>
        </p:blipFill>
        <p:spPr>
          <a:xfrm>
            <a:off x="6530400" y="3699000"/>
            <a:ext cx="4892040" cy="2400840"/>
          </a:xfrm>
          <a:prstGeom prst="rect">
            <a:avLst/>
          </a:prstGeom>
          <a:ln w="0">
            <a:noFill/>
          </a:ln>
        </p:spPr>
      </p:pic>
      <p:sp>
        <p:nvSpPr>
          <p:cNvPr id="158" name="Місце для номера слайда 3"/>
          <p:cNvSpPr/>
          <p:nvPr/>
        </p:nvSpPr>
        <p:spPr>
          <a:xfrm>
            <a:off x="8451000" y="5576760"/>
            <a:ext cx="2843640" cy="364680"/>
          </a:xfrm>
          <a:prstGeom prst="rect">
            <a:avLst/>
          </a:prstGeom>
          <a:noFill/>
          <a:ln w="0">
            <a:noFill/>
          </a:ln>
        </p:spPr>
        <p:style>
          <a:lnRef idx="0"/>
          <a:fillRef idx="0"/>
          <a:effectRef idx="0"/>
          <a:fontRef idx="minor"/>
        </p:style>
        <p:txBody>
          <a:bodyPr anchor="ctr">
            <a:noAutofit/>
          </a:bodyPr>
          <a:p>
            <a:pPr algn="r">
              <a:lnSpc>
                <a:spcPct val="100000"/>
              </a:lnSpc>
              <a:buNone/>
            </a:pPr>
            <a:r>
              <a:rPr b="0" i="1" lang="ru-RU" sz="1200" spc="-1" strike="noStrike">
                <a:solidFill>
                  <a:srgbClr val="ffffff"/>
                </a:solidFill>
                <a:latin typeface="Garamond"/>
              </a:rPr>
              <a:t>Джерело: </a:t>
            </a:r>
            <a:r>
              <a:rPr b="0" i="1" lang="en-US" sz="1200" spc="-1" strike="noStrike">
                <a:solidFill>
                  <a:srgbClr val="ffffff"/>
                </a:solidFill>
                <a:latin typeface="Garamond"/>
              </a:rPr>
              <a:t>https://boi.org.ua/</a:t>
            </a:r>
            <a:endParaRPr b="0" lang="uk-UA" sz="1200" spc="-1" strike="noStrike">
              <a:latin typeface="Arial"/>
            </a:endParaRPr>
          </a:p>
        </p:txBody>
      </p:sp>
      <p:pic>
        <p:nvPicPr>
          <p:cNvPr id="159" name="Рисунок 18" descr=""/>
          <p:cNvPicPr/>
          <p:nvPr/>
        </p:nvPicPr>
        <p:blipFill>
          <a:blip r:embed="rId3"/>
          <a:stretch/>
        </p:blipFill>
        <p:spPr>
          <a:xfrm>
            <a:off x="6530400" y="1657440"/>
            <a:ext cx="4892040" cy="2048400"/>
          </a:xfrm>
          <a:prstGeom prst="rect">
            <a:avLst/>
          </a:prstGeom>
          <a:ln w="0">
            <a:noFill/>
          </a:ln>
        </p:spPr>
      </p:pic>
      <p:pic>
        <p:nvPicPr>
          <p:cNvPr id="160" name="Рисунок 19" descr=""/>
          <p:cNvPicPr/>
          <p:nvPr/>
        </p:nvPicPr>
        <p:blipFill>
          <a:blip r:embed="rId4"/>
          <a:stretch/>
        </p:blipFill>
        <p:spPr>
          <a:xfrm>
            <a:off x="1105920" y="1657440"/>
            <a:ext cx="4628160" cy="964080"/>
          </a:xfrm>
          <a:prstGeom prst="rect">
            <a:avLst/>
          </a:prstGeom>
          <a:ln w="0">
            <a:noFill/>
          </a:ln>
        </p:spPr>
      </p:pic>
      <p:sp>
        <p:nvSpPr>
          <p:cNvPr id="161" name="PlaceHolder 3"/>
          <p:cNvSpPr>
            <a:spLocks noGrp="1"/>
          </p:cNvSpPr>
          <p:nvPr>
            <p:ph type="ftr" idx="1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5" name="Рисунок 9" descr=""/>
          <p:cNvPicPr/>
          <p:nvPr/>
        </p:nvPicPr>
        <p:blipFill>
          <a:blip r:embed="rId1"/>
          <a:stretch/>
        </p:blipFill>
        <p:spPr>
          <a:xfrm>
            <a:off x="117720" y="212400"/>
            <a:ext cx="1976040" cy="871200"/>
          </a:xfrm>
          <a:prstGeom prst="rect">
            <a:avLst/>
          </a:prstGeom>
          <a:ln w="0">
            <a:noFill/>
          </a:ln>
        </p:spPr>
      </p:pic>
      <p:sp>
        <p:nvSpPr>
          <p:cNvPr id="636" name="PlaceHolder 1"/>
          <p:cNvSpPr>
            <a:spLocks noGrp="1"/>
          </p:cNvSpPr>
          <p:nvPr>
            <p:ph type="sldNum" idx="99"/>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8AF68D69-0C83-4F87-807E-772B8A806C7E}"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37"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638" name="Прямокутник 10"/>
          <p:cNvSpPr/>
          <p:nvPr/>
        </p:nvSpPr>
        <p:spPr>
          <a:xfrm>
            <a:off x="1846080" y="1546920"/>
            <a:ext cx="9637200" cy="4359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000" spc="-1" strike="noStrike">
                <a:solidFill>
                  <a:srgbClr val="000000"/>
                </a:solidFill>
                <a:latin typeface="Garamond"/>
              </a:rPr>
              <a:t>«Заблоковані» ПН – </a:t>
            </a:r>
            <a:r>
              <a:rPr b="1" lang="uk-UA" sz="2000" spc="-1" strike="noStrike">
                <a:solidFill>
                  <a:srgbClr val="000000"/>
                </a:solidFill>
                <a:latin typeface="Garamond"/>
              </a:rPr>
              <a:t>чи будуть штрафи, якщо не розблоковувати?! </a:t>
            </a: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p:txBody>
      </p:sp>
      <p:pic>
        <p:nvPicPr>
          <p:cNvPr id="639" name="Рисунок 16" descr=""/>
          <p:cNvPicPr/>
          <p:nvPr/>
        </p:nvPicPr>
        <p:blipFill>
          <a:blip r:embed="rId2"/>
          <a:stretch/>
        </p:blipFill>
        <p:spPr>
          <a:xfrm>
            <a:off x="4754880" y="4822200"/>
            <a:ext cx="2462040" cy="1656000"/>
          </a:xfrm>
          <a:prstGeom prst="rect">
            <a:avLst/>
          </a:prstGeom>
          <a:ln w="0">
            <a:noFill/>
          </a:ln>
        </p:spPr>
      </p:pic>
      <p:pic>
        <p:nvPicPr>
          <p:cNvPr id="640" name="Рисунок 17" descr=""/>
          <p:cNvPicPr/>
          <p:nvPr/>
        </p:nvPicPr>
        <p:blipFill>
          <a:blip r:embed="rId3"/>
          <a:stretch/>
        </p:blipFill>
        <p:spPr>
          <a:xfrm>
            <a:off x="837720" y="2253960"/>
            <a:ext cx="4176000" cy="3598920"/>
          </a:xfrm>
          <a:prstGeom prst="rect">
            <a:avLst/>
          </a:prstGeom>
          <a:ln w="0">
            <a:noFill/>
          </a:ln>
        </p:spPr>
      </p:pic>
      <p:pic>
        <p:nvPicPr>
          <p:cNvPr id="641" name="Рисунок 18" descr=""/>
          <p:cNvPicPr/>
          <p:nvPr/>
        </p:nvPicPr>
        <p:blipFill>
          <a:blip r:embed="rId4"/>
          <a:stretch/>
        </p:blipFill>
        <p:spPr>
          <a:xfrm>
            <a:off x="7030440" y="2253960"/>
            <a:ext cx="4362120" cy="3600360"/>
          </a:xfrm>
          <a:prstGeom prst="rect">
            <a:avLst/>
          </a:prstGeom>
          <a:ln w="0">
            <a:noFill/>
          </a:ln>
        </p:spPr>
      </p:pic>
      <p:sp>
        <p:nvSpPr>
          <p:cNvPr id="642" name="Прямокутник 12"/>
          <p:cNvSpPr/>
          <p:nvPr/>
        </p:nvSpPr>
        <p:spPr>
          <a:xfrm>
            <a:off x="1755360" y="8028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43" name="PlaceHolder 3"/>
          <p:cNvSpPr>
            <a:spLocks noGrp="1"/>
          </p:cNvSpPr>
          <p:nvPr>
            <p:ph type="ftr" idx="10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644" name="Прямокутник 15"/>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5" name="Рисунок 9" descr=""/>
          <p:cNvPicPr/>
          <p:nvPr/>
        </p:nvPicPr>
        <p:blipFill>
          <a:blip r:embed="rId1"/>
          <a:stretch/>
        </p:blipFill>
        <p:spPr>
          <a:xfrm>
            <a:off x="117720" y="212400"/>
            <a:ext cx="1976040" cy="871200"/>
          </a:xfrm>
          <a:prstGeom prst="rect">
            <a:avLst/>
          </a:prstGeom>
          <a:ln w="0">
            <a:noFill/>
          </a:ln>
        </p:spPr>
      </p:pic>
      <p:sp>
        <p:nvSpPr>
          <p:cNvPr id="646" name="PlaceHolder 1"/>
          <p:cNvSpPr>
            <a:spLocks noGrp="1"/>
          </p:cNvSpPr>
          <p:nvPr>
            <p:ph type="sldNum" idx="101"/>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84F4C22F-6806-496D-B96A-81F1A660882B}"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47"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648" name="Прямокутник 10"/>
          <p:cNvSpPr/>
          <p:nvPr/>
        </p:nvSpPr>
        <p:spPr>
          <a:xfrm>
            <a:off x="1846080" y="1546920"/>
            <a:ext cx="9637200" cy="4359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000" spc="-1" strike="noStrike">
                <a:solidFill>
                  <a:srgbClr val="000000"/>
                </a:solidFill>
                <a:latin typeface="Garamond"/>
              </a:rPr>
              <a:t>«Заблоковані» ПН – </a:t>
            </a:r>
            <a:r>
              <a:rPr b="1" lang="uk-UA" sz="2000" spc="-1" strike="noStrike">
                <a:solidFill>
                  <a:srgbClr val="000000"/>
                </a:solidFill>
                <a:latin typeface="Garamond"/>
              </a:rPr>
              <a:t>чи будуть штрафи, якщо не розблоковувати?! </a:t>
            </a: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a:p>
            <a:pPr algn="ctr">
              <a:lnSpc>
                <a:spcPct val="100000"/>
              </a:lnSpc>
              <a:buNone/>
            </a:pPr>
            <a:endParaRPr b="0" lang="uk-UA" sz="2000" spc="-1" strike="noStrike">
              <a:latin typeface="Arial"/>
            </a:endParaRPr>
          </a:p>
        </p:txBody>
      </p:sp>
      <p:pic>
        <p:nvPicPr>
          <p:cNvPr id="649" name="Рисунок 19" descr=""/>
          <p:cNvPicPr/>
          <p:nvPr/>
        </p:nvPicPr>
        <p:blipFill>
          <a:blip r:embed="rId2"/>
          <a:stretch/>
        </p:blipFill>
        <p:spPr>
          <a:xfrm>
            <a:off x="5073840" y="4654800"/>
            <a:ext cx="2462040" cy="1656000"/>
          </a:xfrm>
          <a:prstGeom prst="rect">
            <a:avLst/>
          </a:prstGeom>
          <a:ln w="0">
            <a:noFill/>
          </a:ln>
        </p:spPr>
      </p:pic>
      <p:pic>
        <p:nvPicPr>
          <p:cNvPr id="650" name="Рисунок 20" descr=""/>
          <p:cNvPicPr/>
          <p:nvPr/>
        </p:nvPicPr>
        <p:blipFill>
          <a:blip r:embed="rId3"/>
          <a:stretch/>
        </p:blipFill>
        <p:spPr>
          <a:xfrm>
            <a:off x="909720" y="2099520"/>
            <a:ext cx="4608720" cy="3241080"/>
          </a:xfrm>
          <a:prstGeom prst="rect">
            <a:avLst/>
          </a:prstGeom>
          <a:ln w="0">
            <a:noFill/>
          </a:ln>
        </p:spPr>
      </p:pic>
      <p:pic>
        <p:nvPicPr>
          <p:cNvPr id="651" name="Рисунок 21" descr=""/>
          <p:cNvPicPr/>
          <p:nvPr/>
        </p:nvPicPr>
        <p:blipFill>
          <a:blip r:embed="rId4"/>
          <a:stretch/>
        </p:blipFill>
        <p:spPr>
          <a:xfrm>
            <a:off x="7091280" y="2120040"/>
            <a:ext cx="4392000" cy="3241080"/>
          </a:xfrm>
          <a:prstGeom prst="rect">
            <a:avLst/>
          </a:prstGeom>
          <a:ln w="0">
            <a:noFill/>
          </a:ln>
        </p:spPr>
      </p:pic>
      <p:sp>
        <p:nvSpPr>
          <p:cNvPr id="652" name="Прямокутник 22"/>
          <p:cNvSpPr/>
          <p:nvPr/>
        </p:nvSpPr>
        <p:spPr>
          <a:xfrm>
            <a:off x="1125360" y="5457960"/>
            <a:ext cx="3888720" cy="639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800" spc="-1" strike="noStrike">
                <a:solidFill>
                  <a:srgbClr val="ff0000"/>
                </a:solidFill>
                <a:latin typeface="Garamond"/>
              </a:rPr>
              <a:t>ТОБТО: подати пакет документів – то право, а не обов</a:t>
            </a:r>
            <a:r>
              <a:rPr b="1" lang="en-US" sz="1800" spc="-1" strike="noStrike">
                <a:solidFill>
                  <a:srgbClr val="ff0000"/>
                </a:solidFill>
                <a:latin typeface="Garamond"/>
              </a:rPr>
              <a:t>’</a:t>
            </a:r>
            <a:r>
              <a:rPr b="1" lang="uk-UA" sz="1800" spc="-1" strike="noStrike">
                <a:solidFill>
                  <a:srgbClr val="ff0000"/>
                </a:solidFill>
                <a:latin typeface="Garamond"/>
              </a:rPr>
              <a:t>язок</a:t>
            </a:r>
            <a:endParaRPr b="0" lang="uk-UA" sz="1800" spc="-1" strike="noStrike">
              <a:latin typeface="Arial"/>
            </a:endParaRPr>
          </a:p>
        </p:txBody>
      </p:sp>
      <p:sp>
        <p:nvSpPr>
          <p:cNvPr id="653" name="Прямокутник 23"/>
          <p:cNvSpPr/>
          <p:nvPr/>
        </p:nvSpPr>
        <p:spPr>
          <a:xfrm>
            <a:off x="7894440" y="5364000"/>
            <a:ext cx="3528000" cy="913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800" spc="-1" strike="noStrike">
                <a:solidFill>
                  <a:srgbClr val="ff0000"/>
                </a:solidFill>
                <a:latin typeface="Garamond"/>
              </a:rPr>
              <a:t>ТОБТО: нема рішення про відновлення = реєстрація зупинена = нема штрафів</a:t>
            </a:r>
            <a:r>
              <a:rPr b="1" lang="en-US" sz="1800" spc="-1" strike="noStrike">
                <a:solidFill>
                  <a:srgbClr val="ff0000"/>
                </a:solidFill>
                <a:latin typeface="Garamond"/>
              </a:rPr>
              <a:t> </a:t>
            </a:r>
            <a:endParaRPr b="0" lang="uk-UA" sz="1800" spc="-1" strike="noStrike">
              <a:latin typeface="Arial"/>
            </a:endParaRPr>
          </a:p>
        </p:txBody>
      </p:sp>
      <p:sp>
        <p:nvSpPr>
          <p:cNvPr id="654" name="Прямокутник 17"/>
          <p:cNvSpPr/>
          <p:nvPr/>
        </p:nvSpPr>
        <p:spPr>
          <a:xfrm>
            <a:off x="1755360" y="79596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55" name="PlaceHolder 3"/>
          <p:cNvSpPr>
            <a:spLocks noGrp="1"/>
          </p:cNvSpPr>
          <p:nvPr>
            <p:ph type="ftr" idx="102"/>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656" name="Прямокутник 1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7" name="Рисунок 28" descr=""/>
          <p:cNvPicPr/>
          <p:nvPr/>
        </p:nvPicPr>
        <p:blipFill>
          <a:blip r:embed="rId1"/>
          <a:stretch/>
        </p:blipFill>
        <p:spPr>
          <a:xfrm>
            <a:off x="117720" y="212400"/>
            <a:ext cx="1976040" cy="871200"/>
          </a:xfrm>
          <a:prstGeom prst="rect">
            <a:avLst/>
          </a:prstGeom>
          <a:ln w="0">
            <a:noFill/>
          </a:ln>
        </p:spPr>
      </p:pic>
      <p:sp>
        <p:nvSpPr>
          <p:cNvPr id="658" name="Прямокутник 4"/>
          <p:cNvSpPr/>
          <p:nvPr/>
        </p:nvSpPr>
        <p:spPr>
          <a:xfrm>
            <a:off x="1413720" y="1846080"/>
            <a:ext cx="9792720" cy="4540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ru-RU" sz="2200" spc="-1" strike="noStrike">
                <a:solidFill>
                  <a:srgbClr val="000000"/>
                </a:solidFill>
                <a:latin typeface="Garamond"/>
              </a:rPr>
              <a:t>                                        </a:t>
            </a:r>
            <a:r>
              <a:rPr b="1" lang="ru-RU" sz="2200" spc="-1" strike="noStrike">
                <a:solidFill>
                  <a:srgbClr val="000000"/>
                </a:solidFill>
                <a:latin typeface="Garamond"/>
              </a:rPr>
              <a:t>Оскарження штрафів за несвоєчасну реєстрацію ПН</a:t>
            </a:r>
            <a:endParaRPr b="0" lang="uk-UA" sz="2200" spc="-1" strike="noStrike">
              <a:latin typeface="Arial"/>
            </a:endParaRPr>
          </a:p>
          <a:p>
            <a:pPr algn="just">
              <a:lnSpc>
                <a:spcPct val="100000"/>
              </a:lnSpc>
              <a:buNone/>
            </a:pPr>
            <a:endParaRPr b="0" lang="uk-UA" sz="1800" spc="-1" strike="noStrike">
              <a:latin typeface="Arial"/>
            </a:endParaRPr>
          </a:p>
          <a:p>
            <a:pPr algn="just">
              <a:lnSpc>
                <a:spcPct val="100000"/>
              </a:lnSpc>
              <a:buNone/>
            </a:pPr>
            <a:r>
              <a:rPr b="0" lang="uk-UA" sz="1800" spc="-1" strike="noStrike">
                <a:solidFill>
                  <a:srgbClr val="000000"/>
                </a:solidFill>
                <a:latin typeface="Garamond"/>
              </a:rPr>
              <a:t>«… </a:t>
            </a:r>
            <a:r>
              <a:rPr b="0" lang="ru-RU" sz="1800" spc="-1" strike="noStrike">
                <a:solidFill>
                  <a:srgbClr val="000000"/>
                </a:solidFill>
                <a:latin typeface="Garamond"/>
              </a:rPr>
              <a:t>якщо податкові накладні/розрахунки коригування </a:t>
            </a:r>
            <a:r>
              <a:rPr b="1" lang="ru-RU" sz="1800" spc="-1" strike="noStrike">
                <a:solidFill>
                  <a:srgbClr val="000000"/>
                </a:solidFill>
                <a:latin typeface="Garamond"/>
              </a:rPr>
              <a:t>складені</a:t>
            </a:r>
            <a:r>
              <a:rPr b="0" lang="ru-RU" sz="1800" spc="-1" strike="noStrike">
                <a:solidFill>
                  <a:srgbClr val="000000"/>
                </a:solidFill>
                <a:latin typeface="Garamond"/>
              </a:rPr>
              <a:t> платником в період </a:t>
            </a:r>
            <a:r>
              <a:rPr b="1" lang="ru-RU" sz="1800" spc="-1" strike="noStrike">
                <a:solidFill>
                  <a:srgbClr val="000000"/>
                </a:solidFill>
                <a:latin typeface="Garamond"/>
              </a:rPr>
              <a:t>з 01 лютого по 31 травня 2022 року, а зареєстровані </a:t>
            </a:r>
            <a:r>
              <a:rPr b="0" lang="ru-RU" sz="1800" spc="-1" strike="noStrike">
                <a:solidFill>
                  <a:srgbClr val="000000"/>
                </a:solidFill>
                <a:latin typeface="Garamond"/>
              </a:rPr>
              <a:t>в ЄРПН з порушенням строку </a:t>
            </a:r>
            <a:r>
              <a:rPr b="1" lang="ru-RU" sz="1800" spc="-1" strike="noStrike">
                <a:solidFill>
                  <a:srgbClr val="000000"/>
                </a:solidFill>
                <a:latin typeface="Garamond"/>
              </a:rPr>
              <a:t>після 15 липня 2022 </a:t>
            </a:r>
            <a:r>
              <a:rPr b="0" lang="ru-RU" sz="1800" spc="-1" strike="noStrike">
                <a:solidFill>
                  <a:srgbClr val="000000"/>
                </a:solidFill>
                <a:latin typeface="Garamond"/>
              </a:rPr>
              <a:t>року, у контролюючого органу </a:t>
            </a:r>
            <a:r>
              <a:rPr b="1" lang="ru-RU" sz="1800" spc="-1" strike="noStrike">
                <a:solidFill>
                  <a:srgbClr val="000000"/>
                </a:solidFill>
                <a:latin typeface="Garamond"/>
              </a:rPr>
              <a:t>є підстави для застосування </a:t>
            </a:r>
            <a:r>
              <a:rPr b="0" lang="ru-RU" sz="1800" spc="-1" strike="noStrike">
                <a:solidFill>
                  <a:srgbClr val="000000"/>
                </a:solidFill>
                <a:latin typeface="Garamond"/>
              </a:rPr>
              <a:t>штрафних (фінансових) санкцій відповідно до </a:t>
            </a:r>
            <a:r>
              <a:rPr b="1" lang="ru-RU" sz="1800" spc="-1" strike="noStrike">
                <a:solidFill>
                  <a:srgbClr val="000000"/>
                </a:solidFill>
                <a:latin typeface="Garamond"/>
              </a:rPr>
              <a:t>пункту 120-1.1 статті 120-1 </a:t>
            </a:r>
            <a:r>
              <a:rPr b="0" lang="ru-RU" sz="1800" spc="-1" strike="noStrike">
                <a:solidFill>
                  <a:srgbClr val="000000"/>
                </a:solidFill>
                <a:latin typeface="Garamond"/>
              </a:rPr>
              <a:t>ПК України.</a:t>
            </a:r>
            <a:endParaRPr b="0" lang="uk-UA" sz="1800" spc="-1" strike="noStrike">
              <a:latin typeface="Arial"/>
            </a:endParaRPr>
          </a:p>
          <a:p>
            <a:pPr algn="just">
              <a:lnSpc>
                <a:spcPct val="100000"/>
              </a:lnSpc>
              <a:buNone/>
            </a:pPr>
            <a:r>
              <a:rPr b="0" lang="ru-RU" sz="1800" spc="-1" strike="noStrike">
                <a:solidFill>
                  <a:srgbClr val="000000"/>
                </a:solidFill>
                <a:latin typeface="Garamond"/>
              </a:rPr>
              <a:t>…</a:t>
            </a:r>
            <a:endParaRPr b="0" lang="uk-UA" sz="1800" spc="-1" strike="noStrike">
              <a:latin typeface="Arial"/>
            </a:endParaRPr>
          </a:p>
          <a:p>
            <a:pPr algn="just">
              <a:lnSpc>
                <a:spcPct val="100000"/>
              </a:lnSpc>
              <a:buNone/>
            </a:pPr>
            <a:r>
              <a:rPr b="0" lang="ru-RU" sz="1800" spc="-1" strike="noStrike">
                <a:solidFill>
                  <a:srgbClr val="000000"/>
                </a:solidFill>
                <a:latin typeface="Garamond"/>
              </a:rPr>
              <a:t>Щодо застосування розміру штрафних санкцій, передбачених пунктом 90 підрозділу 2 розділу </a:t>
            </a:r>
            <a:r>
              <a:rPr b="0" lang="en-US" sz="1800" spc="-1" strike="noStrike">
                <a:solidFill>
                  <a:srgbClr val="000000"/>
                </a:solidFill>
                <a:latin typeface="Garamond"/>
              </a:rPr>
              <a:t>XX </a:t>
            </a:r>
            <a:r>
              <a:rPr b="0" lang="ru-RU" sz="1800" spc="-1" strike="noStrike">
                <a:solidFill>
                  <a:srgbClr val="000000"/>
                </a:solidFill>
                <a:latin typeface="Garamond"/>
              </a:rPr>
              <a:t>ПК України, Верховний Суд зазначає наступне.</a:t>
            </a:r>
            <a:endParaRPr b="0" lang="uk-UA" sz="1800" spc="-1" strike="noStrike">
              <a:latin typeface="Arial"/>
            </a:endParaRPr>
          </a:p>
          <a:p>
            <a:pPr algn="just">
              <a:lnSpc>
                <a:spcPct val="100000"/>
              </a:lnSpc>
              <a:buNone/>
            </a:pP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1" lang="ru-RU" sz="1800" spc="-1" strike="noStrike" u="sng">
                <a:solidFill>
                  <a:srgbClr val="000000"/>
                </a:solidFill>
                <a:uFillTx/>
                <a:latin typeface="Garamond"/>
              </a:rPr>
              <a:t>зменшений розмір</a:t>
            </a:r>
            <a:r>
              <a:rPr b="1" lang="ru-RU" sz="1800" spc="-1" strike="noStrike">
                <a:solidFill>
                  <a:srgbClr val="000000"/>
                </a:solidFill>
                <a:latin typeface="Garamond"/>
              </a:rPr>
              <a:t> штрафних санкцій </a:t>
            </a:r>
            <a:r>
              <a:rPr b="0" lang="ru-RU" sz="1800" spc="-1" strike="noStrike">
                <a:solidFill>
                  <a:srgbClr val="000000"/>
                </a:solidFill>
                <a:latin typeface="Garamond"/>
              </a:rPr>
              <a:t>може бути застосований </a:t>
            </a:r>
            <a:r>
              <a:rPr b="1" lang="ru-RU" sz="1800" spc="-1" strike="noStrike">
                <a:solidFill>
                  <a:srgbClr val="000000"/>
                </a:solidFill>
                <a:latin typeface="Garamond"/>
              </a:rPr>
              <a:t>лише щодо податкових накладних, складених та зареєстрованих несвоєчасно </a:t>
            </a:r>
            <a:r>
              <a:rPr b="1" lang="ru-RU" sz="1800" spc="-1" strike="noStrike" u="sng">
                <a:solidFill>
                  <a:srgbClr val="000000"/>
                </a:solidFill>
                <a:uFillTx/>
                <a:latin typeface="Garamond"/>
              </a:rPr>
              <a:t>після</a:t>
            </a:r>
            <a:r>
              <a:rPr b="1" lang="ru-RU" sz="1800" spc="-1" strike="noStrike">
                <a:solidFill>
                  <a:srgbClr val="000000"/>
                </a:solidFill>
                <a:latin typeface="Garamond"/>
              </a:rPr>
              <a:t> </a:t>
            </a:r>
            <a:r>
              <a:rPr b="0" lang="ru-RU" sz="1800" spc="-1" strike="noStrike">
                <a:solidFill>
                  <a:srgbClr val="000000"/>
                </a:solidFill>
                <a:latin typeface="Garamond"/>
              </a:rPr>
              <a:t>набрання чинності Законом №2876-IX або до накладних, строк реєстрації яких не скінчився станом на день набрання чинності цим Законом (</a:t>
            </a:r>
            <a:r>
              <a:rPr b="1" lang="ru-RU" sz="1800" spc="-1" strike="noStrike" u="sng">
                <a:solidFill>
                  <a:srgbClr val="000000"/>
                </a:solidFill>
                <a:uFillTx/>
                <a:latin typeface="Garamond"/>
              </a:rPr>
              <a:t>08 лютого 2023 року</a:t>
            </a:r>
            <a:r>
              <a:rPr b="0" lang="ru-RU" sz="1800" spc="-1" strike="noStrike">
                <a:solidFill>
                  <a:srgbClr val="000000"/>
                </a:solidFill>
                <a:latin typeface="Garamond"/>
              </a:rPr>
              <a:t>).</a:t>
            </a:r>
            <a:r>
              <a:rPr b="0" lang="uk-UA" sz="1800" spc="-1" strike="noStrike">
                <a:solidFill>
                  <a:srgbClr val="000000"/>
                </a:solidFill>
                <a:latin typeface="Garamond"/>
              </a:rPr>
              <a:t>»</a:t>
            </a: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800" spc="-1" strike="noStrike">
              <a:latin typeface="Arial"/>
            </a:endParaRPr>
          </a:p>
        </p:txBody>
      </p:sp>
      <p:sp>
        <p:nvSpPr>
          <p:cNvPr id="659" name="PlaceHolder 1"/>
          <p:cNvSpPr>
            <a:spLocks noGrp="1"/>
          </p:cNvSpPr>
          <p:nvPr>
            <p:ph type="sldNum" idx="10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20F77B5-BF25-47D0-B95A-DFD04B02794B}"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60" name="Прямокутник 8"/>
          <p:cNvSpPr/>
          <p:nvPr/>
        </p:nvSpPr>
        <p:spPr>
          <a:xfrm>
            <a:off x="172080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661" name="Прямокутник 9"/>
          <p:cNvSpPr/>
          <p:nvPr/>
        </p:nvSpPr>
        <p:spPr>
          <a:xfrm>
            <a:off x="1755360" y="8136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62" name="Прямокутник 10"/>
          <p:cNvSpPr/>
          <p:nvPr/>
        </p:nvSpPr>
        <p:spPr>
          <a:xfrm>
            <a:off x="9556200" y="736560"/>
            <a:ext cx="1650600" cy="914040"/>
          </a:xfrm>
          <a:prstGeom prst="rect">
            <a:avLst/>
          </a:prstGeom>
          <a:solidFill>
            <a:schemeClr val="tx2"/>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НЕГАТИВ!!!</a:t>
            </a:r>
            <a:endParaRPr b="0" lang="uk-UA" sz="1800" spc="-1" strike="noStrike">
              <a:latin typeface="Arial"/>
            </a:endParaRPr>
          </a:p>
        </p:txBody>
      </p:sp>
      <p:sp>
        <p:nvSpPr>
          <p:cNvPr id="663" name="Овал 12"/>
          <p:cNvSpPr/>
          <p:nvPr/>
        </p:nvSpPr>
        <p:spPr>
          <a:xfrm>
            <a:off x="1341720" y="1313280"/>
            <a:ext cx="2736000" cy="997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30.01.24р. у справі №</a:t>
            </a:r>
            <a:r>
              <a:rPr b="0" lang="ru-RU" sz="1800" spc="-1" strike="noStrike">
                <a:solidFill>
                  <a:srgbClr val="ffffff"/>
                </a:solidFill>
                <a:latin typeface="Garamond"/>
              </a:rPr>
              <a:t>280/4484/23</a:t>
            </a:r>
            <a:endParaRPr b="0" lang="uk-UA" sz="1800" spc="-1" strike="noStrike">
              <a:latin typeface="Arial"/>
            </a:endParaRPr>
          </a:p>
        </p:txBody>
      </p:sp>
      <p:sp>
        <p:nvSpPr>
          <p:cNvPr id="664" name="PlaceHolder 2"/>
          <p:cNvSpPr>
            <a:spLocks noGrp="1"/>
          </p:cNvSpPr>
          <p:nvPr>
            <p:ph type="ftr" idx="10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p:transition spd="med">
    <p:fade/>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5" name="Рисунок 9" descr=""/>
          <p:cNvPicPr/>
          <p:nvPr/>
        </p:nvPicPr>
        <p:blipFill>
          <a:blip r:embed="rId1"/>
          <a:stretch/>
        </p:blipFill>
        <p:spPr>
          <a:xfrm>
            <a:off x="117720" y="212400"/>
            <a:ext cx="1976040" cy="871200"/>
          </a:xfrm>
          <a:prstGeom prst="rect">
            <a:avLst/>
          </a:prstGeom>
          <a:ln w="0">
            <a:noFill/>
          </a:ln>
        </p:spPr>
      </p:pic>
      <p:sp>
        <p:nvSpPr>
          <p:cNvPr id="666" name="PlaceHolder 1"/>
          <p:cNvSpPr>
            <a:spLocks noGrp="1"/>
          </p:cNvSpPr>
          <p:nvPr>
            <p:ph type="sldNum" idx="105"/>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C785662B-D9C3-4C8A-B493-BE2F19048827}"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67"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668" name="Округлений прямокутник 3"/>
          <p:cNvSpPr/>
          <p:nvPr/>
        </p:nvSpPr>
        <p:spPr>
          <a:xfrm>
            <a:off x="1227600" y="1536840"/>
            <a:ext cx="10381320" cy="4510080"/>
          </a:xfrm>
          <a:prstGeom prst="roundRect">
            <a:avLst>
              <a:gd name="adj" fmla="val 16667"/>
            </a:avLst>
          </a:prstGeom>
          <a:solidFill>
            <a:schemeClr val="accent6"/>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buNone/>
            </a:pPr>
            <a:endParaRPr b="0" lang="uk-UA" sz="20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Відносини з «ризиковими» контрагентами </a:t>
            </a:r>
            <a:r>
              <a:rPr b="0" i="1" lang="uk-UA" sz="2000" spc="-1" strike="noStrike">
                <a:solidFill>
                  <a:srgbClr val="ffffff"/>
                </a:solidFill>
                <a:latin typeface="Garamond"/>
              </a:rPr>
              <a:t>(саме ТОП-порушення)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Несвоєчасна реєстрація (відсутність реєстрації) ПН у ЄРПН, недекларування ПЗ за зареєстрованими/«заблокованими» ПН </a:t>
            </a:r>
            <a:r>
              <a:rPr b="0" i="1" lang="uk-UA" sz="2000" spc="-1" strike="noStrike">
                <a:solidFill>
                  <a:srgbClr val="ffffff"/>
                </a:solidFill>
                <a:latin typeface="Garamond"/>
              </a:rPr>
              <a:t>(акцент на помилкових ПН)</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76e07"/>
              </a:buClr>
              <a:buFont typeface="Wingdings" charset="2"/>
              <a:buChar char=""/>
            </a:pPr>
            <a:r>
              <a:rPr b="1" lang="uk-UA" sz="2000" spc="-1" strike="noStrike">
                <a:solidFill>
                  <a:srgbClr val="f76e07"/>
                </a:solidFill>
                <a:latin typeface="Garamond"/>
              </a:rPr>
              <a:t>Недотримання вимог валютного законодавства </a:t>
            </a:r>
            <a:r>
              <a:rPr b="0" i="1" lang="uk-UA" sz="2000" spc="-1" strike="noStrike">
                <a:solidFill>
                  <a:srgbClr val="f76e07"/>
                </a:solidFill>
                <a:latin typeface="Garamond"/>
              </a:rPr>
              <a:t>(порушення граничних строків розрахунків, встановлених НБУ) </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«РРО-порушення» </a:t>
            </a:r>
            <a:r>
              <a:rPr b="0" i="1" lang="uk-UA" sz="2000" spc="-1" strike="noStrike">
                <a:solidFill>
                  <a:srgbClr val="ffffff"/>
                </a:solidFill>
                <a:latin typeface="Garamond"/>
              </a:rPr>
              <a:t>(зокрема, штрафи за «невидачу» фіскальних чеків)</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Невідображення в обліку надлишків/нестач ТМЦ за результатами «фіскальних» інвентаризацій</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Дисконтування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Реалізація продукції нижче ціни придбання</a:t>
            </a:r>
            <a:endParaRPr b="0" lang="uk-UA" sz="2000" spc="-1" strike="noStrike">
              <a:latin typeface="Arial"/>
            </a:endParaRPr>
          </a:p>
          <a:p>
            <a:pPr algn="just">
              <a:lnSpc>
                <a:spcPct val="100000"/>
              </a:lnSpc>
              <a:buNone/>
            </a:pPr>
            <a:endParaRPr b="0" lang="uk-UA" sz="2000" spc="-1" strike="noStrike">
              <a:latin typeface="Arial"/>
            </a:endParaRPr>
          </a:p>
        </p:txBody>
      </p:sp>
      <p:sp>
        <p:nvSpPr>
          <p:cNvPr id="669" name="Прямокутник 10"/>
          <p:cNvSpPr/>
          <p:nvPr/>
        </p:nvSpPr>
        <p:spPr>
          <a:xfrm>
            <a:off x="1677600" y="23688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670" name="Прямокутник 12"/>
          <p:cNvSpPr/>
          <p:nvPr/>
        </p:nvSpPr>
        <p:spPr>
          <a:xfrm>
            <a:off x="1755360" y="79596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71" name="PlaceHolder 3"/>
          <p:cNvSpPr>
            <a:spLocks noGrp="1"/>
          </p:cNvSpPr>
          <p:nvPr>
            <p:ph type="ftr" idx="10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2" name="Рисунок 9" descr=""/>
          <p:cNvPicPr/>
          <p:nvPr/>
        </p:nvPicPr>
        <p:blipFill>
          <a:blip r:embed="rId1"/>
          <a:stretch/>
        </p:blipFill>
        <p:spPr>
          <a:xfrm>
            <a:off x="117720" y="212400"/>
            <a:ext cx="1976040" cy="871200"/>
          </a:xfrm>
          <a:prstGeom prst="rect">
            <a:avLst/>
          </a:prstGeom>
          <a:ln w="0">
            <a:noFill/>
          </a:ln>
        </p:spPr>
      </p:pic>
      <p:sp>
        <p:nvSpPr>
          <p:cNvPr id="673" name="PlaceHolder 1"/>
          <p:cNvSpPr>
            <a:spLocks noGrp="1"/>
          </p:cNvSpPr>
          <p:nvPr>
            <p:ph type="sldNum" idx="107"/>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4E8C4FD3-F616-4C39-AAEB-289A3E9247D6}"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74"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675" name="Прямокутник 10"/>
          <p:cNvSpPr/>
          <p:nvPr/>
        </p:nvSpPr>
        <p:spPr>
          <a:xfrm>
            <a:off x="1951200" y="1716480"/>
            <a:ext cx="8280720" cy="4173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r>
              <a:rPr b="1" lang="uk-UA" sz="2000" spc="-1" strike="noStrike">
                <a:solidFill>
                  <a:srgbClr val="000000"/>
                </a:solidFill>
                <a:latin typeface="Garamond"/>
              </a:rPr>
              <a:t>Недотримання валютного законодавства (контраргументи):</a:t>
            </a: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lang="uk-UA" sz="1900" spc="-1" strike="noStrike">
                <a:solidFill>
                  <a:srgbClr val="000000"/>
                </a:solidFill>
                <a:latin typeface="Garamond"/>
              </a:rPr>
              <a:t>       </a:t>
            </a:r>
            <a:r>
              <a:rPr b="1" lang="uk-UA" sz="1900" spc="-1" strike="noStrike" u="sng">
                <a:solidFill>
                  <a:srgbClr val="000000"/>
                </a:solidFill>
                <a:uFillTx/>
                <a:latin typeface="Garamond"/>
              </a:rPr>
              <a:t>1.</a:t>
            </a:r>
            <a:r>
              <a:rPr b="0" lang="uk-UA" sz="1900" spc="-1" strike="noStrike">
                <a:solidFill>
                  <a:srgbClr val="000000"/>
                </a:solidFill>
                <a:latin typeface="Garamond"/>
              </a:rPr>
              <a:t> З 01.01.2021 пеня за порушення резидентами строку розрахунків в іноземній валюті є одним із різновидів пені в розумінні п.п.14.1.162. ст.14 ПК України</a:t>
            </a:r>
            <a:r>
              <a:rPr b="0" lang="ru-RU" sz="1900" spc="-1" strike="noStrike">
                <a:solidFill>
                  <a:srgbClr val="000000"/>
                </a:solidFill>
                <a:latin typeface="Garamond"/>
              </a:rPr>
              <a:t>, а </a:t>
            </a:r>
            <a:r>
              <a:rPr b="0" lang="uk-UA" sz="1900" spc="-1" strike="noStrike">
                <a:solidFill>
                  <a:srgbClr val="000000"/>
                </a:solidFill>
                <a:latin typeface="Garamond"/>
              </a:rPr>
              <a:t>з 12.03.2020р. по 30.06.2023р. на території України діяв «короновірусний» карантин, протягом  дії якого заборонено було нараховувати пеню (абз.11 п.52-1 підрозд.10 розд. XX ПКУ)</a:t>
            </a:r>
            <a:endParaRPr b="0" lang="uk-UA" sz="1900" spc="-1" strike="noStrike">
              <a:latin typeface="Arial"/>
            </a:endParaRPr>
          </a:p>
          <a:p>
            <a:pPr algn="just">
              <a:lnSpc>
                <a:spcPct val="100000"/>
              </a:lnSpc>
              <a:buNone/>
            </a:pPr>
            <a:r>
              <a:rPr b="0" lang="uk-UA" sz="1900" spc="-1" strike="noStrike">
                <a:solidFill>
                  <a:srgbClr val="000000"/>
                </a:solidFill>
                <a:latin typeface="Garamond"/>
              </a:rPr>
              <a:t>       </a:t>
            </a:r>
            <a:r>
              <a:rPr b="1" lang="uk-UA" sz="1900" spc="-1" strike="noStrike" u="sng">
                <a:solidFill>
                  <a:srgbClr val="000000"/>
                </a:solidFill>
                <a:uFillTx/>
                <a:latin typeface="Garamond"/>
              </a:rPr>
              <a:t>2.</a:t>
            </a:r>
            <a:r>
              <a:rPr b="0" lang="uk-UA" sz="1900" spc="-1" strike="noStrike">
                <a:solidFill>
                  <a:srgbClr val="000000"/>
                </a:solidFill>
                <a:latin typeface="Garamond"/>
              </a:rPr>
              <a:t> Зупинення перебігу граничних строків </a:t>
            </a:r>
            <a:r>
              <a:rPr b="0" lang="ru-RU" sz="1900" spc="-1" strike="noStrike">
                <a:solidFill>
                  <a:srgbClr val="000000"/>
                </a:solidFill>
                <a:latin typeface="Garamond"/>
              </a:rPr>
              <a:t>розрахунків за операціями з експорту та імпорту товарів (з 24.02.2022р. по 31.07.2023р.)</a:t>
            </a:r>
            <a:endParaRPr b="0" lang="uk-UA" sz="1900" spc="-1" strike="noStrike">
              <a:latin typeface="Arial"/>
            </a:endParaRPr>
          </a:p>
          <a:p>
            <a:pPr algn="just">
              <a:lnSpc>
                <a:spcPct val="100000"/>
              </a:lnSpc>
              <a:buNone/>
            </a:pPr>
            <a:r>
              <a:rPr b="0" lang="uk-UA" sz="1900" spc="-1" strike="noStrike">
                <a:solidFill>
                  <a:srgbClr val="000000"/>
                </a:solidFill>
                <a:latin typeface="Garamond"/>
              </a:rPr>
              <a:t>       </a:t>
            </a:r>
            <a:r>
              <a:rPr b="1" lang="uk-UA" sz="1900" spc="-1" strike="noStrike" u="sng">
                <a:solidFill>
                  <a:srgbClr val="000000"/>
                </a:solidFill>
                <a:uFillTx/>
                <a:latin typeface="Garamond"/>
              </a:rPr>
              <a:t>3.</a:t>
            </a:r>
            <a:r>
              <a:rPr b="0" lang="uk-UA" sz="1900" spc="-1" strike="noStrike">
                <a:solidFill>
                  <a:srgbClr val="000000"/>
                </a:solidFill>
                <a:latin typeface="Garamond"/>
              </a:rPr>
              <a:t> Залік зустрічних однорідних вимог</a:t>
            </a:r>
            <a:r>
              <a:rPr b="1" lang="uk-UA" sz="1900" spc="-1" strike="noStrike">
                <a:solidFill>
                  <a:srgbClr val="ff0000"/>
                </a:solidFill>
                <a:latin typeface="Garamond"/>
              </a:rPr>
              <a:t>?!</a:t>
            </a:r>
            <a:endParaRPr b="0" lang="uk-UA" sz="1900" spc="-1" strike="noStrike">
              <a:latin typeface="Arial"/>
            </a:endParaRPr>
          </a:p>
          <a:p>
            <a:pPr algn="just">
              <a:lnSpc>
                <a:spcPct val="100000"/>
              </a:lnSpc>
              <a:buNone/>
            </a:pPr>
            <a:r>
              <a:rPr b="0" lang="uk-UA" sz="1900" spc="-1" strike="noStrike">
                <a:solidFill>
                  <a:srgbClr val="000000"/>
                </a:solidFill>
                <a:latin typeface="Garamond"/>
              </a:rPr>
              <a:t>       </a:t>
            </a:r>
            <a:r>
              <a:rPr b="1" lang="uk-UA" sz="1900" spc="-1" strike="noStrike" u="sng">
                <a:solidFill>
                  <a:srgbClr val="000000"/>
                </a:solidFill>
                <a:uFillTx/>
                <a:latin typeface="Garamond"/>
              </a:rPr>
              <a:t>4.</a:t>
            </a:r>
            <a:r>
              <a:rPr b="0" lang="uk-UA" sz="1900" spc="-1" strike="noStrike">
                <a:solidFill>
                  <a:srgbClr val="000000"/>
                </a:solidFill>
                <a:latin typeface="Garamond"/>
              </a:rPr>
              <a:t> Статус органу валютного нагляду та повноваження щодо проведення перевірок з питань дотримання вимог валютного законодавства надані ЗУ «Про валюту та валютні операції» тільки центральному органу виконавчої влади, що реалізує державну податкову політику, тобто ДПС України …</a:t>
            </a:r>
            <a:endParaRPr b="0" lang="uk-UA" sz="1900" spc="-1" strike="noStrike">
              <a:latin typeface="Arial"/>
            </a:endParaRPr>
          </a:p>
        </p:txBody>
      </p:sp>
      <p:pic>
        <p:nvPicPr>
          <p:cNvPr id="676" name="Рисунок 14" descr="Обмен валюты: курсы доллара и евро, дирхам в рубли в БКС Банк"/>
          <p:cNvPicPr/>
          <p:nvPr/>
        </p:nvPicPr>
        <p:blipFill>
          <a:blip r:embed="rId2"/>
          <a:stretch/>
        </p:blipFill>
        <p:spPr>
          <a:xfrm>
            <a:off x="10232280" y="1325160"/>
            <a:ext cx="1385640" cy="1130400"/>
          </a:xfrm>
          <a:prstGeom prst="rect">
            <a:avLst/>
          </a:prstGeom>
          <a:ln w="0">
            <a:noFill/>
          </a:ln>
        </p:spPr>
      </p:pic>
      <p:pic>
        <p:nvPicPr>
          <p:cNvPr id="677" name="Рисунок 15" descr="Знаки валют — Википедия"/>
          <p:cNvPicPr/>
          <p:nvPr/>
        </p:nvPicPr>
        <p:blipFill>
          <a:blip r:embed="rId3"/>
          <a:stretch/>
        </p:blipFill>
        <p:spPr>
          <a:xfrm>
            <a:off x="725760" y="5146200"/>
            <a:ext cx="1147320" cy="917640"/>
          </a:xfrm>
          <a:prstGeom prst="rect">
            <a:avLst/>
          </a:prstGeom>
          <a:ln w="0">
            <a:noFill/>
          </a:ln>
        </p:spPr>
      </p:pic>
      <p:sp>
        <p:nvSpPr>
          <p:cNvPr id="678" name="Прямокутник 11"/>
          <p:cNvSpPr/>
          <p:nvPr/>
        </p:nvSpPr>
        <p:spPr>
          <a:xfrm>
            <a:off x="1764360" y="810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79" name="PlaceHolder 3"/>
          <p:cNvSpPr>
            <a:spLocks noGrp="1"/>
          </p:cNvSpPr>
          <p:nvPr>
            <p:ph type="ftr" idx="108"/>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680" name="Прямокутник 17"/>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1" name="Рисунок 9" descr=""/>
          <p:cNvPicPr/>
          <p:nvPr/>
        </p:nvPicPr>
        <p:blipFill>
          <a:blip r:embed="rId1"/>
          <a:stretch/>
        </p:blipFill>
        <p:spPr>
          <a:xfrm>
            <a:off x="117720" y="212400"/>
            <a:ext cx="1976040" cy="871200"/>
          </a:xfrm>
          <a:prstGeom prst="rect">
            <a:avLst/>
          </a:prstGeom>
          <a:ln w="0">
            <a:noFill/>
          </a:ln>
        </p:spPr>
      </p:pic>
      <p:sp>
        <p:nvSpPr>
          <p:cNvPr id="682" name="PlaceHolder 1"/>
          <p:cNvSpPr>
            <a:spLocks noGrp="1"/>
          </p:cNvSpPr>
          <p:nvPr>
            <p:ph type="sldNum" idx="109"/>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B505F188-C6E9-4501-8430-2F6AAAC86563}"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83"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684" name="Округлений прямокутник 3"/>
          <p:cNvSpPr/>
          <p:nvPr/>
        </p:nvSpPr>
        <p:spPr>
          <a:xfrm>
            <a:off x="1212840" y="1766880"/>
            <a:ext cx="10381320" cy="4510080"/>
          </a:xfrm>
          <a:prstGeom prst="roundRect">
            <a:avLst>
              <a:gd name="adj" fmla="val 16667"/>
            </a:avLst>
          </a:prstGeom>
          <a:solidFill>
            <a:schemeClr val="accent6"/>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buNone/>
            </a:pPr>
            <a:endParaRPr b="0" lang="uk-UA" sz="20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Відносини з «ризиковими» контрагентами </a:t>
            </a:r>
            <a:r>
              <a:rPr b="0" i="1" lang="uk-UA" sz="2000" spc="-1" strike="noStrike">
                <a:solidFill>
                  <a:srgbClr val="ffffff"/>
                </a:solidFill>
                <a:latin typeface="Garamond"/>
              </a:rPr>
              <a:t>(ТОП-порушення)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Несвоєчасна реєстрація (відсутність реєстрації) ПН у ЄРПН, недекларування ПЗ за зареєстрованими/«заблокованими» ПН </a:t>
            </a:r>
            <a:r>
              <a:rPr b="0" i="1" lang="uk-UA" sz="2000" spc="-1" strike="noStrike">
                <a:solidFill>
                  <a:srgbClr val="ffffff"/>
                </a:solidFill>
                <a:latin typeface="Garamond"/>
              </a:rPr>
              <a:t>(акцент на помилкових ПН)</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Недотримання вимог валютного законодавства </a:t>
            </a:r>
            <a:r>
              <a:rPr b="0" i="1" lang="uk-UA" sz="2000" spc="-1" strike="noStrike">
                <a:solidFill>
                  <a:srgbClr val="ffffff"/>
                </a:solidFill>
                <a:latin typeface="Garamond"/>
              </a:rPr>
              <a:t>(порушення граничних строків розрахунків, встановлених НБУ) </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«РРО-порушення» </a:t>
            </a:r>
            <a:r>
              <a:rPr b="0" i="1" lang="uk-UA" sz="2000" spc="-1" strike="noStrike">
                <a:solidFill>
                  <a:srgbClr val="ffffff"/>
                </a:solidFill>
                <a:latin typeface="Garamond"/>
              </a:rPr>
              <a:t>(зокрема, штрафи за «невидачу» фіскальних чеків)</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76e07"/>
              </a:buClr>
              <a:buFont typeface="Wingdings" charset="2"/>
              <a:buChar char=""/>
            </a:pPr>
            <a:r>
              <a:rPr b="1" lang="uk-UA" sz="2000" spc="-1" strike="noStrike">
                <a:solidFill>
                  <a:srgbClr val="f76e07"/>
                </a:solidFill>
                <a:latin typeface="Garamond"/>
              </a:rPr>
              <a:t>Невідображення в обліку надлишків/нестач ТМЦ за результатами «фіскальних» інвентаризацій</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Дисконтування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Реалізація продукції нижче ціни придбання</a:t>
            </a:r>
            <a:endParaRPr b="0" lang="uk-UA" sz="2000" spc="-1" strike="noStrike">
              <a:latin typeface="Arial"/>
            </a:endParaRPr>
          </a:p>
          <a:p>
            <a:pPr algn="just">
              <a:lnSpc>
                <a:spcPct val="100000"/>
              </a:lnSpc>
              <a:buNone/>
            </a:pPr>
            <a:endParaRPr b="0" lang="uk-UA" sz="2000" spc="-1" strike="noStrike">
              <a:latin typeface="Arial"/>
            </a:endParaRPr>
          </a:p>
        </p:txBody>
      </p:sp>
      <p:sp>
        <p:nvSpPr>
          <p:cNvPr id="685" name="Прямокутник 10"/>
          <p:cNvSpPr/>
          <p:nvPr/>
        </p:nvSpPr>
        <p:spPr>
          <a:xfrm>
            <a:off x="1630800" y="2124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686" name="Прямокутник 11"/>
          <p:cNvSpPr/>
          <p:nvPr/>
        </p:nvSpPr>
        <p:spPr>
          <a:xfrm>
            <a:off x="1755360" y="86292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87" name="PlaceHolder 3"/>
          <p:cNvSpPr>
            <a:spLocks noGrp="1"/>
          </p:cNvSpPr>
          <p:nvPr>
            <p:ph type="ftr" idx="11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8" name="Рисунок 10" descr=""/>
          <p:cNvPicPr/>
          <p:nvPr/>
        </p:nvPicPr>
        <p:blipFill>
          <a:blip r:embed="rId1"/>
          <a:stretch/>
        </p:blipFill>
        <p:spPr>
          <a:xfrm>
            <a:off x="117720" y="212400"/>
            <a:ext cx="1976040" cy="871200"/>
          </a:xfrm>
          <a:prstGeom prst="rect">
            <a:avLst/>
          </a:prstGeom>
          <a:ln w="0">
            <a:noFill/>
          </a:ln>
        </p:spPr>
      </p:pic>
      <p:pic>
        <p:nvPicPr>
          <p:cNvPr id="689" name="Рисунок 13" descr="http://buh.ru/upload/materials/e51/e516e442cf9d6f24e2568877be5384f8.gif"/>
          <p:cNvPicPr/>
          <p:nvPr/>
        </p:nvPicPr>
        <p:blipFill>
          <a:blip r:embed="rId2"/>
          <a:stretch/>
        </p:blipFill>
        <p:spPr>
          <a:xfrm>
            <a:off x="7174440" y="2251440"/>
            <a:ext cx="4404600" cy="3462120"/>
          </a:xfrm>
          <a:prstGeom prst="rect">
            <a:avLst/>
          </a:prstGeom>
          <a:ln w="9525">
            <a:noFill/>
          </a:ln>
        </p:spPr>
      </p:pic>
      <p:sp>
        <p:nvSpPr>
          <p:cNvPr id="690" name="Прямокутник 4"/>
          <p:cNvSpPr/>
          <p:nvPr/>
        </p:nvSpPr>
        <p:spPr>
          <a:xfrm>
            <a:off x="837720" y="2251440"/>
            <a:ext cx="6092640" cy="3442680"/>
          </a:xfrm>
          <a:prstGeom prst="rect">
            <a:avLst/>
          </a:prstGeom>
          <a:noFill/>
          <a:ln w="0">
            <a:noFill/>
          </a:ln>
        </p:spPr>
        <p:style>
          <a:lnRef idx="0"/>
          <a:fillRef idx="0"/>
          <a:effectRef idx="0"/>
          <a:fontRef idx="minor"/>
        </p:style>
        <p:txBody>
          <a:bodyPr lIns="90000" rIns="90000" tIns="45000" bIns="45000" anchor="t">
            <a:spAutoFit/>
          </a:bodyPr>
          <a:p>
            <a:pPr indent="-216000" algn="just">
              <a:lnSpc>
                <a:spcPct val="100000"/>
              </a:lnSpc>
              <a:buClr>
                <a:srgbClr val="404040"/>
              </a:buClr>
              <a:buFont typeface="Wingdings" charset="2"/>
              <a:buChar char=""/>
            </a:pPr>
            <a:r>
              <a:rPr b="1" lang="uk-UA" sz="1800" spc="-1" strike="noStrike">
                <a:solidFill>
                  <a:srgbClr val="404040"/>
                </a:solidFill>
                <a:latin typeface="Georgia"/>
              </a:rPr>
              <a:t> </a:t>
            </a:r>
            <a:r>
              <a:rPr b="1" lang="uk-UA" sz="1800" spc="-1" strike="noStrike">
                <a:solidFill>
                  <a:srgbClr val="404040"/>
                </a:solidFill>
                <a:latin typeface="Georgia"/>
              </a:rPr>
              <a:t>ДПС має право </a:t>
            </a:r>
            <a:r>
              <a:rPr b="1" lang="uk-UA" sz="1800" spc="-1" strike="noStrike">
                <a:solidFill>
                  <a:srgbClr val="78648e"/>
                </a:solidFill>
                <a:latin typeface="Georgia"/>
              </a:rPr>
              <a:t>вимагати проведення </a:t>
            </a:r>
            <a:r>
              <a:rPr b="1" lang="uk-UA" sz="1800" spc="-1" strike="noStrike">
                <a:solidFill>
                  <a:srgbClr val="404040"/>
                </a:solidFill>
                <a:latin typeface="Georgia"/>
              </a:rPr>
              <a:t>інвентаризації, а </a:t>
            </a:r>
            <a:r>
              <a:rPr b="1" lang="uk-UA" sz="1800" spc="-1" strike="noStrike">
                <a:solidFill>
                  <a:srgbClr val="78648e"/>
                </a:solidFill>
                <a:latin typeface="Georgia"/>
              </a:rPr>
              <a:t>не проводити </a:t>
            </a:r>
            <a:r>
              <a:rPr b="1" lang="uk-UA" sz="1800" spc="-1" strike="noStrike">
                <a:solidFill>
                  <a:srgbClr val="404040"/>
                </a:solidFill>
                <a:latin typeface="Georgia"/>
              </a:rPr>
              <a:t>її</a:t>
            </a:r>
            <a:endParaRPr b="0" lang="uk-UA" sz="1800" spc="-1" strike="noStrike">
              <a:latin typeface="Arial"/>
            </a:endParaRPr>
          </a:p>
          <a:p>
            <a:pPr algn="just">
              <a:lnSpc>
                <a:spcPct val="100000"/>
              </a:lnSpc>
              <a:buNone/>
            </a:pPr>
            <a:endParaRPr b="0" lang="uk-UA" sz="1000" spc="-1" strike="noStrike">
              <a:latin typeface="Arial"/>
            </a:endParaRPr>
          </a:p>
          <a:p>
            <a:pPr indent="-216000" algn="just">
              <a:lnSpc>
                <a:spcPct val="100000"/>
              </a:lnSpc>
              <a:buClr>
                <a:srgbClr val="404040"/>
              </a:buClr>
              <a:buFont typeface="Wingdings" charset="2"/>
              <a:buChar char=""/>
            </a:pPr>
            <a:r>
              <a:rPr b="1" lang="uk-UA" sz="1800" spc="-1" strike="noStrike">
                <a:solidFill>
                  <a:srgbClr val="404040"/>
                </a:solidFill>
                <a:latin typeface="Georgia"/>
              </a:rPr>
              <a:t> </a:t>
            </a:r>
            <a:r>
              <a:rPr b="1" lang="uk-UA" sz="1800" spc="-1" strike="noStrike">
                <a:solidFill>
                  <a:srgbClr val="404040"/>
                </a:solidFill>
                <a:latin typeface="Georgia"/>
              </a:rPr>
              <a:t>Така вимога повинна бути належним чином  оформлена у письмовому форматі </a:t>
            </a:r>
            <a:endParaRPr b="0" lang="uk-UA" sz="1800" spc="-1" strike="noStrike">
              <a:latin typeface="Arial"/>
            </a:endParaRPr>
          </a:p>
          <a:p>
            <a:pPr algn="just">
              <a:lnSpc>
                <a:spcPct val="100000"/>
              </a:lnSpc>
              <a:buNone/>
            </a:pPr>
            <a:endParaRPr b="0" lang="uk-UA" sz="1000" spc="-1" strike="noStrike">
              <a:latin typeface="Arial"/>
            </a:endParaRPr>
          </a:p>
          <a:p>
            <a:pPr indent="-216000" algn="just">
              <a:lnSpc>
                <a:spcPct val="100000"/>
              </a:lnSpc>
              <a:buClr>
                <a:srgbClr val="404040"/>
              </a:buClr>
              <a:buFont typeface="Wingdings" charset="2"/>
              <a:buChar char=""/>
            </a:pPr>
            <a:r>
              <a:rPr b="1" lang="uk-UA" sz="1800" spc="-1" strike="noStrike">
                <a:solidFill>
                  <a:srgbClr val="404040"/>
                </a:solidFill>
                <a:latin typeface="Georgia"/>
              </a:rPr>
              <a:t> </a:t>
            </a:r>
            <a:r>
              <a:rPr b="1" lang="uk-UA" sz="1800" spc="-1" strike="noStrike">
                <a:solidFill>
                  <a:srgbClr val="404040"/>
                </a:solidFill>
                <a:latin typeface="Georgia"/>
              </a:rPr>
              <a:t>Інвентаризація </a:t>
            </a:r>
            <a:r>
              <a:rPr b="1" lang="uk-UA" sz="1800" spc="-1" strike="noStrike">
                <a:solidFill>
                  <a:srgbClr val="78648e"/>
                </a:solidFill>
                <a:latin typeface="Georgia"/>
              </a:rPr>
              <a:t>не</a:t>
            </a:r>
            <a:r>
              <a:rPr b="1" lang="uk-UA" sz="1800" spc="-1" strike="noStrike">
                <a:solidFill>
                  <a:srgbClr val="404040"/>
                </a:solidFill>
                <a:latin typeface="Georgia"/>
              </a:rPr>
              <a:t> повинна проводитись </a:t>
            </a:r>
            <a:r>
              <a:rPr b="1" lang="uk-UA" sz="1800" spc="-1" strike="noStrike">
                <a:solidFill>
                  <a:srgbClr val="78648e"/>
                </a:solidFill>
                <a:latin typeface="Georgia"/>
              </a:rPr>
              <a:t>у присутності </a:t>
            </a:r>
            <a:r>
              <a:rPr b="1" lang="uk-UA" sz="1800" spc="-1" strike="noStrike">
                <a:solidFill>
                  <a:srgbClr val="404040"/>
                </a:solidFill>
                <a:latin typeface="Georgia"/>
              </a:rPr>
              <a:t>перевіряючих</a:t>
            </a:r>
            <a:endParaRPr b="0" lang="uk-UA" sz="1800" spc="-1" strike="noStrike">
              <a:latin typeface="Arial"/>
            </a:endParaRPr>
          </a:p>
          <a:p>
            <a:pPr algn="just">
              <a:lnSpc>
                <a:spcPct val="100000"/>
              </a:lnSpc>
              <a:buNone/>
            </a:pPr>
            <a:endParaRPr b="0" lang="uk-UA" sz="1000" spc="-1" strike="noStrike">
              <a:latin typeface="Arial"/>
            </a:endParaRPr>
          </a:p>
          <a:p>
            <a:pPr indent="-216000" algn="just">
              <a:lnSpc>
                <a:spcPct val="100000"/>
              </a:lnSpc>
              <a:buClr>
                <a:srgbClr val="404040"/>
              </a:buClr>
              <a:buFont typeface="Wingdings" charset="2"/>
              <a:buChar char=""/>
            </a:pPr>
            <a:r>
              <a:rPr b="1" lang="ru-RU" sz="1800" spc="-1" strike="noStrike">
                <a:solidFill>
                  <a:srgbClr val="404040"/>
                </a:solidFill>
                <a:latin typeface="Georgia"/>
              </a:rPr>
              <a:t> </a:t>
            </a:r>
            <a:r>
              <a:rPr b="1" lang="ru-RU" sz="1800" spc="-1" strike="noStrike">
                <a:solidFill>
                  <a:srgbClr val="404040"/>
                </a:solidFill>
                <a:latin typeface="Georgia"/>
              </a:rPr>
              <a:t>Інвентаризація проводиться в рамках </a:t>
            </a:r>
            <a:r>
              <a:rPr b="1" lang="ru-RU" sz="1800" spc="-1" strike="noStrike">
                <a:solidFill>
                  <a:srgbClr val="78648e"/>
                </a:solidFill>
                <a:latin typeface="Georgia"/>
              </a:rPr>
              <a:t>«періоду перевірки»</a:t>
            </a:r>
            <a:endParaRPr b="0" lang="uk-UA" sz="1800" spc="-1" strike="noStrike">
              <a:latin typeface="Arial"/>
            </a:endParaRPr>
          </a:p>
          <a:p>
            <a:pPr algn="just">
              <a:lnSpc>
                <a:spcPct val="100000"/>
              </a:lnSpc>
              <a:buNone/>
            </a:pPr>
            <a:endParaRPr b="0" lang="uk-UA" sz="1000" spc="-1" strike="noStrike">
              <a:latin typeface="Arial"/>
            </a:endParaRPr>
          </a:p>
          <a:p>
            <a:pPr indent="-216000" algn="just">
              <a:lnSpc>
                <a:spcPct val="100000"/>
              </a:lnSpc>
              <a:buClr>
                <a:srgbClr val="404040"/>
              </a:buClr>
              <a:buFont typeface="Wingdings" charset="2"/>
              <a:buChar char=""/>
            </a:pPr>
            <a:r>
              <a:rPr b="1" lang="ru-RU" sz="1800" spc="-1" strike="noStrike">
                <a:solidFill>
                  <a:srgbClr val="404040"/>
                </a:solidFill>
                <a:latin typeface="Georgia"/>
              </a:rPr>
              <a:t> </a:t>
            </a:r>
            <a:r>
              <a:rPr b="1" lang="ru-RU" sz="1800" spc="-1" strike="noStrike">
                <a:solidFill>
                  <a:srgbClr val="404040"/>
                </a:solidFill>
                <a:latin typeface="Georgia"/>
              </a:rPr>
              <a:t>Так і бути, проведіть інвентаризацію і </a:t>
            </a:r>
            <a:r>
              <a:rPr b="1" lang="ru-RU" sz="1800" spc="-1" strike="noStrike">
                <a:solidFill>
                  <a:srgbClr val="78648e"/>
                </a:solidFill>
                <a:latin typeface="Georgia"/>
              </a:rPr>
              <a:t>на дату вимоги</a:t>
            </a:r>
            <a:endParaRPr b="0" lang="uk-UA" sz="1800" spc="-1" strike="noStrike">
              <a:latin typeface="Arial"/>
            </a:endParaRPr>
          </a:p>
        </p:txBody>
      </p:sp>
      <p:sp>
        <p:nvSpPr>
          <p:cNvPr id="691" name="Прямокутник 16"/>
          <p:cNvSpPr/>
          <p:nvPr/>
        </p:nvSpPr>
        <p:spPr>
          <a:xfrm>
            <a:off x="1833120" y="1542960"/>
            <a:ext cx="9637200" cy="456120"/>
          </a:xfrm>
          <a:prstGeom prst="rect">
            <a:avLst/>
          </a:prstGeom>
          <a:noFill/>
          <a:ln w="0">
            <a:noFill/>
          </a:ln>
        </p:spPr>
        <p:style>
          <a:lnRef idx="0"/>
          <a:fillRef idx="0"/>
          <a:effectRef idx="0"/>
          <a:fontRef idx="minor"/>
        </p:style>
        <p:txBody>
          <a:bodyPr lIns="90000" rIns="90000" tIns="45000" bIns="45000" anchor="t">
            <a:spAutoFit/>
          </a:bodyPr>
          <a:p>
            <a:pPr marL="457200" algn="just">
              <a:lnSpc>
                <a:spcPct val="100000"/>
              </a:lnSpc>
              <a:buNone/>
              <a:tabLst>
                <a:tab algn="l" pos="0"/>
              </a:tabLst>
            </a:pPr>
            <a:r>
              <a:rPr b="1" lang="uk-UA" sz="2400" spc="-1" strike="noStrike">
                <a:solidFill>
                  <a:srgbClr val="000000"/>
                </a:solidFill>
                <a:latin typeface="Garamond"/>
              </a:rPr>
              <a:t>Як протистояти «фіскальній» інвентаризації та проблемі складу?</a:t>
            </a:r>
            <a:endParaRPr b="0" lang="uk-UA" sz="2400" spc="-1" strike="noStrike">
              <a:latin typeface="Arial"/>
            </a:endParaRPr>
          </a:p>
        </p:txBody>
      </p:sp>
      <p:sp>
        <p:nvSpPr>
          <p:cNvPr id="692" name="Прямокутник 9"/>
          <p:cNvSpPr/>
          <p:nvPr/>
        </p:nvSpPr>
        <p:spPr>
          <a:xfrm>
            <a:off x="1734840" y="90576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ТОП-порушень від фіскалів …</a:t>
            </a:r>
            <a:endParaRPr b="0" lang="uk-UA" sz="2400" spc="-1" strike="noStrike">
              <a:latin typeface="Arial"/>
            </a:endParaRPr>
          </a:p>
        </p:txBody>
      </p:sp>
      <p:sp>
        <p:nvSpPr>
          <p:cNvPr id="693" name="PlaceHolder 1"/>
          <p:cNvSpPr>
            <a:spLocks noGrp="1"/>
          </p:cNvSpPr>
          <p:nvPr>
            <p:ph type="ftr" idx="11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694" name="Прямокутник 14"/>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
        <p:nvSpPr>
          <p:cNvPr id="3" name="PlaceHolder 2"/>
          <p:cNvSpPr>
            <a:spLocks noGrp="1"/>
          </p:cNvSpPr>
          <p:nvPr>
            <p:ph type="sldNum" idx="9"/>
          </p:nvPr>
        </p:nvSpPr>
        <p:spPr/>
        <p:txBody>
          <a:bodyPr/>
          <a:p>
            <a:fld id="{CB3A371A-DF27-4B34-932C-DAE19C477B72}" type="slidenum">
              <a:t>56</a:t>
            </a:fld>
          </a:p>
        </p:txBody>
      </p:sp>
    </p:spTree>
  </p:cSld>
  <mc:AlternateContent>
    <mc:Choice Requires="p14">
      <p:transition spd="med" p14:dur="700">
        <p:fade/>
      </p:transition>
    </mc:Choice>
    <mc:Fallback>
      <p:transition spd="med">
        <p:fade/>
      </p:transition>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5" name="Рисунок 9" descr=""/>
          <p:cNvPicPr/>
          <p:nvPr/>
        </p:nvPicPr>
        <p:blipFill>
          <a:blip r:embed="rId1"/>
          <a:stretch/>
        </p:blipFill>
        <p:spPr>
          <a:xfrm>
            <a:off x="117720" y="212400"/>
            <a:ext cx="1976040" cy="871200"/>
          </a:xfrm>
          <a:prstGeom prst="rect">
            <a:avLst/>
          </a:prstGeom>
          <a:ln w="0">
            <a:noFill/>
          </a:ln>
        </p:spPr>
      </p:pic>
      <p:sp>
        <p:nvSpPr>
          <p:cNvPr id="696" name="PlaceHolder 1"/>
          <p:cNvSpPr>
            <a:spLocks noGrp="1"/>
          </p:cNvSpPr>
          <p:nvPr>
            <p:ph type="sldNum" idx="112"/>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CF53148B-F0BB-4D87-A0F3-E534E48E4903}"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697"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698" name="Прямокутник 10"/>
          <p:cNvSpPr/>
          <p:nvPr/>
        </p:nvSpPr>
        <p:spPr>
          <a:xfrm>
            <a:off x="992880" y="1614960"/>
            <a:ext cx="10780200" cy="45997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endParaRPr b="0" lang="uk-UA" sz="1600" spc="-1" strike="noStrike">
              <a:latin typeface="Arial"/>
            </a:endParaRPr>
          </a:p>
          <a:p>
            <a:pPr>
              <a:lnSpc>
                <a:spcPct val="100000"/>
              </a:lnSpc>
              <a:buNone/>
            </a:pPr>
            <a:endParaRPr b="0" lang="uk-UA" sz="500" spc="-1" strike="noStrike">
              <a:latin typeface="Arial"/>
            </a:endParaRPr>
          </a:p>
          <a:p>
            <a:pPr algn="just">
              <a:lnSpc>
                <a:spcPct val="100000"/>
              </a:lnSpc>
              <a:buNone/>
            </a:pPr>
            <a:r>
              <a:rPr b="0" i="1" lang="uk-UA" sz="1800" spc="-1" strike="noStrike">
                <a:solidFill>
                  <a:srgbClr val="000000"/>
                </a:solidFill>
                <a:latin typeface="Garamond"/>
              </a:rPr>
              <a:t>                                                        </a:t>
            </a:r>
            <a:r>
              <a:rPr b="0" i="1" lang="uk-UA" sz="1800" spc="-1" strike="noStrike">
                <a:solidFill>
                  <a:srgbClr val="000000"/>
                </a:solidFill>
                <a:latin typeface="Garamond"/>
              </a:rPr>
              <a:t>«… </a:t>
            </a:r>
            <a:r>
              <a:rPr b="0" lang="uk-UA" sz="1800" spc="-1" strike="noStrike">
                <a:solidFill>
                  <a:srgbClr val="000000"/>
                </a:solidFill>
                <a:latin typeface="Garamond"/>
              </a:rPr>
              <a:t>вимога    щодо    проведення    інвентаризації    поширюється    на  усіх </a:t>
            </a:r>
            <a:endParaRPr b="0" lang="uk-UA" sz="1800" spc="-1" strike="noStrike">
              <a:latin typeface="Arial"/>
            </a:endParaRPr>
          </a:p>
          <a:p>
            <a:pPr algn="just">
              <a:lnSpc>
                <a:spcPct val="100000"/>
              </a:lnSpc>
              <a:buNone/>
            </a:pPr>
            <a:r>
              <a:rPr b="0" lang="uk-UA" sz="1800" spc="-1" strike="noStrike">
                <a:solidFill>
                  <a:srgbClr val="000000"/>
                </a:solidFill>
                <a:latin typeface="Garamond"/>
              </a:rPr>
              <a:t>                                                        </a:t>
            </a:r>
            <a:r>
              <a:rPr b="0" lang="uk-UA" sz="1800" spc="-1" strike="noStrike">
                <a:solidFill>
                  <a:srgbClr val="000000"/>
                </a:solidFill>
                <a:latin typeface="Garamond"/>
              </a:rPr>
              <a:t>платників податків, однак </a:t>
            </a:r>
            <a:r>
              <a:rPr b="1" lang="uk-UA" sz="1800" spc="-1" strike="noStrike">
                <a:solidFill>
                  <a:srgbClr val="000000"/>
                </a:solidFill>
                <a:latin typeface="Garamond"/>
              </a:rPr>
              <a:t>проведення  інвентаризації  має  здійснюватись</a:t>
            </a:r>
            <a:endParaRPr b="0" lang="uk-UA" sz="1800" spc="-1" strike="noStrike">
              <a:latin typeface="Arial"/>
            </a:endParaRPr>
          </a:p>
          <a:p>
            <a:pPr algn="just">
              <a:lnSpc>
                <a:spcPct val="100000"/>
              </a:lnSpc>
              <a:buNone/>
            </a:pPr>
            <a:r>
              <a:rPr b="1" lang="uk-UA" sz="1800" spc="-1" strike="noStrike">
                <a:solidFill>
                  <a:srgbClr val="000000"/>
                </a:solidFill>
                <a:latin typeface="Garamond"/>
              </a:rPr>
              <a:t>                                                        </a:t>
            </a:r>
            <a:r>
              <a:rPr b="1" lang="uk-UA" sz="1800" spc="-1" strike="noStrike">
                <a:solidFill>
                  <a:srgbClr val="000000"/>
                </a:solidFill>
                <a:latin typeface="Garamond"/>
              </a:rPr>
              <a:t>саме платником податків</a:t>
            </a:r>
            <a:r>
              <a:rPr b="0" lang="uk-UA" sz="1800" spc="-1" strike="noStrike">
                <a:solidFill>
                  <a:srgbClr val="000000"/>
                </a:solidFill>
                <a:latin typeface="Garamond"/>
              </a:rPr>
              <a:t>, тоді як </a:t>
            </a:r>
            <a:r>
              <a:rPr b="1" lang="uk-UA" sz="1800" spc="-1" strike="noStrike">
                <a:solidFill>
                  <a:srgbClr val="000000"/>
                </a:solidFill>
                <a:latin typeface="Garamond"/>
              </a:rPr>
              <a:t>контролюючий орган може лише вимагати її проведення</a:t>
            </a:r>
            <a:r>
              <a:rPr b="0" lang="uk-UA" sz="1800" spc="-1" strike="noStrike">
                <a:solidFill>
                  <a:srgbClr val="000000"/>
                </a:solidFill>
                <a:latin typeface="Garamond"/>
              </a:rPr>
              <a:t>. </a:t>
            </a:r>
            <a:r>
              <a:rPr b="0" lang="ru-RU" sz="1800" spc="-1" strike="noStrike">
                <a:solidFill>
                  <a:srgbClr val="000000"/>
                </a:solidFill>
                <a:latin typeface="Garamond"/>
              </a:rPr>
              <a:t>При цьому, жодним НПА </a:t>
            </a:r>
            <a:r>
              <a:rPr b="1" lang="ru-RU" sz="1800" spc="-1" strike="noStrike">
                <a:solidFill>
                  <a:srgbClr val="000000"/>
                </a:solidFill>
                <a:latin typeface="Garamond"/>
              </a:rPr>
              <a:t>не передбачено, що такий платник податків зобов`язаний направляти лист (повідомлення) про призначення та проведення інвентаризації </a:t>
            </a:r>
            <a:r>
              <a:rPr b="0" lang="ru-RU" sz="1800" spc="-1" strike="noStrike">
                <a:solidFill>
                  <a:srgbClr val="000000"/>
                </a:solidFill>
                <a:latin typeface="Garamond"/>
              </a:rPr>
              <a:t>фактично наявних ТМЦ, ОФ та інших активів підприємства </a:t>
            </a:r>
            <a:r>
              <a:rPr b="1" lang="ru-RU" sz="1800" spc="-1" strike="noStrike">
                <a:solidFill>
                  <a:srgbClr val="000000"/>
                </a:solidFill>
                <a:latin typeface="Garamond"/>
              </a:rPr>
              <a:t>в присутності представників контролюючого органу</a:t>
            </a:r>
            <a:r>
              <a:rPr b="0" lang="ru-RU" sz="1800" spc="-1" strike="noStrike">
                <a:solidFill>
                  <a:srgbClr val="000000"/>
                </a:solidFill>
                <a:latin typeface="Garamond"/>
              </a:rPr>
              <a:t> (така присутність у відповідності до п.1 розд. ІІ Положення №879 є правом, а не обов`язком).</a:t>
            </a:r>
            <a:endParaRPr b="0" lang="uk-UA" sz="1800" spc="-1" strike="noStrike">
              <a:latin typeface="Arial"/>
            </a:endParaRPr>
          </a:p>
          <a:p>
            <a:pPr algn="just">
              <a:lnSpc>
                <a:spcPct val="100000"/>
              </a:lnSpc>
              <a:buNone/>
            </a:pPr>
            <a:endParaRPr b="0" lang="uk-UA" sz="500" spc="-1" strike="noStrike">
              <a:latin typeface="Arial"/>
            </a:endParaRPr>
          </a:p>
          <a:p>
            <a:pPr algn="just">
              <a:lnSpc>
                <a:spcPct val="100000"/>
              </a:lnSpc>
              <a:buNone/>
            </a:pPr>
            <a:r>
              <a:rPr b="0" lang="ru-RU" sz="1800" spc="-1" strike="noStrike">
                <a:solidFill>
                  <a:srgbClr val="000000"/>
                </a:solidFill>
                <a:latin typeface="Garamond"/>
              </a:rPr>
              <a:t>       … </a:t>
            </a:r>
            <a:r>
              <a:rPr b="0" lang="ru-RU" sz="1800" spc="-1" strike="noStrike">
                <a:solidFill>
                  <a:srgbClr val="000000"/>
                </a:solidFill>
                <a:latin typeface="Garamond"/>
              </a:rPr>
              <a:t>у відповідності до … п.7 розд.І Положення №879 </a:t>
            </a:r>
            <a:r>
              <a:rPr b="1" lang="ru-RU" sz="1800" spc="-1" strike="noStrike">
                <a:solidFill>
                  <a:srgbClr val="000000"/>
                </a:solidFill>
                <a:latin typeface="Garamond"/>
              </a:rPr>
              <a:t>проведення такої інвентаризації відбувається на підставі належним чином оформленого документа</a:t>
            </a:r>
            <a:r>
              <a:rPr b="0" lang="ru-RU" sz="1800" spc="-1" strike="noStrike">
                <a:solidFill>
                  <a:srgbClr val="000000"/>
                </a:solidFill>
                <a:latin typeface="Garamond"/>
              </a:rPr>
              <a:t> органу, …, </a:t>
            </a:r>
            <a:r>
              <a:rPr b="1" lang="ru-RU" sz="1800" spc="-1" strike="noStrike">
                <a:solidFill>
                  <a:srgbClr val="000000"/>
                </a:solidFill>
                <a:latin typeface="Garamond"/>
              </a:rPr>
              <a:t>у якому має бути визначено</a:t>
            </a:r>
            <a:r>
              <a:rPr b="0" lang="ru-RU" sz="1800" spc="-1" strike="noStrike">
                <a:solidFill>
                  <a:srgbClr val="000000"/>
                </a:solidFill>
                <a:latin typeface="Garamond"/>
              </a:rPr>
              <a:t>, зокрема, </a:t>
            </a:r>
            <a:r>
              <a:rPr b="1" lang="ru-RU" sz="1800" spc="-1" strike="noStrike">
                <a:solidFill>
                  <a:srgbClr val="000000"/>
                </a:solidFill>
                <a:latin typeface="Garamond"/>
              </a:rPr>
              <a:t>термін та обсяг проведення інвентаризації</a:t>
            </a:r>
            <a:r>
              <a:rPr b="0" lang="ru-RU" sz="1800" spc="-1" strike="noStrike">
                <a:solidFill>
                  <a:srgbClr val="000000"/>
                </a:solidFill>
                <a:latin typeface="Garamond"/>
              </a:rPr>
              <a:t>, але така має бути проведена не раніше дня отримання підприємством відповідного документа.</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У справі, що розглядається …встановлено та підтверджено …, що </a:t>
            </a:r>
            <a:r>
              <a:rPr b="1" lang="ru-RU" sz="1800" spc="-1" strike="noStrike">
                <a:solidFill>
                  <a:srgbClr val="000000"/>
                </a:solidFill>
                <a:latin typeface="Garamond"/>
              </a:rPr>
              <a:t>контролюючим органом … лише надіслано лист щодо можливості проведення інвентаризації без визначення терміну проведення …, її обсягів</a:t>
            </a:r>
            <a:r>
              <a:rPr b="0" lang="ru-RU" sz="1800" spc="-1" strike="noStrike">
                <a:solidFill>
                  <a:srgbClr val="000000"/>
                </a:solidFill>
                <a:latin typeface="Garamond"/>
              </a:rPr>
              <a:t> тощо...»</a:t>
            </a:r>
            <a:endParaRPr b="0" lang="uk-UA" sz="1800" spc="-1" strike="noStrike">
              <a:latin typeface="Arial"/>
            </a:endParaRPr>
          </a:p>
        </p:txBody>
      </p:sp>
      <p:sp>
        <p:nvSpPr>
          <p:cNvPr id="699" name="Прямокутник 12"/>
          <p:cNvSpPr/>
          <p:nvPr/>
        </p:nvSpPr>
        <p:spPr>
          <a:xfrm>
            <a:off x="2135880" y="746640"/>
            <a:ext cx="963720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Невідображення в обліку надлишків/нестач ТМЦ за результатами «фіскальних інвентаризацій»</a:t>
            </a:r>
            <a:endParaRPr b="0" lang="uk-UA" sz="2400" spc="-1" strike="noStrike">
              <a:latin typeface="Arial"/>
            </a:endParaRPr>
          </a:p>
        </p:txBody>
      </p:sp>
      <p:sp>
        <p:nvSpPr>
          <p:cNvPr id="700" name="Овал 13"/>
          <p:cNvSpPr/>
          <p:nvPr/>
        </p:nvSpPr>
        <p:spPr>
          <a:xfrm>
            <a:off x="1109520" y="1674360"/>
            <a:ext cx="2736000" cy="997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28.02.23р. у справі №</a:t>
            </a:r>
            <a:r>
              <a:rPr b="0" lang="ru-RU" sz="1800" spc="-1" strike="noStrike">
                <a:solidFill>
                  <a:srgbClr val="ffffff"/>
                </a:solidFill>
                <a:latin typeface="Garamond"/>
              </a:rPr>
              <a:t>520/11549/21</a:t>
            </a:r>
            <a:endParaRPr b="0" lang="uk-UA" sz="1800" spc="-1" strike="noStrike">
              <a:latin typeface="Arial"/>
            </a:endParaRPr>
          </a:p>
        </p:txBody>
      </p:sp>
      <p:sp>
        <p:nvSpPr>
          <p:cNvPr id="701" name="Прямокутник 14"/>
          <p:cNvSpPr/>
          <p:nvPr/>
        </p:nvSpPr>
        <p:spPr>
          <a:xfrm>
            <a:off x="9855360" y="112392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702" name="PlaceHolder 3"/>
          <p:cNvSpPr>
            <a:spLocks noGrp="1"/>
          </p:cNvSpPr>
          <p:nvPr>
            <p:ph type="ftr" idx="11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703" name="Прямокутник 1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4" name="Рисунок 9" descr=""/>
          <p:cNvPicPr/>
          <p:nvPr/>
        </p:nvPicPr>
        <p:blipFill>
          <a:blip r:embed="rId1"/>
          <a:stretch/>
        </p:blipFill>
        <p:spPr>
          <a:xfrm>
            <a:off x="117720" y="212400"/>
            <a:ext cx="1976040" cy="871200"/>
          </a:xfrm>
          <a:prstGeom prst="rect">
            <a:avLst/>
          </a:prstGeom>
          <a:ln w="0">
            <a:noFill/>
          </a:ln>
        </p:spPr>
      </p:pic>
      <p:sp>
        <p:nvSpPr>
          <p:cNvPr id="705" name="PlaceHolder 1"/>
          <p:cNvSpPr>
            <a:spLocks noGrp="1"/>
          </p:cNvSpPr>
          <p:nvPr>
            <p:ph type="sldNum" idx="114"/>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C1CE3C7A-333D-4A2E-8F93-E4AA4C6D2AB4}"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06"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707" name="Прямокутник 10"/>
          <p:cNvSpPr/>
          <p:nvPr/>
        </p:nvSpPr>
        <p:spPr>
          <a:xfrm>
            <a:off x="879840" y="1638000"/>
            <a:ext cx="10512720" cy="47379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r>
              <a:rPr b="1" lang="uk-UA" sz="2000" spc="-1" strike="noStrike">
                <a:solidFill>
                  <a:srgbClr val="000000"/>
                </a:solidFill>
                <a:latin typeface="Garamond"/>
              </a:rPr>
              <a:t>Постанова ВС від 26.09.2023р. у справі №640/19859/21:</a:t>
            </a:r>
            <a:endParaRPr b="0" lang="uk-UA" sz="2000" spc="-1" strike="noStrike">
              <a:latin typeface="Arial"/>
            </a:endParaRPr>
          </a:p>
          <a:p>
            <a:pPr algn="just">
              <a:lnSpc>
                <a:spcPct val="100000"/>
              </a:lnSpc>
              <a:buNone/>
            </a:pPr>
            <a:endParaRPr b="0" lang="uk-UA" sz="300" spc="-1" strike="noStrike">
              <a:latin typeface="Arial"/>
            </a:endParaRPr>
          </a:p>
          <a:p>
            <a:pPr algn="just">
              <a:lnSpc>
                <a:spcPct val="100000"/>
              </a:lnSpc>
              <a:buNone/>
            </a:pPr>
            <a:r>
              <a:rPr b="0" i="1" lang="uk-UA" sz="1800" spc="-1" strike="noStrike">
                <a:solidFill>
                  <a:srgbClr val="000000"/>
                </a:solidFill>
                <a:latin typeface="Garamond"/>
              </a:rPr>
              <a:t>       </a:t>
            </a:r>
            <a:r>
              <a:rPr b="0" i="1" lang="uk-UA" sz="1800" spc="-1" strike="noStrike">
                <a:solidFill>
                  <a:srgbClr val="000000"/>
                </a:solidFill>
                <a:latin typeface="Garamond"/>
              </a:rPr>
              <a:t>«</a:t>
            </a:r>
            <a:r>
              <a:rPr b="0" lang="ru-RU" sz="1800" spc="-1" strike="noStrike">
                <a:solidFill>
                  <a:srgbClr val="000000"/>
                </a:solidFill>
                <a:latin typeface="Garamond"/>
              </a:rPr>
              <a:t>Щодо присутності фахівців контролюючого органу під час проведення інвентаризації, то слід зазначити, що посадові </a:t>
            </a:r>
            <a:r>
              <a:rPr b="1" lang="ru-RU" sz="1800" spc="-1" strike="noStrike">
                <a:solidFill>
                  <a:srgbClr val="000000"/>
                </a:solidFill>
                <a:latin typeface="Garamond"/>
              </a:rPr>
              <a:t>особи контролюючого органу можуть бути присутні при проведенні інвентаризації за їх згодою, проте така присутність не є обов`язковою</a:t>
            </a:r>
            <a:r>
              <a:rPr b="0" lang="ru-RU" sz="1800" spc="-1" strike="noStrike">
                <a:solidFill>
                  <a:srgbClr val="000000"/>
                </a:solidFill>
                <a:latin typeface="Garamond"/>
              </a:rPr>
              <a:t>.»</a:t>
            </a:r>
            <a:endParaRPr b="0" lang="uk-UA" sz="1800" spc="-1" strike="noStrike">
              <a:latin typeface="Arial"/>
            </a:endParaRPr>
          </a:p>
          <a:p>
            <a:pPr algn="just">
              <a:lnSpc>
                <a:spcPct val="100000"/>
              </a:lnSpc>
              <a:buNone/>
            </a:pPr>
            <a:endParaRPr b="0" lang="uk-UA" sz="1200" spc="-1" strike="noStrike">
              <a:latin typeface="Arial"/>
            </a:endParaRPr>
          </a:p>
          <a:p>
            <a:pPr algn="just">
              <a:lnSpc>
                <a:spcPct val="100000"/>
              </a:lnSpc>
              <a:buNone/>
            </a:pPr>
            <a:r>
              <a:rPr b="1" lang="uk-UA" sz="1800" spc="-1" strike="noStrike">
                <a:solidFill>
                  <a:srgbClr val="000000"/>
                </a:solidFill>
                <a:latin typeface="Garamond"/>
              </a:rPr>
              <a:t>       </a:t>
            </a:r>
            <a:r>
              <a:rPr b="1" lang="uk-UA" sz="1800" spc="-1" strike="noStrike">
                <a:solidFill>
                  <a:srgbClr val="000000"/>
                </a:solidFill>
                <a:latin typeface="Garamond"/>
              </a:rPr>
              <a:t>Постанова ВС від 21.09.2023р. у справі №320/2520/20:</a:t>
            </a:r>
            <a:endParaRPr b="0" lang="uk-UA" sz="1800" spc="-1" strike="noStrike">
              <a:latin typeface="Arial"/>
            </a:endParaRPr>
          </a:p>
          <a:p>
            <a:pPr algn="just">
              <a:lnSpc>
                <a:spcPct val="100000"/>
              </a:lnSpc>
              <a:buNone/>
            </a:pPr>
            <a:endParaRPr b="0" lang="uk-UA" sz="3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 </a:t>
            </a:r>
            <a:r>
              <a:rPr b="1" lang="ru-RU" sz="1800" spc="-1" strike="noStrike">
                <a:solidFill>
                  <a:srgbClr val="000000"/>
                </a:solidFill>
                <a:latin typeface="Garamond"/>
              </a:rPr>
              <a:t>нестача придбаних товарів має бути виявлена в результаті інвентаризації, яка здійснена під час проведення перевірки</a:t>
            </a:r>
            <a:r>
              <a:rPr b="0" lang="ru-RU" sz="1800" spc="-1" strike="noStrike">
                <a:solidFill>
                  <a:srgbClr val="000000"/>
                </a:solidFill>
                <a:latin typeface="Garamond"/>
              </a:rPr>
              <a:t>, в межах якої вона була призначена (ініційована).</a:t>
            </a:r>
            <a:endParaRPr b="0" lang="uk-UA" sz="1800" spc="-1" strike="noStrike">
              <a:latin typeface="Arial"/>
            </a:endParaRPr>
          </a:p>
          <a:p>
            <a:pPr algn="just">
              <a:lnSpc>
                <a:spcPct val="100000"/>
              </a:lnSpc>
              <a:buNone/>
            </a:pPr>
            <a:r>
              <a:rPr b="0" lang="ru-RU" sz="1800" spc="-1" strike="noStrike">
                <a:solidFill>
                  <a:srgbClr val="000000"/>
                </a:solidFill>
                <a:latin typeface="Garamond"/>
              </a:rPr>
              <a:t>       … </a:t>
            </a:r>
            <a:r>
              <a:rPr b="1" lang="ru-RU" sz="1800" spc="-1" strike="noStrike">
                <a:solidFill>
                  <a:srgbClr val="000000"/>
                </a:solidFill>
                <a:latin typeface="Garamond"/>
              </a:rPr>
              <a:t>відповідач не скористався наданим йому </a:t>
            </a:r>
            <a:r>
              <a:rPr b="0" lang="ru-RU" sz="1800" spc="-1" strike="noStrike">
                <a:solidFill>
                  <a:srgbClr val="000000"/>
                </a:solidFill>
                <a:latin typeface="Garamond"/>
              </a:rPr>
              <a:t>п.п.20.1.19 п.20.1 ст.20 ПК України </a:t>
            </a:r>
            <a:r>
              <a:rPr b="1" lang="ru-RU" sz="1800" spc="-1" strike="noStrike">
                <a:solidFill>
                  <a:srgbClr val="000000"/>
                </a:solidFill>
                <a:latin typeface="Garamond"/>
              </a:rPr>
              <a:t>правом на зобов`язання платника податків провести інвентаризацію залишків ТМЦ …</a:t>
            </a:r>
            <a:r>
              <a:rPr b="0" lang="ru-RU" sz="1800" spc="-1" strike="noStrike">
                <a:solidFill>
                  <a:srgbClr val="000000"/>
                </a:solidFill>
                <a:latin typeface="Garamond"/>
              </a:rPr>
              <a:t>.</a:t>
            </a:r>
            <a:r>
              <a:rPr b="0" lang="uk-UA" sz="1800" spc="-1" strike="noStrike">
                <a:solidFill>
                  <a:srgbClr val="000000"/>
                </a:solidFill>
                <a:latin typeface="Garamond"/>
              </a:rPr>
              <a:t>»</a:t>
            </a:r>
            <a:endParaRPr b="0" lang="uk-UA" sz="1800" spc="-1" strike="noStrike">
              <a:latin typeface="Arial"/>
            </a:endParaRPr>
          </a:p>
          <a:p>
            <a:pPr algn="just">
              <a:lnSpc>
                <a:spcPct val="100000"/>
              </a:lnSpc>
              <a:buNone/>
            </a:pPr>
            <a:endParaRPr b="0" lang="uk-UA" sz="1200" spc="-1" strike="noStrike">
              <a:latin typeface="Arial"/>
            </a:endParaRPr>
          </a:p>
          <a:p>
            <a:pPr algn="just">
              <a:lnSpc>
                <a:spcPct val="100000"/>
              </a:lnSpc>
              <a:buNone/>
            </a:pPr>
            <a:r>
              <a:rPr b="1" lang="uk-UA" sz="1800" spc="-1" strike="noStrike">
                <a:solidFill>
                  <a:srgbClr val="000000"/>
                </a:solidFill>
                <a:latin typeface="Garamond"/>
              </a:rPr>
              <a:t>       </a:t>
            </a:r>
            <a:r>
              <a:rPr b="1" lang="uk-UA" sz="1800" spc="-1" strike="noStrike">
                <a:solidFill>
                  <a:srgbClr val="000000"/>
                </a:solidFill>
                <a:latin typeface="Garamond"/>
              </a:rPr>
              <a:t>Постанова ВС від 28.09.2023р. у справі №</a:t>
            </a:r>
            <a:r>
              <a:rPr b="1" lang="ru-RU" sz="1800" spc="-1" strike="noStrike">
                <a:solidFill>
                  <a:srgbClr val="000000"/>
                </a:solidFill>
                <a:latin typeface="Garamond"/>
              </a:rPr>
              <a:t>1.380.2019.004529</a:t>
            </a:r>
            <a:r>
              <a:rPr b="1" lang="uk-UA" sz="1800" spc="-1" strike="noStrike">
                <a:solidFill>
                  <a:srgbClr val="000000"/>
                </a:solidFill>
                <a:latin typeface="Garamond"/>
              </a:rPr>
              <a:t>:</a:t>
            </a:r>
            <a:endParaRPr b="0" lang="uk-UA" sz="1800" spc="-1" strike="noStrike">
              <a:latin typeface="Arial"/>
            </a:endParaRPr>
          </a:p>
          <a:p>
            <a:pPr algn="just">
              <a:lnSpc>
                <a:spcPct val="100000"/>
              </a:lnSpc>
              <a:buNone/>
            </a:pPr>
            <a:endParaRPr b="0" lang="uk-UA" sz="300" spc="-1" strike="noStrike">
              <a:latin typeface="Arial"/>
            </a:endParaRPr>
          </a:p>
          <a:p>
            <a:pPr algn="just">
              <a:lnSpc>
                <a:spcPct val="100000"/>
              </a:lnSpc>
              <a:buNone/>
            </a:pPr>
            <a:r>
              <a:rPr b="1" lang="uk-UA" sz="1800" spc="-1" strike="noStrike">
                <a:solidFill>
                  <a:srgbClr val="000000"/>
                </a:solidFill>
                <a:latin typeface="Garamond"/>
              </a:rPr>
              <a:t>       </a:t>
            </a:r>
            <a:r>
              <a:rPr b="1" lang="uk-UA" sz="1800" spc="-1" strike="noStrike">
                <a:solidFill>
                  <a:srgbClr val="000000"/>
                </a:solidFill>
                <a:latin typeface="Garamond"/>
              </a:rPr>
              <a:t>«</a:t>
            </a:r>
            <a:r>
              <a:rPr b="0" lang="ru-RU" sz="1800" spc="-1" strike="noStrike">
                <a:solidFill>
                  <a:srgbClr val="000000"/>
                </a:solidFill>
                <a:latin typeface="Garamond"/>
              </a:rPr>
              <a:t>Оскільки нестача ТМЦ під час інвентаризації … була виявлена в березні 2018 року на підставі акту інвентаризації …та затверджена Протоколом інвентаризаційної комісії … то відповідно до вимог абз.г) п. 198.5 ПКУ податкові зобов`язання слід нарахувати в 2018 році.</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0" lang="ru-RU" sz="1800" spc="-1" strike="noStrike">
                <a:solidFill>
                  <a:srgbClr val="000000"/>
                </a:solidFill>
                <a:latin typeface="Garamond"/>
              </a:rPr>
              <a:t>У позивача не виникло обовязку скласти та зареєструвати ПН в ЄРПН (за рухунок встановленої … відсутності залишків ТМЦ) за червень 2017р. …</a:t>
            </a:r>
            <a:r>
              <a:rPr b="0" lang="uk-UA" sz="1800" spc="-1" strike="noStrike">
                <a:solidFill>
                  <a:srgbClr val="000000"/>
                </a:solidFill>
                <a:latin typeface="Garamond"/>
              </a:rPr>
              <a:t>»</a:t>
            </a:r>
            <a:endParaRPr b="0" lang="uk-UA" sz="1800" spc="-1" strike="noStrike">
              <a:latin typeface="Arial"/>
            </a:endParaRPr>
          </a:p>
        </p:txBody>
      </p:sp>
      <p:sp>
        <p:nvSpPr>
          <p:cNvPr id="708" name="Прямокутник 16"/>
          <p:cNvSpPr/>
          <p:nvPr/>
        </p:nvSpPr>
        <p:spPr>
          <a:xfrm>
            <a:off x="2135880" y="746640"/>
            <a:ext cx="963720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Невідображення в обліку надлишків/нестач ТМЦ за результатами «фіскальних інвентаризацій»</a:t>
            </a:r>
            <a:endParaRPr b="0" lang="uk-UA" sz="2400" spc="-1" strike="noStrike">
              <a:latin typeface="Arial"/>
            </a:endParaRPr>
          </a:p>
        </p:txBody>
      </p:sp>
      <p:sp>
        <p:nvSpPr>
          <p:cNvPr id="709" name="Прямокутник 11"/>
          <p:cNvSpPr/>
          <p:nvPr/>
        </p:nvSpPr>
        <p:spPr>
          <a:xfrm>
            <a:off x="9741960" y="114300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710" name="PlaceHolder 3"/>
          <p:cNvSpPr>
            <a:spLocks noGrp="1"/>
          </p:cNvSpPr>
          <p:nvPr>
            <p:ph type="ftr" idx="11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711" name="Прямокутник 13"/>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2" name="Рисунок 10" descr=""/>
          <p:cNvPicPr/>
          <p:nvPr/>
        </p:nvPicPr>
        <p:blipFill>
          <a:blip r:embed="rId1"/>
          <a:stretch/>
        </p:blipFill>
        <p:spPr>
          <a:xfrm>
            <a:off x="117720" y="212400"/>
            <a:ext cx="1976040" cy="871200"/>
          </a:xfrm>
          <a:prstGeom prst="rect">
            <a:avLst/>
          </a:prstGeom>
          <a:ln w="0">
            <a:noFill/>
          </a:ln>
        </p:spPr>
      </p:pic>
      <p:sp>
        <p:nvSpPr>
          <p:cNvPr id="713" name="Прямокутник 7"/>
          <p:cNvSpPr/>
          <p:nvPr/>
        </p:nvSpPr>
        <p:spPr>
          <a:xfrm>
            <a:off x="2134440" y="97344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Відбір пояснень, фото/відеофіксація, доступ до приміщень…</a:t>
            </a:r>
            <a:endParaRPr b="0" lang="uk-UA" sz="2400" spc="-1" strike="noStrike">
              <a:latin typeface="Arial"/>
            </a:endParaRPr>
          </a:p>
        </p:txBody>
      </p:sp>
      <p:sp>
        <p:nvSpPr>
          <p:cNvPr id="714" name="Прямокутник 4"/>
          <p:cNvSpPr/>
          <p:nvPr/>
        </p:nvSpPr>
        <p:spPr>
          <a:xfrm>
            <a:off x="2134440" y="3197880"/>
            <a:ext cx="9141120" cy="2101320"/>
          </a:xfrm>
          <a:prstGeom prst="rect">
            <a:avLst/>
          </a:prstGeom>
          <a:noFill/>
          <a:ln w="0">
            <a:noFill/>
          </a:ln>
        </p:spPr>
        <p:style>
          <a:lnRef idx="0"/>
          <a:fillRef idx="0"/>
          <a:effectRef idx="0"/>
          <a:fontRef idx="minor"/>
        </p:style>
        <p:txBody>
          <a:bodyPr lIns="90000" rIns="90000" tIns="45000" bIns="45000" anchor="t">
            <a:spAutoFit/>
          </a:bodyPr>
          <a:p>
            <a:pPr indent="-216000" algn="ctr">
              <a:lnSpc>
                <a:spcPct val="100000"/>
              </a:lnSpc>
              <a:buClr>
                <a:srgbClr val="000000"/>
              </a:buClr>
              <a:buFont typeface="Wingdings" charset="2"/>
              <a:buChar char=""/>
            </a:pPr>
            <a:r>
              <a:rPr b="1" lang="uk-UA" sz="2200" spc="-1" strike="noStrike">
                <a:solidFill>
                  <a:srgbClr val="000000"/>
                </a:solidFill>
                <a:latin typeface="Garamond"/>
              </a:rPr>
              <a:t> </a:t>
            </a:r>
            <a:r>
              <a:rPr b="1" lang="uk-UA" sz="2200" spc="-1" strike="noStrike">
                <a:solidFill>
                  <a:srgbClr val="000000"/>
                </a:solidFill>
                <a:latin typeface="Garamond"/>
              </a:rPr>
              <a:t>Відбір пояснень у платника/робітників – </a:t>
            </a:r>
            <a:r>
              <a:rPr b="1" lang="uk-UA" sz="2200" spc="-1" strike="noStrike">
                <a:solidFill>
                  <a:srgbClr val="ff0000"/>
                </a:solidFill>
                <a:latin typeface="Garamond"/>
              </a:rPr>
              <a:t>чи мають фіскали право та чи можна зберігати мовчання?!</a:t>
            </a:r>
            <a:endParaRPr b="0" lang="uk-UA" sz="2200" spc="-1" strike="noStrike">
              <a:latin typeface="Arial"/>
            </a:endParaRPr>
          </a:p>
          <a:p>
            <a:pPr algn="ctr">
              <a:lnSpc>
                <a:spcPct val="100000"/>
              </a:lnSpc>
              <a:buNone/>
            </a:pPr>
            <a:endParaRPr b="0" lang="uk-UA" sz="2200" spc="-1" strike="noStrike">
              <a:latin typeface="Arial"/>
            </a:endParaRPr>
          </a:p>
          <a:p>
            <a:pPr indent="-216000" algn="ctr">
              <a:lnSpc>
                <a:spcPct val="100000"/>
              </a:lnSpc>
              <a:buClr>
                <a:srgbClr val="000000"/>
              </a:buClr>
              <a:buFont typeface="Wingdings" charset="2"/>
              <a:buChar char=""/>
            </a:pPr>
            <a:r>
              <a:rPr b="1" lang="uk-UA" sz="2200" spc="-1" strike="noStrike">
                <a:solidFill>
                  <a:srgbClr val="000000"/>
                </a:solidFill>
                <a:latin typeface="Garamond"/>
              </a:rPr>
              <a:t> </a:t>
            </a:r>
            <a:r>
              <a:rPr b="1" lang="uk-UA" sz="2200" spc="-1" strike="noStrike">
                <a:solidFill>
                  <a:srgbClr val="000000"/>
                </a:solidFill>
                <a:latin typeface="Garamond"/>
              </a:rPr>
              <a:t>Фото- та відеофіксація перевірки – </a:t>
            </a:r>
            <a:r>
              <a:rPr b="1" lang="uk-UA" sz="2200" spc="-1" strike="noStrike">
                <a:solidFill>
                  <a:srgbClr val="ff0000"/>
                </a:solidFill>
                <a:latin typeface="Garamond"/>
              </a:rPr>
              <a:t>чи можуть здійснювати?</a:t>
            </a:r>
            <a:endParaRPr b="0" lang="uk-UA" sz="2200" spc="-1" strike="noStrike">
              <a:latin typeface="Arial"/>
            </a:endParaRPr>
          </a:p>
          <a:p>
            <a:pPr algn="ctr">
              <a:lnSpc>
                <a:spcPct val="100000"/>
              </a:lnSpc>
              <a:buNone/>
            </a:pPr>
            <a:endParaRPr b="0" lang="uk-UA" sz="2200" spc="-1" strike="noStrike">
              <a:latin typeface="Arial"/>
            </a:endParaRPr>
          </a:p>
          <a:p>
            <a:pPr indent="-216000" algn="ctr">
              <a:lnSpc>
                <a:spcPct val="100000"/>
              </a:lnSpc>
              <a:buClr>
                <a:srgbClr val="000000"/>
              </a:buClr>
              <a:buFont typeface="Wingdings" charset="2"/>
              <a:buChar char=""/>
            </a:pPr>
            <a:r>
              <a:rPr b="1" lang="ru-RU" sz="2200" spc="-1" strike="noStrike">
                <a:solidFill>
                  <a:srgbClr val="000000"/>
                </a:solidFill>
                <a:latin typeface="Garamond"/>
              </a:rPr>
              <a:t> </a:t>
            </a:r>
            <a:r>
              <a:rPr b="1" lang="ru-RU" sz="2200" spc="-1" strike="noStrike">
                <a:solidFill>
                  <a:srgbClr val="000000"/>
                </a:solidFill>
                <a:latin typeface="Garamond"/>
              </a:rPr>
              <a:t>Доступ до приміщень – </a:t>
            </a:r>
            <a:r>
              <a:rPr b="1" lang="ru-RU" sz="2200" spc="-1" strike="noStrike">
                <a:solidFill>
                  <a:srgbClr val="ff0000"/>
                </a:solidFill>
                <a:latin typeface="Garamond"/>
              </a:rPr>
              <a:t>допускати чи не допускати та чим загрожує?</a:t>
            </a:r>
            <a:endParaRPr b="0" lang="uk-UA" sz="2200" spc="-1" strike="noStrike">
              <a:latin typeface="Arial"/>
            </a:endParaRPr>
          </a:p>
        </p:txBody>
      </p:sp>
      <p:sp>
        <p:nvSpPr>
          <p:cNvPr id="715" name="Прямокутник 1"/>
          <p:cNvSpPr/>
          <p:nvPr/>
        </p:nvSpPr>
        <p:spPr>
          <a:xfrm>
            <a:off x="2585520" y="1936080"/>
            <a:ext cx="8239320" cy="456120"/>
          </a:xfrm>
          <a:prstGeom prst="rect">
            <a:avLst/>
          </a:prstGeom>
          <a:noFill/>
          <a:ln w="0">
            <a:noFill/>
          </a:ln>
        </p:spPr>
        <p:style>
          <a:lnRef idx="0"/>
          <a:fillRef idx="0"/>
          <a:effectRef idx="0"/>
          <a:fontRef idx="minor"/>
        </p:style>
        <p:txBody>
          <a:bodyPr lIns="90000" rIns="90000" tIns="45000" bIns="45000" anchor="t">
            <a:spAutoFit/>
          </a:bodyPr>
          <a:p>
            <a:pPr marL="567000" indent="-457200" algn="ctr">
              <a:lnSpc>
                <a:spcPct val="100000"/>
              </a:lnSpc>
              <a:buNone/>
              <a:tabLst>
                <a:tab algn="l" pos="0"/>
              </a:tabLst>
            </a:pPr>
            <a:r>
              <a:rPr b="1" lang="uk-UA" sz="2400" spc="-1" strike="noStrike">
                <a:solidFill>
                  <a:srgbClr val="000000"/>
                </a:solidFill>
                <a:latin typeface="Garamond"/>
              </a:rPr>
              <a:t>Нагальні питання</a:t>
            </a:r>
            <a:endParaRPr b="0" lang="uk-UA" sz="2400" spc="-1" strike="noStrike">
              <a:latin typeface="Arial"/>
            </a:endParaRPr>
          </a:p>
        </p:txBody>
      </p:sp>
      <p:sp>
        <p:nvSpPr>
          <p:cNvPr id="716" name="PlaceHolder 1"/>
          <p:cNvSpPr>
            <a:spLocks noGrp="1"/>
          </p:cNvSpPr>
          <p:nvPr>
            <p:ph type="ftr" idx="11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717" name="Прямокутник 13"/>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
        <p:nvSpPr>
          <p:cNvPr id="3" name="PlaceHolder 2"/>
          <p:cNvSpPr>
            <a:spLocks noGrp="1"/>
          </p:cNvSpPr>
          <p:nvPr>
            <p:ph type="sldNum" idx="9"/>
          </p:nvPr>
        </p:nvSpPr>
        <p:spPr/>
        <p:txBody>
          <a:bodyPr/>
          <a:p>
            <a:fld id="{179FA69B-4A1C-4336-9907-F58179080353}" type="slidenum">
              <a:t>59</a:t>
            </a:fld>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p:nvPr>
        </p:nvSpPr>
        <p:spPr>
          <a:xfrm>
            <a:off x="909720" y="1484640"/>
            <a:ext cx="10656720" cy="4608000"/>
          </a:xfrm>
          <a:prstGeom prst="rect">
            <a:avLst/>
          </a:prstGeom>
          <a:noFill/>
          <a:ln w="0">
            <a:noFill/>
          </a:ln>
        </p:spPr>
        <p:txBody>
          <a:bodyPr anchor="t">
            <a:normAutofit/>
          </a:bodyPr>
          <a:p>
            <a:pPr marL="228600" indent="-228600">
              <a:lnSpc>
                <a:spcPct val="110000"/>
              </a:lnSpc>
              <a:buNone/>
              <a:tabLst>
                <a:tab algn="l" pos="0"/>
              </a:tabLst>
            </a:pPr>
            <a:endParaRPr b="0" lang="en-US" sz="1600" spc="-1" strike="noStrike">
              <a:solidFill>
                <a:srgbClr val="404040"/>
              </a:solidFill>
              <a:latin typeface="Corbel"/>
            </a:endParaRPr>
          </a:p>
          <a:p>
            <a:pPr marL="457200">
              <a:lnSpc>
                <a:spcPct val="9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2800" spc="-1" strike="noStrike">
              <a:solidFill>
                <a:srgbClr val="404040"/>
              </a:solidFill>
              <a:latin typeface="Corbel"/>
            </a:endParaRPr>
          </a:p>
          <a:p>
            <a:pPr marL="228600" indent="-228600">
              <a:lnSpc>
                <a:spcPct val="12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p:txBody>
      </p:sp>
      <p:pic>
        <p:nvPicPr>
          <p:cNvPr id="163" name="Рисунок 6" descr=""/>
          <p:cNvPicPr/>
          <p:nvPr/>
        </p:nvPicPr>
        <p:blipFill>
          <a:blip r:embed="rId1"/>
          <a:stretch/>
        </p:blipFill>
        <p:spPr>
          <a:xfrm>
            <a:off x="117720" y="212400"/>
            <a:ext cx="1976040" cy="871200"/>
          </a:xfrm>
          <a:prstGeom prst="rect">
            <a:avLst/>
          </a:prstGeom>
          <a:ln w="0">
            <a:noFill/>
          </a:ln>
        </p:spPr>
      </p:pic>
      <p:sp>
        <p:nvSpPr>
          <p:cNvPr id="164" name="PlaceHolder 2"/>
          <p:cNvSpPr>
            <a:spLocks noGrp="1"/>
          </p:cNvSpPr>
          <p:nvPr>
            <p:ph type="sldNum" idx="20"/>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5873D8EB-576B-4573-9705-53959C165062}" type="slidenum">
              <a:rPr b="0" lang="ru-RU" sz="1200" spc="-1" strike="noStrike">
                <a:solidFill>
                  <a:srgbClr val="8c8c8c"/>
                </a:solidFill>
                <a:latin typeface="Corbel"/>
              </a:rPr>
              <a:t>6</a:t>
            </a:fld>
            <a:endParaRPr b="0" lang="uk-UA" sz="1200" spc="-1" strike="noStrike">
              <a:latin typeface="Times New Roman"/>
            </a:endParaRPr>
          </a:p>
        </p:txBody>
      </p:sp>
      <p:sp>
        <p:nvSpPr>
          <p:cNvPr id="165" name="Прямокутник 9"/>
          <p:cNvSpPr/>
          <p:nvPr/>
        </p:nvSpPr>
        <p:spPr>
          <a:xfrm>
            <a:off x="1675440" y="26748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З чого починається податкова перевірка?</a:t>
            </a:r>
            <a:endParaRPr b="0" lang="uk-UA" sz="3000" spc="-1" strike="noStrike">
              <a:latin typeface="Arial"/>
            </a:endParaRPr>
          </a:p>
        </p:txBody>
      </p:sp>
      <p:sp>
        <p:nvSpPr>
          <p:cNvPr id="166" name="Прямокутник 1"/>
          <p:cNvSpPr/>
          <p:nvPr/>
        </p:nvSpPr>
        <p:spPr>
          <a:xfrm>
            <a:off x="3887280" y="2637000"/>
            <a:ext cx="5256360" cy="2650680"/>
          </a:xfrm>
          <a:prstGeom prst="rect">
            <a:avLst/>
          </a:prstGeom>
          <a:noFill/>
          <a:ln w="0">
            <a:solidFill>
              <a:srgbClr val="7030a0"/>
            </a:solidFill>
          </a:ln>
          <a:effectLst>
            <a:glow rad="101520">
              <a:srgbClr val="288fec">
                <a:alpha val="40000"/>
              </a:srgbClr>
            </a:glow>
            <a:outerShdw blurRad="152280" dir="5400000" dist="317520" rotWithShape="0" sx="90000" sy="-19000">
              <a:srgbClr val="000000">
                <a:alpha val="15000"/>
              </a:srgbClr>
            </a:outerShdw>
          </a:effectLst>
        </p:spPr>
        <p:style>
          <a:lnRef idx="0"/>
          <a:fillRef idx="0"/>
          <a:effectRef idx="0"/>
          <a:fontRef idx="minor"/>
        </p:style>
        <p:txBody>
          <a:bodyPr lIns="90000" rIns="90000" tIns="45000" bIns="45000" anchor="t">
            <a:spAutoFit/>
          </a:bodyPr>
          <a:p>
            <a:pPr algn="ctr">
              <a:lnSpc>
                <a:spcPct val="100000"/>
              </a:lnSpc>
              <a:spcBef>
                <a:spcPts val="1800"/>
              </a:spcBef>
              <a:buNone/>
            </a:pPr>
            <a:endParaRPr b="0" lang="uk-UA" sz="1800" spc="-1" strike="noStrike">
              <a:latin typeface="Arial"/>
            </a:endParaRPr>
          </a:p>
          <a:p>
            <a:pPr algn="ctr">
              <a:lnSpc>
                <a:spcPct val="100000"/>
              </a:lnSpc>
              <a:spcBef>
                <a:spcPts val="1800"/>
              </a:spcBef>
              <a:buNone/>
            </a:pPr>
            <a:r>
              <a:rPr b="1" lang="ru-RU" sz="2400" spc="-1" strike="noStrike">
                <a:solidFill>
                  <a:srgbClr val="000000"/>
                </a:solidFill>
                <a:latin typeface="Garamond"/>
              </a:rPr>
              <a:t>ВИ повинні керувати перевіркою, </a:t>
            </a:r>
            <a:endParaRPr b="0" lang="uk-UA" sz="2400" spc="-1" strike="noStrike">
              <a:latin typeface="Arial"/>
            </a:endParaRPr>
          </a:p>
          <a:p>
            <a:pPr algn="ctr">
              <a:lnSpc>
                <a:spcPct val="100000"/>
              </a:lnSpc>
              <a:spcBef>
                <a:spcPts val="1800"/>
              </a:spcBef>
              <a:buNone/>
            </a:pPr>
            <a:r>
              <a:rPr b="1" lang="ru-RU" sz="2400" spc="-1" strike="noStrike">
                <a:solidFill>
                  <a:srgbClr val="000000"/>
                </a:solidFill>
                <a:latin typeface="Garamond"/>
              </a:rPr>
              <a:t>а не перевіряючі – ВАМИ!!!</a:t>
            </a:r>
            <a:endParaRPr b="0" lang="uk-UA" sz="2400" spc="-1" strike="noStrike">
              <a:latin typeface="Arial"/>
            </a:endParaRPr>
          </a:p>
          <a:p>
            <a:pPr algn="ctr">
              <a:lnSpc>
                <a:spcPct val="100000"/>
              </a:lnSpc>
              <a:spcBef>
                <a:spcPts val="1800"/>
              </a:spcBef>
              <a:buNone/>
            </a:pPr>
            <a:r>
              <a:rPr b="0" lang="ru-RU" sz="2400" spc="-1" strike="noStrike">
                <a:solidFill>
                  <a:srgbClr val="ffc000"/>
                </a:solidFill>
                <a:latin typeface="Corbel"/>
              </a:rPr>
              <a:t>💪</a:t>
            </a:r>
            <a:endParaRPr b="0" lang="uk-UA" sz="2400" spc="-1" strike="noStrike">
              <a:latin typeface="Arial"/>
            </a:endParaRPr>
          </a:p>
          <a:p>
            <a:pPr algn="ctr">
              <a:lnSpc>
                <a:spcPct val="100000"/>
              </a:lnSpc>
              <a:spcBef>
                <a:spcPts val="1800"/>
              </a:spcBef>
              <a:buNone/>
            </a:pPr>
            <a:endParaRPr b="0" lang="uk-UA" sz="1800" spc="-1" strike="noStrike">
              <a:latin typeface="Arial"/>
            </a:endParaRPr>
          </a:p>
        </p:txBody>
      </p:sp>
      <p:sp>
        <p:nvSpPr>
          <p:cNvPr id="167" name="Прямокутник 11"/>
          <p:cNvSpPr/>
          <p:nvPr/>
        </p:nvSpPr>
        <p:spPr>
          <a:xfrm>
            <a:off x="1696680" y="904680"/>
            <a:ext cx="9637200" cy="79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Порада №2</a:t>
            </a:r>
            <a:endParaRPr b="0" lang="uk-UA" sz="2400" spc="-1" strike="noStrike">
              <a:latin typeface="Arial"/>
            </a:endParaRPr>
          </a:p>
          <a:p>
            <a:pPr algn="ctr">
              <a:lnSpc>
                <a:spcPct val="100000"/>
              </a:lnSpc>
              <a:buNone/>
            </a:pPr>
            <a:endParaRPr b="0" lang="uk-UA" sz="2200" spc="-1" strike="noStrike">
              <a:latin typeface="Arial"/>
            </a:endParaRPr>
          </a:p>
        </p:txBody>
      </p:sp>
      <p:sp>
        <p:nvSpPr>
          <p:cNvPr id="168" name="PlaceHolder 3"/>
          <p:cNvSpPr>
            <a:spLocks noGrp="1"/>
          </p:cNvSpPr>
          <p:nvPr>
            <p:ph type="ftr" idx="2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На чому «ловлять» податківці?</a:t>
            </a:r>
            <a:endParaRPr b="0" lang="uk-UA" sz="2400" spc="-1" strike="noStrike">
              <a:latin typeface="Arial"/>
            </a:endParaRPr>
          </a:p>
        </p:txBody>
      </p:sp>
      <p:pic>
        <p:nvPicPr>
          <p:cNvPr id="719" name="Рисунок 9" descr=""/>
          <p:cNvPicPr/>
          <p:nvPr/>
        </p:nvPicPr>
        <p:blipFill>
          <a:blip r:embed="rId1"/>
          <a:stretch/>
        </p:blipFill>
        <p:spPr>
          <a:xfrm>
            <a:off x="117720" y="212400"/>
            <a:ext cx="1976040" cy="871200"/>
          </a:xfrm>
          <a:prstGeom prst="rect">
            <a:avLst/>
          </a:prstGeom>
          <a:ln w="0">
            <a:noFill/>
          </a:ln>
        </p:spPr>
      </p:pic>
      <p:sp>
        <p:nvSpPr>
          <p:cNvPr id="720" name="PlaceHolder 1"/>
          <p:cNvSpPr>
            <a:spLocks noGrp="1"/>
          </p:cNvSpPr>
          <p:nvPr>
            <p:ph type="sldNum" idx="117"/>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840744CB-933D-49E5-A1FE-6310AADEA545}"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21"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722" name="Округлений прямокутник 3"/>
          <p:cNvSpPr/>
          <p:nvPr/>
        </p:nvSpPr>
        <p:spPr>
          <a:xfrm>
            <a:off x="1197720" y="1692360"/>
            <a:ext cx="10381320" cy="4510080"/>
          </a:xfrm>
          <a:prstGeom prst="roundRect">
            <a:avLst>
              <a:gd name="adj" fmla="val 16667"/>
            </a:avLst>
          </a:prstGeom>
          <a:solidFill>
            <a:schemeClr val="accent6"/>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buNone/>
            </a:pPr>
            <a:endParaRPr b="0" lang="uk-UA" sz="20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Відносини з «ризиковими» контрагентами </a:t>
            </a:r>
            <a:r>
              <a:rPr b="0" i="1" lang="uk-UA" sz="2000" spc="-1" strike="noStrike">
                <a:solidFill>
                  <a:srgbClr val="ffffff"/>
                </a:solidFill>
                <a:latin typeface="Garamond"/>
              </a:rPr>
              <a:t>(ТОП-порушення)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Несвоєчасна реєстрація (відсутність реєстрації) ПН у ЄРПН, недекларування ПЗ за зареєстрованими/«заблокованими» ПН </a:t>
            </a:r>
            <a:r>
              <a:rPr b="0" i="1" lang="uk-UA" sz="2000" spc="-1" strike="noStrike">
                <a:solidFill>
                  <a:srgbClr val="ffffff"/>
                </a:solidFill>
                <a:latin typeface="Garamond"/>
              </a:rPr>
              <a:t>(акцент на помилкових ПН)</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Недотримання вимог валютного законодавства </a:t>
            </a:r>
            <a:r>
              <a:rPr b="0" i="1" lang="uk-UA" sz="2000" spc="-1" strike="noStrike">
                <a:solidFill>
                  <a:srgbClr val="ffffff"/>
                </a:solidFill>
                <a:latin typeface="Garamond"/>
              </a:rPr>
              <a:t>(порушення граничних строків розрахунків, встановлених НБУ) </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«РРО-порушення» </a:t>
            </a:r>
            <a:r>
              <a:rPr b="0" i="1" lang="uk-UA" sz="2000" spc="-1" strike="noStrike">
                <a:solidFill>
                  <a:srgbClr val="ffffff"/>
                </a:solidFill>
                <a:latin typeface="Garamond"/>
              </a:rPr>
              <a:t>(зокрема, штрафи за «невидачу» фіскальних чеків)</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Невідображення в обліку надлишків/нестач ТМЦ за результатами «фіскальних» інвентаризацій</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fffff"/>
              </a:buClr>
              <a:buFont typeface="Wingdings" charset="2"/>
              <a:buChar char=""/>
            </a:pPr>
            <a:r>
              <a:rPr b="1" lang="uk-UA" sz="2000" spc="-1" strike="noStrike">
                <a:solidFill>
                  <a:srgbClr val="ffffff"/>
                </a:solidFill>
                <a:latin typeface="Garamond"/>
              </a:rPr>
              <a:t>Дисконтування</a:t>
            </a:r>
            <a:endParaRPr b="0" lang="uk-UA" sz="2000" spc="-1" strike="noStrike">
              <a:latin typeface="Arial"/>
            </a:endParaRPr>
          </a:p>
          <a:p>
            <a:pPr algn="just">
              <a:lnSpc>
                <a:spcPct val="100000"/>
              </a:lnSpc>
              <a:buNone/>
            </a:pPr>
            <a:endParaRPr b="0" lang="uk-UA" sz="1200" spc="-1" strike="noStrike">
              <a:latin typeface="Arial"/>
            </a:endParaRPr>
          </a:p>
          <a:p>
            <a:pPr marL="343080" indent="-343080" algn="just">
              <a:lnSpc>
                <a:spcPct val="100000"/>
              </a:lnSpc>
              <a:buClr>
                <a:srgbClr val="f76e07"/>
              </a:buClr>
              <a:buFont typeface="Wingdings" charset="2"/>
              <a:buChar char=""/>
            </a:pPr>
            <a:r>
              <a:rPr b="1" lang="uk-UA" sz="2000" spc="-1" strike="noStrike">
                <a:solidFill>
                  <a:srgbClr val="f76e07"/>
                </a:solidFill>
                <a:latin typeface="Garamond"/>
              </a:rPr>
              <a:t>Реалізація продукції нижче ціни придбання</a:t>
            </a:r>
            <a:endParaRPr b="0" lang="uk-UA" sz="2000" spc="-1" strike="noStrike">
              <a:latin typeface="Arial"/>
            </a:endParaRPr>
          </a:p>
          <a:p>
            <a:pPr algn="just">
              <a:lnSpc>
                <a:spcPct val="100000"/>
              </a:lnSpc>
              <a:buNone/>
            </a:pPr>
            <a:endParaRPr b="0" lang="uk-UA" sz="2000" spc="-1" strike="noStrike">
              <a:latin typeface="Arial"/>
            </a:endParaRPr>
          </a:p>
        </p:txBody>
      </p:sp>
      <p:sp>
        <p:nvSpPr>
          <p:cNvPr id="723"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24" name="PlaceHolder 3"/>
          <p:cNvSpPr>
            <a:spLocks noGrp="1"/>
          </p:cNvSpPr>
          <p:nvPr>
            <p:ph type="ftr" idx="118"/>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Реалізація продукції нижче ціни придбання …</a:t>
            </a:r>
            <a:endParaRPr b="0" lang="uk-UA" sz="2400" spc="-1" strike="noStrike">
              <a:latin typeface="Arial"/>
            </a:endParaRPr>
          </a:p>
        </p:txBody>
      </p:sp>
      <p:pic>
        <p:nvPicPr>
          <p:cNvPr id="726" name="Рисунок 9" descr=""/>
          <p:cNvPicPr/>
          <p:nvPr/>
        </p:nvPicPr>
        <p:blipFill>
          <a:blip r:embed="rId1"/>
          <a:stretch/>
        </p:blipFill>
        <p:spPr>
          <a:xfrm>
            <a:off x="117720" y="212400"/>
            <a:ext cx="1976040" cy="871200"/>
          </a:xfrm>
          <a:prstGeom prst="rect">
            <a:avLst/>
          </a:prstGeom>
          <a:ln w="0">
            <a:noFill/>
          </a:ln>
        </p:spPr>
      </p:pic>
      <p:sp>
        <p:nvSpPr>
          <p:cNvPr id="727" name="PlaceHolder 1"/>
          <p:cNvSpPr>
            <a:spLocks noGrp="1"/>
          </p:cNvSpPr>
          <p:nvPr>
            <p:ph type="sldNum" idx="119"/>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A3413C19-F1F2-482A-BA9C-5ED82B657B87}"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28"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729" name="Прямокутник 10"/>
          <p:cNvSpPr/>
          <p:nvPr/>
        </p:nvSpPr>
        <p:spPr>
          <a:xfrm>
            <a:off x="981720" y="1656000"/>
            <a:ext cx="7056360" cy="45417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r>
              <a:rPr b="1" lang="uk-UA" sz="2000" spc="-1" strike="noStrike" u="sng">
                <a:solidFill>
                  <a:srgbClr val="000000"/>
                </a:solidFill>
                <a:uFillTx/>
                <a:latin typeface="Garamond"/>
              </a:rPr>
              <a:t>Позиція ГУ ДПС:</a:t>
            </a:r>
            <a:endParaRPr b="0" lang="uk-UA" sz="2000" spc="-1" strike="noStrike">
              <a:latin typeface="Arial"/>
            </a:endParaRPr>
          </a:p>
          <a:p>
            <a:pPr algn="just">
              <a:lnSpc>
                <a:spcPct val="100000"/>
              </a:lnSpc>
              <a:buNone/>
            </a:pPr>
            <a:endParaRPr b="0" lang="uk-UA" sz="1400" spc="-1" strike="noStrike">
              <a:latin typeface="Arial"/>
            </a:endParaRPr>
          </a:p>
          <a:p>
            <a:pPr algn="just">
              <a:lnSpc>
                <a:spcPct val="100000"/>
              </a:lnSpc>
              <a:buNone/>
            </a:pPr>
            <a:r>
              <a:rPr b="1" lang="uk-UA" sz="2000" spc="-1" strike="noStrike">
                <a:solidFill>
                  <a:srgbClr val="000000"/>
                </a:solidFill>
                <a:latin typeface="Garamond"/>
              </a:rPr>
              <a:t>                                      </a:t>
            </a:r>
            <a:r>
              <a:rPr b="1" lang="uk-UA" sz="2000" spc="-1" strike="noStrike">
                <a:solidFill>
                  <a:srgbClr val="000000"/>
                </a:solidFill>
                <a:latin typeface="Garamond"/>
              </a:rPr>
              <a:t>«</a:t>
            </a:r>
            <a:r>
              <a:rPr b="0" lang="ru-RU" sz="2000" spc="-1" strike="noStrike">
                <a:solidFill>
                  <a:srgbClr val="000000"/>
                </a:solidFill>
                <a:latin typeface="Garamond"/>
              </a:rPr>
              <a:t>… </a:t>
            </a:r>
            <a:r>
              <a:rPr b="1" lang="ru-RU" sz="2000" spc="-1" strike="noStrike">
                <a:solidFill>
                  <a:srgbClr val="000000"/>
                </a:solidFill>
                <a:latin typeface="Garamond"/>
              </a:rPr>
              <a:t>реалізація</a:t>
            </a:r>
            <a:r>
              <a:rPr b="0" lang="ru-RU" sz="2000" spc="-1" strike="noStrike">
                <a:solidFill>
                  <a:srgbClr val="000000"/>
                </a:solidFill>
                <a:latin typeface="Garamond"/>
              </a:rPr>
              <a:t> поточних біологічних активів (курей-несучок) </a:t>
            </a:r>
            <a:r>
              <a:rPr b="1" lang="ru-RU" sz="2000" spc="-1" strike="noStrike">
                <a:solidFill>
                  <a:srgbClr val="000000"/>
                </a:solidFill>
                <a:latin typeface="Garamond"/>
              </a:rPr>
              <a:t>за ціною нижче собівартості не є господарською діяльністю </a:t>
            </a:r>
            <a:r>
              <a:rPr b="0" lang="ru-RU" sz="2000" spc="-1" strike="noStrike">
                <a:solidFill>
                  <a:srgbClr val="000000"/>
                </a:solidFill>
                <a:latin typeface="Garamond"/>
              </a:rPr>
              <a:t>позивача, відповідно до п.п. «г» п.198.5 ст.198 ПКУ, а тому позивач зобов`язаний був сплатити ПДВ на суму перевищення бази оподаткування собівартості реалізованих поточних біологічних активів (курей-несучок) над фактичною ціною їх продажу. Визначення бази оподаткування має бути здійснено відповідно до п.189.1 ст.189, п.198.5 ст.198 ПКУ, а для реєстрації ПН за цими операціями застосовуються строки, встановлені п.201.10 ст.201 ПКУ. На підставі цього висновку відповідно до п.120-1.2 ст.120-1 ПК України до позивача застосовано штрафні санкції …</a:t>
            </a:r>
            <a:r>
              <a:rPr b="1" lang="uk-UA" sz="2000" spc="-1" strike="noStrike">
                <a:solidFill>
                  <a:srgbClr val="000000"/>
                </a:solidFill>
                <a:latin typeface="Garamond"/>
              </a:rPr>
              <a:t>»</a:t>
            </a:r>
            <a:endParaRPr b="0" lang="uk-UA" sz="2000" spc="-1" strike="noStrike">
              <a:latin typeface="Arial"/>
            </a:endParaRPr>
          </a:p>
          <a:p>
            <a:pPr algn="just">
              <a:lnSpc>
                <a:spcPct val="100000"/>
              </a:lnSpc>
              <a:buNone/>
            </a:pPr>
            <a:endParaRPr b="0" lang="uk-UA" sz="1800" spc="-1" strike="noStrike">
              <a:latin typeface="Arial"/>
            </a:endParaRPr>
          </a:p>
        </p:txBody>
      </p:sp>
      <p:pic>
        <p:nvPicPr>
          <p:cNvPr id="730" name="Рисунок 14" descr="Дешево и сердито &quot;оптовые цены от производителя&quot;, товары, магазин"/>
          <p:cNvPicPr/>
          <p:nvPr/>
        </p:nvPicPr>
        <p:blipFill>
          <a:blip r:embed="rId2"/>
          <a:stretch/>
        </p:blipFill>
        <p:spPr>
          <a:xfrm>
            <a:off x="8256960" y="2381400"/>
            <a:ext cx="3230280" cy="3356280"/>
          </a:xfrm>
          <a:prstGeom prst="rect">
            <a:avLst/>
          </a:prstGeom>
          <a:ln w="0">
            <a:noFill/>
          </a:ln>
        </p:spPr>
      </p:pic>
      <p:sp>
        <p:nvSpPr>
          <p:cNvPr id="731" name="Прямокутник 15"/>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
        <p:nvSpPr>
          <p:cNvPr id="732" name="PlaceHolder 3"/>
          <p:cNvSpPr>
            <a:spLocks noGrp="1"/>
          </p:cNvSpPr>
          <p:nvPr>
            <p:ph type="ftr" idx="12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3" name="Прямокутник 7"/>
          <p:cNvSpPr/>
          <p:nvPr/>
        </p:nvSpPr>
        <p:spPr>
          <a:xfrm>
            <a:off x="2139840" y="70704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Реалізація продукції нижче ціни придбання …</a:t>
            </a:r>
            <a:endParaRPr b="0" lang="uk-UA" sz="2400" spc="-1" strike="noStrike">
              <a:latin typeface="Arial"/>
            </a:endParaRPr>
          </a:p>
        </p:txBody>
      </p:sp>
      <p:pic>
        <p:nvPicPr>
          <p:cNvPr id="734" name="Рисунок 9" descr=""/>
          <p:cNvPicPr/>
          <p:nvPr/>
        </p:nvPicPr>
        <p:blipFill>
          <a:blip r:embed="rId1"/>
          <a:stretch/>
        </p:blipFill>
        <p:spPr>
          <a:xfrm>
            <a:off x="117720" y="212400"/>
            <a:ext cx="1976040" cy="871200"/>
          </a:xfrm>
          <a:prstGeom prst="rect">
            <a:avLst/>
          </a:prstGeom>
          <a:ln w="0">
            <a:noFill/>
          </a:ln>
        </p:spPr>
      </p:pic>
      <p:sp>
        <p:nvSpPr>
          <p:cNvPr id="735" name="PlaceHolder 1"/>
          <p:cNvSpPr>
            <a:spLocks noGrp="1"/>
          </p:cNvSpPr>
          <p:nvPr>
            <p:ph type="sldNum" idx="121"/>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FEAE9368-AFD4-4D17-ADBE-634E40A4BF14}"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36" name="PlaceHolder 2"/>
          <p:cNvSpPr>
            <a:spLocks noGrp="1"/>
          </p:cNvSpPr>
          <p:nvPr>
            <p:ph/>
          </p:nvPr>
        </p:nvSpPr>
        <p:spPr>
          <a:xfrm>
            <a:off x="1105920" y="154692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sp>
        <p:nvSpPr>
          <p:cNvPr id="737" name="Прямокутник 10"/>
          <p:cNvSpPr/>
          <p:nvPr/>
        </p:nvSpPr>
        <p:spPr>
          <a:xfrm>
            <a:off x="866160" y="1328760"/>
            <a:ext cx="10711800" cy="5065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uk-UA" sz="1800" spc="-1" strike="noStrike">
                <a:solidFill>
                  <a:srgbClr val="000000"/>
                </a:solidFill>
                <a:latin typeface="Garamond"/>
              </a:rPr>
              <a:t>               </a:t>
            </a:r>
            <a:endParaRPr b="0" lang="uk-UA" sz="1800" spc="-1" strike="noStrike">
              <a:latin typeface="Arial"/>
            </a:endParaRPr>
          </a:p>
          <a:p>
            <a:pPr algn="just">
              <a:lnSpc>
                <a:spcPct val="100000"/>
              </a:lnSpc>
              <a:buNone/>
            </a:pPr>
            <a:r>
              <a:rPr b="0" lang="uk-UA" sz="1800" spc="-1" strike="noStrike">
                <a:solidFill>
                  <a:srgbClr val="000000"/>
                </a:solidFill>
                <a:latin typeface="Garamond"/>
              </a:rPr>
              <a:t>                                                          </a:t>
            </a:r>
            <a:r>
              <a:rPr b="0" lang="uk-UA" sz="1600" spc="-1" strike="noStrike">
                <a:solidFill>
                  <a:srgbClr val="000000"/>
                </a:solidFill>
                <a:latin typeface="Garamond"/>
              </a:rPr>
              <a:t>«… </a:t>
            </a:r>
            <a:r>
              <a:rPr b="0" lang="ru-RU" sz="1600" spc="-1" strike="noStrike">
                <a:solidFill>
                  <a:srgbClr val="000000"/>
                </a:solidFill>
                <a:latin typeface="Garamond"/>
              </a:rPr>
              <a:t>при здійсненні платником податку господарської діяльності </a:t>
            </a:r>
            <a:r>
              <a:rPr b="1" lang="ru-RU" sz="1600" spc="-1" strike="noStrike">
                <a:solidFill>
                  <a:srgbClr val="000000"/>
                </a:solidFill>
                <a:latin typeface="Garamond"/>
              </a:rPr>
              <a:t>можливі збиткові  </a:t>
            </a:r>
            <a:endParaRPr b="0" lang="uk-UA" sz="1600" spc="-1" strike="noStrike">
              <a:latin typeface="Arial"/>
            </a:endParaRPr>
          </a:p>
          <a:p>
            <a:pPr algn="just">
              <a:lnSpc>
                <a:spcPct val="100000"/>
              </a:lnSpc>
              <a:buNone/>
            </a:pPr>
            <a:r>
              <a:rPr b="1" lang="ru-RU" sz="1600" spc="-1" strike="noStrike">
                <a:solidFill>
                  <a:srgbClr val="000000"/>
                </a:solidFill>
                <a:latin typeface="Garamond"/>
              </a:rPr>
              <a:t>                                                                 </a:t>
            </a:r>
            <a:r>
              <a:rPr b="1" lang="ru-RU" sz="1600" spc="-1" strike="noStrike">
                <a:solidFill>
                  <a:srgbClr val="000000"/>
                </a:solidFill>
                <a:latin typeface="Garamond"/>
              </a:rPr>
              <a:t>операції. </a:t>
            </a:r>
            <a:r>
              <a:rPr b="0" lang="ru-RU" sz="1600" spc="-1" strike="noStrike">
                <a:solidFill>
                  <a:srgbClr val="000000"/>
                </a:solidFill>
                <a:latin typeface="Garamond"/>
              </a:rPr>
              <a:t>Віднесення таких операцій до господарських можливе лише у випадках </a:t>
            </a:r>
            <a:r>
              <a:rPr b="1" lang="ru-RU" sz="1600" spc="-1" strike="noStrike">
                <a:solidFill>
                  <a:srgbClr val="000000"/>
                </a:solidFill>
                <a:latin typeface="Garamond"/>
              </a:rPr>
              <a:t>обґрунтування </a:t>
            </a:r>
            <a:r>
              <a:rPr b="0" lang="ru-RU" sz="1600" spc="-1" strike="noStrike">
                <a:solidFill>
                  <a:srgbClr val="000000"/>
                </a:solidFill>
                <a:latin typeface="Garamond"/>
              </a:rPr>
              <a:t>платником податку </a:t>
            </a:r>
            <a:r>
              <a:rPr b="1" lang="ru-RU" sz="1600" spc="-1" strike="noStrike">
                <a:solidFill>
                  <a:srgbClr val="000000"/>
                </a:solidFill>
                <a:latin typeface="Garamond"/>
              </a:rPr>
              <a:t>економічних причин чи ділової мети </a:t>
            </a:r>
            <a:r>
              <a:rPr b="0" lang="ru-RU" sz="1600" spc="-1" strike="noStrike">
                <a:solidFill>
                  <a:srgbClr val="000000"/>
                </a:solidFill>
                <a:latin typeface="Garamond"/>
              </a:rPr>
              <a:t>(зважаючи на ризики підприємницької діяльності) укладення угод за ціною нижчою за виробничу собівартість або за ціну придбання товару.</a:t>
            </a:r>
            <a:r>
              <a:rPr b="0" lang="uk-UA" sz="1600" spc="-1" strike="noStrike">
                <a:solidFill>
                  <a:srgbClr val="000000"/>
                </a:solidFill>
                <a:latin typeface="Garamond"/>
              </a:rPr>
              <a:t>»</a:t>
            </a:r>
            <a:endParaRPr b="0" lang="uk-UA" sz="1600" spc="-1" strike="noStrike">
              <a:latin typeface="Arial"/>
            </a:endParaRPr>
          </a:p>
          <a:p>
            <a:pPr algn="just">
              <a:lnSpc>
                <a:spcPct val="100000"/>
              </a:lnSpc>
              <a:buNone/>
            </a:pPr>
            <a:endParaRPr b="0" lang="uk-UA" sz="100" spc="-1" strike="noStrike">
              <a:latin typeface="Arial"/>
            </a:endParaRPr>
          </a:p>
          <a:p>
            <a:pPr algn="just">
              <a:lnSpc>
                <a:spcPct val="100000"/>
              </a:lnSpc>
              <a:buNone/>
            </a:pPr>
            <a:r>
              <a:rPr b="0" lang="ru-RU" sz="1600" spc="-1" strike="noStrike">
                <a:solidFill>
                  <a:srgbClr val="000000"/>
                </a:solidFill>
                <a:latin typeface="Garamond"/>
              </a:rPr>
              <a:t>                          </a:t>
            </a:r>
            <a:r>
              <a:rPr b="0" lang="ru-RU" sz="1600" spc="-1" strike="noStrike">
                <a:solidFill>
                  <a:srgbClr val="000000"/>
                </a:solidFill>
                <a:latin typeface="Garamond"/>
              </a:rPr>
              <a:t>«Водночас, … у спірних правовідносинах </a:t>
            </a:r>
            <a:r>
              <a:rPr b="1" lang="ru-RU" sz="1600" spc="-1" strike="noStrike">
                <a:solidFill>
                  <a:srgbClr val="000000"/>
                </a:solidFill>
                <a:latin typeface="Garamond"/>
              </a:rPr>
              <a:t>контролюючий орган наполягає на порушенні позивачем вимог саме п.п.«г» п.198.5 ст.198 ПКУ </a:t>
            </a:r>
            <a:r>
              <a:rPr b="0" lang="ru-RU" sz="1600" spc="-1" strike="noStrike">
                <a:solidFill>
                  <a:srgbClr val="000000"/>
                </a:solidFill>
                <a:latin typeface="Garamond"/>
              </a:rPr>
              <a:t>та п.189.1 ст.189 ПКУ, вказуючи на </a:t>
            </a:r>
            <a:r>
              <a:rPr b="1" lang="ru-RU" sz="1600" spc="-1" strike="noStrike">
                <a:solidFill>
                  <a:srgbClr val="000000"/>
                </a:solidFill>
                <a:latin typeface="Garamond"/>
              </a:rPr>
              <a:t>заниження позивачем ПЗ, виходячи із суми перевищення собівартості реалізованих поточних біологічних активів над фактичною ціною їх продажу</a:t>
            </a:r>
            <a:r>
              <a:rPr b="0" lang="ru-RU" sz="1600" spc="-1" strike="noStrike">
                <a:solidFill>
                  <a:srgbClr val="000000"/>
                </a:solidFill>
                <a:latin typeface="Garamond"/>
              </a:rPr>
              <a:t>.</a:t>
            </a:r>
            <a:endParaRPr b="0" lang="uk-UA" sz="1600" spc="-1" strike="noStrike">
              <a:latin typeface="Arial"/>
            </a:endParaRPr>
          </a:p>
          <a:p>
            <a:pPr algn="just">
              <a:lnSpc>
                <a:spcPct val="100000"/>
              </a:lnSpc>
              <a:buNone/>
            </a:pPr>
            <a:r>
              <a:rPr b="0" lang="ru-RU" sz="1600" spc="-1" strike="noStrike">
                <a:solidFill>
                  <a:srgbClr val="000000"/>
                </a:solidFill>
                <a:latin typeface="Garamond"/>
              </a:rPr>
              <a:t>                          </a:t>
            </a:r>
            <a:r>
              <a:rPr b="0" lang="ru-RU" sz="1600" spc="-1" strike="noStrike">
                <a:solidFill>
                  <a:srgbClr val="000000"/>
                </a:solidFill>
                <a:latin typeface="Garamond"/>
              </a:rPr>
              <a:t>Однак, … </a:t>
            </a:r>
            <a:r>
              <a:rPr b="1" lang="ru-RU" sz="1600" spc="-1" strike="noStrike">
                <a:solidFill>
                  <a:srgbClr val="000000"/>
                </a:solidFill>
                <a:latin typeface="Garamond"/>
              </a:rPr>
              <a:t>застосування п.п. «г» п.198.5 ст.198 ПКУ </a:t>
            </a:r>
            <a:r>
              <a:rPr b="0" lang="ru-RU" sz="1600" spc="-1" strike="noStrike">
                <a:solidFill>
                  <a:srgbClr val="000000"/>
                </a:solidFill>
                <a:latin typeface="Garamond"/>
              </a:rPr>
              <a:t>до операцій з продажу самостійно виготовленої продукції за цінами, нижче собівартості, </a:t>
            </a:r>
            <a:r>
              <a:rPr b="1" lang="ru-RU" sz="1600" spc="-1" strike="noStrike">
                <a:solidFill>
                  <a:srgbClr val="000000"/>
                </a:solidFill>
                <a:latin typeface="Garamond"/>
              </a:rPr>
              <a:t>суперечить правовому регулюванню і призначенню цієї норми</a:t>
            </a:r>
            <a:r>
              <a:rPr b="0" lang="ru-RU" sz="1600" spc="-1" strike="noStrike">
                <a:solidFill>
                  <a:srgbClr val="000000"/>
                </a:solidFill>
                <a:latin typeface="Garamond"/>
              </a:rPr>
              <a:t>, якою здійснюється вилучення ПК на всі суми ПДВ, сплачені при придбанні товару, попередньо включені до нього, </a:t>
            </a:r>
            <a:r>
              <a:rPr b="1" lang="ru-RU" sz="1600" spc="-1" strike="noStrike" u="sng">
                <a:solidFill>
                  <a:srgbClr val="000000"/>
                </a:solidFill>
                <a:uFillTx/>
                <a:latin typeface="Garamond"/>
              </a:rPr>
              <a:t>а п.189.1 ст.189 ПКУ не передбачає визначення бази оподаткування, виходячи із суми перевищення собівартості реалізованих поточних біологічних активів над фактичною ціною їх продажу.</a:t>
            </a:r>
            <a:endParaRPr b="0" lang="uk-UA" sz="1600" spc="-1" strike="noStrike">
              <a:latin typeface="Arial"/>
            </a:endParaRPr>
          </a:p>
          <a:p>
            <a:pPr algn="just">
              <a:lnSpc>
                <a:spcPct val="100000"/>
              </a:lnSpc>
              <a:buNone/>
            </a:pPr>
            <a:r>
              <a:rPr b="0" lang="ru-RU" sz="1600" spc="-1" strike="noStrike">
                <a:solidFill>
                  <a:srgbClr val="000000"/>
                </a:solidFill>
                <a:latin typeface="Garamond"/>
              </a:rPr>
              <a:t>                         </a:t>
            </a:r>
            <a:r>
              <a:rPr b="0" lang="ru-RU" sz="1600" spc="-1" strike="noStrike">
                <a:solidFill>
                  <a:srgbClr val="000000"/>
                </a:solidFill>
                <a:latin typeface="Garamond"/>
              </a:rPr>
              <a:t>Водночас </a:t>
            </a:r>
            <a:r>
              <a:rPr b="1" lang="ru-RU" sz="1600" spc="-1" strike="noStrike">
                <a:solidFill>
                  <a:srgbClr val="000000"/>
                </a:solidFill>
                <a:latin typeface="Garamond"/>
              </a:rPr>
              <a:t>норми ПК України встановлюють окремий порядок дій платника податків </a:t>
            </a:r>
            <a:r>
              <a:rPr b="0" lang="ru-RU" sz="1600" spc="-1" strike="noStrike">
                <a:solidFill>
                  <a:srgbClr val="000000"/>
                </a:solidFill>
                <a:latin typeface="Garamond"/>
              </a:rPr>
              <a:t>у випадку продажу самостійно виготовленої продукції за цінами, нижче звичайних цін.</a:t>
            </a:r>
            <a:endParaRPr b="0" lang="uk-UA" sz="1600" spc="-1" strike="noStrike">
              <a:latin typeface="Arial"/>
            </a:endParaRPr>
          </a:p>
          <a:p>
            <a:pPr algn="just">
              <a:lnSpc>
                <a:spcPct val="100000"/>
              </a:lnSpc>
              <a:buNone/>
            </a:pPr>
            <a:r>
              <a:rPr b="0" lang="ru-RU" sz="1800" spc="-1" strike="noStrike">
                <a:solidFill>
                  <a:srgbClr val="404040"/>
                </a:solidFill>
                <a:latin typeface="Corbel"/>
              </a:rPr>
              <a:t>                           </a:t>
            </a:r>
            <a:r>
              <a:rPr b="0" lang="ru-RU" sz="1600" spc="-1" strike="noStrike">
                <a:solidFill>
                  <a:srgbClr val="000000"/>
                </a:solidFill>
                <a:latin typeface="Garamond"/>
              </a:rPr>
              <a:t>… </a:t>
            </a:r>
            <a:r>
              <a:rPr b="0" lang="ru-RU" sz="1600" spc="-1" strike="noStrike">
                <a:solidFill>
                  <a:srgbClr val="000000"/>
                </a:solidFill>
                <a:latin typeface="Garamond"/>
              </a:rPr>
              <a:t>датами виникнення податкових зобов`язань у такому випадку є:</a:t>
            </a:r>
            <a:endParaRPr b="0" lang="uk-UA" sz="1600" spc="-1" strike="noStrike">
              <a:latin typeface="Arial"/>
            </a:endParaRPr>
          </a:p>
          <a:p>
            <a:pPr algn="just">
              <a:lnSpc>
                <a:spcPct val="100000"/>
              </a:lnSpc>
              <a:buNone/>
            </a:pPr>
            <a:r>
              <a:rPr b="0" lang="ru-RU" sz="1600" spc="-1" strike="noStrike">
                <a:solidFill>
                  <a:srgbClr val="000000"/>
                </a:solidFill>
                <a:latin typeface="Garamond"/>
              </a:rPr>
              <a:t>1) дата першої події (дата зарахування коштів або дата відвантаження товарів);</a:t>
            </a:r>
            <a:endParaRPr b="0" lang="uk-UA" sz="1600" spc="-1" strike="noStrike">
              <a:latin typeface="Arial"/>
            </a:endParaRPr>
          </a:p>
          <a:p>
            <a:pPr algn="just">
              <a:lnSpc>
                <a:spcPct val="100000"/>
              </a:lnSpc>
              <a:buNone/>
            </a:pPr>
            <a:r>
              <a:rPr b="0" lang="ru-RU" sz="1600" spc="-1" strike="noStrike">
                <a:solidFill>
                  <a:srgbClr val="000000"/>
                </a:solidFill>
                <a:latin typeface="Garamond"/>
              </a:rPr>
              <a:t>2) дата визначення бази оподаткування ПДВ за цими операціями, виходячи з суми </a:t>
            </a:r>
            <a:r>
              <a:rPr b="1" lang="ru-RU" sz="1600" spc="-1" strike="noStrike">
                <a:solidFill>
                  <a:srgbClr val="000000"/>
                </a:solidFill>
                <a:latin typeface="Garamond"/>
              </a:rPr>
              <a:t>перевищення звичайних цін над фактичною вартістю, якщо реалізація самостійно виготовлених товарів/послуг відбувалась за цінами меншими за звичайні (ринкові).</a:t>
            </a:r>
            <a:endParaRPr b="0" lang="uk-UA" sz="1600" spc="-1" strike="noStrike">
              <a:latin typeface="Arial"/>
            </a:endParaRPr>
          </a:p>
        </p:txBody>
      </p:sp>
      <p:sp>
        <p:nvSpPr>
          <p:cNvPr id="738" name="Прямокутник 14"/>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 та як знизити ризики?</a:t>
            </a:r>
            <a:endParaRPr b="0" lang="uk-UA" sz="3000" spc="-1" strike="noStrike">
              <a:latin typeface="Arial"/>
            </a:endParaRPr>
          </a:p>
        </p:txBody>
      </p:sp>
      <p:sp>
        <p:nvSpPr>
          <p:cNvPr id="739" name="Прямокутник 11"/>
          <p:cNvSpPr/>
          <p:nvPr/>
        </p:nvSpPr>
        <p:spPr>
          <a:xfrm>
            <a:off x="9927360" y="65664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740" name="Овал 12"/>
          <p:cNvSpPr/>
          <p:nvPr/>
        </p:nvSpPr>
        <p:spPr>
          <a:xfrm>
            <a:off x="1105920" y="1072080"/>
            <a:ext cx="2736000" cy="997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04.04.23р. у справі №</a:t>
            </a:r>
            <a:r>
              <a:rPr b="0" lang="ru-RU" sz="1800" spc="-1" strike="noStrike">
                <a:solidFill>
                  <a:srgbClr val="ffffff"/>
                </a:solidFill>
                <a:latin typeface="Garamond"/>
              </a:rPr>
              <a:t>120/15979/21-а</a:t>
            </a:r>
            <a:endParaRPr b="0" lang="uk-UA" sz="1800" spc="-1" strike="noStrike">
              <a:latin typeface="Arial"/>
            </a:endParaRPr>
          </a:p>
        </p:txBody>
      </p:sp>
      <p:sp>
        <p:nvSpPr>
          <p:cNvPr id="741" name="PlaceHolder 3"/>
          <p:cNvSpPr>
            <a:spLocks noGrp="1"/>
          </p:cNvSpPr>
          <p:nvPr>
            <p:ph type="ftr" idx="122"/>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2" name="Прямокутник 7"/>
          <p:cNvSpPr/>
          <p:nvPr/>
        </p:nvSpPr>
        <p:spPr>
          <a:xfrm>
            <a:off x="1433520" y="989640"/>
            <a:ext cx="96372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ТОП-операцій для потрапляння компанії до плану-графіку</a:t>
            </a:r>
            <a:endParaRPr b="0" lang="uk-UA" sz="2400" spc="-1" strike="noStrike">
              <a:latin typeface="Arial"/>
            </a:endParaRPr>
          </a:p>
          <a:p>
            <a:pPr algn="ctr">
              <a:lnSpc>
                <a:spcPct val="100000"/>
              </a:lnSpc>
              <a:buNone/>
            </a:pPr>
            <a:r>
              <a:rPr b="0" lang="uk-UA" sz="2400" spc="-1" strike="noStrike">
                <a:solidFill>
                  <a:srgbClr val="c00000"/>
                </a:solidFill>
                <a:latin typeface="Garamond"/>
              </a:rPr>
              <a:t>(з 01.08.2023 по 07.12.2023)</a:t>
            </a:r>
            <a:endParaRPr b="0" lang="uk-UA" sz="2400" spc="-1" strike="noStrike">
              <a:latin typeface="Arial"/>
            </a:endParaRPr>
          </a:p>
          <a:p>
            <a:pPr algn="ctr">
              <a:lnSpc>
                <a:spcPct val="100000"/>
              </a:lnSpc>
              <a:buNone/>
            </a:pPr>
            <a:endParaRPr b="0" lang="uk-UA" sz="2400" spc="-1" strike="noStrike">
              <a:latin typeface="Arial"/>
            </a:endParaRPr>
          </a:p>
        </p:txBody>
      </p:sp>
      <p:pic>
        <p:nvPicPr>
          <p:cNvPr id="743" name="Рисунок 9" descr=""/>
          <p:cNvPicPr/>
          <p:nvPr/>
        </p:nvPicPr>
        <p:blipFill>
          <a:blip r:embed="rId1"/>
          <a:stretch/>
        </p:blipFill>
        <p:spPr>
          <a:xfrm>
            <a:off x="117720" y="212400"/>
            <a:ext cx="1976040" cy="871200"/>
          </a:xfrm>
          <a:prstGeom prst="rect">
            <a:avLst/>
          </a:prstGeom>
          <a:ln w="0">
            <a:noFill/>
          </a:ln>
        </p:spPr>
      </p:pic>
      <p:sp>
        <p:nvSpPr>
          <p:cNvPr id="744" name="PlaceHolder 1"/>
          <p:cNvSpPr>
            <a:spLocks noGrp="1"/>
          </p:cNvSpPr>
          <p:nvPr>
            <p:ph type="sldNum" idx="12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696FB5C2-1614-4465-BD55-102D781AFCA7}"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45" name="PlaceHolder 2"/>
          <p:cNvSpPr>
            <a:spLocks noGrp="1"/>
          </p:cNvSpPr>
          <p:nvPr>
            <p:ph/>
          </p:nvPr>
        </p:nvSpPr>
        <p:spPr>
          <a:xfrm>
            <a:off x="1109160" y="2107080"/>
            <a:ext cx="10286640" cy="4190760"/>
          </a:xfrm>
          <a:prstGeom prst="rect">
            <a:avLst/>
          </a:prstGeom>
          <a:noFill/>
          <a:ln w="0">
            <a:noFill/>
          </a:ln>
        </p:spPr>
        <p:txBody>
          <a:bodyPr anchor="t">
            <a:normAutofit/>
          </a:bodyPr>
          <a:p>
            <a:pPr algn="ctr">
              <a:lnSpc>
                <a:spcPct val="90000"/>
              </a:lnSpc>
              <a:spcBef>
                <a:spcPts val="1800"/>
              </a:spcBef>
              <a:buNone/>
              <a:tabLst>
                <a:tab algn="l" pos="0"/>
              </a:tabLst>
            </a:pPr>
            <a:endParaRPr b="0" lang="en-US" sz="700" spc="-1" strike="noStrike">
              <a:solidFill>
                <a:srgbClr val="404040"/>
              </a:solidFill>
              <a:latin typeface="Corbel"/>
            </a:endParaRPr>
          </a:p>
          <a:p>
            <a:pPr algn="ctr">
              <a:lnSpc>
                <a:spcPct val="90000"/>
              </a:lnSpc>
              <a:spcBef>
                <a:spcPts val="1800"/>
              </a:spcBef>
              <a:buNone/>
              <a:tabLst>
                <a:tab algn="l" pos="0"/>
              </a:tabLst>
            </a:pPr>
            <a:r>
              <a:rPr b="0" lang="uk-UA" sz="2400" spc="-1" strike="noStrike">
                <a:solidFill>
                  <a:srgbClr val="000000"/>
                </a:solidFill>
                <a:latin typeface="Garamond"/>
              </a:rPr>
              <a:t>Підпункт 69.35. </a:t>
            </a:r>
            <a:r>
              <a:rPr b="0" lang="ru-RU" sz="2400" spc="-1" strike="noStrike">
                <a:solidFill>
                  <a:srgbClr val="000000"/>
                </a:solidFill>
                <a:latin typeface="Garamond"/>
              </a:rPr>
              <a:t>пункту 69 підрозділу 10 розділу ХХ ПКУ:</a:t>
            </a:r>
            <a:endParaRPr b="0" lang="en-US" sz="2400" spc="-1" strike="noStrike">
              <a:solidFill>
                <a:srgbClr val="404040"/>
              </a:solidFill>
              <a:latin typeface="Corbel"/>
            </a:endParaRPr>
          </a:p>
          <a:p>
            <a:pPr algn="ctr">
              <a:lnSpc>
                <a:spcPct val="90000"/>
              </a:lnSpc>
              <a:spcBef>
                <a:spcPts val="1800"/>
              </a:spcBef>
              <a:buNone/>
              <a:tabLst>
                <a:tab algn="l" pos="0"/>
              </a:tabLst>
            </a:pPr>
            <a:r>
              <a:rPr b="0" lang="ru-RU" sz="2200" spc="-1" strike="noStrike">
                <a:solidFill>
                  <a:srgbClr val="000000"/>
                </a:solidFill>
                <a:latin typeface="Garamond"/>
              </a:rPr>
              <a:t>«… на період з 1 серпня 2023 року до припинення … воєнного стану … </a:t>
            </a:r>
            <a:r>
              <a:rPr b="1" lang="ru-RU" sz="2200" spc="-1" strike="noStrike" u="sng">
                <a:solidFill>
                  <a:srgbClr val="000000"/>
                </a:solidFill>
                <a:uFillTx/>
                <a:latin typeface="Garamond"/>
              </a:rPr>
              <a:t>до плану-графіка</a:t>
            </a:r>
            <a:r>
              <a:rPr b="0" lang="ru-RU" sz="2200" spc="-1" strike="noStrike">
                <a:solidFill>
                  <a:srgbClr val="000000"/>
                </a:solidFill>
                <a:latin typeface="Garamond"/>
              </a:rPr>
              <a:t> … планових перевірок </a:t>
            </a:r>
            <a:r>
              <a:rPr b="1" lang="ru-RU" sz="2200" spc="-1" strike="noStrike" u="sng">
                <a:solidFill>
                  <a:srgbClr val="000000"/>
                </a:solidFill>
                <a:uFillTx/>
                <a:latin typeface="Garamond"/>
              </a:rPr>
              <a:t>можуть бути включені </a:t>
            </a:r>
            <a:r>
              <a:rPr b="0" lang="ru-RU" sz="2200" spc="-1" strike="noStrike">
                <a:solidFill>
                  <a:srgbClr val="000000"/>
                </a:solidFill>
                <a:latin typeface="Garamond"/>
              </a:rPr>
              <a:t>виключно:</a:t>
            </a:r>
            <a:endParaRPr b="0" lang="en-US" sz="2200" spc="-1" strike="noStrike">
              <a:solidFill>
                <a:srgbClr val="404040"/>
              </a:solidFill>
              <a:latin typeface="Corbel"/>
            </a:endParaRPr>
          </a:p>
          <a:p>
            <a:pPr algn="ctr">
              <a:lnSpc>
                <a:spcPct val="90000"/>
              </a:lnSpc>
              <a:spcBef>
                <a:spcPts val="1800"/>
              </a:spcBef>
              <a:buNone/>
              <a:tabLst>
                <a:tab algn="l" pos="0"/>
              </a:tabLst>
            </a:pPr>
            <a:r>
              <a:rPr b="1" lang="uk-UA" sz="2200" spc="-1" strike="noStrike">
                <a:solidFill>
                  <a:srgbClr val="000000"/>
                </a:solidFill>
                <a:latin typeface="Garamond"/>
              </a:rPr>
              <a:t>1) діяльність у сфері виробництва/реалізації підакцизної продукції; </a:t>
            </a:r>
            <a:endParaRPr b="0" lang="en-US" sz="2200" spc="-1" strike="noStrike">
              <a:solidFill>
                <a:srgbClr val="404040"/>
              </a:solidFill>
              <a:latin typeface="Corbel"/>
            </a:endParaRPr>
          </a:p>
          <a:p>
            <a:pPr algn="ctr">
              <a:lnSpc>
                <a:spcPct val="90000"/>
              </a:lnSpc>
              <a:spcBef>
                <a:spcPts val="1800"/>
              </a:spcBef>
              <a:buNone/>
              <a:tabLst>
                <a:tab algn="l" pos="0"/>
              </a:tabLst>
            </a:pPr>
            <a:r>
              <a:rPr b="1" lang="uk-UA" sz="2200" spc="-1" strike="noStrike">
                <a:solidFill>
                  <a:srgbClr val="000000"/>
                </a:solidFill>
                <a:latin typeface="Garamond"/>
              </a:rPr>
              <a:t>2) гральний бізнес; </a:t>
            </a:r>
            <a:endParaRPr b="0" lang="en-US" sz="2200" spc="-1" strike="noStrike">
              <a:solidFill>
                <a:srgbClr val="404040"/>
              </a:solidFill>
              <a:latin typeface="Corbel"/>
            </a:endParaRPr>
          </a:p>
          <a:p>
            <a:pPr algn="ctr">
              <a:lnSpc>
                <a:spcPct val="90000"/>
              </a:lnSpc>
              <a:spcBef>
                <a:spcPts val="1800"/>
              </a:spcBef>
              <a:buNone/>
              <a:tabLst>
                <a:tab algn="l" pos="0"/>
              </a:tabLst>
            </a:pPr>
            <a:r>
              <a:rPr b="1" lang="uk-UA" sz="2200" spc="-1" strike="noStrike">
                <a:solidFill>
                  <a:srgbClr val="000000"/>
                </a:solidFill>
                <a:latin typeface="Garamond"/>
              </a:rPr>
              <a:t>3) надання фінансових/платіжних послуг»</a:t>
            </a:r>
            <a:endParaRPr b="0" lang="en-US" sz="22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p:txBody>
      </p:sp>
      <p:sp>
        <p:nvSpPr>
          <p:cNvPr id="746" name="Прямокутник 10"/>
          <p:cNvSpPr/>
          <p:nvPr/>
        </p:nvSpPr>
        <p:spPr>
          <a:xfrm>
            <a:off x="1364400" y="2178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47" name="PlaceHolder 3"/>
          <p:cNvSpPr>
            <a:spLocks noGrp="1"/>
          </p:cNvSpPr>
          <p:nvPr>
            <p:ph type="ftr" idx="12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Прямокутник 7"/>
          <p:cNvSpPr/>
          <p:nvPr/>
        </p:nvSpPr>
        <p:spPr>
          <a:xfrm>
            <a:off x="1430640" y="843480"/>
            <a:ext cx="96372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ТОП-операцій для потрапляння компанії до плану-графіку</a:t>
            </a:r>
            <a:endParaRPr b="0" lang="uk-UA" sz="2400" spc="-1" strike="noStrike">
              <a:latin typeface="Arial"/>
            </a:endParaRPr>
          </a:p>
          <a:p>
            <a:pPr algn="ctr">
              <a:lnSpc>
                <a:spcPct val="100000"/>
              </a:lnSpc>
              <a:buNone/>
            </a:pPr>
            <a:r>
              <a:rPr b="0" lang="uk-UA" sz="2400" spc="-1" strike="noStrike">
                <a:solidFill>
                  <a:srgbClr val="c00000"/>
                </a:solidFill>
                <a:latin typeface="Garamond"/>
              </a:rPr>
              <a:t>(з 01.08.2023 по 07.12.2023)</a:t>
            </a:r>
            <a:endParaRPr b="0" lang="uk-UA" sz="2400" spc="-1" strike="noStrike">
              <a:latin typeface="Arial"/>
            </a:endParaRPr>
          </a:p>
          <a:p>
            <a:pPr algn="ctr">
              <a:lnSpc>
                <a:spcPct val="100000"/>
              </a:lnSpc>
              <a:buNone/>
            </a:pPr>
            <a:endParaRPr b="0" lang="uk-UA" sz="2400" spc="-1" strike="noStrike">
              <a:latin typeface="Arial"/>
            </a:endParaRPr>
          </a:p>
        </p:txBody>
      </p:sp>
      <p:pic>
        <p:nvPicPr>
          <p:cNvPr id="749" name="Рисунок 9" descr=""/>
          <p:cNvPicPr/>
          <p:nvPr/>
        </p:nvPicPr>
        <p:blipFill>
          <a:blip r:embed="rId1"/>
          <a:stretch/>
        </p:blipFill>
        <p:spPr>
          <a:xfrm>
            <a:off x="117720" y="212400"/>
            <a:ext cx="1976040" cy="871200"/>
          </a:xfrm>
          <a:prstGeom prst="rect">
            <a:avLst/>
          </a:prstGeom>
          <a:ln w="0">
            <a:noFill/>
          </a:ln>
        </p:spPr>
      </p:pic>
      <p:sp>
        <p:nvSpPr>
          <p:cNvPr id="750" name="PlaceHolder 1"/>
          <p:cNvSpPr>
            <a:spLocks noGrp="1"/>
          </p:cNvSpPr>
          <p:nvPr>
            <p:ph type="sldNum" idx="125"/>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7267AE64-804D-4D4B-B8D1-219AFC932DD8}"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51" name="PlaceHolder 2"/>
          <p:cNvSpPr>
            <a:spLocks noGrp="1"/>
          </p:cNvSpPr>
          <p:nvPr>
            <p:ph/>
          </p:nvPr>
        </p:nvSpPr>
        <p:spPr>
          <a:xfrm>
            <a:off x="1105920" y="1683360"/>
            <a:ext cx="10286640" cy="4430880"/>
          </a:xfrm>
          <a:prstGeom prst="rect">
            <a:avLst/>
          </a:prstGeom>
          <a:noFill/>
          <a:ln w="0">
            <a:noFill/>
          </a:ln>
        </p:spPr>
        <p:txBody>
          <a:bodyPr anchor="t">
            <a:normAutofit fontScale="91000"/>
          </a:bodyPr>
          <a:p>
            <a:pPr algn="ctr">
              <a:lnSpc>
                <a:spcPct val="90000"/>
              </a:lnSpc>
              <a:spcBef>
                <a:spcPts val="1800"/>
              </a:spcBef>
              <a:buNone/>
              <a:tabLst>
                <a:tab algn="l" pos="0"/>
              </a:tabLst>
            </a:pPr>
            <a:endParaRPr b="0" lang="en-US" sz="100" spc="-1" strike="noStrike">
              <a:solidFill>
                <a:srgbClr val="404040"/>
              </a:solidFill>
              <a:latin typeface="Corbel"/>
            </a:endParaRPr>
          </a:p>
          <a:p>
            <a:pPr algn="ctr">
              <a:lnSpc>
                <a:spcPct val="90000"/>
              </a:lnSpc>
              <a:spcBef>
                <a:spcPts val="1800"/>
              </a:spcBef>
              <a:buNone/>
              <a:tabLst>
                <a:tab algn="l" pos="0"/>
              </a:tabLst>
            </a:pPr>
            <a:r>
              <a:rPr b="0" lang="uk-UA" sz="2200" spc="-1" strike="noStrike">
                <a:solidFill>
                  <a:srgbClr val="000000"/>
                </a:solidFill>
                <a:latin typeface="Garamond"/>
              </a:rPr>
              <a:t>Підпункт 69.35. </a:t>
            </a:r>
            <a:r>
              <a:rPr b="0" lang="ru-RU" sz="2200" spc="-1" strike="noStrike">
                <a:solidFill>
                  <a:srgbClr val="000000"/>
                </a:solidFill>
                <a:latin typeface="Garamond"/>
              </a:rPr>
              <a:t>пункту 69 підрозділу 10 розділу ХХ ПКУ:</a:t>
            </a:r>
            <a:endParaRPr b="0" lang="en-US" sz="2200" spc="-1" strike="noStrike">
              <a:solidFill>
                <a:srgbClr val="404040"/>
              </a:solidFill>
              <a:latin typeface="Corbel"/>
            </a:endParaRPr>
          </a:p>
          <a:p>
            <a:pPr algn="ctr">
              <a:lnSpc>
                <a:spcPct val="90000"/>
              </a:lnSpc>
              <a:spcBef>
                <a:spcPts val="1800"/>
              </a:spcBef>
              <a:buNone/>
              <a:tabLst>
                <a:tab algn="l" pos="0"/>
              </a:tabLst>
            </a:pPr>
            <a:r>
              <a:rPr b="0" lang="ru-RU" sz="2200" spc="-1" strike="noStrike">
                <a:solidFill>
                  <a:srgbClr val="78648e"/>
                </a:solidFill>
                <a:latin typeface="Garamond"/>
              </a:rPr>
              <a:t>«… При цьому </a:t>
            </a:r>
            <a:r>
              <a:rPr b="1" lang="ru-RU" sz="2200" spc="-1" strike="noStrike">
                <a:solidFill>
                  <a:srgbClr val="78648e"/>
                </a:solidFill>
                <a:latin typeface="Garamond"/>
              </a:rPr>
              <a:t>формування плану-графіка </a:t>
            </a:r>
            <a:r>
              <a:rPr b="0" lang="ru-RU" sz="2200" spc="-1" strike="noStrike">
                <a:solidFill>
                  <a:srgbClr val="78648e"/>
                </a:solidFill>
                <a:latin typeface="Garamond"/>
              </a:rPr>
              <a:t>проведення документальних планових перевірок та внесення змін до нього здійснюються </a:t>
            </a:r>
            <a:r>
              <a:rPr b="1" lang="ru-RU" sz="2200" spc="-1" strike="noStrike">
                <a:solidFill>
                  <a:srgbClr val="78648e"/>
                </a:solidFill>
                <a:latin typeface="Garamond"/>
              </a:rPr>
              <a:t>без урахування вимог,</a:t>
            </a:r>
            <a:r>
              <a:rPr b="0" lang="ru-RU" sz="2200" spc="-1" strike="noStrike">
                <a:solidFill>
                  <a:srgbClr val="78648e"/>
                </a:solidFill>
                <a:latin typeface="Garamond"/>
              </a:rPr>
              <a:t> передбачених пунктом </a:t>
            </a:r>
            <a:r>
              <a:rPr b="1" lang="ru-RU" sz="2200" spc="-1" strike="noStrike">
                <a:solidFill>
                  <a:srgbClr val="78648e"/>
                </a:solidFill>
                <a:latin typeface="Garamond"/>
              </a:rPr>
              <a:t>77.2 статті 77 </a:t>
            </a:r>
            <a:r>
              <a:rPr b="0" lang="ru-RU" sz="2200" spc="-1" strike="noStrike">
                <a:solidFill>
                  <a:srgbClr val="78648e"/>
                </a:solidFill>
                <a:latin typeface="Garamond"/>
              </a:rPr>
              <a:t>цього Кодексу.</a:t>
            </a:r>
            <a:r>
              <a:rPr b="1" lang="uk-UA" sz="2200" spc="-1" strike="noStrike">
                <a:solidFill>
                  <a:srgbClr val="78648e"/>
                </a:solidFill>
                <a:latin typeface="Garamond"/>
              </a:rPr>
              <a:t>»</a:t>
            </a:r>
            <a:endParaRPr b="0" lang="en-US" sz="2200" spc="-1" strike="noStrike">
              <a:solidFill>
                <a:srgbClr val="404040"/>
              </a:solidFill>
              <a:latin typeface="Corbel"/>
            </a:endParaRPr>
          </a:p>
          <a:p>
            <a:pPr>
              <a:lnSpc>
                <a:spcPct val="110000"/>
              </a:lnSpc>
              <a:buNone/>
              <a:tabLst>
                <a:tab algn="l" pos="0"/>
              </a:tabLst>
            </a:pPr>
            <a:endParaRPr b="0" lang="en-US" sz="1600" spc="-1" strike="noStrike">
              <a:solidFill>
                <a:srgbClr val="404040"/>
              </a:solidFill>
              <a:latin typeface="Corbel"/>
            </a:endParaRPr>
          </a:p>
          <a:p>
            <a:pPr algn="ctr">
              <a:lnSpc>
                <a:spcPct val="110000"/>
              </a:lnSpc>
              <a:buNone/>
              <a:tabLst>
                <a:tab algn="l" pos="0"/>
              </a:tabLst>
            </a:pPr>
            <a:r>
              <a:rPr b="0" lang="uk-UA" sz="2200" spc="-1" strike="noStrike">
                <a:solidFill>
                  <a:srgbClr val="000000"/>
                </a:solidFill>
                <a:latin typeface="Garamond"/>
              </a:rPr>
              <a:t>Абзац 3 підпункту 77.2. статті 77 ПКУ:</a:t>
            </a:r>
            <a:endParaRPr b="0" lang="en-US" sz="2200" spc="-1" strike="noStrike">
              <a:solidFill>
                <a:srgbClr val="404040"/>
              </a:solidFill>
              <a:latin typeface="Corbel"/>
            </a:endParaRPr>
          </a:p>
          <a:p>
            <a:pPr algn="ctr">
              <a:lnSpc>
                <a:spcPct val="110000"/>
              </a:lnSpc>
              <a:buNone/>
              <a:tabLst>
                <a:tab algn="l" pos="0"/>
              </a:tabLst>
            </a:pPr>
            <a:r>
              <a:rPr b="0" lang="uk-UA" sz="2200" spc="-1" strike="noStrike">
                <a:solidFill>
                  <a:srgbClr val="78648e"/>
                </a:solidFill>
                <a:latin typeface="Garamond"/>
              </a:rPr>
              <a:t>«</a:t>
            </a:r>
            <a:r>
              <a:rPr b="1" lang="uk-UA" sz="2200" spc="-1" strike="noStrike">
                <a:solidFill>
                  <a:srgbClr val="78648e"/>
                </a:solidFill>
                <a:latin typeface="Garamond"/>
              </a:rPr>
              <a:t>Порядок формування</a:t>
            </a:r>
            <a:r>
              <a:rPr b="0" lang="uk-UA" sz="2200" spc="-1" strike="noStrike">
                <a:solidFill>
                  <a:srgbClr val="78648e"/>
                </a:solidFill>
                <a:latin typeface="Garamond"/>
              </a:rPr>
              <a:t>, затвердження плану-графіка та внесення змін до нього, а також </a:t>
            </a:r>
            <a:r>
              <a:rPr b="1" lang="uk-UA" sz="2200" spc="-1" strike="noStrike">
                <a:solidFill>
                  <a:srgbClr val="78648e"/>
                </a:solidFill>
                <a:latin typeface="Garamond"/>
              </a:rPr>
              <a:t>перелік ризиків </a:t>
            </a:r>
            <a:r>
              <a:rPr b="0" lang="uk-UA" sz="2200" spc="-1" strike="noStrike">
                <a:solidFill>
                  <a:srgbClr val="78648e"/>
                </a:solidFill>
                <a:latin typeface="Garamond"/>
              </a:rPr>
              <a:t>та їх поділ за ступенями </a:t>
            </a:r>
            <a:r>
              <a:rPr b="1" lang="uk-UA" sz="2200" spc="-1" strike="noStrike">
                <a:solidFill>
                  <a:srgbClr val="78648e"/>
                </a:solidFill>
                <a:latin typeface="Garamond"/>
              </a:rPr>
              <a:t>встановлюються центральним органом виконавчої влади</a:t>
            </a:r>
            <a:r>
              <a:rPr b="0" lang="uk-UA" sz="2200" spc="-1" strike="noStrike">
                <a:solidFill>
                  <a:srgbClr val="78648e"/>
                </a:solidFill>
                <a:latin typeface="Garamond"/>
              </a:rPr>
              <a:t>, що забезпечує формування та </a:t>
            </a:r>
            <a:r>
              <a:rPr b="1" lang="uk-UA" sz="2200" spc="-1" strike="noStrike">
                <a:solidFill>
                  <a:srgbClr val="78648e"/>
                </a:solidFill>
                <a:latin typeface="Garamond"/>
              </a:rPr>
              <a:t>реалізує державну фінансову політику</a:t>
            </a:r>
            <a:r>
              <a:rPr b="0" lang="uk-UA" sz="2200" spc="-1" strike="noStrike">
                <a:solidFill>
                  <a:srgbClr val="78648e"/>
                </a:solidFill>
                <a:latin typeface="Garamond"/>
              </a:rPr>
              <a:t>.»</a:t>
            </a:r>
            <a:endParaRPr b="0" lang="en-US" sz="2200" spc="-1" strike="noStrike">
              <a:solidFill>
                <a:srgbClr val="404040"/>
              </a:solidFill>
              <a:latin typeface="Corbel"/>
            </a:endParaRPr>
          </a:p>
          <a:p>
            <a:pPr algn="ctr">
              <a:lnSpc>
                <a:spcPct val="90000"/>
              </a:lnSpc>
              <a:spcBef>
                <a:spcPts val="1800"/>
              </a:spcBef>
              <a:buNone/>
              <a:tabLst>
                <a:tab algn="l" pos="0"/>
              </a:tabLst>
            </a:pPr>
            <a:endParaRPr b="0" lang="en-US" sz="300" spc="-1" strike="noStrike">
              <a:solidFill>
                <a:srgbClr val="404040"/>
              </a:solidFill>
              <a:latin typeface="Corbel"/>
            </a:endParaRPr>
          </a:p>
          <a:p>
            <a:pPr algn="ctr">
              <a:lnSpc>
                <a:spcPct val="90000"/>
              </a:lnSpc>
              <a:spcBef>
                <a:spcPts val="1800"/>
              </a:spcBef>
              <a:buNone/>
              <a:tabLst>
                <a:tab algn="l" pos="0"/>
              </a:tabLst>
            </a:pPr>
            <a:r>
              <a:rPr b="1" lang="uk-UA" sz="2200" spc="-1" strike="noStrike">
                <a:solidFill>
                  <a:srgbClr val="000000"/>
                </a:solidFill>
                <a:latin typeface="Garamond"/>
              </a:rPr>
              <a:t>??? </a:t>
            </a:r>
            <a:r>
              <a:rPr b="1" lang="uk-UA" sz="2200" spc="-1" strike="noStrike">
                <a:solidFill>
                  <a:srgbClr val="ff0000"/>
                </a:solidFill>
                <a:latin typeface="Garamond"/>
              </a:rPr>
              <a:t>Наказ Мінфіну №524 від 02.06.2015р. «Про затвердження </a:t>
            </a:r>
            <a:r>
              <a:rPr b="1" lang="ru-RU" sz="2200" spc="-1" strike="noStrike">
                <a:solidFill>
                  <a:srgbClr val="ff0000"/>
                </a:solidFill>
                <a:latin typeface="Garamond"/>
              </a:rPr>
              <a:t>Порядку формування плану-графіка проведення документальних планових перевірок платників податків</a:t>
            </a:r>
            <a:r>
              <a:rPr b="1" lang="uk-UA" sz="2200" spc="-1" strike="noStrike">
                <a:solidFill>
                  <a:srgbClr val="ff0000"/>
                </a:solidFill>
                <a:latin typeface="Garamond"/>
              </a:rPr>
              <a:t>» </a:t>
            </a:r>
            <a:r>
              <a:rPr b="1" lang="uk-UA" sz="2200" spc="-1" strike="noStrike">
                <a:solidFill>
                  <a:srgbClr val="000000"/>
                </a:solidFill>
                <a:latin typeface="Garamond"/>
              </a:rPr>
              <a:t>???</a:t>
            </a:r>
            <a:endParaRPr b="0" lang="en-US" sz="22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000" spc="-1" strike="noStrike">
              <a:solidFill>
                <a:srgbClr val="404040"/>
              </a:solidFill>
              <a:latin typeface="Corbel"/>
            </a:endParaRPr>
          </a:p>
        </p:txBody>
      </p:sp>
      <p:sp>
        <p:nvSpPr>
          <p:cNvPr id="752" name="Прямокутник 10"/>
          <p:cNvSpPr/>
          <p:nvPr/>
        </p:nvSpPr>
        <p:spPr>
          <a:xfrm>
            <a:off x="143064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53" name="PlaceHolder 3"/>
          <p:cNvSpPr>
            <a:spLocks noGrp="1"/>
          </p:cNvSpPr>
          <p:nvPr>
            <p:ph type="ftr" idx="12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4" name="Рисунок 9" descr=""/>
          <p:cNvPicPr/>
          <p:nvPr/>
        </p:nvPicPr>
        <p:blipFill>
          <a:blip r:embed="rId1"/>
          <a:stretch/>
        </p:blipFill>
        <p:spPr>
          <a:xfrm>
            <a:off x="117720" y="212400"/>
            <a:ext cx="1976040" cy="871200"/>
          </a:xfrm>
          <a:prstGeom prst="rect">
            <a:avLst/>
          </a:prstGeom>
          <a:ln w="0">
            <a:noFill/>
          </a:ln>
        </p:spPr>
      </p:pic>
      <p:sp>
        <p:nvSpPr>
          <p:cNvPr id="755" name="PlaceHolder 1"/>
          <p:cNvSpPr>
            <a:spLocks noGrp="1"/>
          </p:cNvSpPr>
          <p:nvPr>
            <p:ph type="sldNum" idx="127"/>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9E1D019C-90DF-4232-BBF5-DD4F74F938E8}"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56" name="PlaceHolder 2"/>
          <p:cNvSpPr>
            <a:spLocks noGrp="1"/>
          </p:cNvSpPr>
          <p:nvPr>
            <p:ph/>
          </p:nvPr>
        </p:nvSpPr>
        <p:spPr>
          <a:xfrm>
            <a:off x="1105920" y="1878840"/>
            <a:ext cx="5204160" cy="4190760"/>
          </a:xfrm>
          <a:prstGeom prst="rect">
            <a:avLst/>
          </a:prstGeom>
          <a:noFill/>
          <a:ln w="0">
            <a:noFill/>
          </a:ln>
        </p:spPr>
        <p:txBody>
          <a:bodyPr anchor="t">
            <a:normAutofit/>
          </a:bodyPr>
          <a:p>
            <a:pPr algn="ctr">
              <a:lnSpc>
                <a:spcPct val="90000"/>
              </a:lnSpc>
              <a:spcBef>
                <a:spcPts val="1800"/>
              </a:spcBef>
              <a:buNone/>
              <a:tabLst>
                <a:tab algn="l" pos="0"/>
              </a:tabLst>
            </a:pPr>
            <a:endParaRPr b="0" lang="en-US" sz="1600" spc="-1" strike="noStrike">
              <a:solidFill>
                <a:srgbClr val="404040"/>
              </a:solidFill>
              <a:latin typeface="Corbel"/>
            </a:endParaRPr>
          </a:p>
          <a:p>
            <a:pPr algn="ctr">
              <a:lnSpc>
                <a:spcPct val="90000"/>
              </a:lnSpc>
              <a:spcBef>
                <a:spcPts val="1800"/>
              </a:spcBef>
              <a:buNone/>
              <a:tabLst>
                <a:tab algn="l" pos="0"/>
              </a:tabLst>
            </a:pPr>
            <a:endParaRPr b="0" lang="en-US" sz="2200" spc="-1" strike="noStrike">
              <a:solidFill>
                <a:srgbClr val="404040"/>
              </a:solidFill>
              <a:latin typeface="Corbel"/>
            </a:endParaRPr>
          </a:p>
          <a:p>
            <a:pPr algn="ctr">
              <a:lnSpc>
                <a:spcPct val="90000"/>
              </a:lnSpc>
              <a:spcBef>
                <a:spcPts val="1800"/>
              </a:spcBef>
              <a:buNone/>
              <a:tabLst>
                <a:tab algn="l" pos="0"/>
              </a:tabLst>
            </a:pPr>
            <a:r>
              <a:rPr b="1" lang="uk-UA" sz="2800" spc="-1" strike="noStrike">
                <a:solidFill>
                  <a:srgbClr val="ff0000"/>
                </a:solidFill>
                <a:latin typeface="Garamond"/>
              </a:rPr>
              <a:t>!!!</a:t>
            </a:r>
            <a:r>
              <a:rPr b="1" lang="uk-UA" sz="2400" spc="-1" strike="noStrike">
                <a:solidFill>
                  <a:srgbClr val="000000"/>
                </a:solidFill>
                <a:latin typeface="Garamond"/>
              </a:rPr>
              <a:t> Фактично з 01.08.2023р. до 07.12.2023р. ПКУ передбачав планові перевірки без порядку формування та критеріїв ризиків для включення платників до планів-графіків </a:t>
            </a:r>
            <a:r>
              <a:rPr b="1" lang="uk-UA" sz="2800" spc="-1" strike="noStrike">
                <a:solidFill>
                  <a:srgbClr val="7030a0"/>
                </a:solidFill>
                <a:latin typeface="Garamond"/>
              </a:rPr>
              <a:t>!!!</a:t>
            </a:r>
            <a:endParaRPr b="0" lang="en-US" sz="2800" spc="-1" strike="noStrike">
              <a:solidFill>
                <a:srgbClr val="404040"/>
              </a:solidFill>
              <a:latin typeface="Corbel"/>
            </a:endParaRPr>
          </a:p>
          <a:p>
            <a:pPr>
              <a:lnSpc>
                <a:spcPct val="110000"/>
              </a:lnSpc>
              <a:buNone/>
              <a:tabLst>
                <a:tab algn="l" pos="0"/>
              </a:tabLst>
            </a:pPr>
            <a:endParaRPr b="0" lang="en-US" sz="3200" spc="-1" strike="noStrike">
              <a:solidFill>
                <a:srgbClr val="404040"/>
              </a:solidFill>
              <a:latin typeface="Corbel"/>
            </a:endParaRPr>
          </a:p>
          <a:p>
            <a:pPr algn="ctr">
              <a:lnSpc>
                <a:spcPct val="90000"/>
              </a:lnSpc>
              <a:spcBef>
                <a:spcPts val="1800"/>
              </a:spcBef>
              <a:buNone/>
              <a:tabLst>
                <a:tab algn="l" pos="0"/>
              </a:tabLst>
            </a:pPr>
            <a:endParaRPr b="0" lang="en-US" sz="24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000" spc="-1" strike="noStrike">
              <a:solidFill>
                <a:srgbClr val="404040"/>
              </a:solidFill>
              <a:latin typeface="Corbel"/>
            </a:endParaRPr>
          </a:p>
        </p:txBody>
      </p:sp>
      <p:pic>
        <p:nvPicPr>
          <p:cNvPr id="757" name="Picture 2" descr="А шо так можна було? - YouTube"/>
          <p:cNvPicPr/>
          <p:nvPr/>
        </p:nvPicPr>
        <p:blipFill>
          <a:blip r:embed="rId2"/>
          <a:stretch/>
        </p:blipFill>
        <p:spPr>
          <a:xfrm>
            <a:off x="6670440" y="1875240"/>
            <a:ext cx="4790880" cy="3998880"/>
          </a:xfrm>
          <a:prstGeom prst="rect">
            <a:avLst/>
          </a:prstGeom>
          <a:ln w="0">
            <a:noFill/>
          </a:ln>
        </p:spPr>
      </p:pic>
      <p:sp>
        <p:nvSpPr>
          <p:cNvPr id="758" name="Прямокутник 10"/>
          <p:cNvSpPr/>
          <p:nvPr/>
        </p:nvSpPr>
        <p:spPr>
          <a:xfrm>
            <a:off x="1671480" y="867240"/>
            <a:ext cx="96372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ТОП-операцій для потрапляння компанії до плану-графіку</a:t>
            </a:r>
            <a:endParaRPr b="0" lang="uk-UA" sz="2400" spc="-1" strike="noStrike">
              <a:latin typeface="Arial"/>
            </a:endParaRPr>
          </a:p>
          <a:p>
            <a:pPr algn="ctr">
              <a:lnSpc>
                <a:spcPct val="100000"/>
              </a:lnSpc>
              <a:buNone/>
            </a:pPr>
            <a:r>
              <a:rPr b="0" lang="uk-UA" sz="2400" spc="-1" strike="noStrike">
                <a:solidFill>
                  <a:srgbClr val="c00000"/>
                </a:solidFill>
                <a:latin typeface="Garamond"/>
              </a:rPr>
              <a:t>(з 01.08.2023 по 07.12.2023)</a:t>
            </a:r>
            <a:endParaRPr b="0" lang="uk-UA" sz="2400" spc="-1" strike="noStrike">
              <a:latin typeface="Arial"/>
            </a:endParaRPr>
          </a:p>
          <a:p>
            <a:pPr algn="ctr">
              <a:lnSpc>
                <a:spcPct val="100000"/>
              </a:lnSpc>
              <a:buNone/>
            </a:pPr>
            <a:endParaRPr b="0" lang="uk-UA" sz="2400" spc="-1" strike="noStrike">
              <a:latin typeface="Arial"/>
            </a:endParaRPr>
          </a:p>
        </p:txBody>
      </p:sp>
      <p:sp>
        <p:nvSpPr>
          <p:cNvPr id="759" name="Прямокутник 13"/>
          <p:cNvSpPr/>
          <p:nvPr/>
        </p:nvSpPr>
        <p:spPr>
          <a:xfrm>
            <a:off x="1636920" y="20664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60" name="PlaceHolder 3"/>
          <p:cNvSpPr>
            <a:spLocks noGrp="1"/>
          </p:cNvSpPr>
          <p:nvPr>
            <p:ph type="ftr" idx="128"/>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1" name="Рисунок 9" descr=""/>
          <p:cNvPicPr/>
          <p:nvPr/>
        </p:nvPicPr>
        <p:blipFill>
          <a:blip r:embed="rId1"/>
          <a:stretch/>
        </p:blipFill>
        <p:spPr>
          <a:xfrm>
            <a:off x="117720" y="212400"/>
            <a:ext cx="1976040" cy="871200"/>
          </a:xfrm>
          <a:prstGeom prst="rect">
            <a:avLst/>
          </a:prstGeom>
          <a:ln w="0">
            <a:noFill/>
          </a:ln>
        </p:spPr>
      </p:pic>
      <p:sp>
        <p:nvSpPr>
          <p:cNvPr id="762" name="PlaceHolder 1"/>
          <p:cNvSpPr>
            <a:spLocks noGrp="1"/>
          </p:cNvSpPr>
          <p:nvPr>
            <p:ph type="sldNum" idx="129"/>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B756C5B0-7074-46AA-A8A3-6F2EBE663541}"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63" name="PlaceHolder 2"/>
          <p:cNvSpPr>
            <a:spLocks noGrp="1"/>
          </p:cNvSpPr>
          <p:nvPr>
            <p:ph/>
          </p:nvPr>
        </p:nvSpPr>
        <p:spPr>
          <a:xfrm>
            <a:off x="1105920" y="1878840"/>
            <a:ext cx="10748880" cy="4190760"/>
          </a:xfrm>
          <a:prstGeom prst="rect">
            <a:avLst/>
          </a:prstGeom>
          <a:noFill/>
          <a:ln w="0">
            <a:noFill/>
          </a:ln>
        </p:spPr>
        <p:txBody>
          <a:bodyPr anchor="t">
            <a:normAutofit fontScale="69000"/>
          </a:bodyPr>
          <a:p>
            <a:pPr algn="ctr">
              <a:lnSpc>
                <a:spcPct val="90000"/>
              </a:lnSpc>
              <a:spcBef>
                <a:spcPts val="1800"/>
              </a:spcBef>
              <a:buNone/>
              <a:tabLst>
                <a:tab algn="l" pos="0"/>
              </a:tabLst>
            </a:pPr>
            <a:endParaRPr b="0" lang="en-US" sz="1600" spc="-1" strike="noStrike">
              <a:solidFill>
                <a:srgbClr val="404040"/>
              </a:solidFill>
              <a:latin typeface="Corbel"/>
            </a:endParaRPr>
          </a:p>
          <a:p>
            <a:pPr algn="ctr">
              <a:lnSpc>
                <a:spcPct val="90000"/>
              </a:lnSpc>
              <a:spcBef>
                <a:spcPts val="1800"/>
              </a:spcBef>
              <a:buNone/>
              <a:tabLst>
                <a:tab algn="l" pos="0"/>
              </a:tabLst>
            </a:pPr>
            <a:r>
              <a:rPr b="1" lang="uk-UA" sz="3400" spc="-1" strike="noStrike">
                <a:solidFill>
                  <a:srgbClr val="000000"/>
                </a:solidFill>
                <a:latin typeface="Garamond"/>
              </a:rPr>
              <a:t>… </a:t>
            </a:r>
            <a:r>
              <a:rPr b="1" lang="uk-UA" sz="3400" spc="-1" strike="noStrike">
                <a:solidFill>
                  <a:srgbClr val="000000"/>
                </a:solidFill>
                <a:latin typeface="Garamond"/>
              </a:rPr>
              <a:t>на 2023 рік …</a:t>
            </a:r>
            <a:endParaRPr b="0" lang="en-US" sz="3400" spc="-1" strike="noStrike">
              <a:solidFill>
                <a:srgbClr val="404040"/>
              </a:solidFill>
              <a:latin typeface="Corbel"/>
            </a:endParaRPr>
          </a:p>
          <a:p>
            <a:pPr algn="just">
              <a:lnSpc>
                <a:spcPct val="90000"/>
              </a:lnSpc>
              <a:spcBef>
                <a:spcPts val="1800"/>
              </a:spcBef>
              <a:buNone/>
              <a:tabLst>
                <a:tab algn="l" pos="0"/>
              </a:tabLst>
            </a:pPr>
            <a:r>
              <a:rPr b="1" lang="ru-RU" sz="2800" spc="-1" strike="noStrike">
                <a:solidFill>
                  <a:srgbClr val="000000"/>
                </a:solidFill>
                <a:latin typeface="Garamond"/>
              </a:rPr>
              <a:t>+ зокрема, платники, які на основі показників за 2021р. відповідають хоча б </a:t>
            </a:r>
            <a:r>
              <a:rPr b="1" lang="uk-UA" sz="2800" spc="-1" strike="noStrike">
                <a:solidFill>
                  <a:srgbClr val="000000"/>
                </a:solidFill>
                <a:latin typeface="Garamond"/>
              </a:rPr>
              <a:t>одному </a:t>
            </a:r>
            <a:r>
              <a:rPr b="1" lang="ru-RU" sz="2800" spc="-1" strike="noStrike">
                <a:solidFill>
                  <a:srgbClr val="000000"/>
                </a:solidFill>
                <a:latin typeface="Garamond"/>
              </a:rPr>
              <a:t>з критеріїв: </a:t>
            </a:r>
            <a:endParaRPr b="0" lang="en-US" sz="2800" spc="-1" strike="noStrike">
              <a:solidFill>
                <a:srgbClr val="404040"/>
              </a:solidFill>
              <a:latin typeface="Corbel"/>
            </a:endParaRPr>
          </a:p>
          <a:p>
            <a:pPr marL="228600" indent="-228600" algn="just">
              <a:lnSpc>
                <a:spcPct val="90000"/>
              </a:lnSpc>
              <a:spcBef>
                <a:spcPts val="1800"/>
              </a:spcBef>
              <a:buClr>
                <a:srgbClr val="404040"/>
              </a:buClr>
              <a:buSzPct val="80000"/>
              <a:buFont typeface="Arial"/>
              <a:buChar char="-"/>
              <a:tabLst>
                <a:tab algn="l" pos="0"/>
              </a:tabLst>
            </a:pPr>
            <a:r>
              <a:rPr b="0" lang="ru-RU" sz="2800" spc="-1" strike="noStrike">
                <a:solidFill>
                  <a:srgbClr val="822237"/>
                </a:solidFill>
                <a:latin typeface="Garamond"/>
              </a:rPr>
              <a:t>рівень сплати податку на прибуток та/або ПДВ на 50 і більше % менший, ніж рівень сплати податку у відповідній галузі;</a:t>
            </a:r>
            <a:endParaRPr b="0" lang="en-US" sz="2800" spc="-1" strike="noStrike">
              <a:solidFill>
                <a:srgbClr val="404040"/>
              </a:solidFill>
              <a:latin typeface="Corbel"/>
            </a:endParaRPr>
          </a:p>
          <a:p>
            <a:pPr marL="228600" indent="-228600" algn="just">
              <a:lnSpc>
                <a:spcPct val="90000"/>
              </a:lnSpc>
              <a:spcBef>
                <a:spcPts val="1800"/>
              </a:spcBef>
              <a:buClr>
                <a:srgbClr val="404040"/>
              </a:buClr>
              <a:buSzPct val="80000"/>
              <a:buFont typeface="Arial"/>
              <a:buChar char="-"/>
              <a:tabLst>
                <a:tab algn="l" pos="0"/>
              </a:tabLst>
            </a:pPr>
            <a:r>
              <a:rPr b="0" lang="uk-UA" sz="2800" spc="-1" strike="noStrike">
                <a:solidFill>
                  <a:srgbClr val="000000"/>
                </a:solidFill>
                <a:latin typeface="Garamond"/>
              </a:rPr>
              <a:t>«дебіторка» </a:t>
            </a:r>
            <a:r>
              <a:rPr b="0" lang="ru-RU" sz="2800" spc="-1" strike="noStrike">
                <a:solidFill>
                  <a:srgbClr val="000000"/>
                </a:solidFill>
                <a:latin typeface="Garamond"/>
              </a:rPr>
              <a:t>перевищує </a:t>
            </a:r>
            <a:r>
              <a:rPr b="0" lang="uk-UA" sz="2800" spc="-1" strike="noStrike">
                <a:solidFill>
                  <a:srgbClr val="000000"/>
                </a:solidFill>
                <a:latin typeface="Garamond"/>
              </a:rPr>
              <a:t>«</a:t>
            </a:r>
            <a:r>
              <a:rPr b="0" lang="ru-RU" sz="2800" spc="-1" strike="noStrike">
                <a:solidFill>
                  <a:srgbClr val="000000"/>
                </a:solidFill>
                <a:latin typeface="Garamond"/>
              </a:rPr>
              <a:t>кредиторку</a:t>
            </a:r>
            <a:r>
              <a:rPr b="0" lang="uk-UA" sz="2800" spc="-1" strike="noStrike">
                <a:solidFill>
                  <a:srgbClr val="000000"/>
                </a:solidFill>
                <a:latin typeface="Garamond"/>
              </a:rPr>
              <a:t>» </a:t>
            </a:r>
            <a:r>
              <a:rPr b="0" lang="ru-RU" sz="2800" spc="-1" strike="noStrike">
                <a:solidFill>
                  <a:srgbClr val="000000"/>
                </a:solidFill>
                <a:latin typeface="Garamond"/>
              </a:rPr>
              <a:t>більше ніж у 2 рази</a:t>
            </a:r>
            <a:r>
              <a:rPr b="0" lang="uk-UA" sz="2800" spc="-1" strike="noStrike">
                <a:solidFill>
                  <a:srgbClr val="000000"/>
                </a:solidFill>
                <a:latin typeface="Garamond"/>
              </a:rPr>
              <a:t>;</a:t>
            </a:r>
            <a:endParaRPr b="0" lang="en-US" sz="2800" spc="-1" strike="noStrike">
              <a:solidFill>
                <a:srgbClr val="404040"/>
              </a:solidFill>
              <a:latin typeface="Corbel"/>
            </a:endParaRPr>
          </a:p>
          <a:p>
            <a:pPr marL="228600" indent="-228600" algn="just">
              <a:lnSpc>
                <a:spcPct val="90000"/>
              </a:lnSpc>
              <a:spcBef>
                <a:spcPts val="1800"/>
              </a:spcBef>
              <a:buClr>
                <a:srgbClr val="404040"/>
              </a:buClr>
              <a:buSzPct val="80000"/>
              <a:buFont typeface="Arial"/>
              <a:buChar char="-"/>
              <a:tabLst>
                <a:tab algn="l" pos="0"/>
              </a:tabLst>
            </a:pPr>
            <a:r>
              <a:rPr b="0" lang="ru-RU" sz="2800" spc="-1" strike="noStrike">
                <a:solidFill>
                  <a:srgbClr val="000000"/>
                </a:solidFill>
                <a:latin typeface="Garamond"/>
              </a:rPr>
              <a:t>загальна сума витрат, відображених у податковій декларації про майновий стан і доходи, становить 75 або більше % суми</a:t>
            </a:r>
            <a:r>
              <a:rPr b="0" lang="uk-UA" sz="2800" spc="-1" strike="noStrike">
                <a:solidFill>
                  <a:srgbClr val="000000"/>
                </a:solidFill>
                <a:latin typeface="Garamond"/>
              </a:rPr>
              <a:t> задекларованого </a:t>
            </a:r>
            <a:r>
              <a:rPr b="0" lang="ru-RU" sz="2800" spc="-1" strike="noStrike">
                <a:solidFill>
                  <a:srgbClr val="000000"/>
                </a:solidFill>
                <a:latin typeface="Garamond"/>
              </a:rPr>
              <a:t>загального річного доходу, за умови що сума загального</a:t>
            </a:r>
            <a:r>
              <a:rPr b="0" lang="uk-UA" sz="2800" spc="-1" strike="noStrike">
                <a:solidFill>
                  <a:srgbClr val="000000"/>
                </a:solidFill>
                <a:latin typeface="Garamond"/>
              </a:rPr>
              <a:t> підприємницького </a:t>
            </a:r>
            <a:r>
              <a:rPr b="0" lang="ru-RU" sz="2800" spc="-1" strike="noStrike">
                <a:solidFill>
                  <a:srgbClr val="000000"/>
                </a:solidFill>
                <a:latin typeface="Garamond"/>
              </a:rPr>
              <a:t>річного доходу становить 10 млн.грн. і більше</a:t>
            </a:r>
            <a:r>
              <a:rPr b="0" lang="uk-UA" sz="2800" spc="-1" strike="noStrike">
                <a:solidFill>
                  <a:srgbClr val="000000"/>
                </a:solidFill>
                <a:latin typeface="Garamond"/>
              </a:rPr>
              <a:t>;</a:t>
            </a:r>
            <a:endParaRPr b="0" lang="en-US" sz="2800" spc="-1" strike="noStrike">
              <a:solidFill>
                <a:srgbClr val="404040"/>
              </a:solidFill>
              <a:latin typeface="Corbel"/>
            </a:endParaRPr>
          </a:p>
          <a:p>
            <a:pPr marL="228600" indent="-228600" algn="just">
              <a:lnSpc>
                <a:spcPct val="90000"/>
              </a:lnSpc>
              <a:spcBef>
                <a:spcPts val="1800"/>
              </a:spcBef>
              <a:buClr>
                <a:srgbClr val="404040"/>
              </a:buClr>
              <a:buSzPct val="80000"/>
              <a:buFont typeface="Arial"/>
              <a:buChar char="-"/>
              <a:tabLst>
                <a:tab algn="l" pos="0"/>
              </a:tabLst>
            </a:pPr>
            <a:r>
              <a:rPr b="0" lang="ru-RU" sz="2800" spc="-1" strike="noStrike">
                <a:solidFill>
                  <a:srgbClr val="822237"/>
                </a:solidFill>
                <a:latin typeface="Garamond"/>
              </a:rPr>
              <a:t>нарахування та/або виплата податковим агентом – юрособою доходів у вигляді </a:t>
            </a:r>
            <a:r>
              <a:rPr b="0" lang="uk-UA" sz="2800" spc="-1" strike="noStrike">
                <a:solidFill>
                  <a:srgbClr val="822237"/>
                </a:solidFill>
                <a:latin typeface="Garamond"/>
              </a:rPr>
              <a:t>ЗП </a:t>
            </a:r>
            <a:r>
              <a:rPr b="0" lang="ru-RU" sz="2800" spc="-1" strike="noStrike">
                <a:solidFill>
                  <a:srgbClr val="822237"/>
                </a:solidFill>
                <a:latin typeface="Garamond"/>
              </a:rPr>
              <a:t>в розмірі менше середньої </a:t>
            </a:r>
            <a:r>
              <a:rPr b="0" lang="uk-UA" sz="2800" spc="-1" strike="noStrike">
                <a:solidFill>
                  <a:srgbClr val="822237"/>
                </a:solidFill>
                <a:latin typeface="Garamond"/>
              </a:rPr>
              <a:t>ЗП </a:t>
            </a:r>
            <a:r>
              <a:rPr b="0" lang="ru-RU" sz="2800" spc="-1" strike="noStrike">
                <a:solidFill>
                  <a:srgbClr val="822237"/>
                </a:solidFill>
                <a:latin typeface="Garamond"/>
              </a:rPr>
              <a:t>у відповідній галузі у відповідному регіоні (за основним місцем обліку).</a:t>
            </a:r>
            <a:endParaRPr b="0" lang="en-US" sz="2800" spc="-1" strike="noStrike">
              <a:solidFill>
                <a:srgbClr val="404040"/>
              </a:solidFill>
              <a:latin typeface="Corbel"/>
            </a:endParaRPr>
          </a:p>
          <a:p>
            <a:pPr>
              <a:lnSpc>
                <a:spcPct val="90000"/>
              </a:lnSpc>
              <a:spcBef>
                <a:spcPts val="1800"/>
              </a:spcBef>
              <a:buNone/>
              <a:tabLst>
                <a:tab algn="l" pos="0"/>
              </a:tabLst>
            </a:pPr>
            <a:endParaRPr b="0" lang="en-US" sz="200" spc="-1" strike="noStrike">
              <a:solidFill>
                <a:srgbClr val="404040"/>
              </a:solidFill>
              <a:latin typeface="Corbel"/>
            </a:endParaRPr>
          </a:p>
          <a:p>
            <a:pPr>
              <a:lnSpc>
                <a:spcPct val="110000"/>
              </a:lnSpc>
              <a:buNone/>
              <a:tabLst>
                <a:tab algn="l" pos="0"/>
              </a:tabLst>
            </a:pPr>
            <a:endParaRPr b="0" lang="en-US" sz="3200" spc="-1" strike="noStrike">
              <a:solidFill>
                <a:srgbClr val="404040"/>
              </a:solidFill>
              <a:latin typeface="Corbel"/>
            </a:endParaRPr>
          </a:p>
          <a:p>
            <a:pPr algn="ctr">
              <a:lnSpc>
                <a:spcPct val="90000"/>
              </a:lnSpc>
              <a:spcBef>
                <a:spcPts val="1800"/>
              </a:spcBef>
              <a:buNone/>
              <a:tabLst>
                <a:tab algn="l" pos="0"/>
              </a:tabLst>
            </a:pPr>
            <a:endParaRPr b="0" lang="en-US" sz="24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000" spc="-1" strike="noStrike">
              <a:solidFill>
                <a:srgbClr val="404040"/>
              </a:solidFill>
              <a:latin typeface="Corbel"/>
            </a:endParaRPr>
          </a:p>
        </p:txBody>
      </p:sp>
      <p:sp>
        <p:nvSpPr>
          <p:cNvPr id="764" name="Прямокутник 10"/>
          <p:cNvSpPr/>
          <p:nvPr/>
        </p:nvSpPr>
        <p:spPr>
          <a:xfrm>
            <a:off x="1671480" y="867240"/>
            <a:ext cx="96372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ТОП-операцій для потрапляння компанії до плану-графіку</a:t>
            </a:r>
            <a:endParaRPr b="0" lang="uk-UA" sz="2400" spc="-1" strike="noStrike">
              <a:latin typeface="Arial"/>
            </a:endParaRPr>
          </a:p>
          <a:p>
            <a:pPr algn="ctr">
              <a:lnSpc>
                <a:spcPct val="100000"/>
              </a:lnSpc>
              <a:buNone/>
            </a:pPr>
            <a:r>
              <a:rPr b="0" lang="uk-UA" sz="2400" spc="-1" strike="noStrike">
                <a:solidFill>
                  <a:srgbClr val="c00000"/>
                </a:solidFill>
                <a:latin typeface="Garamond"/>
              </a:rPr>
              <a:t>(з 07.12.2023 …)</a:t>
            </a:r>
            <a:endParaRPr b="0" lang="uk-UA" sz="2400" spc="-1" strike="noStrike">
              <a:latin typeface="Arial"/>
            </a:endParaRPr>
          </a:p>
          <a:p>
            <a:pPr algn="ctr">
              <a:lnSpc>
                <a:spcPct val="100000"/>
              </a:lnSpc>
              <a:buNone/>
            </a:pPr>
            <a:endParaRPr b="0" lang="uk-UA" sz="2400" spc="-1" strike="noStrike">
              <a:latin typeface="Arial"/>
            </a:endParaRPr>
          </a:p>
        </p:txBody>
      </p:sp>
      <p:sp>
        <p:nvSpPr>
          <p:cNvPr id="765" name="Прямокутник 13"/>
          <p:cNvSpPr/>
          <p:nvPr/>
        </p:nvSpPr>
        <p:spPr>
          <a:xfrm>
            <a:off x="1636920" y="20664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66" name="PlaceHolder 3"/>
          <p:cNvSpPr>
            <a:spLocks noGrp="1"/>
          </p:cNvSpPr>
          <p:nvPr>
            <p:ph type="ftr" idx="13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7" name="Рисунок 9" descr=""/>
          <p:cNvPicPr/>
          <p:nvPr/>
        </p:nvPicPr>
        <p:blipFill>
          <a:blip r:embed="rId1"/>
          <a:stretch/>
        </p:blipFill>
        <p:spPr>
          <a:xfrm>
            <a:off x="117720" y="212400"/>
            <a:ext cx="1976040" cy="871200"/>
          </a:xfrm>
          <a:prstGeom prst="rect">
            <a:avLst/>
          </a:prstGeom>
          <a:ln w="0">
            <a:noFill/>
          </a:ln>
        </p:spPr>
      </p:pic>
      <p:sp>
        <p:nvSpPr>
          <p:cNvPr id="768" name="PlaceHolder 1"/>
          <p:cNvSpPr>
            <a:spLocks noGrp="1"/>
          </p:cNvSpPr>
          <p:nvPr>
            <p:ph type="sldNum" idx="131"/>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F193CBCF-3549-4B37-88CE-123D13A066C9}"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69" name="PlaceHolder 2"/>
          <p:cNvSpPr>
            <a:spLocks noGrp="1"/>
          </p:cNvSpPr>
          <p:nvPr>
            <p:ph/>
          </p:nvPr>
        </p:nvSpPr>
        <p:spPr>
          <a:xfrm>
            <a:off x="1105920" y="1878840"/>
            <a:ext cx="10748880" cy="4190760"/>
          </a:xfrm>
          <a:prstGeom prst="rect">
            <a:avLst/>
          </a:prstGeom>
          <a:noFill/>
          <a:ln w="0">
            <a:noFill/>
          </a:ln>
        </p:spPr>
        <p:txBody>
          <a:bodyPr anchor="t">
            <a:normAutofit fontScale="94000"/>
          </a:bodyPr>
          <a:p>
            <a:pPr algn="ctr">
              <a:lnSpc>
                <a:spcPct val="90000"/>
              </a:lnSpc>
              <a:spcBef>
                <a:spcPts val="1800"/>
              </a:spcBef>
              <a:buNone/>
              <a:tabLst>
                <a:tab algn="l" pos="0"/>
              </a:tabLst>
            </a:pPr>
            <a:endParaRPr b="0" lang="en-US" sz="100" spc="-1" strike="noStrike">
              <a:solidFill>
                <a:srgbClr val="404040"/>
              </a:solidFill>
              <a:latin typeface="Corbel"/>
            </a:endParaRPr>
          </a:p>
          <a:p>
            <a:pPr algn="ctr">
              <a:lnSpc>
                <a:spcPct val="90000"/>
              </a:lnSpc>
              <a:spcBef>
                <a:spcPts val="1800"/>
              </a:spcBef>
              <a:buNone/>
              <a:tabLst>
                <a:tab algn="l" pos="0"/>
              </a:tabLst>
            </a:pPr>
            <a:r>
              <a:rPr b="1" lang="uk-UA" sz="2400" spc="-1" strike="noStrike">
                <a:solidFill>
                  <a:srgbClr val="000000"/>
                </a:solidFill>
                <a:latin typeface="Garamond"/>
              </a:rPr>
              <a:t>… </a:t>
            </a:r>
            <a:r>
              <a:rPr b="1" lang="uk-UA" sz="2400" spc="-1" strike="noStrike">
                <a:solidFill>
                  <a:srgbClr val="000000"/>
                </a:solidFill>
                <a:latin typeface="Garamond"/>
              </a:rPr>
              <a:t>на 2024 рік …</a:t>
            </a:r>
            <a:endParaRPr b="0" lang="en-US" sz="2400" spc="-1" strike="noStrike">
              <a:solidFill>
                <a:srgbClr val="404040"/>
              </a:solidFill>
              <a:latin typeface="Corbel"/>
            </a:endParaRPr>
          </a:p>
          <a:p>
            <a:pPr algn="just">
              <a:lnSpc>
                <a:spcPct val="90000"/>
              </a:lnSpc>
              <a:spcBef>
                <a:spcPts val="1800"/>
              </a:spcBef>
              <a:buNone/>
              <a:tabLst>
                <a:tab algn="l" pos="0"/>
              </a:tabLst>
            </a:pPr>
            <a:r>
              <a:rPr b="1" lang="uk-UA" sz="2400" spc="-1" strike="noStrike">
                <a:solidFill>
                  <a:srgbClr val="000000"/>
                </a:solidFill>
                <a:latin typeface="Garamond"/>
              </a:rPr>
              <a:t>   </a:t>
            </a:r>
            <a:r>
              <a:rPr b="1" lang="uk-UA" sz="2400" spc="-1" strike="noStrike">
                <a:solidFill>
                  <a:srgbClr val="000000"/>
                </a:solidFill>
                <a:latin typeface="Garamond"/>
              </a:rPr>
              <a:t>При формуванні плану-графіка на 2024 рік </a:t>
            </a:r>
            <a:r>
              <a:rPr b="1" lang="uk-UA" sz="2400" spc="-1" strike="noStrike" u="sng">
                <a:solidFill>
                  <a:srgbClr val="000000"/>
                </a:solidFill>
                <a:uFillTx/>
                <a:latin typeface="Garamond"/>
              </a:rPr>
              <a:t>враховуються</a:t>
            </a:r>
            <a:r>
              <a:rPr b="1" lang="uk-UA" sz="2400" spc="-1" strike="noStrike">
                <a:solidFill>
                  <a:srgbClr val="000000"/>
                </a:solidFill>
                <a:latin typeface="Garamond"/>
              </a:rPr>
              <a:t> показники </a:t>
            </a:r>
            <a:r>
              <a:rPr b="1" lang="uk-UA" sz="2400" spc="-1" strike="noStrike" u="sng">
                <a:solidFill>
                  <a:srgbClr val="000000"/>
                </a:solidFill>
                <a:uFillTx/>
                <a:latin typeface="Garamond"/>
              </a:rPr>
              <a:t>позитивної динаміки</a:t>
            </a:r>
            <a:r>
              <a:rPr b="1" lang="ru-RU" sz="2400" spc="-1" strike="noStrike">
                <a:solidFill>
                  <a:srgbClr val="000000"/>
                </a:solidFill>
                <a:latin typeface="Garamond"/>
              </a:rPr>
              <a:t>: </a:t>
            </a:r>
            <a:endParaRPr b="0" lang="en-US" sz="2400" spc="-1" strike="noStrike">
              <a:solidFill>
                <a:srgbClr val="404040"/>
              </a:solidFill>
              <a:latin typeface="Corbel"/>
            </a:endParaRPr>
          </a:p>
          <a:p>
            <a:pPr marL="228600" indent="-228600" algn="just">
              <a:lnSpc>
                <a:spcPct val="90000"/>
              </a:lnSpc>
              <a:spcBef>
                <a:spcPts val="1800"/>
              </a:spcBef>
              <a:buClr>
                <a:srgbClr val="404040"/>
              </a:buClr>
              <a:buSzPct val="80000"/>
              <a:buFont typeface="Arial"/>
              <a:buChar char="-"/>
              <a:tabLst>
                <a:tab algn="l" pos="0"/>
              </a:tabLst>
            </a:pPr>
            <a:r>
              <a:rPr b="0" lang="ru-RU" sz="2400" spc="-1" strike="noStrike">
                <a:solidFill>
                  <a:srgbClr val="822237"/>
                </a:solidFill>
                <a:latin typeface="Garamond"/>
              </a:rPr>
              <a:t>рівнів сплати податку на прибуток </a:t>
            </a:r>
            <a:r>
              <a:rPr b="1" lang="ru-RU" sz="2400" spc="-1" strike="noStrike" u="sng">
                <a:solidFill>
                  <a:srgbClr val="822237"/>
                </a:solidFill>
                <a:uFillTx/>
                <a:latin typeface="Garamond"/>
              </a:rPr>
              <a:t>ТА</a:t>
            </a:r>
            <a:r>
              <a:rPr b="0" lang="ru-RU" sz="2400" spc="-1" strike="noStrike">
                <a:solidFill>
                  <a:srgbClr val="822237"/>
                </a:solidFill>
                <a:latin typeface="Garamond"/>
              </a:rPr>
              <a:t> ПДВ на 50 і більше % менший, ніж рівень сплати податку у відповідній галузі – за 9 місяців 2023/2023 рік;</a:t>
            </a:r>
            <a:endParaRPr b="0" lang="en-US" sz="2400" spc="-1" strike="noStrike">
              <a:solidFill>
                <a:srgbClr val="404040"/>
              </a:solidFill>
              <a:latin typeface="Corbel"/>
            </a:endParaRPr>
          </a:p>
          <a:p>
            <a:pPr marL="228600" indent="-228600" algn="just">
              <a:lnSpc>
                <a:spcPct val="90000"/>
              </a:lnSpc>
              <a:spcBef>
                <a:spcPts val="1800"/>
              </a:spcBef>
              <a:buClr>
                <a:srgbClr val="404040"/>
              </a:buClr>
              <a:buSzPct val="80000"/>
              <a:buFont typeface="Arial"/>
              <a:buChar char="-"/>
              <a:tabLst>
                <a:tab algn="l" pos="0"/>
              </a:tabLst>
            </a:pPr>
            <a:r>
              <a:rPr b="0" lang="ru-RU" sz="2400" spc="-1" strike="noStrike">
                <a:solidFill>
                  <a:srgbClr val="822237"/>
                </a:solidFill>
                <a:latin typeface="Garamond"/>
              </a:rPr>
              <a:t>рівнів нарахування та/або виплати податковим агентом – юрособою доходів у вигляді </a:t>
            </a:r>
            <a:r>
              <a:rPr b="0" lang="uk-UA" sz="2400" spc="-1" strike="noStrike">
                <a:solidFill>
                  <a:srgbClr val="822237"/>
                </a:solidFill>
                <a:latin typeface="Garamond"/>
              </a:rPr>
              <a:t>ЗП - </a:t>
            </a:r>
            <a:r>
              <a:rPr b="0" lang="ru-RU" sz="2400" spc="-1" strike="noStrike">
                <a:solidFill>
                  <a:srgbClr val="822237"/>
                </a:solidFill>
                <a:latin typeface="Garamond"/>
              </a:rPr>
              <a:t>за 9 місяців 2023/І</a:t>
            </a:r>
            <a:r>
              <a:rPr b="0" lang="en-US" sz="2400" spc="-1" strike="noStrike">
                <a:solidFill>
                  <a:srgbClr val="822237"/>
                </a:solidFill>
                <a:latin typeface="Garamond"/>
              </a:rPr>
              <a:t>V </a:t>
            </a:r>
            <a:r>
              <a:rPr b="0" lang="uk-UA" sz="2400" spc="-1" strike="noStrike">
                <a:solidFill>
                  <a:srgbClr val="822237"/>
                </a:solidFill>
                <a:latin typeface="Garamond"/>
              </a:rPr>
              <a:t>квартал </a:t>
            </a:r>
            <a:r>
              <a:rPr b="0" lang="ru-RU" sz="2400" spc="-1" strike="noStrike">
                <a:solidFill>
                  <a:srgbClr val="822237"/>
                </a:solidFill>
                <a:latin typeface="Garamond"/>
              </a:rPr>
              <a:t>2023 року.</a:t>
            </a:r>
            <a:endParaRPr b="0" lang="en-US" sz="2400" spc="-1" strike="noStrike">
              <a:solidFill>
                <a:srgbClr val="404040"/>
              </a:solidFill>
              <a:latin typeface="Corbel"/>
            </a:endParaRPr>
          </a:p>
          <a:p>
            <a:pPr algn="just">
              <a:lnSpc>
                <a:spcPct val="90000"/>
              </a:lnSpc>
              <a:spcBef>
                <a:spcPts val="1800"/>
              </a:spcBef>
              <a:buNone/>
              <a:tabLst>
                <a:tab algn="l" pos="0"/>
              </a:tabLst>
            </a:pPr>
            <a:r>
              <a:rPr b="0" lang="uk-UA" sz="2400" spc="-1" strike="noStrike">
                <a:solidFill>
                  <a:srgbClr val="822237"/>
                </a:solidFill>
                <a:latin typeface="Garamond"/>
              </a:rPr>
              <a:t>   </a:t>
            </a:r>
            <a:r>
              <a:rPr b="1" lang="uk-UA" sz="2400" spc="-1" strike="noStrike">
                <a:solidFill>
                  <a:srgbClr val="000000"/>
                </a:solidFill>
                <a:latin typeface="Garamond"/>
              </a:rPr>
              <a:t>Внесення змін до плану-графіку – щомісячно!!!</a:t>
            </a:r>
            <a:endParaRPr b="0" lang="en-US" sz="2400" spc="-1" strike="noStrike">
              <a:solidFill>
                <a:srgbClr val="404040"/>
              </a:solidFill>
              <a:latin typeface="Corbel"/>
            </a:endParaRPr>
          </a:p>
          <a:p>
            <a:pPr algn="just">
              <a:lnSpc>
                <a:spcPct val="90000"/>
              </a:lnSpc>
              <a:spcBef>
                <a:spcPts val="1800"/>
              </a:spcBef>
              <a:buNone/>
              <a:tabLst>
                <a:tab algn="l" pos="0"/>
              </a:tabLst>
            </a:pPr>
            <a:r>
              <a:rPr b="1" lang="uk-UA" sz="2400" spc="-1" strike="noStrike">
                <a:solidFill>
                  <a:srgbClr val="000000"/>
                </a:solidFill>
                <a:latin typeface="Garamond"/>
              </a:rPr>
              <a:t>  </a:t>
            </a:r>
            <a:r>
              <a:rPr b="1" lang="uk-UA" sz="2400" spc="-1" strike="noStrike">
                <a:solidFill>
                  <a:srgbClr val="ff0000"/>
                </a:solidFill>
                <a:latin typeface="Garamond"/>
              </a:rPr>
              <a:t>+</a:t>
            </a:r>
            <a:r>
              <a:rPr b="1" lang="uk-UA" sz="2400" spc="-1" strike="noStrike">
                <a:solidFill>
                  <a:srgbClr val="000000"/>
                </a:solidFill>
                <a:latin typeface="Garamond"/>
              </a:rPr>
              <a:t> Вимоги п.77.2. «не враховуються»!</a:t>
            </a:r>
            <a:endParaRPr b="0" lang="en-US" sz="2400" spc="-1" strike="noStrike">
              <a:solidFill>
                <a:srgbClr val="404040"/>
              </a:solidFill>
              <a:latin typeface="Corbel"/>
            </a:endParaRPr>
          </a:p>
          <a:p>
            <a:pPr>
              <a:lnSpc>
                <a:spcPct val="110000"/>
              </a:lnSpc>
              <a:buNone/>
              <a:tabLst>
                <a:tab algn="l" pos="0"/>
              </a:tabLst>
            </a:pPr>
            <a:endParaRPr b="0" lang="en-US" sz="3200" spc="-1" strike="noStrike">
              <a:solidFill>
                <a:srgbClr val="404040"/>
              </a:solidFill>
              <a:latin typeface="Corbel"/>
            </a:endParaRPr>
          </a:p>
          <a:p>
            <a:pPr algn="ctr">
              <a:lnSpc>
                <a:spcPct val="90000"/>
              </a:lnSpc>
              <a:spcBef>
                <a:spcPts val="1800"/>
              </a:spcBef>
              <a:buNone/>
              <a:tabLst>
                <a:tab algn="l" pos="0"/>
              </a:tabLst>
            </a:pPr>
            <a:endParaRPr b="0" lang="en-US" sz="24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000" spc="-1" strike="noStrike">
              <a:solidFill>
                <a:srgbClr val="404040"/>
              </a:solidFill>
              <a:latin typeface="Corbel"/>
            </a:endParaRPr>
          </a:p>
        </p:txBody>
      </p:sp>
      <p:sp>
        <p:nvSpPr>
          <p:cNvPr id="770" name="Прямокутник 10"/>
          <p:cNvSpPr/>
          <p:nvPr/>
        </p:nvSpPr>
        <p:spPr>
          <a:xfrm>
            <a:off x="1671480" y="867240"/>
            <a:ext cx="96372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ТОП-операцій для потрапляння компанії до плану-графіку</a:t>
            </a:r>
            <a:endParaRPr b="0" lang="uk-UA" sz="2400" spc="-1" strike="noStrike">
              <a:latin typeface="Arial"/>
            </a:endParaRPr>
          </a:p>
          <a:p>
            <a:pPr algn="ctr">
              <a:lnSpc>
                <a:spcPct val="100000"/>
              </a:lnSpc>
              <a:buNone/>
            </a:pPr>
            <a:r>
              <a:rPr b="0" lang="uk-UA" sz="2400" spc="-1" strike="noStrike">
                <a:solidFill>
                  <a:srgbClr val="c00000"/>
                </a:solidFill>
                <a:latin typeface="Garamond"/>
              </a:rPr>
              <a:t>(з 07.12.2023 …)</a:t>
            </a:r>
            <a:endParaRPr b="0" lang="uk-UA" sz="2400" spc="-1" strike="noStrike">
              <a:latin typeface="Arial"/>
            </a:endParaRPr>
          </a:p>
          <a:p>
            <a:pPr algn="ctr">
              <a:lnSpc>
                <a:spcPct val="100000"/>
              </a:lnSpc>
              <a:buNone/>
            </a:pPr>
            <a:endParaRPr b="0" lang="uk-UA" sz="2400" spc="-1" strike="noStrike">
              <a:latin typeface="Arial"/>
            </a:endParaRPr>
          </a:p>
        </p:txBody>
      </p:sp>
      <p:sp>
        <p:nvSpPr>
          <p:cNvPr id="771" name="Прямокутник 13"/>
          <p:cNvSpPr/>
          <p:nvPr/>
        </p:nvSpPr>
        <p:spPr>
          <a:xfrm>
            <a:off x="1636920" y="20664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72" name="PlaceHolder 3"/>
          <p:cNvSpPr>
            <a:spLocks noGrp="1"/>
          </p:cNvSpPr>
          <p:nvPr>
            <p:ph type="ftr" idx="132"/>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PlaceHolder 1"/>
          <p:cNvSpPr>
            <a:spLocks noGrp="1"/>
          </p:cNvSpPr>
          <p:nvPr>
            <p:ph/>
          </p:nvPr>
        </p:nvSpPr>
        <p:spPr>
          <a:xfrm>
            <a:off x="909720" y="1484640"/>
            <a:ext cx="10656720" cy="4608000"/>
          </a:xfrm>
          <a:prstGeom prst="rect">
            <a:avLst/>
          </a:prstGeom>
          <a:noFill/>
          <a:ln w="0">
            <a:noFill/>
          </a:ln>
        </p:spPr>
        <p:txBody>
          <a:bodyPr anchor="t">
            <a:normAutofit/>
          </a:bodyPr>
          <a:p>
            <a:pPr marL="228600" indent="-228600">
              <a:lnSpc>
                <a:spcPct val="110000"/>
              </a:lnSpc>
              <a:buNone/>
              <a:tabLst>
                <a:tab algn="l" pos="0"/>
              </a:tabLst>
            </a:pPr>
            <a:endParaRPr b="0" lang="en-US" sz="1600" spc="-1" strike="noStrike">
              <a:solidFill>
                <a:srgbClr val="404040"/>
              </a:solidFill>
              <a:latin typeface="Corbel"/>
            </a:endParaRPr>
          </a:p>
          <a:p>
            <a:pPr marL="457200">
              <a:lnSpc>
                <a:spcPct val="9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p:txBody>
      </p:sp>
      <p:pic>
        <p:nvPicPr>
          <p:cNvPr id="774" name="Рисунок 6" descr=""/>
          <p:cNvPicPr/>
          <p:nvPr/>
        </p:nvPicPr>
        <p:blipFill>
          <a:blip r:embed="rId1"/>
          <a:stretch/>
        </p:blipFill>
        <p:spPr>
          <a:xfrm>
            <a:off x="117720" y="212400"/>
            <a:ext cx="1976040" cy="871200"/>
          </a:xfrm>
          <a:prstGeom prst="rect">
            <a:avLst/>
          </a:prstGeom>
          <a:ln w="0">
            <a:noFill/>
          </a:ln>
        </p:spPr>
      </p:pic>
      <p:sp>
        <p:nvSpPr>
          <p:cNvPr id="775" name="PlaceHolder 2"/>
          <p:cNvSpPr>
            <a:spLocks noGrp="1"/>
          </p:cNvSpPr>
          <p:nvPr>
            <p:ph type="sldNum" idx="13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FA7DAD18-C165-4AF8-9484-F422ACB897DF}"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76" name="Прямокутник 1"/>
          <p:cNvSpPr/>
          <p:nvPr/>
        </p:nvSpPr>
        <p:spPr>
          <a:xfrm>
            <a:off x="1090800" y="2265480"/>
            <a:ext cx="10136520" cy="3016440"/>
          </a:xfrm>
          <a:prstGeom prst="rect">
            <a:avLst/>
          </a:prstGeom>
          <a:noFill/>
          <a:ln w="0">
            <a:solidFill>
              <a:srgbClr val="7030a0"/>
            </a:solidFill>
          </a:ln>
          <a:effectLst>
            <a:glow rad="101520">
              <a:srgbClr val="288fec">
                <a:alpha val="40000"/>
              </a:srgbClr>
            </a:glow>
            <a:outerShdw blurRad="152280" dir="5400000" dist="317520" rotWithShape="0" sx="90000" sy="-19000">
              <a:srgbClr val="000000">
                <a:alpha val="15000"/>
              </a:srgbClr>
            </a:outerShdw>
          </a:effectLst>
        </p:spPr>
        <p:style>
          <a:lnRef idx="0"/>
          <a:fillRef idx="0"/>
          <a:effectRef idx="0"/>
          <a:fontRef idx="minor"/>
        </p:style>
        <p:txBody>
          <a:bodyPr lIns="90000" rIns="90000" tIns="45000" bIns="45000" anchor="t">
            <a:spAutoFit/>
          </a:bodyPr>
          <a:p>
            <a:pPr algn="ctr">
              <a:lnSpc>
                <a:spcPct val="100000"/>
              </a:lnSpc>
              <a:spcBef>
                <a:spcPts val="1800"/>
              </a:spcBef>
              <a:buNone/>
            </a:pPr>
            <a:endParaRPr b="0" lang="uk-UA" sz="1800" spc="-1" strike="noStrike">
              <a:latin typeface="Arial"/>
            </a:endParaRPr>
          </a:p>
          <a:p>
            <a:pPr algn="ctr">
              <a:lnSpc>
                <a:spcPct val="100000"/>
              </a:lnSpc>
              <a:spcBef>
                <a:spcPts val="1800"/>
              </a:spcBef>
              <a:buNone/>
            </a:pPr>
            <a:r>
              <a:rPr b="1" lang="uk-UA" sz="2400" spc="-1" strike="noStrike">
                <a:solidFill>
                  <a:srgbClr val="000000"/>
                </a:solidFill>
                <a:latin typeface="Garamond"/>
              </a:rPr>
              <a:t>Шукайти себе у планах-графіках щомісячно!</a:t>
            </a:r>
            <a:endParaRPr b="0" lang="uk-UA" sz="2400" spc="-1" strike="noStrike">
              <a:latin typeface="Arial"/>
            </a:endParaRPr>
          </a:p>
          <a:p>
            <a:pPr algn="ctr">
              <a:lnSpc>
                <a:spcPct val="100000"/>
              </a:lnSpc>
              <a:spcBef>
                <a:spcPts val="1800"/>
              </a:spcBef>
              <a:buNone/>
            </a:pPr>
            <a:endParaRPr b="0" lang="uk-UA" sz="2400" spc="-1" strike="noStrike">
              <a:latin typeface="Arial"/>
            </a:endParaRPr>
          </a:p>
          <a:p>
            <a:pPr algn="ctr">
              <a:lnSpc>
                <a:spcPct val="100000"/>
              </a:lnSpc>
              <a:spcBef>
                <a:spcPts val="1800"/>
              </a:spcBef>
              <a:buNone/>
            </a:pPr>
            <a:r>
              <a:rPr b="1" lang="uk-UA" sz="2400" spc="-1" strike="noStrike">
                <a:solidFill>
                  <a:srgbClr val="000000"/>
                </a:solidFill>
                <a:latin typeface="Garamond"/>
              </a:rPr>
              <a:t>Збирайти інформацію щодо підстав включення до плану-графіку та аналізуйте на факт обгрунтованості!</a:t>
            </a:r>
            <a:endParaRPr b="0" lang="uk-UA" sz="2400" spc="-1" strike="noStrike">
              <a:latin typeface="Arial"/>
            </a:endParaRPr>
          </a:p>
          <a:p>
            <a:pPr algn="ctr">
              <a:lnSpc>
                <a:spcPct val="100000"/>
              </a:lnSpc>
              <a:spcBef>
                <a:spcPts val="1800"/>
              </a:spcBef>
              <a:buNone/>
            </a:pPr>
            <a:endParaRPr b="0" lang="uk-UA" sz="1800" spc="-1" strike="noStrike">
              <a:latin typeface="Arial"/>
            </a:endParaRPr>
          </a:p>
        </p:txBody>
      </p:sp>
      <p:sp>
        <p:nvSpPr>
          <p:cNvPr id="777" name="Прямокутник 11"/>
          <p:cNvSpPr/>
          <p:nvPr/>
        </p:nvSpPr>
        <p:spPr>
          <a:xfrm>
            <a:off x="1696680" y="904680"/>
            <a:ext cx="9637200" cy="79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Порада №5</a:t>
            </a:r>
            <a:endParaRPr b="0" lang="uk-UA" sz="2400" spc="-1" strike="noStrike">
              <a:latin typeface="Arial"/>
            </a:endParaRPr>
          </a:p>
          <a:p>
            <a:pPr algn="ctr">
              <a:lnSpc>
                <a:spcPct val="100000"/>
              </a:lnSpc>
              <a:buNone/>
            </a:pPr>
            <a:endParaRPr b="0" lang="uk-UA" sz="2200" spc="-1" strike="noStrike">
              <a:latin typeface="Arial"/>
            </a:endParaRPr>
          </a:p>
        </p:txBody>
      </p:sp>
      <p:sp>
        <p:nvSpPr>
          <p:cNvPr id="778" name="Прямокутник 15"/>
          <p:cNvSpPr/>
          <p:nvPr/>
        </p:nvSpPr>
        <p:spPr>
          <a:xfrm>
            <a:off x="1636920" y="20664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79" name="PlaceHolder 3"/>
          <p:cNvSpPr>
            <a:spLocks noGrp="1"/>
          </p:cNvSpPr>
          <p:nvPr>
            <p:ph type="ftr" idx="13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0"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Чи є гарантії залишитись «непомітними» для податківців?!</a:t>
            </a:r>
            <a:endParaRPr b="0" lang="uk-UA" sz="2400" spc="-1" strike="noStrike">
              <a:latin typeface="Arial"/>
            </a:endParaRPr>
          </a:p>
        </p:txBody>
      </p:sp>
      <p:pic>
        <p:nvPicPr>
          <p:cNvPr id="781" name="Рисунок 9" descr=""/>
          <p:cNvPicPr/>
          <p:nvPr/>
        </p:nvPicPr>
        <p:blipFill>
          <a:blip r:embed="rId1"/>
          <a:stretch/>
        </p:blipFill>
        <p:spPr>
          <a:xfrm>
            <a:off x="117720" y="212400"/>
            <a:ext cx="1976040" cy="871200"/>
          </a:xfrm>
          <a:prstGeom prst="rect">
            <a:avLst/>
          </a:prstGeom>
          <a:ln w="0">
            <a:noFill/>
          </a:ln>
        </p:spPr>
      </p:pic>
      <p:sp>
        <p:nvSpPr>
          <p:cNvPr id="782" name="PlaceHolder 1"/>
          <p:cNvSpPr>
            <a:spLocks noGrp="1"/>
          </p:cNvSpPr>
          <p:nvPr>
            <p:ph type="sldNum" idx="135"/>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0ECF7518-0221-48A6-AA43-A126930A971E}" type="slidenum">
              <a:rPr b="0" lang="ru-RU" sz="1200" spc="-1" strike="noStrike">
                <a:solidFill>
                  <a:srgbClr val="8c8c8c"/>
                </a:solidFill>
                <a:latin typeface="Corbel"/>
              </a:rPr>
              <a:t>&lt;номер&gt;</a:t>
            </a:fld>
            <a:endParaRPr b="0" lang="uk-UA" sz="1200" spc="-1" strike="noStrike">
              <a:latin typeface="Times New Roman"/>
            </a:endParaRPr>
          </a:p>
        </p:txBody>
      </p:sp>
      <p:pic>
        <p:nvPicPr>
          <p:cNvPr id="783" name="Picture 6" descr="юмор,юмор в картинках,Каляки-Маляки,каляки-маляки, Каляки-Маляки, Каляки маляки, ,фэндомы,покупки,электро-бензо товары,карикатура,инвалид,продавец,гарантия"/>
          <p:cNvPicPr/>
          <p:nvPr/>
        </p:nvPicPr>
        <p:blipFill>
          <a:blip r:embed="rId2"/>
          <a:stretch/>
        </p:blipFill>
        <p:spPr>
          <a:xfrm>
            <a:off x="3142080" y="1628640"/>
            <a:ext cx="6984360" cy="4492800"/>
          </a:xfrm>
          <a:prstGeom prst="rect">
            <a:avLst/>
          </a:prstGeom>
          <a:ln w="0">
            <a:noFill/>
          </a:ln>
        </p:spPr>
      </p:pic>
      <p:sp>
        <p:nvSpPr>
          <p:cNvPr id="784" name="Прямокутник 10"/>
          <p:cNvSpPr/>
          <p:nvPr/>
        </p:nvSpPr>
        <p:spPr>
          <a:xfrm>
            <a:off x="187236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До кого насамперед прийдуть?</a:t>
            </a:r>
            <a:endParaRPr b="0" lang="uk-UA" sz="3000" spc="-1" strike="noStrike">
              <a:latin typeface="Arial"/>
            </a:endParaRPr>
          </a:p>
        </p:txBody>
      </p:sp>
      <p:sp>
        <p:nvSpPr>
          <p:cNvPr id="785" name="PlaceHolder 2"/>
          <p:cNvSpPr>
            <a:spLocks noGrp="1"/>
          </p:cNvSpPr>
          <p:nvPr>
            <p:ph type="ftr" idx="13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p:nvPr>
        </p:nvSpPr>
        <p:spPr>
          <a:xfrm>
            <a:off x="909720" y="1484640"/>
            <a:ext cx="10656720" cy="4608000"/>
          </a:xfrm>
          <a:prstGeom prst="rect">
            <a:avLst/>
          </a:prstGeom>
          <a:noFill/>
          <a:ln w="0">
            <a:noFill/>
          </a:ln>
        </p:spPr>
        <p:txBody>
          <a:bodyPr anchor="t">
            <a:normAutofit/>
          </a:bodyPr>
          <a:p>
            <a:pPr marL="228600" indent="-228600">
              <a:lnSpc>
                <a:spcPct val="110000"/>
              </a:lnSpc>
              <a:buNone/>
              <a:tabLst>
                <a:tab algn="l" pos="0"/>
              </a:tabLst>
            </a:pPr>
            <a:endParaRPr b="0" lang="en-US" sz="1600" spc="-1" strike="noStrike">
              <a:solidFill>
                <a:srgbClr val="404040"/>
              </a:solidFill>
              <a:latin typeface="Corbel"/>
            </a:endParaRPr>
          </a:p>
          <a:p>
            <a:pPr marL="457200">
              <a:lnSpc>
                <a:spcPct val="9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2800" spc="-1" strike="noStrike">
              <a:solidFill>
                <a:srgbClr val="404040"/>
              </a:solidFill>
              <a:latin typeface="Corbel"/>
            </a:endParaRPr>
          </a:p>
          <a:p>
            <a:pPr marL="228600" indent="-228600">
              <a:lnSpc>
                <a:spcPct val="120000"/>
              </a:lnSpc>
              <a:buNone/>
              <a:tabLst>
                <a:tab algn="l" pos="0"/>
              </a:tabLst>
            </a:pPr>
            <a:endParaRPr b="0" lang="en-US" sz="28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a:p>
            <a:pPr marL="228600" indent="-228600">
              <a:lnSpc>
                <a:spcPct val="110000"/>
              </a:lnSpc>
              <a:buNone/>
              <a:tabLst>
                <a:tab algn="l" pos="0"/>
              </a:tabLst>
            </a:pPr>
            <a:endParaRPr b="0" lang="en-US" sz="1600" spc="-1" strike="noStrike">
              <a:solidFill>
                <a:srgbClr val="404040"/>
              </a:solidFill>
              <a:latin typeface="Corbel"/>
            </a:endParaRPr>
          </a:p>
        </p:txBody>
      </p:sp>
      <p:pic>
        <p:nvPicPr>
          <p:cNvPr id="170" name="Рисунок 6" descr=""/>
          <p:cNvPicPr/>
          <p:nvPr/>
        </p:nvPicPr>
        <p:blipFill>
          <a:blip r:embed="rId1"/>
          <a:stretch/>
        </p:blipFill>
        <p:spPr>
          <a:xfrm>
            <a:off x="117720" y="212400"/>
            <a:ext cx="1976040" cy="871200"/>
          </a:xfrm>
          <a:prstGeom prst="rect">
            <a:avLst/>
          </a:prstGeom>
          <a:ln w="0">
            <a:noFill/>
          </a:ln>
        </p:spPr>
      </p:pic>
      <p:sp>
        <p:nvSpPr>
          <p:cNvPr id="171" name="PlaceHolder 2"/>
          <p:cNvSpPr>
            <a:spLocks noGrp="1"/>
          </p:cNvSpPr>
          <p:nvPr>
            <p:ph type="sldNum" idx="22"/>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6582F52D-E71C-4E96-AA3E-4FEF2353BFBD}" type="slidenum">
              <a:rPr b="0" lang="ru-RU" sz="1200" spc="-1" strike="noStrike">
                <a:solidFill>
                  <a:srgbClr val="8c8c8c"/>
                </a:solidFill>
                <a:latin typeface="Corbel"/>
              </a:rPr>
              <a:t>7</a:t>
            </a:fld>
            <a:endParaRPr b="0" lang="uk-UA" sz="1200" spc="-1" strike="noStrike">
              <a:latin typeface="Times New Roman"/>
            </a:endParaRPr>
          </a:p>
        </p:txBody>
      </p:sp>
      <p:sp>
        <p:nvSpPr>
          <p:cNvPr id="172" name="Прямокутник 9"/>
          <p:cNvSpPr/>
          <p:nvPr/>
        </p:nvSpPr>
        <p:spPr>
          <a:xfrm>
            <a:off x="1780920" y="2340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З чого починається податкова перевірка?</a:t>
            </a:r>
            <a:endParaRPr b="0" lang="uk-UA" sz="3000" spc="-1" strike="noStrike">
              <a:latin typeface="Arial"/>
            </a:endParaRPr>
          </a:p>
        </p:txBody>
      </p:sp>
      <p:sp>
        <p:nvSpPr>
          <p:cNvPr id="173" name="Прямокутник 1"/>
          <p:cNvSpPr/>
          <p:nvPr/>
        </p:nvSpPr>
        <p:spPr>
          <a:xfrm>
            <a:off x="2122200" y="2523960"/>
            <a:ext cx="8752320" cy="2513160"/>
          </a:xfrm>
          <a:prstGeom prst="rect">
            <a:avLst/>
          </a:prstGeom>
          <a:noFill/>
          <a:ln w="0">
            <a:solidFill>
              <a:srgbClr val="7030a0"/>
            </a:solidFill>
          </a:ln>
          <a:effectLst>
            <a:glow rad="101520">
              <a:srgbClr val="288fec">
                <a:alpha val="40000"/>
              </a:srgbClr>
            </a:glow>
          </a:effectLst>
        </p:spPr>
        <p:style>
          <a:lnRef idx="0"/>
          <a:fillRef idx="0"/>
          <a:effectRef idx="0"/>
          <a:fontRef idx="minor"/>
        </p:style>
        <p:txBody>
          <a:bodyPr lIns="90000" rIns="90000" tIns="45000" bIns="45000" anchor="t">
            <a:spAutoFit/>
          </a:bodyPr>
          <a:p>
            <a:pPr algn="ctr">
              <a:lnSpc>
                <a:spcPct val="100000"/>
              </a:lnSpc>
              <a:spcBef>
                <a:spcPts val="1800"/>
              </a:spcBef>
              <a:buNone/>
            </a:pPr>
            <a:endParaRPr b="0" lang="uk-UA" sz="1800" spc="-1" strike="noStrike">
              <a:latin typeface="Arial"/>
            </a:endParaRPr>
          </a:p>
          <a:p>
            <a:pPr algn="ctr">
              <a:lnSpc>
                <a:spcPct val="100000"/>
              </a:lnSpc>
              <a:spcBef>
                <a:spcPts val="1800"/>
              </a:spcBef>
              <a:buNone/>
            </a:pPr>
            <a:r>
              <a:rPr b="1" lang="ru-RU" sz="2400" spc="-1" strike="noStrike">
                <a:solidFill>
                  <a:srgbClr val="000000"/>
                </a:solidFill>
                <a:latin typeface="Garamond"/>
              </a:rPr>
              <a:t>Якщо сумніваєшься – не давай/не кажи!!!</a:t>
            </a:r>
            <a:endParaRPr b="0" lang="uk-UA" sz="2400" spc="-1" strike="noStrike">
              <a:latin typeface="Arial"/>
            </a:endParaRPr>
          </a:p>
          <a:p>
            <a:pPr algn="ctr">
              <a:lnSpc>
                <a:spcPct val="100000"/>
              </a:lnSpc>
              <a:spcBef>
                <a:spcPts val="1800"/>
              </a:spcBef>
              <a:buNone/>
            </a:pPr>
            <a:r>
              <a:rPr b="1" lang="uk-UA" sz="2400" spc="-1" strike="noStrike">
                <a:solidFill>
                  <a:srgbClr val="000000"/>
                </a:solidFill>
                <a:latin typeface="Garamond"/>
              </a:rPr>
              <a:t>А постійно сумніватись – «священний обов</a:t>
            </a:r>
            <a:r>
              <a:rPr b="1" lang="en-US" sz="2400" spc="-1" strike="noStrike">
                <a:solidFill>
                  <a:srgbClr val="000000"/>
                </a:solidFill>
                <a:latin typeface="Garamond"/>
              </a:rPr>
              <a:t>’</a:t>
            </a:r>
            <a:r>
              <a:rPr b="1" lang="uk-UA" sz="2400" spc="-1" strike="noStrike">
                <a:solidFill>
                  <a:srgbClr val="000000"/>
                </a:solidFill>
                <a:latin typeface="Garamond"/>
              </a:rPr>
              <a:t>язок»</a:t>
            </a:r>
            <a:r>
              <a:rPr b="1" lang="en-US" sz="2400" spc="-1" strike="noStrike">
                <a:solidFill>
                  <a:srgbClr val="000000"/>
                </a:solidFill>
                <a:latin typeface="Garamond"/>
              </a:rPr>
              <a:t> </a:t>
            </a:r>
            <a:r>
              <a:rPr b="1" lang="uk-UA" sz="2400" spc="-1" strike="noStrike">
                <a:solidFill>
                  <a:srgbClr val="000000"/>
                </a:solidFill>
                <a:latin typeface="Garamond"/>
              </a:rPr>
              <a:t>кожного</a:t>
            </a:r>
            <a:r>
              <a:rPr b="1" lang="uk-UA" sz="2400" spc="-1" strike="noStrike">
                <a:solidFill>
                  <a:srgbClr val="002060"/>
                </a:solidFill>
                <a:latin typeface="Garamond"/>
              </a:rPr>
              <a:t> </a:t>
            </a:r>
            <a:endParaRPr b="0" lang="uk-UA" sz="2400" spc="-1" strike="noStrike">
              <a:latin typeface="Arial"/>
            </a:endParaRPr>
          </a:p>
          <a:p>
            <a:pPr algn="ctr">
              <a:lnSpc>
                <a:spcPct val="100000"/>
              </a:lnSpc>
              <a:spcBef>
                <a:spcPts val="1800"/>
              </a:spcBef>
              <a:buNone/>
            </a:pPr>
            <a:r>
              <a:rPr b="0" lang="ru-RU" sz="3200" spc="-1" strike="noStrike">
                <a:solidFill>
                  <a:srgbClr val="ff0000"/>
                </a:solidFill>
                <a:latin typeface="Garamond"/>
              </a:rPr>
              <a:t>😉</a:t>
            </a:r>
            <a:r>
              <a:rPr b="1" i="1" lang="uk-UA" sz="1800" spc="-1" strike="noStrike">
                <a:solidFill>
                  <a:srgbClr val="002060"/>
                </a:solidFill>
                <a:latin typeface="Garamond"/>
              </a:rPr>
              <a:t> </a:t>
            </a:r>
            <a:endParaRPr b="0" lang="uk-UA" sz="1800" spc="-1" strike="noStrike">
              <a:latin typeface="Arial"/>
            </a:endParaRPr>
          </a:p>
          <a:p>
            <a:pPr algn="ctr">
              <a:lnSpc>
                <a:spcPct val="100000"/>
              </a:lnSpc>
              <a:spcBef>
                <a:spcPts val="1800"/>
              </a:spcBef>
              <a:buNone/>
            </a:pPr>
            <a:endParaRPr b="0" lang="uk-UA" sz="100" spc="-1" strike="noStrike">
              <a:latin typeface="Arial"/>
            </a:endParaRPr>
          </a:p>
        </p:txBody>
      </p:sp>
      <p:sp>
        <p:nvSpPr>
          <p:cNvPr id="174" name="Прямокутник 11"/>
          <p:cNvSpPr/>
          <p:nvPr/>
        </p:nvSpPr>
        <p:spPr>
          <a:xfrm>
            <a:off x="1599480" y="911880"/>
            <a:ext cx="9637200" cy="79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Порада №3</a:t>
            </a:r>
            <a:endParaRPr b="0" lang="uk-UA" sz="2400" spc="-1" strike="noStrike">
              <a:latin typeface="Arial"/>
            </a:endParaRPr>
          </a:p>
          <a:p>
            <a:pPr algn="ctr">
              <a:lnSpc>
                <a:spcPct val="100000"/>
              </a:lnSpc>
              <a:buNone/>
            </a:pPr>
            <a:endParaRPr b="0" lang="uk-UA" sz="2200" spc="-1" strike="noStrike">
              <a:latin typeface="Arial"/>
            </a:endParaRPr>
          </a:p>
        </p:txBody>
      </p:sp>
      <p:sp>
        <p:nvSpPr>
          <p:cNvPr id="175" name="PlaceHolder 3"/>
          <p:cNvSpPr>
            <a:spLocks noGrp="1"/>
          </p:cNvSpPr>
          <p:nvPr>
            <p:ph type="ftr" idx="23"/>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6"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Чи є шанси залишитись «непомітними» для податківців?!</a:t>
            </a:r>
            <a:endParaRPr b="0" lang="uk-UA" sz="2400" spc="-1" strike="noStrike">
              <a:latin typeface="Arial"/>
            </a:endParaRPr>
          </a:p>
        </p:txBody>
      </p:sp>
      <p:pic>
        <p:nvPicPr>
          <p:cNvPr id="787" name="Рисунок 9" descr=""/>
          <p:cNvPicPr/>
          <p:nvPr/>
        </p:nvPicPr>
        <p:blipFill>
          <a:blip r:embed="rId1"/>
          <a:stretch/>
        </p:blipFill>
        <p:spPr>
          <a:xfrm>
            <a:off x="117720" y="212400"/>
            <a:ext cx="1976040" cy="871200"/>
          </a:xfrm>
          <a:prstGeom prst="rect">
            <a:avLst/>
          </a:prstGeom>
          <a:ln w="0">
            <a:noFill/>
          </a:ln>
        </p:spPr>
      </p:pic>
      <p:sp>
        <p:nvSpPr>
          <p:cNvPr id="788" name="PlaceHolder 1"/>
          <p:cNvSpPr>
            <a:spLocks noGrp="1"/>
          </p:cNvSpPr>
          <p:nvPr>
            <p:ph type="sldNum" idx="137"/>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1AFC375D-D578-4372-B402-B166EF7F2473}"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89" name="Прямокутник 1"/>
          <p:cNvSpPr/>
          <p:nvPr/>
        </p:nvSpPr>
        <p:spPr>
          <a:xfrm>
            <a:off x="1630080" y="1887840"/>
            <a:ext cx="6092640" cy="428508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працюйте без ПДВ (за можливості) або розподіляйте потоки</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грамотне структурування бізнесу </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робота з контрагентами – 80% проблем приходять від контрагентів</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уникнення маніпулювань з податковою звітністю</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система фіксації господарських операцій</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оперативна та грамотна  «судова» робота</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правильне відпрацювання запитів</a:t>
            </a:r>
            <a:endParaRPr b="0" lang="uk-UA" sz="2200" spc="-1" strike="noStrike">
              <a:latin typeface="Arial"/>
            </a:endParaRPr>
          </a:p>
        </p:txBody>
      </p:sp>
      <p:pic>
        <p:nvPicPr>
          <p:cNvPr id="790" name="Рисунок 8" descr="http://xi-xi-xi.ru/photos/golovne-upravl-nnya-energetiki-m-ki-va-22145-large.jpg"/>
          <p:cNvPicPr/>
          <p:nvPr/>
        </p:nvPicPr>
        <p:blipFill>
          <a:blip r:embed="rId2"/>
          <a:stretch/>
        </p:blipFill>
        <p:spPr>
          <a:xfrm>
            <a:off x="7674840" y="2196720"/>
            <a:ext cx="3864240" cy="3385080"/>
          </a:xfrm>
          <a:prstGeom prst="rect">
            <a:avLst/>
          </a:prstGeom>
          <a:ln w="9525">
            <a:noFill/>
          </a:ln>
        </p:spPr>
      </p:pic>
      <p:sp>
        <p:nvSpPr>
          <p:cNvPr id="791"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знизити «перевірочні» ризики?</a:t>
            </a:r>
            <a:endParaRPr b="0" lang="uk-UA" sz="3000" spc="-1" strike="noStrike">
              <a:latin typeface="Arial"/>
            </a:endParaRPr>
          </a:p>
        </p:txBody>
      </p:sp>
      <p:sp>
        <p:nvSpPr>
          <p:cNvPr id="792" name="PlaceHolder 2"/>
          <p:cNvSpPr>
            <a:spLocks noGrp="1"/>
          </p:cNvSpPr>
          <p:nvPr>
            <p:ph type="ftr" idx="138"/>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Оперативна та грамотна «судова» робота!</a:t>
            </a:r>
            <a:endParaRPr b="0" lang="uk-UA" sz="2400" spc="-1" strike="noStrike">
              <a:latin typeface="Arial"/>
            </a:endParaRPr>
          </a:p>
        </p:txBody>
      </p:sp>
      <p:pic>
        <p:nvPicPr>
          <p:cNvPr id="794" name="Рисунок 9" descr=""/>
          <p:cNvPicPr/>
          <p:nvPr/>
        </p:nvPicPr>
        <p:blipFill>
          <a:blip r:embed="rId1"/>
          <a:stretch/>
        </p:blipFill>
        <p:spPr>
          <a:xfrm>
            <a:off x="117720" y="212400"/>
            <a:ext cx="1976040" cy="871200"/>
          </a:xfrm>
          <a:prstGeom prst="rect">
            <a:avLst/>
          </a:prstGeom>
          <a:ln w="0">
            <a:noFill/>
          </a:ln>
        </p:spPr>
      </p:pic>
      <p:sp>
        <p:nvSpPr>
          <p:cNvPr id="795" name="PlaceHolder 1"/>
          <p:cNvSpPr>
            <a:spLocks noGrp="1"/>
          </p:cNvSpPr>
          <p:nvPr>
            <p:ph type="sldNum" idx="139"/>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AB0731F-06B6-4E5A-9D22-EF4887295B69}"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796"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знизити «перевірочні» ризики?</a:t>
            </a:r>
            <a:endParaRPr b="0" lang="uk-UA" sz="3000" spc="-1" strike="noStrike">
              <a:latin typeface="Arial"/>
            </a:endParaRPr>
          </a:p>
        </p:txBody>
      </p:sp>
      <p:sp>
        <p:nvSpPr>
          <p:cNvPr id="797" name="Прямокутник 12"/>
          <p:cNvSpPr/>
          <p:nvPr/>
        </p:nvSpPr>
        <p:spPr>
          <a:xfrm>
            <a:off x="1630080" y="1324800"/>
            <a:ext cx="9792720" cy="55296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endParaRPr b="0" lang="uk-UA" sz="1600" spc="-1" strike="noStrike">
              <a:latin typeface="Arial"/>
            </a:endParaRPr>
          </a:p>
          <a:p>
            <a:pPr algn="just">
              <a:lnSpc>
                <a:spcPct val="100000"/>
              </a:lnSpc>
              <a:buNone/>
            </a:pPr>
            <a:endParaRPr b="0" lang="uk-UA" sz="1100" spc="-1" strike="noStrike">
              <a:latin typeface="Arial"/>
            </a:endParaRPr>
          </a:p>
          <a:p>
            <a:pPr>
              <a:lnSpc>
                <a:spcPct val="100000"/>
              </a:lnSpc>
              <a:buNone/>
            </a:pPr>
            <a:endParaRPr b="0" lang="uk-UA" sz="400" spc="-1" strike="noStrike">
              <a:latin typeface="Arial"/>
            </a:endParaRPr>
          </a:p>
          <a:p>
            <a:pPr algn="just">
              <a:lnSpc>
                <a:spcPct val="100000"/>
              </a:lnSpc>
              <a:buNone/>
            </a:pPr>
            <a:r>
              <a:rPr b="0" i="1" lang="uk-UA" sz="1800" spc="-1" strike="noStrike">
                <a:solidFill>
                  <a:srgbClr val="000000"/>
                </a:solidFill>
                <a:latin typeface="Garamond"/>
              </a:rPr>
              <a:t>                                                 </a:t>
            </a:r>
            <a:r>
              <a:rPr b="1" lang="ru-RU" sz="1800" spc="-1" strike="noStrike">
                <a:solidFill>
                  <a:srgbClr val="000000"/>
                </a:solidFill>
                <a:latin typeface="Garamond"/>
              </a:rPr>
              <a:t>«</a:t>
            </a:r>
            <a:r>
              <a:rPr b="0" lang="ru-RU" sz="1800" spc="-1" strike="noStrike">
                <a:solidFill>
                  <a:srgbClr val="000000"/>
                </a:solidFill>
                <a:latin typeface="Garamond"/>
              </a:rPr>
              <a:t>Предметом  доказування  у  справі … входять   не   лише   дослідження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наявності    або    відсутності    плану-графіку    на    відповідний період і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включення до нього позивача, але й перевірка того, </a:t>
            </a:r>
            <a:r>
              <a:rPr b="1" lang="ru-RU" sz="1800" spc="-1" strike="noStrike">
                <a:solidFill>
                  <a:srgbClr val="000000"/>
                </a:solidFill>
                <a:latin typeface="Garamond"/>
              </a:rPr>
              <a:t>чи був </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1" lang="ru-RU" sz="1800" spc="-1" strike="noStrike">
                <a:solidFill>
                  <a:srgbClr val="000000"/>
                </a:solidFill>
                <a:latin typeface="Garamond"/>
              </a:rPr>
              <a:t>відповідний план графік складений з дотриманням визначених строків</a:t>
            </a:r>
            <a:r>
              <a:rPr b="0" lang="ru-RU" sz="1800" spc="-1" strike="noStrike">
                <a:solidFill>
                  <a:srgbClr val="000000"/>
                </a:solidFill>
                <a:latin typeface="Garamond"/>
              </a:rPr>
              <a:t>, </a:t>
            </a:r>
            <a:r>
              <a:rPr b="1" lang="ru-RU" sz="1800" spc="-1" strike="noStrike">
                <a:solidFill>
                  <a:srgbClr val="000000"/>
                </a:solidFill>
                <a:latin typeface="Garamond"/>
              </a:rPr>
              <a:t>чи наявні підстави  включення до плану-графіка</a:t>
            </a:r>
            <a:r>
              <a:rPr b="0" lang="ru-RU" sz="1800" spc="-1" strike="noStrike">
                <a:solidFill>
                  <a:srgbClr val="000000"/>
                </a:solidFill>
                <a:latin typeface="Garamond"/>
              </a:rPr>
              <a:t> та </a:t>
            </a:r>
            <a:r>
              <a:rPr b="1" lang="ru-RU" sz="1800" spc="-1" strike="noStrike">
                <a:solidFill>
                  <a:srgbClr val="000000"/>
                </a:solidFill>
                <a:latin typeface="Garamond"/>
              </a:rPr>
              <a:t>чи дотримано процедуру такого включення</a:t>
            </a:r>
            <a:r>
              <a:rPr b="0" lang="ru-RU" sz="1800" spc="-1" strike="noStrike">
                <a:solidFill>
                  <a:srgbClr val="000000"/>
                </a:solidFill>
                <a:latin typeface="Garamond"/>
              </a:rPr>
              <a:t>...</a:t>
            </a:r>
            <a:endParaRPr b="0" lang="uk-UA" sz="1800" spc="-1" strike="noStrike">
              <a:latin typeface="Arial"/>
            </a:endParaRPr>
          </a:p>
          <a:p>
            <a:pPr algn="just">
              <a:lnSpc>
                <a:spcPct val="100000"/>
              </a:lnSpc>
              <a:buNone/>
            </a:pPr>
            <a:r>
              <a:rPr b="0" lang="ru-RU" sz="1800" spc="-1" strike="noStrike">
                <a:solidFill>
                  <a:srgbClr val="000000"/>
                </a:solidFill>
                <a:latin typeface="Garamond"/>
              </a:rPr>
              <a:t>       … </a:t>
            </a:r>
            <a:r>
              <a:rPr b="0" lang="ru-RU" sz="1800" spc="-1" strike="noStrike">
                <a:solidFill>
                  <a:srgbClr val="000000"/>
                </a:solidFill>
                <a:latin typeface="Garamond"/>
              </a:rPr>
              <a:t>Підставами для включення Товариства до плану-графіку стала </a:t>
            </a:r>
            <a:r>
              <a:rPr b="1" lang="ru-RU" sz="1800" spc="-1" strike="noStrike">
                <a:solidFill>
                  <a:srgbClr val="000000"/>
                </a:solidFill>
                <a:latin typeface="Garamond"/>
              </a:rPr>
              <a:t>відповідність</a:t>
            </a:r>
            <a:r>
              <a:rPr b="0" lang="ru-RU" sz="1800" spc="-1" strike="noStrike">
                <a:solidFill>
                  <a:srgbClr val="000000"/>
                </a:solidFill>
                <a:latin typeface="Garamond"/>
              </a:rPr>
              <a:t> останнього таким </a:t>
            </a:r>
            <a:r>
              <a:rPr b="1" lang="ru-RU" sz="1800" spc="-1" strike="noStrike">
                <a:solidFill>
                  <a:srgbClr val="000000"/>
                </a:solidFill>
                <a:latin typeface="Garamond"/>
              </a:rPr>
              <a:t>критеріям високого ступеня ризику </a:t>
            </a:r>
            <a:r>
              <a:rPr b="0" lang="ru-RU" sz="1800" spc="-1" strike="noStrike">
                <a:solidFill>
                  <a:srgbClr val="000000"/>
                </a:solidFill>
                <a:latin typeface="Garamond"/>
              </a:rPr>
              <a:t>як:</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 </a:t>
            </a:r>
            <a:r>
              <a:rPr b="1" lang="ru-RU" sz="1800" spc="-1" strike="noStrike">
                <a:solidFill>
                  <a:srgbClr val="000000"/>
                </a:solidFill>
                <a:latin typeface="Garamond"/>
              </a:rPr>
              <a:t>рівень сплати податку на прибуток нижчий на 50 та більше % за рівень сплати податку за відповідною галуззю;</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1" lang="ru-RU" sz="1800" spc="-1" strike="noStrike">
                <a:solidFill>
                  <a:srgbClr val="000000"/>
                </a:solidFill>
                <a:latin typeface="Garamond"/>
              </a:rPr>
              <a:t>- рівень сплати ПДВ нижчий на 50 та більше % за рівень сплати податку за відповідною галуззю.</a:t>
            </a:r>
            <a:endParaRPr b="0" lang="uk-UA" sz="1800" spc="-1" strike="noStrike">
              <a:latin typeface="Arial"/>
            </a:endParaRPr>
          </a:p>
          <a:p>
            <a:pPr algn="just">
              <a:lnSpc>
                <a:spcPct val="100000"/>
              </a:lnSpc>
              <a:buNone/>
            </a:pPr>
            <a:r>
              <a:rPr b="1" lang="ru-RU" sz="1800" spc="-1" strike="noStrike">
                <a:solidFill>
                  <a:srgbClr val="000000"/>
                </a:solidFill>
                <a:latin typeface="Garamond"/>
              </a:rPr>
              <a:t>       … </a:t>
            </a:r>
            <a:r>
              <a:rPr b="0" lang="ru-RU" sz="1800" spc="-1" strike="noStrike">
                <a:solidFill>
                  <a:srgbClr val="000000"/>
                </a:solidFill>
                <a:latin typeface="Garamond"/>
              </a:rPr>
              <a:t>При цьому як  встановлено відповідачем показник податкової віддачі з податку на прибуток підприємств складає 0,03%, а рівень сплати податку на прибуток по відповідній галузі - фактичне значення по галузі - 0,83%, рівень  сплати ПДВ нижче на 50 та більше %  за рівень  сплати по відповідній галузі - фактичне значення 4,34</a:t>
            </a:r>
            <a:r>
              <a:rPr b="0" lang="ru-RU" sz="1800" spc="-1" strike="noStrike">
                <a:solidFill>
                  <a:srgbClr val="404040"/>
                </a:solidFill>
                <a:latin typeface="Garamond"/>
              </a:rPr>
              <a:t>.</a:t>
            </a:r>
            <a:r>
              <a:rPr b="0" lang="ru-RU" sz="2000" spc="-1" strike="noStrike">
                <a:solidFill>
                  <a:srgbClr val="000000"/>
                </a:solidFill>
                <a:latin typeface="Garamond"/>
              </a:rPr>
              <a:t>»</a:t>
            </a:r>
            <a:endParaRPr b="0" lang="uk-UA" sz="2000" spc="-1" strike="noStrike">
              <a:latin typeface="Arial"/>
            </a:endParaRPr>
          </a:p>
        </p:txBody>
      </p:sp>
      <p:sp>
        <p:nvSpPr>
          <p:cNvPr id="798" name="Овал 8"/>
          <p:cNvSpPr/>
          <p:nvPr/>
        </p:nvSpPr>
        <p:spPr>
          <a:xfrm>
            <a:off x="1630080" y="1874880"/>
            <a:ext cx="2736000" cy="997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03.02.22р. у справі №</a:t>
            </a:r>
            <a:r>
              <a:rPr b="0" lang="ru-RU" sz="1800" spc="-1" strike="noStrike">
                <a:solidFill>
                  <a:srgbClr val="ffffff"/>
                </a:solidFill>
                <a:latin typeface="Garamond"/>
              </a:rPr>
              <a:t>420/4911/19</a:t>
            </a:r>
            <a:endParaRPr b="0" lang="uk-UA" sz="1800" spc="-1" strike="noStrike">
              <a:latin typeface="Arial"/>
            </a:endParaRPr>
          </a:p>
        </p:txBody>
      </p:sp>
      <p:sp>
        <p:nvSpPr>
          <p:cNvPr id="799" name="Прямокутник 13"/>
          <p:cNvSpPr/>
          <p:nvPr/>
        </p:nvSpPr>
        <p:spPr>
          <a:xfrm>
            <a:off x="9958320" y="77184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800" name="PlaceHolder 2"/>
          <p:cNvSpPr>
            <a:spLocks noGrp="1"/>
          </p:cNvSpPr>
          <p:nvPr>
            <p:ph type="ftr" idx="14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Оперативна та грамотна «судова» робота!</a:t>
            </a:r>
            <a:endParaRPr b="0" lang="uk-UA" sz="2400" spc="-1" strike="noStrike">
              <a:latin typeface="Arial"/>
            </a:endParaRPr>
          </a:p>
        </p:txBody>
      </p:sp>
      <p:pic>
        <p:nvPicPr>
          <p:cNvPr id="802" name="Рисунок 9" descr=""/>
          <p:cNvPicPr/>
          <p:nvPr/>
        </p:nvPicPr>
        <p:blipFill>
          <a:blip r:embed="rId1"/>
          <a:stretch/>
        </p:blipFill>
        <p:spPr>
          <a:xfrm>
            <a:off x="117720" y="212400"/>
            <a:ext cx="1976040" cy="871200"/>
          </a:xfrm>
          <a:prstGeom prst="rect">
            <a:avLst/>
          </a:prstGeom>
          <a:ln w="0">
            <a:noFill/>
          </a:ln>
        </p:spPr>
      </p:pic>
      <p:sp>
        <p:nvSpPr>
          <p:cNvPr id="803" name="PlaceHolder 1"/>
          <p:cNvSpPr>
            <a:spLocks noGrp="1"/>
          </p:cNvSpPr>
          <p:nvPr>
            <p:ph type="sldNum" idx="141"/>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95AD64A3-0AB4-4559-9D7B-EF530D085634}"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804"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знизити «перевірочні» ризики?</a:t>
            </a:r>
            <a:endParaRPr b="0" lang="uk-UA" sz="3000" spc="-1" strike="noStrike">
              <a:latin typeface="Arial"/>
            </a:endParaRPr>
          </a:p>
        </p:txBody>
      </p:sp>
      <p:sp>
        <p:nvSpPr>
          <p:cNvPr id="805" name="Прямокутник 12"/>
          <p:cNvSpPr/>
          <p:nvPr/>
        </p:nvSpPr>
        <p:spPr>
          <a:xfrm>
            <a:off x="1630080" y="1363320"/>
            <a:ext cx="9792720" cy="4905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uk-UA" sz="1600" spc="-1" strike="noStrike">
                <a:solidFill>
                  <a:srgbClr val="000000"/>
                </a:solidFill>
                <a:latin typeface="Garamond"/>
              </a:rPr>
              <a:t>        </a:t>
            </a:r>
            <a:endParaRPr b="0" lang="uk-UA" sz="1600" spc="-1" strike="noStrike">
              <a:latin typeface="Arial"/>
            </a:endParaRPr>
          </a:p>
          <a:p>
            <a:pPr algn="just">
              <a:lnSpc>
                <a:spcPct val="100000"/>
              </a:lnSpc>
              <a:buNone/>
            </a:pPr>
            <a:endParaRPr b="0" lang="uk-UA" sz="800" spc="-1" strike="noStrike">
              <a:latin typeface="Arial"/>
            </a:endParaRPr>
          </a:p>
          <a:p>
            <a:pPr>
              <a:lnSpc>
                <a:spcPct val="100000"/>
              </a:lnSpc>
              <a:buNone/>
            </a:pPr>
            <a:endParaRPr b="0" lang="uk-UA" sz="400" spc="-1" strike="noStrike">
              <a:latin typeface="Arial"/>
            </a:endParaRPr>
          </a:p>
          <a:p>
            <a:pPr algn="just">
              <a:lnSpc>
                <a:spcPct val="100000"/>
              </a:lnSpc>
              <a:buNone/>
            </a:pPr>
            <a:r>
              <a:rPr b="0" i="1" lang="uk-UA" sz="1800" spc="-1" strike="noStrike">
                <a:solidFill>
                  <a:srgbClr val="000000"/>
                </a:solidFill>
                <a:latin typeface="Garamond"/>
              </a:rPr>
              <a:t>                                                    </a:t>
            </a:r>
            <a:r>
              <a:rPr b="1" lang="ru-RU" sz="1800" spc="-1" strike="noStrike">
                <a:solidFill>
                  <a:srgbClr val="000000"/>
                </a:solidFill>
                <a:latin typeface="Garamond"/>
              </a:rPr>
              <a:t>«</a:t>
            </a:r>
            <a:r>
              <a:rPr b="0" lang="ru-RU" sz="1800" spc="-1" strike="noStrike">
                <a:solidFill>
                  <a:srgbClr val="000000"/>
                </a:solidFill>
                <a:latin typeface="Garamond"/>
              </a:rPr>
              <a:t>В матеріалах справи міститься Інформаційно-аналітична довідка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щодо діяльності підприємства, яке включається до плану- графіка,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копія довідки по запиту користувача «План-графік проведення </a:t>
            </a:r>
            <a:endParaRPr b="0" lang="uk-UA" sz="1800" spc="-1" strike="noStrike">
              <a:latin typeface="Arial"/>
            </a:endParaRPr>
          </a:p>
          <a:p>
            <a:pPr algn="just">
              <a:lnSpc>
                <a:spcPct val="100000"/>
              </a:lnSpc>
              <a:buNone/>
            </a:pPr>
            <a:r>
              <a:rPr b="0" lang="ru-RU" sz="1800" spc="-1" strike="noStrike">
                <a:solidFill>
                  <a:srgbClr val="000000"/>
                </a:solidFill>
                <a:latin typeface="Garamond"/>
              </a:rPr>
              <a:t>                                                    </a:t>
            </a:r>
            <a:r>
              <a:rPr b="0" lang="ru-RU" sz="1800" spc="-1" strike="noStrike">
                <a:solidFill>
                  <a:srgbClr val="000000"/>
                </a:solidFill>
                <a:latin typeface="Garamond"/>
              </a:rPr>
              <a:t>документальних перевірок», скриншот з сайту ДФС України - план-графік проведення документальних перевірок платників податків на 2019 рік, копія листа ДФС України №6596/8/15-32 від 22 грудня 2018 року «Про затвердження плану графіка проведення документальних планових перевірок платників податків на 2019 рік».</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0" lang="ru-RU" sz="1800" spc="-1" strike="noStrike">
                <a:solidFill>
                  <a:srgbClr val="000000"/>
                </a:solidFill>
                <a:latin typeface="Garamond"/>
              </a:rPr>
              <a:t>В той же час … податковим органом не надано жодного документу, який би підтверджував наявність  підстав для включення позивача до плану-графіка … на 2019 рік.</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0" lang="ru-RU" sz="1800" spc="-1" strike="noStrike">
                <a:solidFill>
                  <a:srgbClr val="000000"/>
                </a:solidFill>
                <a:latin typeface="Garamond"/>
              </a:rPr>
              <a:t>Податковим органом </a:t>
            </a:r>
            <a:r>
              <a:rPr b="1" lang="ru-RU" sz="1800" spc="-1" strike="noStrike">
                <a:solidFill>
                  <a:srgbClr val="000000"/>
                </a:solidFill>
                <a:latin typeface="Garamond"/>
              </a:rPr>
              <a:t>не подано обґрунтованого розрахунку показників рівня сплати ПДВ та по податку на прибуток  по відповідній галузі та порядку їх визначення</a:t>
            </a:r>
            <a:r>
              <a:rPr b="0" lang="ru-RU" sz="1800" spc="-1" strike="noStrike">
                <a:solidFill>
                  <a:srgbClr val="000000"/>
                </a:solidFill>
                <a:latin typeface="Garamond"/>
              </a:rPr>
              <a:t>, … жодного документального підтвердження відповідних обрахунків, які б підтверджували відповідність Товариства визначеним податковим органом критеріям високого ступеня ризику.</a:t>
            </a:r>
            <a:endParaRPr b="0" lang="uk-UA" sz="1800" spc="-1" strike="noStrike">
              <a:latin typeface="Arial"/>
            </a:endParaRPr>
          </a:p>
          <a:p>
            <a:pPr algn="just">
              <a:lnSpc>
                <a:spcPct val="100000"/>
              </a:lnSpc>
              <a:buNone/>
            </a:pPr>
            <a:r>
              <a:rPr b="1" lang="ru-RU" sz="1800" spc="-1" strike="noStrike">
                <a:solidFill>
                  <a:srgbClr val="000000"/>
                </a:solidFill>
                <a:latin typeface="Garamond"/>
              </a:rPr>
              <a:t>       </a:t>
            </a:r>
            <a:r>
              <a:rPr b="0" lang="ru-RU" sz="1800" spc="-1" strike="noStrike">
                <a:solidFill>
                  <a:srgbClr val="000000"/>
                </a:solidFill>
                <a:latin typeface="Garamond"/>
              </a:rPr>
              <a:t>Зі змісту інформаційно-аналітичної довідки, як і з будь-якого іншого поданого відповідачем документу, </a:t>
            </a:r>
            <a:r>
              <a:rPr b="1" lang="ru-RU" sz="1800" spc="-1" strike="noStrike">
                <a:solidFill>
                  <a:srgbClr val="000000"/>
                </a:solidFill>
                <a:latin typeface="Garamond"/>
              </a:rPr>
              <a:t>неможливо встановити, у який спосіб вираховувалася відповідність позивача конкретному ступеню ризику, що слугувало підставою для включення … до плану-графіку</a:t>
            </a:r>
            <a:r>
              <a:rPr b="0" lang="ru-RU" sz="1800" spc="-1" strike="noStrike">
                <a:solidFill>
                  <a:srgbClr val="000000"/>
                </a:solidFill>
                <a:latin typeface="Garamond"/>
              </a:rPr>
              <a:t> ...»</a:t>
            </a:r>
            <a:endParaRPr b="0" lang="uk-UA" sz="1800" spc="-1" strike="noStrike">
              <a:latin typeface="Arial"/>
            </a:endParaRPr>
          </a:p>
        </p:txBody>
      </p:sp>
      <p:sp>
        <p:nvSpPr>
          <p:cNvPr id="806" name="Овал 13"/>
          <p:cNvSpPr/>
          <p:nvPr/>
        </p:nvSpPr>
        <p:spPr>
          <a:xfrm>
            <a:off x="1774080" y="1700640"/>
            <a:ext cx="2736000" cy="99720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Постанова ВС від 03.02.22р. у справі №</a:t>
            </a:r>
            <a:r>
              <a:rPr b="0" lang="ru-RU" sz="1800" spc="-1" strike="noStrike">
                <a:solidFill>
                  <a:srgbClr val="ffffff"/>
                </a:solidFill>
                <a:latin typeface="Garamond"/>
              </a:rPr>
              <a:t>420/4911/19</a:t>
            </a:r>
            <a:endParaRPr b="0" lang="uk-UA" sz="1800" spc="-1" strike="noStrike">
              <a:latin typeface="Arial"/>
            </a:endParaRPr>
          </a:p>
        </p:txBody>
      </p:sp>
      <p:sp>
        <p:nvSpPr>
          <p:cNvPr id="807" name="Прямокутник 14"/>
          <p:cNvSpPr/>
          <p:nvPr/>
        </p:nvSpPr>
        <p:spPr>
          <a:xfrm>
            <a:off x="9928440" y="78444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808" name="PlaceHolder 2"/>
          <p:cNvSpPr>
            <a:spLocks noGrp="1"/>
          </p:cNvSpPr>
          <p:nvPr>
            <p:ph type="ftr" idx="142"/>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9" name="Прямокутник 7"/>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Чи є шанси залишитись «непомітними» для податківців?!</a:t>
            </a:r>
            <a:endParaRPr b="0" lang="uk-UA" sz="2400" spc="-1" strike="noStrike">
              <a:latin typeface="Arial"/>
            </a:endParaRPr>
          </a:p>
        </p:txBody>
      </p:sp>
      <p:pic>
        <p:nvPicPr>
          <p:cNvPr id="810" name="Рисунок 9" descr=""/>
          <p:cNvPicPr/>
          <p:nvPr/>
        </p:nvPicPr>
        <p:blipFill>
          <a:blip r:embed="rId1"/>
          <a:stretch/>
        </p:blipFill>
        <p:spPr>
          <a:xfrm>
            <a:off x="117720" y="212400"/>
            <a:ext cx="1976040" cy="871200"/>
          </a:xfrm>
          <a:prstGeom prst="rect">
            <a:avLst/>
          </a:prstGeom>
          <a:ln w="0">
            <a:noFill/>
          </a:ln>
        </p:spPr>
      </p:pic>
      <p:sp>
        <p:nvSpPr>
          <p:cNvPr id="811" name="PlaceHolder 1"/>
          <p:cNvSpPr>
            <a:spLocks noGrp="1"/>
          </p:cNvSpPr>
          <p:nvPr>
            <p:ph type="sldNum" idx="14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5BC72096-558A-44B1-8362-CE675A944690}" type="slidenum">
              <a:rPr b="0" lang="ru-RU" sz="1200" spc="-1" strike="noStrike">
                <a:solidFill>
                  <a:srgbClr val="8c8c8c"/>
                </a:solidFill>
                <a:latin typeface="Corbel"/>
              </a:rPr>
              <a:t>&lt;номер&gt;</a:t>
            </a:fld>
            <a:endParaRPr b="0" lang="uk-UA" sz="1200" spc="-1" strike="noStrike">
              <a:latin typeface="Times New Roman"/>
            </a:endParaRPr>
          </a:p>
        </p:txBody>
      </p:sp>
      <p:sp>
        <p:nvSpPr>
          <p:cNvPr id="812" name="Прямокутник 1"/>
          <p:cNvSpPr/>
          <p:nvPr/>
        </p:nvSpPr>
        <p:spPr>
          <a:xfrm>
            <a:off x="1630080" y="1887840"/>
            <a:ext cx="6092640" cy="428508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працюйте без ПДВ (за можливості) або розподіляйте потоки</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грамотне структурування бізнесу </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робота з контрагентами – 80% проблем приходять від контрагентів</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уникнення маніпулювань з податковою звітністю</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система фіксації господарських операцій</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оперативна та грамотна  «судова» робота</a:t>
            </a:r>
            <a:endParaRPr b="0" lang="uk-UA" sz="2200" spc="-1" strike="noStrike">
              <a:latin typeface="Arial"/>
            </a:endParaRPr>
          </a:p>
          <a:p>
            <a:pPr marL="343080" indent="-343080">
              <a:lnSpc>
                <a:spcPct val="107000"/>
              </a:lnSpc>
              <a:spcAft>
                <a:spcPts val="799"/>
              </a:spcAft>
              <a:buClr>
                <a:srgbClr val="000000"/>
              </a:buClr>
              <a:buFont typeface="Wingdings" charset="2"/>
              <a:buChar char=""/>
              <a:tabLst>
                <a:tab algn="l" pos="457200"/>
              </a:tabLst>
            </a:pPr>
            <a:r>
              <a:rPr b="1" lang="uk-UA" sz="2200" spc="-1" strike="noStrike">
                <a:solidFill>
                  <a:srgbClr val="000000"/>
                </a:solidFill>
                <a:latin typeface="Garamond"/>
                <a:ea typeface="Calibri"/>
              </a:rPr>
              <a:t>правильне відпрацювання запитів</a:t>
            </a:r>
            <a:endParaRPr b="0" lang="uk-UA" sz="2200" spc="-1" strike="noStrike">
              <a:latin typeface="Arial"/>
            </a:endParaRPr>
          </a:p>
        </p:txBody>
      </p:sp>
      <p:pic>
        <p:nvPicPr>
          <p:cNvPr id="813" name="Рисунок 8" descr="http://xi-xi-xi.ru/photos/golovne-upravl-nnya-energetiki-m-ki-va-22145-large.jpg"/>
          <p:cNvPicPr/>
          <p:nvPr/>
        </p:nvPicPr>
        <p:blipFill>
          <a:blip r:embed="rId2"/>
          <a:stretch/>
        </p:blipFill>
        <p:spPr>
          <a:xfrm>
            <a:off x="7674840" y="2196720"/>
            <a:ext cx="3864240" cy="3385080"/>
          </a:xfrm>
          <a:prstGeom prst="rect">
            <a:avLst/>
          </a:prstGeom>
          <a:ln w="9525">
            <a:noFill/>
          </a:ln>
        </p:spPr>
      </p:pic>
      <p:sp>
        <p:nvSpPr>
          <p:cNvPr id="814" name="Прямокутник 10"/>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знизити «перевірочні» ризики?</a:t>
            </a:r>
            <a:endParaRPr b="0" lang="uk-UA" sz="3000" spc="-1" strike="noStrike">
              <a:latin typeface="Arial"/>
            </a:endParaRPr>
          </a:p>
        </p:txBody>
      </p:sp>
      <p:sp>
        <p:nvSpPr>
          <p:cNvPr id="815" name="PlaceHolder 2"/>
          <p:cNvSpPr>
            <a:spLocks noGrp="1"/>
          </p:cNvSpPr>
          <p:nvPr>
            <p:ph type="ftr" idx="14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 name="Diagram1"/>
          <p:cNvGraphicFramePr/>
          <p:nvPr>
            <p:extLst>
              <p:ext uri="{D42A27DB-BD31-4B8C-83A1-F6EECF244321}">
                <p14:modId xmlns:p14="http://schemas.microsoft.com/office/powerpoint/2010/main" val="2434037881"/>
              </p:ext>
            </p:extLst>
          </p:nvPr>
        </p:nvGraphicFramePr>
        <p:xfrm>
          <a:off x="-1322280" y="1422360"/>
          <a:ext cx="11531160" cy="4596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16" name="Рисунок 10" descr=""/>
          <p:cNvPicPr/>
          <p:nvPr/>
        </p:nvPicPr>
        <p:blipFill>
          <a:blip r:embed="rId6"/>
          <a:stretch/>
        </p:blipFill>
        <p:spPr>
          <a:xfrm>
            <a:off x="117720" y="212400"/>
            <a:ext cx="1976040" cy="871200"/>
          </a:xfrm>
          <a:prstGeom prst="rect">
            <a:avLst/>
          </a:prstGeom>
          <a:ln w="0">
            <a:noFill/>
          </a:ln>
        </p:spPr>
      </p:pic>
      <p:sp>
        <p:nvSpPr>
          <p:cNvPr id="817" name="Прямокутник 11"/>
          <p:cNvSpPr/>
          <p:nvPr/>
        </p:nvSpPr>
        <p:spPr>
          <a:xfrm>
            <a:off x="2157840" y="86400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Запити від фіскалів: 5 практичних порад по відпрацюванню…</a:t>
            </a:r>
            <a:endParaRPr b="0" lang="uk-UA" sz="2400" spc="-1" strike="noStrike">
              <a:latin typeface="Arial"/>
            </a:endParaRPr>
          </a:p>
        </p:txBody>
      </p:sp>
      <p:sp>
        <p:nvSpPr>
          <p:cNvPr id="818" name="Прямокутник 7"/>
          <p:cNvSpPr/>
          <p:nvPr/>
        </p:nvSpPr>
        <p:spPr>
          <a:xfrm>
            <a:off x="7534440" y="1512000"/>
            <a:ext cx="2088000" cy="1151640"/>
          </a:xfrm>
          <a:prstGeom prst="rect">
            <a:avLst/>
          </a:prstGeom>
          <a:solidFill>
            <a:schemeClr val="accent6">
              <a:lumMod val="40000"/>
              <a:lumOff val="60000"/>
            </a:schemeClr>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i="1" lang="uk-UA" sz="1500" spc="-1" strike="noStrike">
                <a:solidFill>
                  <a:srgbClr val="000000"/>
                </a:solidFill>
                <a:latin typeface="Georgia"/>
              </a:rPr>
              <a:t>п.п.17.1.9. ст.17,</a:t>
            </a:r>
            <a:endParaRPr b="0" lang="uk-UA" sz="1500" spc="-1" strike="noStrike">
              <a:latin typeface="Arial"/>
            </a:endParaRPr>
          </a:p>
          <a:p>
            <a:pPr algn="ctr">
              <a:lnSpc>
                <a:spcPct val="100000"/>
              </a:lnSpc>
              <a:buNone/>
            </a:pPr>
            <a:r>
              <a:rPr b="1" i="1" lang="uk-UA" sz="1500" spc="-1" strike="noStrike">
                <a:solidFill>
                  <a:srgbClr val="000000"/>
                </a:solidFill>
                <a:latin typeface="Georgia"/>
              </a:rPr>
              <a:t>п.п.21.1.6 ст.21 ПКУ</a:t>
            </a:r>
            <a:endParaRPr b="0" lang="uk-UA" sz="1500" spc="-1" strike="noStrike">
              <a:latin typeface="Arial"/>
            </a:endParaRPr>
          </a:p>
        </p:txBody>
      </p:sp>
      <p:sp>
        <p:nvSpPr>
          <p:cNvPr id="819" name="Плюс 13"/>
          <p:cNvSpPr/>
          <p:nvPr/>
        </p:nvSpPr>
        <p:spPr>
          <a:xfrm>
            <a:off x="6612840" y="2088000"/>
            <a:ext cx="611640" cy="670680"/>
          </a:xfrm>
          <a:prstGeom prst="mathPlus">
            <a:avLst>
              <a:gd name="adj1" fmla="val 23520"/>
            </a:avLst>
          </a:prstGeom>
          <a:solidFill>
            <a:srgbClr val="833160"/>
          </a:solidFill>
          <a:ln>
            <a:solidFill>
              <a:srgbClr val="2a3c5a"/>
            </a:solidFill>
            <a:round/>
          </a:ln>
        </p:spPr>
        <p:style>
          <a:lnRef idx="2">
            <a:schemeClr val="accent1">
              <a:shade val="50000"/>
            </a:schemeClr>
          </a:lnRef>
          <a:fillRef idx="1">
            <a:schemeClr val="accent1"/>
          </a:fillRef>
          <a:effectRef idx="0">
            <a:schemeClr val="accent1"/>
          </a:effectRef>
          <a:fontRef idx="minor"/>
        </p:style>
      </p:sp>
      <p:pic>
        <p:nvPicPr>
          <p:cNvPr id="820" name="Picture 2" descr="Нет описания фото."/>
          <p:cNvPicPr/>
          <p:nvPr/>
        </p:nvPicPr>
        <p:blipFill>
          <a:blip r:embed="rId7"/>
          <a:stretch/>
        </p:blipFill>
        <p:spPr>
          <a:xfrm>
            <a:off x="6814440" y="3192840"/>
            <a:ext cx="4947120" cy="3143520"/>
          </a:xfrm>
          <a:prstGeom prst="rect">
            <a:avLst/>
          </a:prstGeom>
          <a:ln w="0">
            <a:noFill/>
          </a:ln>
        </p:spPr>
      </p:pic>
      <p:sp>
        <p:nvSpPr>
          <p:cNvPr id="821" name="Стрілка кутом 15"/>
          <p:cNvSpPr/>
          <p:nvPr/>
        </p:nvSpPr>
        <p:spPr>
          <a:xfrm rot="5400000">
            <a:off x="9651600" y="2151000"/>
            <a:ext cx="1115280" cy="709920"/>
          </a:xfrm>
          <a:prstGeom prst="bentArrow">
            <a:avLst>
              <a:gd name="adj1" fmla="val 25000"/>
              <a:gd name="adj2" fmla="val 25000"/>
              <a:gd name="adj3" fmla="val 25000"/>
              <a:gd name="adj4" fmla="val 43750"/>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sp>
      <p:sp>
        <p:nvSpPr>
          <p:cNvPr id="822" name="Прямокутник 17"/>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знизити «перевірочні» ризики?</a:t>
            </a:r>
            <a:endParaRPr b="0" lang="uk-UA" sz="3000" spc="-1" strike="noStrike">
              <a:latin typeface="Arial"/>
            </a:endParaRPr>
          </a:p>
        </p:txBody>
      </p:sp>
      <p:sp>
        <p:nvSpPr>
          <p:cNvPr id="823" name="PlaceHolder 1"/>
          <p:cNvSpPr>
            <a:spLocks noGrp="1"/>
          </p:cNvSpPr>
          <p:nvPr>
            <p:ph type="ftr" idx="14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26529F78-1334-4D4C-99E8-7CC2441004AB}" type="slidenum">
              <a:t>74</a:t>
            </a:fld>
          </a:p>
        </p:txBody>
      </p:sp>
    </p:spTree>
  </p:cSld>
  <mc:AlternateContent>
    <mc:Choice Requires="p14">
      <p:transition spd="med" p14:dur="700">
        <p:fade/>
      </p:transition>
    </mc:Choice>
    <mc:Fallback>
      <p:transition spd="med">
        <p:fade/>
      </p:transition>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4" name="Рисунок 10" descr=""/>
          <p:cNvPicPr/>
          <p:nvPr/>
        </p:nvPicPr>
        <p:blipFill>
          <a:blip r:embed="rId1"/>
          <a:stretch/>
        </p:blipFill>
        <p:spPr>
          <a:xfrm>
            <a:off x="117720" y="212400"/>
            <a:ext cx="1976040" cy="871200"/>
          </a:xfrm>
          <a:prstGeom prst="rect">
            <a:avLst/>
          </a:prstGeom>
          <a:ln w="0">
            <a:noFill/>
          </a:ln>
        </p:spPr>
      </p:pic>
      <p:sp>
        <p:nvSpPr>
          <p:cNvPr id="825" name="Прямокутник 11"/>
          <p:cNvSpPr/>
          <p:nvPr/>
        </p:nvSpPr>
        <p:spPr>
          <a:xfrm>
            <a:off x="1846080" y="94824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6 «ЗА» ненадання копій документів</a:t>
            </a:r>
            <a:endParaRPr b="0" lang="uk-UA" sz="2400" spc="-1" strike="noStrike">
              <a:latin typeface="Arial"/>
            </a:endParaRPr>
          </a:p>
        </p:txBody>
      </p:sp>
      <p:sp>
        <p:nvSpPr>
          <p:cNvPr id="826" name="PlaceHolder 1"/>
          <p:cNvSpPr>
            <a:spLocks noGrp="1"/>
          </p:cNvSpPr>
          <p:nvPr>
            <p:ph/>
          </p:nvPr>
        </p:nvSpPr>
        <p:spPr>
          <a:xfrm>
            <a:off x="1105920" y="1878840"/>
            <a:ext cx="7364520" cy="4190760"/>
          </a:xfrm>
          <a:prstGeom prst="rect">
            <a:avLst/>
          </a:prstGeom>
          <a:noFill/>
          <a:ln w="0">
            <a:noFill/>
          </a:ln>
        </p:spPr>
        <p:txBody>
          <a:bodyPr anchor="t">
            <a:normAutofit fontScale="87000"/>
          </a:bodyPr>
          <a:p>
            <a:pPr algn="ctr">
              <a:lnSpc>
                <a:spcPct val="90000"/>
              </a:lnSpc>
              <a:spcBef>
                <a:spcPts val="1800"/>
              </a:spcBef>
              <a:buNone/>
              <a:tabLst>
                <a:tab algn="l" pos="0"/>
              </a:tabLst>
            </a:pPr>
            <a:endParaRPr b="0" lang="en-US" sz="2200" spc="-1" strike="noStrike">
              <a:solidFill>
                <a:srgbClr val="404040"/>
              </a:solidFill>
              <a:latin typeface="Corbel"/>
            </a:endParaRPr>
          </a:p>
          <a:p>
            <a:pPr>
              <a:lnSpc>
                <a:spcPct val="90000"/>
              </a:lnSpc>
              <a:buNone/>
              <a:tabLst>
                <a:tab algn="l" pos="0"/>
              </a:tabLst>
            </a:pPr>
            <a:r>
              <a:rPr b="1" lang="ru-RU" sz="2600" spc="-1" strike="noStrike">
                <a:solidFill>
                  <a:srgbClr val="39527b"/>
                </a:solidFill>
                <a:latin typeface="Garamond"/>
              </a:rPr>
              <a:t>  </a:t>
            </a:r>
            <a:r>
              <a:rPr b="1" lang="ru-RU" sz="2400" spc="-1" strike="noStrike">
                <a:solidFill>
                  <a:srgbClr val="833160"/>
                </a:solidFill>
                <a:latin typeface="Garamond"/>
              </a:rPr>
              <a:t>1)</a:t>
            </a:r>
            <a:r>
              <a:rPr b="1" lang="ru-RU" sz="2400" spc="-1" strike="noStrike">
                <a:solidFill>
                  <a:srgbClr val="39527b"/>
                </a:solidFill>
                <a:latin typeface="Garamond"/>
              </a:rPr>
              <a:t> </a:t>
            </a:r>
            <a:r>
              <a:rPr b="1" lang="ru-RU" sz="2400" spc="-1" strike="noStrike">
                <a:solidFill>
                  <a:srgbClr val="7030a0"/>
                </a:solidFill>
                <a:latin typeface="Garamond"/>
              </a:rPr>
              <a:t>    </a:t>
            </a:r>
            <a:r>
              <a:rPr b="1" lang="ru-RU" sz="2400" spc="-1" strike="noStrike">
                <a:solidFill>
                  <a:srgbClr val="000000"/>
                </a:solidFill>
                <a:latin typeface="Garamond"/>
              </a:rPr>
              <a:t>Оціночний характер обов</a:t>
            </a:r>
            <a:r>
              <a:rPr b="1" lang="en-US" sz="2400" spc="-1" strike="noStrike">
                <a:solidFill>
                  <a:srgbClr val="000000"/>
                </a:solidFill>
                <a:latin typeface="Garamond"/>
              </a:rPr>
              <a:t>’</a:t>
            </a:r>
            <a:r>
              <a:rPr b="1" lang="ru-RU" sz="2400" spc="-1" strike="noStrike">
                <a:solidFill>
                  <a:srgbClr val="000000"/>
                </a:solidFill>
                <a:latin typeface="Garamond"/>
              </a:rPr>
              <a:t>язку </a:t>
            </a:r>
            <a:endParaRPr b="0" lang="en-US" sz="2400" spc="-1" strike="noStrike">
              <a:solidFill>
                <a:srgbClr val="404040"/>
              </a:solidFill>
              <a:latin typeface="Corbel"/>
            </a:endParaRPr>
          </a:p>
          <a:p>
            <a:pPr>
              <a:lnSpc>
                <a:spcPct val="90000"/>
              </a:lnSpc>
              <a:buNone/>
              <a:tabLst>
                <a:tab algn="l" pos="0"/>
              </a:tabLst>
            </a:pPr>
            <a:r>
              <a:rPr b="1" lang="ru-RU" sz="2400" spc="-1" strike="noStrike">
                <a:solidFill>
                  <a:srgbClr val="000000"/>
                </a:solidFill>
                <a:latin typeface="Garamond"/>
              </a:rPr>
              <a:t>           </a:t>
            </a:r>
            <a:r>
              <a:rPr b="1" lang="uk-UA" sz="2400" spc="-1" strike="noStrike">
                <a:solidFill>
                  <a:srgbClr val="000000"/>
                </a:solidFill>
                <a:latin typeface="Garamond"/>
              </a:rPr>
              <a:t>з надання копій </a:t>
            </a:r>
            <a:r>
              <a:rPr b="1" lang="ru-RU" sz="2400" spc="-1" strike="noStrike">
                <a:solidFill>
                  <a:srgbClr val="000000"/>
                </a:solidFill>
                <a:latin typeface="Garamond"/>
              </a:rPr>
              <a:t>(п.85.4. ст.85 ПКУ)</a:t>
            </a:r>
            <a:endParaRPr b="0" lang="en-US" sz="2400" spc="-1" strike="noStrike">
              <a:solidFill>
                <a:srgbClr val="404040"/>
              </a:solidFill>
              <a:latin typeface="Corbel"/>
            </a:endParaRPr>
          </a:p>
          <a:p>
            <a:pPr algn="ctr">
              <a:lnSpc>
                <a:spcPct val="90000"/>
              </a:lnSpc>
              <a:buNone/>
              <a:tabLst>
                <a:tab algn="l" pos="0"/>
              </a:tabLst>
            </a:pPr>
            <a:endParaRPr b="0" lang="en-US" sz="2400" spc="-1" strike="noStrike">
              <a:solidFill>
                <a:srgbClr val="404040"/>
              </a:solidFill>
              <a:latin typeface="Corbel"/>
            </a:endParaRPr>
          </a:p>
          <a:p>
            <a:pPr>
              <a:lnSpc>
                <a:spcPct val="90000"/>
              </a:lnSpc>
              <a:buNone/>
              <a:tabLst>
                <a:tab algn="l" pos="0"/>
              </a:tabLst>
            </a:pPr>
            <a:r>
              <a:rPr b="1" lang="en-US" sz="2400" spc="-1" strike="noStrike">
                <a:solidFill>
                  <a:srgbClr val="39527b"/>
                </a:solidFill>
                <a:latin typeface="Garamond"/>
              </a:rPr>
              <a:t>  </a:t>
            </a:r>
            <a:r>
              <a:rPr b="1" lang="ru-RU" sz="2400" spc="-1" strike="noStrike">
                <a:solidFill>
                  <a:srgbClr val="833160"/>
                </a:solidFill>
                <a:latin typeface="Garamond"/>
              </a:rPr>
              <a:t>2)</a:t>
            </a:r>
            <a:r>
              <a:rPr b="1" lang="ru-RU" sz="2400" spc="-1" strike="noStrike">
                <a:solidFill>
                  <a:srgbClr val="39527b"/>
                </a:solidFill>
                <a:latin typeface="Garamond"/>
              </a:rPr>
              <a:t> </a:t>
            </a:r>
            <a:r>
              <a:rPr b="1" lang="ru-RU" sz="2400" spc="-1" strike="noStrike">
                <a:solidFill>
                  <a:srgbClr val="7030a0"/>
                </a:solidFill>
                <a:latin typeface="Garamond"/>
              </a:rPr>
              <a:t>   </a:t>
            </a:r>
            <a:r>
              <a:rPr b="1" lang="ru-RU" sz="2400" spc="-1" strike="noStrike">
                <a:solidFill>
                  <a:srgbClr val="000000"/>
                </a:solidFill>
                <a:latin typeface="Garamond"/>
              </a:rPr>
              <a:t>Надання = підтвердження порушення</a:t>
            </a:r>
            <a:endParaRPr b="0" lang="en-US" sz="2400" spc="-1" strike="noStrike">
              <a:solidFill>
                <a:srgbClr val="404040"/>
              </a:solidFill>
              <a:latin typeface="Corbel"/>
            </a:endParaRPr>
          </a:p>
          <a:p>
            <a:pPr>
              <a:lnSpc>
                <a:spcPct val="90000"/>
              </a:lnSpc>
              <a:buNone/>
              <a:tabLst>
                <a:tab algn="l" pos="0"/>
              </a:tabLst>
            </a:pPr>
            <a:endParaRPr b="0" lang="en-US" sz="2400" spc="-1" strike="noStrike">
              <a:solidFill>
                <a:srgbClr val="404040"/>
              </a:solidFill>
              <a:latin typeface="Corbel"/>
            </a:endParaRPr>
          </a:p>
          <a:p>
            <a:pPr>
              <a:lnSpc>
                <a:spcPct val="90000"/>
              </a:lnSpc>
              <a:buNone/>
              <a:tabLst>
                <a:tab algn="l" pos="0"/>
              </a:tabLst>
            </a:pPr>
            <a:r>
              <a:rPr b="1" lang="ru-RU" sz="2400" spc="-1" strike="noStrike">
                <a:solidFill>
                  <a:srgbClr val="404040"/>
                </a:solidFill>
                <a:latin typeface="Garamond"/>
              </a:rPr>
              <a:t>  </a:t>
            </a:r>
            <a:r>
              <a:rPr b="1" lang="ru-RU" sz="2400" spc="-1" strike="noStrike">
                <a:solidFill>
                  <a:srgbClr val="833160"/>
                </a:solidFill>
                <a:latin typeface="Garamond"/>
              </a:rPr>
              <a:t>3)</a:t>
            </a:r>
            <a:r>
              <a:rPr b="1" lang="ru-RU" sz="2400" spc="-1" strike="noStrike">
                <a:solidFill>
                  <a:srgbClr val="39527b"/>
                </a:solidFill>
                <a:latin typeface="Garamond"/>
              </a:rPr>
              <a:t>    </a:t>
            </a:r>
            <a:r>
              <a:rPr b="1" lang="ru-RU" sz="2400" spc="-1" strike="noStrike">
                <a:solidFill>
                  <a:srgbClr val="000000"/>
                </a:solidFill>
                <a:latin typeface="Garamond"/>
              </a:rPr>
              <a:t>Ідеально складених документів не буває</a:t>
            </a:r>
            <a:endParaRPr b="0" lang="en-US" sz="2400" spc="-1" strike="noStrike">
              <a:solidFill>
                <a:srgbClr val="404040"/>
              </a:solidFill>
              <a:latin typeface="Corbel"/>
            </a:endParaRPr>
          </a:p>
          <a:p>
            <a:pPr>
              <a:lnSpc>
                <a:spcPct val="90000"/>
              </a:lnSpc>
              <a:buNone/>
              <a:tabLst>
                <a:tab algn="l" pos="0"/>
              </a:tabLst>
            </a:pPr>
            <a:endParaRPr b="0" lang="en-US" sz="2400" spc="-1" strike="noStrike">
              <a:solidFill>
                <a:srgbClr val="404040"/>
              </a:solidFill>
              <a:latin typeface="Corbel"/>
            </a:endParaRPr>
          </a:p>
          <a:p>
            <a:pPr>
              <a:lnSpc>
                <a:spcPct val="90000"/>
              </a:lnSpc>
              <a:buNone/>
              <a:tabLst>
                <a:tab algn="l" pos="0"/>
              </a:tabLst>
            </a:pPr>
            <a:r>
              <a:rPr b="1" lang="ru-RU" sz="2400" spc="-1" strike="noStrike">
                <a:solidFill>
                  <a:srgbClr val="39527b"/>
                </a:solidFill>
                <a:latin typeface="Garamond"/>
              </a:rPr>
              <a:t>  </a:t>
            </a:r>
            <a:r>
              <a:rPr b="1" lang="ru-RU" sz="2400" spc="-1" strike="noStrike">
                <a:solidFill>
                  <a:srgbClr val="833160"/>
                </a:solidFill>
                <a:latin typeface="Garamond"/>
              </a:rPr>
              <a:t>4)</a:t>
            </a:r>
            <a:r>
              <a:rPr b="1" lang="ru-RU" sz="2400" spc="-1" strike="noStrike">
                <a:solidFill>
                  <a:srgbClr val="39527b"/>
                </a:solidFill>
                <a:latin typeface="Garamond"/>
              </a:rPr>
              <a:t>    </a:t>
            </a:r>
            <a:r>
              <a:rPr b="1" lang="ru-RU" sz="2400" spc="-1" strike="noStrike">
                <a:solidFill>
                  <a:srgbClr val="000000"/>
                </a:solidFill>
                <a:latin typeface="Garamond"/>
              </a:rPr>
              <a:t>Правило «10 р.д.» (п.44.6. ст.44 ПКУ)</a:t>
            </a:r>
            <a:endParaRPr b="0" lang="en-US" sz="2400" spc="-1" strike="noStrike">
              <a:solidFill>
                <a:srgbClr val="404040"/>
              </a:solidFill>
              <a:latin typeface="Corbel"/>
            </a:endParaRPr>
          </a:p>
          <a:p>
            <a:pPr>
              <a:lnSpc>
                <a:spcPct val="90000"/>
              </a:lnSpc>
              <a:buNone/>
              <a:tabLst>
                <a:tab algn="l" pos="0"/>
              </a:tabLst>
            </a:pPr>
            <a:endParaRPr b="0" lang="en-US" sz="2400" spc="-1" strike="noStrike">
              <a:solidFill>
                <a:srgbClr val="404040"/>
              </a:solidFill>
              <a:latin typeface="Corbel"/>
            </a:endParaRPr>
          </a:p>
          <a:p>
            <a:pPr algn="just">
              <a:lnSpc>
                <a:spcPct val="90000"/>
              </a:lnSpc>
              <a:buNone/>
              <a:tabLst>
                <a:tab algn="l" pos="0"/>
              </a:tabLst>
            </a:pPr>
            <a:r>
              <a:rPr b="1" lang="ru-RU" sz="2400" spc="-1" strike="noStrike">
                <a:solidFill>
                  <a:srgbClr val="39527b"/>
                </a:solidFill>
                <a:latin typeface="Garamond"/>
              </a:rPr>
              <a:t>  </a:t>
            </a:r>
            <a:r>
              <a:rPr b="1" lang="ru-RU" sz="2400" spc="-1" strike="noStrike">
                <a:solidFill>
                  <a:srgbClr val="833160"/>
                </a:solidFill>
                <a:latin typeface="Garamond"/>
              </a:rPr>
              <a:t>5)    </a:t>
            </a:r>
            <a:r>
              <a:rPr b="1" lang="ru-RU" sz="2400" spc="-1" strike="noStrike">
                <a:solidFill>
                  <a:srgbClr val="000000"/>
                </a:solidFill>
                <a:latin typeface="Garamond"/>
              </a:rPr>
              <a:t>Відносно незначна відповідальність за ненадання</a:t>
            </a:r>
            <a:endParaRPr b="0" lang="en-US" sz="2400" spc="-1" strike="noStrike">
              <a:solidFill>
                <a:srgbClr val="404040"/>
              </a:solidFill>
              <a:latin typeface="Corbel"/>
            </a:endParaRPr>
          </a:p>
          <a:p>
            <a:pPr algn="just">
              <a:lnSpc>
                <a:spcPct val="90000"/>
              </a:lnSpc>
              <a:buNone/>
              <a:tabLst>
                <a:tab algn="l" pos="0"/>
              </a:tabLst>
            </a:pPr>
            <a:endParaRPr b="0" lang="en-US" sz="1000" spc="-1" strike="noStrike">
              <a:solidFill>
                <a:srgbClr val="404040"/>
              </a:solidFill>
              <a:latin typeface="Corbel"/>
            </a:endParaRPr>
          </a:p>
          <a:p>
            <a:pPr>
              <a:lnSpc>
                <a:spcPct val="90000"/>
              </a:lnSpc>
              <a:spcBef>
                <a:spcPts val="1800"/>
              </a:spcBef>
              <a:buNone/>
              <a:tabLst>
                <a:tab algn="l" pos="0"/>
              </a:tabLst>
            </a:pPr>
            <a:r>
              <a:rPr b="1" lang="ru-RU" sz="2400" spc="-1" strike="noStrike">
                <a:solidFill>
                  <a:srgbClr val="39527b"/>
                </a:solidFill>
                <a:latin typeface="Garamond"/>
              </a:rPr>
              <a:t>  </a:t>
            </a:r>
            <a:r>
              <a:rPr b="1" lang="ru-RU" sz="2400" spc="-1" strike="noStrike">
                <a:solidFill>
                  <a:srgbClr val="833160"/>
                </a:solidFill>
                <a:latin typeface="Garamond"/>
              </a:rPr>
              <a:t>6)</a:t>
            </a:r>
            <a:r>
              <a:rPr b="1" lang="ru-RU" sz="2400" spc="-1" strike="noStrike">
                <a:solidFill>
                  <a:srgbClr val="7030a0"/>
                </a:solidFill>
                <a:latin typeface="Garamond"/>
              </a:rPr>
              <a:t>    </a:t>
            </a:r>
            <a:r>
              <a:rPr b="1" lang="ru-RU" sz="2400" spc="-1" strike="noStrike">
                <a:solidFill>
                  <a:srgbClr val="000000"/>
                </a:solidFill>
                <a:latin typeface="Garamond"/>
              </a:rPr>
              <a:t>Надання копій документів не рятує ситуацію (не впливає на рішення про перевірку)</a:t>
            </a:r>
            <a:endParaRPr b="0" lang="en-US" sz="2400" spc="-1" strike="noStrike">
              <a:solidFill>
                <a:srgbClr val="404040"/>
              </a:solidFill>
              <a:latin typeface="Corbel"/>
            </a:endParaRPr>
          </a:p>
          <a:p>
            <a:pPr algn="ctr">
              <a:lnSpc>
                <a:spcPct val="90000"/>
              </a:lnSpc>
              <a:spcBef>
                <a:spcPts val="1800"/>
              </a:spcBef>
              <a:buNone/>
              <a:tabLst>
                <a:tab algn="l" pos="0"/>
              </a:tabLst>
            </a:pPr>
            <a:endParaRPr b="0" lang="en-US" sz="24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800" spc="-1" strike="noStrike">
              <a:solidFill>
                <a:srgbClr val="404040"/>
              </a:solidFill>
              <a:latin typeface="Corbel"/>
            </a:endParaRPr>
          </a:p>
          <a:p>
            <a:pPr>
              <a:lnSpc>
                <a:spcPct val="90000"/>
              </a:lnSpc>
              <a:spcBef>
                <a:spcPts val="1800"/>
              </a:spcBef>
              <a:buNone/>
              <a:tabLst>
                <a:tab algn="l" pos="0"/>
              </a:tabLst>
            </a:pPr>
            <a:endParaRPr b="0" lang="en-US" sz="2000" spc="-1" strike="noStrike">
              <a:solidFill>
                <a:srgbClr val="404040"/>
              </a:solidFill>
              <a:latin typeface="Corbel"/>
            </a:endParaRPr>
          </a:p>
        </p:txBody>
      </p:sp>
      <p:pic>
        <p:nvPicPr>
          <p:cNvPr id="827" name="Picture 6" descr="Усы, лапы и хвост - вот мои документы! - Страница 235"/>
          <p:cNvPicPr/>
          <p:nvPr/>
        </p:nvPicPr>
        <p:blipFill>
          <a:blip r:embed="rId2"/>
          <a:stretch/>
        </p:blipFill>
        <p:spPr>
          <a:xfrm>
            <a:off x="7894440" y="2277000"/>
            <a:ext cx="3324240" cy="2304000"/>
          </a:xfrm>
          <a:prstGeom prst="rect">
            <a:avLst/>
          </a:prstGeom>
          <a:ln w="0">
            <a:noFill/>
          </a:ln>
        </p:spPr>
      </p:pic>
      <p:sp>
        <p:nvSpPr>
          <p:cNvPr id="828" name="Прямокутник 14"/>
          <p:cNvSpPr/>
          <p:nvPr/>
        </p:nvSpPr>
        <p:spPr>
          <a:xfrm>
            <a:off x="18115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знизити «перевірочні» ризики?</a:t>
            </a:r>
            <a:endParaRPr b="0" lang="uk-UA" sz="3000" spc="-1" strike="noStrike">
              <a:latin typeface="Arial"/>
            </a:endParaRPr>
          </a:p>
        </p:txBody>
      </p:sp>
      <p:sp>
        <p:nvSpPr>
          <p:cNvPr id="829" name="PlaceHolder 2"/>
          <p:cNvSpPr>
            <a:spLocks noGrp="1"/>
          </p:cNvSpPr>
          <p:nvPr>
            <p:ph type="ftr" idx="146"/>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4" name="PlaceHolder 3"/>
          <p:cNvSpPr>
            <a:spLocks noGrp="1"/>
          </p:cNvSpPr>
          <p:nvPr>
            <p:ph type="sldNum" idx="9"/>
          </p:nvPr>
        </p:nvSpPr>
        <p:spPr/>
        <p:txBody>
          <a:bodyPr/>
          <a:p>
            <a:fld id="{965F4572-BC3D-49AB-9BFA-674C1F913850}" type="slidenum">
              <a:t>75</a:t>
            </a:fld>
          </a:p>
        </p:txBody>
      </p:sp>
    </p:spTree>
  </p:cSld>
  <mc:AlternateContent>
    <mc:Choice Requires="p14">
      <p:transition spd="med" p14:dur="700">
        <p:fade/>
      </p:transition>
    </mc:Choice>
    <mc:Fallback>
      <p:transition spd="med">
        <p:fade/>
      </p:transition>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0" name="Рисунок 10" descr=""/>
          <p:cNvPicPr/>
          <p:nvPr/>
        </p:nvPicPr>
        <p:blipFill>
          <a:blip r:embed="rId1"/>
          <a:stretch/>
        </p:blipFill>
        <p:spPr>
          <a:xfrm>
            <a:off x="117720" y="212400"/>
            <a:ext cx="1976040" cy="871200"/>
          </a:xfrm>
          <a:prstGeom prst="rect">
            <a:avLst/>
          </a:prstGeom>
          <a:ln w="0">
            <a:noFill/>
          </a:ln>
        </p:spPr>
      </p:pic>
      <p:sp>
        <p:nvSpPr>
          <p:cNvPr id="831" name="Прямокутник 4"/>
          <p:cNvSpPr/>
          <p:nvPr/>
        </p:nvSpPr>
        <p:spPr>
          <a:xfrm>
            <a:off x="1413720" y="1414800"/>
            <a:ext cx="9936720" cy="405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uk-UA" sz="2000" spc="-1" strike="noStrike">
                <a:solidFill>
                  <a:srgbClr val="000000"/>
                </a:solidFill>
                <a:latin typeface="Garamond"/>
              </a:rPr>
              <a:t>                                                    </a:t>
            </a:r>
            <a:r>
              <a:rPr b="1" lang="uk-UA" sz="2000" spc="-1" strike="noStrike">
                <a:solidFill>
                  <a:srgbClr val="000000"/>
                </a:solidFill>
                <a:latin typeface="Garamond"/>
              </a:rPr>
              <a:t>Надання інформації/копій документів на запит =       </a:t>
            </a:r>
            <a:endParaRPr b="0" lang="uk-UA" sz="2000" spc="-1" strike="noStrike">
              <a:latin typeface="Arial"/>
            </a:endParaRPr>
          </a:p>
          <a:p>
            <a:pPr>
              <a:lnSpc>
                <a:spcPct val="100000"/>
              </a:lnSpc>
              <a:buNone/>
            </a:pPr>
            <a:r>
              <a:rPr b="1" lang="uk-UA" sz="2000" spc="-1" strike="noStrike">
                <a:solidFill>
                  <a:srgbClr val="000000"/>
                </a:solidFill>
                <a:latin typeface="Garamond"/>
              </a:rPr>
              <a:t>                                                    </a:t>
            </a:r>
            <a:r>
              <a:rPr b="1" lang="uk-UA" sz="2000" spc="-1" strike="noStrike">
                <a:solidFill>
                  <a:srgbClr val="000000"/>
                </a:solidFill>
                <a:latin typeface="Garamond"/>
              </a:rPr>
              <a:t>відсутність підстав для перевірки </a:t>
            </a:r>
            <a:r>
              <a:rPr b="0" i="1" lang="uk-UA" sz="2000" spc="-1" strike="noStrike">
                <a:solidFill>
                  <a:srgbClr val="000000"/>
                </a:solidFill>
                <a:latin typeface="Garamond"/>
              </a:rPr>
              <a:t>(зокрема, п.п.78.1.1.,  </a:t>
            </a:r>
            <a:endParaRPr b="0" lang="uk-UA" sz="2000" spc="-1" strike="noStrike">
              <a:latin typeface="Arial"/>
            </a:endParaRPr>
          </a:p>
          <a:p>
            <a:pPr>
              <a:lnSpc>
                <a:spcPct val="100000"/>
              </a:lnSpc>
              <a:buNone/>
            </a:pPr>
            <a:r>
              <a:rPr b="0" i="1" lang="uk-UA" sz="2000" spc="-1" strike="noStrike">
                <a:solidFill>
                  <a:srgbClr val="000000"/>
                </a:solidFill>
                <a:latin typeface="Garamond"/>
              </a:rPr>
              <a:t>                                                    </a:t>
            </a:r>
            <a:r>
              <a:rPr b="0" i="1" lang="uk-UA" sz="2000" spc="-1" strike="noStrike">
                <a:solidFill>
                  <a:srgbClr val="000000"/>
                </a:solidFill>
                <a:latin typeface="Garamond"/>
              </a:rPr>
              <a:t>п.п.78.1.4. ПКУ)</a:t>
            </a:r>
            <a:endParaRPr b="0" lang="uk-UA" sz="2000" spc="-1" strike="noStrike">
              <a:latin typeface="Arial"/>
            </a:endParaRPr>
          </a:p>
          <a:p>
            <a:pPr algn="just">
              <a:lnSpc>
                <a:spcPct val="100000"/>
              </a:lnSpc>
              <a:buNone/>
            </a:pPr>
            <a:endParaRPr b="0" lang="uk-UA" sz="2000" spc="-1" strike="noStrike">
              <a:latin typeface="Arial"/>
            </a:endParaRPr>
          </a:p>
          <a:p>
            <a:pPr algn="just">
              <a:lnSpc>
                <a:spcPct val="100000"/>
              </a:lnSpc>
              <a:buNone/>
            </a:pPr>
            <a:r>
              <a:rPr b="0" lang="ru-RU" sz="2000" spc="-1" strike="noStrike">
                <a:solidFill>
                  <a:srgbClr val="000000"/>
                </a:solidFill>
                <a:latin typeface="Garamond"/>
              </a:rPr>
              <a:t>                                                   </a:t>
            </a:r>
            <a:r>
              <a:rPr b="0" lang="ru-RU" sz="2000" spc="-1" strike="noStrike">
                <a:solidFill>
                  <a:srgbClr val="000000"/>
                </a:solidFill>
                <a:latin typeface="Garamond"/>
              </a:rPr>
              <a:t>«… контролюючим органом не доведено та не надано доказів, які б свідчили про те, що надані позивачем пояснення та документи були оцінені контролюючим органом і такі </a:t>
            </a:r>
            <a:r>
              <a:rPr b="1" lang="ru-RU" sz="2000" spc="-1" strike="noStrike">
                <a:solidFill>
                  <a:srgbClr val="000000"/>
                </a:solidFill>
                <a:latin typeface="Garamond"/>
              </a:rPr>
              <a:t>пояснення та документи не усунули сумніви</a:t>
            </a:r>
            <a:r>
              <a:rPr b="0" lang="ru-RU" sz="2000" spc="-1" strike="noStrike">
                <a:solidFill>
                  <a:srgbClr val="000000"/>
                </a:solidFill>
                <a:latin typeface="Garamond"/>
              </a:rPr>
              <a:t> щодо порушення позивачем податкового законодавства щодо правомірність формування податкового кредиту ...</a:t>
            </a:r>
            <a:endParaRPr b="0" lang="uk-UA" sz="2000" spc="-1" strike="noStrike">
              <a:latin typeface="Arial"/>
            </a:endParaRPr>
          </a:p>
          <a:p>
            <a:pPr algn="just">
              <a:lnSpc>
                <a:spcPct val="100000"/>
              </a:lnSpc>
              <a:buNone/>
            </a:pPr>
            <a:r>
              <a:rPr b="0" lang="ru-RU" sz="2000" spc="-1" strike="noStrike">
                <a:solidFill>
                  <a:srgbClr val="000000"/>
                </a:solidFill>
                <a:latin typeface="Garamond"/>
              </a:rPr>
              <a:t>Тобто у спірних правовідносинах саме суб`єкт владних повноважень зобов`язаний довести обґрунтованість свого рішення з посиланням на недоліки пояснень суб`єкта господарювання та їх документальне обґрунтування, чого відповідачем у даній справі зроблено не було.»</a:t>
            </a:r>
            <a:endParaRPr b="0" lang="uk-UA" sz="2000" spc="-1" strike="noStrike">
              <a:latin typeface="Arial"/>
            </a:endParaRPr>
          </a:p>
        </p:txBody>
      </p:sp>
      <p:sp>
        <p:nvSpPr>
          <p:cNvPr id="832" name="Прямокутник 9"/>
          <p:cNvSpPr/>
          <p:nvPr/>
        </p:nvSpPr>
        <p:spPr>
          <a:xfrm>
            <a:off x="18115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знизити «перевірочні» ризики?</a:t>
            </a:r>
            <a:endParaRPr b="0" lang="uk-UA" sz="3000" spc="-1" strike="noStrike">
              <a:latin typeface="Arial"/>
            </a:endParaRPr>
          </a:p>
        </p:txBody>
      </p:sp>
      <p:sp>
        <p:nvSpPr>
          <p:cNvPr id="833" name="Прямокутник 12"/>
          <p:cNvSpPr/>
          <p:nvPr/>
        </p:nvSpPr>
        <p:spPr>
          <a:xfrm>
            <a:off x="1846080" y="82656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А якщо копії надали?!</a:t>
            </a:r>
            <a:endParaRPr b="0" lang="uk-UA" sz="2400" spc="-1" strike="noStrike">
              <a:latin typeface="Arial"/>
            </a:endParaRPr>
          </a:p>
        </p:txBody>
      </p:sp>
      <p:sp>
        <p:nvSpPr>
          <p:cNvPr id="834" name="Овал 8"/>
          <p:cNvSpPr/>
          <p:nvPr/>
        </p:nvSpPr>
        <p:spPr>
          <a:xfrm>
            <a:off x="1592640" y="1323360"/>
            <a:ext cx="3098520" cy="1529280"/>
          </a:xfrm>
          <a:prstGeom prst="ellipse">
            <a:avLst/>
          </a:prstGeom>
          <a:solidFill>
            <a:srgbClr val="39527b"/>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uk-UA" sz="1800" spc="-1" strike="noStrike">
                <a:solidFill>
                  <a:srgbClr val="ffffff"/>
                </a:solidFill>
                <a:latin typeface="Garamond"/>
              </a:rPr>
              <a:t>Постанови ВС від 22.02.23р. у справі №</a:t>
            </a:r>
            <a:r>
              <a:rPr b="0" lang="ru-RU" sz="1800" spc="-1" strike="noStrike">
                <a:solidFill>
                  <a:srgbClr val="ffffff"/>
                </a:solidFill>
                <a:latin typeface="Garamond"/>
              </a:rPr>
              <a:t>620/309/20, від 31.03.19 у справі 3820/3477/16</a:t>
            </a:r>
            <a:endParaRPr b="0" lang="uk-UA" sz="1800" spc="-1" strike="noStrike">
              <a:latin typeface="Arial"/>
            </a:endParaRPr>
          </a:p>
        </p:txBody>
      </p:sp>
      <p:sp>
        <p:nvSpPr>
          <p:cNvPr id="835" name="Прямокутник 11"/>
          <p:cNvSpPr/>
          <p:nvPr/>
        </p:nvSpPr>
        <p:spPr>
          <a:xfrm>
            <a:off x="9832680" y="500400"/>
            <a:ext cx="1650600" cy="914040"/>
          </a:xfrm>
          <a:prstGeom prst="rect">
            <a:avLst/>
          </a:prstGeom>
          <a:solidFill>
            <a:srgbClr val="ff0000"/>
          </a:solidFill>
          <a:ln>
            <a:solidFill>
              <a:srgbClr val="2a3c5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uk-UA" sz="1800" spc="-1" strike="noStrike">
                <a:solidFill>
                  <a:srgbClr val="ffffff"/>
                </a:solidFill>
                <a:latin typeface="Garamond"/>
              </a:rPr>
              <a:t>ПОЗИТИВ!!!</a:t>
            </a:r>
            <a:endParaRPr b="0" lang="uk-UA" sz="1800" spc="-1" strike="noStrike">
              <a:latin typeface="Arial"/>
            </a:endParaRPr>
          </a:p>
        </p:txBody>
      </p:sp>
      <p:sp>
        <p:nvSpPr>
          <p:cNvPr id="836" name="PlaceHolder 1"/>
          <p:cNvSpPr>
            <a:spLocks noGrp="1"/>
          </p:cNvSpPr>
          <p:nvPr>
            <p:ph type="ftr" idx="14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2EC5F3E2-7C47-4AFC-8D52-EF7498BF8792}" type="slidenum">
              <a:t>76</a:t>
            </a:fld>
          </a:p>
        </p:txBody>
      </p:sp>
    </p:spTree>
  </p:cSld>
  <mc:AlternateContent>
    <mc:Choice Requires="p14">
      <p:transition spd="med" p14:dur="700">
        <p:fade/>
      </p:transition>
    </mc:Choice>
    <mc:Fallback>
      <p:transition spd="med">
        <p:fade/>
      </p:transition>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7" name="Рисунок 10" descr=""/>
          <p:cNvPicPr/>
          <p:nvPr/>
        </p:nvPicPr>
        <p:blipFill>
          <a:blip r:embed="rId1"/>
          <a:stretch/>
        </p:blipFill>
        <p:spPr>
          <a:xfrm>
            <a:off x="117720" y="212400"/>
            <a:ext cx="1976040" cy="871200"/>
          </a:xfrm>
          <a:prstGeom prst="rect">
            <a:avLst/>
          </a:prstGeom>
          <a:ln w="0">
            <a:noFill/>
          </a:ln>
        </p:spPr>
      </p:pic>
      <p:sp>
        <p:nvSpPr>
          <p:cNvPr id="838" name="Прямокутник 4"/>
          <p:cNvSpPr/>
          <p:nvPr/>
        </p:nvSpPr>
        <p:spPr>
          <a:xfrm>
            <a:off x="1846080" y="1414800"/>
            <a:ext cx="7632360" cy="473796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Corbel"/>
              <a:buAutoNum type="arabicParenR"/>
            </a:pPr>
            <a:r>
              <a:rPr b="1" lang="uk-UA" sz="2000" spc="-1" strike="noStrike">
                <a:solidFill>
                  <a:srgbClr val="000000"/>
                </a:solidFill>
                <a:latin typeface="Garamond"/>
              </a:rPr>
              <a:t> </a:t>
            </a:r>
            <a:r>
              <a:rPr b="1" lang="ru-RU" sz="2000" spc="-1" strike="noStrike">
                <a:solidFill>
                  <a:srgbClr val="000000"/>
                </a:solidFill>
                <a:latin typeface="Garamond"/>
              </a:rPr>
              <a:t>Надання документів в оригіналах під розпис </a:t>
            </a:r>
            <a:endParaRPr b="0" lang="uk-UA" sz="2000" spc="-1" strike="noStrike">
              <a:latin typeface="Arial"/>
            </a:endParaRPr>
          </a:p>
          <a:p>
            <a:pPr>
              <a:lnSpc>
                <a:spcPct val="100000"/>
              </a:lnSpc>
              <a:buNone/>
            </a:pPr>
            <a:endParaRPr b="0" lang="uk-UA" sz="500" spc="-1" strike="noStrike">
              <a:latin typeface="Arial"/>
            </a:endParaRPr>
          </a:p>
          <a:p>
            <a:pPr marL="343080" indent="-343080">
              <a:lnSpc>
                <a:spcPct val="100000"/>
              </a:lnSpc>
              <a:buClr>
                <a:srgbClr val="000000"/>
              </a:buClr>
              <a:buFont typeface="Corbel"/>
              <a:buAutoNum type="arabicParenR"/>
            </a:pPr>
            <a:r>
              <a:rPr b="1" lang="ru-RU" sz="2000" spc="-1" strike="noStrike">
                <a:solidFill>
                  <a:srgbClr val="000000"/>
                </a:solidFill>
                <a:latin typeface="Garamond"/>
              </a:rPr>
              <a:t> </a:t>
            </a:r>
            <a:r>
              <a:rPr b="1" lang="ru-RU" sz="2000" spc="-1" strike="noStrike">
                <a:solidFill>
                  <a:srgbClr val="000000"/>
                </a:solidFill>
                <a:latin typeface="Garamond"/>
              </a:rPr>
              <a:t>Розробка та затвердження власного порядку </a:t>
            </a:r>
            <a:endParaRPr b="0" lang="uk-UA" sz="2000" spc="-1" strike="noStrike">
              <a:latin typeface="Arial"/>
            </a:endParaRPr>
          </a:p>
          <a:p>
            <a:pPr>
              <a:lnSpc>
                <a:spcPct val="100000"/>
              </a:lnSpc>
              <a:buNone/>
            </a:pPr>
            <a:r>
              <a:rPr b="1" lang="ru-RU" sz="2000" spc="-1" strike="noStrike">
                <a:solidFill>
                  <a:srgbClr val="000000"/>
                </a:solidFill>
                <a:latin typeface="Garamond"/>
              </a:rPr>
              <a:t>документообігу  та ознайомлення  з ним фіскалів</a:t>
            </a:r>
            <a:endParaRPr b="0" lang="uk-UA" sz="2000" spc="-1" strike="noStrike">
              <a:latin typeface="Arial"/>
            </a:endParaRPr>
          </a:p>
          <a:p>
            <a:pPr>
              <a:lnSpc>
                <a:spcPct val="100000"/>
              </a:lnSpc>
              <a:buNone/>
            </a:pPr>
            <a:endParaRPr b="0" lang="uk-UA" sz="500" spc="-1" strike="noStrike">
              <a:latin typeface="Arial"/>
            </a:endParaRPr>
          </a:p>
          <a:p>
            <a:pPr marL="457200" indent="-457200">
              <a:lnSpc>
                <a:spcPct val="100000"/>
              </a:lnSpc>
              <a:buClr>
                <a:srgbClr val="000000"/>
              </a:buClr>
              <a:buFont typeface="Corbel"/>
              <a:buAutoNum type="arabicParenR" startAt="3"/>
            </a:pPr>
            <a:r>
              <a:rPr b="1" lang="ru-RU" sz="2000" spc="-1" strike="noStrike">
                <a:solidFill>
                  <a:srgbClr val="000000"/>
                </a:solidFill>
                <a:latin typeface="Garamond"/>
              </a:rPr>
              <a:t>Заборона: документів на винос, фото-, </a:t>
            </a:r>
            <a:endParaRPr b="0" lang="uk-UA" sz="2000" spc="-1" strike="noStrike">
              <a:latin typeface="Arial"/>
            </a:endParaRPr>
          </a:p>
          <a:p>
            <a:pPr>
              <a:lnSpc>
                <a:spcPct val="100000"/>
              </a:lnSpc>
              <a:buNone/>
            </a:pPr>
            <a:r>
              <a:rPr b="1" lang="ru-RU" sz="2000" spc="-1" strike="noStrike">
                <a:solidFill>
                  <a:srgbClr val="000000"/>
                </a:solidFill>
                <a:latin typeface="Garamond"/>
              </a:rPr>
              <a:t>відеофіксацію та копіювання;</a:t>
            </a:r>
            <a:endParaRPr b="0" lang="uk-UA" sz="2000" spc="-1" strike="noStrike">
              <a:latin typeface="Arial"/>
            </a:endParaRPr>
          </a:p>
          <a:p>
            <a:pPr>
              <a:lnSpc>
                <a:spcPct val="100000"/>
              </a:lnSpc>
              <a:buNone/>
            </a:pPr>
            <a:endParaRPr b="0" lang="uk-UA" sz="500" spc="-1" strike="noStrike">
              <a:latin typeface="Arial"/>
            </a:endParaRPr>
          </a:p>
          <a:p>
            <a:pPr marL="457200" indent="-457200">
              <a:lnSpc>
                <a:spcPct val="100000"/>
              </a:lnSpc>
              <a:buClr>
                <a:srgbClr val="000000"/>
              </a:buClr>
              <a:buFont typeface="Corbel"/>
              <a:buAutoNum type="arabicParenR" startAt="4"/>
            </a:pPr>
            <a:r>
              <a:rPr b="1" lang="uk-UA" sz="2000" spc="-1" strike="noStrike">
                <a:solidFill>
                  <a:srgbClr val="000000"/>
                </a:solidFill>
                <a:latin typeface="Garamond"/>
              </a:rPr>
              <a:t>Заборона на надання копій документів;</a:t>
            </a:r>
            <a:endParaRPr b="0" lang="uk-UA" sz="2000" spc="-1" strike="noStrike">
              <a:latin typeface="Arial"/>
            </a:endParaRPr>
          </a:p>
          <a:p>
            <a:pPr>
              <a:lnSpc>
                <a:spcPct val="100000"/>
              </a:lnSpc>
              <a:buNone/>
            </a:pPr>
            <a:endParaRPr b="0" lang="uk-UA" sz="500" spc="-1" strike="noStrike">
              <a:latin typeface="Arial"/>
            </a:endParaRPr>
          </a:p>
          <a:p>
            <a:pPr>
              <a:lnSpc>
                <a:spcPct val="100000"/>
              </a:lnSpc>
              <a:buNone/>
            </a:pPr>
            <a:r>
              <a:rPr b="1" lang="ru-RU" sz="2000" spc="-1" strike="noStrike">
                <a:solidFill>
                  <a:srgbClr val="000000"/>
                </a:solidFill>
                <a:latin typeface="Garamond"/>
              </a:rPr>
              <a:t>5)   Не залишати оригінали документів наодинці з </a:t>
            </a:r>
            <a:endParaRPr b="0" lang="uk-UA" sz="2000" spc="-1" strike="noStrike">
              <a:latin typeface="Arial"/>
            </a:endParaRPr>
          </a:p>
          <a:p>
            <a:pPr>
              <a:lnSpc>
                <a:spcPct val="100000"/>
              </a:lnSpc>
              <a:buNone/>
            </a:pPr>
            <a:r>
              <a:rPr b="1" lang="ru-RU" sz="2000" spc="-1" strike="noStrike">
                <a:solidFill>
                  <a:srgbClr val="000000"/>
                </a:solidFill>
                <a:latin typeface="Garamond"/>
              </a:rPr>
              <a:t>Р евізорами</a:t>
            </a:r>
            <a:endParaRPr b="0" lang="uk-UA" sz="2000" spc="-1" strike="noStrike">
              <a:latin typeface="Arial"/>
            </a:endParaRPr>
          </a:p>
          <a:p>
            <a:pPr>
              <a:lnSpc>
                <a:spcPct val="100000"/>
              </a:lnSpc>
              <a:buNone/>
            </a:pPr>
            <a:endParaRPr b="0" lang="uk-UA" sz="500" spc="-1" strike="noStrike">
              <a:latin typeface="Arial"/>
            </a:endParaRPr>
          </a:p>
          <a:p>
            <a:pPr marL="457200" indent="-457200">
              <a:lnSpc>
                <a:spcPct val="100000"/>
              </a:lnSpc>
              <a:buClr>
                <a:srgbClr val="000000"/>
              </a:buClr>
              <a:buFont typeface="Corbel"/>
              <a:buAutoNum type="arabicParenR" startAt="6"/>
            </a:pPr>
            <a:r>
              <a:rPr b="1" lang="ru-RU" sz="2000" spc="-1" strike="noStrike">
                <a:solidFill>
                  <a:srgbClr val="000000"/>
                </a:solidFill>
                <a:latin typeface="Garamond"/>
              </a:rPr>
              <a:t>«Паперове» спілкування з перевіряючими </a:t>
            </a:r>
            <a:endParaRPr b="0" lang="uk-UA" sz="2000" spc="-1" strike="noStrike">
              <a:latin typeface="Arial"/>
            </a:endParaRPr>
          </a:p>
          <a:p>
            <a:pPr>
              <a:lnSpc>
                <a:spcPct val="100000"/>
              </a:lnSpc>
              <a:buNone/>
            </a:pPr>
            <a:endParaRPr b="0" lang="uk-UA" sz="500" spc="-1" strike="noStrike">
              <a:latin typeface="Arial"/>
            </a:endParaRPr>
          </a:p>
          <a:p>
            <a:pPr marL="457200" indent="-457200">
              <a:lnSpc>
                <a:spcPct val="100000"/>
              </a:lnSpc>
              <a:buClr>
                <a:srgbClr val="000000"/>
              </a:buClr>
              <a:buFont typeface="Corbel"/>
              <a:buAutoNum type="arabicParenR" startAt="7"/>
            </a:pPr>
            <a:r>
              <a:rPr b="1" lang="ru-RU" sz="2000" spc="-1" strike="noStrike">
                <a:solidFill>
                  <a:srgbClr val="000000"/>
                </a:solidFill>
                <a:latin typeface="Garamond"/>
              </a:rPr>
              <a:t>Правило «10 робочих днів» (п.44.6. ст.44 ПКУ + п.86.7. ПКУ)</a:t>
            </a:r>
            <a:endParaRPr b="0" lang="uk-UA" sz="2000" spc="-1" strike="noStrike">
              <a:latin typeface="Arial"/>
            </a:endParaRPr>
          </a:p>
          <a:p>
            <a:pPr>
              <a:lnSpc>
                <a:spcPct val="100000"/>
              </a:lnSpc>
              <a:buNone/>
            </a:pPr>
            <a:endParaRPr b="0" lang="uk-UA" sz="500" spc="-1" strike="noStrike">
              <a:latin typeface="Arial"/>
            </a:endParaRPr>
          </a:p>
          <a:p>
            <a:pPr marL="457200" indent="-457200">
              <a:lnSpc>
                <a:spcPct val="100000"/>
              </a:lnSpc>
              <a:buClr>
                <a:srgbClr val="000000"/>
              </a:buClr>
              <a:buFont typeface="Corbel"/>
              <a:buAutoNum type="arabicParenR" startAt="8"/>
            </a:pPr>
            <a:r>
              <a:rPr b="1" lang="ru-RU" sz="2000" spc="-1" strike="noStrike">
                <a:solidFill>
                  <a:srgbClr val="000000"/>
                </a:solidFill>
                <a:latin typeface="Garamond"/>
              </a:rPr>
              <a:t>Правило «90/120 календарних днів» (п 44.5. ст.44 ПКУ)</a:t>
            </a:r>
            <a:endParaRPr b="0" lang="uk-UA" sz="2000" spc="-1" strike="noStrike">
              <a:latin typeface="Arial"/>
            </a:endParaRPr>
          </a:p>
          <a:p>
            <a:pPr>
              <a:lnSpc>
                <a:spcPct val="100000"/>
              </a:lnSpc>
              <a:buNone/>
            </a:pPr>
            <a:endParaRPr b="0" lang="uk-UA" sz="500" spc="-1" strike="noStrike">
              <a:latin typeface="Arial"/>
            </a:endParaRPr>
          </a:p>
          <a:p>
            <a:pPr marL="457200" indent="-457200">
              <a:lnSpc>
                <a:spcPct val="100000"/>
              </a:lnSpc>
              <a:buClr>
                <a:srgbClr val="000000"/>
              </a:buClr>
              <a:buFont typeface="Corbel"/>
              <a:buAutoNum type="arabicParenR" startAt="9"/>
            </a:pPr>
            <a:r>
              <a:rPr b="1" lang="ru-RU" sz="2000" spc="-1" strike="noStrike">
                <a:solidFill>
                  <a:srgbClr val="000000"/>
                </a:solidFill>
                <a:latin typeface="Garamond"/>
              </a:rPr>
              <a:t>Право на надання документів до суду</a:t>
            </a:r>
            <a:endParaRPr b="0" lang="uk-UA" sz="2000" spc="-1" strike="noStrike">
              <a:latin typeface="Arial"/>
            </a:endParaRPr>
          </a:p>
          <a:p>
            <a:pPr>
              <a:lnSpc>
                <a:spcPct val="100000"/>
              </a:lnSpc>
              <a:buNone/>
            </a:pPr>
            <a:endParaRPr b="0" lang="uk-UA" sz="500" spc="-1" strike="noStrike">
              <a:latin typeface="Arial"/>
            </a:endParaRPr>
          </a:p>
          <a:p>
            <a:pPr marL="457200" indent="-457200">
              <a:lnSpc>
                <a:spcPct val="100000"/>
              </a:lnSpc>
              <a:buClr>
                <a:srgbClr val="000000"/>
              </a:buClr>
              <a:buFont typeface="Corbel"/>
              <a:buAutoNum type="arabicParenR" startAt="9"/>
            </a:pPr>
            <a:r>
              <a:rPr b="1" lang="uk-UA" sz="2000" spc="-1" strike="noStrike">
                <a:solidFill>
                  <a:srgbClr val="000000"/>
                </a:solidFill>
                <a:latin typeface="Garamond"/>
              </a:rPr>
              <a:t>Правило «пункту 69.28»</a:t>
            </a:r>
            <a:endParaRPr b="0" lang="uk-UA" sz="2000" spc="-1" strike="noStrike">
              <a:latin typeface="Arial"/>
            </a:endParaRPr>
          </a:p>
        </p:txBody>
      </p:sp>
      <p:pic>
        <p:nvPicPr>
          <p:cNvPr id="839" name="Picture 2" descr="ÐÐµÑ Ð¾Ð¿Ð¸ÑÐ°Ð½Ð¸Ñ ÑÐ¾ÑÐ¾."/>
          <p:cNvPicPr/>
          <p:nvPr/>
        </p:nvPicPr>
        <p:blipFill>
          <a:blip r:embed="rId2"/>
          <a:stretch/>
        </p:blipFill>
        <p:spPr>
          <a:xfrm>
            <a:off x="7834320" y="1556640"/>
            <a:ext cx="3444120" cy="2849760"/>
          </a:xfrm>
          <a:prstGeom prst="rect">
            <a:avLst/>
          </a:prstGeom>
          <a:ln w="0">
            <a:noFill/>
          </a:ln>
        </p:spPr>
      </p:pic>
      <p:sp>
        <p:nvSpPr>
          <p:cNvPr id="840" name="Прямокутник 11"/>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правильно працювати з «первинкою» на перевірці?</a:t>
            </a:r>
            <a:endParaRPr b="0" lang="uk-UA" sz="3000" spc="-1" strike="noStrike">
              <a:latin typeface="Arial"/>
            </a:endParaRPr>
          </a:p>
        </p:txBody>
      </p:sp>
      <p:sp>
        <p:nvSpPr>
          <p:cNvPr id="841" name="PlaceHolder 1"/>
          <p:cNvSpPr>
            <a:spLocks noGrp="1"/>
          </p:cNvSpPr>
          <p:nvPr>
            <p:ph type="ftr" idx="148"/>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17AEC347-E92F-4A9D-AA13-A10274C39576}" type="slidenum">
              <a:t>77</a:t>
            </a:fld>
          </a:p>
        </p:txBody>
      </p:sp>
    </p:spTree>
  </p:cSld>
  <mc:AlternateContent>
    <mc:Choice Requires="p14">
      <p:transition spd="med" p14:dur="700">
        <p:fade/>
      </p:transition>
    </mc:Choice>
    <mc:Fallback>
      <p:transition spd="med">
        <p:fade/>
      </p:transition>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2" name="Рисунок 10" descr=""/>
          <p:cNvPicPr/>
          <p:nvPr/>
        </p:nvPicPr>
        <p:blipFill>
          <a:blip r:embed="rId1"/>
          <a:stretch/>
        </p:blipFill>
        <p:spPr>
          <a:xfrm>
            <a:off x="117720" y="212400"/>
            <a:ext cx="1976040" cy="871200"/>
          </a:xfrm>
          <a:prstGeom prst="rect">
            <a:avLst/>
          </a:prstGeom>
          <a:ln w="0">
            <a:noFill/>
          </a:ln>
        </p:spPr>
      </p:pic>
      <p:sp>
        <p:nvSpPr>
          <p:cNvPr id="843" name="Прямокутник 4"/>
          <p:cNvSpPr/>
          <p:nvPr/>
        </p:nvSpPr>
        <p:spPr>
          <a:xfrm>
            <a:off x="1630080" y="1427040"/>
            <a:ext cx="9360720" cy="4472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ru-RU" sz="1800" spc="-1" strike="noStrike">
                <a:solidFill>
                  <a:srgbClr val="000000"/>
                </a:solidFill>
                <a:latin typeface="Garamond"/>
              </a:rPr>
              <a:t>       </a:t>
            </a:r>
            <a:r>
              <a:rPr b="1" lang="ru-RU" sz="1800" spc="-1" strike="noStrike">
                <a:solidFill>
                  <a:srgbClr val="000000"/>
                </a:solidFill>
                <a:latin typeface="Garamond"/>
              </a:rPr>
              <a:t>Підпункту 69.28 пункту 69 підрозділу 10 розділу ХХ ПКУ:</a:t>
            </a: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400" spc="-1" strike="noStrike">
              <a:latin typeface="Arial"/>
            </a:endParaRPr>
          </a:p>
          <a:p>
            <a:pPr algn="just">
              <a:lnSpc>
                <a:spcPct val="100000"/>
              </a:lnSpc>
              <a:buNone/>
            </a:pPr>
            <a:r>
              <a:rPr b="0" lang="ru-RU" sz="1600" spc="-1" strike="noStrike">
                <a:solidFill>
                  <a:srgbClr val="000000"/>
                </a:solidFill>
                <a:latin typeface="Garamond"/>
              </a:rPr>
              <a:t>       </a:t>
            </a:r>
            <a:r>
              <a:rPr b="0" lang="ru-RU" sz="1600" spc="-1" strike="noStrike">
                <a:solidFill>
                  <a:srgbClr val="000000"/>
                </a:solidFill>
                <a:latin typeface="Garamond"/>
              </a:rPr>
              <a:t>«… </a:t>
            </a:r>
            <a:r>
              <a:rPr b="1" lang="ru-RU" sz="1600" spc="-1" strike="noStrike">
                <a:solidFill>
                  <a:srgbClr val="000000"/>
                </a:solidFill>
                <a:latin typeface="Garamond"/>
              </a:rPr>
              <a:t>до платників </a:t>
            </a:r>
            <a:r>
              <a:rPr b="0" lang="ru-RU" sz="1600" spc="-1" strike="noStrike">
                <a:solidFill>
                  <a:srgbClr val="000000"/>
                </a:solidFill>
                <a:latin typeface="Garamond"/>
              </a:rPr>
              <a:t>…, які </a:t>
            </a:r>
            <a:r>
              <a:rPr b="1" lang="ru-RU" sz="1600" spc="-1" strike="noStrike">
                <a:solidFill>
                  <a:srgbClr val="000000"/>
                </a:solidFill>
                <a:latin typeface="Garamond"/>
              </a:rPr>
              <a:t>провадили діяльність на територіях </a:t>
            </a:r>
            <a:r>
              <a:rPr b="0" lang="ru-RU" sz="1600" spc="-1" strike="noStrike">
                <a:solidFill>
                  <a:srgbClr val="000000"/>
                </a:solidFill>
                <a:latin typeface="Garamond"/>
              </a:rPr>
              <a:t>активних бойових дій або на тимчасово окупованих РФ територіях України і </a:t>
            </a:r>
            <a:r>
              <a:rPr b="1" lang="ru-RU" sz="1600" spc="-1" strike="noStrike">
                <a:solidFill>
                  <a:srgbClr val="000000"/>
                </a:solidFill>
                <a:latin typeface="Garamond"/>
              </a:rPr>
              <a:t>не можуть пред’явити первинні документи</a:t>
            </a:r>
            <a:r>
              <a:rPr b="0" lang="ru-RU" sz="1600" spc="-1" strike="noStrike">
                <a:solidFill>
                  <a:srgbClr val="000000"/>
                </a:solidFill>
                <a:latin typeface="Garamond"/>
              </a:rPr>
              <a:t>, на підставі яких здійснюється облік доходів, витрат та інших показників, пов’язаних з визначенням об’єктів оподаткування та/або ПЗ, як виняток із положень статті 44 ПКУ </a:t>
            </a:r>
            <a:r>
              <a:rPr b="1" lang="ru-RU" sz="1600" spc="-1" strike="noStrike">
                <a:solidFill>
                  <a:srgbClr val="000000"/>
                </a:solidFill>
                <a:latin typeface="Garamond"/>
              </a:rPr>
              <a:t>застосовуються спеціальні правила для підтвердження даних, визначених у податковій звітності</a:t>
            </a:r>
            <a:r>
              <a:rPr b="0" lang="ru-RU" sz="1600" spc="-1" strike="noStrike">
                <a:solidFill>
                  <a:srgbClr val="000000"/>
                </a:solidFill>
                <a:latin typeface="Garamond"/>
              </a:rPr>
              <a:t>.</a:t>
            </a:r>
            <a:endParaRPr b="0" lang="uk-UA" sz="1600" spc="-1" strike="noStrike">
              <a:latin typeface="Arial"/>
            </a:endParaRPr>
          </a:p>
          <a:p>
            <a:pPr>
              <a:lnSpc>
                <a:spcPct val="100000"/>
              </a:lnSpc>
              <a:buNone/>
            </a:pPr>
            <a:endParaRPr b="0" lang="uk-UA" sz="500" spc="-1" strike="noStrike">
              <a:latin typeface="Arial"/>
            </a:endParaRPr>
          </a:p>
          <a:p>
            <a:pPr algn="just">
              <a:lnSpc>
                <a:spcPct val="100000"/>
              </a:lnSpc>
              <a:buNone/>
            </a:pPr>
            <a:r>
              <a:rPr b="0" lang="ru-RU" sz="1600" spc="-1" strike="noStrike">
                <a:solidFill>
                  <a:srgbClr val="000000"/>
                </a:solidFill>
                <a:latin typeface="Garamond"/>
              </a:rPr>
              <a:t>       </a:t>
            </a:r>
            <a:r>
              <a:rPr b="1" lang="ru-RU" sz="1600" spc="-1" strike="noStrike">
                <a:solidFill>
                  <a:srgbClr val="000000"/>
                </a:solidFill>
                <a:latin typeface="Garamond"/>
              </a:rPr>
              <a:t>Після подання </a:t>
            </a:r>
            <a:r>
              <a:rPr b="0" lang="ru-RU" sz="1600" spc="-1" strike="noStrike">
                <a:solidFill>
                  <a:srgbClr val="000000"/>
                </a:solidFill>
                <a:latin typeface="Garamond"/>
              </a:rPr>
              <a:t>до контролюючого органу </a:t>
            </a:r>
            <a:r>
              <a:rPr b="1" lang="ru-RU" sz="1600" spc="-1" strike="noStrike">
                <a:solidFill>
                  <a:srgbClr val="000000"/>
                </a:solidFill>
                <a:latin typeface="Garamond"/>
              </a:rPr>
              <a:t>повідомлення про неможливість вивезення </a:t>
            </a:r>
            <a:r>
              <a:rPr b="0" lang="ru-RU" sz="1600" spc="-1" strike="noStrike">
                <a:solidFill>
                  <a:srgbClr val="000000"/>
                </a:solidFill>
                <a:latin typeface="Garamond"/>
              </a:rPr>
              <a:t>первинних документів у зв’язку з їх знаходженням на територіях, на яких ведуться (велися) бойові дії, та на тимчасово окупованих РФ територіях України, </a:t>
            </a:r>
            <a:r>
              <a:rPr b="1" lang="ru-RU" sz="1600" spc="-1" strike="noStrike">
                <a:solidFill>
                  <a:srgbClr val="000000"/>
                </a:solidFill>
                <a:latin typeface="Garamond"/>
              </a:rPr>
              <a:t>запроваджується мораторій на проведення документальних перевірок щодо зазначених у повідомленні податкових (звітних) періодів.</a:t>
            </a:r>
            <a:endParaRPr b="0" lang="uk-UA" sz="1600" spc="-1" strike="noStrike">
              <a:latin typeface="Arial"/>
            </a:endParaRPr>
          </a:p>
          <a:p>
            <a:pPr>
              <a:lnSpc>
                <a:spcPct val="100000"/>
              </a:lnSpc>
              <a:buNone/>
            </a:pPr>
            <a:endParaRPr b="0" lang="uk-UA" sz="500" spc="-1" strike="noStrike">
              <a:latin typeface="Arial"/>
            </a:endParaRPr>
          </a:p>
          <a:p>
            <a:pPr>
              <a:lnSpc>
                <a:spcPct val="100000"/>
              </a:lnSpc>
              <a:buNone/>
            </a:pPr>
            <a:r>
              <a:rPr b="0" lang="ru-RU" sz="1600" spc="-1" strike="noStrike">
                <a:solidFill>
                  <a:srgbClr val="000000"/>
                </a:solidFill>
                <a:latin typeface="Garamond"/>
              </a:rPr>
              <a:t>       </a:t>
            </a:r>
            <a:r>
              <a:rPr b="1" lang="ru-RU" sz="1600" spc="-1" strike="noStrike">
                <a:solidFill>
                  <a:srgbClr val="000000"/>
                </a:solidFill>
                <a:latin typeface="Garamond"/>
              </a:rPr>
              <a:t>Платники</a:t>
            </a:r>
            <a:r>
              <a:rPr b="0" lang="ru-RU" sz="1600" spc="-1" strike="noStrike">
                <a:solidFill>
                  <a:srgbClr val="000000"/>
                </a:solidFill>
                <a:latin typeface="Garamond"/>
              </a:rPr>
              <a:t> …, </a:t>
            </a:r>
            <a:r>
              <a:rPr b="1" lang="ru-RU" sz="1600" spc="-1" strike="noStrike">
                <a:solidFill>
                  <a:srgbClr val="000000"/>
                </a:solidFill>
                <a:latin typeface="Garamond"/>
              </a:rPr>
              <a:t>які подали повідомлення про втрату первинних документів </a:t>
            </a:r>
            <a:r>
              <a:rPr b="0" lang="ru-RU" sz="1600" spc="-1" strike="noStrike">
                <a:solidFill>
                  <a:srgbClr val="000000"/>
                </a:solidFill>
                <a:latin typeface="Garamond"/>
              </a:rPr>
              <a:t>…, </a:t>
            </a:r>
            <a:r>
              <a:rPr b="1" lang="ru-RU" sz="1600" spc="-1" strike="noStrike">
                <a:solidFill>
                  <a:srgbClr val="000000"/>
                </a:solidFill>
                <a:latin typeface="Garamond"/>
              </a:rPr>
              <a:t>не підлягають перевірці </a:t>
            </a:r>
            <a:r>
              <a:rPr b="0" lang="ru-RU" sz="1600" spc="-1" strike="noStrike">
                <a:solidFill>
                  <a:srgbClr val="000000"/>
                </a:solidFill>
                <a:latin typeface="Garamond"/>
              </a:rPr>
              <a:t>… </a:t>
            </a:r>
            <a:r>
              <a:rPr b="1" lang="ru-RU" sz="1600" spc="-1" strike="noStrike">
                <a:solidFill>
                  <a:srgbClr val="000000"/>
                </a:solidFill>
                <a:latin typeface="Garamond"/>
              </a:rPr>
              <a:t>щодо зазначених у повідомленні податкових періодів</a:t>
            </a:r>
            <a:r>
              <a:rPr b="0" lang="ru-RU" sz="1600" spc="-1" strike="noStrike">
                <a:solidFill>
                  <a:srgbClr val="000000"/>
                </a:solidFill>
                <a:latin typeface="Garamond"/>
              </a:rPr>
              <a:t>, у т.ч. після завершення дії воєнного стану.»</a:t>
            </a:r>
            <a:endParaRPr b="0" lang="uk-UA" sz="1600" spc="-1" strike="noStrike">
              <a:latin typeface="Arial"/>
            </a:endParaRPr>
          </a:p>
          <a:p>
            <a:pPr>
              <a:lnSpc>
                <a:spcPct val="100000"/>
              </a:lnSpc>
              <a:buNone/>
            </a:pPr>
            <a:endParaRPr b="0" lang="uk-UA" sz="1600" spc="-1" strike="noStrike">
              <a:latin typeface="Arial"/>
            </a:endParaRPr>
          </a:p>
          <a:p>
            <a:pPr>
              <a:lnSpc>
                <a:spcPct val="100000"/>
              </a:lnSpc>
              <a:buNone/>
            </a:pPr>
            <a:endParaRPr b="0" lang="uk-UA" sz="2000" spc="-1" strike="noStrike">
              <a:latin typeface="Arial"/>
            </a:endParaRPr>
          </a:p>
        </p:txBody>
      </p:sp>
      <p:sp>
        <p:nvSpPr>
          <p:cNvPr id="844" name="Прямокутник 11"/>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правильно працювати з «первинкою»?</a:t>
            </a:r>
            <a:endParaRPr b="0" lang="uk-UA" sz="3000" spc="-1" strike="noStrike">
              <a:latin typeface="Arial"/>
            </a:endParaRPr>
          </a:p>
        </p:txBody>
      </p:sp>
      <p:sp>
        <p:nvSpPr>
          <p:cNvPr id="845" name="PlaceHolder 1"/>
          <p:cNvSpPr>
            <a:spLocks noGrp="1"/>
          </p:cNvSpPr>
          <p:nvPr>
            <p:ph type="ftr" idx="149"/>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79836731-AE2E-493D-B432-BA47193BEC49}" type="slidenum">
              <a:t>78</a:t>
            </a:fld>
          </a:p>
        </p:txBody>
      </p:sp>
    </p:spTree>
  </p:cSld>
  <mc:AlternateContent>
    <mc:Choice Requires="p14">
      <p:transition spd="med" p14:dur="700">
        <p:fade/>
      </p:transition>
    </mc:Choice>
    <mc:Fallback>
      <p:transition spd="med">
        <p:fade/>
      </p:transition>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6" name="Рисунок 10" descr=""/>
          <p:cNvPicPr/>
          <p:nvPr/>
        </p:nvPicPr>
        <p:blipFill>
          <a:blip r:embed="rId1"/>
          <a:stretch/>
        </p:blipFill>
        <p:spPr>
          <a:xfrm>
            <a:off x="117720" y="212400"/>
            <a:ext cx="1976040" cy="871200"/>
          </a:xfrm>
          <a:prstGeom prst="rect">
            <a:avLst/>
          </a:prstGeom>
          <a:ln w="0">
            <a:noFill/>
          </a:ln>
        </p:spPr>
      </p:pic>
      <p:sp>
        <p:nvSpPr>
          <p:cNvPr id="847" name="Прямокутник 4"/>
          <p:cNvSpPr/>
          <p:nvPr/>
        </p:nvSpPr>
        <p:spPr>
          <a:xfrm>
            <a:off x="1630080" y="1394640"/>
            <a:ext cx="9360720" cy="41677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ru-RU" sz="1800" spc="-1" strike="noStrike">
                <a:solidFill>
                  <a:srgbClr val="000000"/>
                </a:solidFill>
                <a:latin typeface="Garamond"/>
              </a:rPr>
              <a:t>       </a:t>
            </a:r>
            <a:r>
              <a:rPr b="1" lang="ru-RU" sz="1800" spc="-1" strike="noStrike">
                <a:solidFill>
                  <a:srgbClr val="000000"/>
                </a:solidFill>
                <a:latin typeface="Garamond"/>
              </a:rPr>
              <a:t>Підпункту 69.28 пункту 69 підрозділу 10 розділу ХХ ПКУ:</a:t>
            </a:r>
            <a:endParaRPr b="0" lang="uk-UA" sz="1800" spc="-1" strike="noStrike">
              <a:latin typeface="Arial"/>
            </a:endParaRPr>
          </a:p>
          <a:p>
            <a:pPr>
              <a:lnSpc>
                <a:spcPct val="100000"/>
              </a:lnSpc>
              <a:buNone/>
            </a:pPr>
            <a:endParaRPr b="0" lang="uk-UA" sz="1800" spc="-1" strike="noStrike">
              <a:latin typeface="Arial"/>
            </a:endParaRPr>
          </a:p>
          <a:p>
            <a:pPr>
              <a:lnSpc>
                <a:spcPct val="100000"/>
              </a:lnSpc>
              <a:buNone/>
            </a:pPr>
            <a:endParaRPr b="0" lang="uk-UA" sz="1400" spc="-1" strike="noStrike">
              <a:latin typeface="Arial"/>
            </a:endParaRPr>
          </a:p>
          <a:p>
            <a:pPr algn="just">
              <a:lnSpc>
                <a:spcPct val="100000"/>
              </a:lnSpc>
              <a:buNone/>
            </a:pPr>
            <a:r>
              <a:rPr b="0" lang="ru-RU" sz="1600" spc="-1" strike="noStrike">
                <a:solidFill>
                  <a:srgbClr val="000000"/>
                </a:solidFill>
                <a:latin typeface="Garamond"/>
              </a:rPr>
              <a:t>       </a:t>
            </a:r>
            <a:r>
              <a:rPr b="0" lang="uk-UA" sz="1600" spc="-1" strike="noStrike">
                <a:solidFill>
                  <a:srgbClr val="000000"/>
                </a:solidFill>
                <a:latin typeface="Garamond"/>
              </a:rPr>
              <a:t>«</a:t>
            </a:r>
            <a:r>
              <a:rPr b="1" lang="ru-RU" sz="1600" spc="-1" strike="noStrike">
                <a:solidFill>
                  <a:srgbClr val="000000"/>
                </a:solidFill>
                <a:latin typeface="Garamond"/>
              </a:rPr>
              <a:t>У разі відмови </a:t>
            </a:r>
            <a:r>
              <a:rPr b="0" lang="ru-RU" sz="1600" spc="-1" strike="noStrike">
                <a:solidFill>
                  <a:srgbClr val="000000"/>
                </a:solidFill>
                <a:latin typeface="Garamond"/>
              </a:rPr>
              <a:t>у застосуванні положень цього підпункту </a:t>
            </a:r>
            <a:r>
              <a:rPr b="1" lang="ru-RU" sz="1600" spc="-1" strike="noStrike">
                <a:solidFill>
                  <a:srgbClr val="000000"/>
                </a:solidFill>
                <a:latin typeface="Garamond"/>
              </a:rPr>
              <a:t>контролюючий орган не пізніше одного місяця з дати отримання відповідного повідомлення </a:t>
            </a:r>
            <a:r>
              <a:rPr b="0" lang="ru-RU" sz="1600" spc="-1" strike="noStrike">
                <a:solidFill>
                  <a:srgbClr val="000000"/>
                </a:solidFill>
                <a:latin typeface="Garamond"/>
              </a:rPr>
              <a:t>від платника податків/податкового агента </a:t>
            </a:r>
            <a:r>
              <a:rPr b="1" lang="ru-RU" sz="1600" spc="-1" strike="noStrike">
                <a:solidFill>
                  <a:srgbClr val="000000"/>
                </a:solidFill>
                <a:latin typeface="Garamond"/>
              </a:rPr>
              <a:t>видає вмотивоване рішення </a:t>
            </a:r>
            <a:r>
              <a:rPr b="0" lang="ru-RU" sz="1600" spc="-1" strike="noStrike">
                <a:solidFill>
                  <a:srgbClr val="000000"/>
                </a:solidFill>
                <a:latin typeface="Garamond"/>
              </a:rPr>
              <a:t>із зазначенням підстави та доказів такої відмови.</a:t>
            </a:r>
            <a:endParaRPr b="0" lang="uk-UA" sz="1600" spc="-1" strike="noStrike">
              <a:latin typeface="Arial"/>
            </a:endParaRPr>
          </a:p>
          <a:p>
            <a:pPr algn="just">
              <a:lnSpc>
                <a:spcPct val="100000"/>
              </a:lnSpc>
              <a:buNone/>
            </a:pPr>
            <a:endParaRPr b="0" lang="uk-UA" sz="500" spc="-1" strike="noStrike">
              <a:latin typeface="Arial"/>
            </a:endParaRPr>
          </a:p>
          <a:p>
            <a:pPr algn="just">
              <a:lnSpc>
                <a:spcPct val="100000"/>
              </a:lnSpc>
              <a:buNone/>
            </a:pPr>
            <a:r>
              <a:rPr b="0" lang="ru-RU" sz="1600" spc="-1" strike="noStrike">
                <a:solidFill>
                  <a:srgbClr val="000000"/>
                </a:solidFill>
                <a:latin typeface="Garamond"/>
              </a:rPr>
              <a:t>       </a:t>
            </a:r>
            <a:r>
              <a:rPr b="0" lang="ru-RU" sz="1600" spc="-1" strike="noStrike">
                <a:solidFill>
                  <a:srgbClr val="000000"/>
                </a:solidFill>
                <a:latin typeface="Garamond"/>
              </a:rPr>
              <a:t>Рішення контролюючого органу може бути оскаржено в адміністративному чи судовому порядку. </a:t>
            </a:r>
            <a:r>
              <a:rPr b="1" lang="ru-RU" sz="1600" spc="-1" strike="noStrike" u="sng">
                <a:solidFill>
                  <a:srgbClr val="000000"/>
                </a:solidFill>
                <a:uFillTx/>
                <a:latin typeface="Garamond"/>
              </a:rPr>
              <a:t>До винесення остаточного рішення по справі</a:t>
            </a:r>
            <a:r>
              <a:rPr b="1" lang="ru-RU" sz="1600" spc="-1" strike="noStrike">
                <a:solidFill>
                  <a:srgbClr val="000000"/>
                </a:solidFill>
                <a:latin typeface="Garamond"/>
              </a:rPr>
              <a:t> контролюючий орган </a:t>
            </a:r>
            <a:r>
              <a:rPr b="1" lang="ru-RU" sz="1600" spc="-1" strike="noStrike" u="sng">
                <a:solidFill>
                  <a:srgbClr val="000000"/>
                </a:solidFill>
                <a:uFillTx/>
                <a:latin typeface="Garamond"/>
              </a:rPr>
              <a:t>не може піддавати сумніву показники податкової звітності</a:t>
            </a:r>
            <a:r>
              <a:rPr b="1" lang="ru-RU" sz="1600" spc="-1" strike="noStrike">
                <a:solidFill>
                  <a:srgbClr val="000000"/>
                </a:solidFill>
                <a:latin typeface="Garamond"/>
              </a:rPr>
              <a:t>, а також </a:t>
            </a:r>
            <a:r>
              <a:rPr b="1" lang="ru-RU" sz="1600" spc="-1" strike="noStrike" u="sng">
                <a:solidFill>
                  <a:srgbClr val="000000"/>
                </a:solidFill>
                <a:uFillTx/>
                <a:latin typeface="Garamond"/>
              </a:rPr>
              <a:t>ініціювати проведення будь-якої перевірки платника податків</a:t>
            </a:r>
            <a:r>
              <a:rPr b="1" lang="ru-RU" sz="1600" spc="-1" strike="noStrike">
                <a:solidFill>
                  <a:srgbClr val="000000"/>
                </a:solidFill>
                <a:latin typeface="Garamond"/>
              </a:rPr>
              <a:t> щодо податкових (звітних) періодів, зазначених у відповідному повідомленні.</a:t>
            </a:r>
            <a:endParaRPr b="0" lang="uk-UA" sz="1600" spc="-1" strike="noStrike">
              <a:latin typeface="Arial"/>
            </a:endParaRPr>
          </a:p>
          <a:p>
            <a:pPr algn="just">
              <a:lnSpc>
                <a:spcPct val="100000"/>
              </a:lnSpc>
              <a:buNone/>
            </a:pPr>
            <a:endParaRPr b="0" lang="uk-UA" sz="500" spc="-1" strike="noStrike">
              <a:latin typeface="Arial"/>
            </a:endParaRPr>
          </a:p>
          <a:p>
            <a:pPr algn="just">
              <a:lnSpc>
                <a:spcPct val="100000"/>
              </a:lnSpc>
              <a:buNone/>
            </a:pPr>
            <a:r>
              <a:rPr b="0" lang="ru-RU" sz="1600" spc="-1" strike="noStrike">
                <a:solidFill>
                  <a:srgbClr val="000000"/>
                </a:solidFill>
                <a:latin typeface="Garamond"/>
              </a:rPr>
              <a:t>       </a:t>
            </a:r>
            <a:r>
              <a:rPr b="1" lang="ru-RU" sz="1600" spc="-1" strike="noStrike">
                <a:solidFill>
                  <a:srgbClr val="000000"/>
                </a:solidFill>
                <a:latin typeface="Garamond"/>
              </a:rPr>
              <a:t>У податкових (звітних) періодах, зазначених у відповідному повідомленні, не може бути переглянуто у бік збільшення суми податкових зобов’язань </a:t>
            </a:r>
            <a:r>
              <a:rPr b="0" lang="ru-RU" sz="1600" spc="-1" strike="noStrike">
                <a:solidFill>
                  <a:srgbClr val="000000"/>
                </a:solidFill>
                <a:latin typeface="Garamond"/>
              </a:rPr>
              <a:t>з податків і зборів, задекларовані в податкових деклараціях за зазначені податкові (звітні) періоди, у бік збільшення суми від’ємного значення об’єкта оподаткування податком на прибуток, задекларовані в податкових деклараціях/розрахунках за зазначені податкові (звітні) періоди, у бік збільшення суми бюджетного відшкодування податку на додану вартість, </a:t>
            </a:r>
            <a:r>
              <a:rPr b="1" lang="ru-RU" sz="1600" spc="-1" strike="noStrike">
                <a:solidFill>
                  <a:srgbClr val="000000"/>
                </a:solidFill>
                <a:latin typeface="Garamond"/>
              </a:rPr>
              <a:t>заявлені в податкових деклараціях за зазначені звітні періоди</a:t>
            </a:r>
            <a:r>
              <a:rPr b="0" lang="ru-RU" sz="1600" spc="-1" strike="noStrike">
                <a:solidFill>
                  <a:srgbClr val="000000"/>
                </a:solidFill>
                <a:latin typeface="Garamond"/>
              </a:rPr>
              <a:t>.»</a:t>
            </a:r>
            <a:endParaRPr b="0" lang="uk-UA" sz="1600" spc="-1" strike="noStrike">
              <a:latin typeface="Arial"/>
            </a:endParaRPr>
          </a:p>
        </p:txBody>
      </p:sp>
      <p:sp>
        <p:nvSpPr>
          <p:cNvPr id="848" name="Прямокутник 11"/>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Як правильно працювати з «первинкою»?</a:t>
            </a:r>
            <a:endParaRPr b="0" lang="uk-UA" sz="3000" spc="-1" strike="noStrike">
              <a:latin typeface="Arial"/>
            </a:endParaRPr>
          </a:p>
        </p:txBody>
      </p:sp>
      <p:sp>
        <p:nvSpPr>
          <p:cNvPr id="849" name="PlaceHolder 1"/>
          <p:cNvSpPr>
            <a:spLocks noGrp="1"/>
          </p:cNvSpPr>
          <p:nvPr>
            <p:ph type="ftr" idx="150"/>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DB14CA28-A7C4-4313-B24C-3F1DFAE7C75A}" type="slidenum">
              <a:t>79</a:t>
            </a:fld>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Прямокутник 6"/>
          <p:cNvSpPr/>
          <p:nvPr/>
        </p:nvSpPr>
        <p:spPr>
          <a:xfrm>
            <a:off x="2137680" y="22464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«Перевірочний» мораторій</a:t>
            </a:r>
            <a:endParaRPr b="0" lang="uk-UA" sz="3000" spc="-1" strike="noStrike">
              <a:latin typeface="Arial"/>
            </a:endParaRPr>
          </a:p>
        </p:txBody>
      </p:sp>
      <p:sp>
        <p:nvSpPr>
          <p:cNvPr id="177" name="Прямокутник 7"/>
          <p:cNvSpPr/>
          <p:nvPr/>
        </p:nvSpPr>
        <p:spPr>
          <a:xfrm>
            <a:off x="2156760" y="895680"/>
            <a:ext cx="9637200" cy="79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Що залишається</a:t>
            </a:r>
            <a:r>
              <a:rPr b="1" lang="en-US" sz="2400" spc="-1" strike="noStrike">
                <a:solidFill>
                  <a:srgbClr val="c00000"/>
                </a:solidFill>
                <a:latin typeface="Garamond"/>
              </a:rPr>
              <a:t> </a:t>
            </a:r>
            <a:r>
              <a:rPr b="1" lang="ru-RU" sz="2400" spc="-1" strike="noStrike">
                <a:solidFill>
                  <a:srgbClr val="c00000"/>
                </a:solidFill>
                <a:latin typeface="Garamond"/>
              </a:rPr>
              <a:t>з </a:t>
            </a:r>
            <a:r>
              <a:rPr b="1" lang="ru-RU" sz="2400" spc="-1" strike="sngStrike">
                <a:solidFill>
                  <a:srgbClr val="808080"/>
                </a:solidFill>
                <a:latin typeface="Garamond"/>
              </a:rPr>
              <a:t>01.12.2023</a:t>
            </a:r>
            <a:r>
              <a:rPr b="1" lang="ru-RU" sz="2400" spc="-1" strike="noStrike">
                <a:solidFill>
                  <a:srgbClr val="c00000"/>
                </a:solidFill>
                <a:latin typeface="Garamond"/>
              </a:rPr>
              <a:t> 08.12.2023?</a:t>
            </a:r>
            <a:endParaRPr b="0" lang="uk-UA" sz="2400" spc="-1" strike="noStrike">
              <a:latin typeface="Arial"/>
            </a:endParaRPr>
          </a:p>
          <a:p>
            <a:pPr algn="ctr">
              <a:lnSpc>
                <a:spcPct val="100000"/>
              </a:lnSpc>
              <a:buNone/>
            </a:pPr>
            <a:endParaRPr b="0" lang="uk-UA" sz="2200" spc="-1" strike="noStrike">
              <a:latin typeface="Arial"/>
            </a:endParaRPr>
          </a:p>
        </p:txBody>
      </p:sp>
      <p:pic>
        <p:nvPicPr>
          <p:cNvPr id="178" name="Рисунок 9" descr=""/>
          <p:cNvPicPr/>
          <p:nvPr/>
        </p:nvPicPr>
        <p:blipFill>
          <a:blip r:embed="rId1"/>
          <a:stretch/>
        </p:blipFill>
        <p:spPr>
          <a:xfrm>
            <a:off x="117720" y="212400"/>
            <a:ext cx="1976040" cy="871200"/>
          </a:xfrm>
          <a:prstGeom prst="rect">
            <a:avLst/>
          </a:prstGeom>
          <a:ln w="0">
            <a:noFill/>
          </a:ln>
        </p:spPr>
      </p:pic>
      <p:sp>
        <p:nvSpPr>
          <p:cNvPr id="179" name="PlaceHolder 1"/>
          <p:cNvSpPr>
            <a:spLocks noGrp="1"/>
          </p:cNvSpPr>
          <p:nvPr>
            <p:ph type="sldNum" idx="24"/>
          </p:nvPr>
        </p:nvSpPr>
        <p:spPr>
          <a:xfrm>
            <a:off x="8798760" y="638964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532A8C1E-EDAA-4D3A-A6AE-3752EF6E314F}" type="slidenum">
              <a:rPr b="0" lang="ru-RU" sz="1200" spc="-1" strike="noStrike">
                <a:solidFill>
                  <a:srgbClr val="8c8c8c"/>
                </a:solidFill>
                <a:latin typeface="Corbel"/>
              </a:rPr>
              <a:t>7</a:t>
            </a:fld>
            <a:endParaRPr b="0" lang="uk-UA" sz="1200" spc="-1" strike="noStrike">
              <a:latin typeface="Times New Roman"/>
            </a:endParaRPr>
          </a:p>
        </p:txBody>
      </p:sp>
      <p:sp>
        <p:nvSpPr>
          <p:cNvPr id="180" name="PlaceHolder 2"/>
          <p:cNvSpPr>
            <a:spLocks noGrp="1"/>
          </p:cNvSpPr>
          <p:nvPr>
            <p:ph/>
          </p:nvPr>
        </p:nvSpPr>
        <p:spPr>
          <a:xfrm>
            <a:off x="1275120" y="17625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graphicFrame>
        <p:nvGraphicFramePr>
          <p:cNvPr id="181" name="Содержимое 6"/>
          <p:cNvGraphicFramePr/>
          <p:nvPr/>
        </p:nvGraphicFramePr>
        <p:xfrm>
          <a:off x="1273680" y="1650960"/>
          <a:ext cx="10368720" cy="4347360"/>
        </p:xfrm>
        <a:graphic>
          <a:graphicData uri="http://schemas.openxmlformats.org/drawingml/2006/table">
            <a:tbl>
              <a:tblPr/>
              <a:tblGrid>
                <a:gridCol w="4302000"/>
                <a:gridCol w="6066720"/>
              </a:tblGrid>
              <a:tr h="630360">
                <a:tc>
                  <a:txBody>
                    <a:bodyPr anchor="t">
                      <a:noAutofit/>
                    </a:bodyPr>
                    <a:p>
                      <a:pPr algn="ctr">
                        <a:lnSpc>
                          <a:spcPct val="100000"/>
                        </a:lnSpc>
                        <a:buNone/>
                      </a:pPr>
                      <a:endParaRPr b="0" lang="uk-UA" sz="800" spc="-1" strike="noStrike">
                        <a:latin typeface="Arial"/>
                      </a:endParaRPr>
                    </a:p>
                    <a:p>
                      <a:pPr algn="ctr">
                        <a:lnSpc>
                          <a:spcPct val="100000"/>
                        </a:lnSpc>
                        <a:buNone/>
                      </a:pPr>
                      <a:r>
                        <a:rPr b="1" lang="uk-UA" sz="1600" spc="-1" strike="noStrike">
                          <a:solidFill>
                            <a:srgbClr val="ffffff"/>
                          </a:solidFill>
                          <a:latin typeface="Garamond"/>
                        </a:rPr>
                        <a:t>Термін дії мораторію</a:t>
                      </a:r>
                      <a:endParaRPr b="0" lang="uk-UA"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b00000"/>
                    </a:solidFill>
                  </a:tcPr>
                </a:tc>
                <a:tc>
                  <a:txBody>
                    <a:bodyPr anchor="t">
                      <a:noAutofit/>
                    </a:bodyPr>
                    <a:p>
                      <a:pPr algn="ctr">
                        <a:lnSpc>
                          <a:spcPct val="100000"/>
                        </a:lnSpc>
                        <a:buNone/>
                      </a:pPr>
                      <a:endParaRPr b="0" lang="uk-UA" sz="800" spc="-1" strike="noStrike">
                        <a:latin typeface="Arial"/>
                      </a:endParaRPr>
                    </a:p>
                    <a:p>
                      <a:pPr algn="ctr">
                        <a:lnSpc>
                          <a:spcPct val="100000"/>
                        </a:lnSpc>
                        <a:buNone/>
                      </a:pPr>
                      <a:r>
                        <a:rPr b="1" lang="uk-UA" sz="1600" spc="-1" strike="noStrike">
                          <a:solidFill>
                            <a:srgbClr val="ffffff"/>
                          </a:solidFill>
                          <a:latin typeface="Garamond"/>
                        </a:rPr>
                        <a:t>Заборонені перевірки</a:t>
                      </a:r>
                      <a:endParaRPr b="0" lang="uk-UA"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b00000"/>
                    </a:solidFill>
                  </a:tcPr>
                </a:tc>
              </a:tr>
              <a:tr h="3736080">
                <a:tc>
                  <a:txBody>
                    <a:bodyPr anchor="t">
                      <a:noAutofit/>
                    </a:bodyPr>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6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r>
                        <a:rPr b="1" lang="uk-UA" sz="1500" spc="-1" strike="noStrike">
                          <a:solidFill>
                            <a:srgbClr val="000000"/>
                          </a:solidFill>
                          <a:latin typeface="Garamond"/>
                        </a:rPr>
                        <a:t>1)</a:t>
                      </a:r>
                      <a:r>
                        <a:rPr b="0" lang="uk-UA" sz="1500" spc="-1" strike="noStrike">
                          <a:solidFill>
                            <a:srgbClr val="000000"/>
                          </a:solidFill>
                          <a:latin typeface="Garamond"/>
                        </a:rPr>
                        <a:t> до дати завершення окупації територій/активних (можливих) бойових дій </a:t>
                      </a:r>
                      <a:r>
                        <a:rPr b="1" lang="uk-UA" sz="1500" spc="-1" strike="noStrike">
                          <a:solidFill>
                            <a:srgbClr val="ff0000"/>
                          </a:solidFill>
                          <a:latin typeface="Garamond"/>
                        </a:rPr>
                        <a:t>*</a:t>
                      </a: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r>
                        <a:rPr b="1" lang="ru-RU" sz="1500" spc="-1" strike="noStrike">
                          <a:solidFill>
                            <a:srgbClr val="000000"/>
                          </a:solidFill>
                          <a:latin typeface="Garamond"/>
                        </a:rPr>
                        <a:t>2)</a:t>
                      </a:r>
                      <a:r>
                        <a:rPr b="0" lang="ru-RU" sz="1500" spc="-1" strike="noStrike">
                          <a:solidFill>
                            <a:srgbClr val="000000"/>
                          </a:solidFill>
                          <a:latin typeface="Garamond"/>
                        </a:rPr>
                        <a:t> до  01.12.2024 </a:t>
                      </a:r>
                      <a:r>
                        <a:rPr b="1" lang="ru-RU" sz="1500" spc="-1" strike="noStrike">
                          <a:solidFill>
                            <a:srgbClr val="ff0000"/>
                          </a:solidFill>
                          <a:latin typeface="Garamond"/>
                        </a:rPr>
                        <a:t>*</a:t>
                      </a:r>
                      <a:endParaRPr b="0" lang="uk-UA" sz="1500" spc="-1" strike="noStrike">
                        <a:latin typeface="Arial"/>
                      </a:endParaRPr>
                    </a:p>
                    <a:p>
                      <a:pPr algn="ctr">
                        <a:lnSpc>
                          <a:spcPct val="100000"/>
                        </a:lnSpc>
                        <a:buNone/>
                        <a:tabLst>
                          <a:tab algn="l" pos="0"/>
                        </a:tabLst>
                      </a:pPr>
                      <a:endParaRPr b="0" lang="uk-UA" sz="1500" spc="-1" strike="noStrike">
                        <a:latin typeface="Arial"/>
                      </a:endParaRPr>
                    </a:p>
                    <a:p>
                      <a:pPr algn="ctr">
                        <a:lnSpc>
                          <a:spcPct val="100000"/>
                        </a:lnSpc>
                        <a:buNone/>
                        <a:tabLst>
                          <a:tab algn="l" pos="0"/>
                        </a:tabLst>
                      </a:pPr>
                      <a:r>
                        <a:rPr b="1" lang="uk-UA" sz="1500" spc="-1" strike="noStrike">
                          <a:solidFill>
                            <a:srgbClr val="000000"/>
                          </a:solidFill>
                          <a:latin typeface="Garamond"/>
                        </a:rPr>
                        <a:t>3)</a:t>
                      </a:r>
                      <a:r>
                        <a:rPr b="0" lang="uk-UA" sz="1500" spc="-1" strike="noStrike">
                          <a:solidFill>
                            <a:srgbClr val="000000"/>
                          </a:solidFill>
                          <a:latin typeface="Garamond"/>
                        </a:rPr>
                        <a:t> до останнього числа місяця, в якому завершені окупація територій/активні (можливі) бойові дії або дати держреєстрації зміни податкової адреси </a:t>
                      </a:r>
                      <a:r>
                        <a:rPr b="1" lang="uk-UA" sz="1500" spc="-1" strike="noStrike">
                          <a:solidFill>
                            <a:srgbClr val="ff0000"/>
                          </a:solidFill>
                          <a:latin typeface="Garamond"/>
                        </a:rPr>
                        <a:t>*</a:t>
                      </a:r>
                      <a:endParaRPr b="0" lang="uk-UA" sz="15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ed0d6"/>
                    </a:solidFill>
                  </a:tcPr>
                </a:tc>
                <a:tc>
                  <a:txBody>
                    <a:bodyPr anchor="t">
                      <a:noAutofit/>
                    </a:bodyPr>
                    <a:p>
                      <a:pPr algn="just">
                        <a:lnSpc>
                          <a:spcPct val="100000"/>
                        </a:lnSpc>
                        <a:buNone/>
                      </a:pPr>
                      <a:endParaRPr b="0" lang="uk-UA" sz="1400" spc="-1" strike="noStrike">
                        <a:latin typeface="Arial"/>
                      </a:endParaRPr>
                    </a:p>
                    <a:p>
                      <a:pPr algn="just">
                        <a:lnSpc>
                          <a:spcPct val="100000"/>
                        </a:lnSpc>
                        <a:buNone/>
                      </a:pPr>
                      <a:r>
                        <a:rPr b="1" lang="ru-RU" sz="1600" spc="-1" strike="noStrike">
                          <a:solidFill>
                            <a:srgbClr val="000000"/>
                          </a:solidFill>
                          <a:latin typeface="Garamond"/>
                        </a:rPr>
                        <a:t>Фактичні</a:t>
                      </a:r>
                      <a:r>
                        <a:rPr b="0" lang="ru-RU" sz="1600" spc="-1" strike="noStrike">
                          <a:solidFill>
                            <a:srgbClr val="000000"/>
                          </a:solidFill>
                          <a:latin typeface="Garamond"/>
                        </a:rPr>
                        <a:t>:</a:t>
                      </a:r>
                      <a:r>
                        <a:rPr b="0" lang="ru-RU" sz="1400" spc="-1" strike="noStrike">
                          <a:solidFill>
                            <a:srgbClr val="000000"/>
                          </a:solidFill>
                          <a:latin typeface="Garamond"/>
                        </a:rPr>
                        <a:t> </a:t>
                      </a:r>
                      <a:endParaRPr b="0" lang="uk-UA" sz="1400" spc="-1" strike="noStrike">
                        <a:latin typeface="Arial"/>
                      </a:endParaRPr>
                    </a:p>
                    <a:p>
                      <a:pPr algn="just">
                        <a:lnSpc>
                          <a:spcPct val="100000"/>
                        </a:lnSpc>
                        <a:buNone/>
                      </a:pPr>
                      <a:endParaRPr b="0" lang="uk-UA" sz="1400" spc="-1" strike="noStrike">
                        <a:latin typeface="Arial"/>
                      </a:endParaRPr>
                    </a:p>
                    <a:p>
                      <a:pPr algn="just">
                        <a:lnSpc>
                          <a:spcPct val="100000"/>
                        </a:lnSpc>
                        <a:buNone/>
                      </a:pPr>
                      <a:r>
                        <a:rPr b="1" lang="uk-UA" sz="1500" spc="-1" strike="noStrike">
                          <a:solidFill>
                            <a:srgbClr val="000000"/>
                          </a:solidFill>
                          <a:latin typeface="Garamond"/>
                        </a:rPr>
                        <a:t>1)</a:t>
                      </a:r>
                      <a:r>
                        <a:rPr b="0" lang="uk-UA" sz="1500" spc="-1" strike="noStrike">
                          <a:solidFill>
                            <a:srgbClr val="000000"/>
                          </a:solidFill>
                          <a:latin typeface="Garamond"/>
                        </a:rPr>
                        <a:t> За місцезнаходженням об</a:t>
                      </a:r>
                      <a:r>
                        <a:rPr b="0" lang="en-US" sz="1500" spc="-1" strike="noStrike">
                          <a:solidFill>
                            <a:srgbClr val="000000"/>
                          </a:solidFill>
                          <a:latin typeface="Garamond"/>
                        </a:rPr>
                        <a:t>’</a:t>
                      </a:r>
                      <a:r>
                        <a:rPr b="0" lang="uk-UA" sz="1500" spc="-1" strike="noStrike">
                          <a:solidFill>
                            <a:srgbClr val="000000"/>
                          </a:solidFill>
                          <a:latin typeface="Garamond"/>
                        </a:rPr>
                        <a:t>єктів оподаткування (пов</a:t>
                      </a:r>
                      <a:r>
                        <a:rPr b="0" lang="en-US" sz="1500" spc="-1" strike="noStrike">
                          <a:solidFill>
                            <a:srgbClr val="000000"/>
                          </a:solidFill>
                          <a:latin typeface="Garamond"/>
                        </a:rPr>
                        <a:t>’</a:t>
                      </a:r>
                      <a:r>
                        <a:rPr b="0" lang="uk-UA" sz="1500" spc="-1" strike="noStrike">
                          <a:solidFill>
                            <a:srgbClr val="000000"/>
                          </a:solidFill>
                          <a:latin typeface="Garamond"/>
                        </a:rPr>
                        <a:t>язаних з оподаткуванням), які розташовані на тимчасово окупованих територіях/активних (можливих) бойових дій станом на дату початку таких дій </a:t>
                      </a:r>
                      <a:r>
                        <a:rPr b="0" i="1" lang="uk-UA" sz="1500" spc="-1" strike="noStrike">
                          <a:solidFill>
                            <a:srgbClr val="000000"/>
                          </a:solidFill>
                          <a:latin typeface="Garamond"/>
                        </a:rPr>
                        <a:t>(крім «підакцизників», «гральників», «валютників», без держреєстрації як СГ)</a:t>
                      </a:r>
                      <a:endParaRPr b="0" lang="uk-UA" sz="1500" spc="-1" strike="noStrike">
                        <a:latin typeface="Arial"/>
                      </a:endParaRPr>
                    </a:p>
                    <a:p>
                      <a:pPr algn="just">
                        <a:lnSpc>
                          <a:spcPct val="100000"/>
                        </a:lnSpc>
                        <a:buNone/>
                      </a:pPr>
                      <a:endParaRPr b="0" lang="uk-UA" sz="1400" spc="-1" strike="noStrike">
                        <a:latin typeface="Arial"/>
                      </a:endParaRPr>
                    </a:p>
                    <a:p>
                      <a:pPr algn="just">
                        <a:lnSpc>
                          <a:spcPct val="100000"/>
                        </a:lnSpc>
                        <a:buNone/>
                      </a:pPr>
                      <a:endParaRPr b="0" lang="uk-UA" sz="1400" spc="-1" strike="noStrike">
                        <a:latin typeface="Arial"/>
                      </a:endParaRPr>
                    </a:p>
                    <a:p>
                      <a:pPr algn="just">
                        <a:lnSpc>
                          <a:spcPct val="100000"/>
                        </a:lnSpc>
                        <a:buNone/>
                      </a:pPr>
                      <a:r>
                        <a:rPr b="1" lang="ru-RU" sz="1600" spc="-1" strike="noStrike">
                          <a:solidFill>
                            <a:srgbClr val="000000"/>
                          </a:solidFill>
                          <a:latin typeface="Garamond"/>
                        </a:rPr>
                        <a:t>Документальні позапланові:</a:t>
                      </a:r>
                      <a:endParaRPr b="0" lang="uk-UA" sz="1600" spc="-1" strike="noStrike">
                        <a:latin typeface="Arial"/>
                      </a:endParaRPr>
                    </a:p>
                    <a:p>
                      <a:pPr algn="just">
                        <a:lnSpc>
                          <a:spcPct val="100000"/>
                        </a:lnSpc>
                        <a:buNone/>
                      </a:pPr>
                      <a:endParaRPr b="0" lang="uk-UA" sz="1400" spc="-1" strike="noStrike">
                        <a:latin typeface="Arial"/>
                      </a:endParaRPr>
                    </a:p>
                    <a:p>
                      <a:pPr algn="just">
                        <a:lnSpc>
                          <a:spcPct val="100000"/>
                        </a:lnSpc>
                        <a:buNone/>
                        <a:tabLst>
                          <a:tab algn="l" pos="0"/>
                        </a:tabLst>
                      </a:pPr>
                      <a:r>
                        <a:rPr b="1" lang="uk-UA" sz="1500" spc="-1" strike="noStrike">
                          <a:solidFill>
                            <a:srgbClr val="000000"/>
                          </a:solidFill>
                          <a:latin typeface="Garamond"/>
                        </a:rPr>
                        <a:t>2)</a:t>
                      </a:r>
                      <a:r>
                        <a:rPr b="0" lang="uk-UA" sz="1500" spc="-1" strike="noStrike">
                          <a:solidFill>
                            <a:srgbClr val="000000"/>
                          </a:solidFill>
                          <a:latin typeface="Garamond"/>
                        </a:rPr>
                        <a:t> ФОП-ЄП на 1 та 2 гр. </a:t>
                      </a:r>
                      <a:r>
                        <a:rPr b="0" i="1" lang="uk-UA" sz="1500" spc="-1" strike="noStrike">
                          <a:solidFill>
                            <a:srgbClr val="000000"/>
                          </a:solidFill>
                          <a:latin typeface="Garamond"/>
                        </a:rPr>
                        <a:t>(крім «ліквідаційних», на звернення платника)</a:t>
                      </a:r>
                      <a:endParaRPr b="0" lang="uk-UA" sz="1500" spc="-1" strike="noStrike">
                        <a:latin typeface="Arial"/>
                      </a:endParaRPr>
                    </a:p>
                    <a:p>
                      <a:pPr algn="just">
                        <a:lnSpc>
                          <a:spcPct val="100000"/>
                        </a:lnSpc>
                        <a:buNone/>
                        <a:tabLst>
                          <a:tab algn="l" pos="0"/>
                        </a:tabLst>
                      </a:pPr>
                      <a:endParaRPr b="0" lang="uk-UA" sz="1500" spc="-1" strike="noStrike">
                        <a:latin typeface="Arial"/>
                      </a:endParaRPr>
                    </a:p>
                    <a:p>
                      <a:pPr algn="just">
                        <a:lnSpc>
                          <a:spcPct val="100000"/>
                        </a:lnSpc>
                        <a:buNone/>
                        <a:tabLst>
                          <a:tab algn="l" pos="0"/>
                        </a:tabLst>
                      </a:pPr>
                      <a:r>
                        <a:rPr b="1" lang="uk-UA" sz="1500" spc="-1" strike="noStrike">
                          <a:solidFill>
                            <a:srgbClr val="000000"/>
                          </a:solidFill>
                          <a:latin typeface="Garamond"/>
                        </a:rPr>
                        <a:t>3)</a:t>
                      </a:r>
                      <a:r>
                        <a:rPr b="0" lang="uk-UA" sz="1500" spc="-1" strike="noStrike">
                          <a:solidFill>
                            <a:srgbClr val="000000"/>
                          </a:solidFill>
                          <a:latin typeface="Garamond"/>
                        </a:rPr>
                        <a:t> Податкова адреса на тимчасово окупованих  територіях/активних (можливих) бойових дій станом на дату початку таких дій </a:t>
                      </a:r>
                      <a:r>
                        <a:rPr b="0" i="1" lang="uk-UA" sz="1500" spc="-1" strike="noStrike">
                          <a:solidFill>
                            <a:srgbClr val="000000"/>
                          </a:solidFill>
                          <a:latin typeface="Garamond"/>
                        </a:rPr>
                        <a:t>(крім, п.п.78.1.5., 78.1.7., 78.1.8., 78.1.12, 78.1.21, «валютних»)</a:t>
                      </a:r>
                      <a:endParaRPr b="0" lang="uk-UA" sz="15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ed0d6"/>
                    </a:solidFill>
                  </a:tcPr>
                </a:tc>
              </a:tr>
            </a:tbl>
          </a:graphicData>
        </a:graphic>
      </p:graphicFrame>
      <p:sp>
        <p:nvSpPr>
          <p:cNvPr id="182" name="PlaceHolder 3"/>
          <p:cNvSpPr>
            <a:spLocks noGrp="1"/>
          </p:cNvSpPr>
          <p:nvPr>
            <p:ph type="ftr" idx="25"/>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0" name="Рисунок 10" descr=""/>
          <p:cNvPicPr/>
          <p:nvPr/>
        </p:nvPicPr>
        <p:blipFill>
          <a:blip r:embed="rId1"/>
          <a:stretch/>
        </p:blipFill>
        <p:spPr>
          <a:xfrm>
            <a:off x="117720" y="212400"/>
            <a:ext cx="1976040" cy="871200"/>
          </a:xfrm>
          <a:prstGeom prst="rect">
            <a:avLst/>
          </a:prstGeom>
          <a:ln w="0">
            <a:noFill/>
          </a:ln>
        </p:spPr>
      </p:pic>
      <p:pic>
        <p:nvPicPr>
          <p:cNvPr id="851" name="Рисунок 1" descr=""/>
          <p:cNvPicPr/>
          <p:nvPr/>
        </p:nvPicPr>
        <p:blipFill>
          <a:blip r:embed="rId2"/>
          <a:stretch/>
        </p:blipFill>
        <p:spPr>
          <a:xfrm>
            <a:off x="2531880" y="1083960"/>
            <a:ext cx="7772760" cy="4955760"/>
          </a:xfrm>
          <a:prstGeom prst="rect">
            <a:avLst/>
          </a:prstGeom>
          <a:ln w="0">
            <a:noFill/>
          </a:ln>
        </p:spPr>
      </p:pic>
      <p:sp>
        <p:nvSpPr>
          <p:cNvPr id="852" name="PlaceHolder 1"/>
          <p:cNvSpPr>
            <a:spLocks noGrp="1"/>
          </p:cNvSpPr>
          <p:nvPr>
            <p:ph type="ftr" idx="151"/>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53797A48-8F32-472D-9504-BFC97CB0E37D}" type="slidenum">
              <a:t>80</a:t>
            </a:fld>
          </a:p>
        </p:txBody>
      </p:sp>
    </p:spTree>
  </p:cSld>
  <mc:AlternateContent>
    <mc:Choice Requires="p14">
      <p:transition spd="med" p14:dur="700">
        <p:fade/>
      </p:transition>
    </mc:Choice>
    <mc:Fallback>
      <p:transition spd="med">
        <p:fade/>
      </p:transition>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3" name="Рисунок 10" descr=""/>
          <p:cNvPicPr/>
          <p:nvPr/>
        </p:nvPicPr>
        <p:blipFill>
          <a:blip r:embed="rId1"/>
          <a:stretch/>
        </p:blipFill>
        <p:spPr>
          <a:xfrm>
            <a:off x="117720" y="212400"/>
            <a:ext cx="1976040" cy="871200"/>
          </a:xfrm>
          <a:prstGeom prst="rect">
            <a:avLst/>
          </a:prstGeom>
          <a:ln w="0">
            <a:noFill/>
          </a:ln>
        </p:spPr>
      </p:pic>
      <p:sp>
        <p:nvSpPr>
          <p:cNvPr id="854" name="Прямокутник 7"/>
          <p:cNvSpPr/>
          <p:nvPr/>
        </p:nvSpPr>
        <p:spPr>
          <a:xfrm>
            <a:off x="1751040" y="893880"/>
            <a:ext cx="963720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2400" spc="-1" strike="noStrike">
                <a:solidFill>
                  <a:srgbClr val="c00000"/>
                </a:solidFill>
                <a:latin typeface="Garamond"/>
              </a:rPr>
              <a:t>Чого не можна робити на перевірках?! </a:t>
            </a:r>
            <a:endParaRPr b="0" lang="uk-UA" sz="2400" spc="-1" strike="noStrike">
              <a:latin typeface="Arial"/>
            </a:endParaRPr>
          </a:p>
        </p:txBody>
      </p:sp>
      <p:sp>
        <p:nvSpPr>
          <p:cNvPr id="855" name="Прямокутник 4"/>
          <p:cNvSpPr/>
          <p:nvPr/>
        </p:nvSpPr>
        <p:spPr>
          <a:xfrm>
            <a:off x="1105920" y="1082520"/>
            <a:ext cx="10282680" cy="5315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endParaRPr b="0" lang="uk-UA" sz="20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Не аналізувати плани-графіки планових перевірок ДПС кожного місяця …</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Не готуватись до перевірок!</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Довіряти інспекторам-ревізорам (кожен виконує свою роботу!!!)</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Супроводжувати перевірку та оскаржувати її результати самостійно (часто тільки бухгалтер)</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Погоджуватись на невиїзну перевірку та/або відносити оригінали документів до податкової</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Надавати документи всі і відразу (як правило)!</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Надавати та/або казати зайве (як закон)!</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Надавати перевіряючим сканкопії документів/інформації на «флешках», на електронну пошту, копії документів/інформації на усний запит, заповнення різних таблиць/форм на їх прохання </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Відмовлятись від підписання акту перевірки або підписувати без відмітки про незгоду та наявність зауважень</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Залишати письмові запити без письмових відповідей</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Не повідомляти податковий орган про оскарження ППР</a:t>
            </a:r>
            <a:endParaRPr b="0" lang="uk-UA" sz="1900" spc="-1" strike="noStrike">
              <a:latin typeface="Arial"/>
            </a:endParaRPr>
          </a:p>
          <a:p>
            <a:pPr marL="457200" indent="-457200" algn="just">
              <a:lnSpc>
                <a:spcPct val="100000"/>
              </a:lnSpc>
              <a:buClr>
                <a:srgbClr val="000000"/>
              </a:buClr>
              <a:buFont typeface="Corbel"/>
              <a:buAutoNum type="arabicParenR"/>
            </a:pPr>
            <a:r>
              <a:rPr b="1" lang="uk-UA" sz="1900" spc="-1" strike="noStrike">
                <a:solidFill>
                  <a:srgbClr val="000000"/>
                </a:solidFill>
                <a:latin typeface="Garamond"/>
              </a:rPr>
              <a:t>Сплачувати суми за ППР при оскарженні …</a:t>
            </a:r>
            <a:endParaRPr b="0" lang="uk-UA" sz="1900" spc="-1" strike="noStrike">
              <a:latin typeface="Arial"/>
            </a:endParaRPr>
          </a:p>
        </p:txBody>
      </p:sp>
      <p:sp>
        <p:nvSpPr>
          <p:cNvPr id="856" name="Прямокутник 11"/>
          <p:cNvSpPr/>
          <p:nvPr/>
        </p:nvSpPr>
        <p:spPr>
          <a:xfrm>
            <a:off x="1672920" y="27612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uk-UA" sz="3000" spc="-1" strike="noStrike">
                <a:solidFill>
                  <a:srgbClr val="822237"/>
                </a:solidFill>
                <a:latin typeface="Garamond"/>
              </a:rPr>
              <a:t>ПІДСУМКИ</a:t>
            </a:r>
            <a:endParaRPr b="0" lang="uk-UA" sz="3000" spc="-1" strike="noStrike">
              <a:latin typeface="Arial"/>
            </a:endParaRPr>
          </a:p>
        </p:txBody>
      </p:sp>
      <p:sp>
        <p:nvSpPr>
          <p:cNvPr id="857" name="PlaceHolder 1"/>
          <p:cNvSpPr>
            <a:spLocks noGrp="1"/>
          </p:cNvSpPr>
          <p:nvPr>
            <p:ph type="ftr" idx="152"/>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
        <p:nvSpPr>
          <p:cNvPr id="3" name="PlaceHolder 2"/>
          <p:cNvSpPr>
            <a:spLocks noGrp="1"/>
          </p:cNvSpPr>
          <p:nvPr>
            <p:ph type="sldNum" idx="9"/>
          </p:nvPr>
        </p:nvSpPr>
        <p:spPr/>
        <p:txBody>
          <a:bodyPr/>
          <a:p>
            <a:fld id="{8927EBB5-F7EB-4186-B30C-A4E36CCD836D}" type="slidenum">
              <a:t>81</a:t>
            </a:fld>
          </a:p>
        </p:txBody>
      </p:sp>
    </p:spTree>
  </p:cSld>
  <mc:AlternateContent>
    <mc:Choice Requires="p14">
      <p:transition spd="med" p14:dur="700">
        <p:fade/>
      </p:transition>
    </mc:Choice>
    <mc:Fallback>
      <p:transition spd="med">
        <p:fade/>
      </p:transition>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8" name="PlaceHolder 1"/>
          <p:cNvSpPr>
            <a:spLocks noGrp="1"/>
          </p:cNvSpPr>
          <p:nvPr>
            <p:ph type="title"/>
          </p:nvPr>
        </p:nvSpPr>
        <p:spPr>
          <a:xfrm>
            <a:off x="1218960" y="274680"/>
            <a:ext cx="10360080" cy="561600"/>
          </a:xfrm>
          <a:prstGeom prst="rect">
            <a:avLst/>
          </a:prstGeom>
          <a:noFill/>
          <a:ln w="0">
            <a:noFill/>
          </a:ln>
        </p:spPr>
        <p:txBody>
          <a:bodyPr anchor="b">
            <a:normAutofit/>
          </a:bodyPr>
          <a:p>
            <a:pPr algn="ctr">
              <a:lnSpc>
                <a:spcPct val="80000"/>
              </a:lnSpc>
              <a:buNone/>
            </a:pPr>
            <a:r>
              <a:rPr b="1" lang="ru-RU" sz="3200" spc="-1" strike="noStrike">
                <a:solidFill>
                  <a:srgbClr val="822237"/>
                </a:solidFill>
                <a:latin typeface="Garamond"/>
              </a:rPr>
              <a:t>Час питань</a:t>
            </a:r>
            <a:r>
              <a:rPr b="1" lang="en-US" sz="3200" spc="-1" strike="noStrike">
                <a:solidFill>
                  <a:srgbClr val="822237"/>
                </a:solidFill>
                <a:latin typeface="Garamond"/>
              </a:rPr>
              <a:t> …</a:t>
            </a:r>
            <a:endParaRPr b="0" lang="en-US" sz="3200" spc="-1" strike="noStrike">
              <a:solidFill>
                <a:srgbClr val="404040"/>
              </a:solidFill>
              <a:latin typeface="Corbel"/>
            </a:endParaRPr>
          </a:p>
        </p:txBody>
      </p:sp>
      <p:sp>
        <p:nvSpPr>
          <p:cNvPr id="859" name="PlaceHolder 2"/>
          <p:cNvSpPr>
            <a:spLocks noGrp="1"/>
          </p:cNvSpPr>
          <p:nvPr>
            <p:ph/>
          </p:nvPr>
        </p:nvSpPr>
        <p:spPr>
          <a:xfrm>
            <a:off x="1199160" y="1052640"/>
            <a:ext cx="10360080" cy="4966560"/>
          </a:xfrm>
          <a:prstGeom prst="rect">
            <a:avLst/>
          </a:prstGeom>
          <a:noFill/>
          <a:ln w="0">
            <a:noFill/>
          </a:ln>
        </p:spPr>
        <p:txBody>
          <a:bodyPr anchor="t">
            <a:normAutofit/>
          </a:bodyPr>
          <a:p>
            <a:pPr marL="228600" indent="-228600" algn="ctr">
              <a:lnSpc>
                <a:spcPct val="90000"/>
              </a:lnSpc>
              <a:spcBef>
                <a:spcPts val="1800"/>
              </a:spcBef>
              <a:buNone/>
              <a:tabLst>
                <a:tab algn="l" pos="0"/>
              </a:tabLst>
            </a:pPr>
            <a:endParaRPr b="0" lang="en-US" sz="900" spc="-1" strike="noStrike">
              <a:solidFill>
                <a:srgbClr val="404040"/>
              </a:solidFill>
              <a:latin typeface="Corbel"/>
            </a:endParaRPr>
          </a:p>
          <a:p>
            <a:pPr marL="228600" indent="-228600" algn="ctr">
              <a:lnSpc>
                <a:spcPct val="90000"/>
              </a:lnSpc>
              <a:spcBef>
                <a:spcPts val="1800"/>
              </a:spcBef>
              <a:buNone/>
              <a:tabLst>
                <a:tab algn="l" pos="0"/>
              </a:tabLst>
            </a:pPr>
            <a:endParaRPr b="0" lang="en-US" sz="900" spc="-1" strike="noStrike">
              <a:solidFill>
                <a:srgbClr val="404040"/>
              </a:solidFill>
              <a:latin typeface="Corbel"/>
            </a:endParaRPr>
          </a:p>
          <a:p>
            <a:pPr>
              <a:lnSpc>
                <a:spcPct val="120000"/>
              </a:lnSpc>
              <a:buNone/>
              <a:tabLst>
                <a:tab algn="l" pos="0"/>
              </a:tabLst>
            </a:pPr>
            <a:endParaRPr b="0" lang="en-US" sz="4000" spc="-1" strike="noStrike">
              <a:solidFill>
                <a:srgbClr val="404040"/>
              </a:solidFill>
              <a:latin typeface="Corbel"/>
            </a:endParaRPr>
          </a:p>
          <a:p>
            <a:pPr marL="228600" indent="-228600">
              <a:lnSpc>
                <a:spcPct val="90000"/>
              </a:lnSpc>
              <a:spcBef>
                <a:spcPts val="1800"/>
              </a:spcBef>
              <a:buNone/>
              <a:tabLst>
                <a:tab algn="l" pos="0"/>
              </a:tabLst>
            </a:pPr>
            <a:endParaRPr b="0" lang="en-US" sz="2800" spc="-1" strike="noStrike">
              <a:solidFill>
                <a:srgbClr val="404040"/>
              </a:solidFill>
              <a:latin typeface="Corbel"/>
            </a:endParaRPr>
          </a:p>
          <a:p>
            <a:pPr marL="228600" indent="-228600">
              <a:lnSpc>
                <a:spcPct val="90000"/>
              </a:lnSpc>
              <a:spcBef>
                <a:spcPts val="1800"/>
              </a:spcBef>
              <a:buNone/>
              <a:tabLst>
                <a:tab algn="l" pos="0"/>
              </a:tabLst>
            </a:pPr>
            <a:endParaRPr b="0" lang="en-US" sz="2800" spc="-1" strike="noStrike">
              <a:solidFill>
                <a:srgbClr val="404040"/>
              </a:solidFill>
              <a:latin typeface="Corbel"/>
            </a:endParaRPr>
          </a:p>
        </p:txBody>
      </p:sp>
      <p:sp>
        <p:nvSpPr>
          <p:cNvPr id="860" name="PlaceHolder 3"/>
          <p:cNvSpPr>
            <a:spLocks noGrp="1"/>
          </p:cNvSpPr>
          <p:nvPr>
            <p:ph type="sldNum" idx="153"/>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2B49F2B5-3B43-4353-B5D9-C5E1E1AB7E2C}" type="slidenum">
              <a:rPr b="0" lang="ru-RU" sz="1200" spc="-1" strike="noStrike">
                <a:solidFill>
                  <a:srgbClr val="8c8c8c"/>
                </a:solidFill>
                <a:latin typeface="Corbel"/>
              </a:rPr>
              <a:t>&lt;номер&gt;</a:t>
            </a:fld>
            <a:endParaRPr b="0" lang="uk-UA" sz="1200" spc="-1" strike="noStrike">
              <a:latin typeface="Times New Roman"/>
            </a:endParaRPr>
          </a:p>
        </p:txBody>
      </p:sp>
      <p:pic>
        <p:nvPicPr>
          <p:cNvPr id="861" name="Рисунок 11" descr=""/>
          <p:cNvPicPr/>
          <p:nvPr/>
        </p:nvPicPr>
        <p:blipFill>
          <a:blip r:embed="rId1"/>
          <a:stretch/>
        </p:blipFill>
        <p:spPr>
          <a:xfrm>
            <a:off x="117720" y="212400"/>
            <a:ext cx="1976040" cy="871200"/>
          </a:xfrm>
          <a:prstGeom prst="rect">
            <a:avLst/>
          </a:prstGeom>
          <a:ln w="0">
            <a:noFill/>
          </a:ln>
        </p:spPr>
      </p:pic>
      <p:pic>
        <p:nvPicPr>
          <p:cNvPr id="862" name="Рисунок 5" descr=""/>
          <p:cNvPicPr/>
          <p:nvPr/>
        </p:nvPicPr>
        <p:blipFill>
          <a:blip r:embed="rId2"/>
          <a:stretch/>
        </p:blipFill>
        <p:spPr>
          <a:xfrm>
            <a:off x="4222080" y="1412640"/>
            <a:ext cx="4032000" cy="4606560"/>
          </a:xfrm>
          <a:prstGeom prst="rect">
            <a:avLst/>
          </a:prstGeom>
          <a:ln w="0">
            <a:noFill/>
          </a:ln>
        </p:spPr>
      </p:pic>
      <p:sp>
        <p:nvSpPr>
          <p:cNvPr id="863" name="PlaceHolder 4"/>
          <p:cNvSpPr>
            <a:spLocks noGrp="1"/>
          </p:cNvSpPr>
          <p:nvPr>
            <p:ph type="ftr" idx="154"/>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p:transition spd="med">
    <p:fade/>
  </p:transition>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4" name="PlaceHolder 1"/>
          <p:cNvSpPr>
            <a:spLocks noGrp="1"/>
          </p:cNvSpPr>
          <p:nvPr>
            <p:ph type="title"/>
          </p:nvPr>
        </p:nvSpPr>
        <p:spPr>
          <a:xfrm>
            <a:off x="1065240" y="404640"/>
            <a:ext cx="10429560" cy="1079640"/>
          </a:xfrm>
          <a:prstGeom prst="rect">
            <a:avLst/>
          </a:prstGeom>
          <a:noFill/>
          <a:ln w="0">
            <a:noFill/>
          </a:ln>
        </p:spPr>
        <p:txBody>
          <a:bodyPr anchor="b">
            <a:normAutofit fontScale="33000"/>
          </a:bodyPr>
          <a:p>
            <a:pPr algn="ctr">
              <a:lnSpc>
                <a:spcPct val="80000"/>
              </a:lnSpc>
              <a:buNone/>
            </a:pPr>
            <a:br>
              <a:rPr sz="3600"/>
            </a:br>
            <a:br>
              <a:rPr sz="3600"/>
            </a:br>
            <a:br>
              <a:rPr sz="3600"/>
            </a:br>
            <a:br>
              <a:rPr sz="3600"/>
            </a:br>
            <a:br>
              <a:rPr sz="3600"/>
            </a:br>
            <a:br>
              <a:rPr sz="2800"/>
            </a:br>
            <a:endParaRPr b="0" lang="en-US" sz="3600" spc="-1" strike="noStrike">
              <a:solidFill>
                <a:srgbClr val="404040"/>
              </a:solidFill>
              <a:latin typeface="Corbel"/>
            </a:endParaRPr>
          </a:p>
        </p:txBody>
      </p:sp>
      <p:sp>
        <p:nvSpPr>
          <p:cNvPr id="865" name="PlaceHolder 2"/>
          <p:cNvSpPr>
            <a:spLocks noGrp="1"/>
          </p:cNvSpPr>
          <p:nvPr>
            <p:ph/>
          </p:nvPr>
        </p:nvSpPr>
        <p:spPr>
          <a:xfrm>
            <a:off x="934200" y="1276200"/>
            <a:ext cx="6408360" cy="1583640"/>
          </a:xfrm>
          <a:prstGeom prst="rect">
            <a:avLst/>
          </a:prstGeom>
          <a:noFill/>
          <a:ln w="0">
            <a:noFill/>
          </a:ln>
        </p:spPr>
        <p:txBody>
          <a:bodyPr anchor="t">
            <a:noAutofit/>
          </a:bodyPr>
          <a:p>
            <a:pPr algn="ctr">
              <a:lnSpc>
                <a:spcPct val="100000"/>
              </a:lnSpc>
              <a:buNone/>
              <a:tabLst>
                <a:tab algn="l" pos="0"/>
              </a:tabLst>
            </a:pPr>
            <a:r>
              <a:rPr b="1" lang="ru-RU" sz="2200" spc="-1" strike="noStrike">
                <a:solidFill>
                  <a:srgbClr val="000000"/>
                </a:solidFill>
                <a:latin typeface="Georgia"/>
              </a:rPr>
              <a:t>Тамошюнас Андрій – податковий адвокат, партнер </a:t>
            </a:r>
            <a:r>
              <a:rPr b="1" lang="uk-UA" sz="2200" spc="-1" strike="noStrike">
                <a:solidFill>
                  <a:srgbClr val="000000"/>
                </a:solidFill>
                <a:latin typeface="Georgia"/>
              </a:rPr>
              <a:t>консалтингової компанії «</a:t>
            </a:r>
            <a:r>
              <a:rPr b="1" lang="en-US" sz="2200" spc="-1" strike="noStrike">
                <a:solidFill>
                  <a:srgbClr val="000000"/>
                </a:solidFill>
                <a:latin typeface="Georgia"/>
              </a:rPr>
              <a:t>ADA GROUP</a:t>
            </a:r>
            <a:r>
              <a:rPr b="1" lang="uk-UA" sz="2200" spc="-1" strike="noStrike">
                <a:solidFill>
                  <a:srgbClr val="000000"/>
                </a:solidFill>
                <a:latin typeface="Georgia"/>
              </a:rPr>
              <a:t>»</a:t>
            </a:r>
            <a:endParaRPr b="0" lang="en-US" sz="2200" spc="-1" strike="noStrike">
              <a:solidFill>
                <a:srgbClr val="404040"/>
              </a:solidFill>
              <a:latin typeface="Corbel"/>
            </a:endParaRPr>
          </a:p>
        </p:txBody>
      </p:sp>
      <p:sp>
        <p:nvSpPr>
          <p:cNvPr id="866" name="Rectangle 2"/>
          <p:cNvSpPr/>
          <p:nvPr/>
        </p:nvSpPr>
        <p:spPr>
          <a:xfrm>
            <a:off x="1227600" y="2849400"/>
            <a:ext cx="6048360" cy="3750120"/>
          </a:xfrm>
          <a:prstGeom prst="rect">
            <a:avLst/>
          </a:prstGeom>
          <a:noFill/>
          <a:ln w="9525">
            <a:noFill/>
          </a:ln>
        </p:spPr>
        <p:style>
          <a:lnRef idx="0"/>
          <a:fillRef idx="0"/>
          <a:effectRef idx="0"/>
          <a:fontRef idx="minor"/>
        </p:style>
        <p:txBody>
          <a:bodyPr numCol="1" spcCol="0" anchor="ctr">
            <a:spAutoFit/>
          </a:bodyPr>
          <a:p>
            <a:pPr algn="just">
              <a:lnSpc>
                <a:spcPct val="100000"/>
              </a:lnSpc>
              <a:buNone/>
              <a:tabLst>
                <a:tab algn="l" pos="0"/>
              </a:tabLst>
            </a:pPr>
            <a:r>
              <a:rPr b="0" lang="uk-UA" sz="1800" spc="-1" strike="noStrike">
                <a:solidFill>
                  <a:srgbClr val="000000"/>
                </a:solidFill>
                <a:latin typeface="Georgia"/>
                <a:ea typeface="Calibri"/>
              </a:rPr>
              <a:t>Практичний досвід у галузі оподаткування становить понад 20 років (з них 8 років у складі податкових органів).</a:t>
            </a:r>
            <a:endParaRPr b="0" lang="uk-UA" sz="1800" spc="-1" strike="noStrike">
              <a:latin typeface="Arial"/>
            </a:endParaRPr>
          </a:p>
          <a:p>
            <a:pPr algn="just">
              <a:lnSpc>
                <a:spcPct val="100000"/>
              </a:lnSpc>
              <a:buNone/>
              <a:tabLst>
                <a:tab algn="l" pos="0"/>
              </a:tabLst>
            </a:pPr>
            <a:r>
              <a:rPr b="0" lang="uk-UA" sz="1800" spc="-1" strike="noStrike">
                <a:solidFill>
                  <a:srgbClr val="000000"/>
                </a:solidFill>
                <a:latin typeface="Georgia"/>
                <a:ea typeface="Calibri"/>
              </a:rPr>
              <a:t>Сфери експертності: оптимізація податкових платежів, комплексний податковий аудит, супровід перевірок, оскарження результатів перевірок, дій/бездіяльності контролюючих органів, захист від кримінальної відповідальності та кримінального переслідування платників податків</a:t>
            </a:r>
            <a:endParaRPr b="0" lang="uk-UA" sz="1800" spc="-1" strike="noStrike">
              <a:latin typeface="Arial"/>
            </a:endParaRPr>
          </a:p>
          <a:p>
            <a:pPr algn="just">
              <a:lnSpc>
                <a:spcPct val="100000"/>
              </a:lnSpc>
              <a:buNone/>
              <a:tabLst>
                <a:tab algn="l" pos="0"/>
              </a:tabLst>
            </a:pPr>
            <a:endParaRPr b="0" lang="uk-UA" sz="1800" spc="-1" strike="noStrike">
              <a:latin typeface="Arial"/>
            </a:endParaRPr>
          </a:p>
          <a:p>
            <a:pPr algn="ctr">
              <a:lnSpc>
                <a:spcPct val="100000"/>
              </a:lnSpc>
              <a:buNone/>
              <a:tabLst>
                <a:tab algn="l" pos="0"/>
              </a:tabLst>
            </a:pPr>
            <a:r>
              <a:rPr b="1" lang="en-US" sz="2000" spc="-1" strike="noStrike">
                <a:solidFill>
                  <a:srgbClr val="000000"/>
                </a:solidFill>
                <a:latin typeface="Garamond"/>
                <a:ea typeface="Calibri"/>
              </a:rPr>
              <a:t>tamoshyunas@ukr.net</a:t>
            </a:r>
            <a:endParaRPr b="0" lang="uk-UA" sz="2000" spc="-1" strike="noStrike">
              <a:latin typeface="Arial"/>
            </a:endParaRPr>
          </a:p>
          <a:p>
            <a:pPr algn="ctr">
              <a:lnSpc>
                <a:spcPct val="100000"/>
              </a:lnSpc>
              <a:buNone/>
              <a:tabLst>
                <a:tab algn="l" pos="0"/>
              </a:tabLst>
            </a:pPr>
            <a:r>
              <a:rPr b="1" lang="ru-RU" sz="2000" spc="-1" strike="noStrike">
                <a:solidFill>
                  <a:srgbClr val="000000"/>
                </a:solidFill>
                <a:latin typeface="Garamond"/>
                <a:ea typeface="Calibri"/>
              </a:rPr>
              <a:t>097 916 55 19</a:t>
            </a:r>
            <a:endParaRPr b="0" lang="uk-UA" sz="2000" spc="-1" strike="noStrike">
              <a:latin typeface="Arial"/>
            </a:endParaRPr>
          </a:p>
          <a:p>
            <a:pPr algn="ctr">
              <a:lnSpc>
                <a:spcPct val="100000"/>
              </a:lnSpc>
              <a:buNone/>
              <a:tabLst>
                <a:tab algn="l" pos="0"/>
              </a:tabLst>
            </a:pPr>
            <a:r>
              <a:rPr b="1" lang="uk-UA" sz="2000" spc="-1" strike="noStrike">
                <a:solidFill>
                  <a:srgbClr val="000000"/>
                </a:solidFill>
                <a:latin typeface="Garamond"/>
                <a:ea typeface="Calibri"/>
              </a:rPr>
              <a:t>066 326 92 26</a:t>
            </a:r>
            <a:endParaRPr b="0" lang="uk-UA" sz="2000" spc="-1" strike="noStrike">
              <a:latin typeface="Arial"/>
            </a:endParaRPr>
          </a:p>
        </p:txBody>
      </p:sp>
      <p:pic>
        <p:nvPicPr>
          <p:cNvPr id="867" name="Рисунок 9" descr=""/>
          <p:cNvPicPr/>
          <p:nvPr/>
        </p:nvPicPr>
        <p:blipFill>
          <a:blip r:embed="rId1"/>
          <a:stretch/>
        </p:blipFill>
        <p:spPr>
          <a:xfrm>
            <a:off x="7919640" y="1412640"/>
            <a:ext cx="3672000" cy="4824000"/>
          </a:xfrm>
          <a:prstGeom prst="rect">
            <a:avLst/>
          </a:prstGeom>
          <a:ln w="9525">
            <a:noFill/>
          </a:ln>
        </p:spPr>
      </p:pic>
      <p:sp>
        <p:nvSpPr>
          <p:cNvPr id="868" name="PlaceHolder 3"/>
          <p:cNvSpPr>
            <a:spLocks noGrp="1"/>
          </p:cNvSpPr>
          <p:nvPr>
            <p:ph type="sldNum" idx="155"/>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3F09B696-91A6-43E6-B80C-79357839BC2C}" type="slidenum">
              <a:rPr b="0" lang="ru-RU" sz="1200" spc="-1" strike="noStrike">
                <a:solidFill>
                  <a:srgbClr val="8c8c8c"/>
                </a:solidFill>
                <a:latin typeface="Corbel"/>
              </a:rPr>
              <a:t>&lt;номер&gt;</a:t>
            </a:fld>
            <a:endParaRPr b="0" lang="uk-UA" sz="1200" spc="-1" strike="noStrike">
              <a:latin typeface="Times New Roman"/>
            </a:endParaRPr>
          </a:p>
        </p:txBody>
      </p:sp>
      <p:pic>
        <p:nvPicPr>
          <p:cNvPr id="869" name="Рисунок 8" descr=""/>
          <p:cNvPicPr/>
          <p:nvPr/>
        </p:nvPicPr>
        <p:blipFill>
          <a:blip r:embed="rId2"/>
          <a:stretch/>
        </p:blipFill>
        <p:spPr>
          <a:xfrm>
            <a:off x="117720" y="212400"/>
            <a:ext cx="1976040" cy="87120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Прямокутник 6"/>
          <p:cNvSpPr/>
          <p:nvPr/>
        </p:nvSpPr>
        <p:spPr>
          <a:xfrm>
            <a:off x="2065320" y="192600"/>
            <a:ext cx="9706680" cy="54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3000" spc="-1" strike="noStrike">
                <a:solidFill>
                  <a:srgbClr val="822237"/>
                </a:solidFill>
                <a:latin typeface="Garamond"/>
              </a:rPr>
              <a:t>«Перевірочний» мораторій</a:t>
            </a:r>
            <a:endParaRPr b="0" lang="uk-UA" sz="3000" spc="-1" strike="noStrike">
              <a:latin typeface="Arial"/>
            </a:endParaRPr>
          </a:p>
        </p:txBody>
      </p:sp>
      <p:pic>
        <p:nvPicPr>
          <p:cNvPr id="184" name="Рисунок 9" descr=""/>
          <p:cNvPicPr/>
          <p:nvPr/>
        </p:nvPicPr>
        <p:blipFill>
          <a:blip r:embed="rId1"/>
          <a:stretch/>
        </p:blipFill>
        <p:spPr>
          <a:xfrm>
            <a:off x="117720" y="212400"/>
            <a:ext cx="1976040" cy="871200"/>
          </a:xfrm>
          <a:prstGeom prst="rect">
            <a:avLst/>
          </a:prstGeom>
          <a:ln w="0">
            <a:noFill/>
          </a:ln>
        </p:spPr>
      </p:pic>
      <p:sp>
        <p:nvSpPr>
          <p:cNvPr id="185" name="PlaceHolder 1"/>
          <p:cNvSpPr>
            <a:spLocks noGrp="1"/>
          </p:cNvSpPr>
          <p:nvPr>
            <p:ph type="sldNum" idx="26"/>
          </p:nvPr>
        </p:nvSpPr>
        <p:spPr>
          <a:xfrm>
            <a:off x="8735400" y="6356520"/>
            <a:ext cx="2843640" cy="364680"/>
          </a:xfrm>
          <a:prstGeom prst="rect">
            <a:avLst/>
          </a:prstGeom>
          <a:noFill/>
          <a:ln w="0">
            <a:noFill/>
          </a:ln>
        </p:spPr>
        <p:txBody>
          <a:bodyPr anchor="ctr">
            <a:noAutofit/>
          </a:bodyPr>
          <a:lstStyle>
            <a:lvl1pPr algn="r">
              <a:lnSpc>
                <a:spcPct val="100000"/>
              </a:lnSpc>
              <a:buNone/>
              <a:defRPr b="0" lang="ru-RU" sz="1200" spc="-1" strike="noStrike">
                <a:solidFill>
                  <a:srgbClr val="8c8c8c"/>
                </a:solidFill>
                <a:latin typeface="Corbel"/>
              </a:defRPr>
            </a:lvl1pPr>
          </a:lstStyle>
          <a:p>
            <a:pPr algn="r">
              <a:lnSpc>
                <a:spcPct val="100000"/>
              </a:lnSpc>
              <a:buNone/>
            </a:pPr>
            <a:fld id="{E4BD1EE9-A19C-4583-9038-216789DCA1AA}" type="slidenum">
              <a:rPr b="0" lang="ru-RU" sz="1200" spc="-1" strike="noStrike">
                <a:solidFill>
                  <a:srgbClr val="8c8c8c"/>
                </a:solidFill>
                <a:latin typeface="Corbel"/>
              </a:rPr>
              <a:t>8</a:t>
            </a:fld>
            <a:endParaRPr b="0" lang="uk-UA" sz="1200" spc="-1" strike="noStrike">
              <a:latin typeface="Times New Roman"/>
            </a:endParaRPr>
          </a:p>
        </p:txBody>
      </p:sp>
      <p:sp>
        <p:nvSpPr>
          <p:cNvPr id="186" name="PlaceHolder 2"/>
          <p:cNvSpPr>
            <a:spLocks noGrp="1"/>
          </p:cNvSpPr>
          <p:nvPr>
            <p:ph/>
          </p:nvPr>
        </p:nvSpPr>
        <p:spPr>
          <a:xfrm>
            <a:off x="1275120" y="1762560"/>
            <a:ext cx="10286640" cy="4190760"/>
          </a:xfrm>
          <a:prstGeom prst="rect">
            <a:avLst/>
          </a:prstGeom>
          <a:noFill/>
          <a:ln w="0">
            <a:noFill/>
          </a:ln>
        </p:spPr>
        <p:txBody>
          <a:bodyPr anchor="t">
            <a:normAutofit/>
          </a:bodyPr>
          <a:p>
            <a:pPr>
              <a:lnSpc>
                <a:spcPct val="90000"/>
              </a:lnSpc>
              <a:spcBef>
                <a:spcPts val="1800"/>
              </a:spcBef>
              <a:buNone/>
              <a:tabLst>
                <a:tab algn="l" pos="0"/>
              </a:tabLst>
            </a:pPr>
            <a:r>
              <a:rPr b="0" lang="uk-UA" sz="100" spc="-1" strike="noStrike">
                <a:solidFill>
                  <a:srgbClr val="404040"/>
                </a:solidFill>
                <a:latin typeface="Corbel"/>
              </a:rPr>
              <a:t>.</a:t>
            </a:r>
            <a:endParaRPr b="0" lang="en-US" sz="100" spc="-1" strike="noStrike">
              <a:solidFill>
                <a:srgbClr val="404040"/>
              </a:solidFill>
              <a:latin typeface="Corbel"/>
            </a:endParaRPr>
          </a:p>
        </p:txBody>
      </p:sp>
      <p:graphicFrame>
        <p:nvGraphicFramePr>
          <p:cNvPr id="187" name="Содержимое 6"/>
          <p:cNvGraphicFramePr/>
          <p:nvPr/>
        </p:nvGraphicFramePr>
        <p:xfrm>
          <a:off x="1275120" y="1411920"/>
          <a:ext cx="10244520" cy="4311720"/>
        </p:xfrm>
        <a:graphic>
          <a:graphicData uri="http://schemas.openxmlformats.org/drawingml/2006/table">
            <a:tbl>
              <a:tblPr/>
              <a:tblGrid>
                <a:gridCol w="4250520"/>
                <a:gridCol w="5994360"/>
              </a:tblGrid>
              <a:tr h="552240">
                <a:tc>
                  <a:txBody>
                    <a:bodyPr anchor="t">
                      <a:noAutofit/>
                    </a:bodyPr>
                    <a:p>
                      <a:pPr algn="ctr">
                        <a:lnSpc>
                          <a:spcPct val="100000"/>
                        </a:lnSpc>
                        <a:buNone/>
                      </a:pPr>
                      <a:endParaRPr b="0" lang="uk-UA" sz="800" spc="-1" strike="noStrike">
                        <a:latin typeface="Arial"/>
                      </a:endParaRPr>
                    </a:p>
                    <a:p>
                      <a:pPr algn="ctr">
                        <a:lnSpc>
                          <a:spcPct val="100000"/>
                        </a:lnSpc>
                        <a:buNone/>
                      </a:pPr>
                      <a:r>
                        <a:rPr b="1" lang="uk-UA" sz="1600" spc="-1" strike="noStrike">
                          <a:solidFill>
                            <a:srgbClr val="ffffff"/>
                          </a:solidFill>
                          <a:latin typeface="Garamond"/>
                        </a:rPr>
                        <a:t>Термін дії мораторію</a:t>
                      </a:r>
                      <a:endParaRPr b="0" lang="uk-UA"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b00000"/>
                    </a:solidFill>
                  </a:tcPr>
                </a:tc>
                <a:tc>
                  <a:txBody>
                    <a:bodyPr anchor="t">
                      <a:noAutofit/>
                    </a:bodyPr>
                    <a:p>
                      <a:pPr algn="ctr">
                        <a:lnSpc>
                          <a:spcPct val="100000"/>
                        </a:lnSpc>
                        <a:buNone/>
                      </a:pPr>
                      <a:endParaRPr b="0" lang="uk-UA" sz="800" spc="-1" strike="noStrike">
                        <a:latin typeface="Arial"/>
                      </a:endParaRPr>
                    </a:p>
                    <a:p>
                      <a:pPr algn="ctr">
                        <a:lnSpc>
                          <a:spcPct val="100000"/>
                        </a:lnSpc>
                        <a:buNone/>
                      </a:pPr>
                      <a:r>
                        <a:rPr b="1" lang="uk-UA" sz="1600" spc="-1" strike="noStrike">
                          <a:solidFill>
                            <a:srgbClr val="ffffff"/>
                          </a:solidFill>
                          <a:latin typeface="Garamond"/>
                        </a:rPr>
                        <a:t>Заборонені перевірки</a:t>
                      </a:r>
                      <a:endParaRPr b="0" lang="uk-UA" sz="1600" spc="-1" strike="noStrike">
                        <a:latin typeface="Arial"/>
                      </a:endParaRPr>
                    </a:p>
                    <a:p>
                      <a:pPr algn="ctr">
                        <a:lnSpc>
                          <a:spcPct val="100000"/>
                        </a:lnSpc>
                        <a:buNone/>
                      </a:pPr>
                      <a:endParaRPr b="0" lang="uk-UA" sz="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b00000"/>
                    </a:solidFill>
                  </a:tcPr>
                </a:tc>
              </a:tr>
              <a:tr h="4062600">
                <a:tc>
                  <a:txBody>
                    <a:bodyPr anchor="t">
                      <a:noAutofit/>
                    </a:bodyPr>
                    <a:p>
                      <a:pPr algn="ctr">
                        <a:lnSpc>
                          <a:spcPct val="100000"/>
                        </a:lnSpc>
                        <a:buNone/>
                        <a:tabLst>
                          <a:tab algn="l" pos="0"/>
                        </a:tabLst>
                      </a:pPr>
                      <a:endParaRPr b="0" lang="uk-UA" sz="800" spc="-1" strike="noStrike">
                        <a:latin typeface="Arial"/>
                      </a:endParaRPr>
                    </a:p>
                    <a:p>
                      <a:pPr algn="ctr">
                        <a:lnSpc>
                          <a:spcPct val="100000"/>
                        </a:lnSpc>
                        <a:buNone/>
                        <a:tabLst>
                          <a:tab algn="l" pos="0"/>
                        </a:tabLst>
                      </a:pPr>
                      <a:endParaRPr b="0" lang="uk-UA" sz="800" spc="-1" strike="noStrike">
                        <a:latin typeface="Arial"/>
                      </a:endParaRPr>
                    </a:p>
                    <a:p>
                      <a:pPr algn="ctr">
                        <a:lnSpc>
                          <a:spcPct val="100000"/>
                        </a:lnSpc>
                        <a:buNone/>
                        <a:tabLst>
                          <a:tab algn="l" pos="0"/>
                        </a:tabLst>
                      </a:pPr>
                      <a:endParaRPr b="0" lang="uk-UA" sz="1200" spc="-1" strike="noStrike">
                        <a:latin typeface="Arial"/>
                      </a:endParaRPr>
                    </a:p>
                    <a:p>
                      <a:pPr algn="ctr">
                        <a:lnSpc>
                          <a:spcPct val="100000"/>
                        </a:lnSpc>
                        <a:buNone/>
                        <a:tabLst>
                          <a:tab algn="l" pos="0"/>
                        </a:tabLst>
                      </a:pPr>
                      <a:r>
                        <a:rPr b="1" lang="ru-RU" sz="1500" spc="-1" strike="noStrike">
                          <a:solidFill>
                            <a:srgbClr val="000000"/>
                          </a:solidFill>
                          <a:latin typeface="Garamond"/>
                        </a:rPr>
                        <a:t>4) </a:t>
                      </a:r>
                      <a:r>
                        <a:rPr b="0" lang="ru-RU" sz="1500" spc="-1" strike="noStrike">
                          <a:solidFill>
                            <a:srgbClr val="000000"/>
                          </a:solidFill>
                          <a:latin typeface="Garamond"/>
                        </a:rPr>
                        <a:t>до  01.12.2024 </a:t>
                      </a:r>
                      <a:r>
                        <a:rPr b="1" lang="ru-RU" sz="1500" spc="-1" strike="noStrike">
                          <a:solidFill>
                            <a:srgbClr val="ff0000"/>
                          </a:solidFill>
                          <a:latin typeface="Garamond"/>
                        </a:rPr>
                        <a:t>*</a:t>
                      </a:r>
                      <a:endParaRPr b="0" lang="uk-UA" sz="1500" spc="-1" strike="noStrike">
                        <a:latin typeface="Arial"/>
                      </a:endParaRPr>
                    </a:p>
                    <a:p>
                      <a:pPr algn="ctr">
                        <a:lnSpc>
                          <a:spcPct val="100000"/>
                        </a:lnSpc>
                        <a:buNone/>
                        <a:tabLst>
                          <a:tab algn="l" pos="0"/>
                        </a:tabLst>
                      </a:pPr>
                      <a:endParaRPr b="0" lang="uk-UA" sz="1000" spc="-1" strike="noStrike">
                        <a:latin typeface="Arial"/>
                      </a:endParaRPr>
                    </a:p>
                    <a:p>
                      <a:pPr algn="ctr">
                        <a:lnSpc>
                          <a:spcPct val="100000"/>
                        </a:lnSpc>
                        <a:buNone/>
                        <a:tabLst>
                          <a:tab algn="l" pos="0"/>
                        </a:tabLst>
                      </a:pPr>
                      <a:r>
                        <a:rPr b="1" lang="uk-UA" sz="1500" spc="-1" strike="noStrike">
                          <a:solidFill>
                            <a:srgbClr val="000000"/>
                          </a:solidFill>
                          <a:latin typeface="Garamond"/>
                        </a:rPr>
                        <a:t>5)</a:t>
                      </a:r>
                      <a:r>
                        <a:rPr b="0" lang="uk-UA" sz="1500" spc="-1" strike="noStrike">
                          <a:solidFill>
                            <a:srgbClr val="000000"/>
                          </a:solidFill>
                          <a:latin typeface="Garamond"/>
                        </a:rPr>
                        <a:t> до останнього числа місяця завершення окупації територій/активних (можливих) бойових дій або дати держреєстрації зміни податкової адреси </a:t>
                      </a:r>
                      <a:r>
                        <a:rPr b="1" lang="uk-UA" sz="1500" spc="-1" strike="noStrike">
                          <a:solidFill>
                            <a:srgbClr val="ff0000"/>
                          </a:solidFill>
                          <a:latin typeface="Garamond"/>
                        </a:rPr>
                        <a:t>*</a:t>
                      </a:r>
                      <a:endParaRPr b="0" lang="uk-UA" sz="1500" spc="-1" strike="noStrike">
                        <a:latin typeface="Arial"/>
                      </a:endParaRPr>
                    </a:p>
                    <a:p>
                      <a:pPr algn="ctr">
                        <a:lnSpc>
                          <a:spcPct val="100000"/>
                        </a:lnSpc>
                        <a:buNone/>
                        <a:tabLst>
                          <a:tab algn="l" pos="0"/>
                        </a:tabLst>
                      </a:pPr>
                      <a:r>
                        <a:rPr b="1" lang="uk-UA" sz="1500" spc="-1" strike="noStrike">
                          <a:solidFill>
                            <a:srgbClr val="000000"/>
                          </a:solidFill>
                          <a:latin typeface="Garamond"/>
                        </a:rPr>
                        <a:t>6)</a:t>
                      </a:r>
                      <a:r>
                        <a:rPr b="0" lang="uk-UA" sz="1500" spc="-1" strike="noStrike">
                          <a:solidFill>
                            <a:srgbClr val="000000"/>
                          </a:solidFill>
                          <a:latin typeface="Garamond"/>
                        </a:rPr>
                        <a:t> до 31.12.2024 </a:t>
                      </a:r>
                      <a:r>
                        <a:rPr b="1" lang="uk-UA" sz="1500" spc="-1" strike="noStrike">
                          <a:solidFill>
                            <a:srgbClr val="ff0000"/>
                          </a:solidFill>
                          <a:latin typeface="Garamond"/>
                        </a:rPr>
                        <a:t>*</a:t>
                      </a:r>
                      <a:endParaRPr b="0" lang="uk-UA" sz="15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400" spc="-1" strike="noStrike">
                        <a:latin typeface="Arial"/>
                      </a:endParaRPr>
                    </a:p>
                    <a:p>
                      <a:pPr algn="ctr">
                        <a:lnSpc>
                          <a:spcPct val="100000"/>
                        </a:lnSpc>
                        <a:buNone/>
                        <a:tabLst>
                          <a:tab algn="l" pos="0"/>
                        </a:tabLst>
                      </a:pPr>
                      <a:endParaRPr b="0" lang="uk-UA" sz="105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ed0d6"/>
                    </a:solidFill>
                  </a:tcPr>
                </a:tc>
                <a:tc>
                  <a:txBody>
                    <a:bodyPr anchor="t">
                      <a:noAutofit/>
                    </a:bodyPr>
                    <a:p>
                      <a:pPr algn="just">
                        <a:lnSpc>
                          <a:spcPct val="100000"/>
                        </a:lnSpc>
                        <a:buNone/>
                      </a:pPr>
                      <a:endParaRPr b="0" lang="uk-UA" sz="600" spc="-1" strike="noStrike">
                        <a:latin typeface="Arial"/>
                      </a:endParaRPr>
                    </a:p>
                    <a:p>
                      <a:pPr algn="just">
                        <a:lnSpc>
                          <a:spcPct val="100000"/>
                        </a:lnSpc>
                        <a:buNone/>
                      </a:pPr>
                      <a:r>
                        <a:rPr b="1" lang="ru-RU" sz="1600" spc="-1" strike="noStrike">
                          <a:solidFill>
                            <a:srgbClr val="000000"/>
                          </a:solidFill>
                          <a:latin typeface="Garamond"/>
                        </a:rPr>
                        <a:t>Документальні планові</a:t>
                      </a:r>
                      <a:r>
                        <a:rPr b="0" lang="ru-RU" sz="1600" spc="-1" strike="noStrike">
                          <a:solidFill>
                            <a:srgbClr val="000000"/>
                          </a:solidFill>
                          <a:latin typeface="Garamond"/>
                        </a:rPr>
                        <a:t>: </a:t>
                      </a:r>
                      <a:endParaRPr b="0" lang="uk-UA" sz="1600" spc="-1" strike="noStrike">
                        <a:latin typeface="Arial"/>
                      </a:endParaRPr>
                    </a:p>
                    <a:p>
                      <a:pPr algn="just">
                        <a:lnSpc>
                          <a:spcPct val="100000"/>
                        </a:lnSpc>
                        <a:buNone/>
                      </a:pPr>
                      <a:endParaRPr b="0" lang="uk-UA" sz="800" spc="-1" strike="noStrike">
                        <a:latin typeface="Arial"/>
                      </a:endParaRPr>
                    </a:p>
                    <a:p>
                      <a:pPr algn="just">
                        <a:lnSpc>
                          <a:spcPct val="100000"/>
                        </a:lnSpc>
                        <a:buNone/>
                        <a:tabLst>
                          <a:tab algn="l" pos="0"/>
                        </a:tabLst>
                      </a:pPr>
                      <a:r>
                        <a:rPr b="1" lang="uk-UA" sz="1500" spc="-1" strike="noStrike">
                          <a:solidFill>
                            <a:srgbClr val="000000"/>
                          </a:solidFill>
                          <a:latin typeface="Garamond"/>
                        </a:rPr>
                        <a:t>4)</a:t>
                      </a:r>
                      <a:r>
                        <a:rPr b="0" lang="uk-UA" sz="1500" spc="-1" strike="noStrike">
                          <a:solidFill>
                            <a:srgbClr val="000000"/>
                          </a:solidFill>
                          <a:latin typeface="Garamond"/>
                        </a:rPr>
                        <a:t> ФОП-ЄП на 1 та 2 гр.</a:t>
                      </a:r>
                      <a:endParaRPr b="0" lang="uk-UA" sz="1500" spc="-1" strike="noStrike">
                        <a:latin typeface="Arial"/>
                      </a:endParaRPr>
                    </a:p>
                    <a:p>
                      <a:pPr algn="just">
                        <a:lnSpc>
                          <a:spcPct val="100000"/>
                        </a:lnSpc>
                        <a:buNone/>
                        <a:tabLst>
                          <a:tab algn="l" pos="0"/>
                        </a:tabLst>
                      </a:pPr>
                      <a:endParaRPr b="0" lang="uk-UA" sz="800" spc="-1" strike="noStrike">
                        <a:latin typeface="Arial"/>
                      </a:endParaRPr>
                    </a:p>
                    <a:p>
                      <a:pPr algn="just">
                        <a:lnSpc>
                          <a:spcPct val="100000"/>
                        </a:lnSpc>
                        <a:buNone/>
                        <a:tabLst>
                          <a:tab algn="l" pos="0"/>
                        </a:tabLst>
                      </a:pPr>
                      <a:r>
                        <a:rPr b="1" lang="uk-UA" sz="1500" spc="-1" strike="noStrike">
                          <a:solidFill>
                            <a:srgbClr val="000000"/>
                          </a:solidFill>
                          <a:latin typeface="Garamond"/>
                        </a:rPr>
                        <a:t>5)</a:t>
                      </a:r>
                      <a:r>
                        <a:rPr b="0" lang="uk-UA" sz="1500" spc="-1" strike="noStrike">
                          <a:solidFill>
                            <a:srgbClr val="000000"/>
                          </a:solidFill>
                          <a:latin typeface="Garamond"/>
                        </a:rPr>
                        <a:t> податкова адреса на тимчасово окупованих  територіях/активних (можливих) бойових дій станом на дату початку таких дій</a:t>
                      </a:r>
                      <a:endParaRPr b="0" lang="uk-UA" sz="1500" spc="-1" strike="noStrike">
                        <a:latin typeface="Arial"/>
                      </a:endParaRPr>
                    </a:p>
                    <a:p>
                      <a:pPr algn="just">
                        <a:lnSpc>
                          <a:spcPct val="100000"/>
                        </a:lnSpc>
                        <a:buNone/>
                        <a:tabLst>
                          <a:tab algn="l" pos="0"/>
                        </a:tabLst>
                      </a:pPr>
                      <a:endParaRPr b="0" lang="uk-UA" sz="1400" spc="-1" strike="noStrike">
                        <a:latin typeface="Arial"/>
                      </a:endParaRPr>
                    </a:p>
                    <a:p>
                      <a:pPr algn="just">
                        <a:lnSpc>
                          <a:spcPct val="100000"/>
                        </a:lnSpc>
                        <a:buNone/>
                        <a:tabLst>
                          <a:tab algn="l" pos="0"/>
                        </a:tabLst>
                      </a:pPr>
                      <a:r>
                        <a:rPr b="1" lang="uk-UA" sz="1500" spc="-1" strike="noStrike">
                          <a:solidFill>
                            <a:srgbClr val="0d0d0d"/>
                          </a:solidFill>
                          <a:latin typeface="Garamond"/>
                        </a:rPr>
                        <a:t>6)</a:t>
                      </a:r>
                      <a:r>
                        <a:rPr b="0" lang="uk-UA" sz="1500" spc="-1" strike="noStrike">
                          <a:solidFill>
                            <a:srgbClr val="0d0d0d"/>
                          </a:solidFill>
                          <a:latin typeface="Garamond"/>
                        </a:rPr>
                        <a:t> інших платників </a:t>
                      </a:r>
                      <a:r>
                        <a:rPr b="0" i="1" lang="uk-UA" sz="1500" spc="-1" strike="noStrike">
                          <a:solidFill>
                            <a:srgbClr val="0d0d0d"/>
                          </a:solidFill>
                          <a:latin typeface="Garamond"/>
                        </a:rPr>
                        <a:t>(крім, </a:t>
                      </a:r>
                      <a:r>
                        <a:rPr b="0" i="1" lang="ru-RU" sz="1500" spc="-1" strike="noStrike">
                          <a:solidFill>
                            <a:srgbClr val="0d0d0d"/>
                          </a:solidFill>
                          <a:latin typeface="Garamond"/>
                        </a:rPr>
                        <a:t>виробників та/або реалізаторів підакцизної продукції; грального бізнес</a:t>
                      </a:r>
                      <a:r>
                        <a:rPr b="0" i="1" lang="uk-UA" sz="1500" spc="-1" strike="noStrike">
                          <a:solidFill>
                            <a:srgbClr val="0d0d0d"/>
                          </a:solidFill>
                          <a:latin typeface="Garamond"/>
                        </a:rPr>
                        <a:t>у</a:t>
                      </a:r>
                      <a:r>
                        <a:rPr b="0" i="1" lang="ru-RU" sz="1500" spc="-1" strike="noStrike">
                          <a:solidFill>
                            <a:srgbClr val="0d0d0d"/>
                          </a:solidFill>
                          <a:latin typeface="Garamond"/>
                        </a:rPr>
                        <a:t>; надавачі</a:t>
                      </a:r>
                      <a:r>
                        <a:rPr b="0" i="1" lang="uk-UA" sz="1500" spc="-1" strike="noStrike">
                          <a:solidFill>
                            <a:srgbClr val="0d0d0d"/>
                          </a:solidFill>
                          <a:latin typeface="Garamond"/>
                        </a:rPr>
                        <a:t>в </a:t>
                      </a:r>
                      <a:r>
                        <a:rPr b="0" i="1" lang="ru-RU" sz="1500" spc="-1" strike="noStrike">
                          <a:solidFill>
                            <a:srgbClr val="0d0d0d"/>
                          </a:solidFill>
                          <a:latin typeface="Garamond"/>
                        </a:rPr>
                        <a:t>фін</a:t>
                      </a:r>
                      <a:r>
                        <a:rPr b="0" i="1" lang="uk-UA" sz="1500" spc="-1" strike="noStrike">
                          <a:solidFill>
                            <a:srgbClr val="0d0d0d"/>
                          </a:solidFill>
                          <a:latin typeface="Garamond"/>
                        </a:rPr>
                        <a:t>/</a:t>
                      </a:r>
                      <a:r>
                        <a:rPr b="0" i="1" lang="ru-RU" sz="1500" spc="-1" strike="noStrike">
                          <a:solidFill>
                            <a:srgbClr val="0d0d0d"/>
                          </a:solidFill>
                          <a:latin typeface="Garamond"/>
                        </a:rPr>
                        <a:t>платіжних послуг; нерезидентів, які працюють в Україні через відокремлені підрозділи; </a:t>
                      </a:r>
                      <a:r>
                        <a:rPr b="1" i="1" lang="ru-RU" sz="1500" spc="-1" strike="noStrike">
                          <a:solidFill>
                            <a:srgbClr val="0d0d0d"/>
                          </a:solidFill>
                          <a:latin typeface="Garamond"/>
                        </a:rPr>
                        <a:t>платників, які на основі показників за 2021р. відповідають хоча б </a:t>
                      </a:r>
                      <a:r>
                        <a:rPr b="1" i="1" lang="uk-UA" sz="1500" spc="-1" strike="noStrike">
                          <a:solidFill>
                            <a:srgbClr val="0d0d0d"/>
                          </a:solidFill>
                          <a:latin typeface="Garamond"/>
                        </a:rPr>
                        <a:t>1 </a:t>
                      </a:r>
                      <a:r>
                        <a:rPr b="1" i="1" lang="ru-RU" sz="1500" spc="-1" strike="noStrike">
                          <a:solidFill>
                            <a:srgbClr val="0d0d0d"/>
                          </a:solidFill>
                          <a:latin typeface="Garamond"/>
                        </a:rPr>
                        <a:t>з критеріїв</a:t>
                      </a:r>
                      <a:r>
                        <a:rPr b="0" i="1" lang="ru-RU" sz="1500" spc="-1" strike="noStrike">
                          <a:solidFill>
                            <a:srgbClr val="0d0d0d"/>
                          </a:solidFill>
                          <a:latin typeface="Garamond"/>
                        </a:rPr>
                        <a:t>: рівень сплати податку на прибуток та/або ПДВ на 50 і більше % менший, ніж рівень сплати податку у відповідній галузі, </a:t>
                      </a:r>
                      <a:r>
                        <a:rPr b="0" i="1" lang="uk-UA" sz="1500" spc="-1" strike="noStrike">
                          <a:solidFill>
                            <a:srgbClr val="0d0d0d"/>
                          </a:solidFill>
                          <a:latin typeface="Garamond"/>
                        </a:rPr>
                        <a:t>«дебіторка» </a:t>
                      </a:r>
                      <a:r>
                        <a:rPr b="0" i="1" lang="ru-RU" sz="1500" spc="-1" strike="noStrike">
                          <a:solidFill>
                            <a:srgbClr val="0d0d0d"/>
                          </a:solidFill>
                          <a:latin typeface="Garamond"/>
                        </a:rPr>
                        <a:t>перевищує </a:t>
                      </a:r>
                      <a:r>
                        <a:rPr b="0" i="1" lang="uk-UA" sz="1500" spc="-1" strike="noStrike">
                          <a:solidFill>
                            <a:srgbClr val="0d0d0d"/>
                          </a:solidFill>
                          <a:latin typeface="Garamond"/>
                        </a:rPr>
                        <a:t>«</a:t>
                      </a:r>
                      <a:r>
                        <a:rPr b="0" i="1" lang="ru-RU" sz="1500" spc="-1" strike="noStrike">
                          <a:solidFill>
                            <a:srgbClr val="0d0d0d"/>
                          </a:solidFill>
                          <a:latin typeface="Garamond"/>
                        </a:rPr>
                        <a:t>кредиторку</a:t>
                      </a:r>
                      <a:r>
                        <a:rPr b="0" i="1" lang="uk-UA" sz="1500" spc="-1" strike="noStrike">
                          <a:solidFill>
                            <a:srgbClr val="0d0d0d"/>
                          </a:solidFill>
                          <a:latin typeface="Garamond"/>
                        </a:rPr>
                        <a:t>» </a:t>
                      </a:r>
                      <a:r>
                        <a:rPr b="0" i="1" lang="ru-RU" sz="1500" spc="-1" strike="noStrike">
                          <a:solidFill>
                            <a:srgbClr val="0d0d0d"/>
                          </a:solidFill>
                          <a:latin typeface="Garamond"/>
                        </a:rPr>
                        <a:t>більше ніж у 2 рази</a:t>
                      </a:r>
                      <a:r>
                        <a:rPr b="0" i="1" lang="uk-UA" sz="1500" spc="-1" strike="noStrike">
                          <a:solidFill>
                            <a:srgbClr val="0d0d0d"/>
                          </a:solidFill>
                          <a:latin typeface="Garamond"/>
                        </a:rPr>
                        <a:t>, </a:t>
                      </a:r>
                      <a:r>
                        <a:rPr b="0" i="1" lang="ru-RU" sz="1500" spc="-1" strike="noStrike">
                          <a:solidFill>
                            <a:srgbClr val="0d0d0d"/>
                          </a:solidFill>
                          <a:latin typeface="Garamond"/>
                        </a:rPr>
                        <a:t>загальна сума витрат, відображених у податковій декларації про майновий стан і доходи, становить 75 або більше % суми</a:t>
                      </a:r>
                      <a:r>
                        <a:rPr b="0" i="1" lang="uk-UA" sz="1500" spc="-1" strike="noStrike">
                          <a:solidFill>
                            <a:srgbClr val="0d0d0d"/>
                          </a:solidFill>
                          <a:latin typeface="Garamond"/>
                        </a:rPr>
                        <a:t> задекларованого </a:t>
                      </a:r>
                      <a:r>
                        <a:rPr b="0" i="1" lang="ru-RU" sz="1500" spc="-1" strike="noStrike">
                          <a:solidFill>
                            <a:srgbClr val="0d0d0d"/>
                          </a:solidFill>
                          <a:latin typeface="Garamond"/>
                        </a:rPr>
                        <a:t>загального річного доходу, за умови що сума загального</a:t>
                      </a:r>
                      <a:r>
                        <a:rPr b="0" i="1" lang="uk-UA" sz="1500" spc="-1" strike="noStrike">
                          <a:solidFill>
                            <a:srgbClr val="0d0d0d"/>
                          </a:solidFill>
                          <a:latin typeface="Garamond"/>
                        </a:rPr>
                        <a:t> підприємницького </a:t>
                      </a:r>
                      <a:r>
                        <a:rPr b="0" i="1" lang="ru-RU" sz="1500" spc="-1" strike="noStrike">
                          <a:solidFill>
                            <a:srgbClr val="0d0d0d"/>
                          </a:solidFill>
                          <a:latin typeface="Garamond"/>
                        </a:rPr>
                        <a:t>річного доходу становить 10 млн.грн. і більше</a:t>
                      </a:r>
                      <a:r>
                        <a:rPr b="0" i="1" lang="uk-UA" sz="1500" spc="-1" strike="noStrike">
                          <a:solidFill>
                            <a:srgbClr val="0d0d0d"/>
                          </a:solidFill>
                          <a:latin typeface="Garamond"/>
                        </a:rPr>
                        <a:t>, </a:t>
                      </a:r>
                      <a:r>
                        <a:rPr b="0" i="1" lang="ru-RU" sz="1500" spc="-1" strike="noStrike">
                          <a:solidFill>
                            <a:srgbClr val="0d0d0d"/>
                          </a:solidFill>
                          <a:latin typeface="Garamond"/>
                        </a:rPr>
                        <a:t>нарахування та/або виплата податковим агентом – юрособою доходів у вигляді </a:t>
                      </a:r>
                      <a:r>
                        <a:rPr b="0" i="1" lang="uk-UA" sz="1500" spc="-1" strike="noStrike">
                          <a:solidFill>
                            <a:srgbClr val="0d0d0d"/>
                          </a:solidFill>
                          <a:latin typeface="Garamond"/>
                        </a:rPr>
                        <a:t>ЗП </a:t>
                      </a:r>
                      <a:r>
                        <a:rPr b="0" i="1" lang="ru-RU" sz="1500" spc="-1" strike="noStrike">
                          <a:solidFill>
                            <a:srgbClr val="0d0d0d"/>
                          </a:solidFill>
                          <a:latin typeface="Garamond"/>
                        </a:rPr>
                        <a:t>в розмірі менше середньої </a:t>
                      </a:r>
                      <a:r>
                        <a:rPr b="0" i="1" lang="uk-UA" sz="1500" spc="-1" strike="noStrike">
                          <a:solidFill>
                            <a:srgbClr val="0d0d0d"/>
                          </a:solidFill>
                          <a:latin typeface="Garamond"/>
                        </a:rPr>
                        <a:t>ЗП </a:t>
                      </a:r>
                      <a:r>
                        <a:rPr b="0" i="1" lang="ru-RU" sz="1500" spc="-1" strike="noStrike">
                          <a:solidFill>
                            <a:srgbClr val="0d0d0d"/>
                          </a:solidFill>
                          <a:latin typeface="Garamond"/>
                        </a:rPr>
                        <a:t>у відповідній галузі у відповідному регіоні (за основним місцем обліку).</a:t>
                      </a:r>
                      <a:endParaRPr b="0" lang="uk-UA" sz="15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ced0d6"/>
                    </a:solidFill>
                  </a:tcPr>
                </a:tc>
              </a:tr>
            </a:tbl>
          </a:graphicData>
        </a:graphic>
      </p:graphicFrame>
      <p:sp>
        <p:nvSpPr>
          <p:cNvPr id="188" name="Прямокутник 8"/>
          <p:cNvSpPr/>
          <p:nvPr/>
        </p:nvSpPr>
        <p:spPr>
          <a:xfrm>
            <a:off x="2145600" y="786960"/>
            <a:ext cx="9637200" cy="79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u-RU" sz="2400" spc="-1" strike="noStrike">
                <a:solidFill>
                  <a:srgbClr val="c00000"/>
                </a:solidFill>
                <a:latin typeface="Garamond"/>
              </a:rPr>
              <a:t>Що залишається</a:t>
            </a:r>
            <a:r>
              <a:rPr b="1" lang="en-US" sz="2400" spc="-1" strike="noStrike">
                <a:solidFill>
                  <a:srgbClr val="c00000"/>
                </a:solidFill>
                <a:latin typeface="Garamond"/>
              </a:rPr>
              <a:t> </a:t>
            </a:r>
            <a:r>
              <a:rPr b="1" lang="ru-RU" sz="2400" spc="-1" strike="noStrike">
                <a:solidFill>
                  <a:srgbClr val="c00000"/>
                </a:solidFill>
                <a:latin typeface="Garamond"/>
              </a:rPr>
              <a:t>з </a:t>
            </a:r>
            <a:r>
              <a:rPr b="1" lang="ru-RU" sz="2400" spc="-1" strike="sngStrike">
                <a:solidFill>
                  <a:srgbClr val="808080"/>
                </a:solidFill>
                <a:latin typeface="Garamond"/>
              </a:rPr>
              <a:t>01.12.2023</a:t>
            </a:r>
            <a:r>
              <a:rPr b="1" lang="ru-RU" sz="2400" spc="-1" strike="noStrike">
                <a:solidFill>
                  <a:srgbClr val="c00000"/>
                </a:solidFill>
                <a:latin typeface="Garamond"/>
              </a:rPr>
              <a:t> 08.12.2023?</a:t>
            </a:r>
            <a:endParaRPr b="0" lang="uk-UA" sz="2400" spc="-1" strike="noStrike">
              <a:latin typeface="Arial"/>
            </a:endParaRPr>
          </a:p>
          <a:p>
            <a:pPr algn="ctr">
              <a:lnSpc>
                <a:spcPct val="100000"/>
              </a:lnSpc>
              <a:buNone/>
            </a:pPr>
            <a:endParaRPr b="0" lang="uk-UA" sz="2200" spc="-1" strike="noStrike">
              <a:latin typeface="Arial"/>
            </a:endParaRPr>
          </a:p>
        </p:txBody>
      </p:sp>
      <p:sp>
        <p:nvSpPr>
          <p:cNvPr id="189" name="PlaceHolder 3"/>
          <p:cNvSpPr>
            <a:spLocks noGrp="1"/>
          </p:cNvSpPr>
          <p:nvPr>
            <p:ph type="ftr" idx="27"/>
          </p:nvPr>
        </p:nvSpPr>
        <p:spPr>
          <a:xfrm>
            <a:off x="3142080" y="6453360"/>
            <a:ext cx="6768360" cy="287640"/>
          </a:xfrm>
          <a:prstGeom prst="rect">
            <a:avLst/>
          </a:prstGeom>
          <a:noFill/>
          <a:ln w="0">
            <a:noFill/>
          </a:ln>
        </p:spPr>
        <p:txBody>
          <a:bodyPr anchor="ctr">
            <a:noAutofit/>
          </a:bodyPr>
          <a:lstStyle>
            <a:lvl1pPr algn="ctr">
              <a:lnSpc>
                <a:spcPct val="100000"/>
              </a:lnSpc>
              <a:buNone/>
              <a:defRPr b="0" i="1" lang="uk-UA" sz="1200" spc="-1" strike="noStrike">
                <a:solidFill>
                  <a:srgbClr val="822237"/>
                </a:solidFill>
                <a:latin typeface="Georgia"/>
              </a:defRPr>
            </a:lvl1pPr>
          </a:lstStyle>
          <a:p>
            <a:pPr algn="ctr">
              <a:lnSpc>
                <a:spcPct val="100000"/>
              </a:lnSpc>
              <a:buNone/>
            </a:pPr>
            <a:r>
              <a:rPr b="0" i="1" lang="uk-UA" sz="1200" spc="-1" strike="noStrike">
                <a:solidFill>
                  <a:srgbClr val="822237"/>
                </a:solidFill>
                <a:latin typeface="Georgia"/>
              </a:rPr>
              <a:t>Перевірки ДПС у 2024 році: як діяти до, під час та після …?</a:t>
            </a:r>
            <a:endParaRPr b="0" lang="uk-UA" sz="1200" spc="-1" strike="noStrike">
              <a:latin typeface="Times New Roman"/>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PExecutable xmlns="9d035d7d-02e5-4a00-8b62-9a556aabc7b5" xsi:nil="true"/>
    <DirectSourceMarket xmlns="9d035d7d-02e5-4a00-8b62-9a556aabc7b5">english</DirectSourceMarket>
    <ThumbnailAssetId xmlns="9d035d7d-02e5-4a00-8b62-9a556aabc7b5" xsi:nil="true"/>
    <AssetType xmlns="9d035d7d-02e5-4a00-8b62-9a556aabc7b5">TP</AssetType>
    <Milestone xmlns="9d035d7d-02e5-4a00-8b62-9a556aabc7b5" xsi:nil="true"/>
    <OriginAsset xmlns="9d035d7d-02e5-4a00-8b62-9a556aabc7b5" xsi:nil="true"/>
    <TPComponent xmlns="9d035d7d-02e5-4a00-8b62-9a556aabc7b5" xsi:nil="true"/>
    <AssetId xmlns="9d035d7d-02e5-4a00-8b62-9a556aabc7b5">TP102801080</AssetId>
    <TPFriendlyName xmlns="9d035d7d-02e5-4a00-8b62-9a556aabc7b5" xsi:nil="true"/>
    <SourceTitle xmlns="9d035d7d-02e5-4a00-8b62-9a556aabc7b5" xsi:nil="true"/>
    <TPApplication xmlns="9d035d7d-02e5-4a00-8b62-9a556aabc7b5" xsi:nil="true"/>
    <TPLaunchHelpLink xmlns="9d035d7d-02e5-4a00-8b62-9a556aabc7b5" xsi:nil="true"/>
    <OpenTemplate xmlns="9d035d7d-02e5-4a00-8b62-9a556aabc7b5">true</OpenTemplate>
    <CrawlForDependencies xmlns="9d035d7d-02e5-4a00-8b62-9a556aabc7b5">false</CrawlForDependencies>
    <TrustLevel xmlns="9d035d7d-02e5-4a00-8b62-9a556aabc7b5">1 Microsoft Managed Content</TrustLevel>
    <PublishStatusLookup xmlns="9d035d7d-02e5-4a00-8b62-9a556aabc7b5">
      <Value>413923</Value>
    </PublishStatusLookup>
    <LocLastLocAttemptVersionLookup xmlns="9d035d7d-02e5-4a00-8b62-9a556aabc7b5">187188</LocLastLocAttemptVersionLookup>
    <TemplateTemplateType xmlns="9d035d7d-02e5-4a00-8b62-9a556aabc7b5">PowerPoint 12 Default</TemplateTemplateType>
    <IsSearchable xmlns="9d035d7d-02e5-4a00-8b62-9a556aabc7b5">true</IsSearchable>
    <TPNamespace xmlns="9d035d7d-02e5-4a00-8b62-9a556aabc7b5" xsi:nil="true"/>
    <Markets xmlns="9d035d7d-02e5-4a00-8b62-9a556aabc7b5"/>
    <OriginalSourceMarket xmlns="9d035d7d-02e5-4a00-8b62-9a556aabc7b5">english</OriginalSourceMarket>
    <TPInstallLocation xmlns="9d035d7d-02e5-4a00-8b62-9a556aabc7b5" xsi:nil="true"/>
    <TPAppVersion xmlns="9d035d7d-02e5-4a00-8b62-9a556aabc7b5" xsi:nil="true"/>
    <TPCommandLine xmlns="9d035d7d-02e5-4a00-8b62-9a556aabc7b5" xsi:nil="true"/>
    <APAuthor xmlns="9d035d7d-02e5-4a00-8b62-9a556aabc7b5">
      <UserInfo>
        <DisplayName/>
        <AccountId>1073741823</AccountId>
        <AccountType/>
      </UserInfo>
    </APAuthor>
    <EditorialStatus xmlns="9d035d7d-02e5-4a00-8b62-9a556aabc7b5">Complete</EditorialStatus>
    <PublishTargets xmlns="9d035d7d-02e5-4a00-8b62-9a556aabc7b5">OfficeOnlineVNext</PublishTargets>
    <TPLaunchHelpLinkType xmlns="9d035d7d-02e5-4a00-8b62-9a556aabc7b5">Template</TPLaunchHelpLinkType>
    <OriginalRelease xmlns="9d035d7d-02e5-4a00-8b62-9a556aabc7b5">14</OriginalRelease>
    <AssetStart xmlns="9d035d7d-02e5-4a00-8b62-9a556aabc7b5">2011-12-12T21:37:00+00:00</AssetStart>
    <TPClientViewer xmlns="9d035d7d-02e5-4a00-8b62-9a556aabc7b5" xsi:nil="true"/>
    <CSXHash xmlns="9d035d7d-02e5-4a00-8b62-9a556aabc7b5" xsi:nil="true"/>
    <IsDeleted xmlns="9d035d7d-02e5-4a00-8b62-9a556aabc7b5">false</IsDeleted>
    <ShowIn xmlns="9d035d7d-02e5-4a00-8b62-9a556aabc7b5">Show everywhere</ShowIn>
    <UANotes xmlns="9d035d7d-02e5-4a00-8b62-9a556aabc7b5" xsi:nil="true"/>
    <TemplateStatus xmlns="9d035d7d-02e5-4a00-8b62-9a556aabc7b5">Complete</TemplateStatus>
    <Downloads xmlns="9d035d7d-02e5-4a00-8b62-9a556aabc7b5">0</Downloads>
    <ApprovalStatus xmlns="9d035d7d-02e5-4a00-8b62-9a556aabc7b5">InProgress</ApprovalStatus>
    <BlockPublish xmlns="9d035d7d-02e5-4a00-8b62-9a556aabc7b5">false</BlockPublish>
    <EditorialTags xmlns="9d035d7d-02e5-4a00-8b62-9a556aabc7b5" xsi:nil="true"/>
    <InternalTagsTaxHTField0 xmlns="9d035d7d-02e5-4a00-8b62-9a556aabc7b5">
      <Terms xmlns="http://schemas.microsoft.com/office/infopath/2007/PartnerControls"/>
    </InternalTagsTaxHTField0>
    <MarketSpecific xmlns="9d035d7d-02e5-4a00-8b62-9a556aabc7b5">false</MarketSpecific>
    <LocComments xmlns="9d035d7d-02e5-4a00-8b62-9a556aabc7b5" xsi:nil="true"/>
    <VoteCount xmlns="9d035d7d-02e5-4a00-8b62-9a556aabc7b5" xsi:nil="true"/>
    <HandoffToMSDN xmlns="9d035d7d-02e5-4a00-8b62-9a556aabc7b5" xsi:nil="true"/>
    <IntlLangReview xmlns="9d035d7d-02e5-4a00-8b62-9a556aabc7b5">false</IntlLangReview>
    <NumericId xmlns="9d035d7d-02e5-4a00-8b62-9a556aabc7b5" xsi:nil="true"/>
    <OOCacheId xmlns="9d035d7d-02e5-4a00-8b62-9a556aabc7b5" xsi:nil="true"/>
    <ClipArtFilename xmlns="9d035d7d-02e5-4a00-8b62-9a556aabc7b5" xsi:nil="true"/>
    <LastHandOff xmlns="9d035d7d-02e5-4a00-8b62-9a556aabc7b5" xsi:nil="true"/>
    <Providers xmlns="9d035d7d-02e5-4a00-8b62-9a556aabc7b5" xsi:nil="true"/>
    <UALocComments xmlns="9d035d7d-02e5-4a00-8b62-9a556aabc7b5" xsi:nil="true"/>
    <CampaignTagsTaxHTField0 xmlns="9d035d7d-02e5-4a00-8b62-9a556aabc7b5">
      <Terms xmlns="http://schemas.microsoft.com/office/infopath/2007/PartnerControls"/>
    </CampaignTagsTaxHTField0>
    <DSATActionTaken xmlns="9d035d7d-02e5-4a00-8b62-9a556aabc7b5" xsi:nil="true"/>
    <PolicheckWords xmlns="9d035d7d-02e5-4a00-8b62-9a556aabc7b5" xsi:nil="true"/>
    <TaxCatchAll xmlns="9d035d7d-02e5-4a00-8b62-9a556aabc7b5"/>
    <BugNumber xmlns="9d035d7d-02e5-4a00-8b62-9a556aabc7b5" xsi:nil="true"/>
    <LocRecommendedHandoff xmlns="9d035d7d-02e5-4a00-8b62-9a556aabc7b5" xsi:nil="true"/>
    <LocalizationTagsTaxHTField0 xmlns="9d035d7d-02e5-4a00-8b62-9a556aabc7b5">
      <Terms xmlns="http://schemas.microsoft.com/office/infopath/2007/PartnerControls"/>
    </LocalizationTagsTaxHTField0>
    <UALocRecommendation xmlns="9d035d7d-02e5-4a00-8b62-9a556aabc7b5">Localize</UALocRecommendation>
    <APEditor xmlns="9d035d7d-02e5-4a00-8b62-9a556aabc7b5">
      <UserInfo>
        <DisplayName/>
        <AccountId xsi:nil="true"/>
        <AccountType/>
      </UserInfo>
    </APEditor>
    <PrimaryImageGen xmlns="9d035d7d-02e5-4a00-8b62-9a556aabc7b5">false</PrimaryImageGen>
    <Manager xmlns="9d035d7d-02e5-4a00-8b62-9a556aabc7b5" xsi:nil="true"/>
    <ParentAssetId xmlns="9d035d7d-02e5-4a00-8b62-9a556aabc7b5" xsi:nil="true"/>
    <SubmitterId xmlns="9d035d7d-02e5-4a00-8b62-9a556aabc7b5" xsi:nil="true"/>
    <APDescription xmlns="9d035d7d-02e5-4a00-8b62-9a556aabc7b5" xsi:nil="true"/>
    <UAProjectedTotalWords xmlns="9d035d7d-02e5-4a00-8b62-9a556aabc7b5" xsi:nil="true"/>
    <Provider xmlns="9d035d7d-02e5-4a00-8b62-9a556aabc7b5" xsi:nil="true"/>
    <ApprovalLog xmlns="9d035d7d-02e5-4a00-8b62-9a556aabc7b5" xsi:nil="true"/>
    <BusinessGroup xmlns="9d035d7d-02e5-4a00-8b62-9a556aabc7b5" xsi:nil="true"/>
    <RecommendationsModifier xmlns="9d035d7d-02e5-4a00-8b62-9a556aabc7b5" xsi:nil="true"/>
    <Component xmlns="91e8d559-4d54-460d-ba58-5d5027f88b4d" xsi:nil="true"/>
    <AcquiredFrom xmlns="9d035d7d-02e5-4a00-8b62-9a556aabc7b5">Internal MS</AcquiredFrom>
    <CSXSubmissionMarket xmlns="9d035d7d-02e5-4a00-8b62-9a556aabc7b5" xsi:nil="true"/>
    <ArtSampleDocs xmlns="9d035d7d-02e5-4a00-8b62-9a556aabc7b5" xsi:nil="true"/>
    <IntlLangReviewDate xmlns="9d035d7d-02e5-4a00-8b62-9a556aabc7b5" xsi:nil="true"/>
    <AverageRating xmlns="9d035d7d-02e5-4a00-8b62-9a556aabc7b5" xsi:nil="true"/>
    <FriendlyTitle xmlns="9d035d7d-02e5-4a00-8b62-9a556aabc7b5" xsi:nil="true"/>
    <LastModifiedDateTime xmlns="9d035d7d-02e5-4a00-8b62-9a556aabc7b5" xsi:nil="true"/>
    <LegacyData xmlns="9d035d7d-02e5-4a00-8b62-9a556aabc7b5" xsi:nil="true"/>
    <LocManualTestRequired xmlns="9d035d7d-02e5-4a00-8b62-9a556aabc7b5">false</LocManualTestRequired>
    <ScenarioTagsTaxHTField0 xmlns="9d035d7d-02e5-4a00-8b62-9a556aabc7b5">
      <Terms xmlns="http://schemas.microsoft.com/office/infopath/2007/PartnerControls"/>
    </ScenarioTagsTaxHTField0>
    <TimesCloned xmlns="9d035d7d-02e5-4a00-8b62-9a556aabc7b5" xsi:nil="true"/>
    <ContentItem xmlns="9d035d7d-02e5-4a00-8b62-9a556aabc7b5" xsi:nil="true"/>
    <UACurrentWords xmlns="9d035d7d-02e5-4a00-8b62-9a556aabc7b5" xsi:nil="true"/>
    <AssetExpire xmlns="9d035d7d-02e5-4a00-8b62-9a556aabc7b5">2029-01-01T00:00:00+00:00</AssetExpire>
    <MachineTranslated xmlns="9d035d7d-02e5-4a00-8b62-9a556aabc7b5">false</MachineTranslated>
    <OutputCachingOn xmlns="9d035d7d-02e5-4a00-8b62-9a556aabc7b5">false</OutputCachingOn>
    <PlannedPubDate xmlns="9d035d7d-02e5-4a00-8b62-9a556aabc7b5" xsi:nil="true"/>
    <Description0 xmlns="91e8d559-4d54-460d-ba58-5d5027f88b4d" xsi:nil="true"/>
    <CSXUpdate xmlns="9d035d7d-02e5-4a00-8b62-9a556aabc7b5">false</CSXUpdate>
    <FeatureTagsTaxHTField0 xmlns="9d035d7d-02e5-4a00-8b62-9a556aabc7b5">
      <Terms xmlns="http://schemas.microsoft.com/office/infopath/2007/PartnerControls"/>
    </FeatureTagsTaxHTField0>
    <IntlLangReviewer xmlns="9d035d7d-02e5-4a00-8b62-9a556aabc7b5" xsi:nil="true"/>
    <IntlLocPriority xmlns="9d035d7d-02e5-4a00-8b62-9a556aabc7b5" xsi:nil="true"/>
    <CSXSubmissionDate xmlns="9d035d7d-02e5-4a00-8b62-9a556aabc7b5" xsi:nil="true"/>
    <LocMarketGroupTiers2 xmlns="9d035d7d-02e5-4a00-8b62-9a556aabc7b5" xsi:nil="true"/>
  </documentManagement>
</p:properties>
</file>

<file path=customXml/itemProps1.xml><?xml version="1.0" encoding="utf-8"?>
<ds:datastoreItem xmlns:ds="http://schemas.openxmlformats.org/officeDocument/2006/customXml" ds:itemID="{DCE59704-6393-4558-B4EC-D10E180217E5}">
  <ds:schemaRefs>
    <ds:schemaRef ds:uri="http://schemas.microsoft.com/sharepoint/v3/contenttype/forms"/>
  </ds:schemaRefs>
</ds:datastoreItem>
</file>

<file path=customXml/itemProps2.xml><?xml version="1.0" encoding="utf-8"?>
<ds:datastoreItem xmlns:ds="http://schemas.openxmlformats.org/officeDocument/2006/customXml" ds:itemID="{A95F8A85-8BE8-4B64-9533-914C28339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36F5A5-0FA8-4FE5-AD6B-F133031FE8DF}">
  <ds:schemaRefs>
    <ds:schemaRef ds:uri="http://schemas.microsoft.com/office/2006/documentManagement/types"/>
    <ds:schemaRef ds:uri="http://schemas.openxmlformats.org/package/2006/metadata/core-properties"/>
    <ds:schemaRef ds:uri="http://purl.org/dc/elements/1.1/"/>
    <ds:schemaRef ds:uri="9d035d7d-02e5-4a00-8b62-9a556aabc7b5"/>
    <ds:schemaRef ds:uri="http://purl.org/dc/terms/"/>
    <ds:schemaRef ds:uri="91e8d559-4d54-460d-ba58-5d5027f88b4d"/>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tf02801084</Template>
  <TotalTime>0</TotalTime>
  <Application>LibreOffice/7.3.4.2$Windows_X86_64 LibreOffice_project/728fec16bd5f605073805c3c9e7c4212a0120dc5</Application>
  <AppVersion>15.0000</AppVersion>
  <Words>8217</Words>
  <Paragraphs>1311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2017-04-03T08:05:55Z</dcterms:created>
  <dc:creator/>
  <dc:description/>
  <dc:language>uk-UA</dc:language>
  <cp:lastModifiedBy/>
  <dcterms:modified xsi:type="dcterms:W3CDTF">2024-02-07T12:26:05Z</dcterms:modified>
  <cp:revision>0</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y fmtid="{D5CDD505-2E9C-101B-9397-08002B2CF9AE}" pid="3" name="Notes">
    <vt:i4>7</vt:i4>
  </property>
  <property fmtid="{D5CDD505-2E9C-101B-9397-08002B2CF9AE}" pid="4" name="PresentationFormat">
    <vt:lpwstr>Довільний</vt:lpwstr>
  </property>
  <property fmtid="{D5CDD505-2E9C-101B-9397-08002B2CF9AE}" pid="5" name="Slides">
    <vt:i4>83</vt:i4>
  </property>
</Properties>
</file>