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8" r:id="rId2"/>
    <p:sldId id="274" r:id="rId3"/>
    <p:sldId id="281" r:id="rId4"/>
    <p:sldId id="282" r:id="rId5"/>
    <p:sldId id="276" r:id="rId6"/>
    <p:sldId id="279" r:id="rId7"/>
    <p:sldId id="275" r:id="rId8"/>
    <p:sldId id="277" r:id="rId9"/>
    <p:sldId id="273" r:id="rId10"/>
    <p:sldId id="280" r:id="rId11"/>
    <p:sldId id="278" r:id="rId1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3" autoAdjust="0"/>
  </p:normalViewPr>
  <p:slideViewPr>
    <p:cSldViewPr>
      <p:cViewPr varScale="1">
        <p:scale>
          <a:sx n="49" d="100"/>
          <a:sy n="49" d="100"/>
        </p:scale>
        <p:origin x="115" y="106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sz="3600" b="1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sz="3600" b="1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sz="3600" b="1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sz="3600" b="1"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numCol="1" spcCol="38100"/>
          <a:lstStyle>
            <a:lvl1pPr marL="469900" indent="-300876">
              <a:spcBef>
                <a:spcPts val="0"/>
              </a:spcBef>
              <a:buSz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numCol="1" spcCol="38100"/>
          <a:lstStyle/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sz="5500" b="1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sz="5500" b="1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sz="5500" b="1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sz="5500" b="1"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99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Ефективність роботи…"/>
          <p:cNvSpPr txBox="1"/>
          <p:nvPr/>
        </p:nvSpPr>
        <p:spPr>
          <a:xfrm>
            <a:off x="2496801" y="6507191"/>
            <a:ext cx="18681556" cy="1875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96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1255896" y="1889448"/>
            <a:ext cx="115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/>
              <a:t>Головне управління ДПС у м. Києві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1822848" y="2681536"/>
            <a:ext cx="914501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uk-UA" altLang="ru-RU" sz="3200" b="1">
              <a:solidFill>
                <a:srgbClr val="595959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uk-UA" altLang="ru-RU" sz="1600">
              <a:solidFill>
                <a:srgbClr val="595959"/>
              </a:solidFill>
              <a:latin typeface="Arial" charset="0"/>
            </a:endParaRPr>
          </a:p>
        </p:txBody>
      </p:sp>
      <p:pic>
        <p:nvPicPr>
          <p:cNvPr id="12" name="Рисунок 11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4199112" y="665312"/>
            <a:ext cx="712879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454696" y="4985792"/>
            <a:ext cx="234026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600" b="1" dirty="0"/>
              <a:t>СТРОКИ РОЗРАХУНКІВ В СФЕРІ </a:t>
            </a:r>
            <a:r>
              <a:rPr lang="uk-UA" sz="6600" b="1" dirty="0" err="1"/>
              <a:t>ЗЕД</a:t>
            </a:r>
            <a:r>
              <a:rPr lang="uk-UA" sz="6600" b="1" dirty="0"/>
              <a:t> </a:t>
            </a:r>
          </a:p>
          <a:p>
            <a:r>
              <a:rPr lang="uk-UA" sz="6600" b="1" dirty="0"/>
              <a:t>ТА ФОРС-МАЖОРНІ ОБСТАВИНИ ПРИ ПРОВЕДЕННІ ЕКСПОРТНИХ ТА ІМПОРТНИХ ОПЕРАЦІЙ </a:t>
            </a:r>
          </a:p>
          <a:p>
            <a:r>
              <a:rPr lang="uk-UA" sz="6600" b="1" dirty="0"/>
              <a:t>У ПЕРІОД ДІЇ ВОЄННОГО СТАНУ</a:t>
            </a:r>
            <a:endParaRPr lang="uk-UA" sz="6600" dirty="0"/>
          </a:p>
        </p:txBody>
      </p:sp>
      <p:pic>
        <p:nvPicPr>
          <p:cNvPr id="1026" name="Picture 2" descr="C:\Users\0708_29300\Desktop\Datiy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234166" y="10170368"/>
            <a:ext cx="2319053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8528704" y="10098360"/>
            <a:ext cx="55713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/>
              <a:t>Одрінський</a:t>
            </a:r>
            <a:r>
              <a:rPr lang="uk-UA" b="1" dirty="0"/>
              <a:t> Олександр</a:t>
            </a:r>
          </a:p>
          <a:p>
            <a:endParaRPr lang="uk-UA" sz="2000" b="1" dirty="0"/>
          </a:p>
          <a:p>
            <a:r>
              <a:rPr lang="uk-UA" sz="2000" b="1" dirty="0"/>
              <a:t>Заступник начальника управління – начальник відділу перевірок фінансових операцій у сфері матеріального виробництва Управління податкового аудиту фінансових операцій</a:t>
            </a:r>
          </a:p>
          <a:p>
            <a:r>
              <a:rPr lang="uk-UA" b="1" dirty="0"/>
              <a:t>ГУ ДПС у м. Києві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470920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Припиняється перебіг граничних строків розрахунків за операціями</a:t>
            </a:r>
          </a:p>
          <a:p>
            <a:r>
              <a:rPr lang="uk-UA" sz="4400" b="1">
                <a:solidFill>
                  <a:srgbClr val="0070C0"/>
                </a:solidFill>
              </a:rPr>
              <a:t>з резидентами російської федерації та республіки білорусь </a:t>
            </a:r>
          </a:p>
          <a:p>
            <a:r>
              <a:rPr lang="uk-UA" sz="4400" b="1">
                <a:solidFill>
                  <a:srgbClr val="0070C0"/>
                </a:solidFill>
              </a:rPr>
              <a:t>(на період дії воєнного стану в Україні + 90 днів)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855296" y="11178480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п. 1</a:t>
            </a:r>
            <a:r>
              <a:rPr lang="uk-UA" sz="5400" i="1" baseline="3000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-1</a:t>
            </a: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Постанови НБУ від 14.05.2019 № 67</a:t>
            </a:r>
            <a:r>
              <a:rPr kumimoji="0" lang="uk-UA" sz="5400" b="0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12696056" y="4625752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 dirty="0"/>
              <a:t>контракти, укладені з СГ</a:t>
            </a:r>
          </a:p>
          <a:p>
            <a:pPr hangingPunct="1"/>
            <a:r>
              <a:rPr lang="uk-UA" sz="4000" dirty="0"/>
              <a:t>з місцезнаходженням у російській федерації або республіці </a:t>
            </a:r>
            <a:r>
              <a:rPr lang="uk-UA" sz="4000" dirty="0" err="1"/>
              <a:t>білорусь</a:t>
            </a:r>
            <a:endParaRPr lang="uk-UA" altLang="en-US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Oval 12"/>
          <p:cNvSpPr>
            <a:spLocks noChangeArrowheads="1"/>
          </p:cNvSpPr>
          <p:nvPr/>
        </p:nvSpPr>
        <p:spPr bwMode="auto">
          <a:xfrm>
            <a:off x="20976976" y="6497960"/>
            <a:ext cx="1163891" cy="1152128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2902968" y="4625752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/>
              <a:t>проведені та не завершені до 24.02.2022</a:t>
            </a:r>
            <a:endParaRPr lang="uk-UA" altLang="en-US" sz="4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2326904" y="6497960"/>
            <a:ext cx="1163891" cy="1134572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8" name="AutoShape 8"/>
          <p:cNvSpPr>
            <a:spLocks noChangeArrowheads="1"/>
          </p:cNvSpPr>
          <p:nvPr/>
        </p:nvSpPr>
        <p:spPr bwMode="auto">
          <a:xfrm>
            <a:off x="7799512" y="7578080"/>
            <a:ext cx="8871425" cy="2507795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  <a:alpha val="59999"/>
            </a:schemeClr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 anchor="ctr"/>
          <a:lstStyle/>
          <a:p>
            <a:pPr hangingPunct="1"/>
            <a:r>
              <a:rPr lang="uk-UA" sz="4000"/>
              <a:t>крім операцій, за якими граничні строки розрахунків настали до 24 лютого 2022 року</a:t>
            </a:r>
            <a:endParaRPr lang="uk-UA" altLang="en-US" sz="4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9" name="Oval 12"/>
          <p:cNvSpPr>
            <a:spLocks noChangeArrowheads="1"/>
          </p:cNvSpPr>
          <p:nvPr/>
        </p:nvSpPr>
        <p:spPr bwMode="auto">
          <a:xfrm>
            <a:off x="16080432" y="9450288"/>
            <a:ext cx="1163891" cy="1134572"/>
          </a:xfrm>
          <a:prstGeom prst="ellipse">
            <a:avLst/>
          </a:prstGeom>
          <a:solidFill>
            <a:srgbClr val="007BE0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uk-UA" altLang="en-US" sz="4400">
                <a:solidFill>
                  <a:schemeClr val="bg1"/>
                </a:solidFill>
              </a:rPr>
              <a:t>3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Ефективність роботи…"/>
          <p:cNvSpPr txBox="1"/>
          <p:nvPr/>
        </p:nvSpPr>
        <p:spPr>
          <a:xfrm>
            <a:off x="2496801" y="6507191"/>
            <a:ext cx="18681556" cy="1875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lnSpc>
                <a:spcPct val="120000"/>
              </a:lnSpc>
              <a:defRPr sz="9600">
                <a:solidFill>
                  <a:srgbClr val="000000"/>
                </a:solidFill>
                <a:latin typeface="e-Ukraine Regular"/>
                <a:ea typeface="e-Ukraine Regular"/>
                <a:cs typeface="e-Ukraine Regular"/>
                <a:sym typeface="e-Ukraine Regular"/>
              </a:defRPr>
            </a:pPr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11255896" y="1889448"/>
            <a:ext cx="1152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/>
              <a:t>Головне управління ДПС у м. Києві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gray">
          <a:xfrm>
            <a:off x="1822848" y="2681536"/>
            <a:ext cx="9145016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uk-UA" altLang="ru-RU" sz="3200" b="1">
              <a:solidFill>
                <a:srgbClr val="595959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uk-UA" altLang="ru-RU" sz="1600">
              <a:solidFill>
                <a:srgbClr val="595959"/>
              </a:solidFill>
              <a:latin typeface="Arial" charset="0"/>
            </a:endParaRPr>
          </a:p>
        </p:txBody>
      </p:sp>
      <p:pic>
        <p:nvPicPr>
          <p:cNvPr id="12" name="Рисунок 11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4199112" y="665312"/>
            <a:ext cx="7128792" cy="3168352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598712" y="6497960"/>
            <a:ext cx="23402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6600" b="1" dirty="0"/>
              <a:t>Дякую за увагу!</a:t>
            </a:r>
            <a:endParaRPr lang="ru-RU" sz="6600" dirty="0"/>
          </a:p>
        </p:txBody>
      </p:sp>
      <p:pic>
        <p:nvPicPr>
          <p:cNvPr id="1026" name="Picture 2" descr="C:\Users\0708_29300\Desktop\Datiy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6234166" y="10170368"/>
            <a:ext cx="2319053" cy="26642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18528704" y="10098360"/>
            <a:ext cx="557132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err="1"/>
              <a:t>Одрінський</a:t>
            </a:r>
            <a:r>
              <a:rPr lang="uk-UA" b="1" dirty="0"/>
              <a:t> Олександр</a:t>
            </a:r>
          </a:p>
          <a:p>
            <a:endParaRPr lang="uk-UA" sz="2000" b="1" dirty="0"/>
          </a:p>
          <a:p>
            <a:r>
              <a:rPr lang="uk-UA" sz="2000" b="1" dirty="0"/>
              <a:t>Заступник начальника управління – начальник відділу перевірок фінансових операцій у сфері матеріального виробництва Управління податкового аудиту фінансових операцій</a:t>
            </a:r>
            <a:endParaRPr lang="uk-UA" b="1" dirty="0"/>
          </a:p>
          <a:p>
            <a:r>
              <a:rPr lang="uk-UA" b="1" dirty="0"/>
              <a:t>ГУ ДПС у м. Києві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Основні нормативні акти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038872" y="4193123"/>
            <a:ext cx="20594288" cy="797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1) Закон України від 21.06.2018 № 2473-VIII "Про валюту і валютні операції"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2) Постанова НБУ від 02.01.2019 № 5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затвердження Положення про заходи захисту та визначення порядку здійснення окремих операцій в іноземній валюті"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3) Постанова НБУ від 02.01.2019 № 7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затвердження Інструкції про порядок валютного нагляду банків за дотриманням резидентами граничних строків розрахунків за операціями з експорту та імпорту товарів"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4) Постанова НБУ від 14.05.2019  № 67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встановлення винятків та (або) особливостей запровадження граничних строків розрахунків за операціями з експорту та імпорту товарів і внесення змін до деяких нормативно-правових актів"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5) Постанова НБУ від 24.02.2022  № 18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ea typeface="Calibri" pitchFamily="34" charset="0"/>
                <a:cs typeface="Times New Roman" pitchFamily="18" charset="0"/>
              </a:rPr>
              <a:t>"Про роботу банківської системи в період запровадження воєнного стану"</a:t>
            </a:r>
            <a:endParaRPr kumimoji="0" lang="uk-UA" sz="3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Граничні строки розрахунків за експортно-імпортними операціями</a:t>
            </a:r>
            <a:endParaRPr lang="ru-RU" sz="4400" dirty="0">
              <a:solidFill>
                <a:srgbClr val="0070C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86944" y="4769768"/>
          <a:ext cx="19010112" cy="6219952"/>
        </p:xfrm>
        <a:graphic>
          <a:graphicData uri="http://schemas.openxmlformats.org/drawingml/2006/table">
            <a:tbl>
              <a:tblPr/>
              <a:tblGrid>
                <a:gridCol w="9505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5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44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365 календарних днів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на операції</a:t>
                      </a: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 до </a:t>
                      </a: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05.04.2022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21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02.01.2019 № 5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180 календарних днів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на операції</a:t>
                      </a: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 з </a:t>
                      </a:r>
                      <a:r>
                        <a:rPr lang="uk-UA" sz="6000" dirty="0">
                          <a:latin typeface="+mn-lt"/>
                          <a:ea typeface="Calibri"/>
                          <a:cs typeface="Times New Roman"/>
                        </a:rPr>
                        <a:t>05.04.2022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14</a:t>
                      </a:r>
                      <a:r>
                        <a:rPr lang="uk-UA" sz="6000" i="1" baseline="30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24.02.2022 № 18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r>
              <a:rPr lang="uk-UA" sz="4400" b="1" dirty="0">
                <a:solidFill>
                  <a:srgbClr val="0070C0"/>
                </a:solidFill>
              </a:rPr>
              <a:t>Граничні строки розрахунків за операціями з експорту зернових й олійних</a:t>
            </a:r>
          </a:p>
          <a:p>
            <a:endParaRPr lang="ru-RU" sz="4400" dirty="0">
              <a:solidFill>
                <a:srgbClr val="0070C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686944" y="4769768"/>
          <a:ext cx="19010112" cy="8042656"/>
        </p:xfrm>
        <a:graphic>
          <a:graphicData uri="http://schemas.openxmlformats.org/drawingml/2006/table">
            <a:tbl>
              <a:tblPr/>
              <a:tblGrid>
                <a:gridCol w="1901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0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90 календарних днів</a:t>
                      </a:r>
                    </a:p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4400" noProof="0" dirty="0">
                          <a:latin typeface="+mn-lt"/>
                          <a:ea typeface="Calibri"/>
                          <a:cs typeface="Times New Roman"/>
                        </a:rPr>
                        <a:t>на експорт товарів, що класифікуються за кодами згідно з УКТ </a:t>
                      </a:r>
                      <a:r>
                        <a:rPr lang="ru-RU" sz="4400" dirty="0">
                          <a:latin typeface="+mn-lt"/>
                          <a:ea typeface="Calibri"/>
                          <a:cs typeface="Times New Roman"/>
                        </a:rPr>
                        <a:t>ЗЕД: </a:t>
                      </a:r>
                    </a:p>
                    <a:p>
                      <a:pPr marL="0" marR="0" indent="0" algn="ctr" defTabSz="584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1001, 1002, 1003, 1004, 1005, 1201, 1205, 1206 00, 1507, 1512, 1514, 2306</a:t>
                      </a:r>
                      <a:endParaRPr lang="uk-UA" sz="60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b="1" dirty="0">
                          <a:latin typeface="+mn-lt"/>
                          <a:ea typeface="Calibri"/>
                          <a:cs typeface="Times New Roman"/>
                        </a:rPr>
                        <a:t>на операції з 11.11.2023</a:t>
                      </a:r>
                      <a:endParaRPr lang="ru-RU" sz="6000" b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6000" i="1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п. 1</a:t>
                      </a:r>
                      <a:r>
                        <a:rPr lang="uk-UA" sz="6000" i="1" baseline="300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 постанови НБУ 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6000" i="1" dirty="0">
                          <a:latin typeface="+mn-lt"/>
                          <a:ea typeface="Calibri"/>
                          <a:cs typeface="Times New Roman"/>
                        </a:rPr>
                        <a:t>від 14.05.2019 № 67</a:t>
                      </a:r>
                      <a:endParaRPr lang="ru-RU" sz="6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endParaRPr lang="uk-UA" sz="4400" b="1" dirty="0">
              <a:solidFill>
                <a:srgbClr val="0070C0"/>
              </a:solidFill>
            </a:endParaRPr>
          </a:p>
          <a:p>
            <a:r>
              <a:rPr lang="uk-UA" sz="4400" b="1" dirty="0">
                <a:solidFill>
                  <a:srgbClr val="0070C0"/>
                </a:solidFill>
              </a:rPr>
              <a:t>Строки розрахунків </a:t>
            </a:r>
            <a:r>
              <a:rPr lang="uk-UA" sz="4400" b="1" u="sng" dirty="0">
                <a:solidFill>
                  <a:srgbClr val="0070C0"/>
                </a:solidFill>
              </a:rPr>
              <a:t>не поширюються </a:t>
            </a:r>
            <a:r>
              <a:rPr lang="uk-UA" sz="4400" b="1" dirty="0">
                <a:solidFill>
                  <a:srgbClr val="0070C0"/>
                </a:solidFill>
              </a:rPr>
              <a:t>на операції в незначному розмірі (до 400 тисяч гривень),</a:t>
            </a:r>
          </a:p>
          <a:p>
            <a:r>
              <a:rPr lang="uk-UA" sz="4400" b="1" dirty="0">
                <a:solidFill>
                  <a:srgbClr val="0070C0"/>
                </a:solidFill>
              </a:rPr>
              <a:t>крім </a:t>
            </a:r>
            <a:r>
              <a:rPr lang="uk-UA" sz="4400" b="1" u="sng" dirty="0">
                <a:solidFill>
                  <a:srgbClr val="0070C0"/>
                </a:solidFill>
              </a:rPr>
              <a:t>дроблення</a:t>
            </a:r>
          </a:p>
          <a:p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6143328" y="11106472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п. 22 постанови НБУ від </a:t>
            </a:r>
            <a:r>
              <a:rPr lang="uk-UA" sz="5400" i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02.01.2019 № 5</a:t>
            </a:r>
            <a:endParaRPr kumimoji="0" lang="ru-RU" sz="5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62808" y="5201816"/>
          <a:ext cx="21530392" cy="5616624"/>
        </p:xfrm>
        <a:graphic>
          <a:graphicData uri="http://schemas.openxmlformats.org/drawingml/2006/table">
            <a:tbl>
              <a:tblPr/>
              <a:tblGrid>
                <a:gridCol w="4990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6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1" dirty="0">
                          <a:latin typeface="+mn-lt"/>
                          <a:ea typeface="Calibri"/>
                          <a:cs typeface="Times New Roman"/>
                        </a:rPr>
                        <a:t>Дроблення 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–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0" noProof="0" dirty="0">
                          <a:latin typeface="+mn-lt"/>
                          <a:ea typeface="Calibri"/>
                          <a:cs typeface="Times New Roman"/>
                        </a:rPr>
                        <a:t>обов’язкова 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умова, </a:t>
                      </a:r>
                      <a:r>
                        <a:rPr lang="uk-UA" sz="4000" b="0" u="sng" dirty="0">
                          <a:latin typeface="+mn-lt"/>
                          <a:ea typeface="Calibri"/>
                          <a:cs typeface="Times New Roman"/>
                        </a:rPr>
                        <a:t>одночасно</a:t>
                      </a:r>
                      <a:r>
                        <a:rPr lang="uk-UA" sz="4000" b="0" dirty="0">
                          <a:latin typeface="+mn-lt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4000" b="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000" b="0" i="1" dirty="0">
                          <a:latin typeface="+mn-lt"/>
                          <a:ea typeface="Calibri"/>
                          <a:cs typeface="Times New Roman"/>
                        </a:rPr>
                        <a:t>(визначення</a:t>
                      </a:r>
                      <a:r>
                        <a:rPr lang="uk-UA" sz="4000" b="0" i="1" baseline="0" dirty="0">
                          <a:latin typeface="+mn-lt"/>
                          <a:ea typeface="Calibri"/>
                          <a:cs typeface="Times New Roman"/>
                        </a:rPr>
                        <a:t> наведено в Постановах НБУ №8 та №7)</a:t>
                      </a:r>
                      <a:endParaRPr lang="ru-RU" sz="4000" b="0" i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операції здійснюються однією особою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операції пов’язані між собою одним контрагентом та контрактом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кожна операція є меншою за 400 тис. грн.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не менше, ніж 3 рази на тиждень та/або 10 разів на місяць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загальна сума: більше</a:t>
                      </a:r>
                      <a:r>
                        <a:rPr lang="uk-UA" sz="4000" baseline="0" noProof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800 тис. грн./тиждень,</a:t>
                      </a:r>
                      <a:r>
                        <a:rPr lang="uk-UA" sz="4000" baseline="0" noProof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4000" noProof="0" dirty="0">
                          <a:latin typeface="+mn-lt"/>
                          <a:ea typeface="Calibri"/>
                          <a:cs typeface="Times New Roman"/>
                        </a:rPr>
                        <a:t>3 200 тис. грн./місяць</a:t>
                      </a:r>
                      <a:endParaRPr lang="uk-UA" sz="6000" noProof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u="sng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3839072" y="1457400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Перевірки з питань дотримання граничних строків розрахунків за експортно-імпортними операціями в умовах воєнного стану</a:t>
            </a:r>
            <a:endParaRPr lang="uk-UA" sz="4400" dirty="0">
              <a:solidFill>
                <a:srgbClr val="0070C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647384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grpSp>
        <p:nvGrpSpPr>
          <p:cNvPr id="3" name="Группа 23"/>
          <p:cNvGrpSpPr/>
          <p:nvPr/>
        </p:nvGrpSpPr>
        <p:grpSpPr>
          <a:xfrm>
            <a:off x="1102768" y="8226152"/>
            <a:ext cx="5233020" cy="1512168"/>
            <a:chOff x="1198340" y="2753544"/>
            <a:chExt cx="9279821" cy="2849540"/>
          </a:xfrm>
        </p:grpSpPr>
        <p:sp>
          <p:nvSpPr>
            <p:cNvPr id="25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Типові порушення</a:t>
              </a:r>
            </a:p>
          </p:txBody>
        </p:sp>
        <p:sp>
          <p:nvSpPr>
            <p:cNvPr id="26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4400" dirty="0">
                  <a:solidFill>
                    <a:schemeClr val="bg1"/>
                  </a:solidFill>
                </a:rPr>
                <a:t>2</a:t>
              </a:r>
              <a:endParaRPr lang="uk-UA" altLang="en-US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Скругленный прямоугольник 27"/>
          <p:cNvSpPr/>
          <p:nvPr/>
        </p:nvSpPr>
        <p:spPr>
          <a:xfrm>
            <a:off x="1318792" y="5057800"/>
            <a:ext cx="5112568" cy="26642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333333"/>
                </a:solidFill>
                <a:latin typeface="Times New Roman"/>
                <a:cs typeface="Times New Roman"/>
              </a:rPr>
              <a:t>Банк надає НБУ інформацію про виявлені факти порушення платниками граничних строків розрахунків в сфері </a:t>
            </a:r>
            <a:r>
              <a:rPr lang="uk-UA" sz="2800" dirty="0" err="1">
                <a:solidFill>
                  <a:srgbClr val="333333"/>
                </a:solidFill>
                <a:latin typeface="Times New Roman"/>
                <a:cs typeface="Times New Roman"/>
              </a:rPr>
              <a:t>ЗЕД</a:t>
            </a:r>
            <a:endParaRPr lang="uk-UA" sz="2800" dirty="0">
              <a:solidFill>
                <a:srgbClr val="333333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</a:t>
            </a:r>
            <a:r>
              <a:rPr lang="uk-UA" sz="2000" i="1" dirty="0">
                <a:solidFill>
                  <a:srgbClr val="333333"/>
                </a:solidFill>
                <a:latin typeface="Times New Roman"/>
                <a:cs typeface="Times New Roman"/>
              </a:rPr>
              <a:t> 25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 Постанови НБУ від 02.01.2019 №7)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295456" y="5057800"/>
            <a:ext cx="4536504" cy="2664295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НБУ надає інформацію до ДПС України</a:t>
            </a:r>
          </a:p>
          <a:p>
            <a:pPr lvl="0" defTabSz="584200" hangingPunct="1">
              <a:defRPr sz="1000"/>
            </a:pPr>
            <a:endParaRPr lang="uk-UA" sz="28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(п.12 ст. 11 Закону України                     від  21.06.2018 № 2473-</a:t>
            </a:r>
            <a:r>
              <a:rPr lang="en-US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VIII 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"Про валюту і валютні </a:t>
            </a:r>
            <a:r>
              <a:rPr lang="uk-UA" sz="20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операції“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2696056" y="5057800"/>
            <a:ext cx="4752528" cy="266429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lvl="0"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Територіальне ГУ ДПС надсилає платнику запит про надання пояснень</a:t>
            </a: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(п.п.20.1.2 п.20.1 ст.20, абз.3 п.1 п.73.3 ст.73 Податкового кодексу України)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8312680" y="5057800"/>
            <a:ext cx="4608512" cy="2701449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defTabSz="584200" hangingPunct="1">
              <a:defRPr sz="1000"/>
            </a:pPr>
            <a:r>
              <a:rPr lang="uk-UA" sz="2800" dirty="0">
                <a:solidFill>
                  <a:srgbClr val="000000"/>
                </a:solidFill>
                <a:latin typeface="Times New Roman"/>
                <a:cs typeface="Times New Roman"/>
              </a:rPr>
              <a:t>Перевірка з питань дотримання строків розрахунків</a:t>
            </a:r>
          </a:p>
          <a:p>
            <a:pPr lvl="0" defTabSz="584200" hangingPunct="1">
              <a:defRPr sz="1000"/>
            </a:pPr>
            <a:endParaRPr lang="uk-UA" sz="2800" i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defTabSz="584200" hangingPunct="1">
              <a:defRPr sz="1000"/>
            </a:pP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(п.п.78.1.1 п.78.1 ст.78, з урахуванням </a:t>
            </a:r>
            <a:r>
              <a:rPr lang="uk-UA" sz="2000" i="1" dirty="0" err="1">
                <a:solidFill>
                  <a:srgbClr val="000000"/>
                </a:solidFill>
                <a:latin typeface="Times New Roman"/>
                <a:cs typeface="Times New Roman"/>
              </a:rPr>
              <a:t>п.п</a:t>
            </a:r>
            <a:r>
              <a:rPr lang="uk-UA" sz="2000" i="1" dirty="0">
                <a:solidFill>
                  <a:srgbClr val="000000"/>
                </a:solidFill>
                <a:latin typeface="Times New Roman"/>
                <a:cs typeface="Times New Roman"/>
              </a:rPr>
              <a:t>. 69.2 п. 69 підрозділу 10 розділу ХХ Податкового кодексу України)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12047984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33" name="Стрелка вправо 32"/>
          <p:cNvSpPr/>
          <p:nvPr/>
        </p:nvSpPr>
        <p:spPr>
          <a:xfrm>
            <a:off x="17664608" y="6209928"/>
            <a:ext cx="523875" cy="400050"/>
          </a:xfrm>
          <a:prstGeom prst="rightArrow">
            <a:avLst/>
          </a:prstGeom>
          <a:solidFill>
            <a:srgbClr val="00B0F0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uk-UA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935416" y="8226152"/>
            <a:ext cx="16057784" cy="1224136"/>
          </a:xfrm>
          <a:prstGeom prst="roundRect">
            <a:avLst/>
          </a:prstGeom>
          <a:solidFill>
            <a:srgbClr val="FFFFFF"/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457200" lvl="0" indent="-457200" algn="l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1) Несвоєчасне/</a:t>
            </a:r>
            <a:r>
              <a:rPr lang="uk-UA" sz="2800" dirty="0" err="1">
                <a:solidFill>
                  <a:srgbClr val="002060"/>
                </a:solidFill>
                <a:latin typeface="Times New Roman"/>
                <a:cs typeface="Times New Roman"/>
              </a:rPr>
              <a:t>не-</a:t>
            </a: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 надходження валютної виручки на рахунок платника за експортною операцією</a:t>
            </a:r>
          </a:p>
          <a:p>
            <a:pPr marL="457200" indent="-457200" algn="l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2) Несвоєчасне/</a:t>
            </a:r>
            <a:r>
              <a:rPr lang="uk-UA" sz="2800" dirty="0" err="1">
                <a:solidFill>
                  <a:srgbClr val="002060"/>
                </a:solidFill>
                <a:latin typeface="Times New Roman"/>
                <a:cs typeface="Times New Roman"/>
              </a:rPr>
              <a:t>не-</a:t>
            </a: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 надходження товару на митну територію України за імпортною операцією</a:t>
            </a:r>
          </a:p>
        </p:txBody>
      </p:sp>
      <p:grpSp>
        <p:nvGrpSpPr>
          <p:cNvPr id="4" name="Группа 34"/>
          <p:cNvGrpSpPr/>
          <p:nvPr/>
        </p:nvGrpSpPr>
        <p:grpSpPr>
          <a:xfrm>
            <a:off x="1102768" y="10530408"/>
            <a:ext cx="5233020" cy="1512168"/>
            <a:chOff x="1198340" y="2753544"/>
            <a:chExt cx="9279821" cy="2849540"/>
          </a:xfrm>
        </p:grpSpPr>
        <p:sp>
          <p:nvSpPr>
            <p:cNvPr id="36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Відповідальність за допущені порушення</a:t>
              </a:r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en-US" sz="4400" dirty="0">
                  <a:solidFill>
                    <a:schemeClr val="bg1"/>
                  </a:solidFill>
                </a:rPr>
                <a:t>3</a:t>
              </a:r>
              <a:endParaRPr lang="uk-UA" altLang="en-US" sz="4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Скругленный прямоугольник 37"/>
          <p:cNvSpPr/>
          <p:nvPr/>
        </p:nvSpPr>
        <p:spPr>
          <a:xfrm>
            <a:off x="6935416" y="10530408"/>
            <a:ext cx="16057784" cy="12241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25400" cap="flat">
            <a:solidFill>
              <a:srgbClr val="0070C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457200" lvl="0" indent="-457200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Нарахування пені за кожний день прострочення в розмірі 0,3 відсотка суми заборгованості.</a:t>
            </a:r>
          </a:p>
          <a:p>
            <a:pPr marL="457200" lvl="0" indent="-457200" defTabSz="584200" hangingPunct="1">
              <a:defRPr sz="1000"/>
            </a:pPr>
            <a:r>
              <a:rPr lang="uk-UA" sz="2800" dirty="0">
                <a:solidFill>
                  <a:srgbClr val="002060"/>
                </a:solidFill>
                <a:latin typeface="Times New Roman"/>
                <a:cs typeface="Times New Roman"/>
              </a:rPr>
              <a:t>Загальний розмір нарахованої пені не може перевищувати суми заборгованості</a:t>
            </a:r>
          </a:p>
          <a:p>
            <a:pPr marL="457200" indent="-457200" defTabSz="584200" hangingPunct="1">
              <a:defRPr sz="1000"/>
            </a:pP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(част. 5 ст. 13 Закону України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від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21.06.2018 № 2473-VIII «Про валюту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і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валютні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lang="ru-RU" sz="2800" i="1" dirty="0" err="1">
                <a:solidFill>
                  <a:srgbClr val="002060"/>
                </a:solidFill>
                <a:latin typeface="Times New Roman"/>
                <a:cs typeface="Times New Roman"/>
              </a:rPr>
              <a:t>операції</a:t>
            </a:r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»)</a:t>
            </a:r>
            <a:endParaRPr lang="uk-UA" sz="2800" i="1" dirty="0">
              <a:solidFill>
                <a:srgbClr val="002060"/>
              </a:solidFill>
              <a:latin typeface="Times New Roman"/>
              <a:cs typeface="Times New Roman"/>
            </a:endParaRPr>
          </a:p>
        </p:txBody>
      </p:sp>
      <p:grpSp>
        <p:nvGrpSpPr>
          <p:cNvPr id="5" name="Группа 19"/>
          <p:cNvGrpSpPr/>
          <p:nvPr/>
        </p:nvGrpSpPr>
        <p:grpSpPr>
          <a:xfrm>
            <a:off x="1102768" y="3401616"/>
            <a:ext cx="5233020" cy="1512168"/>
            <a:chOff x="1198340" y="2753544"/>
            <a:chExt cx="9279821" cy="2849540"/>
          </a:xfrm>
        </p:grpSpPr>
        <p:sp>
          <p:nvSpPr>
            <p:cNvPr id="18" name="AutoShape 8"/>
            <p:cNvSpPr>
              <a:spLocks noChangeArrowheads="1"/>
            </p:cNvSpPr>
            <p:nvPr/>
          </p:nvSpPr>
          <p:spPr bwMode="auto">
            <a:xfrm>
              <a:off x="1750840" y="2753544"/>
              <a:ext cx="8727321" cy="236285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3200" dirty="0">
                  <a:latin typeface="Tahoma" pitchFamily="34" charset="0"/>
                  <a:cs typeface="Tahoma" pitchFamily="34" charset="0"/>
                </a:rPr>
                <a:t>Підстава для перевірки</a:t>
              </a:r>
            </a:p>
          </p:txBody>
        </p:sp>
        <p:sp>
          <p:nvSpPr>
            <p:cNvPr id="19" name="Oval 12"/>
            <p:cNvSpPr>
              <a:spLocks noChangeArrowheads="1"/>
            </p:cNvSpPr>
            <p:nvPr/>
          </p:nvSpPr>
          <p:spPr bwMode="auto">
            <a:xfrm>
              <a:off x="1198340" y="4466240"/>
              <a:ext cx="1144985" cy="1136844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 dirty="0">
                  <a:solidFill>
                    <a:schemeClr val="bg1"/>
                  </a:solidFill>
                </a:rPr>
                <a:t>1</a:t>
              </a:r>
            </a:p>
          </p:txBody>
        </p:sp>
      </p:grp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Пеня ЗЕД не нараховується</a:t>
            </a:r>
            <a:endParaRPr lang="uk-UA" sz="4400">
              <a:solidFill>
                <a:srgbClr val="0070C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4055096" y="3977680"/>
            <a:ext cx="16705856" cy="8856984"/>
            <a:chOff x="1457325" y="1011238"/>
            <a:chExt cx="7296150" cy="3784600"/>
          </a:xfrm>
        </p:grpSpPr>
        <p:sp>
          <p:nvSpPr>
            <p:cNvPr id="17" name="AutoShape 8"/>
            <p:cNvSpPr>
              <a:spLocks noChangeArrowheads="1"/>
            </p:cNvSpPr>
            <p:nvPr/>
          </p:nvSpPr>
          <p:spPr bwMode="auto">
            <a:xfrm>
              <a:off x="1698625" y="1011238"/>
              <a:ext cx="3811588" cy="100965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  <a:alpha val="59999"/>
              </a:scheme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b="1" dirty="0">
                  <a:latin typeface="Tahoma" pitchFamily="34" charset="0"/>
                  <a:cs typeface="Tahoma" pitchFamily="34" charset="0"/>
                </a:rPr>
                <a:t>Прийняття до розгляду </a:t>
              </a:r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судом ПОЗОВУ резидента до нерезидента</a:t>
              </a:r>
            </a:p>
          </p:txBody>
        </p:sp>
        <p:sp>
          <p:nvSpPr>
            <p:cNvPr id="18" name="AutoShape 10"/>
            <p:cNvSpPr>
              <a:spLocks noChangeArrowheads="1"/>
            </p:cNvSpPr>
            <p:nvPr/>
          </p:nvSpPr>
          <p:spPr bwMode="auto">
            <a:xfrm>
              <a:off x="3349625" y="2233613"/>
              <a:ext cx="3875088" cy="1050925"/>
            </a:xfrm>
            <a:prstGeom prst="roundRect">
              <a:avLst>
                <a:gd name="adj" fmla="val 16667"/>
              </a:avLst>
            </a:prstGeom>
            <a:solidFill>
              <a:srgbClr val="92D050">
                <a:alpha val="59999"/>
              </a:srgb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Отримання ВИСНОВКУ </a:t>
              </a:r>
            </a:p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Мінекономіки на продовження строків розрахунків</a:t>
              </a:r>
            </a:p>
          </p:txBody>
        </p:sp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4956175" y="3511550"/>
              <a:ext cx="3797300" cy="1081088"/>
            </a:xfrm>
            <a:prstGeom prst="roundRect">
              <a:avLst>
                <a:gd name="adj" fmla="val 16667"/>
              </a:avLst>
            </a:prstGeom>
            <a:solidFill>
              <a:srgbClr val="FFC000">
                <a:alpha val="59999"/>
              </a:srgbClr>
            </a:solidFill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Отримання </a:t>
              </a:r>
              <a:r>
                <a:rPr lang="uk-UA" altLang="en-US" sz="4400" b="1" dirty="0">
                  <a:latin typeface="Tahoma" pitchFamily="34" charset="0"/>
                  <a:cs typeface="Tahoma" pitchFamily="34" charset="0"/>
                </a:rPr>
                <a:t>СЕРТИФІКАТУ</a:t>
              </a:r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 ТПП України</a:t>
              </a:r>
            </a:p>
            <a:p>
              <a:pPr algn="ctr" eaLnBrk="1" hangingPunct="1"/>
              <a:r>
                <a:rPr lang="uk-UA" altLang="en-US" sz="4400" dirty="0">
                  <a:latin typeface="Tahoma" pitchFamily="34" charset="0"/>
                  <a:cs typeface="Tahoma" pitchFamily="34" charset="0"/>
                </a:rPr>
                <a:t>про форс-мажорні обставини</a:t>
              </a:r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1457325" y="1743075"/>
              <a:ext cx="500063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3113088" y="2998788"/>
              <a:ext cx="500062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2" name="Oval 14"/>
            <p:cNvSpPr>
              <a:spLocks noChangeArrowheads="1"/>
            </p:cNvSpPr>
            <p:nvPr/>
          </p:nvSpPr>
          <p:spPr bwMode="auto">
            <a:xfrm>
              <a:off x="4724400" y="4310063"/>
              <a:ext cx="500063" cy="485775"/>
            </a:xfrm>
            <a:prstGeom prst="ellipse">
              <a:avLst/>
            </a:prstGeom>
            <a:solidFill>
              <a:srgbClr val="007BE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40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Равно 35"/>
          <p:cNvSpPr/>
          <p:nvPr/>
        </p:nvSpPr>
        <p:spPr>
          <a:xfrm>
            <a:off x="10679832" y="5993904"/>
            <a:ext cx="3456384" cy="1728192"/>
          </a:xfrm>
          <a:prstGeom prst="mathEqual">
            <a:avLst/>
          </a:prstGeom>
          <a:solidFill>
            <a:schemeClr val="tx1">
              <a:lumMod val="40000"/>
              <a:lumOff val="60000"/>
            </a:schemeClr>
          </a:solidFill>
          <a:ln w="25400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spc="0" normalizeH="0" baseline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/>
              <a:t>Головне управління ДПС у м. Києві</a:t>
            </a:r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>
                <a:solidFill>
                  <a:srgbClr val="0070C0"/>
                </a:solidFill>
              </a:rPr>
              <a:t>Засвідчення ТПП форс-мажорних обставин</a:t>
            </a:r>
            <a:endParaRPr lang="uk-UA" sz="4400">
              <a:solidFill>
                <a:srgbClr val="0070C0"/>
              </a:solidFill>
            </a:endParaRPr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auto">
          <a:xfrm>
            <a:off x="11327904" y="5777880"/>
            <a:ext cx="2160240" cy="2160240"/>
          </a:xfrm>
          <a:custGeom>
            <a:avLst/>
            <a:gdLst>
              <a:gd name="T0" fmla="*/ 14973267 w 21600"/>
              <a:gd name="T1" fmla="*/ 0 h 21600"/>
              <a:gd name="T2" fmla="*/ 4385207 w 21600"/>
              <a:gd name="T3" fmla="*/ 4325480 h 21600"/>
              <a:gd name="T4" fmla="*/ 0 w 21600"/>
              <a:gd name="T5" fmla="*/ 14769236 h 21600"/>
              <a:gd name="T6" fmla="*/ 4385207 w 21600"/>
              <a:gd name="T7" fmla="*/ 25212992 h 21600"/>
              <a:gd name="T8" fmla="*/ 14973267 w 21600"/>
              <a:gd name="T9" fmla="*/ 29538472 h 21600"/>
              <a:gd name="T10" fmla="*/ 25561294 w 21600"/>
              <a:gd name="T11" fmla="*/ 25212992 h 21600"/>
              <a:gd name="T12" fmla="*/ 29946501 w 21600"/>
              <a:gd name="T13" fmla="*/ 14769236 h 21600"/>
              <a:gd name="T14" fmla="*/ 25561294 w 21600"/>
              <a:gd name="T15" fmla="*/ 432548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572" y="15954"/>
                </a:moveTo>
                <a:cubicBezTo>
                  <a:pt x="18700" y="14472"/>
                  <a:pt x="19311" y="12662"/>
                  <a:pt x="19311" y="10800"/>
                </a:cubicBezTo>
                <a:cubicBezTo>
                  <a:pt x="19311" y="6099"/>
                  <a:pt x="15500" y="2289"/>
                  <a:pt x="10800" y="2289"/>
                </a:cubicBezTo>
                <a:cubicBezTo>
                  <a:pt x="8937" y="2288"/>
                  <a:pt x="7127" y="2899"/>
                  <a:pt x="5645" y="4027"/>
                </a:cubicBezTo>
                <a:lnTo>
                  <a:pt x="17572" y="15954"/>
                </a:lnTo>
                <a:close/>
                <a:moveTo>
                  <a:pt x="4027" y="5645"/>
                </a:moveTo>
                <a:cubicBezTo>
                  <a:pt x="2899" y="7127"/>
                  <a:pt x="2289" y="8937"/>
                  <a:pt x="2289" y="10799"/>
                </a:cubicBezTo>
                <a:cubicBezTo>
                  <a:pt x="2289" y="15500"/>
                  <a:pt x="6099" y="19311"/>
                  <a:pt x="10800" y="19311"/>
                </a:cubicBezTo>
                <a:cubicBezTo>
                  <a:pt x="12662" y="19311"/>
                  <a:pt x="14472" y="18700"/>
                  <a:pt x="15954" y="17572"/>
                </a:cubicBezTo>
                <a:lnTo>
                  <a:pt x="4027" y="5645"/>
                </a:lnTo>
                <a:close/>
              </a:path>
            </a:pathLst>
          </a:custGeom>
          <a:solidFill>
            <a:srgbClr val="F82F2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uk-UA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063208" y="11178480"/>
            <a:ext cx="1425758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fontAlgn="base" hangingPunct="1">
              <a:spcBef>
                <a:spcPct val="0"/>
              </a:spcBef>
              <a:spcAft>
                <a:spcPct val="0"/>
              </a:spcAft>
            </a:pPr>
            <a:r>
              <a:rPr lang="uk-UA" sz="5400" i="1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абз. 1 частини 6 статті 13 Закону № 2473-VIII</a:t>
            </a:r>
            <a:endParaRPr kumimoji="0" lang="uk-UA" sz="5400" b="0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1966864" y="4049688"/>
            <a:ext cx="8712968" cy="6557308"/>
          </a:xfrm>
          <a:prstGeom prst="horizontalScroll">
            <a:avLst/>
          </a:prstGeom>
          <a:solidFill>
            <a:schemeClr val="accent4">
              <a:lumMod val="20000"/>
              <a:lumOff val="80000"/>
            </a:schemeClr>
          </a:solidFill>
          <a:ln w="25400" cap="flat">
            <a:solidFill>
              <a:srgbClr val="00206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uk-UA" sz="5400" b="0" i="0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лист ТПП України</a:t>
            </a:r>
          </a:p>
          <a:p>
            <a:pPr marL="0" marR="0" indent="0" algn="ctr" defTabSz="243833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uk-UA" sz="1600" b="0" i="0" u="none" strike="noStrike" cap="none" spc="0" normalizeH="0" baseline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  <a:p>
            <a:r>
              <a:rPr lang="uk-UA" sz="5400">
                <a:solidFill>
                  <a:srgbClr val="0070C0"/>
                </a:solidFill>
              </a:rPr>
              <a:t>від 28.02.2022 </a:t>
            </a:r>
          </a:p>
          <a:p>
            <a:r>
              <a:rPr lang="uk-UA" sz="5400">
                <a:solidFill>
                  <a:srgbClr val="0070C0"/>
                </a:solidFill>
              </a:rPr>
              <a:t>№ 2024/02.0-7.1</a:t>
            </a:r>
          </a:p>
          <a:p>
            <a:endParaRPr lang="uk-UA" sz="1600">
              <a:solidFill>
                <a:srgbClr val="0070C0"/>
              </a:solidFill>
            </a:endParaRPr>
          </a:p>
          <a:p>
            <a:r>
              <a:rPr kumimoji="0" lang="uk-UA" sz="4000" b="0" i="0" u="none" strike="noStrike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(https://ucci.org.ua/naivazhlivishe/contacts-zasvidchennia-fors-mazhornikh-obstavin)</a:t>
            </a:r>
            <a:endParaRPr kumimoji="0" lang="uk-UA" sz="6600" b="0" i="0" u="none" strike="noStrike" cap="none" spc="0" normalizeH="0" baseline="0">
              <a:ln>
                <a:noFill/>
              </a:ln>
              <a:solidFill>
                <a:srgbClr val="0070C0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 flipH="1">
            <a:off x="14064208" y="4121696"/>
            <a:ext cx="8712968" cy="6624736"/>
          </a:xfrm>
          <a:prstGeom prst="horizontalScroll">
            <a:avLst>
              <a:gd name="adj" fmla="val 125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uk-UA" sz="4800" b="1">
                <a:solidFill>
                  <a:srgbClr val="002060"/>
                </a:solidFill>
              </a:rPr>
              <a:t>СЕРТИФІКАТ </a:t>
            </a:r>
          </a:p>
          <a:p>
            <a:r>
              <a:rPr lang="uk-UA" sz="4800">
                <a:solidFill>
                  <a:srgbClr val="002060"/>
                </a:solidFill>
              </a:rPr>
              <a:t>ТПП України</a:t>
            </a: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endParaRPr lang="uk-UA" sz="1400">
              <a:solidFill>
                <a:srgbClr val="002060"/>
              </a:solidFill>
            </a:endParaRPr>
          </a:p>
          <a:p>
            <a:r>
              <a:rPr lang="uk-UA" sz="3600">
                <a:solidFill>
                  <a:srgbClr val="002060"/>
                </a:solidFill>
              </a:rPr>
              <a:t>(</a:t>
            </a:r>
            <a:r>
              <a:rPr lang="uk-UA" sz="4000">
                <a:solidFill>
                  <a:srgbClr val="002060"/>
                </a:solidFill>
              </a:rPr>
              <a:t>Регламент ТПП, лист ДПСУ -«ЗІР», категорія </a:t>
            </a:r>
            <a:r>
              <a:rPr lang="uk-UA" sz="3600">
                <a:solidFill>
                  <a:srgbClr val="002060"/>
                </a:solidFill>
              </a:rPr>
              <a:t>112.05)</a:t>
            </a:r>
            <a:endParaRPr lang="uk-UA" sz="6000">
              <a:solidFill>
                <a:srgbClr val="002060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20544928" y="8298160"/>
            <a:ext cx="3024336" cy="2955092"/>
            <a:chOff x="20544928" y="7938120"/>
            <a:chExt cx="3024336" cy="2955092"/>
          </a:xfrm>
        </p:grpSpPr>
        <p:sp>
          <p:nvSpPr>
            <p:cNvPr id="27" name="16-конечная звезда 26"/>
            <p:cNvSpPr/>
            <p:nvPr/>
          </p:nvSpPr>
          <p:spPr>
            <a:xfrm>
              <a:off x="20544928" y="7938120"/>
              <a:ext cx="3024336" cy="2955092"/>
            </a:xfrm>
            <a:prstGeom prst="star16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 cap="flat">
              <a:solidFill>
                <a:srgbClr val="0070C0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spc="0" normalizeH="0" baseline="0">
                  <a:ln>
                    <a:noFill/>
                  </a:ln>
                  <a:solidFill>
                    <a:srgbClr val="5E5E5E"/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Папап</a:t>
              </a: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20976976" y="8335545"/>
              <a:ext cx="2160240" cy="2160240"/>
            </a:xfrm>
            <a:prstGeom prst="flowChartConnector">
              <a:avLst/>
            </a:prstGeom>
            <a:solidFill>
              <a:schemeClr val="accent4">
                <a:lumMod val="40000"/>
                <a:lumOff val="60000"/>
              </a:schemeClr>
            </a:solidFill>
            <a:ln w="9525">
              <a:solidFill>
                <a:schemeClr val="accent4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5400" b="1" i="0" u="none" strike="noStrike" cap="none" normalizeH="0" baseline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itchFamily="34" charset="0"/>
                  <a:cs typeface="Arial" pitchFamily="34" charset="0"/>
                </a:rPr>
                <a:t>ТПП</a:t>
              </a:r>
              <a:endParaRPr kumimoji="0" lang="uk-UA" sz="54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16-конечная звезда 30"/>
            <p:cNvSpPr/>
            <p:nvPr/>
          </p:nvSpPr>
          <p:spPr>
            <a:xfrm>
              <a:off x="20904968" y="8298160"/>
              <a:ext cx="2304256" cy="2264291"/>
            </a:xfrm>
            <a:prstGeom prst="star16">
              <a:avLst/>
            </a:prstGeom>
            <a:noFill/>
            <a:ln w="25400" cap="flat">
              <a:solidFill>
                <a:schemeClr val="accent4">
                  <a:lumMod val="50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50800" tIns="50800" rIns="50800" bIns="50800" numCol="1" spcCol="38100" rtlCol="0" anchor="ctr">
              <a:spAutoFit/>
            </a:bodyPr>
            <a:lstStyle/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uk-UA" sz="2400" b="0" i="0" u="none" strike="noStrike" cap="none" spc="0" normalizeH="0" baseline="0">
                  <a:ln>
                    <a:noFill/>
                  </a:ln>
                  <a:solidFill>
                    <a:schemeClr val="accent4">
                      <a:lumMod val="40000"/>
                      <a:lumOff val="60000"/>
                    </a:schemeClr>
                  </a:solidFill>
                  <a:effectLst/>
                  <a:uFillTx/>
                  <a:latin typeface="+mn-lt"/>
                  <a:ea typeface="+mn-ea"/>
                  <a:cs typeface="+mn-cs"/>
                  <a:sym typeface="Helvetica Neue"/>
                </a:rPr>
                <a:t>Пап</a:t>
              </a: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lang="uk-UA" sz="400"/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  <a:p>
              <a:pPr marL="0" marR="0" indent="0" algn="ctr" defTabSz="2438337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uk-UA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endParaRPr>
            </a:p>
          </p:txBody>
        </p:sp>
      </p:grp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"/>
          <p:cNvPicPr/>
          <p:nvPr/>
        </p:nvPicPr>
        <p:blipFill>
          <a:blip r:embed="rId2" cstate="print"/>
          <a:srcRect r="48459"/>
          <a:stretch>
            <a:fillRect/>
          </a:stretch>
        </p:blipFill>
        <p:spPr>
          <a:xfrm>
            <a:off x="1071539" y="548680"/>
            <a:ext cx="2839541" cy="12687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3767064" y="80932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/>
              <a:t>Головне управління ДПС у м. Києві</a:t>
            </a:r>
            <a:endParaRPr lang="ru-RU" sz="3600" b="1" dirty="0"/>
          </a:p>
        </p:txBody>
      </p:sp>
      <p:sp>
        <p:nvSpPr>
          <p:cNvPr id="8" name="Заголовок 1"/>
          <p:cNvSpPr txBox="1">
            <a:spLocks noChangeArrowheads="1"/>
          </p:cNvSpPr>
          <p:nvPr/>
        </p:nvSpPr>
        <p:spPr bwMode="auto">
          <a:xfrm>
            <a:off x="2398912" y="2465512"/>
            <a:ext cx="195141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uk-UA" sz="4400" b="1" dirty="0">
                <a:solidFill>
                  <a:srgbClr val="0070C0"/>
                </a:solidFill>
              </a:rPr>
              <a:t>З 06.09.2022 заборонено залік зустрічних</a:t>
            </a:r>
            <a:r>
              <a:rPr lang="en-US" sz="4400" b="1" dirty="0">
                <a:solidFill>
                  <a:srgbClr val="0070C0"/>
                </a:solidFill>
              </a:rPr>
              <a:t> </a:t>
            </a:r>
            <a:r>
              <a:rPr lang="uk-UA" sz="4400" b="1" dirty="0">
                <a:solidFill>
                  <a:srgbClr val="0070C0"/>
                </a:solidFill>
              </a:rPr>
              <a:t>вимог в </a:t>
            </a:r>
            <a:r>
              <a:rPr lang="uk-UA" sz="4400" b="1" dirty="0" err="1">
                <a:solidFill>
                  <a:srgbClr val="0070C0"/>
                </a:solidFill>
              </a:rPr>
              <a:t>ЗЕД</a:t>
            </a:r>
            <a:endParaRPr lang="ru-RU" sz="4400" dirty="0">
              <a:solidFill>
                <a:srgbClr val="0070C0"/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3551040" y="4553744"/>
            <a:ext cx="17065896" cy="5904656"/>
            <a:chOff x="4818063" y="674688"/>
            <a:chExt cx="4225925" cy="1412875"/>
          </a:xfrm>
        </p:grpSpPr>
        <p:sp>
          <p:nvSpPr>
            <p:cNvPr id="19" name="Oval 14"/>
            <p:cNvSpPr>
              <a:spLocks noChangeArrowheads="1"/>
            </p:cNvSpPr>
            <p:nvPr/>
          </p:nvSpPr>
          <p:spPr bwMode="auto">
            <a:xfrm>
              <a:off x="6238875" y="1065213"/>
              <a:ext cx="1517650" cy="6270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anchor="ctr"/>
            <a:lstStyle/>
            <a:p>
              <a:pPr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ЗАЛІК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" name="AutoShape 15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7786688" y="912813"/>
              <a:ext cx="1257300" cy="971550"/>
            </a:xfrm>
            <a:prstGeom prst="actionButtonHome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Нерезидент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" name="AutoShape 1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4818063" y="896938"/>
              <a:ext cx="1257300" cy="971550"/>
            </a:xfrm>
            <a:prstGeom prst="actionButtonHome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54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Резидент</a:t>
              </a:r>
              <a:endParaRPr lang="ru-RU" altLang="en-US" sz="54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AutoShape 17"/>
            <p:cNvSpPr>
              <a:spLocks noChangeArrowheads="1"/>
            </p:cNvSpPr>
            <p:nvPr/>
          </p:nvSpPr>
          <p:spPr bwMode="auto">
            <a:xfrm>
              <a:off x="5727700" y="674688"/>
              <a:ext cx="2705100" cy="361950"/>
            </a:xfrm>
            <a:prstGeom prst="curvedDownArrow">
              <a:avLst>
                <a:gd name="adj1" fmla="val 40794"/>
                <a:gd name="adj2" fmla="val 200648"/>
                <a:gd name="adj3" fmla="val 473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MS PGothic" pitchFamily="34" charset="-128"/>
              </a:endParaRPr>
            </a:p>
          </p:txBody>
        </p:sp>
        <p:sp>
          <p:nvSpPr>
            <p:cNvPr id="23" name="AutoShape 18"/>
            <p:cNvSpPr>
              <a:spLocks noChangeArrowheads="1"/>
            </p:cNvSpPr>
            <p:nvPr/>
          </p:nvSpPr>
          <p:spPr bwMode="auto">
            <a:xfrm rot="10800000">
              <a:off x="5489575" y="1725613"/>
              <a:ext cx="2705100" cy="361950"/>
            </a:xfrm>
            <a:prstGeom prst="curvedDownArrow">
              <a:avLst>
                <a:gd name="adj1" fmla="val 40794"/>
                <a:gd name="adj2" fmla="val 200648"/>
                <a:gd name="adj3" fmla="val 473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 altLang="en-US">
                <a:latin typeface="MS PGothic" pitchFamily="34" charset="-128"/>
              </a:endParaRPr>
            </a:p>
          </p:txBody>
        </p:sp>
        <p:sp>
          <p:nvSpPr>
            <p:cNvPr id="24" name="Oval 19"/>
            <p:cNvSpPr>
              <a:spLocks noChangeArrowheads="1"/>
            </p:cNvSpPr>
            <p:nvPr/>
          </p:nvSpPr>
          <p:spPr bwMode="auto">
            <a:xfrm>
              <a:off x="6527800" y="692150"/>
              <a:ext cx="850900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ЕКСПОРТ</a:t>
              </a:r>
              <a:endParaRPr lang="ru-RU" altLang="en-US" sz="4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" name="Oval 20"/>
            <p:cNvSpPr>
              <a:spLocks noChangeArrowheads="1"/>
            </p:cNvSpPr>
            <p:nvPr/>
          </p:nvSpPr>
          <p:spPr bwMode="auto">
            <a:xfrm>
              <a:off x="6537325" y="1755775"/>
              <a:ext cx="852488" cy="3111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uk-UA" altLang="en-US" sz="4000" b="1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rPr>
                <a:t>ІМПОРТ</a:t>
              </a:r>
              <a:endParaRPr lang="ru-RU" altLang="en-US" sz="4000" b="1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7311567" y="1191866"/>
              <a:ext cx="371485" cy="362925"/>
            </a:xfrm>
            <a:custGeom>
              <a:avLst/>
              <a:gdLst>
                <a:gd name="T0" fmla="*/ 14973267 w 21600"/>
                <a:gd name="T1" fmla="*/ 0 h 21600"/>
                <a:gd name="T2" fmla="*/ 4385207 w 21600"/>
                <a:gd name="T3" fmla="*/ 4325480 h 21600"/>
                <a:gd name="T4" fmla="*/ 0 w 21600"/>
                <a:gd name="T5" fmla="*/ 14769236 h 21600"/>
                <a:gd name="T6" fmla="*/ 4385207 w 21600"/>
                <a:gd name="T7" fmla="*/ 25212992 h 21600"/>
                <a:gd name="T8" fmla="*/ 14973267 w 21600"/>
                <a:gd name="T9" fmla="*/ 29538472 h 21600"/>
                <a:gd name="T10" fmla="*/ 25561294 w 21600"/>
                <a:gd name="T11" fmla="*/ 25212992 h 21600"/>
                <a:gd name="T12" fmla="*/ 29946501 w 21600"/>
                <a:gd name="T13" fmla="*/ 14769236 h 21600"/>
                <a:gd name="T14" fmla="*/ 25561294 w 21600"/>
                <a:gd name="T15" fmla="*/ 432548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572" y="15954"/>
                  </a:moveTo>
                  <a:cubicBezTo>
                    <a:pt x="18700" y="14472"/>
                    <a:pt x="19311" y="12662"/>
                    <a:pt x="19311" y="10800"/>
                  </a:cubicBezTo>
                  <a:cubicBezTo>
                    <a:pt x="19311" y="6099"/>
                    <a:pt x="15500" y="2289"/>
                    <a:pt x="10800" y="2289"/>
                  </a:cubicBezTo>
                  <a:cubicBezTo>
                    <a:pt x="8937" y="2288"/>
                    <a:pt x="7127" y="2899"/>
                    <a:pt x="5645" y="4027"/>
                  </a:cubicBezTo>
                  <a:lnTo>
                    <a:pt x="17572" y="15954"/>
                  </a:lnTo>
                  <a:close/>
                  <a:moveTo>
                    <a:pt x="4027" y="5645"/>
                  </a:moveTo>
                  <a:cubicBezTo>
                    <a:pt x="2899" y="7127"/>
                    <a:pt x="2289" y="8937"/>
                    <a:pt x="2289" y="10799"/>
                  </a:cubicBezTo>
                  <a:cubicBezTo>
                    <a:pt x="2289" y="15500"/>
                    <a:pt x="6099" y="19311"/>
                    <a:pt x="10800" y="19311"/>
                  </a:cubicBezTo>
                  <a:cubicBezTo>
                    <a:pt x="12662" y="19311"/>
                    <a:pt x="14472" y="18700"/>
                    <a:pt x="15954" y="17572"/>
                  </a:cubicBezTo>
                  <a:lnTo>
                    <a:pt x="4027" y="5645"/>
                  </a:lnTo>
                  <a:close/>
                </a:path>
              </a:pathLst>
            </a:custGeom>
            <a:solidFill>
              <a:srgbClr val="F82F2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855296" y="11178480"/>
            <a:ext cx="12817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п. 14</a:t>
            </a:r>
            <a:r>
              <a:rPr kumimoji="0" lang="uk-UA" sz="5400" b="0" i="1" u="none" strike="noStrike" cap="none" normalizeH="0" baseline="3000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постанови НБУ </a:t>
            </a:r>
            <a:r>
              <a:rPr kumimoji="0" lang="uk-UA" sz="5400" b="0" i="1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 24.02.2022 № 18</a:t>
            </a:r>
            <a:r>
              <a:rPr kumimoji="0" lang="ru-RU" sz="5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880</Words>
  <Application>Microsoft Office PowerPoint</Application>
  <PresentationFormat>Произвольный</PresentationFormat>
  <Paragraphs>151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MS PGothic</vt:lpstr>
      <vt:lpstr>Arial</vt:lpstr>
      <vt:lpstr>Calibri</vt:lpstr>
      <vt:lpstr>Helvetica Neue</vt:lpstr>
      <vt:lpstr>Helvetica Neue Medium</vt:lpstr>
      <vt:lpstr>Tahoma</vt:lpstr>
      <vt:lpstr>Times New Roman</vt:lpstr>
      <vt:lpstr>Wingdings</vt:lpstr>
      <vt:lpstr>21_BasicWhite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Бородінчик Ганна Олександрівна</dc:creator>
  <cp:lastModifiedBy>User</cp:lastModifiedBy>
  <cp:revision>67</cp:revision>
  <dcterms:modified xsi:type="dcterms:W3CDTF">2024-01-18T10:07:14Z</dcterms:modified>
</cp:coreProperties>
</file>