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webextensions/webextension1.xml" ContentType="application/vnd.ms-office.webextension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webextensions/taskpanes.xml" ContentType="application/vnd.ms-office.webextensiontaskpan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7" r:id="rId2"/>
    <p:sldId id="286" r:id="rId3"/>
    <p:sldId id="281" r:id="rId4"/>
    <p:sldId id="282" r:id="rId5"/>
    <p:sldId id="283" r:id="rId6"/>
    <p:sldId id="267" r:id="rId7"/>
    <p:sldId id="258" r:id="rId8"/>
    <p:sldId id="257" r:id="rId9"/>
    <p:sldId id="261" r:id="rId10"/>
    <p:sldId id="289" r:id="rId11"/>
    <p:sldId id="291" r:id="rId12"/>
    <p:sldId id="259" r:id="rId13"/>
    <p:sldId id="260" r:id="rId14"/>
    <p:sldId id="262" r:id="rId15"/>
    <p:sldId id="292" r:id="rId16"/>
    <p:sldId id="26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7EDFEC"/>
    <a:srgbClr val="8EC7DB"/>
    <a:srgbClr val="314552"/>
    <a:srgbClr val="25A972"/>
    <a:srgbClr val="6877EA"/>
    <a:srgbClr val="0E71B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>
        <p:scale>
          <a:sx n="100" d="100"/>
          <a:sy n="100" d="100"/>
        </p:scale>
        <p:origin x="-930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90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9889A3-131F-4292-8F27-C3185C43D6A4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D133B7-BB79-404B-9CD6-419039938E3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uk-UA" sz="5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Види </a:t>
          </a:r>
          <a:r>
            <a:rPr lang="uk-UA" sz="540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КІК</a:t>
          </a:r>
          <a:endParaRPr lang="ru-RU" sz="54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C971555-CD1F-4ECD-95FA-A711F7CBA56E}" type="parTrans" cxnId="{B0D22E81-CBCC-45E1-A13F-0F4F0A04E868}">
      <dgm:prSet/>
      <dgm:spPr/>
      <dgm:t>
        <a:bodyPr/>
        <a:lstStyle/>
        <a:p>
          <a:endParaRPr lang="ru-RU"/>
        </a:p>
      </dgm:t>
    </dgm:pt>
    <dgm:pt modelId="{0D0B4DAA-DD8D-4602-8F38-331DBFA22F43}" type="sibTrans" cxnId="{B0D22E81-CBCC-45E1-A13F-0F4F0A04E868}">
      <dgm:prSet/>
      <dgm:spPr/>
      <dgm:t>
        <a:bodyPr/>
        <a:lstStyle/>
        <a:p>
          <a:endParaRPr lang="ru-RU"/>
        </a:p>
      </dgm:t>
    </dgm:pt>
    <dgm:pt modelId="{C1C73680-6EBA-43F8-A3E9-17D0E790713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uk-UA" sz="15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Юридична особа:</a:t>
          </a:r>
        </a:p>
        <a:p>
          <a:r>
            <a:rPr lang="uk-UA" sz="15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Корпоративне утворення/об’єднання/</a:t>
          </a:r>
        </a:p>
        <a:p>
          <a:r>
            <a:rPr lang="uk-UA" sz="15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організація</a:t>
          </a:r>
          <a:endParaRPr lang="ru-RU" sz="15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F78A51D-DDA7-409A-808C-F664F1DDE79A}" type="parTrans" cxnId="{C2EDD885-9AF5-4931-A803-C520B6AB1706}">
      <dgm:prSet/>
      <dgm:spPr/>
      <dgm:t>
        <a:bodyPr/>
        <a:lstStyle/>
        <a:p>
          <a:endParaRPr lang="ru-RU"/>
        </a:p>
      </dgm:t>
    </dgm:pt>
    <dgm:pt modelId="{C6EAA0B5-D4E1-4648-87D6-FCDCD3139DAF}" type="sibTrans" cxnId="{C2EDD885-9AF5-4931-A803-C520B6AB1706}">
      <dgm:prSet/>
      <dgm:spPr/>
      <dgm:t>
        <a:bodyPr/>
        <a:lstStyle/>
        <a:p>
          <a:endParaRPr lang="ru-RU"/>
        </a:p>
      </dgm:t>
    </dgm:pt>
    <dgm:pt modelId="{4740AE65-52B3-471B-8DA8-4AB7C11C55C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uk-UA" sz="15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Володіє активами</a:t>
          </a:r>
        </a:p>
        <a:p>
          <a:endParaRPr lang="uk-UA" sz="1500" b="1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uk-UA" sz="15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Має права та обов’язки</a:t>
          </a:r>
          <a:endParaRPr lang="ru-RU" sz="15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573BB25-EF8C-4BEA-91C0-9B678E1A6937}" type="parTrans" cxnId="{10B981FD-5CD5-46EE-8E74-8B2CA4EFB522}">
      <dgm:prSet/>
      <dgm:spPr/>
      <dgm:t>
        <a:bodyPr/>
        <a:lstStyle/>
        <a:p>
          <a:endParaRPr lang="ru-RU"/>
        </a:p>
      </dgm:t>
    </dgm:pt>
    <dgm:pt modelId="{9D639114-1613-4D0B-BEBB-1438444C9E97}" type="sibTrans" cxnId="{10B981FD-5CD5-46EE-8E74-8B2CA4EFB522}">
      <dgm:prSet/>
      <dgm:spPr/>
      <dgm:t>
        <a:bodyPr/>
        <a:lstStyle/>
        <a:p>
          <a:endParaRPr lang="ru-RU"/>
        </a:p>
      </dgm:t>
    </dgm:pt>
    <dgm:pt modelId="{9EB7086B-FD0E-4AA7-9EE7-989FB9755EB2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uk-UA" sz="15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Здійснює діяльність від власного імені незалежно від засновників/учасників/форми власності</a:t>
          </a:r>
          <a:endParaRPr lang="ru-RU" sz="1500" b="1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551639C-8A90-4002-A8B3-CB314C9E6555}" type="parTrans" cxnId="{F2F27011-D767-47BB-9D3F-664C9667E93C}">
      <dgm:prSet/>
      <dgm:spPr/>
      <dgm:t>
        <a:bodyPr/>
        <a:lstStyle/>
        <a:p>
          <a:endParaRPr lang="ru-RU"/>
        </a:p>
      </dgm:t>
    </dgm:pt>
    <dgm:pt modelId="{6A0A0551-3284-4860-9B88-A6F6343BA108}" type="sibTrans" cxnId="{F2F27011-D767-47BB-9D3F-664C9667E93C}">
      <dgm:prSet/>
      <dgm:spPr/>
      <dgm:t>
        <a:bodyPr/>
        <a:lstStyle/>
        <a:p>
          <a:endParaRPr lang="ru-RU"/>
        </a:p>
      </dgm:t>
    </dgm:pt>
    <dgm:pt modelId="{9C58A5C1-D60C-4434-926D-C2625A2FE96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uk-UA" sz="13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Утворення без статусу юридичної особи:</a:t>
          </a:r>
        </a:p>
        <a:p>
          <a:r>
            <a:rPr lang="uk-UA" sz="13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Партнерства/ трасти/фонди/інші установи та організації/нерезиденти ОПФ перелік КМУ</a:t>
          </a:r>
          <a:endParaRPr lang="ru-RU" sz="13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37E0EDE-E733-4C18-BAD6-34F3D5C09013}" type="parTrans" cxnId="{93F67599-4527-4F96-B78B-DCBAB0B2B29F}">
      <dgm:prSet/>
      <dgm:spPr/>
      <dgm:t>
        <a:bodyPr/>
        <a:lstStyle/>
        <a:p>
          <a:endParaRPr lang="ru-RU"/>
        </a:p>
      </dgm:t>
    </dgm:pt>
    <dgm:pt modelId="{63162C75-FF66-487D-A18C-E3ACA242FE67}" type="sibTrans" cxnId="{93F67599-4527-4F96-B78B-DCBAB0B2B29F}">
      <dgm:prSet/>
      <dgm:spPr/>
      <dgm:t>
        <a:bodyPr/>
        <a:lstStyle/>
        <a:p>
          <a:endParaRPr lang="ru-RU"/>
        </a:p>
      </dgm:t>
    </dgm:pt>
    <dgm:pt modelId="{A82D7956-43DE-41A9-B93E-5BF08BE2AD4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uk-UA" sz="13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Діяльність спрямована на отримання доходу (прибутку)</a:t>
          </a:r>
        </a:p>
        <a:p>
          <a:r>
            <a:rPr lang="uk-UA" sz="13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Діє в інтересах своїх учасників, партнерів, засновників, довірителів або інших </a:t>
          </a:r>
          <a:r>
            <a:rPr lang="uk-UA" sz="1300" b="1" dirty="0" err="1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вигодоотримувачів</a:t>
          </a:r>
          <a:endParaRPr lang="ru-RU" sz="1300" b="1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115F875-C72D-495E-85E7-697472D35206}" type="parTrans" cxnId="{9E833C06-AA17-4A58-945A-E652FF907201}">
      <dgm:prSet/>
      <dgm:spPr/>
      <dgm:t>
        <a:bodyPr/>
        <a:lstStyle/>
        <a:p>
          <a:endParaRPr lang="ru-RU"/>
        </a:p>
      </dgm:t>
    </dgm:pt>
    <dgm:pt modelId="{3859C332-7DA9-4FFF-B990-F29648D75222}" type="sibTrans" cxnId="{9E833C06-AA17-4A58-945A-E652FF907201}">
      <dgm:prSet/>
      <dgm:spPr/>
      <dgm:t>
        <a:bodyPr/>
        <a:lstStyle/>
        <a:p>
          <a:endParaRPr lang="ru-RU"/>
        </a:p>
      </dgm:t>
    </dgm:pt>
    <dgm:pt modelId="{45C186ED-8BDB-45F0-A717-EDE84D8AB1B3}" type="pres">
      <dgm:prSet presAssocID="{9E9889A3-131F-4292-8F27-C3185C43D6A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C25DD68-AF9E-4195-8C0C-FD03D664189E}" type="pres">
      <dgm:prSet presAssocID="{3AD133B7-BB79-404B-9CD6-419039938E3B}" presName="hierRoot1" presStyleCnt="0"/>
      <dgm:spPr/>
    </dgm:pt>
    <dgm:pt modelId="{902D2E35-9821-452A-AEEE-5C57F459B9E9}" type="pres">
      <dgm:prSet presAssocID="{3AD133B7-BB79-404B-9CD6-419039938E3B}" presName="composite" presStyleCnt="0"/>
      <dgm:spPr/>
    </dgm:pt>
    <dgm:pt modelId="{D6E4CC5A-5FB4-4C90-A1F0-05FD01A56DB8}" type="pres">
      <dgm:prSet presAssocID="{3AD133B7-BB79-404B-9CD6-419039938E3B}" presName="background" presStyleLbl="node0" presStyleIdx="0" presStyleCnt="1"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01C89629-1AAE-4657-AAEB-0E410E273483}" type="pres">
      <dgm:prSet presAssocID="{3AD133B7-BB79-404B-9CD6-419039938E3B}" presName="text" presStyleLbl="fgAcc0" presStyleIdx="0" presStyleCnt="1" custLinFactNeighborX="-1622" custLinFactNeighborY="-2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24F361-9DB9-492B-BD64-5528D386A460}" type="pres">
      <dgm:prSet presAssocID="{3AD133B7-BB79-404B-9CD6-419039938E3B}" presName="hierChild2" presStyleCnt="0"/>
      <dgm:spPr/>
    </dgm:pt>
    <dgm:pt modelId="{9C478F38-4887-49E7-B5BA-75C9B521B57C}" type="pres">
      <dgm:prSet presAssocID="{FF78A51D-DDA7-409A-808C-F664F1DDE79A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218FEF9-8EB8-493E-BE67-EADC4D9663C2}" type="pres">
      <dgm:prSet presAssocID="{C1C73680-6EBA-43F8-A3E9-17D0E790713A}" presName="hierRoot2" presStyleCnt="0"/>
      <dgm:spPr/>
    </dgm:pt>
    <dgm:pt modelId="{6A9EFC38-EFC5-4430-8ADB-AFFDE501769F}" type="pres">
      <dgm:prSet presAssocID="{C1C73680-6EBA-43F8-A3E9-17D0E790713A}" presName="composite2" presStyleCnt="0"/>
      <dgm:spPr/>
    </dgm:pt>
    <dgm:pt modelId="{DDC585D0-2316-4A00-AE9D-71E5F8D3DCFD}" type="pres">
      <dgm:prSet presAssocID="{C1C73680-6EBA-43F8-A3E9-17D0E790713A}" presName="background2" presStyleLbl="node2" presStyleIdx="0" presStyleCnt="2"/>
      <dgm:spPr/>
    </dgm:pt>
    <dgm:pt modelId="{1A052BD7-328A-4154-8552-5A164949BBCE}" type="pres">
      <dgm:prSet presAssocID="{C1C73680-6EBA-43F8-A3E9-17D0E790713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EC920D-B2AE-4464-B5FD-46CF880185D2}" type="pres">
      <dgm:prSet presAssocID="{C1C73680-6EBA-43F8-A3E9-17D0E790713A}" presName="hierChild3" presStyleCnt="0"/>
      <dgm:spPr/>
    </dgm:pt>
    <dgm:pt modelId="{894D89CC-36CC-46AD-96B5-67FE13F2F112}" type="pres">
      <dgm:prSet presAssocID="{A573BB25-EF8C-4BEA-91C0-9B678E1A6937}" presName="Name17" presStyleLbl="parChTrans1D3" presStyleIdx="0" presStyleCnt="3"/>
      <dgm:spPr/>
      <dgm:t>
        <a:bodyPr/>
        <a:lstStyle/>
        <a:p>
          <a:endParaRPr lang="ru-RU"/>
        </a:p>
      </dgm:t>
    </dgm:pt>
    <dgm:pt modelId="{49F77539-4DD8-4309-9287-0C88E27F32E2}" type="pres">
      <dgm:prSet presAssocID="{4740AE65-52B3-471B-8DA8-4AB7C11C55C0}" presName="hierRoot3" presStyleCnt="0"/>
      <dgm:spPr/>
    </dgm:pt>
    <dgm:pt modelId="{63972960-8B60-4538-A4B6-75062F4F0EA5}" type="pres">
      <dgm:prSet presAssocID="{4740AE65-52B3-471B-8DA8-4AB7C11C55C0}" presName="composite3" presStyleCnt="0"/>
      <dgm:spPr/>
    </dgm:pt>
    <dgm:pt modelId="{FB7E7AE2-6DBF-4ED0-9AB4-5AE78A2DFDB6}" type="pres">
      <dgm:prSet presAssocID="{4740AE65-52B3-471B-8DA8-4AB7C11C55C0}" presName="background3" presStyleLbl="node3" presStyleIdx="0" presStyleCnt="3"/>
      <dgm:spPr/>
    </dgm:pt>
    <dgm:pt modelId="{1911C394-2035-4C1C-A92D-CD417DB93000}" type="pres">
      <dgm:prSet presAssocID="{4740AE65-52B3-471B-8DA8-4AB7C11C55C0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B14CBA-E238-44A6-8B52-DBACE93D66C3}" type="pres">
      <dgm:prSet presAssocID="{4740AE65-52B3-471B-8DA8-4AB7C11C55C0}" presName="hierChild4" presStyleCnt="0"/>
      <dgm:spPr/>
    </dgm:pt>
    <dgm:pt modelId="{7F15E07B-C806-4D8A-8177-A4D213359F53}" type="pres">
      <dgm:prSet presAssocID="{9551639C-8A90-4002-A8B3-CB314C9E6555}" presName="Name17" presStyleLbl="parChTrans1D3" presStyleIdx="1" presStyleCnt="3"/>
      <dgm:spPr/>
      <dgm:t>
        <a:bodyPr/>
        <a:lstStyle/>
        <a:p>
          <a:endParaRPr lang="ru-RU"/>
        </a:p>
      </dgm:t>
    </dgm:pt>
    <dgm:pt modelId="{9CF7FB1B-1878-4AA9-8B1C-F64192EEF934}" type="pres">
      <dgm:prSet presAssocID="{9EB7086B-FD0E-4AA7-9EE7-989FB9755EB2}" presName="hierRoot3" presStyleCnt="0"/>
      <dgm:spPr/>
    </dgm:pt>
    <dgm:pt modelId="{BA4D4A05-CB1C-4955-A07D-726A28F99774}" type="pres">
      <dgm:prSet presAssocID="{9EB7086B-FD0E-4AA7-9EE7-989FB9755EB2}" presName="composite3" presStyleCnt="0"/>
      <dgm:spPr/>
    </dgm:pt>
    <dgm:pt modelId="{48452996-20AB-4A89-9A23-EFCEC95BCDBE}" type="pres">
      <dgm:prSet presAssocID="{9EB7086B-FD0E-4AA7-9EE7-989FB9755EB2}" presName="background3" presStyleLbl="node3" presStyleIdx="1" presStyleCnt="3"/>
      <dgm:spPr/>
    </dgm:pt>
    <dgm:pt modelId="{EEC7AD0B-7DBE-485E-B397-E33A468D3D81}" type="pres">
      <dgm:prSet presAssocID="{9EB7086B-FD0E-4AA7-9EE7-989FB9755EB2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9AC859-0BA5-4420-A75D-4CDC9899C68C}" type="pres">
      <dgm:prSet presAssocID="{9EB7086B-FD0E-4AA7-9EE7-989FB9755EB2}" presName="hierChild4" presStyleCnt="0"/>
      <dgm:spPr/>
    </dgm:pt>
    <dgm:pt modelId="{827033A4-E4B8-4418-BEEC-005AFD67BCA2}" type="pres">
      <dgm:prSet presAssocID="{C37E0EDE-E733-4C18-BAD6-34F3D5C0901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7A1F1AF-B4DF-4FC4-B9B5-8B667C754718}" type="pres">
      <dgm:prSet presAssocID="{9C58A5C1-D60C-4434-926D-C2625A2FE960}" presName="hierRoot2" presStyleCnt="0"/>
      <dgm:spPr/>
    </dgm:pt>
    <dgm:pt modelId="{366AD811-2C84-4938-B3E6-0BE5874EE06B}" type="pres">
      <dgm:prSet presAssocID="{9C58A5C1-D60C-4434-926D-C2625A2FE960}" presName="composite2" presStyleCnt="0"/>
      <dgm:spPr/>
    </dgm:pt>
    <dgm:pt modelId="{65F06AEE-FDD2-4EE8-AEA6-DF792854B3A8}" type="pres">
      <dgm:prSet presAssocID="{9C58A5C1-D60C-4434-926D-C2625A2FE960}" presName="background2" presStyleLbl="node2" presStyleIdx="1" presStyleCnt="2"/>
      <dgm:spPr/>
    </dgm:pt>
    <dgm:pt modelId="{6F79EFD8-7A5B-42A6-ADF6-4E18D280E9FA}" type="pres">
      <dgm:prSet presAssocID="{9C58A5C1-D60C-4434-926D-C2625A2FE96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D549AF-5B48-4B4C-ADD2-4A88EADE4ADC}" type="pres">
      <dgm:prSet presAssocID="{9C58A5C1-D60C-4434-926D-C2625A2FE960}" presName="hierChild3" presStyleCnt="0"/>
      <dgm:spPr/>
    </dgm:pt>
    <dgm:pt modelId="{F08FCA18-E46F-47B0-B1CD-9809BD7F8327}" type="pres">
      <dgm:prSet presAssocID="{7115F875-C72D-495E-85E7-697472D35206}" presName="Name17" presStyleLbl="parChTrans1D3" presStyleIdx="2" presStyleCnt="3"/>
      <dgm:spPr/>
      <dgm:t>
        <a:bodyPr/>
        <a:lstStyle/>
        <a:p>
          <a:endParaRPr lang="ru-RU"/>
        </a:p>
      </dgm:t>
    </dgm:pt>
    <dgm:pt modelId="{D4B81979-9C34-4683-8608-EB3023CC2A02}" type="pres">
      <dgm:prSet presAssocID="{A82D7956-43DE-41A9-B93E-5BF08BE2AD47}" presName="hierRoot3" presStyleCnt="0"/>
      <dgm:spPr/>
    </dgm:pt>
    <dgm:pt modelId="{81A586C5-B3C6-4322-A2A7-1AC25CA3BBC7}" type="pres">
      <dgm:prSet presAssocID="{A82D7956-43DE-41A9-B93E-5BF08BE2AD47}" presName="composite3" presStyleCnt="0"/>
      <dgm:spPr/>
    </dgm:pt>
    <dgm:pt modelId="{2B7CA251-9774-4B1C-B11F-E6D31F9016CF}" type="pres">
      <dgm:prSet presAssocID="{A82D7956-43DE-41A9-B93E-5BF08BE2AD47}" presName="background3" presStyleLbl="node3" presStyleIdx="2" presStyleCnt="3"/>
      <dgm:spPr/>
    </dgm:pt>
    <dgm:pt modelId="{3CB15739-CEFE-4047-884D-8175D243F80C}" type="pres">
      <dgm:prSet presAssocID="{A82D7956-43DE-41A9-B93E-5BF08BE2AD4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6EC611-4229-4E3F-A1E0-573EAE366A13}" type="pres">
      <dgm:prSet presAssocID="{A82D7956-43DE-41A9-B93E-5BF08BE2AD47}" presName="hierChild4" presStyleCnt="0"/>
      <dgm:spPr/>
    </dgm:pt>
  </dgm:ptLst>
  <dgm:cxnLst>
    <dgm:cxn modelId="{6937A7FB-3204-4B45-BCB4-07E1AB12D8BA}" type="presOf" srcId="{A573BB25-EF8C-4BEA-91C0-9B678E1A6937}" destId="{894D89CC-36CC-46AD-96B5-67FE13F2F112}" srcOrd="0" destOrd="0" presId="urn:microsoft.com/office/officeart/2005/8/layout/hierarchy1"/>
    <dgm:cxn modelId="{D2299369-08CD-44C4-B794-90EAABD1DC26}" type="presOf" srcId="{9C58A5C1-D60C-4434-926D-C2625A2FE960}" destId="{6F79EFD8-7A5B-42A6-ADF6-4E18D280E9FA}" srcOrd="0" destOrd="0" presId="urn:microsoft.com/office/officeart/2005/8/layout/hierarchy1"/>
    <dgm:cxn modelId="{025ECABE-2409-4CFB-A196-6EE36B63F4C1}" type="presOf" srcId="{3AD133B7-BB79-404B-9CD6-419039938E3B}" destId="{01C89629-1AAE-4657-AAEB-0E410E273483}" srcOrd="0" destOrd="0" presId="urn:microsoft.com/office/officeart/2005/8/layout/hierarchy1"/>
    <dgm:cxn modelId="{1868F8A7-7075-4BB2-86B7-EFBFB6AD1430}" type="presOf" srcId="{9E9889A3-131F-4292-8F27-C3185C43D6A4}" destId="{45C186ED-8BDB-45F0-A717-EDE84D8AB1B3}" srcOrd="0" destOrd="0" presId="urn:microsoft.com/office/officeart/2005/8/layout/hierarchy1"/>
    <dgm:cxn modelId="{93F67599-4527-4F96-B78B-DCBAB0B2B29F}" srcId="{3AD133B7-BB79-404B-9CD6-419039938E3B}" destId="{9C58A5C1-D60C-4434-926D-C2625A2FE960}" srcOrd="1" destOrd="0" parTransId="{C37E0EDE-E733-4C18-BAD6-34F3D5C09013}" sibTransId="{63162C75-FF66-487D-A18C-E3ACA242FE67}"/>
    <dgm:cxn modelId="{D987C6BB-659E-401E-A22D-5EA196C0EAD1}" type="presOf" srcId="{4740AE65-52B3-471B-8DA8-4AB7C11C55C0}" destId="{1911C394-2035-4C1C-A92D-CD417DB93000}" srcOrd="0" destOrd="0" presId="urn:microsoft.com/office/officeart/2005/8/layout/hierarchy1"/>
    <dgm:cxn modelId="{9E833C06-AA17-4A58-945A-E652FF907201}" srcId="{9C58A5C1-D60C-4434-926D-C2625A2FE960}" destId="{A82D7956-43DE-41A9-B93E-5BF08BE2AD47}" srcOrd="0" destOrd="0" parTransId="{7115F875-C72D-495E-85E7-697472D35206}" sibTransId="{3859C332-7DA9-4FFF-B990-F29648D75222}"/>
    <dgm:cxn modelId="{C2EDD885-9AF5-4931-A803-C520B6AB1706}" srcId="{3AD133B7-BB79-404B-9CD6-419039938E3B}" destId="{C1C73680-6EBA-43F8-A3E9-17D0E790713A}" srcOrd="0" destOrd="0" parTransId="{FF78A51D-DDA7-409A-808C-F664F1DDE79A}" sibTransId="{C6EAA0B5-D4E1-4648-87D6-FCDCD3139DAF}"/>
    <dgm:cxn modelId="{76DADBBF-40CA-4872-A356-0894AB0DC33E}" type="presOf" srcId="{9EB7086B-FD0E-4AA7-9EE7-989FB9755EB2}" destId="{EEC7AD0B-7DBE-485E-B397-E33A468D3D81}" srcOrd="0" destOrd="0" presId="urn:microsoft.com/office/officeart/2005/8/layout/hierarchy1"/>
    <dgm:cxn modelId="{B90E01CC-68EE-4296-ABE1-43CAA50E297D}" type="presOf" srcId="{A82D7956-43DE-41A9-B93E-5BF08BE2AD47}" destId="{3CB15739-CEFE-4047-884D-8175D243F80C}" srcOrd="0" destOrd="0" presId="urn:microsoft.com/office/officeart/2005/8/layout/hierarchy1"/>
    <dgm:cxn modelId="{F2F27011-D767-47BB-9D3F-664C9667E93C}" srcId="{C1C73680-6EBA-43F8-A3E9-17D0E790713A}" destId="{9EB7086B-FD0E-4AA7-9EE7-989FB9755EB2}" srcOrd="1" destOrd="0" parTransId="{9551639C-8A90-4002-A8B3-CB314C9E6555}" sibTransId="{6A0A0551-3284-4860-9B88-A6F6343BA108}"/>
    <dgm:cxn modelId="{774DB13D-6D13-4A71-9885-70E9949CD40E}" type="presOf" srcId="{C37E0EDE-E733-4C18-BAD6-34F3D5C09013}" destId="{827033A4-E4B8-4418-BEEC-005AFD67BCA2}" srcOrd="0" destOrd="0" presId="urn:microsoft.com/office/officeart/2005/8/layout/hierarchy1"/>
    <dgm:cxn modelId="{3A0963DB-B1D4-4C7C-BDC9-4772ED9EFE25}" type="presOf" srcId="{C1C73680-6EBA-43F8-A3E9-17D0E790713A}" destId="{1A052BD7-328A-4154-8552-5A164949BBCE}" srcOrd="0" destOrd="0" presId="urn:microsoft.com/office/officeart/2005/8/layout/hierarchy1"/>
    <dgm:cxn modelId="{5DD241DF-7D98-4AEB-84AA-4C0F10DB8A5E}" type="presOf" srcId="{7115F875-C72D-495E-85E7-697472D35206}" destId="{F08FCA18-E46F-47B0-B1CD-9809BD7F8327}" srcOrd="0" destOrd="0" presId="urn:microsoft.com/office/officeart/2005/8/layout/hierarchy1"/>
    <dgm:cxn modelId="{10B981FD-5CD5-46EE-8E74-8B2CA4EFB522}" srcId="{C1C73680-6EBA-43F8-A3E9-17D0E790713A}" destId="{4740AE65-52B3-471B-8DA8-4AB7C11C55C0}" srcOrd="0" destOrd="0" parTransId="{A573BB25-EF8C-4BEA-91C0-9B678E1A6937}" sibTransId="{9D639114-1613-4D0B-BEBB-1438444C9E97}"/>
    <dgm:cxn modelId="{9BADD31D-7246-49D9-9698-E0C6248D66C1}" type="presOf" srcId="{9551639C-8A90-4002-A8B3-CB314C9E6555}" destId="{7F15E07B-C806-4D8A-8177-A4D213359F53}" srcOrd="0" destOrd="0" presId="urn:microsoft.com/office/officeart/2005/8/layout/hierarchy1"/>
    <dgm:cxn modelId="{411DDE54-547C-420D-B8F4-4021B80105CE}" type="presOf" srcId="{FF78A51D-DDA7-409A-808C-F664F1DDE79A}" destId="{9C478F38-4887-49E7-B5BA-75C9B521B57C}" srcOrd="0" destOrd="0" presId="urn:microsoft.com/office/officeart/2005/8/layout/hierarchy1"/>
    <dgm:cxn modelId="{B0D22E81-CBCC-45E1-A13F-0F4F0A04E868}" srcId="{9E9889A3-131F-4292-8F27-C3185C43D6A4}" destId="{3AD133B7-BB79-404B-9CD6-419039938E3B}" srcOrd="0" destOrd="0" parTransId="{DC971555-CD1F-4ECD-95FA-A711F7CBA56E}" sibTransId="{0D0B4DAA-DD8D-4602-8F38-331DBFA22F43}"/>
    <dgm:cxn modelId="{9734D2A2-EC63-4C29-80E2-833385E3A11B}" type="presParOf" srcId="{45C186ED-8BDB-45F0-A717-EDE84D8AB1B3}" destId="{3C25DD68-AF9E-4195-8C0C-FD03D664189E}" srcOrd="0" destOrd="0" presId="urn:microsoft.com/office/officeart/2005/8/layout/hierarchy1"/>
    <dgm:cxn modelId="{875531AD-A155-4291-835C-E34091694D61}" type="presParOf" srcId="{3C25DD68-AF9E-4195-8C0C-FD03D664189E}" destId="{902D2E35-9821-452A-AEEE-5C57F459B9E9}" srcOrd="0" destOrd="0" presId="urn:microsoft.com/office/officeart/2005/8/layout/hierarchy1"/>
    <dgm:cxn modelId="{75F04947-4C5E-4C26-A084-458CAD8C9702}" type="presParOf" srcId="{902D2E35-9821-452A-AEEE-5C57F459B9E9}" destId="{D6E4CC5A-5FB4-4C90-A1F0-05FD01A56DB8}" srcOrd="0" destOrd="0" presId="urn:microsoft.com/office/officeart/2005/8/layout/hierarchy1"/>
    <dgm:cxn modelId="{9AED9420-6271-442D-B11D-DAB419CAB017}" type="presParOf" srcId="{902D2E35-9821-452A-AEEE-5C57F459B9E9}" destId="{01C89629-1AAE-4657-AAEB-0E410E273483}" srcOrd="1" destOrd="0" presId="urn:microsoft.com/office/officeart/2005/8/layout/hierarchy1"/>
    <dgm:cxn modelId="{F9102F47-0362-4C9B-8E7D-4D2D4093F417}" type="presParOf" srcId="{3C25DD68-AF9E-4195-8C0C-FD03D664189E}" destId="{0524F361-9DB9-492B-BD64-5528D386A460}" srcOrd="1" destOrd="0" presId="urn:microsoft.com/office/officeart/2005/8/layout/hierarchy1"/>
    <dgm:cxn modelId="{08BB632D-ABF3-48D5-86A2-C0CE8E3E8091}" type="presParOf" srcId="{0524F361-9DB9-492B-BD64-5528D386A460}" destId="{9C478F38-4887-49E7-B5BA-75C9B521B57C}" srcOrd="0" destOrd="0" presId="urn:microsoft.com/office/officeart/2005/8/layout/hierarchy1"/>
    <dgm:cxn modelId="{D9877DFC-262C-4D48-9D5E-6F135F6FBF8C}" type="presParOf" srcId="{0524F361-9DB9-492B-BD64-5528D386A460}" destId="{1218FEF9-8EB8-493E-BE67-EADC4D9663C2}" srcOrd="1" destOrd="0" presId="urn:microsoft.com/office/officeart/2005/8/layout/hierarchy1"/>
    <dgm:cxn modelId="{97F27AC8-2763-4E8E-BF78-638B953F7809}" type="presParOf" srcId="{1218FEF9-8EB8-493E-BE67-EADC4D9663C2}" destId="{6A9EFC38-EFC5-4430-8ADB-AFFDE501769F}" srcOrd="0" destOrd="0" presId="urn:microsoft.com/office/officeart/2005/8/layout/hierarchy1"/>
    <dgm:cxn modelId="{B6CB48D5-D1D4-4271-9F39-FABB613E607A}" type="presParOf" srcId="{6A9EFC38-EFC5-4430-8ADB-AFFDE501769F}" destId="{DDC585D0-2316-4A00-AE9D-71E5F8D3DCFD}" srcOrd="0" destOrd="0" presId="urn:microsoft.com/office/officeart/2005/8/layout/hierarchy1"/>
    <dgm:cxn modelId="{744F2659-5326-4423-815A-93A20FB95390}" type="presParOf" srcId="{6A9EFC38-EFC5-4430-8ADB-AFFDE501769F}" destId="{1A052BD7-328A-4154-8552-5A164949BBCE}" srcOrd="1" destOrd="0" presId="urn:microsoft.com/office/officeart/2005/8/layout/hierarchy1"/>
    <dgm:cxn modelId="{7BE3926B-4B62-4010-B225-AE4B9F778582}" type="presParOf" srcId="{1218FEF9-8EB8-493E-BE67-EADC4D9663C2}" destId="{0DEC920D-B2AE-4464-B5FD-46CF880185D2}" srcOrd="1" destOrd="0" presId="urn:microsoft.com/office/officeart/2005/8/layout/hierarchy1"/>
    <dgm:cxn modelId="{3E72255F-7BAB-4695-A5F1-6C0804386007}" type="presParOf" srcId="{0DEC920D-B2AE-4464-B5FD-46CF880185D2}" destId="{894D89CC-36CC-46AD-96B5-67FE13F2F112}" srcOrd="0" destOrd="0" presId="urn:microsoft.com/office/officeart/2005/8/layout/hierarchy1"/>
    <dgm:cxn modelId="{B2F66E80-3167-4DAA-A6BB-2C586522AC4B}" type="presParOf" srcId="{0DEC920D-B2AE-4464-B5FD-46CF880185D2}" destId="{49F77539-4DD8-4309-9287-0C88E27F32E2}" srcOrd="1" destOrd="0" presId="urn:microsoft.com/office/officeart/2005/8/layout/hierarchy1"/>
    <dgm:cxn modelId="{A9C1A23B-0C5D-4337-8A4F-DFB1B0AD5655}" type="presParOf" srcId="{49F77539-4DD8-4309-9287-0C88E27F32E2}" destId="{63972960-8B60-4538-A4B6-75062F4F0EA5}" srcOrd="0" destOrd="0" presId="urn:microsoft.com/office/officeart/2005/8/layout/hierarchy1"/>
    <dgm:cxn modelId="{1955BF1B-5761-4636-86B8-44685DF647BE}" type="presParOf" srcId="{63972960-8B60-4538-A4B6-75062F4F0EA5}" destId="{FB7E7AE2-6DBF-4ED0-9AB4-5AE78A2DFDB6}" srcOrd="0" destOrd="0" presId="urn:microsoft.com/office/officeart/2005/8/layout/hierarchy1"/>
    <dgm:cxn modelId="{4DAF942A-FC43-44B5-9043-DAFFF65D05C8}" type="presParOf" srcId="{63972960-8B60-4538-A4B6-75062F4F0EA5}" destId="{1911C394-2035-4C1C-A92D-CD417DB93000}" srcOrd="1" destOrd="0" presId="urn:microsoft.com/office/officeart/2005/8/layout/hierarchy1"/>
    <dgm:cxn modelId="{B70E40F0-1B75-4DEC-BA99-AF076CF146D2}" type="presParOf" srcId="{49F77539-4DD8-4309-9287-0C88E27F32E2}" destId="{8FB14CBA-E238-44A6-8B52-DBACE93D66C3}" srcOrd="1" destOrd="0" presId="urn:microsoft.com/office/officeart/2005/8/layout/hierarchy1"/>
    <dgm:cxn modelId="{80FDD6DF-84A9-492C-AB55-291464A468AC}" type="presParOf" srcId="{0DEC920D-B2AE-4464-B5FD-46CF880185D2}" destId="{7F15E07B-C806-4D8A-8177-A4D213359F53}" srcOrd="2" destOrd="0" presId="urn:microsoft.com/office/officeart/2005/8/layout/hierarchy1"/>
    <dgm:cxn modelId="{8F72B46B-7A97-4DDD-B109-A548E02FAE50}" type="presParOf" srcId="{0DEC920D-B2AE-4464-B5FD-46CF880185D2}" destId="{9CF7FB1B-1878-4AA9-8B1C-F64192EEF934}" srcOrd="3" destOrd="0" presId="urn:microsoft.com/office/officeart/2005/8/layout/hierarchy1"/>
    <dgm:cxn modelId="{286A38B9-50FF-4092-AB84-BF95F7EDD6EE}" type="presParOf" srcId="{9CF7FB1B-1878-4AA9-8B1C-F64192EEF934}" destId="{BA4D4A05-CB1C-4955-A07D-726A28F99774}" srcOrd="0" destOrd="0" presId="urn:microsoft.com/office/officeart/2005/8/layout/hierarchy1"/>
    <dgm:cxn modelId="{CA320EE9-3B81-40D0-B361-6D34CE99B513}" type="presParOf" srcId="{BA4D4A05-CB1C-4955-A07D-726A28F99774}" destId="{48452996-20AB-4A89-9A23-EFCEC95BCDBE}" srcOrd="0" destOrd="0" presId="urn:microsoft.com/office/officeart/2005/8/layout/hierarchy1"/>
    <dgm:cxn modelId="{E7EC3AEF-05CF-4A08-9E6F-986F036AA250}" type="presParOf" srcId="{BA4D4A05-CB1C-4955-A07D-726A28F99774}" destId="{EEC7AD0B-7DBE-485E-B397-E33A468D3D81}" srcOrd="1" destOrd="0" presId="urn:microsoft.com/office/officeart/2005/8/layout/hierarchy1"/>
    <dgm:cxn modelId="{6418A489-FCCF-4A0B-A898-F25450C2D551}" type="presParOf" srcId="{9CF7FB1B-1878-4AA9-8B1C-F64192EEF934}" destId="{719AC859-0BA5-4420-A75D-4CDC9899C68C}" srcOrd="1" destOrd="0" presId="urn:microsoft.com/office/officeart/2005/8/layout/hierarchy1"/>
    <dgm:cxn modelId="{CF0A3EAB-38D7-4668-B8B5-4965481BE940}" type="presParOf" srcId="{0524F361-9DB9-492B-BD64-5528D386A460}" destId="{827033A4-E4B8-4418-BEEC-005AFD67BCA2}" srcOrd="2" destOrd="0" presId="urn:microsoft.com/office/officeart/2005/8/layout/hierarchy1"/>
    <dgm:cxn modelId="{D7F28188-5B96-48A9-ADC8-9E1E8EFB1351}" type="presParOf" srcId="{0524F361-9DB9-492B-BD64-5528D386A460}" destId="{47A1F1AF-B4DF-4FC4-B9B5-8B667C754718}" srcOrd="3" destOrd="0" presId="urn:microsoft.com/office/officeart/2005/8/layout/hierarchy1"/>
    <dgm:cxn modelId="{C58E8EEE-26E5-4C4D-9D5E-F70DD64E4557}" type="presParOf" srcId="{47A1F1AF-B4DF-4FC4-B9B5-8B667C754718}" destId="{366AD811-2C84-4938-B3E6-0BE5874EE06B}" srcOrd="0" destOrd="0" presId="urn:microsoft.com/office/officeart/2005/8/layout/hierarchy1"/>
    <dgm:cxn modelId="{77BAC55A-EC1A-448F-84AA-4E2AEA0A5E6D}" type="presParOf" srcId="{366AD811-2C84-4938-B3E6-0BE5874EE06B}" destId="{65F06AEE-FDD2-4EE8-AEA6-DF792854B3A8}" srcOrd="0" destOrd="0" presId="urn:microsoft.com/office/officeart/2005/8/layout/hierarchy1"/>
    <dgm:cxn modelId="{FEF4F3F5-6762-4642-906A-375F867173D8}" type="presParOf" srcId="{366AD811-2C84-4938-B3E6-0BE5874EE06B}" destId="{6F79EFD8-7A5B-42A6-ADF6-4E18D280E9FA}" srcOrd="1" destOrd="0" presId="urn:microsoft.com/office/officeart/2005/8/layout/hierarchy1"/>
    <dgm:cxn modelId="{5C962DC5-764D-4BDB-99DC-644BBEAD2D95}" type="presParOf" srcId="{47A1F1AF-B4DF-4FC4-B9B5-8B667C754718}" destId="{33D549AF-5B48-4B4C-ADD2-4A88EADE4ADC}" srcOrd="1" destOrd="0" presId="urn:microsoft.com/office/officeart/2005/8/layout/hierarchy1"/>
    <dgm:cxn modelId="{E07D1756-28F7-46BB-AD37-D254C9DA49C7}" type="presParOf" srcId="{33D549AF-5B48-4B4C-ADD2-4A88EADE4ADC}" destId="{F08FCA18-E46F-47B0-B1CD-9809BD7F8327}" srcOrd="0" destOrd="0" presId="urn:microsoft.com/office/officeart/2005/8/layout/hierarchy1"/>
    <dgm:cxn modelId="{0B1E4D00-ED37-47D6-BB0D-8A23C2593F1B}" type="presParOf" srcId="{33D549AF-5B48-4B4C-ADD2-4A88EADE4ADC}" destId="{D4B81979-9C34-4683-8608-EB3023CC2A02}" srcOrd="1" destOrd="0" presId="urn:microsoft.com/office/officeart/2005/8/layout/hierarchy1"/>
    <dgm:cxn modelId="{5F0067B3-17CF-4A4C-AA43-0A1BA7B19486}" type="presParOf" srcId="{D4B81979-9C34-4683-8608-EB3023CC2A02}" destId="{81A586C5-B3C6-4322-A2A7-1AC25CA3BBC7}" srcOrd="0" destOrd="0" presId="urn:microsoft.com/office/officeart/2005/8/layout/hierarchy1"/>
    <dgm:cxn modelId="{7EEE6419-BC0B-41FC-9BC0-87F77FB46932}" type="presParOf" srcId="{81A586C5-B3C6-4322-A2A7-1AC25CA3BBC7}" destId="{2B7CA251-9774-4B1C-B11F-E6D31F9016CF}" srcOrd="0" destOrd="0" presId="urn:microsoft.com/office/officeart/2005/8/layout/hierarchy1"/>
    <dgm:cxn modelId="{6EE63407-819A-4173-8349-5717B7D97E5C}" type="presParOf" srcId="{81A586C5-B3C6-4322-A2A7-1AC25CA3BBC7}" destId="{3CB15739-CEFE-4047-884D-8175D243F80C}" srcOrd="1" destOrd="0" presId="urn:microsoft.com/office/officeart/2005/8/layout/hierarchy1"/>
    <dgm:cxn modelId="{86BE5CBB-8754-416B-88C1-A4134F8C7E00}" type="presParOf" srcId="{D4B81979-9C34-4683-8608-EB3023CC2A02}" destId="{F76EC611-4229-4E3F-A1E0-573EAE366A1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8FCA18-E46F-47B0-B1CD-9809BD7F8327}">
      <dsp:nvSpPr>
        <dsp:cNvPr id="0" name=""/>
        <dsp:cNvSpPr/>
      </dsp:nvSpPr>
      <dsp:spPr>
        <a:xfrm>
          <a:off x="7914242" y="3636333"/>
          <a:ext cx="91440" cy="6774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74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33A4-E4B8-4418-BEEC-005AFD67BCA2}">
      <dsp:nvSpPr>
        <dsp:cNvPr id="0" name=""/>
        <dsp:cNvSpPr/>
      </dsp:nvSpPr>
      <dsp:spPr>
        <a:xfrm>
          <a:off x="5787080" y="1442106"/>
          <a:ext cx="2172881" cy="715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409"/>
              </a:lnTo>
              <a:lnTo>
                <a:pt x="2172881" y="499409"/>
              </a:lnTo>
              <a:lnTo>
                <a:pt x="2172881" y="7151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5E07B-C806-4D8A-8177-A4D213359F53}">
      <dsp:nvSpPr>
        <dsp:cNvPr id="0" name=""/>
        <dsp:cNvSpPr/>
      </dsp:nvSpPr>
      <dsp:spPr>
        <a:xfrm>
          <a:off x="3689758" y="3636333"/>
          <a:ext cx="1423401" cy="677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634"/>
              </a:lnTo>
              <a:lnTo>
                <a:pt x="1423401" y="461634"/>
              </a:lnTo>
              <a:lnTo>
                <a:pt x="1423401" y="6774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D89CC-36CC-46AD-96B5-67FE13F2F112}">
      <dsp:nvSpPr>
        <dsp:cNvPr id="0" name=""/>
        <dsp:cNvSpPr/>
      </dsp:nvSpPr>
      <dsp:spPr>
        <a:xfrm>
          <a:off x="2266357" y="3636333"/>
          <a:ext cx="1423401" cy="677409"/>
        </a:xfrm>
        <a:custGeom>
          <a:avLst/>
          <a:gdLst/>
          <a:ahLst/>
          <a:cxnLst/>
          <a:rect l="0" t="0" r="0" b="0"/>
          <a:pathLst>
            <a:path>
              <a:moveTo>
                <a:pt x="1423401" y="0"/>
              </a:moveTo>
              <a:lnTo>
                <a:pt x="1423401" y="461634"/>
              </a:lnTo>
              <a:lnTo>
                <a:pt x="0" y="461634"/>
              </a:lnTo>
              <a:lnTo>
                <a:pt x="0" y="6774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78F38-4887-49E7-B5BA-75C9B521B57C}">
      <dsp:nvSpPr>
        <dsp:cNvPr id="0" name=""/>
        <dsp:cNvSpPr/>
      </dsp:nvSpPr>
      <dsp:spPr>
        <a:xfrm>
          <a:off x="3689758" y="1442106"/>
          <a:ext cx="2097322" cy="715184"/>
        </a:xfrm>
        <a:custGeom>
          <a:avLst/>
          <a:gdLst/>
          <a:ahLst/>
          <a:cxnLst/>
          <a:rect l="0" t="0" r="0" b="0"/>
          <a:pathLst>
            <a:path>
              <a:moveTo>
                <a:pt x="2097322" y="0"/>
              </a:moveTo>
              <a:lnTo>
                <a:pt x="2097322" y="499409"/>
              </a:lnTo>
              <a:lnTo>
                <a:pt x="0" y="499409"/>
              </a:lnTo>
              <a:lnTo>
                <a:pt x="0" y="7151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E4CC5A-5FB4-4C90-A1F0-05FD01A56DB8}">
      <dsp:nvSpPr>
        <dsp:cNvPr id="0" name=""/>
        <dsp:cNvSpPr/>
      </dsp:nvSpPr>
      <dsp:spPr>
        <a:xfrm>
          <a:off x="4622479" y="-36936"/>
          <a:ext cx="2329201" cy="1479043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C89629-1AAE-4657-AAEB-0E410E273483}">
      <dsp:nvSpPr>
        <dsp:cNvPr id="0" name=""/>
        <dsp:cNvSpPr/>
      </dsp:nvSpPr>
      <dsp:spPr>
        <a:xfrm>
          <a:off x="4881280" y="208923"/>
          <a:ext cx="2329201" cy="1479043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400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Види </a:t>
          </a:r>
          <a:r>
            <a:rPr lang="uk-UA" sz="5400" kern="120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КІК</a:t>
          </a:r>
          <a:endParaRPr lang="ru-RU" sz="54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81280" y="208923"/>
        <a:ext cx="2329201" cy="1479043"/>
      </dsp:txXfrm>
    </dsp:sp>
    <dsp:sp modelId="{DDC585D0-2316-4A00-AE9D-71E5F8D3DCFD}">
      <dsp:nvSpPr>
        <dsp:cNvPr id="0" name=""/>
        <dsp:cNvSpPr/>
      </dsp:nvSpPr>
      <dsp:spPr>
        <a:xfrm>
          <a:off x="2525157" y="2157290"/>
          <a:ext cx="2329201" cy="1479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052BD7-328A-4154-8552-5A164949BBCE}">
      <dsp:nvSpPr>
        <dsp:cNvPr id="0" name=""/>
        <dsp:cNvSpPr/>
      </dsp:nvSpPr>
      <dsp:spPr>
        <a:xfrm>
          <a:off x="2783958" y="2403151"/>
          <a:ext cx="2329201" cy="1479043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Юридична особа: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Корпоративне утворення/об’єднання/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організація</a:t>
          </a:r>
          <a:endParaRPr lang="ru-RU" sz="15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83958" y="2403151"/>
        <a:ext cx="2329201" cy="1479043"/>
      </dsp:txXfrm>
    </dsp:sp>
    <dsp:sp modelId="{FB7E7AE2-6DBF-4ED0-9AB4-5AE78A2DFDB6}">
      <dsp:nvSpPr>
        <dsp:cNvPr id="0" name=""/>
        <dsp:cNvSpPr/>
      </dsp:nvSpPr>
      <dsp:spPr>
        <a:xfrm>
          <a:off x="1101756" y="4313743"/>
          <a:ext cx="2329201" cy="1479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11C394-2035-4C1C-A92D-CD417DB93000}">
      <dsp:nvSpPr>
        <dsp:cNvPr id="0" name=""/>
        <dsp:cNvSpPr/>
      </dsp:nvSpPr>
      <dsp:spPr>
        <a:xfrm>
          <a:off x="1360556" y="4559603"/>
          <a:ext cx="2329201" cy="1479043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Володіє активами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b="1" kern="1200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Має права та обов’язки</a:t>
          </a:r>
          <a:endParaRPr lang="ru-RU" sz="15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60556" y="4559603"/>
        <a:ext cx="2329201" cy="1479043"/>
      </dsp:txXfrm>
    </dsp:sp>
    <dsp:sp modelId="{48452996-20AB-4A89-9A23-EFCEC95BCDBE}">
      <dsp:nvSpPr>
        <dsp:cNvPr id="0" name=""/>
        <dsp:cNvSpPr/>
      </dsp:nvSpPr>
      <dsp:spPr>
        <a:xfrm>
          <a:off x="3948558" y="4313743"/>
          <a:ext cx="2329201" cy="1479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C7AD0B-7DBE-485E-B397-E33A468D3D81}">
      <dsp:nvSpPr>
        <dsp:cNvPr id="0" name=""/>
        <dsp:cNvSpPr/>
      </dsp:nvSpPr>
      <dsp:spPr>
        <a:xfrm>
          <a:off x="4207359" y="4559603"/>
          <a:ext cx="2329201" cy="1479043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Здійснює діяльність від власного імені незалежно від засновників/учасників/форми власності</a:t>
          </a:r>
          <a:endParaRPr lang="ru-RU" sz="1500" b="1" kern="12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07359" y="4559603"/>
        <a:ext cx="2329201" cy="1479043"/>
      </dsp:txXfrm>
    </dsp:sp>
    <dsp:sp modelId="{65F06AEE-FDD2-4EE8-AEA6-DF792854B3A8}">
      <dsp:nvSpPr>
        <dsp:cNvPr id="0" name=""/>
        <dsp:cNvSpPr/>
      </dsp:nvSpPr>
      <dsp:spPr>
        <a:xfrm>
          <a:off x="6795361" y="2157290"/>
          <a:ext cx="2329201" cy="1479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79EFD8-7A5B-42A6-ADF6-4E18D280E9FA}">
      <dsp:nvSpPr>
        <dsp:cNvPr id="0" name=""/>
        <dsp:cNvSpPr/>
      </dsp:nvSpPr>
      <dsp:spPr>
        <a:xfrm>
          <a:off x="7054161" y="2403151"/>
          <a:ext cx="2329201" cy="1479043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Утворення без статусу юридичної особи: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Партнерства/ трасти/фонди/інші установи та організації/нерезиденти ОПФ перелік КМУ</a:t>
          </a:r>
          <a:endParaRPr lang="ru-RU" sz="13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54161" y="2403151"/>
        <a:ext cx="2329201" cy="1479043"/>
      </dsp:txXfrm>
    </dsp:sp>
    <dsp:sp modelId="{2B7CA251-9774-4B1C-B11F-E6D31F9016CF}">
      <dsp:nvSpPr>
        <dsp:cNvPr id="0" name=""/>
        <dsp:cNvSpPr/>
      </dsp:nvSpPr>
      <dsp:spPr>
        <a:xfrm>
          <a:off x="6795361" y="4313743"/>
          <a:ext cx="2329201" cy="1479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B15739-CEFE-4047-884D-8175D243F80C}">
      <dsp:nvSpPr>
        <dsp:cNvPr id="0" name=""/>
        <dsp:cNvSpPr/>
      </dsp:nvSpPr>
      <dsp:spPr>
        <a:xfrm>
          <a:off x="7054161" y="4559603"/>
          <a:ext cx="2329201" cy="1479043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Діяльність спрямована на отримання доходу (прибутку)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Діє в інтересах своїх учасників, партнерів, засновників, довірителів або інших </a:t>
          </a:r>
          <a:r>
            <a:rPr lang="uk-UA" sz="1300" b="1" kern="1200" dirty="0" err="1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вигодоотримувачів</a:t>
          </a:r>
          <a:endParaRPr lang="ru-RU" sz="1300" b="1" kern="12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54161" y="4559603"/>
        <a:ext cx="2329201" cy="1479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8984F-1427-4F1A-A0F0-300D5FF1A4F1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7B97E-C177-4451-9915-25C8E0D51C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42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465811-79CF-48DB-80C5-81244A0DB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DE898BB-0C6C-4E37-B1F4-356BF3072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97322D8-BBD2-4349-8272-1150E3A70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57B78C-B288-447C-81C5-88A1D0645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A77E28-FA49-4E94-962B-021DC6ED3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255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B2A33E-2076-43C5-968E-0FE95631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B0ED0E7-376B-4013-B9F8-201494680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4C170C-3ED0-447D-85EB-99ABE6BA0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092300-46A4-4950-93D4-27A9F33BE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E1E0861-7C0A-4B28-8069-50954AD2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0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51164B5-2E84-4131-85C7-5E15E386E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951D34A-FBC9-4CF6-AD15-E3FE8060A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B3BB512-FF1A-44F8-8544-81D4A0B8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5F82EA-8E4C-4208-ABE2-5EEFFDCE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DCA367A-5C39-4E1C-9894-EC6423FB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492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F786C9-A56D-4444-84C0-3E3B29C14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91456F-8F7E-44D8-9117-C90D44370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36B5C9-3082-414F-A10C-EA450A370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B3F481-6E23-48B5-8E2C-D699A5036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661EACC-629B-4FB0-8F29-44AF0917E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60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136516-ED4E-4C6C-8B73-329B908FE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3098BE-511A-4B98-AF35-63CDAB3C3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DA0F3D-BED7-456C-BD59-E92A0F6B7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C1FF3E-1287-4C0B-9A92-B8537C95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D8B990C-C1DE-449E-8CA2-7CE5A8A70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338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4B366E-4DE7-4E64-AD36-7ADF456C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E19C8A-C370-4C19-B54E-E6AF2420E1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F24E9F8-0590-4830-AF56-1ABF8C199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BC3A700-2E4A-4324-BCC4-6C9E560AE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99B9A78-84F9-4B4D-BC35-B7B52CB90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B5F563D-2F64-4FA9-A304-B3059E916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904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5D56C4-E94E-47DB-905E-8B44162D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1AA664-5024-48B2-B722-63A927CCE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D5DADAF-CD27-40A1-BA0C-0FEFEB8F5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CE8C0F5-765E-4BA3-82AB-EF488F61AA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9F9382F-9FBE-4DEE-9D78-928E67C3C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7F5C5F8-3DD9-4CE4-932A-4A78E143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A4D305F-7054-407E-94C3-6E0F6C5F0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72CDC02-78C0-4039-9895-63BB1D2D4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050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F1D3EF-31E6-4D05-94EB-D6CB3764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C294650-222E-42E7-BB96-270CE8A11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4D43C30-BC02-4DDF-8B7B-998BA90B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468F9EE-A429-4667-ABA4-36CD89AC1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24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8211474-EE4C-42AC-AD61-89C8F6A02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04E4C8B-58D7-4C0C-863E-59CE0277F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D706449-5DE9-4504-A398-C54559DA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270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00B889-B51F-46FB-B65C-95F952E39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A58A22-DA3A-4EF6-B24B-BE29C726C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50903E7-606E-4981-98BD-B1ABA6556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F024DDA-007A-4B40-BA83-87EC2FEA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CAF6738-49C3-4FB0-B3B2-F04C742E4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86D3F20-99D1-4A56-A600-4FE2E905A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959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A9301F-FEA5-431B-B7C0-4A5B4F1AF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01E6447-6AED-4AE5-A15A-0B40872D3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FBB12F7-728E-4A34-94B5-03B8DD779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7EC53D6-6A7E-4FC4-89DF-113C5670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2B235BF-E6CD-48E3-83F5-2B403DB8E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DA00B6E-FE5C-4FD7-8A8B-04F28CCFA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832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04F3820-5815-415A-862C-3A6D38B3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20D35F7-C944-478C-9265-98EA3D11A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3EC02B-72F8-4FCB-BC4C-75753C9390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72A27-DB0E-4E66-86C0-ED22195A9EA6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9AF28E-1CCB-4237-AE32-7C31D89C0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3FCF17B-B9F3-488A-BFD1-BACA46066F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21C53-14B7-47D1-8B84-2E33664CD9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782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sv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2.svg"/><Relationship Id="rId12" Type="http://schemas.openxmlformats.org/officeDocument/2006/relationships/image" Target="../media/image7.svg"/><Relationship Id="rId2" Type="http://schemas.openxmlformats.org/officeDocument/2006/relationships/image" Target="../media/image1.jpeg"/><Relationship Id="rId16" Type="http://schemas.openxmlformats.org/officeDocument/2006/relationships/image" Target="../media/image19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5" Type="http://schemas.openxmlformats.org/officeDocument/2006/relationships/image" Target="../media/image21.pn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microsoft.com/office/2007/relationships/hdphoto" Target="../media/hdphoto1.wdp"/><Relationship Id="rId14" Type="http://schemas.openxmlformats.org/officeDocument/2006/relationships/image" Target="../media/image10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6.png"/><Relationship Id="rId4" Type="http://schemas.openxmlformats.org/officeDocument/2006/relationships/diagramData" Target="../diagrams/data1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10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4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7.svg"/><Relationship Id="rId14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1E46D28-BC5C-4AEA-812C-9AFC6A98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95476" y="2362200"/>
            <a:ext cx="8664576" cy="2457449"/>
          </a:xfrm>
          <a:prstGeom prst="rect">
            <a:avLst/>
          </a:prstGeom>
          <a:effectLst/>
        </p:spPr>
        <p:txBody>
          <a:bodyPr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66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" panose="020F0502020204030204" pitchFamily="34" charset="0"/>
              </a:rPr>
              <a:t>Контрольовані іноземні </a:t>
            </a:r>
            <a:r>
              <a:rPr lang="uk-UA" sz="6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" panose="020F0502020204030204" pitchFamily="34" charset="0"/>
              </a:rPr>
              <a:t>компанії </a:t>
            </a:r>
          </a:p>
        </p:txBody>
      </p:sp>
      <p:pic>
        <p:nvPicPr>
          <p:cNvPr id="7" name="Рисунок 7">
            <a:extLst>
              <a:ext uri="{FF2B5EF4-FFF2-40B4-BE49-F238E27FC236}">
                <a16:creationId xmlns="" xmlns:a16="http://schemas.microsoft.com/office/drawing/2014/main" id="{3EB9AE63-5AFC-400A-8FF7-2DCB08E5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191125" cy="70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48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1E46D28-BC5C-4AEA-812C-9AFC6A98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645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3733801" y="0"/>
            <a:ext cx="77216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3600" b="1" i="1" dirty="0">
                <a:solidFill>
                  <a:schemeClr val="tx1"/>
                </a:solidFill>
                <a:cs typeface="Times New Roman" pitchFamily="18" charset="0"/>
              </a:rPr>
              <a:t>Звільнення від оподаткування прибутку </a:t>
            </a:r>
            <a:r>
              <a:rPr lang="uk-UA" sz="3600" b="1" i="1" dirty="0" err="1">
                <a:solidFill>
                  <a:schemeClr val="tx1"/>
                </a:solidFill>
                <a:cs typeface="Times New Roman" pitchFamily="18" charset="0"/>
              </a:rPr>
              <a:t>КІК</a:t>
            </a:r>
            <a:r>
              <a:rPr lang="uk-UA" sz="3600" b="1" i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uk-UA" sz="3600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1243648" y="1440180"/>
            <a:ext cx="10148251" cy="42550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uk-UA" sz="2000" b="1" dirty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п.</a:t>
            </a:r>
            <a:r>
              <a:rPr lang="uk-UA" altLang="uk-UA" sz="2000" b="1" dirty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 39</a:t>
            </a:r>
            <a:r>
              <a:rPr lang="uk-UA" altLang="uk-UA" sz="2000" b="1" baseline="30000" dirty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2</a:t>
            </a:r>
            <a:r>
              <a:rPr lang="uk-UA" altLang="uk-UA" sz="2000" b="1" dirty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.4 </a:t>
            </a:r>
            <a:r>
              <a:rPr lang="uk-UA" altLang="uk-UA" sz="2000" b="1" dirty="0">
                <a:solidFill>
                  <a:srgbClr val="0D386C"/>
                </a:solidFill>
                <a:cs typeface="Times New Roman" pitchFamily="18" charset="0"/>
              </a:rPr>
              <a:t>ПКУ </a:t>
            </a:r>
            <a:r>
              <a:rPr lang="uk-UA" sz="2000" b="1" dirty="0">
                <a:solidFill>
                  <a:srgbClr val="0D386C"/>
                </a:solidFill>
                <a:cs typeface="Times New Roman" pitchFamily="18" charset="0"/>
              </a:rPr>
              <a:t> </a:t>
            </a:r>
            <a:r>
              <a:rPr lang="uk-UA" sz="2000" b="1" dirty="0" smtClean="0">
                <a:solidFill>
                  <a:srgbClr val="0D386C"/>
                </a:solidFill>
                <a:cs typeface="Times New Roman" pitchFamily="18" charset="0"/>
              </a:rPr>
              <a:t>передбачено умови звільнення прибутку </a:t>
            </a:r>
            <a:r>
              <a:rPr lang="uk-UA" sz="2000" b="1" dirty="0" err="1">
                <a:solidFill>
                  <a:srgbClr val="0D386C"/>
                </a:solidFill>
                <a:cs typeface="Times New Roman" pitchFamily="18" charset="0"/>
              </a:rPr>
              <a:t>КІК</a:t>
            </a:r>
            <a:r>
              <a:rPr lang="uk-UA" sz="2000" b="1" dirty="0">
                <a:solidFill>
                  <a:srgbClr val="0D386C"/>
                </a:solidFill>
                <a:cs typeface="Times New Roman" pitchFamily="18" charset="0"/>
              </a:rPr>
              <a:t> від оподаткування: </a:t>
            </a:r>
          </a:p>
        </p:txBody>
      </p:sp>
      <p:sp>
        <p:nvSpPr>
          <p:cNvPr id="7" name="Rectangle: Rounded Corners 13">
            <a:extLst>
              <a:ext uri="{FF2B5EF4-FFF2-40B4-BE49-F238E27FC236}"/>
            </a:extLst>
          </p:cNvPr>
          <p:cNvSpPr/>
          <p:nvPr/>
        </p:nvSpPr>
        <p:spPr>
          <a:xfrm>
            <a:off x="1095374" y="2324100"/>
            <a:ext cx="5172076" cy="105727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</a:pPr>
            <a:r>
              <a:rPr lang="uk-UA" sz="1600" b="1" dirty="0">
                <a:solidFill>
                  <a:srgbClr val="0D386C"/>
                </a:solidFill>
                <a:cs typeface="Times New Roman" pitchFamily="18" charset="0"/>
              </a:rPr>
              <a:t>1) </a:t>
            </a:r>
            <a:r>
              <a:rPr lang="uk-UA" sz="1600" b="1" dirty="0" smtClean="0">
                <a:solidFill>
                  <a:srgbClr val="0D386C"/>
                </a:solidFill>
                <a:cs typeface="Times New Roman" pitchFamily="18" charset="0"/>
              </a:rPr>
              <a:t>наявність </a:t>
            </a:r>
            <a:r>
              <a:rPr lang="uk-UA" sz="1600" b="1" dirty="0">
                <a:solidFill>
                  <a:srgbClr val="0D386C"/>
                </a:solidFill>
                <a:cs typeface="Times New Roman" pitchFamily="18" charset="0"/>
              </a:rPr>
              <a:t>конвенції </a:t>
            </a:r>
            <a:r>
              <a:rPr lang="uk-UA" sz="1600" b="1" u="sng" dirty="0" smtClean="0">
                <a:solidFill>
                  <a:srgbClr val="0D386C"/>
                </a:solidFill>
                <a:cs typeface="Times New Roman" pitchFamily="18" charset="0"/>
              </a:rPr>
              <a:t>та</a:t>
            </a:r>
            <a:r>
              <a:rPr lang="uk-UA" sz="1600" b="1" dirty="0" smtClean="0">
                <a:solidFill>
                  <a:srgbClr val="0D386C"/>
                </a:solidFill>
                <a:cs typeface="Times New Roman" pitchFamily="18" charset="0"/>
              </a:rPr>
              <a:t> сплата податку за ефективною ставкою </a:t>
            </a:r>
            <a:r>
              <a:rPr lang="uk-UA" sz="1600" b="1" u="sng" dirty="0" smtClean="0">
                <a:solidFill>
                  <a:srgbClr val="0D386C"/>
                </a:solidFill>
                <a:cs typeface="Times New Roman" pitchFamily="18" charset="0"/>
              </a:rPr>
              <a:t>або</a:t>
            </a:r>
            <a:r>
              <a:rPr lang="uk-UA" sz="1600" b="1" dirty="0" smtClean="0">
                <a:solidFill>
                  <a:srgbClr val="0D386C"/>
                </a:solidFill>
                <a:cs typeface="Times New Roman" pitchFamily="18" charset="0"/>
              </a:rPr>
              <a:t> частка пасивних доходів </a:t>
            </a:r>
            <a:r>
              <a:rPr lang="uk-UA" sz="1600" b="1" dirty="0" err="1" smtClean="0">
                <a:solidFill>
                  <a:srgbClr val="0D386C"/>
                </a:solidFill>
                <a:cs typeface="Times New Roman" pitchFamily="18" charset="0"/>
              </a:rPr>
              <a:t>КІК</a:t>
            </a:r>
            <a:r>
              <a:rPr lang="uk-UA" sz="1600" b="1" dirty="0" smtClean="0">
                <a:solidFill>
                  <a:srgbClr val="0D386C"/>
                </a:solidFill>
                <a:cs typeface="Times New Roman" pitchFamily="18" charset="0"/>
              </a:rPr>
              <a:t> не більше 50% загальної суми доходів </a:t>
            </a:r>
            <a:endParaRPr lang="uk-UA" sz="1600" b="1" dirty="0">
              <a:solidFill>
                <a:srgbClr val="0D386C"/>
              </a:solidFill>
              <a:cs typeface="Times New Roman" pitchFamily="18" charset="0"/>
            </a:endParaRPr>
          </a:p>
        </p:txBody>
      </p:sp>
      <p:sp>
        <p:nvSpPr>
          <p:cNvPr id="8" name="Rectangle: Rounded Corners 14">
            <a:extLst>
              <a:ext uri="{FF2B5EF4-FFF2-40B4-BE49-F238E27FC236}"/>
            </a:extLst>
          </p:cNvPr>
          <p:cNvSpPr/>
          <p:nvPr/>
        </p:nvSpPr>
        <p:spPr>
          <a:xfrm>
            <a:off x="6477000" y="2305049"/>
            <a:ext cx="5200650" cy="105727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</a:pPr>
            <a:r>
              <a:rPr lang="uk-UA" sz="1600" b="1" dirty="0">
                <a:solidFill>
                  <a:srgbClr val="0D386C"/>
                </a:solidFill>
                <a:cs typeface="Times New Roman" pitchFamily="18" charset="0"/>
              </a:rPr>
              <a:t>2) </a:t>
            </a:r>
            <a:r>
              <a:rPr lang="uk-UA" sz="1600" b="1" dirty="0" smtClean="0">
                <a:solidFill>
                  <a:srgbClr val="0D386C"/>
                </a:solidFill>
                <a:cs typeface="Times New Roman" pitchFamily="18" charset="0"/>
              </a:rPr>
              <a:t>загальний дохід </a:t>
            </a:r>
            <a:r>
              <a:rPr lang="uk-UA" sz="1600" b="1" dirty="0">
                <a:solidFill>
                  <a:srgbClr val="0D386C"/>
                </a:solidFill>
                <a:cs typeface="Times New Roman" pitchFamily="18" charset="0"/>
              </a:rPr>
              <a:t>всіх </a:t>
            </a:r>
            <a:r>
              <a:rPr lang="uk-UA" sz="1600" b="1" dirty="0" err="1" smtClean="0">
                <a:solidFill>
                  <a:srgbClr val="0D386C"/>
                </a:solidFill>
                <a:cs typeface="Times New Roman" pitchFamily="18" charset="0"/>
              </a:rPr>
              <a:t>КІК</a:t>
            </a:r>
            <a:r>
              <a:rPr lang="uk-UA" sz="1600" b="1" dirty="0" smtClean="0">
                <a:solidFill>
                  <a:srgbClr val="0D386C"/>
                </a:solidFill>
                <a:cs typeface="Times New Roman" pitchFamily="18" charset="0"/>
              </a:rPr>
              <a:t> однієї контролюючої особи не перевищує 2 мільйони євро на кінець звітного періоду</a:t>
            </a:r>
            <a:endParaRPr lang="uk-UA" sz="1600" b="1" dirty="0">
              <a:solidFill>
                <a:srgbClr val="0D386C"/>
              </a:solidFill>
              <a:cs typeface="Times New Roman" pitchFamily="18" charset="0"/>
            </a:endParaRPr>
          </a:p>
        </p:txBody>
      </p:sp>
      <p:sp>
        <p:nvSpPr>
          <p:cNvPr id="9" name="Rectangle: Rounded Corners 13">
            <a:extLst>
              <a:ext uri="{FF2B5EF4-FFF2-40B4-BE49-F238E27FC236}"/>
            </a:extLst>
          </p:cNvPr>
          <p:cNvSpPr/>
          <p:nvPr/>
        </p:nvSpPr>
        <p:spPr>
          <a:xfrm>
            <a:off x="1066800" y="3529964"/>
            <a:ext cx="5166360" cy="111823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</a:pPr>
            <a:r>
              <a:rPr lang="uk-UA" sz="1400" b="1" dirty="0" smtClean="0">
                <a:solidFill>
                  <a:srgbClr val="0D386C"/>
                </a:solidFill>
                <a:cs typeface="Times New Roman" pitchFamily="18" charset="0"/>
              </a:rPr>
              <a:t>3) </a:t>
            </a:r>
            <a:r>
              <a:rPr lang="uk-UA" sz="1400" b="1" dirty="0" err="1" smtClean="0">
                <a:solidFill>
                  <a:srgbClr val="0D386C"/>
                </a:solidFill>
                <a:cs typeface="Times New Roman" pitchFamily="18" charset="0"/>
              </a:rPr>
              <a:t>КІК</a:t>
            </a:r>
            <a:r>
              <a:rPr lang="uk-UA" sz="1400" b="1" dirty="0" smtClean="0">
                <a:solidFill>
                  <a:srgbClr val="0D386C"/>
                </a:solidFill>
                <a:cs typeface="Times New Roman" pitchFamily="18" charset="0"/>
              </a:rPr>
              <a:t> є </a:t>
            </a:r>
            <a:r>
              <a:rPr lang="uk-UA" sz="1400" b="1" u="sng" dirty="0" smtClean="0">
                <a:solidFill>
                  <a:srgbClr val="0D386C"/>
                </a:solidFill>
                <a:cs typeface="Times New Roman" pitchFamily="18" charset="0"/>
              </a:rPr>
              <a:t>публічною компанією</a:t>
            </a:r>
            <a:r>
              <a:rPr lang="uk-UA" sz="1400" b="1" dirty="0" smtClean="0">
                <a:solidFill>
                  <a:srgbClr val="0D386C"/>
                </a:solidFill>
                <a:cs typeface="Times New Roman" pitchFamily="18" charset="0"/>
              </a:rPr>
              <a:t>, акції (частки) якої перебувають в обігу </a:t>
            </a:r>
            <a:r>
              <a:rPr lang="uk-UA" sz="1400" b="1" u="sng" dirty="0" smtClean="0">
                <a:solidFill>
                  <a:srgbClr val="0D386C"/>
                </a:solidFill>
                <a:cs typeface="Times New Roman" pitchFamily="18" charset="0"/>
              </a:rPr>
              <a:t>на визнаній фондовій біржі </a:t>
            </a:r>
            <a:endParaRPr lang="uk-UA" sz="1400" b="1" u="sng" dirty="0">
              <a:solidFill>
                <a:srgbClr val="0D386C"/>
              </a:solidFill>
              <a:cs typeface="Times New Roman" pitchFamily="18" charset="0"/>
            </a:endParaRPr>
          </a:p>
        </p:txBody>
      </p:sp>
      <p:sp>
        <p:nvSpPr>
          <p:cNvPr id="10" name="Rectangle: Rounded Corners 13">
            <a:extLst>
              <a:ext uri="{FF2B5EF4-FFF2-40B4-BE49-F238E27FC236}"/>
            </a:extLst>
          </p:cNvPr>
          <p:cNvSpPr/>
          <p:nvPr/>
        </p:nvSpPr>
        <p:spPr>
          <a:xfrm>
            <a:off x="6457949" y="3493769"/>
            <a:ext cx="5259705" cy="116395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</a:pPr>
            <a:r>
              <a:rPr lang="uk-UA" sz="1600" b="1" dirty="0" smtClean="0">
                <a:solidFill>
                  <a:srgbClr val="0D386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1600" b="1" dirty="0" smtClean="0">
                <a:solidFill>
                  <a:srgbClr val="0D386C"/>
                </a:solidFill>
                <a:cs typeface="Times New Roman" pitchFamily="18" charset="0"/>
              </a:rPr>
              <a:t>) </a:t>
            </a:r>
            <a:r>
              <a:rPr lang="uk-UA" sz="1600" b="1" dirty="0" err="1" smtClean="0">
                <a:solidFill>
                  <a:srgbClr val="0D386C"/>
                </a:solidFill>
                <a:cs typeface="Times New Roman" pitchFamily="18" charset="0"/>
              </a:rPr>
              <a:t>КІК</a:t>
            </a:r>
            <a:r>
              <a:rPr lang="uk-UA" sz="1600" b="1" dirty="0" smtClean="0">
                <a:solidFill>
                  <a:srgbClr val="0D386C"/>
                </a:solidFill>
                <a:cs typeface="Times New Roman" pitchFamily="18" charset="0"/>
              </a:rPr>
              <a:t> є організацією, яка відповідно до законодавства іноземної юрисдикції здійснює благодійну діяльність та не розподіляє доходи засновникам </a:t>
            </a:r>
            <a:endParaRPr lang="uk-UA" sz="1600" b="1" dirty="0">
              <a:solidFill>
                <a:srgbClr val="0D386C"/>
              </a:solidFill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2154555" y="5036820"/>
            <a:ext cx="8061960" cy="92333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разі звільнення від оподаткування - контролююча особа звільняється від обов’язку розраховувати скоригований прибуток КІК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цьому не звільняється від 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язку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щодо подання Звіту про 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КІК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72152" y="5170587"/>
            <a:ext cx="1519848" cy="1519849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13" name="Рисунок 7">
            <a:extLst>
              <a:ext uri="{FF2B5EF4-FFF2-40B4-BE49-F238E27FC236}">
                <a16:creationId xmlns="" xmlns:a16="http://schemas.microsoft.com/office/drawing/2014/main" id="{82FDE72A-C792-4408-BB54-2F85E4B790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24153" cy="495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48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1E46D28-BC5C-4AEA-812C-9AFC6A98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645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137160" y="1173480"/>
            <a:ext cx="3657600" cy="188976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Контролююча особа </a:t>
            </a:r>
          </a:p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має право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" name="Скругленная соединительная линия 10"/>
          <p:cNvCxnSpPr/>
          <p:nvPr/>
        </p:nvCxnSpPr>
        <p:spPr>
          <a:xfrm rot="16200000" flipH="1">
            <a:off x="3171394" y="2874213"/>
            <a:ext cx="589169" cy="413723"/>
          </a:xfrm>
          <a:prstGeom prst="curvedConnector2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672840" y="2484120"/>
            <a:ext cx="3322320" cy="178308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добровільна відмова від звільнення від оподаткування прибутку </a:t>
            </a:r>
            <a:r>
              <a:rPr lang="uk-UA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КІК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8" name="Shape 7"/>
          <p:cNvCxnSpPr/>
          <p:nvPr/>
        </p:nvCxnSpPr>
        <p:spPr>
          <a:xfrm rot="5400000" flipH="1" flipV="1">
            <a:off x="6815635" y="2093282"/>
            <a:ext cx="344946" cy="95898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7467600" y="922020"/>
            <a:ext cx="4137660" cy="295656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Заява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рішення щодо оподаткування прибутку </a:t>
            </a:r>
            <a:r>
              <a:rPr lang="uk-UA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КІК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подається разом зі 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Звітом про </a:t>
            </a:r>
            <a:r>
              <a:rPr lang="uk-UA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КІК</a:t>
            </a:r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" name="Picture 2" descr="ÐÐ°ÑÑÐ¸Ð½ÐºÐ¸ Ð¿Ð¾ Ð·Ð°Ð¿ÑÐ¾ÑÑ ÑÐµÐ»Ð¾Ð²ÐµÑÐºÐ¸ Ð´Ð»Ñ Ð¿ÑÐµÐ·ÐµÐ½ÑÐ°ÑÐ¸Ð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31495"/>
            <a:ext cx="1863725" cy="1398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59" y="4099978"/>
            <a:ext cx="3375661" cy="2106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4" descr="ÐÐ°ÑÑÐ¸Ð½ÐºÐ¸ Ð¿Ð¾ Ð·Ð°Ð¿ÑÐ¾ÑÑ ÑÐµÐ»Ð¾Ð²ÐµÑÐºÐ¸ Ð´Ð»Ñ Ð¿ÑÐµÐ·ÐµÐ½ÑÐ°ÑÐ¸Ð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1160" y="4163415"/>
            <a:ext cx="1714500" cy="20632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7">
            <a:extLst>
              <a:ext uri="{FF2B5EF4-FFF2-40B4-BE49-F238E27FC236}">
                <a16:creationId xmlns="" xmlns:a16="http://schemas.microsoft.com/office/drawing/2014/main" id="{82FDE72A-C792-4408-BB54-2F85E4B790C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24153" cy="495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48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DFE65308-FD45-4EC8-8061-03A707705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228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ADFDF-5D56-489A-AB46-4D17B5106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353" y="200545"/>
            <a:ext cx="10511998" cy="1244126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314552"/>
                </a:solidFill>
              </a:rPr>
              <a:t>Відповідальність за неподання Звіту по КІК</a:t>
            </a:r>
            <a:endParaRPr lang="ru-RU" sz="3200" b="1" dirty="0">
              <a:solidFill>
                <a:srgbClr val="314552"/>
              </a:solidFill>
            </a:endParaRPr>
          </a:p>
        </p:txBody>
      </p:sp>
      <p:pic>
        <p:nvPicPr>
          <p:cNvPr id="4" name="Рисунок 7">
            <a:extLst>
              <a:ext uri="{FF2B5EF4-FFF2-40B4-BE49-F238E27FC236}">
                <a16:creationId xmlns="" xmlns:a16="http://schemas.microsoft.com/office/drawing/2014/main" id="{3EB9AE63-5AFC-400A-8FF7-2DCB08E5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7" y="237469"/>
            <a:ext cx="3207657" cy="4383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2917BE8-0CB4-4EC5-B629-03234C0B1DA1}"/>
              </a:ext>
            </a:extLst>
          </p:cNvPr>
          <p:cNvSpPr txBox="1"/>
          <p:nvPr/>
        </p:nvSpPr>
        <p:spPr>
          <a:xfrm>
            <a:off x="9603490" y="560998"/>
            <a:ext cx="25799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314552"/>
                </a:solidFill>
              </a:rPr>
              <a:t>(п.120.7 – ПКУ)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5929259-2E80-4A39-A45F-7641DA47B740}"/>
              </a:ext>
            </a:extLst>
          </p:cNvPr>
          <p:cNvSpPr txBox="1"/>
          <p:nvPr/>
        </p:nvSpPr>
        <p:spPr>
          <a:xfrm>
            <a:off x="4146870" y="890265"/>
            <a:ext cx="37705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>
                <a:solidFill>
                  <a:srgbClr val="25A972"/>
                </a:solidFill>
              </a:rPr>
              <a:t>Штрафні санкції </a:t>
            </a:r>
            <a:endParaRPr lang="ru-RU" sz="4000" dirty="0">
              <a:solidFill>
                <a:srgbClr val="25A97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DA2826F-84A4-4D38-B672-5347E17F3548}"/>
              </a:ext>
            </a:extLst>
          </p:cNvPr>
          <p:cNvSpPr txBox="1"/>
          <p:nvPr/>
        </p:nvSpPr>
        <p:spPr>
          <a:xfrm>
            <a:off x="1170432" y="4187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8F7DA84-8C3A-44DE-A8A7-41C8D79E525A}"/>
              </a:ext>
            </a:extLst>
          </p:cNvPr>
          <p:cNvSpPr txBox="1"/>
          <p:nvPr/>
        </p:nvSpPr>
        <p:spPr>
          <a:xfrm>
            <a:off x="-161686" y="1644022"/>
            <a:ext cx="186962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/>
              <a:t> </a:t>
            </a:r>
            <a:r>
              <a:rPr lang="ru-RU" sz="2000" b="1" dirty="0">
                <a:solidFill>
                  <a:srgbClr val="314552"/>
                </a:solidFill>
              </a:rPr>
              <a:t>Неподання</a:t>
            </a:r>
          </a:p>
          <a:p>
            <a:r>
              <a:rPr lang="ru-RU" sz="2000" b="1" dirty="0">
                <a:solidFill>
                  <a:srgbClr val="314552"/>
                </a:solidFill>
              </a:rPr>
              <a:t> </a:t>
            </a:r>
            <a:r>
              <a:rPr lang="ru-RU" dirty="0">
                <a:solidFill>
                  <a:srgbClr val="314552"/>
                </a:solidFill>
              </a:rPr>
              <a:t>контролюючою особою звіту про КІК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4205C17-70E0-4560-AA94-F1EB0FC8E2B1}"/>
              </a:ext>
            </a:extLst>
          </p:cNvPr>
          <p:cNvSpPr txBox="1"/>
          <p:nvPr/>
        </p:nvSpPr>
        <p:spPr>
          <a:xfrm>
            <a:off x="1636067" y="1613244"/>
            <a:ext cx="243839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14552"/>
                </a:solidFill>
              </a:rPr>
              <a:t>Несвоєчасне подання</a:t>
            </a:r>
          </a:p>
          <a:p>
            <a:r>
              <a:rPr lang="ru-RU" sz="2000" b="1" dirty="0">
                <a:solidFill>
                  <a:srgbClr val="314552"/>
                </a:solidFill>
              </a:rPr>
              <a:t> </a:t>
            </a:r>
            <a:r>
              <a:rPr lang="ru-RU" dirty="0">
                <a:solidFill>
                  <a:srgbClr val="314552"/>
                </a:solidFill>
              </a:rPr>
              <a:t>контролюючою особою звіту про КІК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23CE1C49-2123-4299-A4EE-67DF5B574993}"/>
              </a:ext>
            </a:extLst>
          </p:cNvPr>
          <p:cNvSpPr txBox="1"/>
          <p:nvPr/>
        </p:nvSpPr>
        <p:spPr>
          <a:xfrm>
            <a:off x="3707778" y="1545178"/>
            <a:ext cx="338194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14552"/>
                </a:solidFill>
              </a:rPr>
              <a:t>Невідображення</a:t>
            </a:r>
          </a:p>
          <a:p>
            <a:r>
              <a:rPr lang="ru-RU" dirty="0">
                <a:solidFill>
                  <a:srgbClr val="314552"/>
                </a:solidFill>
              </a:rPr>
              <a:t> контролюючою особою у звіті про КІК відомостей щодо наявних КІК та/або невідображення інформації, визначеної підпунктами "г" - "з" 39 2.5.3 ПКУ, щодо наявних КІК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981348E6-6856-4B11-A77B-9790D40ED2C6}"/>
              </a:ext>
            </a:extLst>
          </p:cNvPr>
          <p:cNvSpPr txBox="1"/>
          <p:nvPr/>
        </p:nvSpPr>
        <p:spPr>
          <a:xfrm>
            <a:off x="7005444" y="1545178"/>
            <a:ext cx="2579956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14552"/>
                </a:solidFill>
              </a:rPr>
              <a:t>Неподання або подання не в повному обсязі</a:t>
            </a:r>
          </a:p>
          <a:p>
            <a:r>
              <a:rPr lang="ru-RU" sz="2000" b="1" dirty="0">
                <a:solidFill>
                  <a:srgbClr val="314552"/>
                </a:solidFill>
              </a:rPr>
              <a:t> </a:t>
            </a:r>
            <a:r>
              <a:rPr lang="ru-RU" dirty="0">
                <a:solidFill>
                  <a:srgbClr val="314552"/>
                </a:solidFill>
              </a:rPr>
              <a:t>контролюючою особою документації з ТЦ, інших копій первинних документів щодо КІК на запит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E98ECC0-8108-4127-8B08-9FCEB77624A2}"/>
              </a:ext>
            </a:extLst>
          </p:cNvPr>
          <p:cNvSpPr txBox="1"/>
          <p:nvPr/>
        </p:nvSpPr>
        <p:spPr>
          <a:xfrm>
            <a:off x="9498765" y="1504465"/>
            <a:ext cx="2763778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14552"/>
                </a:solidFill>
              </a:rPr>
              <a:t>Неподання звіту про КІК</a:t>
            </a:r>
          </a:p>
          <a:p>
            <a:r>
              <a:rPr lang="ru-RU" sz="2000" b="1" dirty="0">
                <a:solidFill>
                  <a:srgbClr val="314552"/>
                </a:solidFill>
              </a:rPr>
              <a:t> </a:t>
            </a:r>
            <a:r>
              <a:rPr lang="ru-RU" dirty="0">
                <a:solidFill>
                  <a:srgbClr val="314552"/>
                </a:solidFill>
              </a:rPr>
              <a:t>протягом 30 календарних днів, наступних за останнім, днем граничного строку сплати фінансових санкцій (штрафів)</a:t>
            </a:r>
          </a:p>
        </p:txBody>
      </p:sp>
      <p:sp>
        <p:nvSpPr>
          <p:cNvPr id="25" name="Arrow: Down 24">
            <a:extLst>
              <a:ext uri="{FF2B5EF4-FFF2-40B4-BE49-F238E27FC236}">
                <a16:creationId xmlns="" xmlns:a16="http://schemas.microsoft.com/office/drawing/2014/main" id="{38ABF82E-9589-4B8F-95F9-484EDD26F671}"/>
              </a:ext>
            </a:extLst>
          </p:cNvPr>
          <p:cNvSpPr/>
          <p:nvPr/>
        </p:nvSpPr>
        <p:spPr>
          <a:xfrm>
            <a:off x="650248" y="3009705"/>
            <a:ext cx="109728" cy="280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Arrow: Down 26">
            <a:extLst>
              <a:ext uri="{FF2B5EF4-FFF2-40B4-BE49-F238E27FC236}">
                <a16:creationId xmlns="" xmlns:a16="http://schemas.microsoft.com/office/drawing/2014/main" id="{8A78C9F7-CAA5-4D2E-8E0E-773B7519041D}"/>
              </a:ext>
            </a:extLst>
          </p:cNvPr>
          <p:cNvSpPr/>
          <p:nvPr/>
        </p:nvSpPr>
        <p:spPr>
          <a:xfrm>
            <a:off x="2629535" y="3009705"/>
            <a:ext cx="126429" cy="280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Arrow: Down 27">
            <a:extLst>
              <a:ext uri="{FF2B5EF4-FFF2-40B4-BE49-F238E27FC236}">
                <a16:creationId xmlns="" xmlns:a16="http://schemas.microsoft.com/office/drawing/2014/main" id="{1E17FCBB-C0B8-453A-A85E-51B4DE9651D9}"/>
              </a:ext>
            </a:extLst>
          </p:cNvPr>
          <p:cNvSpPr/>
          <p:nvPr/>
        </p:nvSpPr>
        <p:spPr>
          <a:xfrm>
            <a:off x="5379963" y="3622270"/>
            <a:ext cx="60688" cy="221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: Rounded Corners 31">
            <a:extLst>
              <a:ext uri="{FF2B5EF4-FFF2-40B4-BE49-F238E27FC236}">
                <a16:creationId xmlns="" xmlns:a16="http://schemas.microsoft.com/office/drawing/2014/main" id="{0423A3BD-C401-4F91-8605-D9179CE6305A}"/>
              </a:ext>
            </a:extLst>
          </p:cNvPr>
          <p:cNvSpPr/>
          <p:nvPr/>
        </p:nvSpPr>
        <p:spPr>
          <a:xfrm>
            <a:off x="-116114" y="1545178"/>
            <a:ext cx="1752181" cy="1464527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Arrow: Down 28">
            <a:extLst>
              <a:ext uri="{FF2B5EF4-FFF2-40B4-BE49-F238E27FC236}">
                <a16:creationId xmlns="" xmlns:a16="http://schemas.microsoft.com/office/drawing/2014/main" id="{022F0BD4-DAE1-443E-9BEA-6BDA7D805B19}"/>
              </a:ext>
            </a:extLst>
          </p:cNvPr>
          <p:cNvSpPr/>
          <p:nvPr/>
        </p:nvSpPr>
        <p:spPr>
          <a:xfrm>
            <a:off x="8268183" y="3920215"/>
            <a:ext cx="95781" cy="2055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Arrow: Down 29">
            <a:extLst>
              <a:ext uri="{FF2B5EF4-FFF2-40B4-BE49-F238E27FC236}">
                <a16:creationId xmlns="" xmlns:a16="http://schemas.microsoft.com/office/drawing/2014/main" id="{8A5E2BF0-F843-4A3C-A2D9-A6B7770B9990}"/>
              </a:ext>
            </a:extLst>
          </p:cNvPr>
          <p:cNvSpPr/>
          <p:nvPr/>
        </p:nvSpPr>
        <p:spPr>
          <a:xfrm>
            <a:off x="10832123" y="4261223"/>
            <a:ext cx="120367" cy="296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: Rounded Corners 32">
            <a:extLst>
              <a:ext uri="{FF2B5EF4-FFF2-40B4-BE49-F238E27FC236}">
                <a16:creationId xmlns="" xmlns:a16="http://schemas.microsoft.com/office/drawing/2014/main" id="{DE73622A-DC55-4302-AAAD-D9AFD60B7662}"/>
              </a:ext>
            </a:extLst>
          </p:cNvPr>
          <p:cNvSpPr/>
          <p:nvPr/>
        </p:nvSpPr>
        <p:spPr>
          <a:xfrm>
            <a:off x="1707936" y="1545178"/>
            <a:ext cx="1999842" cy="1464527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: Rounded Corners 33">
            <a:extLst>
              <a:ext uri="{FF2B5EF4-FFF2-40B4-BE49-F238E27FC236}">
                <a16:creationId xmlns="" xmlns:a16="http://schemas.microsoft.com/office/drawing/2014/main" id="{A6743B26-6BB0-4425-8150-B98F942684C7}"/>
              </a:ext>
            </a:extLst>
          </p:cNvPr>
          <p:cNvSpPr/>
          <p:nvPr/>
        </p:nvSpPr>
        <p:spPr>
          <a:xfrm>
            <a:off x="3766131" y="1613244"/>
            <a:ext cx="3239314" cy="2005442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: Rounded Corners 34">
            <a:extLst>
              <a:ext uri="{FF2B5EF4-FFF2-40B4-BE49-F238E27FC236}">
                <a16:creationId xmlns="" xmlns:a16="http://schemas.microsoft.com/office/drawing/2014/main" id="{9B6A080E-7759-4F06-B5D4-4C1FB1B440A7}"/>
              </a:ext>
            </a:extLst>
          </p:cNvPr>
          <p:cNvSpPr/>
          <p:nvPr/>
        </p:nvSpPr>
        <p:spPr>
          <a:xfrm>
            <a:off x="7063798" y="1613244"/>
            <a:ext cx="2434967" cy="2291878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: Rounded Corners 35">
            <a:extLst>
              <a:ext uri="{FF2B5EF4-FFF2-40B4-BE49-F238E27FC236}">
                <a16:creationId xmlns="" xmlns:a16="http://schemas.microsoft.com/office/drawing/2014/main" id="{CE4A4B59-19C3-4387-82BA-7A32342741AA}"/>
              </a:ext>
            </a:extLst>
          </p:cNvPr>
          <p:cNvSpPr/>
          <p:nvPr/>
        </p:nvSpPr>
        <p:spPr>
          <a:xfrm>
            <a:off x="9500789" y="1538516"/>
            <a:ext cx="2712803" cy="2722706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763C791C-A99C-4F63-BF38-2626FA522C9C}"/>
              </a:ext>
            </a:extLst>
          </p:cNvPr>
          <p:cNvSpPr txBox="1"/>
          <p:nvPr/>
        </p:nvSpPr>
        <p:spPr>
          <a:xfrm>
            <a:off x="-49272" y="3289940"/>
            <a:ext cx="188749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314552"/>
                </a:solidFill>
              </a:rPr>
              <a:t>100 розмірів </a:t>
            </a:r>
            <a:r>
              <a:rPr lang="ru-RU" sz="1600" dirty="0" err="1">
                <a:solidFill>
                  <a:srgbClr val="314552"/>
                </a:solidFill>
              </a:rPr>
              <a:t>прожиткового</a:t>
            </a:r>
            <a:r>
              <a:rPr lang="ru-RU" sz="1600" dirty="0">
                <a:solidFill>
                  <a:srgbClr val="314552"/>
                </a:solidFill>
              </a:rPr>
              <a:t> </a:t>
            </a:r>
            <a:r>
              <a:rPr lang="ru-RU" sz="1600" dirty="0" err="1" smtClean="0">
                <a:solidFill>
                  <a:srgbClr val="314552"/>
                </a:solidFill>
              </a:rPr>
              <a:t>мінімуму</a:t>
            </a:r>
            <a:r>
              <a:rPr lang="ru-RU" sz="1600" dirty="0" smtClean="0">
                <a:solidFill>
                  <a:srgbClr val="314552"/>
                </a:solidFill>
              </a:rPr>
              <a:t> </a:t>
            </a:r>
            <a:r>
              <a:rPr lang="ru-RU" sz="1600" dirty="0">
                <a:solidFill>
                  <a:srgbClr val="314552"/>
                </a:solidFill>
              </a:rPr>
              <a:t>для працездатної особи на 1 січня </a:t>
            </a:r>
            <a:r>
              <a:rPr lang="ru-RU" sz="1600" dirty="0" err="1">
                <a:solidFill>
                  <a:srgbClr val="314552"/>
                </a:solidFill>
              </a:rPr>
              <a:t>звітного</a:t>
            </a:r>
            <a:r>
              <a:rPr lang="ru-RU" sz="1600" dirty="0">
                <a:solidFill>
                  <a:srgbClr val="314552"/>
                </a:solidFill>
              </a:rPr>
              <a:t> </a:t>
            </a:r>
            <a:r>
              <a:rPr lang="ru-RU" sz="1600" dirty="0" smtClean="0">
                <a:solidFill>
                  <a:srgbClr val="314552"/>
                </a:solidFill>
              </a:rPr>
              <a:t>року</a:t>
            </a:r>
          </a:p>
          <a:p>
            <a:endParaRPr lang="ru-RU" sz="1600" dirty="0" smtClean="0">
              <a:solidFill>
                <a:srgbClr val="314552"/>
              </a:solidFill>
            </a:endParaRPr>
          </a:p>
          <a:p>
            <a:r>
              <a:rPr lang="uk-UA" sz="1600" b="1" i="1" dirty="0" smtClean="0">
                <a:solidFill>
                  <a:srgbClr val="314552"/>
                </a:solidFill>
              </a:rPr>
              <a:t>2022: 248 100 грн.</a:t>
            </a:r>
          </a:p>
          <a:p>
            <a:r>
              <a:rPr lang="uk-UA" sz="1600" b="1" i="1" dirty="0" smtClean="0">
                <a:solidFill>
                  <a:srgbClr val="314552"/>
                </a:solidFill>
              </a:rPr>
              <a:t>2023: 268 400 грн.</a:t>
            </a:r>
            <a:endParaRPr lang="ru-RU" sz="1600" b="1" i="1" dirty="0">
              <a:solidFill>
                <a:srgbClr val="314552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B1903C9B-1F13-4D8B-852F-A4141AA29CE3}"/>
              </a:ext>
            </a:extLst>
          </p:cNvPr>
          <p:cNvSpPr txBox="1"/>
          <p:nvPr/>
        </p:nvSpPr>
        <p:spPr>
          <a:xfrm>
            <a:off x="1721363" y="3252015"/>
            <a:ext cx="2077289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314552"/>
                </a:solidFill>
              </a:rPr>
              <a:t>1 розмір </a:t>
            </a:r>
            <a:r>
              <a:rPr lang="ru-RU" sz="1600" dirty="0">
                <a:solidFill>
                  <a:srgbClr val="314552"/>
                </a:solidFill>
              </a:rPr>
              <a:t>прожиткового min для працездатної особи на 1 січня звітного року за кожен календарний день неподання, але не більше 50 </a:t>
            </a:r>
            <a:r>
              <a:rPr lang="ru-RU" sz="1600" dirty="0" err="1" smtClean="0">
                <a:solidFill>
                  <a:srgbClr val="314552"/>
                </a:solidFill>
              </a:rPr>
              <a:t>розмірів</a:t>
            </a:r>
            <a:endParaRPr lang="ru-RU" sz="1600" dirty="0" smtClean="0">
              <a:solidFill>
                <a:srgbClr val="314552"/>
              </a:solidFill>
            </a:endParaRPr>
          </a:p>
          <a:p>
            <a:r>
              <a:rPr lang="uk-UA" sz="1600" dirty="0" err="1" smtClean="0">
                <a:solidFill>
                  <a:srgbClr val="314552"/>
                </a:solidFill>
              </a:rPr>
              <a:t>прож</a:t>
            </a:r>
            <a:r>
              <a:rPr lang="uk-UA" sz="1600" dirty="0" smtClean="0">
                <a:solidFill>
                  <a:srgbClr val="314552"/>
                </a:solidFill>
              </a:rPr>
              <a:t>. мін для </a:t>
            </a:r>
            <a:r>
              <a:rPr lang="uk-UA" sz="1600" dirty="0" err="1" smtClean="0">
                <a:solidFill>
                  <a:srgbClr val="314552"/>
                </a:solidFill>
              </a:rPr>
              <a:t>прац</a:t>
            </a:r>
            <a:r>
              <a:rPr lang="uk-UA" sz="1600" dirty="0" smtClean="0">
                <a:solidFill>
                  <a:srgbClr val="314552"/>
                </a:solidFill>
              </a:rPr>
              <a:t>. осіб </a:t>
            </a:r>
            <a:endParaRPr lang="ru-RU" sz="1600" dirty="0" smtClean="0">
              <a:solidFill>
                <a:srgbClr val="314552"/>
              </a:solidFill>
            </a:endParaRPr>
          </a:p>
          <a:p>
            <a:r>
              <a:rPr lang="uk-UA" sz="1600" b="1" i="1" dirty="0" smtClean="0">
                <a:solidFill>
                  <a:srgbClr val="314552"/>
                </a:solidFill>
              </a:rPr>
              <a:t>2022: 2 481 грн. (не більше 124 500 грн.)</a:t>
            </a:r>
          </a:p>
          <a:p>
            <a:r>
              <a:rPr lang="uk-UA" sz="1600" b="1" i="1" dirty="0" smtClean="0">
                <a:solidFill>
                  <a:srgbClr val="314552"/>
                </a:solidFill>
              </a:rPr>
              <a:t>2023: 2 684 грн. (не більше 134 200 грн.)</a:t>
            </a:r>
            <a:endParaRPr lang="ru-RU" sz="1600" b="1" i="1" dirty="0" smtClean="0">
              <a:solidFill>
                <a:srgbClr val="314552"/>
              </a:solidFill>
            </a:endParaRPr>
          </a:p>
          <a:p>
            <a:r>
              <a:rPr lang="ru-RU" dirty="0" smtClean="0">
                <a:solidFill>
                  <a:srgbClr val="314552"/>
                </a:solidFill>
              </a:rPr>
              <a:t> </a:t>
            </a:r>
            <a:endParaRPr lang="ru-RU" dirty="0">
              <a:solidFill>
                <a:srgbClr val="314552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CA1BDE8F-271E-4CB3-BFF7-F3C42195D3EA}"/>
              </a:ext>
            </a:extLst>
          </p:cNvPr>
          <p:cNvSpPr txBox="1"/>
          <p:nvPr/>
        </p:nvSpPr>
        <p:spPr>
          <a:xfrm>
            <a:off x="3781788" y="3843302"/>
            <a:ext cx="316331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314552"/>
                </a:solidFill>
              </a:rPr>
              <a:t>3% суми доходу КІК або 25 % </a:t>
            </a:r>
            <a:r>
              <a:rPr lang="ru-RU" sz="1600" dirty="0">
                <a:solidFill>
                  <a:srgbClr val="314552"/>
                </a:solidFill>
              </a:rPr>
              <a:t>скоригованого прибутку КІК за відповідний рік, не відображених у звіті про КІК, залежно від того, яке з таких значень є більшим, але не більше 1000 розмірів прожиткового min для </a:t>
            </a:r>
            <a:r>
              <a:rPr lang="ru-RU" sz="1600" dirty="0" err="1">
                <a:solidFill>
                  <a:srgbClr val="314552"/>
                </a:solidFill>
              </a:rPr>
              <a:t>працездатної</a:t>
            </a:r>
            <a:r>
              <a:rPr lang="ru-RU" sz="1600" dirty="0">
                <a:solidFill>
                  <a:srgbClr val="314552"/>
                </a:solidFill>
              </a:rPr>
              <a:t> </a:t>
            </a:r>
            <a:r>
              <a:rPr lang="ru-RU" sz="1600" dirty="0" smtClean="0">
                <a:solidFill>
                  <a:srgbClr val="314552"/>
                </a:solidFill>
              </a:rPr>
              <a:t>особи</a:t>
            </a:r>
          </a:p>
          <a:p>
            <a:endParaRPr lang="ru-RU" sz="1600" dirty="0" smtClean="0">
              <a:solidFill>
                <a:srgbClr val="314552"/>
              </a:solidFill>
            </a:endParaRPr>
          </a:p>
          <a:p>
            <a:r>
              <a:rPr lang="uk-UA" sz="1600" b="1" i="1" dirty="0" smtClean="0">
                <a:solidFill>
                  <a:srgbClr val="314552"/>
                </a:solidFill>
              </a:rPr>
              <a:t>2022: не більше 2 481 000 грн.</a:t>
            </a:r>
          </a:p>
          <a:p>
            <a:r>
              <a:rPr lang="uk-UA" sz="1600" b="1" i="1" dirty="0" smtClean="0">
                <a:solidFill>
                  <a:srgbClr val="314552"/>
                </a:solidFill>
              </a:rPr>
              <a:t>2023: не більше 2 684 000 грн.</a:t>
            </a:r>
            <a:endParaRPr lang="ru-RU" sz="1600" b="1" i="1" dirty="0">
              <a:solidFill>
                <a:srgbClr val="314552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1BC63503-D60D-4161-90C3-07BCBCDDC2BB}"/>
              </a:ext>
            </a:extLst>
          </p:cNvPr>
          <p:cNvSpPr txBox="1"/>
          <p:nvPr/>
        </p:nvSpPr>
        <p:spPr>
          <a:xfrm>
            <a:off x="7119002" y="4063744"/>
            <a:ext cx="2434573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314552"/>
                </a:solidFill>
              </a:rPr>
              <a:t>3 % від суми доходу КІК</a:t>
            </a:r>
            <a:r>
              <a:rPr lang="ru-RU" sz="1400" dirty="0">
                <a:solidFill>
                  <a:srgbClr val="314552"/>
                </a:solidFill>
              </a:rPr>
              <a:t>, щодо яких не було подано документацію та/або копії первинних документів, але не більше 1000 розмірів прожиткового min для працездатної особи на 1 січня податкового (звітного) року </a:t>
            </a:r>
            <a:endParaRPr lang="ru-RU" sz="1400" dirty="0" smtClean="0">
              <a:solidFill>
                <a:srgbClr val="314552"/>
              </a:solidFill>
            </a:endParaRPr>
          </a:p>
          <a:p>
            <a:endParaRPr lang="ru-RU" sz="1400" dirty="0" smtClean="0">
              <a:solidFill>
                <a:srgbClr val="314552"/>
              </a:solidFill>
            </a:endParaRPr>
          </a:p>
          <a:p>
            <a:r>
              <a:rPr lang="uk-UA" sz="1350" b="1" i="1" dirty="0" smtClean="0">
                <a:solidFill>
                  <a:srgbClr val="314552"/>
                </a:solidFill>
              </a:rPr>
              <a:t>2022: не більше 2 481 000 грн.</a:t>
            </a:r>
          </a:p>
          <a:p>
            <a:r>
              <a:rPr lang="uk-UA" sz="1350" b="1" i="1" dirty="0" smtClean="0">
                <a:solidFill>
                  <a:srgbClr val="314552"/>
                </a:solidFill>
              </a:rPr>
              <a:t>2023: не більше 2 684 000 грн.</a:t>
            </a:r>
            <a:endParaRPr lang="ru-RU" sz="1350" b="1" i="1" dirty="0" smtClean="0">
              <a:solidFill>
                <a:srgbClr val="314552"/>
              </a:solidFill>
            </a:endParaRPr>
          </a:p>
          <a:p>
            <a:endParaRPr lang="ru-RU" sz="1400" dirty="0" smtClean="0">
              <a:solidFill>
                <a:srgbClr val="314552"/>
              </a:solidFill>
            </a:endParaRPr>
          </a:p>
          <a:p>
            <a:endParaRPr lang="ru-RU" sz="1400" dirty="0">
              <a:solidFill>
                <a:srgbClr val="314552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F84EB264-3D75-4BC0-8670-C004583DF036}"/>
              </a:ext>
            </a:extLst>
          </p:cNvPr>
          <p:cNvSpPr txBox="1"/>
          <p:nvPr/>
        </p:nvSpPr>
        <p:spPr>
          <a:xfrm>
            <a:off x="9643444" y="4465451"/>
            <a:ext cx="2600832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314552"/>
                </a:solidFill>
              </a:rPr>
              <a:t>5 розмірів </a:t>
            </a:r>
            <a:r>
              <a:rPr lang="ru-RU" sz="1400" b="1" dirty="0" err="1">
                <a:solidFill>
                  <a:srgbClr val="314552"/>
                </a:solidFill>
              </a:rPr>
              <a:t>прожиткового</a:t>
            </a:r>
            <a:r>
              <a:rPr lang="ru-RU" sz="1400" b="1" dirty="0">
                <a:solidFill>
                  <a:srgbClr val="314552"/>
                </a:solidFill>
              </a:rPr>
              <a:t> </a:t>
            </a:r>
            <a:r>
              <a:rPr lang="ru-RU" sz="1400" b="1" dirty="0" err="1" smtClean="0">
                <a:solidFill>
                  <a:srgbClr val="314552"/>
                </a:solidFill>
              </a:rPr>
              <a:t>мінімуму</a:t>
            </a:r>
            <a:r>
              <a:rPr lang="ru-RU" sz="1400" b="1" dirty="0" smtClean="0">
                <a:solidFill>
                  <a:srgbClr val="314552"/>
                </a:solidFill>
              </a:rPr>
              <a:t> </a:t>
            </a:r>
            <a:r>
              <a:rPr lang="ru-RU" sz="1400" dirty="0">
                <a:solidFill>
                  <a:srgbClr val="314552"/>
                </a:solidFill>
              </a:rPr>
              <a:t>для працездатної особи на 1 січня звітного року за кожен календарний день неподання, але не більше 300 </a:t>
            </a:r>
            <a:r>
              <a:rPr lang="ru-RU" sz="1400" dirty="0" err="1" smtClean="0">
                <a:solidFill>
                  <a:srgbClr val="314552"/>
                </a:solidFill>
              </a:rPr>
              <a:t>розмірів</a:t>
            </a:r>
            <a:r>
              <a:rPr lang="ru-RU" sz="1400" dirty="0" smtClean="0">
                <a:solidFill>
                  <a:srgbClr val="314552"/>
                </a:solidFill>
              </a:rPr>
              <a:t> </a:t>
            </a:r>
          </a:p>
          <a:p>
            <a:r>
              <a:rPr lang="ru-RU" sz="1400" dirty="0" smtClean="0">
                <a:solidFill>
                  <a:srgbClr val="314552"/>
                </a:solidFill>
              </a:rPr>
              <a:t> </a:t>
            </a:r>
            <a:r>
              <a:rPr lang="uk-UA" sz="1400" b="1" i="1" dirty="0" smtClean="0">
                <a:solidFill>
                  <a:srgbClr val="314552"/>
                </a:solidFill>
              </a:rPr>
              <a:t>2022: 12 405 грн. (не більше 744 300 грн.)</a:t>
            </a:r>
          </a:p>
          <a:p>
            <a:r>
              <a:rPr lang="uk-UA" sz="1400" b="1" i="1" dirty="0" smtClean="0">
                <a:solidFill>
                  <a:srgbClr val="314552"/>
                </a:solidFill>
              </a:rPr>
              <a:t>2023: 13 420 грн. (не більше 805 200 грн.)</a:t>
            </a:r>
            <a:endParaRPr lang="ru-RU" sz="1400" b="1" i="1" dirty="0" smtClean="0">
              <a:solidFill>
                <a:srgbClr val="314552"/>
              </a:solidFill>
            </a:endParaRPr>
          </a:p>
          <a:p>
            <a:endParaRPr lang="ru-RU" sz="1400" dirty="0">
              <a:solidFill>
                <a:srgbClr val="31455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215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1581150" y="5172075"/>
            <a:ext cx="3876675" cy="704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227F224-B9CE-4E50-8562-8AFB66E68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228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ADFDF-5D56-489A-AB46-4D17B5106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93" y="904894"/>
            <a:ext cx="10417152" cy="1465105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>
                <a:solidFill>
                  <a:srgbClr val="8EC7DB"/>
                </a:solidFill>
                <a:latin typeface="e-Ukraine Head Bold" panose="00000800000000000000" pitchFamily="50" charset="-52"/>
                <a:cs typeface="Times New Roman" panose="02020603050405020304" pitchFamily="18" charset="0"/>
              </a:rPr>
              <a:t>Наказом </a:t>
            </a:r>
            <a:br>
              <a:rPr lang="uk-UA" sz="2400" b="1" dirty="0">
                <a:solidFill>
                  <a:srgbClr val="8EC7DB"/>
                </a:solidFill>
                <a:latin typeface="e-Ukraine Head Bold" panose="00000800000000000000" pitchFamily="50" charset="-52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rgbClr val="8EC7DB"/>
                </a:solidFill>
                <a:latin typeface="e-Ukraine Head Bold" panose="00000800000000000000" pitchFamily="50" charset="-52"/>
                <a:cs typeface="Times New Roman" panose="02020603050405020304" pitchFamily="18" charset="0"/>
              </a:rPr>
              <a:t>Міністерства фінансів України від 22 вересня 2021 року № 512 затверджено:</a:t>
            </a:r>
            <a:endParaRPr lang="ru-RU" dirty="0"/>
          </a:p>
        </p:txBody>
      </p:sp>
      <p:pic>
        <p:nvPicPr>
          <p:cNvPr id="4" name="Рисунок 7">
            <a:extLst>
              <a:ext uri="{FF2B5EF4-FFF2-40B4-BE49-F238E27FC236}">
                <a16:creationId xmlns="" xmlns:a16="http://schemas.microsoft.com/office/drawing/2014/main" id="{0DC716EE-3495-444B-9F16-F344C95C76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7" y="237469"/>
            <a:ext cx="3207657" cy="4383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10A8DCF-9948-485D-954F-C7C6AF4E2908}"/>
              </a:ext>
            </a:extLst>
          </p:cNvPr>
          <p:cNvSpPr txBox="1"/>
          <p:nvPr/>
        </p:nvSpPr>
        <p:spPr>
          <a:xfrm>
            <a:off x="1930908" y="675848"/>
            <a:ext cx="93165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E71B9"/>
                </a:solidFill>
              </a:rPr>
              <a:t>Повідомлення про набутя або припинення участі у КІК</a:t>
            </a:r>
            <a:endParaRPr lang="ru-RU" sz="28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863A343-9824-40F6-B61D-4C2BC2918614}"/>
              </a:ext>
            </a:extLst>
          </p:cNvPr>
          <p:cNvSpPr txBox="1"/>
          <p:nvPr/>
        </p:nvSpPr>
        <p:spPr>
          <a:xfrm>
            <a:off x="10261092" y="1072963"/>
            <a:ext cx="1796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314552"/>
                </a:solidFill>
              </a:rPr>
              <a:t>(п.39² .5.5 ПКУ)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73849BD-03B1-42BF-9CEF-79A8C0CE49AF}"/>
              </a:ext>
            </a:extLst>
          </p:cNvPr>
          <p:cNvSpPr txBox="1"/>
          <p:nvPr/>
        </p:nvSpPr>
        <p:spPr>
          <a:xfrm>
            <a:off x="1371824" y="2294748"/>
            <a:ext cx="4155041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Clr>
                <a:prstClr val="black"/>
              </a:buClr>
            </a:pPr>
            <a:r>
              <a:rPr lang="uk-UA" sz="2400" b="1" dirty="0">
                <a:solidFill>
                  <a:srgbClr val="146194">
                    <a:lumMod val="75000"/>
                  </a:srgbClr>
                </a:solidFill>
                <a:latin typeface="e-Ukraine Head" pitchFamily="50" charset="-52"/>
              </a:rPr>
              <a:t>Форму Повідомлення </a:t>
            </a:r>
          </a:p>
          <a:p>
            <a:pPr lvl="0" algn="ctr">
              <a:buClr>
                <a:prstClr val="black"/>
              </a:buClr>
            </a:pPr>
            <a:r>
              <a:rPr lang="uk-UA" sz="1800" dirty="0" smtClean="0">
                <a:solidFill>
                  <a:srgbClr val="314552"/>
                </a:solidFill>
                <a:latin typeface="e-Ukraine Head" pitchFamily="50" charset="-52"/>
              </a:rPr>
              <a:t>про набуття (початок здійснення фактичного контролю) або відчуження частки (припинення фактичного контролю) резидентом України в іноземній юридичній особі або майнових прав на частку в активах, доходах чи прибутку утворення без статусу юридичної особи; </a:t>
            </a:r>
          </a:p>
          <a:p>
            <a:pPr lvl="0" algn="ctr">
              <a:buClr>
                <a:prstClr val="black"/>
              </a:buClr>
            </a:pPr>
            <a:endParaRPr lang="uk-UA" sz="1800" dirty="0" smtClean="0">
              <a:solidFill>
                <a:srgbClr val="314552"/>
              </a:solidFill>
              <a:latin typeface="e-Ukraine Head" pitchFamily="50" charset="-52"/>
            </a:endParaRPr>
          </a:p>
          <a:p>
            <a:pPr lvl="0" algn="ctr">
              <a:buClr>
                <a:prstClr val="black"/>
              </a:buClr>
            </a:pPr>
            <a:r>
              <a:rPr lang="uk-UA" sz="1400" b="1" i="1" dirty="0" smtClean="0">
                <a:solidFill>
                  <a:srgbClr val="314552"/>
                </a:solidFill>
                <a:latin typeface="e-Ukraine Head" pitchFamily="50" charset="-52"/>
              </a:rPr>
              <a:t>Ідентифікатори форми Повідомлення:</a:t>
            </a:r>
          </a:p>
          <a:p>
            <a:pPr lvl="0" algn="ctr">
              <a:buClr>
                <a:prstClr val="black"/>
              </a:buClr>
              <a:buFontTx/>
              <a:buChar char="-"/>
            </a:pPr>
            <a:r>
              <a:rPr lang="uk-UA" sz="1400" b="1" i="1" dirty="0" smtClean="0">
                <a:solidFill>
                  <a:srgbClr val="314552"/>
                </a:solidFill>
                <a:latin typeface="e-Ukraine Head" pitchFamily="50" charset="-52"/>
              </a:rPr>
              <a:t> для фіз. осіб - </a:t>
            </a:r>
            <a:r>
              <a:rPr lang="en-US" sz="1400" b="1" i="1" dirty="0" smtClean="0">
                <a:solidFill>
                  <a:srgbClr val="314552"/>
                </a:solidFill>
                <a:latin typeface="e-Ukraine Head" pitchFamily="50" charset="-52"/>
              </a:rPr>
              <a:t>f1308001</a:t>
            </a:r>
          </a:p>
          <a:p>
            <a:pPr lvl="0" algn="ctr">
              <a:buClr>
                <a:prstClr val="black"/>
              </a:buClr>
              <a:buFontTx/>
              <a:buChar char="-"/>
            </a:pPr>
            <a:r>
              <a:rPr lang="uk-UA" sz="1400" b="1" i="1" dirty="0" smtClean="0">
                <a:solidFill>
                  <a:srgbClr val="314552"/>
                </a:solidFill>
                <a:latin typeface="e-Ukraine Head" pitchFamily="50" charset="-52"/>
              </a:rPr>
              <a:t> для </a:t>
            </a:r>
            <a:r>
              <a:rPr lang="uk-UA" sz="1400" b="1" i="1" dirty="0" err="1" smtClean="0">
                <a:solidFill>
                  <a:srgbClr val="314552"/>
                </a:solidFill>
                <a:latin typeface="e-Ukraine Head" pitchFamily="50" charset="-52"/>
              </a:rPr>
              <a:t>юр</a:t>
            </a:r>
            <a:r>
              <a:rPr lang="en-US" sz="1400" b="1" i="1" dirty="0" smtClean="0">
                <a:solidFill>
                  <a:srgbClr val="314552"/>
                </a:solidFill>
                <a:latin typeface="e-Ukraine Head" pitchFamily="50" charset="-52"/>
              </a:rPr>
              <a:t>.</a:t>
            </a:r>
            <a:r>
              <a:rPr lang="uk-UA" sz="1400" b="1" i="1" dirty="0" smtClean="0">
                <a:solidFill>
                  <a:srgbClr val="314552"/>
                </a:solidFill>
                <a:latin typeface="e-Ukraine Head" pitchFamily="50" charset="-52"/>
              </a:rPr>
              <a:t> осіб - </a:t>
            </a:r>
            <a:r>
              <a:rPr lang="en-US" sz="1400" b="1" i="1" dirty="0" smtClean="0">
                <a:solidFill>
                  <a:srgbClr val="314552"/>
                </a:solidFill>
                <a:latin typeface="e-Ukraine Head" pitchFamily="50" charset="-52"/>
              </a:rPr>
              <a:t>J1308001</a:t>
            </a:r>
            <a:endParaRPr lang="uk-UA" sz="1400" b="1" i="1" dirty="0">
              <a:solidFill>
                <a:srgbClr val="314552"/>
              </a:solidFill>
              <a:latin typeface="e-Ukraine Head" pitchFamily="50" charset="-5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0C2C6BE-36C6-4911-A1C0-01F5E11BAF75}"/>
              </a:ext>
            </a:extLst>
          </p:cNvPr>
          <p:cNvSpPr txBox="1"/>
          <p:nvPr/>
        </p:nvSpPr>
        <p:spPr>
          <a:xfrm>
            <a:off x="6096000" y="2294748"/>
            <a:ext cx="4597910" cy="327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black"/>
              </a:buClr>
              <a:buSzPct val="80000"/>
            </a:pPr>
            <a:r>
              <a:rPr lang="uk-UA" sz="2400" b="1" dirty="0">
                <a:solidFill>
                  <a:srgbClr val="146194">
                    <a:lumMod val="75000"/>
                  </a:srgbClr>
                </a:solidFill>
                <a:latin typeface="e-Ukraine Head" pitchFamily="50" charset="-52"/>
              </a:rPr>
              <a:t>Порядок надсилання до контролюючого органу Повідомлення 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black"/>
              </a:buClr>
              <a:buSzPct val="80000"/>
            </a:pPr>
            <a:r>
              <a:rPr lang="uk-UA" sz="1800" dirty="0">
                <a:solidFill>
                  <a:srgbClr val="314552"/>
                </a:solidFill>
                <a:latin typeface="e-Ukraine Head" pitchFamily="50" charset="-52"/>
              </a:rPr>
              <a:t>про набуття (початок здійснення фактичного контролю) або відчуження частки (припинення фактичного контролю) резидентом в іноземній юридичній особі або майнових прав на частку в активах, доходах чи прибутку утворення без статусу юридичної особи.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D45A3450-B944-4100-B03D-1FF444B2C117}"/>
              </a:ext>
            </a:extLst>
          </p:cNvPr>
          <p:cNvSpPr txBox="1"/>
          <p:nvPr/>
        </p:nvSpPr>
        <p:spPr>
          <a:xfrm>
            <a:off x="1790315" y="6076737"/>
            <a:ext cx="5644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Надсилається протягом 60 днів: з дня такого набуття або відчуження (припинення фактичного контролю)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AD8BD5EE-4898-42DD-9F5F-54F4D21D699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12582" b="55961"/>
          <a:stretch/>
        </p:blipFill>
        <p:spPr>
          <a:xfrm flipH="1">
            <a:off x="8715325" y="3837802"/>
            <a:ext cx="3551257" cy="3020198"/>
          </a:xfrm>
          <a:prstGeom prst="rect">
            <a:avLst/>
          </a:prstGeom>
        </p:spPr>
      </p:pic>
      <p:pic>
        <p:nvPicPr>
          <p:cNvPr id="17" name="Graphic 16" descr="Send with solid fill">
            <a:extLst>
              <a:ext uri="{FF2B5EF4-FFF2-40B4-BE49-F238E27FC236}">
                <a16:creationId xmlns="" xmlns:a16="http://schemas.microsoft.com/office/drawing/2014/main" id="{268825AC-469D-4603-A719-8B720AE969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4791" y="5943600"/>
            <a:ext cx="914400" cy="914400"/>
          </a:xfrm>
          <a:prstGeom prst="rect">
            <a:avLst/>
          </a:prstGeom>
        </p:spPr>
      </p:pic>
      <p:sp>
        <p:nvSpPr>
          <p:cNvPr id="14" name="Овал 13"/>
          <p:cNvSpPr/>
          <p:nvPr/>
        </p:nvSpPr>
        <p:spPr>
          <a:xfrm>
            <a:off x="1257300" y="5324476"/>
            <a:ext cx="4562475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881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4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DE21FCD1-09A5-429B-942B-53335C1D9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5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5F5565-9CF7-44E4-87F5-039E9751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276" y="675848"/>
            <a:ext cx="12510100" cy="914400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0E71B9"/>
                </a:solidFill>
              </a:rPr>
              <a:t>Повідомлення про набутя або припинення участі у КІК</a:t>
            </a:r>
            <a:endParaRPr lang="ru-RU" sz="3600" b="1" dirty="0">
              <a:solidFill>
                <a:srgbClr val="0E71B9"/>
              </a:solidFill>
            </a:endParaRPr>
          </a:p>
        </p:txBody>
      </p:sp>
      <p:pic>
        <p:nvPicPr>
          <p:cNvPr id="4" name="Рисунок 7">
            <a:extLst>
              <a:ext uri="{FF2B5EF4-FFF2-40B4-BE49-F238E27FC236}">
                <a16:creationId xmlns="" xmlns:a16="http://schemas.microsoft.com/office/drawing/2014/main" id="{D0E4AAAD-8D8E-4A37-9D57-50497480DD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7" y="237469"/>
            <a:ext cx="3207657" cy="43837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FA1A3A9-1810-46E2-942D-F340C98658C3}"/>
              </a:ext>
            </a:extLst>
          </p:cNvPr>
          <p:cNvSpPr txBox="1"/>
          <p:nvPr/>
        </p:nvSpPr>
        <p:spPr>
          <a:xfrm>
            <a:off x="9735661" y="1415293"/>
            <a:ext cx="22817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314552"/>
                </a:solidFill>
              </a:rPr>
              <a:t>(п.39² .5.5 ПКУ)</a:t>
            </a:r>
          </a:p>
        </p:txBody>
      </p:sp>
      <p:pic>
        <p:nvPicPr>
          <p:cNvPr id="9" name="Graphic 8" descr="Bank with solid fill">
            <a:extLst>
              <a:ext uri="{FF2B5EF4-FFF2-40B4-BE49-F238E27FC236}">
                <a16:creationId xmlns="" xmlns:a16="http://schemas.microsoft.com/office/drawing/2014/main" id="{E69E21F8-0189-46A9-A428-7ACA415A33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8076" y="2028627"/>
            <a:ext cx="914400" cy="914400"/>
          </a:xfrm>
          <a:prstGeom prst="rect">
            <a:avLst/>
          </a:prstGeom>
        </p:spPr>
      </p:pic>
      <p:pic>
        <p:nvPicPr>
          <p:cNvPr id="10" name="Graphic 9" descr="Briefcase with solid fill">
            <a:extLst>
              <a:ext uri="{FF2B5EF4-FFF2-40B4-BE49-F238E27FC236}">
                <a16:creationId xmlns="" xmlns:a16="http://schemas.microsoft.com/office/drawing/2014/main" id="{92071CEB-B347-4CC4-8275-3D40CCBF6D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8076" y="3838606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5F6788A-10E7-4C95-A0B5-044575E5597C}"/>
              </a:ext>
            </a:extLst>
          </p:cNvPr>
          <p:cNvSpPr txBox="1"/>
          <p:nvPr/>
        </p:nvSpPr>
        <p:spPr>
          <a:xfrm>
            <a:off x="1036931" y="1526722"/>
            <a:ext cx="1906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314552"/>
                </a:solidFill>
              </a:rPr>
              <a:t>Юридична особа</a:t>
            </a:r>
            <a:endParaRPr lang="ru-RU" dirty="0">
              <a:solidFill>
                <a:srgbClr val="314552"/>
              </a:solidFill>
            </a:endParaRPr>
          </a:p>
        </p:txBody>
      </p:sp>
      <p:pic>
        <p:nvPicPr>
          <p:cNvPr id="13" name="Picture 10" descr="Флаг Украины — Википедия">
            <a:extLst>
              <a:ext uri="{FF2B5EF4-FFF2-40B4-BE49-F238E27FC236}">
                <a16:creationId xmlns="" xmlns:a16="http://schemas.microsoft.com/office/drawing/2014/main" id="{9CE1F0EA-06BF-46FA-83D1-AF325B74AA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alphaModFix/>
            <a:extLst>
              <a:ext uri="{BEBA8EAE-BF5A-486C-A8C5-ECC9F3942E4B}">
                <a14:imgProps xmlns="" xmlns:a14="http://schemas.microsoft.com/office/drawing/2010/main">
                  <a14:imgLayer r:embed="rId9">
                    <a14:imgEffect>
                      <a14:colorTemperature colorTemp="6577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4371" r="40861" b="16981"/>
          <a:stretch/>
        </p:blipFill>
        <p:spPr bwMode="auto">
          <a:xfrm>
            <a:off x="1315452" y="1917808"/>
            <a:ext cx="1349482" cy="1108980"/>
          </a:xfrm>
          <a:prstGeom prst="rect">
            <a:avLst/>
          </a:prstGeom>
          <a:pattFill prst="pct5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</p:pic>
      <p:pic>
        <p:nvPicPr>
          <p:cNvPr id="14" name="Picture 10" descr="Флаг Украины — Википедия">
            <a:extLst>
              <a:ext uri="{FF2B5EF4-FFF2-40B4-BE49-F238E27FC236}">
                <a16:creationId xmlns="" xmlns:a16="http://schemas.microsoft.com/office/drawing/2014/main" id="{4F6B4841-8219-4BF4-8CD0-596B1C7C97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="" xmlns:a14="http://schemas.microsoft.com/office/drawing/2010/main">
                  <a14:imgLayer r:embed="rId9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4371" r="40861" b="16981"/>
          <a:stretch/>
        </p:blipFill>
        <p:spPr bwMode="auto">
          <a:xfrm>
            <a:off x="1348829" y="3787114"/>
            <a:ext cx="1349482" cy="110898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  <p:pic>
        <p:nvPicPr>
          <p:cNvPr id="15" name="Graphic 14" descr="Children with solid fill">
            <a:extLst>
              <a:ext uri="{FF2B5EF4-FFF2-40B4-BE49-F238E27FC236}">
                <a16:creationId xmlns="" xmlns:a16="http://schemas.microsoft.com/office/drawing/2014/main" id="{1CB6650F-DC2A-4B2B-A88C-C9E0134DCD8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2993" y="1993737"/>
            <a:ext cx="914400" cy="914400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="" xmlns:a16="http://schemas.microsoft.com/office/drawing/2014/main" id="{08B53AFB-D47E-4189-AEB4-0EC742CC643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66370" y="3941930"/>
            <a:ext cx="914400" cy="9144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31C3568-A885-4A78-BC89-62D7179B2632}"/>
              </a:ext>
            </a:extLst>
          </p:cNvPr>
          <p:cNvSpPr txBox="1"/>
          <p:nvPr/>
        </p:nvSpPr>
        <p:spPr>
          <a:xfrm>
            <a:off x="1242476" y="3387047"/>
            <a:ext cx="1906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314552"/>
                </a:solidFill>
              </a:rPr>
              <a:t>Фізична особа</a:t>
            </a:r>
            <a:endParaRPr lang="ru-RU" dirty="0">
              <a:solidFill>
                <a:srgbClr val="314552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B615E3CF-90A2-4A6C-BC41-7FB8017DE8A1}"/>
              </a:ext>
            </a:extLst>
          </p:cNvPr>
          <p:cNvSpPr txBox="1"/>
          <p:nvPr/>
        </p:nvSpPr>
        <p:spPr>
          <a:xfrm>
            <a:off x="2882475" y="2760509"/>
            <a:ext cx="24048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14552"/>
                </a:solidFill>
              </a:rPr>
              <a:t>Зобов'язані подати до контролюючого органу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="" xmlns:a16="http://schemas.microsoft.com/office/drawing/2014/main" id="{ADF9E70A-0BDD-42FC-A9E1-0805DE5F49CA}"/>
              </a:ext>
            </a:extLst>
          </p:cNvPr>
          <p:cNvSpPr/>
          <p:nvPr/>
        </p:nvSpPr>
        <p:spPr>
          <a:xfrm>
            <a:off x="2882259" y="2287185"/>
            <a:ext cx="2567565" cy="1864191"/>
          </a:xfrm>
          <a:prstGeom prst="rightArrow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B65EFC01-DD29-47A2-AB2E-8A7C7BA43F8F}"/>
              </a:ext>
            </a:extLst>
          </p:cNvPr>
          <p:cNvSpPr txBox="1"/>
          <p:nvPr/>
        </p:nvSpPr>
        <p:spPr>
          <a:xfrm>
            <a:off x="5480304" y="1991946"/>
            <a:ext cx="671169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314552"/>
                </a:solidFill>
              </a:rPr>
              <a:t>кожне безпосереднє або опосередковане набуття частки в іноземній юридичній особі або початок здійснення фактичного контролю над іноземною юридичною особою, що призводить до визнання такої фізичної (юридичної) особи контролюючою особою відповідно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314552"/>
                </a:solidFill>
              </a:rPr>
              <a:t>заснування, створення або набуття майнових прав на частку в активах, доходах чи прибутку утворення без статусу юридичної особи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314552"/>
                </a:solidFill>
              </a:rPr>
              <a:t>кожне відчуження частки в іноземній юридичній особі або припинення здійснення фактичного контролю над іноземною юридичною особою, що призводить до втрати визнання такої фізичної (юридичної) особи контролюючою особою </a:t>
            </a:r>
          </a:p>
          <a:p>
            <a:endParaRPr lang="ru-RU" dirty="0">
              <a:solidFill>
                <a:srgbClr val="31455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314552"/>
                </a:solidFill>
              </a:rPr>
              <a:t>ліквідацію або відчуження майнових прав на частку в активах, доходах чи прибутку утворення без статусу юридичної особи П</a:t>
            </a:r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90E7B739-0034-4D8B-8E54-BF02571E4047}"/>
              </a:ext>
            </a:extLst>
          </p:cNvPr>
          <p:cNvSpPr/>
          <p:nvPr/>
        </p:nvSpPr>
        <p:spPr>
          <a:xfrm>
            <a:off x="5429922" y="2010287"/>
            <a:ext cx="293223" cy="255809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DF3D940B-683F-49FE-8958-F33F9F378C5D}"/>
              </a:ext>
            </a:extLst>
          </p:cNvPr>
          <p:cNvSpPr/>
          <p:nvPr/>
        </p:nvSpPr>
        <p:spPr>
          <a:xfrm>
            <a:off x="5407152" y="3464724"/>
            <a:ext cx="293223" cy="25855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F036660C-CDE2-4259-9BEA-83D5B3ECB7B7}"/>
              </a:ext>
            </a:extLst>
          </p:cNvPr>
          <p:cNvSpPr/>
          <p:nvPr/>
        </p:nvSpPr>
        <p:spPr>
          <a:xfrm>
            <a:off x="5429923" y="4269851"/>
            <a:ext cx="293224" cy="25855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Oval 27">
            <a:extLst>
              <a:ext uri="{FF2B5EF4-FFF2-40B4-BE49-F238E27FC236}">
                <a16:creationId xmlns="" xmlns:a16="http://schemas.microsoft.com/office/drawing/2014/main" id="{073B29E1-C116-4B57-83DD-CD8FB9CC756B}"/>
              </a:ext>
            </a:extLst>
          </p:cNvPr>
          <p:cNvSpPr/>
          <p:nvPr/>
        </p:nvSpPr>
        <p:spPr>
          <a:xfrm>
            <a:off x="5429921" y="5649360"/>
            <a:ext cx="293224" cy="25855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2DCAC216-2DB0-47EC-9B1A-BE29995298DE}"/>
              </a:ext>
            </a:extLst>
          </p:cNvPr>
          <p:cNvSpPr txBox="1"/>
          <p:nvPr/>
        </p:nvSpPr>
        <p:spPr>
          <a:xfrm>
            <a:off x="932565" y="5343838"/>
            <a:ext cx="45324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14552"/>
                </a:solidFill>
              </a:rPr>
              <a:t>За неподання </a:t>
            </a:r>
            <a:r>
              <a:rPr lang="ru-RU" dirty="0">
                <a:solidFill>
                  <a:srgbClr val="314552"/>
                </a:solidFill>
              </a:rPr>
              <a:t>Повідомлення передбачені штрафні санкції визначені п.120.7 ст. 120 ПКУ (з 25.11.2022)</a:t>
            </a:r>
          </a:p>
        </p:txBody>
      </p:sp>
      <p:pic>
        <p:nvPicPr>
          <p:cNvPr id="36" name="Graphic 35" descr="Exclamation mark with solid fill">
            <a:extLst>
              <a:ext uri="{FF2B5EF4-FFF2-40B4-BE49-F238E27FC236}">
                <a16:creationId xmlns="" xmlns:a16="http://schemas.microsoft.com/office/drawing/2014/main" id="{B5059158-5F28-4143-8078-EF400C117F53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81022" y="5400310"/>
            <a:ext cx="810385" cy="8103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79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1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1E46D28-BC5C-4AEA-812C-9AFC6A98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7">
            <a:extLst>
              <a:ext uri="{FF2B5EF4-FFF2-40B4-BE49-F238E27FC236}">
                <a16:creationId xmlns="" xmlns:a16="http://schemas.microsoft.com/office/drawing/2014/main" id="{D0E4AAAD-8D8E-4A37-9D57-50497480DD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7" y="237469"/>
            <a:ext cx="3207657" cy="43837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62424" y="0"/>
            <a:ext cx="751522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/>
              <a:t>Вдосконалення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оподаткування</a:t>
            </a:r>
            <a:r>
              <a:rPr lang="ru-RU" sz="3200" dirty="0" smtClean="0"/>
              <a:t> КІК</a:t>
            </a:r>
            <a:br>
              <a:rPr lang="ru-RU" sz="3200" dirty="0" smtClean="0"/>
            </a:br>
            <a:r>
              <a:rPr lang="ru-RU" sz="3200" dirty="0" err="1" smtClean="0"/>
              <a:t>Законопроєкт</a:t>
            </a:r>
            <a:r>
              <a:rPr lang="ru-RU" sz="3200" dirty="0" smtClean="0"/>
              <a:t> №8137</a:t>
            </a:r>
          </a:p>
          <a:p>
            <a:pPr algn="ctr"/>
            <a:r>
              <a:rPr lang="ru-RU" sz="32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7250" y="938510"/>
            <a:ext cx="7886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/>
              <a:t>Запропоновані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зміни</a:t>
            </a:r>
            <a:r>
              <a:rPr lang="ru-RU" sz="2400" b="1" i="1" dirty="0" smtClean="0"/>
              <a:t> до </a:t>
            </a:r>
            <a:r>
              <a:rPr lang="ru-RU" sz="2400" b="1" i="1" dirty="0" err="1" smtClean="0"/>
              <a:t>Податкового</a:t>
            </a:r>
            <a:r>
              <a:rPr lang="ru-RU" sz="2400" b="1" i="1" dirty="0" smtClean="0"/>
              <a:t> кодексу </a:t>
            </a:r>
            <a:r>
              <a:rPr lang="ru-RU" sz="2400" b="1" i="1" dirty="0" err="1" smtClean="0"/>
              <a:t>України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зокрема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щодо</a:t>
            </a:r>
            <a:r>
              <a:rPr lang="ru-RU" sz="2400" b="1" i="1" dirty="0" smtClean="0"/>
              <a:t>: </a:t>
            </a:r>
            <a:br>
              <a:rPr lang="ru-RU" sz="2400" b="1" i="1" dirty="0" smtClean="0"/>
            </a:br>
            <a:endParaRPr lang="ru-RU" sz="24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6226" y="1615530"/>
            <a:ext cx="12106274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500" u="sng" dirty="0" err="1" smtClean="0"/>
              <a:t>подачі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Звіту</a:t>
            </a:r>
            <a:r>
              <a:rPr lang="ru-RU" sz="1500" u="sng" dirty="0" smtClean="0"/>
              <a:t> про КІК та </a:t>
            </a:r>
            <a:r>
              <a:rPr lang="ru-RU" sz="1500" u="sng" dirty="0" err="1" smtClean="0"/>
              <a:t>розрахунку</a:t>
            </a:r>
            <a:r>
              <a:rPr lang="ru-RU" sz="1500" u="sng" dirty="0" smtClean="0"/>
              <a:t> чистого доходу КІК</a:t>
            </a:r>
            <a:r>
              <a:rPr lang="ru-RU" sz="1500" dirty="0" smtClean="0"/>
              <a:t> за </a:t>
            </a:r>
            <a:r>
              <a:rPr lang="ru-RU" sz="1500" dirty="0" err="1" smtClean="0"/>
              <a:t>звітний</a:t>
            </a:r>
            <a:r>
              <a:rPr lang="ru-RU" sz="1500" dirty="0" smtClean="0"/>
              <a:t> </a:t>
            </a:r>
            <a:r>
              <a:rPr lang="ru-RU" sz="1500" dirty="0" err="1" smtClean="0"/>
              <a:t>період</a:t>
            </a:r>
            <a:r>
              <a:rPr lang="ru-RU" sz="1500" dirty="0" smtClean="0"/>
              <a:t> разом </a:t>
            </a:r>
            <a:r>
              <a:rPr lang="ru-RU" sz="1500" dirty="0" err="1" smtClean="0"/>
              <a:t>із</a:t>
            </a:r>
            <a:r>
              <a:rPr lang="ru-RU" sz="1500" dirty="0" smtClean="0"/>
              <a:t> </a:t>
            </a:r>
            <a:r>
              <a:rPr lang="ru-RU" sz="1500" dirty="0" err="1" smtClean="0"/>
              <a:t>відповідною</a:t>
            </a:r>
            <a:r>
              <a:rPr lang="ru-RU" sz="1500" dirty="0" smtClean="0"/>
              <a:t> </a:t>
            </a:r>
            <a:r>
              <a:rPr lang="ru-RU" sz="1500" dirty="0" err="1" smtClean="0"/>
              <a:t>податковою</a:t>
            </a:r>
            <a:r>
              <a:rPr lang="ru-RU" sz="1500" dirty="0" smtClean="0"/>
              <a:t> </a:t>
            </a:r>
            <a:r>
              <a:rPr lang="ru-RU" sz="1500" dirty="0" err="1" smtClean="0"/>
              <a:t>звітністю</a:t>
            </a:r>
            <a:r>
              <a:rPr lang="ru-RU" sz="1500" dirty="0" smtClean="0"/>
              <a:t> за </a:t>
            </a:r>
            <a:r>
              <a:rPr lang="ru-RU" sz="1500" dirty="0" err="1" smtClean="0"/>
              <a:t>наступний</a:t>
            </a:r>
            <a:r>
              <a:rPr lang="ru-RU" sz="1500" dirty="0" smtClean="0"/>
              <a:t> </a:t>
            </a:r>
            <a:r>
              <a:rPr lang="ru-RU" sz="1500" dirty="0" err="1" smtClean="0"/>
              <a:t>рік</a:t>
            </a:r>
            <a:r>
              <a:rPr lang="ru-RU" sz="1500" dirty="0" smtClean="0"/>
              <a:t> </a:t>
            </a:r>
            <a:r>
              <a:rPr lang="ru-RU" sz="1500" dirty="0" err="1" smtClean="0"/>
              <a:t>після</a:t>
            </a:r>
            <a:r>
              <a:rPr lang="ru-RU" sz="1500" dirty="0" smtClean="0"/>
              <a:t> </a:t>
            </a:r>
            <a:r>
              <a:rPr lang="ru-RU" sz="1500" dirty="0" err="1" smtClean="0"/>
              <a:t>звітного</a:t>
            </a:r>
            <a:r>
              <a:rPr lang="ru-RU" sz="1500" dirty="0" smtClean="0"/>
              <a:t>; </a:t>
            </a:r>
          </a:p>
          <a:p>
            <a:endParaRPr lang="ru-RU" sz="1500" dirty="0" smtClean="0"/>
          </a:p>
          <a:p>
            <a:pPr>
              <a:buFont typeface="Arial" pitchFamily="34" charset="0"/>
              <a:buChar char="•"/>
            </a:pPr>
            <a:r>
              <a:rPr lang="ru-RU" sz="1500" dirty="0" smtClean="0"/>
              <a:t> </a:t>
            </a:r>
            <a:r>
              <a:rPr lang="ru-RU" sz="1500" dirty="0" err="1" smtClean="0"/>
              <a:t>уточнення</a:t>
            </a:r>
            <a:r>
              <a:rPr lang="ru-RU" sz="1500" dirty="0" smtClean="0"/>
              <a:t> </a:t>
            </a:r>
            <a:r>
              <a:rPr lang="ru-RU" sz="1500" u="sng" dirty="0" err="1" smtClean="0"/>
              <a:t>критеріїв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віднесення</a:t>
            </a:r>
            <a:r>
              <a:rPr lang="ru-RU" sz="1500" u="sng" dirty="0" smtClean="0"/>
              <a:t> особи до </a:t>
            </a:r>
            <a:r>
              <a:rPr lang="ru-RU" sz="1500" u="sng" dirty="0" err="1" smtClean="0"/>
              <a:t>переліку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контрольованих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осіб</a:t>
            </a:r>
            <a:r>
              <a:rPr lang="ru-RU" sz="1500" u="sng" dirty="0" smtClean="0"/>
              <a:t> </a:t>
            </a:r>
            <a:r>
              <a:rPr lang="ru-RU" sz="1500" dirty="0" smtClean="0"/>
              <a:t>(</a:t>
            </a:r>
            <a:r>
              <a:rPr lang="ru-RU" sz="1500" dirty="0" err="1" smtClean="0"/>
              <a:t>зокрема</a:t>
            </a:r>
            <a:r>
              <a:rPr lang="ru-RU" sz="1500" dirty="0" smtClean="0"/>
              <a:t>, </a:t>
            </a:r>
            <a:r>
              <a:rPr lang="ru-RU" sz="1500" dirty="0" err="1" smtClean="0"/>
              <a:t>обмежено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перелік</a:t>
            </a:r>
            <a:r>
              <a:rPr lang="ru-RU" sz="1500" dirty="0" smtClean="0"/>
              <a:t> </a:t>
            </a:r>
            <a:r>
              <a:rPr lang="ru-RU" sz="1500" dirty="0" err="1" smtClean="0"/>
              <a:t>пов’язаних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осіб</a:t>
            </a:r>
            <a:r>
              <a:rPr lang="ru-RU" sz="1500" dirty="0" smtClean="0"/>
              <a:t>, </a:t>
            </a:r>
            <a:r>
              <a:rPr lang="ru-RU" sz="1500" dirty="0" err="1" smtClean="0"/>
              <a:t>що</a:t>
            </a:r>
            <a:r>
              <a:rPr lang="ru-RU" sz="1500" dirty="0" smtClean="0"/>
              <a:t> </a:t>
            </a:r>
            <a:r>
              <a:rPr lang="ru-RU" sz="1500" dirty="0" err="1" smtClean="0"/>
              <a:t>мають</a:t>
            </a:r>
            <a:r>
              <a:rPr lang="ru-RU" sz="1500" dirty="0" smtClean="0"/>
              <a:t> </a:t>
            </a:r>
            <a:r>
              <a:rPr lang="ru-RU" sz="1500" dirty="0" err="1" smtClean="0"/>
              <a:t>спільний</a:t>
            </a:r>
            <a:r>
              <a:rPr lang="ru-RU" sz="1500" dirty="0" smtClean="0"/>
              <a:t> контроль членами </a:t>
            </a:r>
            <a:r>
              <a:rPr lang="ru-RU" sz="1500" dirty="0" err="1" smtClean="0"/>
              <a:t>подружжя</a:t>
            </a:r>
            <a:r>
              <a:rPr lang="ru-RU" sz="1500" dirty="0" smtClean="0"/>
              <a:t>, </a:t>
            </a:r>
            <a:r>
              <a:rPr lang="ru-RU" sz="1500" dirty="0" err="1" smtClean="0"/>
              <a:t>неповнолітніми</a:t>
            </a:r>
            <a:r>
              <a:rPr lang="ru-RU" sz="1500" dirty="0" smtClean="0"/>
              <a:t> </a:t>
            </a:r>
            <a:r>
              <a:rPr lang="ru-RU" sz="1500" dirty="0" err="1" smtClean="0"/>
              <a:t>дітьми</a:t>
            </a:r>
            <a:r>
              <a:rPr lang="ru-RU" sz="1500" dirty="0" smtClean="0"/>
              <a:t> (у тому </a:t>
            </a:r>
            <a:r>
              <a:rPr lang="ru-RU" sz="1500" dirty="0" err="1" smtClean="0"/>
              <a:t>числі</a:t>
            </a:r>
            <a:r>
              <a:rPr lang="ru-RU" sz="1500" dirty="0" smtClean="0"/>
              <a:t> </a:t>
            </a:r>
            <a:r>
              <a:rPr lang="ru-RU" sz="1500" dirty="0" err="1" smtClean="0"/>
              <a:t>усиновленими</a:t>
            </a:r>
            <a:r>
              <a:rPr lang="ru-RU" sz="1500" dirty="0" smtClean="0"/>
              <a:t>) та/</a:t>
            </a:r>
            <a:r>
              <a:rPr lang="ru-RU" sz="1500" dirty="0" err="1" smtClean="0"/>
              <a:t>або</a:t>
            </a:r>
            <a:r>
              <a:rPr lang="ru-RU" sz="1500" dirty="0" smtClean="0"/>
              <a:t> особами, над </a:t>
            </a:r>
            <a:r>
              <a:rPr lang="ru-RU" sz="1500" dirty="0" err="1" smtClean="0"/>
              <a:t>якими</a:t>
            </a:r>
            <a:r>
              <a:rPr lang="ru-RU" sz="1500" dirty="0" smtClean="0"/>
              <a:t> </a:t>
            </a:r>
            <a:r>
              <a:rPr lang="ru-RU" sz="1500" dirty="0" err="1" smtClean="0"/>
              <a:t>встановлено</a:t>
            </a:r>
            <a:r>
              <a:rPr lang="ru-RU" sz="1500" dirty="0" smtClean="0"/>
              <a:t> </a:t>
            </a:r>
            <a:r>
              <a:rPr lang="ru-RU" sz="1500" dirty="0" err="1" smtClean="0"/>
              <a:t>опіку</a:t>
            </a:r>
            <a:r>
              <a:rPr lang="ru-RU" sz="1500" dirty="0" smtClean="0"/>
              <a:t> </a:t>
            </a:r>
            <a:r>
              <a:rPr lang="ru-RU" sz="1500" dirty="0" err="1" smtClean="0"/>
              <a:t>чи</a:t>
            </a:r>
            <a:r>
              <a:rPr lang="ru-RU" sz="1500" dirty="0" smtClean="0"/>
              <a:t> </a:t>
            </a:r>
            <a:r>
              <a:rPr lang="ru-RU" sz="1500" dirty="0" err="1" smtClean="0"/>
              <a:t>піклування</a:t>
            </a:r>
            <a:r>
              <a:rPr lang="ru-RU" sz="1500" dirty="0" smtClean="0"/>
              <a:t>, </a:t>
            </a:r>
            <a:r>
              <a:rPr lang="ru-RU" sz="1500" dirty="0" err="1" smtClean="0"/>
              <a:t>щодо</a:t>
            </a:r>
            <a:r>
              <a:rPr lang="ru-RU" sz="1500" dirty="0" smtClean="0"/>
              <a:t> </a:t>
            </a:r>
            <a:r>
              <a:rPr lang="ru-RU" sz="1500" dirty="0" err="1" smtClean="0"/>
              <a:t>яких</a:t>
            </a:r>
            <a:r>
              <a:rPr lang="ru-RU" sz="1500" dirty="0" smtClean="0"/>
              <a:t> </a:t>
            </a:r>
            <a:r>
              <a:rPr lang="ru-RU" sz="1500" dirty="0" err="1" smtClean="0"/>
              <a:t>таку</a:t>
            </a:r>
            <a:r>
              <a:rPr lang="ru-RU" sz="1500" dirty="0" smtClean="0"/>
              <a:t> </a:t>
            </a:r>
            <a:r>
              <a:rPr lang="ru-RU" sz="1500" dirty="0" err="1" smtClean="0"/>
              <a:t>фізичну</a:t>
            </a:r>
            <a:r>
              <a:rPr lang="ru-RU" sz="1500" dirty="0" smtClean="0"/>
              <a:t> особу </a:t>
            </a:r>
            <a:r>
              <a:rPr lang="ru-RU" sz="1500" dirty="0" err="1" smtClean="0"/>
              <a:t>призначено</a:t>
            </a:r>
            <a:r>
              <a:rPr lang="ru-RU" sz="1500" dirty="0" smtClean="0"/>
              <a:t> </a:t>
            </a:r>
            <a:r>
              <a:rPr lang="ru-RU" sz="1500" dirty="0" err="1" smtClean="0"/>
              <a:t>відповідно</a:t>
            </a:r>
            <a:r>
              <a:rPr lang="ru-RU" sz="1500" dirty="0" smtClean="0"/>
              <a:t> </a:t>
            </a:r>
            <a:r>
              <a:rPr lang="ru-RU" sz="1500" dirty="0" err="1" smtClean="0"/>
              <a:t>опікуном</a:t>
            </a:r>
            <a:r>
              <a:rPr lang="ru-RU" sz="1500" dirty="0" smtClean="0"/>
              <a:t>, </a:t>
            </a:r>
            <a:r>
              <a:rPr lang="ru-RU" sz="1500" dirty="0" err="1" smtClean="0"/>
              <a:t>піклувальником</a:t>
            </a:r>
            <a:r>
              <a:rPr lang="ru-RU" sz="1500" dirty="0" smtClean="0"/>
              <a:t>, </a:t>
            </a:r>
            <a:r>
              <a:rPr lang="ru-RU" sz="1500" dirty="0" err="1" smtClean="0"/>
              <a:t>прийомним</a:t>
            </a:r>
            <a:r>
              <a:rPr lang="ru-RU" sz="1500" dirty="0" smtClean="0"/>
              <a:t> </a:t>
            </a:r>
            <a:r>
              <a:rPr lang="ru-RU" sz="1500" dirty="0" err="1" smtClean="0"/>
              <a:t>батьком</a:t>
            </a:r>
            <a:r>
              <a:rPr lang="ru-RU" sz="1500" dirty="0" smtClean="0"/>
              <a:t>, </a:t>
            </a:r>
            <a:r>
              <a:rPr lang="ru-RU" sz="1500" dirty="0" err="1" smtClean="0"/>
              <a:t>прийомною</a:t>
            </a:r>
            <a:r>
              <a:rPr lang="ru-RU" sz="1500" dirty="0" smtClean="0"/>
              <a:t> </a:t>
            </a:r>
            <a:r>
              <a:rPr lang="ru-RU" sz="1500" dirty="0" err="1" smtClean="0"/>
              <a:t>матір’ю</a:t>
            </a:r>
            <a:r>
              <a:rPr lang="ru-RU" sz="1500" dirty="0" smtClean="0"/>
              <a:t>, </a:t>
            </a:r>
            <a:r>
              <a:rPr lang="ru-RU" sz="1500" dirty="0" err="1" smtClean="0"/>
              <a:t>батьком</a:t>
            </a:r>
            <a:r>
              <a:rPr lang="ru-RU" sz="1500" dirty="0" smtClean="0"/>
              <a:t> </a:t>
            </a:r>
            <a:r>
              <a:rPr lang="ru-RU" sz="1500" dirty="0" err="1" smtClean="0"/>
              <a:t>вихователем</a:t>
            </a:r>
            <a:r>
              <a:rPr lang="ru-RU" sz="1500" dirty="0" smtClean="0"/>
              <a:t>, </a:t>
            </a:r>
            <a:r>
              <a:rPr lang="ru-RU" sz="1500" dirty="0" err="1" smtClean="0"/>
              <a:t>матір’ю-вихователькою</a:t>
            </a:r>
            <a:r>
              <a:rPr lang="ru-RU" sz="1500" dirty="0" smtClean="0"/>
              <a:t>; </a:t>
            </a:r>
          </a:p>
          <a:p>
            <a:pPr>
              <a:buFont typeface="Arial" pitchFamily="34" charset="0"/>
              <a:buChar char="•"/>
            </a:pPr>
            <a:endParaRPr lang="ru-RU" sz="1500" dirty="0" smtClean="0"/>
          </a:p>
          <a:p>
            <a:pPr>
              <a:buFont typeface="Arial" pitchFamily="34" charset="0"/>
              <a:buChar char="•"/>
            </a:pPr>
            <a:r>
              <a:rPr lang="ru-RU" sz="1500" dirty="0" smtClean="0"/>
              <a:t> </a:t>
            </a:r>
            <a:r>
              <a:rPr lang="ru-RU" sz="1500" dirty="0" err="1" smtClean="0"/>
              <a:t>уточненено</a:t>
            </a:r>
            <a:r>
              <a:rPr lang="ru-RU" sz="1500" dirty="0" smtClean="0"/>
              <a:t> </a:t>
            </a:r>
            <a:r>
              <a:rPr lang="ru-RU" sz="1500" u="sng" dirty="0" err="1" smtClean="0"/>
              <a:t>які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благодійні</a:t>
            </a:r>
            <a:r>
              <a:rPr lang="ru-RU" sz="1500" u="sng" dirty="0" smtClean="0"/>
              <a:t> та </a:t>
            </a:r>
            <a:r>
              <a:rPr lang="ru-RU" sz="1500" u="sng" dirty="0" err="1" smtClean="0"/>
              <a:t>громадські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організації</a:t>
            </a:r>
            <a:r>
              <a:rPr lang="ru-RU" sz="1500" u="sng" dirty="0" smtClean="0"/>
              <a:t> не </a:t>
            </a:r>
            <a:r>
              <a:rPr lang="ru-RU" sz="1500" u="sng" dirty="0" err="1" smtClean="0"/>
              <a:t>вважаються</a:t>
            </a:r>
            <a:r>
              <a:rPr lang="ru-RU" sz="1500" u="sng" dirty="0" smtClean="0"/>
              <a:t> КІК</a:t>
            </a:r>
            <a:r>
              <a:rPr lang="ru-RU" sz="1500" dirty="0" smtClean="0"/>
              <a:t>, а членство в них </a:t>
            </a:r>
            <a:r>
              <a:rPr lang="ru-RU" sz="1500" dirty="0" err="1" smtClean="0"/>
              <a:t>відповідно</a:t>
            </a:r>
            <a:r>
              <a:rPr lang="ru-RU" sz="1500" dirty="0" smtClean="0"/>
              <a:t> не </a:t>
            </a:r>
            <a:r>
              <a:rPr lang="ru-RU" sz="1500" dirty="0" err="1" smtClean="0"/>
              <a:t>призводить</a:t>
            </a:r>
            <a:r>
              <a:rPr lang="ru-RU" sz="1500" dirty="0" smtClean="0"/>
              <a:t> до </a:t>
            </a:r>
            <a:r>
              <a:rPr lang="ru-RU" sz="1500" dirty="0" err="1" smtClean="0"/>
              <a:t>визнання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err="1" smtClean="0"/>
              <a:t>платника</a:t>
            </a:r>
            <a:r>
              <a:rPr lang="ru-RU" sz="1500" dirty="0" smtClean="0"/>
              <a:t> </a:t>
            </a:r>
            <a:r>
              <a:rPr lang="ru-RU" sz="1500" dirty="0" err="1" smtClean="0"/>
              <a:t>податків</a:t>
            </a:r>
            <a:r>
              <a:rPr lang="ru-RU" sz="1500" dirty="0" smtClean="0"/>
              <a:t> </a:t>
            </a:r>
            <a:r>
              <a:rPr lang="ru-RU" sz="1500" dirty="0" err="1" smtClean="0"/>
              <a:t>контрольованою</a:t>
            </a:r>
            <a:r>
              <a:rPr lang="ru-RU" sz="1500" dirty="0" smtClean="0"/>
              <a:t> особою;</a:t>
            </a:r>
          </a:p>
          <a:p>
            <a:endParaRPr lang="ru-RU" sz="1500" dirty="0" smtClean="0"/>
          </a:p>
          <a:p>
            <a:pPr>
              <a:buFont typeface="Arial" pitchFamily="34" charset="0"/>
              <a:buChar char="•"/>
            </a:pPr>
            <a:r>
              <a:rPr lang="ru-RU" sz="1500" dirty="0" smtClean="0"/>
              <a:t> </a:t>
            </a:r>
            <a:r>
              <a:rPr lang="ru-RU" sz="1500" dirty="0" err="1" smtClean="0"/>
              <a:t>удосконалення</a:t>
            </a:r>
            <a:r>
              <a:rPr lang="ru-RU" sz="1500" dirty="0" smtClean="0"/>
              <a:t> </a:t>
            </a:r>
            <a:r>
              <a:rPr lang="ru-RU" sz="1500" u="sng" dirty="0" err="1" smtClean="0"/>
              <a:t>процедури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податкового</a:t>
            </a:r>
            <a:r>
              <a:rPr lang="ru-RU" sz="1500" u="sng" dirty="0" smtClean="0"/>
              <a:t> аудиту </a:t>
            </a:r>
            <a:r>
              <a:rPr lang="ru-RU" sz="1500" u="sng" dirty="0" err="1" smtClean="0"/>
              <a:t>щодо</a:t>
            </a:r>
            <a:r>
              <a:rPr lang="ru-RU" sz="1500" u="sng" dirty="0" smtClean="0"/>
              <a:t> КІК</a:t>
            </a:r>
            <a:r>
              <a:rPr lang="ru-RU" sz="1500" dirty="0" smtClean="0"/>
              <a:t>, </a:t>
            </a:r>
            <a:r>
              <a:rPr lang="ru-RU" sz="1500" dirty="0" err="1" smtClean="0"/>
              <a:t>зокрема</a:t>
            </a:r>
            <a:r>
              <a:rPr lang="ru-RU" sz="1500" dirty="0" smtClean="0"/>
              <a:t>:</a:t>
            </a:r>
          </a:p>
          <a:p>
            <a:r>
              <a:rPr lang="ru-RU" sz="1500" dirty="0" smtClean="0"/>
              <a:t>- уточено в </a:t>
            </a:r>
            <a:r>
              <a:rPr lang="ru-RU" sz="1500" dirty="0" err="1" smtClean="0"/>
              <a:t>яких</a:t>
            </a:r>
            <a:r>
              <a:rPr lang="ru-RU" sz="1500" dirty="0" smtClean="0"/>
              <a:t> </a:t>
            </a:r>
            <a:r>
              <a:rPr lang="ru-RU" sz="1500" dirty="0" err="1" smtClean="0"/>
              <a:t>випадках</a:t>
            </a:r>
            <a:r>
              <a:rPr lang="ru-RU" sz="1500" dirty="0" smtClean="0"/>
              <a:t> та </a:t>
            </a:r>
            <a:r>
              <a:rPr lang="ru-RU" sz="1500" dirty="0" err="1" smtClean="0"/>
              <a:t>щодо</a:t>
            </a:r>
            <a:r>
              <a:rPr lang="ru-RU" sz="1500" dirty="0" smtClean="0"/>
              <a:t> </a:t>
            </a:r>
            <a:r>
              <a:rPr lang="ru-RU" sz="1500" dirty="0" err="1" smtClean="0"/>
              <a:t>якої</a:t>
            </a:r>
            <a:r>
              <a:rPr lang="ru-RU" sz="1500" dirty="0" smtClean="0"/>
              <a:t> </a:t>
            </a:r>
            <a:r>
              <a:rPr lang="ru-RU" sz="1500" dirty="0" err="1" smtClean="0"/>
              <a:t>інформації</a:t>
            </a:r>
            <a:r>
              <a:rPr lang="ru-RU" sz="1500" dirty="0" smtClean="0"/>
              <a:t> </a:t>
            </a:r>
            <a:r>
              <a:rPr lang="ru-RU" sz="1500" dirty="0" err="1" smtClean="0"/>
              <a:t>платника</a:t>
            </a:r>
            <a:r>
              <a:rPr lang="ru-RU" sz="1500" dirty="0" smtClean="0"/>
              <a:t> </a:t>
            </a:r>
            <a:r>
              <a:rPr lang="ru-RU" sz="1500" dirty="0" err="1" smtClean="0"/>
              <a:t>податків</a:t>
            </a:r>
            <a:r>
              <a:rPr lang="ru-RU" sz="1500" dirty="0" smtClean="0"/>
              <a:t> </a:t>
            </a:r>
            <a:r>
              <a:rPr lang="ru-RU" sz="1500" dirty="0" err="1" smtClean="0"/>
              <a:t>можуть</a:t>
            </a:r>
            <a:r>
              <a:rPr lang="ru-RU" sz="1500" dirty="0" smtClean="0"/>
              <a:t> </a:t>
            </a:r>
            <a:r>
              <a:rPr lang="ru-RU" sz="1500" dirty="0" err="1" smtClean="0"/>
              <a:t>надсилатись</a:t>
            </a:r>
            <a:r>
              <a:rPr lang="ru-RU" sz="1500" dirty="0" smtClean="0"/>
              <a:t> </a:t>
            </a:r>
            <a:r>
              <a:rPr lang="ru-RU" sz="1500" dirty="0" err="1" smtClean="0"/>
              <a:t>запити</a:t>
            </a:r>
            <a:r>
              <a:rPr lang="ru-RU" sz="1500" dirty="0" smtClean="0"/>
              <a:t>;</a:t>
            </a:r>
            <a:br>
              <a:rPr lang="ru-RU" sz="1500" dirty="0" smtClean="0"/>
            </a:br>
            <a:r>
              <a:rPr lang="ru-RU" sz="1500" dirty="0" smtClean="0"/>
              <a:t>- </a:t>
            </a:r>
            <a:r>
              <a:rPr lang="ru-RU" sz="1500" dirty="0" err="1" smtClean="0"/>
              <a:t>зменшено</a:t>
            </a:r>
            <a:r>
              <a:rPr lang="ru-RU" sz="1500" dirty="0" smtClean="0"/>
              <a:t> </a:t>
            </a:r>
            <a:r>
              <a:rPr lang="ru-RU" sz="1500" dirty="0" err="1" smtClean="0"/>
              <a:t>штрафи</a:t>
            </a:r>
            <a:r>
              <a:rPr lang="ru-RU" sz="1500" dirty="0" smtClean="0"/>
              <a:t> за </a:t>
            </a:r>
            <a:r>
              <a:rPr lang="ru-RU" sz="1500" dirty="0" err="1" smtClean="0"/>
              <a:t>несвоєчасне</a:t>
            </a:r>
            <a:r>
              <a:rPr lang="ru-RU" sz="1500" dirty="0" smtClean="0"/>
              <a:t> </a:t>
            </a:r>
            <a:r>
              <a:rPr lang="ru-RU" sz="1500" dirty="0" err="1" smtClean="0"/>
              <a:t>подання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платником</a:t>
            </a:r>
            <a:r>
              <a:rPr lang="ru-RU" sz="1500" dirty="0" smtClean="0"/>
              <a:t> </a:t>
            </a:r>
            <a:r>
              <a:rPr lang="ru-RU" sz="1500" dirty="0" err="1" smtClean="0"/>
              <a:t>податків</a:t>
            </a:r>
            <a:r>
              <a:rPr lang="ru-RU" sz="1500" dirty="0" smtClean="0"/>
              <a:t> </a:t>
            </a:r>
            <a:r>
              <a:rPr lang="ru-RU" sz="1500" dirty="0" err="1" smtClean="0"/>
              <a:t>повідомлення</a:t>
            </a:r>
            <a:r>
              <a:rPr lang="ru-RU" sz="1500" dirty="0" smtClean="0"/>
              <a:t> про </a:t>
            </a:r>
            <a:r>
              <a:rPr lang="ru-RU" sz="1500" dirty="0" err="1" smtClean="0"/>
              <a:t>набуття</a:t>
            </a:r>
            <a:r>
              <a:rPr lang="ru-RU" sz="1500" dirty="0" smtClean="0"/>
              <a:t> </a:t>
            </a:r>
            <a:r>
              <a:rPr lang="ru-RU" sz="1500" dirty="0" err="1" smtClean="0"/>
              <a:t>частки</a:t>
            </a:r>
            <a:r>
              <a:rPr lang="ru-RU" sz="1500" dirty="0" smtClean="0"/>
              <a:t> в </a:t>
            </a:r>
            <a:r>
              <a:rPr lang="ru-RU" sz="1500" dirty="0" err="1" smtClean="0"/>
              <a:t>іноземній</a:t>
            </a:r>
            <a:r>
              <a:rPr lang="ru-RU" sz="1500" dirty="0" smtClean="0"/>
              <a:t> </a:t>
            </a:r>
            <a:r>
              <a:rPr lang="ru-RU" sz="1500" dirty="0" err="1" smtClean="0"/>
              <a:t>юридичній</a:t>
            </a:r>
            <a:r>
              <a:rPr lang="ru-RU" sz="1500" dirty="0" smtClean="0"/>
              <a:t> </a:t>
            </a:r>
            <a:r>
              <a:rPr lang="ru-RU" sz="1500" dirty="0" err="1" smtClean="0"/>
              <a:t>особі</a:t>
            </a:r>
            <a:r>
              <a:rPr lang="ru-RU" sz="1500" dirty="0" smtClean="0"/>
              <a:t>, </a:t>
            </a:r>
            <a:r>
              <a:rPr lang="ru-RU" sz="1500" dirty="0" err="1" smtClean="0"/>
              <a:t>утворенні</a:t>
            </a:r>
            <a:r>
              <a:rPr lang="ru-RU" sz="1500" dirty="0" smtClean="0"/>
              <a:t> без статусу </a:t>
            </a:r>
            <a:r>
              <a:rPr lang="ru-RU" sz="1500" dirty="0" err="1" smtClean="0"/>
              <a:t>юридичної</a:t>
            </a:r>
            <a:r>
              <a:rPr lang="ru-RU" sz="1500" dirty="0" smtClean="0"/>
              <a:t> особи, </a:t>
            </a:r>
            <a:r>
              <a:rPr lang="ru-RU" sz="1500" dirty="0" err="1" smtClean="0"/>
              <a:t>або</a:t>
            </a:r>
            <a:r>
              <a:rPr lang="ru-RU" sz="1500" dirty="0" smtClean="0"/>
              <a:t> про початок </a:t>
            </a:r>
            <a:r>
              <a:rPr lang="ru-RU" sz="1500" dirty="0" err="1" smtClean="0"/>
              <a:t>здійснення</a:t>
            </a:r>
            <a:r>
              <a:rPr lang="ru-RU" sz="1500" dirty="0" smtClean="0"/>
              <a:t> фактичного контролю за </a:t>
            </a:r>
            <a:r>
              <a:rPr lang="ru-RU" sz="1500" dirty="0" err="1" smtClean="0"/>
              <a:t>іноземною</a:t>
            </a:r>
            <a:r>
              <a:rPr lang="ru-RU" sz="1500" dirty="0" smtClean="0"/>
              <a:t> </a:t>
            </a:r>
            <a:r>
              <a:rPr lang="ru-RU" sz="1500" dirty="0" err="1" smtClean="0"/>
              <a:t>юридичною</a:t>
            </a:r>
            <a:r>
              <a:rPr lang="ru-RU" sz="1500" dirty="0" smtClean="0"/>
              <a:t> особою, </a:t>
            </a:r>
            <a:r>
              <a:rPr lang="ru-RU" sz="1500" dirty="0" err="1" smtClean="0"/>
              <a:t>або</a:t>
            </a:r>
            <a:r>
              <a:rPr lang="ru-RU" sz="1500" dirty="0" smtClean="0"/>
              <a:t> про </a:t>
            </a:r>
            <a:r>
              <a:rPr lang="ru-RU" sz="1500" dirty="0" err="1" smtClean="0"/>
              <a:t>відчуження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частки</a:t>
            </a:r>
            <a:r>
              <a:rPr lang="ru-RU" sz="1500" dirty="0" smtClean="0"/>
              <a:t> в </a:t>
            </a:r>
            <a:r>
              <a:rPr lang="ru-RU" sz="1500" dirty="0" err="1" smtClean="0"/>
              <a:t>іноземній</a:t>
            </a:r>
            <a:r>
              <a:rPr lang="ru-RU" sz="1500" dirty="0" smtClean="0"/>
              <a:t> </a:t>
            </a:r>
            <a:r>
              <a:rPr lang="ru-RU" sz="1500" dirty="0" err="1" smtClean="0"/>
              <a:t>юридичній</a:t>
            </a:r>
            <a:r>
              <a:rPr lang="ru-RU" sz="1500" dirty="0" smtClean="0"/>
              <a:t> </a:t>
            </a:r>
            <a:r>
              <a:rPr lang="ru-RU" sz="1500" dirty="0" err="1" smtClean="0"/>
              <a:t>особі</a:t>
            </a:r>
            <a:r>
              <a:rPr lang="ru-RU" sz="1500" dirty="0" smtClean="0"/>
              <a:t>, </a:t>
            </a:r>
            <a:r>
              <a:rPr lang="ru-RU" sz="1500" dirty="0" err="1" smtClean="0"/>
              <a:t>або</a:t>
            </a:r>
            <a:r>
              <a:rPr lang="ru-RU" sz="1500" dirty="0" smtClean="0"/>
              <a:t> про </a:t>
            </a:r>
            <a:r>
              <a:rPr lang="ru-RU" sz="1500" dirty="0" err="1" smtClean="0"/>
              <a:t>припинення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здійснення</a:t>
            </a:r>
            <a:r>
              <a:rPr lang="ru-RU" sz="1500" dirty="0" smtClean="0"/>
              <a:t> фактичного контролю над </a:t>
            </a:r>
            <a:r>
              <a:rPr lang="ru-RU" sz="1500" dirty="0" err="1" smtClean="0"/>
              <a:t>іноземною</a:t>
            </a:r>
            <a:r>
              <a:rPr lang="ru-RU" sz="1500" dirty="0" smtClean="0"/>
              <a:t> </a:t>
            </a:r>
            <a:r>
              <a:rPr lang="ru-RU" sz="1500" dirty="0" err="1" smtClean="0"/>
              <a:t>юридичною</a:t>
            </a:r>
            <a:r>
              <a:rPr lang="ru-RU" sz="1500" dirty="0" smtClean="0"/>
              <a:t> особою,</a:t>
            </a:r>
          </a:p>
          <a:p>
            <a:pPr>
              <a:buFontTx/>
              <a:buChar char="-"/>
            </a:pPr>
            <a:r>
              <a:rPr lang="ru-RU" sz="1500" dirty="0" err="1" smtClean="0"/>
              <a:t>відкориговано</a:t>
            </a:r>
            <a:r>
              <a:rPr lang="ru-RU" sz="1500" dirty="0" smtClean="0"/>
              <a:t> </a:t>
            </a:r>
            <a:r>
              <a:rPr lang="ru-RU" sz="1500" dirty="0" err="1" smtClean="0"/>
              <a:t>підстави</a:t>
            </a:r>
            <a:r>
              <a:rPr lang="ru-RU" sz="1500" dirty="0" smtClean="0"/>
              <a:t> для </a:t>
            </a:r>
            <a:r>
              <a:rPr lang="ru-RU" sz="1500" dirty="0" err="1" smtClean="0"/>
              <a:t>проведення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документальних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позапланових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перевірок</a:t>
            </a:r>
            <a:r>
              <a:rPr lang="ru-RU" sz="1500" dirty="0" smtClean="0"/>
              <a:t>; </a:t>
            </a:r>
          </a:p>
          <a:p>
            <a:endParaRPr lang="ru-RU" sz="1500" dirty="0" smtClean="0"/>
          </a:p>
          <a:p>
            <a:pPr>
              <a:buFont typeface="Arial" pitchFamily="34" charset="0"/>
              <a:buChar char="•"/>
            </a:pPr>
            <a:r>
              <a:rPr lang="ru-RU" sz="1500" dirty="0" smtClean="0"/>
              <a:t> </a:t>
            </a:r>
            <a:r>
              <a:rPr lang="ru-RU" sz="1500" dirty="0" err="1" smtClean="0"/>
              <a:t>спрощення</a:t>
            </a:r>
            <a:r>
              <a:rPr lang="ru-RU" sz="1500" dirty="0" smtClean="0"/>
              <a:t> </a:t>
            </a:r>
            <a:r>
              <a:rPr lang="ru-RU" sz="1500" u="sng" dirty="0" smtClean="0"/>
              <a:t>порядку </a:t>
            </a:r>
            <a:r>
              <a:rPr lang="ru-RU" sz="1500" u="sng" dirty="0" err="1" smtClean="0"/>
              <a:t>розрахунку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скоригованого</a:t>
            </a:r>
            <a:r>
              <a:rPr lang="ru-RU" sz="1500" u="sng" dirty="0" smtClean="0"/>
              <a:t> чистого доходу</a:t>
            </a:r>
            <a:r>
              <a:rPr lang="ru-RU" sz="1500" dirty="0" smtClean="0"/>
              <a:t> </a:t>
            </a:r>
            <a:r>
              <a:rPr lang="ru-RU" sz="1500" dirty="0" err="1" smtClean="0"/>
              <a:t>іноземних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контрольованих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компаній</a:t>
            </a:r>
            <a:r>
              <a:rPr lang="ru-RU" sz="1500" dirty="0" smtClean="0"/>
              <a:t>;</a:t>
            </a:r>
          </a:p>
          <a:p>
            <a:endParaRPr lang="ru-RU" sz="1500" dirty="0" smtClean="0"/>
          </a:p>
          <a:p>
            <a:pPr>
              <a:buFont typeface="Arial" pitchFamily="34" charset="0"/>
              <a:buChar char="•"/>
            </a:pPr>
            <a:r>
              <a:rPr lang="ru-RU" sz="1500" dirty="0" smtClean="0"/>
              <a:t> </a:t>
            </a:r>
            <a:r>
              <a:rPr lang="ru-RU" sz="1500" dirty="0" err="1" smtClean="0"/>
              <a:t>уточнення</a:t>
            </a:r>
            <a:r>
              <a:rPr lang="ru-RU" sz="1500" dirty="0" smtClean="0"/>
              <a:t>, </a:t>
            </a:r>
            <a:r>
              <a:rPr lang="ru-RU" sz="1500" dirty="0" err="1" smtClean="0"/>
              <a:t>що</a:t>
            </a:r>
            <a:r>
              <a:rPr lang="ru-RU" sz="1500" dirty="0" smtClean="0"/>
              <a:t> </a:t>
            </a:r>
            <a:r>
              <a:rPr lang="ru-RU" sz="1500" u="sng" dirty="0" err="1" smtClean="0"/>
              <a:t>юридичний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чи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фактичний</a:t>
            </a:r>
            <a:r>
              <a:rPr lang="ru-RU" sz="1500" u="sng" dirty="0" smtClean="0"/>
              <a:t> контроль </a:t>
            </a:r>
            <a:r>
              <a:rPr lang="ru-RU" sz="1500" u="sng" dirty="0" err="1" smtClean="0"/>
              <a:t>щодо</a:t>
            </a:r>
            <a:r>
              <a:rPr lang="ru-RU" sz="1500" u="sng" dirty="0" smtClean="0"/>
              <a:t> КІК </a:t>
            </a:r>
            <a:r>
              <a:rPr lang="ru-RU" sz="1500" u="sng" dirty="0" err="1" smtClean="0"/>
              <a:t>визначається</a:t>
            </a:r>
            <a:r>
              <a:rPr lang="ru-RU" sz="1500" u="sng" dirty="0" smtClean="0"/>
              <a:t> станом на 31 </a:t>
            </a:r>
            <a:r>
              <a:rPr lang="ru-RU" sz="1500" u="sng" dirty="0" err="1" smtClean="0"/>
              <a:t>грудня</a:t>
            </a:r>
            <a:r>
              <a:rPr lang="ru-RU" sz="1500" u="sng" dirty="0" smtClean="0"/>
              <a:t> </a:t>
            </a:r>
            <a:r>
              <a:rPr lang="ru-RU" sz="1500" u="sng" dirty="0" err="1" smtClean="0"/>
              <a:t>відповідного</a:t>
            </a:r>
            <a:r>
              <a:rPr lang="ru-RU" sz="1500" u="sng" dirty="0" smtClean="0"/>
              <a:t> </a:t>
            </a:r>
            <a:r>
              <a:rPr lang="ru-RU" sz="1500" dirty="0" smtClean="0"/>
              <a:t>календарного року </a:t>
            </a:r>
            <a:r>
              <a:rPr lang="ru-RU" sz="1500" i="1" dirty="0" smtClean="0"/>
              <a:t/>
            </a:r>
            <a:br>
              <a:rPr lang="ru-RU" sz="1500" i="1" dirty="0" smtClean="0"/>
            </a:br>
            <a:r>
              <a:rPr lang="ru-RU" sz="1500" i="1" dirty="0" smtClean="0"/>
              <a:t>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1E46D28-BC5C-4AEA-812C-9AFC6A98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645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7">
            <a:extLst>
              <a:ext uri="{FF2B5EF4-FFF2-40B4-BE49-F238E27FC236}">
                <a16:creationId xmlns="" xmlns:a16="http://schemas.microsoft.com/office/drawing/2014/main" id="{14EBDD04-DBEB-465B-B148-318518C8BD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85" y="2925942"/>
            <a:ext cx="7361830" cy="100611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8507F79-21F7-4E63-BB20-4DC63A4801F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8868" b="57335"/>
          <a:stretch/>
        </p:blipFill>
        <p:spPr>
          <a:xfrm>
            <a:off x="-157646" y="3932057"/>
            <a:ext cx="2975719" cy="29259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48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1E46D28-BC5C-4AEA-812C-9AFC6A98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7">
            <a:extLst>
              <a:ext uri="{FF2B5EF4-FFF2-40B4-BE49-F238E27FC236}">
                <a16:creationId xmlns="" xmlns:a16="http://schemas.microsoft.com/office/drawing/2014/main" id="{3EB9AE63-5AFC-400A-8FF7-2DCB08E5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07657" cy="43837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60904" y="337297"/>
            <a:ext cx="961464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39</a:t>
            </a:r>
            <a:r>
              <a:rPr lang="ru-RU" sz="28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2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.1.1. </a:t>
            </a:r>
            <a:r>
              <a:rPr lang="ru-RU" sz="4000" b="1" dirty="0" err="1" smtClean="0">
                <a:cs typeface="Times New Roman" pitchFamily="18" charset="0"/>
              </a:rPr>
              <a:t>Контрольована</a:t>
            </a:r>
            <a:r>
              <a:rPr lang="ru-RU" sz="4000" b="1" dirty="0" smtClean="0">
                <a:cs typeface="Times New Roman" pitchFamily="18" charset="0"/>
              </a:rPr>
              <a:t> </a:t>
            </a:r>
            <a:r>
              <a:rPr lang="ru-RU" sz="4000" b="1" dirty="0" err="1" smtClean="0">
                <a:cs typeface="Times New Roman" pitchFamily="18" charset="0"/>
              </a:rPr>
              <a:t>іноземна</a:t>
            </a:r>
            <a:r>
              <a:rPr lang="ru-RU" sz="4000" b="1" dirty="0" smtClean="0">
                <a:cs typeface="Times New Roman" pitchFamily="18" charset="0"/>
              </a:rPr>
              <a:t> </a:t>
            </a:r>
            <a:r>
              <a:rPr lang="ru-RU" sz="4000" b="1" dirty="0" err="1" smtClean="0">
                <a:cs typeface="Times New Roman" pitchFamily="18" charset="0"/>
              </a:rPr>
              <a:t>компанія</a:t>
            </a:r>
            <a:r>
              <a:rPr lang="ru-RU" sz="4000" b="1" dirty="0" smtClean="0">
                <a:cs typeface="Times New Roman" pitchFamily="18" charset="0"/>
              </a:rPr>
              <a:t>  (КІК)  </a:t>
            </a:r>
          </a:p>
          <a:p>
            <a:r>
              <a:rPr lang="ru-RU" sz="2800" b="1" i="1" dirty="0" smtClean="0">
                <a:solidFill>
                  <a:schemeClr val="tx2"/>
                </a:solidFill>
                <a:cs typeface="Times New Roman" pitchFamily="18" charset="0"/>
              </a:rPr>
              <a:t>-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будь-яка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юридична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особа,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зареєстрована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в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іноземній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державі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або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території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, яка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визнається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такою,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що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знаходиться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під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контролем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фізичної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особи - резидента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України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або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юридичної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 особи - резидента </a:t>
            </a:r>
            <a:r>
              <a:rPr lang="ru-RU" sz="2400" b="1" i="1" dirty="0" err="1" smtClean="0">
                <a:solidFill>
                  <a:schemeClr val="tx2"/>
                </a:solidFill>
                <a:cs typeface="Times New Roman" pitchFamily="18" charset="0"/>
              </a:rPr>
              <a:t>України</a:t>
            </a:r>
            <a:r>
              <a:rPr lang="ru-RU" sz="2400" b="1" i="1" dirty="0" smtClean="0">
                <a:solidFill>
                  <a:schemeClr val="tx2"/>
                </a:solidFill>
                <a:cs typeface="Times New Roman" pitchFamily="18" charset="0"/>
              </a:rPr>
              <a:t>.</a:t>
            </a:r>
            <a:endParaRPr lang="ru-RU" sz="2400" b="1" i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97549" y="3186839"/>
            <a:ext cx="7625166" cy="88340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Іноземна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компанія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визнається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 КІК,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якщо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фізична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особа - резидент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України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або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юридична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особа - резидент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України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(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далі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контролююча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особа):</a:t>
            </a:r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8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93933" y="174129"/>
            <a:ext cx="1100023" cy="1805026"/>
          </a:xfrm>
          <a:prstGeom prst="rect">
            <a:avLst/>
          </a:prstGeom>
          <a:noFill/>
        </p:spPr>
      </p:pic>
      <p:sp>
        <p:nvSpPr>
          <p:cNvPr id="9" name="Овал 8"/>
          <p:cNvSpPr/>
          <p:nvPr/>
        </p:nvSpPr>
        <p:spPr>
          <a:xfrm>
            <a:off x="232475" y="4355025"/>
            <a:ext cx="3208149" cy="206127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володіє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часткою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в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іноземній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юридичній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особі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у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розмірі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більше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ніж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50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відсотків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ru-RU" b="1" u="sng" dirty="0" err="1" smtClean="0">
                <a:solidFill>
                  <a:schemeClr val="tx1"/>
                </a:solidFill>
                <a:cs typeface="Times New Roman" pitchFamily="18" charset="0"/>
              </a:rPr>
              <a:t>або</a:t>
            </a:r>
            <a:endParaRPr lang="ru-RU" b="1" u="sng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40716" y="4287057"/>
            <a:ext cx="4029560" cy="232474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більше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10 %,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якщо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контролюючі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особи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володіють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частками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в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іноземній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ю.о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.,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розмір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яких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у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сукупності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становить 50 %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і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більше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578670" y="4293032"/>
            <a:ext cx="3471621" cy="220076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окремо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або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разом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з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іншими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резидентами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України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пов'язаними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особами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здійснює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u="sng" dirty="0" err="1" smtClean="0">
                <a:solidFill>
                  <a:schemeClr val="tx1"/>
                </a:solidFill>
                <a:cs typeface="Times New Roman" pitchFamily="18" charset="0"/>
              </a:rPr>
              <a:t>фактичний</a:t>
            </a:r>
            <a:r>
              <a:rPr lang="ru-RU" b="1" u="sng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контроль над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іноземною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cs typeface="Times New Roman" pitchFamily="18" charset="0"/>
              </a:rPr>
              <a:t>ю.о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2" name="Picture 6" descr="ÐÐ°ÑÑÐ¸Ð½ÐºÐ¸ Ð¿Ð¾ Ð·Ð°Ð¿ÑÐ¾ÑÑ ÑÐµÐ»Ð¾Ð²ÐµÑÐºÐ¸ Ð´Ð»Ñ Ð¿ÑÐµÐ·ÐµÐ½ÑÐ°ÑÐ¸Ð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0222228" y="2757265"/>
            <a:ext cx="1813561" cy="1701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148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1E46D28-BC5C-4AEA-812C-9AFC6A98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645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7">
            <a:extLst>
              <a:ext uri="{FF2B5EF4-FFF2-40B4-BE49-F238E27FC236}">
                <a16:creationId xmlns="" xmlns:a16="http://schemas.microsoft.com/office/drawing/2014/main" id="{3EB9AE63-5AFC-400A-8FF7-2DCB08E5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694"/>
            <a:ext cx="3207657" cy="438379"/>
          </a:xfrm>
          <a:prstGeom prst="rect">
            <a:avLst/>
          </a:prstGeom>
        </p:spPr>
      </p:pic>
      <p:graphicFrame>
        <p:nvGraphicFramePr>
          <p:cNvPr id="6" name="Содержимое 5"/>
          <p:cNvGraphicFramePr>
            <a:graphicFrameLocks/>
          </p:cNvGraphicFramePr>
          <p:nvPr/>
        </p:nvGraphicFramePr>
        <p:xfrm>
          <a:off x="609600" y="434340"/>
          <a:ext cx="10485120" cy="6039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Picture 7" descr="C:\Users\aleks\Desktop\images.jf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158" y="0"/>
            <a:ext cx="1743492" cy="18318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7034" y="1390032"/>
            <a:ext cx="1585488" cy="16503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148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1E46D28-BC5C-4AEA-812C-9AFC6A98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645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7">
            <a:extLst>
              <a:ext uri="{FF2B5EF4-FFF2-40B4-BE49-F238E27FC236}">
                <a16:creationId xmlns="" xmlns:a16="http://schemas.microsoft.com/office/drawing/2014/main" id="{3EB9AE63-5AFC-400A-8FF7-2DCB08E5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694"/>
            <a:ext cx="3207657" cy="438379"/>
          </a:xfrm>
          <a:prstGeom prst="rect">
            <a:avLst/>
          </a:prstGeom>
        </p:spPr>
      </p:pic>
      <p:sp>
        <p:nvSpPr>
          <p:cNvPr id="6" name="Горизонтальный свиток 5"/>
          <p:cNvSpPr/>
          <p:nvPr/>
        </p:nvSpPr>
        <p:spPr>
          <a:xfrm>
            <a:off x="920115" y="518159"/>
            <a:ext cx="10439400" cy="1415416"/>
          </a:xfrm>
          <a:prstGeom prst="horizontalScroll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err="1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Контролюючі</a:t>
            </a:r>
            <a:r>
              <a:rPr lang="ru-RU" sz="3600" b="1" i="1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 особи</a:t>
            </a:r>
            <a:endParaRPr lang="en-US" sz="3600" b="1" i="1" dirty="0" smtClean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Times New Roman" pitchFamily="18" charset="0"/>
            </a:endParaRPr>
          </a:p>
          <a:p>
            <a:pPr algn="ctr"/>
            <a:r>
              <a:rPr lang="uk-UA" sz="3600" b="1" i="1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(фізичні або юридичні особи)</a:t>
            </a:r>
            <a:r>
              <a:rPr lang="ru-RU" sz="3600" b="1" i="1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ru-RU" sz="3600" b="1" i="1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655320" y="2112645"/>
            <a:ext cx="4701540" cy="1546860"/>
          </a:xfrm>
          <a:prstGeom prst="homePlat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i="1" dirty="0" smtClean="0">
                <a:solidFill>
                  <a:schemeClr val="tx1"/>
                </a:solidFill>
                <a:cs typeface="Times New Roman" pitchFamily="18" charset="0"/>
              </a:rPr>
              <a:t>Здійснює </a:t>
            </a:r>
            <a:r>
              <a:rPr lang="uk-UA" sz="2000" b="1" i="1" dirty="0" err="1" smtClean="0">
                <a:solidFill>
                  <a:schemeClr val="tx1"/>
                </a:solidFill>
                <a:cs typeface="Times New Roman" pitchFamily="18" charset="0"/>
              </a:rPr>
              <a:t>формально-</a:t>
            </a:r>
            <a:r>
              <a:rPr lang="uk-UA" sz="2000" b="1" i="1" dirty="0" smtClean="0">
                <a:solidFill>
                  <a:schemeClr val="tx1"/>
                </a:solidFill>
                <a:cs typeface="Times New Roman" pitchFamily="18" charset="0"/>
              </a:rPr>
              <a:t> юридичний контроль: володіє часткою в іноземній юридичній особі (п. 39-2.1.2. </a:t>
            </a:r>
            <a:r>
              <a:rPr lang="uk-UA" sz="2000" b="1" i="1" dirty="0" err="1" smtClean="0">
                <a:solidFill>
                  <a:schemeClr val="tx1"/>
                </a:solidFill>
                <a:cs typeface="Times New Roman" pitchFamily="18" charset="0"/>
              </a:rPr>
              <a:t>п.п.а</a:t>
            </a:r>
            <a:r>
              <a:rPr lang="uk-UA" sz="2000" b="1" i="1" dirty="0" smtClean="0">
                <a:solidFill>
                  <a:schemeClr val="tx1"/>
                </a:solidFill>
                <a:cs typeface="Times New Roman" pitchFamily="18" charset="0"/>
              </a:rPr>
              <a:t>),б))</a:t>
            </a:r>
            <a:endParaRPr lang="uk-UA" sz="2000" b="1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712470" y="4189095"/>
            <a:ext cx="4640580" cy="1478280"/>
          </a:xfrm>
          <a:prstGeom prst="homePlat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i="1" dirty="0" smtClean="0">
                <a:solidFill>
                  <a:schemeClr val="tx1"/>
                </a:solidFill>
                <a:cs typeface="Times New Roman" pitchFamily="18" charset="0"/>
              </a:rPr>
              <a:t>Здійснює фактичний контроль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 smtClean="0">
                <a:solidFill>
                  <a:schemeClr val="tx1"/>
                </a:solidFill>
                <a:cs typeface="Times New Roman" pitchFamily="18" charset="0"/>
              </a:rPr>
              <a:t>окремо або разом з іншими резидентами України – </a:t>
            </a:r>
            <a:r>
              <a:rPr lang="uk-UA" sz="2000" b="1" i="1" dirty="0" err="1" smtClean="0">
                <a:solidFill>
                  <a:schemeClr val="tx1"/>
                </a:solidFill>
                <a:cs typeface="Times New Roman" pitchFamily="18" charset="0"/>
              </a:rPr>
              <a:t>пов</a:t>
            </a:r>
            <a:r>
              <a:rPr lang="en-US" sz="2000" b="1" i="1" dirty="0" smtClean="0">
                <a:solidFill>
                  <a:schemeClr val="tx1"/>
                </a:solidFill>
                <a:cs typeface="Times New Roman" pitchFamily="18" charset="0"/>
              </a:rPr>
              <a:t>’</a:t>
            </a:r>
            <a:r>
              <a:rPr lang="uk-UA" sz="2000" b="1" i="1" dirty="0" err="1" smtClean="0">
                <a:solidFill>
                  <a:schemeClr val="tx1"/>
                </a:solidFill>
                <a:cs typeface="Times New Roman" pitchFamily="18" charset="0"/>
              </a:rPr>
              <a:t>язаними</a:t>
            </a:r>
            <a:r>
              <a:rPr lang="uk-UA" sz="2000" b="1" i="1" dirty="0" smtClean="0">
                <a:solidFill>
                  <a:schemeClr val="tx1"/>
                </a:solidFill>
                <a:cs typeface="Times New Roman" pitchFamily="18" charset="0"/>
              </a:rPr>
              <a:t> особами (п. 39-2.1.6.)</a:t>
            </a:r>
            <a:endParaRPr lang="uk-UA" sz="2000" b="1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 useBgFill="1"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5440680" y="2011680"/>
            <a:ext cx="6004560" cy="1394460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uk-UA" b="1" i="1" dirty="0" smtClean="0">
                <a:solidFill>
                  <a:schemeClr val="tx1"/>
                </a:solidFill>
                <a:cs typeface="Times New Roman" pitchFamily="18" charset="0"/>
              </a:rPr>
              <a:t>Частка у розмірі більше 50%</a:t>
            </a:r>
          </a:p>
          <a:p>
            <a:pPr marL="285750" indent="-285750">
              <a:buFontTx/>
              <a:buChar char="-"/>
            </a:pPr>
            <a:r>
              <a:rPr lang="uk-UA" b="1" i="1" dirty="0" smtClean="0">
                <a:solidFill>
                  <a:schemeClr val="tx1"/>
                </a:solidFill>
                <a:cs typeface="Times New Roman" pitchFamily="18" charset="0"/>
              </a:rPr>
              <a:t>Частка у розмірі більше ніж 10% </a:t>
            </a:r>
            <a:r>
              <a:rPr lang="uk-UA" b="1" i="1" u="sng" dirty="0" smtClean="0">
                <a:solidFill>
                  <a:schemeClr val="tx1"/>
                </a:solidFill>
                <a:cs typeface="Times New Roman" pitchFamily="18" charset="0"/>
              </a:rPr>
              <a:t>(на період 2022-2023 – більше 25%</a:t>
            </a:r>
            <a:r>
              <a:rPr lang="uk-UA" b="1" i="1" dirty="0" smtClean="0">
                <a:solidFill>
                  <a:schemeClr val="tx1"/>
                </a:solidFill>
                <a:cs typeface="Times New Roman" pitchFamily="18" charset="0"/>
              </a:rPr>
              <a:t>), якщо декілька резидентів України володіють спільно 50% і більше</a:t>
            </a:r>
            <a:endParaRPr lang="ru-RU" b="1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5372100" y="3520440"/>
            <a:ext cx="6088380" cy="2644140"/>
          </a:xfrm>
          <a:prstGeom prst="round2Diag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1450" b="1" i="1" dirty="0" smtClean="0">
                <a:solidFill>
                  <a:schemeClr val="tx1"/>
                </a:solidFill>
                <a:cs typeface="Times New Roman" pitchFamily="18" charset="0"/>
              </a:rPr>
              <a:t>Невиключні підстави:</a:t>
            </a:r>
          </a:p>
          <a:p>
            <a:pPr marL="285750" indent="-285750">
              <a:buFontTx/>
              <a:buChar char="-"/>
            </a:pPr>
            <a:r>
              <a:rPr lang="uk-UA" sz="1400" b="1" i="1" dirty="0" smtClean="0">
                <a:solidFill>
                  <a:schemeClr val="tx1"/>
                </a:solidFill>
                <a:cs typeface="Times New Roman" pitchFamily="18" charset="0"/>
              </a:rPr>
              <a:t>надання зобов’язуючих вказівок органам управління  юридичної особи;</a:t>
            </a:r>
          </a:p>
          <a:p>
            <a:pPr marL="285750" indent="-285750">
              <a:buFontTx/>
              <a:buChar char="-"/>
            </a:pPr>
            <a:r>
              <a:rPr lang="uk-UA" sz="1400" b="1" i="1" dirty="0" smtClean="0">
                <a:solidFill>
                  <a:schemeClr val="tx1"/>
                </a:solidFill>
                <a:cs typeface="Times New Roman" pitchFamily="18" charset="0"/>
              </a:rPr>
              <a:t>Ведення перемовин щодо укладення правочинів узгодження суттєвих умов таких правочинів</a:t>
            </a:r>
          </a:p>
          <a:p>
            <a:pPr marL="285750" indent="-285750">
              <a:buFontTx/>
              <a:buChar char="-"/>
            </a:pPr>
            <a:r>
              <a:rPr lang="uk-UA" sz="1400" b="1" i="1" dirty="0" smtClean="0">
                <a:solidFill>
                  <a:schemeClr val="tx1"/>
                </a:solidFill>
                <a:cs typeface="Times New Roman" pitchFamily="18" charset="0"/>
              </a:rPr>
              <a:t>наявність у особи довіреності на здійснення суттєвих правочинів від імені  більш ніж на 1 рік яка не передбачає попереднього погодження таких правочинів з </a:t>
            </a:r>
            <a:r>
              <a:rPr lang="uk-UA" sz="1400" b="1" i="1" dirty="0" err="1" smtClean="0">
                <a:solidFill>
                  <a:schemeClr val="tx1"/>
                </a:solidFill>
                <a:cs typeface="Times New Roman" pitchFamily="18" charset="0"/>
              </a:rPr>
              <a:t>юр.ос</a:t>
            </a:r>
            <a:r>
              <a:rPr lang="uk-UA" sz="1400" b="1" i="1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uk-UA" sz="1400" b="1" i="1" dirty="0" smtClean="0">
                <a:solidFill>
                  <a:schemeClr val="tx1"/>
                </a:solidFill>
                <a:cs typeface="Times New Roman" pitchFamily="18" charset="0"/>
              </a:rPr>
              <a:t>здійснення операцій з банківськими рахунками юридичної особи</a:t>
            </a:r>
          </a:p>
          <a:p>
            <a:pPr marL="285750" indent="-285750">
              <a:buFontTx/>
              <a:buChar char="-"/>
            </a:pPr>
            <a:r>
              <a:rPr lang="uk-UA" sz="1400" b="1" i="1" dirty="0" smtClean="0">
                <a:solidFill>
                  <a:schemeClr val="tx1"/>
                </a:solidFill>
                <a:cs typeface="Times New Roman" pitchFamily="18" charset="0"/>
              </a:rPr>
              <a:t>зазначення особи в якості засновника (</a:t>
            </a:r>
            <a:r>
              <a:rPr lang="uk-UA" sz="1400" b="1" i="1" dirty="0" err="1" smtClean="0">
                <a:solidFill>
                  <a:schemeClr val="tx1"/>
                </a:solidFill>
                <a:cs typeface="Times New Roman" pitchFamily="18" charset="0"/>
              </a:rPr>
              <a:t>бенефіціара</a:t>
            </a:r>
            <a:r>
              <a:rPr lang="uk-UA" sz="1400" b="1" i="1" dirty="0" smtClean="0">
                <a:solidFill>
                  <a:schemeClr val="tx1"/>
                </a:solidFill>
                <a:cs typeface="Times New Roman" pitchFamily="18" charset="0"/>
              </a:rPr>
              <a:t>, фактичного </a:t>
            </a:r>
            <a:r>
              <a:rPr lang="uk-UA" sz="1400" b="1" i="1" dirty="0" err="1" smtClean="0">
                <a:solidFill>
                  <a:schemeClr val="tx1"/>
                </a:solidFill>
                <a:cs typeface="Times New Roman" pitchFamily="18" charset="0"/>
              </a:rPr>
              <a:t>вигодонабувача</a:t>
            </a:r>
            <a:r>
              <a:rPr lang="uk-UA" sz="1400" b="1" i="1" dirty="0" smtClean="0">
                <a:solidFill>
                  <a:schemeClr val="tx1"/>
                </a:solidFill>
                <a:cs typeface="Times New Roman" pitchFamily="18" charset="0"/>
              </a:rPr>
              <a:t>) юридичної особи під час відкриття рахунків</a:t>
            </a:r>
            <a:endParaRPr lang="uk-UA" sz="1400" b="1" i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8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41E46D28-BC5C-4AEA-812C-9AFC6A98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645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7">
            <a:extLst>
              <a:ext uri="{FF2B5EF4-FFF2-40B4-BE49-F238E27FC236}">
                <a16:creationId xmlns="" xmlns:a16="http://schemas.microsoft.com/office/drawing/2014/main" id="{3EB9AE63-5AFC-400A-8FF7-2DCB08E5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694"/>
            <a:ext cx="3207657" cy="438379"/>
          </a:xfrm>
          <a:prstGeom prst="rect">
            <a:avLst/>
          </a:prstGeom>
        </p:spPr>
      </p:pic>
      <p:sp>
        <p:nvSpPr>
          <p:cNvPr id="6" name="Содержимое 3"/>
          <p:cNvSpPr txBox="1">
            <a:spLocks/>
          </p:cNvSpPr>
          <p:nvPr/>
        </p:nvSpPr>
        <p:spPr>
          <a:xfrm>
            <a:off x="1045845" y="632460"/>
            <a:ext cx="10721340" cy="1463040"/>
          </a:xfrm>
          <a:prstGeom prst="horizontalScroll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1" i="1" u="none" strike="noStrike" kern="1200" cap="none" spc="0" normalizeH="0" baseline="0" noProof="0" dirty="0" err="1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ea typeface="+mn-ea"/>
                <a:cs typeface="Times New Roman" pitchFamily="18" charset="0"/>
              </a:rPr>
              <a:t>Контролюючі</a:t>
            </a:r>
            <a:r>
              <a:rPr kumimoji="0" lang="ru-RU" sz="3600" b="1" i="1" u="none" strike="noStrike" kern="1200" cap="none" spc="0" normalizeH="0" baseline="0" noProof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ea typeface="+mn-ea"/>
                <a:cs typeface="Times New Roman" pitchFamily="18" charset="0"/>
              </a:rPr>
              <a:t> особи </a:t>
            </a:r>
            <a:endParaRPr kumimoji="0" lang="ru-RU" sz="3600" b="1" i="1" u="none" strike="noStrike" kern="1200" cap="none" spc="0" normalizeH="0" baseline="0" noProof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ea typeface="+mn-ea"/>
              <a:cs typeface="+mn-cs"/>
            </a:endParaRPr>
          </a:p>
        </p:txBody>
      </p:sp>
      <p:sp>
        <p:nvSpPr>
          <p:cNvPr id="7" name="Десятиугольник 6"/>
          <p:cNvSpPr/>
          <p:nvPr/>
        </p:nvSpPr>
        <p:spPr>
          <a:xfrm>
            <a:off x="670560" y="2377440"/>
            <a:ext cx="3954780" cy="2385060"/>
          </a:xfrm>
          <a:prstGeom prst="decago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cs typeface="Times New Roman" pitchFamily="18" charset="0"/>
              </a:rPr>
              <a:t>Фактичний контроль </a:t>
            </a:r>
            <a:r>
              <a:rPr lang="uk-UA" sz="2000" b="1" dirty="0" smtClean="0">
                <a:solidFill>
                  <a:schemeClr val="tx1"/>
                </a:solidFill>
                <a:cs typeface="Times New Roman" pitchFamily="18" charset="0"/>
              </a:rPr>
              <a:t>над утворенням без статусу юридичної особи </a:t>
            </a:r>
            <a:endParaRPr lang="ru-RU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655820" y="3368040"/>
            <a:ext cx="472440" cy="441960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с двумя скругленными соседними углами 8"/>
          <p:cNvSpPr/>
          <p:nvPr/>
        </p:nvSpPr>
        <p:spPr>
          <a:xfrm>
            <a:off x="5196840" y="2522220"/>
            <a:ext cx="6423660" cy="2286000"/>
          </a:xfrm>
          <a:prstGeom prst="round2Same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chemeClr val="tx1"/>
                </a:solidFill>
                <a:cs typeface="Times New Roman" pitchFamily="18" charset="0"/>
              </a:rPr>
              <a:t>це здійснення або можливість здійснення вирішального впливу (призначення/звільнення осіб що управляють активами; вплив на прийняття ними рішень щодо активів; вплив на рішення, щодо розподілу прибутку)</a:t>
            </a:r>
          </a:p>
          <a:p>
            <a:pPr marL="285750" indent="-285750">
              <a:buFontTx/>
              <a:buChar char="-"/>
            </a:pPr>
            <a:endParaRPr lang="uk-UA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8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: Rounded Corners 1036">
            <a:extLst>
              <a:ext uri="{FF2B5EF4-FFF2-40B4-BE49-F238E27FC236}">
                <a16:creationId xmlns="" xmlns:a16="http://schemas.microsoft.com/office/drawing/2014/main" id="{F26A38AB-FE5B-4B9F-9B2A-3D9FB073A078}"/>
              </a:ext>
            </a:extLst>
          </p:cNvPr>
          <p:cNvSpPr/>
          <p:nvPr/>
        </p:nvSpPr>
        <p:spPr>
          <a:xfrm>
            <a:off x="1569836" y="477687"/>
            <a:ext cx="9615332" cy="118651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57E8BF99-5FA1-4C62-B78B-E5A13FB87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771" y="-85163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5D6A5D-0A4E-475B-8B6A-FDB6C55FA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2057" y="572643"/>
            <a:ext cx="9144000" cy="924944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3145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Складання та подання Звіту про контрольовані іноземні компанії (КІК)</a:t>
            </a:r>
            <a:endParaRPr lang="ru-RU" sz="2800" dirty="0">
              <a:solidFill>
                <a:srgbClr val="31455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7FE3489-B7E9-4EE5-9AEF-7F13270CA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37877"/>
            <a:ext cx="12308114" cy="924945"/>
          </a:xfrm>
        </p:spPr>
        <p:txBody>
          <a:bodyPr/>
          <a:lstStyle/>
          <a:p>
            <a:r>
              <a:rPr lang="ru-RU" i="1" dirty="0">
                <a:solidFill>
                  <a:srgbClr val="314552"/>
                </a:solidFill>
              </a:rPr>
              <a:t>Звітним (податковим) періодом є календарний рік або інший звітний період КІК, що закінчується протягом календарного року   </a:t>
            </a:r>
            <a:r>
              <a:rPr lang="ru-RU" b="1" i="1" dirty="0">
                <a:solidFill>
                  <a:srgbClr val="314552"/>
                </a:solidFill>
              </a:rPr>
              <a:t>(</a:t>
            </a:r>
            <a:r>
              <a:rPr lang="ru-RU" b="1" i="1" dirty="0" smtClean="0">
                <a:solidFill>
                  <a:srgbClr val="314552"/>
                </a:solidFill>
              </a:rPr>
              <a:t>п.п</a:t>
            </a:r>
            <a:r>
              <a:rPr lang="ru-RU" b="1" i="1" dirty="0">
                <a:solidFill>
                  <a:srgbClr val="314552"/>
                </a:solidFill>
              </a:rPr>
              <a:t>. 39² .5.1 - 39² .5.4 ПКУ)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E36DE4EC-A158-4C36-A8D2-A5D21A2C44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06" y="74673"/>
            <a:ext cx="3207657" cy="438379"/>
          </a:xfrm>
          <a:prstGeom prst="rect">
            <a:avLst/>
          </a:prstGeom>
        </p:spPr>
      </p:pic>
      <p:pic>
        <p:nvPicPr>
          <p:cNvPr id="7" name="Graphic 6" descr="Bank with solid fill">
            <a:extLst>
              <a:ext uri="{FF2B5EF4-FFF2-40B4-BE49-F238E27FC236}">
                <a16:creationId xmlns="" xmlns:a16="http://schemas.microsoft.com/office/drawing/2014/main" id="{76BB357F-16A4-462F-801A-154F88006C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1277" y="3005821"/>
            <a:ext cx="914400" cy="914400"/>
          </a:xfrm>
          <a:prstGeom prst="rect">
            <a:avLst/>
          </a:prstGeom>
        </p:spPr>
      </p:pic>
      <p:pic>
        <p:nvPicPr>
          <p:cNvPr id="1034" name="Picture 10" descr="Флаг Украины — Википедия">
            <a:extLst>
              <a:ext uri="{FF2B5EF4-FFF2-40B4-BE49-F238E27FC236}">
                <a16:creationId xmlns="" xmlns:a16="http://schemas.microsoft.com/office/drawing/2014/main" id="{DF387225-82B6-49E7-A7A2-E012AB6A8D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alphaModFix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colorTemperature colorTemp="6577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4371" r="40861" b="16981"/>
          <a:stretch/>
        </p:blipFill>
        <p:spPr bwMode="auto">
          <a:xfrm>
            <a:off x="1297465" y="2853421"/>
            <a:ext cx="1349482" cy="1108980"/>
          </a:xfrm>
          <a:prstGeom prst="rect">
            <a:avLst/>
          </a:prstGeom>
          <a:pattFill prst="pct5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</p:pic>
      <p:pic>
        <p:nvPicPr>
          <p:cNvPr id="14" name="Graphic 13" descr="Children with solid fill">
            <a:extLst>
              <a:ext uri="{FF2B5EF4-FFF2-40B4-BE49-F238E27FC236}">
                <a16:creationId xmlns="" xmlns:a16="http://schemas.microsoft.com/office/drawing/2014/main" id="{116EC27A-B8C5-4661-A11E-9FE1A509A3D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74688" y="2892183"/>
            <a:ext cx="914400" cy="914400"/>
          </a:xfrm>
          <a:prstGeom prst="rect">
            <a:avLst/>
          </a:prstGeom>
        </p:spPr>
      </p:pic>
      <p:pic>
        <p:nvPicPr>
          <p:cNvPr id="30" name="Picture 10" descr="Флаг Украины — Википедия">
            <a:extLst>
              <a:ext uri="{FF2B5EF4-FFF2-40B4-BE49-F238E27FC236}">
                <a16:creationId xmlns="" xmlns:a16="http://schemas.microsoft.com/office/drawing/2014/main" id="{03068497-D8A7-445B-840D-92EC06EF47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4371" r="40861" b="16981"/>
          <a:stretch/>
        </p:blipFill>
        <p:spPr bwMode="auto">
          <a:xfrm>
            <a:off x="1315452" y="4884702"/>
            <a:ext cx="1349482" cy="110898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  <p:pic>
        <p:nvPicPr>
          <p:cNvPr id="20" name="Graphic 19" descr="Man with solid fill">
            <a:extLst>
              <a:ext uri="{FF2B5EF4-FFF2-40B4-BE49-F238E27FC236}">
                <a16:creationId xmlns="" xmlns:a16="http://schemas.microsoft.com/office/drawing/2014/main" id="{FC7F9C5B-C8F3-4142-A293-73989DD339F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15006" y="5017074"/>
            <a:ext cx="914400" cy="914400"/>
          </a:xfrm>
          <a:prstGeom prst="rect">
            <a:avLst/>
          </a:prstGeom>
        </p:spPr>
      </p:pic>
      <p:pic>
        <p:nvPicPr>
          <p:cNvPr id="22" name="Graphic 21" descr="Briefcase with solid fill">
            <a:extLst>
              <a:ext uri="{FF2B5EF4-FFF2-40B4-BE49-F238E27FC236}">
                <a16:creationId xmlns="" xmlns:a16="http://schemas.microsoft.com/office/drawing/2014/main" id="{6E30ACD0-E9CF-4376-BC6B-C3A3A41D265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01277" y="5017074"/>
            <a:ext cx="914400" cy="9144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D6A6C97-56F9-4AF2-B837-7B8540773949}"/>
              </a:ext>
            </a:extLst>
          </p:cNvPr>
          <p:cNvSpPr txBox="1"/>
          <p:nvPr/>
        </p:nvSpPr>
        <p:spPr>
          <a:xfrm>
            <a:off x="1060291" y="2484089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solidFill>
                  <a:srgbClr val="314552"/>
                </a:solidFill>
              </a:rPr>
              <a:t>Юридична особа</a:t>
            </a:r>
            <a:endParaRPr lang="ru-RU" dirty="0">
              <a:solidFill>
                <a:srgbClr val="31455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692465E2-8F92-45ED-8040-F377FA1397CF}"/>
              </a:ext>
            </a:extLst>
          </p:cNvPr>
          <p:cNvSpPr txBox="1"/>
          <p:nvPr/>
        </p:nvSpPr>
        <p:spPr>
          <a:xfrm>
            <a:off x="1176154" y="4565164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solidFill>
                  <a:srgbClr val="314552"/>
                </a:solidFill>
              </a:rPr>
              <a:t>Фізична особа</a:t>
            </a:r>
            <a:endParaRPr lang="ru-RU" dirty="0">
              <a:solidFill>
                <a:srgbClr val="314552"/>
              </a:solidFill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="" xmlns:a16="http://schemas.microsoft.com/office/drawing/2014/main" id="{BAD53FAF-BD4A-4963-836B-2C7858D32D61}"/>
              </a:ext>
            </a:extLst>
          </p:cNvPr>
          <p:cNvSpPr/>
          <p:nvPr/>
        </p:nvSpPr>
        <p:spPr>
          <a:xfrm>
            <a:off x="2873482" y="3322363"/>
            <a:ext cx="770785" cy="14112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5A972"/>
              </a:solidFill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="" xmlns:a16="http://schemas.microsoft.com/office/drawing/2014/main" id="{A4674194-B3A9-473A-8D2F-77B010359156}"/>
              </a:ext>
            </a:extLst>
          </p:cNvPr>
          <p:cNvSpPr/>
          <p:nvPr/>
        </p:nvSpPr>
        <p:spPr>
          <a:xfrm>
            <a:off x="2873482" y="5474274"/>
            <a:ext cx="770785" cy="141121"/>
          </a:xfrm>
          <a:prstGeom prst="rightArrow">
            <a:avLst>
              <a:gd name="adj1" fmla="val 50000"/>
              <a:gd name="adj2" fmla="val 3220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5A972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16116555-82D2-4852-991E-2E73443CF220}"/>
              </a:ext>
            </a:extLst>
          </p:cNvPr>
          <p:cNvSpPr txBox="1"/>
          <p:nvPr/>
        </p:nvSpPr>
        <p:spPr>
          <a:xfrm>
            <a:off x="3679522" y="5070352"/>
            <a:ext cx="1951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3145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Річна декларація про майновий стан та доходи</a:t>
            </a:r>
          </a:p>
        </p:txBody>
      </p:sp>
      <p:sp>
        <p:nvSpPr>
          <p:cNvPr id="1024" name="TextBox 1023">
            <a:extLst>
              <a:ext uri="{FF2B5EF4-FFF2-40B4-BE49-F238E27FC236}">
                <a16:creationId xmlns="" xmlns:a16="http://schemas.microsoft.com/office/drawing/2014/main" id="{BAD4FDFC-30A8-40E1-A05B-378037BB0A0F}"/>
              </a:ext>
            </a:extLst>
          </p:cNvPr>
          <p:cNvSpPr txBox="1"/>
          <p:nvPr/>
        </p:nvSpPr>
        <p:spPr>
          <a:xfrm>
            <a:off x="3679522" y="2925572"/>
            <a:ext cx="241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3145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Декларація з податку на прибуток підприємств </a:t>
            </a:r>
          </a:p>
        </p:txBody>
      </p:sp>
      <p:sp>
        <p:nvSpPr>
          <p:cNvPr id="1029" name="Right Brace 1028">
            <a:extLst>
              <a:ext uri="{FF2B5EF4-FFF2-40B4-BE49-F238E27FC236}">
                <a16:creationId xmlns="" xmlns:a16="http://schemas.microsoft.com/office/drawing/2014/main" id="{B817D7EB-997E-4CDD-8FE8-AA6390B579EE}"/>
              </a:ext>
            </a:extLst>
          </p:cNvPr>
          <p:cNvSpPr/>
          <p:nvPr/>
        </p:nvSpPr>
        <p:spPr>
          <a:xfrm>
            <a:off x="6160202" y="3175481"/>
            <a:ext cx="479297" cy="2779365"/>
          </a:xfrm>
          <a:prstGeom prst="rightBrace">
            <a:avLst>
              <a:gd name="adj1" fmla="val 8333"/>
              <a:gd name="adj2" fmla="val 4653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1" name="Plus Sign 1030">
            <a:extLst>
              <a:ext uri="{FF2B5EF4-FFF2-40B4-BE49-F238E27FC236}">
                <a16:creationId xmlns="" xmlns:a16="http://schemas.microsoft.com/office/drawing/2014/main" id="{5325B67E-3C16-4E96-855D-4AEE8E8C3523}"/>
              </a:ext>
            </a:extLst>
          </p:cNvPr>
          <p:cNvSpPr/>
          <p:nvPr/>
        </p:nvSpPr>
        <p:spPr>
          <a:xfrm>
            <a:off x="6031799" y="4106452"/>
            <a:ext cx="765872" cy="700710"/>
          </a:xfrm>
          <a:prstGeom prst="mathPlu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0" name="Rectangle: Folded Corner 1039">
            <a:extLst>
              <a:ext uri="{FF2B5EF4-FFF2-40B4-BE49-F238E27FC236}">
                <a16:creationId xmlns="" xmlns:a16="http://schemas.microsoft.com/office/drawing/2014/main" id="{7B2E0B2E-CA05-4C39-BE24-CAAF38612906}"/>
              </a:ext>
            </a:extLst>
          </p:cNvPr>
          <p:cNvSpPr/>
          <p:nvPr/>
        </p:nvSpPr>
        <p:spPr>
          <a:xfrm>
            <a:off x="6881344" y="3175481"/>
            <a:ext cx="3150100" cy="2818201"/>
          </a:xfrm>
          <a:prstGeom prst="foldedCorner">
            <a:avLst/>
          </a:prstGeom>
          <a:solidFill>
            <a:schemeClr val="bg1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1DE5DBB8-2F44-4BFF-8E7A-68F88CBD2C72}"/>
              </a:ext>
            </a:extLst>
          </p:cNvPr>
          <p:cNvSpPr txBox="1"/>
          <p:nvPr/>
        </p:nvSpPr>
        <p:spPr>
          <a:xfrm>
            <a:off x="7048723" y="3549500"/>
            <a:ext cx="294884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14552"/>
                </a:solidFill>
              </a:rPr>
              <a:t>Звіт про КІК, </a:t>
            </a:r>
          </a:p>
          <a:p>
            <a:r>
              <a:rPr lang="ru-RU" dirty="0">
                <a:solidFill>
                  <a:srgbClr val="314552"/>
                </a:solidFill>
              </a:rPr>
              <a:t>та, </a:t>
            </a:r>
            <a:r>
              <a:rPr lang="ru-RU" b="1" dirty="0">
                <a:solidFill>
                  <a:srgbClr val="314552"/>
                </a:solidFill>
              </a:rPr>
              <a:t>обов’язково,</a:t>
            </a:r>
          </a:p>
          <a:p>
            <a:r>
              <a:rPr lang="ru-RU" dirty="0">
                <a:solidFill>
                  <a:srgbClr val="314552"/>
                </a:solidFill>
              </a:rPr>
              <a:t>завірені належним чином копії фінансової звітності КІК, що підтверджують розмір прибутку КІК за відповідний звітний рік</a:t>
            </a:r>
          </a:p>
        </p:txBody>
      </p:sp>
      <p:sp>
        <p:nvSpPr>
          <p:cNvPr id="1035" name="TextBox 1034">
            <a:extLst>
              <a:ext uri="{FF2B5EF4-FFF2-40B4-BE49-F238E27FC236}">
                <a16:creationId xmlns="" xmlns:a16="http://schemas.microsoft.com/office/drawing/2014/main" id="{4C4A3760-109D-422D-87A5-60A8A1B70D18}"/>
              </a:ext>
            </a:extLst>
          </p:cNvPr>
          <p:cNvSpPr txBox="1"/>
          <p:nvPr/>
        </p:nvSpPr>
        <p:spPr>
          <a:xfrm rot="16200000">
            <a:off x="-1428141" y="4028824"/>
            <a:ext cx="3196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Контролююча особа</a:t>
            </a:r>
            <a:endParaRPr lang="ru-RU" sz="2400" dirty="0"/>
          </a:p>
        </p:txBody>
      </p:sp>
      <p:sp>
        <p:nvSpPr>
          <p:cNvPr id="1039" name="Rectangle: Rounded Corners 1038">
            <a:extLst>
              <a:ext uri="{FF2B5EF4-FFF2-40B4-BE49-F238E27FC236}">
                <a16:creationId xmlns="" xmlns:a16="http://schemas.microsoft.com/office/drawing/2014/main" id="{57B72274-3346-4E37-830D-D8643B243764}"/>
              </a:ext>
            </a:extLst>
          </p:cNvPr>
          <p:cNvSpPr/>
          <p:nvPr/>
        </p:nvSpPr>
        <p:spPr>
          <a:xfrm>
            <a:off x="1773933" y="563708"/>
            <a:ext cx="9144000" cy="914400"/>
          </a:xfrm>
          <a:prstGeom prst="roundRect">
            <a:avLst/>
          </a:prstGeom>
          <a:solidFill>
            <a:schemeClr val="accent6">
              <a:lumMod val="50000"/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040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905EEDD3-B88D-4949-8C5E-195E1456F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5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ECD05E-0E7C-44C0-86CC-67F72589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639" y="2849191"/>
            <a:ext cx="1690867" cy="377059"/>
          </a:xfrm>
        </p:spPr>
        <p:txBody>
          <a:bodyPr>
            <a:noAutofit/>
          </a:bodyPr>
          <a:lstStyle/>
          <a:p>
            <a:r>
              <a:rPr lang="uk-UA" sz="2400" b="1" dirty="0">
                <a:solidFill>
                  <a:srgbClr val="0E71B9"/>
                </a:solidFill>
              </a:rPr>
              <a:t>Звіт про КІК</a:t>
            </a:r>
            <a:endParaRPr lang="ru-RU" sz="2400" b="1" dirty="0">
              <a:solidFill>
                <a:srgbClr val="0E71B9"/>
              </a:solidFill>
            </a:endParaRPr>
          </a:p>
        </p:txBody>
      </p:sp>
      <p:pic>
        <p:nvPicPr>
          <p:cNvPr id="4" name="Рисунок 7">
            <a:extLst>
              <a:ext uri="{FF2B5EF4-FFF2-40B4-BE49-F238E27FC236}">
                <a16:creationId xmlns="" xmlns:a16="http://schemas.microsoft.com/office/drawing/2014/main" id="{207D82E6-010A-450A-96BD-7D275B6AA2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7" y="237469"/>
            <a:ext cx="3207657" cy="438379"/>
          </a:xfrm>
          <a:prstGeom prst="rect">
            <a:avLst/>
          </a:prstGeom>
        </p:spPr>
      </p:pic>
      <p:sp>
        <p:nvSpPr>
          <p:cNvPr id="3" name="Flowchart: Terminator 2">
            <a:extLst>
              <a:ext uri="{FF2B5EF4-FFF2-40B4-BE49-F238E27FC236}">
                <a16:creationId xmlns="" xmlns:a16="http://schemas.microsoft.com/office/drawing/2014/main" id="{6697EE1B-08A3-40B8-91E9-E74A51C2B9B6}"/>
              </a:ext>
            </a:extLst>
          </p:cNvPr>
          <p:cNvSpPr/>
          <p:nvPr/>
        </p:nvSpPr>
        <p:spPr>
          <a:xfrm>
            <a:off x="1004635" y="675848"/>
            <a:ext cx="10182728" cy="1388526"/>
          </a:xfrm>
          <a:prstGeom prst="flowChartTerminator">
            <a:avLst/>
          </a:prstGeom>
          <a:solidFill>
            <a:schemeClr val="bg1">
              <a:alpha val="44000"/>
            </a:schemeClr>
          </a:solidFill>
          <a:ln>
            <a:solidFill>
              <a:srgbClr val="8EC7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314552"/>
                </a:solidFill>
                <a:latin typeface="e-Ukraine Head Bold" panose="00000800000000000000" pitchFamily="50" charset="-52"/>
                <a:cs typeface="Times New Roman" panose="02020603050405020304" pitchFamily="18" charset="0"/>
              </a:rPr>
              <a:t>Наказом </a:t>
            </a:r>
            <a:br>
              <a:rPr lang="uk-UA" sz="2400" b="1" dirty="0">
                <a:solidFill>
                  <a:srgbClr val="314552"/>
                </a:solidFill>
                <a:latin typeface="e-Ukraine Head Bold" panose="00000800000000000000" pitchFamily="50" charset="-52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rgbClr val="314552"/>
                </a:solidFill>
                <a:latin typeface="e-Ukraine Head Bold" panose="00000800000000000000" pitchFamily="50" charset="-52"/>
                <a:cs typeface="Times New Roman" panose="02020603050405020304" pitchFamily="18" charset="0"/>
              </a:rPr>
              <a:t>Міністерства фінансів України від 25.08.2022 № 254 затверджено:</a:t>
            </a:r>
            <a:endParaRPr lang="uk-UA" sz="2400" dirty="0">
              <a:solidFill>
                <a:srgbClr val="314552"/>
              </a:solidFill>
            </a:endParaRPr>
          </a:p>
          <a:p>
            <a:pPr algn="ctr"/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="" xmlns:a16="http://schemas.microsoft.com/office/drawing/2014/main" id="{D18F9FD5-F30E-4361-93CE-FD939E4B8F9E}"/>
              </a:ext>
            </a:extLst>
          </p:cNvPr>
          <p:cNvSpPr/>
          <p:nvPr/>
        </p:nvSpPr>
        <p:spPr>
          <a:xfrm>
            <a:off x="3150071" y="2165610"/>
            <a:ext cx="218006" cy="598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Arrow: Down 5">
            <a:extLst>
              <a:ext uri="{FF2B5EF4-FFF2-40B4-BE49-F238E27FC236}">
                <a16:creationId xmlns="" xmlns:a16="http://schemas.microsoft.com/office/drawing/2014/main" id="{B69F9A0D-B16F-4972-AD5B-16BA0CC84964}"/>
              </a:ext>
            </a:extLst>
          </p:cNvPr>
          <p:cNvSpPr/>
          <p:nvPr/>
        </p:nvSpPr>
        <p:spPr>
          <a:xfrm>
            <a:off x="8967536" y="2165610"/>
            <a:ext cx="218007" cy="572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2DFE1E2-B714-43D6-836C-D151DF547963}"/>
              </a:ext>
            </a:extLst>
          </p:cNvPr>
          <p:cNvSpPr txBox="1"/>
          <p:nvPr/>
        </p:nvSpPr>
        <p:spPr>
          <a:xfrm>
            <a:off x="7588927" y="2775214"/>
            <a:ext cx="3417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>
                <a:solidFill>
                  <a:srgbClr val="0E71B9"/>
                </a:solidFill>
              </a:rPr>
              <a:t>Скорочений звіт про КІК</a:t>
            </a:r>
            <a:endParaRPr lang="ru-RU" sz="2400" b="1" dirty="0">
              <a:solidFill>
                <a:srgbClr val="0E71B9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C63A1A6-1ADD-4AD0-86B0-B02388966E2B}"/>
              </a:ext>
            </a:extLst>
          </p:cNvPr>
          <p:cNvSpPr txBox="1"/>
          <p:nvPr/>
        </p:nvSpPr>
        <p:spPr>
          <a:xfrm>
            <a:off x="843792" y="3209052"/>
            <a:ext cx="48305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dirty="0"/>
              <a:t>Загальна частина</a:t>
            </a:r>
          </a:p>
          <a:p>
            <a:pPr algn="ctr"/>
            <a:r>
              <a:rPr lang="ru-RU" dirty="0"/>
              <a:t>Загальні відомості про контролюючу особу </a:t>
            </a:r>
          </a:p>
          <a:p>
            <a:pPr algn="ctr"/>
            <a:r>
              <a:rPr lang="ru-RU" dirty="0"/>
              <a:t>Відомості про КІК</a:t>
            </a:r>
          </a:p>
          <a:p>
            <a:pPr algn="ctr"/>
            <a:r>
              <a:rPr lang="ru-RU" dirty="0" err="1" smtClean="0"/>
              <a:t>Додатк</a:t>
            </a:r>
            <a:r>
              <a:rPr lang="uk-UA" dirty="0" smtClean="0"/>
              <a:t>и</a:t>
            </a:r>
            <a:r>
              <a:rPr lang="ru-RU" dirty="0" smtClean="0"/>
              <a:t> </a:t>
            </a:r>
            <a:r>
              <a:rPr lang="ru-RU" dirty="0"/>
              <a:t>до Звіту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BBB4DF-8C39-46D6-B3EF-7091D273ABC0}"/>
              </a:ext>
            </a:extLst>
          </p:cNvPr>
          <p:cNvSpPr txBox="1"/>
          <p:nvPr/>
        </p:nvSpPr>
        <p:spPr>
          <a:xfrm>
            <a:off x="7674316" y="3210839"/>
            <a:ext cx="28326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dirty="0"/>
              <a:t>Загальна частина </a:t>
            </a:r>
          </a:p>
          <a:p>
            <a:pPr algn="ctr"/>
            <a:r>
              <a:rPr lang="uk-UA" dirty="0"/>
              <a:t>Загальні відомості </a:t>
            </a:r>
            <a:r>
              <a:rPr lang="ru-RU" dirty="0"/>
              <a:t>про КІК</a:t>
            </a:r>
          </a:p>
          <a:p>
            <a:pPr algn="ctr"/>
            <a:r>
              <a:rPr lang="ru-RU" dirty="0"/>
              <a:t>Відомості про КІК</a:t>
            </a:r>
            <a:endParaRPr lang="uk-UA" dirty="0"/>
          </a:p>
        </p:txBody>
      </p:sp>
      <p:sp>
        <p:nvSpPr>
          <p:cNvPr id="11" name="Arrow: Down 10">
            <a:extLst>
              <a:ext uri="{FF2B5EF4-FFF2-40B4-BE49-F238E27FC236}">
                <a16:creationId xmlns="" xmlns:a16="http://schemas.microsoft.com/office/drawing/2014/main" id="{E7D6B0CA-6F56-4FB0-ACD7-BD82B84E1F3C}"/>
              </a:ext>
            </a:extLst>
          </p:cNvPr>
          <p:cNvSpPr/>
          <p:nvPr/>
        </p:nvSpPr>
        <p:spPr>
          <a:xfrm>
            <a:off x="6104470" y="2165611"/>
            <a:ext cx="165447" cy="1200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316F765-90DB-43C9-B40B-A39A8BB9A3B7}"/>
              </a:ext>
            </a:extLst>
          </p:cNvPr>
          <p:cNvSpPr txBox="1"/>
          <p:nvPr/>
        </p:nvSpPr>
        <p:spPr>
          <a:xfrm>
            <a:off x="230838" y="4021414"/>
            <a:ext cx="11968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0E71B9"/>
                </a:solidFill>
              </a:rPr>
              <a:t>Порядок</a:t>
            </a:r>
          </a:p>
          <a:p>
            <a:pPr algn="ctr"/>
            <a:r>
              <a:rPr lang="uk-UA" sz="2400" b="1" dirty="0">
                <a:solidFill>
                  <a:srgbClr val="0E71B9"/>
                </a:solidFill>
              </a:rPr>
              <a:t> заповнення Звіту про КІК, скороченої форми Звіту про КІК і подання до контроюючого органу</a:t>
            </a:r>
            <a:endParaRPr lang="ru-RU" sz="2400" b="1" dirty="0">
              <a:solidFill>
                <a:srgbClr val="0E71B9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C133EB7-0E23-4E75-8777-2A5F8D155A5B}"/>
              </a:ext>
            </a:extLst>
          </p:cNvPr>
          <p:cNvSpPr txBox="1"/>
          <p:nvPr/>
        </p:nvSpPr>
        <p:spPr>
          <a:xfrm>
            <a:off x="3775346" y="5298979"/>
            <a:ext cx="48236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uk-UA" dirty="0"/>
              <a:t>Загальні положення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dirty="0"/>
              <a:t>Порядок запонення Звіту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dirty="0"/>
              <a:t>Порядок заповнення скороченого звіту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dirty="0"/>
              <a:t>Порядок подання Звіту і скороченного Звіту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0333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1C2CF3FC-324D-44BB-97E7-376E57889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5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229160C-A67C-4489-86ED-DB2CC6603329}"/>
              </a:ext>
            </a:extLst>
          </p:cNvPr>
          <p:cNvSpPr txBox="1"/>
          <p:nvPr/>
        </p:nvSpPr>
        <p:spPr>
          <a:xfrm>
            <a:off x="6400800" y="1231846"/>
            <a:ext cx="51098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0E71B9"/>
                </a:solidFill>
              </a:rPr>
              <a:t>Індентифікатори</a:t>
            </a:r>
            <a:r>
              <a:rPr lang="ru-RU" sz="2400" dirty="0" smtClean="0">
                <a:solidFill>
                  <a:srgbClr val="0E71B9"/>
                </a:solidFill>
              </a:rPr>
              <a:t> </a:t>
            </a:r>
            <a:r>
              <a:rPr lang="ru-RU" sz="2400" dirty="0">
                <a:solidFill>
                  <a:srgbClr val="0E71B9"/>
                </a:solidFill>
              </a:rPr>
              <a:t>скороченого Звіту: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69F2EE-F7F9-42EA-8825-009673E1EEE2}"/>
              </a:ext>
            </a:extLst>
          </p:cNvPr>
          <p:cNvSpPr txBox="1"/>
          <p:nvPr/>
        </p:nvSpPr>
        <p:spPr>
          <a:xfrm>
            <a:off x="6400800" y="1740575"/>
            <a:ext cx="62082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14552"/>
                </a:solidFill>
              </a:rPr>
              <a:t>Для фізичних осіб: </a:t>
            </a:r>
            <a:r>
              <a:rPr lang="en-US" b="1" dirty="0">
                <a:solidFill>
                  <a:srgbClr val="314552"/>
                </a:solidFill>
              </a:rPr>
              <a:t>F0108601</a:t>
            </a:r>
            <a:endParaRPr lang="uk-UA" b="1" dirty="0">
              <a:solidFill>
                <a:srgbClr val="314552"/>
              </a:solidFill>
            </a:endParaRPr>
          </a:p>
          <a:p>
            <a:r>
              <a:rPr lang="ru-RU" dirty="0">
                <a:solidFill>
                  <a:srgbClr val="314552"/>
                </a:solidFill>
              </a:rPr>
              <a:t>Дляюридичних осіб: </a:t>
            </a:r>
            <a:r>
              <a:rPr lang="en-US" b="1" dirty="0">
                <a:solidFill>
                  <a:srgbClr val="314552"/>
                </a:solidFill>
              </a:rPr>
              <a:t>J0108601</a:t>
            </a:r>
            <a:endParaRPr lang="ru-RU" b="1" dirty="0">
              <a:solidFill>
                <a:srgbClr val="31455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F4B510B-FE5F-4747-9B6A-43B777EC0214}"/>
              </a:ext>
            </a:extLst>
          </p:cNvPr>
          <p:cNvSpPr txBox="1"/>
          <p:nvPr/>
        </p:nvSpPr>
        <p:spPr>
          <a:xfrm>
            <a:off x="5887452" y="3032095"/>
            <a:ext cx="620829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14552"/>
                </a:solidFill>
              </a:rPr>
              <a:t>Подається</a:t>
            </a:r>
            <a:r>
              <a:rPr lang="ru-RU" sz="2000" dirty="0">
                <a:solidFill>
                  <a:srgbClr val="314552"/>
                </a:solidFill>
              </a:rPr>
              <a:t> контрольованими особами в тому випадку, </a:t>
            </a:r>
            <a:r>
              <a:rPr lang="ru-RU" sz="2000" b="1" dirty="0">
                <a:solidFill>
                  <a:srgbClr val="314552"/>
                </a:solidFill>
              </a:rPr>
              <a:t>якщо на момент подачі звітності по КІК, ще не подано звітність у відповідній іноземній юрисдикції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D670F93-1D54-4BF0-BC4B-3DFA725DBD7C}"/>
              </a:ext>
            </a:extLst>
          </p:cNvPr>
          <p:cNvSpPr txBox="1"/>
          <p:nvPr/>
        </p:nvSpPr>
        <p:spPr>
          <a:xfrm>
            <a:off x="5887452" y="4637271"/>
            <a:ext cx="6096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14552"/>
                </a:solidFill>
              </a:rPr>
              <a:t>Звітним періодом </a:t>
            </a:r>
            <a:r>
              <a:rPr lang="ru-RU" sz="2000" dirty="0">
                <a:solidFill>
                  <a:srgbClr val="314552"/>
                </a:solidFill>
              </a:rPr>
              <a:t>такої фінансової звітності КІК вважається календарний рік Якщо звітний період не збігається з календарним роком, звітність подається за періоди, що закінчуються у відповідному календарному році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5F35728-B186-498A-8CED-AE21B280E805}"/>
              </a:ext>
            </a:extLst>
          </p:cNvPr>
          <p:cNvSpPr txBox="1"/>
          <p:nvPr/>
        </p:nvSpPr>
        <p:spPr>
          <a:xfrm>
            <a:off x="528386" y="1217502"/>
            <a:ext cx="62082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0E71B9"/>
                </a:solidFill>
              </a:rPr>
              <a:t>Ід</a:t>
            </a:r>
            <a:r>
              <a:rPr lang="uk-UA" sz="2400" dirty="0" err="1" smtClean="0">
                <a:solidFill>
                  <a:srgbClr val="0E71B9"/>
                </a:solidFill>
              </a:rPr>
              <a:t>ентифі</a:t>
            </a:r>
            <a:r>
              <a:rPr lang="ru-RU" sz="2400" dirty="0" err="1" smtClean="0">
                <a:solidFill>
                  <a:srgbClr val="0E71B9"/>
                </a:solidFill>
              </a:rPr>
              <a:t>катори</a:t>
            </a:r>
            <a:r>
              <a:rPr lang="ru-RU" sz="2400" dirty="0" smtClean="0">
                <a:solidFill>
                  <a:srgbClr val="0E71B9"/>
                </a:solidFill>
              </a:rPr>
              <a:t> </a:t>
            </a:r>
            <a:r>
              <a:rPr lang="ru-RU" sz="2400" dirty="0">
                <a:solidFill>
                  <a:srgbClr val="0E71B9"/>
                </a:solidFill>
              </a:rPr>
              <a:t>повного Звіту: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29087FA1-7A3C-4FAD-BCF1-FBF649879A71}"/>
              </a:ext>
            </a:extLst>
          </p:cNvPr>
          <p:cNvSpPr txBox="1"/>
          <p:nvPr/>
        </p:nvSpPr>
        <p:spPr>
          <a:xfrm>
            <a:off x="528386" y="1742845"/>
            <a:ext cx="66414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14552"/>
                </a:solidFill>
              </a:rPr>
              <a:t>Для фізичних осіб</a:t>
            </a:r>
            <a:r>
              <a:rPr lang="ru-RU" b="1" dirty="0">
                <a:solidFill>
                  <a:srgbClr val="314552"/>
                </a:solidFill>
              </a:rPr>
              <a:t>: </a:t>
            </a:r>
            <a:r>
              <a:rPr lang="en-US" b="1" dirty="0">
                <a:solidFill>
                  <a:srgbClr val="314552"/>
                </a:solidFill>
              </a:rPr>
              <a:t>F0108701 </a:t>
            </a:r>
            <a:endParaRPr lang="uk-UA" b="1" dirty="0">
              <a:solidFill>
                <a:srgbClr val="314552"/>
              </a:solidFill>
            </a:endParaRPr>
          </a:p>
          <a:p>
            <a:r>
              <a:rPr lang="ru-RU" dirty="0">
                <a:solidFill>
                  <a:srgbClr val="314552"/>
                </a:solidFill>
              </a:rPr>
              <a:t>Для юридичних осіб: </a:t>
            </a:r>
            <a:r>
              <a:rPr lang="en-US" b="1" dirty="0">
                <a:solidFill>
                  <a:srgbClr val="314552"/>
                </a:solidFill>
              </a:rPr>
              <a:t>J0108701</a:t>
            </a:r>
            <a:endParaRPr lang="ru-RU" b="1" dirty="0">
              <a:solidFill>
                <a:srgbClr val="31455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F842304C-B306-4644-811D-EFAE08323091}"/>
              </a:ext>
            </a:extLst>
          </p:cNvPr>
          <p:cNvSpPr txBox="1"/>
          <p:nvPr/>
        </p:nvSpPr>
        <p:spPr>
          <a:xfrm>
            <a:off x="1040502" y="539676"/>
            <a:ext cx="99071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>
                <a:solidFill>
                  <a:srgbClr val="314552"/>
                </a:solidFill>
              </a:rPr>
              <a:t>Особливості подання звітності по КІК</a:t>
            </a:r>
            <a:endParaRPr lang="ru-RU" sz="4800" dirty="0">
              <a:solidFill>
                <a:srgbClr val="314552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="" xmlns:a16="http://schemas.microsoft.com/office/drawing/2014/main" id="{40BFFCA9-6C9E-4204-A9B5-A848AD1BFBB5}"/>
              </a:ext>
            </a:extLst>
          </p:cNvPr>
          <p:cNvSpPr/>
          <p:nvPr/>
        </p:nvSpPr>
        <p:spPr>
          <a:xfrm>
            <a:off x="5476018" y="2882395"/>
            <a:ext cx="6535007" cy="3407353"/>
          </a:xfrm>
          <a:prstGeom prst="roundRect">
            <a:avLst>
              <a:gd name="adj" fmla="val 27626"/>
            </a:avLst>
          </a:prstGeom>
          <a:gradFill>
            <a:gsLst>
              <a:gs pos="100000">
                <a:schemeClr val="accent6">
                  <a:lumMod val="105000"/>
                  <a:satMod val="103000"/>
                  <a:tint val="73000"/>
                  <a:alpha val="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D18DF244-DB0A-429E-8695-C2E056EB5C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13" y="3936822"/>
            <a:ext cx="3407352" cy="340735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600D2D7E-187B-4E18-8010-73B4D950F4F9}"/>
              </a:ext>
            </a:extLst>
          </p:cNvPr>
          <p:cNvSpPr txBox="1"/>
          <p:nvPr/>
        </p:nvSpPr>
        <p:spPr>
          <a:xfrm>
            <a:off x="528386" y="2428200"/>
            <a:ext cx="5143616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14552"/>
                </a:solidFill>
              </a:rPr>
              <a:t>Першим звітним роком є 2022 рік </a:t>
            </a:r>
            <a:endParaRPr lang="en-US" dirty="0">
              <a:solidFill>
                <a:srgbClr val="314552"/>
              </a:solidFill>
            </a:endParaRPr>
          </a:p>
          <a:p>
            <a:r>
              <a:rPr lang="ru-RU" dirty="0">
                <a:solidFill>
                  <a:srgbClr val="314552"/>
                </a:solidFill>
              </a:rPr>
              <a:t>Звіт за 2022 рік подається контролюючою особою у 2023 році </a:t>
            </a:r>
            <a:endParaRPr lang="en-US" dirty="0">
              <a:solidFill>
                <a:srgbClr val="314552"/>
              </a:solidFill>
            </a:endParaRPr>
          </a:p>
          <a:p>
            <a:endParaRPr lang="en-US" dirty="0">
              <a:solidFill>
                <a:srgbClr val="314552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FAF12E54-31FF-4B27-BA4C-32C8687CCEF0}"/>
              </a:ext>
            </a:extLst>
          </p:cNvPr>
          <p:cNvSpPr/>
          <p:nvPr/>
        </p:nvSpPr>
        <p:spPr>
          <a:xfrm>
            <a:off x="117306" y="2503872"/>
            <a:ext cx="298786" cy="27437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67EC9427-3232-4298-AF92-2FA4287E5268}"/>
              </a:ext>
            </a:extLst>
          </p:cNvPr>
          <p:cNvSpPr txBox="1"/>
          <p:nvPr/>
        </p:nvSpPr>
        <p:spPr>
          <a:xfrm>
            <a:off x="528386" y="3469576"/>
            <a:ext cx="48378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14552"/>
                </a:solidFill>
              </a:rPr>
              <a:t>Однак, для</a:t>
            </a:r>
            <a:r>
              <a:rPr lang="en-US" b="1" dirty="0">
                <a:solidFill>
                  <a:srgbClr val="314552"/>
                </a:solidFill>
              </a:rPr>
              <a:t> </a:t>
            </a:r>
            <a:r>
              <a:rPr lang="ru-RU" b="1" dirty="0">
                <a:solidFill>
                  <a:srgbClr val="314552"/>
                </a:solidFill>
              </a:rPr>
              <a:t>першого</a:t>
            </a:r>
            <a:r>
              <a:rPr lang="en-US" b="1" dirty="0">
                <a:solidFill>
                  <a:srgbClr val="314552"/>
                </a:solidFill>
              </a:rPr>
              <a:t> </a:t>
            </a:r>
            <a:r>
              <a:rPr lang="ru-RU" b="1" dirty="0">
                <a:solidFill>
                  <a:srgbClr val="314552"/>
                </a:solidFill>
              </a:rPr>
              <a:t>Звіту </a:t>
            </a:r>
            <a:r>
              <a:rPr lang="ru-RU" dirty="0">
                <a:solidFill>
                  <a:srgbClr val="314552"/>
                </a:solidFill>
              </a:rPr>
              <a:t>існує можливість подання Звіту за 2022 рік одночасно з поданням вищезазначених декларацій за 2023 рік. Тобто у 2024 році за два попередні роки</a:t>
            </a:r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68DB3AC5-BD84-4032-BF83-5F8CF704A34A}"/>
              </a:ext>
            </a:extLst>
          </p:cNvPr>
          <p:cNvSpPr/>
          <p:nvPr/>
        </p:nvSpPr>
        <p:spPr>
          <a:xfrm>
            <a:off x="208548" y="3539926"/>
            <a:ext cx="298786" cy="27437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Рисунок 7">
            <a:extLst>
              <a:ext uri="{FF2B5EF4-FFF2-40B4-BE49-F238E27FC236}">
                <a16:creationId xmlns="" xmlns:a16="http://schemas.microsoft.com/office/drawing/2014/main" id="{CF8B32FA-5B0D-4973-8B33-03C4C6AB8B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7" y="237469"/>
            <a:ext cx="3207657" cy="438379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4924425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i="1" dirty="0" err="1" smtClean="0"/>
              <a:t>штрафні</a:t>
            </a:r>
            <a:r>
              <a:rPr lang="ru-RU" sz="1200" b="1" i="1" dirty="0" smtClean="0"/>
              <a:t> </a:t>
            </a:r>
            <a:r>
              <a:rPr lang="ru-RU" sz="1200" b="1" i="1" dirty="0" err="1" smtClean="0"/>
              <a:t>санкції</a:t>
            </a:r>
            <a:r>
              <a:rPr lang="ru-RU" sz="1200" b="1" i="1" dirty="0" smtClean="0"/>
              <a:t> та пеня </a:t>
            </a:r>
            <a:r>
              <a:rPr lang="ru-RU" sz="1200" dirty="0" smtClean="0"/>
              <a:t>за </a:t>
            </a:r>
            <a:r>
              <a:rPr lang="ru-RU" sz="1200" dirty="0" err="1" smtClean="0"/>
              <a:t>порушення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вимог</a:t>
            </a:r>
            <a:r>
              <a:rPr lang="ru-RU" sz="1200" dirty="0" smtClean="0"/>
              <a:t> </a:t>
            </a:r>
            <a:r>
              <a:rPr lang="ru-RU" sz="1200" dirty="0" err="1" smtClean="0"/>
              <a:t>статті</a:t>
            </a:r>
            <a:r>
              <a:rPr lang="ru-RU" sz="1200" dirty="0" smtClean="0"/>
              <a:t> 39</a:t>
            </a:r>
            <a:r>
              <a:rPr lang="ru-RU" sz="1200" baseline="30000" dirty="0" smtClean="0"/>
              <a:t> 2</a:t>
            </a:r>
            <a:r>
              <a:rPr lang="ru-RU" sz="1200" dirty="0" smtClean="0"/>
              <a:t> ПКУ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час </a:t>
            </a:r>
            <a:r>
              <a:rPr lang="ru-RU" sz="1200" dirty="0" err="1" smtClean="0"/>
              <a:t>визначення</a:t>
            </a:r>
            <a:r>
              <a:rPr lang="ru-RU" sz="1200" dirty="0" smtClean="0"/>
              <a:t> та </a:t>
            </a:r>
            <a:r>
              <a:rPr lang="ru-RU" sz="1200" dirty="0" err="1" smtClean="0"/>
              <a:t>обчислення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прибутку</a:t>
            </a:r>
            <a:r>
              <a:rPr lang="ru-RU" sz="1200" dirty="0" smtClean="0"/>
              <a:t> </a:t>
            </a:r>
            <a:r>
              <a:rPr lang="ru-RU" sz="1200" dirty="0" err="1" smtClean="0"/>
              <a:t>контрольованої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іноземної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компанії</a:t>
            </a:r>
            <a:r>
              <a:rPr lang="ru-RU" sz="1200" dirty="0" smtClean="0"/>
              <a:t> не </a:t>
            </a:r>
            <a:r>
              <a:rPr lang="ru-RU" sz="1200" dirty="0" err="1" smtClean="0"/>
              <a:t>застосовуються</a:t>
            </a:r>
            <a:r>
              <a:rPr lang="ru-RU" sz="1200" dirty="0" smtClean="0"/>
              <a:t> за результатами 2022 - 2023 </a:t>
            </a:r>
            <a:r>
              <a:rPr lang="ru-RU" sz="1200" dirty="0" err="1" smtClean="0"/>
              <a:t>звітних</a:t>
            </a:r>
            <a:r>
              <a:rPr lang="ru-RU" sz="1200" dirty="0" smtClean="0"/>
              <a:t> (</a:t>
            </a:r>
            <a:r>
              <a:rPr lang="ru-RU" sz="1200" dirty="0" err="1" smtClean="0"/>
              <a:t>податкових</a:t>
            </a:r>
            <a:r>
              <a:rPr lang="ru-RU" sz="1200" dirty="0" smtClean="0"/>
              <a:t>) </a:t>
            </a:r>
            <a:r>
              <a:rPr lang="ru-RU" sz="1200" dirty="0" err="1" smtClean="0"/>
              <a:t>років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41763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Бесплатное векторное изображение Омбре синяя линия с рисунком фона вектор">
            <a:extLst>
              <a:ext uri="{FF2B5EF4-FFF2-40B4-BE49-F238E27FC236}">
                <a16:creationId xmlns="" xmlns:a16="http://schemas.microsoft.com/office/drawing/2014/main" id="{5B76D18F-B12B-4E45-97D6-9BCEAC27B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645" y="-128148"/>
            <a:ext cx="12424228" cy="6986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8C02A6-4C09-468C-8057-B21FC4317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135" y="975706"/>
            <a:ext cx="6046960" cy="944849"/>
          </a:xfrm>
          <a:gradFill>
            <a:gsLst>
              <a:gs pos="0">
                <a:schemeClr val="accent6">
                  <a:satMod val="103000"/>
                  <a:tint val="73000"/>
                  <a:alpha val="0"/>
                  <a:lumMod val="0"/>
                  <a:lumOff val="100000"/>
                </a:schemeClr>
              </a:gs>
              <a:gs pos="24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effectLst>
            <a:glow rad="63500">
              <a:schemeClr val="accent1">
                <a:satMod val="175000"/>
                <a:alpha val="62000"/>
              </a:schemeClr>
            </a:glow>
            <a:softEdge rad="50800"/>
          </a:effectLst>
        </p:spPr>
        <p:txBody>
          <a:bodyPr/>
          <a:lstStyle/>
          <a:p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Подання звітності по КІК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7">
            <a:extLst>
              <a:ext uri="{FF2B5EF4-FFF2-40B4-BE49-F238E27FC236}">
                <a16:creationId xmlns="" xmlns:a16="http://schemas.microsoft.com/office/drawing/2014/main" id="{82FDE72A-C792-4408-BB54-2F85E4B790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7" y="237469"/>
            <a:ext cx="3207657" cy="4383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A23AD3E-55B2-4ECB-A1A4-6C5815226D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176" y="675848"/>
            <a:ext cx="5394701" cy="53947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6E487EF-1BBB-4E72-886B-6AE571A9E194}"/>
              </a:ext>
            </a:extLst>
          </p:cNvPr>
          <p:cNvSpPr txBox="1"/>
          <p:nvPr/>
        </p:nvSpPr>
        <p:spPr bwMode="auto">
          <a:xfrm rot="10800000" flipV="1">
            <a:off x="420624" y="2220413"/>
            <a:ext cx="6729983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500" b="1" dirty="0">
                <a:solidFill>
                  <a:srgbClr val="314552"/>
                </a:solidFill>
              </a:rPr>
              <a:t>      </a:t>
            </a:r>
            <a:r>
              <a:rPr lang="uk-UA" sz="2000" b="1" dirty="0">
                <a:solidFill>
                  <a:srgbClr val="0E71B9"/>
                </a:solidFill>
              </a:rPr>
              <a:t>Контролюючі особи </a:t>
            </a:r>
            <a:r>
              <a:rPr lang="uk-UA" sz="2000" dirty="0">
                <a:solidFill>
                  <a:srgbClr val="314552"/>
                </a:solidFill>
              </a:rPr>
              <a:t>зобов’язані подати Звіт про КІК до контролюючого органу одночасно з поданням річної декларації про </a:t>
            </a:r>
            <a:r>
              <a:rPr lang="uk-UA" sz="2000" dirty="0" smtClean="0">
                <a:solidFill>
                  <a:srgbClr val="314552"/>
                </a:solidFill>
              </a:rPr>
              <a:t>майновий </a:t>
            </a:r>
            <a:r>
              <a:rPr lang="uk-UA" sz="2000" dirty="0">
                <a:solidFill>
                  <a:srgbClr val="314552"/>
                </a:solidFill>
              </a:rPr>
              <a:t>стан  або </a:t>
            </a:r>
            <a:r>
              <a:rPr lang="uk-UA" sz="2000" dirty="0" smtClean="0">
                <a:solidFill>
                  <a:srgbClr val="314552"/>
                </a:solidFill>
              </a:rPr>
              <a:t>податкової </a:t>
            </a:r>
            <a:r>
              <a:rPr lang="uk-UA" sz="2000" dirty="0">
                <a:solidFill>
                  <a:srgbClr val="314552"/>
                </a:solidFill>
              </a:rPr>
              <a:t>декларації з податку на прибуток підприємств за відповідний календарний рік засобами електронного зв’язку в електронній формі з дотриманням вимог законів України </a:t>
            </a:r>
            <a:r>
              <a:rPr lang="uk-UA" sz="2000" dirty="0">
                <a:solidFill>
                  <a:srgbClr val="0E71B9"/>
                </a:solidFill>
              </a:rPr>
              <a:t>‘</a:t>
            </a:r>
            <a:r>
              <a:rPr lang="uk-UA" sz="2000" b="1" dirty="0">
                <a:solidFill>
                  <a:srgbClr val="0E71B9"/>
                </a:solidFill>
              </a:rPr>
              <a:t>’Про електронні документи та електронний документообіг’’ та ‘’Про елетронну ідентифікацію та електронні довірчі послуги» </a:t>
            </a:r>
            <a:endParaRPr lang="ru-RU" sz="2000" b="1" dirty="0">
              <a:solidFill>
                <a:srgbClr val="0E71B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225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6F1F9C9-070D-453B-8CDA-DFE9A0588942}">
  <we:reference id="wa104380907" version="3.1.0.0" store="en-US" storeType="OMEX"/>
  <we:alternateReferences>
    <we:reference id="wa104380907" version="3.1.0.0" store="WA104380907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1642</Words>
  <Application>Microsoft Office PowerPoint</Application>
  <PresentationFormat>Произвольный</PresentationFormat>
  <Paragraphs>161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Складання та подання Звіту про контрольовані іноземні компанії (КІК)</vt:lpstr>
      <vt:lpstr>Звіт про КІК</vt:lpstr>
      <vt:lpstr>Слайд 8</vt:lpstr>
      <vt:lpstr>Подання звітності по КІК </vt:lpstr>
      <vt:lpstr>Слайд 10</vt:lpstr>
      <vt:lpstr>Слайд 11</vt:lpstr>
      <vt:lpstr>Відповідальність за неподання Звіту по КІК</vt:lpstr>
      <vt:lpstr>Наказом  Міністерства фінансів України від 22 вересня 2021 року № 512 затверджено:</vt:lpstr>
      <vt:lpstr>Повідомлення про набутя або припинення участі у КІК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Складання та подання Звіту про контрольовані іноземні компанії (КІК)</dc:title>
  <dc:creator>User</dc:creator>
  <cp:lastModifiedBy>Мартиненко</cp:lastModifiedBy>
  <cp:revision>69</cp:revision>
  <dcterms:created xsi:type="dcterms:W3CDTF">2024-02-17T14:02:30Z</dcterms:created>
  <dcterms:modified xsi:type="dcterms:W3CDTF">2024-03-06T11:44:00Z</dcterms:modified>
</cp:coreProperties>
</file>