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5"/>
  </p:notesMasterIdLst>
  <p:sldIdLst>
    <p:sldId id="454" r:id="rId3"/>
    <p:sldId id="256" r:id="rId4"/>
    <p:sldId id="339" r:id="rId5"/>
    <p:sldId id="385" r:id="rId6"/>
    <p:sldId id="386" r:id="rId7"/>
    <p:sldId id="305" r:id="rId8"/>
    <p:sldId id="340" r:id="rId9"/>
    <p:sldId id="341" r:id="rId10"/>
    <p:sldId id="342" r:id="rId11"/>
    <p:sldId id="343" r:id="rId12"/>
    <p:sldId id="344" r:id="rId13"/>
    <p:sldId id="345" r:id="rId14"/>
    <p:sldId id="347" r:id="rId15"/>
    <p:sldId id="348" r:id="rId16"/>
    <p:sldId id="349" r:id="rId17"/>
    <p:sldId id="350" r:id="rId18"/>
    <p:sldId id="352" r:id="rId19"/>
    <p:sldId id="354" r:id="rId20"/>
    <p:sldId id="358" r:id="rId21"/>
    <p:sldId id="359" r:id="rId22"/>
    <p:sldId id="361" r:id="rId23"/>
    <p:sldId id="363" r:id="rId24"/>
    <p:sldId id="366" r:id="rId25"/>
    <p:sldId id="367" r:id="rId26"/>
    <p:sldId id="368" r:id="rId27"/>
    <p:sldId id="369" r:id="rId28"/>
    <p:sldId id="370" r:id="rId29"/>
    <p:sldId id="371" r:id="rId30"/>
    <p:sldId id="320" r:id="rId31"/>
    <p:sldId id="321" r:id="rId32"/>
    <p:sldId id="324" r:id="rId33"/>
    <p:sldId id="322" r:id="rId34"/>
    <p:sldId id="323" r:id="rId35"/>
    <p:sldId id="325" r:id="rId36"/>
    <p:sldId id="326" r:id="rId37"/>
    <p:sldId id="327" r:id="rId38"/>
    <p:sldId id="328" r:id="rId39"/>
    <p:sldId id="329" r:id="rId40"/>
    <p:sldId id="330" r:id="rId41"/>
    <p:sldId id="387" r:id="rId42"/>
    <p:sldId id="388" r:id="rId43"/>
    <p:sldId id="389" r:id="rId44"/>
    <p:sldId id="390" r:id="rId45"/>
    <p:sldId id="391" r:id="rId46"/>
    <p:sldId id="409" r:id="rId47"/>
    <p:sldId id="410" r:id="rId48"/>
    <p:sldId id="411"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 id="408" r:id="rId63"/>
    <p:sldId id="405" r:id="rId64"/>
    <p:sldId id="412" r:id="rId65"/>
    <p:sldId id="413" r:id="rId66"/>
    <p:sldId id="414" r:id="rId67"/>
    <p:sldId id="415" r:id="rId68"/>
    <p:sldId id="416" r:id="rId69"/>
    <p:sldId id="417" r:id="rId70"/>
    <p:sldId id="418" r:id="rId71"/>
    <p:sldId id="419" r:id="rId72"/>
    <p:sldId id="420" r:id="rId73"/>
    <p:sldId id="421" r:id="rId74"/>
  </p:sldIdLst>
  <p:sldSz cx="12192000" cy="6858000"/>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4" userDrawn="1">
          <p15:clr>
            <a:srgbClr val="A4A3A4"/>
          </p15:clr>
        </p15:guide>
        <p15:guide id="3" orient="horz" pos="4065" userDrawn="1">
          <p15:clr>
            <a:srgbClr val="A4A3A4"/>
          </p15:clr>
        </p15:guide>
        <p15:guide id="4" orient="horz" pos="1071" userDrawn="1">
          <p15:clr>
            <a:srgbClr val="A4A3A4"/>
          </p15:clr>
        </p15:guide>
        <p15:guide id="5" pos="7355" userDrawn="1">
          <p15:clr>
            <a:srgbClr val="A4A3A4"/>
          </p15:clr>
        </p15:guide>
        <p15:guide id="6" orient="horz" pos="772" userDrawn="1">
          <p15:clr>
            <a:srgbClr val="A4A3A4"/>
          </p15:clr>
        </p15:guide>
        <p15:guide id="7" orient="horz" pos="3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45"/>
    <p:restoredTop sz="94660"/>
  </p:normalViewPr>
  <p:slideViewPr>
    <p:cSldViewPr showGuides="1">
      <p:cViewPr varScale="1">
        <p:scale>
          <a:sx n="72" d="100"/>
          <a:sy n="72" d="100"/>
        </p:scale>
        <p:origin x="1018" y="72"/>
      </p:cViewPr>
      <p:guideLst>
        <p:guide orient="horz" pos="2160"/>
        <p:guide pos="324"/>
        <p:guide orient="horz" pos="4065"/>
        <p:guide orient="horz" pos="1071"/>
        <p:guide pos="7355"/>
        <p:guide orient="horz" pos="772"/>
        <p:guide orient="horz" pos="3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notesMaster" Target="notesMasters/notesMaster1.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09083275-57FB-4032-8AD4-1F8D9A185EE9}" type="datetimeFigureOut">
              <a:rPr kumimoji="0" lang="uk-UA" sz="1200" b="0" i="0" u="none" strike="noStrike" kern="1200" cap="none" spc="0" normalizeH="0" baseline="0" noProof="0">
                <a:ln>
                  <a:noFill/>
                </a:ln>
                <a:solidFill>
                  <a:schemeClr val="tx1"/>
                </a:solidFill>
                <a:effectLst/>
                <a:uLnTx/>
                <a:uFillTx/>
                <a:latin typeface="+mn-lt"/>
                <a:ea typeface="+mn-ea"/>
                <a:cs typeface="+mn-cs"/>
              </a:rPr>
            </a:fld>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Клацніть, щоб відредагувати стилі зразків тексту</a:t>
            </a:r>
            <a:endParaRPr kumimoji="0" lang="uk-UA"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Другий рівень</a:t>
            </a:r>
            <a:endParaRPr kumimoji="0" lang="uk-UA"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Третій рівень</a:t>
            </a:r>
            <a:endParaRPr kumimoji="0" lang="uk-UA"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Четвертий рівень</a:t>
            </a:r>
            <a:endParaRPr kumimoji="0" lang="uk-UA"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П’ятий рівень</a:t>
            </a:r>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6" name="Місце для нижнього колонтитула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7" name="Місце для номера слайда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eaLnBrk="1" fontAlgn="base" hangingPunct="1">
              <a:buNone/>
            </a:pPr>
            <a:fld id="{9A0DB2DC-4C9A-4742-B13C-FB6460FD3503}" type="slidenum">
              <a:rPr lang="uk-UA" altLang="x-none" sz="1200" strike="noStrike" noProof="1" dirty="0">
                <a:latin typeface="Calibri" panose="020F0502020204030204" pitchFamily="34" charset="0"/>
                <a:ea typeface="+mn-ea"/>
                <a:cs typeface="+mn-cs"/>
              </a:rPr>
            </a:fld>
            <a:endParaRPr lang="uk-UA" altLang="x-none"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pPr fontAlgn="base"/>
            <a:r>
              <a:rPr lang="uk-UA" strike="noStrike" noProof="1"/>
              <a:t>Клацніть, щоб редагувати стиль зразка заголовка</a:t>
            </a:r>
            <a:endParaRPr lang="en-US" strike="noStrike" noProof="1"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uk-UA" strike="noStrike" noProof="1"/>
              <a:t>Клацніть, щоб редагувати стиль зразка підзаголовка</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Vertical Text Placeholder 2"/>
          <p:cNvSpPr>
            <a:spLocks noGrp="1"/>
          </p:cNvSpPr>
          <p:nvPr>
            <p:ph type="body" orient="vert" idx="1" hasCustomPrompt="1"/>
          </p:nvPr>
        </p:nvSpPr>
        <p:spPr/>
        <p:txBody>
          <a:bodyPr vert="eaVert"/>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pPr fontAlgn="base"/>
            <a:r>
              <a:rPr lang="uk-UA" strike="noStrike" noProof="1"/>
              <a:t>Клацніть, щоб редагувати стиль зразка заголовка</a:t>
            </a:r>
            <a:endParaRPr lang="en-US" strike="noStrike" noProof="1"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Content Placeholder 2"/>
          <p:cNvSpPr>
            <a:spLocks noGrp="1"/>
          </p:cNvSpPr>
          <p:nvPr>
            <p:ph idx="1" hasCustomPrompt="1"/>
          </p:nvPr>
        </p:nvSpPr>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pPr fontAlgn="base"/>
            <a:r>
              <a:rPr lang="uk-UA" strike="noStrike" noProof="1"/>
              <a:t>Клацніть, щоб редагувати стиль зразка заголовка</a:t>
            </a:r>
            <a:endParaRPr lang="en-US" strike="noStrike" noProof="1"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uk-UA" strike="noStrike" noProof="1"/>
              <a:t>Клацніть, щоб відредагувати стилі зразків тексту</a:t>
            </a:r>
            <a:endParaRPr lang="uk-UA" strike="noStrike" noProof="1"/>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Content Placeholder 2"/>
          <p:cNvSpPr>
            <a:spLocks noGrp="1"/>
          </p:cNvSpPr>
          <p:nvPr>
            <p:ph sz="half" idx="1" hasCustomPrompt="1"/>
          </p:nvPr>
        </p:nvSpPr>
        <p:spPr>
          <a:xfrm>
            <a:off x="838200" y="1825625"/>
            <a:ext cx="5181600" cy="435133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Content Placeholder 3"/>
          <p:cNvSpPr>
            <a:spLocks noGrp="1"/>
          </p:cNvSpPr>
          <p:nvPr>
            <p:ph sz="half" idx="2" hasCustomPrompt="1"/>
          </p:nvPr>
        </p:nvSpPr>
        <p:spPr>
          <a:xfrm>
            <a:off x="6172200" y="1825625"/>
            <a:ext cx="5181600" cy="435133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uk-UA" strike="noStrike" noProof="1"/>
              <a:t>Клацніть, щоб відредагувати стилі зразків тексту</a:t>
            </a:r>
            <a:endParaRPr lang="uk-UA" strike="noStrike" noProof="1"/>
          </a:p>
        </p:txBody>
      </p:sp>
      <p:sp>
        <p:nvSpPr>
          <p:cNvPr id="4" name="Content Placeholder 3"/>
          <p:cNvSpPr>
            <a:spLocks noGrp="1"/>
          </p:cNvSpPr>
          <p:nvPr>
            <p:ph sz="half" idx="2" hasCustomPrompt="1"/>
          </p:nvPr>
        </p:nvSpPr>
        <p:spPr>
          <a:xfrm>
            <a:off x="839788" y="2505075"/>
            <a:ext cx="5157787" cy="368458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uk-UA" strike="noStrike" noProof="1"/>
              <a:t>Клацніть, щоб відредагувати стилі зразків тексту</a:t>
            </a:r>
            <a:endParaRPr lang="uk-UA" strike="noStrike" noProof="1"/>
          </a:p>
        </p:txBody>
      </p:sp>
      <p:sp>
        <p:nvSpPr>
          <p:cNvPr id="6" name="Content Placeholder 5"/>
          <p:cNvSpPr>
            <a:spLocks noGrp="1"/>
          </p:cNvSpPr>
          <p:nvPr>
            <p:ph sz="quarter" idx="4" hasCustomPrompt="1"/>
          </p:nvPr>
        </p:nvSpPr>
        <p:spPr>
          <a:xfrm>
            <a:off x="6172200" y="2505075"/>
            <a:ext cx="5183188" cy="368458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pPr fontAlgn="base"/>
            <a:r>
              <a:rPr lang="uk-UA" strike="noStrike" noProof="1"/>
              <a:t>Клацніть, щоб редагувати стиль зразка заголовка</a:t>
            </a:r>
            <a:endParaRPr lang="en-US" strike="noStrike" noProof="1"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uk-UA" strike="noStrike" noProof="1"/>
              <a:t>Клацніть, щоб відредагувати стилі зразків тексту</a:t>
            </a:r>
            <a:endParaRPr lang="uk-UA" strike="noStrike" noProof="1"/>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pPr fontAlgn="base"/>
            <a:r>
              <a:rPr lang="uk-UA" strike="noStrike" noProof="1"/>
              <a:t>Клацніть, щоб редагувати стиль зразка заголовка</a:t>
            </a:r>
            <a:endParaRPr lang="en-US" strike="noStrike" noProof="1" dirty="0"/>
          </a:p>
        </p:txBody>
      </p:sp>
      <p:sp>
        <p:nvSpPr>
          <p:cNvPr id="3" name="Picture Placeholder 2"/>
          <p:cNvSpPr>
            <a:spLocks noGrp="1" noChangeAspect="1"/>
          </p:cNvSpPr>
          <p:nvPr>
            <p:ph type="pic" idx="1" hasCustomPrompt="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uk-UA" sz="3200" b="0" i="0" u="none" strike="noStrike" kern="1200" cap="none" spc="0" normalizeH="0" baseline="0" noProof="0">
                <a:ln>
                  <a:noFill/>
                </a:ln>
                <a:solidFill>
                  <a:schemeClr val="tx1"/>
                </a:solidFill>
                <a:effectLst/>
                <a:uLnTx/>
                <a:uFillTx/>
                <a:latin typeface="+mn-lt"/>
                <a:ea typeface="+mn-ea"/>
                <a:cs typeface="+mn-cs"/>
              </a:rPr>
              <a:t>Клацніть піктограму, щоб додати зображення</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uk-UA" strike="noStrike" noProof="1"/>
              <a:t>Клацніть, щоб відредагувати стилі зразків тексту</a:t>
            </a:r>
            <a:endParaRPr lang="uk-UA" strike="noStrike" noProof="1"/>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uk-UA" altLang="uk-UA" dirty="0"/>
              <a:t>Клацніть, щоб редагувати стиль зразка заголовка</a:t>
            </a:r>
            <a:endParaRPr lang="en-US" altLang="uk-UA"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nchor="t" anchorCtr="0"/>
          <a:p>
            <a:pPr lvl="0"/>
            <a:r>
              <a:rPr lang="uk-UA" altLang="uk-UA" dirty="0"/>
              <a:t>Клацніть, щоб відредагувати стилі зразків тексту</a:t>
            </a:r>
            <a:endParaRPr lang="uk-UA" altLang="uk-UA" dirty="0"/>
          </a:p>
          <a:p>
            <a:pPr lvl="1"/>
            <a:r>
              <a:rPr lang="uk-UA" altLang="uk-UA" dirty="0"/>
              <a:t>Другий рівень</a:t>
            </a:r>
            <a:endParaRPr lang="uk-UA" altLang="uk-UA" dirty="0"/>
          </a:p>
          <a:p>
            <a:pPr lvl="2"/>
            <a:r>
              <a:rPr lang="uk-UA" altLang="uk-UA" dirty="0"/>
              <a:t>Третій рівень</a:t>
            </a:r>
            <a:endParaRPr lang="uk-UA" altLang="uk-UA" dirty="0"/>
          </a:p>
          <a:p>
            <a:pPr lvl="3"/>
            <a:r>
              <a:rPr lang="uk-UA" altLang="uk-UA" dirty="0"/>
              <a:t>Четвертий рівень</a:t>
            </a:r>
            <a:endParaRPr lang="uk-UA" altLang="uk-UA" dirty="0"/>
          </a:p>
          <a:p>
            <a:pPr lvl="4"/>
            <a:r>
              <a:rPr lang="uk-UA" altLang="uk-UA" dirty="0"/>
              <a:t>П’ятий рівень</a:t>
            </a:r>
            <a:endParaRPr lang="en-US" altLang="uk-U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4.emf"/><Relationship Id="rId1"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Rectangle 2"/>
          <p:cNvSpPr>
            <a:spLocks noGrp="1" noChangeArrowheads="1"/>
          </p:cNvSpPr>
          <p:nvPr>
            <p:ph type="ctrTitle" hasCustomPrompt="1"/>
          </p:nvPr>
        </p:nvSpPr>
        <p:spPr>
          <a:xfrm>
            <a:off x="624205" y="1252855"/>
            <a:ext cx="11162030" cy="42595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4000" b="1" i="0" u="none" strike="noStrike" kern="1200" cap="none" spc="0" normalizeH="0" baseline="0" noProof="0" dirty="0">
                <a:ln>
                  <a:noFill/>
                </a:ln>
                <a:solidFill>
                  <a:schemeClr val="tx1"/>
                </a:solidFill>
                <a:effectLst/>
                <a:uLnTx/>
                <a:uFillTx/>
                <a:latin typeface="+mn-lt"/>
                <a:ea typeface="+mj-ea"/>
                <a:cs typeface="+mj-cs"/>
              </a:rPr>
              <a:t>ВІДПУСТКИ, ЗВІЛЬНЕННЯ ТА ПРО ІНШЕ ВАЖЛИВЕ В УМОВАХ ВОЄННОГО СТАНУ</a:t>
            </a:r>
            <a:br>
              <a:rPr kumimoji="0" lang="uk-UA" altLang="uk-UA" sz="4000" b="1" i="0" u="none" strike="noStrike" kern="1200" cap="none" spc="0" normalizeH="0" baseline="0" noProof="0" dirty="0">
                <a:ln>
                  <a:noFill/>
                </a:ln>
                <a:solidFill>
                  <a:schemeClr val="tx1"/>
                </a:solidFill>
                <a:effectLst/>
                <a:uLnTx/>
                <a:uFillTx/>
                <a:latin typeface="+mn-lt"/>
                <a:ea typeface="+mj-ea"/>
                <a:cs typeface="+mj-cs"/>
              </a:rPr>
            </a:br>
            <a:br>
              <a:rPr kumimoji="0" lang="uk-UA" altLang="uk-UA" sz="4000" b="1" i="0" u="none" strike="noStrike" kern="1200" cap="none" spc="0" normalizeH="0" baseline="0" noProof="0" dirty="0">
                <a:ln>
                  <a:noFill/>
                </a:ln>
                <a:solidFill>
                  <a:schemeClr val="tx1"/>
                </a:solidFill>
                <a:effectLst/>
                <a:uLnTx/>
                <a:uFillTx/>
                <a:latin typeface="+mn-lt"/>
                <a:ea typeface="+mj-ea"/>
                <a:cs typeface="+mj-cs"/>
              </a:rPr>
            </a:br>
            <a:r>
              <a:rPr kumimoji="0" lang="uk-UA" altLang="uk-UA" sz="4000" b="1" i="0" u="none" strike="noStrike" kern="1200" cap="none" spc="0" normalizeH="0" baseline="0" noProof="0" dirty="0">
                <a:ln>
                  <a:noFill/>
                </a:ln>
                <a:solidFill>
                  <a:schemeClr val="tx1"/>
                </a:solidFill>
                <a:effectLst/>
                <a:uLnTx/>
                <a:uFillTx/>
                <a:latin typeface="+mn-lt"/>
                <a:ea typeface="+mj-ea"/>
                <a:cs typeface="+mj-cs"/>
              </a:rPr>
              <a:t>18-07-2024</a:t>
            </a:r>
            <a:br>
              <a:rPr kumimoji="0" lang="uk-UA" altLang="uk-UA" sz="4000" b="1" i="0" u="none" strike="noStrike" kern="1200" cap="none" spc="0" normalizeH="0" baseline="0" noProof="0" dirty="0">
                <a:ln>
                  <a:noFill/>
                </a:ln>
                <a:solidFill>
                  <a:schemeClr val="tx1"/>
                </a:solidFill>
                <a:effectLst/>
                <a:uLnTx/>
                <a:uFillTx/>
                <a:latin typeface="+mn-lt"/>
                <a:ea typeface="+mj-ea"/>
                <a:cs typeface="+mj-cs"/>
              </a:rPr>
            </a:br>
            <a:br>
              <a:rPr kumimoji="0" lang="uk-UA" altLang="uk-UA" sz="4000" b="1" i="0" u="none" strike="noStrike" kern="1200" cap="none" spc="0" normalizeH="0" baseline="0" noProof="0" dirty="0">
                <a:ln>
                  <a:noFill/>
                </a:ln>
                <a:solidFill>
                  <a:schemeClr val="tx1"/>
                </a:solidFill>
                <a:effectLst/>
                <a:uLnTx/>
                <a:uFillTx/>
                <a:latin typeface="+mn-lt"/>
                <a:ea typeface="+mj-ea"/>
                <a:cs typeface="+mj-cs"/>
              </a:rPr>
            </a:br>
            <a:r>
              <a:rPr kumimoji="0" lang="uk-UA" altLang="uk-UA" sz="4000" b="1" i="0" u="none" strike="noStrike" kern="1200" cap="none" spc="0" normalizeH="0" baseline="0" noProof="0" dirty="0">
                <a:ln>
                  <a:noFill/>
                </a:ln>
                <a:solidFill>
                  <a:schemeClr val="tx1"/>
                </a:solidFill>
                <a:effectLst/>
                <a:uLnTx/>
                <a:uFillTx/>
                <a:latin typeface="+mn-lt"/>
                <a:ea typeface="+mj-ea"/>
                <a:cs typeface="+mj-cs"/>
              </a:rPr>
              <a:t>ЯНКО АНТОН </a:t>
            </a:r>
            <a:endParaRPr kumimoji="0" lang="uk-UA" altLang="uk-UA" sz="4000" b="1" i="0" u="none" strike="noStrike" kern="1200" cap="none" spc="0" normalizeH="0" baseline="0" noProof="0" dirty="0">
              <a:ln>
                <a:noFill/>
              </a:ln>
              <a:solidFill>
                <a:schemeClr val="tx1"/>
              </a:solidFill>
              <a:effectLst/>
              <a:uLnTx/>
              <a:uFillTx/>
              <a:latin typeface="+mn-lt"/>
              <a:ea typeface="+mj-ea"/>
              <a:cs typeface="+mj-cs"/>
            </a:endParaRPr>
          </a:p>
        </p:txBody>
      </p:sp>
      <p:sp>
        <p:nvSpPr>
          <p:cNvPr id="512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26210"/>
            <a:ext cx="11162030" cy="496633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Щорічна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додаткова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відпустка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за особливий характер праці</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надається:</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1) окремим категоріям працівників, робота яких пов'язана з підвищеним нервово-емоційним та інтелектуальним навантаженням або виконується в особливих природних географічних і геологічних умовах та умовах підвищеного ризику для здоров'я, - тривалістю до 35 календарних днів за Списком виробництв, робіт, професій і посад, затверджуваним Кабінетом Міністрів України </a:t>
            </a:r>
            <a:r>
              <a:rPr lang="uk-UA" altLang="uk-UA" sz="2700" noProof="0" dirty="0">
                <a:ln>
                  <a:noFill/>
                </a:ln>
                <a:effectLst/>
                <a:uLnTx/>
                <a:uFillTx/>
                <a:sym typeface="+mn-ea"/>
              </a:rPr>
              <a:t>(Постанова КМУ від 17.11.1997 № 1290)</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2) працівникам з ненормованим робочим днем - тривалістю до 7 календарних днів згідно із списками посад, робіт та професій, визначених колективним договором, угодою.</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щорічні основна і додаткові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26210"/>
            <a:ext cx="11162030" cy="4966335"/>
          </a:xfrm>
        </p:spPr>
        <p:txBody>
          <a:bodyPr vert="horz" wrap="square" lIns="91440" tIns="45720" rIns="91440" bIns="45720" numCol="1" rtlCol="0" anchor="t" anchorCtr="0" compatLnSpc="1">
            <a:noAutofit/>
          </a:bodyPr>
          <a:lstStyle/>
          <a:p>
            <a:pPr marL="88900" algn="l"/>
            <a:endParaRPr lang="uk-UA" altLang="uk-UA" sz="2700" b="1" dirty="0">
              <a:sym typeface="+mn-ea"/>
            </a:endParaRPr>
          </a:p>
          <a:p>
            <a:pPr marL="88900" algn="l"/>
            <a:r>
              <a:rPr lang="uk-UA" altLang="uk-UA" sz="2700" b="1" dirty="0">
                <a:sym typeface="+mn-ea"/>
              </a:rPr>
              <a:t>Загальні</a:t>
            </a:r>
            <a:r>
              <a:rPr lang="uk-UA" altLang="uk-UA" sz="2700" dirty="0">
                <a:sym typeface="+mn-ea"/>
              </a:rPr>
              <a:t> правила розрахунку днів відпусток та  компенсації відпустки:</a:t>
            </a:r>
            <a:endParaRPr lang="uk-UA" altLang="uk-UA" sz="2700" dirty="0"/>
          </a:p>
          <a:p>
            <a:pPr marL="774700" indent="-685800" algn="l">
              <a:buFont typeface="Arial" panose="020B0604020202020204" pitchFamily="34" charset="0"/>
              <a:buChar char="•"/>
            </a:pPr>
            <a:r>
              <a:rPr lang="uk-UA" altLang="uk-UA" sz="2700" dirty="0">
                <a:sym typeface="+mn-ea"/>
              </a:rPr>
              <a:t>для основної щорічної – за періоди, що включаються в стаж роботи, від дати прийняття на роботу;</a:t>
            </a:r>
            <a:endParaRPr lang="uk-UA" altLang="uk-UA" sz="2700" dirty="0"/>
          </a:p>
          <a:p>
            <a:pPr marL="774700" indent="-685800" algn="l">
              <a:buFont typeface="Arial" panose="020B0604020202020204" pitchFamily="34" charset="0"/>
              <a:buChar char="•"/>
            </a:pPr>
            <a:r>
              <a:rPr lang="uk-UA" altLang="uk-UA" sz="2700" dirty="0">
                <a:sym typeface="+mn-ea"/>
              </a:rPr>
              <a:t>для додаткових щорічних – за періоди, що включаються в стаж роботи, у відповідних умовах;</a:t>
            </a:r>
            <a:endParaRPr lang="uk-UA" altLang="uk-UA" sz="2700" dirty="0"/>
          </a:p>
          <a:p>
            <a:pPr marL="774700" indent="-685800" algn="l">
              <a:buFont typeface="Arial" panose="020B0604020202020204" pitchFamily="34" charset="0"/>
              <a:buChar char="•"/>
            </a:pPr>
            <a:r>
              <a:rPr lang="uk-UA" altLang="uk-UA" sz="2700" dirty="0">
                <a:sym typeface="+mn-ea"/>
              </a:rPr>
              <a:t>для інших оплачуваних – за підставою (наявність дітей, статус УБД, навчання, народження чи усиновлення дитини тощо).</a:t>
            </a:r>
            <a:endParaRPr lang="uk-UA" altLang="uk-UA" sz="2700" dirty="0">
              <a:sym typeface="+mn-ea"/>
            </a:endParaRPr>
          </a:p>
          <a:p>
            <a:pPr marL="88900" algn="l">
              <a:buFont typeface="Arial" panose="020B0604020202020204" pitchFamily="34" charset="0"/>
            </a:pP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щорічні основна і додаткові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26210"/>
            <a:ext cx="11162030" cy="4966335"/>
          </a:xfrm>
        </p:spPr>
        <p:txBody>
          <a:bodyPr vert="horz" wrap="square" lIns="91440" tIns="45720" rIns="91440" bIns="45720" numCol="1" rtlCol="0" anchor="t" anchorCtr="0" compatLnSpc="1">
            <a:noAutofit/>
          </a:bodyPr>
          <a:lstStyle/>
          <a:p>
            <a:pPr marL="88900" indent="536575" algn="l">
              <a:buFontTx/>
              <a:buNone/>
            </a:pPr>
            <a:endParaRPr lang="uk-UA" altLang="uk-UA" sz="2700" dirty="0">
              <a:sym typeface="+mn-ea"/>
            </a:endParaRPr>
          </a:p>
          <a:p>
            <a:pPr marL="88900" indent="536575" algn="l">
              <a:buFontTx/>
              <a:buNone/>
            </a:pPr>
            <a:r>
              <a:rPr lang="uk-UA" altLang="uk-UA" sz="2700" dirty="0">
                <a:sym typeface="+mn-ea"/>
              </a:rPr>
              <a:t>До стажу роботи, що дає право на щорічну </a:t>
            </a:r>
            <a:r>
              <a:rPr lang="uk-UA" altLang="uk-UA" sz="2700" b="1" dirty="0">
                <a:sym typeface="+mn-ea"/>
              </a:rPr>
              <a:t>основну</a:t>
            </a:r>
            <a:r>
              <a:rPr lang="uk-UA" altLang="uk-UA" sz="2700" dirty="0">
                <a:sym typeface="+mn-ea"/>
              </a:rPr>
              <a:t> відпустку, зараховуються:</a:t>
            </a:r>
            <a:endParaRPr lang="uk-UA" altLang="uk-UA" sz="2700" dirty="0"/>
          </a:p>
          <a:p>
            <a:pPr marL="660400" indent="-571500" algn="l">
              <a:buFont typeface="Arial" panose="020B0604020202020204" pitchFamily="34" charset="0"/>
              <a:buChar char="•"/>
            </a:pPr>
            <a:r>
              <a:rPr lang="uk-UA" altLang="uk-UA" sz="2700" dirty="0">
                <a:sym typeface="+mn-ea"/>
              </a:rPr>
              <a:t>час фактичної роботи (в тому числі на умовах неповного, скороченого робочого часу, дистанційної, надомної роботи тощо);</a:t>
            </a:r>
            <a:endParaRPr lang="uk-UA" altLang="uk-UA" sz="2700" dirty="0"/>
          </a:p>
          <a:p>
            <a:pPr marL="660400" indent="-571500" algn="l">
              <a:buFont typeface="Arial" panose="020B0604020202020204" pitchFamily="34" charset="0"/>
              <a:buChar char="•"/>
            </a:pPr>
            <a:r>
              <a:rPr lang="uk-UA" altLang="uk-UA" sz="2700" dirty="0">
                <a:sym typeface="+mn-ea"/>
              </a:rPr>
              <a:t>час, коли працівник фактично не працював, але за ним згідно із законодавством зберігалися місце роботи та зарплата повністю або частково (простій, лікарняний, відпустки, відрядження тощо);</a:t>
            </a:r>
            <a:endParaRPr lang="uk-UA" altLang="uk-UA" sz="2700" dirty="0"/>
          </a:p>
          <a:p>
            <a:pPr marL="660400" indent="-571500" algn="l">
              <a:buFont typeface="Arial" panose="020B0604020202020204" pitchFamily="34" charset="0"/>
              <a:buChar char="•"/>
            </a:pPr>
            <a:r>
              <a:rPr lang="uk-UA" altLang="uk-UA" sz="2700" dirty="0">
                <a:sym typeface="+mn-ea"/>
              </a:rPr>
              <a:t>час, коли працівник фактично не працював, але за ним зберігалося місце роботи («обов’язкова» відпустка без збереження згідно зі ст. 25 Закону про відпустки).</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щорічні основна і додаткові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26210"/>
            <a:ext cx="11162030" cy="496633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Одному з батьків, які мають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двох або більше дітей віком до 15 років</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або дитину</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 з інвалідністю</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або які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усиновили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дитину, матері (батьку) особи з інвалідністю з дитинства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підгрупи А I групи</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одинокій</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матері, батьку дитини або особи з інвалідністю з дитинства підгрупи А I групи, який виховує їх без матері (у тому числі у разі тривалого перебування матері в лікувальному закладі), а також особі, яка взяла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під опіку</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дитину або особу з інвалідністю з дитинства підгрупи А I групи, чи одному із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прийомних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батьків надається щорічно додаткова оплачувана відпустка тривалістю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10 календарних днів</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без урахування святкових і неробочих днів.</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За наявності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декількох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підстав для надання цієї відпустки її загальна тривалість не може перевищувати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17 календарних днів</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додаткова відпустка на дітей</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26210"/>
            <a:ext cx="11162030" cy="496633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Законодавством встановлено інші оплачувані відупустки:</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 додаткові відпустки у зв'язку з навчанням (статті 13, 14 і 15);</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 творча відпустка (стаття 16);</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 відпустка для підготовки та участі в змаганнях (стаття 16-1);</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 відпустка у зв'язку з вагітністю та пологами (стаття 17);</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 відпустка у зв'язку з усиновленням дитини (стаття 18-1);</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 відпустка при народженні дитини (стаття 19-1);</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 додаткова відпустка окремим категоріям громадян (в т.ч. УБД) та постраждалим учасникам Революції Гідності (ст. 16-2).</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інші оплачувані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26210"/>
            <a:ext cx="11162030" cy="496633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Особам, яких віднесено до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1–2-ї категорій</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постраждалих внаслідок аварії на ЧАЕС, надано право на додаткову відпустку </a:t>
            </a:r>
            <a:r>
              <a:rPr lang="uk-UA" altLang="uk-UA" sz="2700" noProof="0" dirty="0">
                <a:ln>
                  <a:noFill/>
                </a:ln>
                <a:effectLst/>
                <a:uLnTx/>
                <a:uFillTx/>
                <a:sym typeface="+mn-ea"/>
              </a:rPr>
              <a:t>із збереженням зарплати тривалістю 14 робочих днів на рік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(п. 22 ч. 1 ст. 20 і п. 1 ч. 1 ст. 21 Закону «Про статус і соціальний захист громадян, які постраждали внаслідок Чорнобильської катастрофи» </a:t>
            </a:r>
            <a:r>
              <a:rPr lang="uk-UA" altLang="uk-UA" sz="2700" noProof="0" dirty="0">
                <a:ln>
                  <a:noFill/>
                </a:ln>
                <a:effectLst/>
                <a:uLnTx/>
                <a:uFillTx/>
                <a:sym typeface="+mn-ea"/>
              </a:rPr>
              <a:t>від 28.02.91 р. № 796-XII</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Тривалість такої відпустки в календарних днях дорівнює 16.</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На відміну від щорічних відпусток, ця відпустка: надається незалежно від часу роботи на підприємстві, не продовжується на святкові та неробочі дні та на час тимчасової непрацездатності, які припадають на її період, не ділиться на частини, не переноситься на наступний рік, надається лише за основним місцем роботи.</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інші оплачувані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noFill/>
        <a:effectLst/>
      </p:bgPr>
    </p:bg>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0375"/>
          </a:xfrm>
          <a:prstGeom prst="rect">
            <a:avLst/>
          </a:prstGeom>
        </p:spPr>
        <p:txBody>
          <a:bodyPr>
            <a:spAutoFit/>
          </a:bodyPr>
          <a:lstStyle/>
          <a:p>
            <a:pPr algn="just">
              <a:defRPr/>
            </a:pPr>
            <a:r>
              <a:rPr lang="ru-RU" sz="2400"/>
              <a:t>      </a:t>
            </a:r>
            <a:endParaRPr lang="ru-RU" sz="2400"/>
          </a:p>
        </p:txBody>
      </p:sp>
      <p:sp>
        <p:nvSpPr>
          <p:cNvPr id="4" name="Прямоугольник 3"/>
          <p:cNvSpPr/>
          <p:nvPr/>
        </p:nvSpPr>
        <p:spPr bwMode="auto">
          <a:xfrm>
            <a:off x="399415" y="1181100"/>
            <a:ext cx="11389360" cy="5570855"/>
          </a:xfrm>
          <a:prstGeom prst="rect">
            <a:avLst/>
          </a:prstGeom>
        </p:spPr>
        <p:txBody>
          <a:bodyPr wrap="square">
            <a:noAutofit/>
          </a:bodyPr>
          <a:lstStyle/>
          <a:p>
            <a:r>
              <a:rPr lang="uk-UA" altLang="uk-UA" sz="2700" dirty="0"/>
              <a:t>Згідно зі ст. 10 Закону про відпустки </a:t>
            </a:r>
            <a:r>
              <a:rPr lang="uk-UA" altLang="uk-UA" sz="2700" b="1" dirty="0"/>
              <a:t>черговість </a:t>
            </a:r>
            <a:r>
              <a:rPr lang="uk-UA" altLang="uk-UA" sz="2700" dirty="0"/>
              <a:t>надання відпусток визначається </a:t>
            </a:r>
            <a:r>
              <a:rPr lang="uk-UA" altLang="uk-UA" sz="2700" b="1" dirty="0"/>
              <a:t>графіками</a:t>
            </a:r>
            <a:r>
              <a:rPr lang="uk-UA" altLang="uk-UA" sz="2700" dirty="0"/>
              <a:t>, які затверджуються власником або уповноваженим ним органом за погодженням з виборним органом первинної профспілкової організації (профспілковим представником) чи іншим уповноваженим на представництво трудовим колективом органом, і доводиться до відома всіх працівників. При складанні графіків </a:t>
            </a:r>
            <a:r>
              <a:rPr lang="uk-UA" altLang="uk-UA" sz="2700" b="1" dirty="0"/>
              <a:t>ураховуються </a:t>
            </a:r>
            <a:r>
              <a:rPr lang="uk-UA" altLang="uk-UA" sz="2700" dirty="0"/>
              <a:t>інтереси виробництва, особисті інтереси працівників та можливості для їх відпочинку.</a:t>
            </a:r>
            <a:endParaRPr lang="uk-UA" altLang="uk-UA" sz="2700" dirty="0"/>
          </a:p>
          <a:p>
            <a:r>
              <a:rPr lang="uk-UA" altLang="uk-UA" sz="2700" dirty="0">
                <a:sym typeface="+mn-ea"/>
              </a:rPr>
              <a:t>Конкретний період надання щорічних відпусток у межах, установлених графіком, узгоджується між працівником і власником або уповноваженим ним органом, який зобов'язаний письмово повідомити працівника про дату початку відпустки не пізніш як </a:t>
            </a:r>
            <a:r>
              <a:rPr lang="uk-UA" altLang="uk-UA" sz="2700" b="1" dirty="0">
                <a:sym typeface="+mn-ea"/>
              </a:rPr>
              <a:t>за два тижні</a:t>
            </a:r>
            <a:r>
              <a:rPr lang="uk-UA" altLang="uk-UA" sz="2700" dirty="0">
                <a:sym typeface="+mn-ea"/>
              </a:rPr>
              <a:t> до встановленого графіком терміну.</a:t>
            </a:r>
            <a:endParaRPr lang="uk-UA" altLang="uk-UA" sz="2700" dirty="0"/>
          </a:p>
          <a:p>
            <a:endParaRPr lang="uk-UA" altLang="uk-UA" sz="2700" dirty="0"/>
          </a:p>
        </p:txBody>
      </p:sp>
      <p:sp>
        <p:nvSpPr>
          <p:cNvPr id="9" name="Rectangle 2"/>
          <p:cNvSpPr>
            <a:spLocks noGrp="1" noChangeArrowheads="1"/>
          </p:cNvSpPr>
          <p:nvPr>
            <p:ph type="ctrTitle" hasCustomPrompt="1"/>
          </p:nvPr>
        </p:nvSpPr>
        <p:spPr>
          <a:xfrm>
            <a:off x="363220" y="476250"/>
            <a:ext cx="11485880" cy="528320"/>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 </a:t>
            </a:r>
            <a:r>
              <a:rPr kumimoji="0" lang="uk-UA" altLang="uk-UA" sz="3000" b="1" i="0" u="none" strike="noStrike" kern="1200" cap="none" spc="0" normalizeH="0" baseline="0" noProof="0" dirty="0">
                <a:ln>
                  <a:noFill/>
                </a:ln>
                <a:solidFill>
                  <a:schemeClr val="tx1"/>
                </a:solidFill>
                <a:effectLst/>
                <a:uLnTx/>
                <a:uFillTx/>
                <a:latin typeface="+mn-lt"/>
                <a:ea typeface="+mn-ea"/>
                <a:cs typeface="+mn-cs"/>
              </a:rPr>
              <a:t>графік відпусток</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noFill/>
        <a:effectLst/>
      </p:bgPr>
    </p:bg>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0375"/>
          </a:xfrm>
          <a:prstGeom prst="rect">
            <a:avLst/>
          </a:prstGeom>
        </p:spPr>
        <p:txBody>
          <a:bodyPr>
            <a:spAutoFit/>
          </a:bodyPr>
          <a:lstStyle/>
          <a:p>
            <a:pPr algn="just">
              <a:defRPr/>
            </a:pPr>
            <a:r>
              <a:rPr lang="ru-RU" sz="2400"/>
              <a:t>      </a:t>
            </a:r>
            <a:endParaRPr lang="ru-RU" sz="2400"/>
          </a:p>
        </p:txBody>
      </p:sp>
      <p:sp>
        <p:nvSpPr>
          <p:cNvPr id="4" name="Прямоугольник 3"/>
          <p:cNvSpPr/>
          <p:nvPr/>
        </p:nvSpPr>
        <p:spPr bwMode="auto">
          <a:xfrm>
            <a:off x="399415" y="1071880"/>
            <a:ext cx="11389360" cy="5187950"/>
          </a:xfrm>
          <a:prstGeom prst="rect">
            <a:avLst/>
          </a:prstGeom>
        </p:spPr>
        <p:txBody>
          <a:bodyPr wrap="square">
            <a:noAutofit/>
          </a:bodyPr>
          <a:lstStyle/>
          <a:p>
            <a:pPr>
              <a:spcBef>
                <a:spcPts val="600"/>
              </a:spcBef>
            </a:pPr>
            <a:r>
              <a:rPr lang="uk-UA" altLang="uk-UA" sz="2700" dirty="0"/>
              <a:t>Складання графіку відпусток є </a:t>
            </a:r>
            <a:r>
              <a:rPr lang="uk-UA" altLang="uk-UA" sz="2700" b="1" dirty="0"/>
              <a:t>обов’язковим</a:t>
            </a:r>
            <a:r>
              <a:rPr lang="uk-UA" altLang="uk-UA" sz="2700" dirty="0"/>
              <a:t> для усіх роботодавців!</a:t>
            </a:r>
            <a:endParaRPr lang="uk-UA" altLang="uk-UA" sz="2700" dirty="0"/>
          </a:p>
          <a:p>
            <a:pPr>
              <a:spcBef>
                <a:spcPts val="600"/>
              </a:spcBef>
            </a:pPr>
            <a:r>
              <a:rPr lang="uk-UA" altLang="uk-UA" sz="2700" dirty="0"/>
              <a:t>Згідно з п. 20 Типових правил внутрішнього трудового розпорядку для робітників та службовців підприємств, установ, організацій, затверджених Постановою Держкомпраці СРСР від 20.06.1984 № 213, графік відпусток складається на кожний календарний рік </a:t>
            </a:r>
            <a:r>
              <a:rPr lang="uk-UA" altLang="uk-UA" sz="2700" b="1" dirty="0"/>
              <a:t>не пізніше 5 січня поточного року</a:t>
            </a:r>
            <a:r>
              <a:rPr lang="uk-UA" altLang="uk-UA" sz="2700" dirty="0"/>
              <a:t>.</a:t>
            </a:r>
            <a:endParaRPr lang="uk-UA" altLang="uk-UA" sz="2700" dirty="0"/>
          </a:p>
          <a:p>
            <a:pPr>
              <a:spcBef>
                <a:spcPts val="600"/>
              </a:spcBef>
            </a:pPr>
            <a:r>
              <a:rPr lang="uk-UA" altLang="uk-UA" sz="2700" dirty="0">
                <a:sym typeface="+mn-ea"/>
              </a:rPr>
              <a:t>Графік відпусток затверджується наказом, а от його </a:t>
            </a:r>
            <a:r>
              <a:rPr lang="uk-UA" altLang="uk-UA" sz="2700" b="1" dirty="0">
                <a:sym typeface="+mn-ea"/>
              </a:rPr>
              <a:t>форма </a:t>
            </a:r>
            <a:r>
              <a:rPr lang="uk-UA" altLang="uk-UA" sz="2700" dirty="0">
                <a:sym typeface="+mn-ea"/>
              </a:rPr>
              <a:t>визначається роботодавцем самостійно.</a:t>
            </a:r>
            <a:endParaRPr lang="uk-UA" altLang="uk-UA" sz="2700" dirty="0"/>
          </a:p>
          <a:p>
            <a:pPr>
              <a:spcBef>
                <a:spcPts val="600"/>
              </a:spcBef>
            </a:pPr>
            <a:r>
              <a:rPr lang="uk-UA" altLang="uk-UA" sz="2700" dirty="0">
                <a:sym typeface="+mn-ea"/>
              </a:rPr>
              <a:t>За </a:t>
            </a:r>
            <a:r>
              <a:rPr lang="uk-UA" altLang="uk-UA" sz="2700" b="1" dirty="0">
                <a:sym typeface="+mn-ea"/>
              </a:rPr>
              <a:t>зразок </a:t>
            </a:r>
            <a:r>
              <a:rPr lang="uk-UA" altLang="uk-UA" sz="2700" dirty="0">
                <a:sym typeface="+mn-ea"/>
              </a:rPr>
              <a:t>можна використати типову форму графіка відпусток, наведену у Збірнику уніфікованих форм організаційно-розпорядчих документів, схваленому Нормативно-методичною комісією </a:t>
            </a:r>
            <a:r>
              <a:rPr lang="uk-UA" altLang="uk-UA" sz="2700" dirty="0" err="1">
                <a:sym typeface="+mn-ea"/>
              </a:rPr>
              <a:t>Укрдержархіву</a:t>
            </a:r>
            <a:r>
              <a:rPr lang="uk-UA" altLang="uk-UA" sz="2700" dirty="0">
                <a:sym typeface="+mn-ea"/>
              </a:rPr>
              <a:t> (протокол від 22.11.2015 № 7)</a:t>
            </a:r>
            <a:endParaRPr lang="uk-UA" altLang="uk-UA" sz="2700" dirty="0"/>
          </a:p>
          <a:p>
            <a:endParaRPr lang="uk-UA" altLang="uk-UA" sz="2700" dirty="0"/>
          </a:p>
        </p:txBody>
      </p:sp>
      <p:sp>
        <p:nvSpPr>
          <p:cNvPr id="9" name="Rectangle 2"/>
          <p:cNvSpPr>
            <a:spLocks noGrp="1" noChangeArrowheads="1"/>
          </p:cNvSpPr>
          <p:nvPr>
            <p:ph type="ctrTitle" hasCustomPrompt="1"/>
          </p:nvPr>
        </p:nvSpPr>
        <p:spPr>
          <a:xfrm>
            <a:off x="363220" y="476250"/>
            <a:ext cx="11485880" cy="528320"/>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 </a:t>
            </a:r>
            <a:r>
              <a:rPr kumimoji="0" lang="uk-UA" altLang="uk-UA" sz="3000" b="1" i="0" u="none" strike="noStrike" kern="1200" cap="none" spc="0" normalizeH="0" baseline="0" noProof="0" dirty="0">
                <a:ln>
                  <a:noFill/>
                </a:ln>
                <a:solidFill>
                  <a:schemeClr val="tx1"/>
                </a:solidFill>
                <a:effectLst/>
                <a:uLnTx/>
                <a:uFillTx/>
                <a:latin typeface="+mn-lt"/>
                <a:ea typeface="+mn-ea"/>
                <a:cs typeface="+mn-cs"/>
              </a:rPr>
              <a:t>графік відпусток</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2955" y="220345"/>
            <a:ext cx="8075295" cy="645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noFill/>
        <a:effectLst/>
      </p:bgPr>
    </p:bg>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0375"/>
          </a:xfrm>
          <a:prstGeom prst="rect">
            <a:avLst/>
          </a:prstGeom>
        </p:spPr>
        <p:txBody>
          <a:bodyPr>
            <a:spAutoFit/>
          </a:bodyPr>
          <a:lstStyle/>
          <a:p>
            <a:pPr algn="just">
              <a:defRPr/>
            </a:pPr>
            <a:r>
              <a:rPr lang="ru-RU" sz="2400"/>
              <a:t>      </a:t>
            </a:r>
            <a:endParaRPr lang="ru-RU" sz="2400"/>
          </a:p>
        </p:txBody>
      </p:sp>
      <p:sp>
        <p:nvSpPr>
          <p:cNvPr id="4" name="Прямоугольник 3"/>
          <p:cNvSpPr/>
          <p:nvPr/>
        </p:nvSpPr>
        <p:spPr bwMode="auto">
          <a:xfrm>
            <a:off x="399415" y="1351280"/>
            <a:ext cx="11389360" cy="4908550"/>
          </a:xfrm>
          <a:prstGeom prst="rect">
            <a:avLst/>
          </a:prstGeom>
        </p:spPr>
        <p:txBody>
          <a:bodyPr wrap="square">
            <a:noAutofit/>
          </a:bodyPr>
          <a:lstStyle/>
          <a:p>
            <a:pPr>
              <a:spcBef>
                <a:spcPts val="600"/>
              </a:spcBef>
            </a:pPr>
            <a:r>
              <a:rPr lang="uk-UA" altLang="uk-UA" sz="2700" dirty="0"/>
              <a:t>Обов'язково графіком відпусток </a:t>
            </a:r>
            <a:r>
              <a:rPr lang="uk-UA" altLang="uk-UA" sz="2700" b="1" dirty="0"/>
              <a:t>планується </a:t>
            </a:r>
            <a:r>
              <a:rPr lang="uk-UA" altLang="uk-UA" sz="2700" dirty="0"/>
              <a:t>надання основної та додаткової щорічних відпусток (за роботу із шкідливими та важкими умовами праці, за особливий характер праці, інші додаткові, передбачені законодавством).</a:t>
            </a:r>
            <a:endParaRPr lang="uk-UA" altLang="uk-UA" sz="2700" dirty="0"/>
          </a:p>
          <a:p>
            <a:pPr>
              <a:spcBef>
                <a:spcPts val="600"/>
              </a:spcBef>
            </a:pPr>
            <a:r>
              <a:rPr lang="uk-UA" altLang="uk-UA" sz="2700" b="1" dirty="0"/>
              <a:t>Рекомендовано </a:t>
            </a:r>
            <a:r>
              <a:rPr lang="uk-UA" altLang="uk-UA" sz="2700" dirty="0"/>
              <a:t>внести у графік відпустку “на дітей”.</a:t>
            </a:r>
            <a:endParaRPr lang="uk-UA" altLang="uk-UA" sz="2700" dirty="0"/>
          </a:p>
          <a:p>
            <a:pPr>
              <a:spcBef>
                <a:spcPts val="600"/>
              </a:spcBef>
            </a:pPr>
            <a:r>
              <a:rPr lang="uk-UA" altLang="uk-UA" sz="2700" dirty="0"/>
              <a:t>Відпустка </a:t>
            </a:r>
            <a:r>
              <a:rPr lang="uk-UA" altLang="uk-UA" sz="2700" b="1" dirty="0"/>
              <a:t>чорнобильцям </a:t>
            </a:r>
            <a:r>
              <a:rPr lang="uk-UA" altLang="uk-UA" sz="2700" dirty="0"/>
              <a:t>планується обов’язково і про неї подаються відомості до Управління соціального захисту.</a:t>
            </a:r>
            <a:endParaRPr lang="uk-UA" altLang="uk-UA" sz="2700" dirty="0"/>
          </a:p>
          <a:p>
            <a:pPr>
              <a:spcBef>
                <a:spcPts val="600"/>
              </a:spcBef>
            </a:pPr>
            <a:r>
              <a:rPr lang="uk-UA" altLang="uk-UA" sz="2700" dirty="0"/>
              <a:t>За рішенням роботодавця можна також </a:t>
            </a:r>
            <a:r>
              <a:rPr lang="uk-UA" altLang="uk-UA" sz="2700" dirty="0" err="1"/>
              <a:t>внести</a:t>
            </a:r>
            <a:r>
              <a:rPr lang="uk-UA" altLang="uk-UA" sz="2700" dirty="0"/>
              <a:t> у графік інші види відпусток, а також </a:t>
            </a:r>
            <a:r>
              <a:rPr lang="uk-UA" altLang="uk-UA" sz="2700" b="1" dirty="0"/>
              <a:t>невикористані </a:t>
            </a:r>
            <a:r>
              <a:rPr lang="uk-UA" altLang="uk-UA" sz="2700" dirty="0"/>
              <a:t>дні відпусток попередніх років.</a:t>
            </a:r>
            <a:endParaRPr lang="uk-UA" altLang="uk-UA" sz="2700" dirty="0"/>
          </a:p>
          <a:p>
            <a:pPr>
              <a:spcBef>
                <a:spcPts val="600"/>
              </a:spcBef>
            </a:pPr>
            <a:r>
              <a:rPr lang="uk-UA" altLang="uk-UA" sz="2700" dirty="0"/>
              <a:t>У разі виникнення необхідності </a:t>
            </a:r>
            <a:r>
              <a:rPr lang="uk-UA" altLang="uk-UA" sz="2700" b="1" dirty="0"/>
              <a:t>перенести </a:t>
            </a:r>
            <a:r>
              <a:rPr lang="uk-UA" altLang="uk-UA" sz="2700" dirty="0"/>
              <a:t>відпустки, заплановані графіком, треба внести зміни до графіку відпусток окремим наказом.</a:t>
            </a:r>
            <a:endParaRPr lang="uk-UA" altLang="uk-UA" sz="2700" dirty="0"/>
          </a:p>
        </p:txBody>
      </p:sp>
      <p:sp>
        <p:nvSpPr>
          <p:cNvPr id="9" name="Rectangle 2"/>
          <p:cNvSpPr>
            <a:spLocks noGrp="1" noChangeArrowheads="1"/>
          </p:cNvSpPr>
          <p:nvPr>
            <p:ph type="ctrTitle" hasCustomPrompt="1"/>
          </p:nvPr>
        </p:nvSpPr>
        <p:spPr>
          <a:xfrm>
            <a:off x="363220" y="476250"/>
            <a:ext cx="11485880" cy="528320"/>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 </a:t>
            </a:r>
            <a:r>
              <a:rPr kumimoji="0" lang="uk-UA" altLang="uk-UA" sz="3000" b="1" i="0" u="none" strike="noStrike" kern="1200" cap="none" spc="0" normalizeH="0" baseline="0" noProof="0" dirty="0">
                <a:ln>
                  <a:noFill/>
                </a:ln>
                <a:solidFill>
                  <a:schemeClr val="tx1"/>
                </a:solidFill>
                <a:effectLst/>
                <a:uLnTx/>
                <a:uFillTx/>
                <a:latin typeface="+mn-lt"/>
                <a:ea typeface="+mn-ea"/>
                <a:cs typeface="+mn-cs"/>
              </a:rPr>
              <a:t>графік відпусток</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Rectangle 2"/>
          <p:cNvSpPr>
            <a:spLocks noGrp="1" noChangeArrowheads="1"/>
          </p:cNvSpPr>
          <p:nvPr>
            <p:ph type="ctrTitle" hasCustomPrompt="1"/>
          </p:nvPr>
        </p:nvSpPr>
        <p:spPr>
          <a:xfrm>
            <a:off x="514985" y="47688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3000" b="1" i="0" u="none" strike="noStrike" kern="1200" cap="none" spc="0" normalizeH="0" baseline="0" noProof="0" dirty="0">
                <a:ln>
                  <a:noFill/>
                </a:ln>
                <a:solidFill>
                  <a:schemeClr val="tx1"/>
                </a:solidFill>
                <a:effectLst/>
                <a:uLnTx/>
                <a:uFillTx/>
                <a:latin typeface="+mn-lt"/>
                <a:ea typeface="+mj-ea"/>
                <a:cs typeface="+mj-cs"/>
              </a:rPr>
              <a:t>ПРОГРАМА</a:t>
            </a:r>
            <a:endParaRPr kumimoji="0" lang="uk-UA" altLang="uk-UA" sz="3000" b="1" i="0" u="none" strike="noStrike" kern="1200" cap="none" spc="0" normalizeH="0" baseline="0" noProof="0" dirty="0">
              <a:ln>
                <a:noFill/>
              </a:ln>
              <a:solidFill>
                <a:schemeClr val="tx1"/>
              </a:solidFill>
              <a:effectLst/>
              <a:uLnTx/>
              <a:uFillTx/>
              <a:latin typeface="+mn-lt"/>
              <a:ea typeface="+mj-ea"/>
              <a:cs typeface="+mj-cs"/>
            </a:endParaRPr>
          </a:p>
        </p:txBody>
      </p:sp>
      <p:sp>
        <p:nvSpPr>
          <p:cNvPr id="3075" name="Rectangle 3"/>
          <p:cNvSpPr>
            <a:spLocks noGrp="1" noChangeArrowheads="1"/>
          </p:cNvSpPr>
          <p:nvPr>
            <p:ph type="subTitle" idx="1" hasCustomPrompt="1"/>
          </p:nvPr>
        </p:nvSpPr>
        <p:spPr>
          <a:xfrm>
            <a:off x="514985" y="1052513"/>
            <a:ext cx="11161713" cy="4608513"/>
          </a:xfrm>
        </p:spPr>
        <p:txBody>
          <a:bodyPr vert="horz" wrap="square" lIns="91440" tIns="45720" rIns="91440" bIns="45720" numCol="1" anchor="t" anchorCtr="0" compatLnSpc="1"/>
          <a:lstStyle/>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1. Оплачувані відпустки та порядок їх надання:</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щорічні основна і додаткові відпустки;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додаткова відпустка на дітей;</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інші оплачувані відпустки (ЧАЕС, УБД, навчальні тощо)</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2. Особливості надання оплачуваних відпусток у період воєнного стану з урахуванням останніх змін:</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обмеження кількості днів основної та додаткових відпусток;</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хто і кому може відмовити у наданні будь-якої відпустки?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заміна оплачуваної відпустки неоплачуваною під час та після війни;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«недоторканні» відпустки: кому і які відпустки не обмежуються?</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12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noFill/>
        <a:effectLst/>
      </p:bgPr>
    </p:bg>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0375"/>
          </a:xfrm>
          <a:prstGeom prst="rect">
            <a:avLst/>
          </a:prstGeom>
        </p:spPr>
        <p:txBody>
          <a:bodyPr>
            <a:spAutoFit/>
          </a:bodyPr>
          <a:lstStyle/>
          <a:p>
            <a:pPr algn="just">
              <a:defRPr/>
            </a:pPr>
            <a:r>
              <a:rPr lang="ru-RU" sz="2400"/>
              <a:t>      </a:t>
            </a:r>
            <a:endParaRPr lang="ru-RU" sz="2400"/>
          </a:p>
        </p:txBody>
      </p:sp>
      <p:sp>
        <p:nvSpPr>
          <p:cNvPr id="4" name="Прямоугольник 3"/>
          <p:cNvSpPr/>
          <p:nvPr/>
        </p:nvSpPr>
        <p:spPr bwMode="auto">
          <a:xfrm>
            <a:off x="547370" y="1427480"/>
            <a:ext cx="11277600" cy="5157470"/>
          </a:xfrm>
          <a:prstGeom prst="rect">
            <a:avLst/>
          </a:prstGeom>
        </p:spPr>
        <p:txBody>
          <a:bodyPr wrap="square">
            <a:noAutofit/>
          </a:bodyPr>
          <a:lstStyle/>
          <a:p>
            <a:pPr marL="88900">
              <a:spcBef>
                <a:spcPts val="600"/>
              </a:spcBef>
            </a:pPr>
            <a:r>
              <a:rPr lang="uk-UA" altLang="uk-UA" sz="2700" dirty="0"/>
              <a:t>У період дії воєнного стану надання працівнику щорічної основної відпустки </a:t>
            </a:r>
            <a:r>
              <a:rPr lang="uk-UA" altLang="uk-UA" sz="2700" b="1" dirty="0"/>
              <a:t>за рішенням роботодавця</a:t>
            </a:r>
            <a:r>
              <a:rPr lang="uk-UA" altLang="uk-UA" sz="2700" dirty="0"/>
              <a:t> може бути обмежено тривалістю </a:t>
            </a:r>
            <a:r>
              <a:rPr lang="uk-UA" altLang="uk-UA" sz="2700" b="1" dirty="0"/>
              <a:t>24 календарні</a:t>
            </a:r>
            <a:r>
              <a:rPr lang="uk-UA" altLang="uk-UA" sz="2700" dirty="0"/>
              <a:t> дні за поточний робочий рік.</a:t>
            </a:r>
            <a:endParaRPr lang="uk-UA" altLang="uk-UA" sz="2700" dirty="0"/>
          </a:p>
          <a:p>
            <a:pPr marL="88900">
              <a:spcBef>
                <a:spcPts val="600"/>
              </a:spcBef>
            </a:pPr>
            <a:r>
              <a:rPr lang="uk-UA" altLang="uk-UA" sz="2700" dirty="0"/>
              <a:t>Також роботодавець </a:t>
            </a:r>
            <a:r>
              <a:rPr lang="uk-UA" altLang="uk-UA" sz="2700" b="1" dirty="0"/>
              <a:t>може </a:t>
            </a:r>
            <a:r>
              <a:rPr lang="uk-UA" altLang="uk-UA" sz="2700" dirty="0"/>
              <a:t>відмовити працівнику у наданні </a:t>
            </a:r>
            <a:r>
              <a:rPr lang="uk-UA" altLang="uk-UA" sz="2700" b="1" dirty="0"/>
              <a:t>невикористаних </a:t>
            </a:r>
            <a:r>
              <a:rPr lang="uk-UA" altLang="uk-UA" sz="2700" dirty="0"/>
              <a:t>днів щорічної відпустки.</a:t>
            </a:r>
            <a:endParaRPr lang="uk-UA" altLang="uk-UA" sz="2700" dirty="0"/>
          </a:p>
          <a:p>
            <a:pPr marL="88900">
              <a:spcBef>
                <a:spcPts val="600"/>
              </a:spcBef>
            </a:pPr>
            <a:r>
              <a:rPr lang="uk-UA" altLang="uk-UA" sz="2700" dirty="0">
                <a:sym typeface="+mn-ea"/>
              </a:rPr>
              <a:t>Якщо тривалість щорічної основної відпустки працівника становить більше 24 календарних днів, надання невикористаних у період дії воєнного стану днів такої відпустки </a:t>
            </a:r>
            <a:r>
              <a:rPr lang="uk-UA" altLang="uk-UA" sz="2700" b="1" dirty="0">
                <a:sym typeface="+mn-ea"/>
              </a:rPr>
              <a:t>переноситься </a:t>
            </a:r>
            <a:r>
              <a:rPr lang="uk-UA" altLang="uk-UA" sz="2700" dirty="0">
                <a:sym typeface="+mn-ea"/>
              </a:rPr>
              <a:t>на період після припинення або скасування воєнного стану. </a:t>
            </a:r>
            <a:endParaRPr lang="uk-UA" altLang="uk-UA" sz="2700" dirty="0"/>
          </a:p>
          <a:p>
            <a:pPr marL="88900">
              <a:spcBef>
                <a:spcPts val="600"/>
              </a:spcBef>
            </a:pPr>
            <a:r>
              <a:rPr lang="uk-UA" altLang="uk-UA" sz="2700" dirty="0">
                <a:sym typeface="+mn-ea"/>
              </a:rPr>
              <a:t>За рішенням роботодавця невикористані дні такої відпустки можуть надаватися </a:t>
            </a:r>
            <a:r>
              <a:rPr lang="uk-UA" altLang="uk-UA" sz="2700" b="1" dirty="0">
                <a:sym typeface="+mn-ea"/>
              </a:rPr>
              <a:t>без збереження</a:t>
            </a:r>
            <a:r>
              <a:rPr lang="uk-UA" altLang="uk-UA" sz="2700" dirty="0">
                <a:sym typeface="+mn-ea"/>
              </a:rPr>
              <a:t> заробітної плати.</a:t>
            </a:r>
            <a:endParaRPr lang="uk-UA" altLang="uk-UA" sz="2700" dirty="0"/>
          </a:p>
        </p:txBody>
      </p:sp>
      <p:sp>
        <p:nvSpPr>
          <p:cNvPr id="2" name="Номер слайда 1"/>
          <p:cNvSpPr>
            <a:spLocks noGrp="1"/>
          </p:cNvSpPr>
          <p:nvPr>
            <p:ph type="sldNum" sz="quarter" idx="12"/>
          </p:nvPr>
        </p:nvSpPr>
        <p:spPr bwMode="auto">
          <a:xfrm>
            <a:off x="122083" y="6464299"/>
            <a:ext cx="524021" cy="365125"/>
          </a:xfrm>
        </p:spPr>
        <p:txBody>
          <a:bodyPr/>
          <a:lstStyle/>
          <a:p>
            <a:pPr algn="l"/>
            <a:fld id="{DA437D03-45AE-4311-B62B-350C10CD91DF}" type="slidenum">
              <a:rPr lang="uk-UA" sz="800" smtClean="0"/>
            </a:fld>
            <a:endParaRPr lang="uk-UA" sz="800" dirty="0"/>
          </a:p>
        </p:txBody>
      </p:sp>
      <p:sp>
        <p:nvSpPr>
          <p:cNvPr id="9" name="Rectangle 2"/>
          <p:cNvSpPr>
            <a:spLocks noGrp="1" noChangeArrowheads="1"/>
          </p:cNvSpPr>
          <p:nvPr>
            <p:ph type="ctrTitle" hasCustomPrompt="1"/>
          </p:nvPr>
        </p:nvSpPr>
        <p:spPr>
          <a:xfrm>
            <a:off x="363220" y="476250"/>
            <a:ext cx="11485880" cy="951230"/>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rPr>
              <a:t>2. Особливості надання оплачуваних відпусток у період воєнного стану з урахуванням останніх змін Закону № 2136</a:t>
            </a:r>
            <a:endParaRPr lang="uk-UA" altLang="uk-UA" sz="3000" b="1" noProof="0" dirty="0">
              <a:ln>
                <a:noFill/>
              </a:ln>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noFill/>
        <a:effectLst/>
      </p:bgPr>
    </p:bg>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0375"/>
          </a:xfrm>
          <a:prstGeom prst="rect">
            <a:avLst/>
          </a:prstGeom>
        </p:spPr>
        <p:txBody>
          <a:bodyPr>
            <a:spAutoFit/>
          </a:bodyPr>
          <a:lstStyle/>
          <a:p>
            <a:pPr algn="just">
              <a:defRPr/>
            </a:pPr>
            <a:r>
              <a:rPr lang="ru-RU" sz="2400"/>
              <a:t>      </a:t>
            </a:r>
            <a:endParaRPr lang="ru-RU" sz="2400"/>
          </a:p>
        </p:txBody>
      </p:sp>
      <p:sp>
        <p:nvSpPr>
          <p:cNvPr id="4" name="Прямоугольник 3"/>
          <p:cNvSpPr/>
          <p:nvPr/>
        </p:nvSpPr>
        <p:spPr bwMode="auto">
          <a:xfrm>
            <a:off x="547370" y="1467485"/>
            <a:ext cx="11277600" cy="4821555"/>
          </a:xfrm>
          <a:prstGeom prst="rect">
            <a:avLst/>
          </a:prstGeom>
        </p:spPr>
        <p:txBody>
          <a:bodyPr wrap="square">
            <a:noAutofit/>
          </a:bodyPr>
          <a:lstStyle/>
          <a:p>
            <a:pPr marL="88900">
              <a:spcBef>
                <a:spcPts val="600"/>
              </a:spcBef>
            </a:pPr>
            <a:r>
              <a:rPr lang="uk-UA" altLang="uk-UA" sz="2700" dirty="0"/>
              <a:t>Які відпустки </a:t>
            </a:r>
            <a:r>
              <a:rPr lang="uk-UA" altLang="uk-UA" sz="2700" b="1" dirty="0"/>
              <a:t>не обмежуються </a:t>
            </a:r>
            <a:r>
              <a:rPr lang="uk-UA" altLang="uk-UA" sz="2700" dirty="0"/>
              <a:t>у період воєнного стану:</a:t>
            </a:r>
            <a:endParaRPr lang="uk-UA" altLang="uk-UA" sz="2700" dirty="0"/>
          </a:p>
          <a:p>
            <a:pPr marL="660400" indent="-571500">
              <a:spcBef>
                <a:spcPts val="600"/>
              </a:spcBef>
              <a:buFont typeface="Arial" panose="020B0604020202020204" pitchFamily="34" charset="0"/>
              <a:buChar char="•"/>
            </a:pPr>
            <a:r>
              <a:rPr lang="uk-UA" altLang="uk-UA" sz="2700" dirty="0"/>
              <a:t>відпустка у зв’язку з вагітністю та пологами;</a:t>
            </a:r>
            <a:endParaRPr lang="uk-UA" altLang="uk-UA" sz="2700" dirty="0"/>
          </a:p>
          <a:p>
            <a:pPr marL="660400" indent="-571500">
              <a:spcBef>
                <a:spcPts val="600"/>
              </a:spcBef>
              <a:buFont typeface="Arial" panose="020B0604020202020204" pitchFamily="34" charset="0"/>
              <a:buChar char="•"/>
            </a:pPr>
            <a:r>
              <a:rPr lang="uk-UA" altLang="uk-UA" sz="2700" dirty="0"/>
              <a:t>відпустка для догляду за дитиною до досягнення нею трирічного віку;</a:t>
            </a:r>
            <a:endParaRPr lang="uk-UA" altLang="uk-UA" sz="2700" dirty="0"/>
          </a:p>
          <a:p>
            <a:pPr marL="660400" indent="-571500">
              <a:spcBef>
                <a:spcPts val="600"/>
              </a:spcBef>
              <a:buFont typeface="Arial" panose="020B0604020202020204" pitchFamily="34" charset="0"/>
              <a:buChar char="•"/>
            </a:pPr>
            <a:r>
              <a:rPr lang="uk-UA" altLang="uk-UA" sz="2700" dirty="0"/>
              <a:t>відпустка у зв’язку з усиновленням дитини.</a:t>
            </a:r>
            <a:endParaRPr lang="uk-UA" altLang="uk-UA" sz="2700" dirty="0"/>
          </a:p>
          <a:p>
            <a:pPr marL="88900">
              <a:spcBef>
                <a:spcPts val="600"/>
              </a:spcBef>
            </a:pPr>
            <a:r>
              <a:rPr lang="uk-UA" altLang="uk-UA" sz="2700" dirty="0">
                <a:sym typeface="+mn-ea"/>
              </a:rPr>
              <a:t>Кому відпустки можуть бути обмежені, але </a:t>
            </a:r>
            <a:r>
              <a:rPr lang="uk-UA" altLang="uk-UA" sz="2700" b="1" dirty="0">
                <a:sym typeface="+mn-ea"/>
              </a:rPr>
              <a:t>не можуть</a:t>
            </a:r>
            <a:r>
              <a:rPr lang="uk-UA" altLang="uk-UA" sz="2700" dirty="0">
                <a:sym typeface="+mn-ea"/>
              </a:rPr>
              <a:t> </a:t>
            </a:r>
            <a:r>
              <a:rPr lang="uk-UA" altLang="uk-UA" sz="2700" b="1" dirty="0">
                <a:sym typeface="+mn-ea"/>
              </a:rPr>
              <a:t>надаватись без оплати</a:t>
            </a:r>
            <a:r>
              <a:rPr lang="uk-UA" altLang="uk-UA" sz="2700" dirty="0">
                <a:sym typeface="+mn-ea"/>
              </a:rPr>
              <a:t> після воєнного стану:</a:t>
            </a:r>
            <a:endParaRPr lang="uk-UA" altLang="uk-UA" sz="2700" dirty="0"/>
          </a:p>
          <a:p>
            <a:pPr marL="774700" indent="-685800">
              <a:spcBef>
                <a:spcPts val="600"/>
              </a:spcBef>
              <a:buFont typeface="Arial" panose="020B0604020202020204" pitchFamily="34" charset="0"/>
              <a:buChar char="•"/>
            </a:pPr>
            <a:r>
              <a:rPr lang="uk-UA" altLang="uk-UA" sz="2700" dirty="0">
                <a:sym typeface="+mn-ea"/>
              </a:rPr>
              <a:t>керівним працівникам закладів освіти та установ освіти, навчальних (педагогічних) частин (підрозділів) інших установ і закладів;</a:t>
            </a:r>
            <a:endParaRPr lang="uk-UA" altLang="uk-UA" sz="2700" dirty="0"/>
          </a:p>
          <a:p>
            <a:pPr marL="774700" indent="-685800">
              <a:spcBef>
                <a:spcPts val="600"/>
              </a:spcBef>
              <a:buFont typeface="Arial" panose="020B0604020202020204" pitchFamily="34" charset="0"/>
              <a:buChar char="•"/>
            </a:pPr>
            <a:r>
              <a:rPr lang="uk-UA" altLang="uk-UA" sz="2700" dirty="0">
                <a:sym typeface="+mn-ea"/>
              </a:rPr>
              <a:t>педагогічним, науково-педагогічним та науковим працівникам.</a:t>
            </a:r>
            <a:endParaRPr lang="uk-UA" altLang="uk-UA" sz="2700" dirty="0"/>
          </a:p>
          <a:p>
            <a:pPr marL="88900">
              <a:spcBef>
                <a:spcPts val="600"/>
              </a:spcBef>
              <a:buFont typeface="Arial" panose="020B0604020202020204" pitchFamily="34" charset="0"/>
            </a:pPr>
            <a:endParaRPr lang="uk-UA" altLang="uk-UA" sz="2700" dirty="0"/>
          </a:p>
        </p:txBody>
      </p:sp>
      <p:sp>
        <p:nvSpPr>
          <p:cNvPr id="2" name="Номер слайда 1"/>
          <p:cNvSpPr>
            <a:spLocks noGrp="1"/>
          </p:cNvSpPr>
          <p:nvPr>
            <p:ph type="sldNum" sz="quarter" idx="12"/>
          </p:nvPr>
        </p:nvSpPr>
        <p:spPr bwMode="auto">
          <a:xfrm>
            <a:off x="122083" y="6464299"/>
            <a:ext cx="524021" cy="365125"/>
          </a:xfrm>
        </p:spPr>
        <p:txBody>
          <a:bodyPr/>
          <a:lstStyle/>
          <a:p>
            <a:pPr algn="l"/>
            <a:fld id="{DA437D03-45AE-4311-B62B-350C10CD91DF}" type="slidenum">
              <a:rPr lang="uk-UA" sz="800" smtClean="0"/>
            </a:fld>
            <a:endParaRPr lang="uk-UA" sz="800" dirty="0"/>
          </a:p>
        </p:txBody>
      </p:sp>
      <p:sp>
        <p:nvSpPr>
          <p:cNvPr id="9" name="Rectangle 2"/>
          <p:cNvSpPr>
            <a:spLocks noGrp="1" noChangeArrowheads="1"/>
          </p:cNvSpPr>
          <p:nvPr>
            <p:ph type="ctrTitle" hasCustomPrompt="1"/>
          </p:nvPr>
        </p:nvSpPr>
        <p:spPr>
          <a:xfrm>
            <a:off x="363220" y="476250"/>
            <a:ext cx="11485880" cy="951230"/>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rPr>
              <a:t>2. Особливості надання оплачуваних відпусток у період воєнного стану з урахуванням останніх змін Закону № 2136</a:t>
            </a:r>
            <a:endParaRPr lang="uk-UA" altLang="uk-UA" sz="3000" b="1" noProof="0" dirty="0">
              <a:ln>
                <a:noFill/>
              </a:ln>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noFill/>
        <a:effectLst/>
      </p:bgPr>
    </p:bg>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0375"/>
          </a:xfrm>
          <a:prstGeom prst="rect">
            <a:avLst/>
          </a:prstGeom>
        </p:spPr>
        <p:txBody>
          <a:bodyPr>
            <a:spAutoFit/>
          </a:bodyPr>
          <a:lstStyle/>
          <a:p>
            <a:pPr algn="just">
              <a:defRPr/>
            </a:pPr>
            <a:r>
              <a:rPr lang="ru-RU" sz="2400"/>
              <a:t>      </a:t>
            </a:r>
            <a:endParaRPr lang="ru-RU" sz="2400"/>
          </a:p>
        </p:txBody>
      </p:sp>
      <p:sp>
        <p:nvSpPr>
          <p:cNvPr id="4" name="Прямоугольник 3"/>
          <p:cNvSpPr/>
          <p:nvPr/>
        </p:nvSpPr>
        <p:spPr bwMode="auto">
          <a:xfrm>
            <a:off x="547370" y="1427480"/>
            <a:ext cx="11277600" cy="5454650"/>
          </a:xfrm>
          <a:prstGeom prst="rect">
            <a:avLst/>
          </a:prstGeom>
        </p:spPr>
        <p:txBody>
          <a:bodyPr wrap="square">
            <a:noAutofit/>
          </a:bodyPr>
          <a:lstStyle/>
          <a:p>
            <a:pPr marL="88900"/>
            <a:r>
              <a:rPr lang="uk-UA" altLang="uk-UA" sz="2700" dirty="0"/>
              <a:t>На період воєнного стану </a:t>
            </a:r>
            <a:r>
              <a:rPr lang="uk-UA" altLang="uk-UA" sz="2700" b="1" dirty="0"/>
              <a:t>не діють</a:t>
            </a:r>
            <a:r>
              <a:rPr lang="uk-UA" altLang="uk-UA" sz="2700" dirty="0"/>
              <a:t> норми:</a:t>
            </a:r>
            <a:endParaRPr lang="uk-UA" altLang="uk-UA" sz="2700" dirty="0"/>
          </a:p>
          <a:p>
            <a:pPr marL="88900">
              <a:buFont typeface="Arial" panose="020B0604020202020204" pitchFamily="34" charset="0"/>
            </a:pPr>
            <a:r>
              <a:rPr lang="uk-UA" altLang="uk-UA" sz="2700" dirty="0"/>
              <a:t>- невикористана частина щорічної відпустки має бути надана працівнику, як правило, до кінця робочого року, але не пізніше 12 місяців після закінчення робочого року, за який надається відпустка;</a:t>
            </a:r>
            <a:endParaRPr lang="uk-UA" altLang="uk-UA" sz="2700" dirty="0"/>
          </a:p>
          <a:p>
            <a:pPr marL="88900">
              <a:buFont typeface="Arial" panose="020B0604020202020204" pitchFamily="34" charset="0"/>
            </a:pPr>
            <a:r>
              <a:rPr lang="uk-UA" altLang="uk-UA" sz="2700" dirty="0"/>
              <a:t>- забороняється ненадання щорічних відпусток повної тривалості протягом 2 років підряд.</a:t>
            </a:r>
            <a:endParaRPr lang="uk-UA" altLang="uk-UA" sz="2700" dirty="0"/>
          </a:p>
          <a:p>
            <a:pPr marL="88900"/>
            <a:r>
              <a:rPr lang="uk-UA" altLang="uk-UA" sz="2700" dirty="0">
                <a:sym typeface="+mn-ea"/>
              </a:rPr>
              <a:t>Роботодавець може </a:t>
            </a:r>
            <a:r>
              <a:rPr lang="uk-UA" altLang="uk-UA" sz="2700" b="1" dirty="0">
                <a:sym typeface="+mn-ea"/>
              </a:rPr>
              <a:t>відмовити</a:t>
            </a:r>
            <a:r>
              <a:rPr lang="uk-UA" altLang="uk-UA" sz="2700" dirty="0">
                <a:sym typeface="+mn-ea"/>
              </a:rPr>
              <a:t> працівнику у наданні </a:t>
            </a:r>
            <a:r>
              <a:rPr lang="uk-UA" altLang="uk-UA" sz="2700" b="1" dirty="0">
                <a:sym typeface="+mn-ea"/>
              </a:rPr>
              <a:t>будь-якого виду</a:t>
            </a:r>
            <a:r>
              <a:rPr lang="uk-UA" altLang="uk-UA" sz="2700" dirty="0">
                <a:sym typeface="+mn-ea"/>
              </a:rPr>
              <a:t> відпусток </a:t>
            </a:r>
            <a:r>
              <a:rPr lang="uk-UA" altLang="uk-UA" sz="2700" i="1" dirty="0">
                <a:sym typeface="+mn-ea"/>
              </a:rPr>
              <a:t>(крім відпустки у зв’язку вагітністю та пологами та відпустки для догляду за дитиною до досягнення нею трирічного віку), </a:t>
            </a:r>
            <a:r>
              <a:rPr lang="uk-UA" altLang="uk-UA" sz="2700" dirty="0">
                <a:sym typeface="+mn-ea"/>
              </a:rPr>
              <a:t>якщо такий працівник залучений до виконання робіт на об’єктах</a:t>
            </a:r>
            <a:r>
              <a:rPr lang="uk-UA" altLang="uk-UA" sz="2700" b="1" dirty="0">
                <a:sym typeface="+mn-ea"/>
              </a:rPr>
              <a:t> критичної інфраструктури</a:t>
            </a:r>
            <a:r>
              <a:rPr lang="uk-UA" altLang="uk-UA" sz="2700" dirty="0">
                <a:sym typeface="+mn-ea"/>
              </a:rPr>
              <a:t>, </a:t>
            </a:r>
            <a:r>
              <a:rPr lang="uk-UA" altLang="uk-UA" sz="2700" b="1" i="1" dirty="0">
                <a:sym typeface="+mn-ea"/>
              </a:rPr>
              <a:t>робіт з виробництва товарів оборонного призначення або до виконання мобілізаційного завдання (замовлення).</a:t>
            </a:r>
            <a:endParaRPr lang="uk-UA" altLang="uk-UA" sz="2700" b="1" i="1" dirty="0"/>
          </a:p>
          <a:p>
            <a:pPr marL="88900">
              <a:buFont typeface="Arial" panose="020B0604020202020204" pitchFamily="34" charset="0"/>
            </a:pPr>
            <a:endParaRPr lang="uk-UA" altLang="uk-UA" sz="2700" dirty="0"/>
          </a:p>
        </p:txBody>
      </p:sp>
      <p:sp>
        <p:nvSpPr>
          <p:cNvPr id="2" name="Номер слайда 1"/>
          <p:cNvSpPr>
            <a:spLocks noGrp="1"/>
          </p:cNvSpPr>
          <p:nvPr>
            <p:ph type="sldNum" sz="quarter" idx="12"/>
          </p:nvPr>
        </p:nvSpPr>
        <p:spPr bwMode="auto">
          <a:xfrm>
            <a:off x="122083" y="6464299"/>
            <a:ext cx="524021" cy="365125"/>
          </a:xfrm>
        </p:spPr>
        <p:txBody>
          <a:bodyPr/>
          <a:lstStyle/>
          <a:p>
            <a:pPr algn="l"/>
            <a:fld id="{DA437D03-45AE-4311-B62B-350C10CD91DF}" type="slidenum">
              <a:rPr lang="uk-UA" sz="800" smtClean="0"/>
            </a:fld>
            <a:endParaRPr lang="uk-UA" sz="800" dirty="0"/>
          </a:p>
        </p:txBody>
      </p:sp>
      <p:sp>
        <p:nvSpPr>
          <p:cNvPr id="9" name="Rectangle 2"/>
          <p:cNvSpPr>
            <a:spLocks noGrp="1" noChangeArrowheads="1"/>
          </p:cNvSpPr>
          <p:nvPr>
            <p:ph type="ctrTitle" hasCustomPrompt="1"/>
          </p:nvPr>
        </p:nvSpPr>
        <p:spPr>
          <a:xfrm>
            <a:off x="363220" y="476250"/>
            <a:ext cx="11485880" cy="951230"/>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rPr>
              <a:t>2. Особливості надання оплачуваних відпусток у період воєнного стану з урахуванням останніх змін Закону № 2136</a:t>
            </a:r>
            <a:endParaRPr lang="uk-UA" altLang="uk-UA" sz="3000" b="1" noProof="0" dirty="0">
              <a:ln>
                <a:noFill/>
              </a:ln>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043940"/>
            <a:ext cx="11162030" cy="53486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Обчислення середньої заробітної плати для оплати часу відпусток, проводиться виходячи з виплат за останні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12</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календарних місяців роботи, що передують місяцю надання відпустки.</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Працівникові, який пропрацював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менше року</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середня заробітна плата обчислюється виходячи з виплат за фактичний час роботи, тобто з першого числа місяця після оформлення на роботу до першого числа місяця, в якому надається відпустка.</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Якщо працівника прийнято (оформлено) на роботу не з першого числа місяця, проте дата прийняття на роботу є першим робочим днем місяця, то цей місяць враховується до розрахункового періоду як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повний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місяць.</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49403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3. </a:t>
            </a:r>
            <a:r>
              <a:rPr lang="uk-UA" altLang="uk-UA" sz="3000" b="1" noProof="0" dirty="0">
                <a:ln>
                  <a:noFill/>
                </a:ln>
                <a:effectLst/>
                <a:uLnTx/>
                <a:uFillTx/>
                <a:latin typeface="+mn-lt"/>
                <a:ea typeface="+mn-ea"/>
                <a:cs typeface="+mn-cs"/>
              </a:rPr>
              <a:t>Розрахунок середнього заробітку для оплати відпусток</a:t>
            </a:r>
            <a:endParaRPr lang="uk-UA" altLang="uk-UA" sz="3000" b="1" noProof="0" dirty="0">
              <a:ln>
                <a:noFill/>
              </a:ln>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043940"/>
            <a:ext cx="11162030" cy="53486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Час, протягом якого працівник згідно із законодавством не працював і за ним не зберігався заробіток або зберігався частково,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виключається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з розрахункового періоду.</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З розрахункового періоду також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виключається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час, за який відсутні дані про нараховану заробітну плату працівника внаслідок проведення бойових дій під час дії воєнного стану.</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Якщо в розрахунковому періоді у працівника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не було заробітної плати</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розрахунки проводяться з установлених йому в трудовому договорі тарифної ставки, посадового (місячного) окладу.</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49403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3. </a:t>
            </a:r>
            <a:r>
              <a:rPr lang="uk-UA" altLang="uk-UA" sz="3000" b="1" noProof="0" dirty="0">
                <a:ln>
                  <a:noFill/>
                </a:ln>
                <a:effectLst/>
                <a:uLnTx/>
                <a:uFillTx/>
                <a:latin typeface="+mn-lt"/>
                <a:ea typeface="+mn-ea"/>
                <a:cs typeface="+mn-cs"/>
              </a:rPr>
              <a:t>Розрахунок середнього заробітку для оплати відпусток</a:t>
            </a:r>
            <a:endParaRPr lang="uk-UA" altLang="uk-UA" sz="3000" b="1" noProof="0" dirty="0">
              <a:ln>
                <a:noFill/>
              </a:ln>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043940"/>
            <a:ext cx="11162030" cy="53486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Якщо розмір посадового окладу є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меншим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від передбаченого законодавством розміру мінімальної заробітної плати, середня заробітна плата розраховується з установленого розміру мінімальної заробітної плати на час розрахунку.</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У разі укладення трудового договору на умовах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неповного робочого часу</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розрахунок проводиться з розміру мінімальної заробітної плати, обчисленого пропорційно до умов укладеного трудового договору.</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Якщо розрахунок середньої заробітної плати обчислюється виходячи з посадового окладу чи мінімальної заробітної плати, то її нарахування здійснюється шляхом множення посадового окладу чи мінімальної заробітної плати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на кількість місяців розрахункового періоду</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49403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3. </a:t>
            </a:r>
            <a:r>
              <a:rPr lang="uk-UA" altLang="uk-UA" sz="3000" b="1" noProof="0" dirty="0">
                <a:ln>
                  <a:noFill/>
                </a:ln>
                <a:effectLst/>
                <a:uLnTx/>
                <a:uFillTx/>
                <a:latin typeface="+mn-lt"/>
                <a:ea typeface="+mn-ea"/>
                <a:cs typeface="+mn-cs"/>
              </a:rPr>
              <a:t>Розрахунок середнього заробітку для оплати відпусток</a:t>
            </a:r>
            <a:endParaRPr lang="uk-UA" altLang="uk-UA" sz="3000" b="1" noProof="0" dirty="0">
              <a:ln>
                <a:noFill/>
              </a:ln>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043940"/>
            <a:ext cx="11162030" cy="53486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Обчислення середньої заробітної плати для оплати часу відпусток  проводиться шляхом ділення сумарного заробітку за останні перед наданням відпустки 12 місяців або за фактично відпрацьований період (розрахунковий період) на відповідну кількість календарних днів розрахункового періоду.</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Із розрахунку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виключаються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святкові та неробочі дні, встановлені законодавством (але не у період воєнного стану!).</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Отриманий результат множиться на число календарних днів відпустки.</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Для працівників з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відрядною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оплатою праці в разі відсутності оперативних даних для розрахунку заробітку за останній місяць розрахункового періоду він може замінюватися іншим місяцем, що безпосередньо передує розрахунковому періоду.</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49403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3. </a:t>
            </a:r>
            <a:r>
              <a:rPr lang="uk-UA" altLang="uk-UA" sz="3000" b="1" noProof="0" dirty="0">
                <a:ln>
                  <a:noFill/>
                </a:ln>
                <a:effectLst/>
                <a:uLnTx/>
                <a:uFillTx/>
                <a:latin typeface="+mn-lt"/>
                <a:ea typeface="+mn-ea"/>
                <a:cs typeface="+mn-cs"/>
              </a:rPr>
              <a:t>Розрахунок середнього заробітку для оплати відпусток</a:t>
            </a:r>
            <a:endParaRPr lang="uk-UA" altLang="uk-UA" sz="3000" b="1" noProof="0" dirty="0">
              <a:ln>
                <a:noFill/>
              </a:ln>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043940"/>
            <a:ext cx="11162030" cy="53486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Премії (в тому числі за місяць) та інші заохочувальні виплати за підсумками роботи за певний період під час обчислення середньої заробітної плати враховуються в заробіток періоду, який відповідає кількості місяців, за які вони нараховані,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починаючи з місяця, в якому вони нараховані</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Суму премії або іншої заохочувальної виплати за підсумками роботи за певний період ділимо на кількість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відпрацьованих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робочих днів періоду, за який вони нараховані, та множимо на кількість відпрацьованих робочих днів відповідного місяця, що припадає на розрахунковий період.</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Якщо період, за який нараховано премію чи іншу заохочувальну виплату, працівником відпрацьовано частково,  враховується сума у розмірі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не більше</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фактичної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суми премії чи іншої заохочувальної виплати.</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49403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3. </a:t>
            </a:r>
            <a:r>
              <a:rPr lang="uk-UA" altLang="uk-UA" sz="3000" b="1" noProof="0" dirty="0">
                <a:ln>
                  <a:noFill/>
                </a:ln>
                <a:effectLst/>
                <a:uLnTx/>
                <a:uFillTx/>
                <a:latin typeface="+mn-lt"/>
                <a:ea typeface="+mn-ea"/>
                <a:cs typeface="+mn-cs"/>
              </a:rPr>
              <a:t>Розрахунок середнього заробітку для оплати відпусток</a:t>
            </a:r>
            <a:endParaRPr lang="uk-UA" altLang="uk-UA" sz="3000" b="1" noProof="0" dirty="0">
              <a:ln>
                <a:noFill/>
              </a:ln>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49403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3. </a:t>
            </a:r>
            <a:r>
              <a:rPr lang="uk-UA" altLang="uk-UA" sz="3000" b="1" noProof="0" dirty="0">
                <a:ln>
                  <a:noFill/>
                </a:ln>
                <a:effectLst/>
                <a:uLnTx/>
                <a:uFillTx/>
                <a:latin typeface="+mn-lt"/>
                <a:ea typeface="+mn-ea"/>
                <a:cs typeface="+mn-cs"/>
              </a:rPr>
              <a:t>Розрахунок оплати відпусток: довідник</a:t>
            </a:r>
            <a:endParaRPr lang="uk-UA" altLang="uk-UA" sz="3000" b="1" noProof="0" dirty="0">
              <a:ln>
                <a:noFill/>
              </a:ln>
              <a:effectLst/>
              <a:uLnTx/>
              <a:uFillTx/>
              <a:latin typeface="+mn-lt"/>
              <a:ea typeface="+mn-ea"/>
              <a:cs typeface="+mn-cs"/>
            </a:endParaRPr>
          </a:p>
        </p:txBody>
      </p:sp>
      <p:graphicFrame>
        <p:nvGraphicFramePr>
          <p:cNvPr id="2" name="Object 1"/>
          <p:cNvGraphicFramePr/>
          <p:nvPr/>
        </p:nvGraphicFramePr>
        <p:xfrm>
          <a:off x="460375" y="970915"/>
          <a:ext cx="11270615" cy="5668645"/>
        </p:xfrm>
        <a:graphic>
          <a:graphicData uri="http://schemas.openxmlformats.org/presentationml/2006/ole">
            <mc:AlternateContent xmlns:mc="http://schemas.openxmlformats.org/markup-compatibility/2006">
              <mc:Choice xmlns:v="urn:schemas-microsoft-com:vml" Requires="v">
                <p:oleObj spid="_x0000_s3" name="" r:id="rId1" imgW="11332210" imgH="6416040" progId="Paint.Picture">
                  <p:embed/>
                </p:oleObj>
              </mc:Choice>
              <mc:Fallback>
                <p:oleObj name="" r:id="rId1" imgW="11332210" imgH="6416040" progId="Paint.Picture">
                  <p:embed/>
                  <p:pic>
                    <p:nvPicPr>
                      <p:cNvPr id="0" name="Picture 2"/>
                      <p:cNvPicPr/>
                      <p:nvPr/>
                    </p:nvPicPr>
                    <p:blipFill>
                      <a:blip r:embed="rId2"/>
                      <a:stretch>
                        <a:fillRect/>
                      </a:stretch>
                    </p:blipFill>
                    <p:spPr>
                      <a:xfrm>
                        <a:off x="460375" y="970915"/>
                        <a:ext cx="11270615" cy="5668645"/>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Відповідно до ст. 24 Закону про відпустки </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у разі звільнення працівника йому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виплачується </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грошова компенсація за всі не використані ним дні:</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щорічної основної відпустки (ст. 6);</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щорічної додаткової відпустки (ст. 7-8): за роботу із шкідливими і важкими умовами праці, за особливий характер праці та інші, гарантовані колективним договором;</a:t>
            </a:r>
            <a:endParaRPr lang="uk-UA" altLang="uk-UA" sz="2800" noProof="0" dirty="0">
              <a:ln>
                <a:noFill/>
              </a:ln>
              <a:effectLst/>
              <a:uLnTx/>
              <a:uFillTx/>
              <a:sym typeface="+mn-ea"/>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додаткової відпустки працівникам, які мають дітей або повнолітню дитину - особу з інвалідністю з дитинства підгрупи А I групи.</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Не компенсуються</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всі інші види оплачуваних відпусток (чорнобильська, УБД, творча, навчальна, при народженні дитини тощо)</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4. Компенсуємо відпустки при звільненні і без звільнення під час війни: які відпустки компенсуються, а які тільки «відгулюються»?</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Rectangle 2"/>
          <p:cNvSpPr>
            <a:spLocks noGrp="1" noChangeArrowheads="1"/>
          </p:cNvSpPr>
          <p:nvPr>
            <p:ph type="ctrTitle" hasCustomPrompt="1"/>
          </p:nvPr>
        </p:nvSpPr>
        <p:spPr>
          <a:xfrm>
            <a:off x="514985" y="47688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3000" b="1" i="0" u="none" strike="noStrike" kern="1200" cap="none" spc="0" normalizeH="0" baseline="0" noProof="0" dirty="0">
                <a:ln>
                  <a:noFill/>
                </a:ln>
                <a:solidFill>
                  <a:schemeClr val="tx1"/>
                </a:solidFill>
                <a:effectLst/>
                <a:uLnTx/>
                <a:uFillTx/>
                <a:latin typeface="+mn-lt"/>
                <a:ea typeface="+mj-ea"/>
                <a:cs typeface="+mj-cs"/>
              </a:rPr>
              <a:t>ПРОГРАМА</a:t>
            </a:r>
            <a:endParaRPr kumimoji="0" lang="uk-UA" altLang="uk-UA" sz="3000" b="1" i="0" u="none" strike="noStrike" kern="1200" cap="none" spc="0" normalizeH="0" baseline="0" noProof="0" dirty="0">
              <a:ln>
                <a:noFill/>
              </a:ln>
              <a:solidFill>
                <a:schemeClr val="tx1"/>
              </a:solidFill>
              <a:effectLst/>
              <a:uLnTx/>
              <a:uFillTx/>
              <a:latin typeface="+mn-lt"/>
              <a:ea typeface="+mj-ea"/>
              <a:cs typeface="+mj-cs"/>
            </a:endParaRPr>
          </a:p>
        </p:txBody>
      </p:sp>
      <p:sp>
        <p:nvSpPr>
          <p:cNvPr id="3075" name="Rectangle 3"/>
          <p:cNvSpPr>
            <a:spLocks noGrp="1" noChangeArrowheads="1"/>
          </p:cNvSpPr>
          <p:nvPr>
            <p:ph type="subTitle" idx="1" hasCustomPrompt="1"/>
          </p:nvPr>
        </p:nvSpPr>
        <p:spPr>
          <a:xfrm>
            <a:off x="514985" y="1052830"/>
            <a:ext cx="11162030" cy="5212080"/>
          </a:xfrm>
        </p:spPr>
        <p:txBody>
          <a:bodyPr vert="horz" wrap="square" lIns="91440" tIns="45720" rIns="91440" bIns="45720" numCol="1" anchor="t" anchorCtr="0" compatLnSpc="1"/>
          <a:lstStyle/>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3. Розрахунок середнього заробітку для оплати відпусток.</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4. Компенсуємо відпустки при звільненні і без звільнення під час війни: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які відпустки компенсуються, а які тільки «відгулюються»?</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відпустки до і після 1 січня 2024 року: кількість днів і оплату рахуємо окремо;</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компенсація відпусток без звільнення: кому і які відпустки можна «забрати грошима»?</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5. Оподаткування та звітність відпусток та компенсацію відпусток.</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lang="uk-UA" altLang="uk-UA" sz="2800" noProof="0" dirty="0">
                <a:ln>
                  <a:noFill/>
                </a:ln>
                <a:effectLst/>
                <a:uLnTx/>
                <a:uFillTx/>
                <a:sym typeface="+mn-ea"/>
              </a:rPr>
              <a:t>6. Особливості порядку звільнення працівників за різними підставами.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12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549400"/>
            <a:ext cx="11162030" cy="461645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Згідно з п. 2 Порядку № 100 розрахунковим періодом для обчислення середнього заробітку для компенсації відпустки буде:</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повні місяці з січня по грудень 2023 року - для відпусток, право на які набуто по 31.12.2023 включно;</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попередні повні 12 місяців до місяця звільнення - для відпусток, право на які набуто з 01.01.2024.</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Цей порядок розповсюджується також і на компенсацію відпустки, яка виплачується без звільнення.</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53060" y="40513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4. </a:t>
            </a:r>
            <a:r>
              <a:rPr lang="uk-UA" altLang="uk-UA" sz="3000" b="1" noProof="0" dirty="0">
                <a:ln>
                  <a:noFill/>
                </a:ln>
                <a:effectLst/>
                <a:uLnTx/>
                <a:uFillTx/>
                <a:latin typeface="+mn-lt"/>
                <a:ea typeface="+mn-ea"/>
                <a:cs typeface="+mn-cs"/>
                <a:sym typeface="+mn-ea"/>
              </a:rPr>
              <a:t>Компенсація відпустки: новий розрахунок з вересня 2023 року, різні періоди з лютого 2024 року</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549400"/>
            <a:ext cx="11162030" cy="461645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Якщо при підрахунку днів невикористаної відпустки в періоді до 31.12.2023 отримуємо, наприклад, число 7,41 к.д. і в періоді після 31.12.2023 – 2,40 к.д., а загальна кількість становить 10 к.д., то округлюємо дні в періоді до 31.12.2023 до 8 к.д. і в періоді після 31.12.2023 – до 2 к.д.</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Якщо при підрахунку днів невикористаної відпустки до 31.12.2023 отримуємо число 7,50 </a:t>
            </a:r>
            <a:r>
              <a:rPr lang="uk-UA" altLang="uk-UA" sz="2800" noProof="0" dirty="0">
                <a:ln>
                  <a:noFill/>
                </a:ln>
                <a:effectLst/>
                <a:uLnTx/>
                <a:uFillTx/>
                <a:sym typeface="+mn-ea"/>
              </a:rPr>
              <a:t>к.д.</a:t>
            </a: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і після 31.12.2023 – 2,51 </a:t>
            </a:r>
            <a:r>
              <a:rPr lang="uk-UA" altLang="uk-UA" sz="2800" noProof="0" dirty="0">
                <a:ln>
                  <a:noFill/>
                </a:ln>
                <a:effectLst/>
                <a:uLnTx/>
                <a:uFillTx/>
                <a:sym typeface="+mn-ea"/>
              </a:rPr>
              <a:t>к.д.</a:t>
            </a: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а загальна кількість становить 10 </a:t>
            </a:r>
            <a:r>
              <a:rPr lang="uk-UA" altLang="uk-UA" sz="2800" noProof="0" dirty="0">
                <a:ln>
                  <a:noFill/>
                </a:ln>
                <a:effectLst/>
                <a:uLnTx/>
                <a:uFillTx/>
                <a:sym typeface="+mn-ea"/>
              </a:rPr>
              <a:t>к.д.</a:t>
            </a: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то округлюємо дні в періоді до 31.12.2023 до 7 </a:t>
            </a:r>
            <a:r>
              <a:rPr lang="uk-UA" altLang="uk-UA" sz="2800" noProof="0" dirty="0">
                <a:ln>
                  <a:noFill/>
                </a:ln>
                <a:effectLst/>
                <a:uLnTx/>
                <a:uFillTx/>
                <a:sym typeface="+mn-ea"/>
              </a:rPr>
              <a:t>к.д.</a:t>
            </a: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і в періоді після 31.12.2023 – до 3 </a:t>
            </a:r>
            <a:r>
              <a:rPr lang="uk-UA" altLang="uk-UA" sz="2800" noProof="0" dirty="0">
                <a:ln>
                  <a:noFill/>
                </a:ln>
                <a:effectLst/>
                <a:uLnTx/>
                <a:uFillTx/>
                <a:sym typeface="+mn-ea"/>
              </a:rPr>
              <a:t>к.д.</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		(Лист Мінекономіки від 26.02.2024 № 4707-05/14491-09)</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53060" y="40513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4. </a:t>
            </a:r>
            <a:r>
              <a:rPr lang="uk-UA" altLang="uk-UA" sz="3000" b="1" noProof="0" dirty="0">
                <a:ln>
                  <a:noFill/>
                </a:ln>
                <a:effectLst/>
                <a:uLnTx/>
                <a:uFillTx/>
                <a:latin typeface="+mn-lt"/>
                <a:ea typeface="+mn-ea"/>
                <a:cs typeface="+mn-cs"/>
                <a:sym typeface="+mn-ea"/>
              </a:rPr>
              <a:t>Компенсація відпустки: новий розрахунок з вересня 2023 року, різні періоди з лютого 2024 року</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412875"/>
            <a:ext cx="11390630" cy="494855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800" b="1" noProof="0" dirty="0">
                <a:ln>
                  <a:noFill/>
                </a:ln>
                <a:effectLst/>
                <a:uLnTx/>
                <a:uFillTx/>
                <a:sym typeface="+mn-ea"/>
              </a:rPr>
              <a:t>Приклад 1.</a:t>
            </a:r>
            <a:r>
              <a:rPr lang="uk-UA" altLang="uk-UA" sz="2800" noProof="0" dirty="0">
                <a:ln>
                  <a:noFill/>
                </a:ln>
                <a:effectLst/>
                <a:uLnTx/>
                <a:uFillTx/>
                <a:sym typeface="+mn-ea"/>
              </a:rPr>
              <a:t> Працівника було прийнято на роботу 01.10.2022 і звільнено 05.07.2024 р. Працював постійно з місячним окладом 15000 грн. Має право на 24 к.д. щорічної відпустки. Відпустку не використовував.</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800" noProof="0" dirty="0">
                <a:ln>
                  <a:noFill/>
                </a:ln>
                <a:effectLst/>
                <a:uLnTx/>
                <a:uFillTx/>
                <a:sym typeface="+mn-ea"/>
              </a:rPr>
              <a:t>Кількість днів відпустки з 01.10.2022 по 05.07.2024 - 42 к.д.:</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800" noProof="0" dirty="0">
                <a:ln>
                  <a:noFill/>
                </a:ln>
                <a:effectLst/>
                <a:uLnTx/>
                <a:uFillTx/>
                <a:sym typeface="+mn-ea"/>
              </a:rPr>
              <a:t>за період 01.10.2022-30.09.2023 - 24 к.д.;</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800" noProof="0" dirty="0">
                <a:ln>
                  <a:noFill/>
                </a:ln>
                <a:effectLst/>
                <a:uLnTx/>
                <a:uFillTx/>
                <a:sym typeface="+mn-ea"/>
              </a:rPr>
              <a:t>за період 01.10.2023-05.07.2024:</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800" noProof="0" dirty="0">
                <a:ln>
                  <a:noFill/>
                </a:ln>
                <a:effectLst/>
                <a:uLnTx/>
                <a:uFillTx/>
                <a:sym typeface="+mn-ea"/>
              </a:rPr>
              <a:t>	24/(366-1)*(31+30+31+31+29+31+30+31+30+5)=18 днів.</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800" noProof="0" dirty="0">
                <a:ln>
                  <a:noFill/>
                </a:ln>
                <a:effectLst/>
                <a:uLnTx/>
                <a:uFillTx/>
                <a:sym typeface="+mn-ea"/>
              </a:rPr>
              <a:t>З цих 42 к.д. відпустки: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800" noProof="0" dirty="0">
                <a:ln>
                  <a:noFill/>
                </a:ln>
                <a:effectLst/>
                <a:uLnTx/>
                <a:uFillTx/>
                <a:sym typeface="+mn-ea"/>
              </a:rPr>
              <a:t>24+24/</a:t>
            </a:r>
            <a:r>
              <a:rPr lang="uk-UA" altLang="uk-UA" sz="2800" noProof="0" dirty="0">
                <a:ln>
                  <a:noFill/>
                </a:ln>
                <a:effectLst/>
                <a:uLnTx/>
                <a:uFillTx/>
                <a:sym typeface="+mn-ea"/>
              </a:rPr>
              <a:t>(366-1)</a:t>
            </a:r>
            <a:r>
              <a:rPr lang="uk-UA" altLang="uk-UA" sz="2800" noProof="0" dirty="0">
                <a:ln>
                  <a:noFill/>
                </a:ln>
                <a:effectLst/>
                <a:uLnTx/>
                <a:uFillTx/>
                <a:sym typeface="+mn-ea"/>
              </a:rPr>
              <a:t>*(31+30+31)=30 к.д. - “зароблено” до 31.12.2023</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800" noProof="0" dirty="0">
                <a:ln>
                  <a:noFill/>
                </a:ln>
                <a:effectLst/>
                <a:uLnTx/>
                <a:uFillTx/>
                <a:sym typeface="+mn-ea"/>
              </a:rPr>
              <a:t>24/(366-1)*(31+29+31+30+31+30+5)=12 к.д. - “зароблено” з 01.01.2024</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53060" y="40513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4. </a:t>
            </a:r>
            <a:r>
              <a:rPr lang="uk-UA" altLang="uk-UA" sz="3000" b="1" noProof="0" dirty="0">
                <a:ln>
                  <a:noFill/>
                </a:ln>
                <a:effectLst/>
                <a:uLnTx/>
                <a:uFillTx/>
                <a:latin typeface="+mn-lt"/>
                <a:ea typeface="+mn-ea"/>
                <a:cs typeface="+mn-cs"/>
                <a:sym typeface="+mn-ea"/>
              </a:rPr>
              <a:t>Компенсація відпустки: новий розрахунок з вересня 2023 року, різні періоди з лютого 2024 року</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412875"/>
            <a:ext cx="11162030" cy="494855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b="1" noProof="0" dirty="0">
                <a:ln>
                  <a:noFill/>
                </a:ln>
                <a:effectLst/>
                <a:uLnTx/>
                <a:uFillTx/>
                <a:sym typeface="+mn-ea"/>
              </a:rPr>
              <a:t>Продовження прикладу 1.</a:t>
            </a:r>
            <a:r>
              <a:rPr lang="uk-UA" altLang="uk-UA" sz="2800" noProof="0" dirty="0">
                <a:ln>
                  <a:noFill/>
                </a:ln>
                <a:effectLst/>
                <a:uLnTx/>
                <a:uFillTx/>
                <a:sym typeface="+mn-ea"/>
              </a:rPr>
              <a:t> Компенсація відпустки: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за 30 к.д. розрахунок проводимо із виплат за 2023 рік:</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	(15000+15000+...+15000)/365=493,15 грн.</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	493,15*30=14794,50 грн.</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за 12 к.д. розрахунок проводимо за розрахунковий період з липня 2023 по червень 2024:</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	</a:t>
            </a:r>
            <a:r>
              <a:rPr lang="uk-UA" altLang="uk-UA" sz="2800" noProof="0" dirty="0">
                <a:ln>
                  <a:noFill/>
                </a:ln>
                <a:effectLst/>
                <a:uLnTx/>
                <a:uFillTx/>
                <a:sym typeface="+mn-ea"/>
              </a:rPr>
              <a:t>(15000+15000+...+15000)/366=491,80 грн.</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	491,80*12=5901,60 грн.</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Всього сума компенсації відпустки: </a:t>
            </a:r>
            <a:r>
              <a:rPr lang="uk-UA" altLang="uk-UA" sz="2800" noProof="0" dirty="0">
                <a:ln>
                  <a:noFill/>
                </a:ln>
                <a:effectLst/>
                <a:uLnTx/>
                <a:uFillTx/>
                <a:sym typeface="+mn-ea"/>
              </a:rPr>
              <a:t>14794,50+5901,60=20696,10 грн.</a:t>
            </a:r>
            <a:endParaRPr lang="uk-UA" altLang="uk-UA" sz="28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53060" y="40513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4. </a:t>
            </a:r>
            <a:r>
              <a:rPr lang="uk-UA" altLang="uk-UA" sz="3000" b="1" noProof="0" dirty="0">
                <a:ln>
                  <a:noFill/>
                </a:ln>
                <a:effectLst/>
                <a:uLnTx/>
                <a:uFillTx/>
                <a:latin typeface="+mn-lt"/>
                <a:ea typeface="+mn-ea"/>
                <a:cs typeface="+mn-cs"/>
                <a:sym typeface="+mn-ea"/>
              </a:rPr>
              <a:t>Компенсація відпустки: новий розрахунок з вересня 2023 року, різні періоди з лютого 2024 року</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412875"/>
            <a:ext cx="11162030" cy="494855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Згідно зі ст. 24 Закону про відпустки мобілізованим працівникам </a:t>
            </a:r>
            <a:r>
              <a:rPr lang="uk-UA" altLang="uk-UA" sz="2800" b="1" noProof="0" dirty="0">
                <a:ln>
                  <a:noFill/>
                </a:ln>
                <a:effectLst/>
                <a:uLnTx/>
                <a:uFillTx/>
                <a:sym typeface="+mn-ea"/>
              </a:rPr>
              <a:t>за їх бажанням</a:t>
            </a:r>
            <a:r>
              <a:rPr lang="uk-UA" altLang="uk-UA" sz="2800" noProof="0" dirty="0">
                <a:ln>
                  <a:noFill/>
                </a:ln>
                <a:effectLst/>
                <a:uLnTx/>
                <a:uFillTx/>
                <a:sym typeface="+mn-ea"/>
              </a:rPr>
              <a:t> та на підставі заяви виплачується грошова компенсація за всі не використані ними дні:</a:t>
            </a:r>
            <a:endParaRPr lang="uk-UA" altLang="uk-UA" sz="2800" noProof="0" dirty="0">
              <a:ln>
                <a:noFill/>
              </a:ln>
              <a:effectLst/>
              <a:uLnTx/>
              <a:uFillTx/>
              <a:sym typeface="+mn-ea"/>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щорічної відпустки (основної та додаткових);</a:t>
            </a:r>
            <a:endParaRPr lang="uk-UA" altLang="uk-UA" sz="2800" noProof="0" dirty="0">
              <a:ln>
                <a:noFill/>
              </a:ln>
              <a:effectLst/>
              <a:uLnTx/>
              <a:uFillTx/>
              <a:sym typeface="+mn-ea"/>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додаткової відпустки працівникам, які мають дітей або повнолітню дитину з інвалідністю з дитинства підгрупи А I групи.</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Відповідна заява подається не пізніше останнього дня місяця, в якому працівник був увільнений від роботи у зв’язку з призовом на військову службу.</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endParaRPr lang="uk-UA" altLang="uk-UA" sz="28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53060" y="40513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4. Компенсуємо відпустки без звільнення під час війни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412875"/>
            <a:ext cx="11162030" cy="494855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Згідно зі ст. 24 Закону про відпустки за бажанням працівника частина </a:t>
            </a:r>
            <a:r>
              <a:rPr lang="uk-UA" altLang="uk-UA" sz="2800" b="1" noProof="0" dirty="0">
                <a:ln>
                  <a:noFill/>
                </a:ln>
                <a:effectLst/>
                <a:uLnTx/>
                <a:uFillTx/>
                <a:sym typeface="+mn-ea"/>
              </a:rPr>
              <a:t>щорічної відпустки</a:t>
            </a:r>
            <a:r>
              <a:rPr lang="uk-UA" altLang="uk-UA" sz="2800" noProof="0" dirty="0">
                <a:ln>
                  <a:noFill/>
                </a:ln>
                <a:effectLst/>
                <a:uLnTx/>
                <a:uFillTx/>
                <a:sym typeface="+mn-ea"/>
              </a:rPr>
              <a:t> замінюється грошовою компенсацією. При цьому тривалість наданої працівникові щорічної та додаткових відпусток не повинна бути менше ніж 24 календарних дні.</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Мова тільки про щорічні відпустки - основну і додаткові.</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А от </a:t>
            </a:r>
            <a:r>
              <a:rPr lang="uk-UA" altLang="uk-UA" sz="2800" noProof="0" dirty="0">
                <a:ln>
                  <a:noFill/>
                </a:ln>
                <a:effectLst/>
                <a:uLnTx/>
                <a:uFillTx/>
                <a:sym typeface="+mn-ea"/>
              </a:rPr>
              <a:t>додаткову відпустку працівникам, які мають дітей або повнолітню дитину з інвалідністю з дитинства підгрупи А I групи компенсувати без звільнення </a:t>
            </a:r>
            <a:r>
              <a:rPr lang="uk-UA" altLang="uk-UA" sz="2800" b="1" noProof="0" dirty="0">
                <a:ln>
                  <a:noFill/>
                </a:ln>
                <a:effectLst/>
                <a:uLnTx/>
                <a:uFillTx/>
                <a:sym typeface="+mn-ea"/>
              </a:rPr>
              <a:t>не можна</a:t>
            </a:r>
            <a:r>
              <a:rPr lang="uk-UA" altLang="uk-UA" sz="2800" noProof="0" dirty="0">
                <a:ln>
                  <a:noFill/>
                </a:ln>
                <a:effectLst/>
                <a:uLnTx/>
                <a:uFillTx/>
                <a:sym typeface="+mn-ea"/>
              </a:rPr>
              <a:t>!</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Особам віком до 18 років заміна всіх видів відпусток грошовою компенсацією не допускається.</a:t>
            </a:r>
            <a:endParaRPr lang="uk-UA" altLang="uk-UA" sz="28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3" name="Rectangle 2"/>
          <p:cNvSpPr>
            <a:spLocks noGrp="1" noChangeArrowheads="1"/>
          </p:cNvSpPr>
          <p:nvPr/>
        </p:nvSpPr>
        <p:spPr>
          <a:xfrm>
            <a:off x="353060" y="405130"/>
            <a:ext cx="11485880" cy="906780"/>
          </a:xfrm>
          <a:prstGeom prst="rect">
            <a:avLst/>
          </a:prstGeom>
          <a:noFill/>
          <a:ln w="9525">
            <a:noFill/>
          </a:ln>
        </p:spPr>
        <p:txBody>
          <a:bodyPr vert="horz" wrap="square" lIns="91440" tIns="45720" rIns="91440" bIns="45720" numCol="1" rtlCol="0" anchor="t" anchorCtr="0" compatLnSpc="1">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4. Компенсуємо відпустки без звільнення під час війни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018540"/>
            <a:ext cx="11162030" cy="534289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Згідно зі ст. 22 Закону про відпустки у разі звільнення працівника до закінчення робочого року, за який він уже одержав відпустку повної тривалості, для покриття його заборгованості роботодавець проводить відрахування із зарплати за дні відпустки, що були надані в рахунок невідпрацьованої частини робочого року.</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Розрахунок “мінусових” відпускних проводимо за тою середньою зарплатою, яка визначалась для оплати цієї відпустки!</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Наприклад, працівника прийнято на роботу 01.08.2023, у лютому 2024 надано 24 к.д. відпустки, звільнення 11.03.2024. “Перегуляно” 9 к.д. відпустки. Розрахунок суми відрахування відпускних буде проведено за розрахунковий період з лютого 2023 по січень 2024.</a:t>
            </a:r>
            <a:endParaRPr lang="uk-UA" altLang="uk-UA" sz="28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53060" y="405130"/>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4. Компенсація відпустки: в</a:t>
            </a:r>
            <a:r>
              <a:rPr lang="uk-UA" altLang="uk-UA" sz="3000" b="1" noProof="0" dirty="0">
                <a:ln>
                  <a:noFill/>
                </a:ln>
                <a:effectLst/>
                <a:uLnTx/>
                <a:uFillTx/>
                <a:latin typeface="+mn-lt"/>
                <a:ea typeface="+mn-ea"/>
                <a:cs typeface="+mn-cs"/>
                <a:sym typeface="+mn-ea"/>
              </a:rPr>
              <a:t>ідпустку перевикористано</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018540"/>
            <a:ext cx="11162030" cy="534289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Відрахування перевикористаних відпускних </a:t>
            </a:r>
            <a:r>
              <a:rPr lang="uk-UA" altLang="uk-UA" sz="2800" b="1" noProof="0" dirty="0">
                <a:ln>
                  <a:noFill/>
                </a:ln>
                <a:effectLst/>
                <a:uLnTx/>
                <a:uFillTx/>
                <a:sym typeface="+mn-ea"/>
              </a:rPr>
              <a:t>не проводиться</a:t>
            </a:r>
            <a:r>
              <a:rPr lang="uk-UA" altLang="uk-UA" sz="2800" noProof="0" dirty="0">
                <a:ln>
                  <a:noFill/>
                </a:ln>
                <a:effectLst/>
                <a:uLnTx/>
                <a:uFillTx/>
                <a:sym typeface="+mn-ea"/>
              </a:rPr>
              <a:t>, зокрема, якщо працівник звільняється з роботи у зв'язку з:</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1) призовом або прийняттям (вступом) на військову службу;</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2) переведенням працівника на інше підприємство;</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3) відмовою від продовження роботи у зв'язку з істотною зміною умов праці;</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4) скороченням чисельності або штату працівників.</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(Повний перелік підстав у ч. 2 ст. 22 Закону про відпустки.)</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Відрахування із заробітної плати за невідпрацьовані дні відпустки </a:t>
            </a:r>
            <a:r>
              <a:rPr lang="uk-UA" altLang="uk-UA" sz="2800" b="1" noProof="0" dirty="0">
                <a:ln>
                  <a:noFill/>
                </a:ln>
                <a:effectLst/>
                <a:uLnTx/>
                <a:uFillTx/>
                <a:sym typeface="+mn-ea"/>
              </a:rPr>
              <a:t>у разі смерті працівника</a:t>
            </a:r>
            <a:r>
              <a:rPr lang="uk-UA" altLang="uk-UA" sz="2800" noProof="0" dirty="0">
                <a:ln>
                  <a:noFill/>
                </a:ln>
                <a:effectLst/>
                <a:uLnTx/>
                <a:uFillTx/>
                <a:sym typeface="+mn-ea"/>
              </a:rPr>
              <a:t> не провадиться.</a:t>
            </a:r>
            <a:endParaRPr lang="uk-UA" altLang="uk-UA" sz="28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3" name="Rectangle 2"/>
          <p:cNvSpPr>
            <a:spLocks noGrp="1" noChangeArrowheads="1"/>
          </p:cNvSpPr>
          <p:nvPr>
            <p:ph type="ctrTitle" hasCustomPrompt="1"/>
          </p:nvPr>
        </p:nvSpPr>
        <p:spPr>
          <a:xfrm>
            <a:off x="353060" y="405130"/>
            <a:ext cx="11485880" cy="520700"/>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4. Компенсація відпустки: в</a:t>
            </a:r>
            <a:r>
              <a:rPr lang="uk-UA" altLang="uk-UA" sz="3000" b="1" noProof="0" dirty="0">
                <a:ln>
                  <a:noFill/>
                </a:ln>
                <a:effectLst/>
                <a:uLnTx/>
                <a:uFillTx/>
                <a:latin typeface="+mn-lt"/>
                <a:ea typeface="+mn-ea"/>
                <a:cs typeface="+mn-cs"/>
                <a:sym typeface="+mn-ea"/>
              </a:rPr>
              <a:t>ідпустку перевикористано</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018540"/>
            <a:ext cx="11162030" cy="534289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Відпускні та компенсація відпустки у розумінні ПКУ та Закону про ЄСВ є складовою зарплати працівника, тому є базою оподаткування:</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ПДФО - 18% </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ВЗ - 1,5 %</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ЄСВ - 22% або 8,41% для працівника з інвалідністю.</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Якщо компенсацію відпустки буде нараховано </a:t>
            </a:r>
            <a:r>
              <a:rPr lang="uk-UA" altLang="uk-UA" sz="2800" b="1" noProof="0" dirty="0">
                <a:ln>
                  <a:noFill/>
                </a:ln>
                <a:effectLst/>
                <a:uLnTx/>
                <a:uFillTx/>
                <a:sym typeface="+mn-ea"/>
              </a:rPr>
              <a:t>після місяця звільнення</a:t>
            </a:r>
            <a:r>
              <a:rPr lang="uk-UA" altLang="uk-UA" sz="2800" noProof="0" dirty="0">
                <a:ln>
                  <a:noFill/>
                </a:ln>
                <a:effectLst/>
                <a:uLnTx/>
                <a:uFillTx/>
                <a:sym typeface="+mn-ea"/>
              </a:rPr>
              <a:t>, вона не буде базою нарахування ЄСВ, адже роботодавець після звільнення не є страхувальником щодо колишнього працівника.</a:t>
            </a:r>
            <a:endParaRPr lang="uk-UA" altLang="uk-UA" sz="28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53060" y="405130"/>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5. </a:t>
            </a:r>
            <a:r>
              <a:rPr lang="uk-UA" altLang="uk-UA" sz="3000" b="1" noProof="0" dirty="0">
                <a:ln>
                  <a:noFill/>
                </a:ln>
                <a:effectLst/>
                <a:uLnTx/>
                <a:uFillTx/>
                <a:latin typeface="+mn-lt"/>
                <a:ea typeface="+mn-ea"/>
                <a:cs typeface="+mn-cs"/>
                <a:sym typeface="+mn-ea"/>
              </a:rPr>
              <a:t>Нюанси оподаткування відпускних та компенсації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018540"/>
            <a:ext cx="11162030" cy="534289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При заповненні</a:t>
            </a:r>
            <a:r>
              <a:rPr lang="uk-UA" altLang="uk-UA" sz="2700" b="1" noProof="0" dirty="0">
                <a:ln>
                  <a:noFill/>
                </a:ln>
                <a:effectLst/>
                <a:uLnTx/>
                <a:uFillTx/>
                <a:sym typeface="+mn-ea"/>
              </a:rPr>
              <a:t> Д1 </a:t>
            </a:r>
            <a:r>
              <a:rPr lang="uk-UA" altLang="uk-UA" sz="2700" noProof="0" dirty="0">
                <a:ln>
                  <a:noFill/>
                </a:ln>
                <a:effectLst/>
                <a:uLnTx/>
                <a:uFillTx/>
                <a:sym typeface="+mn-ea"/>
              </a:rPr>
              <a:t>треба враховувати наступне:</a:t>
            </a:r>
            <a:endParaRPr lang="uk-UA" altLang="uk-UA" sz="2700" noProof="0" dirty="0">
              <a:ln>
                <a:noFill/>
              </a:ln>
              <a:effectLst/>
              <a:uLnTx/>
              <a:uFillTx/>
              <a:sym typeface="+mn-ea"/>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700" noProof="0" dirty="0">
                <a:ln>
                  <a:noFill/>
                </a:ln>
                <a:effectLst/>
                <a:uLnTx/>
                <a:uFillTx/>
                <a:sym typeface="+mn-ea"/>
              </a:rPr>
              <a:t>відпускні виділяються окремим рядком з типом нарахування “10”;</a:t>
            </a:r>
            <a:endParaRPr lang="uk-UA" altLang="uk-UA" sz="2700" noProof="0" dirty="0">
              <a:ln>
                <a:noFill/>
              </a:ln>
              <a:effectLst/>
              <a:uLnTx/>
              <a:uFillTx/>
              <a:sym typeface="+mn-ea"/>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700" noProof="0" dirty="0">
                <a:ln>
                  <a:noFill/>
                </a:ln>
                <a:effectLst/>
                <a:uLnTx/>
                <a:uFillTx/>
                <a:sym typeface="+mn-ea"/>
              </a:rPr>
              <a:t>компенсація відпустки, нарахована при звільненні або без звільнення є базою нарахування ЄСВ у загальній сумі із зарплатою місяця її нарахування. Окремим типом нарахування не виділяється.</a:t>
            </a:r>
            <a:endParaRPr lang="uk-UA" altLang="uk-UA" sz="2700" noProof="0" dirty="0">
              <a:ln>
                <a:noFill/>
              </a:ln>
              <a:effectLst/>
              <a:uLnTx/>
              <a:uFillTx/>
              <a:sym typeface="+mn-ea"/>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700" noProof="0" dirty="0">
                <a:ln>
                  <a:noFill/>
                </a:ln>
                <a:effectLst/>
                <a:uLnTx/>
                <a:uFillTx/>
                <a:sym typeface="+mn-ea"/>
              </a:rPr>
              <a:t>“перегуляні” відпускні відображаються у місяці звільнення окремим рядком з типом нарахування “10” з мінусом за відповідний період (можливо, буде привід застосувати тип нарахування “14”, якщо база нарахування через це зменшиться до розміру, меншого за МЗП);</a:t>
            </a:r>
            <a:endParaRPr lang="uk-UA" altLang="uk-UA" sz="2700" noProof="0" dirty="0">
              <a:ln>
                <a:noFill/>
              </a:ln>
              <a:effectLst/>
              <a:uLnTx/>
              <a:uFillTx/>
              <a:sym typeface="+mn-ea"/>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700" noProof="0" dirty="0">
                <a:ln>
                  <a:noFill/>
                </a:ln>
                <a:effectLst/>
                <a:uLnTx/>
                <a:uFillTx/>
                <a:sym typeface="+mn-ea"/>
              </a:rPr>
              <a:t>компенсація відпустки, нарахована після місяця звільнення не є базою нарахування ЄСВ, тому взагалі в Д1 не відображається.</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У </a:t>
            </a:r>
            <a:r>
              <a:rPr lang="uk-UA" altLang="uk-UA" sz="2700" b="1" noProof="0" dirty="0">
                <a:ln>
                  <a:noFill/>
                </a:ln>
                <a:effectLst/>
                <a:uLnTx/>
                <a:uFillTx/>
                <a:sym typeface="+mn-ea"/>
              </a:rPr>
              <a:t>Д4</a:t>
            </a:r>
            <a:r>
              <a:rPr lang="uk-UA" altLang="uk-UA" sz="2700" noProof="0" dirty="0">
                <a:ln>
                  <a:noFill/>
                </a:ln>
                <a:effectLst/>
                <a:uLnTx/>
                <a:uFillTx/>
                <a:sym typeface="+mn-ea"/>
              </a:rPr>
              <a:t> відпускні і компенсація із зарплатою в одному рядку - код доходу 101.</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53060" y="405130"/>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5. </a:t>
            </a:r>
            <a:r>
              <a:rPr lang="uk-UA" altLang="uk-UA" sz="3000" b="1" noProof="0" dirty="0">
                <a:ln>
                  <a:noFill/>
                </a:ln>
                <a:effectLst/>
                <a:uLnTx/>
                <a:uFillTx/>
                <a:latin typeface="+mn-lt"/>
                <a:ea typeface="+mn-ea"/>
                <a:cs typeface="+mn-cs"/>
                <a:sym typeface="+mn-ea"/>
              </a:rPr>
              <a:t>Відображення відпусток та компенсації у квартальній звітності</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Rectangle 2"/>
          <p:cNvSpPr>
            <a:spLocks noGrp="1" noChangeArrowheads="1"/>
          </p:cNvSpPr>
          <p:nvPr>
            <p:ph type="ctrTitle" hasCustomPrompt="1"/>
          </p:nvPr>
        </p:nvSpPr>
        <p:spPr>
          <a:xfrm>
            <a:off x="514985" y="47688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3000" b="1" i="0" u="none" strike="noStrike" kern="1200" cap="none" spc="0" normalizeH="0" baseline="0" noProof="0" dirty="0">
                <a:ln>
                  <a:noFill/>
                </a:ln>
                <a:solidFill>
                  <a:schemeClr val="tx1"/>
                </a:solidFill>
                <a:effectLst/>
                <a:uLnTx/>
                <a:uFillTx/>
                <a:latin typeface="+mn-lt"/>
                <a:ea typeface="+mj-ea"/>
                <a:cs typeface="+mj-cs"/>
              </a:rPr>
              <a:t>ПРОГРАМА</a:t>
            </a:r>
            <a:endParaRPr kumimoji="0" lang="uk-UA" altLang="uk-UA" sz="3000" b="1" i="0" u="none" strike="noStrike" kern="1200" cap="none" spc="0" normalizeH="0" baseline="0" noProof="0" dirty="0">
              <a:ln>
                <a:noFill/>
              </a:ln>
              <a:solidFill>
                <a:schemeClr val="tx1"/>
              </a:solidFill>
              <a:effectLst/>
              <a:uLnTx/>
              <a:uFillTx/>
              <a:latin typeface="+mn-lt"/>
              <a:ea typeface="+mj-ea"/>
              <a:cs typeface="+mj-cs"/>
            </a:endParaRPr>
          </a:p>
        </p:txBody>
      </p:sp>
      <p:sp>
        <p:nvSpPr>
          <p:cNvPr id="3075" name="Rectangle 3"/>
          <p:cNvSpPr>
            <a:spLocks noGrp="1" noChangeArrowheads="1"/>
          </p:cNvSpPr>
          <p:nvPr>
            <p:ph type="subTitle" idx="1" hasCustomPrompt="1"/>
          </p:nvPr>
        </p:nvSpPr>
        <p:spPr>
          <a:xfrm>
            <a:off x="514985" y="1052830"/>
            <a:ext cx="11162030" cy="5212080"/>
          </a:xfrm>
        </p:spPr>
        <p:txBody>
          <a:bodyPr vert="horz" wrap="square" lIns="91440" tIns="45720" rIns="91440" bIns="45720" numCol="1" anchor="t" anchorCtr="0" compatLnSpc="1"/>
          <a:lstStyle/>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7. Які нюанси треба врахувати при звільненні під час війни?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 звільнення мобілізованих: коли це можливо?</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 відсутність зв’язку з працівником;</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 що робити з водієм-втікачем?</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8. Що таке повний розрахунок при звільненні та коли його виплачувати?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9. Дії роботодавця при звільненні працівника:</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 повідомлення про нарахування і виплати та копія наказу;</a:t>
            </a:r>
            <a:endParaRPr lang="uk-UA" altLang="uk-UA" sz="2800" noProof="0" dirty="0">
              <a:ln>
                <a:noFill/>
              </a:ln>
              <a:effectLst/>
              <a:uLnTx/>
              <a:uFillTx/>
              <a:sym typeface="+mn-ea"/>
            </a:endParaRPr>
          </a:p>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 коли подаємо довідковий звіт?</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 як робимо записи в трудову книжку?</a:t>
            </a:r>
            <a:endParaRPr lang="uk-UA" altLang="uk-UA" sz="2800" noProof="0" dirty="0">
              <a:ln>
                <a:noFill/>
              </a:ln>
              <a:effectLst/>
              <a:uLnTx/>
              <a:uFillTx/>
              <a:sym typeface="+mn-ea"/>
            </a:endParaRPr>
          </a:p>
          <a:p>
            <a:pPr marR="0" lvl="0" algn="l" defTabSz="914400" rtl="0" eaLnBrk="1" latinLnBrk="0" hangingPunct="1">
              <a:lnSpc>
                <a:spcPct val="100000"/>
              </a:lnSpc>
              <a:spcBef>
                <a:spcPts val="600"/>
              </a:spcBef>
              <a:spcAft>
                <a:spcPct val="0"/>
              </a:spcAft>
              <a:buClrTx/>
              <a:buSzTx/>
              <a:buFont typeface="+mj-lt"/>
              <a:defRPr/>
            </a:pPr>
            <a:r>
              <a:rPr lang="uk-UA" altLang="uk-UA" sz="2800" noProof="0" dirty="0">
                <a:ln>
                  <a:noFill/>
                </a:ln>
                <a:effectLst/>
                <a:uLnTx/>
                <a:uFillTx/>
                <a:sym typeface="+mn-ea"/>
              </a:rPr>
              <a:t>10. Оподаткування виплат при звільненні.</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12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Загалом,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найпоширеніші підстави звільнення</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можна поділити на:</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1) за рішенням працівника (ст. 38 КЗпП) через поважні та неповажні причини;</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2) за угодою сторін (п. 1 ст. 36 КЗпП), сюди ж можна віднести звільнення у разі закінчення строку трудового договору (ст. 23 КЗпП);</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3) за рішенням роботодавця (прогул, скорочення штату, ліквідація, невідповідність посаді, відсутність зв’язку понад 4 місяці);</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4) з незалежних від сторін причин (смерть працівника, неможливість виконання роботи через стан здоров’я).</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6. Особливості порядку звільнення працівників за різними підставами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Особливість звільнення за власним бажанням</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(поважні та неповажні причини) згідно зі ст. 38 КЗпП:</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якщо працівник після закінчення строку попередження про звільнення не залишив роботи і не вимагає розірвання трудового договору, роботодавець не вправі звільнити його за поданою раніше заявою, крім випадків, коли на його місце запрошено іншого працівника, якому відповідно до законодавства не може бути відмовлено в укладенні трудового договору.</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6. Особливості порядку звільнення працівників за різними підставами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Особливість неприпинення строкових трудових договорів</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(стаття 39-1 КЗпП):</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якщо після закінчення строку трудового договору трудові відносини фактично тривають і жодна із сторін не вимагає їх припинення, дія цього договору вважається продовженою на невизначений строк.</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Трудові договори, що були переукладені один чи декілька разів, вважаються такими, що укладені на невизначений строк.</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6. Особливості порядку звільнення працівників за різними підставами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Особливість припинення трудового договору за скороченням</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за пунктом 1 статті 40 КЗпП: переважне право на залишення на роботі при вивільненні працівників у зв'язку із змінами в організації виробництва і праці (стаття 42 КЗпП) надається працівникам з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більш високою кваліфікацією і продуктивністю праці</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При рівних умовах</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продуктивності праці і кваліфікації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перевага </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в залишенні на роботі надається певним категоріям працівників (сімейним - при наявності двох і більше утриманців, особам, в сім'ї яких немає інших працівників з самостійним заробітком, працівникам з тривалим безперервним стажем роботи на даному підприємстві, в установі, організації, учасникам бойових дій та ін.)</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6. Особливості порядку звільнення працівників за різними підставами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Особливість звільнення за угодою сторін</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передбачає, що роботодавцем та найманим працівником досягнуто спільної згоди щодо припинення трудового договору у визначений строк.</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Ініціатива щодо звільнення може бути висловлена як працівником, так і  роботодавцем:</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 ініціатор-працівник подає заяву, на підставі якої видається наказ;</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 ініціатор-роботодавець видає наказ, а працівник фіксує свою згоду шляхом поставлення свого підпису під час ознайомлення з наказом.</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Анулювання такої домовленості може мати місце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лише при взаємній згоді</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про це роботодавця і працівника.</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6. Особливості порядку звільнення працівників за різними підставами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383665"/>
            <a:ext cx="11365865" cy="478218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Для припинення трудових відносин згідно з п. 8-2 ч. 1 ст. 36 КЗпП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у зв’язку зі смертю працівника</a:t>
            </a:r>
            <a:r>
              <a:rPr kumimoji="0" lang="uk-UA" altLang="uk-UA" sz="2700" u="none" strike="noStrike" kern="1200" cap="none" spc="0" normalizeH="0" baseline="0" noProof="0" dirty="0">
                <a:ln>
                  <a:noFill/>
                </a:ln>
                <a:solidFill>
                  <a:schemeClr val="tx1"/>
                </a:solidFill>
                <a:effectLst/>
                <a:uLnTx/>
                <a:uFillTx/>
                <a:latin typeface="+mn-lt"/>
                <a:ea typeface="+mn-ea"/>
                <a:cs typeface="+mn-cs"/>
              </a:rPr>
              <a:t>, визнання його судом безвісно відсутнім або оголошення померлим необхідно документально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підтвердити факт смерті</a:t>
            </a:r>
            <a:r>
              <a:rPr kumimoji="0" lang="uk-UA" altLang="uk-UA" sz="270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 свідоцтвом про смерть;</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 судовим рішенням про визнання особи померлою;</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 </a:t>
            </a:r>
            <a:r>
              <a:rPr lang="uk-UA" altLang="uk-UA" sz="2700" noProof="0" dirty="0">
                <a:ln>
                  <a:noFill/>
                </a:ln>
                <a:effectLst/>
                <a:uLnTx/>
                <a:uFillTx/>
                <a:sym typeface="+mn-ea"/>
              </a:rPr>
              <a:t>судовим рішенням про визнання особи безвісно відсутньою.</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До моменту отримання таких документів у табелі обліку робочого часу доцільно ставити позначки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НЗ</a:t>
            </a:r>
            <a:r>
              <a:rPr kumimoji="0" lang="uk-UA" altLang="uk-UA" sz="2700" u="none" strike="noStrike" kern="1200" cap="none" spc="0" normalizeH="0" baseline="0" noProof="0" dirty="0">
                <a:ln>
                  <a:noFill/>
                </a:ln>
                <a:solidFill>
                  <a:schemeClr val="tx1"/>
                </a:solidFill>
                <a:effectLst/>
                <a:uLnTx/>
                <a:uFillTx/>
                <a:latin typeface="+mn-lt"/>
                <a:ea typeface="+mn-ea"/>
                <a:cs typeface="+mn-cs"/>
              </a:rPr>
              <a:t>" - нез’ясовані неявки - у зв’язку з тим, що працівник не вийшов на роботу. За період "НЗ" зарплата не нараховується.</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Трудові відносини припиняються датою смерті, але наказ датується днем отримання документів, що підтверджують факт смерті.</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6. Особливості порядку звільнення працівників за різними підставами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383665"/>
            <a:ext cx="11365865" cy="478218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Згідно зі ст. 1227 ЦКУ, ст. 83 КЗпП суми заробітної плати, пенсії, стипендії, аліментів, допомог у зв’язку з тимчасовою непрацездатністю, інших соціальних виплат, які належали спадкодавцеві, але не були ним одержані за життя, передаються </a:t>
            </a:r>
            <a:r>
              <a:rPr lang="uk-UA" altLang="uk-UA" sz="2700" b="1" noProof="0" dirty="0">
                <a:ln>
                  <a:noFill/>
                </a:ln>
                <a:effectLst/>
                <a:uLnTx/>
                <a:uFillTx/>
                <a:sym typeface="+mn-ea"/>
              </a:rPr>
              <a:t>членам його сім’ї, а у разі їх відсутності — входять до складу спадщини.</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b="1" noProof="0" dirty="0">
                <a:ln>
                  <a:noFill/>
                </a:ln>
                <a:effectLst/>
                <a:uLnTx/>
                <a:uFillTx/>
                <a:sym typeface="+mn-ea"/>
              </a:rPr>
              <a:t>Сім’ю складають</a:t>
            </a:r>
            <a:r>
              <a:rPr lang="uk-UA" altLang="uk-UA" sz="2700" noProof="0" dirty="0">
                <a:ln>
                  <a:noFill/>
                </a:ln>
                <a:effectLst/>
                <a:uLnTx/>
                <a:uFillTx/>
                <a:sym typeface="+mn-ea"/>
              </a:rPr>
              <a:t> особи, які спільно проживають, пов’язані спільним побутом, мають взаємні права та обов’язки.</a:t>
            </a:r>
            <a:endParaRPr kumimoji="0" lang="uk-UA" altLang="uk-UA" sz="2700" b="1"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b="1" u="none" strike="noStrike" kern="1200" cap="none" spc="0" normalizeH="0" baseline="0" noProof="0" dirty="0">
                <a:ln>
                  <a:noFill/>
                </a:ln>
                <a:solidFill>
                  <a:schemeClr val="tx1"/>
                </a:solidFill>
                <a:effectLst/>
                <a:uLnTx/>
                <a:uFillTx/>
                <a:latin typeface="+mn-lt"/>
                <a:ea typeface="+mn-ea"/>
                <a:cs typeface="+mn-cs"/>
              </a:rPr>
              <a:t>Сім’я створюється на підставі</a:t>
            </a:r>
            <a:r>
              <a:rPr kumimoji="0" lang="uk-UA" altLang="uk-UA" sz="2700" u="none" strike="noStrike" kern="1200" cap="none" spc="0" normalizeH="0" baseline="0" noProof="0" dirty="0">
                <a:ln>
                  <a:noFill/>
                </a:ln>
                <a:solidFill>
                  <a:schemeClr val="tx1"/>
                </a:solidFill>
                <a:effectLst/>
                <a:uLnTx/>
                <a:uFillTx/>
                <a:latin typeface="+mn-lt"/>
                <a:ea typeface="+mn-ea"/>
                <a:cs typeface="+mn-cs"/>
              </a:rPr>
              <a:t> шлюбу, кровного споріднення, усиновлення, а також на інших підставах, не заборонених законом і таких, що не суперечать моральним засадам суспільства (ст. 3 СКУ).</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6. Особливості порядку звільнення працівників за різними підставами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383665"/>
            <a:ext cx="11365865" cy="478218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Якщо немає особи, яка б могла одразу отримати зарплату та компенсацію відпустки померлого працівника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немає членів сім’ї</a:t>
            </a:r>
            <a:r>
              <a:rPr kumimoji="0" lang="uk-UA" altLang="uk-UA" sz="2700" u="none" strike="noStrike" kern="1200" cap="none" spc="0" normalizeH="0" baseline="0" noProof="0" dirty="0">
                <a:ln>
                  <a:noFill/>
                </a:ln>
                <a:solidFill>
                  <a:schemeClr val="tx1"/>
                </a:solidFill>
                <a:effectLst/>
                <a:uLnTx/>
                <a:uFillTx/>
                <a:latin typeface="+mn-lt"/>
                <a:ea typeface="+mn-ea"/>
                <a:cs typeface="+mn-cs"/>
              </a:rPr>
              <a:t>), ці суми мають бути включені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до складу спадщини</a:t>
            </a:r>
            <a:r>
              <a:rPr kumimoji="0" lang="uk-UA" altLang="uk-UA" sz="2700" u="none" strike="noStrike" kern="1200" cap="none" spc="0" normalizeH="0" baseline="0" noProof="0" dirty="0">
                <a:ln>
                  <a:noFill/>
                </a:ln>
                <a:solidFill>
                  <a:schemeClr val="tx1"/>
                </a:solidFill>
                <a:effectLst/>
                <a:uLnTx/>
                <a:uFillTx/>
                <a:latin typeface="+mn-lt"/>
                <a:ea typeface="+mn-ea"/>
                <a:cs typeface="+mn-cs"/>
              </a:rPr>
              <a:t> та зараховуються на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депозитний рахунок нотаріуса</a:t>
            </a:r>
            <a:r>
              <a:rPr kumimoji="0" lang="uk-UA" altLang="uk-UA" sz="2700" u="none" strike="noStrike" kern="1200" cap="none" spc="0" normalizeH="0" baseline="0" noProof="0" dirty="0">
                <a:ln>
                  <a:noFill/>
                </a:ln>
                <a:solidFill>
                  <a:schemeClr val="tx1"/>
                </a:solidFill>
                <a:effectLst/>
                <a:uLnTx/>
                <a:uFillTx/>
                <a:latin typeface="+mn-lt"/>
                <a:ea typeface="+mn-ea"/>
                <a:cs typeface="+mn-cs"/>
              </a:rPr>
              <a:t>, якому доручено вести спадкову справу.</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Увага! Усі нарахування померлому працівнику, попри те, що вони будуть виплачені іншим особам,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відображаються у податковому розрахунку з РНОКПП померлого</a:t>
            </a:r>
            <a:r>
              <a:rPr kumimoji="0" lang="uk-UA" altLang="uk-UA" sz="270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За РНОКПП члена сім’ї відображається лише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матеріальна допомога на поховання</a:t>
            </a:r>
            <a:r>
              <a:rPr kumimoji="0" lang="uk-UA" altLang="uk-UA" sz="2700" u="none" strike="noStrike" kern="1200" cap="none" spc="0" normalizeH="0" baseline="0" noProof="0" dirty="0">
                <a:ln>
                  <a:noFill/>
                </a:ln>
                <a:solidFill>
                  <a:schemeClr val="tx1"/>
                </a:solidFill>
                <a:effectLst/>
                <a:uLnTx/>
                <a:uFillTx/>
                <a:latin typeface="+mn-lt"/>
                <a:ea typeface="+mn-ea"/>
                <a:cs typeface="+mn-cs"/>
              </a:rPr>
              <a:t> від ПФУ (4100 грн) або від роботодавця померлого (в межах 8480 грн без ПДФО та ВЗ у 2024 році).</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6. Особливості порядку звільнення працівників за різними підставами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Згідно з ч. 3 ст. 119 КЗпП роботодавець має зберігати місце роботи і посаду за мобілізованим до його повернення (демобілізації).</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Звільнення такого працівника може бути</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 тільки за його ініціативою</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 за власним бажанням чи за угодою сторін.</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У разі наявності у роботодавця інформації про те, що мобілізований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зник без вісті</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його не можна звільнити до моменту визнання його судом безвісно відсутнім або оголошення померлим, якщо будуть надані документальні підтвердження цим подіям (свідоцтво про смерть, рішення суду тощо). У разі надання родичами таких документів звільнити його можна на підставі п. 8-2 ч. 1 ст. 36 КЗпП.</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7. Які нюанси треба врахувати при звільненні під час війни?</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З</a:t>
            </a:r>
            <a:r>
              <a:rPr lang="uk-UA" altLang="uk-UA" sz="3000" b="1" noProof="0" dirty="0">
                <a:ln>
                  <a:noFill/>
                </a:ln>
                <a:effectLst/>
                <a:uLnTx/>
                <a:uFillTx/>
                <a:latin typeface="+mn-lt"/>
                <a:ea typeface="+mn-ea"/>
                <a:cs typeface="+mn-cs"/>
                <a:sym typeface="+mn-ea"/>
              </a:rPr>
              <a:t>вільнення мобілізованих: коли це можливо?</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Якщо з працівником немає зв’язку понад 4 місяці поспіль, його можна звільнити згідно з п. 8-3 ч. 1 ст. 36 КЗпП.</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Для застосування цієї підстави звільнення потрібне дотримання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двох одночасних умов</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 відсутність працівника на роботі понад 4 місяці підряд;</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 відсутність інформації про причини такої відсутності понад 4 місяці.</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Підтверджується відсутність зв’язку шляхом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документування </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спроб такий зв'язок встановити. Краще зібрати кілька документів-доказів, адже вони будуть необхідні для доведення правомірності звільнення, якщо працівник буде доводити неправомірність.</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7. Які нюанси треба врахувати при звільненні під час війни?</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kumimoji="0" lang="uk-UA" altLang="uk-UA" sz="3000" b="1" i="0" u="none" strike="noStrike" kern="1200" cap="none" spc="0" normalizeH="0" baseline="0" noProof="0" dirty="0">
                <a:ln>
                  <a:noFill/>
                </a:ln>
                <a:solidFill>
                  <a:schemeClr val="tx1"/>
                </a:solidFill>
                <a:effectLst/>
                <a:uLnTx/>
                <a:uFillTx/>
                <a:latin typeface="+mn-lt"/>
                <a:ea typeface="+mn-ea"/>
                <a:cs typeface="+mn-cs"/>
              </a:rPr>
              <a:t>В</a:t>
            </a:r>
            <a:r>
              <a:rPr lang="uk-UA" altLang="uk-UA" sz="3000" b="1" noProof="0" dirty="0">
                <a:ln>
                  <a:noFill/>
                </a:ln>
                <a:effectLst/>
                <a:uLnTx/>
                <a:uFillTx/>
                <a:latin typeface="+mn-lt"/>
                <a:ea typeface="+mn-ea"/>
                <a:cs typeface="+mn-cs"/>
                <a:sym typeface="+mn-ea"/>
              </a:rPr>
              <a:t>ідсутність зв’язку з працівником</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Rectangle 2"/>
          <p:cNvSpPr>
            <a:spLocks noGrp="1" noChangeArrowheads="1"/>
          </p:cNvSpPr>
          <p:nvPr>
            <p:ph type="ctrTitle" hasCustomPrompt="1"/>
          </p:nvPr>
        </p:nvSpPr>
        <p:spPr>
          <a:xfrm>
            <a:off x="514985" y="47688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3000" b="1" i="0" u="none" strike="noStrike" kern="1200" cap="none" spc="0" normalizeH="0" baseline="0" noProof="0" dirty="0">
                <a:ln>
                  <a:noFill/>
                </a:ln>
                <a:solidFill>
                  <a:schemeClr val="tx1"/>
                </a:solidFill>
                <a:effectLst/>
                <a:uLnTx/>
                <a:uFillTx/>
                <a:latin typeface="+mn-lt"/>
                <a:ea typeface="+mj-ea"/>
                <a:cs typeface="+mj-cs"/>
              </a:rPr>
              <a:t>ПРОГРАМА</a:t>
            </a:r>
            <a:endParaRPr kumimoji="0" lang="uk-UA" altLang="uk-UA" sz="3000" b="1" i="0" u="none" strike="noStrike" kern="1200" cap="none" spc="0" normalizeH="0" baseline="0" noProof="0" dirty="0">
              <a:ln>
                <a:noFill/>
              </a:ln>
              <a:solidFill>
                <a:schemeClr val="tx1"/>
              </a:solidFill>
              <a:effectLst/>
              <a:uLnTx/>
              <a:uFillTx/>
              <a:latin typeface="+mn-lt"/>
              <a:ea typeface="+mj-ea"/>
              <a:cs typeface="+mj-cs"/>
            </a:endParaRPr>
          </a:p>
        </p:txBody>
      </p:sp>
      <p:sp>
        <p:nvSpPr>
          <p:cNvPr id="3075" name="Rectangle 3"/>
          <p:cNvSpPr>
            <a:spLocks noGrp="1" noChangeArrowheads="1"/>
          </p:cNvSpPr>
          <p:nvPr>
            <p:ph type="subTitle" idx="1" hasCustomPrompt="1"/>
          </p:nvPr>
        </p:nvSpPr>
        <p:spPr>
          <a:xfrm>
            <a:off x="514985" y="1052830"/>
            <a:ext cx="11162030" cy="5212080"/>
          </a:xfrm>
        </p:spPr>
        <p:txBody>
          <a:bodyPr vert="horz" wrap="square" lIns="91440" tIns="45720" rIns="91440" bIns="45720" numCol="1" anchor="t" anchorCtr="0" compatLnSpc="1"/>
          <a:lstStyle/>
          <a:p>
            <a:pPr marR="0" lvl="0" algn="l" defTabSz="914400" rtl="0" eaLnBrk="1" fontAlgn="base" latinLnBrk="0" hangingPunct="1">
              <a:lnSpc>
                <a:spcPct val="100000"/>
              </a:lnSpc>
              <a:spcBef>
                <a:spcPts val="1000"/>
              </a:spcBef>
              <a:spcAft>
                <a:spcPct val="0"/>
              </a:spcAft>
              <a:buClrTx/>
              <a:buSzTx/>
              <a:buFont typeface="+mj-lt"/>
              <a:defRPr/>
            </a:pPr>
            <a:r>
              <a:rPr lang="uk-UA" altLang="uk-UA" sz="2800" noProof="0" dirty="0">
                <a:ln>
                  <a:noFill/>
                </a:ln>
                <a:effectLst/>
                <a:uLnTx/>
                <a:uFillTx/>
                <a:sym typeface="+mn-ea"/>
              </a:rPr>
              <a:t>11. Відображення звільнення у об’єднаній звітності.</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lang="uk-UA" altLang="uk-UA" sz="2800" noProof="0" dirty="0">
                <a:ln>
                  <a:noFill/>
                </a:ln>
                <a:effectLst/>
                <a:uLnTx/>
                <a:uFillTx/>
                <a:sym typeface="+mn-ea"/>
              </a:rPr>
              <a:t>12. Поширені помилки при звільненні та відповідальність за них.</a:t>
            </a:r>
            <a:endParaRPr lang="uk-UA" altLang="uk-UA" sz="2800" noProof="0" dirty="0">
              <a:ln>
                <a:noFill/>
              </a:ln>
              <a:effectLst/>
              <a:uLnTx/>
              <a:uFillTx/>
              <a:sym typeface="+mn-ea"/>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13. Договори ЦПХ: коли можна та як оминати загрози?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14. Відрядження: акценти.</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15. Тримаємо руку на пульсі індексації.</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16. Повідомлення про прийняття, переведення, звільнення через портал ПФУ з липня: кому треба?</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17. Виробнича практика учнів ПТНЗ: може бути і не в трудових відносинах.</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uk-UA" altLang="uk-UA" sz="2800" b="0" i="0" u="none" strike="noStrike" kern="1200" cap="none" spc="0" normalizeH="0" baseline="0" noProof="0" dirty="0">
                <a:ln>
                  <a:noFill/>
                </a:ln>
                <a:solidFill>
                  <a:schemeClr val="tx1"/>
                </a:solidFill>
                <a:effectLst/>
                <a:uLnTx/>
                <a:uFillTx/>
                <a:latin typeface="+mn-lt"/>
                <a:ea typeface="+mn-ea"/>
                <a:cs typeface="+mn-cs"/>
              </a:rPr>
              <a:t>18. Огляд актуальних змін та роз’яснень на дату семінару.</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12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У випадку нез’явлення на роботі без поважної причини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прогулу</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працівника можна звільнити на підставі п. 4 ч. 1 ст. 40 КЗпП. Проте, окрім актів, що підтверджують відсутність на роботі працівника, однією з обов’язкових умов звільнення є надання ним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пояснень </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своєї відсутності. Якщо працівник не виходить на зв’язок, отримати такі пояснення неможливо, а отже і не можна звільнити за прогул.</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Якщо з працівником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немає зв’язку понад 4 місяці поспіль</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його можна звільнити згідно з п. 8-3 ч. 1 ст. 36 КЗпП.</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Найбезпечніше табелювати “НЗ” до виникнення законних підстав для звільнення.</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7. Які нюанси треба врахувати при звільненні під час війни?</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kumimoji="0" lang="uk-UA" altLang="uk-UA" sz="3000" b="1" i="0" u="none" strike="noStrike" kern="1200" cap="none" spc="0" normalizeH="0" baseline="0" noProof="0" dirty="0">
                <a:ln>
                  <a:noFill/>
                </a:ln>
                <a:solidFill>
                  <a:schemeClr val="tx1"/>
                </a:solidFill>
                <a:effectLst/>
                <a:uLnTx/>
                <a:uFillTx/>
                <a:latin typeface="+mn-lt"/>
                <a:ea typeface="+mn-ea"/>
                <a:cs typeface="+mn-cs"/>
              </a:rPr>
              <a:t>Щ</a:t>
            </a:r>
            <a:r>
              <a:rPr lang="uk-UA" altLang="uk-UA" sz="3000" b="1" noProof="0" dirty="0">
                <a:ln>
                  <a:noFill/>
                </a:ln>
                <a:effectLst/>
                <a:uLnTx/>
                <a:uFillTx/>
                <a:latin typeface="+mn-lt"/>
                <a:ea typeface="+mn-ea"/>
                <a:cs typeface="+mn-cs"/>
                <a:sym typeface="+mn-ea"/>
              </a:rPr>
              <a:t>о робити з водієм-втікачем?</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За будь-якої підстави припинення трудових відносин з працівником при звільненні необхідно провести повний розрахунок згідно зі ст. 116 КЗпП.</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При звільненні працівника виплата всіх сум, що належать йому від підприємства, установи, організації, провадиться </a:t>
            </a:r>
            <a:r>
              <a:rPr lang="uk-UA" altLang="uk-UA" sz="2800" b="1" noProof="0" dirty="0">
                <a:ln>
                  <a:noFill/>
                </a:ln>
                <a:effectLst/>
                <a:uLnTx/>
                <a:uFillTx/>
                <a:sym typeface="+mn-ea"/>
              </a:rPr>
              <a:t>в день звільнення</a:t>
            </a:r>
            <a:r>
              <a:rPr lang="uk-UA" altLang="uk-UA" sz="2800" noProof="0" dirty="0">
                <a:ln>
                  <a:noFill/>
                </a:ln>
                <a:effectLst/>
                <a:uLnTx/>
                <a:uFillTx/>
                <a:sym typeface="+mn-ea"/>
              </a:rPr>
              <a:t>. Якщо працівник в день звільнення </a:t>
            </a:r>
            <a:r>
              <a:rPr lang="uk-UA" altLang="uk-UA" sz="2800" b="1" noProof="0" dirty="0">
                <a:ln>
                  <a:noFill/>
                </a:ln>
                <a:effectLst/>
                <a:uLnTx/>
                <a:uFillTx/>
                <a:sym typeface="+mn-ea"/>
              </a:rPr>
              <a:t>не працював</a:t>
            </a:r>
            <a:r>
              <a:rPr lang="uk-UA" altLang="uk-UA" sz="2800" noProof="0" dirty="0">
                <a:ln>
                  <a:noFill/>
                </a:ln>
                <a:effectLst/>
                <a:uLnTx/>
                <a:uFillTx/>
                <a:sym typeface="+mn-ea"/>
              </a:rPr>
              <a:t>, то зазначені суми мають бути виплачені не пізніше наступного дня після пред'явлення звільненим працівником вимоги про розрахунок.</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800" i="0" u="none" strike="noStrike" kern="1200" cap="none" spc="0" normalizeH="0" baseline="0" noProof="0" dirty="0">
                <a:ln>
                  <a:noFill/>
                </a:ln>
                <a:solidFill>
                  <a:schemeClr val="tx1"/>
                </a:solidFill>
                <a:effectLst/>
                <a:uLnTx/>
                <a:uFillTx/>
                <a:latin typeface="+mn-lt"/>
                <a:ea typeface="+mn-ea"/>
                <a:cs typeface="+mn-cs"/>
              </a:rPr>
              <a:t>Не заборонено проводити повний розрахунок </a:t>
            </a:r>
            <a:r>
              <a:rPr kumimoji="0" lang="uk-UA" altLang="uk-UA" sz="2800" b="1" i="0" u="none" strike="noStrike" kern="1200" cap="none" spc="0" normalizeH="0" baseline="0" noProof="0" dirty="0">
                <a:ln>
                  <a:noFill/>
                </a:ln>
                <a:solidFill>
                  <a:schemeClr val="tx1"/>
                </a:solidFill>
                <a:effectLst/>
                <a:uLnTx/>
                <a:uFillTx/>
                <a:latin typeface="+mn-lt"/>
                <a:ea typeface="+mn-ea"/>
                <a:cs typeface="+mn-cs"/>
              </a:rPr>
              <a:t>до дня звільнення</a:t>
            </a:r>
            <a:r>
              <a:rPr kumimoji="0" lang="uk-UA" altLang="uk-UA" sz="2800" i="0" u="none" strike="noStrike" kern="1200" cap="none" spc="0" normalizeH="0" baseline="0" noProof="0" dirty="0">
                <a:ln>
                  <a:noFill/>
                </a:ln>
                <a:solidFill>
                  <a:schemeClr val="tx1"/>
                </a:solidFill>
                <a:effectLst/>
                <a:uLnTx/>
                <a:uFillTx/>
                <a:latin typeface="+mn-lt"/>
                <a:ea typeface="+mn-ea"/>
                <a:cs typeface="+mn-cs"/>
              </a:rPr>
              <a:t>, якщо заздалегідь відомо усі складові зарплати до моменту звільнення.</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8. Що таке повний розрахунок при звільненні та коли його виплачувати?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77645"/>
            <a:ext cx="11162030" cy="468820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Повний розрахунок при звільненні включає:</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зарплату (усі її складові), нараховану по день звільнення включно;</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компенсацію невикористаних відпусток (за наявності);</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вихідну допомогу (за окремих підстав звільнення - ст. 44 КЗпП);</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інші виплати, передбачені колективним договором;</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uk-UA" altLang="uk-UA" sz="2800" noProof="0" dirty="0">
                <a:ln>
                  <a:noFill/>
                </a:ln>
                <a:effectLst/>
                <a:uLnTx/>
                <a:uFillTx/>
                <a:sym typeface="+mn-ea"/>
              </a:rPr>
              <a:t>борг перед працівником за “незарплатними” розрахунками (добові, підзвітні суми).</a:t>
            </a:r>
            <a:endParaRPr kumimoji="0" lang="uk-UA" altLang="uk-UA" sz="28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476885"/>
            <a:ext cx="11485880" cy="95186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8. Що таке повний розрахунок при звільненні та коли його виплачувати?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551305"/>
            <a:ext cx="11162030" cy="481012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Відповідно до ст. 47 КЗпП у день звільнення працівникові видається </a:t>
            </a:r>
            <a:r>
              <a:rPr lang="uk-UA" altLang="uk-UA" sz="2800" b="1" noProof="0" dirty="0">
                <a:ln>
                  <a:noFill/>
                </a:ln>
                <a:effectLst/>
                <a:uLnTx/>
                <a:uFillTx/>
                <a:sym typeface="+mn-ea"/>
              </a:rPr>
              <a:t>копія наказу</a:t>
            </a:r>
            <a:r>
              <a:rPr lang="uk-UA" altLang="uk-UA" sz="2800" noProof="0" dirty="0">
                <a:ln>
                  <a:noFill/>
                </a:ln>
                <a:effectLst/>
                <a:uLnTx/>
                <a:uFillTx/>
                <a:sym typeface="+mn-ea"/>
              </a:rPr>
              <a:t> (розпорядження) про звільнення, </a:t>
            </a:r>
            <a:r>
              <a:rPr lang="uk-UA" altLang="uk-UA" sz="2800" b="1" noProof="0" dirty="0">
                <a:ln>
                  <a:noFill/>
                </a:ln>
                <a:effectLst/>
                <a:uLnTx/>
                <a:uFillTx/>
                <a:sym typeface="+mn-ea"/>
              </a:rPr>
              <a:t>письмове повідомлення</a:t>
            </a:r>
            <a:r>
              <a:rPr lang="uk-UA" altLang="uk-UA" sz="2800" noProof="0" dirty="0">
                <a:ln>
                  <a:noFill/>
                </a:ln>
                <a:effectLst/>
                <a:uLnTx/>
                <a:uFillTx/>
                <a:sym typeface="+mn-ea"/>
              </a:rPr>
              <a:t> про нараховані та виплачені йому суми при звільненні, а також на вимогу працівника внести належні записи про звільнення до </a:t>
            </a:r>
            <a:r>
              <a:rPr lang="uk-UA" altLang="uk-UA" sz="2800" b="1" noProof="0" dirty="0">
                <a:ln>
                  <a:noFill/>
                </a:ln>
                <a:effectLst/>
                <a:uLnTx/>
                <a:uFillTx/>
                <a:sym typeface="+mn-ea"/>
              </a:rPr>
              <a:t>трудової книжки</a:t>
            </a:r>
            <a:r>
              <a:rPr lang="uk-UA" altLang="uk-UA" sz="2800" noProof="0" dirty="0">
                <a:ln>
                  <a:noFill/>
                </a:ln>
                <a:effectLst/>
                <a:uLnTx/>
                <a:uFillTx/>
                <a:sym typeface="+mn-ea"/>
              </a:rPr>
              <a:t>, що зберігається у працівника.</a:t>
            </a:r>
            <a:endParaRPr kumimoji="0" lang="uk-UA" altLang="uk-UA" sz="2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У письмовому повідомленні (приклад на наступному слайді) про суми, нараховані та виплачені працівникові при звільненні зазначають </a:t>
            </a:r>
            <a:r>
              <a:rPr lang="uk-UA" altLang="uk-UA" sz="2800" b="1" noProof="0" dirty="0">
                <a:ln>
                  <a:noFill/>
                </a:ln>
                <a:effectLst/>
                <a:uLnTx/>
                <a:uFillTx/>
                <a:sym typeface="+mn-ea"/>
              </a:rPr>
              <a:t>окремо кожен вид виплати</a:t>
            </a:r>
            <a:r>
              <a:rPr lang="uk-UA" altLang="uk-UA" sz="2800" noProof="0" dirty="0">
                <a:ln>
                  <a:noFill/>
                </a:ln>
                <a:effectLst/>
                <a:uLnTx/>
                <a:uFillTx/>
                <a:sym typeface="+mn-ea"/>
              </a:rPr>
              <a:t> (основна та додаткова заробітна плата, заохочувальні та компенсаційні виплати, інші виплати, на які працівник має право згідно з умовами трудового договору і відповідно до законодавства, у тому числі при звільненні).</a:t>
            </a:r>
            <a:endParaRPr lang="uk-UA" altLang="uk-UA" sz="28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3" name="Rectangle 2"/>
          <p:cNvSpPr>
            <a:spLocks noGrp="1" noChangeArrowheads="1"/>
          </p:cNvSpPr>
          <p:nvPr>
            <p:ph type="ctrTitle" hasCustomPrompt="1"/>
          </p:nvPr>
        </p:nvSpPr>
        <p:spPr>
          <a:xfrm>
            <a:off x="353060" y="405130"/>
            <a:ext cx="11485880" cy="912495"/>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9. Дії роботодавця при звільненні працівника:</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Повідомлення про нарахування і виплати та копія наказу</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3" name="Rectangle 2"/>
          <p:cNvSpPr>
            <a:spLocks noGrp="1" noChangeArrowheads="1"/>
          </p:cNvSpPr>
          <p:nvPr>
            <p:ph type="ctrTitle" hasCustomPrompt="1"/>
          </p:nvPr>
        </p:nvSpPr>
        <p:spPr>
          <a:xfrm>
            <a:off x="353060" y="405130"/>
            <a:ext cx="11485880" cy="912495"/>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9. Дії роботодавця при звільненні працівника:</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Повідомлення про нарахування і виплати та копія наказу</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graphicFrame>
        <p:nvGraphicFramePr>
          <p:cNvPr id="5" name="Object 4"/>
          <p:cNvGraphicFramePr/>
          <p:nvPr/>
        </p:nvGraphicFramePr>
        <p:xfrm>
          <a:off x="2536190" y="1317625"/>
          <a:ext cx="7766050" cy="5371465"/>
        </p:xfrm>
        <a:graphic>
          <a:graphicData uri="http://schemas.openxmlformats.org/presentationml/2006/ole">
            <mc:AlternateContent xmlns:mc="http://schemas.openxmlformats.org/markup-compatibility/2006">
              <mc:Choice xmlns:v="urn:schemas-microsoft-com:vml" Requires="v">
                <p:oleObj spid="_x0000_s6" name="" r:id="rId1" imgW="6645910" imgH="5466715" progId="Word.Document.8">
                  <p:embed/>
                </p:oleObj>
              </mc:Choice>
              <mc:Fallback>
                <p:oleObj name="" r:id="rId1" imgW="6645910" imgH="5466715" progId="Word.Document.8">
                  <p:embed/>
                  <p:pic>
                    <p:nvPicPr>
                      <p:cNvPr id="0" name="Picture 2"/>
                      <p:cNvPicPr/>
                      <p:nvPr/>
                    </p:nvPicPr>
                    <p:blipFill>
                      <a:blip r:embed="rId2"/>
                      <a:srcRect r="1308" b="14892"/>
                      <a:stretch>
                        <a:fillRect/>
                      </a:stretch>
                    </p:blipFill>
                    <p:spPr>
                      <a:xfrm>
                        <a:off x="2536190" y="1317625"/>
                        <a:ext cx="7766050" cy="5371465"/>
                      </a:xfrm>
                      <a:prstGeom prst="rect">
                        <a:avLst/>
                      </a:prstGeom>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551305"/>
            <a:ext cx="11162030" cy="481012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Довідковий податковий розрахунок у складі Д1 та Д5 подається лише за наявності </a:t>
            </a:r>
            <a:r>
              <a:rPr lang="uk-UA" altLang="uk-UA" sz="2800" b="1" noProof="0" dirty="0">
                <a:ln>
                  <a:noFill/>
                </a:ln>
                <a:effectLst/>
                <a:uLnTx/>
                <a:uFillTx/>
                <a:sym typeface="+mn-ea"/>
              </a:rPr>
              <a:t>особливих підстав</a:t>
            </a:r>
            <a:r>
              <a:rPr lang="uk-UA" altLang="uk-UA" sz="2800" noProof="0" dirty="0">
                <a:ln>
                  <a:noFill/>
                </a:ln>
                <a:effectLst/>
                <a:uLnTx/>
                <a:uFillTx/>
                <a:sym typeface="+mn-ea"/>
              </a:rPr>
              <a:t> для цього, наприклад:</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 звільнений працівник став на облік у Центрі зайнятості і для нарахування йому допомоги по безробіттю не вистачає даних;</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 звільнений працівник оформлює пенсію і ПФУ необхідні оперативні дані про його заробіток за останні невідзвітовані місяці його роботи.</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b="1" noProof="0" dirty="0">
                <a:ln>
                  <a:noFill/>
                </a:ln>
                <a:effectLst/>
                <a:uLnTx/>
                <a:uFillTx/>
                <a:sym typeface="+mn-ea"/>
              </a:rPr>
              <a:t>Подавати довідкові Д1 та Д5 при звільненні кожного працівника необхідності і, тим більше, обов’язку немає.</a:t>
            </a:r>
            <a:endParaRPr lang="uk-UA" altLang="uk-UA" sz="2800" b="1"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3" name="Rectangle 2"/>
          <p:cNvSpPr>
            <a:spLocks noGrp="1" noChangeArrowheads="1"/>
          </p:cNvSpPr>
          <p:nvPr>
            <p:ph type="ctrTitle" hasCustomPrompt="1"/>
          </p:nvPr>
        </p:nvSpPr>
        <p:spPr>
          <a:xfrm>
            <a:off x="353060" y="405130"/>
            <a:ext cx="11485880" cy="912495"/>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9. Дії роботодавця при звільненні працівника:</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sym typeface="+mn-ea"/>
              </a:rPr>
              <a:t>Коли подаємо довідковий звіт?</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551305"/>
            <a:ext cx="11162030" cy="481012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Роботодавець на вимогу працівника зобов’язаний вносити до трудової книжки, </a:t>
            </a:r>
            <a:r>
              <a:rPr lang="uk-UA" altLang="uk-UA" sz="2800" b="1" noProof="0" dirty="0">
                <a:ln>
                  <a:noFill/>
                </a:ln>
                <a:effectLst/>
                <a:uLnTx/>
                <a:uFillTx/>
                <a:sym typeface="+mn-ea"/>
              </a:rPr>
              <a:t>що зберігається у працівника</a:t>
            </a:r>
            <a:r>
              <a:rPr lang="uk-UA" altLang="uk-UA" sz="2800" noProof="0" dirty="0">
                <a:ln>
                  <a:noFill/>
                </a:ln>
                <a:effectLst/>
                <a:uLnTx/>
                <a:uFillTx/>
                <a:sym typeface="+mn-ea"/>
              </a:rPr>
              <a:t>, записи про прийняття на роботу, переведення та звільнення, заохочення та нагороди за успіхи в роботі.</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Запис про звільнення в трудову книжку проводиться </a:t>
            </a:r>
            <a:r>
              <a:rPr lang="uk-UA" altLang="uk-UA" sz="2800" b="1" noProof="0" dirty="0">
                <a:ln>
                  <a:noFill/>
                </a:ln>
                <a:effectLst/>
                <a:uLnTx/>
                <a:uFillTx/>
                <a:sym typeface="+mn-ea"/>
              </a:rPr>
              <a:t>у день звільнення</a:t>
            </a:r>
            <a:r>
              <a:rPr lang="uk-UA" altLang="uk-UA" sz="2800" noProof="0" dirty="0">
                <a:ln>
                  <a:noFill/>
                </a:ln>
                <a:effectLst/>
                <a:uLnTx/>
                <a:uFillTx/>
                <a:sym typeface="+mn-ea"/>
              </a:rPr>
              <a:t> і повинен точно відповідати тексту наказу (розпорядження).</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Також потрібно ознайомити працівника під розписку </a:t>
            </a:r>
            <a:r>
              <a:rPr lang="uk-UA" altLang="uk-UA" sz="2800" b="1" noProof="0" dirty="0">
                <a:ln>
                  <a:noFill/>
                </a:ln>
                <a:effectLst/>
                <a:uLnTx/>
                <a:uFillTx/>
                <a:sym typeface="+mn-ea"/>
              </a:rPr>
              <a:t>в картці П-2</a:t>
            </a:r>
            <a:r>
              <a:rPr lang="uk-UA" altLang="uk-UA" sz="2800" noProof="0" dirty="0">
                <a:ln>
                  <a:noFill/>
                </a:ln>
                <a:effectLst/>
                <a:uLnTx/>
                <a:uFillTx/>
                <a:sym typeface="+mn-ea"/>
              </a:rPr>
              <a:t>, в якій  має повторюватися відповідний запис з трудової книжки.</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Після запису про звільнення вноситься </a:t>
            </a:r>
            <a:r>
              <a:rPr lang="uk-UA" altLang="uk-UA" sz="2800" b="1" noProof="0" dirty="0">
                <a:ln>
                  <a:noFill/>
                </a:ln>
                <a:effectLst/>
                <a:uLnTx/>
                <a:uFillTx/>
                <a:sym typeface="+mn-ea"/>
              </a:rPr>
              <a:t>засвідчувальний підпис</a:t>
            </a:r>
            <a:r>
              <a:rPr lang="uk-UA" altLang="uk-UA" sz="2800" noProof="0" dirty="0">
                <a:ln>
                  <a:noFill/>
                </a:ln>
                <a:effectLst/>
                <a:uLnTx/>
                <a:uFillTx/>
                <a:sym typeface="+mn-ea"/>
              </a:rPr>
              <a:t>  керівника підприємства або спеціально уповноваженої ним особи та ставиться </a:t>
            </a:r>
            <a:r>
              <a:rPr lang="uk-UA" altLang="uk-UA" sz="2800" b="1" noProof="0" dirty="0">
                <a:ln>
                  <a:noFill/>
                </a:ln>
                <a:effectLst/>
                <a:uLnTx/>
                <a:uFillTx/>
                <a:sym typeface="+mn-ea"/>
              </a:rPr>
              <a:t>печатка  </a:t>
            </a:r>
            <a:r>
              <a:rPr lang="uk-UA" altLang="uk-UA" sz="2800" noProof="0" dirty="0">
                <a:ln>
                  <a:noFill/>
                </a:ln>
                <a:effectLst/>
                <a:uLnTx/>
                <a:uFillTx/>
                <a:sym typeface="+mn-ea"/>
              </a:rPr>
              <a:t>підприємства  або відділу кадрів.</a:t>
            </a:r>
            <a:endParaRPr lang="uk-UA" altLang="uk-UA" sz="28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3" name="Rectangle 2"/>
          <p:cNvSpPr>
            <a:spLocks noGrp="1" noChangeArrowheads="1"/>
          </p:cNvSpPr>
          <p:nvPr>
            <p:ph type="ctrTitle" hasCustomPrompt="1"/>
          </p:nvPr>
        </p:nvSpPr>
        <p:spPr>
          <a:xfrm>
            <a:off x="353060" y="405130"/>
            <a:ext cx="11485880" cy="912495"/>
          </a:xfrm>
        </p:spPr>
        <p:txBody>
          <a:bodyPr vert="horz" wrap="square" lIns="91440" tIns="45720" rIns="91440" bIns="45720" numCol="1" rtlCol="0" anchor="t" anchorCtr="0" compatLnSpc="1">
            <a:noAutofit/>
          </a:bodyPr>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9. Дії роботодавця при звільненні працівника:</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sym typeface="+mn-ea"/>
              </a:rPr>
              <a:t>Як робимо записи в трудову книжку?</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018540"/>
            <a:ext cx="11162030" cy="534289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Компенсація відпустки та всі інші нарахування у вигляді зарплати у місяці звільнення у розумінні ПКУ та Закону про ЄСВ є складовою зарплати працівника, тому є базою оподаткування:</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ПДФО - 18% </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ВЗ - 1,5 %</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ЄСВ - 22% або 8,41% для працівника з інвалідністю.</a:t>
            </a:r>
            <a:endParaRPr lang="uk-UA" altLang="uk-UA" sz="28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800" noProof="0" dirty="0">
                <a:ln>
                  <a:noFill/>
                </a:ln>
                <a:effectLst/>
                <a:uLnTx/>
                <a:uFillTx/>
                <a:sym typeface="+mn-ea"/>
              </a:rPr>
              <a:t>Якщо компенсацію відпустки буде нараховано </a:t>
            </a:r>
            <a:r>
              <a:rPr lang="uk-UA" altLang="uk-UA" sz="2800" b="1" noProof="0" dirty="0">
                <a:ln>
                  <a:noFill/>
                </a:ln>
                <a:effectLst/>
                <a:uLnTx/>
                <a:uFillTx/>
                <a:sym typeface="+mn-ea"/>
              </a:rPr>
              <a:t>після місяця звільнення</a:t>
            </a:r>
            <a:r>
              <a:rPr lang="uk-UA" altLang="uk-UA" sz="2800" noProof="0" dirty="0">
                <a:ln>
                  <a:noFill/>
                </a:ln>
                <a:effectLst/>
                <a:uLnTx/>
                <a:uFillTx/>
                <a:sym typeface="+mn-ea"/>
              </a:rPr>
              <a:t>, вона не буде базою нарахування ЄСВ, адже роботодавець після звільнення не є страхувальником щодо колишнього працівника.</a:t>
            </a:r>
            <a:endParaRPr lang="uk-UA" altLang="uk-UA" sz="28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53060" y="405130"/>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10. Оподаткування виплат при звільненні</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841375"/>
            <a:ext cx="11162030" cy="552005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При заповненні</a:t>
            </a:r>
            <a:r>
              <a:rPr lang="uk-UA" altLang="uk-UA" sz="2700" b="1" noProof="0" dirty="0">
                <a:ln>
                  <a:noFill/>
                </a:ln>
                <a:effectLst/>
                <a:uLnTx/>
                <a:uFillTx/>
                <a:sym typeface="+mn-ea"/>
              </a:rPr>
              <a:t> Д1 </a:t>
            </a:r>
            <a:r>
              <a:rPr lang="uk-UA" altLang="uk-UA" sz="2700" noProof="0" dirty="0">
                <a:ln>
                  <a:noFill/>
                </a:ln>
                <a:effectLst/>
                <a:uLnTx/>
                <a:uFillTx/>
                <a:sym typeface="+mn-ea"/>
              </a:rPr>
              <a:t>треба враховувати наступне:</a:t>
            </a:r>
            <a:endParaRPr lang="uk-UA" altLang="uk-UA" sz="2700" noProof="0" dirty="0">
              <a:ln>
                <a:noFill/>
              </a:ln>
              <a:effectLst/>
              <a:uLnTx/>
              <a:uFillTx/>
              <a:sym typeface="+mn-ea"/>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700" noProof="0" dirty="0">
                <a:ln>
                  <a:noFill/>
                </a:ln>
                <a:effectLst/>
                <a:uLnTx/>
                <a:uFillTx/>
                <a:sym typeface="+mn-ea"/>
              </a:rPr>
              <a:t>компенсація відпустки є базою нарахування ЄСВ у загальній сумі із зарплатою місяця її нарахування. Окремого типу нарахування не має;</a:t>
            </a:r>
            <a:endParaRPr lang="uk-UA" altLang="uk-UA" sz="2700" noProof="0" dirty="0">
              <a:ln>
                <a:noFill/>
              </a:ln>
              <a:effectLst/>
              <a:uLnTx/>
              <a:uFillTx/>
              <a:sym typeface="+mn-ea"/>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700" noProof="0" dirty="0">
                <a:ln>
                  <a:noFill/>
                </a:ln>
                <a:effectLst/>
                <a:uLnTx/>
                <a:uFillTx/>
                <a:sym typeface="+mn-ea"/>
              </a:rPr>
              <a:t>“перегуляні” відпускні відображаються у місяці звільнення окремим рядком з типом нарахування “10” з мінусом за відповідний період (можливо, буде привід застосувати тип нарахування “14”, якщо база нарахування через це зменшиться до розміру, меншого за МЗП);</a:t>
            </a:r>
            <a:endParaRPr lang="uk-UA" altLang="uk-UA" sz="2700" noProof="0" dirty="0">
              <a:ln>
                <a:noFill/>
              </a:ln>
              <a:effectLst/>
              <a:uLnTx/>
              <a:uFillTx/>
              <a:sym typeface="+mn-ea"/>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lang="uk-UA" altLang="uk-UA" sz="2700" noProof="0" dirty="0">
                <a:ln>
                  <a:noFill/>
                </a:ln>
                <a:effectLst/>
                <a:uLnTx/>
                <a:uFillTx/>
                <a:sym typeface="+mn-ea"/>
              </a:rPr>
              <a:t>компенсація відпустки, нарахована після місяця звільнення не є базою нарахування ЄСВ, тому взагалі в Д1 не відображається.</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У </a:t>
            </a:r>
            <a:r>
              <a:rPr lang="uk-UA" altLang="uk-UA" sz="2700" b="1" noProof="0" dirty="0">
                <a:ln>
                  <a:noFill/>
                </a:ln>
                <a:effectLst/>
                <a:uLnTx/>
                <a:uFillTx/>
                <a:sym typeface="+mn-ea"/>
              </a:rPr>
              <a:t>Д4</a:t>
            </a:r>
            <a:r>
              <a:rPr lang="uk-UA" altLang="uk-UA" sz="2700" noProof="0" dirty="0">
                <a:ln>
                  <a:noFill/>
                </a:ln>
                <a:effectLst/>
                <a:uLnTx/>
                <a:uFillTx/>
                <a:sym typeface="+mn-ea"/>
              </a:rPr>
              <a:t> відпускні і компенсація із зарплатою в одному рядку - код доходу 101, а компенсація, виплачена після звільнення - 127.</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У </a:t>
            </a:r>
            <a:r>
              <a:rPr lang="uk-UA" altLang="uk-UA" sz="2700" b="1" noProof="0" dirty="0">
                <a:ln>
                  <a:noFill/>
                </a:ln>
                <a:effectLst/>
                <a:uLnTx/>
                <a:uFillTx/>
                <a:sym typeface="+mn-ea"/>
              </a:rPr>
              <a:t>Д5</a:t>
            </a:r>
            <a:r>
              <a:rPr lang="uk-UA" altLang="uk-UA" sz="2700" noProof="0" dirty="0">
                <a:ln>
                  <a:noFill/>
                </a:ln>
                <a:effectLst/>
                <a:uLnTx/>
                <a:uFillTx/>
                <a:sym typeface="+mn-ea"/>
              </a:rPr>
              <a:t> вноситься запис про звільнення з датою звільнення та реквізитами наказу, а також підставою (стаття КЗпП) звільнення.</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11. Відображення звільнення у об’єднаній звітності</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940435"/>
            <a:ext cx="11162030" cy="542099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1. </a:t>
            </a:r>
            <a:r>
              <a:rPr lang="uk-UA" altLang="uk-UA" sz="2700" b="1" noProof="0" dirty="0">
                <a:ln>
                  <a:noFill/>
                </a:ln>
                <a:effectLst/>
                <a:uLnTx/>
                <a:uFillTx/>
                <a:sym typeface="+mn-ea"/>
              </a:rPr>
              <a:t>Невчасний розрахунок при звільненні</a:t>
            </a:r>
            <a:r>
              <a:rPr lang="uk-UA" altLang="uk-UA" sz="2700" noProof="0" dirty="0">
                <a:ln>
                  <a:noFill/>
                </a:ln>
                <a:effectLst/>
                <a:uLnTx/>
                <a:uFillTx/>
                <a:sym typeface="+mn-ea"/>
              </a:rPr>
              <a:t> (виплата повного розрахунку або його частини після звільнення):</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a:t>
            </a:r>
            <a:r>
              <a:rPr lang="uk-UA" altLang="uk-UA" sz="2700" b="1" noProof="0" dirty="0">
                <a:ln>
                  <a:noFill/>
                </a:ln>
                <a:effectLst/>
                <a:uLnTx/>
                <a:uFillTx/>
                <a:sym typeface="+mn-ea"/>
              </a:rPr>
              <a:t>фінансова відповідальність</a:t>
            </a:r>
            <a:r>
              <a:rPr lang="uk-UA" altLang="uk-UA" sz="2700" noProof="0" dirty="0">
                <a:ln>
                  <a:noFill/>
                </a:ln>
                <a:effectLst/>
                <a:uLnTx/>
                <a:uFillTx/>
                <a:sym typeface="+mn-ea"/>
              </a:rPr>
              <a:t> (на підприємство): 1 МЗП (наразі 8000 грн), якщо затримка в межах місяця; 3 МЗП (наразі 24000 грн) більше місяця згідно зі ст. 265 КЗпП;</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a:t>
            </a:r>
            <a:r>
              <a:rPr lang="uk-UA" altLang="uk-UA" sz="2700" b="1" noProof="0" dirty="0">
                <a:ln>
                  <a:noFill/>
                </a:ln>
                <a:effectLst/>
                <a:uLnTx/>
                <a:uFillTx/>
                <a:sym typeface="+mn-ea"/>
              </a:rPr>
              <a:t>адміністративна відповідальність</a:t>
            </a:r>
            <a:r>
              <a:rPr lang="uk-UA" altLang="uk-UA" sz="2700" noProof="0" dirty="0">
                <a:ln>
                  <a:noFill/>
                </a:ln>
                <a:effectLst/>
                <a:uLnTx/>
                <a:uFillTx/>
                <a:sym typeface="+mn-ea"/>
              </a:rPr>
              <a:t> (на посадових осіб та ФОП): за перше порушення штраф від 510 до 1 700 грн, за повторні протягом року порушення від 1700 до 5100 грн згідно з ч. 1 та 2 ст. 41 КУпАП;</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a:t>
            </a:r>
            <a:r>
              <a:rPr lang="uk-UA" altLang="uk-UA" sz="2700" b="1" noProof="0" dirty="0">
                <a:ln>
                  <a:noFill/>
                </a:ln>
                <a:effectLst/>
                <a:uLnTx/>
                <a:uFillTx/>
                <a:sym typeface="+mn-ea"/>
              </a:rPr>
              <a:t>відповідальність перед звільненим працівником</a:t>
            </a:r>
            <a:r>
              <a:rPr lang="uk-UA" altLang="uk-UA" sz="2700" noProof="0" dirty="0">
                <a:ln>
                  <a:noFill/>
                </a:ln>
                <a:effectLst/>
                <a:uLnTx/>
                <a:uFillTx/>
                <a:sym typeface="+mn-ea"/>
              </a:rPr>
              <a:t>: при відсутності спору про розмір виплат роботодавець повинен виплатити працівникові його середній заробіток за весь час затримки по день фактичного розрахунку, але не більш як за шість місяців згідно зі ст. 117 КЗпП.</a:t>
            </a: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12. Поширені помилки при звільненні та відповідальність за них</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549400"/>
            <a:ext cx="11162030" cy="461645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Право на відпустки мають громадяни України, які перебувають у трудових відносинах.</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Іноземці та особи без громадянства, які працюють в Україні, мають право на відпустки нарівні з громадянами України.</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Право на відпустки забезпечується:</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 гарантованим наданням відпустки визначеної тривалості із збереженням на її період місця роботи (посади), заробітної плати (допомоги);</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 забороною заміни відпустки грошовою компенсацією, крім випадків, передбачених статтею 24 Закону про відпустки.</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щорічні основна і додаткові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940435"/>
            <a:ext cx="11162030" cy="542099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2. Не нараховано = не виплачено </a:t>
            </a:r>
            <a:r>
              <a:rPr lang="uk-UA" altLang="uk-UA" sz="2700" b="1" noProof="0" dirty="0">
                <a:ln>
                  <a:noFill/>
                </a:ln>
                <a:effectLst/>
                <a:uLnTx/>
                <a:uFillTx/>
                <a:sym typeface="+mn-ea"/>
              </a:rPr>
              <a:t>компенсацію відпусток</a:t>
            </a:r>
            <a:r>
              <a:rPr lang="uk-UA" altLang="uk-UA" sz="2700" noProof="0" dirty="0">
                <a:ln>
                  <a:noFill/>
                </a:ln>
                <a:effectLst/>
                <a:uLnTx/>
                <a:uFillTx/>
                <a:sym typeface="+mn-ea"/>
              </a:rPr>
              <a:t> або їх частини - призводить до невчасного розрахунку при звільненні.</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3. Невірно розраховано </a:t>
            </a:r>
            <a:r>
              <a:rPr lang="uk-UA" altLang="uk-UA" sz="2700" b="1" noProof="0" dirty="0">
                <a:ln>
                  <a:noFill/>
                </a:ln>
                <a:effectLst/>
                <a:uLnTx/>
                <a:uFillTx/>
                <a:sym typeface="+mn-ea"/>
              </a:rPr>
              <a:t>середній заробіток</a:t>
            </a:r>
            <a:r>
              <a:rPr lang="uk-UA" altLang="uk-UA" sz="2700" noProof="0" dirty="0">
                <a:ln>
                  <a:noFill/>
                </a:ln>
                <a:effectLst/>
                <a:uLnTx/>
                <a:uFillTx/>
                <a:sym typeface="+mn-ea"/>
              </a:rPr>
              <a:t> (занижено) при розрахунку компенсації - призводить до неповної виплати компенсації відпустки.</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4. Не видано при звільненні трудову книжку, копію наказу про звільнення, довідку про нараховані та виплачені доходи - належить до інших порушень трудового законодавства:</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a:t>
            </a:r>
            <a:r>
              <a:rPr lang="uk-UA" altLang="uk-UA" sz="2700" b="1" noProof="0" dirty="0">
                <a:ln>
                  <a:noFill/>
                </a:ln>
                <a:effectLst/>
                <a:uLnTx/>
                <a:uFillTx/>
                <a:sym typeface="+mn-ea"/>
              </a:rPr>
              <a:t>фінансова відповідальність</a:t>
            </a:r>
            <a:r>
              <a:rPr lang="uk-UA" altLang="uk-UA" sz="2700" noProof="0" dirty="0">
                <a:ln>
                  <a:noFill/>
                </a:ln>
                <a:effectLst/>
                <a:uLnTx/>
                <a:uFillTx/>
                <a:sym typeface="+mn-ea"/>
              </a:rPr>
              <a:t> (на підприємство): 1 МЗП (наразі 8000 грн) за цей окремий вид порушення згідно зі ст. 265 КЗпП;</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a:t>
            </a:r>
            <a:r>
              <a:rPr lang="uk-UA" altLang="uk-UA" sz="2700" b="1" noProof="0" dirty="0">
                <a:ln>
                  <a:noFill/>
                </a:ln>
                <a:effectLst/>
                <a:uLnTx/>
                <a:uFillTx/>
                <a:sym typeface="+mn-ea"/>
              </a:rPr>
              <a:t>адміністративна відповідальність</a:t>
            </a:r>
            <a:r>
              <a:rPr lang="uk-UA" altLang="uk-UA" sz="2700" noProof="0" dirty="0">
                <a:ln>
                  <a:noFill/>
                </a:ln>
                <a:effectLst/>
                <a:uLnTx/>
                <a:uFillTx/>
                <a:sym typeface="+mn-ea"/>
              </a:rPr>
              <a:t> (на посадових осіб та ФОП): за перше порушення штраф від 510 до 1 700 грн, за повторні протягом року порушення від 1700 до 5100 грн згідно з ч. 1 та 2 ст. 41 КУпАП.</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12. Поширені помилки при звільненні та відповідальність за них</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383665"/>
            <a:ext cx="11365865" cy="478218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b="1" u="none" strike="noStrike" kern="1200" cap="none" spc="0" normalizeH="0" baseline="0" noProof="0" dirty="0">
                <a:ln>
                  <a:noFill/>
                </a:ln>
                <a:solidFill>
                  <a:schemeClr val="tx1"/>
                </a:solidFill>
                <a:effectLst/>
                <a:uLnTx/>
                <a:uFillTx/>
                <a:latin typeface="+mn-lt"/>
                <a:ea typeface="+mn-ea"/>
                <a:cs typeface="+mn-cs"/>
              </a:rPr>
              <a:t>Середній заробіток</a:t>
            </a:r>
            <a:r>
              <a:rPr kumimoji="0" lang="uk-UA" altLang="uk-UA" sz="2700" u="none" strike="noStrike" kern="1200" cap="none" spc="0" normalizeH="0" baseline="0" noProof="0" dirty="0">
                <a:ln>
                  <a:noFill/>
                </a:ln>
                <a:solidFill>
                  <a:schemeClr val="tx1"/>
                </a:solidFill>
                <a:effectLst/>
                <a:uLnTx/>
                <a:uFillTx/>
                <a:latin typeface="+mn-lt"/>
                <a:ea typeface="+mn-ea"/>
                <a:cs typeface="+mn-cs"/>
              </a:rPr>
              <a:t> за час затримки розрахунку при звільненні обчислюється виходячи з виплат за останні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2 календарні місяці роботи</a:t>
            </a:r>
            <a:r>
              <a:rPr kumimoji="0" lang="uk-UA" altLang="uk-UA" sz="270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Період затримки такої виплати визначатиметься в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календарних </a:t>
            </a:r>
            <a:r>
              <a:rPr kumimoji="0" lang="uk-UA" altLang="uk-UA" sz="2700" u="none" strike="noStrike" kern="1200" cap="none" spc="0" normalizeH="0" baseline="0" noProof="0" dirty="0">
                <a:ln>
                  <a:noFill/>
                </a:ln>
                <a:solidFill>
                  <a:schemeClr val="tx1"/>
                </a:solidFill>
                <a:effectLst/>
                <a:uLnTx/>
                <a:uFillTx/>
                <a:latin typeface="+mn-lt"/>
                <a:ea typeface="+mn-ea"/>
                <a:cs typeface="+mn-cs"/>
              </a:rPr>
              <a:t>днях, зокрема, до цього періоду включатиметься день остаточного розрахунку з працівником (Лист Мінекономіки від 03.11.2023 р. № 4707-05/59459-09).</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Таким чином, середньоденна заробітна плата визначається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діленням заробітної плати за фактично відпрацьований час протягом цих двох місяців на число календарних днів за цей період</a:t>
            </a:r>
            <a:r>
              <a:rPr kumimoji="0" lang="uk-UA" altLang="uk-UA" sz="270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kumimoji="0" lang="uk-UA" altLang="uk-UA" sz="2700" u="none" strike="noStrike" kern="1200" cap="none" spc="0" normalizeH="0" baseline="0" noProof="0" dirty="0">
                <a:ln>
                  <a:noFill/>
                </a:ln>
                <a:solidFill>
                  <a:schemeClr val="tx1"/>
                </a:solidFill>
                <a:effectLst/>
                <a:uLnTx/>
                <a:uFillTx/>
                <a:latin typeface="+mn-lt"/>
                <a:ea typeface="+mn-ea"/>
                <a:cs typeface="+mn-cs"/>
              </a:rPr>
              <a:t>У обліку нарахування компенсації потрібно провести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поточним </a:t>
            </a:r>
            <a:r>
              <a:rPr kumimoji="0" lang="uk-UA" altLang="uk-UA" sz="2700" u="none" strike="noStrike" kern="1200" cap="none" spc="0" normalizeH="0" baseline="0" noProof="0" dirty="0">
                <a:ln>
                  <a:noFill/>
                </a:ln>
                <a:solidFill>
                  <a:schemeClr val="tx1"/>
                </a:solidFill>
                <a:effectLst/>
                <a:uLnTx/>
                <a:uFillTx/>
                <a:latin typeface="+mn-lt"/>
                <a:ea typeface="+mn-ea"/>
                <a:cs typeface="+mn-cs"/>
              </a:rPr>
              <a:t>місяцем.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ЄСВ</a:t>
            </a:r>
            <a:r>
              <a:rPr kumimoji="0" lang="uk-UA" altLang="uk-UA" sz="2700" u="none" strike="noStrike" kern="1200" cap="none" spc="0" normalizeH="0" baseline="0" noProof="0" dirty="0">
                <a:ln>
                  <a:noFill/>
                </a:ln>
                <a:solidFill>
                  <a:schemeClr val="tx1"/>
                </a:solidFill>
                <a:effectLst/>
                <a:uLnTx/>
                <a:uFillTx/>
                <a:latin typeface="+mn-lt"/>
                <a:ea typeface="+mn-ea"/>
                <a:cs typeface="+mn-cs"/>
              </a:rPr>
              <a:t> на її суму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не нараховується</a:t>
            </a:r>
            <a:r>
              <a:rPr kumimoji="0" lang="uk-UA" altLang="uk-UA" sz="2700" u="none" strike="noStrike" kern="1200" cap="none" spc="0" normalizeH="0" baseline="0" noProof="0" dirty="0">
                <a:ln>
                  <a:noFill/>
                </a:ln>
                <a:solidFill>
                  <a:schemeClr val="tx1"/>
                </a:solidFill>
                <a:effectLst/>
                <a:uLnTx/>
                <a:uFillTx/>
                <a:latin typeface="+mn-lt"/>
                <a:ea typeface="+mn-ea"/>
                <a:cs typeface="+mn-cs"/>
              </a:rPr>
              <a:t>, тому і в Д1 не фігуруватиме, а ПДФО та ВЗ утримати треба і відобразити у Д4 податкового розрахунку з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ознакою 127</a:t>
            </a:r>
            <a:r>
              <a:rPr kumimoji="0" lang="uk-UA" altLang="uk-UA" sz="2700" u="none" strike="noStrike" kern="1200" cap="none" spc="0" normalizeH="0" baseline="0" noProof="0" dirty="0">
                <a:ln>
                  <a:noFill/>
                </a:ln>
                <a:solidFill>
                  <a:schemeClr val="tx1"/>
                </a:solidFill>
                <a:effectLst/>
                <a:uLnTx/>
                <a:uFillTx/>
                <a:latin typeface="+mn-lt"/>
                <a:ea typeface="+mn-ea"/>
                <a:cs typeface="+mn-cs"/>
              </a:rPr>
              <a:t>.</a:t>
            </a:r>
            <a:endParaRPr kumimoji="0" lang="uk-UA" altLang="uk-UA" sz="270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12. Поширені помилки при звільненні та відповідальність за них</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940435"/>
            <a:ext cx="11162030" cy="542099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Верховний Суд у Постанові від 09.06.2021 у справі № 420/2174/19 висновував, що основною ознакою, що відрізняє цивільно-правові відносини від трудових, є те, що трудовим законодавством регулюється </a:t>
            </a:r>
            <a:r>
              <a:rPr lang="uk-UA" altLang="uk-UA" sz="2700" b="1" noProof="0" dirty="0">
                <a:ln>
                  <a:noFill/>
                </a:ln>
                <a:effectLst/>
                <a:uLnTx/>
                <a:uFillTx/>
                <a:sym typeface="+mn-ea"/>
              </a:rPr>
              <a:t>процес організації трудової діяльності</a:t>
            </a:r>
            <a:r>
              <a:rPr lang="uk-UA" altLang="uk-UA" sz="2700" noProof="0" dirty="0">
                <a:ln>
                  <a:noFill/>
                </a:ln>
                <a:effectLst/>
                <a:uLnTx/>
                <a:uFillTx/>
                <a:sym typeface="+mn-ea"/>
              </a:rPr>
              <a:t>. За цивільно-правовим договором процес організації трудової діяльності залишається за його межами, метою договору є отримання певного матеріального результату.</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Верховний Суд зазначає, що основними </a:t>
            </a:r>
            <a:r>
              <a:rPr lang="uk-UA" altLang="uk-UA" sz="2700" b="1" noProof="0" dirty="0">
                <a:ln>
                  <a:noFill/>
                </a:ln>
                <a:effectLst/>
                <a:uLnTx/>
                <a:uFillTx/>
                <a:sym typeface="+mn-ea"/>
              </a:rPr>
              <a:t>ознаками трудового договору</a:t>
            </a:r>
            <a:r>
              <a:rPr lang="uk-UA" altLang="uk-UA" sz="2700" noProof="0" dirty="0">
                <a:ln>
                  <a:noFill/>
                </a:ln>
                <a:effectLst/>
                <a:uLnTx/>
                <a:uFillTx/>
                <a:sym typeface="+mn-ea"/>
              </a:rPr>
              <a:t> є:</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праця юридично несамостійна, протікає в рамках певного підприємства, установи, організації (юридичної особи) або в окремого громадянина (фізичної особи) шляхом виконання в роботі вказівок і розпоряджень власника або уповноваженого ним органу;</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праця має гарантовану оплату;</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13. Договори ЦПХ: коли можна та як оминати загрози?</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940435"/>
            <a:ext cx="11162030" cy="542099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виконання роботи певного виду (трудової функції);</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трудовий договір, як правило, укладається на невизначений час;</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здійснення трудової діяльності відбувається, як правило, в складі трудового колективу;</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виконання протягом встановленого робочого часу певних норм праці;</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встановлення спеціальних умов матеріальної відповідальності;</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застосування заходів дисциплінарної відповідальності;</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noProof="0" dirty="0">
                <a:ln>
                  <a:noFill/>
                </a:ln>
                <a:effectLst/>
                <a:uLnTx/>
                <a:uFillTx/>
                <a:sym typeface="+mn-ea"/>
              </a:rPr>
              <a:t>- забезпечення роботодавцем соціальних гарантій.</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lang="uk-UA" altLang="uk-UA" sz="2700" b="1" noProof="0" dirty="0">
                <a:ln>
                  <a:noFill/>
                </a:ln>
                <a:effectLst/>
                <a:uLnTx/>
                <a:uFillTx/>
                <a:sym typeface="+mn-ea"/>
              </a:rPr>
              <a:t>Зверніть увагу!</a:t>
            </a:r>
            <a:r>
              <a:rPr lang="uk-UA" altLang="uk-UA" sz="2700" noProof="0" dirty="0">
                <a:ln>
                  <a:noFill/>
                </a:ln>
                <a:effectLst/>
                <a:uLnTx/>
                <a:uFillTx/>
                <a:sym typeface="+mn-ea"/>
              </a:rPr>
              <a:t> Роботи за ЦПД не можуть бути виробничим процесом за основною діяльністю підприємства-замовника. </a:t>
            </a: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13. Договори ЦПХ: коли можна та як оминати загрози?</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940435"/>
            <a:ext cx="11162030" cy="542099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1. Згідно з пп. 170.9.2 ПКУ  у разі використання </a:t>
            </a:r>
            <a:r>
              <a:rPr lang="uk-UA" altLang="uk-UA" sz="2700" b="1" noProof="0" dirty="0">
                <a:ln>
                  <a:noFill/>
                </a:ln>
                <a:effectLst/>
                <a:uLnTx/>
                <a:uFillTx/>
                <a:sym typeface="+mn-ea"/>
              </a:rPr>
              <a:t>картки </a:t>
            </a:r>
            <a:r>
              <a:rPr lang="uk-UA" altLang="uk-UA" sz="2700" noProof="0" dirty="0">
                <a:ln>
                  <a:noFill/>
                </a:ln>
                <a:effectLst/>
                <a:uLnTx/>
                <a:uFillTx/>
                <a:sym typeface="+mn-ea"/>
              </a:rPr>
              <a:t>випискою підтверджується </a:t>
            </a:r>
            <a:r>
              <a:rPr lang="uk-UA" altLang="uk-UA" sz="2700" b="1" noProof="0" dirty="0">
                <a:ln>
                  <a:noFill/>
                </a:ln>
                <a:effectLst/>
                <a:uLnTx/>
                <a:uFillTx/>
                <a:sym typeface="+mn-ea"/>
              </a:rPr>
              <a:t>вартість витрат</a:t>
            </a:r>
            <a:r>
              <a:rPr lang="uk-UA" altLang="uk-UA" sz="2700" noProof="0" dirty="0">
                <a:ln>
                  <a:noFill/>
                </a:ln>
                <a:effectLst/>
                <a:uLnTx/>
                <a:uFillTx/>
                <a:sym typeface="+mn-ea"/>
              </a:rPr>
              <a:t>. А от приналежність їх до відрядження і їх сутність для неоподаткування можна встановити лише за </a:t>
            </a:r>
            <a:r>
              <a:rPr lang="uk-UA" altLang="uk-UA" sz="2700" b="1" noProof="0" dirty="0">
                <a:ln>
                  <a:noFill/>
                </a:ln>
                <a:effectLst/>
                <a:uLnTx/>
                <a:uFillTx/>
                <a:sym typeface="+mn-ea"/>
              </a:rPr>
              <a:t>розрахунковими документами:</a:t>
            </a:r>
            <a:r>
              <a:rPr lang="uk-UA" altLang="uk-UA" sz="2700" noProof="0" dirty="0">
                <a:ln>
                  <a:noFill/>
                </a:ln>
                <a:effectLst/>
                <a:uLnTx/>
                <a:uFillTx/>
                <a:sym typeface="+mn-ea"/>
              </a:rPr>
              <a:t> чеками, інвойсами, квитками, рахунками тощо. Якщо таких документів немає, сума витрат має бути визнана </a:t>
            </a:r>
            <a:r>
              <a:rPr lang="uk-UA" altLang="uk-UA" sz="2700" b="1" noProof="0" dirty="0">
                <a:ln>
                  <a:noFill/>
                </a:ln>
                <a:effectLst/>
                <a:uLnTx/>
                <a:uFillTx/>
                <a:sym typeface="+mn-ea"/>
              </a:rPr>
              <a:t>додатковим благом</a:t>
            </a:r>
            <a:r>
              <a:rPr lang="uk-UA" altLang="uk-UA" sz="2700" noProof="0" dirty="0">
                <a:ln>
                  <a:noFill/>
                </a:ln>
                <a:effectLst/>
                <a:uLnTx/>
                <a:uFillTx/>
                <a:sym typeface="+mn-ea"/>
              </a:rPr>
              <a:t> працівника з оподаткуванням 18% ПДФО (з коефіцієнтом 1,21951) і 1,5% ВЗ.</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2. Сума добових у гривні не повинна перевищувати</a:t>
            </a:r>
            <a:r>
              <a:rPr lang="uk-UA" altLang="uk-UA" sz="2700" b="1" noProof="0" dirty="0">
                <a:ln>
                  <a:noFill/>
                </a:ln>
                <a:effectLst/>
                <a:uLnTx/>
                <a:uFillTx/>
                <a:sym typeface="+mn-ea"/>
              </a:rPr>
              <a:t> еквівалент 80 євро</a:t>
            </a:r>
            <a:r>
              <a:rPr lang="uk-UA" altLang="uk-UA" sz="2700" noProof="0" dirty="0">
                <a:ln>
                  <a:noFill/>
                </a:ln>
                <a:effectLst/>
                <a:uLnTx/>
                <a:uFillTx/>
                <a:sym typeface="+mn-ea"/>
              </a:rPr>
              <a:t> за курсом НБУ на кожен день відрядження (пп. 170.9.1 ПКУ).</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Якщо Ви встановили добові 80 євро на добу в гривневому еквіваленті, тоді для визначення неоподатковуваного гривневого еквіваленту необхідно брати курс НБУ </a:t>
            </a:r>
            <a:r>
              <a:rPr lang="uk-UA" altLang="uk-UA" sz="2700" b="1" noProof="0" dirty="0">
                <a:ln>
                  <a:noFill/>
                </a:ln>
                <a:effectLst/>
                <a:uLnTx/>
                <a:uFillTx/>
                <a:sym typeface="+mn-ea"/>
              </a:rPr>
              <a:t>на кожну дату (кожну добу) відрядження</a:t>
            </a:r>
            <a:r>
              <a:rPr lang="uk-UA" altLang="uk-UA" sz="2700" noProof="0" dirty="0">
                <a:ln>
                  <a:noFill/>
                </a:ln>
                <a:effectLst/>
                <a:uLnTx/>
                <a:uFillTx/>
                <a:sym typeface="+mn-ea"/>
              </a:rPr>
              <a:t>.</a:t>
            </a: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14. Відрядження: акценти</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940435"/>
            <a:ext cx="11162030" cy="542099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3. У разі придбання квитків, оплати готелю, інших витрат у відрядженні </a:t>
            </a:r>
            <a:r>
              <a:rPr lang="uk-UA" altLang="uk-UA" sz="2700" b="1" noProof="0" dirty="0">
                <a:ln>
                  <a:noFill/>
                </a:ln>
                <a:effectLst/>
                <a:uLnTx/>
                <a:uFillTx/>
                <a:sym typeface="+mn-ea"/>
              </a:rPr>
              <a:t>іншою особою</a:t>
            </a:r>
            <a:r>
              <a:rPr lang="uk-UA" altLang="uk-UA" sz="2700" noProof="0" dirty="0">
                <a:ln>
                  <a:noFill/>
                </a:ln>
                <a:effectLst/>
                <a:uLnTx/>
                <a:uFillTx/>
                <a:sym typeface="+mn-ea"/>
              </a:rPr>
              <a:t>, ніж та, що буде безпосередньо скерована у відрядження,  звітувати має саме особа,</a:t>
            </a:r>
            <a:r>
              <a:rPr lang="uk-UA" altLang="uk-UA" sz="2700" b="1" noProof="0" dirty="0">
                <a:ln>
                  <a:noFill/>
                </a:ln>
                <a:effectLst/>
                <a:uLnTx/>
                <a:uFillTx/>
                <a:sym typeface="+mn-ea"/>
              </a:rPr>
              <a:t> яка використала КПК</a:t>
            </a:r>
            <a:r>
              <a:rPr lang="uk-UA" altLang="uk-UA" sz="2700" noProof="0" dirty="0">
                <a:ln>
                  <a:noFill/>
                </a:ln>
                <a:effectLst/>
                <a:uLnTx/>
                <a:uFillTx/>
                <a:sym typeface="+mn-ea"/>
              </a:rPr>
              <a:t> для проведення цих витрат у строк, що встановлений пп. 170.9.3 ПКУ: до закінчення місяця, наступного за місяцем, у якому платник податку завершує виконання окремої цивільно-правової дії за дорученням та за рахунок особи, яка видала кошти/електронні гроші під звіт. Та особа, що безпосередньо буде скерована у відрядження, після свого повернення має надати </a:t>
            </a:r>
            <a:r>
              <a:rPr lang="uk-UA" altLang="uk-UA" sz="2700" b="1" noProof="0" dirty="0">
                <a:ln>
                  <a:noFill/>
                </a:ln>
                <a:effectLst/>
                <a:uLnTx/>
                <a:uFillTx/>
                <a:sym typeface="+mn-ea"/>
              </a:rPr>
              <a:t>підтверджуючі документи</a:t>
            </a:r>
            <a:r>
              <a:rPr lang="uk-UA" altLang="uk-UA" sz="2700" noProof="0" dirty="0">
                <a:ln>
                  <a:noFill/>
                </a:ln>
                <a:effectLst/>
                <a:uLnTx/>
                <a:uFillTx/>
                <a:sym typeface="+mn-ea"/>
              </a:rPr>
              <a:t> про раніше проведені витрати (квитки, готельний рахунок, чек тощо).</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4. </a:t>
            </a:r>
            <a:r>
              <a:rPr lang="uk-UA" altLang="uk-UA" sz="2700" b="1" noProof="0" dirty="0">
                <a:ln>
                  <a:noFill/>
                </a:ln>
                <a:effectLst/>
                <a:uLnTx/>
                <a:uFillTx/>
                <a:sym typeface="+mn-ea"/>
              </a:rPr>
              <a:t>Посвідчення про відрядження</a:t>
            </a:r>
            <a:r>
              <a:rPr lang="uk-UA" altLang="uk-UA" sz="2700" noProof="0" dirty="0">
                <a:ln>
                  <a:noFill/>
                </a:ln>
                <a:effectLst/>
                <a:uLnTx/>
                <a:uFillTx/>
                <a:sym typeface="+mn-ea"/>
              </a:rPr>
              <a:t> як типова форма давно скасована і наразі нічого не підтверджує щодо відряджень працівників.</a:t>
            </a: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14. Відрядження: акценти</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940435"/>
            <a:ext cx="11162030" cy="542099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Держстат на своєму сайті повідомив, що індекс інфляції за червень 2024 р. складає</a:t>
            </a:r>
            <a:r>
              <a:rPr lang="uk-UA" altLang="uk-UA" sz="2700" b="1" noProof="0" dirty="0">
                <a:ln>
                  <a:noFill/>
                </a:ln>
                <a:effectLst/>
                <a:uLnTx/>
                <a:uFillTx/>
                <a:sym typeface="+mn-ea"/>
              </a:rPr>
              <a:t> 102,2</a:t>
            </a:r>
            <a:r>
              <a:rPr lang="uk-UA" altLang="uk-UA" sz="2700" noProof="0" dirty="0">
                <a:ln>
                  <a:noFill/>
                </a:ln>
                <a:effectLst/>
                <a:uLnTx/>
                <a:uFillTx/>
                <a:sym typeface="+mn-ea"/>
              </a:rPr>
              <a:t>%.</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1. Для тих, хто </a:t>
            </a:r>
            <a:r>
              <a:rPr lang="uk-UA" altLang="uk-UA" sz="2700" b="1" noProof="0" dirty="0">
                <a:ln>
                  <a:noFill/>
                </a:ln>
                <a:effectLst/>
                <a:uLnTx/>
                <a:uFillTx/>
                <a:sym typeface="+mn-ea"/>
              </a:rPr>
              <a:t>підвищував зарплату до січня 2024 року</a:t>
            </a:r>
            <a:r>
              <a:rPr lang="uk-UA" altLang="uk-UA" sz="2700" noProof="0" dirty="0">
                <a:ln>
                  <a:noFill/>
                </a:ln>
                <a:effectLst/>
                <a:uLnTx/>
                <a:uFillTx/>
                <a:sym typeface="+mn-ea"/>
              </a:rPr>
              <a:t>, базовим місяцем є грудень 2023 року.</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Враховуючи приріст інфляції 1,004*1,003*1,005*1,002*1,006*1,022=1,043, можемо впевнено стверджувати, що для таких індексація виникне з серпня (</a:t>
            </a:r>
            <a:r>
              <a:rPr lang="uk-UA" altLang="uk-UA" sz="2700" b="1" noProof="0" dirty="0">
                <a:ln>
                  <a:noFill/>
                </a:ln>
                <a:effectLst/>
                <a:uLnTx/>
                <a:uFillTx/>
                <a:sym typeface="+mn-ea"/>
              </a:rPr>
              <a:t>130,20 грн</a:t>
            </a:r>
            <a:r>
              <a:rPr lang="uk-UA" altLang="uk-UA" sz="2700" noProof="0" dirty="0">
                <a:ln>
                  <a:noFill/>
                </a:ln>
                <a:effectLst/>
                <a:uLnTx/>
                <a:uFillTx/>
                <a:sym typeface="+mn-ea"/>
              </a:rPr>
              <a:t>), адже наростаючим підсумком виходить більше 103%.</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2. Ті, хто </a:t>
            </a:r>
            <a:r>
              <a:rPr lang="uk-UA" altLang="uk-UA" sz="2700" b="1" noProof="0" dirty="0">
                <a:ln>
                  <a:noFill/>
                </a:ln>
                <a:effectLst/>
                <a:uLnTx/>
                <a:uFillTx/>
                <a:sym typeface="+mn-ea"/>
              </a:rPr>
              <a:t>підвищив зарплату у січні 2024 року</a:t>
            </a:r>
            <a:r>
              <a:rPr lang="uk-UA" altLang="uk-UA" sz="2700" noProof="0" dirty="0">
                <a:ln>
                  <a:noFill/>
                </a:ln>
                <a:effectLst/>
                <a:uLnTx/>
                <a:uFillTx/>
                <a:sym typeface="+mn-ea"/>
              </a:rPr>
              <a:t>, мають цей місяць за базовий і індексацію у серпні </a:t>
            </a:r>
            <a:r>
              <a:rPr lang="uk-UA" altLang="uk-UA" sz="2700" b="1" noProof="0" dirty="0">
                <a:ln>
                  <a:noFill/>
                </a:ln>
                <a:effectLst/>
                <a:uLnTx/>
                <a:uFillTx/>
                <a:sym typeface="+mn-ea"/>
              </a:rPr>
              <a:t>115,06 грн</a:t>
            </a:r>
            <a:r>
              <a:rPr lang="uk-UA" altLang="uk-UA" sz="2700" noProof="0" dirty="0">
                <a:ln>
                  <a:noFill/>
                </a:ln>
                <a:effectLst/>
                <a:uLnTx/>
                <a:uFillTx/>
                <a:sym typeface="+mn-ea"/>
              </a:rPr>
              <a:t>, бо приріст інфляції </a:t>
            </a:r>
            <a:r>
              <a:rPr lang="uk-UA" altLang="uk-UA" sz="2700" noProof="0" dirty="0">
                <a:ln>
                  <a:noFill/>
                </a:ln>
                <a:effectLst/>
                <a:uLnTx/>
                <a:uFillTx/>
                <a:sym typeface="+mn-ea"/>
              </a:rPr>
              <a:t> 1,003*1,005*1,002*1,006*1,022=1,038</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b="1" noProof="0" dirty="0">
                <a:ln>
                  <a:noFill/>
                </a:ln>
                <a:effectLst/>
                <a:uLnTx/>
                <a:uFillTx/>
                <a:sym typeface="+mn-ea"/>
              </a:rPr>
              <a:t>Не матимуть</a:t>
            </a:r>
            <a:r>
              <a:rPr lang="uk-UA" altLang="uk-UA" sz="2700" noProof="0" dirty="0">
                <a:ln>
                  <a:noFill/>
                </a:ln>
                <a:effectLst/>
                <a:uLnTx/>
                <a:uFillTx/>
                <a:sym typeface="+mn-ea"/>
              </a:rPr>
              <a:t> індексації у серпні ті, хто підвищив оклади у березні 2024 р. або пізніше.</a:t>
            </a: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520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15. Тримаємо руку на пульсі індексації</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226820"/>
            <a:ext cx="11162030" cy="513461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На виконання Постанови КМУ </a:t>
            </a:r>
            <a:r>
              <a:rPr lang="uk-UA" altLang="uk-UA" sz="2700" b="1" noProof="0" dirty="0">
                <a:ln>
                  <a:noFill/>
                </a:ln>
                <a:effectLst/>
                <a:uLnTx/>
                <a:uFillTx/>
                <a:sym typeface="+mn-ea"/>
              </a:rPr>
              <a:t>від 05.06.2024 № 650</a:t>
            </a:r>
            <a:r>
              <a:rPr lang="uk-UA" altLang="uk-UA" sz="2700" noProof="0" dirty="0">
                <a:ln>
                  <a:noFill/>
                </a:ln>
                <a:effectLst/>
                <a:uLnTx/>
                <a:uFillTx/>
                <a:sym typeface="+mn-ea"/>
              </a:rPr>
              <a:t> ПФУ забезпечив інформаційну взаємодію між реєстром застрахованих осіб та Єдиним державним реєстром призовників, військовозобов’язаних та резервістів.</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Відтепер роботодавці на вебпорталі ПФУ мають можливість у режимі реального часу подавати </a:t>
            </a:r>
            <a:r>
              <a:rPr lang="uk-UA" altLang="uk-UA" sz="2700" b="1" noProof="0" dirty="0">
                <a:ln>
                  <a:noFill/>
                </a:ln>
                <a:effectLst/>
                <a:uLnTx/>
                <a:uFillTx/>
                <a:sym typeface="+mn-ea"/>
              </a:rPr>
              <a:t>відомості </a:t>
            </a:r>
            <a:r>
              <a:rPr lang="uk-UA" altLang="uk-UA" sz="2700" noProof="0" dirty="0">
                <a:ln>
                  <a:noFill/>
                </a:ln>
                <a:effectLst/>
                <a:uLnTx/>
                <a:uFillTx/>
                <a:sym typeface="+mn-ea"/>
              </a:rPr>
              <a:t>про прийняття працівника на роботу, його переміщення з одного структурного підрозділу до іншого або переведення на іншу постійну посаду або роботу, звільнення, поновлення на роботі, тимчасове припинення / відновлення дії трудового договору.</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Пункт меню “Комунікації з ПФУ” доповнено опцією “Відомості про трудові відносини (оперативне подання інформації)” / “Повідомлення про зміни в трудових відносинах”.</a:t>
            </a: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95440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16. Повідомлення про прийняття, переведення, звільнення через портал ПФУ з липня: кому треба?</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226820"/>
            <a:ext cx="11162030" cy="513461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Дані в реєстрі застрахованих осіб після подання роботодавцем відомостей оновлюються </a:t>
            </a:r>
            <a:r>
              <a:rPr lang="uk-UA" altLang="uk-UA" sz="2700" b="1" noProof="0" dirty="0">
                <a:ln>
                  <a:noFill/>
                </a:ln>
                <a:effectLst/>
                <a:uLnTx/>
                <a:uFillTx/>
                <a:sym typeface="+mn-ea"/>
              </a:rPr>
              <a:t>впродовж доби</a:t>
            </a:r>
            <a:r>
              <a:rPr lang="uk-UA" altLang="uk-UA" sz="2700" noProof="0" dirty="0">
                <a:ln>
                  <a:noFill/>
                </a:ln>
                <a:effectLst/>
                <a:uLnTx/>
                <a:uFillTx/>
                <a:sym typeface="+mn-ea"/>
              </a:rPr>
              <a:t>.</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Роботодавець отримав </a:t>
            </a:r>
            <a:r>
              <a:rPr lang="uk-UA" altLang="uk-UA" sz="2700" b="1" noProof="0" dirty="0">
                <a:ln>
                  <a:noFill/>
                </a:ln>
                <a:effectLst/>
                <a:uLnTx/>
                <a:uFillTx/>
                <a:sym typeface="+mn-ea"/>
              </a:rPr>
              <a:t>можливість одержувати інформацію</a:t>
            </a:r>
            <a:r>
              <a:rPr lang="uk-UA" altLang="uk-UA" sz="2700" noProof="0" dirty="0">
                <a:ln>
                  <a:noFill/>
                </a:ln>
                <a:effectLst/>
                <a:uLnTx/>
                <a:uFillTx/>
                <a:sym typeface="+mn-ea"/>
              </a:rPr>
              <a:t> з РЗО про:</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 осіб, які на момент формування запиту перебувають у трудових відносинах з роботодавцем (пункт меню “Комунікації з ПФУ” / “Відомості про трудові відносини (оперативне подання інформації)” / “Запит на отримання переліку осіб працюючих у страхувальника”);</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 особу, за період перебування у трудових відносинах з роботодавцем (інформація формується за періоди починаючи з 2011 року) – пункт меню “Комунікації з ПФУ” / “Відомості про трудові відносини (оперативне подання інформації)” / “Запит на отримання інформації про трудові відносини по особі”.</a:t>
            </a: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95440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16. Повідомлення про прийняття, переведення, звільнення через портал ПФУ з липня: кому треба?</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226820"/>
            <a:ext cx="11162030" cy="513461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У період </a:t>
            </a:r>
            <a:r>
              <a:rPr lang="uk-UA" altLang="uk-UA" sz="2700" b="1" noProof="0" dirty="0">
                <a:ln>
                  <a:noFill/>
                </a:ln>
                <a:effectLst/>
                <a:uLnTx/>
                <a:uFillTx/>
                <a:sym typeface="+mn-ea"/>
              </a:rPr>
              <a:t>до 15.07.2024</a:t>
            </a:r>
            <a:r>
              <a:rPr lang="uk-UA" altLang="uk-UA" sz="2700" noProof="0" dirty="0">
                <a:ln>
                  <a:noFill/>
                </a:ln>
                <a:effectLst/>
                <a:uLnTx/>
                <a:uFillTx/>
                <a:sym typeface="+mn-ea"/>
              </a:rPr>
              <a:t> (дати завершення апробації запровадженого на веборталі електронних послуг ПФУ в кабінеті страхувальника нового сервісу), роботодавці мають можливість подати відомості про трудові відносини з працівниками, що мали місце в період з дати набрання чинності Постанови КМУ № 650 (</a:t>
            </a:r>
            <a:r>
              <a:rPr lang="uk-UA" altLang="uk-UA" sz="2700" b="1" noProof="0" dirty="0">
                <a:ln>
                  <a:noFill/>
                </a:ln>
                <a:effectLst/>
                <a:uLnTx/>
                <a:uFillTx/>
                <a:sym typeface="+mn-ea"/>
              </a:rPr>
              <a:t>з 08.06.2024</a:t>
            </a:r>
            <a:r>
              <a:rPr lang="uk-UA" altLang="uk-UA" sz="2700" noProof="0" dirty="0">
                <a:ln>
                  <a:noFill/>
                </a:ln>
                <a:effectLst/>
                <a:uLnTx/>
                <a:uFillTx/>
                <a:sym typeface="+mn-ea"/>
              </a:rPr>
              <a:t>).</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b="1" noProof="0" dirty="0">
                <a:ln>
                  <a:noFill/>
                </a:ln>
                <a:effectLst/>
                <a:uLnTx/>
                <a:uFillTx/>
                <a:sym typeface="+mn-ea"/>
              </a:rPr>
              <a:t>Починаючи з 15.07.2024</a:t>
            </a:r>
            <a:r>
              <a:rPr lang="uk-UA" altLang="uk-UA" sz="2700" noProof="0" dirty="0">
                <a:ln>
                  <a:noFill/>
                </a:ln>
                <a:effectLst/>
                <a:uLnTx/>
                <a:uFillTx/>
                <a:sym typeface="+mn-ea"/>
              </a:rPr>
              <a:t> можливо буде подати лише відомості про зміни в трудових відносинах, які відбулись </a:t>
            </a:r>
            <a:r>
              <a:rPr lang="uk-UA" altLang="uk-UA" sz="2700" b="1" noProof="0" dirty="0">
                <a:ln>
                  <a:noFill/>
                </a:ln>
                <a:effectLst/>
                <a:uLnTx/>
                <a:uFillTx/>
                <a:sym typeface="+mn-ea"/>
              </a:rPr>
              <a:t>не пізніше ніж протягом наступного дня після події</a:t>
            </a:r>
            <a:r>
              <a:rPr lang="uk-UA" altLang="uk-UA" sz="2700" noProof="0" dirty="0">
                <a:ln>
                  <a:noFill/>
                </a:ln>
                <a:effectLst/>
                <a:uLnTx/>
                <a:uFillTx/>
                <a:sym typeface="+mn-ea"/>
              </a:rPr>
              <a:t>.</a:t>
            </a: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95440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16. Повідомлення про прийняття, переведення, звільнення через портал ПФУ з липня: кому треба?</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26210"/>
            <a:ext cx="11162030" cy="496633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Установлюються такі види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щорічних </a:t>
            </a:r>
            <a:r>
              <a:rPr kumimoji="0" lang="uk-UA" altLang="uk-UA" sz="2700" b="0" i="0" u="none" strike="noStrike" kern="1200" cap="none" spc="0" normalizeH="0" baseline="0" noProof="0" dirty="0">
                <a:ln>
                  <a:noFill/>
                </a:ln>
                <a:solidFill>
                  <a:schemeClr val="tx1"/>
                </a:solidFill>
                <a:effectLst/>
                <a:uLnTx/>
                <a:uFillTx/>
                <a:latin typeface="+mn-lt"/>
                <a:ea typeface="+mn-ea"/>
                <a:cs typeface="+mn-cs"/>
              </a:rPr>
              <a:t>відпусток:</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 основна відпустка (стаття 6 Закону про відпустки);</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 додаткова відпустка за роботу із шкідливими та важкими умовами праці (стаття 7);</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 додаткова відпустка за особливий характер праці (стаття 8);</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 інші додаткові відпустки, передбачені законодавством.</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Тривалість відпусток визначається Законом про відпустки, іншими законами та нормативно-правовими актами, а також трудовим та/або колективним договором і незалежно від режимів та графіків роботи розраховується в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календарних </a:t>
            </a:r>
            <a:r>
              <a:rPr kumimoji="0" lang="uk-UA" altLang="uk-UA" sz="2700" b="0" i="0" u="none" strike="noStrike" kern="1200" cap="none" spc="0" normalizeH="0" baseline="0" noProof="0" dirty="0">
                <a:ln>
                  <a:noFill/>
                </a:ln>
                <a:solidFill>
                  <a:schemeClr val="tx1"/>
                </a:solidFill>
                <a:effectLst/>
                <a:uLnTx/>
                <a:uFillTx/>
                <a:latin typeface="+mn-lt"/>
                <a:ea typeface="+mn-ea"/>
                <a:cs typeface="+mn-cs"/>
              </a:rPr>
              <a:t>днях.</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щорічні основна і додаткові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226820"/>
            <a:ext cx="11162030" cy="513461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Про проходження практики між базою практики (підприємством) та навчальним закладом укладається </a:t>
            </a:r>
            <a:r>
              <a:rPr lang="uk-UA" altLang="uk-UA" sz="2700" b="1" noProof="0" dirty="0">
                <a:ln>
                  <a:noFill/>
                </a:ln>
                <a:effectLst/>
                <a:uLnTx/>
                <a:uFillTx/>
                <a:sym typeface="+mn-ea"/>
              </a:rPr>
              <a:t>договір</a:t>
            </a:r>
            <a:r>
              <a:rPr lang="uk-UA" altLang="uk-UA" sz="2700" noProof="0" dirty="0">
                <a:ln>
                  <a:noFill/>
                </a:ln>
                <a:effectLst/>
                <a:uLnTx/>
                <a:uFillTx/>
                <a:sym typeface="+mn-ea"/>
              </a:rPr>
              <a:t>, в якому затверджуються умови проходження практики.</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Оформлення відносин з практикантами ДПТНЗ може йти </a:t>
            </a:r>
            <a:r>
              <a:rPr lang="uk-UA" altLang="uk-UA" sz="2700" b="1" noProof="0" dirty="0">
                <a:ln>
                  <a:noFill/>
                </a:ln>
                <a:effectLst/>
                <a:uLnTx/>
                <a:uFillTx/>
                <a:sym typeface="+mn-ea"/>
              </a:rPr>
              <a:t>по одному з двох шляхів</a:t>
            </a:r>
            <a:r>
              <a:rPr lang="uk-UA" altLang="uk-UA" sz="2700" noProof="0" dirty="0">
                <a:ln>
                  <a:noFill/>
                </a:ln>
                <a:effectLst/>
                <a:uLnTx/>
                <a:uFillTx/>
                <a:sym typeface="+mn-ea"/>
              </a:rPr>
              <a:t>:</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a:t>
            </a:r>
            <a:r>
              <a:rPr lang="uk-UA" altLang="uk-UA" sz="2700" b="1" noProof="0" dirty="0">
                <a:ln>
                  <a:noFill/>
                </a:ln>
                <a:effectLst/>
                <a:uLnTx/>
                <a:uFillTx/>
                <a:sym typeface="+mn-ea"/>
              </a:rPr>
              <a:t> укладення строкового трудового договору</a:t>
            </a:r>
            <a:r>
              <a:rPr lang="uk-UA" altLang="uk-UA" sz="2700" noProof="0" dirty="0">
                <a:ln>
                  <a:noFill/>
                </a:ln>
                <a:effectLst/>
                <a:uLnTx/>
                <a:uFillTx/>
                <a:sym typeface="+mn-ea"/>
              </a:rPr>
              <a:t> – у разі виконання учнями трудових обов’язків на підприємстві, наявності вільних посад для їх прийняття, вироблення продукції ними самостійно;</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 </a:t>
            </a:r>
            <a:r>
              <a:rPr lang="uk-UA" altLang="uk-UA" sz="2700" b="1" noProof="0" dirty="0">
                <a:ln>
                  <a:noFill/>
                </a:ln>
                <a:effectLst/>
                <a:uLnTx/>
                <a:uFillTx/>
                <a:sym typeface="+mn-ea"/>
              </a:rPr>
              <a:t>суто виробнича практика</a:t>
            </a:r>
            <a:r>
              <a:rPr lang="uk-UA" altLang="uk-UA" sz="2700" noProof="0" dirty="0">
                <a:ln>
                  <a:noFill/>
                </a:ln>
                <a:effectLst/>
                <a:uLnTx/>
                <a:uFillTx/>
                <a:sym typeface="+mn-ea"/>
              </a:rPr>
              <a:t> - виконання роботи відповідно до навчальних планів і програм, без зарахування до штату і без самостійного виконання робіт чи обов’язків (згідно з Порядком № 992).</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95440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17. Виробнича практика учнів ПТНЗ:</a:t>
            </a:r>
            <a:br>
              <a:rPr lang="uk-UA" altLang="uk-UA" sz="3000" b="1" noProof="0" dirty="0">
                <a:ln>
                  <a:noFill/>
                </a:ln>
                <a:effectLst/>
                <a:uLnTx/>
                <a:uFillTx/>
                <a:latin typeface="+mn-lt"/>
                <a:ea typeface="+mn-ea"/>
                <a:cs typeface="+mn-cs"/>
                <a:sym typeface="+mn-ea"/>
              </a:rPr>
            </a:br>
            <a:r>
              <a:rPr lang="uk-UA" altLang="uk-UA" sz="3000" b="1" noProof="0" dirty="0">
                <a:ln>
                  <a:noFill/>
                </a:ln>
                <a:effectLst/>
                <a:uLnTx/>
                <a:uFillTx/>
                <a:latin typeface="+mn-lt"/>
                <a:ea typeface="+mn-ea"/>
                <a:cs typeface="+mn-cs"/>
                <a:sym typeface="+mn-ea"/>
              </a:rPr>
              <a:t>може бути і не в трудових відносинах.</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226820"/>
            <a:ext cx="11162030" cy="513461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b="1" noProof="0" dirty="0">
                <a:ln>
                  <a:noFill/>
                </a:ln>
                <a:effectLst/>
                <a:uLnTx/>
                <a:uFillTx/>
                <a:sym typeface="+mn-ea"/>
              </a:rPr>
              <a:t>У першому варіанті </a:t>
            </a:r>
            <a:r>
              <a:rPr lang="uk-UA" altLang="uk-UA" sz="2700" noProof="0" dirty="0">
                <a:ln>
                  <a:noFill/>
                </a:ln>
                <a:effectLst/>
                <a:uLnTx/>
                <a:uFillTx/>
                <a:sym typeface="+mn-ea"/>
              </a:rPr>
              <a:t>все відбувається по звичайній процедурі прийняття працівника на роботу за строковим трудовим договором за основним місцем роботи і відповідним відображенням у звітності.</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b="1" noProof="0" dirty="0">
                <a:ln>
                  <a:noFill/>
                </a:ln>
                <a:effectLst/>
                <a:uLnTx/>
                <a:uFillTx/>
                <a:sym typeface="+mn-ea"/>
              </a:rPr>
              <a:t>У другому варіанті</a:t>
            </a:r>
            <a:r>
              <a:rPr lang="uk-UA" altLang="uk-UA" sz="2700" noProof="0" dirty="0">
                <a:ln>
                  <a:noFill/>
                </a:ln>
                <a:effectLst/>
                <a:uLnTx/>
                <a:uFillTx/>
                <a:sym typeface="+mn-ea"/>
              </a:rPr>
              <a:t> трудові відносини не укладаються. Повідомлення до ДПСУ не подається. База практики (підприємство або ФОП) видає </a:t>
            </a:r>
            <a:r>
              <a:rPr lang="uk-UA" altLang="uk-UA" sz="2700" b="1" noProof="0" dirty="0">
                <a:ln>
                  <a:noFill/>
                </a:ln>
                <a:effectLst/>
                <a:uLnTx/>
                <a:uFillTx/>
                <a:sym typeface="+mn-ea"/>
              </a:rPr>
              <a:t>наказ</a:t>
            </a:r>
            <a:r>
              <a:rPr lang="uk-UA" altLang="uk-UA" sz="2700" noProof="0" dirty="0">
                <a:ln>
                  <a:noFill/>
                </a:ln>
                <a:effectLst/>
                <a:uLnTx/>
                <a:uFillTx/>
                <a:sym typeface="+mn-ea"/>
              </a:rPr>
              <a:t>, в якому зазначаються прізвище, ім’я, по батькові </a:t>
            </a:r>
            <a:r>
              <a:rPr lang="uk-UA" altLang="uk-UA" sz="2700" b="1" noProof="0" dirty="0">
                <a:ln>
                  <a:noFill/>
                </a:ln>
                <a:effectLst/>
                <a:uLnTx/>
                <a:uFillTx/>
                <a:sym typeface="+mn-ea"/>
              </a:rPr>
              <a:t>практиканта</a:t>
            </a:r>
            <a:r>
              <a:rPr lang="uk-UA" altLang="uk-UA" sz="2700" noProof="0" dirty="0">
                <a:ln>
                  <a:noFill/>
                </a:ln>
                <a:effectLst/>
                <a:uLnTx/>
                <a:uFillTx/>
                <a:sym typeface="+mn-ea"/>
              </a:rPr>
              <a:t>, умови та термін проходження практики, а також </a:t>
            </a:r>
            <a:r>
              <a:rPr lang="uk-UA" altLang="uk-UA" sz="2700" b="1" noProof="0" dirty="0">
                <a:ln>
                  <a:noFill/>
                </a:ln>
                <a:effectLst/>
                <a:uLnTx/>
                <a:uFillTx/>
                <a:sym typeface="+mn-ea"/>
              </a:rPr>
              <a:t>керівник практики</a:t>
            </a:r>
            <a:r>
              <a:rPr lang="uk-UA" altLang="uk-UA" sz="2700" noProof="0" dirty="0">
                <a:ln>
                  <a:noFill/>
                </a:ln>
                <a:effectLst/>
                <a:uLnTx/>
                <a:uFillTx/>
                <a:sym typeface="+mn-ea"/>
              </a:rPr>
              <a:t>.</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Суми заробітної плати, яку виплачується стажисту (практиканту) за виконання ним робіт у період навчання (стажування), виробничої практики відображається у Д1 податкового розрахунку з кодом особи 69. </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ЄСВ до мінімального розміру не доплачується. Д5 не заповнюється. У Д4 ознака доходу 101.</a:t>
            </a: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95440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17. Виробнича практика учнів ПТНЗ:</a:t>
            </a:r>
            <a:br>
              <a:rPr lang="uk-UA" altLang="uk-UA" sz="3000" b="1" noProof="0" dirty="0">
                <a:ln>
                  <a:noFill/>
                </a:ln>
                <a:effectLst/>
                <a:uLnTx/>
                <a:uFillTx/>
                <a:latin typeface="+mn-lt"/>
                <a:ea typeface="+mn-ea"/>
                <a:cs typeface="+mn-cs"/>
                <a:sym typeface="+mn-ea"/>
              </a:rPr>
            </a:br>
            <a:r>
              <a:rPr lang="uk-UA" altLang="uk-UA" sz="3000" b="1" noProof="0" dirty="0">
                <a:ln>
                  <a:noFill/>
                </a:ln>
                <a:effectLst/>
                <a:uLnTx/>
                <a:uFillTx/>
                <a:latin typeface="+mn-lt"/>
                <a:ea typeface="+mn-ea"/>
                <a:cs typeface="+mn-cs"/>
                <a:sym typeface="+mn-ea"/>
              </a:rPr>
              <a:t>може бути і не в трудових відносинах.</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514985" y="1226820"/>
            <a:ext cx="11311890" cy="513461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b="1" noProof="0" dirty="0">
                <a:ln>
                  <a:noFill/>
                </a:ln>
                <a:effectLst/>
                <a:uLnTx/>
                <a:uFillTx/>
                <a:sym typeface="+mn-ea"/>
              </a:rPr>
              <a:t>В обох випадках із зарплати практиканта утримуємо </a:t>
            </a:r>
            <a:r>
              <a:rPr lang="uk-UA" altLang="uk-UA" sz="2700" noProof="0" dirty="0">
                <a:ln>
                  <a:noFill/>
                </a:ln>
                <a:effectLst/>
                <a:uLnTx/>
                <a:uFillTx/>
                <a:sym typeface="+mn-ea"/>
              </a:rPr>
              <a:t>18% ПДФО та 1,5% ВЗ.</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Згідно з договором з ДПТНЗ про практику </a:t>
            </a:r>
            <a:r>
              <a:rPr lang="uk-UA" altLang="uk-UA" sz="2700" b="1" noProof="0" dirty="0">
                <a:ln>
                  <a:noFill/>
                </a:ln>
                <a:effectLst/>
                <a:uLnTx/>
                <a:uFillTx/>
                <a:sym typeface="+mn-ea"/>
              </a:rPr>
              <a:t>частина зарплати практиканта (після оподаткування) може направлятись на рахунок закладу</a:t>
            </a:r>
            <a:r>
              <a:rPr lang="uk-UA" altLang="uk-UA" sz="2700" noProof="0" dirty="0">
                <a:ln>
                  <a:noFill/>
                </a:ln>
                <a:effectLst/>
                <a:uLnTx/>
                <a:uFillTx/>
                <a:sym typeface="+mn-ea"/>
              </a:rPr>
              <a:t>.</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За всі роботи, виконані учнями за період виробничої практики відповідно до виробничих завдань практикантам повинна нараховуватись </a:t>
            </a:r>
            <a:r>
              <a:rPr lang="uk-UA" altLang="uk-UA" sz="2700" b="1" noProof="0" dirty="0">
                <a:ln>
                  <a:noFill/>
                </a:ln>
                <a:effectLst/>
                <a:uLnTx/>
                <a:uFillTx/>
                <a:sym typeface="+mn-ea"/>
              </a:rPr>
              <a:t>заробітна плата відповідно до актів законодавства</a:t>
            </a:r>
            <a:r>
              <a:rPr lang="uk-UA" altLang="uk-UA" sz="2700" noProof="0" dirty="0">
                <a:ln>
                  <a:noFill/>
                </a:ln>
                <a:effectLst/>
                <a:uLnTx/>
                <a:uFillTx/>
                <a:sym typeface="+mn-ea"/>
              </a:rPr>
              <a:t>, колективного договору на підставі укладених трудових договорів за фактично виконану роботу згідно з установленими системами оплати праці за нормами, розцінками, ставками (окладами) з урахуванням коефіцієнтів, доплат і надбавок.</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r>
              <a:rPr lang="uk-UA" altLang="uk-UA" sz="2700" noProof="0" dirty="0">
                <a:ln>
                  <a:noFill/>
                </a:ln>
                <a:effectLst/>
                <a:uLnTx/>
                <a:uFillTx/>
                <a:sym typeface="+mn-ea"/>
              </a:rPr>
              <a:t>В тому числі має виконуватись норма ст. 3 Закону про оплату праці про дотримання розміру</a:t>
            </a:r>
            <a:r>
              <a:rPr lang="uk-UA" altLang="uk-UA" sz="2700" b="1" noProof="0" dirty="0">
                <a:ln>
                  <a:noFill/>
                </a:ln>
                <a:effectLst/>
                <a:uLnTx/>
                <a:uFillTx/>
                <a:sym typeface="+mn-ea"/>
              </a:rPr>
              <a:t> мінімальної заробітної плати</a:t>
            </a:r>
            <a:r>
              <a:rPr lang="uk-UA" altLang="uk-UA" sz="2700" noProof="0" dirty="0">
                <a:ln>
                  <a:noFill/>
                </a:ln>
                <a:effectLst/>
                <a:uLnTx/>
                <a:uFillTx/>
                <a:sym typeface="+mn-ea"/>
              </a:rPr>
              <a:t> за відпрацьований час.</a:t>
            </a:r>
            <a:endParaRPr lang="uk-UA" altLang="uk-UA" sz="2700" noProof="0" dirty="0">
              <a:ln>
                <a:noFill/>
              </a:ln>
              <a:effectLst/>
              <a:uLnTx/>
              <a:uFillTx/>
              <a:sym typeface="+mn-ea"/>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defRPr/>
            </a:pPr>
            <a:endParaRPr lang="uk-UA" altLang="uk-UA" sz="2700" noProof="0" dirty="0">
              <a:ln>
                <a:noFill/>
              </a:ln>
              <a:effectLst/>
              <a:uLnTx/>
              <a:uFillTx/>
              <a:sym typeface="+mn-ea"/>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07670" y="332105"/>
            <a:ext cx="11485880" cy="95440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17. Виробнича практика учнів ПТНЗ:</a:t>
            </a:r>
            <a:br>
              <a:rPr lang="uk-UA" altLang="uk-UA" sz="3000" b="1" noProof="0" dirty="0">
                <a:ln>
                  <a:noFill/>
                </a:ln>
                <a:effectLst/>
                <a:uLnTx/>
                <a:uFillTx/>
                <a:latin typeface="+mn-lt"/>
                <a:ea typeface="+mn-ea"/>
                <a:cs typeface="+mn-cs"/>
                <a:sym typeface="+mn-ea"/>
              </a:rPr>
            </a:br>
            <a:r>
              <a:rPr lang="uk-UA" altLang="uk-UA" sz="3000" b="1" noProof="0" dirty="0">
                <a:ln>
                  <a:noFill/>
                </a:ln>
                <a:effectLst/>
                <a:uLnTx/>
                <a:uFillTx/>
                <a:latin typeface="+mn-lt"/>
                <a:ea typeface="+mn-ea"/>
                <a:cs typeface="+mn-cs"/>
                <a:sym typeface="+mn-ea"/>
              </a:rPr>
              <a:t>може бути і не в трудових відносинах.</a:t>
            </a:r>
            <a:endParaRPr lang="uk-UA" altLang="uk-UA" sz="3000" b="1" noProof="0" dirty="0">
              <a:ln>
                <a:noFill/>
              </a:ln>
              <a:effectLst/>
              <a:uLnTx/>
              <a:uFillTx/>
              <a:latin typeface="+mn-lt"/>
              <a:ea typeface="+mn-ea"/>
              <a:cs typeface="+mn-cs"/>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26210"/>
            <a:ext cx="11162030" cy="496633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Щорічна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основна </a:t>
            </a:r>
            <a:r>
              <a:rPr kumimoji="0" lang="uk-UA" altLang="uk-UA" sz="2700" b="0" i="0" u="none" strike="noStrike" kern="1200" cap="none" spc="0" normalizeH="0" baseline="0" noProof="0" dirty="0">
                <a:ln>
                  <a:noFill/>
                </a:ln>
                <a:solidFill>
                  <a:schemeClr val="tx1"/>
                </a:solidFill>
                <a:effectLst/>
                <a:uLnTx/>
                <a:uFillTx/>
                <a:latin typeface="+mn-lt"/>
                <a:ea typeface="+mn-ea"/>
                <a:cs typeface="+mn-cs"/>
              </a:rPr>
              <a:t>відпустка надається працівникам тривалістю не менш як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24 календарних дні </a:t>
            </a:r>
            <a:r>
              <a:rPr kumimoji="0" lang="uk-UA" altLang="uk-UA" sz="2700" b="0" i="0" u="none" strike="noStrike" kern="1200" cap="none" spc="0" normalizeH="0" baseline="0" noProof="0" dirty="0">
                <a:ln>
                  <a:noFill/>
                </a:ln>
                <a:solidFill>
                  <a:schemeClr val="tx1"/>
                </a:solidFill>
                <a:effectLst/>
                <a:uLnTx/>
                <a:uFillTx/>
                <a:latin typeface="+mn-lt"/>
                <a:ea typeface="+mn-ea"/>
                <a:cs typeface="+mn-cs"/>
              </a:rPr>
              <a:t>за відпрацьований робочий рік, який відлічується з дня укладення трудового договору.</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Певним категоріям працівників основна щорічна відпустка надається більшої тривалості.</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Особам з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інвалідністю I і II груп</a:t>
            </a:r>
            <a:r>
              <a:rPr kumimoji="0" lang="uk-UA" altLang="uk-UA" sz="2700" b="0" i="0" u="none" strike="noStrike" kern="1200" cap="none" spc="0" normalizeH="0" baseline="0" noProof="0" dirty="0">
                <a:ln>
                  <a:noFill/>
                </a:ln>
                <a:solidFill>
                  <a:schemeClr val="tx1"/>
                </a:solidFill>
                <a:effectLst/>
                <a:uLnTx/>
                <a:uFillTx/>
                <a:latin typeface="+mn-lt"/>
                <a:ea typeface="+mn-ea"/>
                <a:cs typeface="+mn-cs"/>
              </a:rPr>
              <a:t> надається щорічна основна відпустка тривалістю 30 календарних днів, а особам з інвалідністю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III групи</a:t>
            </a:r>
            <a:r>
              <a:rPr kumimoji="0" lang="uk-UA" altLang="uk-UA" sz="2700" b="0" i="0" u="none" strike="noStrike" kern="1200" cap="none" spc="0" normalizeH="0" baseline="0" noProof="0" dirty="0">
                <a:ln>
                  <a:noFill/>
                </a:ln>
                <a:solidFill>
                  <a:schemeClr val="tx1"/>
                </a:solidFill>
                <a:effectLst/>
                <a:uLnTx/>
                <a:uFillTx/>
                <a:latin typeface="+mn-lt"/>
                <a:ea typeface="+mn-ea"/>
                <a:cs typeface="+mn-cs"/>
              </a:rPr>
              <a:t> - 26 календарних днів.</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b="0" i="0" u="none" strike="noStrike" kern="1200" cap="none" spc="0" normalizeH="0" baseline="0" noProof="0" dirty="0">
                <a:ln>
                  <a:noFill/>
                </a:ln>
                <a:solidFill>
                  <a:schemeClr val="tx1"/>
                </a:solidFill>
                <a:effectLst/>
                <a:uLnTx/>
                <a:uFillTx/>
                <a:latin typeface="+mn-lt"/>
                <a:ea typeface="+mn-ea"/>
                <a:cs typeface="+mn-cs"/>
              </a:rPr>
              <a:t>Особам віком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до вісімнадцяти років</a:t>
            </a:r>
            <a:r>
              <a:rPr kumimoji="0" lang="uk-UA" altLang="uk-UA" sz="2700" b="0" i="0" u="none" strike="noStrike" kern="1200" cap="none" spc="0" normalizeH="0" baseline="0" noProof="0" dirty="0">
                <a:ln>
                  <a:noFill/>
                </a:ln>
                <a:solidFill>
                  <a:schemeClr val="tx1"/>
                </a:solidFill>
                <a:effectLst/>
                <a:uLnTx/>
                <a:uFillTx/>
                <a:latin typeface="+mn-lt"/>
                <a:ea typeface="+mn-ea"/>
                <a:cs typeface="+mn-cs"/>
              </a:rPr>
              <a:t> надається щорічна основна відпустка тривалістю 31 календарний день.</a:t>
            </a:r>
            <a:endParaRPr kumimoji="0" lang="uk-UA" altLang="uk-U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щорічні основна і додаткові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8611" name="Rectangle 3"/>
          <p:cNvSpPr>
            <a:spLocks noGrp="1" noChangeArrowheads="1"/>
          </p:cNvSpPr>
          <p:nvPr>
            <p:ph type="subTitle" idx="1" hasCustomPrompt="1"/>
          </p:nvPr>
        </p:nvSpPr>
        <p:spPr>
          <a:xfrm>
            <a:off x="479425" y="1426210"/>
            <a:ext cx="11162030" cy="496633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Щорічна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додаткова</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відпустка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за роботу із шкідливими і важкими умовами праці</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 тривалістю до 35 календарних днів надається працівникам, зайнятим на роботах, пов'язаних із негативним впливом на здоров'я шкідливих виробничих факторів, за Списком виробництв, цехів, професій і посад, затверджуваним Кабінетом Міністрів України (Постанова КМУ від 17.11.1997 № 1290).</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r>
              <a:rPr kumimoji="0" lang="uk-UA" altLang="uk-UA" sz="2700" i="0" u="none" strike="noStrike" kern="1200" cap="none" spc="0" normalizeH="0" baseline="0" noProof="0" dirty="0">
                <a:ln>
                  <a:noFill/>
                </a:ln>
                <a:solidFill>
                  <a:schemeClr val="tx1"/>
                </a:solidFill>
                <a:effectLst/>
                <a:uLnTx/>
                <a:uFillTx/>
                <a:latin typeface="+mn-lt"/>
                <a:ea typeface="+mn-ea"/>
                <a:cs typeface="+mn-cs"/>
              </a:rPr>
              <a:t>Конкретна тривалість такої відпустки встановлюється колективним чи трудовим договором залежно від результатів </a:t>
            </a:r>
            <a:r>
              <a:rPr kumimoji="0" lang="uk-UA" altLang="uk-UA" sz="2700" b="1" u="none" strike="noStrike" kern="1200" cap="none" spc="0" normalizeH="0" baseline="0" noProof="0" dirty="0">
                <a:ln>
                  <a:noFill/>
                </a:ln>
                <a:solidFill>
                  <a:schemeClr val="tx1"/>
                </a:solidFill>
                <a:effectLst/>
                <a:uLnTx/>
                <a:uFillTx/>
                <a:latin typeface="+mn-lt"/>
                <a:ea typeface="+mn-ea"/>
                <a:cs typeface="+mn-cs"/>
              </a:rPr>
              <a:t>атестації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робочих місць за умовами праці та </a:t>
            </a:r>
            <a:r>
              <a:rPr kumimoji="0" lang="uk-UA" altLang="uk-UA" sz="2700" b="1" i="0" u="none" strike="noStrike" kern="1200" cap="none" spc="0" normalizeH="0" baseline="0" noProof="0" dirty="0">
                <a:ln>
                  <a:noFill/>
                </a:ln>
                <a:solidFill>
                  <a:schemeClr val="tx1"/>
                </a:solidFill>
                <a:effectLst/>
                <a:uLnTx/>
                <a:uFillTx/>
                <a:latin typeface="+mn-lt"/>
                <a:ea typeface="+mn-ea"/>
                <a:cs typeface="+mn-cs"/>
              </a:rPr>
              <a:t>часу </a:t>
            </a:r>
            <a:r>
              <a:rPr kumimoji="0" lang="uk-UA" altLang="uk-UA" sz="2700" i="0" u="none" strike="noStrike" kern="1200" cap="none" spc="0" normalizeH="0" baseline="0" noProof="0" dirty="0">
                <a:ln>
                  <a:noFill/>
                </a:ln>
                <a:solidFill>
                  <a:schemeClr val="tx1"/>
                </a:solidFill>
                <a:effectLst/>
                <a:uLnTx/>
                <a:uFillTx/>
                <a:latin typeface="+mn-lt"/>
                <a:ea typeface="+mn-ea"/>
                <a:cs typeface="+mn-cs"/>
              </a:rPr>
              <a:t>зайнятості працівника в цих умовах.</a:t>
            </a: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200"/>
              </a:spcBef>
              <a:spcAft>
                <a:spcPts val="0"/>
              </a:spcAft>
              <a:buClrTx/>
              <a:buSzTx/>
              <a:buFont typeface="Arial" panose="020B0604020202020204" pitchFamily="34" charset="0"/>
              <a:defRPr/>
            </a:pPr>
            <a:endParaRPr kumimoji="0" lang="uk-UA" altLang="uk-UA" sz="2700" i="0" u="none" strike="noStrike" kern="1200" cap="none" spc="0" normalizeH="0" baseline="0" noProof="0" dirty="0">
              <a:ln>
                <a:noFill/>
              </a:ln>
              <a:solidFill>
                <a:schemeClr val="tx1"/>
              </a:solidFill>
              <a:effectLst/>
              <a:uLnTx/>
              <a:uFillTx/>
              <a:latin typeface="+mn-lt"/>
              <a:ea typeface="+mn-ea"/>
              <a:cs typeface="+mn-cs"/>
            </a:endParaRPr>
          </a:p>
        </p:txBody>
      </p:sp>
      <p:sp>
        <p:nvSpPr>
          <p:cNvPr id="21506"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363220" y="476250"/>
            <a:ext cx="11485880" cy="9067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lang="uk-UA" altLang="uk-UA" sz="3000" b="1" noProof="0" dirty="0">
                <a:ln>
                  <a:noFill/>
                </a:ln>
                <a:effectLst/>
                <a:uLnTx/>
                <a:uFillTx/>
                <a:latin typeface="+mn-lt"/>
                <a:ea typeface="+mn-ea"/>
                <a:cs typeface="+mn-cs"/>
                <a:sym typeface="+mn-ea"/>
              </a:rPr>
              <a:t>1. Оплачувані відпустки та порядок їх надання:</a:t>
            </a:r>
            <a:br>
              <a:rPr kumimoji="0" lang="uk-UA" altLang="uk-UA" sz="3000" b="1" i="0" u="none" strike="noStrike" kern="1200" cap="none" spc="0" normalizeH="0" baseline="0" noProof="0" dirty="0">
                <a:ln>
                  <a:noFill/>
                </a:ln>
                <a:solidFill>
                  <a:schemeClr val="tx1"/>
                </a:solidFill>
                <a:effectLst/>
                <a:uLnTx/>
                <a:uFillTx/>
                <a:latin typeface="+mn-lt"/>
                <a:ea typeface="+mn-ea"/>
                <a:cs typeface="+mn-cs"/>
              </a:rPr>
            </a:br>
            <a:r>
              <a:rPr lang="uk-UA" altLang="uk-UA" sz="3000" b="1" noProof="0" dirty="0">
                <a:ln>
                  <a:noFill/>
                </a:ln>
                <a:effectLst/>
                <a:uLnTx/>
                <a:uFillTx/>
                <a:latin typeface="+mn-lt"/>
                <a:ea typeface="+mn-ea"/>
                <a:cs typeface="+mn-cs"/>
                <a:sym typeface="+mn-ea"/>
              </a:rPr>
              <a:t>щорічні основна і додаткові відпустки</a:t>
            </a:r>
            <a:endParaRPr kumimoji="0" lang="uk-UA" altLang="uk-UA" sz="30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45138</Words>
  <Application>WPS Presentation</Application>
  <PresentationFormat>Широкоэкранный</PresentationFormat>
  <Paragraphs>675</Paragraphs>
  <Slides>72</Slides>
  <Notes>2</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72</vt:i4>
      </vt:variant>
    </vt:vector>
  </HeadingPairs>
  <TitlesOfParts>
    <vt:vector size="82" baseType="lpstr">
      <vt:lpstr>Arial</vt:lpstr>
      <vt:lpstr>SimSun</vt:lpstr>
      <vt:lpstr>Wingdings</vt:lpstr>
      <vt:lpstr>Calibri</vt:lpstr>
      <vt:lpstr>Calibri Light</vt:lpstr>
      <vt:lpstr>Microsoft YaHei</vt:lpstr>
      <vt:lpstr>Arial Unicode MS</vt:lpstr>
      <vt:lpstr>Оформление по умолчанию</vt:lpstr>
      <vt:lpstr>Paint.Picture</vt:lpstr>
      <vt:lpstr>Word.Document.8</vt:lpstr>
      <vt:lpstr>ЗАРПЛАТА ТА КАДРИ - 2024: ВІДПУСТКИ, ЗВІЛЬНЕННЯ ТА ПРО ІНШЕ ВАЖЛИВЕ В УМОВАХ ВОЄННОГО СТАНУ  11-07-2024  ЯНКО АНТОН </vt:lpstr>
      <vt:lpstr>ПРОГРАМА</vt:lpstr>
      <vt:lpstr>ПРОГРАМА</vt:lpstr>
      <vt:lpstr>ПРОГРАМА</vt:lpstr>
      <vt:lpstr>ПРОГРАМА</vt:lpstr>
      <vt:lpstr>1. Оплачувані відпустки та порядок їх надання: щорічні основна і додаткові відпустки</vt:lpstr>
      <vt:lpstr>1. Оплачувані відпустки та порядок їх надання: щорічні основна і додаткові відпустки</vt:lpstr>
      <vt:lpstr>1. Оплачувані відпустки та порядок їх надання: щорічні основна і додаткові відпустки</vt:lpstr>
      <vt:lpstr>1. Оплачувані відпустки та порядок їх надання: щорічні основна і додаткові відпустки</vt:lpstr>
      <vt:lpstr>1. Оплачувані відпустки та порядок їх надання: щорічні основна і додаткові відпустки</vt:lpstr>
      <vt:lpstr>1. Оплачувані відпустки та порядок їх надання: щорічні основна і додаткові відпустки</vt:lpstr>
      <vt:lpstr>1. Оплачувані відпустки та порядок їх надання: щорічні основна і додаткові відпустки</vt:lpstr>
      <vt:lpstr>1. Оплачувані відпустки та порядок їх надання: додаткова відпустка на дітей</vt:lpstr>
      <vt:lpstr>1. Оплачувані відпустки та порядок їх надання: інші оплачувані відпустки</vt:lpstr>
      <vt:lpstr>1. Оплачувані відпустки та порядок їх надання: інші оплачувані відпустки</vt:lpstr>
      <vt:lpstr>1. Оплачувані відпустки та порядок їх надання: графік відпусток</vt:lpstr>
      <vt:lpstr>1. Оплачувані відпустки та порядок їх надання: графік відпусток</vt:lpstr>
      <vt:lpstr>PowerPoint 演示文稿</vt:lpstr>
      <vt:lpstr>1. Оплачувані відпустки та порядок їх надання: графік відпусток</vt:lpstr>
      <vt:lpstr>2. Особливості надання оплачуваних відпусток у період воєнного стану з урахуванням останніх змін Закону № 2136</vt:lpstr>
      <vt:lpstr>2. Особливості надання оплачуваних відпусток у період воєнного стану з урахуванням останніх змін Закону № 2136</vt:lpstr>
      <vt:lpstr>2. Особливості надання оплачуваних відпусток у період воєнного стану з урахуванням останніх змін Закону № 2136</vt:lpstr>
      <vt:lpstr>3. Розрахунок середнього заробітку для оплати відпусток</vt:lpstr>
      <vt:lpstr>3. Розрахунок середнього заробітку для оплати відпусток</vt:lpstr>
      <vt:lpstr>3. Розрахунок середнього заробітку для оплати відпусток</vt:lpstr>
      <vt:lpstr>3. Розрахунок середнього заробітку для оплати відпусток</vt:lpstr>
      <vt:lpstr>3. Розрахунок середнього заробітку для оплати відпусток</vt:lpstr>
      <vt:lpstr>3. Розрахунок оплати відпусток: довідник</vt:lpstr>
      <vt:lpstr>4. Компенсуємо відпустки при звільненні і без звільнення під час війни: які відпустки компенсуються, а які тільки «відгулюються»?</vt:lpstr>
      <vt:lpstr>4. Компенсація відпустки: новий розрахунок з вересня 2023 року, різні періоди з лютого 2024 року</vt:lpstr>
      <vt:lpstr>4. Компенсація відпустки: новий розрахунок з вересня 2023 року, різні періоди з лютого 2024 року</vt:lpstr>
      <vt:lpstr>4. Компенсація відпустки: новий розрахунок з вересня 2023 року, різні періоди з лютого 2024 року</vt:lpstr>
      <vt:lpstr>4. Компенсація відпустки: новий розрахунок з вересня 2023 року, різні періоди з лютого 2024 року</vt:lpstr>
      <vt:lpstr>4. Компенсуємо відпустки без звільнення під час війни</vt:lpstr>
      <vt:lpstr>PowerPoint 演示文稿</vt:lpstr>
      <vt:lpstr>4. Компенсація відпустки: відпустку перевикористано</vt:lpstr>
      <vt:lpstr>4. Компенсація відпустки: відпустку перевикористано</vt:lpstr>
      <vt:lpstr>5. Нюанси оподаткування відпускних та компенсації відпустки</vt:lpstr>
      <vt:lpstr>5. Відображення відпусток та компенсації у квартальній звітності</vt:lpstr>
      <vt:lpstr>6. Особливості порядку звільнення працівників за різними підставами</vt:lpstr>
      <vt:lpstr>6. Особливості порядку звільнення працівників за різними підставами</vt:lpstr>
      <vt:lpstr>6. Особливості порядку звільнення працівників за різними підставами</vt:lpstr>
      <vt:lpstr>6. Особливості порядку звільнення працівників за різними підставами</vt:lpstr>
      <vt:lpstr>6. Особливості порядку звільнення працівників за різними підставами</vt:lpstr>
      <vt:lpstr>6. Особливості порядку звільнення працівників за різними підставами</vt:lpstr>
      <vt:lpstr>6. Особливості порядку звільнення працівників за різними підставами</vt:lpstr>
      <vt:lpstr>6. Особливості порядку звільнення працівників за різними підставами</vt:lpstr>
      <vt:lpstr>7. Які нюанси треба врахувати при звільненні під час війни? Звільнення мобілізованих: коли це можливо?</vt:lpstr>
      <vt:lpstr>7. Які нюанси треба врахувати при звільненні під час війни? Відсутність зв’язку з працівником</vt:lpstr>
      <vt:lpstr>7. Які нюанси треба врахувати при звільненні під час війни? Що робити з водієм-втікачем?</vt:lpstr>
      <vt:lpstr>8. Що таке повний розрахунок при звільненні та коли його виплачувати?</vt:lpstr>
      <vt:lpstr>8. Що таке повний розрахунок при звільненні та коли його виплачувати?</vt:lpstr>
      <vt:lpstr>9. Дії роботодавця при звільненні працівника: Повідомлення про нарахування і виплати та копія наказу</vt:lpstr>
      <vt:lpstr>9. Дії роботодавця при звільненні працівника: Повідомлення про нарахування і виплати та копія наказу</vt:lpstr>
      <vt:lpstr>9. Дії роботодавця при звільненні працівника: Коли подаємо довідковий звіт?</vt:lpstr>
      <vt:lpstr>9. Дії роботодавця при звільненні працівника: Як робимо записи в трудову книжку?</vt:lpstr>
      <vt:lpstr>10. Оподаткування виплат при звільненні</vt:lpstr>
      <vt:lpstr>11. Відображення звільнення у об’єднаній звітності</vt:lpstr>
      <vt:lpstr>12. Поширені помилки при звільненні та відповідальність за них</vt:lpstr>
      <vt:lpstr>12. Поширені помилки при звільненні та відповідальність за них</vt:lpstr>
      <vt:lpstr>12. Поширені помилки при звільненні та відповідальність за них</vt:lpstr>
      <vt:lpstr>13. Договори ЦПХ: коли можна та як оминати загрози?</vt:lpstr>
      <vt:lpstr>13. Договори ЦПХ: коли можна та як оминати загрози?</vt:lpstr>
      <vt:lpstr>14. Відрядження: акценти</vt:lpstr>
      <vt:lpstr>14. Відрядження: акценти</vt:lpstr>
      <vt:lpstr>15. Тримаємо руку на пульсі індексації</vt:lpstr>
      <vt:lpstr>16. Повідомлення про прийняття, переведення, звільнення через портал ПФУ з липня: кому треба?</vt:lpstr>
      <vt:lpstr>16. Повідомлення про прийняття, переведення, звільнення через портал ПФУ з липня: кому треба?</vt:lpstr>
      <vt:lpstr>16. Повідомлення про прийняття, переведення, звільнення через портал ПФУ з липня: кому треба?</vt:lpstr>
      <vt:lpstr>17. Виробнича практика учнів ПТНЗ: може бути і не в трудових відносинах.</vt:lpstr>
      <vt:lpstr>17. Виробнича практика учнів ПТНЗ: може бути і не в трудових відносинах.</vt:lpstr>
      <vt:lpstr>17. Виробнича практика учнів ПТНЗ: може бути і не в трудових відносинах.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Перегляд штатного розпису: коли це потрібно та чи є обов’язок перезатвердження на 1 січня кожного року? </dc:title>
  <dc:creator>Yanko_Notebook</dc:creator>
  <cp:lastModifiedBy>Dell</cp:lastModifiedBy>
  <cp:revision>82</cp:revision>
  <dcterms:created xsi:type="dcterms:W3CDTF">2023-11-21T12:34:00Z</dcterms:created>
  <dcterms:modified xsi:type="dcterms:W3CDTF">2024-07-15T12:11:38Z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DEB1C2569820482FB46FE6C8991EE35D</vt:lpwstr>
  </property>
  <property fmtid="{D5CDD505-2E9C-101B-9397-08002B2CF9AE}" pid="3" name="KSOProductBuildVer">
    <vt:lpwstr>1033-12.2.0.13472</vt:lpwstr>
  </property>
</Properties>
</file>