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webextensions/webextension1.xml" ContentType="application/vnd.ms-office.webextension+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webextensions/taskpanes.xml" ContentType="application/vnd.ms-office.webextensiontaskpan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7" r:id="rId2"/>
    <p:sldId id="286" r:id="rId3"/>
    <p:sldId id="282" r:id="rId4"/>
    <p:sldId id="300" r:id="rId5"/>
    <p:sldId id="304" r:id="rId6"/>
    <p:sldId id="267" r:id="rId7"/>
    <p:sldId id="292" r:id="rId8"/>
    <p:sldId id="261" r:id="rId9"/>
    <p:sldId id="295" r:id="rId10"/>
    <p:sldId id="294" r:id="rId11"/>
    <p:sldId id="297" r:id="rId12"/>
    <p:sldId id="259" r:id="rId13"/>
    <p:sldId id="298" r:id="rId14"/>
    <p:sldId id="306" r:id="rId15"/>
    <p:sldId id="309" r:id="rId16"/>
    <p:sldId id="310" r:id="rId17"/>
    <p:sldId id="264"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gor" initials="I" lastIdx="2" clrIdx="0"/>
  <p:cmAuthor id="1" name="Сутковенко"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14552"/>
    <a:srgbClr val="239577"/>
    <a:srgbClr val="27912C"/>
    <a:srgbClr val="7EDFEC"/>
    <a:srgbClr val="0E71B9"/>
    <a:srgbClr val="25A972"/>
    <a:srgbClr val="CCFFFF"/>
    <a:srgbClr val="8EC7DB"/>
    <a:srgbClr val="6877E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100" d="100"/>
          <a:sy n="100" d="100"/>
        </p:scale>
        <p:origin x="-930" y="-450"/>
      </p:cViewPr>
      <p:guideLst>
        <p:guide orient="horz" pos="2160"/>
        <p:guide pos="3840"/>
      </p:guideLst>
    </p:cSldViewPr>
  </p:slideViewPr>
  <p:notesTextViewPr>
    <p:cViewPr>
      <p:scale>
        <a:sx n="1" d="1"/>
        <a:sy n="1" d="1"/>
      </p:scale>
      <p:origin x="0" y="0"/>
    </p:cViewPr>
  </p:notesTextViewPr>
  <p:notesViewPr>
    <p:cSldViewPr snapToGrid="0">
      <p:cViewPr varScale="1">
        <p:scale>
          <a:sx n="55" d="100"/>
          <a:sy n="55" d="100"/>
        </p:scale>
        <p:origin x="1902"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1056;&#1054;&#1041;&#1054;&#1058;&#1040;%20(&#1083;&#1080;&#1089;&#1090;&#1091;&#1074;&#1072;&#1085;&#1085;&#1103;)\2024\&#1058;&#1056;&#1040;&#1042;&#1045;&#1053;&#1068;\&#1042;&#1080;&#1073;&#1110;&#1088;&#1082;&#1072;\&#1044;&#1110;&#1072;&#1075;&#1088;&#1072;&#1084;&#1072;%20&#1057;&#1082;&#1086;&#1088;&#1086;&#1095;&#1077;&#1085;&#1080;&#1081;%20&#1079;&#1074;&#1110;&#1090;.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1056;&#1054;&#1041;&#1054;&#1058;&#1040;%20(&#1083;&#1080;&#1089;&#1090;&#1091;&#1074;&#1072;&#1085;&#1085;&#1103;)\2024\&#1058;&#1056;&#1040;&#1042;&#1045;&#1053;&#1068;\&#1042;&#1080;&#1073;&#1110;&#1088;&#1082;&#1072;\&#1044;&#1110;&#1072;&#1075;&#1088;&#1072;&#1084;&#1072;%20&#1047;&#1074;&#1110;&#1090;.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1056;&#1054;&#1041;&#1054;&#1058;&#1040;%20(&#1083;&#1080;&#1089;&#1090;&#1091;&#1074;&#1072;&#1085;&#1085;&#1103;)\2024\&#1058;&#1056;&#1040;&#1042;&#1045;&#1053;&#1068;\&#1042;&#1080;&#1073;&#1110;&#1088;&#1082;&#1072;\&#1044;&#1110;&#1072;&#1075;&#1088;&#1072;&#1084;&#1072;%20&#1047;&#1074;&#1110;&#1090;&#1080;%20&#1082;&#1088;&#1072;&#1111;&#1085;&#108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1056;&#1054;&#1041;&#1054;&#1058;&#1040;%20(&#1083;&#1080;&#1089;&#1090;&#1091;&#1074;&#1072;&#1085;&#1085;&#1103;)\2024\&#1058;&#1056;&#1040;&#1042;&#1045;&#1053;&#1068;\&#1042;&#1080;&#1073;&#1110;&#1088;&#1082;&#1072;\&#1044;&#1110;&#1072;&#1075;&#1088;&#1072;&#1084;&#1072;%20&#1047;&#1074;&#1110;&#1090;.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1056;&#1054;&#1041;&#1054;&#1058;&#1040;%20(&#1083;&#1080;&#1089;&#1090;&#1091;&#1074;&#1072;&#1085;&#1085;&#1103;)\2024\&#1058;&#1056;&#1040;&#1042;&#1045;&#1053;&#1068;\&#1042;&#1080;&#1073;&#1110;&#1088;&#1082;&#1072;\&#1044;&#1110;&#1072;&#1075;&#1088;&#1072;&#1084;&#1072;%20&#1055;&#1086;&#1074;&#1110;&#1076;&#1086;&#1084;&#1083;&#1077;&#1085;&#1085;&#110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sz="2000" b="0" i="1" dirty="0" err="1">
                <a:solidFill>
                  <a:srgbClr val="002060"/>
                </a:solidFill>
              </a:rPr>
              <a:t>Кількість</a:t>
            </a:r>
            <a:r>
              <a:rPr lang="ru-RU" sz="2000" b="0" i="1" dirty="0">
                <a:solidFill>
                  <a:srgbClr val="002060"/>
                </a:solidFill>
              </a:rPr>
              <a:t> </a:t>
            </a:r>
            <a:r>
              <a:rPr lang="ru-RU" sz="2000" b="0" i="1" dirty="0" err="1">
                <a:solidFill>
                  <a:srgbClr val="002060"/>
                </a:solidFill>
              </a:rPr>
              <a:t>поданих</a:t>
            </a:r>
            <a:r>
              <a:rPr lang="ru-RU" sz="2000" b="0" i="1" dirty="0">
                <a:solidFill>
                  <a:srgbClr val="002060"/>
                </a:solidFill>
              </a:rPr>
              <a:t> </a:t>
            </a:r>
            <a:r>
              <a:rPr lang="ru-RU" sz="2000" b="0" i="1" dirty="0" err="1">
                <a:solidFill>
                  <a:srgbClr val="002060"/>
                </a:solidFill>
              </a:rPr>
              <a:t>Скорочених</a:t>
            </a:r>
            <a:r>
              <a:rPr lang="ru-RU" sz="2000" b="0" i="1" baseline="0" dirty="0">
                <a:solidFill>
                  <a:srgbClr val="002060"/>
                </a:solidFill>
              </a:rPr>
              <a:t> </a:t>
            </a:r>
            <a:r>
              <a:rPr lang="ru-RU" sz="2000" b="0" i="1" baseline="0" dirty="0" err="1">
                <a:solidFill>
                  <a:srgbClr val="002060"/>
                </a:solidFill>
              </a:rPr>
              <a:t>з</a:t>
            </a:r>
            <a:r>
              <a:rPr lang="ru-RU" sz="2000" b="0" i="1" dirty="0" err="1">
                <a:solidFill>
                  <a:srgbClr val="002060"/>
                </a:solidFill>
              </a:rPr>
              <a:t>вітів</a:t>
            </a:r>
            <a:r>
              <a:rPr lang="ru-RU" sz="2000" b="0" i="1" baseline="0" dirty="0">
                <a:solidFill>
                  <a:srgbClr val="002060"/>
                </a:solidFill>
              </a:rPr>
              <a:t> про </a:t>
            </a:r>
            <a:r>
              <a:rPr lang="ru-RU" sz="2000" b="0" i="1" baseline="0" dirty="0" err="1">
                <a:solidFill>
                  <a:srgbClr val="002060"/>
                </a:solidFill>
              </a:rPr>
              <a:t>контрольовані</a:t>
            </a:r>
            <a:r>
              <a:rPr lang="ru-RU" sz="2000" b="0" i="1" baseline="0" dirty="0">
                <a:solidFill>
                  <a:srgbClr val="002060"/>
                </a:solidFill>
              </a:rPr>
              <a:t> </a:t>
            </a:r>
            <a:r>
              <a:rPr lang="ru-RU" sz="2000" b="0" i="1" baseline="0" dirty="0" err="1">
                <a:solidFill>
                  <a:srgbClr val="002060"/>
                </a:solidFill>
              </a:rPr>
              <a:t>іноземні</a:t>
            </a:r>
            <a:r>
              <a:rPr lang="ru-RU" sz="2000" b="0" i="1" baseline="0" dirty="0">
                <a:solidFill>
                  <a:srgbClr val="002060"/>
                </a:solidFill>
              </a:rPr>
              <a:t> </a:t>
            </a:r>
            <a:r>
              <a:rPr lang="ru-RU" sz="2000" b="0" i="1" baseline="0" dirty="0" err="1">
                <a:solidFill>
                  <a:srgbClr val="002060"/>
                </a:solidFill>
              </a:rPr>
              <a:t>компанії</a:t>
            </a:r>
            <a:r>
              <a:rPr lang="ru-RU" sz="2000" b="0" i="1" dirty="0">
                <a:solidFill>
                  <a:srgbClr val="002060"/>
                </a:solidFill>
              </a:rPr>
              <a:t> </a:t>
            </a:r>
            <a:r>
              <a:rPr lang="ru-RU" sz="2000" b="0" i="0" baseline="0" dirty="0">
                <a:solidFill>
                  <a:srgbClr val="002060"/>
                </a:solidFill>
              </a:rPr>
              <a:t>за 2022 – 2023 </a:t>
            </a:r>
            <a:r>
              <a:rPr lang="ru-RU" sz="2000" b="0" i="0" baseline="0" dirty="0" err="1">
                <a:solidFill>
                  <a:srgbClr val="002060"/>
                </a:solidFill>
              </a:rPr>
              <a:t>звітні</a:t>
            </a:r>
            <a:r>
              <a:rPr lang="ru-RU" sz="2000" b="0" i="0" baseline="0" dirty="0">
                <a:solidFill>
                  <a:srgbClr val="002060"/>
                </a:solidFill>
              </a:rPr>
              <a:t> роки – </a:t>
            </a:r>
            <a:r>
              <a:rPr lang="ru-RU" sz="2000" b="1" i="1" baseline="0" dirty="0">
                <a:solidFill>
                  <a:srgbClr val="002060"/>
                </a:solidFill>
              </a:rPr>
              <a:t>4134</a:t>
            </a:r>
            <a:endParaRPr lang="ru-RU" sz="2000" b="1" i="1" u="sng" dirty="0">
              <a:solidFill>
                <a:srgbClr val="002060"/>
              </a:solidFill>
            </a:endParaRPr>
          </a:p>
        </c:rich>
      </c:tx>
      <c:layout>
        <c:manualLayout>
          <c:xMode val="edge"/>
          <c:yMode val="edge"/>
          <c:x val="0.15516323930006573"/>
          <c:y val="4.420610595087967E-4"/>
        </c:manualLayout>
      </c:layout>
    </c:title>
    <c:view3D>
      <c:rotX val="75"/>
      <c:perspective val="30"/>
    </c:view3D>
    <c:plotArea>
      <c:layout>
        <c:manualLayout>
          <c:layoutTarget val="inner"/>
          <c:xMode val="edge"/>
          <c:yMode val="edge"/>
          <c:x val="0.15913926989290353"/>
          <c:y val="0.2351274241133702"/>
          <c:w val="0.49392310993982186"/>
          <c:h val="0.67293882855609233"/>
        </c:manualLayout>
      </c:layout>
      <c:pie3DChart>
        <c:varyColors val="1"/>
        <c:ser>
          <c:idx val="0"/>
          <c:order val="0"/>
          <c:spPr>
            <a:solidFill>
              <a:srgbClr val="92D050"/>
            </a:solidFill>
            <a:ln w="28575">
              <a:noFill/>
            </a:ln>
          </c:spPr>
          <c:dPt>
            <c:idx val="0"/>
            <c:explosion val="22"/>
            <c:spPr>
              <a:solidFill>
                <a:srgbClr val="00B0F0"/>
              </a:solidFill>
              <a:ln w="28575">
                <a:noFill/>
              </a:ln>
            </c:spPr>
          </c:dPt>
          <c:dLbls>
            <c:dLbl>
              <c:idx val="0"/>
              <c:layout>
                <c:manualLayout>
                  <c:x val="0.2864490466450903"/>
                  <c:y val="-0.30917475087008517"/>
                </c:manualLayout>
              </c:layout>
              <c:tx>
                <c:rich>
                  <a:bodyPr/>
                  <a:lstStyle/>
                  <a:p>
                    <a:pPr>
                      <a:defRPr sz="2000" i="1"/>
                    </a:pPr>
                    <a:r>
                      <a:rPr lang="uk-UA" sz="1800" b="0" i="1" baseline="0" dirty="0" err="1" smtClean="0"/>
                      <a:t>Фіз.ос</a:t>
                    </a:r>
                    <a:r>
                      <a:rPr lang="uk-UA" sz="1800" b="0" i="1" baseline="0" dirty="0" smtClean="0"/>
                      <a:t>. 98%</a:t>
                    </a:r>
                    <a:endParaRPr lang="en-US" sz="1800" b="0" i="1" baseline="0" dirty="0"/>
                  </a:p>
                </c:rich>
              </c:tx>
              <c:spPr/>
              <c:dLblPos val="bestFit"/>
            </c:dLbl>
            <c:dLbl>
              <c:idx val="1"/>
              <c:layout>
                <c:manualLayout>
                  <c:x val="-0.13473669895816071"/>
                  <c:y val="6.699370844736938E-3"/>
                </c:manualLayout>
              </c:layout>
              <c:tx>
                <c:rich>
                  <a:bodyPr/>
                  <a:lstStyle/>
                  <a:p>
                    <a:pPr>
                      <a:defRPr sz="2000" i="1"/>
                    </a:pPr>
                    <a:r>
                      <a:rPr lang="uk-UA" sz="2000" b="0" i="1" baseline="0" dirty="0" err="1" smtClean="0"/>
                      <a:t>Ю</a:t>
                    </a:r>
                    <a:r>
                      <a:rPr lang="uk-UA" sz="1800" b="0" i="1" baseline="0" dirty="0" err="1" smtClean="0"/>
                      <a:t>р.ос.</a:t>
                    </a:r>
                    <a:r>
                      <a:rPr lang="uk-UA" sz="1800" b="0" i="1" baseline="0" dirty="0" smtClean="0"/>
                      <a:t>-2 %</a:t>
                    </a:r>
                    <a:endParaRPr lang="en-US" sz="1800" b="0" i="1" baseline="0" dirty="0"/>
                  </a:p>
                </c:rich>
              </c:tx>
              <c:spPr/>
              <c:dLblPos val="bestFit"/>
            </c:dLbl>
            <c:txPr>
              <a:bodyPr/>
              <a:lstStyle/>
              <a:p>
                <a:pPr>
                  <a:defRPr sz="2000"/>
                </a:pPr>
                <a:endParaRPr lang="ru-RU"/>
              </a:p>
            </c:txPr>
            <c:showVal val="1"/>
            <c:showLeaderLines val="1"/>
          </c:dLbls>
          <c:cat>
            <c:strRef>
              <c:f>'ф.о.-ю.о'!$A$2:$A$3</c:f>
              <c:strCache>
                <c:ptCount val="2"/>
                <c:pt idx="0">
                  <c:v>Фізичні особи – 4012</c:v>
                </c:pt>
                <c:pt idx="1">
                  <c:v>юридичні особи – 122</c:v>
                </c:pt>
              </c:strCache>
            </c:strRef>
          </c:cat>
          <c:val>
            <c:numRef>
              <c:f>'ф.о.-ю.о'!$B$2:$B$3</c:f>
              <c:numCache>
                <c:formatCode>General</c:formatCode>
                <c:ptCount val="2"/>
                <c:pt idx="0">
                  <c:v>4012</c:v>
                </c:pt>
                <c:pt idx="1">
                  <c:v>122</c:v>
                </c:pt>
              </c:numCache>
            </c:numRef>
          </c:val>
        </c:ser>
        <c:ser>
          <c:idx val="1"/>
          <c:order val="1"/>
          <c:cat>
            <c:strRef>
              <c:f>'ф.о.-ю.о'!$A$2:$A$3</c:f>
              <c:strCache>
                <c:ptCount val="2"/>
                <c:pt idx="0">
                  <c:v>Фізичні особи – 4012</c:v>
                </c:pt>
                <c:pt idx="1">
                  <c:v>юридичні особи – 122</c:v>
                </c:pt>
              </c:strCache>
            </c:strRef>
          </c:cat>
          <c:val>
            <c:numRef>
              <c:f>'ф.о.-ю.о'!$C$2:$C$3</c:f>
              <c:numCache>
                <c:formatCode>0.00</c:formatCode>
                <c:ptCount val="2"/>
                <c:pt idx="0">
                  <c:v>97.048863086598942</c:v>
                </c:pt>
                <c:pt idx="1">
                  <c:v>2.9511369134010637</c:v>
                </c:pt>
              </c:numCache>
            </c:numRef>
          </c:val>
        </c:ser>
      </c:pie3DChart>
      <c:spPr>
        <a:noFill/>
        <a:ln w="25400">
          <a:noFill/>
        </a:ln>
      </c:spPr>
    </c:plotArea>
    <c:legend>
      <c:legendPos val="r"/>
      <c:layout>
        <c:manualLayout>
          <c:xMode val="edge"/>
          <c:yMode val="edge"/>
          <c:x val="0.6551573959906094"/>
          <c:y val="0.32740449749410838"/>
          <c:w val="0.33260747287945902"/>
          <c:h val="0.1663549729042452"/>
        </c:manualLayout>
      </c:layout>
      <c:txPr>
        <a:bodyPr/>
        <a:lstStyle/>
        <a:p>
          <a:pPr>
            <a:defRPr sz="1600" baseline="0">
              <a:latin typeface="Times New Roman" pitchFamily="18" charset="0"/>
            </a:defRPr>
          </a:pPr>
          <a:endParaRPr lang="ru-RU"/>
        </a:p>
      </c:txPr>
    </c:legend>
    <c:plotVisOnly val="1"/>
    <c:dispBlanksAs val="zero"/>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10"/>
  <c:chart>
    <c:title>
      <c:tx>
        <c:rich>
          <a:bodyPr/>
          <a:lstStyle/>
          <a:p>
            <a:pPr>
              <a:defRPr/>
            </a:pPr>
            <a:r>
              <a:rPr lang="ru-RU" b="0" i="1" dirty="0" err="1">
                <a:solidFill>
                  <a:srgbClr val="002060"/>
                </a:solidFill>
              </a:rPr>
              <a:t>Кількість</a:t>
            </a:r>
            <a:r>
              <a:rPr lang="ru-RU" b="0" i="1" dirty="0">
                <a:solidFill>
                  <a:srgbClr val="002060"/>
                </a:solidFill>
              </a:rPr>
              <a:t> </a:t>
            </a:r>
            <a:r>
              <a:rPr lang="ru-RU" b="0" i="1" dirty="0" err="1">
                <a:solidFill>
                  <a:srgbClr val="002060"/>
                </a:solidFill>
              </a:rPr>
              <a:t>поданих</a:t>
            </a:r>
            <a:r>
              <a:rPr lang="ru-RU" b="0" i="1" dirty="0">
                <a:solidFill>
                  <a:srgbClr val="002060"/>
                </a:solidFill>
              </a:rPr>
              <a:t> </a:t>
            </a:r>
            <a:r>
              <a:rPr lang="ru-RU" b="0" i="1" dirty="0" err="1">
                <a:solidFill>
                  <a:srgbClr val="002060"/>
                </a:solidFill>
              </a:rPr>
              <a:t>Звітів</a:t>
            </a:r>
            <a:r>
              <a:rPr lang="ru-RU" b="0" i="1" dirty="0">
                <a:solidFill>
                  <a:srgbClr val="002060"/>
                </a:solidFill>
              </a:rPr>
              <a:t> про </a:t>
            </a:r>
            <a:r>
              <a:rPr lang="ru-RU" b="0" i="1" dirty="0" err="1">
                <a:solidFill>
                  <a:srgbClr val="002060"/>
                </a:solidFill>
              </a:rPr>
              <a:t>контрольовані</a:t>
            </a:r>
            <a:r>
              <a:rPr lang="ru-RU" b="0" i="1" dirty="0">
                <a:solidFill>
                  <a:srgbClr val="002060"/>
                </a:solidFill>
              </a:rPr>
              <a:t> </a:t>
            </a:r>
            <a:r>
              <a:rPr lang="ru-RU" b="0" i="1" dirty="0" err="1">
                <a:solidFill>
                  <a:srgbClr val="002060"/>
                </a:solidFill>
              </a:rPr>
              <a:t>іноземні</a:t>
            </a:r>
            <a:r>
              <a:rPr lang="ru-RU" b="0" i="1" dirty="0">
                <a:solidFill>
                  <a:srgbClr val="002060"/>
                </a:solidFill>
              </a:rPr>
              <a:t> </a:t>
            </a:r>
            <a:r>
              <a:rPr lang="ru-RU" b="0" i="1" dirty="0" err="1">
                <a:solidFill>
                  <a:srgbClr val="002060"/>
                </a:solidFill>
              </a:rPr>
              <a:t>компанії</a:t>
            </a:r>
            <a:r>
              <a:rPr lang="ru-RU" b="0" i="1" dirty="0">
                <a:solidFill>
                  <a:srgbClr val="002060"/>
                </a:solidFill>
              </a:rPr>
              <a:t> за 2022 – 2023 </a:t>
            </a:r>
            <a:r>
              <a:rPr lang="ru-RU" b="0" i="1" dirty="0" err="1">
                <a:solidFill>
                  <a:srgbClr val="002060"/>
                </a:solidFill>
              </a:rPr>
              <a:t>звітні</a:t>
            </a:r>
            <a:r>
              <a:rPr lang="ru-RU" b="0" i="1" dirty="0">
                <a:solidFill>
                  <a:srgbClr val="002060"/>
                </a:solidFill>
              </a:rPr>
              <a:t> роки – 8617</a:t>
            </a:r>
          </a:p>
        </c:rich>
      </c:tx>
      <c:layout>
        <c:manualLayout>
          <c:xMode val="edge"/>
          <c:yMode val="edge"/>
          <c:x val="3.5468855432225263E-2"/>
          <c:y val="2.0435129787016626E-3"/>
        </c:manualLayout>
      </c:layout>
    </c:title>
    <c:view3D>
      <c:rotX val="75"/>
      <c:perspective val="30"/>
    </c:view3D>
    <c:plotArea>
      <c:layout>
        <c:manualLayout>
          <c:layoutTarget val="inner"/>
          <c:xMode val="edge"/>
          <c:yMode val="edge"/>
          <c:x val="0"/>
          <c:y val="0.19406355643023859"/>
          <c:w val="0.58579689077690156"/>
          <c:h val="0.62125656673068053"/>
        </c:manualLayout>
      </c:layout>
      <c:pie3DChart>
        <c:varyColors val="1"/>
        <c:ser>
          <c:idx val="0"/>
          <c:order val="0"/>
          <c:explosion val="20"/>
          <c:dPt>
            <c:idx val="0"/>
            <c:explosion val="6"/>
            <c:spPr>
              <a:solidFill>
                <a:srgbClr val="00B0F0"/>
              </a:solidFill>
            </c:spPr>
          </c:dPt>
          <c:dPt>
            <c:idx val="1"/>
            <c:spPr>
              <a:solidFill>
                <a:srgbClr val="92D050"/>
              </a:solidFill>
            </c:spPr>
          </c:dPt>
          <c:dLbls>
            <c:dLbl>
              <c:idx val="0"/>
              <c:layout>
                <c:manualLayout>
                  <c:x val="0.17839328364054491"/>
                  <c:y val="-7.5290245528273824E-3"/>
                </c:manualLayout>
              </c:layout>
              <c:tx>
                <c:rich>
                  <a:bodyPr/>
                  <a:lstStyle/>
                  <a:p>
                    <a:r>
                      <a:rPr lang="uk-UA" sz="1400" dirty="0" smtClean="0"/>
                      <a:t>Фізичні</a:t>
                    </a:r>
                    <a:r>
                      <a:rPr lang="uk-UA" sz="1400" baseline="0" dirty="0" smtClean="0"/>
                      <a:t> </a:t>
                    </a:r>
                    <a:r>
                      <a:rPr lang="uk-UA" sz="1400" dirty="0" smtClean="0"/>
                      <a:t>особи </a:t>
                    </a:r>
                    <a:r>
                      <a:rPr lang="uk-UA" dirty="0"/>
                      <a:t>98%</a:t>
                    </a:r>
                    <a:endParaRPr lang="en-US" dirty="0"/>
                  </a:p>
                </c:rich>
              </c:tx>
              <c:dLblPos val="bestFit"/>
            </c:dLbl>
            <c:dLbl>
              <c:idx val="1"/>
              <c:layout>
                <c:manualLayout>
                  <c:x val="-0.1225853900613002"/>
                  <c:y val="8.2068686662514198E-2"/>
                </c:manualLayout>
              </c:layout>
              <c:tx>
                <c:rich>
                  <a:bodyPr/>
                  <a:lstStyle/>
                  <a:p>
                    <a:r>
                      <a:rPr lang="uk-UA" sz="1400" dirty="0" smtClean="0"/>
                      <a:t>Юридичні</a:t>
                    </a:r>
                    <a:r>
                      <a:rPr lang="uk-UA" sz="1400" baseline="0" dirty="0" smtClean="0"/>
                      <a:t> особи </a:t>
                    </a:r>
                    <a:r>
                      <a:rPr lang="uk-UA" dirty="0" smtClean="0"/>
                      <a:t>-2 </a:t>
                    </a:r>
                    <a:r>
                      <a:rPr lang="uk-UA" dirty="0"/>
                      <a:t>%</a:t>
                    </a:r>
                    <a:endParaRPr lang="en-US" dirty="0"/>
                  </a:p>
                </c:rich>
              </c:tx>
              <c:dLblPos val="bestFit"/>
            </c:dLbl>
            <c:showVal val="1"/>
            <c:showLeaderLines val="1"/>
          </c:dLbls>
          <c:cat>
            <c:strRef>
              <c:f>'ф.о.-ю.о'!$A$2:$A$3</c:f>
              <c:strCache>
                <c:ptCount val="2"/>
                <c:pt idx="0">
                  <c:v>Фізичні особи – 8437</c:v>
                </c:pt>
                <c:pt idx="1">
                  <c:v>Юридичні особи – 180</c:v>
                </c:pt>
              </c:strCache>
            </c:strRef>
          </c:cat>
          <c:val>
            <c:numRef>
              <c:f>'ф.о.-ю.о'!$B$2:$B$3</c:f>
              <c:numCache>
                <c:formatCode>General</c:formatCode>
                <c:ptCount val="2"/>
                <c:pt idx="0">
                  <c:v>8437</c:v>
                </c:pt>
                <c:pt idx="1">
                  <c:v>180</c:v>
                </c:pt>
              </c:numCache>
            </c:numRef>
          </c:val>
        </c:ser>
        <c:ser>
          <c:idx val="1"/>
          <c:order val="1"/>
          <c:cat>
            <c:strRef>
              <c:f>'ф.о.-ю.о'!$A$2:$A$3</c:f>
              <c:strCache>
                <c:ptCount val="2"/>
                <c:pt idx="0">
                  <c:v>Фізичні особи – 8437</c:v>
                </c:pt>
                <c:pt idx="1">
                  <c:v>Юридичні особи – 180</c:v>
                </c:pt>
              </c:strCache>
            </c:strRef>
          </c:cat>
          <c:val>
            <c:numRef>
              <c:f>'ф.о.-ю.о'!$C$2:$C$3</c:f>
              <c:numCache>
                <c:formatCode>0.00</c:formatCode>
                <c:ptCount val="2"/>
                <c:pt idx="0">
                  <c:v>97.911105953348667</c:v>
                </c:pt>
                <c:pt idx="1">
                  <c:v>2.0888940466519896</c:v>
                </c:pt>
              </c:numCache>
            </c:numRef>
          </c:val>
        </c:ser>
      </c:pie3DChart>
    </c:plotArea>
    <c:legend>
      <c:legendPos val="r"/>
      <c:legendEntry>
        <c:idx val="0"/>
        <c:txPr>
          <a:bodyPr/>
          <a:lstStyle/>
          <a:p>
            <a:pPr>
              <a:defRPr sz="1600"/>
            </a:pPr>
            <a:endParaRPr lang="ru-RU"/>
          </a:p>
        </c:txPr>
      </c:legendEntry>
      <c:legendEntry>
        <c:idx val="1"/>
        <c:txPr>
          <a:bodyPr/>
          <a:lstStyle/>
          <a:p>
            <a:pPr>
              <a:defRPr sz="1600"/>
            </a:pPr>
            <a:endParaRPr lang="ru-RU"/>
          </a:p>
        </c:txPr>
      </c:legendEntry>
      <c:layout>
        <c:manualLayout>
          <c:xMode val="edge"/>
          <c:yMode val="edge"/>
          <c:x val="4.6470333239579725E-3"/>
          <c:y val="0.81388883378037702"/>
          <c:w val="0.35513185468832759"/>
          <c:h val="0.17143669535776737"/>
        </c:manualLayout>
      </c:layout>
    </c:legend>
    <c:plotVisOnly val="1"/>
    <c:dispBlanksAs val="zero"/>
  </c:chart>
  <c:txPr>
    <a:bodyPr/>
    <a:lstStyle/>
    <a:p>
      <a:pPr>
        <a:defRPr sz="1800"/>
      </a:pPr>
      <a:endParaRPr lang="ru-RU"/>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view3D>
      <c:rotX val="75"/>
      <c:perspective val="30"/>
    </c:view3D>
    <c:plotArea>
      <c:layout>
        <c:manualLayout>
          <c:layoutTarget val="inner"/>
          <c:xMode val="edge"/>
          <c:yMode val="edge"/>
          <c:x val="2.5867626601739254E-5"/>
          <c:y val="4.9657036071649403E-2"/>
          <c:w val="0.94689081078910586"/>
          <c:h val="0.90172920728130013"/>
        </c:manualLayout>
      </c:layout>
      <c:pie3DChart>
        <c:varyColors val="1"/>
        <c:ser>
          <c:idx val="0"/>
          <c:order val="0"/>
          <c:spPr>
            <a:solidFill>
              <a:srgbClr val="00B0F0"/>
            </a:solidFill>
            <a:ln>
              <a:solidFill>
                <a:schemeClr val="accent1"/>
              </a:solidFill>
            </a:ln>
            <a:effectLst>
              <a:outerShdw blurRad="152400" dist="317500" dir="5400000" sx="90000" sy="-19000" rotWithShape="0">
                <a:prstClr val="black">
                  <a:alpha val="15000"/>
                </a:prstClr>
              </a:outerShdw>
            </a:effectLst>
            <a:scene3d>
              <a:camera prst="orthographicFront"/>
              <a:lightRig rig="threePt" dir="t"/>
            </a:scene3d>
            <a:sp3d prstMaterial="softEdge">
              <a:bevelT w="152400" h="50800" prst="softRound"/>
            </a:sp3d>
          </c:spPr>
          <c:explosion val="25"/>
          <c:dLbls>
            <c:dLbl>
              <c:idx val="0"/>
              <c:layout>
                <c:manualLayout>
                  <c:x val="5.1608868040431118E-4"/>
                  <c:y val="-2.9001945294646402E-2"/>
                </c:manualLayout>
              </c:layout>
              <c:tx>
                <c:rich>
                  <a:bodyPr/>
                  <a:lstStyle/>
                  <a:p>
                    <a:r>
                      <a:rPr lang="uk-UA" sz="2000" b="1" i="1" dirty="0"/>
                      <a:t>Кіпр</a:t>
                    </a:r>
                    <a:r>
                      <a:rPr lang="uk-UA" sz="2000" b="1" i="1" baseline="0" dirty="0"/>
                      <a:t> 25%</a:t>
                    </a:r>
                    <a:endParaRPr lang="en-US" sz="2000" dirty="0"/>
                  </a:p>
                </c:rich>
              </c:tx>
              <c:showVal val="1"/>
              <c:showCatName val="1"/>
              <c:showPercent val="1"/>
            </c:dLbl>
            <c:dLbl>
              <c:idx val="1"/>
              <c:layout>
                <c:manualLayout>
                  <c:x val="1.012328139833594E-2"/>
                  <c:y val="-3.2900588760020719E-3"/>
                </c:manualLayout>
              </c:layout>
              <c:tx>
                <c:rich>
                  <a:bodyPr/>
                  <a:lstStyle/>
                  <a:p>
                    <a:r>
                      <a:rPr lang="uk-UA" sz="2000" b="1" i="1" dirty="0"/>
                      <a:t>Польща 21</a:t>
                    </a:r>
                    <a:r>
                      <a:rPr lang="en-US" sz="2000" dirty="0"/>
                      <a:t>%</a:t>
                    </a:r>
                  </a:p>
                </c:rich>
              </c:tx>
              <c:showVal val="1"/>
              <c:showCatName val="1"/>
              <c:showPercent val="1"/>
            </c:dLbl>
            <c:dLbl>
              <c:idx val="2"/>
              <c:layout>
                <c:manualLayout>
                  <c:x val="-2.7944468643547209E-2"/>
                  <c:y val="-9.5279449411105679E-3"/>
                </c:manualLayout>
              </c:layout>
              <c:tx>
                <c:rich>
                  <a:bodyPr/>
                  <a:lstStyle/>
                  <a:p>
                    <a:r>
                      <a:rPr lang="uk-UA" sz="2000" b="1" i="1" dirty="0"/>
                      <a:t>США</a:t>
                    </a:r>
                    <a:r>
                      <a:rPr lang="ru-RU" sz="2000" dirty="0"/>
                      <a:t> </a:t>
                    </a:r>
                    <a:r>
                      <a:rPr lang="uk-UA" sz="2000" dirty="0"/>
                      <a:t>12</a:t>
                    </a:r>
                    <a:r>
                      <a:rPr lang="en-US" sz="2000" dirty="0"/>
                      <a:t>%</a:t>
                    </a:r>
                  </a:p>
                </c:rich>
              </c:tx>
              <c:showVal val="1"/>
              <c:showCatName val="1"/>
              <c:showPercent val="1"/>
            </c:dLbl>
            <c:dLbl>
              <c:idx val="3"/>
              <c:layout>
                <c:manualLayout>
                  <c:x val="-2.9999441559166805E-2"/>
                  <c:y val="-5.6448446159339506E-2"/>
                </c:manualLayout>
              </c:layout>
              <c:tx>
                <c:rich>
                  <a:bodyPr/>
                  <a:lstStyle/>
                  <a:p>
                    <a:r>
                      <a:rPr lang="ru-RU" sz="2000" b="1" i="1" dirty="0" err="1"/>
                      <a:t>Великобританія</a:t>
                    </a:r>
                    <a:r>
                      <a:rPr lang="ru-RU" sz="2000" b="1" i="1" dirty="0"/>
                      <a:t> </a:t>
                    </a:r>
                    <a:r>
                      <a:rPr lang="en-US" sz="2000" dirty="0"/>
                      <a:t>1</a:t>
                    </a:r>
                    <a:r>
                      <a:rPr lang="uk-UA" sz="2000" dirty="0"/>
                      <a:t>1</a:t>
                    </a:r>
                    <a:r>
                      <a:rPr lang="en-US" sz="2000" dirty="0"/>
                      <a:t>%</a:t>
                    </a:r>
                  </a:p>
                </c:rich>
              </c:tx>
              <c:showVal val="1"/>
              <c:showCatName val="1"/>
              <c:showPercent val="1"/>
            </c:dLbl>
            <c:dLbl>
              <c:idx val="4"/>
              <c:layout>
                <c:manualLayout>
                  <c:x val="-1.9638621768023681E-2"/>
                  <c:y val="-4.8354709154641573E-3"/>
                </c:manualLayout>
              </c:layout>
              <c:tx>
                <c:rich>
                  <a:bodyPr/>
                  <a:lstStyle/>
                  <a:p>
                    <a:r>
                      <a:rPr lang="ru-RU" sz="2000" b="1" i="1" dirty="0" err="1"/>
                      <a:t>Естонія</a:t>
                    </a:r>
                    <a:r>
                      <a:rPr lang="ru-RU" sz="2000" b="1" i="1" dirty="0"/>
                      <a:t> </a:t>
                    </a:r>
                    <a:r>
                      <a:rPr lang="uk-UA" sz="2000" b="1" i="1" dirty="0"/>
                      <a:t>11</a:t>
                    </a:r>
                    <a:r>
                      <a:rPr lang="uk-UA" sz="2000" baseline="0" dirty="0"/>
                      <a:t> </a:t>
                    </a:r>
                    <a:r>
                      <a:rPr lang="en-US" sz="2000" dirty="0"/>
                      <a:t>%</a:t>
                    </a:r>
                  </a:p>
                </c:rich>
              </c:tx>
              <c:showVal val="1"/>
              <c:showCatName val="1"/>
              <c:showPercent val="1"/>
            </c:dLbl>
            <c:dLbl>
              <c:idx val="5"/>
              <c:layout/>
              <c:tx>
                <c:rich>
                  <a:bodyPr/>
                  <a:lstStyle/>
                  <a:p>
                    <a:r>
                      <a:rPr lang="uk-UA" sz="2000" b="1" i="1" dirty="0"/>
                      <a:t>Британські Віргінські острови 6</a:t>
                    </a:r>
                    <a:r>
                      <a:rPr lang="en-US" dirty="0"/>
                      <a:t>%</a:t>
                    </a:r>
                  </a:p>
                </c:rich>
              </c:tx>
              <c:showVal val="1"/>
              <c:showCatName val="1"/>
              <c:showPercent val="1"/>
            </c:dLbl>
            <c:dLbl>
              <c:idx val="6"/>
              <c:layout/>
              <c:tx>
                <c:rich>
                  <a:bodyPr/>
                  <a:lstStyle/>
                  <a:p>
                    <a:r>
                      <a:rPr lang="ru-RU" sz="2000" b="1" i="1"/>
                      <a:t>Словаччина </a:t>
                    </a:r>
                    <a:r>
                      <a:rPr lang="uk-UA" sz="2000"/>
                      <a:t>5</a:t>
                    </a:r>
                    <a:r>
                      <a:rPr lang="uk-UA" sz="2000" baseline="0"/>
                      <a:t> </a:t>
                    </a:r>
                    <a:r>
                      <a:rPr lang="en-US" sz="2000"/>
                      <a:t>%</a:t>
                    </a:r>
                  </a:p>
                </c:rich>
              </c:tx>
              <c:showVal val="1"/>
              <c:showCatName val="1"/>
              <c:showPercent val="1"/>
            </c:dLbl>
            <c:dLbl>
              <c:idx val="7"/>
              <c:layout/>
              <c:tx>
                <c:rich>
                  <a:bodyPr/>
                  <a:lstStyle/>
                  <a:p>
                    <a:r>
                      <a:rPr lang="ru-RU" sz="2000" b="1" i="1" dirty="0" err="1"/>
                      <a:t>Чехія</a:t>
                    </a:r>
                    <a:r>
                      <a:rPr lang="ru-RU" sz="2000" dirty="0"/>
                      <a:t> </a:t>
                    </a:r>
                    <a:r>
                      <a:rPr lang="uk-UA" sz="2000" dirty="0"/>
                      <a:t>4</a:t>
                    </a:r>
                    <a:r>
                      <a:rPr lang="uk-UA" sz="2000" baseline="0" dirty="0"/>
                      <a:t> </a:t>
                    </a:r>
                    <a:r>
                      <a:rPr lang="en-US" sz="2000" dirty="0"/>
                      <a:t>%</a:t>
                    </a:r>
                  </a:p>
                </c:rich>
              </c:tx>
              <c:showVal val="1"/>
              <c:showCatName val="1"/>
              <c:showPercent val="1"/>
            </c:dLbl>
            <c:dLbl>
              <c:idx val="8"/>
              <c:layout/>
              <c:tx>
                <c:rich>
                  <a:bodyPr/>
                  <a:lstStyle/>
                  <a:p>
                    <a:r>
                      <a:rPr lang="ru-RU" sz="2000" b="1" i="1" dirty="0" err="1"/>
                      <a:t>Болгарія</a:t>
                    </a:r>
                    <a:r>
                      <a:rPr lang="ru-RU" sz="2000" b="1" i="1" dirty="0"/>
                      <a:t> </a:t>
                    </a:r>
                    <a:r>
                      <a:rPr lang="en-US" sz="2000" dirty="0"/>
                      <a:t>3</a:t>
                    </a:r>
                    <a:r>
                      <a:rPr lang="en-US" dirty="0"/>
                      <a:t>%</a:t>
                    </a:r>
                  </a:p>
                </c:rich>
              </c:tx>
              <c:showVal val="1"/>
              <c:showCatName val="1"/>
              <c:showPercent val="1"/>
            </c:dLbl>
            <c:dLbl>
              <c:idx val="9"/>
              <c:layout/>
              <c:tx>
                <c:rich>
                  <a:bodyPr/>
                  <a:lstStyle/>
                  <a:p>
                    <a:r>
                      <a:rPr lang="ru-RU" sz="2000" b="1" i="1"/>
                      <a:t>Беліз </a:t>
                    </a:r>
                    <a:r>
                      <a:rPr lang="uk-UA" sz="2000" b="1" i="1"/>
                      <a:t>2</a:t>
                    </a:r>
                    <a:r>
                      <a:rPr lang="en-US" sz="2000"/>
                      <a:t>%</a:t>
                    </a:r>
                  </a:p>
                </c:rich>
              </c:tx>
              <c:showVal val="1"/>
              <c:showCatName val="1"/>
              <c:showPercent val="1"/>
            </c:dLbl>
            <c:spPr>
              <a:noFill/>
            </c:spPr>
            <c:txPr>
              <a:bodyPr/>
              <a:lstStyle/>
              <a:p>
                <a:pPr>
                  <a:defRPr sz="2000" b="1" i="1" baseline="0"/>
                </a:pPr>
                <a:endParaRPr lang="ru-RU"/>
              </a:p>
            </c:txPr>
            <c:showVal val="1"/>
            <c:showCatName val="1"/>
            <c:showPercent val="1"/>
          </c:dLbls>
          <c:cat>
            <c:multiLvlStrRef>
              <c:f>Діаграма!$A$2:$B$11</c:f>
              <c:multiLvlStrCache>
                <c:ptCount val="10"/>
                <c:lvl>
                  <c:pt idx="0">
                    <c:v>CY - 1602</c:v>
                  </c:pt>
                  <c:pt idx="1">
                    <c:v>PL - 1380</c:v>
                  </c:pt>
                  <c:pt idx="2">
                    <c:v>US - 778</c:v>
                  </c:pt>
                  <c:pt idx="3">
                    <c:v>GB - 729</c:v>
                  </c:pt>
                  <c:pt idx="4">
                    <c:v>EE - 702</c:v>
                  </c:pt>
                  <c:pt idx="5">
                    <c:v>VG - 372</c:v>
                  </c:pt>
                  <c:pt idx="6">
                    <c:v>SK - 321</c:v>
                  </c:pt>
                  <c:pt idx="7">
                    <c:v>CZ - 224</c:v>
                  </c:pt>
                  <c:pt idx="8">
                    <c:v>BG - 192</c:v>
                  </c:pt>
                  <c:pt idx="9">
                    <c:v>BZ - 154</c:v>
                  </c:pt>
                </c:lvl>
                <c:lvl>
                  <c:pt idx="0">
                    <c:v>Кіпр</c:v>
                  </c:pt>
                  <c:pt idx="1">
                    <c:v>Польща</c:v>
                  </c:pt>
                  <c:pt idx="2">
                    <c:v>США</c:v>
                  </c:pt>
                  <c:pt idx="3">
                    <c:v>Великобританія</c:v>
                  </c:pt>
                  <c:pt idx="4">
                    <c:v>Естонія</c:v>
                  </c:pt>
                  <c:pt idx="5">
                    <c:v>БВ острови</c:v>
                  </c:pt>
                  <c:pt idx="6">
                    <c:v>Словаччина</c:v>
                  </c:pt>
                  <c:pt idx="7">
                    <c:v>Чехія</c:v>
                  </c:pt>
                  <c:pt idx="8">
                    <c:v>Болгарія</c:v>
                  </c:pt>
                  <c:pt idx="9">
                    <c:v>Беліз</c:v>
                  </c:pt>
                </c:lvl>
              </c:multiLvlStrCache>
            </c:multiLvlStrRef>
          </c:cat>
          <c:val>
            <c:numRef>
              <c:f>Діаграма!$C$2:$C$11</c:f>
              <c:numCache>
                <c:formatCode>General</c:formatCode>
                <c:ptCount val="10"/>
                <c:pt idx="0">
                  <c:v>1602</c:v>
                </c:pt>
                <c:pt idx="1">
                  <c:v>1380</c:v>
                </c:pt>
                <c:pt idx="2">
                  <c:v>778</c:v>
                </c:pt>
                <c:pt idx="3">
                  <c:v>729</c:v>
                </c:pt>
                <c:pt idx="4">
                  <c:v>702</c:v>
                </c:pt>
                <c:pt idx="5">
                  <c:v>372</c:v>
                </c:pt>
                <c:pt idx="6">
                  <c:v>321</c:v>
                </c:pt>
                <c:pt idx="7">
                  <c:v>224</c:v>
                </c:pt>
                <c:pt idx="8">
                  <c:v>192</c:v>
                </c:pt>
                <c:pt idx="9">
                  <c:v>154</c:v>
                </c:pt>
              </c:numCache>
            </c:numRef>
          </c:val>
        </c:ser>
        <c:ser>
          <c:idx val="1"/>
          <c:order val="1"/>
          <c:cat>
            <c:multiLvlStrRef>
              <c:f>Діаграма!$A$2:$B$11</c:f>
              <c:multiLvlStrCache>
                <c:ptCount val="10"/>
                <c:lvl>
                  <c:pt idx="0">
                    <c:v>CY - 1602</c:v>
                  </c:pt>
                  <c:pt idx="1">
                    <c:v>PL - 1380</c:v>
                  </c:pt>
                  <c:pt idx="2">
                    <c:v>US - 778</c:v>
                  </c:pt>
                  <c:pt idx="3">
                    <c:v>GB - 729</c:v>
                  </c:pt>
                  <c:pt idx="4">
                    <c:v>EE - 702</c:v>
                  </c:pt>
                  <c:pt idx="5">
                    <c:v>VG - 372</c:v>
                  </c:pt>
                  <c:pt idx="6">
                    <c:v>SK - 321</c:v>
                  </c:pt>
                  <c:pt idx="7">
                    <c:v>CZ - 224</c:v>
                  </c:pt>
                  <c:pt idx="8">
                    <c:v>BG - 192</c:v>
                  </c:pt>
                  <c:pt idx="9">
                    <c:v>BZ - 154</c:v>
                  </c:pt>
                </c:lvl>
                <c:lvl>
                  <c:pt idx="0">
                    <c:v>Кіпр</c:v>
                  </c:pt>
                  <c:pt idx="1">
                    <c:v>Польща</c:v>
                  </c:pt>
                  <c:pt idx="2">
                    <c:v>США</c:v>
                  </c:pt>
                  <c:pt idx="3">
                    <c:v>Великобританія</c:v>
                  </c:pt>
                  <c:pt idx="4">
                    <c:v>Естонія</c:v>
                  </c:pt>
                  <c:pt idx="5">
                    <c:v>БВ острови</c:v>
                  </c:pt>
                  <c:pt idx="6">
                    <c:v>Словаччина</c:v>
                  </c:pt>
                  <c:pt idx="7">
                    <c:v>Чехія</c:v>
                  </c:pt>
                  <c:pt idx="8">
                    <c:v>Болгарія</c:v>
                  </c:pt>
                  <c:pt idx="9">
                    <c:v>Беліз</c:v>
                  </c:pt>
                </c:lvl>
              </c:multiLvlStrCache>
            </c:multiLvlStrRef>
          </c:cat>
          <c:val>
            <c:numRef>
              <c:f>Діаграма!$D$2:$D$11</c:f>
              <c:numCache>
                <c:formatCode>0.0%</c:formatCode>
                <c:ptCount val="10"/>
                <c:pt idx="0">
                  <c:v>0.24821815928106736</c:v>
                </c:pt>
                <c:pt idx="1">
                  <c:v>0.2138208862720794</c:v>
                </c:pt>
                <c:pt idx="2">
                  <c:v>0.12054539820266501</c:v>
                </c:pt>
                <c:pt idx="3">
                  <c:v>0.11295320731329409</c:v>
                </c:pt>
                <c:pt idx="4">
                  <c:v>0.10876975519058001</c:v>
                </c:pt>
                <c:pt idx="5">
                  <c:v>5.7638673690734429E-2</c:v>
                </c:pt>
                <c:pt idx="6">
                  <c:v>4.9736597458940948E-2</c:v>
                </c:pt>
                <c:pt idx="7">
                  <c:v>3.4707158351409986E-2</c:v>
                </c:pt>
                <c:pt idx="8">
                  <c:v>2.9748992872637142E-2</c:v>
                </c:pt>
                <c:pt idx="9">
                  <c:v>2.3861171366594359E-2</c:v>
                </c:pt>
              </c:numCache>
            </c:numRef>
          </c:val>
        </c:ser>
      </c:pie3DChart>
      <c:spPr>
        <a:ln>
          <a:noFill/>
        </a:ln>
        <a:effectLst>
          <a:outerShdw blurRad="50800" dist="50800" dir="5400000" algn="ctr" rotWithShape="0">
            <a:schemeClr val="accent5"/>
          </a:outerShdw>
        </a:effectLst>
      </c:spPr>
    </c:plotArea>
    <c:legend>
      <c:legendPos val="r"/>
      <c:layout>
        <c:manualLayout>
          <c:xMode val="edge"/>
          <c:yMode val="edge"/>
          <c:x val="0.78965020118935114"/>
          <c:y val="0.16248138647677246"/>
          <c:w val="0.2091077181900424"/>
          <c:h val="0.63423210127020258"/>
        </c:manualLayout>
      </c:layout>
      <c:txPr>
        <a:bodyPr/>
        <a:lstStyle/>
        <a:p>
          <a:pPr>
            <a:defRPr sz="1200"/>
          </a:pPr>
          <a:endParaRPr lang="ru-RU"/>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sz="2000" b="0" i="1" dirty="0" err="1"/>
              <a:t>Кількість</a:t>
            </a:r>
            <a:r>
              <a:rPr lang="ru-RU" sz="2000" b="0" i="1" dirty="0"/>
              <a:t> </a:t>
            </a:r>
            <a:r>
              <a:rPr lang="ru-RU" sz="2000" b="0" i="1" dirty="0" err="1"/>
              <a:t>поданих</a:t>
            </a:r>
            <a:r>
              <a:rPr lang="ru-RU" sz="2000" b="0" i="1" dirty="0"/>
              <a:t> </a:t>
            </a:r>
            <a:r>
              <a:rPr lang="ru-RU" sz="2000" b="0" i="1" dirty="0" err="1" smtClean="0"/>
              <a:t>Повідомлень</a:t>
            </a:r>
            <a:r>
              <a:rPr lang="ru-RU" sz="2000" b="0" i="1" dirty="0" smtClean="0"/>
              <a:t> про участь у </a:t>
            </a:r>
            <a:r>
              <a:rPr lang="ru-RU" sz="2000" b="0" i="1" dirty="0" err="1" smtClean="0"/>
              <a:t>іноземній</a:t>
            </a:r>
            <a:r>
              <a:rPr lang="ru-RU" sz="2000" b="0" i="1" dirty="0" smtClean="0"/>
              <a:t> </a:t>
            </a:r>
            <a:r>
              <a:rPr lang="ru-RU" sz="2000" b="0" i="1" dirty="0" err="1" smtClean="0"/>
              <a:t>юридичній</a:t>
            </a:r>
            <a:r>
              <a:rPr lang="ru-RU" sz="2000" b="0" i="1" dirty="0" smtClean="0"/>
              <a:t> </a:t>
            </a:r>
            <a:r>
              <a:rPr lang="ru-RU" sz="2000" b="0" i="1" dirty="0" err="1" smtClean="0"/>
              <a:t>особі</a:t>
            </a:r>
            <a:r>
              <a:rPr lang="ru-RU" sz="2000" b="0" i="1" dirty="0" smtClean="0"/>
              <a:t> – </a:t>
            </a:r>
            <a:r>
              <a:rPr lang="ru-RU" sz="2000" b="1" i="1" u="sng" dirty="0" smtClean="0"/>
              <a:t>5223 </a:t>
            </a:r>
          </a:p>
          <a:p>
            <a:pPr>
              <a:defRPr/>
            </a:pPr>
            <a:r>
              <a:rPr lang="uk-UA" sz="2000" b="0" i="1" u="sng" dirty="0" smtClean="0"/>
              <a:t>Фізичні особи – 5109</a:t>
            </a:r>
          </a:p>
          <a:p>
            <a:pPr>
              <a:defRPr/>
            </a:pPr>
            <a:r>
              <a:rPr lang="uk-UA" sz="2000" b="0" i="1" u="sng" dirty="0" smtClean="0"/>
              <a:t>Юридичні особи – 114 </a:t>
            </a:r>
          </a:p>
          <a:p>
            <a:pPr>
              <a:defRPr/>
            </a:pPr>
            <a:r>
              <a:rPr lang="uk-UA" sz="2000" b="0" i="1" u="sng" dirty="0" smtClean="0"/>
              <a:t>(з</a:t>
            </a:r>
            <a:r>
              <a:rPr lang="uk-UA" sz="2000" b="0" i="1" u="sng" baseline="0" dirty="0" smtClean="0"/>
              <a:t> 01.01.2022 по 01.05.2024)</a:t>
            </a:r>
            <a:endParaRPr lang="ru-RU" sz="2000" b="0" i="1" u="sng" dirty="0"/>
          </a:p>
        </c:rich>
      </c:tx>
      <c:layout>
        <c:manualLayout>
          <c:xMode val="edge"/>
          <c:yMode val="edge"/>
          <c:x val="6.3735819480672362E-2"/>
          <c:y val="3.4235570363664366E-4"/>
        </c:manualLayout>
      </c:layout>
    </c:title>
    <c:view3D>
      <c:rotX val="75"/>
      <c:perspective val="30"/>
    </c:view3D>
    <c:plotArea>
      <c:layout>
        <c:manualLayout>
          <c:layoutTarget val="inner"/>
          <c:xMode val="edge"/>
          <c:yMode val="edge"/>
          <c:x val="7.3768130308981994E-2"/>
          <c:y val="0.33574054727763653"/>
          <c:w val="0.60444428782969162"/>
          <c:h val="0.66425945272236575"/>
        </c:manualLayout>
      </c:layout>
      <c:pie3DChart>
        <c:varyColors val="1"/>
        <c:ser>
          <c:idx val="0"/>
          <c:order val="0"/>
          <c:spPr>
            <a:solidFill>
              <a:srgbClr val="00B0F0"/>
            </a:solidFill>
            <a:ln w="28575">
              <a:noFill/>
            </a:ln>
          </c:spPr>
          <c:explosion val="10"/>
          <c:dPt>
            <c:idx val="0"/>
            <c:explosion val="16"/>
          </c:dPt>
          <c:dPt>
            <c:idx val="1"/>
            <c:spPr>
              <a:solidFill>
                <a:srgbClr val="92D050"/>
              </a:solidFill>
              <a:ln w="28575">
                <a:noFill/>
              </a:ln>
            </c:spPr>
          </c:dPt>
          <c:dLbls>
            <c:dLbl>
              <c:idx val="0"/>
              <c:layout>
                <c:manualLayout>
                  <c:x val="0.29067431428553731"/>
                  <c:y val="-6.0053880222026595E-2"/>
                </c:manualLayout>
              </c:layout>
              <c:tx>
                <c:rich>
                  <a:bodyPr/>
                  <a:lstStyle/>
                  <a:p>
                    <a:pPr>
                      <a:defRPr sz="4000" i="1"/>
                    </a:pPr>
                    <a:r>
                      <a:rPr lang="uk-UA" sz="2000" b="1" i="1" baseline="0" dirty="0" err="1" smtClean="0"/>
                      <a:t>Фіз.ос</a:t>
                    </a:r>
                    <a:r>
                      <a:rPr lang="uk-UA" sz="2000" b="1" i="1" baseline="0" dirty="0" smtClean="0"/>
                      <a:t>. 98%</a:t>
                    </a:r>
                    <a:endParaRPr lang="en-US" sz="2000" b="1" i="1" baseline="0" dirty="0"/>
                  </a:p>
                </c:rich>
              </c:tx>
              <c:spPr/>
              <c:dLblPos val="bestFit"/>
            </c:dLbl>
            <c:dLbl>
              <c:idx val="1"/>
              <c:layout>
                <c:manualLayout>
                  <c:x val="-0.11086718793563856"/>
                  <c:y val="4.4057521010791648E-2"/>
                </c:manualLayout>
              </c:layout>
              <c:tx>
                <c:rich>
                  <a:bodyPr/>
                  <a:lstStyle/>
                  <a:p>
                    <a:pPr>
                      <a:defRPr sz="4000" i="1"/>
                    </a:pPr>
                    <a:r>
                      <a:rPr lang="uk-UA" sz="2000" b="1" i="1" u="none" strike="noStrike" baseline="0" dirty="0" err="1" smtClean="0"/>
                      <a:t>Юр.ос.</a:t>
                    </a:r>
                    <a:r>
                      <a:rPr lang="uk-UA" sz="2000" b="1" i="1" u="none" strike="noStrike" baseline="0" dirty="0" smtClean="0"/>
                      <a:t>-2%</a:t>
                    </a:r>
                    <a:endParaRPr lang="en-US" sz="2000" b="1" i="1" dirty="0"/>
                  </a:p>
                </c:rich>
              </c:tx>
              <c:spPr/>
              <c:dLblPos val="bestFit"/>
            </c:dLbl>
            <c:txPr>
              <a:bodyPr/>
              <a:lstStyle/>
              <a:p>
                <a:pPr>
                  <a:defRPr sz="4000"/>
                </a:pPr>
                <a:endParaRPr lang="ru-RU"/>
              </a:p>
            </c:txPr>
            <c:showVal val="1"/>
            <c:showLeaderLines val="1"/>
          </c:dLbls>
          <c:cat>
            <c:strRef>
              <c:f>'ф.о.-ю.о'!$A$2:$A$3</c:f>
              <c:strCache>
                <c:ptCount val="2"/>
                <c:pt idx="0">
                  <c:v>Фізичні особи – 5109</c:v>
                </c:pt>
                <c:pt idx="1">
                  <c:v>Юридичні особи – 114</c:v>
                </c:pt>
              </c:strCache>
            </c:strRef>
          </c:cat>
          <c:val>
            <c:numRef>
              <c:f>'ф.о.-ю.о'!$B$2:$B$3</c:f>
              <c:numCache>
                <c:formatCode>General</c:formatCode>
                <c:ptCount val="2"/>
                <c:pt idx="0">
                  <c:v>8437</c:v>
                </c:pt>
                <c:pt idx="1">
                  <c:v>180</c:v>
                </c:pt>
              </c:numCache>
            </c:numRef>
          </c:val>
        </c:ser>
        <c:ser>
          <c:idx val="1"/>
          <c:order val="1"/>
          <c:cat>
            <c:strRef>
              <c:f>'ф.о.-ю.о'!$A$2:$A$3</c:f>
              <c:strCache>
                <c:ptCount val="2"/>
                <c:pt idx="0">
                  <c:v>Фізичні особи – 5109</c:v>
                </c:pt>
                <c:pt idx="1">
                  <c:v>Юридичні особи – 114</c:v>
                </c:pt>
              </c:strCache>
            </c:strRef>
          </c:cat>
          <c:val>
            <c:numRef>
              <c:f>'ф.о.-ю.о'!$C$2:$C$3</c:f>
              <c:numCache>
                <c:formatCode>0.00</c:formatCode>
                <c:ptCount val="2"/>
                <c:pt idx="0">
                  <c:v>97.91110595334861</c:v>
                </c:pt>
                <c:pt idx="1">
                  <c:v>2.0888940466519879</c:v>
                </c:pt>
              </c:numCache>
            </c:numRef>
          </c:val>
        </c:ser>
      </c:pie3DChart>
      <c:spPr>
        <a:noFill/>
        <a:ln w="25400">
          <a:noFill/>
        </a:ln>
      </c:spPr>
    </c:plotArea>
    <c:legend>
      <c:legendPos val="r"/>
      <c:legendEntry>
        <c:idx val="0"/>
        <c:txPr>
          <a:bodyPr/>
          <a:lstStyle/>
          <a:p>
            <a:pPr>
              <a:defRPr sz="1400" baseline="0">
                <a:latin typeface="Times New Roman" pitchFamily="18" charset="0"/>
              </a:defRPr>
            </a:pPr>
            <a:endParaRPr lang="ru-RU"/>
          </a:p>
        </c:txPr>
      </c:legendEntry>
      <c:legendEntry>
        <c:idx val="1"/>
        <c:txPr>
          <a:bodyPr/>
          <a:lstStyle/>
          <a:p>
            <a:pPr>
              <a:defRPr sz="1400" baseline="0">
                <a:latin typeface="Times New Roman" pitchFamily="18" charset="0"/>
              </a:defRPr>
            </a:pPr>
            <a:endParaRPr lang="ru-RU"/>
          </a:p>
        </c:txPr>
      </c:legendEntry>
      <c:layout>
        <c:manualLayout>
          <c:xMode val="edge"/>
          <c:yMode val="edge"/>
          <c:x val="0.54104466515077365"/>
          <c:y val="0.36555710277405773"/>
          <c:w val="0.35666352748743818"/>
          <c:h val="0.18785366985617141"/>
        </c:manualLayout>
      </c:layout>
      <c:txPr>
        <a:bodyPr/>
        <a:lstStyle/>
        <a:p>
          <a:pPr>
            <a:defRPr sz="1400" baseline="0">
              <a:latin typeface="Times New Roman" pitchFamily="18" charset="0"/>
            </a:defRPr>
          </a:pPr>
          <a:endParaRPr lang="ru-RU"/>
        </a:p>
      </c:txPr>
    </c:legend>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75"/>
      <c:perspective val="30"/>
    </c:view3D>
    <c:plotArea>
      <c:layout>
        <c:manualLayout>
          <c:layoutTarget val="inner"/>
          <c:xMode val="edge"/>
          <c:yMode val="edge"/>
          <c:x val="0.11058271984776034"/>
          <c:y val="7.1977392122375999E-2"/>
          <c:w val="0.63837714578842741"/>
          <c:h val="0.92344157814993177"/>
        </c:manualLayout>
      </c:layout>
      <c:pie3DChart>
        <c:varyColors val="1"/>
        <c:ser>
          <c:idx val="0"/>
          <c:order val="0"/>
          <c:explosion val="21"/>
          <c:dPt>
            <c:idx val="0"/>
            <c:spPr>
              <a:solidFill>
                <a:srgbClr val="00B0F0"/>
              </a:solidFill>
            </c:spPr>
          </c:dPt>
          <c:dPt>
            <c:idx val="1"/>
            <c:spPr>
              <a:solidFill>
                <a:srgbClr val="92D050"/>
              </a:solidFill>
            </c:spPr>
          </c:dPt>
          <c:dLbls>
            <c:dLbl>
              <c:idx val="0"/>
              <c:layout>
                <c:manualLayout>
                  <c:x val="4.981535793909745E-2"/>
                  <c:y val="-1.8537622803815448E-2"/>
                </c:manualLayout>
              </c:layout>
              <c:tx>
                <c:rich>
                  <a:bodyPr/>
                  <a:lstStyle/>
                  <a:p>
                    <a:r>
                      <a:rPr lang="en-US" sz="1400" baseline="0" dirty="0" smtClean="0">
                        <a:solidFill>
                          <a:schemeClr val="tx1"/>
                        </a:solidFill>
                        <a:latin typeface="Times New Roman" pitchFamily="18" charset="0"/>
                        <a:cs typeface="Times New Roman" pitchFamily="18" charset="0"/>
                      </a:rPr>
                      <a:t>8</a:t>
                    </a:r>
                    <a:r>
                      <a:rPr lang="uk-UA" sz="1400" baseline="0" dirty="0" smtClean="0">
                        <a:solidFill>
                          <a:schemeClr val="tx1"/>
                        </a:solidFill>
                      </a:rPr>
                      <a:t>2</a:t>
                    </a:r>
                    <a:r>
                      <a:rPr lang="en-US" sz="1400" baseline="0" dirty="0" smtClean="0">
                        <a:solidFill>
                          <a:schemeClr val="tx1"/>
                        </a:solidFill>
                      </a:rPr>
                      <a:t>%</a:t>
                    </a:r>
                    <a:r>
                      <a:rPr lang="uk-UA" sz="1400" baseline="0" dirty="0" smtClean="0">
                        <a:solidFill>
                          <a:schemeClr val="tx1"/>
                        </a:solidFill>
                      </a:rPr>
                      <a:t> набуття частки/початок здійснення фактичного контролю</a:t>
                    </a:r>
                    <a:endParaRPr lang="en-US" sz="1400" baseline="0" dirty="0">
                      <a:solidFill>
                        <a:schemeClr val="tx1"/>
                      </a:solidFill>
                    </a:endParaRPr>
                  </a:p>
                </c:rich>
              </c:tx>
              <c:dLblPos val="bestFit"/>
            </c:dLbl>
            <c:dLbl>
              <c:idx val="1"/>
              <c:layout>
                <c:manualLayout>
                  <c:x val="-6.9629618522277337E-2"/>
                  <c:y val="7.3296329267887983E-2"/>
                </c:manualLayout>
              </c:layout>
              <c:tx>
                <c:rich>
                  <a:bodyPr/>
                  <a:lstStyle/>
                  <a:p>
                    <a:r>
                      <a:rPr lang="en-US" sz="1400" dirty="0">
                        <a:solidFill>
                          <a:schemeClr val="tx1"/>
                        </a:solidFill>
                        <a:latin typeface="Times New Roman" pitchFamily="18" charset="0"/>
                        <a:cs typeface="Times New Roman" pitchFamily="18" charset="0"/>
                      </a:rPr>
                      <a:t>1</a:t>
                    </a:r>
                    <a:r>
                      <a:rPr lang="en-US" sz="1400" dirty="0">
                        <a:solidFill>
                          <a:schemeClr val="tx1"/>
                        </a:solidFill>
                      </a:rPr>
                      <a:t>8</a:t>
                    </a:r>
                    <a:r>
                      <a:rPr lang="en-US" sz="1400" dirty="0" smtClean="0">
                        <a:solidFill>
                          <a:schemeClr val="tx1"/>
                        </a:solidFill>
                      </a:rPr>
                      <a:t>%</a:t>
                    </a:r>
                    <a:r>
                      <a:rPr lang="uk-UA" sz="1400" dirty="0" smtClean="0">
                        <a:solidFill>
                          <a:schemeClr val="tx1"/>
                        </a:solidFill>
                      </a:rPr>
                      <a:t> відчуження частки/припинення здійснення фактичного контролю</a:t>
                    </a:r>
                    <a:endParaRPr lang="en-US" sz="1400" dirty="0">
                      <a:solidFill>
                        <a:schemeClr val="tx1"/>
                      </a:solidFill>
                    </a:endParaRPr>
                  </a:p>
                </c:rich>
              </c:tx>
              <c:dLblPos val="bestFit"/>
              <c:showPercent val="1"/>
            </c:dLbl>
            <c:txPr>
              <a:bodyPr/>
              <a:lstStyle/>
              <a:p>
                <a:pPr>
                  <a:defRPr sz="3600" baseline="0">
                    <a:solidFill>
                      <a:schemeClr val="accent5">
                        <a:lumMod val="50000"/>
                      </a:schemeClr>
                    </a:solidFill>
                    <a:latin typeface="Times New Roman" pitchFamily="18" charset="0"/>
                    <a:cs typeface="Times New Roman" pitchFamily="18" charset="0"/>
                  </a:defRPr>
                </a:pPr>
                <a:endParaRPr lang="ru-RU"/>
              </a:p>
            </c:txPr>
            <c:dLblPos val="bestFit"/>
            <c:showPercent val="1"/>
            <c:showLeaderLines val="1"/>
          </c:dLbls>
          <c:cat>
            <c:strRef>
              <c:f>'набуття-вдчуження'!$A$3:$A$4</c:f>
              <c:strCache>
                <c:ptCount val="2"/>
                <c:pt idx="0">
                  <c:v>Набуття частки в іноземній юридичній особі (причини повідомлення 1- 6)                   кількість - 4277</c:v>
                </c:pt>
                <c:pt idx="1">
                  <c:v>Відчуження частки в іноземній юридичній особі (причини повідомлення 7 -10)                 кількість - 946</c:v>
                </c:pt>
              </c:strCache>
            </c:strRef>
          </c:cat>
          <c:val>
            <c:numRef>
              <c:f>'набуття-вдчуження'!$B$3:$B$4</c:f>
              <c:numCache>
                <c:formatCode>General</c:formatCode>
                <c:ptCount val="2"/>
                <c:pt idx="0">
                  <c:v>4277</c:v>
                </c:pt>
                <c:pt idx="1">
                  <c:v>946</c:v>
                </c:pt>
              </c:numCache>
            </c:numRef>
          </c:val>
        </c:ser>
        <c:dLbls>
          <c:showPercent val="1"/>
        </c:dLbls>
      </c:pie3DChart>
      <c:spPr>
        <a:noFill/>
        <a:ln w="25400">
          <a:noFill/>
        </a:ln>
      </c:spPr>
    </c:plotArea>
    <c:legend>
      <c:legendPos val="r"/>
      <c:layout>
        <c:manualLayout>
          <c:xMode val="edge"/>
          <c:yMode val="edge"/>
          <c:x val="0.61365991713259282"/>
          <c:y val="0.1222705052973912"/>
          <c:w val="0.38201193278675238"/>
          <c:h val="0.23933450671607226"/>
        </c:manualLayout>
      </c:layout>
      <c:txPr>
        <a:bodyPr/>
        <a:lstStyle/>
        <a:p>
          <a:pPr>
            <a:defRPr sz="1100" baseline="0">
              <a:latin typeface="Times New Roman" pitchFamily="18" charset="0"/>
              <a:cs typeface="Times New Roman" pitchFamily="18" charset="0"/>
            </a:defRPr>
          </a:pPr>
          <a:endParaRPr lang="ru-RU"/>
        </a:p>
      </c:txPr>
    </c:legend>
    <c:plotVisOnly val="1"/>
    <c:dispBlanksAs val="zero"/>
  </c:chart>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0" dt="2023-06-10T14:01:40.952" idx="1">
    <p:pos x="10" y="10"/>
    <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BEA635-9F8A-4292-83FC-8CDC12FEDA4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F864DF85-A14F-483A-A1E1-93B3FF4F8939}">
      <dgm:prSet phldrT="[Текст]"/>
      <dgm:spPr>
        <a:solidFill>
          <a:srgbClr val="00B050"/>
        </a:solidFill>
      </dgm:spPr>
      <dgm:t>
        <a:bodyPr/>
        <a:lstStyle/>
        <a:p>
          <a:r>
            <a:rPr lang="uk-UA" b="1" i="0" dirty="0" smtClean="0"/>
            <a:t>1</a:t>
          </a:r>
          <a:endParaRPr lang="ru-RU" b="1" i="0" dirty="0"/>
        </a:p>
      </dgm:t>
    </dgm:pt>
    <dgm:pt modelId="{6D002305-6C25-499B-A0AE-1C285C8C1143}" type="parTrans" cxnId="{D64CA708-7118-4FE9-B8F5-70F9B52F4988}">
      <dgm:prSet/>
      <dgm:spPr/>
      <dgm:t>
        <a:bodyPr/>
        <a:lstStyle/>
        <a:p>
          <a:endParaRPr lang="ru-RU"/>
        </a:p>
      </dgm:t>
    </dgm:pt>
    <dgm:pt modelId="{F65838EF-5057-45FC-AE82-0352A60F1C2A}" type="sibTrans" cxnId="{D64CA708-7118-4FE9-B8F5-70F9B52F4988}">
      <dgm:prSet/>
      <dgm:spPr/>
      <dgm:t>
        <a:bodyPr/>
        <a:lstStyle/>
        <a:p>
          <a:endParaRPr lang="ru-RU"/>
        </a:p>
      </dgm:t>
    </dgm:pt>
    <dgm:pt modelId="{64D56F0D-C757-430F-AC58-7D2B8F65E3B3}">
      <dgm:prSet phldrT="[Текст]"/>
      <dgm:spPr/>
      <dgm:t>
        <a:bodyPr/>
        <a:lstStyle/>
        <a:p>
          <a:r>
            <a:rPr lang="uk-UA" b="1" dirty="0" smtClean="0">
              <a:solidFill>
                <a:srgbClr val="0D386C"/>
              </a:solidFill>
              <a:cs typeface="Times New Roman" pitchFamily="18" charset="0"/>
            </a:rPr>
            <a:t>Між Україною та іноземною юрисдикцією реєстрації </a:t>
          </a:r>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є чинний договір про уникнення подвійного оподаткування або про обмін податковою інформацією </a:t>
          </a:r>
          <a:r>
            <a:rPr lang="uk-UA" b="1" u="sng" dirty="0" smtClean="0">
              <a:solidFill>
                <a:srgbClr val="0D386C"/>
              </a:solidFill>
              <a:cs typeface="Times New Roman" pitchFamily="18" charset="0"/>
            </a:rPr>
            <a:t>та</a:t>
          </a:r>
          <a:r>
            <a:rPr lang="uk-UA" b="1" dirty="0" smtClean="0">
              <a:solidFill>
                <a:srgbClr val="0D386C"/>
              </a:solidFill>
              <a:cs typeface="Times New Roman" pitchFamily="18" charset="0"/>
            </a:rPr>
            <a:t> </a:t>
          </a:r>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фактично сплачує податок на прибуток за ефективною ставкою що є не меншою за базову ставку податку на прибуток в Україні </a:t>
          </a:r>
          <a:r>
            <a:rPr lang="uk-UA" b="1" u="sng" dirty="0" smtClean="0">
              <a:solidFill>
                <a:srgbClr val="0D386C"/>
              </a:solidFill>
              <a:cs typeface="Times New Roman" pitchFamily="18" charset="0"/>
            </a:rPr>
            <a:t>або</a:t>
          </a:r>
          <a:r>
            <a:rPr lang="uk-UA" b="1" dirty="0" smtClean="0">
              <a:solidFill>
                <a:srgbClr val="0D386C"/>
              </a:solidFill>
              <a:cs typeface="Times New Roman" pitchFamily="18" charset="0"/>
            </a:rPr>
            <a:t> частка пасивних доходів </a:t>
          </a:r>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становить не більше 50% загальної суми доходів; </a:t>
          </a:r>
          <a:endParaRPr lang="ru-RU" dirty="0"/>
        </a:p>
      </dgm:t>
    </dgm:pt>
    <dgm:pt modelId="{4D7F507C-AF30-4813-AF67-AE17EDC78B48}" type="parTrans" cxnId="{27BE4A1B-BB8C-4BAB-AEEE-555D5BC99BFE}">
      <dgm:prSet/>
      <dgm:spPr/>
      <dgm:t>
        <a:bodyPr/>
        <a:lstStyle/>
        <a:p>
          <a:endParaRPr lang="ru-RU"/>
        </a:p>
      </dgm:t>
    </dgm:pt>
    <dgm:pt modelId="{0CD96567-E960-4C5A-B65A-23A37D287017}" type="sibTrans" cxnId="{27BE4A1B-BB8C-4BAB-AEEE-555D5BC99BFE}">
      <dgm:prSet/>
      <dgm:spPr/>
      <dgm:t>
        <a:bodyPr/>
        <a:lstStyle/>
        <a:p>
          <a:endParaRPr lang="ru-RU"/>
        </a:p>
      </dgm:t>
    </dgm:pt>
    <dgm:pt modelId="{E72D1A6D-B929-4C50-90EA-1DE864A0C664}">
      <dgm:prSet phldrT="[Текст]"/>
      <dgm:spPr>
        <a:solidFill>
          <a:srgbClr val="00B050"/>
        </a:solidFill>
      </dgm:spPr>
      <dgm:t>
        <a:bodyPr/>
        <a:lstStyle/>
        <a:p>
          <a:r>
            <a:rPr lang="uk-UA" b="1" dirty="0" smtClean="0"/>
            <a:t>2</a:t>
          </a:r>
          <a:endParaRPr lang="ru-RU" b="1" dirty="0"/>
        </a:p>
      </dgm:t>
    </dgm:pt>
    <dgm:pt modelId="{F57881A1-6522-4C2C-A72A-F69E64802229}" type="parTrans" cxnId="{90B45F2F-B0BB-4A6A-A4D0-169A7F78EB65}">
      <dgm:prSet/>
      <dgm:spPr/>
      <dgm:t>
        <a:bodyPr/>
        <a:lstStyle/>
        <a:p>
          <a:endParaRPr lang="ru-RU"/>
        </a:p>
      </dgm:t>
    </dgm:pt>
    <dgm:pt modelId="{BFBDEA95-1A84-4CA0-9810-DD9E8EBC3F7F}" type="sibTrans" cxnId="{90B45F2F-B0BB-4A6A-A4D0-169A7F78EB65}">
      <dgm:prSet/>
      <dgm:spPr/>
      <dgm:t>
        <a:bodyPr/>
        <a:lstStyle/>
        <a:p>
          <a:endParaRPr lang="ru-RU"/>
        </a:p>
      </dgm:t>
    </dgm:pt>
    <dgm:pt modelId="{90D4708F-E604-48D9-AEC9-57A4C1881A8A}">
      <dgm:prSet phldrT="[Текст]"/>
      <dgm:spPr/>
      <dgm:t>
        <a:bodyPr/>
        <a:lstStyle/>
        <a:p>
          <a:r>
            <a:rPr lang="uk-UA" b="1" dirty="0" smtClean="0">
              <a:solidFill>
                <a:srgbClr val="0D386C"/>
              </a:solidFill>
              <a:cs typeface="Times New Roman" pitchFamily="18" charset="0"/>
            </a:rPr>
            <a:t>Загальний сукупний дохід усіх </a:t>
          </a:r>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однієї контролюючої особи із всіх джерел  за даними фінансової звітності не перевищує       2 мільйони євро на кінець звітного періоду;</a:t>
          </a:r>
          <a:endParaRPr lang="ru-RU" dirty="0"/>
        </a:p>
      </dgm:t>
    </dgm:pt>
    <dgm:pt modelId="{C64208D4-22B5-4631-AE89-CFB8189CCE51}" type="parTrans" cxnId="{9E761713-EF7C-4BA7-BD40-C73A54108946}">
      <dgm:prSet/>
      <dgm:spPr/>
      <dgm:t>
        <a:bodyPr/>
        <a:lstStyle/>
        <a:p>
          <a:endParaRPr lang="ru-RU"/>
        </a:p>
      </dgm:t>
    </dgm:pt>
    <dgm:pt modelId="{F7204D0D-99B0-4717-9DA8-2993C27DADAB}" type="sibTrans" cxnId="{9E761713-EF7C-4BA7-BD40-C73A54108946}">
      <dgm:prSet/>
      <dgm:spPr/>
      <dgm:t>
        <a:bodyPr/>
        <a:lstStyle/>
        <a:p>
          <a:endParaRPr lang="ru-RU"/>
        </a:p>
      </dgm:t>
    </dgm:pt>
    <dgm:pt modelId="{1062E240-E051-4FB3-A688-6911C265B1F5}">
      <dgm:prSet phldrT="[Текст]"/>
      <dgm:spPr>
        <a:solidFill>
          <a:srgbClr val="00B050"/>
        </a:solidFill>
      </dgm:spPr>
      <dgm:t>
        <a:bodyPr/>
        <a:lstStyle/>
        <a:p>
          <a:r>
            <a:rPr lang="uk-UA" b="1" dirty="0" smtClean="0"/>
            <a:t>3</a:t>
          </a:r>
          <a:endParaRPr lang="ru-RU" b="1" dirty="0"/>
        </a:p>
      </dgm:t>
    </dgm:pt>
    <dgm:pt modelId="{A7C2941B-CB4D-4D32-9CD4-BD0359168D97}" type="parTrans" cxnId="{322973CC-360A-49D6-A909-AA5E5F5D0807}">
      <dgm:prSet/>
      <dgm:spPr/>
      <dgm:t>
        <a:bodyPr/>
        <a:lstStyle/>
        <a:p>
          <a:endParaRPr lang="ru-RU"/>
        </a:p>
      </dgm:t>
    </dgm:pt>
    <dgm:pt modelId="{DCE1BFDE-6077-4F93-B880-89CCA8C821BB}" type="sibTrans" cxnId="{322973CC-360A-49D6-A909-AA5E5F5D0807}">
      <dgm:prSet/>
      <dgm:spPr/>
      <dgm:t>
        <a:bodyPr/>
        <a:lstStyle/>
        <a:p>
          <a:endParaRPr lang="ru-RU"/>
        </a:p>
      </dgm:t>
    </dgm:pt>
    <dgm:pt modelId="{9C383F14-53BB-4B9D-8A00-03CDAD97CBB2}">
      <dgm:prSet phldrT="[Текст]"/>
      <dgm:spPr/>
      <dgm:t>
        <a:bodyPr/>
        <a:lstStyle/>
        <a:p>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є </a:t>
          </a:r>
          <a:r>
            <a:rPr lang="uk-UA" b="1" u="none" dirty="0" smtClean="0">
              <a:solidFill>
                <a:srgbClr val="0D386C"/>
              </a:solidFill>
              <a:cs typeface="Times New Roman" pitchFamily="18" charset="0"/>
            </a:rPr>
            <a:t>публічною компанією, акції (частки) якої перебувають в обігу на визнаній фондовій біржі; </a:t>
          </a:r>
          <a:endParaRPr lang="ru-RU" b="1" u="none" dirty="0"/>
        </a:p>
      </dgm:t>
    </dgm:pt>
    <dgm:pt modelId="{23987B2C-E855-4C41-B28E-107370521186}" type="parTrans" cxnId="{6BFA1F61-282D-419B-B9F9-28D5F5A8B00A}">
      <dgm:prSet/>
      <dgm:spPr/>
      <dgm:t>
        <a:bodyPr/>
        <a:lstStyle/>
        <a:p>
          <a:endParaRPr lang="ru-RU"/>
        </a:p>
      </dgm:t>
    </dgm:pt>
    <dgm:pt modelId="{3AB1E446-2E4D-4021-B2DD-D0AEC92738AA}" type="sibTrans" cxnId="{6BFA1F61-282D-419B-B9F9-28D5F5A8B00A}">
      <dgm:prSet/>
      <dgm:spPr/>
      <dgm:t>
        <a:bodyPr/>
        <a:lstStyle/>
        <a:p>
          <a:endParaRPr lang="ru-RU"/>
        </a:p>
      </dgm:t>
    </dgm:pt>
    <dgm:pt modelId="{60BA48D9-7D4A-413A-BCB5-F59BD0267A40}">
      <dgm:prSet phldrT="[Текст]"/>
      <dgm:spPr>
        <a:solidFill>
          <a:srgbClr val="00B050"/>
        </a:solidFill>
      </dgm:spPr>
      <dgm:t>
        <a:bodyPr/>
        <a:lstStyle/>
        <a:p>
          <a:r>
            <a:rPr lang="uk-UA" b="1" dirty="0" smtClean="0"/>
            <a:t>4</a:t>
          </a:r>
          <a:endParaRPr lang="ru-RU" b="1" dirty="0"/>
        </a:p>
      </dgm:t>
    </dgm:pt>
    <dgm:pt modelId="{13B1A27A-9309-41DA-B0D6-4F44B42EDBC2}" type="parTrans" cxnId="{3B4CA970-FF3A-426E-8D73-28C812636E88}">
      <dgm:prSet/>
      <dgm:spPr/>
      <dgm:t>
        <a:bodyPr/>
        <a:lstStyle/>
        <a:p>
          <a:endParaRPr lang="ru-RU"/>
        </a:p>
      </dgm:t>
    </dgm:pt>
    <dgm:pt modelId="{209C16D3-612C-483A-91EE-4E5154E08473}" type="sibTrans" cxnId="{3B4CA970-FF3A-426E-8D73-28C812636E88}">
      <dgm:prSet/>
      <dgm:spPr/>
      <dgm:t>
        <a:bodyPr/>
        <a:lstStyle/>
        <a:p>
          <a:endParaRPr lang="ru-RU"/>
        </a:p>
      </dgm:t>
    </dgm:pt>
    <dgm:pt modelId="{1C8F4BE0-5E91-48C0-BE1C-E8DD14E7C16F}">
      <dgm:prSet/>
      <dgm:spPr/>
      <dgm:t>
        <a:bodyPr/>
        <a:lstStyle/>
        <a:p>
          <a:r>
            <a:rPr lang="uk-UA" b="1" dirty="0" err="1" smtClean="0">
              <a:solidFill>
                <a:srgbClr val="0D386C"/>
              </a:solidFill>
              <a:cs typeface="Times New Roman" pitchFamily="18" charset="0"/>
            </a:rPr>
            <a:t>КІК</a:t>
          </a:r>
          <a:r>
            <a:rPr lang="uk-UA" b="1" dirty="0" smtClean="0">
              <a:solidFill>
                <a:srgbClr val="0D386C"/>
              </a:solidFill>
              <a:cs typeface="Times New Roman" pitchFamily="18" charset="0"/>
            </a:rPr>
            <a:t> є організацією, яка відповідно до законодавства відповідної іноземної юрисдикції здійснює благодійну діяльність та не розподіляє доходи на користь її засновників. </a:t>
          </a:r>
          <a:endParaRPr lang="ru-RU" dirty="0"/>
        </a:p>
      </dgm:t>
    </dgm:pt>
    <dgm:pt modelId="{0624ED32-4F03-43E4-A7B9-12119AE2AE23}" type="parTrans" cxnId="{AA2F3ADE-09B1-4454-A000-FF8966CBDB55}">
      <dgm:prSet/>
      <dgm:spPr/>
      <dgm:t>
        <a:bodyPr/>
        <a:lstStyle/>
        <a:p>
          <a:endParaRPr lang="ru-RU"/>
        </a:p>
      </dgm:t>
    </dgm:pt>
    <dgm:pt modelId="{85A5C94E-457B-4F58-B885-934286C78341}" type="sibTrans" cxnId="{AA2F3ADE-09B1-4454-A000-FF8966CBDB55}">
      <dgm:prSet/>
      <dgm:spPr/>
      <dgm:t>
        <a:bodyPr/>
        <a:lstStyle/>
        <a:p>
          <a:endParaRPr lang="ru-RU"/>
        </a:p>
      </dgm:t>
    </dgm:pt>
    <dgm:pt modelId="{345050C0-81DE-4FBD-AA69-356E95D47F69}" type="pres">
      <dgm:prSet presAssocID="{8CBEA635-9F8A-4292-83FC-8CDC12FEDA4C}" presName="linearFlow" presStyleCnt="0">
        <dgm:presLayoutVars>
          <dgm:dir/>
          <dgm:animLvl val="lvl"/>
          <dgm:resizeHandles val="exact"/>
        </dgm:presLayoutVars>
      </dgm:prSet>
      <dgm:spPr/>
      <dgm:t>
        <a:bodyPr/>
        <a:lstStyle/>
        <a:p>
          <a:endParaRPr lang="ru-RU"/>
        </a:p>
      </dgm:t>
    </dgm:pt>
    <dgm:pt modelId="{FB2E600F-BFA3-469E-9CDA-FBA6E8CFC7F4}" type="pres">
      <dgm:prSet presAssocID="{F864DF85-A14F-483A-A1E1-93B3FF4F8939}" presName="composite" presStyleCnt="0"/>
      <dgm:spPr/>
    </dgm:pt>
    <dgm:pt modelId="{B0DD108C-A410-45A3-B285-0B6B85C724F5}" type="pres">
      <dgm:prSet presAssocID="{F864DF85-A14F-483A-A1E1-93B3FF4F8939}" presName="parentText" presStyleLbl="alignNode1" presStyleIdx="0" presStyleCnt="4">
        <dgm:presLayoutVars>
          <dgm:chMax val="1"/>
          <dgm:bulletEnabled val="1"/>
        </dgm:presLayoutVars>
      </dgm:prSet>
      <dgm:spPr/>
      <dgm:t>
        <a:bodyPr/>
        <a:lstStyle/>
        <a:p>
          <a:endParaRPr lang="ru-RU"/>
        </a:p>
      </dgm:t>
    </dgm:pt>
    <dgm:pt modelId="{BC5D328B-34D6-4591-90A4-BEF9EEEE7D38}" type="pres">
      <dgm:prSet presAssocID="{F864DF85-A14F-483A-A1E1-93B3FF4F8939}" presName="descendantText" presStyleLbl="alignAcc1" presStyleIdx="0" presStyleCnt="4">
        <dgm:presLayoutVars>
          <dgm:bulletEnabled val="1"/>
        </dgm:presLayoutVars>
      </dgm:prSet>
      <dgm:spPr/>
      <dgm:t>
        <a:bodyPr/>
        <a:lstStyle/>
        <a:p>
          <a:endParaRPr lang="ru-RU"/>
        </a:p>
      </dgm:t>
    </dgm:pt>
    <dgm:pt modelId="{0A807218-1F3F-45E5-895D-3079A2EA247E}" type="pres">
      <dgm:prSet presAssocID="{F65838EF-5057-45FC-AE82-0352A60F1C2A}" presName="sp" presStyleCnt="0"/>
      <dgm:spPr/>
    </dgm:pt>
    <dgm:pt modelId="{6FA60888-3900-42BF-88D1-98D573DEE530}" type="pres">
      <dgm:prSet presAssocID="{E72D1A6D-B929-4C50-90EA-1DE864A0C664}" presName="composite" presStyleCnt="0"/>
      <dgm:spPr/>
    </dgm:pt>
    <dgm:pt modelId="{1FC8374C-A1E6-42B7-8360-95B96D9B6E17}" type="pres">
      <dgm:prSet presAssocID="{E72D1A6D-B929-4C50-90EA-1DE864A0C664}" presName="parentText" presStyleLbl="alignNode1" presStyleIdx="1" presStyleCnt="4">
        <dgm:presLayoutVars>
          <dgm:chMax val="1"/>
          <dgm:bulletEnabled val="1"/>
        </dgm:presLayoutVars>
      </dgm:prSet>
      <dgm:spPr/>
      <dgm:t>
        <a:bodyPr/>
        <a:lstStyle/>
        <a:p>
          <a:endParaRPr lang="ru-RU"/>
        </a:p>
      </dgm:t>
    </dgm:pt>
    <dgm:pt modelId="{0EFEBAC6-4091-4744-A5D6-8B84DBB65706}" type="pres">
      <dgm:prSet presAssocID="{E72D1A6D-B929-4C50-90EA-1DE864A0C664}" presName="descendantText" presStyleLbl="alignAcc1" presStyleIdx="1" presStyleCnt="4">
        <dgm:presLayoutVars>
          <dgm:bulletEnabled val="1"/>
        </dgm:presLayoutVars>
      </dgm:prSet>
      <dgm:spPr/>
      <dgm:t>
        <a:bodyPr/>
        <a:lstStyle/>
        <a:p>
          <a:endParaRPr lang="ru-RU"/>
        </a:p>
      </dgm:t>
    </dgm:pt>
    <dgm:pt modelId="{ECAAD976-2ABF-484D-AC63-420B76FC012A}" type="pres">
      <dgm:prSet presAssocID="{BFBDEA95-1A84-4CA0-9810-DD9E8EBC3F7F}" presName="sp" presStyleCnt="0"/>
      <dgm:spPr/>
    </dgm:pt>
    <dgm:pt modelId="{B2FF606D-5FD2-478E-9241-04F2A0F4A5AF}" type="pres">
      <dgm:prSet presAssocID="{1062E240-E051-4FB3-A688-6911C265B1F5}" presName="composite" presStyleCnt="0"/>
      <dgm:spPr/>
    </dgm:pt>
    <dgm:pt modelId="{2A7412E7-2443-4FFE-AE61-46E931673CE3}" type="pres">
      <dgm:prSet presAssocID="{1062E240-E051-4FB3-A688-6911C265B1F5}" presName="parentText" presStyleLbl="alignNode1" presStyleIdx="2" presStyleCnt="4">
        <dgm:presLayoutVars>
          <dgm:chMax val="1"/>
          <dgm:bulletEnabled val="1"/>
        </dgm:presLayoutVars>
      </dgm:prSet>
      <dgm:spPr/>
      <dgm:t>
        <a:bodyPr/>
        <a:lstStyle/>
        <a:p>
          <a:endParaRPr lang="ru-RU"/>
        </a:p>
      </dgm:t>
    </dgm:pt>
    <dgm:pt modelId="{4CB97EE7-0216-4670-AF96-49D55ADB619D}" type="pres">
      <dgm:prSet presAssocID="{1062E240-E051-4FB3-A688-6911C265B1F5}" presName="descendantText" presStyleLbl="alignAcc1" presStyleIdx="2" presStyleCnt="4">
        <dgm:presLayoutVars>
          <dgm:bulletEnabled val="1"/>
        </dgm:presLayoutVars>
      </dgm:prSet>
      <dgm:spPr/>
      <dgm:t>
        <a:bodyPr/>
        <a:lstStyle/>
        <a:p>
          <a:endParaRPr lang="ru-RU"/>
        </a:p>
      </dgm:t>
    </dgm:pt>
    <dgm:pt modelId="{526918C1-76E3-488F-A605-3430874013FD}" type="pres">
      <dgm:prSet presAssocID="{DCE1BFDE-6077-4F93-B880-89CCA8C821BB}" presName="sp" presStyleCnt="0"/>
      <dgm:spPr/>
    </dgm:pt>
    <dgm:pt modelId="{CCFCAA8F-AFFF-479A-A1EA-648D9E18D4F2}" type="pres">
      <dgm:prSet presAssocID="{60BA48D9-7D4A-413A-BCB5-F59BD0267A40}" presName="composite" presStyleCnt="0"/>
      <dgm:spPr/>
    </dgm:pt>
    <dgm:pt modelId="{3C703844-3426-4F7A-A7F2-D588D4310167}" type="pres">
      <dgm:prSet presAssocID="{60BA48D9-7D4A-413A-BCB5-F59BD0267A40}" presName="parentText" presStyleLbl="alignNode1" presStyleIdx="3" presStyleCnt="4">
        <dgm:presLayoutVars>
          <dgm:chMax val="1"/>
          <dgm:bulletEnabled val="1"/>
        </dgm:presLayoutVars>
      </dgm:prSet>
      <dgm:spPr/>
      <dgm:t>
        <a:bodyPr/>
        <a:lstStyle/>
        <a:p>
          <a:endParaRPr lang="ru-RU"/>
        </a:p>
      </dgm:t>
    </dgm:pt>
    <dgm:pt modelId="{5DB6F180-0932-48FF-A5F1-E45604F63062}" type="pres">
      <dgm:prSet presAssocID="{60BA48D9-7D4A-413A-BCB5-F59BD0267A40}" presName="descendantText" presStyleLbl="alignAcc1" presStyleIdx="3" presStyleCnt="4">
        <dgm:presLayoutVars>
          <dgm:bulletEnabled val="1"/>
        </dgm:presLayoutVars>
      </dgm:prSet>
      <dgm:spPr/>
      <dgm:t>
        <a:bodyPr/>
        <a:lstStyle/>
        <a:p>
          <a:endParaRPr lang="ru-RU"/>
        </a:p>
      </dgm:t>
    </dgm:pt>
  </dgm:ptLst>
  <dgm:cxnLst>
    <dgm:cxn modelId="{9DE168BF-B80C-44A4-92B6-2CA19E6E5846}" type="presOf" srcId="{1C8F4BE0-5E91-48C0-BE1C-E8DD14E7C16F}" destId="{5DB6F180-0932-48FF-A5F1-E45604F63062}" srcOrd="0" destOrd="0" presId="urn:microsoft.com/office/officeart/2005/8/layout/chevron2"/>
    <dgm:cxn modelId="{7F612908-0EAC-4BD0-A901-C9850997830F}" type="presOf" srcId="{64D56F0D-C757-430F-AC58-7D2B8F65E3B3}" destId="{BC5D328B-34D6-4591-90A4-BEF9EEEE7D38}" srcOrd="0" destOrd="0" presId="urn:microsoft.com/office/officeart/2005/8/layout/chevron2"/>
    <dgm:cxn modelId="{27BE4A1B-BB8C-4BAB-AEEE-555D5BC99BFE}" srcId="{F864DF85-A14F-483A-A1E1-93B3FF4F8939}" destId="{64D56F0D-C757-430F-AC58-7D2B8F65E3B3}" srcOrd="0" destOrd="0" parTransId="{4D7F507C-AF30-4813-AF67-AE17EDC78B48}" sibTransId="{0CD96567-E960-4C5A-B65A-23A37D287017}"/>
    <dgm:cxn modelId="{3B4CA970-FF3A-426E-8D73-28C812636E88}" srcId="{8CBEA635-9F8A-4292-83FC-8CDC12FEDA4C}" destId="{60BA48D9-7D4A-413A-BCB5-F59BD0267A40}" srcOrd="3" destOrd="0" parTransId="{13B1A27A-9309-41DA-B0D6-4F44B42EDBC2}" sibTransId="{209C16D3-612C-483A-91EE-4E5154E08473}"/>
    <dgm:cxn modelId="{DFB42AD1-EF8E-483C-A49C-5F49BDDD4C67}" type="presOf" srcId="{60BA48D9-7D4A-413A-BCB5-F59BD0267A40}" destId="{3C703844-3426-4F7A-A7F2-D588D4310167}" srcOrd="0" destOrd="0" presId="urn:microsoft.com/office/officeart/2005/8/layout/chevron2"/>
    <dgm:cxn modelId="{6BFA1F61-282D-419B-B9F9-28D5F5A8B00A}" srcId="{1062E240-E051-4FB3-A688-6911C265B1F5}" destId="{9C383F14-53BB-4B9D-8A00-03CDAD97CBB2}" srcOrd="0" destOrd="0" parTransId="{23987B2C-E855-4C41-B28E-107370521186}" sibTransId="{3AB1E446-2E4D-4021-B2DD-D0AEC92738AA}"/>
    <dgm:cxn modelId="{5F0BC7CF-2EB4-4067-B469-3E11FCD6B9CE}" type="presOf" srcId="{E72D1A6D-B929-4C50-90EA-1DE864A0C664}" destId="{1FC8374C-A1E6-42B7-8360-95B96D9B6E17}" srcOrd="0" destOrd="0" presId="urn:microsoft.com/office/officeart/2005/8/layout/chevron2"/>
    <dgm:cxn modelId="{AA2F3ADE-09B1-4454-A000-FF8966CBDB55}" srcId="{60BA48D9-7D4A-413A-BCB5-F59BD0267A40}" destId="{1C8F4BE0-5E91-48C0-BE1C-E8DD14E7C16F}" srcOrd="0" destOrd="0" parTransId="{0624ED32-4F03-43E4-A7B9-12119AE2AE23}" sibTransId="{85A5C94E-457B-4F58-B885-934286C78341}"/>
    <dgm:cxn modelId="{90B45F2F-B0BB-4A6A-A4D0-169A7F78EB65}" srcId="{8CBEA635-9F8A-4292-83FC-8CDC12FEDA4C}" destId="{E72D1A6D-B929-4C50-90EA-1DE864A0C664}" srcOrd="1" destOrd="0" parTransId="{F57881A1-6522-4C2C-A72A-F69E64802229}" sibTransId="{BFBDEA95-1A84-4CA0-9810-DD9E8EBC3F7F}"/>
    <dgm:cxn modelId="{322973CC-360A-49D6-A909-AA5E5F5D0807}" srcId="{8CBEA635-9F8A-4292-83FC-8CDC12FEDA4C}" destId="{1062E240-E051-4FB3-A688-6911C265B1F5}" srcOrd="2" destOrd="0" parTransId="{A7C2941B-CB4D-4D32-9CD4-BD0359168D97}" sibTransId="{DCE1BFDE-6077-4F93-B880-89CCA8C821BB}"/>
    <dgm:cxn modelId="{9E761713-EF7C-4BA7-BD40-C73A54108946}" srcId="{E72D1A6D-B929-4C50-90EA-1DE864A0C664}" destId="{90D4708F-E604-48D9-AEC9-57A4C1881A8A}" srcOrd="0" destOrd="0" parTransId="{C64208D4-22B5-4631-AE89-CFB8189CCE51}" sibTransId="{F7204D0D-99B0-4717-9DA8-2993C27DADAB}"/>
    <dgm:cxn modelId="{445087CF-F0BB-43B9-A0C6-F5F6DE931EFF}" type="presOf" srcId="{1062E240-E051-4FB3-A688-6911C265B1F5}" destId="{2A7412E7-2443-4FFE-AE61-46E931673CE3}" srcOrd="0" destOrd="0" presId="urn:microsoft.com/office/officeart/2005/8/layout/chevron2"/>
    <dgm:cxn modelId="{91355583-CDF6-4AE8-8839-5DF78C1CA8FB}" type="presOf" srcId="{9C383F14-53BB-4B9D-8A00-03CDAD97CBB2}" destId="{4CB97EE7-0216-4670-AF96-49D55ADB619D}" srcOrd="0" destOrd="0" presId="urn:microsoft.com/office/officeart/2005/8/layout/chevron2"/>
    <dgm:cxn modelId="{D64CA708-7118-4FE9-B8F5-70F9B52F4988}" srcId="{8CBEA635-9F8A-4292-83FC-8CDC12FEDA4C}" destId="{F864DF85-A14F-483A-A1E1-93B3FF4F8939}" srcOrd="0" destOrd="0" parTransId="{6D002305-6C25-499B-A0AE-1C285C8C1143}" sibTransId="{F65838EF-5057-45FC-AE82-0352A60F1C2A}"/>
    <dgm:cxn modelId="{1D7FDE98-B422-4DA6-85D2-DB1A0EE4519C}" type="presOf" srcId="{8CBEA635-9F8A-4292-83FC-8CDC12FEDA4C}" destId="{345050C0-81DE-4FBD-AA69-356E95D47F69}" srcOrd="0" destOrd="0" presId="urn:microsoft.com/office/officeart/2005/8/layout/chevron2"/>
    <dgm:cxn modelId="{53783712-CA55-4C2B-8CD7-C431573065EE}" type="presOf" srcId="{90D4708F-E604-48D9-AEC9-57A4C1881A8A}" destId="{0EFEBAC6-4091-4744-A5D6-8B84DBB65706}" srcOrd="0" destOrd="0" presId="urn:microsoft.com/office/officeart/2005/8/layout/chevron2"/>
    <dgm:cxn modelId="{55AE2F26-D6A9-4783-BE3D-FD103F79B90F}" type="presOf" srcId="{F864DF85-A14F-483A-A1E1-93B3FF4F8939}" destId="{B0DD108C-A410-45A3-B285-0B6B85C724F5}" srcOrd="0" destOrd="0" presId="urn:microsoft.com/office/officeart/2005/8/layout/chevron2"/>
    <dgm:cxn modelId="{18E14B94-5BE2-444A-AA1D-D8F29493918D}" type="presParOf" srcId="{345050C0-81DE-4FBD-AA69-356E95D47F69}" destId="{FB2E600F-BFA3-469E-9CDA-FBA6E8CFC7F4}" srcOrd="0" destOrd="0" presId="urn:microsoft.com/office/officeart/2005/8/layout/chevron2"/>
    <dgm:cxn modelId="{7BB88449-D505-4A77-B5D9-BC1055BF11D2}" type="presParOf" srcId="{FB2E600F-BFA3-469E-9CDA-FBA6E8CFC7F4}" destId="{B0DD108C-A410-45A3-B285-0B6B85C724F5}" srcOrd="0" destOrd="0" presId="urn:microsoft.com/office/officeart/2005/8/layout/chevron2"/>
    <dgm:cxn modelId="{11C05016-1D99-4916-AA78-04EBE25768C3}" type="presParOf" srcId="{FB2E600F-BFA3-469E-9CDA-FBA6E8CFC7F4}" destId="{BC5D328B-34D6-4591-90A4-BEF9EEEE7D38}" srcOrd="1" destOrd="0" presId="urn:microsoft.com/office/officeart/2005/8/layout/chevron2"/>
    <dgm:cxn modelId="{09D626D5-42A1-4913-BA56-3D1468B0EEBA}" type="presParOf" srcId="{345050C0-81DE-4FBD-AA69-356E95D47F69}" destId="{0A807218-1F3F-45E5-895D-3079A2EA247E}" srcOrd="1" destOrd="0" presId="urn:microsoft.com/office/officeart/2005/8/layout/chevron2"/>
    <dgm:cxn modelId="{F07E3C17-E2E2-4ABD-9FB7-114D8E8D6838}" type="presParOf" srcId="{345050C0-81DE-4FBD-AA69-356E95D47F69}" destId="{6FA60888-3900-42BF-88D1-98D573DEE530}" srcOrd="2" destOrd="0" presId="urn:microsoft.com/office/officeart/2005/8/layout/chevron2"/>
    <dgm:cxn modelId="{E7E6F605-BC59-4F7A-8954-63BF48BFDE54}" type="presParOf" srcId="{6FA60888-3900-42BF-88D1-98D573DEE530}" destId="{1FC8374C-A1E6-42B7-8360-95B96D9B6E17}" srcOrd="0" destOrd="0" presId="urn:microsoft.com/office/officeart/2005/8/layout/chevron2"/>
    <dgm:cxn modelId="{C87D36AF-9DAF-437E-A2D5-3CB13F26A4BF}" type="presParOf" srcId="{6FA60888-3900-42BF-88D1-98D573DEE530}" destId="{0EFEBAC6-4091-4744-A5D6-8B84DBB65706}" srcOrd="1" destOrd="0" presId="urn:microsoft.com/office/officeart/2005/8/layout/chevron2"/>
    <dgm:cxn modelId="{44185D31-E6AB-4D5C-8594-008E128D7900}" type="presParOf" srcId="{345050C0-81DE-4FBD-AA69-356E95D47F69}" destId="{ECAAD976-2ABF-484D-AC63-420B76FC012A}" srcOrd="3" destOrd="0" presId="urn:microsoft.com/office/officeart/2005/8/layout/chevron2"/>
    <dgm:cxn modelId="{F72F379C-7056-42E4-98A0-4D9F1FAFF2B2}" type="presParOf" srcId="{345050C0-81DE-4FBD-AA69-356E95D47F69}" destId="{B2FF606D-5FD2-478E-9241-04F2A0F4A5AF}" srcOrd="4" destOrd="0" presId="urn:microsoft.com/office/officeart/2005/8/layout/chevron2"/>
    <dgm:cxn modelId="{14507DD7-D7F9-4F2B-B8B3-ADBBD235DDA9}" type="presParOf" srcId="{B2FF606D-5FD2-478E-9241-04F2A0F4A5AF}" destId="{2A7412E7-2443-4FFE-AE61-46E931673CE3}" srcOrd="0" destOrd="0" presId="urn:microsoft.com/office/officeart/2005/8/layout/chevron2"/>
    <dgm:cxn modelId="{A47B5D2D-5272-4977-A6B3-040831952EB7}" type="presParOf" srcId="{B2FF606D-5FD2-478E-9241-04F2A0F4A5AF}" destId="{4CB97EE7-0216-4670-AF96-49D55ADB619D}" srcOrd="1" destOrd="0" presId="urn:microsoft.com/office/officeart/2005/8/layout/chevron2"/>
    <dgm:cxn modelId="{51775E18-800B-4B32-8FB2-F756E23F3EEE}" type="presParOf" srcId="{345050C0-81DE-4FBD-AA69-356E95D47F69}" destId="{526918C1-76E3-488F-A605-3430874013FD}" srcOrd="5" destOrd="0" presId="urn:microsoft.com/office/officeart/2005/8/layout/chevron2"/>
    <dgm:cxn modelId="{BB20001A-E776-4559-93BB-FED3C8A3798F}" type="presParOf" srcId="{345050C0-81DE-4FBD-AA69-356E95D47F69}" destId="{CCFCAA8F-AFFF-479A-A1EA-648D9E18D4F2}" srcOrd="6" destOrd="0" presId="urn:microsoft.com/office/officeart/2005/8/layout/chevron2"/>
    <dgm:cxn modelId="{64D13915-6232-4FB7-9A1C-DD61E36FE48E}" type="presParOf" srcId="{CCFCAA8F-AFFF-479A-A1EA-648D9E18D4F2}" destId="{3C703844-3426-4F7A-A7F2-D588D4310167}" srcOrd="0" destOrd="0" presId="urn:microsoft.com/office/officeart/2005/8/layout/chevron2"/>
    <dgm:cxn modelId="{238527DE-E97E-45F7-AFF4-0A279C826A88}" type="presParOf" srcId="{CCFCAA8F-AFFF-479A-A1EA-648D9E18D4F2}" destId="{5DB6F180-0932-48FF-A5F1-E45604F63062}"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DD108C-A410-45A3-B285-0B6B85C724F5}">
      <dsp:nvSpPr>
        <dsp:cNvPr id="0" name=""/>
        <dsp:cNvSpPr/>
      </dsp:nvSpPr>
      <dsp:spPr>
        <a:xfrm rot="5400000">
          <a:off x="-160711" y="163327"/>
          <a:ext cx="1071408" cy="749985"/>
        </a:xfrm>
        <a:prstGeom prst="chevron">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b="1" i="0" kern="1200" dirty="0" smtClean="0"/>
            <a:t>1</a:t>
          </a:r>
          <a:endParaRPr lang="ru-RU" sz="2100" b="1" i="0" kern="1200" dirty="0"/>
        </a:p>
      </dsp:txBody>
      <dsp:txXfrm rot="5400000">
        <a:off x="-160711" y="163327"/>
        <a:ext cx="1071408" cy="749985"/>
      </dsp:txXfrm>
    </dsp:sp>
    <dsp:sp modelId="{BC5D328B-34D6-4591-90A4-BEF9EEEE7D38}">
      <dsp:nvSpPr>
        <dsp:cNvPr id="0" name=""/>
        <dsp:cNvSpPr/>
      </dsp:nvSpPr>
      <dsp:spPr>
        <a:xfrm rot="5400000">
          <a:off x="5082973" y="-4330371"/>
          <a:ext cx="696415" cy="93623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uk-UA" sz="1300" b="1" kern="1200" dirty="0" smtClean="0">
              <a:solidFill>
                <a:srgbClr val="0D386C"/>
              </a:solidFill>
              <a:cs typeface="Times New Roman" pitchFamily="18" charset="0"/>
            </a:rPr>
            <a:t>Між Україною та іноземною юрисдикцією реєстрації </a:t>
          </a: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є чинний договір про уникнення подвійного оподаткування або про обмін податковою інформацією </a:t>
          </a:r>
          <a:r>
            <a:rPr lang="uk-UA" sz="1300" b="1" u="sng" kern="1200" dirty="0" smtClean="0">
              <a:solidFill>
                <a:srgbClr val="0D386C"/>
              </a:solidFill>
              <a:cs typeface="Times New Roman" pitchFamily="18" charset="0"/>
            </a:rPr>
            <a:t>та</a:t>
          </a:r>
          <a:r>
            <a:rPr lang="uk-UA" sz="1300" b="1" kern="1200" dirty="0" smtClean="0">
              <a:solidFill>
                <a:srgbClr val="0D386C"/>
              </a:solidFill>
              <a:cs typeface="Times New Roman" pitchFamily="18" charset="0"/>
            </a:rPr>
            <a:t> </a:t>
          </a: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фактично сплачує податок на прибуток за ефективною ставкою що є не меншою за базову ставку податку на прибуток в Україні </a:t>
          </a:r>
          <a:r>
            <a:rPr lang="uk-UA" sz="1300" b="1" u="sng" kern="1200" dirty="0" smtClean="0">
              <a:solidFill>
                <a:srgbClr val="0D386C"/>
              </a:solidFill>
              <a:cs typeface="Times New Roman" pitchFamily="18" charset="0"/>
            </a:rPr>
            <a:t>або</a:t>
          </a:r>
          <a:r>
            <a:rPr lang="uk-UA" sz="1300" b="1" kern="1200" dirty="0" smtClean="0">
              <a:solidFill>
                <a:srgbClr val="0D386C"/>
              </a:solidFill>
              <a:cs typeface="Times New Roman" pitchFamily="18" charset="0"/>
            </a:rPr>
            <a:t> частка пасивних доходів </a:t>
          </a: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становить не більше 50% загальної суми доходів; </a:t>
          </a:r>
          <a:endParaRPr lang="ru-RU" sz="1300" kern="1200" dirty="0"/>
        </a:p>
      </dsp:txBody>
      <dsp:txXfrm rot="5400000">
        <a:off x="5082973" y="-4330371"/>
        <a:ext cx="696415" cy="9362390"/>
      </dsp:txXfrm>
    </dsp:sp>
    <dsp:sp modelId="{1FC8374C-A1E6-42B7-8360-95B96D9B6E17}">
      <dsp:nvSpPr>
        <dsp:cNvPr id="0" name=""/>
        <dsp:cNvSpPr/>
      </dsp:nvSpPr>
      <dsp:spPr>
        <a:xfrm rot="5400000">
          <a:off x="-160711" y="1085383"/>
          <a:ext cx="1071408" cy="749985"/>
        </a:xfrm>
        <a:prstGeom prst="chevron">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b="1" kern="1200" dirty="0" smtClean="0"/>
            <a:t>2</a:t>
          </a:r>
          <a:endParaRPr lang="ru-RU" sz="2100" b="1" kern="1200" dirty="0"/>
        </a:p>
      </dsp:txBody>
      <dsp:txXfrm rot="5400000">
        <a:off x="-160711" y="1085383"/>
        <a:ext cx="1071408" cy="749985"/>
      </dsp:txXfrm>
    </dsp:sp>
    <dsp:sp modelId="{0EFEBAC6-4091-4744-A5D6-8B84DBB65706}">
      <dsp:nvSpPr>
        <dsp:cNvPr id="0" name=""/>
        <dsp:cNvSpPr/>
      </dsp:nvSpPr>
      <dsp:spPr>
        <a:xfrm rot="5400000">
          <a:off x="5082973" y="-3408315"/>
          <a:ext cx="696415" cy="93623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uk-UA" sz="1300" b="1" kern="1200" dirty="0" smtClean="0">
              <a:solidFill>
                <a:srgbClr val="0D386C"/>
              </a:solidFill>
              <a:cs typeface="Times New Roman" pitchFamily="18" charset="0"/>
            </a:rPr>
            <a:t>Загальний сукупний дохід усіх </a:t>
          </a: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однієї контролюючої особи із всіх джерел  за даними фінансової звітності не перевищує       2 мільйони євро на кінець звітного періоду;</a:t>
          </a:r>
          <a:endParaRPr lang="ru-RU" sz="1300" kern="1200" dirty="0"/>
        </a:p>
      </dsp:txBody>
      <dsp:txXfrm rot="5400000">
        <a:off x="5082973" y="-3408315"/>
        <a:ext cx="696415" cy="9362390"/>
      </dsp:txXfrm>
    </dsp:sp>
    <dsp:sp modelId="{2A7412E7-2443-4FFE-AE61-46E931673CE3}">
      <dsp:nvSpPr>
        <dsp:cNvPr id="0" name=""/>
        <dsp:cNvSpPr/>
      </dsp:nvSpPr>
      <dsp:spPr>
        <a:xfrm rot="5400000">
          <a:off x="-160711" y="2007439"/>
          <a:ext cx="1071408" cy="749985"/>
        </a:xfrm>
        <a:prstGeom prst="chevron">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b="1" kern="1200" dirty="0" smtClean="0"/>
            <a:t>3</a:t>
          </a:r>
          <a:endParaRPr lang="ru-RU" sz="2100" b="1" kern="1200" dirty="0"/>
        </a:p>
      </dsp:txBody>
      <dsp:txXfrm rot="5400000">
        <a:off x="-160711" y="2007439"/>
        <a:ext cx="1071408" cy="749985"/>
      </dsp:txXfrm>
    </dsp:sp>
    <dsp:sp modelId="{4CB97EE7-0216-4670-AF96-49D55ADB619D}">
      <dsp:nvSpPr>
        <dsp:cNvPr id="0" name=""/>
        <dsp:cNvSpPr/>
      </dsp:nvSpPr>
      <dsp:spPr>
        <a:xfrm rot="5400000">
          <a:off x="5082973" y="-2486259"/>
          <a:ext cx="696415" cy="93623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є </a:t>
          </a:r>
          <a:r>
            <a:rPr lang="uk-UA" sz="1300" b="1" u="none" kern="1200" dirty="0" smtClean="0">
              <a:solidFill>
                <a:srgbClr val="0D386C"/>
              </a:solidFill>
              <a:cs typeface="Times New Roman" pitchFamily="18" charset="0"/>
            </a:rPr>
            <a:t>публічною компанією, акції (частки) якої перебувають в обігу на визнаній фондовій біржі; </a:t>
          </a:r>
          <a:endParaRPr lang="ru-RU" sz="1300" b="1" u="none" kern="1200" dirty="0"/>
        </a:p>
      </dsp:txBody>
      <dsp:txXfrm rot="5400000">
        <a:off x="5082973" y="-2486259"/>
        <a:ext cx="696415" cy="9362390"/>
      </dsp:txXfrm>
    </dsp:sp>
    <dsp:sp modelId="{3C703844-3426-4F7A-A7F2-D588D4310167}">
      <dsp:nvSpPr>
        <dsp:cNvPr id="0" name=""/>
        <dsp:cNvSpPr/>
      </dsp:nvSpPr>
      <dsp:spPr>
        <a:xfrm rot="5400000">
          <a:off x="-160711" y="2929495"/>
          <a:ext cx="1071408" cy="749985"/>
        </a:xfrm>
        <a:prstGeom prst="chevron">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b="1" kern="1200" dirty="0" smtClean="0"/>
            <a:t>4</a:t>
          </a:r>
          <a:endParaRPr lang="ru-RU" sz="2100" b="1" kern="1200" dirty="0"/>
        </a:p>
      </dsp:txBody>
      <dsp:txXfrm rot="5400000">
        <a:off x="-160711" y="2929495"/>
        <a:ext cx="1071408" cy="749985"/>
      </dsp:txXfrm>
    </dsp:sp>
    <dsp:sp modelId="{5DB6F180-0932-48FF-A5F1-E45604F63062}">
      <dsp:nvSpPr>
        <dsp:cNvPr id="0" name=""/>
        <dsp:cNvSpPr/>
      </dsp:nvSpPr>
      <dsp:spPr>
        <a:xfrm rot="5400000">
          <a:off x="5082973" y="-1564203"/>
          <a:ext cx="696415" cy="93623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uk-UA" sz="1300" b="1" kern="1200" dirty="0" err="1" smtClean="0">
              <a:solidFill>
                <a:srgbClr val="0D386C"/>
              </a:solidFill>
              <a:cs typeface="Times New Roman" pitchFamily="18" charset="0"/>
            </a:rPr>
            <a:t>КІК</a:t>
          </a:r>
          <a:r>
            <a:rPr lang="uk-UA" sz="1300" b="1" kern="1200" dirty="0" smtClean="0">
              <a:solidFill>
                <a:srgbClr val="0D386C"/>
              </a:solidFill>
              <a:cs typeface="Times New Roman" pitchFamily="18" charset="0"/>
            </a:rPr>
            <a:t> є організацією, яка відповідно до законодавства відповідної іноземної юрисдикції здійснює благодійну діяльність та не розподіляє доходи на користь її засновників. </a:t>
          </a:r>
          <a:endParaRPr lang="ru-RU" sz="1300" kern="1200" dirty="0"/>
        </a:p>
      </dsp:txBody>
      <dsp:txXfrm rot="5400000">
        <a:off x="5082973" y="-1564203"/>
        <a:ext cx="696415" cy="93623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0.60389</cdr:x>
      <cdr:y>0.62901</cdr:y>
    </cdr:from>
    <cdr:to>
      <cdr:x>0.66461</cdr:x>
      <cdr:y>0.62901</cdr:y>
    </cdr:to>
    <cdr:sp macro="" textlink="">
      <cdr:nvSpPr>
        <cdr:cNvPr id="3" name="Прямая соединительная линия 2"/>
        <cdr:cNvSpPr/>
      </cdr:nvSpPr>
      <cdr:spPr>
        <a:xfrm xmlns:a="http://schemas.openxmlformats.org/drawingml/2006/main">
          <a:off x="3978882" y="2876550"/>
          <a:ext cx="400050"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0.52853</cdr:x>
      <cdr:y>0.46615</cdr:y>
    </cdr:from>
    <cdr:to>
      <cdr:x>0.8216</cdr:x>
      <cdr:y>0.66341</cdr:y>
    </cdr:to>
    <cdr:sp macro="" textlink="">
      <cdr:nvSpPr>
        <cdr:cNvPr id="3" name="Скругленный прямоугольник 2"/>
        <cdr:cNvSpPr/>
      </cdr:nvSpPr>
      <cdr:spPr>
        <a:xfrm xmlns:a="http://schemas.openxmlformats.org/drawingml/2006/main">
          <a:off x="3700997" y="2521316"/>
          <a:ext cx="2052200" cy="1066959"/>
        </a:xfrm>
        <a:prstGeom xmlns:a="http://schemas.openxmlformats.org/drawingml/2006/main" prst="roundRect">
          <a:avLst/>
        </a:prstGeom>
        <a:solidFill xmlns:a="http://schemas.openxmlformats.org/drawingml/2006/main">
          <a:srgbClr val="FFFFFF"/>
        </a:solidFill>
        <a:ln xmlns:a="http://schemas.openxmlformats.org/drawingml/2006/main" w="25400" cap="flat">
          <a:solidFill>
            <a:schemeClr val="accent1"/>
          </a:solidFill>
          <a:prstDash val="solid"/>
          <a:round/>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overflow" horzOverflow="overflow" vert="horz" wrap="square" lIns="50800" tIns="50800" rIns="50800" bIns="50800" numCol="1" spcCol="38100" rtlCol="0" anchor="ctr">
          <a:spAutoFit/>
        </a:bodyPr>
        <a:lstStyle xmlns:a="http://schemas.openxmlformats.org/drawingml/2006/main"/>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kumimoji="0" lang="uk-UA" sz="1400" b="0" i="1" u="sng" strike="noStrike" cap="none" spc="0" normalizeH="0" baseline="0" dirty="0" smtClean="0">
              <a:ln>
                <a:noFill/>
              </a:ln>
              <a:solidFill>
                <a:srgbClr val="5E5E5E"/>
              </a:solidFill>
              <a:effectLst/>
              <a:uFillTx/>
              <a:latin typeface="+mn-lt"/>
              <a:ea typeface="+mn-ea"/>
              <a:cs typeface="+mn-cs"/>
              <a:sym typeface="Helvetica Neue"/>
            </a:rPr>
            <a:t>Звіти 2023 </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lang="uk-UA" sz="1400" dirty="0" smtClean="0"/>
            <a:t>Всього – </a:t>
          </a:r>
          <a:r>
            <a:rPr lang="uk-UA" sz="1400" b="1" dirty="0" smtClean="0"/>
            <a:t>3577</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kumimoji="0" lang="uk-UA" sz="1400" b="0" i="0" u="none" strike="noStrike" cap="none" spc="0" normalizeH="0" baseline="0" dirty="0" smtClean="0">
              <a:ln>
                <a:noFill/>
              </a:ln>
              <a:solidFill>
                <a:srgbClr val="5E5E5E"/>
              </a:solidFill>
              <a:effectLst/>
              <a:uFillTx/>
              <a:latin typeface="+mn-lt"/>
              <a:ea typeface="+mn-ea"/>
              <a:cs typeface="+mn-cs"/>
              <a:sym typeface="Helvetica Neue"/>
            </a:rPr>
            <a:t>Фізичні</a:t>
          </a:r>
          <a:r>
            <a:rPr kumimoji="0" lang="uk-UA" sz="1400" b="0" i="0" u="none" strike="noStrike" cap="none" spc="0" normalizeH="0" dirty="0" smtClean="0">
              <a:ln>
                <a:noFill/>
              </a:ln>
              <a:solidFill>
                <a:srgbClr val="5E5E5E"/>
              </a:solidFill>
              <a:effectLst/>
              <a:uFillTx/>
              <a:latin typeface="+mn-lt"/>
              <a:ea typeface="+mn-ea"/>
              <a:cs typeface="+mn-cs"/>
              <a:sym typeface="Helvetica Neue"/>
            </a:rPr>
            <a:t> особи – </a:t>
          </a:r>
          <a:r>
            <a:rPr kumimoji="0" lang="uk-UA" sz="1400" b="1" i="0" u="none" strike="noStrike" cap="none" spc="0" normalizeH="0" dirty="0" smtClean="0">
              <a:ln>
                <a:noFill/>
              </a:ln>
              <a:solidFill>
                <a:srgbClr val="5E5E5E"/>
              </a:solidFill>
              <a:effectLst/>
              <a:uFillTx/>
              <a:latin typeface="+mn-lt"/>
              <a:ea typeface="+mn-ea"/>
              <a:cs typeface="+mn-cs"/>
              <a:sym typeface="Helvetica Neue"/>
            </a:rPr>
            <a:t>3508</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lang="uk-UA" sz="1400" dirty="0" smtClean="0"/>
            <a:t>ю</a:t>
          </a:r>
          <a:r>
            <a:rPr lang="uk-UA" sz="1400" baseline="0" dirty="0" smtClean="0"/>
            <a:t>ридичні особи – </a:t>
          </a:r>
          <a:r>
            <a:rPr lang="uk-UA" sz="1400" b="1" baseline="0" dirty="0" smtClean="0"/>
            <a:t>69</a:t>
          </a:r>
          <a:endParaRPr kumimoji="0" lang="ru-RU" sz="1400" b="1" i="0" u="none" strike="noStrike" cap="none" spc="0" normalizeH="0" baseline="0" dirty="0">
            <a:ln>
              <a:noFill/>
            </a:ln>
            <a:solidFill>
              <a:srgbClr val="5E5E5E"/>
            </a:solidFill>
            <a:effectLst/>
            <a:uFillTx/>
            <a:latin typeface="+mn-lt"/>
            <a:ea typeface="+mn-ea"/>
            <a:cs typeface="+mn-cs"/>
            <a:sym typeface="Helvetica Neue"/>
          </a:endParaRPr>
        </a:p>
      </cdr:txBody>
    </cdr:sp>
  </cdr:relSizeAnchor>
  <cdr:relSizeAnchor xmlns:cdr="http://schemas.openxmlformats.org/drawingml/2006/chartDrawing">
    <cdr:from>
      <cdr:x>0.52126</cdr:x>
      <cdr:y>0.24327</cdr:y>
    </cdr:from>
    <cdr:to>
      <cdr:x>0.82117</cdr:x>
      <cdr:y>0.44053</cdr:y>
    </cdr:to>
    <cdr:sp macro="" textlink="">
      <cdr:nvSpPr>
        <cdr:cNvPr id="2" name="Скругленный прямоугольник 1"/>
        <cdr:cNvSpPr/>
      </cdr:nvSpPr>
      <cdr:spPr>
        <a:xfrm xmlns:a="http://schemas.openxmlformats.org/drawingml/2006/main">
          <a:off x="3650099" y="1315780"/>
          <a:ext cx="2100061" cy="1066959"/>
        </a:xfrm>
        <a:prstGeom xmlns:a="http://schemas.openxmlformats.org/drawingml/2006/main" prst="roundRect">
          <a:avLst/>
        </a:prstGeom>
        <a:solidFill xmlns:a="http://schemas.openxmlformats.org/drawingml/2006/main">
          <a:srgbClr val="FFFFFF"/>
        </a:solidFill>
        <a:ln xmlns:a="http://schemas.openxmlformats.org/drawingml/2006/main" w="25400" cap="flat">
          <a:solidFill>
            <a:schemeClr val="accent1"/>
          </a:solidFill>
          <a:prstDash val="solid"/>
          <a:round/>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overflow" horzOverflow="overflow" vert="horz" wrap="square" lIns="50800" tIns="50800" rIns="50800" bIns="50800" numCol="1" spcCol="38100" rtlCol="0" anchor="ctr">
          <a:spAutoFit/>
        </a:bodyPr>
        <a:lstStyle xmlns:a="http://schemas.openxmlformats.org/drawingml/2006/main"/>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kumimoji="0" lang="uk-UA" sz="1400" b="0" i="1" u="sng" strike="noStrike" cap="none" spc="0" normalizeH="0" baseline="0" dirty="0" smtClean="0">
              <a:ln>
                <a:noFill/>
              </a:ln>
              <a:solidFill>
                <a:srgbClr val="5E5E5E"/>
              </a:solidFill>
              <a:effectLst/>
              <a:uFillTx/>
              <a:latin typeface="+mn-lt"/>
              <a:ea typeface="+mn-ea"/>
              <a:cs typeface="+mn-cs"/>
              <a:sym typeface="Helvetica Neue"/>
            </a:rPr>
            <a:t>Звіти 2022 </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lang="uk-UA" sz="1400" dirty="0" smtClean="0"/>
            <a:t>Всього – </a:t>
          </a:r>
          <a:r>
            <a:rPr lang="uk-UA" sz="1400" b="1" i="1" dirty="0" smtClean="0"/>
            <a:t>5040</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kumimoji="0" lang="uk-UA" sz="1400" b="0" i="0" u="none" strike="noStrike" cap="none" spc="0" normalizeH="0" baseline="0" dirty="0" smtClean="0">
              <a:ln>
                <a:noFill/>
              </a:ln>
              <a:solidFill>
                <a:srgbClr val="5E5E5E"/>
              </a:solidFill>
              <a:effectLst/>
              <a:uFillTx/>
              <a:latin typeface="+mn-lt"/>
              <a:ea typeface="+mn-ea"/>
              <a:cs typeface="+mn-cs"/>
              <a:sym typeface="Helvetica Neue"/>
            </a:rPr>
            <a:t>Фізичні</a:t>
          </a:r>
          <a:r>
            <a:rPr kumimoji="0" lang="uk-UA" sz="1400" b="0" i="0" u="none" strike="noStrike" cap="none" spc="0" normalizeH="0" dirty="0" smtClean="0">
              <a:ln>
                <a:noFill/>
              </a:ln>
              <a:solidFill>
                <a:srgbClr val="5E5E5E"/>
              </a:solidFill>
              <a:effectLst/>
              <a:uFillTx/>
              <a:latin typeface="+mn-lt"/>
              <a:ea typeface="+mn-ea"/>
              <a:cs typeface="+mn-cs"/>
              <a:sym typeface="Helvetica Neue"/>
            </a:rPr>
            <a:t> особи – </a:t>
          </a:r>
          <a:r>
            <a:rPr kumimoji="0" lang="uk-UA" sz="1400" b="1" i="1" u="none" strike="noStrike" cap="none" spc="0" normalizeH="0" dirty="0" smtClean="0">
              <a:ln>
                <a:noFill/>
              </a:ln>
              <a:solidFill>
                <a:srgbClr val="5E5E5E"/>
              </a:solidFill>
              <a:effectLst/>
              <a:uFillTx/>
              <a:latin typeface="+mn-lt"/>
              <a:ea typeface="+mn-ea"/>
              <a:cs typeface="+mn-cs"/>
              <a:sym typeface="Helvetica Neue"/>
            </a:rPr>
            <a:t>4929</a:t>
          </a:r>
        </a:p>
        <a:p xmlns:a="http://schemas.openxmlformats.org/drawingml/2006/main">
          <a:pPr marL="0" marR="0" indent="0" algn="l" defTabSz="2438337" rtl="0" fontAlgn="auto" latinLnBrk="0" hangingPunct="0">
            <a:lnSpc>
              <a:spcPct val="100000"/>
            </a:lnSpc>
            <a:spcBef>
              <a:spcPts val="0"/>
            </a:spcBef>
            <a:spcAft>
              <a:spcPts val="0"/>
            </a:spcAft>
            <a:buClrTx/>
            <a:buSzTx/>
            <a:buFontTx/>
            <a:buNone/>
            <a:tabLst/>
          </a:pPr>
          <a:r>
            <a:rPr lang="uk-UA" sz="1400" dirty="0" smtClean="0"/>
            <a:t>ю</a:t>
          </a:r>
          <a:r>
            <a:rPr lang="uk-UA" sz="1400" baseline="0" dirty="0" smtClean="0"/>
            <a:t>ридичні особи – </a:t>
          </a:r>
          <a:r>
            <a:rPr lang="uk-UA" sz="1400" b="1" i="1" baseline="0" dirty="0" smtClean="0"/>
            <a:t>111</a:t>
          </a:r>
          <a:endParaRPr kumimoji="0" lang="ru-RU" sz="1400" b="1" i="1" u="none" strike="noStrike" cap="none" spc="0" normalizeH="0" baseline="0" dirty="0">
            <a:ln>
              <a:noFill/>
            </a:ln>
            <a:solidFill>
              <a:srgbClr val="5E5E5E"/>
            </a:solidFill>
            <a:effectLst/>
            <a:uFillTx/>
            <a:latin typeface="+mn-lt"/>
            <a:ea typeface="+mn-ea"/>
            <a:cs typeface="+mn-cs"/>
            <a:sym typeface="Helvetica Neue"/>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68984F-1427-4F1A-A0F0-300D5FF1A4F1}" type="datetimeFigureOut">
              <a:rPr lang="ru-RU" smtClean="0"/>
              <a:pPr/>
              <a:t>07.08.2024</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7B97E-C177-4451-9915-25C8E0D51C52}" type="slidenum">
              <a:rPr lang="ru-RU" smtClean="0"/>
              <a:pPr/>
              <a:t>‹#›</a:t>
            </a:fld>
            <a:endParaRPr lang="ru-RU"/>
          </a:p>
        </p:txBody>
      </p:sp>
    </p:spTree>
    <p:extLst>
      <p:ext uri="{BB962C8B-B14F-4D97-AF65-F5344CB8AC3E}">
        <p14:creationId xmlns:p14="http://schemas.microsoft.com/office/powerpoint/2010/main" xmlns="" val="418423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A37A74-300C-43E9-8F76-E527DAF45D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085931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normAutofit/>
          </a:bodyPr>
          <a:lstStyle/>
          <a:p>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465811-79CF-48DB-80C5-81244A0DB9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xmlns="" id="{FDE898BB-0C6C-4E37-B1F4-356BF3072D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xmlns="" id="{097322D8-BBD2-4349-8272-1150E3A700AD}"/>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4257B78C-B288-447C-81C5-88A1D0645A7F}"/>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01A77E28-FA49-4E94-962B-021DC6ED3DD4}"/>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261255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B2A33E-2076-43C5-968E-0FE95631BB4E}"/>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FB0ED0E7-376B-4013-B9F8-201494680F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1D4C170C-3ED0-447D-85EB-99ABE6BA073F}"/>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89092300-46A4-4950-93D4-27A9F33BE9A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8E1E0861-7C0A-4B28-8069-50954AD272F4}"/>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345480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1164B5-2E84-4131-85C7-5E15E386E4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E951D34A-FBC9-4CF6-AD15-E3FE8060AA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2B3BB512-FF1A-44F8-8544-81D4A0B81921}"/>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E05F82EA-8E4C-4208-ABE2-5EEFFDCE4C2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7DCA367A-5C39-4E1C-9894-EC6423FBA952}"/>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3244922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xfrm>
            <a:off x="603250" y="539750"/>
            <a:ext cx="10985500" cy="716582"/>
          </a:xfrm>
          <a:prstGeom prst="rect">
            <a:avLst/>
          </a:prstGeom>
        </p:spPr>
        <p:txBody>
          <a:bodyPr/>
          <a:lstStyle/>
          <a:p>
            <a:r>
              <a:t>Slide Title</a:t>
            </a:r>
          </a:p>
        </p:txBody>
      </p:sp>
      <p:sp>
        <p:nvSpPr>
          <p:cNvPr id="43" name="Body Level One…"/>
          <p:cNvSpPr txBox="1">
            <a:spLocks noGrp="1"/>
          </p:cNvSpPr>
          <p:nvPr>
            <p:ph type="body" sz="quarter" idx="1" hasCustomPrompt="1"/>
          </p:nvPr>
        </p:nvSpPr>
        <p:spPr>
          <a:xfrm>
            <a:off x="603250" y="1186481"/>
            <a:ext cx="10985500" cy="467391"/>
          </a:xfrm>
          <a:prstGeom prst="rect">
            <a:avLst/>
          </a:prstGeom>
        </p:spPr>
        <p:txBody>
          <a:bodyPr lIns="22859" tIns="22859" rIns="22859" bIns="22859" numCol="1" spcCol="19050"/>
          <a:lstStyle>
            <a:lvl1pPr marL="0" indent="0" defTabSz="412750">
              <a:lnSpc>
                <a:spcPct val="100000"/>
              </a:lnSpc>
              <a:spcBef>
                <a:spcPts val="0"/>
              </a:spcBef>
              <a:buSzTx/>
              <a:buNone/>
              <a:defRPr sz="2800" b="1"/>
            </a:lvl1pPr>
            <a:lvl2pPr marL="654050" indent="-349250" defTabSz="412750">
              <a:lnSpc>
                <a:spcPct val="100000"/>
              </a:lnSpc>
              <a:spcBef>
                <a:spcPts val="0"/>
              </a:spcBef>
              <a:defRPr sz="2800" b="1"/>
            </a:lvl2pPr>
            <a:lvl3pPr marL="958850" indent="-349250" defTabSz="412750">
              <a:lnSpc>
                <a:spcPct val="100000"/>
              </a:lnSpc>
              <a:spcBef>
                <a:spcPts val="0"/>
              </a:spcBef>
              <a:defRPr sz="2800" b="1"/>
            </a:lvl3pPr>
            <a:lvl4pPr marL="1263650" indent="-349250" defTabSz="412750">
              <a:lnSpc>
                <a:spcPct val="100000"/>
              </a:lnSpc>
              <a:spcBef>
                <a:spcPts val="0"/>
              </a:spcBef>
              <a:defRPr sz="2800" b="1"/>
            </a:lvl4pPr>
            <a:lvl5pPr marL="1568450" indent="-349250" defTabSz="412750">
              <a:lnSpc>
                <a:spcPct val="100000"/>
              </a:lnSpc>
              <a:spcBef>
                <a:spcPts val="0"/>
              </a:spcBef>
              <a:defRPr sz="2800" b="1"/>
            </a:lvl5pPr>
          </a:lstStyle>
          <a:p>
            <a:r>
              <a:t>Slide Subtitle</a:t>
            </a:r>
          </a:p>
          <a:p>
            <a:pPr lvl="1"/>
            <a:endParaRPr/>
          </a:p>
          <a:p>
            <a:pPr lvl="2"/>
            <a:endParaRPr/>
          </a:p>
          <a:p>
            <a:pPr lvl="3"/>
            <a:endParaRPr/>
          </a:p>
          <a:p>
            <a:pPr lvl="4"/>
            <a:endParaRPr/>
          </a:p>
        </p:txBody>
      </p:sp>
      <p:sp>
        <p:nvSpPr>
          <p:cNvPr id="44" name="Body Level One…"/>
          <p:cNvSpPr txBox="1">
            <a:spLocks noGrp="1"/>
          </p:cNvSpPr>
          <p:nvPr>
            <p:ph type="body" idx="21" hasCustomPrompt="1"/>
          </p:nvPr>
        </p:nvSpPr>
        <p:spPr>
          <a:prstGeom prst="rect">
            <a:avLst/>
          </a:prstGeom>
        </p:spPr>
        <p:txBody>
          <a:bodyPr numCol="1" spcCol="19050"/>
          <a:lstStyle/>
          <a:p>
            <a:r>
              <a:t>Slide bullet text</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F786C9-A56D-4444-84C0-3E3B29C14C3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CD91456F-8F7E-44D8-9117-C90D44370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1E36B5C9-3082-414F-A10C-EA450A370C9D}"/>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E7B3F481-6E23-48B5-8E2C-D699A503648D}"/>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5661EACC-629B-4FB0-8F29-44AF0917E6C9}"/>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28860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136516-ED4E-4C6C-8B73-329B908FEB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xmlns="" id="{693098BE-511A-4B98-AF35-63CDAB3C37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0DA0F3D-BED7-456C-BD59-E92A0F6B7C16}"/>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C3C1FF3E-1287-4C0B-9A92-B8537C95E6DD}"/>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BD8B990C-C1DE-449E-8CA2-7CE5A8A702D4}"/>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359338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B366E-4DE7-4E64-AD36-7ADF456C8259}"/>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8EE19C8A-C370-4C19-B54E-E6AF2420E1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xmlns="" id="{2F24E9F8-0590-4830-AF56-1ABF8C1990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xmlns="" id="{DBC3A700-2E4A-4324-BCC4-6C9E560AEDCD}"/>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6" name="Footer Placeholder 5">
            <a:extLst>
              <a:ext uri="{FF2B5EF4-FFF2-40B4-BE49-F238E27FC236}">
                <a16:creationId xmlns:a16="http://schemas.microsoft.com/office/drawing/2014/main" xmlns="" id="{B99B9A78-84F9-4B4D-BC35-B7B52CB902F8}"/>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3B5F563D-2F64-4FA9-A304-B3059E916632}"/>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411904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5D56C4-E94E-47DB-905E-8B44162D3CF8}"/>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811AA664-5024-48B2-B722-63A927CCE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D5DADAF-CD27-40A1-BA0C-0FEFEB8F5B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xmlns="" id="{5CE8C0F5-765E-4BA3-82AB-EF488F61AA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9F9382F-9FBE-4DEE-9D78-928E67C3CF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xmlns="" id="{97F5C5F8-3DD9-4CE4-932A-4A78E1437D32}"/>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8" name="Footer Placeholder 7">
            <a:extLst>
              <a:ext uri="{FF2B5EF4-FFF2-40B4-BE49-F238E27FC236}">
                <a16:creationId xmlns:a16="http://schemas.microsoft.com/office/drawing/2014/main" xmlns="" id="{FA4D305F-7054-407E-94C3-6E0F6C5F046C}"/>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xmlns="" id="{872CDC02-78C0-4039-9895-63BB1D2D45DD}"/>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254050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F1D3EF-31E6-4D05-94EB-D6CB37644823}"/>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xmlns="" id="{2C294650-222E-42E7-BB96-270CE8A11D7C}"/>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4" name="Footer Placeholder 3">
            <a:extLst>
              <a:ext uri="{FF2B5EF4-FFF2-40B4-BE49-F238E27FC236}">
                <a16:creationId xmlns:a16="http://schemas.microsoft.com/office/drawing/2014/main" xmlns="" id="{A4D43C30-BC02-4DDF-8B7B-998BA90B954F}"/>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xmlns="" id="{A468F9EE-A429-4667-ABA4-36CD89AC1B14}"/>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5424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8211474-EE4C-42AC-AD61-89C8F6A02B5B}"/>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3" name="Footer Placeholder 2">
            <a:extLst>
              <a:ext uri="{FF2B5EF4-FFF2-40B4-BE49-F238E27FC236}">
                <a16:creationId xmlns:a16="http://schemas.microsoft.com/office/drawing/2014/main" xmlns="" id="{D04E4C8B-58D7-4C0C-863E-59CE0277F6DA}"/>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xmlns="" id="{7D706449-5DE9-4504-A398-C54559DAE92E}"/>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321270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00B889-B51F-46FB-B65C-95F952E39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FEA58A22-DA3A-4EF6-B24B-BE29C726C0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xmlns="" id="{A50903E7-606E-4981-98BD-B1ABA6556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F024DDA-007A-4B40-BA83-87EC2FEA39D2}"/>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6" name="Footer Placeholder 5">
            <a:extLst>
              <a:ext uri="{FF2B5EF4-FFF2-40B4-BE49-F238E27FC236}">
                <a16:creationId xmlns:a16="http://schemas.microsoft.com/office/drawing/2014/main" xmlns="" id="{BCAF6738-49C3-4FB0-B3B2-F04C742E4FD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086D3F20-99D1-4A56-A600-4FE2E905AA55}"/>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1909598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A9301F-FEA5-431B-B7C0-4A5B4F1AFE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xmlns="" id="{F01E6447-6AED-4AE5-A15A-0B40872D3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xmlns="" id="{3FBB12F7-728E-4A34-94B5-03B8DD779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7EC53D6-6A7E-4FC4-89DF-113C5670FFB8}"/>
              </a:ext>
            </a:extLst>
          </p:cNvPr>
          <p:cNvSpPr>
            <a:spLocks noGrp="1"/>
          </p:cNvSpPr>
          <p:nvPr>
            <p:ph type="dt" sz="half" idx="10"/>
          </p:nvPr>
        </p:nvSpPr>
        <p:spPr/>
        <p:txBody>
          <a:bodyPr/>
          <a:lstStyle/>
          <a:p>
            <a:fld id="{71072A27-DB0E-4E66-86C0-ED22195A9EA6}" type="datetimeFigureOut">
              <a:rPr lang="ru-RU" smtClean="0"/>
              <a:pPr/>
              <a:t>07.08.2024</a:t>
            </a:fld>
            <a:endParaRPr lang="ru-RU"/>
          </a:p>
        </p:txBody>
      </p:sp>
      <p:sp>
        <p:nvSpPr>
          <p:cNvPr id="6" name="Footer Placeholder 5">
            <a:extLst>
              <a:ext uri="{FF2B5EF4-FFF2-40B4-BE49-F238E27FC236}">
                <a16:creationId xmlns:a16="http://schemas.microsoft.com/office/drawing/2014/main" xmlns="" id="{A2B235BF-E6CD-48E3-83F5-2B403DB8E13A}"/>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9DA00B6E-FE5C-4FD7-8A8B-04F28CCFAC58}"/>
              </a:ext>
            </a:extLst>
          </p:cNvPr>
          <p:cNvSpPr>
            <a:spLocks noGrp="1"/>
          </p:cNvSpPr>
          <p:nvPr>
            <p:ph type="sldNum" sz="quarter" idx="12"/>
          </p:nvPr>
        </p:nvSpPr>
        <p:spPr/>
        <p:txBody>
          <a:body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212832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04F3820-5815-415A-862C-3A6D38B360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420D35F7-C944-478C-9265-98EA3D11A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0F3EC02B-72F8-4FCB-BC4C-75753C9390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72A27-DB0E-4E66-86C0-ED22195A9EA6}" type="datetimeFigureOut">
              <a:rPr lang="ru-RU" smtClean="0"/>
              <a:pPr/>
              <a:t>07.08.2024</a:t>
            </a:fld>
            <a:endParaRPr lang="ru-RU"/>
          </a:p>
        </p:txBody>
      </p:sp>
      <p:sp>
        <p:nvSpPr>
          <p:cNvPr id="5" name="Footer Placeholder 4">
            <a:extLst>
              <a:ext uri="{FF2B5EF4-FFF2-40B4-BE49-F238E27FC236}">
                <a16:creationId xmlns:a16="http://schemas.microsoft.com/office/drawing/2014/main" xmlns="" id="{9B9AF28E-1CCB-4237-AE32-7C31D89C05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xmlns="" id="{73FCF17B-B9F3-488A-BFD1-BACA46066F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21C53-14B7-47D1-8B84-2E33664CD900}" type="slidenum">
              <a:rPr lang="ru-RU" smtClean="0"/>
              <a:pPr/>
              <a:t>‹#›</a:t>
            </a:fld>
            <a:endParaRPr lang="ru-RU"/>
          </a:p>
        </p:txBody>
      </p:sp>
    </p:spTree>
    <p:extLst>
      <p:ext uri="{BB962C8B-B14F-4D97-AF65-F5344CB8AC3E}">
        <p14:creationId xmlns:p14="http://schemas.microsoft.com/office/powerpoint/2010/main" xmlns="" val="2057821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7.svg"/></Relationships>
</file>

<file path=ppt/slides/_rels/slide1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6" Type="http://schemas.openxmlformats.org/officeDocument/2006/relationships/image" Target="../media/image19.sv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12.svg"/><Relationship Id="rId12" Type="http://schemas.openxmlformats.org/officeDocument/2006/relationships/image" Target="../media/image7.svg"/><Relationship Id="rId2" Type="http://schemas.openxmlformats.org/officeDocument/2006/relationships/image" Target="../media/image1.png"/><Relationship Id="rId16" Type="http://schemas.openxmlformats.org/officeDocument/2006/relationships/image" Target="../media/image19.sv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4.svg"/><Relationship Id="rId15" Type="http://schemas.openxmlformats.org/officeDocument/2006/relationships/image" Target="../media/image10.png"/><Relationship Id="rId10" Type="http://schemas.openxmlformats.org/officeDocument/2006/relationships/image" Target="../media/image3.png"/><Relationship Id="rId9" Type="http://schemas.microsoft.com/office/2007/relationships/hdphoto" Target="../media/hdphoto1.wdp"/><Relationship Id="rId1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17.sv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6.png"/><Relationship Id="rId3" Type="http://schemas.openxmlformats.org/officeDocument/2006/relationships/image" Target="../media/image5.png"/><Relationship Id="rId7" Type="http://schemas.microsoft.com/office/2007/relationships/hdphoto" Target="../media/hdphoto1.wdp"/><Relationship Id="rId12"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image" Target="../media/image3.png"/><Relationship Id="rId9" Type="http://schemas.openxmlformats.org/officeDocument/2006/relationships/image" Target="../media/image7.svg"/><Relationship Id="rId1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17" Type="http://schemas.openxmlformats.org/officeDocument/2006/relationships/comments" Target="../comments/comment1.xml"/><Relationship Id="rId2" Type="http://schemas.openxmlformats.org/officeDocument/2006/relationships/notesSlide" Target="../notesSlides/notesSlide1.xml"/><Relationship Id="rId16" Type="http://schemas.openxmlformats.org/officeDocument/2006/relationships/image" Target="../media/image19.sv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13.wmf"/></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7.png"/><Relationship Id="rId7" Type="http://schemas.microsoft.com/office/2007/relationships/hdphoto" Target="../media/hdphoto1.wdp"/><Relationship Id="rId12"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Layout" Target="../slideLayouts/slideLayout7.xml"/><Relationship Id="rId10" Type="http://schemas.openxmlformats.org/officeDocument/2006/relationships/image" Target="../media/image9.png"/><Relationship Id="rId9"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Группа 9">
            <a:extLst>
              <a:ext uri="{FF2B5EF4-FFF2-40B4-BE49-F238E27FC236}">
                <a16:creationId xmlns="" xmlns:a16="http://schemas.microsoft.com/office/drawing/2014/main" id="{D51D8D7C-453C-46AA-9724-8902FA3A9ED9}"/>
              </a:ext>
            </a:extLst>
          </p:cNvPr>
          <p:cNvGrpSpPr/>
          <p:nvPr/>
        </p:nvGrpSpPr>
        <p:grpSpPr>
          <a:xfrm>
            <a:off x="1302436" y="1954537"/>
            <a:ext cx="9956800" cy="3362960"/>
            <a:chOff x="1035049" y="1983740"/>
            <a:chExt cx="9956800" cy="3362960"/>
          </a:xfrm>
          <a:solidFill>
            <a:schemeClr val="bg1"/>
          </a:solidFill>
        </p:grpSpPr>
        <p:sp>
          <p:nvSpPr>
            <p:cNvPr id="11" name="Прямоугольник 10">
              <a:extLst>
                <a:ext uri="{FF2B5EF4-FFF2-40B4-BE49-F238E27FC236}">
                  <a16:creationId xmlns="" xmlns:a16="http://schemas.microsoft.com/office/drawing/2014/main" id="{96E1AE04-D0F3-4C9F-AFF7-4FAC561BA427}"/>
                </a:ext>
              </a:extLst>
            </p:cNvPr>
            <p:cNvSpPr/>
            <p:nvPr/>
          </p:nvSpPr>
          <p:spPr>
            <a:xfrm>
              <a:off x="1200149" y="2082800"/>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12" name="Прямая соединительная линия 11">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 name="Прямая соединительная линия 12">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7"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
            <a:ext cx="5191125" cy="709452"/>
          </a:xfrm>
          <a:prstGeom prst="rect">
            <a:avLst/>
          </a:prstGeom>
        </p:spPr>
      </p:pic>
      <p:sp>
        <p:nvSpPr>
          <p:cNvPr id="14" name="Прямоугольник 13"/>
          <p:cNvSpPr/>
          <p:nvPr/>
        </p:nvSpPr>
        <p:spPr>
          <a:xfrm>
            <a:off x="2895601" y="2710934"/>
            <a:ext cx="6391274" cy="1569660"/>
          </a:xfrm>
          <a:prstGeom prst="rect">
            <a:avLst/>
          </a:prstGeom>
        </p:spPr>
        <p:txBody>
          <a:bodyPr wrap="square">
            <a:spAutoFit/>
          </a:bodyPr>
          <a:lstStyle/>
          <a:p>
            <a:pPr algn="ctr" fontAlgn="auto">
              <a:spcAft>
                <a:spcPts val="0"/>
              </a:spcAft>
              <a:defRPr/>
            </a:pPr>
            <a:r>
              <a:rPr lang="uk-UA" sz="4800" b="1" i="1" dirty="0" smtClean="0">
                <a:solidFill>
                  <a:schemeClr val="accent1">
                    <a:lumMod val="75000"/>
                  </a:schemeClr>
                </a:solidFill>
                <a:effectLst>
                  <a:outerShdw blurRad="38100" dist="38100" dir="2700000" algn="tl">
                    <a:srgbClr val="000000">
                      <a:alpha val="43137"/>
                    </a:srgbClr>
                  </a:outerShdw>
                </a:effectLst>
                <a:cs typeface="Calibri" panose="020F0502020204030204" pitchFamily="34" charset="0"/>
              </a:rPr>
              <a:t>Контрольовані іноземні компанії </a:t>
            </a:r>
          </a:p>
        </p:txBody>
      </p:sp>
    </p:spTree>
    <p:extLst>
      <p:ext uri="{BB962C8B-B14F-4D97-AF65-F5344CB8AC3E}">
        <p14:creationId xmlns:p14="http://schemas.microsoft.com/office/powerpoint/2010/main" xmlns="" val="21486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32694"/>
            <a:ext cx="3207657" cy="438379"/>
          </a:xfrm>
          <a:prstGeom prst="rect">
            <a:avLst/>
          </a:prstGeom>
        </p:spPr>
      </p:pic>
      <p:grpSp>
        <p:nvGrpSpPr>
          <p:cNvPr id="3" name="Группа 2">
            <a:extLst>
              <a:ext uri="{FF2B5EF4-FFF2-40B4-BE49-F238E27FC236}">
                <a16:creationId xmlns="" xmlns:a16="http://schemas.microsoft.com/office/drawing/2014/main" id="{D51D8D7C-453C-46AA-9724-8902FA3A9ED9}"/>
              </a:ext>
            </a:extLst>
          </p:cNvPr>
          <p:cNvGrpSpPr/>
          <p:nvPr/>
        </p:nvGrpSpPr>
        <p:grpSpPr>
          <a:xfrm>
            <a:off x="4581525" y="154312"/>
            <a:ext cx="7324725" cy="960113"/>
            <a:chOff x="670379" y="-2588730"/>
            <a:chExt cx="10321470" cy="3485876"/>
          </a:xfrm>
          <a:solidFill>
            <a:schemeClr val="bg1"/>
          </a:solidFill>
        </p:grpSpPr>
        <p:sp>
          <p:nvSpPr>
            <p:cNvPr id="4" name="Прямоугольник 3">
              <a:extLst>
                <a:ext uri="{FF2B5EF4-FFF2-40B4-BE49-F238E27FC236}">
                  <a16:creationId xmlns="" xmlns:a16="http://schemas.microsoft.com/office/drawing/2014/main" id="{96E1AE04-D0F3-4C9F-AFF7-4FAC561BA427}"/>
                </a:ext>
              </a:extLst>
            </p:cNvPr>
            <p:cNvSpPr/>
            <p:nvPr/>
          </p:nvSpPr>
          <p:spPr>
            <a:xfrm>
              <a:off x="1392119" y="-2465085"/>
              <a:ext cx="9049659" cy="3095906"/>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uk-UA" sz="3200" i="1" dirty="0" smtClean="0">
                  <a:solidFill>
                    <a:srgbClr val="002060"/>
                  </a:solidFill>
                </a:rPr>
                <a:t>Розрахунок скоригованого прибутку </a:t>
              </a:r>
              <a:r>
                <a:rPr lang="uk-UA" sz="3200" i="1" dirty="0" err="1" smtClean="0">
                  <a:solidFill>
                    <a:srgbClr val="002060"/>
                  </a:solidFill>
                </a:rPr>
                <a:t>КІК</a:t>
              </a:r>
              <a:endParaRPr lang="uk-UA" sz="3200" i="1" dirty="0">
                <a:solidFill>
                  <a:srgbClr val="002060"/>
                </a:solidFill>
              </a:endParaRPr>
            </a:p>
          </p:txBody>
        </p:sp>
        <p:cxnSp>
          <p:nvCxnSpPr>
            <p:cNvPr id="5" name="Прямая соединительная линия 4">
              <a:extLst>
                <a:ext uri="{FF2B5EF4-FFF2-40B4-BE49-F238E27FC236}">
                  <a16:creationId xmlns="" xmlns:a16="http://schemas.microsoft.com/office/drawing/2014/main" id="{48824A03-1977-44B4-BD6B-6C408BE6DF5D}"/>
                </a:ext>
              </a:extLst>
            </p:cNvPr>
            <p:cNvCxnSpPr>
              <a:cxnSpLocks/>
            </p:cNvCxnSpPr>
            <p:nvPr/>
          </p:nvCxnSpPr>
          <p:spPr>
            <a:xfrm flipV="1">
              <a:off x="670379" y="-2465814"/>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Прямая соединительная линия 5">
              <a:extLst>
                <a:ext uri="{FF2B5EF4-FFF2-40B4-BE49-F238E27FC236}">
                  <a16:creationId xmlns="" xmlns:a16="http://schemas.microsoft.com/office/drawing/2014/main" id="{23CEA107-F71B-42D9-BBF1-D87C58B29E25}"/>
                </a:ext>
              </a:extLst>
            </p:cNvPr>
            <p:cNvCxnSpPr>
              <a:cxnSpLocks/>
            </p:cNvCxnSpPr>
            <p:nvPr/>
          </p:nvCxnSpPr>
          <p:spPr>
            <a:xfrm flipV="1">
              <a:off x="10991849" y="-258873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8" name="Прямоугольник 7">
            <a:extLst>
              <a:ext uri="{FF2B5EF4-FFF2-40B4-BE49-F238E27FC236}">
                <a16:creationId xmlns:a16="http://schemas.microsoft.com/office/drawing/2014/main" xmlns="" id="{E831EE57-A51A-44D9-ABDD-EBA029310A9B}"/>
              </a:ext>
            </a:extLst>
          </p:cNvPr>
          <p:cNvSpPr/>
          <p:nvPr/>
        </p:nvSpPr>
        <p:spPr>
          <a:xfrm>
            <a:off x="552450" y="2314575"/>
            <a:ext cx="11372851" cy="4019550"/>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t"/>
          <a:lstStyle/>
          <a:p>
            <a:pPr algn="ctr"/>
            <a:endParaRPr lang="uk-UA" dirty="0">
              <a:solidFill>
                <a:schemeClr val="tx1"/>
              </a:solidFill>
            </a:endParaRPr>
          </a:p>
        </p:txBody>
      </p:sp>
      <p:sp>
        <p:nvSpPr>
          <p:cNvPr id="9" name="Скругленный прямоугольник 8"/>
          <p:cNvSpPr/>
          <p:nvPr/>
        </p:nvSpPr>
        <p:spPr>
          <a:xfrm>
            <a:off x="581024" y="1181101"/>
            <a:ext cx="11325225"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628650" y="1209675"/>
            <a:ext cx="11210925" cy="1231106"/>
          </a:xfrm>
          <a:prstGeom prst="rect">
            <a:avLst/>
          </a:prstGeom>
          <a:noFill/>
        </p:spPr>
        <p:txBody>
          <a:bodyPr wrap="square" rtlCol="0">
            <a:spAutoFit/>
          </a:bodyPr>
          <a:lstStyle/>
          <a:p>
            <a:r>
              <a:rPr lang="uk-UA" sz="1400" b="1" i="1" dirty="0" smtClean="0"/>
              <a:t>Скоригований прибуток </a:t>
            </a:r>
            <a:r>
              <a:rPr lang="uk-UA" sz="1400" b="1" i="1" dirty="0" err="1" smtClean="0"/>
              <a:t>КІК</a:t>
            </a:r>
            <a:r>
              <a:rPr lang="uk-UA" sz="1400" b="1" i="1" dirty="0" smtClean="0"/>
              <a:t> </a:t>
            </a:r>
            <a:r>
              <a:rPr lang="uk-UA" sz="1400" dirty="0" smtClean="0"/>
              <a:t>- прибуток контрольованої іноземної компанії до оподаткування відповідно до даних її неконсолідованої фінансової звітності, складеної за звітний календарний рік (якщо звітний рік не відповідає календарному року - за періоди, що закінчуються у відповідному календарному році) відповідно до стандартів бухгалтерського обліку, що застосовуються контрольованою іноземною компанією, та строків для підготовки такої звітності у відповідній іноземній юрисдикції.</a:t>
            </a:r>
            <a:endParaRPr lang="ru-RU" sz="1400" dirty="0" smtClean="0"/>
          </a:p>
          <a:p>
            <a:endParaRPr lang="ru-RU" dirty="0"/>
          </a:p>
        </p:txBody>
      </p:sp>
      <p:sp>
        <p:nvSpPr>
          <p:cNvPr id="11" name="TextBox 10"/>
          <p:cNvSpPr txBox="1"/>
          <p:nvPr/>
        </p:nvSpPr>
        <p:spPr>
          <a:xfrm>
            <a:off x="7981949" y="2751057"/>
            <a:ext cx="4210051" cy="1354217"/>
          </a:xfrm>
          <a:prstGeom prst="rect">
            <a:avLst/>
          </a:prstGeom>
          <a:noFill/>
        </p:spPr>
        <p:txBody>
          <a:bodyPr wrap="square" rtlCol="0">
            <a:spAutoFit/>
          </a:bodyPr>
          <a:lstStyle/>
          <a:p>
            <a:r>
              <a:rPr lang="uk-UA" sz="1600" dirty="0" smtClean="0"/>
              <a:t>При розрахунку скоригованого прибутку контрольованої іноземної компанії враховуються особливості визначені                </a:t>
            </a:r>
            <a:r>
              <a:rPr lang="ru-RU" sz="1600" i="1" dirty="0" smtClean="0">
                <a:ln w="12700">
                  <a:solidFill>
                    <a:schemeClr val="tx2">
                      <a:satMod val="155000"/>
                    </a:schemeClr>
                  </a:solidFill>
                  <a:prstDash val="solid"/>
                </a:ln>
                <a:cs typeface="Times New Roman" pitchFamily="18" charset="0"/>
              </a:rPr>
              <a:t>39</a:t>
            </a:r>
            <a:r>
              <a:rPr lang="ru-RU" sz="1600" i="1" baseline="30000" dirty="0" smtClean="0">
                <a:ln w="12700">
                  <a:solidFill>
                    <a:schemeClr val="tx2">
                      <a:satMod val="155000"/>
                    </a:schemeClr>
                  </a:solidFill>
                  <a:prstDash val="solid"/>
                </a:ln>
                <a:cs typeface="Times New Roman" pitchFamily="18" charset="0"/>
              </a:rPr>
              <a:t> 2</a:t>
            </a:r>
            <a:r>
              <a:rPr lang="ru-RU" sz="1600" i="1" dirty="0" smtClean="0">
                <a:ln w="12700">
                  <a:solidFill>
                    <a:schemeClr val="tx2">
                      <a:satMod val="155000"/>
                    </a:schemeClr>
                  </a:solidFill>
                  <a:prstDash val="solid"/>
                </a:ln>
                <a:cs typeface="Times New Roman" pitchFamily="18" charset="0"/>
              </a:rPr>
              <a:t>.3.2. Кодексу.</a:t>
            </a:r>
            <a:r>
              <a:rPr lang="ru-RU" sz="1600" dirty="0" smtClean="0">
                <a:ln w="12700">
                  <a:solidFill>
                    <a:schemeClr val="tx2">
                      <a:satMod val="155000"/>
                    </a:schemeClr>
                  </a:solidFill>
                  <a:prstDash val="solid"/>
                </a:ln>
                <a:cs typeface="Times New Roman" pitchFamily="18" charset="0"/>
              </a:rPr>
              <a:t> </a:t>
            </a:r>
            <a:r>
              <a:rPr lang="uk-UA" sz="1600" dirty="0" smtClean="0"/>
              <a:t> </a:t>
            </a:r>
            <a:endParaRPr lang="ru-RU" sz="1600" dirty="0" smtClean="0"/>
          </a:p>
          <a:p>
            <a:endParaRPr lang="ru-RU" dirty="0"/>
          </a:p>
        </p:txBody>
      </p:sp>
      <p:sp>
        <p:nvSpPr>
          <p:cNvPr id="2049" name="Rectangle 1"/>
          <p:cNvSpPr>
            <a:spLocks noChangeArrowheads="1"/>
          </p:cNvSpPr>
          <p:nvPr/>
        </p:nvSpPr>
        <p:spPr bwMode="auto">
          <a:xfrm>
            <a:off x="628650" y="2231471"/>
            <a:ext cx="72009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uk-UA" sz="1400" b="1" i="1" u="none" strike="noStrike" cap="none" normalizeH="0" baseline="0" dirty="0" smtClean="0">
                <a:ln>
                  <a:noFill/>
                </a:ln>
                <a:solidFill>
                  <a:srgbClr val="04161D"/>
                </a:solidFill>
                <a:effectLst/>
                <a:ea typeface="Calibri" pitchFamily="34" charset="0"/>
                <a:cs typeface="Times New Roman" pitchFamily="18" charset="0"/>
              </a:rPr>
              <a:t>Деякі особливості розрахунку скоригованого прибутку </a:t>
            </a:r>
            <a:r>
              <a:rPr kumimoji="0" lang="uk-UA" sz="1400" b="1" i="1" u="none" strike="noStrike" cap="none" normalizeH="0" baseline="0" dirty="0" err="1" smtClean="0">
                <a:ln>
                  <a:noFill/>
                </a:ln>
                <a:solidFill>
                  <a:srgbClr val="04161D"/>
                </a:solidFill>
                <a:effectLst/>
                <a:ea typeface="Calibri" pitchFamily="34" charset="0"/>
                <a:cs typeface="Times New Roman" pitchFamily="18" charset="0"/>
              </a:rPr>
              <a:t>КІК</a:t>
            </a:r>
            <a:r>
              <a:rPr kumimoji="0" lang="uk-UA" sz="1400" b="1" i="1" u="none" strike="noStrike" cap="none" normalizeH="0" baseline="0" dirty="0" smtClean="0">
                <a:ln>
                  <a:noFill/>
                </a:ln>
                <a:solidFill>
                  <a:srgbClr val="04161D"/>
                </a:solidFill>
                <a:effectLst/>
                <a:ea typeface="Calibri" pitchFamily="34" charset="0"/>
                <a:cs typeface="Times New Roman" pitchFamily="18" charset="0"/>
              </a:rPr>
              <a:t>:</a:t>
            </a:r>
            <a:endParaRPr kumimoji="0" lang="ru-RU" sz="1400" b="1" i="1" u="none" strike="noStrike" cap="none" normalizeH="0" baseline="0" dirty="0" smtClean="0">
              <a:ln>
                <a:noFill/>
              </a:ln>
              <a:solidFill>
                <a:srgbClr val="04161D"/>
              </a:solidFill>
              <a:effectLst/>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Віднімається</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прибуток</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отриманий</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через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постійні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представництва</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в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Україні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a:t>
            </a:r>
            <a:endParaRPr kumimoji="0" lang="ru-RU" sz="1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Скоригований</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прибуток</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зменшується</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на суму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нарахованих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доходів</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від</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участі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в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капіталі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українських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юридичних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осіб</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та на суму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дивідендів</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від</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українських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резидентів</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a:t>
            </a:r>
            <a:endParaRPr kumimoji="0" lang="ru-RU" sz="1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smtClean="0">
                <a:ln>
                  <a:noFill/>
                </a:ln>
                <a:solidFill>
                  <a:srgbClr val="04161D"/>
                </a:solidFill>
                <a:effectLst/>
                <a:ea typeface="Calibri" pitchFamily="34" charset="0"/>
                <a:cs typeface="Times New Roman" pitchFamily="18" charset="0"/>
              </a:rPr>
              <a:t>При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ланцюжку</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володіння</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за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послідовними</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 –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скоригований</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прибуток</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першого</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зменшується</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на суму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нарахованих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доходів</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від</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участі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у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капіталі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в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інший</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на суму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дивідендних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доходів</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що</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виплачені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чи</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підлягають</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виплаті</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на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користь</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першого</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з</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a:t>
            </a:r>
            <a:r>
              <a:rPr kumimoji="0" lang="ru-RU" sz="1400" b="0" i="0" u="none" strike="noStrike" cap="none" normalizeH="0" baseline="0" dirty="0" err="1" smtClean="0">
                <a:ln>
                  <a:noFill/>
                </a:ln>
                <a:solidFill>
                  <a:srgbClr val="04161D"/>
                </a:solidFill>
                <a:effectLst/>
                <a:ea typeface="Calibri" pitchFamily="34" charset="0"/>
                <a:cs typeface="Times New Roman" pitchFamily="18" charset="0"/>
              </a:rPr>
              <a:t>інших</a:t>
            </a:r>
            <a:r>
              <a:rPr kumimoji="0" lang="ru-RU" sz="1400" b="0" i="0" u="none" strike="noStrike" cap="none" normalizeH="0" baseline="0" dirty="0" smtClean="0">
                <a:ln>
                  <a:noFill/>
                </a:ln>
                <a:solidFill>
                  <a:srgbClr val="04161D"/>
                </a:solidFill>
                <a:effectLst/>
                <a:ea typeface="Calibri" pitchFamily="34" charset="0"/>
                <a:cs typeface="Times New Roman" pitchFamily="18" charset="0"/>
              </a:rPr>
              <a:t> КІК.</a:t>
            </a:r>
          </a:p>
          <a:p>
            <a:pPr lvl="0" fontAlgn="base">
              <a:buFont typeface="Arial" pitchFamily="34" charset="0"/>
              <a:buChar char="•"/>
            </a:pPr>
            <a:r>
              <a:rPr lang="ru-RU" sz="1400" dirty="0" err="1" smtClean="0"/>
              <a:t>Збитки</a:t>
            </a:r>
            <a:r>
              <a:rPr lang="ru-RU" sz="1400" dirty="0" smtClean="0"/>
              <a:t> КІК за </a:t>
            </a:r>
            <a:r>
              <a:rPr lang="ru-RU" sz="1400" dirty="0" err="1" smtClean="0"/>
              <a:t>інвестиційними</a:t>
            </a:r>
            <a:r>
              <a:rPr lang="ru-RU" sz="1400" dirty="0" smtClean="0"/>
              <a:t> </a:t>
            </a:r>
            <a:r>
              <a:rPr lang="ru-RU" sz="1400" dirty="0" err="1" smtClean="0"/>
              <a:t>операціями</a:t>
            </a:r>
            <a:r>
              <a:rPr lang="ru-RU" sz="1400" dirty="0" smtClean="0"/>
              <a:t> </a:t>
            </a:r>
            <a:r>
              <a:rPr lang="ru-RU" sz="1400" dirty="0" err="1" smtClean="0"/>
              <a:t>з</a:t>
            </a:r>
            <a:r>
              <a:rPr lang="ru-RU" sz="1400" dirty="0" smtClean="0"/>
              <a:t> ЦП </a:t>
            </a:r>
            <a:r>
              <a:rPr lang="ru-RU" sz="1400" dirty="0" err="1" smtClean="0"/>
              <a:t>чи</a:t>
            </a:r>
            <a:r>
              <a:rPr lang="ru-RU" sz="1400" dirty="0" smtClean="0"/>
              <a:t> </a:t>
            </a:r>
            <a:r>
              <a:rPr lang="ru-RU" sz="1400" dirty="0" err="1" smtClean="0"/>
              <a:t>корпоративними</a:t>
            </a:r>
            <a:r>
              <a:rPr lang="ru-RU" sz="1400" dirty="0" smtClean="0"/>
              <a:t> правами </a:t>
            </a:r>
            <a:r>
              <a:rPr lang="ru-RU" sz="1400" dirty="0" err="1" smtClean="0"/>
              <a:t>відносяться</a:t>
            </a:r>
            <a:r>
              <a:rPr lang="ru-RU" sz="1400" dirty="0" smtClean="0"/>
              <a:t> на </a:t>
            </a:r>
            <a:r>
              <a:rPr lang="ru-RU" sz="1400" dirty="0" err="1" smtClean="0"/>
              <a:t>майбутні</a:t>
            </a:r>
            <a:r>
              <a:rPr lang="ru-RU" sz="1400" dirty="0" smtClean="0"/>
              <a:t> </a:t>
            </a:r>
            <a:r>
              <a:rPr lang="ru-RU" sz="1400" dirty="0" err="1" smtClean="0"/>
              <a:t>періоди</a:t>
            </a:r>
            <a:r>
              <a:rPr lang="ru-RU" sz="1400" dirty="0" smtClean="0"/>
              <a:t>.</a:t>
            </a:r>
          </a:p>
          <a:p>
            <a:pPr lvl="0" fontAlgn="base">
              <a:buFont typeface="Arial" pitchFamily="34" charset="0"/>
              <a:buChar char="•"/>
            </a:pPr>
            <a:r>
              <a:rPr lang="ru-RU" sz="1400" dirty="0" err="1" smtClean="0"/>
              <a:t>Процентні</a:t>
            </a:r>
            <a:r>
              <a:rPr lang="ru-RU" sz="1400" dirty="0" smtClean="0"/>
              <a:t> </a:t>
            </a:r>
            <a:r>
              <a:rPr lang="ru-RU" sz="1400" dirty="0" err="1" smtClean="0"/>
              <a:t>витрати</a:t>
            </a:r>
            <a:r>
              <a:rPr lang="ru-RU" sz="1400" dirty="0" smtClean="0"/>
              <a:t> </a:t>
            </a:r>
            <a:r>
              <a:rPr lang="ru-RU" sz="1400" dirty="0" err="1" smtClean="0"/>
              <a:t>визнаються</a:t>
            </a:r>
            <a:r>
              <a:rPr lang="ru-RU" sz="1400" dirty="0" smtClean="0"/>
              <a:t> у </a:t>
            </a:r>
            <a:r>
              <a:rPr lang="ru-RU" sz="1400" dirty="0" err="1" smtClean="0"/>
              <a:t>розмірі</a:t>
            </a:r>
            <a:r>
              <a:rPr lang="ru-RU" sz="1400" dirty="0" smtClean="0"/>
              <a:t> не </a:t>
            </a:r>
            <a:r>
              <a:rPr lang="ru-RU" sz="1400" dirty="0" err="1" smtClean="0"/>
              <a:t>більше</a:t>
            </a:r>
            <a:r>
              <a:rPr lang="ru-RU" sz="1400" dirty="0" smtClean="0"/>
              <a:t> 30% </a:t>
            </a:r>
            <a:r>
              <a:rPr lang="ru-RU" sz="1400" dirty="0" err="1" smtClean="0"/>
              <a:t>від</a:t>
            </a:r>
            <a:r>
              <a:rPr lang="ru-RU" sz="1400" dirty="0" smtClean="0"/>
              <a:t> </a:t>
            </a:r>
            <a:r>
              <a:rPr lang="ru-RU" sz="1400" dirty="0" err="1" smtClean="0"/>
              <a:t>суми</a:t>
            </a:r>
            <a:r>
              <a:rPr lang="ru-RU" sz="1400" dirty="0" smtClean="0"/>
              <a:t> </a:t>
            </a:r>
            <a:r>
              <a:rPr lang="ru-RU" sz="1400" dirty="0" err="1" smtClean="0"/>
              <a:t>фінансового</a:t>
            </a:r>
            <a:r>
              <a:rPr lang="ru-RU" sz="1400" dirty="0" smtClean="0"/>
              <a:t> результату до </a:t>
            </a:r>
            <a:r>
              <a:rPr lang="ru-RU" sz="1400" dirty="0" err="1" smtClean="0"/>
              <a:t>оподаткування</a:t>
            </a:r>
            <a:r>
              <a:rPr lang="ru-RU" sz="1400" dirty="0" smtClean="0"/>
              <a:t>, </a:t>
            </a:r>
            <a:r>
              <a:rPr lang="ru-RU" sz="1400" dirty="0" err="1" smtClean="0"/>
              <a:t>відрахування</a:t>
            </a:r>
            <a:r>
              <a:rPr lang="ru-RU" sz="1400" dirty="0" smtClean="0"/>
              <a:t> </a:t>
            </a:r>
            <a:r>
              <a:rPr lang="ru-RU" sz="1400" dirty="0" err="1" smtClean="0"/>
              <a:t>фінансових</a:t>
            </a:r>
            <a:r>
              <a:rPr lang="ru-RU" sz="1400" dirty="0" smtClean="0"/>
              <a:t> </a:t>
            </a:r>
            <a:r>
              <a:rPr lang="ru-RU" sz="1400" dirty="0" err="1" smtClean="0"/>
              <a:t>витрат</a:t>
            </a:r>
            <a:r>
              <a:rPr lang="ru-RU" sz="1400" dirty="0" smtClean="0"/>
              <a:t> та </a:t>
            </a:r>
            <a:r>
              <a:rPr lang="ru-RU" sz="1400" dirty="0" err="1" smtClean="0"/>
              <a:t>суми</a:t>
            </a:r>
            <a:r>
              <a:rPr lang="ru-RU" sz="1400" dirty="0" smtClean="0"/>
              <a:t> </a:t>
            </a:r>
            <a:r>
              <a:rPr lang="ru-RU" sz="1400" dirty="0" err="1" smtClean="0"/>
              <a:t>амортизаційних</a:t>
            </a:r>
            <a:r>
              <a:rPr lang="ru-RU" sz="1400" dirty="0" smtClean="0"/>
              <a:t> </a:t>
            </a:r>
            <a:r>
              <a:rPr lang="ru-RU" sz="1400" dirty="0" err="1" smtClean="0"/>
              <a:t>відрахувань</a:t>
            </a:r>
            <a:r>
              <a:rPr lang="ru-RU" sz="1400" dirty="0" smtClean="0"/>
              <a:t> КІК за </a:t>
            </a:r>
            <a:r>
              <a:rPr lang="ru-RU" sz="1400" dirty="0" err="1" smtClean="0"/>
              <a:t>даними</a:t>
            </a:r>
            <a:r>
              <a:rPr lang="ru-RU" sz="1400" dirty="0" smtClean="0"/>
              <a:t> </a:t>
            </a:r>
            <a:r>
              <a:rPr lang="ru-RU" sz="1400" dirty="0" err="1" smtClean="0"/>
              <a:t>фінансової</a:t>
            </a:r>
            <a:r>
              <a:rPr lang="ru-RU" sz="1400" dirty="0" smtClean="0"/>
              <a:t> </a:t>
            </a:r>
            <a:r>
              <a:rPr lang="ru-RU" sz="1400" dirty="0" err="1" smtClean="0"/>
              <a:t>звітності</a:t>
            </a:r>
            <a:r>
              <a:rPr lang="ru-RU" sz="1400" dirty="0" smtClean="0"/>
              <a:t> </a:t>
            </a:r>
            <a:r>
              <a:rPr lang="ru-RU" sz="1400" dirty="0" err="1" smtClean="0"/>
              <a:t>звітного</a:t>
            </a:r>
            <a:r>
              <a:rPr lang="ru-RU" sz="1400" dirty="0" smtClean="0"/>
              <a:t> (</a:t>
            </a:r>
            <a:r>
              <a:rPr lang="ru-RU" sz="1400" dirty="0" err="1" smtClean="0"/>
              <a:t>податкового</a:t>
            </a:r>
            <a:r>
              <a:rPr lang="ru-RU" sz="1400" dirty="0" smtClean="0"/>
              <a:t>) </a:t>
            </a:r>
            <a:r>
              <a:rPr lang="ru-RU" sz="1400" dirty="0" err="1" smtClean="0"/>
              <a:t>періоду</a:t>
            </a:r>
            <a:r>
              <a:rPr lang="ru-RU" sz="1400" dirty="0" smtClean="0"/>
              <a:t>, в </a:t>
            </a:r>
            <a:r>
              <a:rPr lang="ru-RU" sz="1400" dirty="0" err="1" smtClean="0"/>
              <a:t>якому</a:t>
            </a:r>
            <a:r>
              <a:rPr lang="ru-RU" sz="1400" dirty="0" smtClean="0"/>
              <a:t> </a:t>
            </a:r>
            <a:r>
              <a:rPr lang="ru-RU" sz="1400" dirty="0" err="1" smtClean="0"/>
              <a:t>здійснюється</a:t>
            </a:r>
            <a:r>
              <a:rPr lang="ru-RU" sz="1400" dirty="0" smtClean="0"/>
              <a:t> </a:t>
            </a:r>
            <a:r>
              <a:rPr lang="ru-RU" sz="1400" dirty="0" err="1" smtClean="0"/>
              <a:t>нарахування</a:t>
            </a:r>
            <a:r>
              <a:rPr lang="ru-RU" sz="1400" dirty="0" smtClean="0"/>
              <a:t> таких </a:t>
            </a:r>
            <a:r>
              <a:rPr lang="ru-RU" sz="1400" dirty="0" err="1" smtClean="0"/>
              <a:t>відсотків</a:t>
            </a:r>
            <a:r>
              <a:rPr lang="ru-RU" sz="1400" dirty="0" smtClean="0"/>
              <a:t>.</a:t>
            </a:r>
          </a:p>
          <a:p>
            <a:pPr lvl="0" fontAlgn="base">
              <a:buFont typeface="Arial" pitchFamily="34" charset="0"/>
              <a:buChar char="•"/>
            </a:pPr>
            <a:r>
              <a:rPr lang="ru-RU" sz="1400" dirty="0" smtClean="0"/>
              <a:t>Не </a:t>
            </a:r>
            <a:r>
              <a:rPr lang="ru-RU" sz="1400" dirty="0" err="1" smtClean="0"/>
              <a:t>враховуються</a:t>
            </a:r>
            <a:r>
              <a:rPr lang="ru-RU" sz="1400" dirty="0" smtClean="0"/>
              <a:t> </a:t>
            </a:r>
            <a:r>
              <a:rPr lang="ru-RU" sz="1400" dirty="0" err="1" smtClean="0"/>
              <a:t>збитки</a:t>
            </a:r>
            <a:r>
              <a:rPr lang="ru-RU" sz="1400" dirty="0" smtClean="0"/>
              <a:t> </a:t>
            </a:r>
            <a:r>
              <a:rPr lang="ru-RU" sz="1400" dirty="0" err="1" smtClean="0"/>
              <a:t>від</a:t>
            </a:r>
            <a:r>
              <a:rPr lang="ru-RU" sz="1400" dirty="0" smtClean="0"/>
              <a:t> </a:t>
            </a:r>
            <a:r>
              <a:rPr lang="ru-RU" sz="1400" dirty="0" err="1" smtClean="0"/>
              <a:t>переоцінки</a:t>
            </a:r>
            <a:r>
              <a:rPr lang="ru-RU" sz="1400" dirty="0" smtClean="0"/>
              <a:t> ЦП, </a:t>
            </a:r>
            <a:r>
              <a:rPr lang="ru-RU" sz="1400" dirty="0" err="1" smtClean="0"/>
              <a:t>крім</a:t>
            </a:r>
            <a:r>
              <a:rPr lang="ru-RU" sz="1400" dirty="0" smtClean="0"/>
              <a:t> ОВДП та </a:t>
            </a:r>
            <a:r>
              <a:rPr lang="ru-RU" sz="1400" dirty="0" err="1" smtClean="0"/>
              <a:t>облігацій</a:t>
            </a:r>
            <a:r>
              <a:rPr lang="ru-RU" sz="1400" dirty="0" smtClean="0"/>
              <a:t> </a:t>
            </a:r>
            <a:r>
              <a:rPr lang="ru-RU" sz="1400" dirty="0" err="1" smtClean="0"/>
              <a:t>місцевих</a:t>
            </a:r>
            <a:r>
              <a:rPr lang="ru-RU" sz="1400" dirty="0" smtClean="0"/>
              <a:t> </a:t>
            </a:r>
            <a:r>
              <a:rPr lang="ru-RU" sz="1400" dirty="0" err="1" smtClean="0"/>
              <a:t>позичок</a:t>
            </a:r>
            <a:r>
              <a:rPr lang="ru-RU" sz="1400" dirty="0" smtClean="0"/>
              <a:t>, </a:t>
            </a:r>
            <a:r>
              <a:rPr lang="ru-RU" sz="1400" dirty="0" err="1" smtClean="0"/>
              <a:t>та</a:t>
            </a:r>
            <a:r>
              <a:rPr lang="ru-RU" sz="1400" dirty="0" smtClean="0"/>
              <a:t> </a:t>
            </a:r>
            <a:r>
              <a:rPr lang="ru-RU" sz="1400" dirty="0" err="1" smtClean="0"/>
              <a:t>інвестиційні</a:t>
            </a:r>
            <a:r>
              <a:rPr lang="ru-RU" sz="1400" dirty="0" smtClean="0"/>
              <a:t> </a:t>
            </a:r>
            <a:r>
              <a:rPr lang="ru-RU" sz="1400" dirty="0" err="1" smtClean="0"/>
              <a:t>втрати</a:t>
            </a:r>
            <a:r>
              <a:rPr lang="ru-RU" sz="1400" dirty="0" smtClean="0"/>
              <a:t> </a:t>
            </a:r>
            <a:r>
              <a:rPr lang="ru-RU" sz="1400" dirty="0" err="1" smtClean="0"/>
              <a:t>від</a:t>
            </a:r>
            <a:r>
              <a:rPr lang="ru-RU" sz="1400" dirty="0" smtClean="0"/>
              <a:t> </a:t>
            </a:r>
            <a:r>
              <a:rPr lang="ru-RU" sz="1400" dirty="0" err="1" smtClean="0"/>
              <a:t>вкладень</a:t>
            </a:r>
            <a:r>
              <a:rPr lang="ru-RU" sz="1400" dirty="0" smtClean="0"/>
              <a:t> у </a:t>
            </a:r>
            <a:r>
              <a:rPr lang="ru-RU" sz="1400" dirty="0" err="1" smtClean="0"/>
              <a:t>пов’язаних</a:t>
            </a:r>
            <a:r>
              <a:rPr lang="ru-RU" sz="1400" dirty="0" smtClean="0"/>
              <a:t> </a:t>
            </a:r>
            <a:r>
              <a:rPr lang="ru-RU" sz="1400" dirty="0" err="1" smtClean="0"/>
              <a:t>осіб</a:t>
            </a:r>
            <a:r>
              <a:rPr lang="ru-RU" sz="1400" dirty="0" smtClean="0"/>
              <a:t>.</a:t>
            </a:r>
          </a:p>
          <a:p>
            <a:pPr lvl="0" fontAlgn="base">
              <a:buFont typeface="Arial" pitchFamily="34" charset="0"/>
              <a:buChar char="•"/>
            </a:pPr>
            <a:r>
              <a:rPr lang="ru-RU" sz="1400" dirty="0" smtClean="0"/>
              <a:t>Доходи та </a:t>
            </a:r>
            <a:r>
              <a:rPr lang="ru-RU" sz="1400" dirty="0" err="1" smtClean="0"/>
              <a:t>витрати</a:t>
            </a:r>
            <a:r>
              <a:rPr lang="ru-RU" sz="1400" dirty="0" smtClean="0"/>
              <a:t> КІК за </a:t>
            </a:r>
            <a:r>
              <a:rPr lang="ru-RU" sz="1400" dirty="0" err="1" smtClean="0"/>
              <a:t>операціями</a:t>
            </a:r>
            <a:r>
              <a:rPr lang="ru-RU" sz="1400" dirty="0" smtClean="0"/>
              <a:t> </a:t>
            </a:r>
            <a:r>
              <a:rPr lang="ru-RU" sz="1400" dirty="0" err="1" smtClean="0"/>
              <a:t>із</a:t>
            </a:r>
            <a:r>
              <a:rPr lang="ru-RU" sz="1400" dirty="0" smtClean="0"/>
              <a:t> </a:t>
            </a:r>
            <a:r>
              <a:rPr lang="ru-RU" sz="1400" dirty="0" err="1" smtClean="0"/>
              <a:t>пов’язаними</a:t>
            </a:r>
            <a:r>
              <a:rPr lang="ru-RU" sz="1400" dirty="0" smtClean="0"/>
              <a:t> особами </a:t>
            </a:r>
            <a:r>
              <a:rPr lang="ru-RU" sz="1400" dirty="0" err="1" smtClean="0"/>
              <a:t>визначаються</a:t>
            </a:r>
            <a:r>
              <a:rPr lang="ru-RU" sz="1400" dirty="0" smtClean="0"/>
              <a:t> за правилами ТЦУ </a:t>
            </a:r>
            <a:r>
              <a:rPr lang="ru-RU" sz="1400" dirty="0" err="1" smtClean="0"/>
              <a:t>України</a:t>
            </a:r>
            <a:r>
              <a:rPr lang="ru-RU" sz="1400" dirty="0" smtClean="0"/>
              <a:t>.</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ru-RU" sz="1400" b="0" i="0" u="none" strike="noStrike" cap="none" normalizeH="0" baseline="0" dirty="0" smtClean="0">
              <a:ln>
                <a:noFill/>
              </a:ln>
              <a:solidFill>
                <a:schemeClr val="tx1"/>
              </a:solidFill>
              <a:effectLst/>
              <a:cs typeface="Arial" pitchFamily="34" charset="0"/>
            </a:endParaRPr>
          </a:p>
        </p:txBody>
      </p:sp>
      <p:sp>
        <p:nvSpPr>
          <p:cNvPr id="14" name="Выноска-облако 13"/>
          <p:cNvSpPr/>
          <p:nvPr/>
        </p:nvSpPr>
        <p:spPr>
          <a:xfrm>
            <a:off x="7629525" y="2247901"/>
            <a:ext cx="4410075" cy="2038350"/>
          </a:xfrm>
          <a:prstGeom prst="cloudCallout">
            <a:avLst/>
          </a:prstGeom>
          <a:solidFill>
            <a:srgbClr val="92D050">
              <a:alpha val="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p:cNvSpPr txBox="1"/>
          <p:nvPr/>
        </p:nvSpPr>
        <p:spPr>
          <a:xfrm>
            <a:off x="133348" y="6419850"/>
            <a:ext cx="10515601" cy="307777"/>
          </a:xfrm>
          <a:prstGeom prst="rect">
            <a:avLst/>
          </a:prstGeom>
          <a:noFill/>
        </p:spPr>
        <p:txBody>
          <a:bodyPr wrap="square" rtlCol="0">
            <a:spAutoFit/>
          </a:bodyPr>
          <a:lstStyle/>
          <a:p>
            <a:r>
              <a:rPr lang="uk-UA" sz="1400" b="1" i="1" dirty="0" smtClean="0"/>
              <a:t>*Підпункти 39</a:t>
            </a:r>
            <a:r>
              <a:rPr lang="uk-UA" sz="1400" b="1" i="1" baseline="30000" dirty="0" smtClean="0"/>
              <a:t> 2</a:t>
            </a:r>
            <a:r>
              <a:rPr lang="uk-UA" sz="1400" b="1" i="1" dirty="0" smtClean="0"/>
              <a:t>.3.2.1 - 39</a:t>
            </a:r>
            <a:r>
              <a:rPr lang="uk-UA" sz="1400" b="1" i="1" baseline="30000" dirty="0" smtClean="0"/>
              <a:t> 2</a:t>
            </a:r>
            <a:r>
              <a:rPr lang="uk-UA" sz="1400" b="1" i="1" dirty="0" smtClean="0"/>
              <a:t>.3.2.1 Кодексу, застосовуються щодо звітних періодів, що розпочинаються з 1 січня 2023 року  </a:t>
            </a:r>
            <a:endParaRPr lang="ru-RU" sz="1400" b="1" i="1" dirty="0"/>
          </a:p>
        </p:txBody>
      </p:sp>
      <p:sp>
        <p:nvSpPr>
          <p:cNvPr id="19" name="Rectangle: Folded Corner 1039">
            <a:extLst>
              <a:ext uri="{FF2B5EF4-FFF2-40B4-BE49-F238E27FC236}">
                <a16:creationId xmlns:a16="http://schemas.microsoft.com/office/drawing/2014/main" xmlns="" id="{7B2E0B2E-CA05-4C39-BE24-CAAF38612906}"/>
              </a:ext>
            </a:extLst>
          </p:cNvPr>
          <p:cNvSpPr/>
          <p:nvPr/>
        </p:nvSpPr>
        <p:spPr>
          <a:xfrm>
            <a:off x="8105776" y="5061432"/>
            <a:ext cx="3590924" cy="1072668"/>
          </a:xfrm>
          <a:prstGeom prst="foldedCorner">
            <a:avLst/>
          </a:prstGeom>
          <a:solidFill>
            <a:srgbClr val="92D050">
              <a:alpha val="9000"/>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i="1" dirty="0" err="1" smtClean="0">
                <a:solidFill>
                  <a:schemeClr val="tx1"/>
                </a:solidFill>
              </a:rPr>
              <a:t>Усі</a:t>
            </a:r>
            <a:r>
              <a:rPr lang="ru-RU" sz="1400" b="1" i="1" dirty="0" smtClean="0">
                <a:solidFill>
                  <a:schemeClr val="tx1"/>
                </a:solidFill>
              </a:rPr>
              <a:t>  </a:t>
            </a:r>
            <a:r>
              <a:rPr lang="ru-RU" sz="1400" b="1" i="1" dirty="0" err="1" smtClean="0">
                <a:solidFill>
                  <a:schemeClr val="tx1"/>
                </a:solidFill>
              </a:rPr>
              <a:t>коригування</a:t>
            </a:r>
            <a:r>
              <a:rPr lang="ru-RU" sz="1400" b="1" i="1" dirty="0" smtClean="0">
                <a:solidFill>
                  <a:schemeClr val="tx1"/>
                </a:solidFill>
              </a:rPr>
              <a:t> та </a:t>
            </a:r>
            <a:r>
              <a:rPr lang="ru-RU" sz="1400" b="1" i="1" dirty="0" err="1" smtClean="0">
                <a:solidFill>
                  <a:schemeClr val="tx1"/>
                </a:solidFill>
              </a:rPr>
              <a:t>інші</a:t>
            </a:r>
            <a:r>
              <a:rPr lang="ru-RU" sz="1400" b="1" i="1" dirty="0" smtClean="0">
                <a:solidFill>
                  <a:schemeClr val="tx1"/>
                </a:solidFill>
              </a:rPr>
              <a:t> </a:t>
            </a:r>
            <a:r>
              <a:rPr lang="ru-RU" sz="1400" b="1" i="1" dirty="0" err="1" smtClean="0">
                <a:solidFill>
                  <a:schemeClr val="tx1"/>
                </a:solidFill>
              </a:rPr>
              <a:t>додаткові</a:t>
            </a:r>
            <a:r>
              <a:rPr lang="ru-RU" sz="1400" b="1" i="1" dirty="0" smtClean="0">
                <a:solidFill>
                  <a:schemeClr val="tx1"/>
                </a:solidFill>
              </a:rPr>
              <a:t> </a:t>
            </a:r>
            <a:r>
              <a:rPr lang="ru-RU" sz="1400" b="1" i="1" dirty="0" err="1" smtClean="0">
                <a:solidFill>
                  <a:schemeClr val="tx1"/>
                </a:solidFill>
              </a:rPr>
              <a:t>відомості</a:t>
            </a:r>
            <a:r>
              <a:rPr lang="ru-RU" sz="1400" b="1" i="1" dirty="0" smtClean="0">
                <a:solidFill>
                  <a:schemeClr val="tx1"/>
                </a:solidFill>
              </a:rPr>
              <a:t> про </a:t>
            </a:r>
            <a:r>
              <a:rPr lang="ru-RU" sz="1400" b="1" i="1" dirty="0" err="1" smtClean="0">
                <a:solidFill>
                  <a:schemeClr val="tx1"/>
                </a:solidFill>
              </a:rPr>
              <a:t>фінансові</a:t>
            </a:r>
            <a:r>
              <a:rPr lang="ru-RU" sz="1400" b="1" i="1" dirty="0" smtClean="0">
                <a:solidFill>
                  <a:schemeClr val="tx1"/>
                </a:solidFill>
              </a:rPr>
              <a:t> </a:t>
            </a:r>
            <a:r>
              <a:rPr lang="ru-RU" sz="1400" b="1" i="1" dirty="0" err="1" smtClean="0">
                <a:solidFill>
                  <a:schemeClr val="tx1"/>
                </a:solidFill>
              </a:rPr>
              <a:t>операції</a:t>
            </a:r>
            <a:r>
              <a:rPr lang="ru-RU" sz="1400" b="1" i="1" dirty="0" smtClean="0">
                <a:solidFill>
                  <a:schemeClr val="tx1"/>
                </a:solidFill>
              </a:rPr>
              <a:t> КІК </a:t>
            </a:r>
            <a:r>
              <a:rPr lang="ru-RU" sz="1400" b="1" i="1" dirty="0" err="1" smtClean="0">
                <a:solidFill>
                  <a:schemeClr val="tx1"/>
                </a:solidFill>
              </a:rPr>
              <a:t>відображаються</a:t>
            </a:r>
            <a:r>
              <a:rPr lang="ru-RU" sz="1400" b="1" i="1" dirty="0" smtClean="0">
                <a:solidFill>
                  <a:schemeClr val="tx1"/>
                </a:solidFill>
              </a:rPr>
              <a:t> у </a:t>
            </a:r>
            <a:r>
              <a:rPr lang="ru-RU" sz="1400" b="1" i="1" dirty="0" err="1" smtClean="0">
                <a:solidFill>
                  <a:schemeClr val="tx1"/>
                </a:solidFill>
              </a:rPr>
              <a:t>Додатках</a:t>
            </a:r>
            <a:r>
              <a:rPr lang="ru-RU" sz="1400" b="1" i="1" dirty="0" smtClean="0">
                <a:solidFill>
                  <a:schemeClr val="tx1"/>
                </a:solidFill>
              </a:rPr>
              <a:t> до </a:t>
            </a:r>
            <a:r>
              <a:rPr lang="ru-RU" sz="1400" b="1" i="1" dirty="0" err="1" smtClean="0">
                <a:solidFill>
                  <a:schemeClr val="tx1"/>
                </a:solidFill>
              </a:rPr>
              <a:t>звіту</a:t>
            </a:r>
            <a:r>
              <a:rPr lang="ru-RU" sz="1400" b="1" i="1" dirty="0" smtClean="0">
                <a:solidFill>
                  <a:schemeClr val="tx1"/>
                </a:solidFill>
              </a:rPr>
              <a:t>: </a:t>
            </a:r>
            <a:r>
              <a:rPr lang="ru-RU" sz="1400" b="1" i="1" u="sng" dirty="0" err="1" smtClean="0">
                <a:solidFill>
                  <a:schemeClr val="tx1"/>
                </a:solidFill>
              </a:rPr>
              <a:t>Додаток</a:t>
            </a:r>
            <a:r>
              <a:rPr lang="ru-RU" sz="1400" b="1" i="1" u="sng" dirty="0" smtClean="0">
                <a:solidFill>
                  <a:schemeClr val="tx1"/>
                </a:solidFill>
              </a:rPr>
              <a:t> К, </a:t>
            </a:r>
            <a:r>
              <a:rPr lang="ru-RU" sz="1400" b="1" i="1" u="sng" dirty="0" err="1" smtClean="0">
                <a:solidFill>
                  <a:schemeClr val="tx1"/>
                </a:solidFill>
              </a:rPr>
              <a:t>Додаток</a:t>
            </a:r>
            <a:r>
              <a:rPr lang="ru-RU" sz="1400" b="1" i="1" u="sng" dirty="0" smtClean="0">
                <a:solidFill>
                  <a:schemeClr val="tx1"/>
                </a:solidFill>
              </a:rPr>
              <a:t> ТЦ, </a:t>
            </a:r>
            <a:r>
              <a:rPr lang="ru-RU" sz="1400" b="1" i="1" u="sng" dirty="0" err="1" smtClean="0">
                <a:solidFill>
                  <a:schemeClr val="tx1"/>
                </a:solidFill>
              </a:rPr>
              <a:t>Додаток</a:t>
            </a:r>
            <a:r>
              <a:rPr lang="ru-RU" sz="1400" b="1" i="1" u="sng" dirty="0" smtClean="0">
                <a:solidFill>
                  <a:schemeClr val="tx1"/>
                </a:solidFill>
              </a:rPr>
              <a:t> ЦП</a:t>
            </a:r>
            <a:r>
              <a:rPr lang="ru-RU" sz="1400" b="1" i="1" dirty="0" smtClean="0">
                <a:solidFill>
                  <a:schemeClr val="tx1"/>
                </a:solidFill>
              </a:rPr>
              <a:t>.</a:t>
            </a:r>
            <a:endParaRPr lang="ru-RU" sz="1400" b="1" i="1" dirty="0">
              <a:solidFill>
                <a:schemeClr val="tx1"/>
              </a:solidFill>
            </a:endParaRPr>
          </a:p>
        </p:txBody>
      </p:sp>
      <p:pic>
        <p:nvPicPr>
          <p:cNvPr id="21" name="Graphic 16" descr="Send with solid fill">
            <a:extLst>
              <a:ext uri="{FF2B5EF4-FFF2-40B4-BE49-F238E27FC236}">
                <a16:creationId xmlns:a16="http://schemas.microsoft.com/office/drawing/2014/main" xmlns="" id="{268825AC-469D-4603-A719-8B720AE96982}"/>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3102716" y="171450"/>
            <a:ext cx="9144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3">
            <a:extLst>
              <a:ext uri="{FF2B5EF4-FFF2-40B4-BE49-F238E27FC236}">
                <a16:creationId xmlns="" xmlns:a16="http://schemas.microsoft.com/office/drawing/2014/main" id="{D51D8D7C-453C-46AA-9724-8902FA3A9ED9}"/>
              </a:ext>
            </a:extLst>
          </p:cNvPr>
          <p:cNvGrpSpPr/>
          <p:nvPr/>
        </p:nvGrpSpPr>
        <p:grpSpPr>
          <a:xfrm>
            <a:off x="3790950" y="182887"/>
            <a:ext cx="8248650" cy="1283963"/>
            <a:chOff x="1035049" y="1983740"/>
            <a:chExt cx="9956800" cy="3362960"/>
          </a:xfrm>
          <a:solidFill>
            <a:schemeClr val="bg1"/>
          </a:solidFill>
        </p:grpSpPr>
        <p:sp>
          <p:nvSpPr>
            <p:cNvPr id="15" name="Прямоугольник 14">
              <a:extLst>
                <a:ext uri="{FF2B5EF4-FFF2-40B4-BE49-F238E27FC236}">
                  <a16:creationId xmlns="" xmlns:a16="http://schemas.microsoft.com/office/drawing/2014/main" id="{96E1AE04-D0F3-4C9F-AFF7-4FAC561BA427}"/>
                </a:ext>
              </a:extLst>
            </p:cNvPr>
            <p:cNvSpPr/>
            <p:nvPr/>
          </p:nvSpPr>
          <p:spPr>
            <a:xfrm>
              <a:off x="1200149" y="2082801"/>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16" name="Прямая соединительная линия 15">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Прямая соединительная линия 16">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5" name="TextBox 4">
            <a:extLst>
              <a:ext uri="{FF2B5EF4-FFF2-40B4-BE49-F238E27FC236}"/>
            </a:extLst>
          </p:cNvPr>
          <p:cNvSpPr txBox="1"/>
          <p:nvPr/>
        </p:nvSpPr>
        <p:spPr>
          <a:xfrm>
            <a:off x="3924301" y="190500"/>
            <a:ext cx="8039100" cy="1200329"/>
          </a:xfrm>
          <a:prstGeom prst="rect">
            <a:avLst/>
          </a:prstGeo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uk-UA" sz="3600" b="1" i="1" dirty="0" smtClean="0">
                <a:solidFill>
                  <a:schemeClr val="accent5">
                    <a:lumMod val="50000"/>
                  </a:schemeClr>
                </a:solidFill>
                <a:cs typeface="Times New Roman" pitchFamily="18" charset="0"/>
              </a:rPr>
              <a:t>Звільнення від оподаткування прибутку </a:t>
            </a:r>
            <a:r>
              <a:rPr lang="uk-UA" sz="3600" b="1" i="1" dirty="0" err="1" smtClean="0">
                <a:solidFill>
                  <a:schemeClr val="accent5">
                    <a:lumMod val="50000"/>
                  </a:schemeClr>
                </a:solidFill>
                <a:cs typeface="Times New Roman" pitchFamily="18" charset="0"/>
              </a:rPr>
              <a:t>КІК</a:t>
            </a:r>
            <a:r>
              <a:rPr lang="uk-UA" sz="3600" b="1" i="1" dirty="0" smtClean="0">
                <a:solidFill>
                  <a:schemeClr val="accent5">
                    <a:lumMod val="50000"/>
                  </a:schemeClr>
                </a:solidFill>
                <a:cs typeface="Times New Roman" pitchFamily="18" charset="0"/>
              </a:rPr>
              <a:t> </a:t>
            </a:r>
            <a:endParaRPr lang="uk-UA" sz="3600" i="1" dirty="0">
              <a:solidFill>
                <a:schemeClr val="accent5">
                  <a:lumMod val="50000"/>
                </a:schemeClr>
              </a:solidFill>
              <a:cs typeface="Times New Roman" pitchFamily="18" charset="0"/>
            </a:endParaRPr>
          </a:p>
        </p:txBody>
      </p:sp>
      <p:pic>
        <p:nvPicPr>
          <p:cNvPr id="13" name="Рисунок 7">
            <a:extLst>
              <a:ext uri="{FF2B5EF4-FFF2-40B4-BE49-F238E27FC236}">
                <a16:creationId xmlns:a16="http://schemas.microsoft.com/office/drawing/2014/main" xmlns="" id="{82FDE72A-C792-4408-BB54-2F85E4B790C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3624153" cy="495300"/>
          </a:xfrm>
          <a:prstGeom prst="rect">
            <a:avLst/>
          </a:prstGeom>
        </p:spPr>
      </p:pic>
      <p:graphicFrame>
        <p:nvGraphicFramePr>
          <p:cNvPr id="19" name="Схема 18"/>
          <p:cNvGraphicFramePr/>
          <p:nvPr/>
        </p:nvGraphicFramePr>
        <p:xfrm>
          <a:off x="765174" y="2138891"/>
          <a:ext cx="10112376" cy="38428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TextBox 19"/>
          <p:cNvSpPr txBox="1"/>
          <p:nvPr/>
        </p:nvSpPr>
        <p:spPr>
          <a:xfrm>
            <a:off x="400049" y="6375797"/>
            <a:ext cx="11791951" cy="615553"/>
          </a:xfrm>
          <a:prstGeom prst="rect">
            <a:avLst/>
          </a:prstGeom>
          <a:noFill/>
        </p:spPr>
        <p:txBody>
          <a:bodyPr wrap="square" rtlCol="0">
            <a:spAutoFit/>
          </a:bodyPr>
          <a:lstStyle/>
          <a:p>
            <a:pPr fontAlgn="auto">
              <a:spcBef>
                <a:spcPts val="0"/>
              </a:spcBef>
              <a:spcAft>
                <a:spcPts val="0"/>
              </a:spcAft>
              <a:defRPr/>
            </a:pPr>
            <a:r>
              <a:rPr lang="uk-UA" sz="1200" b="1" dirty="0" smtClean="0">
                <a:solidFill>
                  <a:schemeClr val="accent1">
                    <a:lumMod val="50000"/>
                  </a:schemeClr>
                </a:solidFill>
                <a:latin typeface="Times New Roman" pitchFamily="18" charset="0"/>
                <a:cs typeface="Times New Roman" pitchFamily="18" charset="0"/>
              </a:rPr>
              <a:t>*У разі звільнення від оподаткування - контролююча особа звільняється від обов’язку розраховувати скоригований прибуток </a:t>
            </a:r>
            <a:r>
              <a:rPr lang="uk-UA" sz="1200" b="1" dirty="0" err="1" smtClean="0">
                <a:solidFill>
                  <a:schemeClr val="accent1">
                    <a:lumMod val="50000"/>
                  </a:schemeClr>
                </a:solidFill>
                <a:latin typeface="Times New Roman" pitchFamily="18" charset="0"/>
                <a:cs typeface="Times New Roman" pitchFamily="18" charset="0"/>
              </a:rPr>
              <a:t>КІК</a:t>
            </a:r>
            <a:r>
              <a:rPr lang="uk-UA" sz="1200" b="1" dirty="0" smtClean="0">
                <a:solidFill>
                  <a:schemeClr val="accent1">
                    <a:lumMod val="50000"/>
                  </a:schemeClr>
                </a:solidFill>
                <a:latin typeface="Times New Roman" pitchFamily="18" charset="0"/>
                <a:cs typeface="Times New Roman" pitchFamily="18" charset="0"/>
              </a:rPr>
              <a:t> при цьому не  </a:t>
            </a:r>
          </a:p>
          <a:p>
            <a:pPr fontAlgn="auto">
              <a:spcBef>
                <a:spcPts val="0"/>
              </a:spcBef>
              <a:spcAft>
                <a:spcPts val="0"/>
              </a:spcAft>
              <a:defRPr/>
            </a:pPr>
            <a:r>
              <a:rPr lang="uk-UA" sz="1200" b="1" dirty="0" smtClean="0">
                <a:solidFill>
                  <a:schemeClr val="accent1">
                    <a:lumMod val="50000"/>
                  </a:schemeClr>
                </a:solidFill>
                <a:latin typeface="Times New Roman" pitchFamily="18" charset="0"/>
                <a:cs typeface="Times New Roman" pitchFamily="18" charset="0"/>
              </a:rPr>
              <a:t>звільняється від </a:t>
            </a:r>
            <a:r>
              <a:rPr lang="uk-UA" sz="1200" b="1" dirty="0" err="1" smtClean="0">
                <a:solidFill>
                  <a:schemeClr val="accent1">
                    <a:lumMod val="50000"/>
                  </a:schemeClr>
                </a:solidFill>
                <a:latin typeface="Times New Roman" pitchFamily="18" charset="0"/>
                <a:cs typeface="Times New Roman" pitchFamily="18" charset="0"/>
              </a:rPr>
              <a:t>обов</a:t>
            </a:r>
            <a:r>
              <a:rPr lang="en-US" sz="1200" b="1" dirty="0" smtClean="0">
                <a:solidFill>
                  <a:schemeClr val="accent1">
                    <a:lumMod val="50000"/>
                  </a:schemeClr>
                </a:solidFill>
                <a:latin typeface="Times New Roman" pitchFamily="18" charset="0"/>
                <a:cs typeface="Times New Roman" pitchFamily="18" charset="0"/>
              </a:rPr>
              <a:t>`</a:t>
            </a:r>
            <a:r>
              <a:rPr lang="uk-UA" sz="1200" b="1" dirty="0" err="1" smtClean="0">
                <a:solidFill>
                  <a:schemeClr val="accent1">
                    <a:lumMod val="50000"/>
                  </a:schemeClr>
                </a:solidFill>
                <a:latin typeface="Times New Roman" pitchFamily="18" charset="0"/>
                <a:cs typeface="Times New Roman" pitchFamily="18" charset="0"/>
              </a:rPr>
              <a:t>язку</a:t>
            </a:r>
            <a:r>
              <a:rPr lang="uk-UA" sz="1200" b="1" dirty="0" smtClean="0">
                <a:solidFill>
                  <a:schemeClr val="accent1">
                    <a:lumMod val="50000"/>
                  </a:schemeClr>
                </a:solidFill>
                <a:latin typeface="Times New Roman" pitchFamily="18" charset="0"/>
                <a:cs typeface="Times New Roman" pitchFamily="18" charset="0"/>
              </a:rPr>
              <a:t> щодо подання звіту про </a:t>
            </a:r>
            <a:r>
              <a:rPr lang="uk-UA" sz="1200" b="1" dirty="0" err="1" smtClean="0">
                <a:solidFill>
                  <a:schemeClr val="accent1">
                    <a:lumMod val="50000"/>
                  </a:schemeClr>
                </a:solidFill>
                <a:latin typeface="Times New Roman" pitchFamily="18" charset="0"/>
                <a:cs typeface="Times New Roman" pitchFamily="18" charset="0"/>
              </a:rPr>
              <a:t>КІК</a:t>
            </a:r>
            <a:r>
              <a:rPr lang="uk-UA" sz="1200" b="1" dirty="0" smtClean="0">
                <a:solidFill>
                  <a:schemeClr val="accent1">
                    <a:lumMod val="50000"/>
                  </a:schemeClr>
                </a:solidFill>
                <a:latin typeface="Times New Roman" pitchFamily="18" charset="0"/>
                <a:cs typeface="Times New Roman" pitchFamily="18" charset="0"/>
              </a:rPr>
              <a:t>.</a:t>
            </a:r>
          </a:p>
          <a:p>
            <a:endParaRPr lang="ru-RU" sz="1000" dirty="0"/>
          </a:p>
        </p:txBody>
      </p:sp>
      <p:pic>
        <p:nvPicPr>
          <p:cNvPr id="12" name="Picture 2"/>
          <p:cNvPicPr>
            <a:picLocks noChangeAspect="1" noChangeArrowheads="1"/>
          </p:cNvPicPr>
          <p:nvPr/>
        </p:nvPicPr>
        <p:blipFill>
          <a:blip r:embed="rId8" cstate="print"/>
          <a:srcRect/>
          <a:stretch>
            <a:fillRect/>
          </a:stretch>
        </p:blipFill>
        <p:spPr bwMode="auto">
          <a:xfrm>
            <a:off x="10672152" y="5170587"/>
            <a:ext cx="1519848" cy="1519849"/>
          </a:xfrm>
          <a:prstGeom prst="rect">
            <a:avLst/>
          </a:prstGeom>
          <a:ln>
            <a:noFill/>
          </a:ln>
          <a:effectLst>
            <a:softEdge rad="112500"/>
          </a:effectLst>
        </p:spPr>
        <p:style>
          <a:lnRef idx="1">
            <a:schemeClr val="accent3"/>
          </a:lnRef>
          <a:fillRef idx="2">
            <a:schemeClr val="accent3"/>
          </a:fillRef>
          <a:effectRef idx="1">
            <a:schemeClr val="accent3"/>
          </a:effectRef>
          <a:fontRef idx="minor">
            <a:schemeClr val="dk1"/>
          </a:fontRef>
        </p:style>
      </p:pic>
      <p:sp>
        <p:nvSpPr>
          <p:cNvPr id="21" name="Скругленный прямоугольник 20"/>
          <p:cNvSpPr/>
          <p:nvPr/>
        </p:nvSpPr>
        <p:spPr>
          <a:xfrm>
            <a:off x="723900" y="1514475"/>
            <a:ext cx="10163175" cy="56197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algn="ctr">
              <a:lnSpc>
                <a:spcPct val="115000"/>
              </a:lnSpc>
            </a:pPr>
            <a:r>
              <a:rPr lang="uk-UA" altLang="uk-UA" b="1" i="1" dirty="0" smtClean="0">
                <a:solidFill>
                  <a:schemeClr val="bg1"/>
                </a:solidFill>
                <a:cs typeface="Times New Roman" pitchFamily="18" charset="0"/>
              </a:rPr>
              <a:t> Пунктом </a:t>
            </a:r>
            <a:r>
              <a:rPr lang="uk-UA" b="1" i="1" dirty="0" smtClean="0"/>
              <a:t>39</a:t>
            </a:r>
            <a:r>
              <a:rPr lang="uk-UA" b="1" i="1" baseline="30000" dirty="0" smtClean="0"/>
              <a:t> 2</a:t>
            </a:r>
            <a:r>
              <a:rPr lang="uk-UA" b="1" i="1" dirty="0" smtClean="0">
                <a:solidFill>
                  <a:schemeClr val="bg1"/>
                </a:solidFill>
                <a:cs typeface="Times New Roman" pitchFamily="18" charset="0"/>
              </a:rPr>
              <a:t>.4. Кодексу передбачено умови звільнення прибутку </a:t>
            </a:r>
            <a:r>
              <a:rPr lang="uk-UA" b="1" i="1" dirty="0" err="1" smtClean="0">
                <a:solidFill>
                  <a:schemeClr val="bg1"/>
                </a:solidFill>
                <a:cs typeface="Times New Roman" pitchFamily="18" charset="0"/>
              </a:rPr>
              <a:t>КІК</a:t>
            </a:r>
            <a:r>
              <a:rPr lang="uk-UA" b="1" i="1" dirty="0" smtClean="0">
                <a:solidFill>
                  <a:schemeClr val="bg1"/>
                </a:solidFill>
                <a:cs typeface="Times New Roman" pitchFamily="18" charset="0"/>
              </a:rPr>
              <a:t> від оподаткування: </a:t>
            </a:r>
            <a:endParaRPr lang="uk-UA" b="1" i="1" dirty="0">
              <a:solidFill>
                <a:schemeClr val="bg1"/>
              </a:solidFill>
              <a:cs typeface="Times New Roman" pitchFamily="18" charset="0"/>
            </a:endParaRPr>
          </a:p>
        </p:txBody>
      </p:sp>
      <p:sp>
        <p:nvSpPr>
          <p:cNvPr id="18" name="TextBox 17"/>
          <p:cNvSpPr txBox="1"/>
          <p:nvPr/>
        </p:nvSpPr>
        <p:spPr>
          <a:xfrm>
            <a:off x="390524" y="5929610"/>
            <a:ext cx="10306051" cy="461665"/>
          </a:xfrm>
          <a:prstGeom prst="rect">
            <a:avLst/>
          </a:prstGeom>
          <a:noFill/>
        </p:spPr>
        <p:txBody>
          <a:bodyPr wrap="square" rtlCol="0">
            <a:spAutoFit/>
          </a:bodyPr>
          <a:lstStyle/>
          <a:p>
            <a:r>
              <a:rPr lang="uk-UA" sz="1200" b="1" dirty="0" smtClean="0">
                <a:solidFill>
                  <a:schemeClr val="accent5">
                    <a:lumMod val="50000"/>
                  </a:schemeClr>
                </a:solidFill>
                <a:latin typeface="Times New Roman" pitchFamily="18" charset="0"/>
                <a:cs typeface="Times New Roman" pitchFamily="18" charset="0"/>
              </a:rPr>
              <a:t>*Контролююча особа має право добровільно відмовитись від звільнення оподаткування прибутку </a:t>
            </a:r>
            <a:r>
              <a:rPr lang="uk-UA" sz="1200" b="1" dirty="0" err="1" smtClean="0">
                <a:solidFill>
                  <a:schemeClr val="accent5">
                    <a:lumMod val="50000"/>
                  </a:schemeClr>
                </a:solidFill>
                <a:latin typeface="Times New Roman" pitchFamily="18" charset="0"/>
                <a:cs typeface="Times New Roman" pitchFamily="18" charset="0"/>
              </a:rPr>
              <a:t>КІК</a:t>
            </a:r>
            <a:r>
              <a:rPr lang="uk-UA" sz="1200" b="1" dirty="0" smtClean="0">
                <a:solidFill>
                  <a:schemeClr val="accent5">
                    <a:lumMod val="50000"/>
                  </a:schemeClr>
                </a:solidFill>
                <a:latin typeface="Times New Roman" pitchFamily="18" charset="0"/>
                <a:cs typeface="Times New Roman" pitchFamily="18" charset="0"/>
              </a:rPr>
              <a:t> шляхом подання відповідної заяви у довільній формі, одночасно з поданням звіту про </a:t>
            </a:r>
            <a:r>
              <a:rPr lang="uk-UA" sz="1200" b="1" dirty="0" err="1" smtClean="0">
                <a:solidFill>
                  <a:schemeClr val="accent5">
                    <a:lumMod val="50000"/>
                  </a:schemeClr>
                </a:solidFill>
                <a:latin typeface="Times New Roman" pitchFamily="18" charset="0"/>
                <a:cs typeface="Times New Roman" pitchFamily="18" charset="0"/>
              </a:rPr>
              <a:t>КІК</a:t>
            </a:r>
            <a:r>
              <a:rPr lang="uk-UA" sz="1200" b="1" dirty="0" smtClean="0">
                <a:solidFill>
                  <a:schemeClr val="accent5">
                    <a:lumMod val="50000"/>
                  </a:schemeClr>
                </a:solidFill>
                <a:latin typeface="Times New Roman" pitchFamily="18" charset="0"/>
                <a:cs typeface="Times New Roman" pitchFamily="18" charset="0"/>
              </a:rPr>
              <a:t>.  </a:t>
            </a:r>
            <a:endParaRPr lang="ru-RU" sz="1200" b="1" dirty="0">
              <a:solidFill>
                <a:schemeClr val="accent5">
                  <a:lumMod val="50000"/>
                </a:schemeClr>
              </a:solidFill>
              <a:latin typeface="Times New Roman" pitchFamily="18" charset="0"/>
              <a:cs typeface="Times New Roman" pitchFamily="18" charset="0"/>
            </a:endParaRPr>
          </a:p>
        </p:txBody>
      </p:sp>
      <p:pic>
        <p:nvPicPr>
          <p:cNvPr id="14" name="Graphic 35" descr="Exclamation mark with solid fill">
            <a:extLst>
              <a:ext uri="{FF2B5EF4-FFF2-40B4-BE49-F238E27FC236}">
                <a16:creationId xmlns:a16="http://schemas.microsoft.com/office/drawing/2014/main" xmlns="" id="{B5059158-5F28-4143-8078-EF400C117F53}"/>
              </a:ext>
            </a:extLst>
          </p:cNvPr>
          <p:cNvPicPr>
            <a:picLocks noChangeAspect="1"/>
          </p:cNvPicPr>
          <p:nvPr/>
        </p:nvPicPr>
        <p:blipFill>
          <a:blip r:embed="rId9" cstate="print">
            <a:extLst>
              <a:ext uri="{28A0092B-C50C-407E-A947-70E740481C1C}">
                <a14:useLocalDpi xmlns:a14="http://schemas.microsoft.com/office/drawing/2010/main" xmlns="" val="0"/>
              </a:ext>
              <a:ext uri="{96DAC541-7B7A-43D3-8B79-37D633B846F1}">
                <asvg:svgBlip xmlns:asvg="http://schemas.microsoft.com/office/drawing/2016/SVG/main" xmlns="" r:embed="rId16"/>
              </a:ext>
            </a:extLst>
          </a:blip>
          <a:stretch>
            <a:fillRect/>
          </a:stretch>
        </p:blipFill>
        <p:spPr>
          <a:xfrm>
            <a:off x="-119028" y="5915025"/>
            <a:ext cx="810385" cy="942976"/>
          </a:xfrm>
          <a:prstGeom prst="rect">
            <a:avLst/>
          </a:prstGeom>
        </p:spPr>
      </p:pic>
    </p:spTree>
    <p:extLst>
      <p:ext uri="{BB962C8B-B14F-4D97-AF65-F5344CB8AC3E}">
        <p14:creationId xmlns:p14="http://schemas.microsoft.com/office/powerpoint/2010/main" xmlns="" val="21486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Rounded Corners 35">
            <a:extLst>
              <a:ext uri="{FF2B5EF4-FFF2-40B4-BE49-F238E27FC236}">
                <a16:creationId xmlns:a16="http://schemas.microsoft.com/office/drawing/2014/main" xmlns="" id="{CE4A4B59-19C3-4387-82BA-7A32342741AA}"/>
              </a:ext>
            </a:extLst>
          </p:cNvPr>
          <p:cNvSpPr/>
          <p:nvPr/>
        </p:nvSpPr>
        <p:spPr>
          <a:xfrm>
            <a:off x="9479197" y="1443266"/>
            <a:ext cx="2712803" cy="2071459"/>
          </a:xfrm>
          <a:prstGeom prst="round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Rectangle: Rounded Corners 34">
            <a:extLst>
              <a:ext uri="{FF2B5EF4-FFF2-40B4-BE49-F238E27FC236}">
                <a16:creationId xmlns:a16="http://schemas.microsoft.com/office/drawing/2014/main" xmlns="" id="{9B6A080E-7759-4F06-B5D4-4C1FB1B440A7}"/>
              </a:ext>
            </a:extLst>
          </p:cNvPr>
          <p:cNvSpPr/>
          <p:nvPr/>
        </p:nvSpPr>
        <p:spPr>
          <a:xfrm>
            <a:off x="6987598" y="1498944"/>
            <a:ext cx="2434967" cy="1977681"/>
          </a:xfrm>
          <a:prstGeom prst="round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Rectangle: Rounded Corners 33">
            <a:extLst>
              <a:ext uri="{FF2B5EF4-FFF2-40B4-BE49-F238E27FC236}">
                <a16:creationId xmlns:a16="http://schemas.microsoft.com/office/drawing/2014/main" xmlns="" id="{A6743B26-6BB0-4425-8150-B98F942684C7}"/>
              </a:ext>
            </a:extLst>
          </p:cNvPr>
          <p:cNvSpPr/>
          <p:nvPr/>
        </p:nvSpPr>
        <p:spPr>
          <a:xfrm>
            <a:off x="3708981" y="1508469"/>
            <a:ext cx="3239314" cy="1958632"/>
          </a:xfrm>
          <a:prstGeom prst="round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Rectangle: Rounded Corners 32">
            <a:extLst>
              <a:ext uri="{FF2B5EF4-FFF2-40B4-BE49-F238E27FC236}">
                <a16:creationId xmlns:a16="http://schemas.microsoft.com/office/drawing/2014/main" xmlns="" id="{DE73622A-DC55-4302-AAAD-D9AFD60B7662}"/>
              </a:ext>
            </a:extLst>
          </p:cNvPr>
          <p:cNvSpPr/>
          <p:nvPr/>
        </p:nvSpPr>
        <p:spPr>
          <a:xfrm>
            <a:off x="1669836" y="1564228"/>
            <a:ext cx="1999842" cy="1902872"/>
          </a:xfrm>
          <a:prstGeom prst="round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2" name="Rectangle: Rounded Corners 31">
            <a:extLst>
              <a:ext uri="{FF2B5EF4-FFF2-40B4-BE49-F238E27FC236}">
                <a16:creationId xmlns:a16="http://schemas.microsoft.com/office/drawing/2014/main" xmlns="" id="{0423A3BD-C401-4F91-8605-D9179CE6305A}"/>
              </a:ext>
            </a:extLst>
          </p:cNvPr>
          <p:cNvSpPr/>
          <p:nvPr/>
        </p:nvSpPr>
        <p:spPr>
          <a:xfrm>
            <a:off x="0" y="1526128"/>
            <a:ext cx="1636067" cy="1902872"/>
          </a:xfrm>
          <a:prstGeom prst="round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a:p>
        </p:txBody>
      </p:sp>
      <p:pic>
        <p:nvPicPr>
          <p:cNvPr id="4"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487" y="237469"/>
            <a:ext cx="3207657" cy="438379"/>
          </a:xfrm>
          <a:prstGeom prst="rect">
            <a:avLst/>
          </a:prstGeom>
        </p:spPr>
      </p:pic>
      <p:sp>
        <p:nvSpPr>
          <p:cNvPr id="8" name="TextBox 7">
            <a:extLst>
              <a:ext uri="{FF2B5EF4-FFF2-40B4-BE49-F238E27FC236}">
                <a16:creationId xmlns:a16="http://schemas.microsoft.com/office/drawing/2014/main" xmlns="" id="{1DA2826F-84A4-4D38-B672-5347E17F3548}"/>
              </a:ext>
            </a:extLst>
          </p:cNvPr>
          <p:cNvSpPr txBox="1"/>
          <p:nvPr/>
        </p:nvSpPr>
        <p:spPr>
          <a:xfrm>
            <a:off x="1170432" y="4187952"/>
            <a:ext cx="184731" cy="369332"/>
          </a:xfrm>
          <a:prstGeom prst="rect">
            <a:avLst/>
          </a:prstGeom>
          <a:noFill/>
        </p:spPr>
        <p:txBody>
          <a:bodyPr wrap="none" rtlCol="0">
            <a:spAutoFit/>
          </a:bodyPr>
          <a:lstStyle/>
          <a:p>
            <a:endParaRPr lang="ru-RU" dirty="0"/>
          </a:p>
        </p:txBody>
      </p:sp>
      <p:sp>
        <p:nvSpPr>
          <p:cNvPr id="15" name="TextBox 14">
            <a:extLst>
              <a:ext uri="{FF2B5EF4-FFF2-40B4-BE49-F238E27FC236}">
                <a16:creationId xmlns:a16="http://schemas.microsoft.com/office/drawing/2014/main" xmlns="" id="{F8F7DA84-8C3A-44DE-A8A7-41C8D79E525A}"/>
              </a:ext>
            </a:extLst>
          </p:cNvPr>
          <p:cNvSpPr txBox="1"/>
          <p:nvPr/>
        </p:nvSpPr>
        <p:spPr>
          <a:xfrm>
            <a:off x="0" y="1653547"/>
            <a:ext cx="1869622" cy="1138773"/>
          </a:xfrm>
          <a:prstGeom prst="rect">
            <a:avLst/>
          </a:prstGeom>
          <a:noFill/>
        </p:spPr>
        <p:txBody>
          <a:bodyPr wrap="square">
            <a:spAutoFit/>
          </a:bodyPr>
          <a:lstStyle/>
          <a:p>
            <a:r>
              <a:rPr lang="ru-RU" sz="2000" b="1" dirty="0"/>
              <a:t> </a:t>
            </a:r>
            <a:r>
              <a:rPr lang="ru-RU" sz="1600" b="1" dirty="0">
                <a:solidFill>
                  <a:srgbClr val="314552"/>
                </a:solidFill>
              </a:rPr>
              <a:t>Неподання</a:t>
            </a:r>
          </a:p>
          <a:p>
            <a:r>
              <a:rPr lang="ru-RU" sz="1600" b="1" dirty="0">
                <a:solidFill>
                  <a:srgbClr val="314552"/>
                </a:solidFill>
              </a:rPr>
              <a:t> </a:t>
            </a:r>
            <a:r>
              <a:rPr lang="ru-RU" sz="1600" dirty="0">
                <a:solidFill>
                  <a:srgbClr val="314552"/>
                </a:solidFill>
              </a:rPr>
              <a:t>контролюючою особою звіту про КІК</a:t>
            </a:r>
          </a:p>
        </p:txBody>
      </p:sp>
      <p:sp>
        <p:nvSpPr>
          <p:cNvPr id="17" name="TextBox 16">
            <a:extLst>
              <a:ext uri="{FF2B5EF4-FFF2-40B4-BE49-F238E27FC236}">
                <a16:creationId xmlns:a16="http://schemas.microsoft.com/office/drawing/2014/main" xmlns="" id="{B4205C17-70E0-4560-AA94-F1EB0FC8E2B1}"/>
              </a:ext>
            </a:extLst>
          </p:cNvPr>
          <p:cNvSpPr txBox="1"/>
          <p:nvPr/>
        </p:nvSpPr>
        <p:spPr>
          <a:xfrm>
            <a:off x="1836092" y="1628775"/>
            <a:ext cx="1964383" cy="1323439"/>
          </a:xfrm>
          <a:prstGeom prst="rect">
            <a:avLst/>
          </a:prstGeom>
          <a:noFill/>
        </p:spPr>
        <p:txBody>
          <a:bodyPr wrap="square">
            <a:spAutoFit/>
          </a:bodyPr>
          <a:lstStyle/>
          <a:p>
            <a:r>
              <a:rPr lang="ru-RU" sz="1600" b="1" dirty="0">
                <a:solidFill>
                  <a:srgbClr val="314552"/>
                </a:solidFill>
              </a:rPr>
              <a:t>Несвоєчасне подання</a:t>
            </a:r>
          </a:p>
          <a:p>
            <a:r>
              <a:rPr lang="ru-RU" sz="1600" b="1" dirty="0">
                <a:solidFill>
                  <a:srgbClr val="314552"/>
                </a:solidFill>
              </a:rPr>
              <a:t> </a:t>
            </a:r>
            <a:r>
              <a:rPr lang="ru-RU" sz="1600" dirty="0">
                <a:solidFill>
                  <a:srgbClr val="314552"/>
                </a:solidFill>
              </a:rPr>
              <a:t>контролюючою особою звіту про КІК</a:t>
            </a:r>
          </a:p>
        </p:txBody>
      </p:sp>
      <p:sp>
        <p:nvSpPr>
          <p:cNvPr id="19" name="TextBox 18">
            <a:extLst>
              <a:ext uri="{FF2B5EF4-FFF2-40B4-BE49-F238E27FC236}">
                <a16:creationId xmlns:a16="http://schemas.microsoft.com/office/drawing/2014/main" xmlns="" id="{23CE1C49-2123-4299-A4EE-67DF5B574993}"/>
              </a:ext>
            </a:extLst>
          </p:cNvPr>
          <p:cNvSpPr txBox="1"/>
          <p:nvPr/>
        </p:nvSpPr>
        <p:spPr>
          <a:xfrm>
            <a:off x="3829050" y="1630904"/>
            <a:ext cx="3089220" cy="1817146"/>
          </a:xfrm>
          <a:prstGeom prst="rect">
            <a:avLst/>
          </a:prstGeom>
          <a:noFill/>
        </p:spPr>
        <p:txBody>
          <a:bodyPr wrap="square">
            <a:spAutoFit/>
          </a:bodyPr>
          <a:lstStyle/>
          <a:p>
            <a:r>
              <a:rPr lang="ru-RU" sz="1600" b="1" dirty="0">
                <a:solidFill>
                  <a:srgbClr val="314552"/>
                </a:solidFill>
              </a:rPr>
              <a:t>Невідображення</a:t>
            </a:r>
          </a:p>
          <a:p>
            <a:r>
              <a:rPr lang="ru-RU" sz="1600" dirty="0">
                <a:solidFill>
                  <a:srgbClr val="314552"/>
                </a:solidFill>
              </a:rPr>
              <a:t> контролюючою особою у звіті про КІК відомостей щодо наявних КІК та/або невідображення інформації, визначеної підпунктами "г" - "з" 39 2.5.3 ПКУ, щодо наявних КІК </a:t>
            </a:r>
          </a:p>
        </p:txBody>
      </p:sp>
      <p:sp>
        <p:nvSpPr>
          <p:cNvPr id="21" name="TextBox 20">
            <a:extLst>
              <a:ext uri="{FF2B5EF4-FFF2-40B4-BE49-F238E27FC236}">
                <a16:creationId xmlns:a16="http://schemas.microsoft.com/office/drawing/2014/main" xmlns="" id="{981348E6-6856-4B11-A77B-9790D40ED2C6}"/>
              </a:ext>
            </a:extLst>
          </p:cNvPr>
          <p:cNvSpPr txBox="1"/>
          <p:nvPr/>
        </p:nvSpPr>
        <p:spPr>
          <a:xfrm>
            <a:off x="7081644" y="1440403"/>
            <a:ext cx="2224281" cy="2062103"/>
          </a:xfrm>
          <a:prstGeom prst="rect">
            <a:avLst/>
          </a:prstGeom>
          <a:noFill/>
        </p:spPr>
        <p:txBody>
          <a:bodyPr wrap="square">
            <a:spAutoFit/>
          </a:bodyPr>
          <a:lstStyle/>
          <a:p>
            <a:r>
              <a:rPr lang="ru-RU" sz="1600" b="1" dirty="0">
                <a:solidFill>
                  <a:srgbClr val="314552"/>
                </a:solidFill>
              </a:rPr>
              <a:t>Неподання або подання не в повному обсязі</a:t>
            </a:r>
          </a:p>
          <a:p>
            <a:r>
              <a:rPr lang="ru-RU" sz="1600" b="1" dirty="0">
                <a:solidFill>
                  <a:srgbClr val="314552"/>
                </a:solidFill>
              </a:rPr>
              <a:t> </a:t>
            </a:r>
            <a:r>
              <a:rPr lang="ru-RU" sz="1600" dirty="0">
                <a:solidFill>
                  <a:srgbClr val="314552"/>
                </a:solidFill>
              </a:rPr>
              <a:t>контролюючою особою документації з ТЦ, інших копій первинних документів щодо КІК на запит</a:t>
            </a:r>
          </a:p>
        </p:txBody>
      </p:sp>
      <p:sp>
        <p:nvSpPr>
          <p:cNvPr id="23" name="TextBox 22">
            <a:extLst>
              <a:ext uri="{FF2B5EF4-FFF2-40B4-BE49-F238E27FC236}">
                <a16:creationId xmlns:a16="http://schemas.microsoft.com/office/drawing/2014/main" xmlns="" id="{2E98ECC0-8108-4127-8B08-9FCEB77624A2}"/>
              </a:ext>
            </a:extLst>
          </p:cNvPr>
          <p:cNvSpPr txBox="1"/>
          <p:nvPr/>
        </p:nvSpPr>
        <p:spPr>
          <a:xfrm>
            <a:off x="9498765" y="1504465"/>
            <a:ext cx="2763778" cy="1569660"/>
          </a:xfrm>
          <a:prstGeom prst="rect">
            <a:avLst/>
          </a:prstGeom>
          <a:noFill/>
        </p:spPr>
        <p:txBody>
          <a:bodyPr wrap="square">
            <a:spAutoFit/>
          </a:bodyPr>
          <a:lstStyle/>
          <a:p>
            <a:r>
              <a:rPr lang="ru-RU" sz="1600" b="1" dirty="0">
                <a:solidFill>
                  <a:srgbClr val="314552"/>
                </a:solidFill>
              </a:rPr>
              <a:t>Неподання звіту про КІК</a:t>
            </a:r>
          </a:p>
          <a:p>
            <a:r>
              <a:rPr lang="ru-RU" sz="1600" b="1" dirty="0">
                <a:solidFill>
                  <a:srgbClr val="314552"/>
                </a:solidFill>
              </a:rPr>
              <a:t> </a:t>
            </a:r>
            <a:r>
              <a:rPr lang="ru-RU" sz="1600" dirty="0">
                <a:solidFill>
                  <a:srgbClr val="314552"/>
                </a:solidFill>
              </a:rPr>
              <a:t>протягом 30 календарних днів, наступних за останнім, днем граничного строку сплати фінансових санкцій (штрафів)</a:t>
            </a:r>
          </a:p>
        </p:txBody>
      </p:sp>
      <p:sp>
        <p:nvSpPr>
          <p:cNvPr id="27" name="Arrow: Down 26">
            <a:extLst>
              <a:ext uri="{FF2B5EF4-FFF2-40B4-BE49-F238E27FC236}">
                <a16:creationId xmlns:a16="http://schemas.microsoft.com/office/drawing/2014/main" xmlns="" id="{8A78C9F7-CAA5-4D2E-8E0E-773B7519041D}"/>
              </a:ext>
            </a:extLst>
          </p:cNvPr>
          <p:cNvSpPr/>
          <p:nvPr/>
        </p:nvSpPr>
        <p:spPr>
          <a:xfrm>
            <a:off x="2629535" y="3543105"/>
            <a:ext cx="126429" cy="28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extBox 37">
            <a:extLst>
              <a:ext uri="{FF2B5EF4-FFF2-40B4-BE49-F238E27FC236}">
                <a16:creationId xmlns:a16="http://schemas.microsoft.com/office/drawing/2014/main" xmlns="" id="{763C791C-A99C-4F63-BF38-2626FA522C9C}"/>
              </a:ext>
            </a:extLst>
          </p:cNvPr>
          <p:cNvSpPr txBox="1"/>
          <p:nvPr/>
        </p:nvSpPr>
        <p:spPr>
          <a:xfrm>
            <a:off x="0" y="3832865"/>
            <a:ext cx="1887491" cy="2123658"/>
          </a:xfrm>
          <a:prstGeom prst="rect">
            <a:avLst/>
          </a:prstGeom>
          <a:noFill/>
        </p:spPr>
        <p:txBody>
          <a:bodyPr wrap="square">
            <a:spAutoFit/>
          </a:bodyPr>
          <a:lstStyle/>
          <a:p>
            <a:r>
              <a:rPr lang="ru-RU" sz="1400" b="1" dirty="0">
                <a:solidFill>
                  <a:srgbClr val="314552"/>
                </a:solidFill>
              </a:rPr>
              <a:t>100 розмірів </a:t>
            </a:r>
            <a:r>
              <a:rPr lang="ru-RU" sz="1400" dirty="0" err="1">
                <a:solidFill>
                  <a:srgbClr val="314552"/>
                </a:solidFill>
              </a:rPr>
              <a:t>прожиткового</a:t>
            </a:r>
            <a:r>
              <a:rPr lang="ru-RU" sz="1400" dirty="0">
                <a:solidFill>
                  <a:srgbClr val="314552"/>
                </a:solidFill>
              </a:rPr>
              <a:t> </a:t>
            </a:r>
            <a:r>
              <a:rPr lang="ru-RU" sz="1400" dirty="0" err="1" smtClean="0">
                <a:solidFill>
                  <a:srgbClr val="314552"/>
                </a:solidFill>
              </a:rPr>
              <a:t>мінімуму</a:t>
            </a:r>
            <a:r>
              <a:rPr lang="ru-RU" sz="1400" dirty="0" smtClean="0">
                <a:solidFill>
                  <a:srgbClr val="314552"/>
                </a:solidFill>
              </a:rPr>
              <a:t> </a:t>
            </a:r>
            <a:r>
              <a:rPr lang="ru-RU" sz="1400" dirty="0">
                <a:solidFill>
                  <a:srgbClr val="314552"/>
                </a:solidFill>
              </a:rPr>
              <a:t>для працездатної особи на 1 січня </a:t>
            </a:r>
            <a:r>
              <a:rPr lang="ru-RU" sz="1400" dirty="0" err="1">
                <a:solidFill>
                  <a:srgbClr val="314552"/>
                </a:solidFill>
              </a:rPr>
              <a:t>звітного</a:t>
            </a:r>
            <a:r>
              <a:rPr lang="ru-RU" sz="1400" dirty="0">
                <a:solidFill>
                  <a:srgbClr val="314552"/>
                </a:solidFill>
              </a:rPr>
              <a:t> </a:t>
            </a:r>
            <a:r>
              <a:rPr lang="ru-RU" sz="1400" dirty="0" smtClean="0">
                <a:solidFill>
                  <a:srgbClr val="314552"/>
                </a:solidFill>
              </a:rPr>
              <a:t>року</a:t>
            </a:r>
          </a:p>
          <a:p>
            <a:endParaRPr lang="ru-RU" sz="1600" dirty="0" smtClean="0">
              <a:solidFill>
                <a:srgbClr val="314552"/>
              </a:solidFill>
            </a:endParaRPr>
          </a:p>
          <a:p>
            <a:r>
              <a:rPr lang="uk-UA" sz="1600" b="1" i="1" dirty="0" smtClean="0">
                <a:solidFill>
                  <a:srgbClr val="314552"/>
                </a:solidFill>
              </a:rPr>
              <a:t>2022: 248 100 грн.</a:t>
            </a:r>
          </a:p>
          <a:p>
            <a:r>
              <a:rPr lang="uk-UA" sz="1600" b="1" i="1" dirty="0" smtClean="0">
                <a:solidFill>
                  <a:srgbClr val="314552"/>
                </a:solidFill>
              </a:rPr>
              <a:t>2023: 268 400 грн.</a:t>
            </a:r>
            <a:endParaRPr lang="ru-RU" sz="1600" b="1" i="1" dirty="0">
              <a:solidFill>
                <a:srgbClr val="314552"/>
              </a:solidFill>
            </a:endParaRPr>
          </a:p>
        </p:txBody>
      </p:sp>
      <p:sp>
        <p:nvSpPr>
          <p:cNvPr id="40" name="TextBox 39">
            <a:extLst>
              <a:ext uri="{FF2B5EF4-FFF2-40B4-BE49-F238E27FC236}">
                <a16:creationId xmlns:a16="http://schemas.microsoft.com/office/drawing/2014/main" xmlns="" id="{B1903C9B-1F13-4D8B-852F-A4141AA29CE3}"/>
              </a:ext>
            </a:extLst>
          </p:cNvPr>
          <p:cNvSpPr txBox="1"/>
          <p:nvPr/>
        </p:nvSpPr>
        <p:spPr>
          <a:xfrm>
            <a:off x="1711838" y="3780234"/>
            <a:ext cx="2077289" cy="3077766"/>
          </a:xfrm>
          <a:prstGeom prst="rect">
            <a:avLst/>
          </a:prstGeom>
          <a:noFill/>
        </p:spPr>
        <p:txBody>
          <a:bodyPr wrap="square">
            <a:spAutoFit/>
          </a:bodyPr>
          <a:lstStyle/>
          <a:p>
            <a:r>
              <a:rPr lang="ru-RU" sz="1400" b="1" dirty="0">
                <a:solidFill>
                  <a:srgbClr val="314552"/>
                </a:solidFill>
              </a:rPr>
              <a:t>1 розмір </a:t>
            </a:r>
            <a:r>
              <a:rPr lang="ru-RU" sz="1400" dirty="0">
                <a:solidFill>
                  <a:srgbClr val="314552"/>
                </a:solidFill>
              </a:rPr>
              <a:t>прожиткового min для працездатної особи на 1 січня звітного року за кожен календарний день неподання, але не більше 50 </a:t>
            </a:r>
            <a:r>
              <a:rPr lang="ru-RU" sz="1400" dirty="0" err="1" smtClean="0">
                <a:solidFill>
                  <a:srgbClr val="314552"/>
                </a:solidFill>
              </a:rPr>
              <a:t>розмірів</a:t>
            </a:r>
            <a:endParaRPr lang="ru-RU" sz="1400" dirty="0" smtClean="0">
              <a:solidFill>
                <a:srgbClr val="314552"/>
              </a:solidFill>
            </a:endParaRPr>
          </a:p>
          <a:p>
            <a:r>
              <a:rPr lang="uk-UA" sz="1400" dirty="0" err="1" smtClean="0">
                <a:solidFill>
                  <a:srgbClr val="314552"/>
                </a:solidFill>
              </a:rPr>
              <a:t>прож</a:t>
            </a:r>
            <a:r>
              <a:rPr lang="uk-UA" sz="1400" dirty="0" smtClean="0">
                <a:solidFill>
                  <a:srgbClr val="314552"/>
                </a:solidFill>
              </a:rPr>
              <a:t>. мін для </a:t>
            </a:r>
            <a:r>
              <a:rPr lang="uk-UA" sz="1400" dirty="0" err="1" smtClean="0">
                <a:solidFill>
                  <a:srgbClr val="314552"/>
                </a:solidFill>
              </a:rPr>
              <a:t>прац</a:t>
            </a:r>
            <a:r>
              <a:rPr lang="uk-UA" sz="1400" dirty="0" smtClean="0">
                <a:solidFill>
                  <a:srgbClr val="314552"/>
                </a:solidFill>
              </a:rPr>
              <a:t>. осіб </a:t>
            </a:r>
            <a:endParaRPr lang="ru-RU" sz="1400" dirty="0" smtClean="0">
              <a:solidFill>
                <a:srgbClr val="314552"/>
              </a:solidFill>
            </a:endParaRPr>
          </a:p>
          <a:p>
            <a:r>
              <a:rPr lang="uk-UA" sz="1600" b="1" i="1" dirty="0" smtClean="0">
                <a:solidFill>
                  <a:srgbClr val="314552"/>
                </a:solidFill>
              </a:rPr>
              <a:t>2022: 2 481 грн. (не більше 124 500 грн.)</a:t>
            </a:r>
          </a:p>
          <a:p>
            <a:r>
              <a:rPr lang="uk-UA" sz="1600" b="1" i="1" dirty="0" smtClean="0">
                <a:solidFill>
                  <a:srgbClr val="314552"/>
                </a:solidFill>
              </a:rPr>
              <a:t>2023: 2 684 грн. (не більше 134 200 грн.)</a:t>
            </a:r>
            <a:endParaRPr lang="ru-RU" sz="1600" b="1" i="1" dirty="0" smtClean="0">
              <a:solidFill>
                <a:srgbClr val="314552"/>
              </a:solidFill>
            </a:endParaRPr>
          </a:p>
          <a:p>
            <a:r>
              <a:rPr lang="ru-RU" dirty="0" smtClean="0">
                <a:solidFill>
                  <a:srgbClr val="314552"/>
                </a:solidFill>
              </a:rPr>
              <a:t> </a:t>
            </a:r>
            <a:endParaRPr lang="ru-RU" dirty="0">
              <a:solidFill>
                <a:srgbClr val="314552"/>
              </a:solidFill>
            </a:endParaRPr>
          </a:p>
        </p:txBody>
      </p:sp>
      <p:sp>
        <p:nvSpPr>
          <p:cNvPr id="42" name="TextBox 41">
            <a:extLst>
              <a:ext uri="{FF2B5EF4-FFF2-40B4-BE49-F238E27FC236}">
                <a16:creationId xmlns:a16="http://schemas.microsoft.com/office/drawing/2014/main" xmlns="" id="{CA1BDE8F-271E-4CB3-BFF7-F3C42195D3EA}"/>
              </a:ext>
            </a:extLst>
          </p:cNvPr>
          <p:cNvSpPr txBox="1"/>
          <p:nvPr/>
        </p:nvSpPr>
        <p:spPr>
          <a:xfrm>
            <a:off x="3800838" y="3843302"/>
            <a:ext cx="3163313" cy="2339102"/>
          </a:xfrm>
          <a:prstGeom prst="rect">
            <a:avLst/>
          </a:prstGeom>
          <a:noFill/>
        </p:spPr>
        <p:txBody>
          <a:bodyPr wrap="square">
            <a:spAutoFit/>
          </a:bodyPr>
          <a:lstStyle/>
          <a:p>
            <a:r>
              <a:rPr lang="ru-RU" sz="1400" b="1" dirty="0">
                <a:solidFill>
                  <a:srgbClr val="314552"/>
                </a:solidFill>
              </a:rPr>
              <a:t>3% суми доходу КІК або 25 % </a:t>
            </a:r>
            <a:r>
              <a:rPr lang="ru-RU" sz="1400" dirty="0">
                <a:solidFill>
                  <a:srgbClr val="314552"/>
                </a:solidFill>
              </a:rPr>
              <a:t>скоригованого прибутку КІК за відповідний рік, не відображених у звіті про КІК, залежно від того, яке з таких значень є більшим, але не більше 1000 розмірів прожиткового min для </a:t>
            </a:r>
            <a:r>
              <a:rPr lang="ru-RU" sz="1400" dirty="0" err="1">
                <a:solidFill>
                  <a:srgbClr val="314552"/>
                </a:solidFill>
              </a:rPr>
              <a:t>працездатної</a:t>
            </a:r>
            <a:r>
              <a:rPr lang="ru-RU" sz="1400" dirty="0">
                <a:solidFill>
                  <a:srgbClr val="314552"/>
                </a:solidFill>
              </a:rPr>
              <a:t> </a:t>
            </a:r>
            <a:r>
              <a:rPr lang="ru-RU" sz="1400" dirty="0" smtClean="0">
                <a:solidFill>
                  <a:srgbClr val="314552"/>
                </a:solidFill>
              </a:rPr>
              <a:t>особи</a:t>
            </a:r>
          </a:p>
          <a:p>
            <a:endParaRPr lang="ru-RU" sz="1600" dirty="0" smtClean="0">
              <a:solidFill>
                <a:srgbClr val="314552"/>
              </a:solidFill>
            </a:endParaRPr>
          </a:p>
          <a:p>
            <a:r>
              <a:rPr lang="uk-UA" sz="1600" b="1" i="1" dirty="0" smtClean="0">
                <a:solidFill>
                  <a:srgbClr val="314552"/>
                </a:solidFill>
              </a:rPr>
              <a:t>2022: не більше 2 481 000 грн.</a:t>
            </a:r>
          </a:p>
          <a:p>
            <a:r>
              <a:rPr lang="uk-UA" sz="1600" b="1" i="1" dirty="0" smtClean="0">
                <a:solidFill>
                  <a:srgbClr val="314552"/>
                </a:solidFill>
              </a:rPr>
              <a:t>2023: не більше 2 684 000 грн.</a:t>
            </a:r>
            <a:endParaRPr lang="ru-RU" sz="1600" b="1" i="1" dirty="0">
              <a:solidFill>
                <a:srgbClr val="314552"/>
              </a:solidFill>
            </a:endParaRPr>
          </a:p>
        </p:txBody>
      </p:sp>
      <p:sp>
        <p:nvSpPr>
          <p:cNvPr id="44" name="TextBox 43">
            <a:extLst>
              <a:ext uri="{FF2B5EF4-FFF2-40B4-BE49-F238E27FC236}">
                <a16:creationId xmlns:a16="http://schemas.microsoft.com/office/drawing/2014/main" xmlns="" id="{1BC63503-D60D-4161-90C3-07BCBCDDC2BB}"/>
              </a:ext>
            </a:extLst>
          </p:cNvPr>
          <p:cNvSpPr txBox="1"/>
          <p:nvPr/>
        </p:nvSpPr>
        <p:spPr>
          <a:xfrm>
            <a:off x="7109477" y="3920869"/>
            <a:ext cx="2434573" cy="3308598"/>
          </a:xfrm>
          <a:prstGeom prst="rect">
            <a:avLst/>
          </a:prstGeom>
          <a:noFill/>
        </p:spPr>
        <p:txBody>
          <a:bodyPr wrap="square">
            <a:spAutoFit/>
          </a:bodyPr>
          <a:lstStyle/>
          <a:p>
            <a:pPr lvl="1"/>
            <a:r>
              <a:rPr lang="ru-RU" sz="1400" b="1" dirty="0">
                <a:solidFill>
                  <a:srgbClr val="314552"/>
                </a:solidFill>
              </a:rPr>
              <a:t>3 % від суми доходу КІК</a:t>
            </a:r>
            <a:r>
              <a:rPr lang="ru-RU" sz="1400" dirty="0">
                <a:solidFill>
                  <a:srgbClr val="314552"/>
                </a:solidFill>
              </a:rPr>
              <a:t>, щодо яких не було подано документацію та/або копії первинних документів, але не більше 1000 розмірів прожиткового min для працездатної особи на 1 січня податкового (звітного) року </a:t>
            </a:r>
            <a:endParaRPr lang="ru-RU" sz="1400" dirty="0" smtClean="0">
              <a:solidFill>
                <a:srgbClr val="314552"/>
              </a:solidFill>
            </a:endParaRPr>
          </a:p>
          <a:p>
            <a:endParaRPr lang="ru-RU" sz="1400" dirty="0" smtClean="0">
              <a:solidFill>
                <a:srgbClr val="314552"/>
              </a:solidFill>
            </a:endParaRPr>
          </a:p>
          <a:p>
            <a:r>
              <a:rPr lang="uk-UA" sz="1350" b="1" i="1" dirty="0" smtClean="0">
                <a:solidFill>
                  <a:srgbClr val="314552"/>
                </a:solidFill>
              </a:rPr>
              <a:t>2022: не більше 2 481 000 грн.</a:t>
            </a:r>
          </a:p>
          <a:p>
            <a:r>
              <a:rPr lang="uk-UA" sz="1350" b="1" i="1" dirty="0" smtClean="0">
                <a:solidFill>
                  <a:srgbClr val="314552"/>
                </a:solidFill>
              </a:rPr>
              <a:t>2023: не більше 2 684 000 грн.</a:t>
            </a:r>
            <a:endParaRPr lang="ru-RU" sz="1350" b="1" i="1" dirty="0" smtClean="0">
              <a:solidFill>
                <a:srgbClr val="314552"/>
              </a:solidFill>
            </a:endParaRPr>
          </a:p>
          <a:p>
            <a:endParaRPr lang="ru-RU" sz="1400" dirty="0" smtClean="0">
              <a:solidFill>
                <a:srgbClr val="314552"/>
              </a:solidFill>
            </a:endParaRPr>
          </a:p>
          <a:p>
            <a:endParaRPr lang="ru-RU" sz="1400" dirty="0">
              <a:solidFill>
                <a:srgbClr val="314552"/>
              </a:solidFill>
            </a:endParaRPr>
          </a:p>
        </p:txBody>
      </p:sp>
      <p:sp>
        <p:nvSpPr>
          <p:cNvPr id="46" name="TextBox 45">
            <a:extLst>
              <a:ext uri="{FF2B5EF4-FFF2-40B4-BE49-F238E27FC236}">
                <a16:creationId xmlns:a16="http://schemas.microsoft.com/office/drawing/2014/main" xmlns="" id="{F84EB264-3D75-4BC0-8670-C004583DF036}"/>
              </a:ext>
            </a:extLst>
          </p:cNvPr>
          <p:cNvSpPr txBox="1"/>
          <p:nvPr/>
        </p:nvSpPr>
        <p:spPr>
          <a:xfrm>
            <a:off x="9591168" y="3913001"/>
            <a:ext cx="2600832" cy="2462213"/>
          </a:xfrm>
          <a:prstGeom prst="rect">
            <a:avLst/>
          </a:prstGeom>
          <a:noFill/>
        </p:spPr>
        <p:txBody>
          <a:bodyPr wrap="square">
            <a:spAutoFit/>
          </a:bodyPr>
          <a:lstStyle/>
          <a:p>
            <a:r>
              <a:rPr lang="ru-RU" sz="1400" b="1" dirty="0">
                <a:solidFill>
                  <a:srgbClr val="314552"/>
                </a:solidFill>
              </a:rPr>
              <a:t>5 розмірів </a:t>
            </a:r>
            <a:r>
              <a:rPr lang="ru-RU" sz="1400" b="1" dirty="0" err="1">
                <a:solidFill>
                  <a:srgbClr val="314552"/>
                </a:solidFill>
              </a:rPr>
              <a:t>прожиткового</a:t>
            </a:r>
            <a:r>
              <a:rPr lang="ru-RU" sz="1400" b="1" dirty="0">
                <a:solidFill>
                  <a:srgbClr val="314552"/>
                </a:solidFill>
              </a:rPr>
              <a:t> </a:t>
            </a:r>
            <a:r>
              <a:rPr lang="ru-RU" sz="1400" b="1" dirty="0" err="1" smtClean="0">
                <a:solidFill>
                  <a:srgbClr val="314552"/>
                </a:solidFill>
              </a:rPr>
              <a:t>мінімуму</a:t>
            </a:r>
            <a:r>
              <a:rPr lang="ru-RU" sz="1400" b="1" dirty="0" smtClean="0">
                <a:solidFill>
                  <a:srgbClr val="314552"/>
                </a:solidFill>
              </a:rPr>
              <a:t> </a:t>
            </a:r>
            <a:r>
              <a:rPr lang="ru-RU" sz="1400" dirty="0">
                <a:solidFill>
                  <a:srgbClr val="314552"/>
                </a:solidFill>
              </a:rPr>
              <a:t>для працездатної особи на 1 січня звітного року за кожен календарний день неподання, але не більше 300 </a:t>
            </a:r>
            <a:r>
              <a:rPr lang="ru-RU" sz="1400" dirty="0" err="1" smtClean="0">
                <a:solidFill>
                  <a:srgbClr val="314552"/>
                </a:solidFill>
              </a:rPr>
              <a:t>розмірів</a:t>
            </a:r>
            <a:r>
              <a:rPr lang="ru-RU" sz="1400" dirty="0" smtClean="0">
                <a:solidFill>
                  <a:srgbClr val="314552"/>
                </a:solidFill>
              </a:rPr>
              <a:t> </a:t>
            </a:r>
          </a:p>
          <a:p>
            <a:r>
              <a:rPr lang="ru-RU" sz="1400" dirty="0" smtClean="0">
                <a:solidFill>
                  <a:srgbClr val="314552"/>
                </a:solidFill>
              </a:rPr>
              <a:t> </a:t>
            </a:r>
            <a:r>
              <a:rPr lang="uk-UA" sz="1400" b="1" i="1" dirty="0" smtClean="0">
                <a:solidFill>
                  <a:srgbClr val="314552"/>
                </a:solidFill>
              </a:rPr>
              <a:t>2022: 12 405 грн. (не більше 744 300 грн.)</a:t>
            </a:r>
          </a:p>
          <a:p>
            <a:r>
              <a:rPr lang="uk-UA" sz="1400" b="1" i="1" dirty="0" smtClean="0">
                <a:solidFill>
                  <a:srgbClr val="314552"/>
                </a:solidFill>
              </a:rPr>
              <a:t>2023: 13 420 грн. (не більше 805 200 грн.)</a:t>
            </a:r>
            <a:endParaRPr lang="ru-RU" sz="1400" b="1" i="1" dirty="0" smtClean="0">
              <a:solidFill>
                <a:srgbClr val="314552"/>
              </a:solidFill>
            </a:endParaRPr>
          </a:p>
          <a:p>
            <a:endParaRPr lang="ru-RU" sz="1400" dirty="0">
              <a:solidFill>
                <a:srgbClr val="314552"/>
              </a:solidFill>
            </a:endParaRPr>
          </a:p>
        </p:txBody>
      </p:sp>
      <p:grpSp>
        <p:nvGrpSpPr>
          <p:cNvPr id="31" name="Группа 30">
            <a:extLst>
              <a:ext uri="{FF2B5EF4-FFF2-40B4-BE49-F238E27FC236}">
                <a16:creationId xmlns="" xmlns:a16="http://schemas.microsoft.com/office/drawing/2014/main" id="{D51D8D7C-453C-46AA-9724-8902FA3A9ED9}"/>
              </a:ext>
            </a:extLst>
          </p:cNvPr>
          <p:cNvGrpSpPr/>
          <p:nvPr/>
        </p:nvGrpSpPr>
        <p:grpSpPr>
          <a:xfrm>
            <a:off x="3406887" y="163837"/>
            <a:ext cx="8623189" cy="1283963"/>
            <a:chOff x="1035049" y="1983740"/>
            <a:chExt cx="9956800" cy="3362960"/>
          </a:xfrm>
          <a:solidFill>
            <a:schemeClr val="bg1"/>
          </a:solidFill>
        </p:grpSpPr>
        <p:sp>
          <p:nvSpPr>
            <p:cNvPr id="37" name="Прямоугольник 36">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uk-UA" sz="2800" b="1" i="1" dirty="0" smtClean="0">
                  <a:solidFill>
                    <a:schemeClr val="accent5">
                      <a:lumMod val="50000"/>
                    </a:schemeClr>
                  </a:solidFill>
                </a:rPr>
                <a:t>Відповідальність за неподання контролюючою особою звіту про </a:t>
              </a:r>
              <a:r>
                <a:rPr lang="uk-UA" sz="2800" b="1" i="1" dirty="0" err="1" smtClean="0">
                  <a:solidFill>
                    <a:schemeClr val="accent5">
                      <a:lumMod val="50000"/>
                    </a:schemeClr>
                  </a:solidFill>
                </a:rPr>
                <a:t>КІК</a:t>
              </a:r>
              <a:r>
                <a:rPr lang="uk-UA" sz="2800" b="1" i="1" dirty="0" smtClean="0">
                  <a:solidFill>
                    <a:schemeClr val="accent5">
                      <a:lumMod val="50000"/>
                    </a:schemeClr>
                  </a:solidFill>
                </a:rPr>
                <a:t> (пункт 120.7 Кодексу)</a:t>
              </a:r>
              <a:endParaRPr lang="uk-UA" sz="2800" b="1" i="1" dirty="0">
                <a:solidFill>
                  <a:schemeClr val="accent5">
                    <a:lumMod val="50000"/>
                  </a:schemeClr>
                </a:solidFill>
              </a:endParaRPr>
            </a:p>
          </p:txBody>
        </p:sp>
        <p:cxnSp>
          <p:nvCxnSpPr>
            <p:cNvPr id="39" name="Прямая соединительная линия 38">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1" name="Прямая соединительная линия 40">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43" name="Arrow: Down 26">
            <a:extLst>
              <a:ext uri="{FF2B5EF4-FFF2-40B4-BE49-F238E27FC236}">
                <a16:creationId xmlns:a16="http://schemas.microsoft.com/office/drawing/2014/main" xmlns="" id="{8A78C9F7-CAA5-4D2E-8E0E-773B7519041D}"/>
              </a:ext>
            </a:extLst>
          </p:cNvPr>
          <p:cNvSpPr/>
          <p:nvPr/>
        </p:nvSpPr>
        <p:spPr>
          <a:xfrm>
            <a:off x="695960" y="3552630"/>
            <a:ext cx="126429" cy="28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Arrow: Down 26">
            <a:extLst>
              <a:ext uri="{FF2B5EF4-FFF2-40B4-BE49-F238E27FC236}">
                <a16:creationId xmlns:a16="http://schemas.microsoft.com/office/drawing/2014/main" xmlns="" id="{8A78C9F7-CAA5-4D2E-8E0E-773B7519041D}"/>
              </a:ext>
            </a:extLst>
          </p:cNvPr>
          <p:cNvSpPr/>
          <p:nvPr/>
        </p:nvSpPr>
        <p:spPr>
          <a:xfrm>
            <a:off x="5287010" y="3543105"/>
            <a:ext cx="126429" cy="28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Arrow: Down 26">
            <a:extLst>
              <a:ext uri="{FF2B5EF4-FFF2-40B4-BE49-F238E27FC236}">
                <a16:creationId xmlns:a16="http://schemas.microsoft.com/office/drawing/2014/main" xmlns="" id="{8A78C9F7-CAA5-4D2E-8E0E-773B7519041D}"/>
              </a:ext>
            </a:extLst>
          </p:cNvPr>
          <p:cNvSpPr/>
          <p:nvPr/>
        </p:nvSpPr>
        <p:spPr>
          <a:xfrm>
            <a:off x="8125460" y="3581205"/>
            <a:ext cx="126429" cy="28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Arrow: Down 26">
            <a:extLst>
              <a:ext uri="{FF2B5EF4-FFF2-40B4-BE49-F238E27FC236}">
                <a16:creationId xmlns:a16="http://schemas.microsoft.com/office/drawing/2014/main" xmlns="" id="{8A78C9F7-CAA5-4D2E-8E0E-773B7519041D}"/>
              </a:ext>
            </a:extLst>
          </p:cNvPr>
          <p:cNvSpPr/>
          <p:nvPr/>
        </p:nvSpPr>
        <p:spPr>
          <a:xfrm>
            <a:off x="10830560" y="3590730"/>
            <a:ext cx="126429" cy="28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xmlns="" val="385215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outVertical)">
                                      <p:cBhvr>
                                        <p:cTn id="7"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a:extLst>
              <a:ext uri="{FF2B5EF4-FFF2-40B4-BE49-F238E27FC236}">
                <a16:creationId xmlns:a16="http://schemas.microsoft.com/office/drawing/2014/main" xmlns="" id="{E831EE57-A51A-44D9-ABDD-EBA029310A9B}"/>
              </a:ext>
            </a:extLst>
          </p:cNvPr>
          <p:cNvSpPr/>
          <p:nvPr/>
        </p:nvSpPr>
        <p:spPr>
          <a:xfrm>
            <a:off x="514350" y="1828801"/>
            <a:ext cx="11125200" cy="4238624"/>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pic>
        <p:nvPicPr>
          <p:cNvPr id="3" name="Рисунок 7">
            <a:extLst>
              <a:ext uri="{FF2B5EF4-FFF2-40B4-BE49-F238E27FC236}">
                <a16:creationId xmlns:a16="http://schemas.microsoft.com/office/drawing/2014/main" xmlns="" id="{82FDE72A-C792-4408-BB54-2F85E4B790C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487" y="237469"/>
            <a:ext cx="3207657" cy="438379"/>
          </a:xfrm>
          <a:prstGeom prst="rect">
            <a:avLst/>
          </a:prstGeom>
        </p:spPr>
      </p:pic>
      <p:sp>
        <p:nvSpPr>
          <p:cNvPr id="33793" name="Rectangle 1"/>
          <p:cNvSpPr>
            <a:spLocks noChangeArrowheads="1"/>
          </p:cNvSpPr>
          <p:nvPr/>
        </p:nvSpPr>
        <p:spPr bwMode="auto">
          <a:xfrm>
            <a:off x="628649" y="1821781"/>
            <a:ext cx="10963275"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lang="uk-UA" sz="1400" b="1" i="1" dirty="0" smtClean="0">
              <a:solidFill>
                <a:srgbClr val="000000"/>
              </a:solidFill>
              <a:latin typeface="Arial" pitchFamily="34" charset="0"/>
              <a:ea typeface="Times New Roman" pitchFamily="18" charset="0"/>
              <a:cs typeface="Arial" pitchFamily="34" charset="0"/>
            </a:endParaRPr>
          </a:p>
          <a:p>
            <a:pPr indent="450850" algn="just" fontAlgn="base">
              <a:spcBef>
                <a:spcPct val="0"/>
              </a:spcBef>
              <a:spcAft>
                <a:spcPct val="0"/>
              </a:spcAft>
            </a:pPr>
            <a:r>
              <a:rPr lang="uk-UA" sz="1600" b="1" i="1" dirty="0" smtClean="0"/>
              <a:t>Законом України від </a:t>
            </a:r>
            <a:r>
              <a:rPr lang="uk-UA" sz="1600" b="1" i="1" dirty="0" smtClean="0"/>
              <a:t>09.05.2024 </a:t>
            </a:r>
            <a:r>
              <a:rPr lang="uk-UA" sz="1600" b="1" i="1" dirty="0" smtClean="0"/>
              <a:t>року № </a:t>
            </a:r>
            <a:r>
              <a:rPr lang="uk-UA" sz="1600" b="1" i="1" dirty="0" smtClean="0"/>
              <a:t>3706-</a:t>
            </a:r>
            <a:r>
              <a:rPr lang="ru-RU" sz="1600" b="1" i="1" dirty="0" smtClean="0"/>
              <a:t>IX</a:t>
            </a:r>
            <a:r>
              <a:rPr lang="uk-UA" sz="1600" b="1" i="1" dirty="0" smtClean="0"/>
              <a:t> «Про внесення змін до Податкового кодексу України </a:t>
            </a:r>
            <a:r>
              <a:rPr lang="uk-UA" sz="1600" b="1" i="1" dirty="0" smtClean="0"/>
              <a:t>та інших законів України щодо особливостей експорту окремих видів товарів у період дії воєнного стану», який набрав чинності з 01.07.2024 року, Підрозділ 10 розділу ХХ </a:t>
            </a:r>
            <a:r>
              <a:rPr lang="uk-UA" sz="1600" b="1" i="1" dirty="0" smtClean="0"/>
              <a:t>Кодексу </a:t>
            </a:r>
            <a:r>
              <a:rPr lang="uk-UA" sz="1600" b="1" i="1" dirty="0" smtClean="0"/>
              <a:t>доповнено пунктом 72.</a:t>
            </a:r>
            <a:endParaRPr lang="ru-RU" sz="1600" b="1" i="1" dirty="0" smtClean="0"/>
          </a:p>
          <a:p>
            <a:pPr marL="0" marR="0" lvl="0" indent="450850" algn="just" defTabSz="914400" rtl="0" eaLnBrk="1" fontAlgn="base" latinLnBrk="0" hangingPunct="1">
              <a:lnSpc>
                <a:spcPct val="100000"/>
              </a:lnSpc>
              <a:spcBef>
                <a:spcPct val="0"/>
              </a:spcBef>
              <a:spcAft>
                <a:spcPct val="0"/>
              </a:spcAft>
              <a:buClrTx/>
              <a:buSzTx/>
              <a:buFontTx/>
              <a:buNone/>
              <a:tabLst/>
            </a:pPr>
            <a:endParaRPr lang="uk-UA" sz="1400" b="1" i="1" dirty="0" smtClean="0">
              <a:solidFill>
                <a:srgbClr val="000000"/>
              </a:solidFill>
              <a:latin typeface="Arial"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lang="uk-UA" sz="1400" b="1" i="1" dirty="0" smtClean="0">
                <a:solidFill>
                  <a:srgbClr val="000000"/>
                </a:solidFill>
                <a:latin typeface="Arial" pitchFamily="34" charset="0"/>
                <a:ea typeface="Times New Roman" pitchFamily="18" charset="0"/>
                <a:cs typeface="Arial" pitchFamily="34" charset="0"/>
              </a:rPr>
              <a:t>П</a:t>
            </a:r>
            <a:r>
              <a:rPr kumimoji="0" lang="uk-UA"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ункт</a:t>
            </a:r>
            <a:r>
              <a:rPr kumimoji="0" lang="uk-UA" sz="1400" b="1" i="1"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uk-UA"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72. підрозділу 10 розділу XX  Кодексу </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Тимчасово, з 1 січня 2022 року та протягом дії воєнного стану в Україні, введеного Указом Президента України "Про введення воєнного стану в Україні" від 24 лютого 2022 року N 64/2022, затвердженим Законом України "Про затвердження Указу Президента України "Про введення воєнного стану в Україні" від 24 лютого 2022 року N 2102-IX, та шести місяців після місяця, в якому воєнний стан буде припинено або скасовано:</a:t>
            </a:r>
            <a:endPar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до платників податків не застосовуються штрафні санкції за порушення, передбачені абзацами першим - восьмим пункту 120.7 статті 120 цього Кодексу;</a:t>
            </a:r>
            <a:endPar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до платника податків, його посадових осіб не застосовується адміністративна </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та </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кримінальна відповідальність за порушення, пов'язані із застосуванням </a:t>
            </a:r>
            <a:r>
              <a:rPr lang="uk-UA" sz="1400" dirty="0" smtClean="0">
                <a:solidFill>
                  <a:srgbClr val="000000"/>
                </a:solidFill>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норм </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статті 39</a:t>
            </a:r>
            <a:r>
              <a:rPr kumimoji="0" lang="uk-UA" sz="1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 2</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цього Кодексу;</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Группа 4">
            <a:extLst>
              <a:ext uri="{FF2B5EF4-FFF2-40B4-BE49-F238E27FC236}">
                <a16:creationId xmlns="" xmlns:a16="http://schemas.microsoft.com/office/drawing/2014/main" id="{D51D8D7C-453C-46AA-9724-8902FA3A9ED9}"/>
              </a:ext>
            </a:extLst>
          </p:cNvPr>
          <p:cNvGrpSpPr/>
          <p:nvPr/>
        </p:nvGrpSpPr>
        <p:grpSpPr>
          <a:xfrm>
            <a:off x="3568811" y="249562"/>
            <a:ext cx="8623189" cy="1283963"/>
            <a:chOff x="1035049" y="1983740"/>
            <a:chExt cx="9956800" cy="3362960"/>
          </a:xfrm>
          <a:solidFill>
            <a:schemeClr val="bg1"/>
          </a:solidFill>
        </p:grpSpPr>
        <p:sp>
          <p:nvSpPr>
            <p:cNvPr id="6" name="Прямоугольник 5">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uk-UA" sz="2800" b="1" i="1" dirty="0" smtClean="0">
                  <a:solidFill>
                    <a:schemeClr val="accent5">
                      <a:lumMod val="50000"/>
                    </a:schemeClr>
                  </a:solidFill>
                </a:rPr>
                <a:t>Особливості застосування штрафних санкцій протягом дії воєнного стану </a:t>
              </a:r>
              <a:endParaRPr lang="uk-UA" sz="2800" b="1" i="1" dirty="0">
                <a:solidFill>
                  <a:schemeClr val="accent5">
                    <a:lumMod val="50000"/>
                  </a:schemeClr>
                </a:solidFill>
              </a:endParaRPr>
            </a:p>
          </p:txBody>
        </p:sp>
        <p:cxnSp>
          <p:nvCxnSpPr>
            <p:cNvPr id="7" name="Прямая соединительная линия 6">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 name="Прямая соединительная линия 7">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10" name="Picture 20">
            <a:extLst>
              <a:ext uri="{FF2B5EF4-FFF2-40B4-BE49-F238E27FC236}">
                <a16:creationId xmlns:a16="http://schemas.microsoft.com/office/drawing/2014/main" xmlns="" id="{D18DF244-DB0A-429E-8695-C2E056EB5C4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96250" y="4679772"/>
            <a:ext cx="4095750" cy="2589501"/>
          </a:xfrm>
          <a:prstGeom prst="rect">
            <a:avLst/>
          </a:prstGeom>
        </p:spPr>
      </p:pic>
      <p:pic>
        <p:nvPicPr>
          <p:cNvPr id="11" name="Picture 6" descr="ÐÐ°ÑÑÐ¸Ð½ÐºÐ¸ Ð¿Ð¾ Ð·Ð°Ð¿ÑÐ¾ÑÑ ÑÐµÐ»Ð¾Ð²ÐµÑÐºÐ¸ Ð´Ð»Ñ Ð¿ÑÐµÐ·ÐµÐ½ÑÐ°ÑÐ¸Ð¸"/>
          <p:cNvPicPr>
            <a:picLocks noChangeAspect="1" noChangeArrowheads="1"/>
          </p:cNvPicPr>
          <p:nvPr/>
        </p:nvPicPr>
        <p:blipFill>
          <a:blip r:embed="rId4" cstate="print"/>
          <a:srcRect/>
          <a:stretch>
            <a:fillRect/>
          </a:stretch>
        </p:blipFill>
        <p:spPr bwMode="auto">
          <a:xfrm flipH="1">
            <a:off x="390525" y="5156604"/>
            <a:ext cx="1813561" cy="170139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3" descr="D:\Курс_Ecxel\Безымянный.png"/>
          <p:cNvPicPr>
            <a:picLocks noChangeAspect="1" noChangeArrowheads="1"/>
          </p:cNvPicPr>
          <p:nvPr/>
        </p:nvPicPr>
        <p:blipFill>
          <a:blip r:embed="rId3" cstate="print"/>
          <a:srcRect/>
          <a:stretch>
            <a:fillRect/>
          </a:stretch>
        </p:blipFill>
        <p:spPr bwMode="auto">
          <a:xfrm>
            <a:off x="4507929" y="5257800"/>
            <a:ext cx="1397732" cy="1409679"/>
          </a:xfrm>
          <a:prstGeom prst="rect">
            <a:avLst/>
          </a:prstGeom>
          <a:solidFill>
            <a:srgbClr val="32C888"/>
          </a:solidFill>
          <a:ln w="9525">
            <a:noFill/>
            <a:miter lim="800000"/>
            <a:headEnd/>
            <a:tailEnd/>
          </a:ln>
        </p:spPr>
      </p:pic>
      <p:pic>
        <p:nvPicPr>
          <p:cNvPr id="9" name="Рисунок 8">
            <a:extLst>
              <a:ext uri="{FF2B5EF4-FFF2-40B4-BE49-F238E27FC236}">
                <a16:creationId xmlns:a16="http://schemas.microsoft.com/office/drawing/2014/main" xmlns="" id="{E36DE4EC-A158-4C36-A8D2-A5D21A2C4493}"/>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87404" y="121518"/>
            <a:ext cx="3125578" cy="427162"/>
          </a:xfrm>
          <a:prstGeom prst="rect">
            <a:avLst/>
          </a:prstGeom>
        </p:spPr>
      </p:pic>
      <p:sp>
        <p:nvSpPr>
          <p:cNvPr id="11" name="TextBox 10"/>
          <p:cNvSpPr txBox="1"/>
          <p:nvPr/>
        </p:nvSpPr>
        <p:spPr>
          <a:xfrm>
            <a:off x="5727093" y="5530365"/>
            <a:ext cx="6588732" cy="103618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19050" rtlCol="0" anchor="ctr">
            <a:spAutoFit/>
          </a:bodyPr>
          <a:lstStyle/>
          <a:p>
            <a:pPr algn="ctr" defTabSz="1219169" hangingPunct="0"/>
            <a:r>
              <a:rPr lang="uk-UA" sz="1600" b="1" i="1" dirty="0" smtClean="0"/>
              <a:t>Контролюючих осіб – 4 829 </a:t>
            </a:r>
          </a:p>
          <a:p>
            <a:pPr algn="ctr" defTabSz="1219169" hangingPunct="0"/>
            <a:r>
              <a:rPr lang="uk-UA" sz="1600" b="1" i="1" dirty="0" smtClean="0"/>
              <a:t>Контрольованих іноземних компаній – 6 671</a:t>
            </a:r>
          </a:p>
          <a:p>
            <a:pPr algn="ctr" defTabSz="1219169" hangingPunct="0"/>
            <a:r>
              <a:rPr lang="uk-UA" sz="1600" b="1" i="1" dirty="0" smtClean="0">
                <a:solidFill>
                  <a:srgbClr val="5E5E5E"/>
                </a:solidFill>
                <a:sym typeface="Helvetica Neue"/>
              </a:rPr>
              <a:t>Задекларовано суму податків до сплати –1 393 769 367 грн.</a:t>
            </a:r>
          </a:p>
          <a:p>
            <a:pPr algn="ctr" defTabSz="1219169" hangingPunct="0"/>
            <a:r>
              <a:rPr lang="uk-UA" sz="1600" b="1" i="1" dirty="0" smtClean="0"/>
              <a:t>Військовий збір – 403 314 403 грн.</a:t>
            </a:r>
            <a:endParaRPr lang="ru-RU" sz="1600" b="1" i="1" dirty="0">
              <a:solidFill>
                <a:srgbClr val="5E5E5E"/>
              </a:solidFill>
              <a:sym typeface="Helvetica Neue"/>
            </a:endParaRPr>
          </a:p>
        </p:txBody>
      </p:sp>
      <p:grpSp>
        <p:nvGrpSpPr>
          <p:cNvPr id="16" name="Группа 15">
            <a:extLst>
              <a:ext uri="{FF2B5EF4-FFF2-40B4-BE49-F238E27FC236}">
                <a16:creationId xmlns="" xmlns:a16="http://schemas.microsoft.com/office/drawing/2014/main" id="{D51D8D7C-453C-46AA-9724-8902FA3A9ED9}"/>
              </a:ext>
            </a:extLst>
          </p:cNvPr>
          <p:cNvGrpSpPr/>
          <p:nvPr/>
        </p:nvGrpSpPr>
        <p:grpSpPr>
          <a:xfrm>
            <a:off x="4286250" y="0"/>
            <a:ext cx="7743826" cy="1188712"/>
            <a:chOff x="1035049" y="1983740"/>
            <a:chExt cx="9956800" cy="3362960"/>
          </a:xfrm>
          <a:solidFill>
            <a:schemeClr val="bg1"/>
          </a:solidFill>
        </p:grpSpPr>
        <p:sp>
          <p:nvSpPr>
            <p:cNvPr id="18" name="Прямоугольник 17">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r>
                <a:rPr lang="uk-UA" sz="2800" b="1" i="1" dirty="0" smtClean="0">
                  <a:solidFill>
                    <a:srgbClr val="002060"/>
                  </a:solidFill>
                  <a:latin typeface="Times New Roman" pitchFamily="18" charset="0"/>
                  <a:cs typeface="Times New Roman" pitchFamily="18" charset="0"/>
                </a:rPr>
                <a:t>Кількість поданих Звітів про контрольовані іноземні компанії ГУ ДПС у місті Києві</a:t>
              </a:r>
              <a:endParaRPr lang="ru-RU" sz="2800" b="1" i="1" dirty="0">
                <a:solidFill>
                  <a:srgbClr val="002060"/>
                </a:solidFill>
              </a:endParaRPr>
            </a:p>
          </p:txBody>
        </p:sp>
        <p:cxnSp>
          <p:nvCxnSpPr>
            <p:cNvPr id="19" name="Прямая соединительная линия 18">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Прямая соединительная линия 19">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21" name="Выноска-облако 20"/>
          <p:cNvSpPr/>
          <p:nvPr/>
        </p:nvSpPr>
        <p:spPr>
          <a:xfrm>
            <a:off x="5943600" y="5276850"/>
            <a:ext cx="6248400" cy="1581150"/>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3" name="Диаграмма 22"/>
          <p:cNvGraphicFramePr>
            <a:graphicFrameLocks/>
          </p:cNvGraphicFramePr>
          <p:nvPr/>
        </p:nvGraphicFramePr>
        <p:xfrm>
          <a:off x="5603268" y="1143000"/>
          <a:ext cx="6588732" cy="457311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Диаграмма 23"/>
          <p:cNvGraphicFramePr>
            <a:graphicFrameLocks/>
          </p:cNvGraphicFramePr>
          <p:nvPr/>
        </p:nvGraphicFramePr>
        <p:xfrm>
          <a:off x="174390" y="1171575"/>
          <a:ext cx="7002425" cy="540882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a:extLst>
              <a:ext uri="{FF2B5EF4-FFF2-40B4-BE49-F238E27FC236}">
                <a16:creationId xmlns="" xmlns:a16="http://schemas.microsoft.com/office/drawing/2014/main" id="{D51D8D7C-453C-46AA-9724-8902FA3A9ED9}"/>
              </a:ext>
            </a:extLst>
          </p:cNvPr>
          <p:cNvGrpSpPr/>
          <p:nvPr/>
        </p:nvGrpSpPr>
        <p:grpSpPr>
          <a:xfrm>
            <a:off x="5648326" y="142875"/>
            <a:ext cx="6162674" cy="1188712"/>
            <a:chOff x="1035049" y="1983740"/>
            <a:chExt cx="9956800" cy="3362960"/>
          </a:xfrm>
          <a:solidFill>
            <a:schemeClr val="bg1"/>
          </a:solidFill>
        </p:grpSpPr>
        <p:sp>
          <p:nvSpPr>
            <p:cNvPr id="10" name="Прямоугольник 9">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endParaRPr lang="ru-RU" sz="2800" b="1" i="1" dirty="0">
                <a:solidFill>
                  <a:srgbClr val="002060"/>
                </a:solidFill>
              </a:endParaRPr>
            </a:p>
          </p:txBody>
        </p:sp>
        <p:cxnSp>
          <p:nvCxnSpPr>
            <p:cNvPr id="11" name="Прямая соединительная линия 10">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Прямая соединительная линия 11">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8" name="Рисунок 3" descr="D:\Курс_Ecxel\Безымянный.png"/>
          <p:cNvPicPr>
            <a:picLocks noChangeAspect="1" noChangeArrowheads="1"/>
          </p:cNvPicPr>
          <p:nvPr/>
        </p:nvPicPr>
        <p:blipFill>
          <a:blip r:embed="rId2" cstate="print"/>
          <a:srcRect/>
          <a:stretch>
            <a:fillRect/>
          </a:stretch>
        </p:blipFill>
        <p:spPr bwMode="auto">
          <a:xfrm>
            <a:off x="0" y="5448321"/>
            <a:ext cx="1397732" cy="1409679"/>
          </a:xfrm>
          <a:prstGeom prst="rect">
            <a:avLst/>
          </a:prstGeom>
          <a:solidFill>
            <a:srgbClr val="32C888"/>
          </a:solidFill>
          <a:ln w="9525">
            <a:noFill/>
            <a:miter lim="800000"/>
            <a:headEnd/>
            <a:tailEnd/>
          </a:ln>
        </p:spPr>
      </p:pic>
      <p:pic>
        <p:nvPicPr>
          <p:cNvPr id="9" name="Рисунок 8">
            <a:extLst>
              <a:ext uri="{FF2B5EF4-FFF2-40B4-BE49-F238E27FC236}">
                <a16:creationId xmlns:a16="http://schemas.microsoft.com/office/drawing/2014/main" xmlns="" id="{E36DE4EC-A158-4C36-A8D2-A5D21A2C4493}"/>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7404" y="121518"/>
            <a:ext cx="3125578" cy="427162"/>
          </a:xfrm>
          <a:prstGeom prst="rect">
            <a:avLst/>
          </a:prstGeom>
        </p:spPr>
      </p:pic>
      <p:sp>
        <p:nvSpPr>
          <p:cNvPr id="4" name="TextBox 3"/>
          <p:cNvSpPr txBox="1"/>
          <p:nvPr/>
        </p:nvSpPr>
        <p:spPr>
          <a:xfrm>
            <a:off x="5876739" y="180975"/>
            <a:ext cx="5724636" cy="1156359"/>
          </a:xfrm>
          <a:prstGeom prst="rect">
            <a:avLst/>
          </a:prstGeom>
          <a:noFill/>
        </p:spPr>
        <p:txBody>
          <a:bodyPr wrap="square" lIns="108855" tIns="54428" rIns="108855" bIns="54428" rtlCol="0">
            <a:spAutoFit/>
          </a:bodyPr>
          <a:lstStyle/>
          <a:p>
            <a:r>
              <a:rPr lang="uk-UA" sz="3400" b="1" i="1" dirty="0" smtClean="0"/>
              <a:t>ТОП – 10 країн по кількості поданих звітів про </a:t>
            </a:r>
            <a:r>
              <a:rPr lang="uk-UA" sz="3400" b="1" i="1" dirty="0" err="1" smtClean="0"/>
              <a:t>КІК</a:t>
            </a:r>
            <a:endParaRPr lang="ru-RU" sz="3400" b="1" i="1" dirty="0"/>
          </a:p>
        </p:txBody>
      </p:sp>
      <p:graphicFrame>
        <p:nvGraphicFramePr>
          <p:cNvPr id="6" name="Диаграмма 5"/>
          <p:cNvGraphicFramePr/>
          <p:nvPr/>
        </p:nvGraphicFramePr>
        <p:xfrm>
          <a:off x="371364" y="1304764"/>
          <a:ext cx="11197244" cy="536459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Группа 7">
            <a:extLst>
              <a:ext uri="{FF2B5EF4-FFF2-40B4-BE49-F238E27FC236}">
                <a16:creationId xmlns="" xmlns:a16="http://schemas.microsoft.com/office/drawing/2014/main" id="{D51D8D7C-453C-46AA-9724-8902FA3A9ED9}"/>
              </a:ext>
            </a:extLst>
          </p:cNvPr>
          <p:cNvGrpSpPr/>
          <p:nvPr/>
        </p:nvGrpSpPr>
        <p:grpSpPr>
          <a:xfrm>
            <a:off x="4848225" y="0"/>
            <a:ext cx="7086600" cy="1188712"/>
            <a:chOff x="1035049" y="1983740"/>
            <a:chExt cx="9956800" cy="3362960"/>
          </a:xfrm>
          <a:solidFill>
            <a:schemeClr val="bg1"/>
          </a:solidFill>
        </p:grpSpPr>
        <p:sp>
          <p:nvSpPr>
            <p:cNvPr id="10" name="Прямоугольник 9">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endParaRPr lang="ru-RU" sz="2800" b="1" i="1" dirty="0">
                <a:solidFill>
                  <a:srgbClr val="002060"/>
                </a:solidFill>
              </a:endParaRPr>
            </a:p>
          </p:txBody>
        </p:sp>
        <p:cxnSp>
          <p:nvCxnSpPr>
            <p:cNvPr id="11" name="Прямая соединительная линия 10">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Прямая соединительная линия 11">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9" name="Рисунок 8">
            <a:extLst>
              <a:ext uri="{FF2B5EF4-FFF2-40B4-BE49-F238E27FC236}">
                <a16:creationId xmlns:a16="http://schemas.microsoft.com/office/drawing/2014/main" xmlns="" id="{E36DE4EC-A158-4C36-A8D2-A5D21A2C449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7404" y="121518"/>
            <a:ext cx="3125578" cy="427162"/>
          </a:xfrm>
          <a:prstGeom prst="rect">
            <a:avLst/>
          </a:prstGeom>
        </p:spPr>
      </p:pic>
      <p:sp>
        <p:nvSpPr>
          <p:cNvPr id="4" name="TextBox 3"/>
          <p:cNvSpPr txBox="1"/>
          <p:nvPr/>
        </p:nvSpPr>
        <p:spPr>
          <a:xfrm>
            <a:off x="5210175" y="0"/>
            <a:ext cx="6257849" cy="1356414"/>
          </a:xfrm>
          <a:prstGeom prst="rect">
            <a:avLst/>
          </a:prstGeom>
          <a:noFill/>
        </p:spPr>
        <p:txBody>
          <a:bodyPr wrap="square" lIns="108855" tIns="54428" rIns="108855" bIns="54428" rtlCol="0">
            <a:spAutoFit/>
          </a:bodyPr>
          <a:lstStyle/>
          <a:p>
            <a:r>
              <a:rPr lang="uk-UA" sz="2700" b="1" i="1" dirty="0" smtClean="0"/>
              <a:t>Кількість поданих Повідомлень про участь у іноземній юридичній особі</a:t>
            </a:r>
          </a:p>
          <a:p>
            <a:endParaRPr lang="ru-RU" sz="2700" b="1" i="1" dirty="0"/>
          </a:p>
        </p:txBody>
      </p:sp>
      <p:graphicFrame>
        <p:nvGraphicFramePr>
          <p:cNvPr id="7" name="Диаграмма 6"/>
          <p:cNvGraphicFramePr>
            <a:graphicFrameLocks/>
          </p:cNvGraphicFramePr>
          <p:nvPr/>
        </p:nvGraphicFramePr>
        <p:xfrm>
          <a:off x="0" y="1124744"/>
          <a:ext cx="6456040" cy="53307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Диаграмма 5"/>
          <p:cNvGraphicFramePr>
            <a:graphicFrameLocks/>
          </p:cNvGraphicFramePr>
          <p:nvPr/>
        </p:nvGraphicFramePr>
        <p:xfrm>
          <a:off x="6096000" y="1088740"/>
          <a:ext cx="5868652" cy="554461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7">
            <a:extLst>
              <a:ext uri="{FF2B5EF4-FFF2-40B4-BE49-F238E27FC236}">
                <a16:creationId xmlns:a16="http://schemas.microsoft.com/office/drawing/2014/main" xmlns="" id="{14EBDD04-DBEB-465B-B148-318518C8BD5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415085" y="2925942"/>
            <a:ext cx="7361830" cy="1006115"/>
          </a:xfrm>
          <a:prstGeom prst="rect">
            <a:avLst/>
          </a:prstGeom>
        </p:spPr>
      </p:pic>
      <p:pic>
        <p:nvPicPr>
          <p:cNvPr id="4" name="Picture 3">
            <a:extLst>
              <a:ext uri="{FF2B5EF4-FFF2-40B4-BE49-F238E27FC236}">
                <a16:creationId xmlns:a16="http://schemas.microsoft.com/office/drawing/2014/main" xmlns="" id="{D8507F79-21F7-4E63-BB20-4DC63A4801F8}"/>
              </a:ext>
            </a:extLst>
          </p:cNvPr>
          <p:cNvPicPr>
            <a:picLocks noChangeAspect="1"/>
          </p:cNvPicPr>
          <p:nvPr/>
        </p:nvPicPr>
        <p:blipFill rotWithShape="1">
          <a:blip r:embed="rId3" cstate="print"/>
          <a:srcRect l="28868" b="57335"/>
          <a:stretch/>
        </p:blipFill>
        <p:spPr>
          <a:xfrm>
            <a:off x="0" y="3932057"/>
            <a:ext cx="2975719" cy="2925943"/>
          </a:xfrm>
          <a:prstGeom prst="rect">
            <a:avLst/>
          </a:prstGeom>
        </p:spPr>
      </p:pic>
    </p:spTree>
    <p:extLst>
      <p:ext uri="{BB962C8B-B14F-4D97-AF65-F5344CB8AC3E}">
        <p14:creationId xmlns:p14="http://schemas.microsoft.com/office/powerpoint/2010/main" xmlns="" val="214860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3763543" cy="514350"/>
          </a:xfrm>
          <a:prstGeom prst="rect">
            <a:avLst/>
          </a:prstGeom>
        </p:spPr>
      </p:pic>
      <p:pic>
        <p:nvPicPr>
          <p:cNvPr id="12" name="Picture 6" descr="ÐÐ°ÑÑÐ¸Ð½ÐºÐ¸ Ð¿Ð¾ Ð·Ð°Ð¿ÑÐ¾ÑÑ ÑÐµÐ»Ð¾Ð²ÐµÑÐºÐ¸ Ð´Ð»Ñ Ð¿ÑÐµÐ·ÐµÐ½ÑÐ°ÑÐ¸Ð¸"/>
          <p:cNvPicPr>
            <a:picLocks noChangeAspect="1" noChangeArrowheads="1"/>
          </p:cNvPicPr>
          <p:nvPr/>
        </p:nvPicPr>
        <p:blipFill>
          <a:blip r:embed="rId3" cstate="print"/>
          <a:srcRect/>
          <a:stretch>
            <a:fillRect/>
          </a:stretch>
        </p:blipFill>
        <p:spPr bwMode="auto">
          <a:xfrm flipH="1">
            <a:off x="11582400" y="561975"/>
            <a:ext cx="1813561" cy="1701396"/>
          </a:xfrm>
          <a:prstGeom prst="rect">
            <a:avLst/>
          </a:prstGeom>
          <a:ln>
            <a:noFill/>
          </a:ln>
          <a:effectLst>
            <a:softEdge rad="112500"/>
          </a:effectLst>
        </p:spPr>
      </p:pic>
      <p:sp>
        <p:nvSpPr>
          <p:cNvPr id="13" name="TextBox 12"/>
          <p:cNvSpPr txBox="1"/>
          <p:nvPr/>
        </p:nvSpPr>
        <p:spPr>
          <a:xfrm>
            <a:off x="152400" y="6391275"/>
            <a:ext cx="4361259" cy="369332"/>
          </a:xfrm>
          <a:prstGeom prst="rect">
            <a:avLst/>
          </a:prstGeom>
          <a:noFill/>
        </p:spPr>
        <p:txBody>
          <a:bodyPr wrap="none" rtlCol="0">
            <a:spAutoFit/>
          </a:bodyPr>
          <a:lstStyle/>
          <a:p>
            <a:r>
              <a:rPr lang="uk-UA" i="1" dirty="0" smtClean="0"/>
              <a:t>* </a:t>
            </a:r>
            <a:r>
              <a:rPr lang="uk-UA" i="1" dirty="0" err="1" smtClean="0"/>
              <a:t>КІК</a:t>
            </a:r>
            <a:r>
              <a:rPr lang="uk-UA" i="1" dirty="0" smtClean="0"/>
              <a:t> – контрольована іноземна компанія</a:t>
            </a:r>
            <a:endParaRPr lang="ru-RU" i="1" dirty="0"/>
          </a:p>
        </p:txBody>
      </p:sp>
      <p:sp>
        <p:nvSpPr>
          <p:cNvPr id="14" name="Прямоугольник 13">
            <a:extLst>
              <a:ext uri="{FF2B5EF4-FFF2-40B4-BE49-F238E27FC236}">
                <a16:creationId xmlns:a16="http://schemas.microsoft.com/office/drawing/2014/main" xmlns="" id="{77DEFB08-A000-4AB4-887E-5DF33D2383ED}"/>
              </a:ext>
            </a:extLst>
          </p:cNvPr>
          <p:cNvSpPr/>
          <p:nvPr/>
        </p:nvSpPr>
        <p:spPr>
          <a:xfrm>
            <a:off x="857250" y="4419138"/>
            <a:ext cx="2922153" cy="1962612"/>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ru-RU" b="1" i="1" dirty="0" err="1" smtClean="0">
                <a:solidFill>
                  <a:srgbClr val="314552"/>
                </a:solidFill>
                <a:cs typeface="Times New Roman" pitchFamily="18" charset="0"/>
              </a:rPr>
              <a:t>володіє</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часткою</a:t>
            </a:r>
            <a:r>
              <a:rPr lang="ru-RU" b="1" i="1" dirty="0" smtClean="0">
                <a:solidFill>
                  <a:srgbClr val="314552"/>
                </a:solidFill>
                <a:cs typeface="Times New Roman" pitchFamily="18" charset="0"/>
              </a:rPr>
              <a:t> в </a:t>
            </a:r>
            <a:r>
              <a:rPr lang="ru-RU" b="1" i="1" dirty="0" err="1" smtClean="0">
                <a:solidFill>
                  <a:srgbClr val="314552"/>
                </a:solidFill>
                <a:cs typeface="Times New Roman" pitchFamily="18" charset="0"/>
              </a:rPr>
              <a:t>іноземній</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юридичній</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особі</a:t>
            </a:r>
            <a:r>
              <a:rPr lang="ru-RU" b="1" i="1" dirty="0" smtClean="0">
                <a:solidFill>
                  <a:srgbClr val="314552"/>
                </a:solidFill>
                <a:cs typeface="Times New Roman" pitchFamily="18" charset="0"/>
              </a:rPr>
              <a:t> у </a:t>
            </a:r>
            <a:r>
              <a:rPr lang="ru-RU" b="1" i="1" dirty="0" err="1" smtClean="0">
                <a:solidFill>
                  <a:srgbClr val="314552"/>
                </a:solidFill>
                <a:cs typeface="Times New Roman" pitchFamily="18" charset="0"/>
              </a:rPr>
              <a:t>розмірі</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більше</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ніж</a:t>
            </a:r>
            <a:r>
              <a:rPr lang="ru-RU" b="1" i="1" dirty="0" smtClean="0">
                <a:solidFill>
                  <a:srgbClr val="314552"/>
                </a:solidFill>
                <a:cs typeface="Times New Roman" pitchFamily="18" charset="0"/>
              </a:rPr>
              <a:t> 50 </a:t>
            </a:r>
            <a:r>
              <a:rPr lang="ru-RU" b="1" i="1" dirty="0" err="1" smtClean="0">
                <a:solidFill>
                  <a:srgbClr val="314552"/>
                </a:solidFill>
                <a:cs typeface="Times New Roman" pitchFamily="18" charset="0"/>
              </a:rPr>
              <a:t>відсотків</a:t>
            </a:r>
            <a:r>
              <a:rPr lang="ru-RU" b="1" i="1" dirty="0" smtClean="0">
                <a:solidFill>
                  <a:srgbClr val="314552"/>
                </a:solidFill>
                <a:cs typeface="Times New Roman" pitchFamily="18" charset="0"/>
              </a:rPr>
              <a:t>, </a:t>
            </a:r>
            <a:r>
              <a:rPr lang="ru-RU" b="1" i="1" u="sng" dirty="0" err="1" smtClean="0">
                <a:solidFill>
                  <a:srgbClr val="314552"/>
                </a:solidFill>
                <a:cs typeface="Times New Roman" pitchFamily="18" charset="0"/>
              </a:rPr>
              <a:t>або</a:t>
            </a:r>
            <a:endParaRPr lang="ru-RU" b="1" i="1" u="sng" dirty="0">
              <a:solidFill>
                <a:srgbClr val="314552"/>
              </a:solidFill>
              <a:cs typeface="Times New Roman" pitchFamily="18" charset="0"/>
            </a:endParaRPr>
          </a:p>
        </p:txBody>
      </p:sp>
      <p:sp>
        <p:nvSpPr>
          <p:cNvPr id="15" name="Прямоугольник 14">
            <a:extLst>
              <a:ext uri="{FF2B5EF4-FFF2-40B4-BE49-F238E27FC236}">
                <a16:creationId xmlns:a16="http://schemas.microsoft.com/office/drawing/2014/main" xmlns="" id="{77DEFB08-A000-4AB4-887E-5DF33D2383ED}"/>
              </a:ext>
            </a:extLst>
          </p:cNvPr>
          <p:cNvSpPr/>
          <p:nvPr/>
        </p:nvSpPr>
        <p:spPr>
          <a:xfrm>
            <a:off x="4305300" y="4419138"/>
            <a:ext cx="3467100" cy="1953087"/>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ru-RU" b="1" i="1" dirty="0" smtClean="0">
              <a:solidFill>
                <a:schemeClr val="accent5">
                  <a:lumMod val="50000"/>
                </a:schemeClr>
              </a:solidFill>
              <a:cs typeface="Times New Roman" pitchFamily="18" charset="0"/>
            </a:endParaRPr>
          </a:p>
          <a:p>
            <a:pPr algn="ctr"/>
            <a:r>
              <a:rPr lang="ru-RU" b="1" i="1" dirty="0" err="1" smtClean="0">
                <a:solidFill>
                  <a:srgbClr val="314552"/>
                </a:solidFill>
                <a:cs typeface="Times New Roman" pitchFamily="18" charset="0"/>
              </a:rPr>
              <a:t>більше</a:t>
            </a:r>
            <a:r>
              <a:rPr lang="ru-RU" b="1" i="1" dirty="0" smtClean="0">
                <a:solidFill>
                  <a:srgbClr val="314552"/>
                </a:solidFill>
                <a:cs typeface="Times New Roman" pitchFamily="18" charset="0"/>
              </a:rPr>
              <a:t> 10 % (25% для 2022-2023 </a:t>
            </a:r>
            <a:r>
              <a:rPr lang="ru-RU" b="1" i="1" dirty="0" err="1" smtClean="0">
                <a:solidFill>
                  <a:srgbClr val="314552"/>
                </a:solidFill>
                <a:cs typeface="Times New Roman" pitchFamily="18" charset="0"/>
              </a:rPr>
              <a:t>років</a:t>
            </a:r>
            <a:r>
              <a:rPr lang="ru-RU" b="1" i="1" dirty="0" smtClean="0">
                <a:solidFill>
                  <a:srgbClr val="314552"/>
                </a:solidFill>
                <a:cs typeface="Times New Roman" pitchFamily="18" charset="0"/>
              </a:rPr>
              <a:t>), за </a:t>
            </a:r>
            <a:r>
              <a:rPr lang="ru-RU" b="1" i="1" dirty="0" err="1" smtClean="0">
                <a:solidFill>
                  <a:srgbClr val="314552"/>
                </a:solidFill>
                <a:cs typeface="Times New Roman" pitchFamily="18" charset="0"/>
              </a:rPr>
              <a:t>умови</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що</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декілька</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фіз</a:t>
            </a:r>
            <a:r>
              <a:rPr lang="ru-RU" b="1" i="1" dirty="0" smtClean="0">
                <a:solidFill>
                  <a:srgbClr val="314552"/>
                </a:solidFill>
                <a:cs typeface="Times New Roman" pitchFamily="18" charset="0"/>
              </a:rPr>
              <a:t>/юр. </a:t>
            </a:r>
            <a:r>
              <a:rPr lang="ru-RU" b="1" i="1" dirty="0" err="1" smtClean="0">
                <a:solidFill>
                  <a:srgbClr val="314552"/>
                </a:solidFill>
                <a:cs typeface="Times New Roman" pitchFamily="18" charset="0"/>
              </a:rPr>
              <a:t>осіб</a:t>
            </a:r>
            <a:r>
              <a:rPr lang="ru-RU" b="1" i="1" dirty="0" smtClean="0">
                <a:solidFill>
                  <a:srgbClr val="314552"/>
                </a:solidFill>
                <a:cs typeface="Times New Roman" pitchFamily="18" charset="0"/>
              </a:rPr>
              <a:t> – </a:t>
            </a:r>
            <a:r>
              <a:rPr lang="ru-RU" b="1" i="1" dirty="0" err="1" smtClean="0">
                <a:solidFill>
                  <a:srgbClr val="314552"/>
                </a:solidFill>
                <a:cs typeface="Times New Roman" pitchFamily="18" charset="0"/>
              </a:rPr>
              <a:t>резидентів</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України</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володіють</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частками</a:t>
            </a:r>
            <a:r>
              <a:rPr lang="ru-RU" b="1" i="1" dirty="0" smtClean="0">
                <a:solidFill>
                  <a:srgbClr val="314552"/>
                </a:solidFill>
                <a:cs typeface="Times New Roman" pitchFamily="18" charset="0"/>
              </a:rPr>
              <a:t> у </a:t>
            </a:r>
            <a:r>
              <a:rPr lang="ru-RU" b="1" i="1" dirty="0" err="1" smtClean="0">
                <a:solidFill>
                  <a:srgbClr val="314552"/>
                </a:solidFill>
                <a:cs typeface="Times New Roman" pitchFamily="18" charset="0"/>
              </a:rPr>
              <a:t>іноземній</a:t>
            </a:r>
            <a:r>
              <a:rPr lang="ru-RU" b="1" i="1" dirty="0" smtClean="0">
                <a:solidFill>
                  <a:srgbClr val="314552"/>
                </a:solidFill>
                <a:cs typeface="Times New Roman" pitchFamily="18" charset="0"/>
              </a:rPr>
              <a:t> юр. </a:t>
            </a:r>
            <a:r>
              <a:rPr lang="ru-RU" b="1" i="1" dirty="0" err="1" smtClean="0">
                <a:solidFill>
                  <a:srgbClr val="314552"/>
                </a:solidFill>
                <a:cs typeface="Times New Roman" pitchFamily="18" charset="0"/>
              </a:rPr>
              <a:t>особі</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розмір</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яких</a:t>
            </a:r>
            <a:r>
              <a:rPr lang="ru-RU" b="1" i="1" dirty="0" smtClean="0">
                <a:solidFill>
                  <a:srgbClr val="314552"/>
                </a:solidFill>
                <a:cs typeface="Times New Roman" pitchFamily="18" charset="0"/>
              </a:rPr>
              <a:t> у </a:t>
            </a:r>
            <a:r>
              <a:rPr lang="ru-RU" b="1" i="1" dirty="0" err="1" smtClean="0">
                <a:solidFill>
                  <a:srgbClr val="314552"/>
                </a:solidFill>
                <a:cs typeface="Times New Roman" pitchFamily="18" charset="0"/>
              </a:rPr>
              <a:t>сукупності</a:t>
            </a:r>
            <a:r>
              <a:rPr lang="ru-RU" b="1" i="1" dirty="0" smtClean="0">
                <a:solidFill>
                  <a:srgbClr val="314552"/>
                </a:solidFill>
                <a:cs typeface="Times New Roman" pitchFamily="18" charset="0"/>
              </a:rPr>
              <a:t> 50% </a:t>
            </a:r>
            <a:r>
              <a:rPr lang="ru-RU" b="1" i="1" dirty="0" err="1" smtClean="0">
                <a:solidFill>
                  <a:srgbClr val="314552"/>
                </a:solidFill>
                <a:cs typeface="Times New Roman" pitchFamily="18" charset="0"/>
              </a:rPr>
              <a:t>і</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більше</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відсотків</a:t>
            </a:r>
            <a:endParaRPr lang="ru-RU" b="1" i="1" dirty="0" smtClean="0">
              <a:solidFill>
                <a:srgbClr val="314552"/>
              </a:solidFill>
              <a:cs typeface="Times New Roman" pitchFamily="18" charset="0"/>
            </a:endParaRPr>
          </a:p>
          <a:p>
            <a:pPr algn="ctr"/>
            <a:endParaRPr lang="ru-RU" b="1" i="1" u="sng" dirty="0">
              <a:solidFill>
                <a:schemeClr val="accent5">
                  <a:lumMod val="50000"/>
                </a:schemeClr>
              </a:solidFill>
              <a:cs typeface="Times New Roman" pitchFamily="18" charset="0"/>
            </a:endParaRPr>
          </a:p>
        </p:txBody>
      </p:sp>
      <p:sp>
        <p:nvSpPr>
          <p:cNvPr id="16" name="Прямоугольник 15">
            <a:extLst>
              <a:ext uri="{FF2B5EF4-FFF2-40B4-BE49-F238E27FC236}">
                <a16:creationId xmlns:a16="http://schemas.microsoft.com/office/drawing/2014/main" xmlns="" id="{77DEFB08-A000-4AB4-887E-5DF33D2383ED}"/>
              </a:ext>
            </a:extLst>
          </p:cNvPr>
          <p:cNvSpPr/>
          <p:nvPr/>
        </p:nvSpPr>
        <p:spPr>
          <a:xfrm>
            <a:off x="8258175" y="4390563"/>
            <a:ext cx="2922153" cy="1972138"/>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ru-RU" b="1" i="1" dirty="0" err="1" smtClean="0">
                <a:solidFill>
                  <a:srgbClr val="314552"/>
                </a:solidFill>
                <a:cs typeface="Times New Roman" pitchFamily="18" charset="0"/>
              </a:rPr>
              <a:t>окремо</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або</a:t>
            </a:r>
            <a:r>
              <a:rPr lang="ru-RU" b="1" i="1" dirty="0" smtClean="0">
                <a:solidFill>
                  <a:srgbClr val="314552"/>
                </a:solidFill>
                <a:cs typeface="Times New Roman" pitchFamily="18" charset="0"/>
              </a:rPr>
              <a:t> разом </a:t>
            </a:r>
            <a:r>
              <a:rPr lang="ru-RU" b="1" i="1" dirty="0" err="1" smtClean="0">
                <a:solidFill>
                  <a:srgbClr val="314552"/>
                </a:solidFill>
                <a:cs typeface="Times New Roman" pitchFamily="18" charset="0"/>
              </a:rPr>
              <a:t>з</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іншими</a:t>
            </a:r>
            <a:r>
              <a:rPr lang="ru-RU" b="1" i="1" dirty="0" smtClean="0">
                <a:solidFill>
                  <a:srgbClr val="314552"/>
                </a:solidFill>
                <a:cs typeface="Times New Roman" pitchFamily="18" charset="0"/>
              </a:rPr>
              <a:t> резидентами </a:t>
            </a:r>
            <a:r>
              <a:rPr lang="ru-RU" b="1" i="1" dirty="0" err="1" smtClean="0">
                <a:solidFill>
                  <a:srgbClr val="314552"/>
                </a:solidFill>
                <a:cs typeface="Times New Roman" pitchFamily="18" charset="0"/>
              </a:rPr>
              <a:t>України</a:t>
            </a:r>
            <a:r>
              <a:rPr lang="ru-RU" b="1" i="1" dirty="0" smtClean="0">
                <a:solidFill>
                  <a:srgbClr val="314552"/>
                </a:solidFill>
                <a:cs typeface="Times New Roman" pitchFamily="18" charset="0"/>
              </a:rPr>
              <a:t> - </a:t>
            </a:r>
            <a:r>
              <a:rPr lang="ru-RU" b="1" i="1" dirty="0" err="1" smtClean="0">
                <a:solidFill>
                  <a:srgbClr val="314552"/>
                </a:solidFill>
                <a:cs typeface="Times New Roman" pitchFamily="18" charset="0"/>
              </a:rPr>
              <a:t>пов'язаними</a:t>
            </a:r>
            <a:r>
              <a:rPr lang="ru-RU" b="1" i="1" dirty="0" smtClean="0">
                <a:solidFill>
                  <a:srgbClr val="314552"/>
                </a:solidFill>
                <a:cs typeface="Times New Roman" pitchFamily="18" charset="0"/>
              </a:rPr>
              <a:t> особами </a:t>
            </a:r>
            <a:r>
              <a:rPr lang="ru-RU" b="1" i="1" dirty="0" err="1" smtClean="0">
                <a:solidFill>
                  <a:srgbClr val="314552"/>
                </a:solidFill>
                <a:cs typeface="Times New Roman" pitchFamily="18" charset="0"/>
              </a:rPr>
              <a:t>здійснює</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фактичний</a:t>
            </a:r>
            <a:r>
              <a:rPr lang="ru-RU" b="1" i="1" dirty="0" smtClean="0">
                <a:solidFill>
                  <a:srgbClr val="314552"/>
                </a:solidFill>
                <a:cs typeface="Times New Roman" pitchFamily="18" charset="0"/>
              </a:rPr>
              <a:t> контроль над </a:t>
            </a:r>
            <a:r>
              <a:rPr lang="ru-RU" b="1" i="1" dirty="0" err="1" smtClean="0">
                <a:solidFill>
                  <a:srgbClr val="314552"/>
                </a:solidFill>
                <a:cs typeface="Times New Roman" pitchFamily="18" charset="0"/>
              </a:rPr>
              <a:t>іноземною</a:t>
            </a:r>
            <a:r>
              <a:rPr lang="ru-RU" b="1" i="1" dirty="0" smtClean="0">
                <a:solidFill>
                  <a:srgbClr val="314552"/>
                </a:solidFill>
                <a:cs typeface="Times New Roman" pitchFamily="18" charset="0"/>
              </a:rPr>
              <a:t> юр. особою</a:t>
            </a:r>
            <a:endParaRPr lang="ru-RU" b="1" i="1" dirty="0">
              <a:solidFill>
                <a:srgbClr val="314552"/>
              </a:solidFill>
              <a:cs typeface="Times New Roman" pitchFamily="18" charset="0"/>
            </a:endParaRPr>
          </a:p>
        </p:txBody>
      </p:sp>
      <p:sp>
        <p:nvSpPr>
          <p:cNvPr id="17" name="Прямоугольник 16">
            <a:extLst>
              <a:ext uri="{FF2B5EF4-FFF2-40B4-BE49-F238E27FC236}">
                <a16:creationId xmlns:a16="http://schemas.microsoft.com/office/drawing/2014/main" xmlns="" id="{77DEFB08-A000-4AB4-887E-5DF33D2383ED}"/>
              </a:ext>
            </a:extLst>
          </p:cNvPr>
          <p:cNvSpPr/>
          <p:nvPr/>
        </p:nvSpPr>
        <p:spPr>
          <a:xfrm>
            <a:off x="838200" y="3629026"/>
            <a:ext cx="10363200" cy="647699"/>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ru-RU" b="1" i="1" dirty="0" err="1" smtClean="0">
                <a:solidFill>
                  <a:srgbClr val="314552"/>
                </a:solidFill>
                <a:cs typeface="Times New Roman" pitchFamily="18" charset="0"/>
              </a:rPr>
              <a:t>Іноземна</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компанія</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визнається</a:t>
            </a:r>
            <a:r>
              <a:rPr lang="ru-RU" b="1" i="1" dirty="0" smtClean="0">
                <a:solidFill>
                  <a:srgbClr val="314552"/>
                </a:solidFill>
                <a:cs typeface="Times New Roman" pitchFamily="18" charset="0"/>
              </a:rPr>
              <a:t>  КІК, </a:t>
            </a:r>
            <a:r>
              <a:rPr lang="ru-RU" b="1" i="1" dirty="0" err="1" smtClean="0">
                <a:solidFill>
                  <a:srgbClr val="314552"/>
                </a:solidFill>
                <a:cs typeface="Times New Roman" pitchFamily="18" charset="0"/>
              </a:rPr>
              <a:t>якщо</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фізична</a:t>
            </a:r>
            <a:r>
              <a:rPr lang="ru-RU" b="1" i="1" dirty="0" smtClean="0">
                <a:solidFill>
                  <a:srgbClr val="314552"/>
                </a:solidFill>
                <a:cs typeface="Times New Roman" pitchFamily="18" charset="0"/>
              </a:rPr>
              <a:t> особа - резидент </a:t>
            </a:r>
            <a:r>
              <a:rPr lang="ru-RU" b="1" i="1" dirty="0" err="1" smtClean="0">
                <a:solidFill>
                  <a:srgbClr val="314552"/>
                </a:solidFill>
                <a:cs typeface="Times New Roman" pitchFamily="18" charset="0"/>
              </a:rPr>
              <a:t>України</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або</a:t>
            </a:r>
            <a:r>
              <a:rPr lang="ru-RU" b="1" i="1" dirty="0" smtClean="0">
                <a:solidFill>
                  <a:srgbClr val="314552"/>
                </a:solidFill>
                <a:cs typeface="Times New Roman" pitchFamily="18" charset="0"/>
              </a:rPr>
              <a:t> </a:t>
            </a:r>
            <a:r>
              <a:rPr lang="ru-RU" b="1" i="1" dirty="0" err="1" smtClean="0">
                <a:solidFill>
                  <a:srgbClr val="314552"/>
                </a:solidFill>
                <a:cs typeface="Times New Roman" pitchFamily="18" charset="0"/>
              </a:rPr>
              <a:t>юридична</a:t>
            </a:r>
            <a:r>
              <a:rPr lang="ru-RU" b="1" i="1" dirty="0" smtClean="0">
                <a:solidFill>
                  <a:srgbClr val="314552"/>
                </a:solidFill>
                <a:cs typeface="Times New Roman" pitchFamily="18" charset="0"/>
              </a:rPr>
              <a:t> особа - резидент </a:t>
            </a:r>
            <a:r>
              <a:rPr lang="ru-RU" b="1" i="1" dirty="0" err="1" smtClean="0">
                <a:solidFill>
                  <a:srgbClr val="314552"/>
                </a:solidFill>
                <a:cs typeface="Times New Roman" pitchFamily="18" charset="0"/>
              </a:rPr>
              <a:t>України</a:t>
            </a:r>
            <a:r>
              <a:rPr lang="ru-RU" b="1" i="1" dirty="0" smtClean="0">
                <a:solidFill>
                  <a:srgbClr val="314552"/>
                </a:solidFill>
                <a:cs typeface="Times New Roman" pitchFamily="18" charset="0"/>
              </a:rPr>
              <a:t> :</a:t>
            </a:r>
            <a:endParaRPr lang="ru-RU" b="1" i="1" dirty="0">
              <a:solidFill>
                <a:srgbClr val="314552"/>
              </a:solidFill>
              <a:cs typeface="Times New Roman" pitchFamily="18" charset="0"/>
            </a:endParaRPr>
          </a:p>
        </p:txBody>
      </p:sp>
      <p:sp>
        <p:nvSpPr>
          <p:cNvPr id="23" name="Прямоугольник 22">
            <a:extLst>
              <a:ext uri="{FF2B5EF4-FFF2-40B4-BE49-F238E27FC236}">
                <a16:creationId xmlns:a16="http://schemas.microsoft.com/office/drawing/2014/main" xmlns="" id="{77DEFB08-A000-4AB4-887E-5DF33D2383ED}"/>
              </a:ext>
            </a:extLst>
          </p:cNvPr>
          <p:cNvSpPr/>
          <p:nvPr/>
        </p:nvSpPr>
        <p:spPr>
          <a:xfrm>
            <a:off x="1314450" y="2752726"/>
            <a:ext cx="9886950" cy="761999"/>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endParaRPr lang="uk-UA" dirty="0" smtClean="0">
              <a:solidFill>
                <a:schemeClr val="tx1"/>
              </a:solidFill>
            </a:endParaRPr>
          </a:p>
          <a:p>
            <a:r>
              <a:rPr lang="uk-UA" b="1" i="1" dirty="0" smtClean="0">
                <a:solidFill>
                  <a:schemeClr val="tx1"/>
                </a:solidFill>
              </a:rPr>
              <a:t>Контролюючою особою </a:t>
            </a:r>
            <a:r>
              <a:rPr lang="uk-UA" i="1" dirty="0" smtClean="0">
                <a:solidFill>
                  <a:srgbClr val="314552"/>
                </a:solidFill>
              </a:rPr>
              <a:t>є фізична особа або юридична особа - резиденти України, що є прямими або опосередкованими власниками (контролерами) контрольованої іноземної компанії               </a:t>
            </a:r>
            <a:r>
              <a:rPr lang="ru-RU" i="1" dirty="0" smtClean="0">
                <a:ln w="12700">
                  <a:solidFill>
                    <a:schemeClr val="tx2">
                      <a:satMod val="155000"/>
                    </a:schemeClr>
                  </a:solidFill>
                  <a:prstDash val="solid"/>
                </a:ln>
                <a:solidFill>
                  <a:srgbClr val="002060"/>
                </a:solidFill>
                <a:cs typeface="Times New Roman" pitchFamily="18" charset="0"/>
              </a:rPr>
              <a:t>(39</a:t>
            </a:r>
            <a:r>
              <a:rPr lang="ru-RU" i="1" baseline="30000" dirty="0" smtClean="0">
                <a:ln w="12700">
                  <a:solidFill>
                    <a:schemeClr val="tx2">
                      <a:satMod val="155000"/>
                    </a:schemeClr>
                  </a:solidFill>
                  <a:prstDash val="solid"/>
                </a:ln>
                <a:solidFill>
                  <a:srgbClr val="002060"/>
                </a:solidFill>
                <a:cs typeface="Times New Roman" pitchFamily="18" charset="0"/>
              </a:rPr>
              <a:t> 2</a:t>
            </a:r>
            <a:r>
              <a:rPr lang="ru-RU" i="1" dirty="0" smtClean="0">
                <a:ln w="12700">
                  <a:solidFill>
                    <a:schemeClr val="tx2">
                      <a:satMod val="155000"/>
                    </a:schemeClr>
                  </a:solidFill>
                  <a:prstDash val="solid"/>
                </a:ln>
                <a:solidFill>
                  <a:srgbClr val="002060"/>
                </a:solidFill>
                <a:cs typeface="Times New Roman" pitchFamily="18" charset="0"/>
              </a:rPr>
              <a:t>.1.1. Кодексу).</a:t>
            </a:r>
            <a:r>
              <a:rPr lang="uk-UA" i="1" dirty="0" smtClean="0">
                <a:solidFill>
                  <a:srgbClr val="002060"/>
                </a:solidFill>
              </a:rPr>
              <a:t> </a:t>
            </a:r>
            <a:endParaRPr lang="ru-RU" i="1" dirty="0" smtClean="0">
              <a:solidFill>
                <a:srgbClr val="002060"/>
              </a:solidFill>
            </a:endParaRPr>
          </a:p>
          <a:p>
            <a:endParaRPr lang="ru-RU" dirty="0">
              <a:solidFill>
                <a:schemeClr val="tx1"/>
              </a:solidFill>
            </a:endParaRPr>
          </a:p>
        </p:txBody>
      </p:sp>
      <p:sp>
        <p:nvSpPr>
          <p:cNvPr id="24" name="Стрелка вправо 23"/>
          <p:cNvSpPr/>
          <p:nvPr/>
        </p:nvSpPr>
        <p:spPr>
          <a:xfrm>
            <a:off x="838200" y="2847975"/>
            <a:ext cx="390525" cy="561975"/>
          </a:xfrm>
          <a:prstGeom prst="rightArrow">
            <a:avLst/>
          </a:prstGeom>
          <a:solidFill>
            <a:srgbClr val="2395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Прямоугольник 24">
            <a:extLst>
              <a:ext uri="{FF2B5EF4-FFF2-40B4-BE49-F238E27FC236}">
                <a16:creationId xmlns:a16="http://schemas.microsoft.com/office/drawing/2014/main" xmlns="" id="{77DEFB08-A000-4AB4-887E-5DF33D2383ED}"/>
              </a:ext>
            </a:extLst>
          </p:cNvPr>
          <p:cNvSpPr/>
          <p:nvPr/>
        </p:nvSpPr>
        <p:spPr>
          <a:xfrm>
            <a:off x="1304925" y="1600200"/>
            <a:ext cx="9886950" cy="1028700"/>
          </a:xfrm>
          <a:prstGeom prst="rect">
            <a:avLst/>
          </a:prstGeom>
          <a:solidFill>
            <a:schemeClr val="bg1"/>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r>
              <a:rPr lang="ru-RU" b="1" i="1" dirty="0" err="1" smtClean="0">
                <a:solidFill>
                  <a:schemeClr val="tx1"/>
                </a:solidFill>
                <a:cs typeface="Times New Roman" pitchFamily="18" charset="0"/>
              </a:rPr>
              <a:t>Контрольована</a:t>
            </a:r>
            <a:r>
              <a:rPr lang="ru-RU" b="1" i="1" dirty="0" smtClean="0">
                <a:solidFill>
                  <a:schemeClr val="tx1"/>
                </a:solidFill>
                <a:cs typeface="Times New Roman" pitchFamily="18" charset="0"/>
              </a:rPr>
              <a:t> </a:t>
            </a:r>
            <a:r>
              <a:rPr lang="ru-RU" b="1" i="1" dirty="0" err="1" smtClean="0">
                <a:solidFill>
                  <a:schemeClr val="tx1"/>
                </a:solidFill>
                <a:cs typeface="Times New Roman" pitchFamily="18" charset="0"/>
              </a:rPr>
              <a:t>іноземна</a:t>
            </a:r>
            <a:r>
              <a:rPr lang="ru-RU" b="1" i="1" dirty="0" smtClean="0">
                <a:solidFill>
                  <a:schemeClr val="tx1"/>
                </a:solidFill>
                <a:cs typeface="Times New Roman" pitchFamily="18" charset="0"/>
              </a:rPr>
              <a:t> </a:t>
            </a:r>
            <a:r>
              <a:rPr lang="ru-RU" b="1" i="1" dirty="0" err="1" smtClean="0">
                <a:solidFill>
                  <a:schemeClr val="tx1"/>
                </a:solidFill>
                <a:cs typeface="Times New Roman" pitchFamily="18" charset="0"/>
              </a:rPr>
              <a:t>компанія</a:t>
            </a:r>
            <a:r>
              <a:rPr lang="ru-RU" b="1" i="1" dirty="0" smtClean="0">
                <a:solidFill>
                  <a:schemeClr val="tx1"/>
                </a:solidFill>
                <a:cs typeface="Times New Roman" pitchFamily="18" charset="0"/>
              </a:rPr>
              <a:t> </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будь-яка</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юридична</a:t>
            </a:r>
            <a:r>
              <a:rPr lang="ru-RU" i="1" dirty="0" smtClean="0">
                <a:solidFill>
                  <a:srgbClr val="314552"/>
                </a:solidFill>
                <a:cs typeface="Times New Roman" pitchFamily="18" charset="0"/>
              </a:rPr>
              <a:t> особа, </a:t>
            </a:r>
            <a:r>
              <a:rPr lang="ru-RU" i="1" dirty="0" err="1" smtClean="0">
                <a:solidFill>
                  <a:srgbClr val="314552"/>
                </a:solidFill>
                <a:cs typeface="Times New Roman" pitchFamily="18" charset="0"/>
              </a:rPr>
              <a:t>зареєстрована</a:t>
            </a:r>
            <a:r>
              <a:rPr lang="ru-RU" i="1" dirty="0" smtClean="0">
                <a:solidFill>
                  <a:srgbClr val="314552"/>
                </a:solidFill>
                <a:cs typeface="Times New Roman" pitchFamily="18" charset="0"/>
              </a:rPr>
              <a:t> в </a:t>
            </a:r>
            <a:r>
              <a:rPr lang="ru-RU" i="1" dirty="0" err="1" smtClean="0">
                <a:solidFill>
                  <a:srgbClr val="314552"/>
                </a:solidFill>
                <a:cs typeface="Times New Roman" pitchFamily="18" charset="0"/>
              </a:rPr>
              <a:t>іноземній</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державі</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або</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території</a:t>
            </a:r>
            <a:r>
              <a:rPr lang="ru-RU" i="1" dirty="0" smtClean="0">
                <a:solidFill>
                  <a:srgbClr val="314552"/>
                </a:solidFill>
                <a:cs typeface="Times New Roman" pitchFamily="18" charset="0"/>
              </a:rPr>
              <a:t>, яка </a:t>
            </a:r>
            <a:r>
              <a:rPr lang="ru-RU" i="1" dirty="0" err="1" smtClean="0">
                <a:solidFill>
                  <a:srgbClr val="314552"/>
                </a:solidFill>
                <a:cs typeface="Times New Roman" pitchFamily="18" charset="0"/>
              </a:rPr>
              <a:t>визнається</a:t>
            </a:r>
            <a:r>
              <a:rPr lang="ru-RU" i="1" dirty="0" smtClean="0">
                <a:solidFill>
                  <a:srgbClr val="314552"/>
                </a:solidFill>
                <a:cs typeface="Times New Roman" pitchFamily="18" charset="0"/>
              </a:rPr>
              <a:t> такою, </a:t>
            </a:r>
            <a:r>
              <a:rPr lang="ru-RU" i="1" dirty="0" err="1" smtClean="0">
                <a:solidFill>
                  <a:srgbClr val="314552"/>
                </a:solidFill>
                <a:cs typeface="Times New Roman" pitchFamily="18" charset="0"/>
              </a:rPr>
              <a:t>що</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знаходиться</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під</a:t>
            </a:r>
            <a:r>
              <a:rPr lang="ru-RU" i="1" dirty="0" smtClean="0">
                <a:solidFill>
                  <a:srgbClr val="314552"/>
                </a:solidFill>
                <a:cs typeface="Times New Roman" pitchFamily="18" charset="0"/>
              </a:rPr>
              <a:t> контролем </a:t>
            </a:r>
            <a:r>
              <a:rPr lang="ru-RU" i="1" dirty="0" err="1" smtClean="0">
                <a:solidFill>
                  <a:srgbClr val="314552"/>
                </a:solidFill>
                <a:cs typeface="Times New Roman" pitchFamily="18" charset="0"/>
              </a:rPr>
              <a:t>фізичної</a:t>
            </a:r>
            <a:r>
              <a:rPr lang="ru-RU" i="1" dirty="0" smtClean="0">
                <a:solidFill>
                  <a:srgbClr val="314552"/>
                </a:solidFill>
                <a:cs typeface="Times New Roman" pitchFamily="18" charset="0"/>
              </a:rPr>
              <a:t> особи - резидента </a:t>
            </a:r>
            <a:r>
              <a:rPr lang="ru-RU" i="1" dirty="0" err="1" smtClean="0">
                <a:solidFill>
                  <a:srgbClr val="314552"/>
                </a:solidFill>
                <a:cs typeface="Times New Roman" pitchFamily="18" charset="0"/>
              </a:rPr>
              <a:t>України</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або</a:t>
            </a:r>
            <a:r>
              <a:rPr lang="ru-RU" i="1" dirty="0" smtClean="0">
                <a:solidFill>
                  <a:srgbClr val="314552"/>
                </a:solidFill>
                <a:cs typeface="Times New Roman" pitchFamily="18" charset="0"/>
              </a:rPr>
              <a:t> </a:t>
            </a:r>
            <a:r>
              <a:rPr lang="ru-RU" i="1" dirty="0" err="1" smtClean="0">
                <a:solidFill>
                  <a:srgbClr val="314552"/>
                </a:solidFill>
                <a:cs typeface="Times New Roman" pitchFamily="18" charset="0"/>
              </a:rPr>
              <a:t>юридичної</a:t>
            </a:r>
            <a:r>
              <a:rPr lang="ru-RU" i="1" dirty="0" smtClean="0">
                <a:solidFill>
                  <a:srgbClr val="314552"/>
                </a:solidFill>
                <a:cs typeface="Times New Roman" pitchFamily="18" charset="0"/>
              </a:rPr>
              <a:t> особи - резидента </a:t>
            </a:r>
            <a:r>
              <a:rPr lang="ru-RU" i="1" dirty="0" err="1" smtClean="0">
                <a:solidFill>
                  <a:srgbClr val="314552"/>
                </a:solidFill>
                <a:cs typeface="Times New Roman" pitchFamily="18" charset="0"/>
              </a:rPr>
              <a:t>України</a:t>
            </a:r>
            <a:r>
              <a:rPr lang="ru-RU" i="1" dirty="0" smtClean="0">
                <a:ln w="12700">
                  <a:solidFill>
                    <a:schemeClr val="tx2">
                      <a:satMod val="155000"/>
                    </a:schemeClr>
                  </a:solidFill>
                  <a:prstDash val="solid"/>
                </a:ln>
                <a:solidFill>
                  <a:srgbClr val="314552"/>
                </a:solidFill>
                <a:effectLst>
                  <a:outerShdw blurRad="41275" dist="20320" dir="1800000" algn="tl" rotWithShape="0">
                    <a:srgbClr val="000000">
                      <a:alpha val="40000"/>
                    </a:srgbClr>
                  </a:outerShdw>
                </a:effectLst>
                <a:cs typeface="Times New Roman" pitchFamily="18" charset="0"/>
              </a:rPr>
              <a:t> </a:t>
            </a:r>
            <a:r>
              <a:rPr lang="ru-RU" i="1" dirty="0" smtClean="0">
                <a:ln w="12700">
                  <a:solidFill>
                    <a:schemeClr val="tx2">
                      <a:satMod val="155000"/>
                    </a:schemeClr>
                  </a:solidFill>
                  <a:prstDash val="solid"/>
                </a:ln>
                <a:solidFill>
                  <a:srgbClr val="314552"/>
                </a:solidFill>
                <a:latin typeface="+mj-lt"/>
                <a:cs typeface="Times New Roman" pitchFamily="18" charset="0"/>
              </a:rPr>
              <a:t>(39</a:t>
            </a:r>
            <a:r>
              <a:rPr lang="ru-RU" i="1" baseline="30000" dirty="0" smtClean="0">
                <a:ln w="12700">
                  <a:solidFill>
                    <a:schemeClr val="tx2">
                      <a:satMod val="155000"/>
                    </a:schemeClr>
                  </a:solidFill>
                  <a:prstDash val="solid"/>
                </a:ln>
                <a:solidFill>
                  <a:srgbClr val="314552"/>
                </a:solidFill>
                <a:latin typeface="+mj-lt"/>
                <a:cs typeface="Times New Roman" pitchFamily="18" charset="0"/>
              </a:rPr>
              <a:t> 2</a:t>
            </a:r>
            <a:r>
              <a:rPr lang="ru-RU" i="1" dirty="0" smtClean="0">
                <a:ln w="12700">
                  <a:solidFill>
                    <a:schemeClr val="tx2">
                      <a:satMod val="155000"/>
                    </a:schemeClr>
                  </a:solidFill>
                  <a:prstDash val="solid"/>
                </a:ln>
                <a:solidFill>
                  <a:srgbClr val="314552"/>
                </a:solidFill>
                <a:latin typeface="+mj-lt"/>
                <a:cs typeface="Times New Roman" pitchFamily="18" charset="0"/>
              </a:rPr>
              <a:t>.1.1. Кодексу).</a:t>
            </a:r>
            <a:endParaRPr lang="ru-RU" i="1" dirty="0">
              <a:solidFill>
                <a:srgbClr val="314552"/>
              </a:solidFill>
              <a:latin typeface="+mj-lt"/>
              <a:cs typeface="Times New Roman" pitchFamily="18" charset="0"/>
            </a:endParaRPr>
          </a:p>
        </p:txBody>
      </p:sp>
      <p:sp>
        <p:nvSpPr>
          <p:cNvPr id="26" name="Стрелка вправо 25"/>
          <p:cNvSpPr/>
          <p:nvPr/>
        </p:nvSpPr>
        <p:spPr>
          <a:xfrm>
            <a:off x="781050" y="1971675"/>
            <a:ext cx="390525" cy="561975"/>
          </a:xfrm>
          <a:prstGeom prst="rightArrow">
            <a:avLst/>
          </a:prstGeom>
          <a:solidFill>
            <a:srgbClr val="2395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7" name="Группа 26">
            <a:extLst>
              <a:ext uri="{FF2B5EF4-FFF2-40B4-BE49-F238E27FC236}">
                <a16:creationId xmlns="" xmlns:a16="http://schemas.microsoft.com/office/drawing/2014/main" id="{D51D8D7C-453C-46AA-9724-8902FA3A9ED9}"/>
              </a:ext>
            </a:extLst>
          </p:cNvPr>
          <p:cNvGrpSpPr/>
          <p:nvPr/>
        </p:nvGrpSpPr>
        <p:grpSpPr>
          <a:xfrm>
            <a:off x="5810250" y="173362"/>
            <a:ext cx="5391836" cy="1350638"/>
            <a:chOff x="670379" y="-2588730"/>
            <a:chExt cx="10321470" cy="3485876"/>
          </a:xfrm>
          <a:solidFill>
            <a:schemeClr val="bg1"/>
          </a:solidFill>
        </p:grpSpPr>
        <p:sp>
          <p:nvSpPr>
            <p:cNvPr id="28" name="Прямоугольник 27">
              <a:extLst>
                <a:ext uri="{FF2B5EF4-FFF2-40B4-BE49-F238E27FC236}">
                  <a16:creationId xmlns="" xmlns:a16="http://schemas.microsoft.com/office/drawing/2014/main" id="{96E1AE04-D0F3-4C9F-AFF7-4FAC561BA427}"/>
                </a:ext>
              </a:extLst>
            </p:cNvPr>
            <p:cNvSpPr/>
            <p:nvPr/>
          </p:nvSpPr>
          <p:spPr>
            <a:xfrm>
              <a:off x="1054282" y="-2465086"/>
              <a:ext cx="9613899" cy="3098802"/>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uk-UA" sz="3600" i="1" dirty="0" smtClean="0">
                  <a:solidFill>
                    <a:srgbClr val="002060"/>
                  </a:solidFill>
                </a:rPr>
                <a:t>Основні визначення </a:t>
              </a:r>
              <a:endParaRPr lang="uk-UA" sz="3600" i="1" dirty="0">
                <a:solidFill>
                  <a:srgbClr val="002060"/>
                </a:solidFill>
              </a:endParaRPr>
            </a:p>
          </p:txBody>
        </p:sp>
        <p:cxnSp>
          <p:nvCxnSpPr>
            <p:cNvPr id="29" name="Прямая соединительная линия 28">
              <a:extLst>
                <a:ext uri="{FF2B5EF4-FFF2-40B4-BE49-F238E27FC236}">
                  <a16:creationId xmlns="" xmlns:a16="http://schemas.microsoft.com/office/drawing/2014/main" id="{48824A03-1977-44B4-BD6B-6C408BE6DF5D}"/>
                </a:ext>
              </a:extLst>
            </p:cNvPr>
            <p:cNvCxnSpPr>
              <a:cxnSpLocks/>
            </p:cNvCxnSpPr>
            <p:nvPr/>
          </p:nvCxnSpPr>
          <p:spPr>
            <a:xfrm flipV="1">
              <a:off x="670379" y="-2465814"/>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Прямая соединительная линия 29">
              <a:extLst>
                <a:ext uri="{FF2B5EF4-FFF2-40B4-BE49-F238E27FC236}">
                  <a16:creationId xmlns="" xmlns:a16="http://schemas.microsoft.com/office/drawing/2014/main" id="{23CEA107-F71B-42D9-BBF1-D87C58B29E25}"/>
                </a:ext>
              </a:extLst>
            </p:cNvPr>
            <p:cNvCxnSpPr>
              <a:cxnSpLocks/>
            </p:cNvCxnSpPr>
            <p:nvPr/>
          </p:nvCxnSpPr>
          <p:spPr>
            <a:xfrm flipV="1">
              <a:off x="10991849" y="-258873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31" name="Picture 10" descr="Флаг Украины — Википедия">
            <a:extLst>
              <a:ext uri="{FF2B5EF4-FFF2-40B4-BE49-F238E27FC236}">
                <a16:creationId xmlns:a16="http://schemas.microsoft.com/office/drawing/2014/main" xmlns="" id="{03068497-D8A7-445B-840D-92EC06EF47CB}"/>
              </a:ext>
            </a:extLst>
          </p:cNvPr>
          <p:cNvPicPr>
            <a:picLocks noChangeAspect="1" noChangeArrowheads="1"/>
          </p:cNvPicPr>
          <p:nvPr/>
        </p:nvPicPr>
        <p:blipFill rotWithShape="1">
          <a:blip r:embed="rId4" cstate="print">
            <a:extLst>
              <a:ext uri="{BEBA8EAE-BF5A-486C-A8C5-ECC9F3942E4B}">
                <a14:imgProps xmlns:a14="http://schemas.microsoft.com/office/drawing/2010/main" xmlns="">
                  <a14:imgLayer r:embed="rId7">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3305175" y="323850"/>
            <a:ext cx="2095500" cy="1135932"/>
          </a:xfrm>
          <a:prstGeom prst="rect">
            <a:avLst/>
          </a:prstGeom>
          <a:solidFill>
            <a:schemeClr val="bg2">
              <a:lumMod val="75000"/>
            </a:schemeClr>
          </a:solidFill>
        </p:spPr>
      </p:pic>
    </p:spTree>
    <p:extLst>
      <p:ext uri="{BB962C8B-B14F-4D97-AF65-F5344CB8AC3E}">
        <p14:creationId xmlns:p14="http://schemas.microsoft.com/office/powerpoint/2010/main" xmlns="" val="21486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outVertical)">
                                      <p:cBhvr>
                                        <p:cTn id="7"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32694"/>
            <a:ext cx="3207657" cy="438379"/>
          </a:xfrm>
          <a:prstGeom prst="rect">
            <a:avLst/>
          </a:prstGeom>
        </p:spPr>
      </p:pic>
      <p:sp>
        <p:nvSpPr>
          <p:cNvPr id="7" name="Пятиугольник 6"/>
          <p:cNvSpPr/>
          <p:nvPr/>
        </p:nvSpPr>
        <p:spPr>
          <a:xfrm>
            <a:off x="438150" y="2112645"/>
            <a:ext cx="4918710" cy="1363980"/>
          </a:xfrm>
          <a:prstGeom prst="homePlate">
            <a:avLst/>
          </a:prstGeom>
          <a:solidFill>
            <a:schemeClr val="bg1">
              <a:alpha val="28000"/>
            </a:schemeClr>
          </a:solidFill>
          <a:ln>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r>
              <a:rPr lang="uk-UA" sz="2000" b="1" i="1" u="sng" dirty="0" err="1" smtClean="0">
                <a:solidFill>
                  <a:schemeClr val="tx1"/>
                </a:solidFill>
                <a:cs typeface="Times New Roman" pitchFamily="18" charset="0"/>
              </a:rPr>
              <a:t>формально-</a:t>
            </a:r>
            <a:r>
              <a:rPr lang="uk-UA" sz="2000" b="1" i="1" u="sng" dirty="0" smtClean="0">
                <a:solidFill>
                  <a:schemeClr val="tx1"/>
                </a:solidFill>
                <a:cs typeface="Times New Roman" pitchFamily="18" charset="0"/>
              </a:rPr>
              <a:t> юридичний контроль</a:t>
            </a:r>
            <a:r>
              <a:rPr lang="uk-UA" sz="2000" b="1" i="1" dirty="0" smtClean="0">
                <a:solidFill>
                  <a:schemeClr val="tx1"/>
                </a:solidFill>
                <a:cs typeface="Times New Roman" pitchFamily="18" charset="0"/>
              </a:rPr>
              <a:t>: </a:t>
            </a:r>
            <a:r>
              <a:rPr lang="uk-UA" sz="2000" i="1" dirty="0" smtClean="0">
                <a:solidFill>
                  <a:schemeClr val="tx1"/>
                </a:solidFill>
                <a:cs typeface="Times New Roman" pitchFamily="18" charset="0"/>
              </a:rPr>
              <a:t>володіє часткою в іноземній юридичній особі (п. 39-2.1.2. </a:t>
            </a:r>
            <a:r>
              <a:rPr lang="uk-UA" sz="2000" i="1" dirty="0" err="1" smtClean="0">
                <a:solidFill>
                  <a:schemeClr val="tx1"/>
                </a:solidFill>
                <a:cs typeface="Times New Roman" pitchFamily="18" charset="0"/>
              </a:rPr>
              <a:t>пп.а</a:t>
            </a:r>
            <a:r>
              <a:rPr lang="uk-UA" sz="2000" i="1" dirty="0" smtClean="0">
                <a:solidFill>
                  <a:schemeClr val="tx1"/>
                </a:solidFill>
                <a:cs typeface="Times New Roman" pitchFamily="18" charset="0"/>
              </a:rPr>
              <a:t>),б))</a:t>
            </a:r>
            <a:endParaRPr lang="uk-UA" sz="2000" i="1" dirty="0">
              <a:solidFill>
                <a:schemeClr val="tx1"/>
              </a:solidFill>
              <a:cs typeface="Times New Roman" pitchFamily="18" charset="0"/>
            </a:endParaRPr>
          </a:p>
        </p:txBody>
      </p:sp>
      <p:sp>
        <p:nvSpPr>
          <p:cNvPr id="8" name="Пятиугольник 7"/>
          <p:cNvSpPr/>
          <p:nvPr/>
        </p:nvSpPr>
        <p:spPr>
          <a:xfrm>
            <a:off x="457201" y="3693795"/>
            <a:ext cx="4838700" cy="1316355"/>
          </a:xfrm>
          <a:prstGeom prst="homePlate">
            <a:avLst/>
          </a:prstGeom>
          <a:noFill/>
          <a:ln>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r>
              <a:rPr lang="uk-UA" sz="2000" b="1" i="1" u="sng" dirty="0" smtClean="0">
                <a:solidFill>
                  <a:schemeClr val="tx1"/>
                </a:solidFill>
                <a:cs typeface="Times New Roman" pitchFamily="18" charset="0"/>
              </a:rPr>
              <a:t>фактичний контроль </a:t>
            </a:r>
          </a:p>
          <a:p>
            <a:pPr lvl="0" fontAlgn="auto">
              <a:spcBef>
                <a:spcPts val="0"/>
              </a:spcBef>
              <a:spcAft>
                <a:spcPts val="0"/>
              </a:spcAft>
              <a:defRPr/>
            </a:pPr>
            <a:r>
              <a:rPr lang="uk-UA" sz="2000" i="1" dirty="0" smtClean="0">
                <a:solidFill>
                  <a:schemeClr val="tx1"/>
                </a:solidFill>
                <a:cs typeface="Times New Roman" pitchFamily="18" charset="0"/>
              </a:rPr>
              <a:t>окремо або разом з іншими резидентами України – </a:t>
            </a:r>
            <a:r>
              <a:rPr lang="uk-UA" sz="2000" i="1" dirty="0" err="1" smtClean="0">
                <a:solidFill>
                  <a:schemeClr val="tx1"/>
                </a:solidFill>
                <a:cs typeface="Times New Roman" pitchFamily="18" charset="0"/>
              </a:rPr>
              <a:t>пов</a:t>
            </a:r>
            <a:r>
              <a:rPr lang="en-US" sz="2000" i="1" dirty="0" smtClean="0">
                <a:solidFill>
                  <a:schemeClr val="tx1"/>
                </a:solidFill>
                <a:cs typeface="Times New Roman" pitchFamily="18" charset="0"/>
              </a:rPr>
              <a:t>’</a:t>
            </a:r>
            <a:r>
              <a:rPr lang="uk-UA" sz="2000" i="1" dirty="0" err="1" smtClean="0">
                <a:solidFill>
                  <a:schemeClr val="tx1"/>
                </a:solidFill>
                <a:cs typeface="Times New Roman" pitchFamily="18" charset="0"/>
              </a:rPr>
              <a:t>язаними</a:t>
            </a:r>
            <a:r>
              <a:rPr lang="uk-UA" sz="2000" i="1" dirty="0" smtClean="0">
                <a:solidFill>
                  <a:schemeClr val="tx1"/>
                </a:solidFill>
                <a:cs typeface="Times New Roman" pitchFamily="18" charset="0"/>
              </a:rPr>
              <a:t> особами (п. 39-2.1.6.)</a:t>
            </a:r>
            <a:endParaRPr lang="uk-UA" sz="2000" i="1" dirty="0">
              <a:solidFill>
                <a:schemeClr val="tx1"/>
              </a:solidFill>
              <a:cs typeface="Times New Roman" pitchFamily="18" charset="0"/>
            </a:endParaRPr>
          </a:p>
        </p:txBody>
      </p:sp>
      <p:sp>
        <p:nvSpPr>
          <p:cNvPr id="9" name="Прямоугольник с двумя скругленными противолежащими углами 8"/>
          <p:cNvSpPr/>
          <p:nvPr/>
        </p:nvSpPr>
        <p:spPr>
          <a:xfrm>
            <a:off x="5440680" y="2011680"/>
            <a:ext cx="6004560" cy="1394460"/>
          </a:xfrm>
          <a:prstGeom prst="round2DiagRect">
            <a:avLst/>
          </a:prstGeom>
          <a:solidFill>
            <a:schemeClr val="bg1">
              <a:alpha val="28000"/>
            </a:schemeClr>
          </a:solidFill>
          <a:ln>
            <a:solidFill>
              <a:srgbClr val="0070C0"/>
            </a:solid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buFontTx/>
              <a:buChar char="-"/>
            </a:pPr>
            <a:r>
              <a:rPr lang="uk-UA" b="1" i="1" dirty="0" smtClean="0">
                <a:solidFill>
                  <a:schemeClr val="tx1"/>
                </a:solidFill>
                <a:cs typeface="Times New Roman" pitchFamily="18" charset="0"/>
              </a:rPr>
              <a:t>Частка у розмірі більше 50%</a:t>
            </a:r>
          </a:p>
          <a:p>
            <a:pPr marL="285750" indent="-285750">
              <a:buFontTx/>
              <a:buChar char="-"/>
            </a:pPr>
            <a:r>
              <a:rPr lang="uk-UA" b="1" i="1" dirty="0" smtClean="0">
                <a:solidFill>
                  <a:schemeClr val="tx1"/>
                </a:solidFill>
                <a:cs typeface="Times New Roman" pitchFamily="18" charset="0"/>
              </a:rPr>
              <a:t>Частка у розмірі більше ніж 10% </a:t>
            </a:r>
            <a:r>
              <a:rPr lang="uk-UA" b="1" i="1" u="sng" dirty="0" smtClean="0">
                <a:solidFill>
                  <a:schemeClr val="tx1"/>
                </a:solidFill>
                <a:cs typeface="Times New Roman" pitchFamily="18" charset="0"/>
              </a:rPr>
              <a:t>(на період 2022-2023 – більше 25%</a:t>
            </a:r>
            <a:r>
              <a:rPr lang="uk-UA" b="1" i="1" dirty="0" smtClean="0">
                <a:solidFill>
                  <a:schemeClr val="tx1"/>
                </a:solidFill>
                <a:cs typeface="Times New Roman" pitchFamily="18" charset="0"/>
              </a:rPr>
              <a:t>), якщо декілька резидентів України володіють спільно 50% і більше </a:t>
            </a:r>
            <a:endParaRPr lang="ru-RU" b="1" i="1" dirty="0">
              <a:solidFill>
                <a:schemeClr val="tx1"/>
              </a:solidFill>
              <a:cs typeface="Times New Roman" pitchFamily="18" charset="0"/>
            </a:endParaRPr>
          </a:p>
        </p:txBody>
      </p:sp>
      <p:sp>
        <p:nvSpPr>
          <p:cNvPr id="10" name="Прямоугольник с двумя скругленными противолежащими углами 9"/>
          <p:cNvSpPr/>
          <p:nvPr/>
        </p:nvSpPr>
        <p:spPr>
          <a:xfrm>
            <a:off x="5372100" y="3520440"/>
            <a:ext cx="6088380" cy="2644140"/>
          </a:xfrm>
          <a:prstGeom prst="round2DiagRect">
            <a:avLst/>
          </a:prstGeom>
          <a:noFill/>
          <a:ln>
            <a:solidFill>
              <a:srgbClr val="0070C0"/>
            </a:solidFill>
          </a:ln>
        </p:spPr>
        <p:style>
          <a:lnRef idx="1">
            <a:schemeClr val="accent4"/>
          </a:lnRef>
          <a:fillRef idx="2">
            <a:schemeClr val="accent4"/>
          </a:fillRef>
          <a:effectRef idx="1">
            <a:schemeClr val="accent4"/>
          </a:effectRef>
          <a:fontRef idx="minor">
            <a:schemeClr val="dk1"/>
          </a:fontRef>
        </p:style>
        <p:txBody>
          <a:bodyPr rtlCol="0" anchor="ctr"/>
          <a:lstStyle/>
          <a:p>
            <a:r>
              <a:rPr lang="uk-UA" sz="1450" b="1" i="1" dirty="0" smtClean="0">
                <a:solidFill>
                  <a:schemeClr val="tx1"/>
                </a:solidFill>
                <a:cs typeface="Times New Roman" pitchFamily="18" charset="0"/>
              </a:rPr>
              <a:t>Невиключні підстави:</a:t>
            </a:r>
          </a:p>
          <a:p>
            <a:pPr marL="285750" indent="-285750">
              <a:buFontTx/>
              <a:buChar char="-"/>
            </a:pPr>
            <a:r>
              <a:rPr lang="uk-UA" sz="1400" b="1" i="1" dirty="0" smtClean="0">
                <a:solidFill>
                  <a:schemeClr val="tx1"/>
                </a:solidFill>
                <a:cs typeface="Times New Roman" pitchFamily="18" charset="0"/>
              </a:rPr>
              <a:t>надання зобов’язуючих вказівок органам управління  юридичної особи;</a:t>
            </a:r>
          </a:p>
          <a:p>
            <a:pPr marL="285750" indent="-285750">
              <a:buFontTx/>
              <a:buChar char="-"/>
            </a:pPr>
            <a:r>
              <a:rPr lang="uk-UA" sz="1400" b="1" i="1" dirty="0" smtClean="0">
                <a:solidFill>
                  <a:schemeClr val="tx1"/>
                </a:solidFill>
                <a:cs typeface="Times New Roman" pitchFamily="18" charset="0"/>
              </a:rPr>
              <a:t>Ведення перемовин щодо укладення правочинів узгодження суттєвих умов таких правочинів</a:t>
            </a:r>
          </a:p>
          <a:p>
            <a:pPr marL="285750" indent="-285750">
              <a:buFontTx/>
              <a:buChar char="-"/>
            </a:pPr>
            <a:r>
              <a:rPr lang="uk-UA" sz="1400" b="1" i="1" dirty="0" smtClean="0">
                <a:solidFill>
                  <a:schemeClr val="tx1"/>
                </a:solidFill>
                <a:cs typeface="Times New Roman" pitchFamily="18" charset="0"/>
              </a:rPr>
              <a:t>наявність у особи довіреності на здійснення суттєвих правочинів від імені  більш ніж на 1 рік яка не передбачає попереднього погодження таких правочинів з </a:t>
            </a:r>
            <a:r>
              <a:rPr lang="uk-UA" sz="1400" b="1" i="1" dirty="0" err="1" smtClean="0">
                <a:solidFill>
                  <a:schemeClr val="tx1"/>
                </a:solidFill>
                <a:cs typeface="Times New Roman" pitchFamily="18" charset="0"/>
              </a:rPr>
              <a:t>юр.ос</a:t>
            </a:r>
            <a:r>
              <a:rPr lang="uk-UA" sz="1400" b="1" i="1" dirty="0" smtClean="0">
                <a:solidFill>
                  <a:schemeClr val="tx1"/>
                </a:solidFill>
                <a:cs typeface="Times New Roman" pitchFamily="18" charset="0"/>
              </a:rPr>
              <a:t>.</a:t>
            </a:r>
          </a:p>
          <a:p>
            <a:pPr marL="285750" indent="-285750">
              <a:buFontTx/>
              <a:buChar char="-"/>
            </a:pPr>
            <a:r>
              <a:rPr lang="uk-UA" sz="1400" b="1" i="1" dirty="0" smtClean="0">
                <a:solidFill>
                  <a:schemeClr val="tx1"/>
                </a:solidFill>
                <a:cs typeface="Times New Roman" pitchFamily="18" charset="0"/>
              </a:rPr>
              <a:t>здійснення операцій з банківськими рахунками юридичної особи</a:t>
            </a:r>
          </a:p>
          <a:p>
            <a:pPr marL="285750" indent="-285750">
              <a:buFontTx/>
              <a:buChar char="-"/>
            </a:pPr>
            <a:r>
              <a:rPr lang="uk-UA" sz="1400" b="1" i="1" dirty="0" smtClean="0">
                <a:solidFill>
                  <a:schemeClr val="tx1"/>
                </a:solidFill>
                <a:cs typeface="Times New Roman" pitchFamily="18" charset="0"/>
              </a:rPr>
              <a:t>зазначення особи в якості засновника (</a:t>
            </a:r>
            <a:r>
              <a:rPr lang="uk-UA" sz="1400" b="1" i="1" dirty="0" err="1" smtClean="0">
                <a:solidFill>
                  <a:schemeClr val="tx1"/>
                </a:solidFill>
                <a:cs typeface="Times New Roman" pitchFamily="18" charset="0"/>
              </a:rPr>
              <a:t>бенефіціара</a:t>
            </a:r>
            <a:r>
              <a:rPr lang="uk-UA" sz="1400" b="1" i="1" dirty="0" smtClean="0">
                <a:solidFill>
                  <a:schemeClr val="tx1"/>
                </a:solidFill>
                <a:cs typeface="Times New Roman" pitchFamily="18" charset="0"/>
              </a:rPr>
              <a:t>, фактичного </a:t>
            </a:r>
            <a:r>
              <a:rPr lang="uk-UA" sz="1400" b="1" i="1" dirty="0" err="1" smtClean="0">
                <a:solidFill>
                  <a:schemeClr val="tx1"/>
                </a:solidFill>
                <a:cs typeface="Times New Roman" pitchFamily="18" charset="0"/>
              </a:rPr>
              <a:t>вигодонабувача</a:t>
            </a:r>
            <a:r>
              <a:rPr lang="uk-UA" sz="1400" b="1" i="1" dirty="0" smtClean="0">
                <a:solidFill>
                  <a:schemeClr val="tx1"/>
                </a:solidFill>
                <a:cs typeface="Times New Roman" pitchFamily="18" charset="0"/>
              </a:rPr>
              <a:t>) юридичної особи під час відкриття рахунків</a:t>
            </a:r>
            <a:endParaRPr lang="uk-UA" sz="1400" b="1" i="1" dirty="0">
              <a:solidFill>
                <a:schemeClr val="tx1"/>
              </a:solidFill>
              <a:cs typeface="Times New Roman" pitchFamily="18" charset="0"/>
            </a:endParaRPr>
          </a:p>
        </p:txBody>
      </p:sp>
      <p:grpSp>
        <p:nvGrpSpPr>
          <p:cNvPr id="11" name="Группа 10">
            <a:extLst>
              <a:ext uri="{FF2B5EF4-FFF2-40B4-BE49-F238E27FC236}">
                <a16:creationId xmlns="" xmlns:a16="http://schemas.microsoft.com/office/drawing/2014/main" id="{D51D8D7C-453C-46AA-9724-8902FA3A9ED9}"/>
              </a:ext>
            </a:extLst>
          </p:cNvPr>
          <p:cNvGrpSpPr/>
          <p:nvPr/>
        </p:nvGrpSpPr>
        <p:grpSpPr>
          <a:xfrm>
            <a:off x="476250" y="697237"/>
            <a:ext cx="10991850" cy="1283963"/>
            <a:chOff x="1035049" y="1983740"/>
            <a:chExt cx="9956800" cy="3362960"/>
          </a:xfrm>
          <a:solidFill>
            <a:schemeClr val="bg1"/>
          </a:solidFill>
        </p:grpSpPr>
        <p:sp>
          <p:nvSpPr>
            <p:cNvPr id="12" name="Прямоугольник 11">
              <a:extLst>
                <a:ext uri="{FF2B5EF4-FFF2-40B4-BE49-F238E27FC236}">
                  <a16:creationId xmlns="" xmlns:a16="http://schemas.microsoft.com/office/drawing/2014/main" id="{96E1AE04-D0F3-4C9F-AFF7-4FAC561BA427}"/>
                </a:ext>
              </a:extLst>
            </p:cNvPr>
            <p:cNvSpPr/>
            <p:nvPr/>
          </p:nvSpPr>
          <p:spPr>
            <a:xfrm>
              <a:off x="1200149" y="2082801"/>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13" name="Прямая соединительная линия 12">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4" name="Прямая соединительная линия 13">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19" name="Прямоугольник 18"/>
          <p:cNvSpPr/>
          <p:nvPr/>
        </p:nvSpPr>
        <p:spPr>
          <a:xfrm>
            <a:off x="161925" y="929759"/>
            <a:ext cx="11487149" cy="646331"/>
          </a:xfrm>
          <a:prstGeom prst="rect">
            <a:avLst/>
          </a:prstGeom>
        </p:spPr>
        <p:txBody>
          <a:bodyPr wrap="square">
            <a:spAutoFit/>
          </a:bodyPr>
          <a:lstStyle/>
          <a:p>
            <a:pPr algn="ctr"/>
            <a:r>
              <a:rPr lang="uk-UA" sz="3600" b="1" i="1" dirty="0" smtClean="0">
                <a:ln w="18000">
                  <a:solidFill>
                    <a:srgbClr val="0070C0"/>
                  </a:solidFill>
                  <a:prstDash val="solid"/>
                  <a:miter lim="800000"/>
                </a:ln>
                <a:cs typeface="Times New Roman" pitchFamily="18" charset="0"/>
              </a:rPr>
              <a:t>Поняття юридичного та фактичного контролю</a:t>
            </a:r>
            <a:endParaRPr lang="ru-RU" sz="3600" b="1" i="1" dirty="0">
              <a:ln w="18000">
                <a:solidFill>
                  <a:srgbClr val="0070C0"/>
                </a:solidFill>
                <a:prstDash val="solid"/>
                <a:miter lim="800000"/>
              </a:ln>
            </a:endParaRPr>
          </a:p>
        </p:txBody>
      </p:sp>
      <p:pic>
        <p:nvPicPr>
          <p:cNvPr id="15" name="Picture 20">
            <a:extLst>
              <a:ext uri="{FF2B5EF4-FFF2-40B4-BE49-F238E27FC236}">
                <a16:creationId xmlns:a16="http://schemas.microsoft.com/office/drawing/2014/main" xmlns="" id="{D18DF244-DB0A-429E-8695-C2E056EB5C4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38174" y="4594047"/>
            <a:ext cx="3181351" cy="2589501"/>
          </a:xfrm>
          <a:prstGeom prst="rect">
            <a:avLst/>
          </a:prstGeom>
        </p:spPr>
      </p:pic>
    </p:spTree>
    <p:extLst>
      <p:ext uri="{BB962C8B-B14F-4D97-AF65-F5344CB8AC3E}">
        <p14:creationId xmlns:p14="http://schemas.microsoft.com/office/powerpoint/2010/main" xmlns="" val="21486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outVertical)">
                                      <p:cBhvr>
                                        <p:cTn id="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7">
            <a:extLst>
              <a:ext uri="{FF2B5EF4-FFF2-40B4-BE49-F238E27FC236}">
                <a16:creationId xmlns:a16="http://schemas.microsoft.com/office/drawing/2014/main" xmlns="" id="{D0E4AAAD-8D8E-4A37-9D57-50497480DD2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487" y="237469"/>
            <a:ext cx="3207657" cy="438379"/>
          </a:xfrm>
          <a:prstGeom prst="rect">
            <a:avLst/>
          </a:prstGeom>
        </p:spPr>
      </p:pic>
      <p:sp>
        <p:nvSpPr>
          <p:cNvPr id="8" name="TextBox 7">
            <a:extLst>
              <a:ext uri="{FF2B5EF4-FFF2-40B4-BE49-F238E27FC236}">
                <a16:creationId xmlns:a16="http://schemas.microsoft.com/office/drawing/2014/main" xmlns="" id="{AFA1A3A9-1810-46E2-942D-F340C98658C3}"/>
              </a:ext>
            </a:extLst>
          </p:cNvPr>
          <p:cNvSpPr txBox="1"/>
          <p:nvPr/>
        </p:nvSpPr>
        <p:spPr>
          <a:xfrm>
            <a:off x="9716611" y="1300993"/>
            <a:ext cx="2281774" cy="461665"/>
          </a:xfrm>
          <a:prstGeom prst="rect">
            <a:avLst/>
          </a:prstGeom>
          <a:noFill/>
        </p:spPr>
        <p:txBody>
          <a:bodyPr wrap="square">
            <a:spAutoFit/>
          </a:bodyPr>
          <a:lstStyle/>
          <a:p>
            <a:r>
              <a:rPr lang="ru-RU" sz="2400" b="1" dirty="0">
                <a:solidFill>
                  <a:srgbClr val="314552"/>
                </a:solidFill>
              </a:rPr>
              <a:t>(п.39² .5.5 ПКУ)</a:t>
            </a:r>
          </a:p>
        </p:txBody>
      </p:sp>
      <p:pic>
        <p:nvPicPr>
          <p:cNvPr id="9" name="Graphic 8" descr="Bank with solid fill">
            <a:extLst>
              <a:ext uri="{FF2B5EF4-FFF2-40B4-BE49-F238E27FC236}">
                <a16:creationId xmlns:a16="http://schemas.microsoft.com/office/drawing/2014/main" xmlns="" id="{E69E21F8-0189-46A9-A428-7ACA415A33C1}"/>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328076" y="2028627"/>
            <a:ext cx="914400" cy="914400"/>
          </a:xfrm>
          <a:prstGeom prst="rect">
            <a:avLst/>
          </a:prstGeom>
        </p:spPr>
      </p:pic>
      <p:pic>
        <p:nvPicPr>
          <p:cNvPr id="10" name="Graphic 9" descr="Briefcase with solid fill">
            <a:extLst>
              <a:ext uri="{FF2B5EF4-FFF2-40B4-BE49-F238E27FC236}">
                <a16:creationId xmlns:a16="http://schemas.microsoft.com/office/drawing/2014/main" xmlns="" id="{92071CEB-B347-4CC4-8275-3D40CCBF6D64}"/>
              </a:ext>
            </a:extLst>
          </p:cNvPr>
          <p:cNvPicPr>
            <a:picLocks noChangeAspect="1"/>
          </p:cNvPicPr>
          <p:nvPr/>
        </p:nvPicPr>
        <p:blipFill>
          <a:blip r:embed="rId6" cstate="print">
            <a:extLst>
              <a:ext uri="{28A0092B-C50C-407E-A947-70E740481C1C}">
                <a14:useLocalDpi xmlns:a14="http://schemas.microsoft.com/office/drawing/2010/main" xmlns="" val="0"/>
              </a:ext>
              <a:ext uri="{96DAC541-7B7A-43D3-8B79-37D633B846F1}">
                <asvg:svgBlip xmlns:asvg="http://schemas.microsoft.com/office/drawing/2016/SVG/main" xmlns="" r:embed="rId7"/>
              </a:ext>
            </a:extLst>
          </a:blip>
          <a:stretch>
            <a:fillRect/>
          </a:stretch>
        </p:blipFill>
        <p:spPr>
          <a:xfrm>
            <a:off x="328076" y="3838606"/>
            <a:ext cx="914400" cy="914400"/>
          </a:xfrm>
          <a:prstGeom prst="rect">
            <a:avLst/>
          </a:prstGeom>
        </p:spPr>
      </p:pic>
      <p:sp>
        <p:nvSpPr>
          <p:cNvPr id="12" name="TextBox 11">
            <a:extLst>
              <a:ext uri="{FF2B5EF4-FFF2-40B4-BE49-F238E27FC236}">
                <a16:creationId xmlns:a16="http://schemas.microsoft.com/office/drawing/2014/main" xmlns="" id="{E5F6788A-10E7-4C95-A0B5-044575E5597C}"/>
              </a:ext>
            </a:extLst>
          </p:cNvPr>
          <p:cNvSpPr txBox="1"/>
          <p:nvPr/>
        </p:nvSpPr>
        <p:spPr>
          <a:xfrm>
            <a:off x="1036931" y="1526722"/>
            <a:ext cx="1906524" cy="369332"/>
          </a:xfrm>
          <a:prstGeom prst="rect">
            <a:avLst/>
          </a:prstGeom>
          <a:noFill/>
        </p:spPr>
        <p:txBody>
          <a:bodyPr wrap="square">
            <a:spAutoFit/>
          </a:bodyPr>
          <a:lstStyle/>
          <a:p>
            <a:r>
              <a:rPr lang="uk-UA" dirty="0">
                <a:solidFill>
                  <a:srgbClr val="314552"/>
                </a:solidFill>
              </a:rPr>
              <a:t>Юридична особа</a:t>
            </a:r>
            <a:endParaRPr lang="ru-RU" dirty="0">
              <a:solidFill>
                <a:srgbClr val="314552"/>
              </a:solidFill>
            </a:endParaRPr>
          </a:p>
        </p:txBody>
      </p:sp>
      <p:pic>
        <p:nvPicPr>
          <p:cNvPr id="13" name="Picture 10" descr="Флаг Украины — Википедия">
            <a:extLst>
              <a:ext uri="{FF2B5EF4-FFF2-40B4-BE49-F238E27FC236}">
                <a16:creationId xmlns:a16="http://schemas.microsoft.com/office/drawing/2014/main" xmlns="" id="{9CE1F0EA-06BF-46FA-83D1-AF325B74AA94}"/>
              </a:ext>
            </a:extLst>
          </p:cNvPr>
          <p:cNvPicPr>
            <a:picLocks noChangeAspect="1" noChangeArrowheads="1"/>
          </p:cNvPicPr>
          <p:nvPr/>
        </p:nvPicPr>
        <p:blipFill rotWithShape="1">
          <a:blip r:embed="rId8" cstate="print">
            <a:clrChange>
              <a:clrFrom>
                <a:srgbClr val="000000">
                  <a:alpha val="0"/>
                </a:srgbClr>
              </a:clrFrom>
              <a:clrTo>
                <a:srgbClr val="000000">
                  <a:alpha val="0"/>
                </a:srgbClr>
              </a:clrTo>
            </a:clrChange>
            <a:alphaModFix/>
            <a:extLst>
              <a:ext uri="{BEBA8EAE-BF5A-486C-A8C5-ECC9F3942E4B}">
                <a14:imgProps xmlns:a14="http://schemas.microsoft.com/office/drawing/2010/main" xmlns="">
                  <a14:imgLayer r:embed="rId9">
                    <a14:imgEffect>
                      <a14:colorTemperature colorTemp="6577"/>
                    </a14:imgEffect>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1315452" y="1917808"/>
            <a:ext cx="1349482" cy="1108980"/>
          </a:xfrm>
          <a:prstGeom prst="rect">
            <a:avLst/>
          </a:prstGeom>
          <a:pattFill prst="pct5">
            <a:fgClr>
              <a:schemeClr val="bg2">
                <a:lumMod val="75000"/>
              </a:schemeClr>
            </a:fgClr>
            <a:bgClr>
              <a:schemeClr val="bg1"/>
            </a:bgClr>
          </a:pattFill>
        </p:spPr>
      </p:pic>
      <p:pic>
        <p:nvPicPr>
          <p:cNvPr id="14" name="Picture 10" descr="Флаг Украины — Википедия">
            <a:extLst>
              <a:ext uri="{FF2B5EF4-FFF2-40B4-BE49-F238E27FC236}">
                <a16:creationId xmlns:a16="http://schemas.microsoft.com/office/drawing/2014/main" xmlns="" id="{4F6B4841-8219-4BF4-8CD0-596B1C7C97F7}"/>
              </a:ext>
            </a:extLst>
          </p:cNvPr>
          <p:cNvPicPr>
            <a:picLocks noChangeAspect="1" noChangeArrowheads="1"/>
          </p:cNvPicPr>
          <p:nvPr/>
        </p:nvPicPr>
        <p:blipFill rotWithShape="1">
          <a:blip r:embed="rId10" cstate="print">
            <a:extLst>
              <a:ext uri="{BEBA8EAE-BF5A-486C-A8C5-ECC9F3942E4B}">
                <a14:imgProps xmlns:a14="http://schemas.microsoft.com/office/drawing/2010/main" xmlns="">
                  <a14:imgLayer r:embed="rId9">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1348829" y="3787114"/>
            <a:ext cx="1349482" cy="1108980"/>
          </a:xfrm>
          <a:prstGeom prst="rect">
            <a:avLst/>
          </a:prstGeom>
          <a:solidFill>
            <a:schemeClr val="bg2">
              <a:lumMod val="75000"/>
            </a:schemeClr>
          </a:solidFill>
        </p:spPr>
      </p:pic>
      <p:pic>
        <p:nvPicPr>
          <p:cNvPr id="15" name="Graphic 14" descr="Children with solid fill">
            <a:extLst>
              <a:ext uri="{FF2B5EF4-FFF2-40B4-BE49-F238E27FC236}">
                <a16:creationId xmlns:a16="http://schemas.microsoft.com/office/drawing/2014/main" xmlns="" id="{1CB6650F-DC2A-4B2B-A88C-C9E0134DCD84}"/>
              </a:ext>
            </a:extLst>
          </p:cNvPr>
          <p:cNvPicPr>
            <a:picLocks noChangeAspect="1"/>
          </p:cNvPicPr>
          <p:nvPr/>
        </p:nvPicPr>
        <p:blipFill>
          <a:blip r:embed="rId11" cstate="print">
            <a:extLst>
              <a:ext uri="{28A0092B-C50C-407E-A947-70E740481C1C}">
                <a14:useLocalDpi xmlns:a14="http://schemas.microsoft.com/office/drawing/2010/main" xmlns="" val="0"/>
              </a:ext>
              <a:ext uri="{96DAC541-7B7A-43D3-8B79-37D633B846F1}">
                <asvg:svgBlip xmlns:asvg="http://schemas.microsoft.com/office/drawing/2016/SVG/main" xmlns="" r:embed="rId12"/>
              </a:ext>
            </a:extLst>
          </a:blip>
          <a:stretch>
            <a:fillRect/>
          </a:stretch>
        </p:blipFill>
        <p:spPr>
          <a:xfrm>
            <a:off x="1532993" y="1993737"/>
            <a:ext cx="914400" cy="914400"/>
          </a:xfrm>
          <a:prstGeom prst="rect">
            <a:avLst/>
          </a:prstGeom>
        </p:spPr>
      </p:pic>
      <p:pic>
        <p:nvPicPr>
          <p:cNvPr id="16" name="Graphic 15" descr="Man with solid fill">
            <a:extLst>
              <a:ext uri="{FF2B5EF4-FFF2-40B4-BE49-F238E27FC236}">
                <a16:creationId xmlns:a16="http://schemas.microsoft.com/office/drawing/2014/main" xmlns="" id="{08B53AFB-D47E-4189-AEB4-0EC742CC6437}"/>
              </a:ext>
            </a:extLst>
          </p:cNvPr>
          <p:cNvPicPr>
            <a:picLocks noChangeAspect="1"/>
          </p:cNvPicPr>
          <p:nvPr/>
        </p:nvPicPr>
        <p:blipFill>
          <a:blip r:embed="rId13" cstate="print">
            <a:extLst>
              <a:ext uri="{28A0092B-C50C-407E-A947-70E740481C1C}">
                <a14:useLocalDpi xmlns:a14="http://schemas.microsoft.com/office/drawing/2010/main" xmlns="" val="0"/>
              </a:ext>
              <a:ext uri="{96DAC541-7B7A-43D3-8B79-37D633B846F1}">
                <asvg:svgBlip xmlns:asvg="http://schemas.microsoft.com/office/drawing/2016/SVG/main" xmlns="" r:embed="rId14"/>
              </a:ext>
            </a:extLst>
          </a:blip>
          <a:stretch>
            <a:fillRect/>
          </a:stretch>
        </p:blipFill>
        <p:spPr>
          <a:xfrm>
            <a:off x="1566370" y="3941930"/>
            <a:ext cx="914400" cy="914400"/>
          </a:xfrm>
          <a:prstGeom prst="rect">
            <a:avLst/>
          </a:prstGeom>
        </p:spPr>
      </p:pic>
      <p:sp>
        <p:nvSpPr>
          <p:cNvPr id="19" name="TextBox 18">
            <a:extLst>
              <a:ext uri="{FF2B5EF4-FFF2-40B4-BE49-F238E27FC236}">
                <a16:creationId xmlns:a16="http://schemas.microsoft.com/office/drawing/2014/main" xmlns="" id="{C31C3568-A885-4A78-BC89-62D7179B2632}"/>
              </a:ext>
            </a:extLst>
          </p:cNvPr>
          <p:cNvSpPr txBox="1"/>
          <p:nvPr/>
        </p:nvSpPr>
        <p:spPr>
          <a:xfrm>
            <a:off x="1242476" y="3387047"/>
            <a:ext cx="1906524" cy="369332"/>
          </a:xfrm>
          <a:prstGeom prst="rect">
            <a:avLst/>
          </a:prstGeom>
          <a:noFill/>
        </p:spPr>
        <p:txBody>
          <a:bodyPr wrap="square">
            <a:spAutoFit/>
          </a:bodyPr>
          <a:lstStyle/>
          <a:p>
            <a:r>
              <a:rPr lang="uk-UA" dirty="0">
                <a:solidFill>
                  <a:srgbClr val="314552"/>
                </a:solidFill>
              </a:rPr>
              <a:t>Фізична особа</a:t>
            </a:r>
            <a:endParaRPr lang="ru-RU" dirty="0">
              <a:solidFill>
                <a:srgbClr val="314552"/>
              </a:solidFill>
            </a:endParaRPr>
          </a:p>
        </p:txBody>
      </p:sp>
      <p:sp>
        <p:nvSpPr>
          <p:cNvPr id="21" name="TextBox 20">
            <a:extLst>
              <a:ext uri="{FF2B5EF4-FFF2-40B4-BE49-F238E27FC236}">
                <a16:creationId xmlns:a16="http://schemas.microsoft.com/office/drawing/2014/main" xmlns="" id="{B615E3CF-90A2-4A6C-BC41-7FB8017DE8A1}"/>
              </a:ext>
            </a:extLst>
          </p:cNvPr>
          <p:cNvSpPr txBox="1"/>
          <p:nvPr/>
        </p:nvSpPr>
        <p:spPr>
          <a:xfrm>
            <a:off x="2882475" y="2760509"/>
            <a:ext cx="2404872" cy="923330"/>
          </a:xfrm>
          <a:prstGeom prst="rect">
            <a:avLst/>
          </a:prstGeom>
          <a:noFill/>
        </p:spPr>
        <p:txBody>
          <a:bodyPr wrap="square">
            <a:spAutoFit/>
          </a:bodyPr>
          <a:lstStyle/>
          <a:p>
            <a:r>
              <a:rPr lang="ru-RU" dirty="0" err="1" smtClean="0">
                <a:solidFill>
                  <a:srgbClr val="314552"/>
                </a:solidFill>
              </a:rPr>
              <a:t>Контролюючі</a:t>
            </a:r>
            <a:r>
              <a:rPr lang="ru-RU" dirty="0" smtClean="0">
                <a:solidFill>
                  <a:srgbClr val="314552"/>
                </a:solidFill>
              </a:rPr>
              <a:t> особи </a:t>
            </a:r>
            <a:r>
              <a:rPr lang="ru-RU" dirty="0" err="1" smtClean="0">
                <a:solidFill>
                  <a:srgbClr val="314552"/>
                </a:solidFill>
              </a:rPr>
              <a:t>зобов'язані</a:t>
            </a:r>
            <a:r>
              <a:rPr lang="ru-RU" dirty="0" smtClean="0">
                <a:solidFill>
                  <a:srgbClr val="314552"/>
                </a:solidFill>
              </a:rPr>
              <a:t> </a:t>
            </a:r>
            <a:r>
              <a:rPr lang="ru-RU" dirty="0" err="1" smtClean="0">
                <a:solidFill>
                  <a:srgbClr val="314552"/>
                </a:solidFill>
              </a:rPr>
              <a:t>повідомляти</a:t>
            </a:r>
            <a:r>
              <a:rPr lang="ru-RU" dirty="0" smtClean="0">
                <a:solidFill>
                  <a:srgbClr val="314552"/>
                </a:solidFill>
              </a:rPr>
              <a:t> про </a:t>
            </a:r>
            <a:endParaRPr lang="ru-RU" dirty="0">
              <a:solidFill>
                <a:srgbClr val="314552"/>
              </a:solidFill>
            </a:endParaRPr>
          </a:p>
        </p:txBody>
      </p:sp>
      <p:sp>
        <p:nvSpPr>
          <p:cNvPr id="22" name="Arrow: Right 21">
            <a:extLst>
              <a:ext uri="{FF2B5EF4-FFF2-40B4-BE49-F238E27FC236}">
                <a16:creationId xmlns:a16="http://schemas.microsoft.com/office/drawing/2014/main" xmlns="" id="{ADF9E70A-0BDD-42FC-A9E1-0805DE5F49CA}"/>
              </a:ext>
            </a:extLst>
          </p:cNvPr>
          <p:cNvSpPr/>
          <p:nvPr/>
        </p:nvSpPr>
        <p:spPr>
          <a:xfrm>
            <a:off x="2882259" y="2287185"/>
            <a:ext cx="2567565" cy="1864191"/>
          </a:xfrm>
          <a:prstGeom prst="rightArrow">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ru-RU"/>
          </a:p>
        </p:txBody>
      </p:sp>
      <p:sp>
        <p:nvSpPr>
          <p:cNvPr id="24" name="TextBox 23">
            <a:extLst>
              <a:ext uri="{FF2B5EF4-FFF2-40B4-BE49-F238E27FC236}">
                <a16:creationId xmlns:a16="http://schemas.microsoft.com/office/drawing/2014/main" xmlns="" id="{B65EFC01-DD29-47A2-AB2E-8A7C7BA43F8F}"/>
              </a:ext>
            </a:extLst>
          </p:cNvPr>
          <p:cNvSpPr txBox="1"/>
          <p:nvPr/>
        </p:nvSpPr>
        <p:spPr>
          <a:xfrm>
            <a:off x="5480304" y="1725246"/>
            <a:ext cx="6711696" cy="4801314"/>
          </a:xfrm>
          <a:prstGeom prst="rect">
            <a:avLst/>
          </a:prstGeom>
          <a:noFill/>
        </p:spPr>
        <p:txBody>
          <a:bodyPr wrap="square">
            <a:spAutoFit/>
          </a:bodyPr>
          <a:lstStyle/>
          <a:p>
            <a:pPr marL="285750" indent="-285750">
              <a:buFont typeface="Arial" panose="020B0604020202020204" pitchFamily="34" charset="0"/>
              <a:buChar char="•"/>
            </a:pPr>
            <a:r>
              <a:rPr lang="ru-RU" dirty="0">
                <a:solidFill>
                  <a:srgbClr val="314552"/>
                </a:solidFill>
              </a:rPr>
              <a:t>кожне безпосереднє або опосередковане набуття частки в іноземній юридичній особі або початок здійснення фактичного контролю над іноземною юридичною особою, що призводить до визнання такої фізичної (юридичної) особи </a:t>
            </a:r>
            <a:r>
              <a:rPr lang="ru-RU" dirty="0" err="1">
                <a:solidFill>
                  <a:srgbClr val="314552"/>
                </a:solidFill>
              </a:rPr>
              <a:t>контролюючою</a:t>
            </a:r>
            <a:r>
              <a:rPr lang="ru-RU" dirty="0">
                <a:solidFill>
                  <a:srgbClr val="314552"/>
                </a:solidFill>
              </a:rPr>
              <a:t> </a:t>
            </a:r>
            <a:r>
              <a:rPr lang="ru-RU" dirty="0" smtClean="0">
                <a:solidFill>
                  <a:srgbClr val="314552"/>
                </a:solidFill>
              </a:rPr>
              <a:t>особою;</a:t>
            </a:r>
          </a:p>
          <a:p>
            <a:pPr marL="285750" indent="-285750">
              <a:buFont typeface="Arial" panose="020B0604020202020204" pitchFamily="34" charset="0"/>
              <a:buChar char="•"/>
            </a:pPr>
            <a:endParaRPr lang="ru-RU" dirty="0">
              <a:solidFill>
                <a:srgbClr val="314552"/>
              </a:solidFill>
            </a:endParaRPr>
          </a:p>
          <a:p>
            <a:pPr marL="285750" indent="-285750">
              <a:buFont typeface="Arial" panose="020B0604020202020204" pitchFamily="34" charset="0"/>
              <a:buChar char="•"/>
            </a:pPr>
            <a:r>
              <a:rPr lang="ru-RU" dirty="0">
                <a:solidFill>
                  <a:srgbClr val="314552"/>
                </a:solidFill>
              </a:rPr>
              <a:t>заснування, створення або набуття майнових прав на частку в активах, доходах чи прибутку утворення без статусу </a:t>
            </a:r>
            <a:r>
              <a:rPr lang="ru-RU" dirty="0" err="1">
                <a:solidFill>
                  <a:srgbClr val="314552"/>
                </a:solidFill>
              </a:rPr>
              <a:t>юридичної</a:t>
            </a:r>
            <a:r>
              <a:rPr lang="ru-RU" dirty="0">
                <a:solidFill>
                  <a:srgbClr val="314552"/>
                </a:solidFill>
              </a:rPr>
              <a:t> </a:t>
            </a:r>
            <a:r>
              <a:rPr lang="ru-RU" dirty="0" smtClean="0">
                <a:solidFill>
                  <a:srgbClr val="314552"/>
                </a:solidFill>
              </a:rPr>
              <a:t>особи; </a:t>
            </a:r>
          </a:p>
          <a:p>
            <a:pPr marL="285750" indent="-285750">
              <a:buFont typeface="Arial" panose="020B0604020202020204" pitchFamily="34" charset="0"/>
              <a:buChar char="•"/>
            </a:pPr>
            <a:endParaRPr lang="ru-RU" dirty="0">
              <a:solidFill>
                <a:srgbClr val="314552"/>
              </a:solidFill>
            </a:endParaRPr>
          </a:p>
          <a:p>
            <a:pPr marL="285750" indent="-285750">
              <a:buFont typeface="Arial" panose="020B0604020202020204" pitchFamily="34" charset="0"/>
              <a:buChar char="•"/>
            </a:pPr>
            <a:r>
              <a:rPr lang="ru-RU" dirty="0">
                <a:solidFill>
                  <a:srgbClr val="314552"/>
                </a:solidFill>
              </a:rPr>
              <a:t>кожне відчуження частки в іноземній юридичній особі або припинення здійснення фактичного контролю над іноземною юридичною особою, що призводить до втрати визнання такої фізичної (юридичної) особи </a:t>
            </a:r>
            <a:r>
              <a:rPr lang="ru-RU" dirty="0" err="1">
                <a:solidFill>
                  <a:srgbClr val="314552"/>
                </a:solidFill>
              </a:rPr>
              <a:t>контролюючою</a:t>
            </a:r>
            <a:r>
              <a:rPr lang="ru-RU" dirty="0">
                <a:solidFill>
                  <a:srgbClr val="314552"/>
                </a:solidFill>
              </a:rPr>
              <a:t> </a:t>
            </a:r>
            <a:r>
              <a:rPr lang="ru-RU" dirty="0" smtClean="0">
                <a:solidFill>
                  <a:srgbClr val="314552"/>
                </a:solidFill>
              </a:rPr>
              <a:t>особою; </a:t>
            </a:r>
            <a:endParaRPr lang="ru-RU" dirty="0">
              <a:solidFill>
                <a:srgbClr val="314552"/>
              </a:solidFill>
            </a:endParaRPr>
          </a:p>
          <a:p>
            <a:endParaRPr lang="ru-RU" dirty="0">
              <a:solidFill>
                <a:srgbClr val="314552"/>
              </a:solidFill>
            </a:endParaRPr>
          </a:p>
          <a:p>
            <a:pPr marL="285750" indent="-285750">
              <a:buFont typeface="Arial" panose="020B0604020202020204" pitchFamily="34" charset="0"/>
              <a:buChar char="•"/>
            </a:pPr>
            <a:r>
              <a:rPr lang="ru-RU" dirty="0">
                <a:solidFill>
                  <a:srgbClr val="314552"/>
                </a:solidFill>
              </a:rPr>
              <a:t>ліквідацію або відчуження майнових прав на частку в активах, доходах чи прибутку утворення без статусу </a:t>
            </a:r>
            <a:r>
              <a:rPr lang="ru-RU" dirty="0" err="1">
                <a:solidFill>
                  <a:srgbClr val="314552"/>
                </a:solidFill>
              </a:rPr>
              <a:t>юридичної</a:t>
            </a:r>
            <a:r>
              <a:rPr lang="ru-RU" dirty="0">
                <a:solidFill>
                  <a:srgbClr val="314552"/>
                </a:solidFill>
              </a:rPr>
              <a:t> </a:t>
            </a:r>
            <a:r>
              <a:rPr lang="ru-RU" dirty="0" smtClean="0">
                <a:solidFill>
                  <a:srgbClr val="314552"/>
                </a:solidFill>
              </a:rPr>
              <a:t>особи.</a:t>
            </a:r>
            <a:endParaRPr lang="ru-RU" dirty="0">
              <a:solidFill>
                <a:srgbClr val="314552"/>
              </a:solidFill>
            </a:endParaRPr>
          </a:p>
        </p:txBody>
      </p:sp>
      <p:sp>
        <p:nvSpPr>
          <p:cNvPr id="25" name="Oval 24">
            <a:extLst>
              <a:ext uri="{FF2B5EF4-FFF2-40B4-BE49-F238E27FC236}">
                <a16:creationId xmlns:a16="http://schemas.microsoft.com/office/drawing/2014/main" xmlns="" id="{90E7B739-0034-4D8B-8E54-BF02571E4047}"/>
              </a:ext>
            </a:extLst>
          </p:cNvPr>
          <p:cNvSpPr/>
          <p:nvPr/>
        </p:nvSpPr>
        <p:spPr>
          <a:xfrm>
            <a:off x="5477547" y="1791212"/>
            <a:ext cx="293223" cy="2558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26" name="Oval 25">
            <a:extLst>
              <a:ext uri="{FF2B5EF4-FFF2-40B4-BE49-F238E27FC236}">
                <a16:creationId xmlns:a16="http://schemas.microsoft.com/office/drawing/2014/main" xmlns="" id="{DF3D940B-683F-49FE-8958-F33F9F378C5D}"/>
              </a:ext>
            </a:extLst>
          </p:cNvPr>
          <p:cNvSpPr/>
          <p:nvPr/>
        </p:nvSpPr>
        <p:spPr>
          <a:xfrm>
            <a:off x="5473827" y="3445674"/>
            <a:ext cx="293223" cy="258558"/>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27" name="Oval 26">
            <a:extLst>
              <a:ext uri="{FF2B5EF4-FFF2-40B4-BE49-F238E27FC236}">
                <a16:creationId xmlns:a16="http://schemas.microsoft.com/office/drawing/2014/main" xmlns="" id="{F036660C-CDE2-4259-9BEA-83D5B3ECB7B7}"/>
              </a:ext>
            </a:extLst>
          </p:cNvPr>
          <p:cNvSpPr/>
          <p:nvPr/>
        </p:nvSpPr>
        <p:spPr>
          <a:xfrm>
            <a:off x="5506123" y="4546076"/>
            <a:ext cx="293224" cy="258558"/>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28" name="Oval 27">
            <a:extLst>
              <a:ext uri="{FF2B5EF4-FFF2-40B4-BE49-F238E27FC236}">
                <a16:creationId xmlns:a16="http://schemas.microsoft.com/office/drawing/2014/main" xmlns="" id="{073B29E1-C116-4B57-83DD-CD8FB9CC756B}"/>
              </a:ext>
            </a:extLst>
          </p:cNvPr>
          <p:cNvSpPr/>
          <p:nvPr/>
        </p:nvSpPr>
        <p:spPr>
          <a:xfrm>
            <a:off x="5515646" y="5897010"/>
            <a:ext cx="293224" cy="258558"/>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34" name="TextBox 33">
            <a:extLst>
              <a:ext uri="{FF2B5EF4-FFF2-40B4-BE49-F238E27FC236}">
                <a16:creationId xmlns:a16="http://schemas.microsoft.com/office/drawing/2014/main" xmlns="" id="{2DCAC216-2DB0-47EC-9B1A-BE29995298DE}"/>
              </a:ext>
            </a:extLst>
          </p:cNvPr>
          <p:cNvSpPr txBox="1"/>
          <p:nvPr/>
        </p:nvSpPr>
        <p:spPr>
          <a:xfrm>
            <a:off x="932565" y="5343838"/>
            <a:ext cx="4532499" cy="923330"/>
          </a:xfrm>
          <a:prstGeom prst="rect">
            <a:avLst/>
          </a:prstGeom>
          <a:noFill/>
        </p:spPr>
        <p:txBody>
          <a:bodyPr wrap="square">
            <a:spAutoFit/>
          </a:bodyPr>
          <a:lstStyle/>
          <a:p>
            <a:r>
              <a:rPr lang="ru-RU" b="1" dirty="0">
                <a:solidFill>
                  <a:srgbClr val="314552"/>
                </a:solidFill>
              </a:rPr>
              <a:t>За неподання </a:t>
            </a:r>
            <a:r>
              <a:rPr lang="ru-RU" dirty="0">
                <a:solidFill>
                  <a:srgbClr val="314552"/>
                </a:solidFill>
              </a:rPr>
              <a:t>Повідомлення передбачені штрафні санкції визначені п.120.7 ст. 120 </a:t>
            </a:r>
            <a:r>
              <a:rPr lang="ru-RU" dirty="0" smtClean="0">
                <a:solidFill>
                  <a:srgbClr val="314552"/>
                </a:solidFill>
              </a:rPr>
              <a:t>ПКУ.</a:t>
            </a:r>
            <a:endParaRPr lang="ru-RU" dirty="0">
              <a:solidFill>
                <a:srgbClr val="314552"/>
              </a:solidFill>
            </a:endParaRPr>
          </a:p>
        </p:txBody>
      </p:sp>
      <p:pic>
        <p:nvPicPr>
          <p:cNvPr id="36" name="Graphic 35" descr="Exclamation mark with solid fill">
            <a:extLst>
              <a:ext uri="{FF2B5EF4-FFF2-40B4-BE49-F238E27FC236}">
                <a16:creationId xmlns:a16="http://schemas.microsoft.com/office/drawing/2014/main" xmlns="" id="{B5059158-5F28-4143-8078-EF400C117F53}"/>
              </a:ext>
            </a:extLst>
          </p:cNvPr>
          <p:cNvPicPr>
            <a:picLocks noChangeAspect="1"/>
          </p:cNvPicPr>
          <p:nvPr/>
        </p:nvPicPr>
        <p:blipFill>
          <a:blip r:embed="rId15" cstate="print">
            <a:extLst>
              <a:ext uri="{28A0092B-C50C-407E-A947-70E740481C1C}">
                <a14:useLocalDpi xmlns:a14="http://schemas.microsoft.com/office/drawing/2010/main" xmlns="" val="0"/>
              </a:ext>
              <a:ext uri="{96DAC541-7B7A-43D3-8B79-37D633B846F1}">
                <asvg:svgBlip xmlns:asvg="http://schemas.microsoft.com/office/drawing/2016/SVG/main" xmlns="" r:embed="rId16"/>
              </a:ext>
            </a:extLst>
          </a:blip>
          <a:stretch>
            <a:fillRect/>
          </a:stretch>
        </p:blipFill>
        <p:spPr>
          <a:xfrm>
            <a:off x="281022" y="5400310"/>
            <a:ext cx="810385" cy="810385"/>
          </a:xfrm>
          <a:prstGeom prst="rect">
            <a:avLst/>
          </a:prstGeom>
        </p:spPr>
      </p:pic>
      <p:grpSp>
        <p:nvGrpSpPr>
          <p:cNvPr id="23" name="Группа 22">
            <a:extLst>
              <a:ext uri="{FF2B5EF4-FFF2-40B4-BE49-F238E27FC236}">
                <a16:creationId xmlns="" xmlns:a16="http://schemas.microsoft.com/office/drawing/2014/main" id="{D51D8D7C-453C-46AA-9724-8902FA3A9ED9}"/>
              </a:ext>
            </a:extLst>
          </p:cNvPr>
          <p:cNvGrpSpPr/>
          <p:nvPr/>
        </p:nvGrpSpPr>
        <p:grpSpPr>
          <a:xfrm>
            <a:off x="4848225" y="114300"/>
            <a:ext cx="7086600" cy="1188712"/>
            <a:chOff x="1035049" y="1983740"/>
            <a:chExt cx="9956800" cy="3362960"/>
          </a:xfrm>
          <a:solidFill>
            <a:schemeClr val="bg1"/>
          </a:solidFill>
        </p:grpSpPr>
        <p:sp>
          <p:nvSpPr>
            <p:cNvPr id="29" name="Прямоугольник 28">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endParaRPr lang="ru-RU" sz="2800" b="1" i="1" dirty="0">
                <a:solidFill>
                  <a:srgbClr val="002060"/>
                </a:solidFill>
              </a:endParaRPr>
            </a:p>
          </p:txBody>
        </p:sp>
        <p:cxnSp>
          <p:nvCxnSpPr>
            <p:cNvPr id="30" name="Прямая соединительная линия 29">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1" name="Прямая соединительная линия 30">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2" name="Title 1">
            <a:extLst>
              <a:ext uri="{FF2B5EF4-FFF2-40B4-BE49-F238E27FC236}">
                <a16:creationId xmlns:a16="http://schemas.microsoft.com/office/drawing/2014/main" xmlns="" id="{185F5565-9CF7-44E4-87F5-039E9751BC8D}"/>
              </a:ext>
            </a:extLst>
          </p:cNvPr>
          <p:cNvSpPr txBox="1">
            <a:spLocks/>
          </p:cNvSpPr>
          <p:nvPr/>
        </p:nvSpPr>
        <p:spPr>
          <a:xfrm>
            <a:off x="5076824" y="114300"/>
            <a:ext cx="7115176" cy="113390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uk-UA" sz="3600" b="1" i="1" u="none" strike="noStrike" kern="1200" cap="none" spc="0" normalizeH="0" baseline="0" noProof="0" dirty="0" smtClean="0">
                <a:ln>
                  <a:noFill/>
                </a:ln>
                <a:solidFill>
                  <a:schemeClr val="accent5">
                    <a:lumMod val="50000"/>
                  </a:schemeClr>
                </a:solidFill>
                <a:effectLst/>
                <a:uLnTx/>
                <a:uFillTx/>
                <a:latin typeface="+mj-lt"/>
                <a:ea typeface="+mj-ea"/>
                <a:cs typeface="+mj-cs"/>
              </a:rPr>
              <a:t>Повідомлення про </a:t>
            </a:r>
            <a:r>
              <a:rPr kumimoji="0" lang="uk-UA" sz="3600" b="1" i="1" u="none" strike="noStrike" kern="1200" cap="none" spc="0" normalizeH="0" baseline="0" noProof="0" dirty="0" smtClean="0">
                <a:ln>
                  <a:noFill/>
                </a:ln>
                <a:solidFill>
                  <a:schemeClr val="accent5">
                    <a:lumMod val="50000"/>
                  </a:schemeClr>
                </a:solidFill>
                <a:effectLst/>
                <a:uLnTx/>
                <a:uFillTx/>
                <a:latin typeface="+mj-lt"/>
                <a:ea typeface="+mj-ea"/>
                <a:cs typeface="+mj-cs"/>
              </a:rPr>
              <a:t>набут</a:t>
            </a:r>
            <a:r>
              <a:rPr lang="uk-UA" sz="3600" b="1" i="1" noProof="0" dirty="0" smtClean="0">
                <a:solidFill>
                  <a:schemeClr val="accent5">
                    <a:lumMod val="50000"/>
                  </a:schemeClr>
                </a:solidFill>
                <a:latin typeface="+mj-lt"/>
                <a:ea typeface="+mj-ea"/>
                <a:cs typeface="+mj-cs"/>
              </a:rPr>
              <a:t>т</a:t>
            </a:r>
            <a:r>
              <a:rPr kumimoji="0" lang="uk-UA" sz="3600" b="1" i="1" u="none" strike="noStrike" kern="1200" cap="none" spc="0" normalizeH="0" baseline="0" noProof="0" dirty="0" smtClean="0">
                <a:ln>
                  <a:noFill/>
                </a:ln>
                <a:solidFill>
                  <a:schemeClr val="accent5">
                    <a:lumMod val="50000"/>
                  </a:schemeClr>
                </a:solidFill>
                <a:effectLst/>
                <a:uLnTx/>
                <a:uFillTx/>
                <a:latin typeface="+mj-lt"/>
                <a:ea typeface="+mj-ea"/>
                <a:cs typeface="+mj-cs"/>
              </a:rPr>
              <a:t>я </a:t>
            </a:r>
            <a:r>
              <a:rPr kumimoji="0" lang="uk-UA" sz="3600" b="1" i="1" u="none" strike="noStrike" kern="1200" cap="none" spc="0" normalizeH="0" baseline="0" noProof="0" dirty="0" smtClean="0">
                <a:ln>
                  <a:noFill/>
                </a:ln>
                <a:solidFill>
                  <a:schemeClr val="accent5">
                    <a:lumMod val="50000"/>
                  </a:schemeClr>
                </a:solidFill>
                <a:effectLst/>
                <a:uLnTx/>
                <a:uFillTx/>
                <a:latin typeface="+mj-lt"/>
                <a:ea typeface="+mj-ea"/>
                <a:cs typeface="+mj-cs"/>
              </a:rPr>
              <a:t>або припинення участі у </a:t>
            </a:r>
            <a:r>
              <a:rPr kumimoji="0" lang="uk-UA" sz="3600" b="1" i="1" u="none" strike="noStrike" kern="1200" cap="none" spc="0" normalizeH="0" baseline="0" noProof="0" dirty="0" err="1" smtClean="0">
                <a:ln>
                  <a:noFill/>
                </a:ln>
                <a:solidFill>
                  <a:schemeClr val="accent5">
                    <a:lumMod val="50000"/>
                  </a:schemeClr>
                </a:solidFill>
                <a:effectLst/>
                <a:uLnTx/>
                <a:uFillTx/>
                <a:latin typeface="+mj-lt"/>
                <a:ea typeface="+mj-ea"/>
                <a:cs typeface="+mj-cs"/>
              </a:rPr>
              <a:t>КІК</a:t>
            </a:r>
            <a:endParaRPr kumimoji="0" lang="ru-RU" sz="3600" b="1" i="1" u="none" strike="noStrike" kern="1200" cap="none" spc="0" normalizeH="0" baseline="0" noProof="0" dirty="0">
              <a:ln>
                <a:noFill/>
              </a:ln>
              <a:solidFill>
                <a:schemeClr val="accent5">
                  <a:lumMod val="50000"/>
                </a:schemeClr>
              </a:solidFill>
              <a:effectLst/>
              <a:uLnTx/>
              <a:uFillTx/>
              <a:latin typeface="+mj-lt"/>
              <a:ea typeface="+mj-ea"/>
              <a:cs typeface="+mj-cs"/>
            </a:endParaRPr>
          </a:p>
        </p:txBody>
      </p:sp>
    </p:spTree>
    <p:extLst>
      <p:ext uri="{BB962C8B-B14F-4D97-AF65-F5344CB8AC3E}">
        <p14:creationId xmlns:p14="http://schemas.microsoft.com/office/powerpoint/2010/main" xmlns="" val="46793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outVertical)">
                                      <p:cBhvr>
                                        <p:cTn id="7"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a:extLst>
              <a:ext uri="{FF2B5EF4-FFF2-40B4-BE49-F238E27FC236}">
                <a16:creationId xmlns:a16="http://schemas.microsoft.com/office/drawing/2014/main" xmlns="" id="{E831EE57-A51A-44D9-ABDD-EBA029310A9B}"/>
              </a:ext>
            </a:extLst>
          </p:cNvPr>
          <p:cNvSpPr/>
          <p:nvPr/>
        </p:nvSpPr>
        <p:spPr>
          <a:xfrm>
            <a:off x="1619251" y="2037887"/>
            <a:ext cx="3905250" cy="3153238"/>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sp>
        <p:nvSpPr>
          <p:cNvPr id="22" name="Прямоугольник 21">
            <a:extLst>
              <a:ext uri="{FF2B5EF4-FFF2-40B4-BE49-F238E27FC236}">
                <a16:creationId xmlns:a16="http://schemas.microsoft.com/office/drawing/2014/main" xmlns="" id="{E831EE57-A51A-44D9-ABDD-EBA029310A9B}"/>
              </a:ext>
            </a:extLst>
          </p:cNvPr>
          <p:cNvSpPr/>
          <p:nvPr/>
        </p:nvSpPr>
        <p:spPr>
          <a:xfrm>
            <a:off x="6238875" y="1990725"/>
            <a:ext cx="4403726" cy="3362324"/>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grpSp>
        <p:nvGrpSpPr>
          <p:cNvPr id="18" name="Группа 17">
            <a:extLst>
              <a:ext uri="{FF2B5EF4-FFF2-40B4-BE49-F238E27FC236}">
                <a16:creationId xmlns="" xmlns:a16="http://schemas.microsoft.com/office/drawing/2014/main" id="{D51D8D7C-453C-46AA-9724-8902FA3A9ED9}"/>
              </a:ext>
            </a:extLst>
          </p:cNvPr>
          <p:cNvGrpSpPr/>
          <p:nvPr/>
        </p:nvGrpSpPr>
        <p:grpSpPr>
          <a:xfrm>
            <a:off x="1162051" y="704850"/>
            <a:ext cx="10125074" cy="1038225"/>
            <a:chOff x="1035049" y="1983740"/>
            <a:chExt cx="9956800" cy="3362960"/>
          </a:xfrm>
          <a:solidFill>
            <a:schemeClr val="bg1"/>
          </a:solidFill>
        </p:grpSpPr>
        <p:sp>
          <p:nvSpPr>
            <p:cNvPr id="19" name="Прямоугольник 18">
              <a:extLst>
                <a:ext uri="{FF2B5EF4-FFF2-40B4-BE49-F238E27FC236}">
                  <a16:creationId xmlns="" xmlns:a16="http://schemas.microsoft.com/office/drawing/2014/main" id="{96E1AE04-D0F3-4C9F-AFF7-4FAC561BA427}"/>
                </a:ext>
              </a:extLst>
            </p:cNvPr>
            <p:cNvSpPr/>
            <p:nvPr/>
          </p:nvSpPr>
          <p:spPr>
            <a:xfrm>
              <a:off x="1192559" y="2057853"/>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endParaRPr lang="ru-RU" sz="2800" b="1" i="1" dirty="0">
                <a:solidFill>
                  <a:srgbClr val="002060"/>
                </a:solidFill>
              </a:endParaRPr>
            </a:p>
          </p:txBody>
        </p:sp>
        <p:cxnSp>
          <p:nvCxnSpPr>
            <p:cNvPr id="20" name="Прямая соединительная линия 19">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Прямая соединительная линия 20">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2" name="Title 1">
            <a:extLst>
              <a:ext uri="{FF2B5EF4-FFF2-40B4-BE49-F238E27FC236}">
                <a16:creationId xmlns:a16="http://schemas.microsoft.com/office/drawing/2014/main" xmlns="" id="{40BADFDF-5D56-489A-AB46-4D17B5106A4C}"/>
              </a:ext>
            </a:extLst>
          </p:cNvPr>
          <p:cNvSpPr>
            <a:spLocks noGrp="1"/>
          </p:cNvSpPr>
          <p:nvPr>
            <p:ph type="title"/>
          </p:nvPr>
        </p:nvSpPr>
        <p:spPr>
          <a:xfrm>
            <a:off x="1523999" y="752494"/>
            <a:ext cx="9115425" cy="952481"/>
          </a:xfrm>
        </p:spPr>
        <p:txBody>
          <a:bodyPr>
            <a:normAutofit fontScale="90000"/>
          </a:bodyPr>
          <a:lstStyle/>
          <a:p>
            <a:pPr algn="ctr"/>
            <a:r>
              <a:rPr lang="uk-UA" sz="2400" b="1" dirty="0">
                <a:solidFill>
                  <a:schemeClr val="accent5">
                    <a:lumMod val="50000"/>
                  </a:schemeClr>
                </a:solidFill>
                <a:latin typeface="e-Ukraine Head Bold" panose="00000800000000000000" pitchFamily="50" charset="-52"/>
                <a:cs typeface="Times New Roman" panose="02020603050405020304" pitchFamily="18" charset="0"/>
              </a:rPr>
              <a:t>Наказом </a:t>
            </a:r>
            <a:br>
              <a:rPr lang="uk-UA" sz="2400" b="1" dirty="0">
                <a:solidFill>
                  <a:schemeClr val="accent5">
                    <a:lumMod val="50000"/>
                  </a:schemeClr>
                </a:solidFill>
                <a:latin typeface="e-Ukraine Head Bold" panose="00000800000000000000" pitchFamily="50" charset="-52"/>
                <a:cs typeface="Times New Roman" panose="02020603050405020304" pitchFamily="18" charset="0"/>
              </a:rPr>
            </a:br>
            <a:r>
              <a:rPr lang="uk-UA" sz="2400" b="1" dirty="0">
                <a:solidFill>
                  <a:schemeClr val="accent5">
                    <a:lumMod val="50000"/>
                  </a:schemeClr>
                </a:solidFill>
                <a:latin typeface="e-Ukraine Head Bold" panose="00000800000000000000" pitchFamily="50" charset="-52"/>
                <a:cs typeface="Times New Roman" panose="02020603050405020304" pitchFamily="18" charset="0"/>
              </a:rPr>
              <a:t>Міністерства фінансів України від 22 вересня 2021 року № 512 затверджено:</a:t>
            </a:r>
            <a:endParaRPr lang="ru-RU" dirty="0">
              <a:solidFill>
                <a:schemeClr val="accent5">
                  <a:lumMod val="50000"/>
                </a:schemeClr>
              </a:solidFill>
            </a:endParaRPr>
          </a:p>
        </p:txBody>
      </p:sp>
      <p:pic>
        <p:nvPicPr>
          <p:cNvPr id="4" name="Рисунок 7">
            <a:extLst>
              <a:ext uri="{FF2B5EF4-FFF2-40B4-BE49-F238E27FC236}">
                <a16:creationId xmlns:a16="http://schemas.microsoft.com/office/drawing/2014/main" xmlns="" id="{0DC716EE-3495-444B-9F16-F344C95C76E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487" y="237469"/>
            <a:ext cx="3207657" cy="438379"/>
          </a:xfrm>
          <a:prstGeom prst="rect">
            <a:avLst/>
          </a:prstGeom>
        </p:spPr>
      </p:pic>
      <p:sp>
        <p:nvSpPr>
          <p:cNvPr id="10" name="TextBox 9">
            <a:extLst>
              <a:ext uri="{FF2B5EF4-FFF2-40B4-BE49-F238E27FC236}">
                <a16:creationId xmlns:a16="http://schemas.microsoft.com/office/drawing/2014/main" xmlns="" id="{273849BD-03B1-42BF-9CEF-79A8C0CE49AF}"/>
              </a:ext>
            </a:extLst>
          </p:cNvPr>
          <p:cNvSpPr txBox="1"/>
          <p:nvPr/>
        </p:nvSpPr>
        <p:spPr>
          <a:xfrm>
            <a:off x="1505174" y="2151873"/>
            <a:ext cx="4155041" cy="3877985"/>
          </a:xfrm>
          <a:prstGeom prst="rect">
            <a:avLst/>
          </a:prstGeom>
          <a:noFill/>
        </p:spPr>
        <p:txBody>
          <a:bodyPr wrap="square">
            <a:spAutoFit/>
          </a:bodyPr>
          <a:lstStyle/>
          <a:p>
            <a:pPr lvl="0" algn="ctr">
              <a:buClr>
                <a:prstClr val="black"/>
              </a:buClr>
            </a:pPr>
            <a:r>
              <a:rPr lang="uk-UA" sz="2400" b="1" dirty="0">
                <a:solidFill>
                  <a:srgbClr val="146194">
                    <a:lumMod val="75000"/>
                  </a:srgbClr>
                </a:solidFill>
                <a:latin typeface="e-Ukraine Head" pitchFamily="50" charset="-52"/>
              </a:rPr>
              <a:t>Форму Повідомлення </a:t>
            </a:r>
          </a:p>
          <a:p>
            <a:pPr lvl="0" algn="ctr">
              <a:buClr>
                <a:prstClr val="black"/>
              </a:buClr>
            </a:pPr>
            <a:r>
              <a:rPr lang="uk-UA" sz="1800" dirty="0" smtClean="0">
                <a:solidFill>
                  <a:srgbClr val="314552"/>
                </a:solidFill>
                <a:latin typeface="e-Ukraine Head" pitchFamily="50" charset="-52"/>
              </a:rPr>
              <a:t>про набуття (початок здійснення фактичного контролю) або відчуження частки (припинення фактичного контролю) резидентом України в іноземній юридичній особі або майнових прав на частку в активах, доходах чи прибутку утворення без статусу юридичної особи. </a:t>
            </a:r>
          </a:p>
          <a:p>
            <a:pPr lvl="0" algn="ctr">
              <a:buClr>
                <a:prstClr val="black"/>
              </a:buClr>
            </a:pPr>
            <a:endParaRPr lang="uk-UA" sz="1800" dirty="0" smtClean="0">
              <a:solidFill>
                <a:srgbClr val="314552"/>
              </a:solidFill>
              <a:latin typeface="e-Ukraine Head" pitchFamily="50" charset="-52"/>
            </a:endParaRPr>
          </a:p>
          <a:p>
            <a:pPr lvl="0" algn="ctr">
              <a:buClr>
                <a:prstClr val="black"/>
              </a:buClr>
            </a:pPr>
            <a:r>
              <a:rPr lang="uk-UA" sz="1400" b="1" i="1" dirty="0" smtClean="0">
                <a:solidFill>
                  <a:srgbClr val="314552"/>
                </a:solidFill>
                <a:latin typeface="e-Ukraine Head" pitchFamily="50" charset="-52"/>
              </a:rPr>
              <a:t>Ідентифікатори форми Повідомлення:</a:t>
            </a:r>
          </a:p>
          <a:p>
            <a:pPr lvl="0" algn="ctr">
              <a:buClr>
                <a:prstClr val="black"/>
              </a:buClr>
              <a:buFontTx/>
              <a:buChar char="-"/>
            </a:pPr>
            <a:r>
              <a:rPr lang="uk-UA" sz="1400" b="1" i="1" dirty="0" smtClean="0">
                <a:solidFill>
                  <a:srgbClr val="314552"/>
                </a:solidFill>
                <a:latin typeface="e-Ukraine Head" pitchFamily="50" charset="-52"/>
              </a:rPr>
              <a:t> для фіз. осіб - </a:t>
            </a:r>
            <a:r>
              <a:rPr lang="en-US" sz="1400" b="1" i="1" dirty="0" smtClean="0">
                <a:solidFill>
                  <a:srgbClr val="314552"/>
                </a:solidFill>
                <a:latin typeface="e-Ukraine Head" pitchFamily="50" charset="-52"/>
              </a:rPr>
              <a:t>f1308001</a:t>
            </a:r>
          </a:p>
          <a:p>
            <a:pPr lvl="0" algn="ctr">
              <a:buClr>
                <a:prstClr val="black"/>
              </a:buClr>
              <a:buFontTx/>
              <a:buChar char="-"/>
            </a:pPr>
            <a:r>
              <a:rPr lang="uk-UA" sz="1400" b="1" i="1" dirty="0" smtClean="0">
                <a:solidFill>
                  <a:srgbClr val="314552"/>
                </a:solidFill>
                <a:latin typeface="e-Ukraine Head" pitchFamily="50" charset="-52"/>
              </a:rPr>
              <a:t> для </a:t>
            </a:r>
            <a:r>
              <a:rPr lang="uk-UA" sz="1400" b="1" i="1" dirty="0" err="1" smtClean="0">
                <a:solidFill>
                  <a:srgbClr val="314552"/>
                </a:solidFill>
                <a:latin typeface="e-Ukraine Head" pitchFamily="50" charset="-52"/>
              </a:rPr>
              <a:t>юр</a:t>
            </a:r>
            <a:r>
              <a:rPr lang="en-US" sz="1400" b="1" i="1" dirty="0" smtClean="0">
                <a:solidFill>
                  <a:srgbClr val="314552"/>
                </a:solidFill>
                <a:latin typeface="e-Ukraine Head" pitchFamily="50" charset="-52"/>
              </a:rPr>
              <a:t>.</a:t>
            </a:r>
            <a:r>
              <a:rPr lang="uk-UA" sz="1400" b="1" i="1" dirty="0" smtClean="0">
                <a:solidFill>
                  <a:srgbClr val="314552"/>
                </a:solidFill>
                <a:latin typeface="e-Ukraine Head" pitchFamily="50" charset="-52"/>
              </a:rPr>
              <a:t> осіб - </a:t>
            </a:r>
            <a:r>
              <a:rPr lang="en-US" sz="1400" b="1" i="1" dirty="0" smtClean="0">
                <a:solidFill>
                  <a:srgbClr val="314552"/>
                </a:solidFill>
                <a:latin typeface="e-Ukraine Head" pitchFamily="50" charset="-52"/>
              </a:rPr>
              <a:t>J1308001</a:t>
            </a:r>
            <a:endParaRPr lang="uk-UA" sz="1400" b="1" i="1" dirty="0">
              <a:solidFill>
                <a:srgbClr val="314552"/>
              </a:solidFill>
              <a:latin typeface="e-Ukraine Head" pitchFamily="50" charset="-52"/>
            </a:endParaRPr>
          </a:p>
        </p:txBody>
      </p:sp>
      <p:sp>
        <p:nvSpPr>
          <p:cNvPr id="12" name="TextBox 11">
            <a:extLst>
              <a:ext uri="{FF2B5EF4-FFF2-40B4-BE49-F238E27FC236}">
                <a16:creationId xmlns:a16="http://schemas.microsoft.com/office/drawing/2014/main" xmlns="" id="{30C2C6BE-36C6-4911-A1C0-01F5E11BAF75}"/>
              </a:ext>
            </a:extLst>
          </p:cNvPr>
          <p:cNvSpPr txBox="1"/>
          <p:nvPr/>
        </p:nvSpPr>
        <p:spPr>
          <a:xfrm>
            <a:off x="6153150" y="1989948"/>
            <a:ext cx="4597910" cy="3271665"/>
          </a:xfrm>
          <a:prstGeom prst="rect">
            <a:avLst/>
          </a:prstGeom>
          <a:noFill/>
        </p:spPr>
        <p:txBody>
          <a:bodyPr wrap="square">
            <a:spAutoFit/>
          </a:bodyPr>
          <a:lstStyle/>
          <a:p>
            <a:pPr lvl="0" algn="ctr" defTabSz="457200">
              <a:spcBef>
                <a:spcPct val="20000"/>
              </a:spcBef>
              <a:spcAft>
                <a:spcPts val="600"/>
              </a:spcAft>
              <a:buClr>
                <a:prstClr val="black"/>
              </a:buClr>
              <a:buSzPct val="80000"/>
            </a:pPr>
            <a:r>
              <a:rPr lang="uk-UA" sz="2400" b="1" dirty="0">
                <a:solidFill>
                  <a:srgbClr val="146194">
                    <a:lumMod val="75000"/>
                  </a:srgbClr>
                </a:solidFill>
                <a:latin typeface="e-Ukraine Head" pitchFamily="50" charset="-52"/>
              </a:rPr>
              <a:t>Порядок надсилання до контролюючого органу Повідомлення </a:t>
            </a:r>
          </a:p>
          <a:p>
            <a:pPr lvl="0" algn="ctr" defTabSz="457200">
              <a:spcBef>
                <a:spcPct val="20000"/>
              </a:spcBef>
              <a:spcAft>
                <a:spcPts val="600"/>
              </a:spcAft>
              <a:buClr>
                <a:prstClr val="black"/>
              </a:buClr>
              <a:buSzPct val="80000"/>
            </a:pPr>
            <a:r>
              <a:rPr lang="uk-UA" sz="1800" dirty="0">
                <a:solidFill>
                  <a:srgbClr val="314552"/>
                </a:solidFill>
                <a:latin typeface="e-Ukraine Head" pitchFamily="50" charset="-52"/>
              </a:rPr>
              <a:t>про набуття (початок здійснення фактичного контролю) або відчуження частки (припинення фактичного контролю) резидентом в іноземній юридичній особі або майнових прав на частку в активах, доходах чи прибутку утворення без статусу юридичної особи. </a:t>
            </a:r>
          </a:p>
        </p:txBody>
      </p:sp>
      <p:sp>
        <p:nvSpPr>
          <p:cNvPr id="15" name="TextBox 14">
            <a:extLst>
              <a:ext uri="{FF2B5EF4-FFF2-40B4-BE49-F238E27FC236}">
                <a16:creationId xmlns:a16="http://schemas.microsoft.com/office/drawing/2014/main" xmlns="" id="{D45A3450-B944-4100-B03D-1FF444B2C117}"/>
              </a:ext>
            </a:extLst>
          </p:cNvPr>
          <p:cNvSpPr txBox="1"/>
          <p:nvPr/>
        </p:nvSpPr>
        <p:spPr>
          <a:xfrm>
            <a:off x="1790315" y="6076737"/>
            <a:ext cx="5644562" cy="646331"/>
          </a:xfrm>
          <a:prstGeom prst="rect">
            <a:avLst/>
          </a:prstGeom>
          <a:noFill/>
        </p:spPr>
        <p:txBody>
          <a:bodyPr wrap="square">
            <a:spAutoFit/>
          </a:bodyPr>
          <a:lstStyle/>
          <a:p>
            <a:r>
              <a:rPr lang="ru-RU" dirty="0"/>
              <a:t>Надсилається протягом 60 днів: з дня такого набуття або відчуження (припинення фактичного контролю)</a:t>
            </a:r>
          </a:p>
        </p:txBody>
      </p:sp>
      <p:pic>
        <p:nvPicPr>
          <p:cNvPr id="16" name="Picture 15">
            <a:extLst>
              <a:ext uri="{FF2B5EF4-FFF2-40B4-BE49-F238E27FC236}">
                <a16:creationId xmlns:a16="http://schemas.microsoft.com/office/drawing/2014/main" xmlns="" id="{AD8BD5EE-4898-42DD-9F5F-54F4D21D6992}"/>
              </a:ext>
            </a:extLst>
          </p:cNvPr>
          <p:cNvPicPr>
            <a:picLocks noChangeAspect="1"/>
          </p:cNvPicPr>
          <p:nvPr/>
        </p:nvPicPr>
        <p:blipFill rotWithShape="1">
          <a:blip r:embed="rId3" cstate="print"/>
          <a:srcRect l="12582" b="55961"/>
          <a:stretch/>
        </p:blipFill>
        <p:spPr>
          <a:xfrm flipH="1">
            <a:off x="8715325" y="3837802"/>
            <a:ext cx="3551257" cy="3020198"/>
          </a:xfrm>
          <a:prstGeom prst="rect">
            <a:avLst/>
          </a:prstGeom>
        </p:spPr>
      </p:pic>
      <p:pic>
        <p:nvPicPr>
          <p:cNvPr id="17" name="Graphic 16" descr="Send with solid fill">
            <a:extLst>
              <a:ext uri="{FF2B5EF4-FFF2-40B4-BE49-F238E27FC236}">
                <a16:creationId xmlns:a16="http://schemas.microsoft.com/office/drawing/2014/main" xmlns="" id="{268825AC-469D-4603-A719-8B720AE96982}"/>
              </a:ext>
            </a:extLst>
          </p:cNvPr>
          <p:cNvPicPr>
            <a:picLocks noChangeAspect="1"/>
          </p:cNvPicPr>
          <p:nvPr/>
        </p:nvPicPr>
        <p:blipFill>
          <a:blip r:embed="rId4" cstate="print">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654791" y="5943600"/>
            <a:ext cx="914400" cy="914400"/>
          </a:xfrm>
          <a:prstGeom prst="rect">
            <a:avLst/>
          </a:prstGeom>
        </p:spPr>
      </p:pic>
      <p:sp>
        <p:nvSpPr>
          <p:cNvPr id="14" name="Овал 13"/>
          <p:cNvSpPr/>
          <p:nvPr/>
        </p:nvSpPr>
        <p:spPr>
          <a:xfrm>
            <a:off x="1257300" y="5172076"/>
            <a:ext cx="4562475"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xmlns="" val="76881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Группа 24">
            <a:extLst>
              <a:ext uri="{FF2B5EF4-FFF2-40B4-BE49-F238E27FC236}">
                <a16:creationId xmlns="" xmlns:a16="http://schemas.microsoft.com/office/drawing/2014/main" id="{D51D8D7C-453C-46AA-9724-8902FA3A9ED9}"/>
              </a:ext>
            </a:extLst>
          </p:cNvPr>
          <p:cNvGrpSpPr/>
          <p:nvPr/>
        </p:nvGrpSpPr>
        <p:grpSpPr>
          <a:xfrm>
            <a:off x="838200" y="525787"/>
            <a:ext cx="10991850" cy="1283963"/>
            <a:chOff x="1035049" y="1983740"/>
            <a:chExt cx="9956800" cy="3362960"/>
          </a:xfrm>
          <a:solidFill>
            <a:schemeClr val="bg1"/>
          </a:solidFill>
        </p:grpSpPr>
        <p:sp>
          <p:nvSpPr>
            <p:cNvPr id="26" name="Прямоугольник 25">
              <a:extLst>
                <a:ext uri="{FF2B5EF4-FFF2-40B4-BE49-F238E27FC236}">
                  <a16:creationId xmlns="" xmlns:a16="http://schemas.microsoft.com/office/drawing/2014/main" id="{96E1AE04-D0F3-4C9F-AFF7-4FAC561BA427}"/>
                </a:ext>
              </a:extLst>
            </p:cNvPr>
            <p:cNvSpPr/>
            <p:nvPr/>
          </p:nvSpPr>
          <p:spPr>
            <a:xfrm>
              <a:off x="1200149" y="2082801"/>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27" name="Прямая соединительная линия 26">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2" name="Прямая соединительная линия 31">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2" name="Title 1">
            <a:extLst>
              <a:ext uri="{FF2B5EF4-FFF2-40B4-BE49-F238E27FC236}">
                <a16:creationId xmlns:a16="http://schemas.microsoft.com/office/drawing/2014/main" xmlns="" id="{3F5D6A5D-0A4E-475B-8B6A-FDB6C55FACEF}"/>
              </a:ext>
            </a:extLst>
          </p:cNvPr>
          <p:cNvSpPr>
            <a:spLocks noGrp="1"/>
          </p:cNvSpPr>
          <p:nvPr>
            <p:ph type="ctrTitle"/>
          </p:nvPr>
        </p:nvSpPr>
        <p:spPr>
          <a:xfrm>
            <a:off x="1601107" y="667893"/>
            <a:ext cx="9144000" cy="924944"/>
          </a:xfrm>
        </p:spPr>
        <p:txBody>
          <a:bodyPr>
            <a:normAutofit/>
          </a:bodyPr>
          <a:lstStyle/>
          <a:p>
            <a:r>
              <a:rPr lang="ru-RU" sz="2800" dirty="0">
                <a:solidFill>
                  <a:srgbClr val="314552"/>
                </a:solidFill>
                <a:effectLst/>
                <a:latin typeface="Calibri" panose="020F0502020204030204" pitchFamily="34" charset="0"/>
                <a:ea typeface="Calibri" panose="020F0502020204030204" pitchFamily="34" charset="0"/>
                <a:cs typeface="Times New Roman" panose="02020603050405020304" pitchFamily="18" charset="0"/>
              </a:rPr>
              <a:t>Складання та подання Звіту про контрольовані іноземні компанії (КІК)</a:t>
            </a:r>
            <a:endParaRPr lang="ru-RU" sz="2800" dirty="0">
              <a:solidFill>
                <a:srgbClr val="314552"/>
              </a:solidFill>
            </a:endParaRPr>
          </a:p>
        </p:txBody>
      </p:sp>
      <p:sp>
        <p:nvSpPr>
          <p:cNvPr id="3" name="Subtitle 2">
            <a:extLst>
              <a:ext uri="{FF2B5EF4-FFF2-40B4-BE49-F238E27FC236}">
                <a16:creationId xmlns:a16="http://schemas.microsoft.com/office/drawing/2014/main" xmlns="" id="{B7FE3489-B7E9-4EE5-9AEF-7F13270CA7A0}"/>
              </a:ext>
            </a:extLst>
          </p:cNvPr>
          <p:cNvSpPr>
            <a:spLocks noGrp="1"/>
          </p:cNvSpPr>
          <p:nvPr>
            <p:ph type="subTitle" idx="1"/>
          </p:nvPr>
        </p:nvSpPr>
        <p:spPr>
          <a:xfrm>
            <a:off x="0" y="5933055"/>
            <a:ext cx="12308114" cy="924945"/>
          </a:xfrm>
        </p:spPr>
        <p:txBody>
          <a:bodyPr>
            <a:normAutofit/>
          </a:bodyPr>
          <a:lstStyle/>
          <a:p>
            <a:r>
              <a:rPr lang="ru-RU" sz="2000" i="1" dirty="0" smtClean="0">
                <a:solidFill>
                  <a:srgbClr val="314552"/>
                </a:solidFill>
              </a:rPr>
              <a:t>* </a:t>
            </a:r>
            <a:r>
              <a:rPr lang="ru-RU" sz="2000" i="1" dirty="0" err="1" smtClean="0">
                <a:solidFill>
                  <a:srgbClr val="314552"/>
                </a:solidFill>
              </a:rPr>
              <a:t>Звітним</a:t>
            </a:r>
            <a:r>
              <a:rPr lang="ru-RU" sz="2000" i="1" dirty="0" smtClean="0">
                <a:solidFill>
                  <a:srgbClr val="314552"/>
                </a:solidFill>
              </a:rPr>
              <a:t> </a:t>
            </a:r>
            <a:r>
              <a:rPr lang="ru-RU" sz="2000" i="1" dirty="0">
                <a:solidFill>
                  <a:srgbClr val="314552"/>
                </a:solidFill>
              </a:rPr>
              <a:t>(податковим) періодом є календарний рік або інший звітний період КІК, що закінчується протягом календарного року   </a:t>
            </a:r>
            <a:r>
              <a:rPr lang="ru-RU" sz="2000" b="1" i="1" dirty="0">
                <a:solidFill>
                  <a:srgbClr val="314552"/>
                </a:solidFill>
              </a:rPr>
              <a:t>(</a:t>
            </a:r>
            <a:r>
              <a:rPr lang="ru-RU" sz="2000" b="1" i="1" dirty="0" smtClean="0">
                <a:solidFill>
                  <a:srgbClr val="314552"/>
                </a:solidFill>
              </a:rPr>
              <a:t>п.п</a:t>
            </a:r>
            <a:r>
              <a:rPr lang="ru-RU" sz="2000" b="1" i="1" dirty="0">
                <a:solidFill>
                  <a:srgbClr val="314552"/>
                </a:solidFill>
              </a:rPr>
              <a:t>. 39² .5.1 </a:t>
            </a:r>
            <a:r>
              <a:rPr lang="ru-RU" sz="2000" b="1" i="1" dirty="0" smtClean="0">
                <a:solidFill>
                  <a:srgbClr val="314552"/>
                </a:solidFill>
              </a:rPr>
              <a:t>ПКУ</a:t>
            </a:r>
            <a:r>
              <a:rPr lang="ru-RU" sz="2000" b="1" i="1" dirty="0">
                <a:solidFill>
                  <a:srgbClr val="314552"/>
                </a:solidFill>
              </a:rPr>
              <a:t>)</a:t>
            </a:r>
          </a:p>
        </p:txBody>
      </p:sp>
      <p:pic>
        <p:nvPicPr>
          <p:cNvPr id="8" name="Рисунок 7">
            <a:extLst>
              <a:ext uri="{FF2B5EF4-FFF2-40B4-BE49-F238E27FC236}">
                <a16:creationId xmlns:a16="http://schemas.microsoft.com/office/drawing/2014/main" xmlns="" id="{E36DE4EC-A158-4C36-A8D2-A5D21A2C449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6906" y="74673"/>
            <a:ext cx="3207657" cy="438379"/>
          </a:xfrm>
          <a:prstGeom prst="rect">
            <a:avLst/>
          </a:prstGeom>
        </p:spPr>
      </p:pic>
      <p:pic>
        <p:nvPicPr>
          <p:cNvPr id="7" name="Graphic 6" descr="Bank with solid fill">
            <a:extLst>
              <a:ext uri="{FF2B5EF4-FFF2-40B4-BE49-F238E27FC236}">
                <a16:creationId xmlns:a16="http://schemas.microsoft.com/office/drawing/2014/main" xmlns="" id="{76BB357F-16A4-462F-801A-154F88006C4D}"/>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1539527" y="2205721"/>
            <a:ext cx="914400" cy="914400"/>
          </a:xfrm>
          <a:prstGeom prst="rect">
            <a:avLst/>
          </a:prstGeom>
        </p:spPr>
      </p:pic>
      <p:pic>
        <p:nvPicPr>
          <p:cNvPr id="1034" name="Picture 10" descr="Флаг Украины — Википедия">
            <a:extLst>
              <a:ext uri="{FF2B5EF4-FFF2-40B4-BE49-F238E27FC236}">
                <a16:creationId xmlns:a16="http://schemas.microsoft.com/office/drawing/2014/main" xmlns="" id="{DF387225-82B6-49E7-A7A2-E012AB6A8DB7}"/>
              </a:ext>
            </a:extLst>
          </p:cNvPr>
          <p:cNvPicPr>
            <a:picLocks noChangeAspect="1" noChangeArrowheads="1"/>
          </p:cNvPicPr>
          <p:nvPr/>
        </p:nvPicPr>
        <p:blipFill rotWithShape="1">
          <a:blip r:embed="rId6" cstate="print">
            <a:clrChange>
              <a:clrFrom>
                <a:srgbClr val="000000">
                  <a:alpha val="0"/>
                </a:srgbClr>
              </a:clrFrom>
              <a:clrTo>
                <a:srgbClr val="000000">
                  <a:alpha val="0"/>
                </a:srgbClr>
              </a:clrTo>
            </a:clrChange>
            <a:alphaModFix/>
            <a:extLst>
              <a:ext uri="{BEBA8EAE-BF5A-486C-A8C5-ECC9F3942E4B}">
                <a14:imgProps xmlns:a14="http://schemas.microsoft.com/office/drawing/2010/main" xmlns="">
                  <a14:imgLayer r:embed="rId7">
                    <a14:imgEffect>
                      <a14:colorTemperature colorTemp="6577"/>
                    </a14:imgEffect>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2564290" y="2177146"/>
            <a:ext cx="1349482" cy="1108980"/>
          </a:xfrm>
          <a:prstGeom prst="rect">
            <a:avLst/>
          </a:prstGeom>
          <a:pattFill prst="pct5">
            <a:fgClr>
              <a:schemeClr val="bg2">
                <a:lumMod val="75000"/>
              </a:schemeClr>
            </a:fgClr>
            <a:bgClr>
              <a:schemeClr val="bg1"/>
            </a:bgClr>
          </a:pattFill>
        </p:spPr>
      </p:pic>
      <p:pic>
        <p:nvPicPr>
          <p:cNvPr id="14" name="Graphic 13" descr="Children with solid fill">
            <a:extLst>
              <a:ext uri="{FF2B5EF4-FFF2-40B4-BE49-F238E27FC236}">
                <a16:creationId xmlns:a16="http://schemas.microsoft.com/office/drawing/2014/main" xmlns="" id="{116EC27A-B8C5-4661-A11E-9FE1A509A3D6}"/>
              </a:ext>
            </a:extLst>
          </p:cNvPr>
          <p:cNvPicPr>
            <a:picLocks noChangeAspect="1"/>
          </p:cNvPicPr>
          <p:nvPr/>
        </p:nvPicPr>
        <p:blipFill>
          <a:blip r:embed="rId8" cstate="print">
            <a:extLst>
              <a:ext uri="{28A0092B-C50C-407E-A947-70E740481C1C}">
                <a14:useLocalDpi xmlns:a14="http://schemas.microsoft.com/office/drawing/2010/main" xmlns="" val="0"/>
              </a:ext>
              <a:ext uri="{96DAC541-7B7A-43D3-8B79-37D633B846F1}">
                <asvg:svgBlip xmlns:asvg="http://schemas.microsoft.com/office/drawing/2016/SVG/main" xmlns="" r:embed="rId9"/>
              </a:ext>
            </a:extLst>
          </a:blip>
          <a:stretch>
            <a:fillRect/>
          </a:stretch>
        </p:blipFill>
        <p:spPr>
          <a:xfrm>
            <a:off x="2722463" y="2263533"/>
            <a:ext cx="914400" cy="914400"/>
          </a:xfrm>
          <a:prstGeom prst="rect">
            <a:avLst/>
          </a:prstGeom>
        </p:spPr>
      </p:pic>
      <p:pic>
        <p:nvPicPr>
          <p:cNvPr id="30" name="Picture 10" descr="Флаг Украины — Википедия">
            <a:extLst>
              <a:ext uri="{FF2B5EF4-FFF2-40B4-BE49-F238E27FC236}">
                <a16:creationId xmlns:a16="http://schemas.microsoft.com/office/drawing/2014/main" xmlns="" id="{03068497-D8A7-445B-840D-92EC06EF47CB}"/>
              </a:ext>
            </a:extLst>
          </p:cNvPr>
          <p:cNvPicPr>
            <a:picLocks noChangeAspect="1" noChangeArrowheads="1"/>
          </p:cNvPicPr>
          <p:nvPr/>
        </p:nvPicPr>
        <p:blipFill rotWithShape="1">
          <a:blip r:embed="rId10" cstate="print">
            <a:extLst>
              <a:ext uri="{BEBA8EAE-BF5A-486C-A8C5-ECC9F3942E4B}">
                <a14:imgProps xmlns:a14="http://schemas.microsoft.com/office/drawing/2010/main" xmlns="">
                  <a14:imgLayer r:embed="rId7">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2648952" y="4303677"/>
            <a:ext cx="1349482" cy="1108980"/>
          </a:xfrm>
          <a:prstGeom prst="rect">
            <a:avLst/>
          </a:prstGeom>
          <a:solidFill>
            <a:schemeClr val="bg2">
              <a:lumMod val="75000"/>
            </a:schemeClr>
          </a:solidFill>
        </p:spPr>
      </p:pic>
      <p:pic>
        <p:nvPicPr>
          <p:cNvPr id="20" name="Graphic 19" descr="Man with solid fill">
            <a:extLst>
              <a:ext uri="{FF2B5EF4-FFF2-40B4-BE49-F238E27FC236}">
                <a16:creationId xmlns:a16="http://schemas.microsoft.com/office/drawing/2014/main" xmlns="" id="{FC7F9C5B-C8F3-4142-A293-73989DD339F1}"/>
              </a:ext>
            </a:extLst>
          </p:cNvPr>
          <p:cNvPicPr>
            <a:picLocks noChangeAspect="1"/>
          </p:cNvPicPr>
          <p:nvPr/>
        </p:nvPicPr>
        <p:blipFill>
          <a:blip r:embed="rId11" cstate="print">
            <a:extLst>
              <a:ext uri="{28A0092B-C50C-407E-A947-70E740481C1C}">
                <a14:useLocalDpi xmlns:a14="http://schemas.microsoft.com/office/drawing/2010/main" xmlns="" val="0"/>
              </a:ext>
              <a:ext uri="{96DAC541-7B7A-43D3-8B79-37D633B846F1}">
                <asvg:svgBlip xmlns:asvg="http://schemas.microsoft.com/office/drawing/2016/SVG/main" xmlns="" r:embed="rId12"/>
              </a:ext>
            </a:extLst>
          </a:blip>
          <a:stretch>
            <a:fillRect/>
          </a:stretch>
        </p:blipFill>
        <p:spPr>
          <a:xfrm>
            <a:off x="2829456" y="4407474"/>
            <a:ext cx="914400" cy="914400"/>
          </a:xfrm>
          <a:prstGeom prst="rect">
            <a:avLst/>
          </a:prstGeom>
        </p:spPr>
      </p:pic>
      <p:pic>
        <p:nvPicPr>
          <p:cNvPr id="22" name="Graphic 21" descr="Briefcase with solid fill">
            <a:extLst>
              <a:ext uri="{FF2B5EF4-FFF2-40B4-BE49-F238E27FC236}">
                <a16:creationId xmlns:a16="http://schemas.microsoft.com/office/drawing/2014/main" xmlns="" id="{6E30ACD0-E9CF-4376-BC6B-C3A3A41D265C}"/>
              </a:ext>
            </a:extLst>
          </p:cNvPr>
          <p:cNvPicPr>
            <a:picLocks noChangeAspect="1"/>
          </p:cNvPicPr>
          <p:nvPr/>
        </p:nvPicPr>
        <p:blipFill>
          <a:blip r:embed="rId13" cstate="print">
            <a:extLst>
              <a:ext uri="{28A0092B-C50C-407E-A947-70E740481C1C}">
                <a14:useLocalDpi xmlns:a14="http://schemas.microsoft.com/office/drawing/2010/main" xmlns="" val="0"/>
              </a:ext>
              <a:ext uri="{96DAC541-7B7A-43D3-8B79-37D633B846F1}">
                <asvg:svgBlip xmlns:asvg="http://schemas.microsoft.com/office/drawing/2016/SVG/main" xmlns="" r:embed="rId14"/>
              </a:ext>
            </a:extLst>
          </a:blip>
          <a:stretch>
            <a:fillRect/>
          </a:stretch>
        </p:blipFill>
        <p:spPr>
          <a:xfrm>
            <a:off x="1625252" y="4655124"/>
            <a:ext cx="914400" cy="914400"/>
          </a:xfrm>
          <a:prstGeom prst="rect">
            <a:avLst/>
          </a:prstGeom>
        </p:spPr>
      </p:pic>
      <p:sp>
        <p:nvSpPr>
          <p:cNvPr id="23" name="TextBox 22">
            <a:extLst>
              <a:ext uri="{FF2B5EF4-FFF2-40B4-BE49-F238E27FC236}">
                <a16:creationId xmlns:a16="http://schemas.microsoft.com/office/drawing/2014/main" xmlns="" id="{CD6A6C97-56F9-4AF2-B837-7B8540773949}"/>
              </a:ext>
            </a:extLst>
          </p:cNvPr>
          <p:cNvSpPr txBox="1"/>
          <p:nvPr/>
        </p:nvSpPr>
        <p:spPr>
          <a:xfrm>
            <a:off x="2346166" y="1750664"/>
            <a:ext cx="1859805" cy="369332"/>
          </a:xfrm>
          <a:prstGeom prst="rect">
            <a:avLst/>
          </a:prstGeom>
          <a:noFill/>
        </p:spPr>
        <p:txBody>
          <a:bodyPr wrap="none" rtlCol="0">
            <a:spAutoFit/>
          </a:bodyPr>
          <a:lstStyle/>
          <a:p>
            <a:r>
              <a:rPr lang="uk-UA" dirty="0">
                <a:solidFill>
                  <a:srgbClr val="314552"/>
                </a:solidFill>
              </a:rPr>
              <a:t>Юридична особа</a:t>
            </a:r>
            <a:endParaRPr lang="ru-RU" dirty="0">
              <a:solidFill>
                <a:srgbClr val="314552"/>
              </a:solidFill>
            </a:endParaRPr>
          </a:p>
        </p:txBody>
      </p:sp>
      <p:sp>
        <p:nvSpPr>
          <p:cNvPr id="24" name="TextBox 23">
            <a:extLst>
              <a:ext uri="{FF2B5EF4-FFF2-40B4-BE49-F238E27FC236}">
                <a16:creationId xmlns:a16="http://schemas.microsoft.com/office/drawing/2014/main" xmlns="" id="{692465E2-8F92-45ED-8040-F377FA1397CF}"/>
              </a:ext>
            </a:extLst>
          </p:cNvPr>
          <p:cNvSpPr txBox="1"/>
          <p:nvPr/>
        </p:nvSpPr>
        <p:spPr>
          <a:xfrm>
            <a:off x="2528704" y="3860314"/>
            <a:ext cx="1592103" cy="369332"/>
          </a:xfrm>
          <a:prstGeom prst="rect">
            <a:avLst/>
          </a:prstGeom>
          <a:noFill/>
        </p:spPr>
        <p:txBody>
          <a:bodyPr wrap="none" rtlCol="0">
            <a:spAutoFit/>
          </a:bodyPr>
          <a:lstStyle/>
          <a:p>
            <a:r>
              <a:rPr lang="uk-UA" dirty="0">
                <a:solidFill>
                  <a:srgbClr val="314552"/>
                </a:solidFill>
              </a:rPr>
              <a:t>Фізична особа</a:t>
            </a:r>
            <a:endParaRPr lang="ru-RU" dirty="0">
              <a:solidFill>
                <a:srgbClr val="314552"/>
              </a:solidFill>
            </a:endParaRPr>
          </a:p>
        </p:txBody>
      </p:sp>
      <p:sp>
        <p:nvSpPr>
          <p:cNvPr id="28" name="Arrow: Right 27">
            <a:extLst>
              <a:ext uri="{FF2B5EF4-FFF2-40B4-BE49-F238E27FC236}">
                <a16:creationId xmlns:a16="http://schemas.microsoft.com/office/drawing/2014/main" xmlns="" id="{BAD53FAF-BD4A-4963-836B-2C7858D32D61}"/>
              </a:ext>
            </a:extLst>
          </p:cNvPr>
          <p:cNvSpPr/>
          <p:nvPr/>
        </p:nvSpPr>
        <p:spPr>
          <a:xfrm>
            <a:off x="4035532" y="2550838"/>
            <a:ext cx="770785" cy="14112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solidFill>
                <a:srgbClr val="25A972"/>
              </a:solidFill>
            </a:endParaRPr>
          </a:p>
        </p:txBody>
      </p:sp>
      <p:sp>
        <p:nvSpPr>
          <p:cNvPr id="29" name="Arrow: Right 28">
            <a:extLst>
              <a:ext uri="{FF2B5EF4-FFF2-40B4-BE49-F238E27FC236}">
                <a16:creationId xmlns:a16="http://schemas.microsoft.com/office/drawing/2014/main" xmlns="" id="{A4674194-B3A9-473A-8D2F-77B010359156}"/>
              </a:ext>
            </a:extLst>
          </p:cNvPr>
          <p:cNvSpPr/>
          <p:nvPr/>
        </p:nvSpPr>
        <p:spPr>
          <a:xfrm>
            <a:off x="4235557" y="4683699"/>
            <a:ext cx="770785" cy="141121"/>
          </a:xfrm>
          <a:prstGeom prst="rightArrow">
            <a:avLst>
              <a:gd name="adj1" fmla="val 50000"/>
              <a:gd name="adj2" fmla="val 3220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solidFill>
                <a:srgbClr val="25A972"/>
              </a:solidFill>
            </a:endParaRPr>
          </a:p>
        </p:txBody>
      </p:sp>
      <p:sp>
        <p:nvSpPr>
          <p:cNvPr id="31" name="TextBox 30">
            <a:extLst>
              <a:ext uri="{FF2B5EF4-FFF2-40B4-BE49-F238E27FC236}">
                <a16:creationId xmlns:a16="http://schemas.microsoft.com/office/drawing/2014/main" xmlns="" id="{16116555-82D2-4852-991E-2E73443CF220}"/>
              </a:ext>
            </a:extLst>
          </p:cNvPr>
          <p:cNvSpPr txBox="1"/>
          <p:nvPr/>
        </p:nvSpPr>
        <p:spPr>
          <a:xfrm>
            <a:off x="5079696" y="4298827"/>
            <a:ext cx="2064053" cy="1692771"/>
          </a:xfrm>
          <a:prstGeom prst="rect">
            <a:avLst/>
          </a:prstGeom>
          <a:noFill/>
        </p:spPr>
        <p:txBody>
          <a:bodyPr wrap="square" rtlCol="0">
            <a:spAutoFit/>
          </a:bodyPr>
          <a:lstStyle/>
          <a:p>
            <a:r>
              <a:rPr lang="ru-RU" dirty="0">
                <a:solidFill>
                  <a:srgbClr val="314552"/>
                </a:solidFill>
                <a:effectLst>
                  <a:outerShdw blurRad="38100" dist="38100" dir="2700000" algn="tl">
                    <a:srgbClr val="000000">
                      <a:alpha val="43137"/>
                    </a:srgbClr>
                  </a:outerShdw>
                </a:effectLst>
              </a:rPr>
              <a:t>Річна декларація про майновий стан та </a:t>
            </a:r>
            <a:r>
              <a:rPr lang="ru-RU" dirty="0" smtClean="0">
                <a:solidFill>
                  <a:srgbClr val="314552"/>
                </a:solidFill>
                <a:effectLst>
                  <a:outerShdw blurRad="38100" dist="38100" dir="2700000" algn="tl">
                    <a:srgbClr val="000000">
                      <a:alpha val="43137"/>
                    </a:srgbClr>
                  </a:outerShdw>
                </a:effectLst>
              </a:rPr>
              <a:t>доходи</a:t>
            </a:r>
            <a:r>
              <a:rPr lang="en-US" dirty="0" smtClean="0">
                <a:solidFill>
                  <a:srgbClr val="314552"/>
                </a:solidFill>
                <a:effectLst>
                  <a:outerShdw blurRad="38100" dist="38100" dir="2700000" algn="tl">
                    <a:srgbClr val="000000">
                      <a:alpha val="43137"/>
                    </a:srgbClr>
                  </a:outerShdw>
                </a:effectLst>
              </a:rPr>
              <a:t>    </a:t>
            </a:r>
          </a:p>
          <a:p>
            <a:endParaRPr lang="en-US" sz="1200" b="1" dirty="0" smtClean="0">
              <a:solidFill>
                <a:srgbClr val="314552"/>
              </a:solidFill>
              <a:effectLst>
                <a:outerShdw blurRad="38100" dist="38100" dir="2700000" algn="tl">
                  <a:srgbClr val="000000">
                    <a:alpha val="43137"/>
                  </a:srgbClr>
                </a:outerShdw>
              </a:effectLst>
            </a:endParaRPr>
          </a:p>
          <a:p>
            <a:r>
              <a:rPr lang="en-US" sz="1200" b="1" dirty="0" smtClean="0"/>
              <a:t>(</a:t>
            </a:r>
            <a:r>
              <a:rPr lang="ru-RU" sz="1200" b="1" dirty="0" smtClean="0"/>
              <a:t>до </a:t>
            </a:r>
            <a:r>
              <a:rPr lang="ru-RU" sz="1200" b="1" dirty="0" smtClean="0"/>
              <a:t>01 (</a:t>
            </a:r>
            <a:r>
              <a:rPr lang="ru-RU" sz="1200" b="1" dirty="0" err="1" smtClean="0"/>
              <a:t>першого</a:t>
            </a:r>
            <a:r>
              <a:rPr lang="ru-RU" sz="1200" b="1" dirty="0" smtClean="0"/>
              <a:t>) </a:t>
            </a:r>
            <a:r>
              <a:rPr lang="ru-RU" sz="1200" b="1" dirty="0" err="1" smtClean="0"/>
              <a:t>травня</a:t>
            </a:r>
            <a:r>
              <a:rPr lang="ru-RU" sz="1200" b="1" dirty="0" smtClean="0"/>
              <a:t> року </a:t>
            </a:r>
            <a:r>
              <a:rPr lang="ru-RU" sz="1200" b="1" dirty="0" err="1" smtClean="0"/>
              <a:t>наступного</a:t>
            </a:r>
            <a:r>
              <a:rPr lang="ru-RU" sz="1200" b="1" dirty="0" smtClean="0"/>
              <a:t> за </a:t>
            </a:r>
            <a:r>
              <a:rPr lang="ru-RU" sz="1200" b="1" dirty="0" err="1" smtClean="0"/>
              <a:t>звітним</a:t>
            </a:r>
            <a:r>
              <a:rPr lang="en-US" sz="1200" b="1" dirty="0" smtClean="0"/>
              <a:t>)</a:t>
            </a:r>
            <a:r>
              <a:rPr lang="ru-RU" sz="1200" b="1" dirty="0" smtClean="0"/>
              <a:t> </a:t>
            </a:r>
            <a:r>
              <a:rPr lang="ru-RU" sz="1400" dirty="0" smtClean="0"/>
              <a:t/>
            </a:r>
            <a:br>
              <a:rPr lang="ru-RU" sz="1400" dirty="0" smtClean="0"/>
            </a:br>
            <a:endParaRPr lang="ru-RU" sz="1400" dirty="0">
              <a:solidFill>
                <a:srgbClr val="314552"/>
              </a:solidFill>
              <a:effectLst>
                <a:outerShdw blurRad="38100" dist="38100" dir="2700000" algn="tl">
                  <a:srgbClr val="000000">
                    <a:alpha val="43137"/>
                  </a:srgbClr>
                </a:outerShdw>
              </a:effectLst>
            </a:endParaRPr>
          </a:p>
        </p:txBody>
      </p:sp>
      <p:sp>
        <p:nvSpPr>
          <p:cNvPr id="1024" name="TextBox 1023">
            <a:extLst>
              <a:ext uri="{FF2B5EF4-FFF2-40B4-BE49-F238E27FC236}">
                <a16:creationId xmlns:a16="http://schemas.microsoft.com/office/drawing/2014/main" xmlns="" id="{BAD4FDFC-30A8-40E1-A05B-378037BB0A0F}"/>
              </a:ext>
            </a:extLst>
          </p:cNvPr>
          <p:cNvSpPr txBox="1"/>
          <p:nvPr/>
        </p:nvSpPr>
        <p:spPr>
          <a:xfrm>
            <a:off x="4946347" y="2182622"/>
            <a:ext cx="2416478" cy="1938992"/>
          </a:xfrm>
          <a:prstGeom prst="rect">
            <a:avLst/>
          </a:prstGeom>
          <a:noFill/>
        </p:spPr>
        <p:txBody>
          <a:bodyPr wrap="square" rtlCol="0">
            <a:spAutoFit/>
          </a:bodyPr>
          <a:lstStyle/>
          <a:p>
            <a:r>
              <a:rPr lang="ru-RU" dirty="0">
                <a:solidFill>
                  <a:srgbClr val="314552"/>
                </a:solidFill>
                <a:effectLst>
                  <a:outerShdw blurRad="38100" dist="38100" dir="2700000" algn="tl">
                    <a:srgbClr val="000000">
                      <a:alpha val="43137"/>
                    </a:srgbClr>
                  </a:outerShdw>
                </a:effectLst>
              </a:rPr>
              <a:t>Декларація з податку на прибуток </a:t>
            </a:r>
            <a:r>
              <a:rPr lang="ru-RU" dirty="0" err="1">
                <a:solidFill>
                  <a:srgbClr val="314552"/>
                </a:solidFill>
                <a:effectLst>
                  <a:outerShdw blurRad="38100" dist="38100" dir="2700000" algn="tl">
                    <a:srgbClr val="000000">
                      <a:alpha val="43137"/>
                    </a:srgbClr>
                  </a:outerShdw>
                </a:effectLst>
              </a:rPr>
              <a:t>підприємств</a:t>
            </a:r>
            <a:r>
              <a:rPr lang="ru-RU" dirty="0">
                <a:solidFill>
                  <a:srgbClr val="314552"/>
                </a:solidFill>
                <a:effectLst>
                  <a:outerShdw blurRad="38100" dist="38100" dir="2700000" algn="tl">
                    <a:srgbClr val="000000">
                      <a:alpha val="43137"/>
                    </a:srgbClr>
                  </a:outerShdw>
                </a:effectLst>
              </a:rPr>
              <a:t> </a:t>
            </a:r>
            <a:endParaRPr lang="en-US" dirty="0" smtClean="0">
              <a:solidFill>
                <a:srgbClr val="314552"/>
              </a:solidFill>
              <a:effectLst>
                <a:outerShdw blurRad="38100" dist="38100" dir="2700000" algn="tl">
                  <a:srgbClr val="000000">
                    <a:alpha val="43137"/>
                  </a:srgbClr>
                </a:outerShdw>
              </a:effectLst>
            </a:endParaRPr>
          </a:p>
          <a:p>
            <a:endParaRPr lang="en-US" dirty="0" smtClean="0">
              <a:solidFill>
                <a:srgbClr val="314552"/>
              </a:solidFill>
              <a:effectLst>
                <a:outerShdw blurRad="38100" dist="38100" dir="2700000" algn="tl">
                  <a:srgbClr val="000000">
                    <a:alpha val="43137"/>
                  </a:srgbClr>
                </a:outerShdw>
              </a:effectLst>
            </a:endParaRPr>
          </a:p>
          <a:p>
            <a:r>
              <a:rPr lang="en-US" sz="1200" b="1" dirty="0" smtClean="0"/>
              <a:t>(</a:t>
            </a:r>
            <a:r>
              <a:rPr lang="ru-RU" sz="1200" b="1" dirty="0" smtClean="0"/>
              <a:t>до </a:t>
            </a:r>
            <a:r>
              <a:rPr lang="ru-RU" sz="1200" b="1" dirty="0" smtClean="0"/>
              <a:t>01 (</a:t>
            </a:r>
            <a:r>
              <a:rPr lang="ru-RU" sz="1200" b="1" dirty="0" err="1" smtClean="0"/>
              <a:t>першого</a:t>
            </a:r>
            <a:r>
              <a:rPr lang="ru-RU" sz="1200" b="1" dirty="0" smtClean="0"/>
              <a:t>) </a:t>
            </a:r>
            <a:r>
              <a:rPr lang="ru-RU" sz="1200" b="1" dirty="0" err="1" smtClean="0"/>
              <a:t>березня</a:t>
            </a:r>
            <a:r>
              <a:rPr lang="ru-RU" sz="1200" b="1" dirty="0" smtClean="0"/>
              <a:t> року </a:t>
            </a:r>
            <a:r>
              <a:rPr lang="ru-RU" sz="1200" b="1" dirty="0" err="1" smtClean="0"/>
              <a:t>наступного</a:t>
            </a:r>
            <a:r>
              <a:rPr lang="ru-RU" sz="1200" b="1" dirty="0" smtClean="0"/>
              <a:t> за </a:t>
            </a:r>
            <a:r>
              <a:rPr lang="ru-RU" sz="1200" b="1" dirty="0" err="1" smtClean="0"/>
              <a:t>звітним</a:t>
            </a:r>
            <a:r>
              <a:rPr lang="en-US" sz="1200" b="1" dirty="0" smtClean="0"/>
              <a:t>)</a:t>
            </a:r>
            <a:r>
              <a:rPr lang="ru-RU" sz="1200" b="1" dirty="0" smtClean="0"/>
              <a:t> </a:t>
            </a:r>
            <a:r>
              <a:rPr lang="ru-RU" sz="1200" dirty="0" smtClean="0"/>
              <a:t/>
            </a:r>
            <a:br>
              <a:rPr lang="ru-RU" sz="1200" dirty="0" smtClean="0"/>
            </a:br>
            <a:r>
              <a:rPr lang="ru-RU" sz="1200" dirty="0" smtClean="0"/>
              <a:t/>
            </a:r>
            <a:br>
              <a:rPr lang="ru-RU" sz="1200" dirty="0" smtClean="0"/>
            </a:br>
            <a:endParaRPr lang="ru-RU" sz="1200" dirty="0">
              <a:solidFill>
                <a:srgbClr val="314552"/>
              </a:solidFill>
              <a:effectLst>
                <a:outerShdw blurRad="38100" dist="38100" dir="2700000" algn="tl">
                  <a:srgbClr val="000000">
                    <a:alpha val="43137"/>
                  </a:srgbClr>
                </a:outerShdw>
              </a:effectLst>
            </a:endParaRPr>
          </a:p>
        </p:txBody>
      </p:sp>
      <p:sp>
        <p:nvSpPr>
          <p:cNvPr id="1029" name="Right Brace 1028">
            <a:extLst>
              <a:ext uri="{FF2B5EF4-FFF2-40B4-BE49-F238E27FC236}">
                <a16:creationId xmlns:a16="http://schemas.microsoft.com/office/drawing/2014/main" xmlns="" id="{B817D7EB-997E-4CDD-8FE8-AA6390B579EE}"/>
              </a:ext>
            </a:extLst>
          </p:cNvPr>
          <p:cNvSpPr/>
          <p:nvPr/>
        </p:nvSpPr>
        <p:spPr>
          <a:xfrm>
            <a:off x="7388927" y="2270606"/>
            <a:ext cx="479297" cy="2779365"/>
          </a:xfrm>
          <a:prstGeom prst="rightBrace">
            <a:avLst>
              <a:gd name="adj1" fmla="val 8333"/>
              <a:gd name="adj2" fmla="val 4653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031" name="Plus Sign 1030">
            <a:extLst>
              <a:ext uri="{FF2B5EF4-FFF2-40B4-BE49-F238E27FC236}">
                <a16:creationId xmlns:a16="http://schemas.microsoft.com/office/drawing/2014/main" xmlns="" id="{5325B67E-3C16-4E96-855D-4AEE8E8C3523}"/>
              </a:ext>
            </a:extLst>
          </p:cNvPr>
          <p:cNvSpPr/>
          <p:nvPr/>
        </p:nvSpPr>
        <p:spPr>
          <a:xfrm>
            <a:off x="7260524" y="3192052"/>
            <a:ext cx="765872" cy="700710"/>
          </a:xfrm>
          <a:prstGeom prst="mathPlu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1040" name="Rectangle: Folded Corner 1039">
            <a:extLst>
              <a:ext uri="{FF2B5EF4-FFF2-40B4-BE49-F238E27FC236}">
                <a16:creationId xmlns:a16="http://schemas.microsoft.com/office/drawing/2014/main" xmlns="" id="{7B2E0B2E-CA05-4C39-BE24-CAAF38612906}"/>
              </a:ext>
            </a:extLst>
          </p:cNvPr>
          <p:cNvSpPr/>
          <p:nvPr/>
        </p:nvSpPr>
        <p:spPr>
          <a:xfrm>
            <a:off x="8186269" y="2251556"/>
            <a:ext cx="3150100" cy="2818201"/>
          </a:xfrm>
          <a:prstGeom prst="foldedCorner">
            <a:avLst/>
          </a:prstGeom>
          <a:solidFill>
            <a:schemeClr val="bg1">
              <a:alpha val="48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TextBox 44">
            <a:extLst>
              <a:ext uri="{FF2B5EF4-FFF2-40B4-BE49-F238E27FC236}">
                <a16:creationId xmlns:a16="http://schemas.microsoft.com/office/drawing/2014/main" xmlns="" id="{1DE5DBB8-2F44-4BFF-8E7A-68F88CBD2C72}"/>
              </a:ext>
            </a:extLst>
          </p:cNvPr>
          <p:cNvSpPr txBox="1"/>
          <p:nvPr/>
        </p:nvSpPr>
        <p:spPr>
          <a:xfrm>
            <a:off x="8420323" y="2492225"/>
            <a:ext cx="2948843" cy="2031325"/>
          </a:xfrm>
          <a:prstGeom prst="rect">
            <a:avLst/>
          </a:prstGeom>
          <a:noFill/>
        </p:spPr>
        <p:txBody>
          <a:bodyPr wrap="square">
            <a:spAutoFit/>
          </a:bodyPr>
          <a:lstStyle/>
          <a:p>
            <a:r>
              <a:rPr lang="ru-RU" dirty="0">
                <a:solidFill>
                  <a:srgbClr val="314552"/>
                </a:solidFill>
              </a:rPr>
              <a:t>Звіт про КІК, </a:t>
            </a:r>
          </a:p>
          <a:p>
            <a:r>
              <a:rPr lang="ru-RU" dirty="0">
                <a:solidFill>
                  <a:srgbClr val="314552"/>
                </a:solidFill>
              </a:rPr>
              <a:t>та, </a:t>
            </a:r>
            <a:r>
              <a:rPr lang="ru-RU" b="1" dirty="0">
                <a:solidFill>
                  <a:srgbClr val="314552"/>
                </a:solidFill>
              </a:rPr>
              <a:t>обов’язково,</a:t>
            </a:r>
          </a:p>
          <a:p>
            <a:r>
              <a:rPr lang="ru-RU" dirty="0">
                <a:solidFill>
                  <a:srgbClr val="314552"/>
                </a:solidFill>
              </a:rPr>
              <a:t>завірені належним чином копії фінансової звітності КІК, що підтверджують розмір прибутку КІК за відповідний звітний рік</a:t>
            </a:r>
          </a:p>
        </p:txBody>
      </p:sp>
      <p:sp>
        <p:nvSpPr>
          <p:cNvPr id="1035" name="TextBox 1034">
            <a:extLst>
              <a:ext uri="{FF2B5EF4-FFF2-40B4-BE49-F238E27FC236}">
                <a16:creationId xmlns:a16="http://schemas.microsoft.com/office/drawing/2014/main" xmlns="" id="{4C4A3760-109D-422D-87A5-60A8A1B70D18}"/>
              </a:ext>
            </a:extLst>
          </p:cNvPr>
          <p:cNvSpPr txBox="1"/>
          <p:nvPr/>
        </p:nvSpPr>
        <p:spPr>
          <a:xfrm rot="16200000">
            <a:off x="-323241" y="3485899"/>
            <a:ext cx="3196493" cy="461665"/>
          </a:xfrm>
          <a:prstGeom prst="rect">
            <a:avLst/>
          </a:prstGeom>
          <a:noFill/>
        </p:spPr>
        <p:txBody>
          <a:bodyPr wrap="square" rtlCol="0">
            <a:spAutoFit/>
          </a:bodyPr>
          <a:lstStyle/>
          <a:p>
            <a:r>
              <a:rPr lang="uk-UA" sz="2400" dirty="0"/>
              <a:t>Контролююча особа</a:t>
            </a:r>
            <a:endParaRPr lang="ru-RU" sz="2400" dirty="0"/>
          </a:p>
        </p:txBody>
      </p:sp>
    </p:spTree>
    <p:extLst>
      <p:ext uri="{BB962C8B-B14F-4D97-AF65-F5344CB8AC3E}">
        <p14:creationId xmlns:p14="http://schemas.microsoft.com/office/powerpoint/2010/main" xmlns="" val="35040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outVertical)">
                                      <p:cBhvr>
                                        <p:cTn id="7" dur="7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a16="http://schemas.microsoft.com/office/drawing/2014/main" xmlns="" id="{77DEFB08-A000-4AB4-887E-5DF33D2383ED}"/>
              </a:ext>
            </a:extLst>
          </p:cNvPr>
          <p:cNvSpPr/>
          <p:nvPr/>
        </p:nvSpPr>
        <p:spPr>
          <a:xfrm>
            <a:off x="8010525" y="2114549"/>
            <a:ext cx="3124200" cy="1419225"/>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sp>
        <p:nvSpPr>
          <p:cNvPr id="16" name="Прямоугольник 15">
            <a:extLst>
              <a:ext uri="{FF2B5EF4-FFF2-40B4-BE49-F238E27FC236}">
                <a16:creationId xmlns:a16="http://schemas.microsoft.com/office/drawing/2014/main" xmlns="" id="{77DEFB08-A000-4AB4-887E-5DF33D2383ED}"/>
              </a:ext>
            </a:extLst>
          </p:cNvPr>
          <p:cNvSpPr/>
          <p:nvPr/>
        </p:nvSpPr>
        <p:spPr>
          <a:xfrm>
            <a:off x="1209675" y="2142662"/>
            <a:ext cx="2847976" cy="1429213"/>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sp>
        <p:nvSpPr>
          <p:cNvPr id="6" name="Підзаголовок 5"/>
          <p:cNvSpPr>
            <a:spLocks noGrp="1"/>
          </p:cNvSpPr>
          <p:nvPr>
            <p:ph type="subTitle" idx="1"/>
          </p:nvPr>
        </p:nvSpPr>
        <p:spPr>
          <a:xfrm>
            <a:off x="1314450" y="2219325"/>
            <a:ext cx="2705100" cy="1123951"/>
          </a:xfrm>
        </p:spPr>
        <p:txBody>
          <a:bodyPr>
            <a:normAutofit lnSpcReduction="10000"/>
          </a:bodyPr>
          <a:lstStyle/>
          <a:p>
            <a:pPr lvl="0" algn="ctr">
              <a:buClr>
                <a:prstClr val="black"/>
              </a:buClr>
            </a:pPr>
            <a:r>
              <a:rPr lang="uk-UA" sz="1600" b="1" dirty="0" smtClean="0">
                <a:solidFill>
                  <a:srgbClr val="146194">
                    <a:lumMod val="75000"/>
                  </a:srgbClr>
                </a:solidFill>
                <a:latin typeface="e-Ukraine Head" pitchFamily="50" charset="-52"/>
              </a:rPr>
              <a:t>Форми Звіту про контрольовані іноземні компанії та скороченого Звіту про контрольовані іноземні компанії  </a:t>
            </a:r>
          </a:p>
          <a:p>
            <a:pPr lvl="0" algn="ctr">
              <a:buClr>
                <a:prstClr val="black"/>
              </a:buClr>
            </a:pPr>
            <a:endParaRPr lang="uk-UA" sz="1300" dirty="0" smtClean="0">
              <a:solidFill>
                <a:schemeClr val="bg1">
                  <a:lumMod val="95000"/>
                  <a:lumOff val="5000"/>
                </a:schemeClr>
              </a:solidFill>
              <a:latin typeface="e-Ukraine Head" pitchFamily="50" charset="-52"/>
            </a:endParaRPr>
          </a:p>
          <a:p>
            <a:pPr lvl="0" algn="ctr">
              <a:buClr>
                <a:prstClr val="black"/>
              </a:buClr>
            </a:pPr>
            <a:endParaRPr lang="uk-UA" sz="1300" dirty="0" smtClean="0">
              <a:solidFill>
                <a:schemeClr val="bg1">
                  <a:lumMod val="95000"/>
                  <a:lumOff val="5000"/>
                </a:schemeClr>
              </a:solidFill>
              <a:latin typeface="e-Ukraine Head" pitchFamily="50" charset="-52"/>
            </a:endParaRPr>
          </a:p>
          <a:p>
            <a:pPr lvl="0" algn="ctr">
              <a:buClr>
                <a:prstClr val="black"/>
              </a:buClr>
            </a:pPr>
            <a:endParaRPr lang="uk-UA" sz="1300" dirty="0" smtClean="0">
              <a:solidFill>
                <a:schemeClr val="bg1">
                  <a:lumMod val="95000"/>
                  <a:lumOff val="5000"/>
                </a:schemeClr>
              </a:solidFill>
              <a:latin typeface="e-Ukraine Head" pitchFamily="50" charset="-52"/>
            </a:endParaRPr>
          </a:p>
          <a:p>
            <a:pPr lvl="0" algn="ctr">
              <a:buClr>
                <a:prstClr val="black"/>
              </a:buClr>
            </a:pPr>
            <a:endParaRPr lang="uk-UA" sz="1300" dirty="0">
              <a:solidFill>
                <a:schemeClr val="bg1">
                  <a:lumMod val="95000"/>
                  <a:lumOff val="5000"/>
                </a:schemeClr>
              </a:solidFill>
              <a:latin typeface="e-Ukraine Head" pitchFamily="50" charset="-52"/>
            </a:endParaRPr>
          </a:p>
        </p:txBody>
      </p:sp>
      <p:sp>
        <p:nvSpPr>
          <p:cNvPr id="12" name="Прямокутник 11"/>
          <p:cNvSpPr/>
          <p:nvPr/>
        </p:nvSpPr>
        <p:spPr>
          <a:xfrm>
            <a:off x="7808480" y="2178907"/>
            <a:ext cx="3540991" cy="1169551"/>
          </a:xfrm>
          <a:prstGeom prst="rect">
            <a:avLst/>
          </a:prstGeom>
        </p:spPr>
        <p:txBody>
          <a:bodyPr wrap="square">
            <a:spAutoFit/>
          </a:bodyPr>
          <a:lstStyle/>
          <a:p>
            <a:pPr lvl="0" algn="ctr" defTabSz="457200">
              <a:spcBef>
                <a:spcPct val="20000"/>
              </a:spcBef>
              <a:spcAft>
                <a:spcPts val="600"/>
              </a:spcAft>
              <a:buClr>
                <a:prstClr val="black"/>
              </a:buClr>
              <a:buSzPct val="80000"/>
            </a:pPr>
            <a:r>
              <a:rPr lang="uk-UA" sz="1400" b="1" dirty="0" smtClean="0">
                <a:solidFill>
                  <a:srgbClr val="146194">
                    <a:lumMod val="75000"/>
                  </a:srgbClr>
                </a:solidFill>
                <a:latin typeface="e-Ukraine Head" pitchFamily="50" charset="-52"/>
              </a:rPr>
              <a:t>Порядок заповнення Звіту про контрольовані іноземні компанії, скороченої форми Звіту про контрольовані іноземні компанії і подання до контролюючого органу</a:t>
            </a:r>
            <a:endParaRPr lang="uk-UA" sz="1400" b="1" dirty="0">
              <a:solidFill>
                <a:srgbClr val="146194">
                  <a:lumMod val="75000"/>
                </a:srgbClr>
              </a:solidFill>
              <a:latin typeface="e-Ukraine Head" pitchFamily="50" charset="-52"/>
            </a:endParaRPr>
          </a:p>
        </p:txBody>
      </p:sp>
      <p:pic>
        <p:nvPicPr>
          <p:cNvPr id="8" name="Рисунок 7">
            <a:extLst>
              <a:ext uri="{FF2B5EF4-FFF2-40B4-BE49-F238E27FC236}">
                <a16:creationId xmlns:a16="http://schemas.microsoft.com/office/drawing/2014/main" xmlns="" id="{E36DE4EC-A158-4C36-A8D2-A5D21A2C4493}"/>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74807" y="243036"/>
            <a:ext cx="3282793" cy="448648"/>
          </a:xfrm>
          <a:prstGeom prst="rect">
            <a:avLst/>
          </a:prstGeom>
        </p:spPr>
      </p:pic>
      <p:grpSp>
        <p:nvGrpSpPr>
          <p:cNvPr id="3" name="Группа 8">
            <a:extLst>
              <a:ext uri="{FF2B5EF4-FFF2-40B4-BE49-F238E27FC236}">
                <a16:creationId xmlns:a16="http://schemas.microsoft.com/office/drawing/2014/main" xmlns="" id="{BB30B62F-C023-4F2F-B44C-551D7E28F17B}"/>
              </a:ext>
            </a:extLst>
          </p:cNvPr>
          <p:cNvGrpSpPr/>
          <p:nvPr/>
        </p:nvGrpSpPr>
        <p:grpSpPr>
          <a:xfrm>
            <a:off x="1193800" y="856127"/>
            <a:ext cx="9956800" cy="1142676"/>
            <a:chOff x="1035049" y="1983740"/>
            <a:chExt cx="9956800" cy="3362960"/>
          </a:xfrm>
          <a:solidFill>
            <a:schemeClr val="bg1">
              <a:alpha val="90000"/>
            </a:schemeClr>
          </a:solidFill>
        </p:grpSpPr>
        <p:sp>
          <p:nvSpPr>
            <p:cNvPr id="10" name="Прямоугольник 9">
              <a:extLst>
                <a:ext uri="{FF2B5EF4-FFF2-40B4-BE49-F238E27FC236}">
                  <a16:creationId xmlns:a16="http://schemas.microsoft.com/office/drawing/2014/main" xmlns="" id="{6F6229DB-6C57-47C9-9841-DDF4F4D8C677}"/>
                </a:ext>
              </a:extLst>
            </p:cNvPr>
            <p:cNvSpPr/>
            <p:nvPr/>
          </p:nvSpPr>
          <p:spPr>
            <a:xfrm>
              <a:off x="1200149" y="2082800"/>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11" name="Прямая соединительная линия 10">
              <a:extLst>
                <a:ext uri="{FF2B5EF4-FFF2-40B4-BE49-F238E27FC236}">
                  <a16:creationId xmlns:a16="http://schemas.microsoft.com/office/drawing/2014/main" xmlns="" id="{71F0263E-BCCD-4E27-87C7-16296D9406EC}"/>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 name="Прямая соединительная линия 12">
              <a:extLst>
                <a:ext uri="{FF2B5EF4-FFF2-40B4-BE49-F238E27FC236}">
                  <a16:creationId xmlns:a16="http://schemas.microsoft.com/office/drawing/2014/main" xmlns="" id="{112CFB90-A142-448C-A952-5C1FE69D9A59}"/>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2" name="Прямоугольник 1">
            <a:extLst>
              <a:ext uri="{FF2B5EF4-FFF2-40B4-BE49-F238E27FC236}">
                <a16:creationId xmlns:a16="http://schemas.microsoft.com/office/drawing/2014/main" xmlns="" id="{A25F2475-E1A0-4462-8CA4-45EE0141AB7E}"/>
              </a:ext>
            </a:extLst>
          </p:cNvPr>
          <p:cNvSpPr/>
          <p:nvPr/>
        </p:nvSpPr>
        <p:spPr>
          <a:xfrm>
            <a:off x="1501434" y="1021255"/>
            <a:ext cx="9515811" cy="646331"/>
          </a:xfrm>
          <a:prstGeom prst="rect">
            <a:avLst/>
          </a:prstGeom>
        </p:spPr>
        <p:txBody>
          <a:bodyPr wrap="square">
            <a:spAutoFit/>
          </a:bodyPr>
          <a:lstStyle/>
          <a:p>
            <a:pPr algn="ctr"/>
            <a:r>
              <a:rPr lang="uk-UA" b="1" dirty="0">
                <a:solidFill>
                  <a:schemeClr val="accent5">
                    <a:lumMod val="50000"/>
                  </a:schemeClr>
                </a:solidFill>
                <a:latin typeface="e-Ukraine Head Bold" panose="00000800000000000000" pitchFamily="50" charset="-52"/>
                <a:cs typeface="Times New Roman" panose="02020603050405020304" pitchFamily="18" charset="0"/>
              </a:rPr>
              <a:t>Наказом </a:t>
            </a:r>
            <a:br>
              <a:rPr lang="uk-UA" b="1" dirty="0">
                <a:solidFill>
                  <a:schemeClr val="accent5">
                    <a:lumMod val="50000"/>
                  </a:schemeClr>
                </a:solidFill>
                <a:latin typeface="e-Ukraine Head Bold" panose="00000800000000000000" pitchFamily="50" charset="-52"/>
                <a:cs typeface="Times New Roman" panose="02020603050405020304" pitchFamily="18" charset="0"/>
              </a:rPr>
            </a:br>
            <a:r>
              <a:rPr lang="uk-UA" b="1" dirty="0">
                <a:solidFill>
                  <a:schemeClr val="accent5">
                    <a:lumMod val="50000"/>
                  </a:schemeClr>
                </a:solidFill>
                <a:latin typeface="e-Ukraine Head Bold" panose="00000800000000000000" pitchFamily="50" charset="-52"/>
                <a:cs typeface="Times New Roman" panose="02020603050405020304" pitchFamily="18" charset="0"/>
              </a:rPr>
              <a:t>Міністерства фінансів України від </a:t>
            </a:r>
            <a:r>
              <a:rPr lang="uk-UA" b="1" dirty="0" smtClean="0">
                <a:solidFill>
                  <a:schemeClr val="accent5">
                    <a:lumMod val="50000"/>
                  </a:schemeClr>
                </a:solidFill>
                <a:latin typeface="e-Ukraine Head Bold" panose="00000800000000000000" pitchFamily="50" charset="-52"/>
                <a:cs typeface="Times New Roman" panose="02020603050405020304" pitchFamily="18" charset="0"/>
              </a:rPr>
              <a:t>25 серпня 2022 </a:t>
            </a:r>
            <a:r>
              <a:rPr lang="uk-UA" b="1" dirty="0">
                <a:solidFill>
                  <a:schemeClr val="accent5">
                    <a:lumMod val="50000"/>
                  </a:schemeClr>
                </a:solidFill>
                <a:latin typeface="e-Ukraine Head Bold" panose="00000800000000000000" pitchFamily="50" charset="-52"/>
                <a:cs typeface="Times New Roman" panose="02020603050405020304" pitchFamily="18" charset="0"/>
              </a:rPr>
              <a:t>року </a:t>
            </a:r>
            <a:r>
              <a:rPr lang="uk-UA" b="1" dirty="0" smtClean="0">
                <a:solidFill>
                  <a:schemeClr val="accent5">
                    <a:lumMod val="50000"/>
                  </a:schemeClr>
                </a:solidFill>
                <a:latin typeface="e-Ukraine Head Bold" panose="00000800000000000000" pitchFamily="50" charset="-52"/>
                <a:cs typeface="Times New Roman" panose="02020603050405020304" pitchFamily="18" charset="0"/>
              </a:rPr>
              <a:t>№ 254 </a:t>
            </a:r>
            <a:r>
              <a:rPr lang="uk-UA" b="1" dirty="0">
                <a:solidFill>
                  <a:schemeClr val="accent5">
                    <a:lumMod val="50000"/>
                  </a:schemeClr>
                </a:solidFill>
                <a:latin typeface="e-Ukraine Head Bold" panose="00000800000000000000" pitchFamily="50" charset="-52"/>
                <a:cs typeface="Times New Roman" panose="02020603050405020304" pitchFamily="18" charset="0"/>
              </a:rPr>
              <a:t>затверджено:</a:t>
            </a:r>
            <a:endParaRPr lang="uk-UA" dirty="0">
              <a:solidFill>
                <a:schemeClr val="accent5">
                  <a:lumMod val="50000"/>
                </a:schemeClr>
              </a:solidFill>
            </a:endParaRPr>
          </a:p>
        </p:txBody>
      </p:sp>
      <p:sp>
        <p:nvSpPr>
          <p:cNvPr id="15" name="TextBox 14"/>
          <p:cNvSpPr txBox="1"/>
          <p:nvPr/>
        </p:nvSpPr>
        <p:spPr>
          <a:xfrm>
            <a:off x="1285876" y="3718144"/>
            <a:ext cx="5286374" cy="2462213"/>
          </a:xfrm>
          <a:prstGeom prst="rect">
            <a:avLst/>
          </a:prstGeom>
          <a:noFill/>
        </p:spPr>
        <p:txBody>
          <a:bodyPr wrap="square" rtlCol="0">
            <a:spAutoFit/>
          </a:bodyPr>
          <a:lstStyle/>
          <a:p>
            <a:r>
              <a:rPr lang="uk-UA" sz="1400" b="1" i="1" dirty="0" smtClean="0"/>
              <a:t>пунктом 54 підрозділу 10 розділу ХХ «Перехідні положення» Кодексу встановлені такі особливості:</a:t>
            </a:r>
          </a:p>
          <a:p>
            <a:r>
              <a:rPr lang="uk-UA" sz="1400" dirty="0" smtClean="0"/>
              <a:t> першим звітним (податковим) роком для Звіту є 2022 рік (якщо звітний рік не відповідає календарному року – звітний період, що розпочинається у 2022 році). </a:t>
            </a:r>
            <a:r>
              <a:rPr lang="uk-UA" sz="1400" dirty="0" smtClean="0"/>
              <a:t>***</a:t>
            </a:r>
            <a:endParaRPr lang="uk-UA" sz="1400" dirty="0" smtClean="0"/>
          </a:p>
          <a:p>
            <a:endParaRPr lang="uk-UA" sz="1400" dirty="0" smtClean="0"/>
          </a:p>
          <a:p>
            <a:r>
              <a:rPr lang="ru-RU" sz="1400" dirty="0" err="1" smtClean="0"/>
              <a:t>Контролюючі</a:t>
            </a:r>
            <a:r>
              <a:rPr lang="ru-RU" sz="1400" dirty="0" smtClean="0"/>
              <a:t> особи </a:t>
            </a:r>
            <a:r>
              <a:rPr lang="ru-RU" sz="1400" dirty="0" err="1" smtClean="0"/>
              <a:t>мають</a:t>
            </a:r>
            <a:r>
              <a:rPr lang="ru-RU" sz="1400" dirty="0" smtClean="0"/>
              <a:t> право подати </a:t>
            </a:r>
            <a:r>
              <a:rPr lang="ru-RU" sz="1400" dirty="0" err="1" smtClean="0"/>
              <a:t>Звіт</a:t>
            </a:r>
            <a:r>
              <a:rPr lang="ru-RU" sz="1400" dirty="0" smtClean="0"/>
              <a:t> за 2022 </a:t>
            </a:r>
            <a:r>
              <a:rPr lang="ru-RU" sz="1400" dirty="0" err="1" smtClean="0"/>
              <a:t>рік</a:t>
            </a:r>
            <a:r>
              <a:rPr lang="ru-RU" sz="1400" dirty="0" smtClean="0"/>
              <a:t> </a:t>
            </a:r>
            <a:r>
              <a:rPr lang="ru-RU" sz="1400" dirty="0" err="1" smtClean="0"/>
              <a:t>одночасно</a:t>
            </a:r>
            <a:r>
              <a:rPr lang="ru-RU" sz="1400" dirty="0" smtClean="0"/>
              <a:t> </a:t>
            </a:r>
            <a:r>
              <a:rPr lang="ru-RU" sz="1400" dirty="0" err="1" smtClean="0"/>
              <a:t>з</a:t>
            </a:r>
            <a:r>
              <a:rPr lang="ru-RU" sz="1400" dirty="0" smtClean="0"/>
              <a:t> </a:t>
            </a:r>
            <a:r>
              <a:rPr lang="ru-RU" sz="1400" dirty="0" err="1" smtClean="0"/>
              <a:t>поданням</a:t>
            </a:r>
            <a:r>
              <a:rPr lang="ru-RU" sz="1400" dirty="0" smtClean="0"/>
              <a:t> </a:t>
            </a:r>
            <a:r>
              <a:rPr lang="ru-RU" sz="1400" dirty="0" err="1" smtClean="0"/>
              <a:t>річної</a:t>
            </a:r>
            <a:r>
              <a:rPr lang="ru-RU" sz="1400" dirty="0" smtClean="0"/>
              <a:t> </a:t>
            </a:r>
            <a:r>
              <a:rPr lang="ru-RU" sz="1400" dirty="0" err="1" smtClean="0"/>
              <a:t>декларації</a:t>
            </a:r>
            <a:r>
              <a:rPr lang="ru-RU" sz="1400" dirty="0" smtClean="0"/>
              <a:t> про </a:t>
            </a:r>
            <a:r>
              <a:rPr lang="ru-RU" sz="1400" dirty="0" err="1" smtClean="0"/>
              <a:t>майновий</a:t>
            </a:r>
            <a:r>
              <a:rPr lang="ru-RU" sz="1400" dirty="0" smtClean="0"/>
              <a:t> стан </a:t>
            </a:r>
            <a:r>
              <a:rPr lang="ru-RU" sz="1400" dirty="0" err="1" smtClean="0"/>
              <a:t>і</a:t>
            </a:r>
            <a:r>
              <a:rPr lang="ru-RU" sz="1400" dirty="0" smtClean="0"/>
              <a:t> доходи </a:t>
            </a:r>
            <a:r>
              <a:rPr lang="ru-RU" sz="1400" dirty="0" err="1" smtClean="0"/>
              <a:t>або</a:t>
            </a:r>
            <a:r>
              <a:rPr lang="ru-RU" sz="1400" dirty="0" smtClean="0"/>
              <a:t> </a:t>
            </a:r>
            <a:r>
              <a:rPr lang="ru-RU" sz="1400" dirty="0" err="1" smtClean="0"/>
              <a:t>податкової</a:t>
            </a:r>
            <a:r>
              <a:rPr lang="ru-RU" sz="1400" dirty="0" smtClean="0"/>
              <a:t> </a:t>
            </a:r>
            <a:r>
              <a:rPr lang="ru-RU" sz="1400" dirty="0" err="1" smtClean="0"/>
              <a:t>декларації</a:t>
            </a:r>
            <a:r>
              <a:rPr lang="ru-RU" sz="1400" dirty="0" smtClean="0"/>
              <a:t> </a:t>
            </a:r>
            <a:r>
              <a:rPr lang="ru-RU" sz="1400" dirty="0" err="1" smtClean="0"/>
              <a:t>з</a:t>
            </a:r>
            <a:r>
              <a:rPr lang="ru-RU" sz="1400" dirty="0" smtClean="0"/>
              <a:t> </a:t>
            </a:r>
            <a:r>
              <a:rPr lang="ru-RU" sz="1400" dirty="0" err="1" smtClean="0"/>
              <a:t>податку</a:t>
            </a:r>
            <a:r>
              <a:rPr lang="ru-RU" sz="1400" dirty="0" smtClean="0"/>
              <a:t> на </a:t>
            </a:r>
            <a:r>
              <a:rPr lang="ru-RU" sz="1400" dirty="0" err="1" smtClean="0"/>
              <a:t>прибуток</a:t>
            </a:r>
            <a:r>
              <a:rPr lang="ru-RU" sz="1400" dirty="0" smtClean="0"/>
              <a:t> </a:t>
            </a:r>
            <a:r>
              <a:rPr lang="ru-RU" sz="1400" dirty="0" err="1" smtClean="0"/>
              <a:t>підприємств</a:t>
            </a:r>
            <a:r>
              <a:rPr lang="ru-RU" sz="1400" dirty="0" smtClean="0"/>
              <a:t> за 2023 </a:t>
            </a:r>
            <a:r>
              <a:rPr lang="ru-RU" sz="1400" dirty="0" err="1" smtClean="0"/>
              <a:t>рік</a:t>
            </a:r>
            <a:r>
              <a:rPr lang="ru-RU" sz="1400" dirty="0" smtClean="0"/>
              <a:t> </a:t>
            </a:r>
            <a:r>
              <a:rPr lang="ru-RU" sz="1400" dirty="0" smtClean="0"/>
              <a:t>. </a:t>
            </a:r>
            <a:r>
              <a:rPr lang="ru-RU" sz="1400" b="1" i="1" dirty="0" smtClean="0"/>
              <a:t>При </a:t>
            </a:r>
            <a:r>
              <a:rPr lang="ru-RU" sz="1400" b="1" i="1" dirty="0" err="1" smtClean="0"/>
              <a:t>цьому</a:t>
            </a:r>
            <a:r>
              <a:rPr lang="ru-RU" sz="1400" b="1" i="1" dirty="0" smtClean="0"/>
              <a:t> </a:t>
            </a:r>
            <a:r>
              <a:rPr lang="ru-RU" sz="1400" b="1" i="1" dirty="0" err="1" smtClean="0"/>
              <a:t>штрафні</a:t>
            </a:r>
            <a:r>
              <a:rPr lang="ru-RU" sz="1400" b="1" i="1" dirty="0" smtClean="0"/>
              <a:t> </a:t>
            </a:r>
            <a:r>
              <a:rPr lang="ru-RU" sz="1400" b="1" i="1" dirty="0" err="1" smtClean="0"/>
              <a:t>санкції</a:t>
            </a:r>
            <a:r>
              <a:rPr lang="ru-RU" sz="1400" b="1" i="1" dirty="0" smtClean="0"/>
              <a:t> та/</a:t>
            </a:r>
            <a:r>
              <a:rPr lang="ru-RU" sz="1400" b="1" i="1" dirty="0" err="1" smtClean="0"/>
              <a:t>або</a:t>
            </a:r>
            <a:r>
              <a:rPr lang="ru-RU" sz="1400" b="1" i="1" dirty="0" smtClean="0"/>
              <a:t> пеня не </a:t>
            </a:r>
            <a:r>
              <a:rPr lang="ru-RU" sz="1400" b="1" i="1" dirty="0" err="1" smtClean="0"/>
              <a:t>застосовуються</a:t>
            </a:r>
            <a:r>
              <a:rPr lang="ru-RU" sz="1400" dirty="0" smtClean="0"/>
              <a:t>.</a:t>
            </a:r>
            <a:endParaRPr lang="ru-RU" sz="1400" dirty="0"/>
          </a:p>
        </p:txBody>
      </p:sp>
      <p:sp>
        <p:nvSpPr>
          <p:cNvPr id="17" name="Скругленный прямоугольник 16"/>
          <p:cNvSpPr/>
          <p:nvPr/>
        </p:nvSpPr>
        <p:spPr>
          <a:xfrm>
            <a:off x="1162051" y="3686175"/>
            <a:ext cx="6248399" cy="2676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a:extLst>
              <a:ext uri="{FF2B5EF4-FFF2-40B4-BE49-F238E27FC236}">
                <a16:creationId xmlns:a16="http://schemas.microsoft.com/office/drawing/2014/main" xmlns="" id="{77DEFB08-A000-4AB4-887E-5DF33D2383ED}"/>
              </a:ext>
            </a:extLst>
          </p:cNvPr>
          <p:cNvSpPr/>
          <p:nvPr/>
        </p:nvSpPr>
        <p:spPr>
          <a:xfrm>
            <a:off x="4152899" y="2114550"/>
            <a:ext cx="3629026" cy="1438274"/>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lvl="0" algn="ctr">
              <a:buClr>
                <a:prstClr val="black"/>
              </a:buClr>
            </a:pPr>
            <a:r>
              <a:rPr lang="uk-UA" sz="1400" b="1" i="1" u="sng" dirty="0" err="1" smtClean="0">
                <a:solidFill>
                  <a:schemeClr val="tx1"/>
                </a:solidFill>
                <a:latin typeface="e-Ukraine Head" pitchFamily="50" charset="-52"/>
              </a:rPr>
              <a:t>Ідентифіактори</a:t>
            </a:r>
            <a:r>
              <a:rPr lang="uk-UA" sz="1400" b="1" i="1" u="sng" dirty="0" smtClean="0">
                <a:solidFill>
                  <a:schemeClr val="tx1"/>
                </a:solidFill>
                <a:latin typeface="e-Ukraine Head" pitchFamily="50" charset="-52"/>
              </a:rPr>
              <a:t> повного Звіту:</a:t>
            </a:r>
          </a:p>
          <a:p>
            <a:pPr lvl="0" algn="ctr">
              <a:buClr>
                <a:prstClr val="black"/>
              </a:buClr>
            </a:pPr>
            <a:r>
              <a:rPr lang="uk-UA" sz="1400" dirty="0" smtClean="0">
                <a:solidFill>
                  <a:schemeClr val="tx1"/>
                </a:solidFill>
                <a:latin typeface="e-Ukraine Head" pitchFamily="50" charset="-52"/>
              </a:rPr>
              <a:t>для фізичних осіб – </a:t>
            </a:r>
            <a:r>
              <a:rPr lang="en-US" sz="1400" dirty="0" smtClean="0">
                <a:solidFill>
                  <a:schemeClr val="tx1"/>
                </a:solidFill>
                <a:latin typeface="e-Ukraine Head" pitchFamily="50" charset="-52"/>
              </a:rPr>
              <a:t>F0108701</a:t>
            </a:r>
            <a:endParaRPr lang="uk-UA" sz="1400" dirty="0" smtClean="0">
              <a:solidFill>
                <a:schemeClr val="tx1"/>
              </a:solidFill>
              <a:latin typeface="e-Ukraine Head" pitchFamily="50" charset="-52"/>
            </a:endParaRPr>
          </a:p>
          <a:p>
            <a:pPr lvl="0" algn="ctr">
              <a:buClr>
                <a:prstClr val="black"/>
              </a:buClr>
            </a:pPr>
            <a:r>
              <a:rPr lang="uk-UA" sz="1400" dirty="0" smtClean="0">
                <a:solidFill>
                  <a:schemeClr val="tx1"/>
                </a:solidFill>
                <a:latin typeface="e-Ukraine Head" pitchFamily="50" charset="-52"/>
              </a:rPr>
              <a:t>для юридичних осіб – </a:t>
            </a:r>
            <a:r>
              <a:rPr lang="en-US" sz="1400" dirty="0" smtClean="0">
                <a:solidFill>
                  <a:schemeClr val="tx1"/>
                </a:solidFill>
                <a:latin typeface="e-Ukraine Head" pitchFamily="50" charset="-52"/>
              </a:rPr>
              <a:t>J0108701</a:t>
            </a:r>
          </a:p>
          <a:p>
            <a:pPr lvl="0" algn="ctr">
              <a:buClr>
                <a:prstClr val="black"/>
              </a:buClr>
            </a:pPr>
            <a:r>
              <a:rPr lang="uk-UA" sz="1400" b="1" i="1" u="sng" dirty="0" smtClean="0">
                <a:solidFill>
                  <a:schemeClr val="tx1"/>
                </a:solidFill>
                <a:latin typeface="e-Ukraine Head" pitchFamily="50" charset="-52"/>
              </a:rPr>
              <a:t>Ідентифікатори скороченого Звіту:</a:t>
            </a:r>
          </a:p>
          <a:p>
            <a:pPr lvl="0" algn="ctr">
              <a:buClr>
                <a:prstClr val="black"/>
              </a:buClr>
            </a:pPr>
            <a:r>
              <a:rPr lang="uk-UA" sz="1400" dirty="0" smtClean="0">
                <a:solidFill>
                  <a:schemeClr val="tx1"/>
                </a:solidFill>
                <a:latin typeface="e-Ukraine Head" pitchFamily="50" charset="-52"/>
              </a:rPr>
              <a:t>для фізичних осіб – </a:t>
            </a:r>
            <a:r>
              <a:rPr lang="en-US" sz="1400" dirty="0" smtClean="0">
                <a:solidFill>
                  <a:schemeClr val="tx1"/>
                </a:solidFill>
                <a:latin typeface="e-Ukraine Head" pitchFamily="50" charset="-52"/>
              </a:rPr>
              <a:t>F0108701</a:t>
            </a:r>
            <a:endParaRPr lang="uk-UA" sz="1400" dirty="0" smtClean="0">
              <a:solidFill>
                <a:schemeClr val="tx1"/>
              </a:solidFill>
              <a:latin typeface="e-Ukraine Head" pitchFamily="50" charset="-52"/>
            </a:endParaRPr>
          </a:p>
          <a:p>
            <a:pPr lvl="0" algn="ctr">
              <a:buClr>
                <a:prstClr val="black"/>
              </a:buClr>
            </a:pPr>
            <a:r>
              <a:rPr lang="uk-UA" sz="1400" dirty="0" smtClean="0">
                <a:solidFill>
                  <a:schemeClr val="tx1"/>
                </a:solidFill>
                <a:latin typeface="e-Ukraine Head" pitchFamily="50" charset="-52"/>
              </a:rPr>
              <a:t>для юридичних осіб – </a:t>
            </a:r>
            <a:r>
              <a:rPr lang="en-US" sz="1400" dirty="0" smtClean="0">
                <a:solidFill>
                  <a:schemeClr val="tx1"/>
                </a:solidFill>
                <a:latin typeface="e-Ukraine Head" pitchFamily="50" charset="-52"/>
              </a:rPr>
              <a:t>J0108701</a:t>
            </a:r>
          </a:p>
        </p:txBody>
      </p:sp>
      <p:pic>
        <p:nvPicPr>
          <p:cNvPr id="21" name="Picture 2" descr="C:\Program Files (x86)\Microsoft Office\MEDIA\CAGCAT10\j0299125.wmf"/>
          <p:cNvPicPr>
            <a:picLocks noChangeAspect="1" noChangeArrowheads="1"/>
          </p:cNvPicPr>
          <p:nvPr/>
        </p:nvPicPr>
        <p:blipFill>
          <a:blip r:embed="rId4" cstate="print"/>
          <a:srcRect/>
          <a:stretch>
            <a:fillRect/>
          </a:stretch>
        </p:blipFill>
        <p:spPr bwMode="auto">
          <a:xfrm>
            <a:off x="0" y="4174629"/>
            <a:ext cx="1100023" cy="1805026"/>
          </a:xfrm>
          <a:prstGeom prst="rect">
            <a:avLst/>
          </a:prstGeom>
          <a:noFill/>
        </p:spPr>
      </p:pic>
      <p:sp>
        <p:nvSpPr>
          <p:cNvPr id="22" name="Rectangle: Folded Corner 1039">
            <a:extLst>
              <a:ext uri="{FF2B5EF4-FFF2-40B4-BE49-F238E27FC236}">
                <a16:creationId xmlns:a16="http://schemas.microsoft.com/office/drawing/2014/main" xmlns="" id="{7B2E0B2E-CA05-4C39-BE24-CAAF38612906}"/>
              </a:ext>
            </a:extLst>
          </p:cNvPr>
          <p:cNvSpPr/>
          <p:nvPr/>
        </p:nvSpPr>
        <p:spPr>
          <a:xfrm>
            <a:off x="8001000" y="3746982"/>
            <a:ext cx="3144869" cy="2472843"/>
          </a:xfrm>
          <a:prstGeom prst="foldedCorner">
            <a:avLst/>
          </a:prstGeom>
          <a:solidFill>
            <a:schemeClr val="bg1">
              <a:alpha val="48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dirty="0" smtClean="0">
              <a:solidFill>
                <a:schemeClr val="tx1"/>
              </a:solidFill>
            </a:endParaRPr>
          </a:p>
          <a:p>
            <a:pPr algn="just"/>
            <a:endParaRPr lang="uk-UA" dirty="0" smtClean="0">
              <a:solidFill>
                <a:schemeClr val="tx1"/>
              </a:solidFill>
            </a:endParaRPr>
          </a:p>
          <a:p>
            <a:pPr algn="just"/>
            <a:r>
              <a:rPr lang="uk-UA" dirty="0" smtClean="0">
                <a:solidFill>
                  <a:schemeClr val="tx1"/>
                </a:solidFill>
              </a:rPr>
              <a:t>*** </a:t>
            </a:r>
            <a:r>
              <a:rPr lang="uk-UA" i="1" dirty="0" smtClean="0">
                <a:solidFill>
                  <a:schemeClr val="tx1"/>
                </a:solidFill>
              </a:rPr>
              <a:t>приклад</a:t>
            </a:r>
          </a:p>
          <a:p>
            <a:pPr algn="just"/>
            <a:r>
              <a:rPr lang="uk-UA" dirty="0" smtClean="0"/>
              <a:t>, </a:t>
            </a:r>
            <a:r>
              <a:rPr lang="uk-UA" sz="1400" dirty="0" smtClean="0">
                <a:solidFill>
                  <a:schemeClr val="tx1"/>
                </a:solidFill>
              </a:rPr>
              <a:t>якщо звітний (податковий) період </a:t>
            </a:r>
            <a:r>
              <a:rPr lang="uk-UA" sz="1400" dirty="0" err="1" smtClean="0">
                <a:solidFill>
                  <a:schemeClr val="tx1"/>
                </a:solidFill>
              </a:rPr>
              <a:t>КІК</a:t>
            </a:r>
            <a:r>
              <a:rPr lang="uk-UA" sz="1400" dirty="0" smtClean="0">
                <a:solidFill>
                  <a:schemeClr val="tx1"/>
                </a:solidFill>
              </a:rPr>
              <a:t> розпочинається 01.04.2022 </a:t>
            </a:r>
            <a:r>
              <a:rPr lang="uk-UA" sz="1400" dirty="0" smtClean="0">
                <a:solidFill>
                  <a:schemeClr val="tx1"/>
                </a:solidFill>
              </a:rPr>
              <a:t>та закінчується </a:t>
            </a:r>
            <a:r>
              <a:rPr lang="uk-UA" sz="1400" dirty="0" smtClean="0">
                <a:solidFill>
                  <a:schemeClr val="tx1"/>
                </a:solidFill>
              </a:rPr>
              <a:t>31.0</a:t>
            </a:r>
            <a:r>
              <a:rPr lang="en-US" sz="1400" dirty="0" smtClean="0">
                <a:solidFill>
                  <a:schemeClr val="tx1"/>
                </a:solidFill>
              </a:rPr>
              <a:t>3</a:t>
            </a:r>
            <a:r>
              <a:rPr lang="uk-UA" sz="1400" dirty="0" smtClean="0">
                <a:solidFill>
                  <a:schemeClr val="tx1"/>
                </a:solidFill>
              </a:rPr>
              <a:t>.2023</a:t>
            </a:r>
            <a:r>
              <a:rPr lang="uk-UA" sz="1400" dirty="0" smtClean="0">
                <a:solidFill>
                  <a:schemeClr val="tx1"/>
                </a:solidFill>
              </a:rPr>
              <a:t>, у такому випадку контролююча особа </a:t>
            </a:r>
            <a:r>
              <a:rPr lang="uk-UA" sz="1400" dirty="0" smtClean="0">
                <a:solidFill>
                  <a:schemeClr val="tx1"/>
                </a:solidFill>
              </a:rPr>
              <a:t>подає перший звіт про </a:t>
            </a:r>
            <a:r>
              <a:rPr lang="uk-UA" sz="1400" dirty="0" err="1" smtClean="0">
                <a:solidFill>
                  <a:schemeClr val="tx1"/>
                </a:solidFill>
              </a:rPr>
              <a:t>КІК</a:t>
            </a:r>
            <a:r>
              <a:rPr lang="uk-UA" sz="1400" dirty="0" smtClean="0">
                <a:solidFill>
                  <a:schemeClr val="tx1"/>
                </a:solidFill>
              </a:rPr>
              <a:t> за </a:t>
            </a:r>
            <a:r>
              <a:rPr lang="uk-UA" sz="1400" b="1" i="1" dirty="0" smtClean="0">
                <a:solidFill>
                  <a:schemeClr val="tx1"/>
                </a:solidFill>
              </a:rPr>
              <a:t>2023 звітний рік </a:t>
            </a:r>
            <a:r>
              <a:rPr lang="uk-UA" sz="1400" dirty="0" smtClean="0">
                <a:solidFill>
                  <a:schemeClr val="tx1"/>
                </a:solidFill>
              </a:rPr>
              <a:t>одночасно з поданням річної декларації про майновий стан і доходи за 2023 рік до </a:t>
            </a:r>
            <a:r>
              <a:rPr lang="uk-UA" sz="1400" dirty="0" smtClean="0">
                <a:solidFill>
                  <a:schemeClr val="tx1"/>
                </a:solidFill>
              </a:rPr>
              <a:t>01.05.2024</a:t>
            </a:r>
            <a:endParaRPr lang="ru-RU" sz="1400" dirty="0" smtClean="0">
              <a:solidFill>
                <a:schemeClr val="tx1"/>
              </a:solidFill>
            </a:endParaRPr>
          </a:p>
          <a:p>
            <a:pPr algn="ctr"/>
            <a:endParaRPr lang="ru-RU" sz="1100" i="1" dirty="0">
              <a:solidFill>
                <a:schemeClr val="tx1"/>
              </a:solidFill>
            </a:endParaRPr>
          </a:p>
        </p:txBody>
      </p:sp>
      <p:pic>
        <p:nvPicPr>
          <p:cNvPr id="24" name="Graphic 35" descr="Exclamation mark with solid fill">
            <a:extLst>
              <a:ext uri="{FF2B5EF4-FFF2-40B4-BE49-F238E27FC236}">
                <a16:creationId xmlns:a16="http://schemas.microsoft.com/office/drawing/2014/main" xmlns="" id="{B5059158-5F28-4143-8078-EF400C117F53}"/>
              </a:ext>
            </a:extLst>
          </p:cNvPr>
          <p:cNvPicPr>
            <a:picLocks noChangeAspect="1"/>
          </p:cNvPicPr>
          <p:nvPr/>
        </p:nvPicPr>
        <p:blipFill>
          <a:blip r:embed="rId5" cstate="print">
            <a:extLst>
              <a:ext uri="{28A0092B-C50C-407E-A947-70E740481C1C}">
                <a14:useLocalDpi xmlns:a14="http://schemas.microsoft.com/office/drawing/2010/main" xmlns="" val="0"/>
              </a:ext>
              <a:ext uri="{96DAC541-7B7A-43D3-8B79-37D633B846F1}">
                <asvg:svgBlip xmlns:asvg="http://schemas.microsoft.com/office/drawing/2016/SVG/main" xmlns="" r:embed="rId16"/>
              </a:ext>
            </a:extLst>
          </a:blip>
          <a:stretch>
            <a:fillRect/>
          </a:stretch>
        </p:blipFill>
        <p:spPr>
          <a:xfrm>
            <a:off x="7086600" y="4219314"/>
            <a:ext cx="1285875" cy="1476636"/>
          </a:xfrm>
          <a:prstGeom prst="rect">
            <a:avLst/>
          </a:prstGeom>
        </p:spPr>
      </p:pic>
    </p:spTree>
    <p:extLst>
      <p:ext uri="{BB962C8B-B14F-4D97-AF65-F5344CB8AC3E}">
        <p14:creationId xmlns:p14="http://schemas.microsoft.com/office/powerpoint/2010/main" xmlns="" val="314580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7">
            <a:extLst>
              <a:ext uri="{FF2B5EF4-FFF2-40B4-BE49-F238E27FC236}">
                <a16:creationId xmlns:a16="http://schemas.microsoft.com/office/drawing/2014/main" xmlns="" id="{82FDE72A-C792-4408-BB54-2F85E4B790C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487" y="237469"/>
            <a:ext cx="3207657" cy="438379"/>
          </a:xfrm>
          <a:prstGeom prst="rect">
            <a:avLst/>
          </a:prstGeom>
        </p:spPr>
      </p:pic>
      <p:pic>
        <p:nvPicPr>
          <p:cNvPr id="6" name="Picture 5">
            <a:extLst>
              <a:ext uri="{FF2B5EF4-FFF2-40B4-BE49-F238E27FC236}">
                <a16:creationId xmlns:a16="http://schemas.microsoft.com/office/drawing/2014/main" xmlns="" id="{BA23AD3E-55B2-4ECB-A1A4-6C5815226D0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861176" y="675848"/>
            <a:ext cx="5394701" cy="5394701"/>
          </a:xfrm>
          <a:prstGeom prst="rect">
            <a:avLst/>
          </a:prstGeom>
        </p:spPr>
      </p:pic>
      <p:sp>
        <p:nvSpPr>
          <p:cNvPr id="7" name="TextBox 6">
            <a:extLst>
              <a:ext uri="{FF2B5EF4-FFF2-40B4-BE49-F238E27FC236}">
                <a16:creationId xmlns:a16="http://schemas.microsoft.com/office/drawing/2014/main" xmlns="" id="{B6E487EF-1BBB-4E72-886B-6AE571A9E194}"/>
              </a:ext>
            </a:extLst>
          </p:cNvPr>
          <p:cNvSpPr txBox="1"/>
          <p:nvPr/>
        </p:nvSpPr>
        <p:spPr bwMode="auto">
          <a:xfrm rot="10800000" flipV="1">
            <a:off x="420624" y="2220413"/>
            <a:ext cx="6729983" cy="2939266"/>
          </a:xfrm>
          <a:prstGeom prst="rect">
            <a:avLst/>
          </a:prstGeom>
          <a:noFill/>
        </p:spPr>
        <p:txBody>
          <a:bodyPr wrap="square" rtlCol="0">
            <a:spAutoFit/>
          </a:bodyPr>
          <a:lstStyle/>
          <a:p>
            <a:pPr algn="just"/>
            <a:r>
              <a:rPr lang="uk-UA" sz="2500" b="1" dirty="0">
                <a:solidFill>
                  <a:srgbClr val="314552"/>
                </a:solidFill>
              </a:rPr>
              <a:t>      </a:t>
            </a:r>
            <a:r>
              <a:rPr lang="uk-UA" sz="2000" b="1" dirty="0">
                <a:solidFill>
                  <a:srgbClr val="0E71B9"/>
                </a:solidFill>
              </a:rPr>
              <a:t>Контролюючі особи </a:t>
            </a:r>
            <a:r>
              <a:rPr lang="uk-UA" sz="2000" dirty="0">
                <a:solidFill>
                  <a:srgbClr val="314552"/>
                </a:solidFill>
              </a:rPr>
              <a:t>зобов’язані подати Звіт про КІК до контролюючого органу одночасно з поданням річної декларації про </a:t>
            </a:r>
            <a:r>
              <a:rPr lang="uk-UA" sz="2000" dirty="0" smtClean="0">
                <a:solidFill>
                  <a:srgbClr val="314552"/>
                </a:solidFill>
              </a:rPr>
              <a:t>майновий </a:t>
            </a:r>
            <a:r>
              <a:rPr lang="uk-UA" sz="2000" dirty="0">
                <a:solidFill>
                  <a:srgbClr val="314552"/>
                </a:solidFill>
              </a:rPr>
              <a:t>стан  або </a:t>
            </a:r>
            <a:r>
              <a:rPr lang="uk-UA" sz="2000" dirty="0" smtClean="0">
                <a:solidFill>
                  <a:srgbClr val="314552"/>
                </a:solidFill>
              </a:rPr>
              <a:t>податкової </a:t>
            </a:r>
            <a:r>
              <a:rPr lang="uk-UA" sz="2000" dirty="0">
                <a:solidFill>
                  <a:srgbClr val="314552"/>
                </a:solidFill>
              </a:rPr>
              <a:t>декларації з податку на прибуток підприємств за відповідний календарний рік засобами електронного зв’язку в електронній формі з дотриманням вимог законів України </a:t>
            </a:r>
            <a:r>
              <a:rPr lang="uk-UA" sz="2000" dirty="0">
                <a:solidFill>
                  <a:srgbClr val="0E71B9"/>
                </a:solidFill>
              </a:rPr>
              <a:t>‘</a:t>
            </a:r>
            <a:r>
              <a:rPr lang="uk-UA" sz="2000" b="1" dirty="0">
                <a:solidFill>
                  <a:srgbClr val="0E71B9"/>
                </a:solidFill>
              </a:rPr>
              <a:t>’Про електронні документи та електронний документообіг’’ та ‘’Про елетронну ідентифікацію та електронні довірчі послуги» </a:t>
            </a:r>
            <a:endParaRPr lang="ru-RU" sz="2000" b="1" dirty="0">
              <a:solidFill>
                <a:srgbClr val="0E71B9"/>
              </a:solidFill>
            </a:endParaRPr>
          </a:p>
        </p:txBody>
      </p:sp>
      <p:grpSp>
        <p:nvGrpSpPr>
          <p:cNvPr id="9" name="Группа 8">
            <a:extLst>
              <a:ext uri="{FF2B5EF4-FFF2-40B4-BE49-F238E27FC236}">
                <a16:creationId xmlns="" xmlns:a16="http://schemas.microsoft.com/office/drawing/2014/main" id="{D51D8D7C-453C-46AA-9724-8902FA3A9ED9}"/>
              </a:ext>
            </a:extLst>
          </p:cNvPr>
          <p:cNvGrpSpPr/>
          <p:nvPr/>
        </p:nvGrpSpPr>
        <p:grpSpPr>
          <a:xfrm>
            <a:off x="904875" y="840112"/>
            <a:ext cx="10991850" cy="1283963"/>
            <a:chOff x="1035049" y="1983740"/>
            <a:chExt cx="9956800" cy="3362960"/>
          </a:xfrm>
          <a:solidFill>
            <a:schemeClr val="bg1"/>
          </a:solidFill>
        </p:grpSpPr>
        <p:sp>
          <p:nvSpPr>
            <p:cNvPr id="10" name="Прямоугольник 9">
              <a:extLst>
                <a:ext uri="{FF2B5EF4-FFF2-40B4-BE49-F238E27FC236}">
                  <a16:creationId xmlns="" xmlns:a16="http://schemas.microsoft.com/office/drawing/2014/main" id="{96E1AE04-D0F3-4C9F-AFF7-4FAC561BA427}"/>
                </a:ext>
              </a:extLst>
            </p:cNvPr>
            <p:cNvSpPr/>
            <p:nvPr/>
          </p:nvSpPr>
          <p:spPr>
            <a:xfrm>
              <a:off x="1200149" y="2082801"/>
              <a:ext cx="9613900" cy="3098800"/>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uk-UA" dirty="0"/>
            </a:p>
          </p:txBody>
        </p:sp>
        <p:cxnSp>
          <p:nvCxnSpPr>
            <p:cNvPr id="11" name="Прямая соединительная линия 10">
              <a:extLst>
                <a:ext uri="{FF2B5EF4-FFF2-40B4-BE49-F238E27FC236}">
                  <a16:creationId xmlns="" xmlns:a16="http://schemas.microsoft.com/office/drawing/2014/main" id="{48824A03-1977-44B4-BD6B-6C408BE6DF5D}"/>
                </a:ext>
              </a:extLst>
            </p:cNvPr>
            <p:cNvCxnSpPr>
              <a:cxnSpLocks/>
            </p:cNvCxnSpPr>
            <p:nvPr/>
          </p:nvCxnSpPr>
          <p:spPr>
            <a:xfrm flipV="1">
              <a:off x="10350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Прямая соединительная линия 11">
              <a:extLst>
                <a:ext uri="{FF2B5EF4-FFF2-40B4-BE49-F238E27FC236}">
                  <a16:creationId xmlns="" xmlns:a16="http://schemas.microsoft.com/office/drawing/2014/main" id="{23CEA107-F71B-42D9-BBF1-D87C58B29E25}"/>
                </a:ext>
              </a:extLst>
            </p:cNvPr>
            <p:cNvCxnSpPr>
              <a:cxnSpLocks/>
            </p:cNvCxnSpPr>
            <p:nvPr/>
          </p:nvCxnSpPr>
          <p:spPr>
            <a:xfrm flipV="1">
              <a:off x="10991849" y="198374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13" name="Прямоугольник 12"/>
          <p:cNvSpPr/>
          <p:nvPr/>
        </p:nvSpPr>
        <p:spPr>
          <a:xfrm>
            <a:off x="2124074" y="1005959"/>
            <a:ext cx="7343775" cy="830997"/>
          </a:xfrm>
          <a:prstGeom prst="rect">
            <a:avLst/>
          </a:prstGeom>
        </p:spPr>
        <p:txBody>
          <a:bodyPr wrap="square">
            <a:spAutoFit/>
          </a:bodyPr>
          <a:lstStyle/>
          <a:p>
            <a:r>
              <a:rPr lang="uk-UA" sz="4800" dirty="0" smtClean="0">
                <a:effectLst>
                  <a:outerShdw blurRad="38100" dist="38100" dir="2700000" algn="tl">
                    <a:srgbClr val="000000">
                      <a:alpha val="43137"/>
                    </a:srgbClr>
                  </a:outerShdw>
                </a:effectLst>
              </a:rPr>
              <a:t>Подання звіту про </a:t>
            </a:r>
            <a:r>
              <a:rPr lang="uk-UA" sz="4800" dirty="0" err="1" smtClean="0">
                <a:effectLst>
                  <a:outerShdw blurRad="38100" dist="38100" dir="2700000" algn="tl">
                    <a:srgbClr val="000000">
                      <a:alpha val="43137"/>
                    </a:srgbClr>
                  </a:outerShdw>
                </a:effectLst>
              </a:rPr>
              <a:t>КІК</a:t>
            </a:r>
            <a:r>
              <a:rPr lang="uk-UA" sz="4800" dirty="0" smtClean="0">
                <a:effectLst>
                  <a:outerShdw blurRad="38100" dist="38100" dir="2700000" algn="tl">
                    <a:srgbClr val="000000">
                      <a:alpha val="43137"/>
                    </a:srgbClr>
                  </a:outerShdw>
                </a:effectLst>
              </a:rPr>
              <a:t> </a:t>
            </a:r>
            <a:endParaRPr lang="ru-RU" sz="4800" dirty="0"/>
          </a:p>
        </p:txBody>
      </p:sp>
    </p:spTree>
    <p:extLst>
      <p:ext uri="{BB962C8B-B14F-4D97-AF65-F5344CB8AC3E}">
        <p14:creationId xmlns:p14="http://schemas.microsoft.com/office/powerpoint/2010/main" xmlns="" val="378225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7">
            <a:extLst>
              <a:ext uri="{FF2B5EF4-FFF2-40B4-BE49-F238E27FC236}">
                <a16:creationId xmlns:a16="http://schemas.microsoft.com/office/drawing/2014/main" xmlns="" id="{3EB9AE63-5AFC-400A-8FF7-2DCB08E5F97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32694"/>
            <a:ext cx="3207657" cy="438379"/>
          </a:xfrm>
          <a:prstGeom prst="rect">
            <a:avLst/>
          </a:prstGeom>
        </p:spPr>
      </p:pic>
      <p:grpSp>
        <p:nvGrpSpPr>
          <p:cNvPr id="3" name="Группа 2">
            <a:extLst>
              <a:ext uri="{FF2B5EF4-FFF2-40B4-BE49-F238E27FC236}">
                <a16:creationId xmlns="" xmlns:a16="http://schemas.microsoft.com/office/drawing/2014/main" id="{D51D8D7C-453C-46AA-9724-8902FA3A9ED9}"/>
              </a:ext>
            </a:extLst>
          </p:cNvPr>
          <p:cNvGrpSpPr/>
          <p:nvPr/>
        </p:nvGrpSpPr>
        <p:grpSpPr>
          <a:xfrm>
            <a:off x="4667250" y="154312"/>
            <a:ext cx="7239000" cy="1055363"/>
            <a:chOff x="670379" y="-2588730"/>
            <a:chExt cx="10321470" cy="3485876"/>
          </a:xfrm>
          <a:solidFill>
            <a:schemeClr val="bg1"/>
          </a:solidFill>
        </p:grpSpPr>
        <p:sp>
          <p:nvSpPr>
            <p:cNvPr id="4" name="Прямоугольник 3">
              <a:extLst>
                <a:ext uri="{FF2B5EF4-FFF2-40B4-BE49-F238E27FC236}">
                  <a16:creationId xmlns="" xmlns:a16="http://schemas.microsoft.com/office/drawing/2014/main" id="{96E1AE04-D0F3-4C9F-AFF7-4FAC561BA427}"/>
                </a:ext>
              </a:extLst>
            </p:cNvPr>
            <p:cNvSpPr/>
            <p:nvPr/>
          </p:nvSpPr>
          <p:spPr>
            <a:xfrm>
              <a:off x="1392119" y="-2465085"/>
              <a:ext cx="9049659" cy="3095906"/>
            </a:xfrm>
            <a:prstGeom prst="rect">
              <a:avLst/>
            </a:prstGeom>
            <a:grpFill/>
            <a:ln>
              <a:solidFill>
                <a:schemeClr val="accent1">
                  <a:shade val="50000"/>
                </a:schemeClr>
              </a:solid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ctr"/>
            <a:lstStyle/>
            <a:p>
              <a:pPr algn="ctr"/>
              <a:r>
                <a:rPr lang="uk-UA" sz="3200" i="1" dirty="0" smtClean="0">
                  <a:solidFill>
                    <a:srgbClr val="002060"/>
                  </a:solidFill>
                </a:rPr>
                <a:t>Об’єкт оподаткування контролюючої особи</a:t>
              </a:r>
              <a:endParaRPr lang="uk-UA" sz="3200" i="1" dirty="0">
                <a:solidFill>
                  <a:srgbClr val="002060"/>
                </a:solidFill>
              </a:endParaRPr>
            </a:p>
          </p:txBody>
        </p:sp>
        <p:cxnSp>
          <p:nvCxnSpPr>
            <p:cNvPr id="5" name="Прямая соединительная линия 4">
              <a:extLst>
                <a:ext uri="{FF2B5EF4-FFF2-40B4-BE49-F238E27FC236}">
                  <a16:creationId xmlns="" xmlns:a16="http://schemas.microsoft.com/office/drawing/2014/main" id="{48824A03-1977-44B4-BD6B-6C408BE6DF5D}"/>
                </a:ext>
              </a:extLst>
            </p:cNvPr>
            <p:cNvCxnSpPr>
              <a:cxnSpLocks/>
            </p:cNvCxnSpPr>
            <p:nvPr/>
          </p:nvCxnSpPr>
          <p:spPr>
            <a:xfrm flipV="1">
              <a:off x="670379" y="-2465814"/>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Прямая соединительная линия 5">
              <a:extLst>
                <a:ext uri="{FF2B5EF4-FFF2-40B4-BE49-F238E27FC236}">
                  <a16:creationId xmlns="" xmlns:a16="http://schemas.microsoft.com/office/drawing/2014/main" id="{23CEA107-F71B-42D9-BBF1-D87C58B29E25}"/>
                </a:ext>
              </a:extLst>
            </p:cNvPr>
            <p:cNvCxnSpPr>
              <a:cxnSpLocks/>
            </p:cNvCxnSpPr>
            <p:nvPr/>
          </p:nvCxnSpPr>
          <p:spPr>
            <a:xfrm flipV="1">
              <a:off x="10991849" y="-2588730"/>
              <a:ext cx="0" cy="3362960"/>
            </a:xfrm>
            <a:prstGeom prst="line">
              <a:avLst/>
            </a:prstGeom>
            <a:grpFill/>
            <a:ln w="57150" cap="flat" cmpd="sng" algn="ctr">
              <a:solidFill>
                <a:schemeClr val="accent1">
                  <a:shade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7" name="Прямоугольник 6">
            <a:extLst>
              <a:ext uri="{FF2B5EF4-FFF2-40B4-BE49-F238E27FC236}">
                <a16:creationId xmlns:a16="http://schemas.microsoft.com/office/drawing/2014/main" xmlns="" id="{E831EE57-A51A-44D9-ABDD-EBA029310A9B}"/>
              </a:ext>
            </a:extLst>
          </p:cNvPr>
          <p:cNvSpPr/>
          <p:nvPr/>
        </p:nvSpPr>
        <p:spPr>
          <a:xfrm>
            <a:off x="342900" y="1562100"/>
            <a:ext cx="11449050" cy="1066800"/>
          </a:xfrm>
          <a:prstGeom prst="rect">
            <a:avLst/>
          </a:prstGeom>
          <a:solidFill>
            <a:schemeClr val="bg1">
              <a:alpha val="90000"/>
            </a:schemeClr>
          </a:solidFill>
          <a:ln>
            <a:noFill/>
          </a:ln>
          <a:effectLst>
            <a:glow rad="101600">
              <a:srgbClr val="0A304A">
                <a:alpha val="40000"/>
              </a:srgbClr>
            </a:glow>
          </a:effectLst>
        </p:spPr>
        <p:style>
          <a:lnRef idx="0">
            <a:scrgbClr r="0" g="0" b="0"/>
          </a:lnRef>
          <a:fillRef idx="0">
            <a:scrgbClr r="0" g="0" b="0"/>
          </a:fillRef>
          <a:effectRef idx="0">
            <a:scrgbClr r="0" g="0" b="0"/>
          </a:effectRef>
          <a:fontRef idx="minor">
            <a:schemeClr val="lt1"/>
          </a:fontRef>
        </p:style>
        <p:txBody>
          <a:bodyPr rtlCol="0" anchor="t"/>
          <a:lstStyle/>
          <a:p>
            <a:pPr lvl="0" algn="just"/>
            <a:r>
              <a:rPr lang="uk-UA" sz="1600" b="1" i="1" dirty="0" smtClean="0">
                <a:solidFill>
                  <a:schemeClr val="tx1"/>
                </a:solidFill>
              </a:rPr>
              <a:t>Об’єктом оподаткування </a:t>
            </a:r>
            <a:r>
              <a:rPr lang="uk-UA" sz="1600" dirty="0" smtClean="0">
                <a:solidFill>
                  <a:schemeClr val="tx1"/>
                </a:solidFill>
              </a:rPr>
              <a:t>для податку на доходи фізичних осіб або податку на прибуток підприємств контролюючої особи є частина скоригованого прибутку контрольованої іноземної компанії, пропорційна частці, якою володіє або яку контролює така фізична (юридична) особа на останній день відповідного звітного періоду, щодо якого розраховується скоригований прибуток контрольованої іноземної компанії.</a:t>
            </a:r>
            <a:endParaRPr lang="ru-RU" sz="1600" dirty="0" smtClean="0">
              <a:solidFill>
                <a:schemeClr val="tx1"/>
              </a:solidFill>
            </a:endParaRPr>
          </a:p>
          <a:p>
            <a:pPr algn="ctr"/>
            <a:endParaRPr lang="uk-UA" dirty="0">
              <a:solidFill>
                <a:schemeClr val="tx1"/>
              </a:solidFill>
            </a:endParaRPr>
          </a:p>
        </p:txBody>
      </p:sp>
      <p:pic>
        <p:nvPicPr>
          <p:cNvPr id="10" name="Picture 10" descr="Флаг Украины — Википедия">
            <a:extLst>
              <a:ext uri="{FF2B5EF4-FFF2-40B4-BE49-F238E27FC236}">
                <a16:creationId xmlns:a16="http://schemas.microsoft.com/office/drawing/2014/main" xmlns="" id="{DF387225-82B6-49E7-A7A2-E012AB6A8DB7}"/>
              </a:ext>
            </a:extLst>
          </p:cNvPr>
          <p:cNvPicPr>
            <a:picLocks noChangeAspect="1" noChangeArrowheads="1"/>
          </p:cNvPicPr>
          <p:nvPr/>
        </p:nvPicPr>
        <p:blipFill rotWithShape="1">
          <a:blip r:embed="rId3" cstate="print">
            <a:clrChange>
              <a:clrFrom>
                <a:srgbClr val="000000">
                  <a:alpha val="0"/>
                </a:srgbClr>
              </a:clrFrom>
              <a:clrTo>
                <a:srgbClr val="000000">
                  <a:alpha val="0"/>
                </a:srgbClr>
              </a:clrTo>
            </a:clrChange>
            <a:alphaModFix/>
            <a:extLst>
              <a:ext uri="{BEBA8EAE-BF5A-486C-A8C5-ECC9F3942E4B}">
                <a14:imgProps xmlns:a14="http://schemas.microsoft.com/office/drawing/2010/main" xmlns="">
                  <a14:imgLayer r:embed="rId7">
                    <a14:imgEffect>
                      <a14:colorTemperature colorTemp="6577"/>
                    </a14:imgEffect>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611665" y="3386821"/>
            <a:ext cx="1349482" cy="1108980"/>
          </a:xfrm>
          <a:prstGeom prst="rect">
            <a:avLst/>
          </a:prstGeom>
          <a:pattFill prst="pct5">
            <a:fgClr>
              <a:schemeClr val="bg2">
                <a:lumMod val="75000"/>
              </a:schemeClr>
            </a:fgClr>
            <a:bgClr>
              <a:schemeClr val="bg1"/>
            </a:bgClr>
          </a:pattFill>
        </p:spPr>
      </p:pic>
      <p:pic>
        <p:nvPicPr>
          <p:cNvPr id="11" name="Picture 10" descr="Флаг Украины — Википедия">
            <a:extLst>
              <a:ext uri="{FF2B5EF4-FFF2-40B4-BE49-F238E27FC236}">
                <a16:creationId xmlns:a16="http://schemas.microsoft.com/office/drawing/2014/main" xmlns="" id="{DF387225-82B6-49E7-A7A2-E012AB6A8DB7}"/>
              </a:ext>
            </a:extLst>
          </p:cNvPr>
          <p:cNvPicPr>
            <a:picLocks noChangeAspect="1" noChangeArrowheads="1"/>
          </p:cNvPicPr>
          <p:nvPr/>
        </p:nvPicPr>
        <p:blipFill rotWithShape="1">
          <a:blip r:embed="rId3" cstate="print">
            <a:clrChange>
              <a:clrFrom>
                <a:srgbClr val="000000">
                  <a:alpha val="0"/>
                </a:srgbClr>
              </a:clrFrom>
              <a:clrTo>
                <a:srgbClr val="000000">
                  <a:alpha val="0"/>
                </a:srgbClr>
              </a:clrTo>
            </a:clrChange>
            <a:alphaModFix/>
            <a:extLst>
              <a:ext uri="{BEBA8EAE-BF5A-486C-A8C5-ECC9F3942E4B}">
                <a14:imgProps xmlns:a14="http://schemas.microsoft.com/office/drawing/2010/main" xmlns="">
                  <a14:imgLayer r:embed="rId7">
                    <a14:imgEffect>
                      <a14:colorTemperature colorTemp="6577"/>
                    </a14:imgEffect>
                    <a14:imgEffect>
                      <a14:saturation sat="200000"/>
                    </a14:imgEffect>
                  </a14:imgLayer>
                </a14:imgProps>
              </a:ext>
              <a:ext uri="{28A0092B-C50C-407E-A947-70E740481C1C}">
                <a14:useLocalDpi xmlns:a14="http://schemas.microsoft.com/office/drawing/2010/main" xmlns="" val="0"/>
              </a:ext>
            </a:extLst>
          </a:blip>
          <a:srcRect t="14371" r="40861" b="16981"/>
          <a:stretch/>
        </p:blipFill>
        <p:spPr bwMode="auto">
          <a:xfrm>
            <a:off x="649765" y="4786996"/>
            <a:ext cx="1349482" cy="1108980"/>
          </a:xfrm>
          <a:prstGeom prst="rect">
            <a:avLst/>
          </a:prstGeom>
          <a:pattFill prst="pct5">
            <a:fgClr>
              <a:schemeClr val="bg2">
                <a:lumMod val="75000"/>
              </a:schemeClr>
            </a:fgClr>
            <a:bgClr>
              <a:schemeClr val="bg1"/>
            </a:bgClr>
          </a:pattFill>
        </p:spPr>
      </p:pic>
      <p:pic>
        <p:nvPicPr>
          <p:cNvPr id="12" name="Graphic 13" descr="Children with solid fill">
            <a:extLst>
              <a:ext uri="{FF2B5EF4-FFF2-40B4-BE49-F238E27FC236}">
                <a16:creationId xmlns:a16="http://schemas.microsoft.com/office/drawing/2014/main" xmlns="" id="{116EC27A-B8C5-4661-A11E-9FE1A509A3D6}"/>
              </a:ext>
            </a:extLst>
          </p:cNvPr>
          <p:cNvPicPr>
            <a:picLocks noChangeAspect="1"/>
          </p:cNvPicPr>
          <p:nvPr/>
        </p:nvPicPr>
        <p:blipFill>
          <a:blip r:embed="rId8" cstate="print">
            <a:extLst>
              <a:ext uri="{28A0092B-C50C-407E-A947-70E740481C1C}">
                <a14:useLocalDpi xmlns:a14="http://schemas.microsoft.com/office/drawing/2010/main" xmlns="" val="0"/>
              </a:ext>
              <a:ext uri="{96DAC541-7B7A-43D3-8B79-37D633B846F1}">
                <asvg:svgBlip xmlns:asvg="http://schemas.microsoft.com/office/drawing/2016/SVG/main" xmlns="" r:embed="rId9"/>
              </a:ext>
            </a:extLst>
          </a:blip>
          <a:stretch>
            <a:fillRect/>
          </a:stretch>
        </p:blipFill>
        <p:spPr>
          <a:xfrm>
            <a:off x="846038" y="4921008"/>
            <a:ext cx="914400" cy="914400"/>
          </a:xfrm>
          <a:prstGeom prst="rect">
            <a:avLst/>
          </a:prstGeom>
        </p:spPr>
      </p:pic>
      <p:pic>
        <p:nvPicPr>
          <p:cNvPr id="13" name="Graphic 19" descr="Man with solid fill">
            <a:extLst>
              <a:ext uri="{FF2B5EF4-FFF2-40B4-BE49-F238E27FC236}">
                <a16:creationId xmlns:a16="http://schemas.microsoft.com/office/drawing/2014/main" xmlns="" id="{FC7F9C5B-C8F3-4142-A293-73989DD339F1}"/>
              </a:ext>
            </a:extLst>
          </p:cNvPr>
          <p:cNvPicPr>
            <a:picLocks noChangeAspect="1"/>
          </p:cNvPicPr>
          <p:nvPr/>
        </p:nvPicPr>
        <p:blipFill>
          <a:blip r:embed="rId10" cstate="print">
            <a:extLst>
              <a:ext uri="{28A0092B-C50C-407E-A947-70E740481C1C}">
                <a14:useLocalDpi xmlns:a14="http://schemas.microsoft.com/office/drawing/2010/main" xmlns="" val="0"/>
              </a:ext>
              <a:ext uri="{96DAC541-7B7A-43D3-8B79-37D633B846F1}">
                <asvg:svgBlip xmlns:asvg="http://schemas.microsoft.com/office/drawing/2016/SVG/main" xmlns="" r:embed="rId12"/>
              </a:ext>
            </a:extLst>
          </a:blip>
          <a:stretch>
            <a:fillRect/>
          </a:stretch>
        </p:blipFill>
        <p:spPr>
          <a:xfrm>
            <a:off x="781581" y="3474024"/>
            <a:ext cx="914400" cy="914400"/>
          </a:xfrm>
          <a:prstGeom prst="rect">
            <a:avLst/>
          </a:prstGeom>
        </p:spPr>
      </p:pic>
      <p:sp>
        <p:nvSpPr>
          <p:cNvPr id="14" name="Скругленный прямоугольник 13"/>
          <p:cNvSpPr/>
          <p:nvPr/>
        </p:nvSpPr>
        <p:spPr>
          <a:xfrm>
            <a:off x="2362199" y="3286124"/>
            <a:ext cx="3248025" cy="12096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2447924" y="3248025"/>
            <a:ext cx="3190875" cy="1231106"/>
          </a:xfrm>
          <a:prstGeom prst="rect">
            <a:avLst/>
          </a:prstGeom>
          <a:noFill/>
        </p:spPr>
        <p:txBody>
          <a:bodyPr wrap="square" rtlCol="0">
            <a:spAutoFit/>
          </a:bodyPr>
          <a:lstStyle/>
          <a:p>
            <a:r>
              <a:rPr lang="uk-UA" b="1" i="1" dirty="0" smtClean="0"/>
              <a:t>Для фізичних осіб, </a:t>
            </a:r>
            <a:r>
              <a:rPr lang="uk-UA" sz="1400" dirty="0" smtClean="0"/>
              <a:t>включається до складу загального річного оподатковуваного доходу, підлягає оподаткуванню за ставкою 5%, 9% або 18% ПДФО + 1,5% військовий збір  </a:t>
            </a:r>
            <a:endParaRPr lang="ru-RU" sz="1400" dirty="0"/>
          </a:p>
        </p:txBody>
      </p:sp>
      <p:sp>
        <p:nvSpPr>
          <p:cNvPr id="17" name="TextBox 16"/>
          <p:cNvSpPr txBox="1"/>
          <p:nvPr/>
        </p:nvSpPr>
        <p:spPr>
          <a:xfrm>
            <a:off x="2438399" y="4876800"/>
            <a:ext cx="3190875" cy="800219"/>
          </a:xfrm>
          <a:prstGeom prst="rect">
            <a:avLst/>
          </a:prstGeom>
          <a:noFill/>
        </p:spPr>
        <p:txBody>
          <a:bodyPr wrap="square" rtlCol="0">
            <a:spAutoFit/>
          </a:bodyPr>
          <a:lstStyle/>
          <a:p>
            <a:r>
              <a:rPr lang="uk-UA" b="1" i="1" dirty="0" smtClean="0"/>
              <a:t>Для юридичних осіб, </a:t>
            </a:r>
            <a:r>
              <a:rPr lang="uk-UA" sz="1400" dirty="0" smtClean="0"/>
              <a:t>збільшує об’єкт оподаткування податком на прибуток підприємств – 18%</a:t>
            </a:r>
            <a:endParaRPr lang="ru-RU" sz="1400" dirty="0"/>
          </a:p>
        </p:txBody>
      </p:sp>
      <p:sp>
        <p:nvSpPr>
          <p:cNvPr id="18" name="Скругленный прямоугольник 17"/>
          <p:cNvSpPr/>
          <p:nvPr/>
        </p:nvSpPr>
        <p:spPr>
          <a:xfrm>
            <a:off x="2314574" y="4772024"/>
            <a:ext cx="3248025" cy="106680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619125" y="2838450"/>
            <a:ext cx="4160113" cy="369332"/>
          </a:xfrm>
          <a:prstGeom prst="rect">
            <a:avLst/>
          </a:prstGeom>
          <a:noFill/>
        </p:spPr>
        <p:txBody>
          <a:bodyPr wrap="none" rtlCol="0">
            <a:spAutoFit/>
          </a:bodyPr>
          <a:lstStyle/>
          <a:p>
            <a:r>
              <a:rPr lang="uk-UA" b="1" i="1" dirty="0" smtClean="0"/>
              <a:t>Зазначена частина такого прибутку: </a:t>
            </a:r>
            <a:endParaRPr lang="ru-RU" b="1" i="1" dirty="0"/>
          </a:p>
        </p:txBody>
      </p:sp>
      <p:sp>
        <p:nvSpPr>
          <p:cNvPr id="20" name="Скругленная прямоугольная выноска 19"/>
          <p:cNvSpPr/>
          <p:nvPr/>
        </p:nvSpPr>
        <p:spPr>
          <a:xfrm>
            <a:off x="5819775" y="2971801"/>
            <a:ext cx="6219825" cy="2905124"/>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6" name="Rectangle 2"/>
          <p:cNvSpPr>
            <a:spLocks noChangeArrowheads="1"/>
          </p:cNvSpPr>
          <p:nvPr/>
        </p:nvSpPr>
        <p:spPr bwMode="auto">
          <a:xfrm>
            <a:off x="5905500" y="3066255"/>
            <a:ext cx="6086475" cy="3185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sz="1400" b="1" i="1" dirty="0" smtClean="0">
                <a:ea typeface="Times New Roman" pitchFamily="18" charset="0"/>
                <a:cs typeface="Times New Roman" pitchFamily="18" charset="0"/>
              </a:rPr>
              <a:t>Д</a:t>
            </a:r>
            <a:r>
              <a:rPr kumimoji="0" lang="ru-RU" sz="1400" b="1" i="1" u="none" strike="noStrike" cap="none" normalizeH="0" baseline="0" dirty="0" smtClean="0">
                <a:ln>
                  <a:noFill/>
                </a:ln>
                <a:solidFill>
                  <a:schemeClr val="tx1"/>
                </a:solidFill>
                <a:effectLst/>
                <a:ea typeface="Times New Roman" pitchFamily="18" charset="0"/>
                <a:cs typeface="Times New Roman" pitchFamily="18" charset="0"/>
              </a:rPr>
              <a:t>ля </a:t>
            </a:r>
            <a:r>
              <a:rPr kumimoji="0" lang="ru-RU" sz="1400" b="1" i="1" u="none" strike="noStrike" cap="none" normalizeH="0" baseline="0" dirty="0" err="1" smtClean="0">
                <a:ln>
                  <a:noFill/>
                </a:ln>
                <a:solidFill>
                  <a:schemeClr val="tx1"/>
                </a:solidFill>
                <a:effectLst/>
                <a:ea typeface="Times New Roman" pitchFamily="18" charset="0"/>
                <a:cs typeface="Times New Roman" pitchFamily="18" charset="0"/>
              </a:rPr>
              <a:t>фізичних</a:t>
            </a:r>
            <a:r>
              <a:rPr kumimoji="0" lang="ru-RU" sz="1400" b="1" i="1"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1" i="1" u="none" strike="noStrike" cap="none" normalizeH="0" baseline="0" dirty="0" err="1" smtClean="0">
                <a:ln>
                  <a:noFill/>
                </a:ln>
                <a:solidFill>
                  <a:schemeClr val="tx1"/>
                </a:solidFill>
                <a:effectLst/>
                <a:ea typeface="Times New Roman" pitchFamily="18" charset="0"/>
                <a:cs typeface="Times New Roman" pitchFamily="18" charset="0"/>
              </a:rPr>
              <a:t>осіб</a:t>
            </a:r>
            <a:r>
              <a:rPr kumimoji="0" lang="ru-RU" sz="1400" b="1" i="1"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Ставка ПДФО у 18%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застосовується</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якщо</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КІК за результатами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фінансового</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звітного</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періоду</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приймає</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рішення</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не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розподіляти</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прибутки</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тобто</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не</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виплачувати</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дивіденди</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фізичній</a:t>
            </a: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ea typeface="Times New Roman" pitchFamily="18" charset="0"/>
                <a:cs typeface="Times New Roman" pitchFamily="18" charset="0"/>
              </a:rPr>
              <a:t>особі</a:t>
            </a:r>
            <a:r>
              <a:rPr lang="ru-RU" sz="1400" dirty="0" smtClean="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ea typeface="Times New Roman" pitchFamily="18" charset="0"/>
              <a:cs typeface="Times New Roman" pitchFamily="18" charset="0"/>
            </a:endParaRPr>
          </a:p>
          <a:p>
            <a:pPr algn="just" fontAlgn="base">
              <a:spcBef>
                <a:spcPct val="0"/>
              </a:spcBef>
              <a:spcAft>
                <a:spcPct val="0"/>
              </a:spcAft>
            </a:pPr>
            <a:endParaRPr lang="ru-RU" sz="1400" dirty="0" smtClean="0"/>
          </a:p>
          <a:p>
            <a:pPr algn="just" fontAlgn="base">
              <a:spcBef>
                <a:spcPct val="0"/>
              </a:spcBef>
              <a:spcAft>
                <a:spcPct val="0"/>
              </a:spcAft>
            </a:pPr>
            <a:r>
              <a:rPr lang="ru-RU" sz="1400" dirty="0" smtClean="0"/>
              <a:t>Ставка ПДФО у </a:t>
            </a:r>
            <a:r>
              <a:rPr lang="ru-RU" sz="1400" dirty="0" err="1" smtClean="0"/>
              <a:t>розмірі</a:t>
            </a:r>
            <a:r>
              <a:rPr lang="ru-RU" sz="1400" dirty="0" smtClean="0"/>
              <a:t> 9% </a:t>
            </a:r>
            <a:r>
              <a:rPr lang="ru-RU" sz="1400" dirty="0" err="1" smtClean="0"/>
              <a:t>застосовуватиметься</a:t>
            </a:r>
            <a:r>
              <a:rPr lang="ru-RU" sz="1400" dirty="0" smtClean="0"/>
              <a:t> у </a:t>
            </a:r>
            <a:r>
              <a:rPr lang="ru-RU" sz="1400" dirty="0" err="1" smtClean="0"/>
              <a:t>разі</a:t>
            </a:r>
            <a:r>
              <a:rPr lang="ru-RU" sz="1400" dirty="0" smtClean="0"/>
              <a:t> </a:t>
            </a:r>
            <a:r>
              <a:rPr lang="ru-RU" sz="1400" dirty="0" err="1" smtClean="0"/>
              <a:t>отримання</a:t>
            </a:r>
            <a:r>
              <a:rPr lang="ru-RU" sz="1400" dirty="0" smtClean="0"/>
              <a:t> </a:t>
            </a:r>
            <a:r>
              <a:rPr lang="ru-RU" sz="1400" dirty="0" err="1" smtClean="0"/>
              <a:t>фізичною</a:t>
            </a:r>
            <a:r>
              <a:rPr lang="ru-RU" sz="1400" dirty="0" smtClean="0"/>
              <a:t> особою </a:t>
            </a:r>
            <a:r>
              <a:rPr lang="ru-RU" sz="1400" dirty="0" err="1" smtClean="0"/>
              <a:t>розподілених</a:t>
            </a:r>
            <a:r>
              <a:rPr lang="ru-RU" sz="1400" dirty="0" smtClean="0"/>
              <a:t> </a:t>
            </a:r>
            <a:r>
              <a:rPr lang="ru-RU" sz="1400" dirty="0" err="1" smtClean="0"/>
              <a:t>прибутків</a:t>
            </a:r>
            <a:r>
              <a:rPr lang="ru-RU" sz="1400" dirty="0" smtClean="0"/>
              <a:t> </a:t>
            </a:r>
            <a:r>
              <a:rPr lang="ru-RU" sz="1400" dirty="0" err="1" smtClean="0"/>
              <a:t>від</a:t>
            </a:r>
            <a:r>
              <a:rPr lang="ru-RU" sz="1400" dirty="0" smtClean="0"/>
              <a:t> КІК до моменту </a:t>
            </a:r>
            <a:r>
              <a:rPr lang="ru-RU" sz="1400" dirty="0" err="1" smtClean="0"/>
              <a:t>подання</a:t>
            </a:r>
            <a:r>
              <a:rPr lang="ru-RU" sz="1400" dirty="0" smtClean="0"/>
              <a:t> </a:t>
            </a:r>
            <a:r>
              <a:rPr lang="ru-RU" sz="1400" dirty="0" err="1" smtClean="0"/>
              <a:t>звіту</a:t>
            </a:r>
            <a:r>
              <a:rPr lang="ru-RU" sz="1400" dirty="0" smtClean="0"/>
              <a:t> про КІК.</a:t>
            </a:r>
          </a:p>
          <a:p>
            <a:pPr algn="just" fontAlgn="base">
              <a:spcBef>
                <a:spcPct val="0"/>
              </a:spcBef>
              <a:spcAft>
                <a:spcPct val="0"/>
              </a:spcAft>
            </a:pPr>
            <a:endParaRPr lang="ru-RU" sz="1400" i="1" dirty="0" smtClean="0"/>
          </a:p>
          <a:p>
            <a:pPr algn="just" fontAlgn="base">
              <a:spcBef>
                <a:spcPct val="0"/>
              </a:spcBef>
              <a:spcAft>
                <a:spcPct val="0"/>
              </a:spcAft>
            </a:pPr>
            <a:r>
              <a:rPr lang="ru-RU" sz="1400" i="1" dirty="0" smtClean="0"/>
              <a:t>Ставка ПДФО – 5% </a:t>
            </a:r>
            <a:r>
              <a:rPr lang="ru-RU" sz="1400" i="1" dirty="0" err="1" smtClean="0"/>
              <a:t>застосовується</a:t>
            </a:r>
            <a:r>
              <a:rPr lang="ru-RU" sz="1400" i="1" dirty="0" smtClean="0"/>
              <a:t> </a:t>
            </a:r>
            <a:r>
              <a:rPr lang="ru-RU" sz="1400" dirty="0" smtClean="0"/>
              <a:t>у тому </a:t>
            </a:r>
            <a:r>
              <a:rPr lang="ru-RU" sz="1400" dirty="0" err="1" smtClean="0"/>
              <a:t>випадку</a:t>
            </a:r>
            <a:r>
              <a:rPr lang="ru-RU" sz="1400" dirty="0" smtClean="0"/>
              <a:t>, коли сума </a:t>
            </a:r>
            <a:r>
              <a:rPr lang="ru-RU" sz="1400" dirty="0" err="1" smtClean="0"/>
              <a:t>прибутку</a:t>
            </a:r>
            <a:r>
              <a:rPr lang="ru-RU" sz="1400" dirty="0" smtClean="0"/>
              <a:t> КІК </a:t>
            </a:r>
            <a:r>
              <a:rPr lang="ru-RU" sz="1400" dirty="0" err="1" smtClean="0"/>
              <a:t>отримана</a:t>
            </a:r>
            <a:r>
              <a:rPr lang="ru-RU" sz="1400" dirty="0" smtClean="0"/>
              <a:t> у </a:t>
            </a:r>
            <a:r>
              <a:rPr lang="ru-RU" sz="1400" dirty="0" err="1" smtClean="0"/>
              <a:t>вигляді</a:t>
            </a:r>
            <a:r>
              <a:rPr lang="ru-RU" sz="1400" dirty="0" smtClean="0"/>
              <a:t> </a:t>
            </a:r>
            <a:r>
              <a:rPr lang="ru-RU" sz="1400" dirty="0" err="1" smtClean="0"/>
              <a:t>дивідендів</a:t>
            </a:r>
            <a:r>
              <a:rPr lang="ru-RU" sz="1400" dirty="0" smtClean="0"/>
              <a:t> </a:t>
            </a:r>
            <a:r>
              <a:rPr lang="ru-RU" sz="1400" dirty="0" err="1" smtClean="0"/>
              <a:t>від</a:t>
            </a:r>
            <a:r>
              <a:rPr lang="ru-RU" sz="1400" dirty="0" smtClean="0"/>
              <a:t> </a:t>
            </a:r>
            <a:r>
              <a:rPr lang="ru-RU" sz="1400" dirty="0" err="1" smtClean="0"/>
              <a:t>юридичних</a:t>
            </a:r>
            <a:r>
              <a:rPr lang="ru-RU" sz="1400" dirty="0" smtClean="0"/>
              <a:t> </a:t>
            </a:r>
            <a:r>
              <a:rPr lang="ru-RU" sz="1400" dirty="0" err="1" smtClean="0"/>
              <a:t>осіб</a:t>
            </a:r>
            <a:r>
              <a:rPr lang="ru-RU" sz="1400" dirty="0" smtClean="0"/>
              <a:t> </a:t>
            </a:r>
            <a:r>
              <a:rPr lang="ru-RU" sz="1400" dirty="0" err="1" smtClean="0"/>
              <a:t>України</a:t>
            </a:r>
            <a:r>
              <a:rPr lang="ru-RU" sz="1400" dirty="0" smtClean="0"/>
              <a:t>.</a:t>
            </a:r>
          </a:p>
          <a:p>
            <a:pPr algn="just" fontAlgn="base">
              <a:spcBef>
                <a:spcPct val="0"/>
              </a:spcBef>
              <a:spcAft>
                <a:spcPct val="0"/>
              </a:spcAft>
            </a:pPr>
            <a:endParaRPr lang="ru-RU" sz="1400" dirty="0" smtClean="0"/>
          </a:p>
          <a:p>
            <a:pPr algn="just" fontAlgn="base">
              <a:spcBef>
                <a:spcPct val="0"/>
              </a:spcBef>
              <a:spcAft>
                <a:spcPct val="0"/>
              </a:spcAft>
            </a:pPr>
            <a:r>
              <a:rPr lang="ru-RU" sz="1400" b="1" i="1" dirty="0" smtClean="0"/>
              <a:t>Для </a:t>
            </a:r>
            <a:r>
              <a:rPr lang="ru-RU" sz="1400" b="1" i="1" dirty="0" err="1" smtClean="0"/>
              <a:t>юридичних</a:t>
            </a:r>
            <a:r>
              <a:rPr lang="ru-RU" sz="1400" b="1" i="1" dirty="0" smtClean="0"/>
              <a:t> </a:t>
            </a:r>
            <a:r>
              <a:rPr lang="ru-RU" sz="1400" b="1" i="1" dirty="0" err="1" smtClean="0"/>
              <a:t>осіб</a:t>
            </a:r>
            <a:r>
              <a:rPr lang="ru-RU" sz="1400" b="1" i="1" dirty="0" smtClean="0"/>
              <a:t> </a:t>
            </a:r>
            <a:r>
              <a:rPr lang="ru-RU" sz="1400" dirty="0" err="1" smtClean="0"/>
              <a:t>застосовується</a:t>
            </a:r>
            <a:r>
              <a:rPr lang="ru-RU" sz="1400" dirty="0" smtClean="0"/>
              <a:t> ставка </a:t>
            </a:r>
            <a:r>
              <a:rPr lang="ru-RU" sz="1400" dirty="0" err="1" smtClean="0"/>
              <a:t>податку</a:t>
            </a:r>
            <a:r>
              <a:rPr lang="ru-RU" sz="1400" dirty="0" smtClean="0"/>
              <a:t> на </a:t>
            </a:r>
            <a:r>
              <a:rPr lang="ru-RU" sz="1400" dirty="0" err="1" smtClean="0"/>
              <a:t>прибуток</a:t>
            </a:r>
            <a:r>
              <a:rPr lang="ru-RU" sz="1400" dirty="0" smtClean="0"/>
              <a:t> </a:t>
            </a:r>
            <a:r>
              <a:rPr lang="ru-RU" sz="1400" i="1" dirty="0" smtClean="0"/>
              <a:t>–</a:t>
            </a:r>
            <a:r>
              <a:rPr lang="ru-RU" sz="1400" dirty="0" smtClean="0"/>
              <a:t> 18%.</a:t>
            </a:r>
          </a:p>
          <a:p>
            <a:pPr algn="just" fontAlgn="base">
              <a:spcBef>
                <a:spcPct val="0"/>
              </a:spcBef>
              <a:spcAft>
                <a:spcPct val="0"/>
              </a:spcAft>
            </a:pPr>
            <a:endParaRPr lang="ru-RU" sz="1100" dirty="0" smtClean="0"/>
          </a:p>
          <a:p>
            <a:pPr algn="just" fontAlgn="base">
              <a:spcBef>
                <a:spcPct val="0"/>
              </a:spcBef>
              <a:spcAft>
                <a:spcPct val="0"/>
              </a:spcAft>
            </a:pPr>
            <a:endParaRPr lang="ru-RU" sz="1100" dirty="0" smtClean="0"/>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6F1F9C9-070D-453B-8CDA-DFE9A0588942}">
  <we:reference id="wa104380907" version="3.1.0.0" store="en-US" storeType="OMEX"/>
  <we:alternateReferences>
    <we:reference id="wa104380907" version="3.1.0.0" store="WA10438090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1519</TotalTime>
  <Words>2310</Words>
  <Application>Microsoft Office PowerPoint</Application>
  <PresentationFormat>Произвольный</PresentationFormat>
  <Paragraphs>201</Paragraphs>
  <Slides>17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Office Theme</vt:lpstr>
      <vt:lpstr>Слайд 1</vt:lpstr>
      <vt:lpstr>Слайд 2</vt:lpstr>
      <vt:lpstr>Слайд 3</vt:lpstr>
      <vt:lpstr>Слайд 4</vt:lpstr>
      <vt:lpstr>Наказом  Міністерства фінансів України від 22 вересня 2021 року № 512 затверджено:</vt:lpstr>
      <vt:lpstr>Складання та подання Звіту про контрольовані іноземні компанії (КІК)</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Складання та подання Звіту про контрольовані іноземні компанії (КІК)</dc:title>
  <dc:creator>User</dc:creator>
  <cp:lastModifiedBy>Сутковенко</cp:lastModifiedBy>
  <cp:revision>163</cp:revision>
  <dcterms:created xsi:type="dcterms:W3CDTF">2024-02-17T14:02:30Z</dcterms:created>
  <dcterms:modified xsi:type="dcterms:W3CDTF">2024-08-07T13:32:50Z</dcterms:modified>
</cp:coreProperties>
</file>