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5" r:id="rId2"/>
    <p:sldId id="263" r:id="rId3"/>
    <p:sldId id="257" r:id="rId4"/>
    <p:sldId id="258" r:id="rId5"/>
    <p:sldId id="259" r:id="rId6"/>
    <p:sldId id="266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без заголовка" id="{A329D140-1178-43DD-B630-934188016344}">
          <p14:sldIdLst>
            <p14:sldId id="265"/>
            <p14:sldId id="263"/>
            <p14:sldId id="257"/>
            <p14:sldId id="258"/>
            <p14:sldId id="259"/>
            <p14:sldId id="266"/>
            <p14:sldId id="260"/>
            <p14:sldId id="261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1" autoAdjust="0"/>
  </p:normalViewPr>
  <p:slideViewPr>
    <p:cSldViewPr snapToGrid="0">
      <p:cViewPr varScale="1">
        <p:scale>
          <a:sx n="104" d="100"/>
          <a:sy n="104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9A9CA-BCBC-42B4-94E7-BBE72E78A7BC}" type="doc">
      <dgm:prSet loTypeId="urn:microsoft.com/office/officeart/2005/8/layout/process2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AC9918C0-B54B-40A5-A8EF-AD68A55D0B92}">
      <dgm:prSet phldrT="[Текст]" custT="1"/>
      <dgm:spPr>
        <a:ln>
          <a:noFill/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uk-UA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КМУ від 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08.09.2016 № 616</a:t>
          </a:r>
          <a:r>
            <a:rPr lang="en-US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«Про </a:t>
          </a:r>
          <a:r>
            <a:rPr lang="uk-UA" sz="18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переліку товарів, що мають біржове котирування, та світових товарних бірж для встановлення відповідності умов контрольованих операцій принципу «витягнутої руки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</a:p>
      </dgm:t>
    </dgm:pt>
    <dgm:pt modelId="{8FB85F1B-958F-457A-8DCD-EC8F6FA6458A}" type="parTrans" cxnId="{70AE16BB-AE9E-4277-8F04-D5426AE04977}">
      <dgm:prSet/>
      <dgm:spPr/>
      <dgm:t>
        <a:bodyPr/>
        <a:lstStyle/>
        <a:p>
          <a:endParaRPr lang="uk-UA" sz="1800"/>
        </a:p>
      </dgm:t>
    </dgm:pt>
    <dgm:pt modelId="{E78A8F4A-6018-4EE3-8743-4BC0848A1DA5}" type="sibTrans" cxnId="{70AE16BB-AE9E-4277-8F04-D5426AE04977}">
      <dgm:prSet custT="1"/>
      <dgm:spPr/>
      <dgm:t>
        <a:bodyPr/>
        <a:lstStyle/>
        <a:p>
          <a:endParaRPr lang="uk-UA" sz="1800"/>
        </a:p>
      </dgm:t>
    </dgm:pt>
    <dgm:pt modelId="{A291E836-B159-4C0E-A354-393D84150D48}">
      <dgm:prSet phldrT="[Текст]" custT="1"/>
      <dgm:spPr>
        <a:ln>
          <a:noFill/>
        </a:ln>
      </dgm:spPr>
      <dgm:t>
        <a:bodyPr/>
        <a:lstStyle/>
        <a:p>
          <a:r>
            <a:rPr lang="uk-UA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КМУ від 0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9.12.2020 р. № 1221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«Про </a:t>
          </a:r>
          <a:r>
            <a:rPr lang="uk-UA" sz="18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переліку сировинних товарів»</a:t>
          </a:r>
          <a:endParaRPr lang="uk-UA" sz="1800" noProof="0" dirty="0"/>
        </a:p>
      </dgm:t>
    </dgm:pt>
    <dgm:pt modelId="{D6AC2266-4790-4892-9A3F-4C7EB49E2CF6}" type="parTrans" cxnId="{13A9580C-795E-40D7-B677-D6C3DE441E0D}">
      <dgm:prSet/>
      <dgm:spPr/>
      <dgm:t>
        <a:bodyPr/>
        <a:lstStyle/>
        <a:p>
          <a:endParaRPr lang="uk-UA" sz="1800"/>
        </a:p>
      </dgm:t>
    </dgm:pt>
    <dgm:pt modelId="{B46B39F4-38D2-44D3-BA47-FA76CF8D8F3F}" type="sibTrans" cxnId="{13A9580C-795E-40D7-B677-D6C3DE441E0D}">
      <dgm:prSet custT="1"/>
      <dgm:spPr/>
      <dgm:t>
        <a:bodyPr/>
        <a:lstStyle/>
        <a:p>
          <a:endParaRPr lang="uk-UA" sz="1800"/>
        </a:p>
      </dgm:t>
    </dgm:pt>
    <dgm:pt modelId="{1692B767-E3F6-4E87-9B17-605511D10683}">
      <dgm:prSet phldrT="[Текст]" custT="1"/>
      <dgm:spPr>
        <a:ln>
          <a:noFill/>
        </a:ln>
      </dgm:spPr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Наказ МФУ в</a:t>
          </a:r>
          <a:r>
            <a:rPr lang="uk-UA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ід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18.01.2022  № 19 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Про </a:t>
          </a:r>
          <a:r>
            <a:rPr lang="uk-UA" sz="18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Порядків встановлення відповідності умов контрольованої операції щодо сировинних товарів принципу «витягнутої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руки»</a:t>
          </a:r>
          <a:endParaRPr lang="uk-UA" sz="1800" dirty="0"/>
        </a:p>
      </dgm:t>
    </dgm:pt>
    <dgm:pt modelId="{5BA157DF-0C88-41AD-9093-34D830FF19D4}" type="parTrans" cxnId="{F5EFE7AF-1571-492C-9617-4C9AF2C543DF}">
      <dgm:prSet/>
      <dgm:spPr/>
      <dgm:t>
        <a:bodyPr/>
        <a:lstStyle/>
        <a:p>
          <a:endParaRPr lang="uk-UA" sz="1800"/>
        </a:p>
      </dgm:t>
    </dgm:pt>
    <dgm:pt modelId="{3519BC86-F697-4EF0-93F7-FB84821FDC18}" type="sibTrans" cxnId="{F5EFE7AF-1571-492C-9617-4C9AF2C543DF}">
      <dgm:prSet/>
      <dgm:spPr/>
      <dgm:t>
        <a:bodyPr/>
        <a:lstStyle/>
        <a:p>
          <a:endParaRPr lang="uk-UA" sz="1800"/>
        </a:p>
      </dgm:t>
    </dgm:pt>
    <dgm:pt modelId="{CFFB1A44-FBBA-4BDF-B45C-2E6E5659FC20}" type="pres">
      <dgm:prSet presAssocID="{3779A9CA-BCBC-42B4-94E7-BBE72E78A7BC}" presName="linearFlow" presStyleCnt="0">
        <dgm:presLayoutVars>
          <dgm:resizeHandles val="exact"/>
        </dgm:presLayoutVars>
      </dgm:prSet>
      <dgm:spPr/>
    </dgm:pt>
    <dgm:pt modelId="{AEDBD3C9-9D99-415F-AB92-219644868CB8}" type="pres">
      <dgm:prSet presAssocID="{AC9918C0-B54B-40A5-A8EF-AD68A55D0B92}" presName="node" presStyleLbl="node1" presStyleIdx="0" presStyleCnt="3">
        <dgm:presLayoutVars>
          <dgm:bulletEnabled val="1"/>
        </dgm:presLayoutVars>
      </dgm:prSet>
      <dgm:spPr/>
    </dgm:pt>
    <dgm:pt modelId="{0916116B-FB66-436F-BFE2-C7607B143536}" type="pres">
      <dgm:prSet presAssocID="{E78A8F4A-6018-4EE3-8743-4BC0848A1DA5}" presName="sibTrans" presStyleLbl="sibTrans2D1" presStyleIdx="0" presStyleCnt="2" custScaleX="92772"/>
      <dgm:spPr/>
    </dgm:pt>
    <dgm:pt modelId="{1BE0B571-0355-4757-8F7B-F6AAA552D8FC}" type="pres">
      <dgm:prSet presAssocID="{E78A8F4A-6018-4EE3-8743-4BC0848A1DA5}" presName="connectorText" presStyleLbl="sibTrans2D1" presStyleIdx="0" presStyleCnt="2"/>
      <dgm:spPr/>
    </dgm:pt>
    <dgm:pt modelId="{CBBF6629-6CA3-4FA9-B7FD-9537905CB08F}" type="pres">
      <dgm:prSet presAssocID="{A291E836-B159-4C0E-A354-393D84150D48}" presName="node" presStyleLbl="node1" presStyleIdx="1" presStyleCnt="3" custScaleY="72361">
        <dgm:presLayoutVars>
          <dgm:bulletEnabled val="1"/>
        </dgm:presLayoutVars>
      </dgm:prSet>
      <dgm:spPr/>
    </dgm:pt>
    <dgm:pt modelId="{0AD2C724-12B5-4A31-82ED-3DB17A513C4C}" type="pres">
      <dgm:prSet presAssocID="{B46B39F4-38D2-44D3-BA47-FA76CF8D8F3F}" presName="sibTrans" presStyleLbl="sibTrans2D1" presStyleIdx="1" presStyleCnt="2"/>
      <dgm:spPr/>
    </dgm:pt>
    <dgm:pt modelId="{DAB19614-E100-45AB-9481-AC415D2D8347}" type="pres">
      <dgm:prSet presAssocID="{B46B39F4-38D2-44D3-BA47-FA76CF8D8F3F}" presName="connectorText" presStyleLbl="sibTrans2D1" presStyleIdx="1" presStyleCnt="2"/>
      <dgm:spPr/>
    </dgm:pt>
    <dgm:pt modelId="{F881F92E-3568-463B-8C36-1308FAF8C068}" type="pres">
      <dgm:prSet presAssocID="{1692B767-E3F6-4E87-9B17-605511D10683}" presName="node" presStyleLbl="node1" presStyleIdx="2" presStyleCnt="3">
        <dgm:presLayoutVars>
          <dgm:bulletEnabled val="1"/>
        </dgm:presLayoutVars>
      </dgm:prSet>
      <dgm:spPr/>
    </dgm:pt>
  </dgm:ptLst>
  <dgm:cxnLst>
    <dgm:cxn modelId="{13A9580C-795E-40D7-B677-D6C3DE441E0D}" srcId="{3779A9CA-BCBC-42B4-94E7-BBE72E78A7BC}" destId="{A291E836-B159-4C0E-A354-393D84150D48}" srcOrd="1" destOrd="0" parTransId="{D6AC2266-4790-4892-9A3F-4C7EB49E2CF6}" sibTransId="{B46B39F4-38D2-44D3-BA47-FA76CF8D8F3F}"/>
    <dgm:cxn modelId="{5E3DC335-C730-4F8D-BA1E-1C087868704C}" type="presOf" srcId="{A291E836-B159-4C0E-A354-393D84150D48}" destId="{CBBF6629-6CA3-4FA9-B7FD-9537905CB08F}" srcOrd="0" destOrd="0" presId="urn:microsoft.com/office/officeart/2005/8/layout/process2"/>
    <dgm:cxn modelId="{526C984C-D297-485B-82EE-113C3DB9E168}" type="presOf" srcId="{B46B39F4-38D2-44D3-BA47-FA76CF8D8F3F}" destId="{0AD2C724-12B5-4A31-82ED-3DB17A513C4C}" srcOrd="0" destOrd="0" presId="urn:microsoft.com/office/officeart/2005/8/layout/process2"/>
    <dgm:cxn modelId="{C542B08D-8912-4908-B766-AD91487FA3D7}" type="presOf" srcId="{1692B767-E3F6-4E87-9B17-605511D10683}" destId="{F881F92E-3568-463B-8C36-1308FAF8C068}" srcOrd="0" destOrd="0" presId="urn:microsoft.com/office/officeart/2005/8/layout/process2"/>
    <dgm:cxn modelId="{CD69A2A2-2D31-4829-9239-AE922316EEBD}" type="presOf" srcId="{AC9918C0-B54B-40A5-A8EF-AD68A55D0B92}" destId="{AEDBD3C9-9D99-415F-AB92-219644868CB8}" srcOrd="0" destOrd="0" presId="urn:microsoft.com/office/officeart/2005/8/layout/process2"/>
    <dgm:cxn modelId="{F5EFE7AF-1571-492C-9617-4C9AF2C543DF}" srcId="{3779A9CA-BCBC-42B4-94E7-BBE72E78A7BC}" destId="{1692B767-E3F6-4E87-9B17-605511D10683}" srcOrd="2" destOrd="0" parTransId="{5BA157DF-0C88-41AD-9093-34D830FF19D4}" sibTransId="{3519BC86-F697-4EF0-93F7-FB84821FDC18}"/>
    <dgm:cxn modelId="{09A017BA-C1C0-4430-B140-C424D52D742C}" type="presOf" srcId="{E78A8F4A-6018-4EE3-8743-4BC0848A1DA5}" destId="{1BE0B571-0355-4757-8F7B-F6AAA552D8FC}" srcOrd="1" destOrd="0" presId="urn:microsoft.com/office/officeart/2005/8/layout/process2"/>
    <dgm:cxn modelId="{70AE16BB-AE9E-4277-8F04-D5426AE04977}" srcId="{3779A9CA-BCBC-42B4-94E7-BBE72E78A7BC}" destId="{AC9918C0-B54B-40A5-A8EF-AD68A55D0B92}" srcOrd="0" destOrd="0" parTransId="{8FB85F1B-958F-457A-8DCD-EC8F6FA6458A}" sibTransId="{E78A8F4A-6018-4EE3-8743-4BC0848A1DA5}"/>
    <dgm:cxn modelId="{65FFE0C5-0404-4421-9493-B53B3E2A31C8}" type="presOf" srcId="{B46B39F4-38D2-44D3-BA47-FA76CF8D8F3F}" destId="{DAB19614-E100-45AB-9481-AC415D2D8347}" srcOrd="1" destOrd="0" presId="urn:microsoft.com/office/officeart/2005/8/layout/process2"/>
    <dgm:cxn modelId="{ECA617CD-9FA7-4D8A-A2E4-0F2AEAA4EA02}" type="presOf" srcId="{E78A8F4A-6018-4EE3-8743-4BC0848A1DA5}" destId="{0916116B-FB66-436F-BFE2-C7607B143536}" srcOrd="0" destOrd="0" presId="urn:microsoft.com/office/officeart/2005/8/layout/process2"/>
    <dgm:cxn modelId="{0CE3CEF7-E86D-4FE0-8619-95F1C319DE07}" type="presOf" srcId="{3779A9CA-BCBC-42B4-94E7-BBE72E78A7BC}" destId="{CFFB1A44-FBBA-4BDF-B45C-2E6E5659FC20}" srcOrd="0" destOrd="0" presId="urn:microsoft.com/office/officeart/2005/8/layout/process2"/>
    <dgm:cxn modelId="{8054741E-DBDC-4204-9079-CEB503DA1DE4}" type="presParOf" srcId="{CFFB1A44-FBBA-4BDF-B45C-2E6E5659FC20}" destId="{AEDBD3C9-9D99-415F-AB92-219644868CB8}" srcOrd="0" destOrd="0" presId="urn:microsoft.com/office/officeart/2005/8/layout/process2"/>
    <dgm:cxn modelId="{04870A40-5758-4959-9725-87B4DC5446B5}" type="presParOf" srcId="{CFFB1A44-FBBA-4BDF-B45C-2E6E5659FC20}" destId="{0916116B-FB66-436F-BFE2-C7607B143536}" srcOrd="1" destOrd="0" presId="urn:microsoft.com/office/officeart/2005/8/layout/process2"/>
    <dgm:cxn modelId="{EFC317B5-C7A1-4847-A333-C9B5C1C7F1FB}" type="presParOf" srcId="{0916116B-FB66-436F-BFE2-C7607B143536}" destId="{1BE0B571-0355-4757-8F7B-F6AAA552D8FC}" srcOrd="0" destOrd="0" presId="urn:microsoft.com/office/officeart/2005/8/layout/process2"/>
    <dgm:cxn modelId="{118F8EDB-476A-43FC-B630-6B3FCE1BE94C}" type="presParOf" srcId="{CFFB1A44-FBBA-4BDF-B45C-2E6E5659FC20}" destId="{CBBF6629-6CA3-4FA9-B7FD-9537905CB08F}" srcOrd="2" destOrd="0" presId="urn:microsoft.com/office/officeart/2005/8/layout/process2"/>
    <dgm:cxn modelId="{5CA1A00B-86AB-4D26-B6D3-BB2DBE9CFAD7}" type="presParOf" srcId="{CFFB1A44-FBBA-4BDF-B45C-2E6E5659FC20}" destId="{0AD2C724-12B5-4A31-82ED-3DB17A513C4C}" srcOrd="3" destOrd="0" presId="urn:microsoft.com/office/officeart/2005/8/layout/process2"/>
    <dgm:cxn modelId="{4E2549B2-997A-40CF-A35D-C8AF91B80CF0}" type="presParOf" srcId="{0AD2C724-12B5-4A31-82ED-3DB17A513C4C}" destId="{DAB19614-E100-45AB-9481-AC415D2D8347}" srcOrd="0" destOrd="0" presId="urn:microsoft.com/office/officeart/2005/8/layout/process2"/>
    <dgm:cxn modelId="{E0042D70-AC25-416B-AACB-0F3EFA55962D}" type="presParOf" srcId="{CFFB1A44-FBBA-4BDF-B45C-2E6E5659FC20}" destId="{F881F92E-3568-463B-8C36-1308FAF8C068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BD3C9-9D99-415F-AB92-219644868CB8}">
      <dsp:nvSpPr>
        <dsp:cNvPr id="0" name=""/>
        <dsp:cNvSpPr/>
      </dsp:nvSpPr>
      <dsp:spPr>
        <a:xfrm>
          <a:off x="951391" y="2343"/>
          <a:ext cx="5113931" cy="12784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КМУ від 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08.09.2016 № 616</a:t>
          </a:r>
          <a:r>
            <a:rPr lang="en-US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«Про </a:t>
          </a:r>
          <a:r>
            <a:rPr lang="uk-UA" sz="18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переліку товарів, що мають біржове котирування, та світових товарних бірж для встановлення відповідності умов контрольованих операцій принципу «витягнутої руки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</a:p>
      </dsp:txBody>
      <dsp:txXfrm>
        <a:off x="988836" y="39788"/>
        <a:ext cx="5039041" cy="1203592"/>
      </dsp:txXfrm>
    </dsp:sp>
    <dsp:sp modelId="{0916116B-FB66-436F-BFE2-C7607B143536}">
      <dsp:nvSpPr>
        <dsp:cNvPr id="0" name=""/>
        <dsp:cNvSpPr/>
      </dsp:nvSpPr>
      <dsp:spPr>
        <a:xfrm rot="5400000">
          <a:off x="3285968" y="1312788"/>
          <a:ext cx="444777" cy="57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/>
        </a:p>
      </dsp:txBody>
      <dsp:txXfrm rot="-5400000">
        <a:off x="3335762" y="1378058"/>
        <a:ext cx="345191" cy="311344"/>
      </dsp:txXfrm>
    </dsp:sp>
    <dsp:sp modelId="{CBBF6629-6CA3-4FA9-B7FD-9537905CB08F}">
      <dsp:nvSpPr>
        <dsp:cNvPr id="0" name=""/>
        <dsp:cNvSpPr/>
      </dsp:nvSpPr>
      <dsp:spPr>
        <a:xfrm>
          <a:off x="951391" y="1920067"/>
          <a:ext cx="5113931" cy="9251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Постанова КМУ від 0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9.12.2020 р. № 1221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«Про </a:t>
          </a:r>
          <a:r>
            <a:rPr lang="uk-UA" sz="18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переліку сировинних товарів»</a:t>
          </a:r>
          <a:endParaRPr lang="uk-UA" sz="1800" kern="1200" noProof="0" dirty="0"/>
        </a:p>
      </dsp:txBody>
      <dsp:txXfrm>
        <a:off x="978487" y="1947163"/>
        <a:ext cx="5059739" cy="870931"/>
      </dsp:txXfrm>
    </dsp:sp>
    <dsp:sp modelId="{0AD2C724-12B5-4A31-82ED-3DB17A513C4C}">
      <dsp:nvSpPr>
        <dsp:cNvPr id="0" name=""/>
        <dsp:cNvSpPr/>
      </dsp:nvSpPr>
      <dsp:spPr>
        <a:xfrm rot="5400000">
          <a:off x="3268641" y="2877153"/>
          <a:ext cx="479431" cy="575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/>
        </a:p>
      </dsp:txBody>
      <dsp:txXfrm rot="-5400000">
        <a:off x="3335762" y="2925096"/>
        <a:ext cx="345191" cy="335602"/>
      </dsp:txXfrm>
    </dsp:sp>
    <dsp:sp modelId="{F881F92E-3568-463B-8C36-1308FAF8C068}">
      <dsp:nvSpPr>
        <dsp:cNvPr id="0" name=""/>
        <dsp:cNvSpPr/>
      </dsp:nvSpPr>
      <dsp:spPr>
        <a:xfrm>
          <a:off x="951391" y="3484432"/>
          <a:ext cx="5113931" cy="12784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Наказ МФУ в</a:t>
          </a:r>
          <a:r>
            <a:rPr lang="uk-UA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ід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18.01.2022  № 19 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 </a:t>
          </a:r>
          <a:r>
            <a:rPr lang="uk-UA" sz="18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затвердження Порядків встановлення відповідності умов контрольованої операції щодо сировинних товарів принципу «витягнутої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руки»</a:t>
          </a:r>
          <a:endParaRPr lang="uk-UA" sz="1800" kern="1200" dirty="0"/>
        </a:p>
      </dsp:txBody>
      <dsp:txXfrm>
        <a:off x="988836" y="3521877"/>
        <a:ext cx="5039041" cy="1203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D05C6-617A-4544-9C3D-E9FB8603DE2E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D7116-632E-4C45-A54B-5124D98918B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8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D7116-632E-4C45-A54B-5124D98918B0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622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31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921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095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86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999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557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392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23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563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47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051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36A3C-F0D3-4351-8C0D-6400BECA5BAC}" type="datetimeFigureOut">
              <a:rPr lang="uk-UA" smtClean="0"/>
              <a:t>07.08.2024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D91577-0A52-4573-8106-2083F2C52E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89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13" Type="http://schemas.openxmlformats.org/officeDocument/2006/relationships/image" Target="../media/image2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svg"/><Relationship Id="rId11" Type="http://schemas.openxmlformats.org/officeDocument/2006/relationships/image" Target="../media/image18.png"/><Relationship Id="rId5" Type="http://schemas.openxmlformats.org/officeDocument/2006/relationships/image" Target="../media/image26.png"/><Relationship Id="rId10" Type="http://schemas.openxmlformats.org/officeDocument/2006/relationships/image" Target="../media/image17.svg"/><Relationship Id="rId4" Type="http://schemas.openxmlformats.org/officeDocument/2006/relationships/image" Target="../media/image25.svg"/><Relationship Id="rId9" Type="http://schemas.openxmlformats.org/officeDocument/2006/relationships/image" Target="../media/image16.png"/><Relationship Id="rId1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35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34.svg"/><Relationship Id="rId17" Type="http://schemas.openxmlformats.org/officeDocument/2006/relationships/image" Target="../media/image39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37.svg"/><Relationship Id="rId10" Type="http://schemas.openxmlformats.org/officeDocument/2006/relationships/image" Target="../media/image32.png"/><Relationship Id="rId4" Type="http://schemas.openxmlformats.org/officeDocument/2006/relationships/image" Target="../media/image30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4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2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6E01230-0F1A-BB85-2B5B-AF25EA13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1537" y="2246186"/>
            <a:ext cx="8248926" cy="18078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ТРАНСФЕРТНЕ ЦІНОУТВОРЕННЯ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9CA580-1BF6-B2FC-DD51-007E5C1A7A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"/>
          <a:stretch/>
        </p:blipFill>
        <p:spPr>
          <a:xfrm>
            <a:off x="59236" y="57797"/>
            <a:ext cx="1539165" cy="153916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56472E-4B24-FD2D-B94A-D76DB68D80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81900" y="57797"/>
            <a:ext cx="2635268" cy="12755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1068EF-A228-A48C-4968-F5C5FD30D726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</p:spTree>
    <p:extLst>
      <p:ext uri="{BB962C8B-B14F-4D97-AF65-F5344CB8AC3E}">
        <p14:creationId xmlns:p14="http://schemas.microsoft.com/office/powerpoint/2010/main" val="4091520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BC972C-3DB1-D9EF-2EDE-B8E456F907B9}"/>
              </a:ext>
            </a:extLst>
          </p:cNvPr>
          <p:cNvSpPr txBox="1"/>
          <p:nvPr/>
        </p:nvSpPr>
        <p:spPr>
          <a:xfrm>
            <a:off x="838201" y="345810"/>
            <a:ext cx="51205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Дякуємо</a:t>
            </a:r>
            <a:r>
              <a:rPr lang="en-US" sz="44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4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</a:t>
            </a:r>
            <a:r>
              <a:rPr lang="en-US" sz="44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4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вашу</a:t>
            </a:r>
            <a:r>
              <a:rPr lang="en-US" sz="44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4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увагу</a:t>
            </a:r>
            <a:r>
              <a:rPr lang="en-US" sz="44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!</a:t>
            </a:r>
            <a:endParaRPr lang="en-US" sz="4400" b="1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0FDED1-A0A4-4AD9-055C-32DED4E2909E}"/>
              </a:ext>
            </a:extLst>
          </p:cNvPr>
          <p:cNvSpPr txBox="1"/>
          <p:nvPr/>
        </p:nvSpPr>
        <p:spPr>
          <a:xfrm>
            <a:off x="838201" y="1825625"/>
            <a:ext cx="50921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ДПС у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Києві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3" name="Oval 615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55" name="Arc 6154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6C35FB-3CDC-A496-A3E7-B6529CEB20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65" r="-3" b="7364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950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B2A7F6-6C6F-E55D-7446-90BF77C269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697BDE-DAF5-AE53-096A-A6C22902FF3B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4D22A-E272-AB8F-8628-B3DF419EEC1E}"/>
              </a:ext>
            </a:extLst>
          </p:cNvPr>
          <p:cNvSpPr txBox="1"/>
          <p:nvPr/>
        </p:nvSpPr>
        <p:spPr>
          <a:xfrm>
            <a:off x="2209800" y="1267243"/>
            <a:ext cx="9055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подання звіту про КО за 2023 рік</a:t>
            </a:r>
          </a:p>
        </p:txBody>
      </p:sp>
      <p:cxnSp>
        <p:nvCxnSpPr>
          <p:cNvPr id="8" name="Пряма сполучна лінія 7">
            <a:extLst>
              <a:ext uri="{FF2B5EF4-FFF2-40B4-BE49-F238E27FC236}">
                <a16:creationId xmlns:a16="http://schemas.microsoft.com/office/drawing/2014/main" id="{8AB498BC-DECB-FD1F-3A13-853BF5EFCA5D}"/>
              </a:ext>
            </a:extLst>
          </p:cNvPr>
          <p:cNvCxnSpPr/>
          <p:nvPr/>
        </p:nvCxnSpPr>
        <p:spPr>
          <a:xfrm>
            <a:off x="5901813" y="1987832"/>
            <a:ext cx="0" cy="4589948"/>
          </a:xfrm>
          <a:prstGeom prst="line">
            <a:avLst/>
          </a:prstGeom>
          <a:ln w="12700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646B0E3-C541-C61D-6E7A-DCD5CD2D6FCE}"/>
              </a:ext>
            </a:extLst>
          </p:cNvPr>
          <p:cNvSpPr txBox="1"/>
          <p:nvPr/>
        </p:nvSpPr>
        <p:spPr>
          <a:xfrm>
            <a:off x="422789" y="2070696"/>
            <a:ext cx="5260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зв’язку з набранням чинності наказів МФУ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07.12.2023 № 673, від 27.12.2023 № 725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4" name="Графіка 13" descr="Badge Tick1 with solid fill">
            <a:extLst>
              <a:ext uri="{FF2B5EF4-FFF2-40B4-BE49-F238E27FC236}">
                <a16:creationId xmlns:a16="http://schemas.microsoft.com/office/drawing/2014/main" id="{343EC6B7-02EE-7047-165A-14AB3B547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760" y="3239739"/>
            <a:ext cx="531903" cy="5319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08E40BC-798D-4CC2-D2AA-38B8F8F894AB}"/>
              </a:ext>
            </a:extLst>
          </p:cNvPr>
          <p:cNvSpPr txBox="1"/>
          <p:nvPr/>
        </p:nvSpPr>
        <p:spPr>
          <a:xfrm>
            <a:off x="884901" y="3283728"/>
            <a:ext cx="501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зміни до форми звіту про контрольовані операції</a:t>
            </a:r>
          </a:p>
        </p:txBody>
      </p:sp>
      <p:pic>
        <p:nvPicPr>
          <p:cNvPr id="16" name="Графіка 15" descr="Badge Tick1 with solid fill">
            <a:extLst>
              <a:ext uri="{FF2B5EF4-FFF2-40B4-BE49-F238E27FC236}">
                <a16:creationId xmlns:a16="http://schemas.microsoft.com/office/drawing/2014/main" id="{E5B62876-B64D-B75C-2D70-0702027C4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0865" y="4220953"/>
            <a:ext cx="531903" cy="531903"/>
          </a:xfrm>
          <a:prstGeom prst="rect">
            <a:avLst/>
          </a:prstGeom>
        </p:spPr>
      </p:pic>
      <p:pic>
        <p:nvPicPr>
          <p:cNvPr id="17" name="Графіка 16" descr="Badge Tick1 with solid fill">
            <a:extLst>
              <a:ext uri="{FF2B5EF4-FFF2-40B4-BE49-F238E27FC236}">
                <a16:creationId xmlns:a16="http://schemas.microsoft.com/office/drawing/2014/main" id="{D315B2B2-2DAB-3267-FF2E-2D1242297D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612" y="5341037"/>
            <a:ext cx="531903" cy="53190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786A46-04B8-A685-0D89-7E04F8AD8E34}"/>
              </a:ext>
            </a:extLst>
          </p:cNvPr>
          <p:cNvSpPr txBox="1"/>
          <p:nvPr/>
        </p:nvSpPr>
        <p:spPr>
          <a:xfrm>
            <a:off x="830209" y="4163738"/>
            <a:ext cx="501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зміни до додатка ТЦ до податкової декларації з податку на прибуток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A45F50-7181-A75E-A419-6A07D5F12F83}"/>
              </a:ext>
            </a:extLst>
          </p:cNvPr>
          <p:cNvSpPr txBox="1"/>
          <p:nvPr/>
        </p:nvSpPr>
        <p:spPr>
          <a:xfrm>
            <a:off x="884899" y="5253046"/>
            <a:ext cx="501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 зміни до порядку складання звіту про контрольовані операції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008FC8-5831-7324-8DB3-0FE84BF2BECB}"/>
              </a:ext>
            </a:extLst>
          </p:cNvPr>
          <p:cNvSpPr txBox="1"/>
          <p:nvPr/>
        </p:nvSpPr>
        <p:spPr>
          <a:xfrm>
            <a:off x="6243484" y="2070696"/>
            <a:ext cx="5633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Зокрема,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додатку «Відомості про контрольовані операції»:</a:t>
            </a:r>
          </a:p>
        </p:txBody>
      </p:sp>
      <p:pic>
        <p:nvPicPr>
          <p:cNvPr id="22" name="Графіка 21" descr="Badge Tick1 outline">
            <a:extLst>
              <a:ext uri="{FF2B5EF4-FFF2-40B4-BE49-F238E27FC236}">
                <a16:creationId xmlns:a16="http://schemas.microsoft.com/office/drawing/2014/main" id="{401170BA-C69C-6B43-E239-DC97408F99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08286" y="3017776"/>
            <a:ext cx="531903" cy="53190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7ED5C6-A67D-0C94-8E5D-4F60236D6F92}"/>
              </a:ext>
            </a:extLst>
          </p:cNvPr>
          <p:cNvSpPr txBox="1"/>
          <p:nvPr/>
        </p:nvSpPr>
        <p:spPr>
          <a:xfrm>
            <a:off x="6737554" y="2929784"/>
            <a:ext cx="501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Доповнено графу 7 «Контракт» – додатковою угодою до контракту (договору)</a:t>
            </a:r>
          </a:p>
        </p:txBody>
      </p:sp>
      <p:pic>
        <p:nvPicPr>
          <p:cNvPr id="24" name="Графіка 23" descr="Badge Tick1 outline">
            <a:extLst>
              <a:ext uri="{FF2B5EF4-FFF2-40B4-BE49-F238E27FC236}">
                <a16:creationId xmlns:a16="http://schemas.microsoft.com/office/drawing/2014/main" id="{29F03404-65C2-590B-6D0B-F4E75FDABC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11220" y="3961205"/>
            <a:ext cx="531903" cy="53190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16FB94-C650-F7B7-9DB2-FEE21FBCD743}"/>
              </a:ext>
            </a:extLst>
          </p:cNvPr>
          <p:cNvSpPr txBox="1"/>
          <p:nvPr/>
        </p:nvSpPr>
        <p:spPr>
          <a:xfrm>
            <a:off x="6640189" y="3841320"/>
            <a:ext cx="501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Доповнено графу 11 «Умови постачання» – конкретним місцем постачання</a:t>
            </a:r>
          </a:p>
        </p:txBody>
      </p:sp>
      <p:pic>
        <p:nvPicPr>
          <p:cNvPr id="26" name="Графіка 25" descr="Badge Tick1 outline">
            <a:extLst>
              <a:ext uri="{FF2B5EF4-FFF2-40B4-BE49-F238E27FC236}">
                <a16:creationId xmlns:a16="http://schemas.microsoft.com/office/drawing/2014/main" id="{1A0A370A-5C06-7BF4-043C-F75707F914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6000" y="4938786"/>
            <a:ext cx="531903" cy="5319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06DBD47-4C69-B440-D404-6F5B42B6ABFC}"/>
              </a:ext>
            </a:extLst>
          </p:cNvPr>
          <p:cNvSpPr txBox="1"/>
          <p:nvPr/>
        </p:nvSpPr>
        <p:spPr>
          <a:xfrm>
            <a:off x="6731137" y="4833205"/>
            <a:ext cx="5016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Доповнено графу 19 «Код валюти» – курсом валюти на дату відображення контрольованої операції в бухгалтерському обліку</a:t>
            </a:r>
          </a:p>
        </p:txBody>
      </p:sp>
    </p:spTree>
    <p:extLst>
      <p:ext uri="{BB962C8B-B14F-4D97-AF65-F5344CB8AC3E}">
        <p14:creationId xmlns:p14="http://schemas.microsoft.com/office/powerpoint/2010/main" val="292749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8E9150-4B55-6DCB-85CE-67305BCF68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4AAA04-63F1-A455-04B1-D444909158EE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E1032-5D52-5DE1-BA7B-A666316F0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310175"/>
            <a:ext cx="10515600" cy="64633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інформації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5FB4810E-F185-D108-E41C-A4F095996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0440" y="2509712"/>
            <a:ext cx="5390534" cy="292752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uk-UA" sz="2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іставні неконтрольовані операції: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платника податків з непов’язаними особами;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контрагента-нерезидента з непов’язаними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особами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14751E31-8810-5017-FB6F-CDBF50591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509712"/>
            <a:ext cx="5459361" cy="34472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</a:p>
          <a:p>
            <a:pPr marL="0" indent="0" algn="ctr">
              <a:buNone/>
            </a:pP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нформаційні джерела, що містять відкриту інформацію: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бази даних;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цінові агентства;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оварні біржі;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джерела інформації, які надають інформацію про зіставні операції та осіб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863157-560B-8635-8B09-3D006A198E65}"/>
              </a:ext>
            </a:extLst>
          </p:cNvPr>
          <p:cNvSpPr txBox="1"/>
          <p:nvPr/>
        </p:nvSpPr>
        <p:spPr>
          <a:xfrm>
            <a:off x="154857" y="6310100"/>
            <a:ext cx="8731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 база: п. п. </a:t>
            </a:r>
            <a:r>
              <a:rPr lang="ru-RU" sz="20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39.5.3.1 п. п. 39.5.3 п. п. 39.5 ст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39 ПКУ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Графіка 32" descr="Badge 1 outline">
            <a:extLst>
              <a:ext uri="{FF2B5EF4-FFF2-40B4-BE49-F238E27FC236}">
                <a16:creationId xmlns:a16="http://schemas.microsoft.com/office/drawing/2014/main" id="{BE3F7815-5ACE-2A9C-F430-CADF52C7F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83761" y="2365103"/>
            <a:ext cx="761999" cy="761999"/>
          </a:xfrm>
          <a:prstGeom prst="rect">
            <a:avLst/>
          </a:prstGeom>
        </p:spPr>
      </p:pic>
      <p:pic>
        <p:nvPicPr>
          <p:cNvPr id="35" name="Графіка 34" descr="Badge outline">
            <a:extLst>
              <a:ext uri="{FF2B5EF4-FFF2-40B4-BE49-F238E27FC236}">
                <a16:creationId xmlns:a16="http://schemas.microsoft.com/office/drawing/2014/main" id="{38804E2D-B21A-389C-BAA5-261E39FA7A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29169" y="2403140"/>
            <a:ext cx="761999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4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 зі стрілкою 36">
            <a:extLst>
              <a:ext uri="{FF2B5EF4-FFF2-40B4-BE49-F238E27FC236}">
                <a16:creationId xmlns:a16="http://schemas.microsoft.com/office/drawing/2014/main" id="{53810091-5845-03E3-67EE-F04E20DAA558}"/>
              </a:ext>
            </a:extLst>
          </p:cNvPr>
          <p:cNvCxnSpPr>
            <a:cxnSpLocks/>
          </p:cNvCxnSpPr>
          <p:nvPr/>
        </p:nvCxnSpPr>
        <p:spPr>
          <a:xfrm flipV="1">
            <a:off x="6414497" y="3539529"/>
            <a:ext cx="2290978" cy="76900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D75E72-6E6A-C9D9-D515-C1102C3DAA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305D21-877E-87A5-468C-47BF0944330D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486A45-4C36-D2C6-FA96-9D71B18C39BC}"/>
              </a:ext>
            </a:extLst>
          </p:cNvPr>
          <p:cNvSpPr txBox="1"/>
          <p:nvPr/>
        </p:nvSpPr>
        <p:spPr>
          <a:xfrm>
            <a:off x="2756716" y="1124738"/>
            <a:ext cx="71185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джерела інформації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пріоритетність до застосування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5B0DEE-B764-EF03-F554-BD50B6154C71}"/>
              </a:ext>
            </a:extLst>
          </p:cNvPr>
          <p:cNvSpPr txBox="1"/>
          <p:nvPr/>
        </p:nvSpPr>
        <p:spPr>
          <a:xfrm>
            <a:off x="154856" y="6328629"/>
            <a:ext cx="8731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 база: п. п.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39.3.3.4 п. п. 39.3.3 п. 39.3 ст. 39 ПКУ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3B2CE-C295-BA53-0C22-E2B77228E7E4}"/>
              </a:ext>
            </a:extLst>
          </p:cNvPr>
          <p:cNvSpPr txBox="1"/>
          <p:nvPr/>
        </p:nvSpPr>
        <p:spPr>
          <a:xfrm>
            <a:off x="344129" y="2143432"/>
            <a:ext cx="46309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застосування</a:t>
            </a:r>
          </a:p>
          <a:p>
            <a:pPr algn="ctr"/>
            <a:endParaRPr lang="uk-UA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Неконтрольовані операції повинні бути</a:t>
            </a:r>
            <a:r>
              <a:rPr lang="ru-RU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endParaRPr lang="ru-RU" sz="20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особами;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регулярними, з декількома контрагентами;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зіставних з контрольованою операці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єю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обсягах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3D2F9F-8535-675B-3FB1-F88F5D4EE19A}"/>
              </a:ext>
            </a:extLst>
          </p:cNvPr>
          <p:cNvSpPr txBox="1"/>
          <p:nvPr/>
        </p:nvSpPr>
        <p:spPr>
          <a:xfrm>
            <a:off x="6880121" y="2111318"/>
            <a:ext cx="4011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застосування</a:t>
            </a:r>
          </a:p>
        </p:txBody>
      </p:sp>
      <p:pic>
        <p:nvPicPr>
          <p:cNvPr id="11" name="Графіка 10" descr="Group of women with solid fill">
            <a:extLst>
              <a:ext uri="{FF2B5EF4-FFF2-40B4-BE49-F238E27FC236}">
                <a16:creationId xmlns:a16="http://schemas.microsoft.com/office/drawing/2014/main" id="{9E194654-8793-7076-4358-57BB18D0B1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9449" y="3737230"/>
            <a:ext cx="584067" cy="584067"/>
          </a:xfrm>
          <a:prstGeom prst="rect">
            <a:avLst/>
          </a:prstGeom>
        </p:spPr>
      </p:pic>
      <p:pic>
        <p:nvPicPr>
          <p:cNvPr id="15" name="Графіка 14" descr="Bar chart with solid fill">
            <a:extLst>
              <a:ext uri="{FF2B5EF4-FFF2-40B4-BE49-F238E27FC236}">
                <a16:creationId xmlns:a16="http://schemas.microsoft.com/office/drawing/2014/main" id="{C9EFFB5C-52F4-9C57-9491-4F1B2EF585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5500" y="4621033"/>
            <a:ext cx="562897" cy="562897"/>
          </a:xfrm>
          <a:prstGeom prst="rect">
            <a:avLst/>
          </a:prstGeom>
        </p:spPr>
      </p:pic>
      <p:cxnSp>
        <p:nvCxnSpPr>
          <p:cNvPr id="18" name="Пряма сполучна лінія 17">
            <a:extLst>
              <a:ext uri="{FF2B5EF4-FFF2-40B4-BE49-F238E27FC236}">
                <a16:creationId xmlns:a16="http://schemas.microsoft.com/office/drawing/2014/main" id="{CB1D047A-0B20-2190-E0AF-24DDBE5266E3}"/>
              </a:ext>
            </a:extLst>
          </p:cNvPr>
          <p:cNvCxnSpPr/>
          <p:nvPr/>
        </p:nvCxnSpPr>
        <p:spPr>
          <a:xfrm>
            <a:off x="5260258" y="2169459"/>
            <a:ext cx="0" cy="4005199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Графіка 21" descr="Home with solid fill">
            <a:extLst>
              <a:ext uri="{FF2B5EF4-FFF2-40B4-BE49-F238E27FC236}">
                <a16:creationId xmlns:a16="http://schemas.microsoft.com/office/drawing/2014/main" id="{342D6FA4-FD78-1B1B-2AF8-02D71A03AB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77504" y="4007361"/>
            <a:ext cx="565353" cy="56535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36C2C97-DFE7-E261-3687-6F7C2D9962B7}"/>
              </a:ext>
            </a:extLst>
          </p:cNvPr>
          <p:cNvSpPr txBox="1"/>
          <p:nvPr/>
        </p:nvSpPr>
        <p:spPr>
          <a:xfrm>
            <a:off x="5405585" y="3758904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А</a:t>
            </a:r>
          </a:p>
        </p:txBody>
      </p:sp>
      <p:pic>
        <p:nvPicPr>
          <p:cNvPr id="25" name="Графіка 24" descr="Home with solid fill">
            <a:extLst>
              <a:ext uri="{FF2B5EF4-FFF2-40B4-BE49-F238E27FC236}">
                <a16:creationId xmlns:a16="http://schemas.microsoft.com/office/drawing/2014/main" id="{AD5C8C4C-94AA-BDA6-4B8D-5BD46E2EF9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1306" y="3146323"/>
            <a:ext cx="565353" cy="565353"/>
          </a:xfrm>
          <a:prstGeom prst="rect">
            <a:avLst/>
          </a:prstGeom>
        </p:spPr>
      </p:pic>
      <p:pic>
        <p:nvPicPr>
          <p:cNvPr id="26" name="Графіка 25" descr="Home with solid fill">
            <a:extLst>
              <a:ext uri="{FF2B5EF4-FFF2-40B4-BE49-F238E27FC236}">
                <a16:creationId xmlns:a16="http://schemas.microsoft.com/office/drawing/2014/main" id="{ACBE1841-04D6-B63F-400F-9866148FDA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1305" y="4007361"/>
            <a:ext cx="565353" cy="565353"/>
          </a:xfrm>
          <a:prstGeom prst="rect">
            <a:avLst/>
          </a:prstGeom>
        </p:spPr>
      </p:pic>
      <p:pic>
        <p:nvPicPr>
          <p:cNvPr id="27" name="Графіка 26" descr="Home with solid fill">
            <a:extLst>
              <a:ext uri="{FF2B5EF4-FFF2-40B4-BE49-F238E27FC236}">
                <a16:creationId xmlns:a16="http://schemas.microsoft.com/office/drawing/2014/main" id="{675BA362-C13E-DB94-81FF-319F56BC55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1304" y="4828108"/>
            <a:ext cx="565353" cy="56535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00A65B5-B821-7105-05F1-76F8A1F841BB}"/>
              </a:ext>
            </a:extLst>
          </p:cNvPr>
          <p:cNvSpPr txBox="1"/>
          <p:nvPr/>
        </p:nvSpPr>
        <p:spPr>
          <a:xfrm>
            <a:off x="8773096" y="2936983"/>
            <a:ext cx="125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B45B01-02C6-E53B-E6C3-86D4AD85578F}"/>
              </a:ext>
            </a:extLst>
          </p:cNvPr>
          <p:cNvSpPr txBox="1"/>
          <p:nvPr/>
        </p:nvSpPr>
        <p:spPr>
          <a:xfrm>
            <a:off x="8803305" y="3775353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6F2DD8-FD14-CF6B-52B7-32219A9B8525}"/>
              </a:ext>
            </a:extLst>
          </p:cNvPr>
          <p:cNvSpPr txBox="1"/>
          <p:nvPr/>
        </p:nvSpPr>
        <p:spPr>
          <a:xfrm>
            <a:off x="8885901" y="4621033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 сполучна лінія 33">
            <a:extLst>
              <a:ext uri="{FF2B5EF4-FFF2-40B4-BE49-F238E27FC236}">
                <a16:creationId xmlns:a16="http://schemas.microsoft.com/office/drawing/2014/main" id="{B1946B25-0ADB-1450-F006-29830EE06FAF}"/>
              </a:ext>
            </a:extLst>
          </p:cNvPr>
          <p:cNvCxnSpPr>
            <a:cxnSpLocks/>
          </p:cNvCxnSpPr>
          <p:nvPr/>
        </p:nvCxnSpPr>
        <p:spPr>
          <a:xfrm>
            <a:off x="7580671" y="2665525"/>
            <a:ext cx="0" cy="291919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4B3FD1D-BD87-D48B-FB44-E185D8C05338}"/>
              </a:ext>
            </a:extLst>
          </p:cNvPr>
          <p:cNvSpPr txBox="1"/>
          <p:nvPr/>
        </p:nvSpPr>
        <p:spPr>
          <a:xfrm rot="16200000">
            <a:off x="6707443" y="3003335"/>
            <a:ext cx="1469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Митний кордон</a:t>
            </a:r>
          </a:p>
        </p:txBody>
      </p:sp>
      <p:cxnSp>
        <p:nvCxnSpPr>
          <p:cNvPr id="39" name="Пряма зі стрілкою 38">
            <a:extLst>
              <a:ext uri="{FF2B5EF4-FFF2-40B4-BE49-F238E27FC236}">
                <a16:creationId xmlns:a16="http://schemas.microsoft.com/office/drawing/2014/main" id="{5731E348-2242-941A-9756-96C3BDE84BA3}"/>
              </a:ext>
            </a:extLst>
          </p:cNvPr>
          <p:cNvCxnSpPr>
            <a:cxnSpLocks/>
          </p:cNvCxnSpPr>
          <p:nvPr/>
        </p:nvCxnSpPr>
        <p:spPr>
          <a:xfrm>
            <a:off x="6430031" y="4410598"/>
            <a:ext cx="2170606" cy="0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 зі стрілкою 42">
            <a:extLst>
              <a:ext uri="{FF2B5EF4-FFF2-40B4-BE49-F238E27FC236}">
                <a16:creationId xmlns:a16="http://schemas.microsoft.com/office/drawing/2014/main" id="{D111B440-3DB3-74D5-EAB2-65D8C4E6F867}"/>
              </a:ext>
            </a:extLst>
          </p:cNvPr>
          <p:cNvCxnSpPr>
            <a:cxnSpLocks/>
          </p:cNvCxnSpPr>
          <p:nvPr/>
        </p:nvCxnSpPr>
        <p:spPr>
          <a:xfrm>
            <a:off x="6388246" y="4572714"/>
            <a:ext cx="2212391" cy="62671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Графіка 59" descr="Crops with solid fill">
            <a:extLst>
              <a:ext uri="{FF2B5EF4-FFF2-40B4-BE49-F238E27FC236}">
                <a16:creationId xmlns:a16="http://schemas.microsoft.com/office/drawing/2014/main" id="{814D3758-1891-4AE3-1022-56B98C83725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84005" y="3324739"/>
            <a:ext cx="386937" cy="386937"/>
          </a:xfrm>
          <a:prstGeom prst="rect">
            <a:avLst/>
          </a:prstGeom>
        </p:spPr>
      </p:pic>
      <p:pic>
        <p:nvPicPr>
          <p:cNvPr id="62" name="Графіка 61" descr="Crops with solid fill">
            <a:extLst>
              <a:ext uri="{FF2B5EF4-FFF2-40B4-BE49-F238E27FC236}">
                <a16:creationId xmlns:a16="http://schemas.microsoft.com/office/drawing/2014/main" id="{52D49ED4-B0DF-7834-AAB2-56236120C6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55839" y="4136511"/>
            <a:ext cx="386937" cy="386937"/>
          </a:xfrm>
          <a:prstGeom prst="rect">
            <a:avLst/>
          </a:prstGeom>
        </p:spPr>
      </p:pic>
      <p:pic>
        <p:nvPicPr>
          <p:cNvPr id="64" name="Графіка 63" descr="Crops with solid fill">
            <a:extLst>
              <a:ext uri="{FF2B5EF4-FFF2-40B4-BE49-F238E27FC236}">
                <a16:creationId xmlns:a16="http://schemas.microsoft.com/office/drawing/2014/main" id="{B1F0407A-3CAC-AC15-E30D-5E03A494AC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25156" y="4959587"/>
            <a:ext cx="386937" cy="386937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BCABDEFB-3AD4-AFEA-0CA7-22C4F99E1F66}"/>
              </a:ext>
            </a:extLst>
          </p:cNvPr>
          <p:cNvSpPr txBox="1"/>
          <p:nvPr/>
        </p:nvSpPr>
        <p:spPr>
          <a:xfrm>
            <a:off x="7979905" y="4041266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2FEF011-FEA1-BCF5-BB47-E71B15EF5A08}"/>
              </a:ext>
            </a:extLst>
          </p:cNvPr>
          <p:cNvSpPr txBox="1"/>
          <p:nvPr/>
        </p:nvSpPr>
        <p:spPr>
          <a:xfrm>
            <a:off x="7962614" y="3244334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НКО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EE123D6-42DD-B53A-6C01-98C730F77B82}"/>
              </a:ext>
            </a:extLst>
          </p:cNvPr>
          <p:cNvSpPr txBox="1"/>
          <p:nvPr/>
        </p:nvSpPr>
        <p:spPr>
          <a:xfrm>
            <a:off x="8012750" y="4701189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НКО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5154866-A323-DC67-7B98-C14C76021955}"/>
              </a:ext>
            </a:extLst>
          </p:cNvPr>
          <p:cNvSpPr txBox="1"/>
          <p:nvPr/>
        </p:nvSpPr>
        <p:spPr>
          <a:xfrm>
            <a:off x="5663381" y="2694039"/>
            <a:ext cx="1313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41DD53-F415-9922-72DD-4C12FBBBFD54}"/>
              </a:ext>
            </a:extLst>
          </p:cNvPr>
          <p:cNvSpPr txBox="1"/>
          <p:nvPr/>
        </p:nvSpPr>
        <p:spPr>
          <a:xfrm>
            <a:off x="10192959" y="2589392"/>
            <a:ext cx="1313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Іспанія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A426950-70CF-9481-B9EE-98EE0F2E6592}"/>
              </a:ext>
            </a:extLst>
          </p:cNvPr>
          <p:cNvSpPr txBox="1"/>
          <p:nvPr/>
        </p:nvSpPr>
        <p:spPr>
          <a:xfrm>
            <a:off x="10192957" y="3286764"/>
            <a:ext cx="1313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т.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E50AA5A-603F-C562-B62B-681C5280C054}"/>
              </a:ext>
            </a:extLst>
          </p:cNvPr>
          <p:cNvSpPr txBox="1"/>
          <p:nvPr/>
        </p:nvSpPr>
        <p:spPr>
          <a:xfrm>
            <a:off x="10192958" y="4926118"/>
            <a:ext cx="1313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т.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65F0585-B879-0AFE-352A-EB6EA38A8B97}"/>
              </a:ext>
            </a:extLst>
          </p:cNvPr>
          <p:cNvSpPr txBox="1"/>
          <p:nvPr/>
        </p:nvSpPr>
        <p:spPr>
          <a:xfrm>
            <a:off x="10204658" y="4117362"/>
            <a:ext cx="1313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т.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4379B39-E5FA-A877-100B-0FBB02490134}"/>
              </a:ext>
            </a:extLst>
          </p:cNvPr>
          <p:cNvSpPr txBox="1"/>
          <p:nvPr/>
        </p:nvSpPr>
        <p:spPr>
          <a:xfrm>
            <a:off x="5608438" y="5672767"/>
            <a:ext cx="6034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відповідності умов КО принципу «витягнутої руки»</a:t>
            </a:r>
          </a:p>
        </p:txBody>
      </p:sp>
      <p:pic>
        <p:nvPicPr>
          <p:cNvPr id="82" name="Графіка 81" descr="Checkmark with solid fill">
            <a:extLst>
              <a:ext uri="{FF2B5EF4-FFF2-40B4-BE49-F238E27FC236}">
                <a16:creationId xmlns:a16="http://schemas.microsoft.com/office/drawing/2014/main" id="{ACA289BB-CAEA-A514-7493-52D8536E0F7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8900" y="3267141"/>
            <a:ext cx="364616" cy="36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1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719176-CA4C-80DE-9BEF-88C3CC78E1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A9695B-BEE8-95F6-37FE-7419CA9C8C84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DFBBC-234C-7B87-B58B-44ACD0B7AAF9}"/>
              </a:ext>
            </a:extLst>
          </p:cNvPr>
          <p:cNvSpPr txBox="1"/>
          <p:nvPr/>
        </p:nvSpPr>
        <p:spPr>
          <a:xfrm>
            <a:off x="3304869" y="113276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джерела інформації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047C55-CD02-D92D-ED86-33F4167958E1}"/>
              </a:ext>
            </a:extLst>
          </p:cNvPr>
          <p:cNvSpPr txBox="1"/>
          <p:nvPr/>
        </p:nvSpPr>
        <p:spPr>
          <a:xfrm>
            <a:off x="306934" y="1936220"/>
            <a:ext cx="5289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цілей застосування методу ПНЦ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C292E-4056-44C5-198F-8F42EE2DAE54}"/>
              </a:ext>
            </a:extLst>
          </p:cNvPr>
          <p:cNvSpPr txBox="1"/>
          <p:nvPr/>
        </p:nvSpPr>
        <p:spPr>
          <a:xfrm>
            <a:off x="6077522" y="1936221"/>
            <a:ext cx="5898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цілей застосування методів рентабельності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4F05BD-66BC-6351-137C-0C5889EE92AC}"/>
              </a:ext>
            </a:extLst>
          </p:cNvPr>
          <p:cNvSpPr txBox="1"/>
          <p:nvPr/>
        </p:nvSpPr>
        <p:spPr>
          <a:xfrm>
            <a:off x="-213847" y="6399590"/>
            <a:ext cx="5742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Обов’язковість для операцій з сировинними товарами</a:t>
            </a:r>
          </a:p>
        </p:txBody>
      </p:sp>
      <p:cxnSp>
        <p:nvCxnSpPr>
          <p:cNvPr id="20" name="Пряма сполучна лінія 19">
            <a:extLst>
              <a:ext uri="{FF2B5EF4-FFF2-40B4-BE49-F238E27FC236}">
                <a16:creationId xmlns:a16="http://schemas.microsoft.com/office/drawing/2014/main" id="{A6DE6ED4-AD4D-3B28-6FAB-8274D531241B}"/>
              </a:ext>
            </a:extLst>
          </p:cNvPr>
          <p:cNvCxnSpPr>
            <a:cxnSpLocks/>
          </p:cNvCxnSpPr>
          <p:nvPr/>
        </p:nvCxnSpPr>
        <p:spPr>
          <a:xfrm>
            <a:off x="5958186" y="2136275"/>
            <a:ext cx="0" cy="4529996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D0C4215-5A72-374C-E764-8A1974896789}"/>
              </a:ext>
            </a:extLst>
          </p:cNvPr>
          <p:cNvSpPr txBox="1"/>
          <p:nvPr/>
        </p:nvSpPr>
        <p:spPr>
          <a:xfrm>
            <a:off x="459657" y="2555007"/>
            <a:ext cx="50685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котирувальні ціни зазначені в інформаційно-аналітичних агентствах;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біржові ціни тощо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D315B8-BDE4-EEE0-5AB9-65E957615177}"/>
              </a:ext>
            </a:extLst>
          </p:cNvPr>
          <p:cNvSpPr txBox="1"/>
          <p:nvPr/>
        </p:nvSpPr>
        <p:spPr>
          <a:xfrm>
            <a:off x="1354402" y="3694739"/>
            <a:ext cx="28168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застосування</a:t>
            </a: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(експорт зернових)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Графіка 23" descr="Home with solid fill">
            <a:extLst>
              <a:ext uri="{FF2B5EF4-FFF2-40B4-BE49-F238E27FC236}">
                <a16:creationId xmlns:a16="http://schemas.microsoft.com/office/drawing/2014/main" id="{8EECBA17-1888-F57F-C8AD-6B52F62F3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286" y="5549070"/>
            <a:ext cx="565353" cy="56535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33BFE41-D769-3A15-9F1C-D94DC1F1B2DF}"/>
              </a:ext>
            </a:extLst>
          </p:cNvPr>
          <p:cNvSpPr txBox="1"/>
          <p:nvPr/>
        </p:nvSpPr>
        <p:spPr>
          <a:xfrm>
            <a:off x="180534" y="4273731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А</a:t>
            </a:r>
          </a:p>
        </p:txBody>
      </p:sp>
      <p:cxnSp>
        <p:nvCxnSpPr>
          <p:cNvPr id="26" name="Пряма зі стрілкою 25">
            <a:extLst>
              <a:ext uri="{FF2B5EF4-FFF2-40B4-BE49-F238E27FC236}">
                <a16:creationId xmlns:a16="http://schemas.microsoft.com/office/drawing/2014/main" id="{DC106D77-497F-2575-EFD7-35D6E0E79427}"/>
              </a:ext>
            </a:extLst>
          </p:cNvPr>
          <p:cNvCxnSpPr>
            <a:cxnSpLocks/>
          </p:cNvCxnSpPr>
          <p:nvPr/>
        </p:nvCxnSpPr>
        <p:spPr>
          <a:xfrm>
            <a:off x="1039749" y="4960833"/>
            <a:ext cx="1859658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BA7ABB2B-D850-3090-9211-BFF14FD65B64}"/>
              </a:ext>
            </a:extLst>
          </p:cNvPr>
          <p:cNvCxnSpPr>
            <a:cxnSpLocks/>
          </p:cNvCxnSpPr>
          <p:nvPr/>
        </p:nvCxnSpPr>
        <p:spPr>
          <a:xfrm>
            <a:off x="1877293" y="4544567"/>
            <a:ext cx="8014" cy="7326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Графіка 28" descr="Home with solid fill">
            <a:extLst>
              <a:ext uri="{FF2B5EF4-FFF2-40B4-BE49-F238E27FC236}">
                <a16:creationId xmlns:a16="http://schemas.microsoft.com/office/drawing/2014/main" id="{B5695924-D0C0-4017-EB59-BB3086CBD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60152" y="4560561"/>
            <a:ext cx="565353" cy="56535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FD0B7326-5427-9C30-3131-68D8AEEF1352}"/>
              </a:ext>
            </a:extLst>
          </p:cNvPr>
          <p:cNvSpPr txBox="1"/>
          <p:nvPr/>
        </p:nvSpPr>
        <p:spPr>
          <a:xfrm>
            <a:off x="3172136" y="4286351"/>
            <a:ext cx="125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20AB23-C313-2CF8-31DE-F164FBF2131D}"/>
              </a:ext>
            </a:extLst>
          </p:cNvPr>
          <p:cNvSpPr txBox="1"/>
          <p:nvPr/>
        </p:nvSpPr>
        <p:spPr>
          <a:xfrm>
            <a:off x="1948735" y="5618702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НКО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996B18B-70FA-63AD-F2C0-FBD924AF98A1}"/>
              </a:ext>
            </a:extLst>
          </p:cNvPr>
          <p:cNvSpPr txBox="1"/>
          <p:nvPr/>
        </p:nvSpPr>
        <p:spPr>
          <a:xfrm>
            <a:off x="4095149" y="4725035"/>
            <a:ext cx="1313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т.</a:t>
            </a:r>
          </a:p>
        </p:txBody>
      </p:sp>
      <p:pic>
        <p:nvPicPr>
          <p:cNvPr id="34" name="Графіка 33" descr="Corn with solid fill">
            <a:extLst>
              <a:ext uri="{FF2B5EF4-FFF2-40B4-BE49-F238E27FC236}">
                <a16:creationId xmlns:a16="http://schemas.microsoft.com/office/drawing/2014/main" id="{1B9A242D-821C-5899-2E07-E180A40B30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07850" y="4725035"/>
            <a:ext cx="377701" cy="377701"/>
          </a:xfrm>
          <a:prstGeom prst="rect">
            <a:avLst/>
          </a:prstGeom>
        </p:spPr>
      </p:pic>
      <p:pic>
        <p:nvPicPr>
          <p:cNvPr id="38" name="Графіка 37" descr="Home with solid fill">
            <a:extLst>
              <a:ext uri="{FF2B5EF4-FFF2-40B4-BE49-F238E27FC236}">
                <a16:creationId xmlns:a16="http://schemas.microsoft.com/office/drawing/2014/main" id="{E4910D5C-B593-1C67-0CE6-3D7D1F52F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869" y="4556614"/>
            <a:ext cx="565353" cy="56535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178E8DD-BA38-4BD3-6495-5BC341F4893A}"/>
              </a:ext>
            </a:extLst>
          </p:cNvPr>
          <p:cNvSpPr txBox="1"/>
          <p:nvPr/>
        </p:nvSpPr>
        <p:spPr>
          <a:xfrm>
            <a:off x="1161595" y="5314940"/>
            <a:ext cx="2054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Котирувальні ціни</a:t>
            </a:r>
          </a:p>
        </p:txBody>
      </p:sp>
      <p:pic>
        <p:nvPicPr>
          <p:cNvPr id="41" name="Графіка 40" descr="Home with solid fill">
            <a:extLst>
              <a:ext uri="{FF2B5EF4-FFF2-40B4-BE49-F238E27FC236}">
                <a16:creationId xmlns:a16="http://schemas.microsoft.com/office/drawing/2014/main" id="{470090C3-D305-F6A4-34A8-B9AF8A14E5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4906" y="5478135"/>
            <a:ext cx="565353" cy="565353"/>
          </a:xfrm>
          <a:prstGeom prst="rect">
            <a:avLst/>
          </a:prstGeom>
        </p:spPr>
      </p:pic>
      <p:cxnSp>
        <p:nvCxnSpPr>
          <p:cNvPr id="42" name="Пряма зі стрілкою 41">
            <a:extLst>
              <a:ext uri="{FF2B5EF4-FFF2-40B4-BE49-F238E27FC236}">
                <a16:creationId xmlns:a16="http://schemas.microsoft.com/office/drawing/2014/main" id="{CE242CAF-5513-023E-CF79-A118A4536E9A}"/>
              </a:ext>
            </a:extLst>
          </p:cNvPr>
          <p:cNvCxnSpPr>
            <a:cxnSpLocks/>
          </p:cNvCxnSpPr>
          <p:nvPr/>
        </p:nvCxnSpPr>
        <p:spPr>
          <a:xfrm flipV="1">
            <a:off x="1148192" y="5948787"/>
            <a:ext cx="1751215" cy="1002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 сполучна лінія 43">
            <a:extLst>
              <a:ext uri="{FF2B5EF4-FFF2-40B4-BE49-F238E27FC236}">
                <a16:creationId xmlns:a16="http://schemas.microsoft.com/office/drawing/2014/main" id="{013B73E3-649A-C953-8E0A-D182F229F0CB}"/>
              </a:ext>
            </a:extLst>
          </p:cNvPr>
          <p:cNvCxnSpPr>
            <a:cxnSpLocks/>
          </p:cNvCxnSpPr>
          <p:nvPr/>
        </p:nvCxnSpPr>
        <p:spPr>
          <a:xfrm>
            <a:off x="1908848" y="5742998"/>
            <a:ext cx="1039" cy="626197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6" name="Графіка 45" descr="Corn with solid fill">
            <a:extLst>
              <a:ext uri="{FF2B5EF4-FFF2-40B4-BE49-F238E27FC236}">
                <a16:creationId xmlns:a16="http://schemas.microsoft.com/office/drawing/2014/main" id="{53063777-32BB-4634-F707-0AAFB52CA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00276" y="5642895"/>
            <a:ext cx="377701" cy="377701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B600EF8-1658-2207-FAC3-DD5B93A5A432}"/>
              </a:ext>
            </a:extLst>
          </p:cNvPr>
          <p:cNvSpPr txBox="1"/>
          <p:nvPr/>
        </p:nvSpPr>
        <p:spPr>
          <a:xfrm>
            <a:off x="1837005" y="4613836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26EFBBB-DFC0-888C-3B29-B5CD12D040DA}"/>
              </a:ext>
            </a:extLst>
          </p:cNvPr>
          <p:cNvSpPr txBox="1"/>
          <p:nvPr/>
        </p:nvSpPr>
        <p:spPr>
          <a:xfrm>
            <a:off x="3957137" y="5729304"/>
            <a:ext cx="2001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110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$, 125$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36CB7F1-784B-1BBF-24A4-CC55A16A4319}"/>
              </a:ext>
            </a:extLst>
          </p:cNvPr>
          <p:cNvSpPr txBox="1"/>
          <p:nvPr/>
        </p:nvSpPr>
        <p:spPr>
          <a:xfrm>
            <a:off x="6352869" y="2819895"/>
            <a:ext cx="5068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загальнодоступні бази даних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50FCEC0-4853-100F-AF65-36B0D71D0B4A}"/>
              </a:ext>
            </a:extLst>
          </p:cNvPr>
          <p:cNvSpPr txBox="1"/>
          <p:nvPr/>
        </p:nvSpPr>
        <p:spPr>
          <a:xfrm>
            <a:off x="7288002" y="3380604"/>
            <a:ext cx="32883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застосування</a:t>
            </a: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(експорт електроніки)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" name="Графіка 52" descr="Home with solid fill">
            <a:extLst>
              <a:ext uri="{FF2B5EF4-FFF2-40B4-BE49-F238E27FC236}">
                <a16:creationId xmlns:a16="http://schemas.microsoft.com/office/drawing/2014/main" id="{A9681C83-5A94-E44B-A7BD-4557C8E463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27458" y="4435577"/>
            <a:ext cx="565353" cy="565353"/>
          </a:xfrm>
          <a:prstGeom prst="rect">
            <a:avLst/>
          </a:prstGeom>
        </p:spPr>
      </p:pic>
      <p:cxnSp>
        <p:nvCxnSpPr>
          <p:cNvPr id="54" name="Пряма зі стрілкою 53">
            <a:extLst>
              <a:ext uri="{FF2B5EF4-FFF2-40B4-BE49-F238E27FC236}">
                <a16:creationId xmlns:a16="http://schemas.microsoft.com/office/drawing/2014/main" id="{B63361A5-CB38-DF13-A97F-FDF1B7B8B5D8}"/>
              </a:ext>
            </a:extLst>
          </p:cNvPr>
          <p:cNvCxnSpPr>
            <a:cxnSpLocks/>
          </p:cNvCxnSpPr>
          <p:nvPr/>
        </p:nvCxnSpPr>
        <p:spPr>
          <a:xfrm flipV="1">
            <a:off x="7072497" y="4718253"/>
            <a:ext cx="1462043" cy="20816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8F57B17-A492-D59A-5078-137969025F11}"/>
              </a:ext>
            </a:extLst>
          </p:cNvPr>
          <p:cNvSpPr txBox="1"/>
          <p:nvPr/>
        </p:nvSpPr>
        <p:spPr>
          <a:xfrm>
            <a:off x="6077522" y="4150517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А</a:t>
            </a:r>
          </a:p>
        </p:txBody>
      </p:sp>
      <p:pic>
        <p:nvPicPr>
          <p:cNvPr id="56" name="Графіка 55" descr="Home with solid fill">
            <a:extLst>
              <a:ext uri="{FF2B5EF4-FFF2-40B4-BE49-F238E27FC236}">
                <a16:creationId xmlns:a16="http://schemas.microsoft.com/office/drawing/2014/main" id="{97DC2730-2678-5081-1FA6-F36A16299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12226" y="4416173"/>
            <a:ext cx="565353" cy="565353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801B7821-E65E-39B6-C59D-834D98C0FDED}"/>
              </a:ext>
            </a:extLst>
          </p:cNvPr>
          <p:cNvSpPr txBox="1"/>
          <p:nvPr/>
        </p:nvSpPr>
        <p:spPr>
          <a:xfrm>
            <a:off x="8760593" y="4149376"/>
            <a:ext cx="126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Пряма сполучна лінія 57">
            <a:extLst>
              <a:ext uri="{FF2B5EF4-FFF2-40B4-BE49-F238E27FC236}">
                <a16:creationId xmlns:a16="http://schemas.microsoft.com/office/drawing/2014/main" id="{3FF021FA-D5B5-A61C-7C52-B702BD918679}"/>
              </a:ext>
            </a:extLst>
          </p:cNvPr>
          <p:cNvCxnSpPr>
            <a:cxnSpLocks/>
          </p:cNvCxnSpPr>
          <p:nvPr/>
        </p:nvCxnSpPr>
        <p:spPr>
          <a:xfrm>
            <a:off x="7638653" y="4221832"/>
            <a:ext cx="8014" cy="7326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68E80E88-53AC-C68B-452B-20FE8D45E486}"/>
              </a:ext>
            </a:extLst>
          </p:cNvPr>
          <p:cNvSpPr txBox="1"/>
          <p:nvPr/>
        </p:nvSpPr>
        <p:spPr>
          <a:xfrm>
            <a:off x="7630341" y="4384828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ADAA170-BAB9-02C0-CCA7-43A3151315CC}"/>
              </a:ext>
            </a:extLst>
          </p:cNvPr>
          <p:cNvSpPr txBox="1"/>
          <p:nvPr/>
        </p:nvSpPr>
        <p:spPr>
          <a:xfrm>
            <a:off x="6061137" y="6235453"/>
            <a:ext cx="5742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застосуванні методів 302-303 акцентується увага на </a:t>
            </a:r>
            <a:r>
              <a:rPr lang="uk-UA" sz="1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зіставності</a:t>
            </a:r>
            <a:r>
              <a:rPr lang="uk-UA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облікової політики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046F08D-AA11-E001-1BFD-0CB5D444933F}"/>
              </a:ext>
            </a:extLst>
          </p:cNvPr>
          <p:cNvSpPr txBox="1"/>
          <p:nvPr/>
        </p:nvSpPr>
        <p:spPr>
          <a:xfrm>
            <a:off x="9919388" y="4503401"/>
            <a:ext cx="1313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ЧРВ = 3%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871D87F-0D0B-DAE7-8D4D-8911FBAFE6E3}"/>
              </a:ext>
            </a:extLst>
          </p:cNvPr>
          <p:cNvSpPr txBox="1"/>
          <p:nvPr/>
        </p:nvSpPr>
        <p:spPr>
          <a:xfrm>
            <a:off x="6850676" y="5072327"/>
            <a:ext cx="2859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Зіставні юридичні особи</a:t>
            </a:r>
          </a:p>
        </p:txBody>
      </p:sp>
      <p:pic>
        <p:nvPicPr>
          <p:cNvPr id="65" name="Графіка 64" descr="Home with solid fill">
            <a:extLst>
              <a:ext uri="{FF2B5EF4-FFF2-40B4-BE49-F238E27FC236}">
                <a16:creationId xmlns:a16="http://schemas.microsoft.com/office/drawing/2014/main" id="{E33E5D62-F1E5-55EC-3977-9C35BBA38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82360" y="5401360"/>
            <a:ext cx="565353" cy="565353"/>
          </a:xfrm>
          <a:prstGeom prst="rect">
            <a:avLst/>
          </a:prstGeom>
        </p:spPr>
      </p:pic>
      <p:cxnSp>
        <p:nvCxnSpPr>
          <p:cNvPr id="66" name="Пряма зі стрілкою 65">
            <a:extLst>
              <a:ext uri="{FF2B5EF4-FFF2-40B4-BE49-F238E27FC236}">
                <a16:creationId xmlns:a16="http://schemas.microsoft.com/office/drawing/2014/main" id="{6DA714BF-4210-2F7F-E084-524861601DCD}"/>
              </a:ext>
            </a:extLst>
          </p:cNvPr>
          <p:cNvCxnSpPr>
            <a:cxnSpLocks/>
          </p:cNvCxnSpPr>
          <p:nvPr/>
        </p:nvCxnSpPr>
        <p:spPr>
          <a:xfrm>
            <a:off x="7072497" y="5823166"/>
            <a:ext cx="1602137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Графіка 66" descr="Home with solid fill">
            <a:extLst>
              <a:ext uri="{FF2B5EF4-FFF2-40B4-BE49-F238E27FC236}">
                <a16:creationId xmlns:a16="http://schemas.microsoft.com/office/drawing/2014/main" id="{A355C31D-34F1-8235-2A31-6286D44ABC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31439" y="5460321"/>
            <a:ext cx="565353" cy="565353"/>
          </a:xfrm>
          <a:prstGeom prst="rect">
            <a:avLst/>
          </a:prstGeom>
        </p:spPr>
      </p:pic>
      <p:cxnSp>
        <p:nvCxnSpPr>
          <p:cNvPr id="70" name="Пряма сполучна лінія 69">
            <a:extLst>
              <a:ext uri="{FF2B5EF4-FFF2-40B4-BE49-F238E27FC236}">
                <a16:creationId xmlns:a16="http://schemas.microsoft.com/office/drawing/2014/main" id="{B8F88DB5-28D3-DDE1-2915-A9B62F825611}"/>
              </a:ext>
            </a:extLst>
          </p:cNvPr>
          <p:cNvCxnSpPr>
            <a:cxnSpLocks/>
          </p:cNvCxnSpPr>
          <p:nvPr/>
        </p:nvCxnSpPr>
        <p:spPr>
          <a:xfrm>
            <a:off x="7629302" y="5510068"/>
            <a:ext cx="1039" cy="626197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67601C4-4A5C-5153-1F1E-808DAA8CE567}"/>
              </a:ext>
            </a:extLst>
          </p:cNvPr>
          <p:cNvSpPr txBox="1"/>
          <p:nvPr/>
        </p:nvSpPr>
        <p:spPr>
          <a:xfrm>
            <a:off x="7636336" y="5468828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НКО</a:t>
            </a:r>
          </a:p>
        </p:txBody>
      </p:sp>
      <p:pic>
        <p:nvPicPr>
          <p:cNvPr id="78" name="Графіка 77" descr="Computer with solid fill">
            <a:extLst>
              <a:ext uri="{FF2B5EF4-FFF2-40B4-BE49-F238E27FC236}">
                <a16:creationId xmlns:a16="http://schemas.microsoft.com/office/drawing/2014/main" id="{8E7AA535-F004-A1EA-9F38-8F02B83CC9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47282" y="4534069"/>
            <a:ext cx="457200" cy="457200"/>
          </a:xfrm>
          <a:prstGeom prst="rect">
            <a:avLst/>
          </a:prstGeom>
        </p:spPr>
      </p:pic>
      <p:pic>
        <p:nvPicPr>
          <p:cNvPr id="79" name="Графіка 78" descr="Computer with solid fill">
            <a:extLst>
              <a:ext uri="{FF2B5EF4-FFF2-40B4-BE49-F238E27FC236}">
                <a16:creationId xmlns:a16="http://schemas.microsoft.com/office/drawing/2014/main" id="{9AD05DC3-276B-0BE3-436D-A674D31746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34524" y="5608530"/>
            <a:ext cx="457200" cy="45720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669613A5-841A-DB4F-891B-5501201764D2}"/>
              </a:ext>
            </a:extLst>
          </p:cNvPr>
          <p:cNvSpPr txBox="1"/>
          <p:nvPr/>
        </p:nvSpPr>
        <p:spPr>
          <a:xfrm>
            <a:off x="9819313" y="5570477"/>
            <a:ext cx="2156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ЧРВ = 3%, 5%, 7%</a:t>
            </a:r>
          </a:p>
        </p:txBody>
      </p:sp>
    </p:spTree>
    <p:extLst>
      <p:ext uri="{BB962C8B-B14F-4D97-AF65-F5344CB8AC3E}">
        <p14:creationId xmlns:p14="http://schemas.microsoft.com/office/powerpoint/2010/main" val="55379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EE6BD8-FC8A-4FE2-85D1-9CE7C465BA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3022FA-2682-416F-8861-1C8E3CD2A3B0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B5B512-B39A-4B4D-B144-AC8BF3F757AE}"/>
              </a:ext>
            </a:extLst>
          </p:cNvPr>
          <p:cNvSpPr txBox="1"/>
          <p:nvPr/>
        </p:nvSpPr>
        <p:spPr>
          <a:xfrm>
            <a:off x="2165853" y="1149853"/>
            <a:ext cx="884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що звернути увагу при виборі джерел інформації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961D8-5E35-406B-852F-32B3CDF37FEC}"/>
              </a:ext>
            </a:extLst>
          </p:cNvPr>
          <p:cNvSpPr txBox="1"/>
          <p:nvPr/>
        </p:nvSpPr>
        <p:spPr>
          <a:xfrm>
            <a:off x="306934" y="1936220"/>
            <a:ext cx="5289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цілей застосування методу ПНЦ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59D49B-7BCA-4FAA-8BED-B8F14E3F2810}"/>
              </a:ext>
            </a:extLst>
          </p:cNvPr>
          <p:cNvSpPr txBox="1"/>
          <p:nvPr/>
        </p:nvSpPr>
        <p:spPr>
          <a:xfrm>
            <a:off x="6077522" y="1936221"/>
            <a:ext cx="5898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цілей застосування методів рентабельності</a:t>
            </a:r>
          </a:p>
        </p:txBody>
      </p:sp>
      <p:cxnSp>
        <p:nvCxnSpPr>
          <p:cNvPr id="10" name="Пряма сполучна лінія 9">
            <a:extLst>
              <a:ext uri="{FF2B5EF4-FFF2-40B4-BE49-F238E27FC236}">
                <a16:creationId xmlns:a16="http://schemas.microsoft.com/office/drawing/2014/main" id="{D1A913E5-7C35-49FB-AB03-464FDE398E07}"/>
              </a:ext>
            </a:extLst>
          </p:cNvPr>
          <p:cNvCxnSpPr>
            <a:cxnSpLocks/>
          </p:cNvCxnSpPr>
          <p:nvPr/>
        </p:nvCxnSpPr>
        <p:spPr>
          <a:xfrm>
            <a:off x="5958186" y="2133739"/>
            <a:ext cx="0" cy="3985950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Графіка 2" descr="Philanthropy with solid fill">
            <a:extLst>
              <a:ext uri="{FF2B5EF4-FFF2-40B4-BE49-F238E27FC236}">
                <a16:creationId xmlns:a16="http://schemas.microsoft.com/office/drawing/2014/main" id="{3B80029B-BB2B-F210-C778-3465636466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7741" y="2557623"/>
            <a:ext cx="691324" cy="5714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E2A754E-BEAF-40A8-8C03-31EF27B9E6B2}"/>
              </a:ext>
            </a:extLst>
          </p:cNvPr>
          <p:cNvSpPr txBox="1"/>
          <p:nvPr/>
        </p:nvSpPr>
        <p:spPr>
          <a:xfrm>
            <a:off x="1068400" y="2661032"/>
            <a:ext cx="370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проведення платежів</a:t>
            </a:r>
          </a:p>
        </p:txBody>
      </p:sp>
      <p:pic>
        <p:nvPicPr>
          <p:cNvPr id="14" name="Графіка 6" descr="Route (Two Pins With A Path) with solid fill">
            <a:extLst>
              <a:ext uri="{FF2B5EF4-FFF2-40B4-BE49-F238E27FC236}">
                <a16:creationId xmlns:a16="http://schemas.microsoft.com/office/drawing/2014/main" id="{F7234E30-C36F-F2FA-E2D8-065649577A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8025" y="3304323"/>
            <a:ext cx="560095" cy="54700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6378B46-30A3-4565-8BF4-D34C8D217D44}"/>
              </a:ext>
            </a:extLst>
          </p:cNvPr>
          <p:cNvSpPr txBox="1"/>
          <p:nvPr/>
        </p:nvSpPr>
        <p:spPr>
          <a:xfrm>
            <a:off x="949065" y="3431477"/>
            <a:ext cx="370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та базис поставки</a:t>
            </a:r>
          </a:p>
        </p:txBody>
      </p:sp>
      <p:pic>
        <p:nvPicPr>
          <p:cNvPr id="17" name="Графіка 34" descr="Loan with solid fill">
            <a:extLst>
              <a:ext uri="{FF2B5EF4-FFF2-40B4-BE49-F238E27FC236}">
                <a16:creationId xmlns:a16="http://schemas.microsoft.com/office/drawing/2014/main" id="{993A99B8-6C3A-29A2-1054-D4103FF680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6256" y="4084935"/>
            <a:ext cx="545520" cy="46551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7CAAAA1-9BDE-42D2-BEF4-35A125623621}"/>
              </a:ext>
            </a:extLst>
          </p:cNvPr>
          <p:cNvSpPr txBox="1"/>
          <p:nvPr/>
        </p:nvSpPr>
        <p:spPr>
          <a:xfrm>
            <a:off x="949065" y="4530777"/>
            <a:ext cx="370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якісно-технічні характеристики товарів</a:t>
            </a:r>
          </a:p>
        </p:txBody>
      </p:sp>
      <p:pic>
        <p:nvPicPr>
          <p:cNvPr id="19" name="Графіка 18" descr="Crops with solid fill">
            <a:extLst>
              <a:ext uri="{FF2B5EF4-FFF2-40B4-BE49-F238E27FC236}">
                <a16:creationId xmlns:a16="http://schemas.microsoft.com/office/drawing/2014/main" id="{88E2E331-D0D9-4593-B82A-D351280F3F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5547" y="4679401"/>
            <a:ext cx="386937" cy="3869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F822C51-89AA-4EAB-92AD-0899A625AF6A}"/>
              </a:ext>
            </a:extLst>
          </p:cNvPr>
          <p:cNvSpPr txBox="1"/>
          <p:nvPr/>
        </p:nvSpPr>
        <p:spPr>
          <a:xfrm>
            <a:off x="949065" y="4029405"/>
            <a:ext cx="370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валюту розрахунків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6B50D1-7DA4-4345-A5CB-F5AD141F059D}"/>
              </a:ext>
            </a:extLst>
          </p:cNvPr>
          <p:cNvSpPr txBox="1"/>
          <p:nvPr/>
        </p:nvSpPr>
        <p:spPr>
          <a:xfrm>
            <a:off x="491780" y="5309148"/>
            <a:ext cx="5742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відмінностей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усуває пріоритетність застосування методу ПНЦ</a:t>
            </a:r>
          </a:p>
        </p:txBody>
      </p:sp>
      <p:sp>
        <p:nvSpPr>
          <p:cNvPr id="23" name="Знак множення 22">
            <a:extLst>
              <a:ext uri="{FF2B5EF4-FFF2-40B4-BE49-F238E27FC236}">
                <a16:creationId xmlns:a16="http://schemas.microsoft.com/office/drawing/2014/main" id="{F778E7BA-F832-4BFA-B0C1-BA3E25E971E5}"/>
              </a:ext>
            </a:extLst>
          </p:cNvPr>
          <p:cNvSpPr/>
          <p:nvPr/>
        </p:nvSpPr>
        <p:spPr>
          <a:xfrm>
            <a:off x="418675" y="5337001"/>
            <a:ext cx="369453" cy="3385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E72B6206-FD1C-4B25-9B1D-8FD70C9181F7}"/>
              </a:ext>
            </a:extLst>
          </p:cNvPr>
          <p:cNvCxnSpPr>
            <a:cxnSpLocks/>
          </p:cNvCxnSpPr>
          <p:nvPr/>
        </p:nvCxnSpPr>
        <p:spPr>
          <a:xfrm>
            <a:off x="3247239" y="5955479"/>
            <a:ext cx="0" cy="242106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Графіка 26" descr="Checkmark with solid fill">
            <a:extLst>
              <a:ext uri="{FF2B5EF4-FFF2-40B4-BE49-F238E27FC236}">
                <a16:creationId xmlns:a16="http://schemas.microsoft.com/office/drawing/2014/main" id="{29E976C5-0731-46DC-A239-0FD4DFADC15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9305" y="6206717"/>
            <a:ext cx="364616" cy="36461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40C8793-5407-4835-B3D5-7695DF817A2C}"/>
              </a:ext>
            </a:extLst>
          </p:cNvPr>
          <p:cNvSpPr txBox="1"/>
          <p:nvPr/>
        </p:nvSpPr>
        <p:spPr>
          <a:xfrm>
            <a:off x="883450" y="6119689"/>
            <a:ext cx="4733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докласти розумних зусиль для проведення коригувань умов КО та НКО</a:t>
            </a:r>
          </a:p>
        </p:txBody>
      </p:sp>
      <p:pic>
        <p:nvPicPr>
          <p:cNvPr id="29" name="Графіка 28" descr="Badge Tick1 with solid fill">
            <a:extLst>
              <a:ext uri="{FF2B5EF4-FFF2-40B4-BE49-F238E27FC236}">
                <a16:creationId xmlns:a16="http://schemas.microsoft.com/office/drawing/2014/main" id="{648953F3-93B0-4080-97A5-F57B23C3E0D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90071" y="3429000"/>
            <a:ext cx="513655" cy="5136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E17F23D-97B4-4683-A850-09E7AD606AB8}"/>
              </a:ext>
            </a:extLst>
          </p:cNvPr>
          <p:cNvSpPr txBox="1"/>
          <p:nvPr/>
        </p:nvSpPr>
        <p:spPr>
          <a:xfrm>
            <a:off x="6432993" y="2937112"/>
            <a:ext cx="5187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повної та достовірної інформації щодо: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4EC4620-C346-466E-A729-480C0350F7BF}"/>
              </a:ext>
            </a:extLst>
          </p:cNvPr>
          <p:cNvSpPr txBox="1"/>
          <p:nvPr/>
        </p:nvSpPr>
        <p:spPr>
          <a:xfrm>
            <a:off x="7139804" y="3470452"/>
            <a:ext cx="370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 показників діяльності юридичних осіб</a:t>
            </a:r>
          </a:p>
        </p:txBody>
      </p:sp>
      <p:pic>
        <p:nvPicPr>
          <p:cNvPr id="32" name="Графіка 31" descr="Badge Tick1 with solid fill">
            <a:extLst>
              <a:ext uri="{FF2B5EF4-FFF2-40B4-BE49-F238E27FC236}">
                <a16:creationId xmlns:a16="http://schemas.microsoft.com/office/drawing/2014/main" id="{86B6AE68-2154-4B58-856B-B32F7ACC4C9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14474" y="4065211"/>
            <a:ext cx="513655" cy="51365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BD01086-2771-4E1B-A785-A970DA321E61}"/>
              </a:ext>
            </a:extLst>
          </p:cNvPr>
          <p:cNvSpPr txBox="1"/>
          <p:nvPr/>
        </p:nvSpPr>
        <p:spPr>
          <a:xfrm>
            <a:off x="7128127" y="4101568"/>
            <a:ext cx="370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фактичного виду діяльності юридичних осіб</a:t>
            </a:r>
          </a:p>
        </p:txBody>
      </p:sp>
      <p:pic>
        <p:nvPicPr>
          <p:cNvPr id="34" name="Графіка 33" descr="Badge Tick1 with solid fill">
            <a:extLst>
              <a:ext uri="{FF2B5EF4-FFF2-40B4-BE49-F238E27FC236}">
                <a16:creationId xmlns:a16="http://schemas.microsoft.com/office/drawing/2014/main" id="{5E78F227-D51C-48B9-9650-7452C925A7A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26149" y="4719817"/>
            <a:ext cx="513655" cy="51365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40E2B505-BBCA-42A1-9160-AE5F3CFA8B4D}"/>
              </a:ext>
            </a:extLst>
          </p:cNvPr>
          <p:cNvSpPr txBox="1"/>
          <p:nvPr/>
        </p:nvSpPr>
        <p:spPr>
          <a:xfrm>
            <a:off x="7128127" y="4745437"/>
            <a:ext cx="400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власності юридичних осіб </a:t>
            </a:r>
          </a:p>
        </p:txBody>
      </p:sp>
      <p:pic>
        <p:nvPicPr>
          <p:cNvPr id="36" name="Графіка 35" descr="Badge Tick1 with solid fill">
            <a:extLst>
              <a:ext uri="{FF2B5EF4-FFF2-40B4-BE49-F238E27FC236}">
                <a16:creationId xmlns:a16="http://schemas.microsoft.com/office/drawing/2014/main" id="{815AF412-C9BB-49F8-B9C1-B4DBFCC65FF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26149" y="5378374"/>
            <a:ext cx="513655" cy="51365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19E893D-BD58-4E9F-BB7E-40C84C01F6E2}"/>
              </a:ext>
            </a:extLst>
          </p:cNvPr>
          <p:cNvSpPr txBox="1"/>
          <p:nvPr/>
        </p:nvSpPr>
        <p:spPr>
          <a:xfrm>
            <a:off x="7069763" y="5381648"/>
            <a:ext cx="3944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географічний ринок </a:t>
            </a:r>
          </a:p>
        </p:txBody>
      </p:sp>
      <p:cxnSp>
        <p:nvCxnSpPr>
          <p:cNvPr id="40" name="Пряма зі стрілкою 39">
            <a:extLst>
              <a:ext uri="{FF2B5EF4-FFF2-40B4-BE49-F238E27FC236}">
                <a16:creationId xmlns:a16="http://schemas.microsoft.com/office/drawing/2014/main" id="{8CACB295-A1F2-47EE-A2C5-9A38CDE10DF3}"/>
              </a:ext>
            </a:extLst>
          </p:cNvPr>
          <p:cNvCxnSpPr>
            <a:cxnSpLocks/>
          </p:cNvCxnSpPr>
          <p:nvPr/>
        </p:nvCxnSpPr>
        <p:spPr>
          <a:xfrm>
            <a:off x="5390284" y="6389285"/>
            <a:ext cx="567902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3057B40-D1A3-4A78-BC7F-0A6A3915427F}"/>
              </a:ext>
            </a:extLst>
          </p:cNvPr>
          <p:cNvSpPr txBox="1"/>
          <p:nvPr/>
        </p:nvSpPr>
        <p:spPr>
          <a:xfrm>
            <a:off x="6806056" y="6076532"/>
            <a:ext cx="505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неможливості здійснити коригування застосувати методи рентабельності</a:t>
            </a:r>
          </a:p>
        </p:txBody>
      </p:sp>
      <p:pic>
        <p:nvPicPr>
          <p:cNvPr id="44" name="Графіка 43" descr="Checkmark with solid fill">
            <a:extLst>
              <a:ext uri="{FF2B5EF4-FFF2-40B4-BE49-F238E27FC236}">
                <a16:creationId xmlns:a16="http://schemas.microsoft.com/office/drawing/2014/main" id="{3799DD5E-A717-452E-B108-6BB9ECC5AA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432993" y="6197585"/>
            <a:ext cx="364616" cy="36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2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E388-9824-20A2-99E7-908B011765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8375C7-6541-7017-9F3E-59FCF3F70417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FC4D-1428-5BDB-2320-4DB8DC0312EF}"/>
              </a:ext>
            </a:extLst>
          </p:cNvPr>
          <p:cNvSpPr txBox="1"/>
          <p:nvPr/>
        </p:nvSpPr>
        <p:spPr>
          <a:xfrm>
            <a:off x="2758170" y="972776"/>
            <a:ext cx="85933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з сировинними товарами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684A2-CB45-497C-6707-9F57BB1E788E}"/>
              </a:ext>
            </a:extLst>
          </p:cNvPr>
          <p:cNvSpPr txBox="1"/>
          <p:nvPr/>
        </p:nvSpPr>
        <p:spPr>
          <a:xfrm>
            <a:off x="6206069" y="1892674"/>
            <a:ext cx="58089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Рекомендований перелік джерел інформації для отримання котирувальних цін</a:t>
            </a:r>
            <a:r>
              <a:rPr lang="uk-UA" sz="2000" u="sng" dirty="0">
                <a:latin typeface="Times New Roman" panose="02020603050405020304" pitchFamily="18" charset="0"/>
              </a:rPr>
              <a:t>:</a:t>
            </a:r>
            <a:endParaRPr lang="uk-UA" sz="2000" u="sng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af-Z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Argus Media Ltd</a:t>
            </a:r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uk-U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af-Z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Refinitiv Holdings Ltd</a:t>
            </a:r>
            <a:endParaRPr lang="uk-U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af-Z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af-Z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S&amp;P Global Platts (S&amp;P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Global Inc.)</a:t>
            </a:r>
            <a:endParaRPr lang="uk-U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af-Z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Держзовнішінформ</a:t>
            </a: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Укрпромзовнішекспертиза</a:t>
            </a:r>
            <a:endParaRPr lang="af-ZA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Схема 31">
            <a:extLst>
              <a:ext uri="{FF2B5EF4-FFF2-40B4-BE49-F238E27FC236}">
                <a16:creationId xmlns:a16="http://schemas.microsoft.com/office/drawing/2014/main" id="{39BF8B80-3ADA-7EEF-454D-3E8635331B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8693206"/>
              </p:ext>
            </p:extLst>
          </p:nvPr>
        </p:nvGraphicFramePr>
        <p:xfrm>
          <a:off x="-311116" y="1824476"/>
          <a:ext cx="7016715" cy="4765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68747264-2AB1-2821-76F6-2D11044FC648}"/>
              </a:ext>
            </a:extLst>
          </p:cNvPr>
          <p:cNvSpPr txBox="1"/>
          <p:nvPr/>
        </p:nvSpPr>
        <p:spPr>
          <a:xfrm>
            <a:off x="6383051" y="5700184"/>
            <a:ext cx="5808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опубліковано на сайті ДПС України: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tax.gov.ua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06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9DE0D7-A026-ED5E-883A-1E27C5063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6584A9-7E3F-88F3-90E2-B1805691A140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77F3D43-5941-EF8C-87D1-53D9A5B5D3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296" y="2199391"/>
            <a:ext cx="4889873" cy="1199536"/>
          </a:xfrm>
          <a:prstGeom prst="rect">
            <a:avLst/>
          </a:prstGeom>
        </p:spPr>
      </p:pic>
      <p:pic>
        <p:nvPicPr>
          <p:cNvPr id="9" name="Графіка 8" descr="Badge 1 outline">
            <a:extLst>
              <a:ext uri="{FF2B5EF4-FFF2-40B4-BE49-F238E27FC236}">
                <a16:creationId xmlns:a16="http://schemas.microsoft.com/office/drawing/2014/main" id="{848F5B71-EBD2-E9D5-BD76-6D3F9FEBE8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2108" y="2650830"/>
            <a:ext cx="575187" cy="575187"/>
          </a:xfrm>
          <a:prstGeom prst="rect">
            <a:avLst/>
          </a:prstGeom>
        </p:spPr>
      </p:pic>
      <p:pic>
        <p:nvPicPr>
          <p:cNvPr id="21" name="Графіка 20" descr="Badge outline">
            <a:extLst>
              <a:ext uri="{FF2B5EF4-FFF2-40B4-BE49-F238E27FC236}">
                <a16:creationId xmlns:a16="http://schemas.microsoft.com/office/drawing/2014/main" id="{25E060C5-C0CD-37D5-3CA0-AF22F338BE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6000" y="2645911"/>
            <a:ext cx="575187" cy="575187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42C30F80-66CE-F629-10EB-3B99B9A18B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62164" y="1733575"/>
            <a:ext cx="4889873" cy="2267298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22A0F9B5-A1AE-D349-FEB4-96378A8C00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295" y="4070279"/>
            <a:ext cx="4961509" cy="2458405"/>
          </a:xfrm>
          <a:prstGeom prst="rect">
            <a:avLst/>
          </a:prstGeom>
        </p:spPr>
      </p:pic>
      <p:pic>
        <p:nvPicPr>
          <p:cNvPr id="27" name="Графіка 26" descr="Badge 3 outline">
            <a:extLst>
              <a:ext uri="{FF2B5EF4-FFF2-40B4-BE49-F238E27FC236}">
                <a16:creationId xmlns:a16="http://schemas.microsoft.com/office/drawing/2014/main" id="{2DA7771E-C40A-BC26-EFC6-AB956FE97AC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2109" y="5153315"/>
            <a:ext cx="575187" cy="575187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C6E178DE-FDA3-4E8B-8555-3C5F6477F50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r="15566"/>
          <a:stretch/>
        </p:blipFill>
        <p:spPr>
          <a:xfrm>
            <a:off x="6854349" y="4235077"/>
            <a:ext cx="5175542" cy="2325584"/>
          </a:xfrm>
          <a:prstGeom prst="rect">
            <a:avLst/>
          </a:prstGeom>
        </p:spPr>
      </p:pic>
      <p:pic>
        <p:nvPicPr>
          <p:cNvPr id="33" name="Графіка 32" descr="Badge 4 outline">
            <a:extLst>
              <a:ext uri="{FF2B5EF4-FFF2-40B4-BE49-F238E27FC236}">
                <a16:creationId xmlns:a16="http://schemas.microsoft.com/office/drawing/2014/main" id="{16450BA4-86EE-C4DC-13E7-9742271E9BE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57073" y="5153316"/>
            <a:ext cx="575187" cy="57518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8FA3B1C-F2E8-1BA9-BB53-3C167F418509}"/>
              </a:ext>
            </a:extLst>
          </p:cNvPr>
          <p:cNvSpPr txBox="1"/>
          <p:nvPr/>
        </p:nvSpPr>
        <p:spPr>
          <a:xfrm>
            <a:off x="3411100" y="1062223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ДПС України: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tax.gov.ua</a:t>
            </a:r>
            <a:endParaRPr lang="uk-UA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Графіка 42" descr="Back with solid fill">
            <a:extLst>
              <a:ext uri="{FF2B5EF4-FFF2-40B4-BE49-F238E27FC236}">
                <a16:creationId xmlns:a16="http://schemas.microsoft.com/office/drawing/2014/main" id="{7B17BDDA-2374-C31E-4B21-42F5026FEC7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115025" y="5349960"/>
            <a:ext cx="575187" cy="575187"/>
          </a:xfrm>
          <a:prstGeom prst="rect">
            <a:avLst/>
          </a:prstGeom>
        </p:spPr>
      </p:pic>
      <p:pic>
        <p:nvPicPr>
          <p:cNvPr id="44" name="Графіка 43" descr="Back with solid fill">
            <a:extLst>
              <a:ext uri="{FF2B5EF4-FFF2-40B4-BE49-F238E27FC236}">
                <a16:creationId xmlns:a16="http://schemas.microsoft.com/office/drawing/2014/main" id="{E94DEF38-0329-C43A-C5F9-968D68EC488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28896" y="5637553"/>
            <a:ext cx="575187" cy="575187"/>
          </a:xfrm>
          <a:prstGeom prst="rect">
            <a:avLst/>
          </a:prstGeom>
        </p:spPr>
      </p:pic>
      <p:pic>
        <p:nvPicPr>
          <p:cNvPr id="45" name="Графіка 44" descr="Back with solid fill">
            <a:extLst>
              <a:ext uri="{FF2B5EF4-FFF2-40B4-BE49-F238E27FC236}">
                <a16:creationId xmlns:a16="http://schemas.microsoft.com/office/drawing/2014/main" id="{03BDDFC1-C8AB-DF78-B43E-91ACB64DB10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56664" y="2525745"/>
            <a:ext cx="575187" cy="575187"/>
          </a:xfrm>
          <a:prstGeom prst="rect">
            <a:avLst/>
          </a:prstGeom>
        </p:spPr>
      </p:pic>
      <p:pic>
        <p:nvPicPr>
          <p:cNvPr id="47" name="Графіка 46" descr="Back with solid fill">
            <a:extLst>
              <a:ext uri="{FF2B5EF4-FFF2-40B4-BE49-F238E27FC236}">
                <a16:creationId xmlns:a16="http://schemas.microsoft.com/office/drawing/2014/main" id="{19D28036-FADA-65C1-BF7F-62A0FC13C4B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288522" y="3255195"/>
            <a:ext cx="575187" cy="57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3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25EA37-8370-934B-2FFA-4134199B54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22926B-5244-8682-C0DB-09F0853600C1}"/>
              </a:ext>
            </a:extLst>
          </p:cNvPr>
          <p:cNvSpPr txBox="1"/>
          <p:nvPr/>
        </p:nvSpPr>
        <p:spPr>
          <a:xfrm>
            <a:off x="2450690" y="329316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9BBA77-F593-442C-C9F1-2A575C8E8376}"/>
              </a:ext>
            </a:extLst>
          </p:cNvPr>
          <p:cNvSpPr txBox="1"/>
          <p:nvPr/>
        </p:nvSpPr>
        <p:spPr>
          <a:xfrm>
            <a:off x="2450690" y="1092719"/>
            <a:ext cx="85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методів рентабельності для сировинних товарів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C9CA1CB4-F04F-01D1-5B56-E8EF7D403CE4}"/>
              </a:ext>
            </a:extLst>
          </p:cNvPr>
          <p:cNvCxnSpPr/>
          <p:nvPr/>
        </p:nvCxnSpPr>
        <p:spPr>
          <a:xfrm>
            <a:off x="6622026" y="2046826"/>
            <a:ext cx="0" cy="4589948"/>
          </a:xfrm>
          <a:prstGeom prst="line">
            <a:avLst/>
          </a:prstGeom>
          <a:ln w="12700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E42DBD-6C3A-FE0E-157E-84BE402705E5}"/>
              </a:ext>
            </a:extLst>
          </p:cNvPr>
          <p:cNvSpPr txBox="1"/>
          <p:nvPr/>
        </p:nvSpPr>
        <p:spPr>
          <a:xfrm>
            <a:off x="602038" y="2134095"/>
            <a:ext cx="5250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латник податків у документації з трансфертного ціноутворення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повинен:</a:t>
            </a:r>
            <a:endParaRPr lang="uk-UA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Графіка 12" descr="Badge 1 with solid fill">
            <a:extLst>
              <a:ext uri="{FF2B5EF4-FFF2-40B4-BE49-F238E27FC236}">
                <a16:creationId xmlns:a16="http://schemas.microsoft.com/office/drawing/2014/main" id="{ED26BEAC-93CF-6D5D-4906-2F7A6DB36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0723" y="3154926"/>
            <a:ext cx="548148" cy="54814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ED50223-63DD-B069-1AEC-0CC720CD2AEE}"/>
              </a:ext>
            </a:extLst>
          </p:cNvPr>
          <p:cNvSpPr txBox="1"/>
          <p:nvPr/>
        </p:nvSpPr>
        <p:spPr>
          <a:xfrm>
            <a:off x="798871" y="3154880"/>
            <a:ext cx="555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методу ПНЦ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Графіка 15" descr="Badge with solid fill">
            <a:extLst>
              <a:ext uri="{FF2B5EF4-FFF2-40B4-BE49-F238E27FC236}">
                <a16:creationId xmlns:a16="http://schemas.microsoft.com/office/drawing/2014/main" id="{85AE72C6-C6F9-B264-6589-0D44839EC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0723" y="4107554"/>
            <a:ext cx="548148" cy="54814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A5055D3-9B12-05B7-45D5-4C02672C7FD9}"/>
              </a:ext>
            </a:extLst>
          </p:cNvPr>
          <p:cNvSpPr txBox="1"/>
          <p:nvPr/>
        </p:nvSpPr>
        <p:spPr>
          <a:xfrm>
            <a:off x="798871" y="3973930"/>
            <a:ext cx="5405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брали участь у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ланцюгу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Графіка 17" descr="Home with solid fill">
            <a:extLst>
              <a:ext uri="{FF2B5EF4-FFF2-40B4-BE49-F238E27FC236}">
                <a16:creationId xmlns:a16="http://schemas.microsoft.com/office/drawing/2014/main" id="{42EEE36C-0240-BF21-F435-26B3980A6D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0723" y="5376618"/>
            <a:ext cx="565353" cy="56535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67CA617-3878-1DD5-73E6-57F4864D49CD}"/>
              </a:ext>
            </a:extLst>
          </p:cNvPr>
          <p:cNvSpPr txBox="1"/>
          <p:nvPr/>
        </p:nvSpPr>
        <p:spPr>
          <a:xfrm>
            <a:off x="71284" y="5086296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CFC979-1C3D-FECF-1EB8-EC439B7CB665}"/>
              </a:ext>
            </a:extLst>
          </p:cNvPr>
          <p:cNvSpPr txBox="1"/>
          <p:nvPr/>
        </p:nvSpPr>
        <p:spPr>
          <a:xfrm>
            <a:off x="1681848" y="4724650"/>
            <a:ext cx="3452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ланцюга постачання</a:t>
            </a:r>
            <a:endParaRPr lang="uk-U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34A4F1-1CDF-726E-8C88-E0393BA3FD6D}"/>
              </a:ext>
            </a:extLst>
          </p:cNvPr>
          <p:cNvSpPr txBox="1"/>
          <p:nvPr/>
        </p:nvSpPr>
        <p:spPr>
          <a:xfrm>
            <a:off x="100781" y="6374644"/>
            <a:ext cx="8731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 база: п. п.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39.3.3.8 п. п. 39.3.3 п. 39.3 ст. 39 ПКУ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BD46A407-E103-8AAF-2773-01BCB0FE062D}"/>
              </a:ext>
            </a:extLst>
          </p:cNvPr>
          <p:cNvCxnSpPr>
            <a:cxnSpLocks/>
          </p:cNvCxnSpPr>
          <p:nvPr/>
        </p:nvCxnSpPr>
        <p:spPr>
          <a:xfrm flipV="1">
            <a:off x="848204" y="5674457"/>
            <a:ext cx="774290" cy="135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Графіка 25" descr="Home with solid fill">
            <a:extLst>
              <a:ext uri="{FF2B5EF4-FFF2-40B4-BE49-F238E27FC236}">
                <a16:creationId xmlns:a16="http://schemas.microsoft.com/office/drawing/2014/main" id="{5C847AFC-794B-E0BE-6967-3F2FBAF20E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11593" y="5375955"/>
            <a:ext cx="565353" cy="56535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1244927-44F9-CE47-3E85-E498BFA5E990}"/>
              </a:ext>
            </a:extLst>
          </p:cNvPr>
          <p:cNvSpPr txBox="1"/>
          <p:nvPr/>
        </p:nvSpPr>
        <p:spPr>
          <a:xfrm>
            <a:off x="1365131" y="5142732"/>
            <a:ext cx="1909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 податків</a:t>
            </a:r>
          </a:p>
        </p:txBody>
      </p:sp>
      <p:cxnSp>
        <p:nvCxnSpPr>
          <p:cNvPr id="28" name="Пряма зі стрілкою 27">
            <a:extLst>
              <a:ext uri="{FF2B5EF4-FFF2-40B4-BE49-F238E27FC236}">
                <a16:creationId xmlns:a16="http://schemas.microsoft.com/office/drawing/2014/main" id="{85B51760-A767-D473-B889-34B13AFED805}"/>
              </a:ext>
            </a:extLst>
          </p:cNvPr>
          <p:cNvCxnSpPr>
            <a:cxnSpLocks/>
          </p:cNvCxnSpPr>
          <p:nvPr/>
        </p:nvCxnSpPr>
        <p:spPr>
          <a:xfrm flipV="1">
            <a:off x="2489160" y="5688024"/>
            <a:ext cx="1164350" cy="9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9" name="Графіка 28" descr="Home with solid fill">
            <a:extLst>
              <a:ext uri="{FF2B5EF4-FFF2-40B4-BE49-F238E27FC236}">
                <a16:creationId xmlns:a16="http://schemas.microsoft.com/office/drawing/2014/main" id="{3A6C0AE1-BF57-DBBB-A8ED-593022896B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75842" y="5414575"/>
            <a:ext cx="565353" cy="56535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167734F-9ADF-F76A-B6EE-ED59C4D800DC}"/>
              </a:ext>
            </a:extLst>
          </p:cNvPr>
          <p:cNvSpPr txBox="1"/>
          <p:nvPr/>
        </p:nvSpPr>
        <p:spPr>
          <a:xfrm>
            <a:off x="3597809" y="5161595"/>
            <a:ext cx="118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9C1E22-1708-EEEC-4DE1-3FA522FF9A3F}"/>
              </a:ext>
            </a:extLst>
          </p:cNvPr>
          <p:cNvSpPr txBox="1"/>
          <p:nvPr/>
        </p:nvSpPr>
        <p:spPr>
          <a:xfrm>
            <a:off x="2684588" y="5344743"/>
            <a:ext cx="7185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</a:p>
        </p:txBody>
      </p:sp>
      <p:pic>
        <p:nvPicPr>
          <p:cNvPr id="36" name="Графіка 35" descr="Home with solid fill">
            <a:extLst>
              <a:ext uri="{FF2B5EF4-FFF2-40B4-BE49-F238E27FC236}">
                <a16:creationId xmlns:a16="http://schemas.microsoft.com/office/drawing/2014/main" id="{E587FCA6-E287-E362-6138-A512B94638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27708" y="5414575"/>
            <a:ext cx="565353" cy="565353"/>
          </a:xfrm>
          <a:prstGeom prst="rect">
            <a:avLst/>
          </a:prstGeom>
        </p:spPr>
      </p:pic>
      <p:cxnSp>
        <p:nvCxnSpPr>
          <p:cNvPr id="38" name="Пряма зі стрілкою 37">
            <a:extLst>
              <a:ext uri="{FF2B5EF4-FFF2-40B4-BE49-F238E27FC236}">
                <a16:creationId xmlns:a16="http://schemas.microsoft.com/office/drawing/2014/main" id="{4EB5700B-E417-59BB-0210-B23CE4FF4BA2}"/>
              </a:ext>
            </a:extLst>
          </p:cNvPr>
          <p:cNvCxnSpPr>
            <a:cxnSpLocks/>
          </p:cNvCxnSpPr>
          <p:nvPr/>
        </p:nvCxnSpPr>
        <p:spPr>
          <a:xfrm>
            <a:off x="4520378" y="5738274"/>
            <a:ext cx="77481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2C7ABBC-F806-BF6E-30FD-34C1014B8993}"/>
              </a:ext>
            </a:extLst>
          </p:cNvPr>
          <p:cNvSpPr txBox="1"/>
          <p:nvPr/>
        </p:nvSpPr>
        <p:spPr>
          <a:xfrm>
            <a:off x="5071357" y="4952876"/>
            <a:ext cx="1366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Непов’язана особа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0313B6B-BEE1-6605-67AF-776759B958A7}"/>
              </a:ext>
            </a:extLst>
          </p:cNvPr>
          <p:cNvSpPr txBox="1"/>
          <p:nvPr/>
        </p:nvSpPr>
        <p:spPr>
          <a:xfrm>
            <a:off x="1235349" y="5992036"/>
            <a:ext cx="4330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Рентабельність всіх осіб у ланцюгу постачання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652AB8D-50E2-1D7D-22E5-25C2EB660FB7}"/>
              </a:ext>
            </a:extLst>
          </p:cNvPr>
          <p:cNvSpPr txBox="1"/>
          <p:nvPr/>
        </p:nvSpPr>
        <p:spPr>
          <a:xfrm>
            <a:off x="6776885" y="2895963"/>
            <a:ext cx="51302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 до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п.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39.3.3.4 п. п. 39.3.3 п. 39.3 ст. 39 ПКУ</a:t>
            </a:r>
            <a:r>
              <a:rPr lang="uk-UA" sz="2000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0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 контрольованих операцій з сировинними товарами встановлення відповідності умов контрольованих операцій принципу «витягнутої руки» </a:t>
            </a:r>
            <a:r>
              <a:rPr lang="uk-UA" sz="20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 за методом порівняльної неконтрольованої ціни</a:t>
            </a: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809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800</Words>
  <Application>Microsoft Office PowerPoint</Application>
  <PresentationFormat>Широкий екран</PresentationFormat>
  <Paragraphs>145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Times New Roman</vt:lpstr>
      <vt:lpstr>Wingdings</vt:lpstr>
      <vt:lpstr>Тема Office</vt:lpstr>
      <vt:lpstr>Презентація PowerPoint</vt:lpstr>
      <vt:lpstr>Презентація PowerPoint</vt:lpstr>
      <vt:lpstr>Джерела інформації: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інформації для встановлення відповідності умов контрольованої операції принципу «витягнутої руки»</dc:title>
  <dc:creator>Богдана Романенко</dc:creator>
  <cp:lastModifiedBy>Костянтин Кравчук</cp:lastModifiedBy>
  <cp:revision>46</cp:revision>
  <dcterms:created xsi:type="dcterms:W3CDTF">2024-03-14T18:16:28Z</dcterms:created>
  <dcterms:modified xsi:type="dcterms:W3CDTF">2024-08-08T07:07:40Z</dcterms:modified>
</cp:coreProperties>
</file>