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3"/>
    <p:sldId id="575" r:id="rId4"/>
    <p:sldId id="576" r:id="rId5"/>
    <p:sldId id="577" r:id="rId6"/>
    <p:sldId id="415" r:id="rId7"/>
    <p:sldId id="555" r:id="rId8"/>
    <p:sldId id="556" r:id="rId9"/>
    <p:sldId id="557" r:id="rId10"/>
    <p:sldId id="558" r:id="rId11"/>
    <p:sldId id="559" r:id="rId12"/>
    <p:sldId id="560" r:id="rId13"/>
    <p:sldId id="561" r:id="rId14"/>
    <p:sldId id="562" r:id="rId15"/>
    <p:sldId id="563" r:id="rId16"/>
    <p:sldId id="569" r:id="rId17"/>
    <p:sldId id="564" r:id="rId18"/>
    <p:sldId id="565" r:id="rId19"/>
    <p:sldId id="566" r:id="rId20"/>
    <p:sldId id="567" r:id="rId21"/>
    <p:sldId id="568" r:id="rId22"/>
    <p:sldId id="605" r:id="rId23"/>
    <p:sldId id="606" r:id="rId24"/>
    <p:sldId id="607" r:id="rId25"/>
    <p:sldId id="608" r:id="rId26"/>
    <p:sldId id="609" r:id="rId27"/>
    <p:sldId id="578" r:id="rId28"/>
    <p:sldId id="579" r:id="rId29"/>
    <p:sldId id="580" r:id="rId30"/>
    <p:sldId id="581" r:id="rId31"/>
    <p:sldId id="582" r:id="rId32"/>
    <p:sldId id="599" r:id="rId33"/>
    <p:sldId id="583" r:id="rId34"/>
    <p:sldId id="584" r:id="rId35"/>
    <p:sldId id="596" r:id="rId36"/>
    <p:sldId id="597" r:id="rId37"/>
    <p:sldId id="598" r:id="rId39"/>
    <p:sldId id="586" r:id="rId40"/>
    <p:sldId id="600" r:id="rId41"/>
    <p:sldId id="601" r:id="rId42"/>
    <p:sldId id="602" r:id="rId43"/>
    <p:sldId id="603" r:id="rId44"/>
    <p:sldId id="604" r:id="rId45"/>
    <p:sldId id="610" r:id="rId46"/>
    <p:sldId id="611" r:id="rId47"/>
    <p:sldId id="612" r:id="rId48"/>
    <p:sldId id="613" r:id="rId49"/>
    <p:sldId id="614" r:id="rId50"/>
    <p:sldId id="615" r:id="rId51"/>
    <p:sldId id="616" r:id="rId52"/>
    <p:sldId id="617" r:id="rId53"/>
    <p:sldId id="618" r:id="rId54"/>
  </p:sldIdLst>
  <p:sldSz cx="12192000" cy="6858000"/>
  <p:notesSz cx="6858000" cy="9144000"/>
  <p:defaultTextStyle>
    <a:defPPr>
      <a:defRPr lang="en-US"/>
    </a:defPPr>
    <a:lvl1pPr marL="0" lvl="0"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57" userDrawn="1">
          <p15:clr>
            <a:srgbClr val="A4A3A4"/>
          </p15:clr>
        </p15:guide>
        <p15:guide id="2" pos="256" userDrawn="1">
          <p15:clr>
            <a:srgbClr val="A4A3A4"/>
          </p15:clr>
        </p15:guide>
        <p15:guide id="3" orient="horz" pos="4065" userDrawn="1">
          <p15:clr>
            <a:srgbClr val="A4A3A4"/>
          </p15:clr>
        </p15:guide>
        <p15:guide id="4" orient="horz" pos="1071" userDrawn="1">
          <p15:clr>
            <a:srgbClr val="A4A3A4"/>
          </p15:clr>
        </p15:guide>
        <p15:guide id="5" pos="7366" userDrawn="1">
          <p15:clr>
            <a:srgbClr val="A4A3A4"/>
          </p15:clr>
        </p15:guide>
        <p15:guide id="6" orient="horz" pos="718" userDrawn="1">
          <p15:clr>
            <a:srgbClr val="A4A3A4"/>
          </p15:clr>
        </p15:guide>
        <p15:guide id="7" orient="horz" pos="3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45"/>
    <p:restoredTop sz="94660"/>
  </p:normalViewPr>
  <p:slideViewPr>
    <p:cSldViewPr showGuides="1">
      <p:cViewPr varScale="1">
        <p:scale>
          <a:sx n="72" d="100"/>
          <a:sy n="72" d="100"/>
        </p:scale>
        <p:origin x="1018" y="72"/>
      </p:cViewPr>
      <p:guideLst>
        <p:guide orient="horz" pos="2157"/>
        <p:guide pos="256"/>
        <p:guide orient="horz" pos="4065"/>
        <p:guide orient="horz" pos="1071"/>
        <p:guide pos="7366"/>
        <p:guide orient="horz" pos="718"/>
        <p:guide orient="horz" pos="3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notesMaster" Target="notesMasters/notesMaster1.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09083275-57FB-4032-8AD4-1F8D9A185EE9}" type="datetimeFigureOut">
              <a:rPr kumimoji="0" lang="uk-UA" sz="1200" b="0" i="0" u="none" strike="noStrike" kern="1200" cap="none" spc="0" normalizeH="0" baseline="0" noProof="0">
                <a:ln>
                  <a:noFill/>
                </a:ln>
                <a:solidFill>
                  <a:schemeClr val="tx1"/>
                </a:solidFill>
                <a:effectLst/>
                <a:uLnTx/>
                <a:uFillTx/>
                <a:latin typeface="+mn-lt"/>
                <a:ea typeface="+mn-ea"/>
                <a:cs typeface="+mn-cs"/>
              </a:rPr>
            </a:fld>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Клацніть, щоб відредагувати стилі зразків тексту</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Другий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Третій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Четвертий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uk-UA" sz="1200" b="0" i="0" u="none" strike="noStrike" kern="1200" cap="none" spc="0" normalizeH="0" baseline="0" noProof="0">
                <a:ln>
                  <a:noFill/>
                </a:ln>
                <a:solidFill>
                  <a:schemeClr val="tx1"/>
                </a:solidFill>
                <a:effectLst/>
                <a:uLnTx/>
                <a:uFillTx/>
                <a:latin typeface="+mn-lt"/>
                <a:ea typeface="+mn-ea"/>
                <a:cs typeface="+mn-cs"/>
              </a:rPr>
              <a:t>П’ятий рівень</a:t>
            </a: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6" name="Місце для нижнього колонтитула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uk-UA" sz="1200" b="0" i="0" u="none" strike="noStrike" kern="1200" cap="none" spc="0" normalizeH="0" baseline="0" noProof="0">
              <a:ln>
                <a:noFill/>
              </a:ln>
              <a:solidFill>
                <a:schemeClr val="tx1"/>
              </a:solidFill>
              <a:effectLst/>
              <a:uLnTx/>
              <a:uFillTx/>
              <a:latin typeface="+mn-lt"/>
              <a:ea typeface="+mn-ea"/>
              <a:cs typeface="+mn-cs"/>
            </a:endParaRPr>
          </a:p>
        </p:txBody>
      </p:sp>
      <p:sp>
        <p:nvSpPr>
          <p:cNvPr id="7" name="Місце для номера слайда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algn="r" eaLnBrk="1" fontAlgn="base" hangingPunct="1">
              <a:buNone/>
            </a:pPr>
            <a:fld id="{9A0DB2DC-4C9A-4742-B13C-FB6460FD3503}" type="slidenum">
              <a:rPr lang="uk-UA" altLang="x-none" sz="1200" strike="noStrike" noProof="1" dirty="0">
                <a:latin typeface="Calibri" panose="020F0502020204030204" pitchFamily="34" charset="0"/>
                <a:ea typeface="+mn-ea"/>
                <a:cs typeface="+mn-cs"/>
              </a:rPr>
            </a:fld>
            <a:endParaRPr lang="uk-UA" altLang="x-none"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pPr fontAlgn="base"/>
            <a:r>
              <a:rPr lang="uk-UA" strike="noStrike" noProof="1"/>
              <a:t>Клацніть, щоб редагувати стиль зразка заголовка</a:t>
            </a:r>
            <a:endParaRPr lang="en-US" strike="noStrike" noProof="1"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uk-UA" strike="noStrike" noProof="1"/>
              <a:t>Клацніть, щоб редагувати стиль зразка підзаголовка</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Vertical Text Placeholder 2"/>
          <p:cNvSpPr>
            <a:spLocks noGrp="1"/>
          </p:cNvSpPr>
          <p:nvPr>
            <p:ph type="body" orient="vert" idx="1" hasCustomPrompt="1"/>
          </p:nvPr>
        </p:nvSpPr>
        <p:spPr/>
        <p:txBody>
          <a:bodyPr vert="eaVert"/>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811838"/>
          </a:xfrm>
        </p:spPr>
        <p:txBody>
          <a:bodyPr vert="eaVert"/>
          <a:lstStyle/>
          <a:p>
            <a:pPr fontAlgn="base"/>
            <a:r>
              <a:rPr lang="uk-UA" strike="noStrike" noProof="1"/>
              <a:t>Клацніть, щоб редагувати стиль зразка заголовка</a:t>
            </a:r>
            <a:endParaRPr lang="en-US" strike="noStrike" noProof="1"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Content Placeholder 2"/>
          <p:cNvSpPr>
            <a:spLocks noGrp="1"/>
          </p:cNvSpPr>
          <p:nvPr>
            <p:ph idx="1" hasCustomPrompt="1"/>
          </p:nvPr>
        </p:nvSpPr>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pPr fontAlgn="base"/>
            <a:r>
              <a:rPr lang="uk-UA" strike="noStrike" noProof="1"/>
              <a:t>Клацніть, щоб редагувати стиль зразка заголовка</a:t>
            </a:r>
            <a:endParaRPr lang="en-US" strike="noStrike" noProof="1"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uk-UA" strike="noStrike" noProof="1"/>
              <a:t>Клацніть, щоб відредагувати стилі зразків тексту</a:t>
            </a:r>
            <a:endParaRPr lang="uk-UA" strike="noStrike" noProof="1"/>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Content Placeholder 2"/>
          <p:cNvSpPr>
            <a:spLocks noGrp="1"/>
          </p:cNvSpPr>
          <p:nvPr>
            <p:ph sz="half" idx="1" hasCustomPrompt="1"/>
          </p:nvPr>
        </p:nvSpPr>
        <p:spPr>
          <a:xfrm>
            <a:off x="838200" y="1825625"/>
            <a:ext cx="5181600" cy="435133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Content Placeholder 3"/>
          <p:cNvSpPr>
            <a:spLocks noGrp="1"/>
          </p:cNvSpPr>
          <p:nvPr>
            <p:ph sz="half" idx="2" hasCustomPrompt="1"/>
          </p:nvPr>
        </p:nvSpPr>
        <p:spPr>
          <a:xfrm>
            <a:off x="6172200" y="1825625"/>
            <a:ext cx="5181600" cy="435133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uk-UA" strike="noStrike" noProof="1"/>
              <a:t>Клацніть, щоб відредагувати стилі зразків тексту</a:t>
            </a:r>
            <a:endParaRPr lang="uk-UA" strike="noStrike" noProof="1"/>
          </a:p>
        </p:txBody>
      </p:sp>
      <p:sp>
        <p:nvSpPr>
          <p:cNvPr id="4" name="Content Placeholder 3"/>
          <p:cNvSpPr>
            <a:spLocks noGrp="1"/>
          </p:cNvSpPr>
          <p:nvPr>
            <p:ph sz="half" idx="2" hasCustomPrompt="1"/>
          </p:nvPr>
        </p:nvSpPr>
        <p:spPr>
          <a:xfrm>
            <a:off x="839788" y="2505075"/>
            <a:ext cx="5157787" cy="368458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uk-UA" strike="noStrike" noProof="1"/>
              <a:t>Клацніть, щоб відредагувати стилі зразків тексту</a:t>
            </a:r>
            <a:endParaRPr lang="uk-UA" strike="noStrike" noProof="1"/>
          </a:p>
        </p:txBody>
      </p:sp>
      <p:sp>
        <p:nvSpPr>
          <p:cNvPr id="6" name="Content Placeholder 5"/>
          <p:cNvSpPr>
            <a:spLocks noGrp="1"/>
          </p:cNvSpPr>
          <p:nvPr>
            <p:ph sz="quarter" idx="4" hasCustomPrompt="1"/>
          </p:nvPr>
        </p:nvSpPr>
        <p:spPr>
          <a:xfrm>
            <a:off x="6172200" y="2505075"/>
            <a:ext cx="5183188" cy="3684588"/>
          </a:xfrm>
        </p:spPr>
        <p:txBody>
          <a:body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7" name="Date Placeholder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fontAlgn="base"/>
            <a:r>
              <a:rPr lang="uk-UA" strike="noStrike" noProof="1"/>
              <a:t>Клацніть, щоб редагувати стиль зразка заголовка</a:t>
            </a:r>
            <a:endParaRPr lang="en-US" strike="noStrike" noProof="1" dirty="0"/>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pPr fontAlgn="base"/>
            <a:r>
              <a:rPr lang="uk-UA" strike="noStrike" noProof="1"/>
              <a:t>Клацніть, щоб редагувати стиль зразка заголовка</a:t>
            </a:r>
            <a:endParaRPr lang="en-US" strike="noStrike" noProof="1"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uk-UA" strike="noStrike" noProof="1"/>
              <a:t>Клацніть, щоб відредагувати стилі зразків тексту</a:t>
            </a:r>
            <a:endParaRPr lang="uk-UA" strike="noStrike" noProof="1"/>
          </a:p>
          <a:p>
            <a:pPr lvl="1" fontAlgn="base"/>
            <a:r>
              <a:rPr lang="uk-UA" strike="noStrike" noProof="1"/>
              <a:t>Другий рівень</a:t>
            </a:r>
            <a:endParaRPr lang="uk-UA" strike="noStrike" noProof="1"/>
          </a:p>
          <a:p>
            <a:pPr lvl="2" fontAlgn="base"/>
            <a:r>
              <a:rPr lang="uk-UA" strike="noStrike" noProof="1"/>
              <a:t>Третій рівень</a:t>
            </a:r>
            <a:endParaRPr lang="uk-UA" strike="noStrike" noProof="1"/>
          </a:p>
          <a:p>
            <a:pPr lvl="3" fontAlgn="base"/>
            <a:r>
              <a:rPr lang="uk-UA" strike="noStrike" noProof="1"/>
              <a:t>Четвертий рівень</a:t>
            </a:r>
            <a:endParaRPr lang="uk-UA" strike="noStrike" noProof="1"/>
          </a:p>
          <a:p>
            <a:pPr lvl="4" fontAlgn="base"/>
            <a:r>
              <a:rPr lang="uk-UA" strike="noStrike" noProof="1"/>
              <a:t>П’ятий рівень</a:t>
            </a:r>
            <a:endParaRPr lang="en-US" strike="noStrike" noProof="1"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uk-UA" strike="noStrike" noProof="1"/>
              <a:t>Клацніть, щоб відредагувати стилі зразків тексту</a:t>
            </a:r>
            <a:endParaRPr lang="uk-UA" strike="noStrike" noProof="1"/>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pPr fontAlgn="base"/>
            <a:r>
              <a:rPr lang="uk-UA" strike="noStrike" noProof="1"/>
              <a:t>Клацніть, щоб редагувати стиль зразка заголовка</a:t>
            </a:r>
            <a:endParaRPr lang="en-US" strike="noStrike" noProof="1" dirty="0"/>
          </a:p>
        </p:txBody>
      </p:sp>
      <p:sp>
        <p:nvSpPr>
          <p:cNvPr id="3" name="Picture Placeholder 2"/>
          <p:cNvSpPr>
            <a:spLocks noGrp="1" noChangeAspect="1"/>
          </p:cNvSpPr>
          <p:nvPr>
            <p:ph type="pic" idx="1" hasCustomPrompt="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r>
              <a:rPr kumimoji="0" lang="uk-UA" sz="3200" b="0" i="0" u="none" strike="noStrike" kern="1200" cap="none" spc="0" normalizeH="0" baseline="0" noProof="0">
                <a:ln>
                  <a:noFill/>
                </a:ln>
                <a:solidFill>
                  <a:schemeClr val="tx1"/>
                </a:solidFill>
                <a:effectLst/>
                <a:uLnTx/>
                <a:uFillTx/>
                <a:latin typeface="+mn-lt"/>
                <a:ea typeface="+mn-ea"/>
                <a:cs typeface="+mn-cs"/>
              </a:rPr>
              <a:t>Клацніть піктограму, щоб додати зображення</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uk-UA" strike="noStrike" noProof="1"/>
              <a:t>Клацніть, щоб відредагувати стилі зразків тексту</a:t>
            </a:r>
            <a:endParaRPr lang="uk-UA" strike="noStrike" noProof="1"/>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uk-UA" altLang="uk-UA" dirty="0"/>
              <a:t>Клацніть, щоб редагувати стиль зразка заголовка</a:t>
            </a:r>
            <a:endParaRPr lang="en-US" altLang="uk-UA" dirty="0"/>
          </a:p>
        </p:txBody>
      </p:sp>
      <p:sp>
        <p:nvSpPr>
          <p:cNvPr id="1027" name="Text Placeholder 2"/>
          <p:cNvSpPr>
            <a:spLocks noGrp="1"/>
          </p:cNvSpPr>
          <p:nvPr>
            <p:ph type="body"/>
          </p:nvPr>
        </p:nvSpPr>
        <p:spPr>
          <a:xfrm>
            <a:off x="838200" y="1825625"/>
            <a:ext cx="10515600" cy="4351338"/>
          </a:xfrm>
          <a:prstGeom prst="rect">
            <a:avLst/>
          </a:prstGeom>
          <a:noFill/>
          <a:ln w="9525">
            <a:noFill/>
          </a:ln>
        </p:spPr>
        <p:txBody>
          <a:bodyPr anchor="t" anchorCtr="0"/>
          <a:p>
            <a:pPr lvl="0"/>
            <a:r>
              <a:rPr lang="uk-UA" altLang="uk-UA" dirty="0"/>
              <a:t>Клацніть, щоб відредагувати стилі зразків тексту</a:t>
            </a:r>
            <a:endParaRPr lang="uk-UA" altLang="uk-UA" dirty="0"/>
          </a:p>
          <a:p>
            <a:pPr lvl="1"/>
            <a:r>
              <a:rPr lang="uk-UA" altLang="uk-UA" dirty="0"/>
              <a:t>Другий рівень</a:t>
            </a:r>
            <a:endParaRPr lang="uk-UA" altLang="uk-UA" dirty="0"/>
          </a:p>
          <a:p>
            <a:pPr lvl="2"/>
            <a:r>
              <a:rPr lang="uk-UA" altLang="uk-UA" dirty="0"/>
              <a:t>Третій рівень</a:t>
            </a:r>
            <a:endParaRPr lang="uk-UA" altLang="uk-UA" dirty="0"/>
          </a:p>
          <a:p>
            <a:pPr lvl="3"/>
            <a:r>
              <a:rPr lang="uk-UA" altLang="uk-UA" dirty="0"/>
              <a:t>Четвертий рівень</a:t>
            </a:r>
            <a:endParaRPr lang="uk-UA" altLang="uk-UA" dirty="0"/>
          </a:p>
          <a:p>
            <a:pPr lvl="4"/>
            <a:r>
              <a:rPr lang="uk-UA" altLang="uk-UA" dirty="0"/>
              <a:t>П’ятий рівень</a:t>
            </a:r>
            <a:endParaRPr lang="en-US" altLang="uk-U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ru-RU" altLang="uk-U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defRPr>
            </a:lvl1pPr>
          </a:lstStyle>
          <a:p>
            <a:pPr lvl="0" eaLnBrk="1" fontAlgn="base" hangingPunct="1">
              <a:buNone/>
            </a:pPr>
            <a:fld id="{9A0DB2DC-4C9A-4742-B13C-FB6460FD3503}" type="slidenum">
              <a:rPr lang="ru-RU" altLang="uk-UA" strike="noStrike" noProof="1" dirty="0">
                <a:latin typeface="Calibri" panose="020F0502020204030204" pitchFamily="34" charset="0"/>
                <a:ea typeface="+mn-ea"/>
                <a:cs typeface="+mn-cs"/>
              </a:rPr>
            </a:fld>
            <a:endParaRPr lang="ru-RU" altLang="uk-UA"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xml"/><Relationship Id="rId2" Type="http://schemas.openxmlformats.org/officeDocument/2006/relationships/image" Target="../media/image3.wmf"/><Relationship Id="rId1"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1.xml"/><Relationship Id="rId2" Type="http://schemas.openxmlformats.org/officeDocument/2006/relationships/image" Target="../media/image4.wmf"/><Relationship Id="rId1"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1.xml"/><Relationship Id="rId2" Type="http://schemas.openxmlformats.org/officeDocument/2006/relationships/image" Target="../media/image5.wmf"/><Relationship Id="rId1"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3000" b="1" i="0" u="none" strike="noStrike" kern="1200" cap="none" spc="0" normalizeH="0" baseline="0" noProof="0" dirty="0">
                <a:ln>
                  <a:noFill/>
                </a:ln>
                <a:solidFill>
                  <a:schemeClr val="tx1"/>
                </a:solidFill>
                <a:effectLst/>
                <a:uLnTx/>
                <a:uFillTx/>
                <a:latin typeface="+mn-lt"/>
                <a:ea typeface="+mj-ea"/>
                <a:cs typeface="+mj-cs"/>
              </a:rPr>
              <a:t>ПРОГРАМА</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052830"/>
            <a:ext cx="11162030" cy="501078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І. Працівник-сумісник: відпустки, військовий облік, робочий час:</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1. Поняття сумісництва. Сумісництво зовнішнє і внутрішнє.</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2. Нюанси прийняття сумісника на роботу.</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3. Робочий час за сумісництвом: повний чи неповний?</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4. Оплата праці сумісника та трудові гарантії.</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5. На які відпустки має право сумісник та як їх надавати?</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6. Сумісник у звітності: від повідомлення про прийняття до звільнення у об’єднаному звіті.</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7. Військовий облік та бронювання сумісників.</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В цілому </a:t>
            </a:r>
            <a:r>
              <a:rPr lang="uk-UA" altLang="uk-UA" sz="2700" b="1" noProof="0" dirty="0">
                <a:ln>
                  <a:noFill/>
                </a:ln>
                <a:effectLst/>
                <a:uLnTx/>
                <a:uFillTx/>
                <a:sym typeface="+mn-ea"/>
              </a:rPr>
              <a:t>специфіку робочого часу </a:t>
            </a:r>
            <a:r>
              <a:rPr lang="uk-UA" altLang="uk-UA" sz="2700" noProof="0" dirty="0">
                <a:ln>
                  <a:noFill/>
                </a:ln>
                <a:effectLst/>
                <a:uLnTx/>
                <a:uFillTx/>
                <a:sym typeface="+mn-ea"/>
              </a:rPr>
              <a:t>сумісника можна охарактеризувати так:</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графіки роботи за сумісництвом та за основним місцем роботи </a:t>
            </a:r>
            <a:r>
              <a:rPr lang="uk-UA" altLang="uk-UA" sz="2700" b="1" noProof="0" dirty="0">
                <a:ln>
                  <a:noFill/>
                </a:ln>
                <a:effectLst/>
                <a:uLnTx/>
                <a:uFillTx/>
                <a:sym typeface="+mn-ea"/>
              </a:rPr>
              <a:t>не мають перетинатись</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вимоги до складення графіків роботи застосовуються </a:t>
            </a:r>
            <a:r>
              <a:rPr lang="uk-UA" altLang="uk-UA" sz="2700" b="1" noProof="0" dirty="0">
                <a:ln>
                  <a:noFill/>
                </a:ln>
                <a:effectLst/>
                <a:uLnTx/>
                <a:uFillTx/>
                <a:sym typeface="+mn-ea"/>
              </a:rPr>
              <a:t>окремо </a:t>
            </a:r>
            <a:r>
              <a:rPr lang="uk-UA" altLang="uk-UA" sz="2700" noProof="0" dirty="0">
                <a:ln>
                  <a:noFill/>
                </a:ln>
                <a:effectLst/>
                <a:uLnTx/>
                <a:uFillTx/>
                <a:sym typeface="+mn-ea"/>
              </a:rPr>
              <a:t>за кожним місцем роботи - за основним та за сумісництвом, в т.ч. стосовно періоду відпочинку;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навіть якщо графіки роботи за основним місцем та за сумісництвом покривають всі 24 години на добу 7 днів на тиждень, але </a:t>
            </a:r>
            <a:r>
              <a:rPr lang="uk-UA" altLang="uk-UA" sz="2700" b="1" noProof="0" dirty="0">
                <a:ln>
                  <a:noFill/>
                </a:ln>
                <a:effectLst/>
                <a:uLnTx/>
                <a:uFillTx/>
                <a:sym typeface="+mn-ea"/>
              </a:rPr>
              <a:t>окремо у кожного роботодавця</a:t>
            </a:r>
            <a:r>
              <a:rPr lang="uk-UA" altLang="uk-UA" sz="2700" noProof="0" dirty="0">
                <a:ln>
                  <a:noFill/>
                </a:ln>
                <a:effectLst/>
                <a:uLnTx/>
                <a:uFillTx/>
                <a:sym typeface="+mn-ea"/>
              </a:rPr>
              <a:t> вони складені з дотриманням норм робочого часу та відпочинку, порушення не буде, оскільки працівник добровільно погодився працювати за такими графіками.</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Робочий час за сумісництвом: повний чи неповний?</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7360" y="940435"/>
            <a:ext cx="11434445"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Працівники, які працюють за сумісництвом, одержують заробітну плату за </a:t>
            </a:r>
            <a:r>
              <a:rPr lang="uk-UA" altLang="uk-UA" sz="2700" b="1" noProof="0" dirty="0">
                <a:ln>
                  <a:noFill/>
                </a:ln>
                <a:effectLst/>
                <a:uLnTx/>
                <a:uFillTx/>
                <a:sym typeface="+mn-ea"/>
              </a:rPr>
              <a:t>фактично виконану роботу</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 працівників за сумісництвом розповсюджується норма контролю розміру </a:t>
            </a:r>
            <a:r>
              <a:rPr lang="uk-UA" altLang="uk-UA" sz="2700" b="1" noProof="0" dirty="0">
                <a:ln>
                  <a:noFill/>
                </a:ln>
                <a:effectLst/>
                <a:uLnTx/>
                <a:uFillTx/>
                <a:sym typeface="+mn-ea"/>
              </a:rPr>
              <a:t>МЗП </a:t>
            </a:r>
            <a:r>
              <a:rPr lang="uk-UA" altLang="uk-UA" sz="2700" noProof="0" dirty="0">
                <a:ln>
                  <a:noFill/>
                </a:ln>
                <a:effectLst/>
                <a:uLnTx/>
                <a:uFillTx/>
                <a:sym typeface="+mn-ea"/>
              </a:rPr>
              <a:t>згідно зі ст. 3-1 Закону про оплату праці за фактично відпрацьований час - у місячному (8000 грн) чи погодинному розмірі (48 грн).</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Сумісникам проводяться усі належні </a:t>
            </a:r>
            <a:r>
              <a:rPr lang="uk-UA" altLang="uk-UA" sz="2700" b="1" noProof="0" dirty="0">
                <a:ln>
                  <a:noFill/>
                </a:ln>
                <a:effectLst/>
                <a:uLnTx/>
                <a:uFillTx/>
                <a:sym typeface="+mn-ea"/>
              </a:rPr>
              <a:t>надбавки та доплати</a:t>
            </a:r>
            <a:r>
              <a:rPr lang="uk-UA" altLang="uk-UA" sz="2700" noProof="0" dirty="0">
                <a:ln>
                  <a:noFill/>
                </a:ln>
                <a:effectLst/>
                <a:uLnTx/>
                <a:uFillTx/>
                <a:sym typeface="+mn-ea"/>
              </a:rPr>
              <a:t>, гарантовані усім працівникам за аналогічною посадою: за шкідливість, роз’їзний характер робіт, нічні, вечірні, суміщення, класність водіїв тощо.</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Сумісника можна прийняти на дистанційну, надомну роботу, з підсумованим чи гнучким графіком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Забороняється </a:t>
            </a:r>
            <a:r>
              <a:rPr lang="uk-UA" altLang="uk-UA" sz="2700" noProof="0" dirty="0">
                <a:ln>
                  <a:noFill/>
                </a:ln>
                <a:effectLst/>
                <a:uLnTx/>
                <a:uFillTx/>
                <a:sym typeface="+mn-ea"/>
              </a:rPr>
              <a:t>зменшувати заробітну плату (оклад) сумісників порівняно з основними працівниками на аналогічній посаді. </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Оплата праці сумісника та трудові гарантії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7360" y="940435"/>
            <a:ext cx="11434445"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 п. 7 Порядку № 1078 особі, яка працює за сумісництвом, видається на її вимогу </a:t>
            </a:r>
            <a:r>
              <a:rPr lang="uk-UA" altLang="uk-UA" sz="2700" b="1" noProof="0" dirty="0">
                <a:ln>
                  <a:noFill/>
                </a:ln>
                <a:effectLst/>
                <a:uLnTx/>
                <a:uFillTx/>
                <a:sym typeface="+mn-ea"/>
              </a:rPr>
              <a:t>довідка з основного місця роботи</a:t>
            </a:r>
            <a:r>
              <a:rPr lang="uk-UA" altLang="uk-UA" sz="2700" noProof="0" dirty="0">
                <a:ln>
                  <a:noFill/>
                </a:ln>
                <a:effectLst/>
                <a:uLnTx/>
                <a:uFillTx/>
                <a:sym typeface="+mn-ea"/>
              </a:rPr>
              <a:t> про розмір доходу, що підлягає </a:t>
            </a:r>
            <a:r>
              <a:rPr lang="uk-UA" altLang="uk-UA" sz="2700" b="1" noProof="0" dirty="0">
                <a:ln>
                  <a:noFill/>
                </a:ln>
                <a:effectLst/>
                <a:uLnTx/>
                <a:uFillTx/>
                <a:sym typeface="+mn-ea"/>
              </a:rPr>
              <a:t>індексації</a:t>
            </a:r>
            <a:r>
              <a:rPr lang="uk-UA" altLang="uk-UA" sz="2700" noProof="0" dirty="0">
                <a:ln>
                  <a:noFill/>
                </a:ln>
                <a:effectLst/>
                <a:uLnTx/>
                <a:uFillTx/>
                <a:sym typeface="+mn-ea"/>
              </a:rPr>
              <a:t>, та проіндексованого доходу.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 підставі цієї довідки провадиться індексація доходів від роботи за сумісництвом </a:t>
            </a:r>
            <a:r>
              <a:rPr lang="uk-UA" altLang="uk-UA" sz="2700" b="1" noProof="0" dirty="0">
                <a:ln>
                  <a:noFill/>
                </a:ln>
                <a:effectLst/>
                <a:uLnTx/>
                <a:uFillTx/>
                <a:sym typeface="+mn-ea"/>
              </a:rPr>
              <a:t>у межах суми</a:t>
            </a:r>
            <a:r>
              <a:rPr lang="uk-UA" altLang="uk-UA" sz="2700" noProof="0" dirty="0">
                <a:ln>
                  <a:noFill/>
                </a:ln>
                <a:effectLst/>
                <a:uLnTx/>
                <a:uFillTx/>
                <a:sym typeface="+mn-ea"/>
              </a:rPr>
              <a:t>, </a:t>
            </a:r>
            <a:r>
              <a:rPr lang="uk-UA" altLang="uk-UA" sz="2700" b="1" noProof="0" dirty="0">
                <a:ln>
                  <a:noFill/>
                </a:ln>
                <a:effectLst/>
                <a:uLnTx/>
                <a:uFillTx/>
                <a:sym typeface="+mn-ea"/>
              </a:rPr>
              <a:t>що не перевищує прожиткового мінімуму</a:t>
            </a:r>
            <a:r>
              <a:rPr lang="uk-UA" altLang="uk-UA" sz="2700" noProof="0" dirty="0">
                <a:ln>
                  <a:noFill/>
                </a:ln>
                <a:effectLst/>
                <a:uLnTx/>
                <a:uFillTx/>
                <a:sym typeface="+mn-ea"/>
              </a:rPr>
              <a:t>, встановленого для працездатних осіб, з урахуванням отриманої заробітної плати за основним місцем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Якщо довідки немає</a:t>
            </a:r>
            <a:r>
              <a:rPr lang="uk-UA" altLang="uk-UA" sz="2700" noProof="0" dirty="0">
                <a:ln>
                  <a:noFill/>
                </a:ln>
                <a:effectLst/>
                <a:uLnTx/>
                <a:uFillTx/>
                <a:sym typeface="+mn-ea"/>
              </a:rPr>
              <a:t> або у довідці зазначено, що зарплата за основним місцем була проіндексована, індексація за сумісництвом не проводиться.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Якщо у довідці зазначено, що індексація за основним місцем </a:t>
            </a:r>
            <a:r>
              <a:rPr lang="uk-UA" altLang="uk-UA" sz="2700" b="1" noProof="0" dirty="0">
                <a:ln>
                  <a:noFill/>
                </a:ln>
                <a:effectLst/>
                <a:uLnTx/>
                <a:uFillTx/>
                <a:sym typeface="+mn-ea"/>
              </a:rPr>
              <a:t>не проводилась</a:t>
            </a:r>
            <a:r>
              <a:rPr lang="uk-UA" altLang="uk-UA" sz="2700" noProof="0" dirty="0">
                <a:ln>
                  <a:noFill/>
                </a:ln>
                <a:effectLst/>
                <a:uLnTx/>
                <a:uFillTx/>
                <a:sym typeface="+mn-ea"/>
              </a:rPr>
              <a:t>, індексуємо зарплату суміснику за загальними правилами.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Увага: довідка суміснику потрібна на кожен місяць!</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Оплата праці сумісника та трудові гарантії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940435"/>
            <a:ext cx="114414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зі ст. 22 Закону № 1105 </a:t>
            </a:r>
            <a:r>
              <a:rPr lang="uk-UA" altLang="uk-UA" sz="2700" b="1" noProof="0" dirty="0">
                <a:ln>
                  <a:noFill/>
                </a:ln>
                <a:effectLst/>
                <a:uLnTx/>
                <a:uFillTx/>
                <a:sym typeface="+mn-ea"/>
              </a:rPr>
              <a:t>лікарняний за рахунок ПФУ </a:t>
            </a:r>
            <a:r>
              <a:rPr lang="uk-UA" altLang="uk-UA" sz="2700" noProof="0" dirty="0">
                <a:ln>
                  <a:noFill/>
                </a:ln>
                <a:effectLst/>
                <a:uLnTx/>
                <a:uFillTx/>
                <a:sym typeface="+mn-ea"/>
              </a:rPr>
              <a:t>в першу чергу оплачується за основним місцем роботи і тільки у разі неоплати за основним місцем - за сумісництвом.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Оплата </a:t>
            </a:r>
            <a:r>
              <a:rPr lang="uk-UA" altLang="uk-UA" sz="2700" b="1" noProof="0" dirty="0">
                <a:ln>
                  <a:noFill/>
                </a:ln>
                <a:effectLst/>
                <a:uLnTx/>
                <a:uFillTx/>
                <a:sym typeface="+mn-ea"/>
              </a:rPr>
              <a:t>лікарняного </a:t>
            </a:r>
            <a:r>
              <a:rPr lang="uk-UA" altLang="uk-UA" sz="2700" noProof="0" dirty="0">
                <a:ln>
                  <a:noFill/>
                </a:ln>
                <a:effectLst/>
                <a:uLnTx/>
                <a:uFillTx/>
                <a:sym typeface="+mn-ea"/>
              </a:rPr>
              <a:t>суміснику за перші 5 днів </a:t>
            </a:r>
            <a:r>
              <a:rPr lang="uk-UA" altLang="uk-UA" sz="2700" b="1" noProof="0" dirty="0">
                <a:ln>
                  <a:noFill/>
                </a:ln>
                <a:effectLst/>
                <a:uLnTx/>
                <a:uFillTx/>
                <a:sym typeface="+mn-ea"/>
              </a:rPr>
              <a:t>за рахунок роботодавця</a:t>
            </a:r>
            <a:r>
              <a:rPr lang="uk-UA" altLang="uk-UA" sz="2700" noProof="0" dirty="0">
                <a:ln>
                  <a:noFill/>
                </a:ln>
                <a:effectLst/>
                <a:uLnTx/>
                <a:uFillTx/>
                <a:sym typeface="+mn-ea"/>
              </a:rPr>
              <a:t> проводиться згідно з п. 2 Порядку № 440.</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Мінсоцполітики (лист від 15.02.2023 року № 494/0/290-23/54) стверджує, що оскільки у Порядок № 440 зміни не вносились, підстав для неоплати перших 5 днів лікарняного суміснику немає.</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 підставі п. 30 Порядку № 1266 для оплати лікарняного суміснику необхідна </a:t>
            </a:r>
            <a:r>
              <a:rPr lang="uk-UA" altLang="uk-UA" sz="2700" b="1" noProof="0" dirty="0">
                <a:ln>
                  <a:noFill/>
                </a:ln>
                <a:effectLst/>
                <a:uLnTx/>
                <a:uFillTx/>
                <a:sym typeface="+mn-ea"/>
              </a:rPr>
              <a:t>довідка </a:t>
            </a:r>
            <a:r>
              <a:rPr lang="uk-UA" altLang="uk-UA" sz="2700" noProof="0" dirty="0">
                <a:ln>
                  <a:noFill/>
                </a:ln>
                <a:effectLst/>
                <a:uLnTx/>
                <a:uFillTx/>
                <a:sym typeface="+mn-ea"/>
              </a:rPr>
              <a:t>про заробітну плату за основним місцем роботи, а якщо особа працює на кількох роботах за сумісництвом - з усіх місць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Оплата праці сумісника та трудові гарантії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940435"/>
            <a:ext cx="114414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Сумісник </a:t>
            </a:r>
            <a:r>
              <a:rPr lang="uk-UA" altLang="uk-UA" sz="2700" b="1" noProof="0" dirty="0">
                <a:ln>
                  <a:noFill/>
                </a:ln>
                <a:effectLst/>
                <a:uLnTx/>
                <a:uFillTx/>
                <a:sym typeface="+mn-ea"/>
              </a:rPr>
              <a:t>має право </a:t>
            </a:r>
            <a:r>
              <a:rPr lang="uk-UA" altLang="uk-UA" sz="2700" noProof="0" dirty="0">
                <a:ln>
                  <a:noFill/>
                </a:ln>
                <a:effectLst/>
                <a:uLnTx/>
                <a:uFillTx/>
                <a:sym typeface="+mn-ea"/>
              </a:rPr>
              <a:t>на обидва види щорічних відпусток (основну і додаткову), а також на соціальну відпустку “на дітей” та учаснику бойових дій. Тривалість відпустки сумісника визначають </a:t>
            </a:r>
            <a:r>
              <a:rPr lang="uk-UA" altLang="uk-UA" sz="2700" b="1" noProof="0" dirty="0">
                <a:ln>
                  <a:noFill/>
                </a:ln>
                <a:effectLst/>
                <a:uLnTx/>
                <a:uFillTx/>
                <a:sym typeface="+mn-ea"/>
              </a:rPr>
              <a:t>окремо </a:t>
            </a:r>
            <a:r>
              <a:rPr lang="uk-UA" altLang="uk-UA" sz="2700" noProof="0" dirty="0">
                <a:ln>
                  <a:noFill/>
                </a:ln>
                <a:effectLst/>
                <a:uLnTx/>
                <a:uFillTx/>
                <a:sym typeface="+mn-ea"/>
              </a:rPr>
              <a:t>за кожною з обійманих посад.</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Також суміснику </a:t>
            </a:r>
            <a:r>
              <a:rPr lang="uk-UA" altLang="uk-UA" sz="2700" b="1" noProof="0" dirty="0">
                <a:ln>
                  <a:noFill/>
                </a:ln>
                <a:effectLst/>
                <a:uLnTx/>
                <a:uFillTx/>
                <a:sym typeface="+mn-ea"/>
              </a:rPr>
              <a:t>надаються </a:t>
            </a:r>
            <a:r>
              <a:rPr lang="uk-UA" altLang="uk-UA" sz="2700" noProof="0" dirty="0">
                <a:ln>
                  <a:noFill/>
                </a:ln>
                <a:effectLst/>
                <a:uLnTx/>
                <a:uFillTx/>
                <a:sym typeface="+mn-ea"/>
              </a:rPr>
              <a:t>відпустки по вагітності та пологах і по догляду за дитиною до 3-річного віку та усі види відпусток без збереження.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Натомість сумісникам </a:t>
            </a:r>
            <a:r>
              <a:rPr lang="uk-UA" altLang="uk-UA" sz="2700" b="1" noProof="0" dirty="0">
                <a:ln>
                  <a:noFill/>
                </a:ln>
                <a:effectLst/>
                <a:uLnTx/>
                <a:uFillTx/>
                <a:sym typeface="+mn-ea"/>
              </a:rPr>
              <a:t>не надаються</a:t>
            </a:r>
            <a:r>
              <a:rPr lang="uk-UA" altLang="uk-UA" sz="2700" noProof="0" dirty="0">
                <a:ln>
                  <a:noFill/>
                </a:ln>
                <a:effectLst/>
                <a:uLnTx/>
                <a:uFillTx/>
                <a:sym typeface="+mn-ea"/>
              </a:rPr>
              <a:t> відпустки у зв’язку з навчанням та як постраждалим від аварії на ЧАЕС.</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Якщо за основним місцем роботи працівник має право на відпустку більшої тривалості, ніж на роботі за сумісництвом, йому </a:t>
            </a:r>
            <a:r>
              <a:rPr lang="uk-UA" altLang="uk-UA" sz="2700" b="1" noProof="0" dirty="0">
                <a:ln>
                  <a:noFill/>
                </a:ln>
                <a:effectLst/>
                <a:uLnTx/>
                <a:uFillTx/>
                <a:sym typeface="+mn-ea"/>
              </a:rPr>
              <a:t>в обов'язковому порядку</a:t>
            </a:r>
            <a:r>
              <a:rPr lang="uk-UA" altLang="uk-UA" sz="2700" noProof="0" dirty="0">
                <a:ln>
                  <a:noFill/>
                </a:ln>
                <a:effectLst/>
                <a:uLnTx/>
                <a:uFillTx/>
                <a:sym typeface="+mn-ea"/>
              </a:rPr>
              <a:t> надається відпустка без збереження зарплати на строк до закінчення відпустки за основним місцем роботи. </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5. На які відпустки має право сумісник та як їх надавати?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940435"/>
            <a:ext cx="114414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Щорічні відпустки </a:t>
            </a:r>
            <a:r>
              <a:rPr lang="uk-UA" altLang="uk-UA" sz="2700" b="1" noProof="0" dirty="0">
                <a:ln>
                  <a:noFill/>
                </a:ln>
                <a:effectLst/>
                <a:uLnTx/>
                <a:uFillTx/>
                <a:sym typeface="+mn-ea"/>
              </a:rPr>
              <a:t>повної тривалості до настання 6-місячного строку</a:t>
            </a:r>
            <a:r>
              <a:rPr lang="uk-UA" altLang="uk-UA" sz="2700" noProof="0" dirty="0">
                <a:ln>
                  <a:noFill/>
                </a:ln>
                <a:effectLst/>
                <a:uLnTx/>
                <a:uFillTx/>
                <a:sym typeface="+mn-ea"/>
              </a:rPr>
              <a:t> безперервної роботи в перший рік роботи на цьому підприємстві за бажанням працівника надаються, зокрема, сумісникам - одночасно з відпусткою за основним місцем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Перебуваючи в щорічній відпустці за основним місцем роботи, сумісник </a:t>
            </a:r>
            <a:r>
              <a:rPr lang="uk-UA" altLang="uk-UA" sz="2700" b="1" noProof="0" dirty="0">
                <a:ln>
                  <a:noFill/>
                </a:ln>
                <a:effectLst/>
                <a:uLnTx/>
                <a:uFillTx/>
                <a:sym typeface="+mn-ea"/>
              </a:rPr>
              <a:t>може не переривати роботи</a:t>
            </a:r>
            <a:r>
              <a:rPr lang="uk-UA" altLang="uk-UA" sz="2700" noProof="0" dirty="0">
                <a:ln>
                  <a:noFill/>
                </a:ln>
                <a:effectLst/>
                <a:uLnTx/>
                <a:uFillTx/>
                <a:sym typeface="+mn-ea"/>
              </a:rPr>
              <a:t> за сумісництвом або навпаки.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Оплату </a:t>
            </a:r>
            <a:r>
              <a:rPr lang="uk-UA" altLang="uk-UA" sz="2700" noProof="0" dirty="0">
                <a:ln>
                  <a:noFill/>
                </a:ln>
                <a:effectLst/>
                <a:uLnTx/>
                <a:uFillTx/>
                <a:sym typeface="+mn-ea"/>
              </a:rPr>
              <a:t>відпустки чи виплату </a:t>
            </a:r>
            <a:r>
              <a:rPr lang="uk-UA" altLang="uk-UA" sz="2700" b="1" noProof="0" dirty="0">
                <a:ln>
                  <a:noFill/>
                </a:ln>
                <a:effectLst/>
                <a:uLnTx/>
                <a:uFillTx/>
                <a:sym typeface="+mn-ea"/>
              </a:rPr>
              <a:t>компенсації </a:t>
            </a:r>
            <a:r>
              <a:rPr lang="uk-UA" altLang="uk-UA" sz="2700" noProof="0" dirty="0">
                <a:ln>
                  <a:noFill/>
                </a:ln>
                <a:effectLst/>
                <a:uLnTx/>
                <a:uFillTx/>
                <a:sym typeface="+mn-ea"/>
              </a:rPr>
              <a:t>за невикористану відпустку сумісникам провадять у такому самому порядку, як і за основним місцем роботи, відповідно до вимог Порядку № 100.</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При цьому розрахунок відпускних здійснюють </a:t>
            </a:r>
            <a:r>
              <a:rPr lang="uk-UA" altLang="uk-UA" sz="2700" b="1" noProof="0" dirty="0">
                <a:ln>
                  <a:noFill/>
                </a:ln>
                <a:effectLst/>
                <a:uLnTx/>
                <a:uFillTx/>
                <a:sym typeface="+mn-ea"/>
              </a:rPr>
              <a:t>окремо </a:t>
            </a:r>
            <a:r>
              <a:rPr lang="uk-UA" altLang="uk-UA" sz="2700" noProof="0" dirty="0">
                <a:ln>
                  <a:noFill/>
                </a:ln>
                <a:effectLst/>
                <a:uLnTx/>
                <a:uFillTx/>
                <a:sym typeface="+mn-ea"/>
              </a:rPr>
              <a:t>за кожною посадою, так само окремо рахують і </a:t>
            </a:r>
            <a:r>
              <a:rPr lang="uk-UA" altLang="uk-UA" sz="2700" b="1" noProof="0" dirty="0">
                <a:ln>
                  <a:noFill/>
                </a:ln>
                <a:effectLst/>
                <a:uLnTx/>
                <a:uFillTx/>
                <a:sym typeface="+mn-ea"/>
              </a:rPr>
              <a:t>відпускний стаж </a:t>
            </a:r>
            <a:r>
              <a:rPr lang="uk-UA" altLang="uk-UA" sz="2700" noProof="0" dirty="0">
                <a:ln>
                  <a:noFill/>
                </a:ln>
                <a:effectLst/>
                <a:uLnTx/>
                <a:uFillTx/>
                <a:sym typeface="+mn-ea"/>
              </a:rPr>
              <a:t>- від дати прийняття на роботу сумісника.</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5. На які відпустки має право сумісник та як їх надавати?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1313180"/>
            <a:ext cx="11441430" cy="504825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Приклад</a:t>
            </a:r>
            <a:r>
              <a:rPr lang="uk-UA" altLang="uk-UA" sz="2700" noProof="0" dirty="0">
                <a:ln>
                  <a:noFill/>
                </a:ln>
                <a:effectLst/>
                <a:uLnTx/>
                <a:uFillTx/>
                <a:sym typeface="+mn-ea"/>
              </a:rPr>
              <a:t>. 06.09.2024 прийнято на роботу двох працівників:</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Абраменко І.П. за “внутрішнім” сумісництвом;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Гнатенко А.О. за “зовнішнім” сумісництвом.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Обидва звільнені 30.09.2024 за угодою сторін.</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Фрагмент повідомлення про прийняття на роботу: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6. Сумісник у звітності: від повідомлення про прийняття до звільнення у об’єднаному звіті</a:t>
            </a:r>
            <a:endParaRPr lang="uk-UA" altLang="uk-UA" sz="3000" b="1" noProof="0" dirty="0">
              <a:ln>
                <a:noFill/>
              </a:ln>
              <a:effectLst/>
              <a:uLnTx/>
              <a:uFillTx/>
              <a:latin typeface="+mn-lt"/>
              <a:ea typeface="+mn-ea"/>
              <a:cs typeface="+mn-cs"/>
              <a:sym typeface="+mn-ea"/>
            </a:endParaRPr>
          </a:p>
        </p:txBody>
      </p:sp>
      <p:graphicFrame>
        <p:nvGraphicFramePr>
          <p:cNvPr id="2" name="Object 1"/>
          <p:cNvGraphicFramePr/>
          <p:nvPr/>
        </p:nvGraphicFramePr>
        <p:xfrm>
          <a:off x="263525" y="4099878"/>
          <a:ext cx="11812270" cy="2353310"/>
        </p:xfrm>
        <a:graphic>
          <a:graphicData uri="http://schemas.openxmlformats.org/presentationml/2006/ole">
            <mc:AlternateContent xmlns:mc="http://schemas.openxmlformats.org/markup-compatibility/2006">
              <mc:Choice xmlns:v="urn:schemas-microsoft-com:vml" Requires="v">
                <p:oleObj spid="_x0000_s3" name="" r:id="rId1" imgW="10814050" imgH="2026920" progId="Paint.Picture">
                  <p:embed/>
                </p:oleObj>
              </mc:Choice>
              <mc:Fallback>
                <p:oleObj name="" r:id="rId1" imgW="10814050" imgH="2026920" progId="Paint.Picture">
                  <p:embed/>
                  <p:pic>
                    <p:nvPicPr>
                      <p:cNvPr id="0" name="Picture 2"/>
                      <p:cNvPicPr/>
                      <p:nvPr/>
                    </p:nvPicPr>
                    <p:blipFill>
                      <a:blip r:embed="rId2"/>
                      <a:stretch>
                        <a:fillRect/>
                      </a:stretch>
                    </p:blipFill>
                    <p:spPr>
                      <a:xfrm>
                        <a:off x="263525" y="4099878"/>
                        <a:ext cx="11812270" cy="2353310"/>
                      </a:xfrm>
                      <a:prstGeom prst="rect">
                        <a:avLst/>
                      </a:prstGeom>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1313180"/>
            <a:ext cx="11441430" cy="504825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Фрагмент Д5 податкового розрахунку </a:t>
            </a:r>
            <a:r>
              <a:rPr lang="uk-UA" altLang="uk-UA" sz="2700" b="1" noProof="0" dirty="0">
                <a:ln>
                  <a:noFill/>
                </a:ln>
                <a:effectLst/>
                <a:uLnTx/>
                <a:uFillTx/>
                <a:sym typeface="+mn-ea"/>
              </a:rPr>
              <a:t>за 3 квартал 2024 року</a:t>
            </a:r>
            <a:r>
              <a:rPr lang="uk-UA" altLang="uk-UA" sz="2700" b="1"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6. Сумісник у звітності: від повідомлення про прийняття до звільнення у об’єднаному звіті</a:t>
            </a:r>
            <a:endParaRPr lang="uk-UA" altLang="uk-UA" sz="3000" b="1" noProof="0" dirty="0">
              <a:ln>
                <a:noFill/>
              </a:ln>
              <a:effectLst/>
              <a:uLnTx/>
              <a:uFillTx/>
              <a:latin typeface="+mn-lt"/>
              <a:ea typeface="+mn-ea"/>
              <a:cs typeface="+mn-cs"/>
              <a:sym typeface="+mn-ea"/>
            </a:endParaRPr>
          </a:p>
        </p:txBody>
      </p:sp>
      <p:graphicFrame>
        <p:nvGraphicFramePr>
          <p:cNvPr id="4" name="Object 3"/>
          <p:cNvGraphicFramePr/>
          <p:nvPr/>
        </p:nvGraphicFramePr>
        <p:xfrm>
          <a:off x="119380" y="1988820"/>
          <a:ext cx="11944985" cy="3695700"/>
        </p:xfrm>
        <a:graphic>
          <a:graphicData uri="http://schemas.openxmlformats.org/presentationml/2006/ole">
            <mc:AlternateContent xmlns:mc="http://schemas.openxmlformats.org/markup-compatibility/2006">
              <mc:Choice xmlns:v="urn:schemas-microsoft-com:vml" Requires="v">
                <p:oleObj spid="_x0000_s5" name="" r:id="rId1" imgW="10120630" imgH="3467100" progId="Paint.Picture">
                  <p:embed/>
                </p:oleObj>
              </mc:Choice>
              <mc:Fallback>
                <p:oleObj name="" r:id="rId1" imgW="10120630" imgH="3467100" progId="Paint.Picture">
                  <p:embed/>
                  <p:pic>
                    <p:nvPicPr>
                      <p:cNvPr id="0" name="Picture 4"/>
                      <p:cNvPicPr/>
                      <p:nvPr/>
                    </p:nvPicPr>
                    <p:blipFill>
                      <a:blip r:embed="rId2"/>
                      <a:stretch>
                        <a:fillRect/>
                      </a:stretch>
                    </p:blipFill>
                    <p:spPr>
                      <a:xfrm>
                        <a:off x="119380" y="1988820"/>
                        <a:ext cx="11944985" cy="3695700"/>
                      </a:xfrm>
                      <a:prstGeom prst="rect">
                        <a:avLst/>
                      </a:prstGeom>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1139190"/>
            <a:ext cx="11441430" cy="522224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Фрагмент Д1 податкового розрахунку </a:t>
            </a:r>
            <a:r>
              <a:rPr lang="uk-UA" altLang="uk-UA" sz="2700" b="1" noProof="0" dirty="0">
                <a:ln>
                  <a:noFill/>
                </a:ln>
                <a:effectLst/>
                <a:uLnTx/>
                <a:uFillTx/>
                <a:sym typeface="+mn-ea"/>
              </a:rPr>
              <a:t>за вересень 2024 року</a:t>
            </a:r>
            <a:r>
              <a:rPr lang="uk-UA" altLang="uk-UA" sz="2700" b="1"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6. Сумісник у звітності: від повідомлення про прийняття до звільнення у об’єднаному звіті</a:t>
            </a:r>
            <a:endParaRPr lang="uk-UA" altLang="uk-UA" sz="3000" b="1" noProof="0" dirty="0">
              <a:ln>
                <a:noFill/>
              </a:ln>
              <a:effectLst/>
              <a:uLnTx/>
              <a:uFillTx/>
              <a:latin typeface="+mn-lt"/>
              <a:ea typeface="+mn-ea"/>
              <a:cs typeface="+mn-cs"/>
              <a:sym typeface="+mn-ea"/>
            </a:endParaRPr>
          </a:p>
        </p:txBody>
      </p:sp>
      <p:graphicFrame>
        <p:nvGraphicFramePr>
          <p:cNvPr id="2" name="Object 1"/>
          <p:cNvGraphicFramePr/>
          <p:nvPr/>
        </p:nvGraphicFramePr>
        <p:xfrm>
          <a:off x="184785" y="1667510"/>
          <a:ext cx="11822430" cy="5140325"/>
        </p:xfrm>
        <a:graphic>
          <a:graphicData uri="http://schemas.openxmlformats.org/presentationml/2006/ole">
            <mc:AlternateContent xmlns:mc="http://schemas.openxmlformats.org/markup-compatibility/2006">
              <mc:Choice xmlns:v="urn:schemas-microsoft-com:vml" Requires="v">
                <p:oleObj spid="_x0000_s3" name="" r:id="rId1" imgW="10600690" imgH="5966460" progId="Paint.Picture">
                  <p:embed/>
                </p:oleObj>
              </mc:Choice>
              <mc:Fallback>
                <p:oleObj name="" r:id="rId1" imgW="10600690" imgH="5966460" progId="Paint.Picture">
                  <p:embed/>
                  <p:pic>
                    <p:nvPicPr>
                      <p:cNvPr id="0" name="Picture 2"/>
                      <p:cNvPicPr/>
                      <p:nvPr/>
                    </p:nvPicPr>
                    <p:blipFill>
                      <a:blip r:embed="rId2"/>
                      <a:stretch>
                        <a:fillRect/>
                      </a:stretch>
                    </p:blipFill>
                    <p:spPr>
                      <a:xfrm>
                        <a:off x="184785" y="1667510"/>
                        <a:ext cx="11822430" cy="5140325"/>
                      </a:xfrm>
                      <a:prstGeom prst="rect">
                        <a:avLst/>
                      </a:prstGeom>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1400810"/>
            <a:ext cx="11441430" cy="496062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Фрагмент Д4 податкового розрахунку </a:t>
            </a:r>
            <a:r>
              <a:rPr lang="uk-UA" altLang="uk-UA" sz="2700" b="1" noProof="0" dirty="0">
                <a:ln>
                  <a:noFill/>
                </a:ln>
                <a:effectLst/>
                <a:uLnTx/>
                <a:uFillTx/>
                <a:sym typeface="+mn-ea"/>
              </a:rPr>
              <a:t>за вересень 2024 року</a:t>
            </a:r>
            <a:r>
              <a:rPr lang="uk-UA" altLang="uk-UA" sz="2700" b="1"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6. Сумісник у звітності: від повідомлення про прийняття до звільнення у об’єднаному звіті</a:t>
            </a:r>
            <a:endParaRPr lang="uk-UA" altLang="uk-UA" sz="3000" b="1" noProof="0" dirty="0">
              <a:ln>
                <a:noFill/>
              </a:ln>
              <a:effectLst/>
              <a:uLnTx/>
              <a:uFillTx/>
              <a:latin typeface="+mn-lt"/>
              <a:ea typeface="+mn-ea"/>
              <a:cs typeface="+mn-cs"/>
              <a:sym typeface="+mn-ea"/>
            </a:endParaRPr>
          </a:p>
        </p:txBody>
      </p:sp>
      <p:graphicFrame>
        <p:nvGraphicFramePr>
          <p:cNvPr id="4" name="Object 3"/>
          <p:cNvGraphicFramePr/>
          <p:nvPr/>
        </p:nvGraphicFramePr>
        <p:xfrm>
          <a:off x="191135" y="2060575"/>
          <a:ext cx="11877040" cy="3121025"/>
        </p:xfrm>
        <a:graphic>
          <a:graphicData uri="http://schemas.openxmlformats.org/presentationml/2006/ole">
            <mc:AlternateContent xmlns:mc="http://schemas.openxmlformats.org/markup-compatibility/2006">
              <mc:Choice xmlns:v="urn:schemas-microsoft-com:vml" Requires="v">
                <p:oleObj spid="_x0000_s5" name="" r:id="rId1" imgW="9351010" imgH="3017520" progId="Paint.Picture">
                  <p:embed/>
                </p:oleObj>
              </mc:Choice>
              <mc:Fallback>
                <p:oleObj name="" r:id="rId1" imgW="9351010" imgH="3017520" progId="Paint.Picture">
                  <p:embed/>
                  <p:pic>
                    <p:nvPicPr>
                      <p:cNvPr id="0" name="Picture 4"/>
                      <p:cNvPicPr/>
                      <p:nvPr/>
                    </p:nvPicPr>
                    <p:blipFill>
                      <a:blip r:embed="rId2"/>
                      <a:stretch>
                        <a:fillRect/>
                      </a:stretch>
                    </p:blipFill>
                    <p:spPr>
                      <a:xfrm>
                        <a:off x="191135" y="2060575"/>
                        <a:ext cx="11877040" cy="3121025"/>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3000" b="1" i="0" u="none" strike="noStrike" kern="1200" cap="none" spc="0" normalizeH="0" baseline="0" noProof="0" dirty="0">
                <a:ln>
                  <a:noFill/>
                </a:ln>
                <a:solidFill>
                  <a:schemeClr val="tx1"/>
                </a:solidFill>
                <a:effectLst/>
                <a:uLnTx/>
                <a:uFillTx/>
                <a:latin typeface="+mn-lt"/>
                <a:ea typeface="+mj-ea"/>
                <a:cs typeface="+mj-cs"/>
              </a:rPr>
              <a:t>ПРОГРАМА</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052830"/>
            <a:ext cx="11162030" cy="501078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ІІ. Працівники з інвалідністю: особливості та гарантії:</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1. Особливості прийняття на роботу працівника з інвалідністю.</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2. Гарантії щодо робочого часу, відпочинку, умов праці.</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3. Оплата праці працівників з інвалідністю, відпустки, лікарняні.</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4. Оподаткування зарплати працівника з інвалідністю та особливості звітування.</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ІІІ. Практичні кейси нарахування індексації.</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1. Основні принципи нарахування індексації.</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2. Кому і як нараховувати індексацію у вересні та жовтні?</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60375" y="940435"/>
            <a:ext cx="114414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Порядок № 1487 не розмежовує ведення військового обліку щодо сумісників і працівників, які працюють за основним місцем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Таким чином, </a:t>
            </a:r>
            <a:r>
              <a:rPr lang="uk-UA" altLang="uk-UA" sz="2700" b="1" noProof="0" dirty="0">
                <a:ln>
                  <a:noFill/>
                </a:ln>
                <a:effectLst/>
                <a:uLnTx/>
                <a:uFillTx/>
                <a:sym typeface="+mn-ea"/>
              </a:rPr>
              <a:t>вести військовий облік сумісників (“зовнішніх”) необхідно</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Такої ж думки Головне управлінні персоналу Генерального штабу Збройних Сил України, яке у своєму листі від 22 березня 2023 року № 321/ЗПІ/114 зазначає, що відповідно до частини 5 ст. 34 Закону «Про військовий обов’язок і військову службу» персональний облік призовників, військовозобов’язаних та резервістів передбачає облік відомостей щодо таких осіб за місцем їх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Бронювання </a:t>
            </a:r>
            <a:r>
              <a:rPr lang="uk-UA" altLang="uk-UA" sz="2700" noProof="0" dirty="0">
                <a:ln>
                  <a:noFill/>
                </a:ln>
                <a:effectLst/>
                <a:uLnTx/>
                <a:uFillTx/>
                <a:sym typeface="+mn-ea"/>
              </a:rPr>
              <a:t>сумісника не заборонено Порядком № 76. Це підтвердило й Мінекономіки в листі від 20.03.2023 р. № 2704-22/11985-07.</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7. Військовий облік та бронювання сумісників</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Title 1"/>
          <p:cNvSpPr>
            <a:spLocks noGrp="1"/>
          </p:cNvSpPr>
          <p:nvPr>
            <p:ph type="title"/>
          </p:nvPr>
        </p:nvSpPr>
        <p:spPr>
          <a:xfrm>
            <a:off x="838200" y="2708910"/>
            <a:ext cx="10515600" cy="1325563"/>
          </a:xfrm>
        </p:spPr>
        <p:txBody>
          <a:bodyPr/>
          <a:p>
            <a:pPr algn="ctr"/>
            <a:r>
              <a:rPr lang="uk-UA" altLang="uk-UA" b="1" noProof="0" dirty="0">
                <a:ln>
                  <a:noFill/>
                </a:ln>
                <a:effectLst/>
                <a:uLnTx/>
                <a:uFillTx/>
                <a:latin typeface="+mn-lt"/>
                <a:ea typeface="+mn-ea"/>
                <a:cs typeface="+mn-cs"/>
                <a:sym typeface="+mn-ea"/>
              </a:rPr>
              <a:t>ІІ. Працівники з інвалідністю:</a:t>
            </a:r>
            <a:br>
              <a:rPr lang="uk-UA" altLang="uk-UA" b="1" noProof="0" dirty="0">
                <a:ln>
                  <a:noFill/>
                </a:ln>
                <a:effectLst/>
                <a:uLnTx/>
                <a:uFillTx/>
                <a:latin typeface="+mn-lt"/>
                <a:ea typeface="+mn-ea"/>
                <a:cs typeface="+mn-cs"/>
                <a:sym typeface="+mn-ea"/>
              </a:rPr>
            </a:br>
            <a:r>
              <a:rPr lang="uk-UA" altLang="uk-UA" b="1" noProof="0" dirty="0">
                <a:ln>
                  <a:noFill/>
                </a:ln>
                <a:effectLst/>
                <a:uLnTx/>
                <a:uFillTx/>
                <a:latin typeface="+mn-lt"/>
                <a:ea typeface="+mn-ea"/>
                <a:cs typeface="+mn-cs"/>
                <a:sym typeface="+mn-ea"/>
              </a:rPr>
              <a:t>особливості та гарантії</a:t>
            </a:r>
            <a:endParaRPr lang="uk-UA" altLang="uk-UA" b="1" noProof="0" dirty="0">
              <a:ln>
                <a:noFill/>
              </a:ln>
              <a:effectLst/>
              <a:uLnTx/>
              <a:uFillTx/>
              <a:latin typeface="+mn-lt"/>
              <a:ea typeface="+mn-ea"/>
              <a:cs typeface="+mn-cs"/>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Окрім стандарнтного набору документів при прийнятті на роботу для підтвердження інвалідності під час працевлаштування такі особи надають:</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довідку МСЕК або виписку з акта огляду МСЕК,</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індивідуальну програму реабілітації.</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Особу з інвалідністю не можна залучати до роботи, яка є протипоказаною їй згідно з довідкою МСЕК. Якщо такій особі показано облаштування спеціального робочого місця, роботодавець має це зробити.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Процедура прийняття на роботу буде стандартною.</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Особливості прийняття на роботу працівника з інвалідністю</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зі ст. 172 КЗпП у випадках, передбачених законодавством, на роботодавця покладається обов'язок:</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організувати навчання, перекваліфікацію і працевлаштування осіб з інвалідністю відповідно до медичних рекомендацій;</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встановити на їх прохання неповний робочий день або неповний робочий тиждень;</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створити пільгові умови праці.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Залучення осіб з інвалідністю до надурочних робіт та робіт у нічний час без їх згоди не допускається.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Гарантії щодо робочого часу, відпочинку, умов праці</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зі ст. 6 Закону про відпустки особам з інвалідністю III групи надається щорічна основна відпустка тривалістю 26 календарних днів, І та ІІ групи - 30 к.д.</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Право на таку відпустку виникає з дати встановлення інвалідності або з дати прийняття на роботу.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Працівники з інвалідністю мають право вільно обирати період щорічної відпустки.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Також вони мають право на обов’язкову відпустку без збереження зарплати згідно зі ст. 25 Закону про відпустки.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Оплата праці та лікарняних працівникам з інвалідністю в цілому не має особливостей.</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Оплата праці працівників з інвалідністю, відпустки, лікарняні.</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1329690"/>
            <a:ext cx="11162030" cy="503174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ПДФО та ВЗ без особливостей. </a:t>
            </a:r>
            <a:r>
              <a:rPr lang="uk-UA" altLang="uk-UA" sz="2700" noProof="0" dirty="0">
                <a:ln>
                  <a:noFill/>
                </a:ln>
                <a:effectLst/>
                <a:uLnTx/>
                <a:uFillTx/>
                <a:sym typeface="+mn-ea"/>
              </a:rPr>
              <a:t>ЄСВ нараховується за ставкою 8,41%.</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Ставка ЄСВ 8,41% застосовується на зарплату, нараховану з моменту отримання копії довідки МСЕК (підпункт 5 пункту 2 розділу III Інструкції № 449) без контролю мінімального ЄСВ.</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Якщо працівник надав копію довідки МСЕК серед місяця, на зарплату до цієї дати нараховуємо 22% ЄСВ, а потім - 8,41%.</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Таким чином, у цьому місяці буде два рядки у Д1:</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 у першому зарплата до дня надання копії довідки, повна кількість днів трудових відносин, ЄСВ 22%</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 у другому зарплата з дня надання копії довідки, без кількості днів трудових відносин, ЄСВ 8,41%.</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91694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Оподаткування зарплати працівника з інвалідністю та особливості звітування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Title 1"/>
          <p:cNvSpPr>
            <a:spLocks noGrp="1"/>
          </p:cNvSpPr>
          <p:nvPr>
            <p:ph type="title"/>
          </p:nvPr>
        </p:nvSpPr>
        <p:spPr>
          <a:xfrm>
            <a:off x="838200" y="2708910"/>
            <a:ext cx="10515600" cy="1325563"/>
          </a:xfrm>
        </p:spPr>
        <p:txBody>
          <a:bodyPr/>
          <a:p>
            <a:pPr algn="ctr"/>
            <a:r>
              <a:rPr lang="uk-UA" altLang="uk-UA" b="1" noProof="0" dirty="0">
                <a:ln>
                  <a:noFill/>
                </a:ln>
                <a:effectLst/>
                <a:uLnTx/>
                <a:uFillTx/>
                <a:latin typeface="+mn-lt"/>
                <a:ea typeface="+mn-ea"/>
                <a:cs typeface="+mn-cs"/>
                <a:sym typeface="+mn-ea"/>
              </a:rPr>
              <a:t>ІІІ. Практичні кейси нарахування індексації</a:t>
            </a:r>
            <a:endParaRPr lang="en-US"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 п. 5 Порядку № 1078 так званим "базовим" місяцем є місяць </a:t>
            </a:r>
            <a:r>
              <a:rPr lang="uk-UA" altLang="uk-UA" sz="2700" b="1" noProof="0" dirty="0">
                <a:ln>
                  <a:noFill/>
                </a:ln>
                <a:effectLst/>
                <a:uLnTx/>
                <a:uFillTx/>
                <a:sym typeface="+mn-ea"/>
              </a:rPr>
              <a:t>підвищення окладу</a:t>
            </a:r>
            <a:r>
              <a:rPr lang="uk-UA" altLang="uk-UA" sz="2700" noProof="0" dirty="0">
                <a:ln>
                  <a:noFill/>
                </a:ln>
                <a:effectLst/>
                <a:uLnTx/>
                <a:uFillTx/>
                <a:sym typeface="+mn-ea"/>
              </a:rPr>
              <a:t> (тарифу, розцінки) за </a:t>
            </a:r>
            <a:r>
              <a:rPr lang="uk-UA" altLang="uk-UA" sz="2700" b="1" noProof="0" dirty="0">
                <a:ln>
                  <a:noFill/>
                </a:ln>
                <a:effectLst/>
                <a:uLnTx/>
                <a:uFillTx/>
                <a:sym typeface="+mn-ea"/>
              </a:rPr>
              <a:t>посадою </a:t>
            </a:r>
            <a:r>
              <a:rPr lang="uk-UA" altLang="uk-UA" sz="2700" noProof="0" dirty="0">
                <a:ln>
                  <a:noFill/>
                </a:ln>
                <a:effectLst/>
                <a:uLnTx/>
                <a:uFillTx/>
                <a:sym typeface="+mn-ea"/>
              </a:rPr>
              <a:t>у штатному розписі.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зі ст. 39 Закону Про Державний бюджет України на 2024 рік обчислення індексу споживчих цін для індексації грошових доходів населення провадиться наростаючим підсумком, починаючи </a:t>
            </a:r>
            <a:r>
              <a:rPr lang="uk-UA" altLang="uk-UA" sz="2700" b="1" noProof="0" dirty="0">
                <a:ln>
                  <a:noFill/>
                </a:ln>
                <a:effectLst/>
                <a:uLnTx/>
                <a:uFillTx/>
                <a:sym typeface="+mn-ea"/>
              </a:rPr>
              <a:t>з 1 січня 2024 року</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Це означає, що «базовим» місяцем для обчислення індексації </a:t>
            </a:r>
            <a:r>
              <a:rPr lang="uk-UA" altLang="uk-UA" sz="2700" b="1" u="sng" noProof="0" dirty="0">
                <a:ln>
                  <a:noFill/>
                </a:ln>
                <a:effectLst/>
                <a:uLnTx/>
                <a:uFillTx/>
                <a:sym typeface="+mn-ea"/>
              </a:rPr>
              <a:t>для всіх</a:t>
            </a:r>
            <a:r>
              <a:rPr lang="uk-UA" altLang="uk-UA" sz="2700" b="1" noProof="0" dirty="0">
                <a:ln>
                  <a:noFill/>
                </a:ln>
                <a:effectLst/>
                <a:uLnTx/>
                <a:uFillTx/>
                <a:sym typeface="+mn-ea"/>
              </a:rPr>
              <a:t> є грудень 2023 року</a:t>
            </a:r>
            <a:r>
              <a:rPr lang="uk-UA" altLang="uk-UA" sz="2700" noProof="0" dirty="0">
                <a:ln>
                  <a:noFill/>
                </a:ln>
                <a:effectLst/>
                <a:uLnTx/>
                <a:uFillTx/>
                <a:sym typeface="+mn-ea"/>
              </a:rPr>
              <a:t> незалежно від того, коли до цього підвищували оклади працівників.</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Якщо підвищували оклади у січні 2024 року (в даному випадку розмір підвищення не має значення) або пізніше, цей місяць став «</a:t>
            </a:r>
            <a:r>
              <a:rPr lang="uk-UA" altLang="uk-UA" sz="2700" b="1" noProof="0" dirty="0">
                <a:ln>
                  <a:noFill/>
                </a:ln>
                <a:effectLst/>
                <a:uLnTx/>
                <a:uFillTx/>
                <a:sym typeface="+mn-ea"/>
              </a:rPr>
              <a:t>базовим</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Основні принципи нарахування індексації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Коли з наступного після “базового” місяця </a:t>
            </a:r>
            <a:r>
              <a:rPr lang="uk-UA" altLang="uk-UA" sz="2700" b="1" noProof="0" dirty="0">
                <a:ln>
                  <a:noFill/>
                </a:ln>
                <a:effectLst/>
                <a:uLnTx/>
                <a:uFillTx/>
                <a:sym typeface="+mn-ea"/>
              </a:rPr>
              <a:t>наростаючим підсумком</a:t>
            </a:r>
            <a:r>
              <a:rPr lang="uk-UA" altLang="uk-UA" sz="2700" noProof="0" dirty="0">
                <a:ln>
                  <a:noFill/>
                </a:ln>
                <a:effectLst/>
                <a:uLnTx/>
                <a:uFillTx/>
                <a:sym typeface="+mn-ea"/>
              </a:rPr>
              <a:t> індекс інфляції перетне позначку </a:t>
            </a:r>
            <a:r>
              <a:rPr lang="uk-UA" altLang="uk-UA" sz="2700" b="1" noProof="0" dirty="0">
                <a:ln>
                  <a:noFill/>
                </a:ln>
                <a:effectLst/>
                <a:uLnTx/>
                <a:uFillTx/>
                <a:sym typeface="+mn-ea"/>
              </a:rPr>
              <a:t>103%</a:t>
            </a:r>
            <a:r>
              <a:rPr lang="uk-UA" altLang="uk-UA" sz="2700" noProof="0" dirty="0">
                <a:ln>
                  <a:noFill/>
                </a:ln>
                <a:effectLst/>
                <a:uLnTx/>
                <a:uFillTx/>
                <a:sym typeface="+mn-ea"/>
              </a:rPr>
              <a:t>, у працівників з’являється індексація.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 п. 4 Порядку № 1078 індексація зарплати проводиться у межах </a:t>
            </a:r>
            <a:r>
              <a:rPr lang="uk-UA" altLang="uk-UA" sz="2700" b="1" noProof="0" dirty="0">
                <a:ln>
                  <a:noFill/>
                </a:ln>
                <a:effectLst/>
                <a:uLnTx/>
                <a:uFillTx/>
                <a:sym typeface="+mn-ea"/>
              </a:rPr>
              <a:t>прожиткового мінімуму</a:t>
            </a:r>
            <a:r>
              <a:rPr lang="uk-UA" altLang="uk-UA" sz="2700" noProof="0" dirty="0">
                <a:ln>
                  <a:noFill/>
                </a:ln>
                <a:effectLst/>
                <a:uLnTx/>
                <a:uFillTx/>
                <a:sym typeface="+mn-ea"/>
              </a:rPr>
              <a:t> працездатної особи (3028 грн у 2024 році).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Таким чином, </a:t>
            </a:r>
            <a:r>
              <a:rPr lang="uk-UA" altLang="uk-UA" sz="2700" b="1" noProof="0" dirty="0">
                <a:ln>
                  <a:noFill/>
                </a:ln>
                <a:effectLst/>
                <a:uLnTx/>
                <a:uFillTx/>
                <a:sym typeface="+mn-ea"/>
              </a:rPr>
              <a:t>розмір зарплати взагалі не впливає на суму індексації</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Основні параметри для її розрахунку:</a:t>
            </a:r>
            <a:endParaRPr lang="uk-UA" altLang="uk-UA" sz="2700"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базовий місяць, % індексації та кількість відпрацьованого часу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Для отримання </a:t>
            </a:r>
            <a:r>
              <a:rPr lang="uk-UA" altLang="uk-UA" sz="2700" b="1" noProof="0" dirty="0">
                <a:ln>
                  <a:noFill/>
                </a:ln>
                <a:effectLst/>
                <a:uLnTx/>
                <a:uFillTx/>
                <a:sym typeface="+mn-ea"/>
              </a:rPr>
              <a:t>суми індексації</a:t>
            </a:r>
            <a:r>
              <a:rPr lang="uk-UA" altLang="uk-UA" sz="2700" noProof="0" dirty="0">
                <a:ln>
                  <a:noFill/>
                </a:ln>
                <a:effectLst/>
                <a:uLnTx/>
                <a:uFillTx/>
                <a:sym typeface="+mn-ea"/>
              </a:rPr>
              <a:t> потрібно прожитковий мінімум працездатної особи помножити на індекс інфляції, обчислений наростаючим підсумком з місяця, </a:t>
            </a:r>
            <a:r>
              <a:rPr lang="uk-UA" altLang="uk-UA" sz="2700" noProof="0" dirty="0">
                <a:ln>
                  <a:noFill/>
                </a:ln>
                <a:effectLst/>
                <a:uLnTx/>
                <a:uFillTx/>
                <a:sym typeface="+mn-ea"/>
              </a:rPr>
              <a:t>наступного за базовим, та врахувати кількість відпрацьованого часу працівником у місяці індексації. </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Основні принципи нарахування індексації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Індексація нараховується тільки </a:t>
            </a:r>
            <a:r>
              <a:rPr lang="uk-UA" altLang="uk-UA" sz="2700" b="1" noProof="0" dirty="0">
                <a:ln>
                  <a:noFill/>
                </a:ln>
                <a:effectLst/>
                <a:uLnTx/>
                <a:uFillTx/>
                <a:sym typeface="+mn-ea"/>
              </a:rPr>
              <a:t>за відпрацьований час </a:t>
            </a:r>
            <a:r>
              <a:rPr lang="uk-UA" altLang="uk-UA" sz="2700" noProof="0" dirty="0">
                <a:ln>
                  <a:noFill/>
                </a:ln>
                <a:effectLst/>
                <a:uLnTx/>
                <a:uFillTx/>
                <a:sym typeface="+mn-ea"/>
              </a:rPr>
              <a:t>у разі його наявності. Звідси маємо, що індексацію </a:t>
            </a:r>
            <a:r>
              <a:rPr lang="uk-UA" altLang="uk-UA" sz="2700" b="1" noProof="0" dirty="0">
                <a:ln>
                  <a:noFill/>
                </a:ln>
                <a:effectLst/>
                <a:uLnTx/>
                <a:uFillTx/>
                <a:sym typeface="+mn-ea"/>
              </a:rPr>
              <a:t>не нараховують</a:t>
            </a:r>
            <a:r>
              <a:rPr lang="uk-UA" altLang="uk-UA" sz="2700" noProof="0" dirty="0">
                <a:ln>
                  <a:noFill/>
                </a:ln>
                <a:effectLst/>
                <a:uLnTx/>
                <a:uFillTx/>
                <a:sym typeface="+mn-ea"/>
              </a:rPr>
              <a:t> працівникам, які </a:t>
            </a:r>
            <a:r>
              <a:rPr lang="uk-UA" altLang="uk-UA" sz="2700" b="1" noProof="0" dirty="0">
                <a:ln>
                  <a:noFill/>
                </a:ln>
                <a:effectLst/>
                <a:uLnTx/>
                <a:uFillTx/>
                <a:sym typeface="+mn-ea"/>
              </a:rPr>
              <a:t>повний </a:t>
            </a:r>
            <a:r>
              <a:rPr lang="uk-UA" altLang="uk-UA" sz="2700" noProof="0" dirty="0">
                <a:ln>
                  <a:noFill/>
                </a:ln>
                <a:effectLst/>
                <a:uLnTx/>
                <a:uFillTx/>
                <a:sym typeface="+mn-ea"/>
              </a:rPr>
              <a:t>місяць:</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перебували у відпустках (оплачуваних чи неоплачуваних);</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хворіли (з оплатою лікарняного чи без оплати);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увільнені у зв’язку з мобілізацією;</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на простої або у призупиненні трудового договору;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у відрядженні (якщо оплата за середньою зарплатою);</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на навчанні чи підвищенні кваліфікації;</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відсутні на роботі через нез’ясовані неявки, прогули.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Основні принципи нарахування індексації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050" name="Rectangle 2"/>
          <p:cNvSpPr>
            <a:spLocks noGrp="1" noChangeArrowheads="1"/>
          </p:cNvSpPr>
          <p:nvPr>
            <p:ph type="ctrTitle" hasCustomPrompt="1"/>
          </p:nvPr>
        </p:nvSpPr>
        <p:spPr>
          <a:xfrm>
            <a:off x="514985" y="476885"/>
            <a:ext cx="11161713" cy="647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altLang="uk-UA" sz="3000" b="1" i="0" u="none" strike="noStrike" kern="1200" cap="none" spc="0" normalizeH="0" baseline="0" noProof="0" dirty="0">
                <a:ln>
                  <a:noFill/>
                </a:ln>
                <a:solidFill>
                  <a:schemeClr val="tx1"/>
                </a:solidFill>
                <a:effectLst/>
                <a:uLnTx/>
                <a:uFillTx/>
                <a:latin typeface="+mn-lt"/>
                <a:ea typeface="+mj-ea"/>
                <a:cs typeface="+mj-cs"/>
              </a:rPr>
              <a:t>ПРОГРАМА</a:t>
            </a:r>
            <a:endParaRPr kumimoji="0" lang="uk-UA" altLang="uk-UA" sz="3000" b="1" i="0" u="none" strike="noStrike" kern="1200" cap="none" spc="0" normalizeH="0" baseline="0" noProof="0" dirty="0">
              <a:ln>
                <a:noFill/>
              </a:ln>
              <a:solidFill>
                <a:schemeClr val="tx1"/>
              </a:solidFill>
              <a:effectLst/>
              <a:uLnTx/>
              <a:uFillTx/>
              <a:latin typeface="+mn-lt"/>
              <a:ea typeface="+mj-ea"/>
              <a:cs typeface="+mj-cs"/>
            </a:endParaRPr>
          </a:p>
        </p:txBody>
      </p:sp>
      <p:sp>
        <p:nvSpPr>
          <p:cNvPr id="3075" name="Rectangle 3"/>
          <p:cNvSpPr>
            <a:spLocks noGrp="1" noChangeArrowheads="1"/>
          </p:cNvSpPr>
          <p:nvPr>
            <p:ph type="subTitle" idx="1" hasCustomPrompt="1"/>
          </p:nvPr>
        </p:nvSpPr>
        <p:spPr>
          <a:xfrm>
            <a:off x="514985" y="1052830"/>
            <a:ext cx="11162030" cy="5010785"/>
          </a:xfrm>
        </p:spPr>
        <p:txBody>
          <a:bodyPr vert="horz" wrap="square" lIns="91440" tIns="45720" rIns="91440" bIns="45720" numCol="1" anchor="t" anchorCtr="0" compatLnSpc="1"/>
          <a:lstStyle/>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3. Індексація в різних ситуаціях:</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 неповний і скорочений робочий час,</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 неповний місяць прийняття чи звільнення,</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 в місяці оплачуваних та неоплачуваних неявок;</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4. Як і за яких умов індексувати зарплату сумісникам?</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5. Індексація у місяці підвищення зарплати.</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6. Індексація та мінімальна зарплата.</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7. Уникнення індексації без порушень.</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latinLnBrk="0" hangingPunct="1">
              <a:lnSpc>
                <a:spcPct val="100000"/>
              </a:lnSpc>
              <a:spcBef>
                <a:spcPts val="1000"/>
              </a:spcBef>
              <a:spcAft>
                <a:spcPct val="0"/>
              </a:spcAft>
              <a:buClrTx/>
              <a:buSzTx/>
              <a:buFont typeface="+mj-lt"/>
              <a:defRPr/>
            </a:pPr>
            <a:r>
              <a:rPr kumimoji="0" lang="uk-UA" altLang="uk-UA" sz="2800" b="0" i="0" u="none" strike="noStrike" kern="1200" cap="none" spc="0" normalizeH="0" baseline="0" noProof="0" dirty="0">
                <a:ln>
                  <a:noFill/>
                </a:ln>
                <a:solidFill>
                  <a:schemeClr val="tx1"/>
                </a:solidFill>
                <a:effectLst/>
                <a:uLnTx/>
                <a:uFillTx/>
                <a:latin typeface="+mn-lt"/>
                <a:ea typeface="+mn-ea"/>
                <a:cs typeface="+mn-cs"/>
              </a:rPr>
              <a:t>ІV. Податкова реформа – 2024: що нового в оподаткуванні зарплат та виплат фізичним особам?</a:t>
            </a:r>
            <a:endParaRPr kumimoji="0" lang="uk-UA" altLang="uk-UA"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123"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51243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Натомість, індексації підлягає </a:t>
            </a:r>
            <a:r>
              <a:rPr lang="uk-UA" altLang="uk-UA" sz="2700" b="1" noProof="0" dirty="0">
                <a:ln>
                  <a:noFill/>
                </a:ln>
                <a:effectLst/>
                <a:uLnTx/>
                <a:uFillTx/>
                <a:sym typeface="+mn-ea"/>
              </a:rPr>
              <a:t>будь-який відпрацьовний час</a:t>
            </a:r>
            <a:r>
              <a:rPr lang="uk-UA" altLang="uk-UA" sz="2700" noProof="0" dirty="0">
                <a:ln>
                  <a:noFill/>
                </a:ln>
                <a:effectLst/>
                <a:uLnTx/>
                <a:uFillTx/>
                <a:sym typeface="+mn-ea"/>
              </a:rPr>
              <a:t> працівника:</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на умовах повного, скороченого чи неповного робочого часу;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у режимі дистанційної чи надомної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з гнучким режимом та ненормованим робочим днем;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у місяці прийняття чи звільнення;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у відрядженні, якщо оплата проведена за денним заробітком;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на умовах нефіксованого робочого часу;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з підсумованим обліком робочого часу чи роботи змінами;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який є пенсіонером, особою з інвалідністю, неповнолітнім.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Основні принципи нарахування індексації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51243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Оскільки “базовий” місяць - це місяць підвищення зарплати за </a:t>
            </a:r>
            <a:r>
              <a:rPr lang="uk-UA" altLang="uk-UA" sz="2700" b="1" noProof="0" dirty="0">
                <a:ln>
                  <a:noFill/>
                </a:ln>
                <a:effectLst/>
                <a:uLnTx/>
                <a:uFillTx/>
                <a:sym typeface="+mn-ea"/>
              </a:rPr>
              <a:t>посадою</a:t>
            </a:r>
            <a:r>
              <a:rPr lang="uk-UA" altLang="uk-UA" sz="2700" noProof="0" dirty="0">
                <a:ln>
                  <a:noFill/>
                </a:ln>
                <a:effectLst/>
                <a:uLnTx/>
                <a:uFillTx/>
                <a:sym typeface="+mn-ea"/>
              </a:rPr>
              <a:t>, </a:t>
            </a:r>
            <a:r>
              <a:rPr lang="uk-UA" altLang="uk-UA" sz="2700" b="1" noProof="0" dirty="0">
                <a:ln>
                  <a:noFill/>
                </a:ln>
                <a:effectLst/>
                <a:uLnTx/>
                <a:uFillTx/>
                <a:sym typeface="+mn-ea"/>
              </a:rPr>
              <a:t>не впливають</a:t>
            </a:r>
            <a:r>
              <a:rPr lang="uk-UA" altLang="uk-UA" sz="2700" noProof="0" dirty="0">
                <a:ln>
                  <a:noFill/>
                </a:ln>
                <a:effectLst/>
                <a:uLnTx/>
                <a:uFillTx/>
                <a:sym typeface="+mn-ea"/>
              </a:rPr>
              <a:t> на визначення “базового” місяця дата прийняття працівника на роботу чи дата переведення на нову посаду.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a:t>
            </a:r>
            <a:r>
              <a:rPr lang="uk-UA" altLang="uk-UA" sz="2700" i="1" noProof="0" dirty="0">
                <a:ln>
                  <a:noFill/>
                </a:ln>
                <a:effectLst/>
                <a:uLnTx/>
                <a:uFillTx/>
                <a:sym typeface="+mn-ea"/>
              </a:rPr>
              <a:t> Працівника прийнято на роботу 09.10.2024 на посаду, по якій останнє підвищення зарплати було у квітні 2024 року. </a:t>
            </a:r>
            <a:r>
              <a:rPr lang="uk-UA" altLang="uk-UA" sz="2700" b="1" i="1" noProof="0" dirty="0">
                <a:ln>
                  <a:noFill/>
                </a:ln>
                <a:effectLst/>
                <a:uLnTx/>
                <a:uFillTx/>
                <a:sym typeface="+mn-ea"/>
              </a:rPr>
              <a:t>Квітень </a:t>
            </a:r>
            <a:r>
              <a:rPr lang="uk-UA" altLang="uk-UA" sz="2700" b="1" i="1" noProof="0" dirty="0">
                <a:ln>
                  <a:noFill/>
                </a:ln>
                <a:effectLst/>
                <a:uLnTx/>
                <a:uFillTx/>
                <a:sym typeface="+mn-ea"/>
              </a:rPr>
              <a:t>2024 року є “базовим” для такого працівника.</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Якщо посаду введено до штатного розпису</a:t>
            </a:r>
            <a:r>
              <a:rPr lang="en-US" altLang="uk-UA" sz="2700" noProof="0" dirty="0">
                <a:ln>
                  <a:noFill/>
                </a:ln>
                <a:effectLst/>
                <a:uLnTx/>
                <a:uFillTx/>
                <a:sym typeface="+mn-ea"/>
              </a:rPr>
              <a:t> </a:t>
            </a:r>
            <a:r>
              <a:rPr lang="uk-UA" altLang="uk-UA" sz="2700" noProof="0" dirty="0">
                <a:ln>
                  <a:noFill/>
                </a:ln>
                <a:effectLst/>
                <a:uLnTx/>
                <a:uFillTx/>
                <a:sym typeface="+mn-ea"/>
              </a:rPr>
              <a:t>після підвищення зарплати за іншими посадами, “базовим” буде місяць введення нової посади.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a:t>
            </a:r>
            <a:r>
              <a:rPr lang="uk-UA" altLang="uk-UA" sz="2700" i="1" noProof="0" dirty="0">
                <a:ln>
                  <a:noFill/>
                </a:ln>
                <a:effectLst/>
                <a:uLnTx/>
                <a:uFillTx/>
                <a:sym typeface="+mn-ea"/>
              </a:rPr>
              <a:t> Останнє підвищення зарплати на підприємстві було у квітні 2024 року. Працівника прийнято на роботу 09.10.2024 на посаду, якої раніше не було у штатному розписі, тобто її введено у жовтні 2024 р. </a:t>
            </a:r>
            <a:r>
              <a:rPr lang="uk-UA" altLang="uk-UA" sz="2700" b="1" i="1" noProof="0" dirty="0">
                <a:ln>
                  <a:noFill/>
                </a:ln>
                <a:effectLst/>
                <a:uLnTx/>
                <a:uFillTx/>
                <a:sym typeface="+mn-ea"/>
              </a:rPr>
              <a:t>Жовтень </a:t>
            </a:r>
            <a:r>
              <a:rPr lang="uk-UA" altLang="uk-UA" sz="2700" b="1" i="1" noProof="0" dirty="0">
                <a:ln>
                  <a:noFill/>
                </a:ln>
                <a:effectLst/>
                <a:uLnTx/>
                <a:uFillTx/>
                <a:sym typeface="+mn-ea"/>
              </a:rPr>
              <a:t>2024 року є “базовим” для такого працівника.</a:t>
            </a: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Основні принципи нарахування індексації</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Виникнення права на індексацію у вересні 2024 року: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зв’язку з індексом інфляції за липень 100% (1,00) індексація у вересні буде такою ж, якою була у серпні!</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Кому і як нараховувати індексацію у вересні та жовтні?</a:t>
            </a:r>
            <a:endParaRPr lang="uk-UA" altLang="uk-UA" sz="3000" b="1" noProof="0" dirty="0">
              <a:ln>
                <a:noFill/>
              </a:ln>
              <a:effectLst/>
              <a:uLnTx/>
              <a:uFillTx/>
              <a:latin typeface="+mn-lt"/>
              <a:ea typeface="+mn-ea"/>
              <a:cs typeface="+mn-cs"/>
              <a:sym typeface="+mn-ea"/>
            </a:endParaRPr>
          </a:p>
        </p:txBody>
      </p:sp>
      <p:graphicFrame>
        <p:nvGraphicFramePr>
          <p:cNvPr id="2" name="Table 1"/>
          <p:cNvGraphicFramePr/>
          <p:nvPr/>
        </p:nvGraphicFramePr>
        <p:xfrm>
          <a:off x="514985" y="1412240"/>
          <a:ext cx="11163300" cy="3749040"/>
        </p:xfrm>
        <a:graphic>
          <a:graphicData uri="http://schemas.openxmlformats.org/drawingml/2006/table">
            <a:tbl>
              <a:tblPr firstRow="1" bandRow="1">
                <a:tableStyleId>{5C22544A-7EE6-4342-B048-85BDC9FD1C3A}</a:tableStyleId>
              </a:tblPr>
              <a:tblGrid>
                <a:gridCol w="1644650"/>
                <a:gridCol w="2118995"/>
                <a:gridCol w="2185035"/>
                <a:gridCol w="2687955"/>
                <a:gridCol w="2526665"/>
              </a:tblGrid>
              <a:tr h="640080">
                <a:tc>
                  <a:txBody>
                    <a:bodyPr/>
                    <a:p>
                      <a:pPr algn="ctr">
                        <a:buNone/>
                      </a:pPr>
                      <a:r>
                        <a:rPr lang="uk-UA" altLang="en-US"/>
                        <a:t>“Базовий” місяць</a:t>
                      </a:r>
                      <a:endParaRPr lang="uk-UA" altLang="en-US"/>
                    </a:p>
                  </a:txBody>
                  <a:tcPr/>
                </a:tc>
                <a:tc>
                  <a:txBody>
                    <a:bodyPr/>
                    <a:p>
                      <a:pPr algn="ctr">
                        <a:buNone/>
                      </a:pPr>
                      <a:r>
                        <a:rPr lang="uk-UA" altLang="en-US"/>
                        <a:t>Грудень 2023</a:t>
                      </a:r>
                      <a:endParaRPr lang="uk-UA" altLang="en-US"/>
                    </a:p>
                  </a:txBody>
                  <a:tcPr/>
                </a:tc>
                <a:tc>
                  <a:txBody>
                    <a:bodyPr/>
                    <a:p>
                      <a:pPr algn="ctr">
                        <a:buNone/>
                      </a:pPr>
                      <a:r>
                        <a:rPr lang="uk-UA" altLang="en-US"/>
                        <a:t>Січень 2024</a:t>
                      </a:r>
                      <a:endParaRPr lang="uk-UA" altLang="en-US"/>
                    </a:p>
                  </a:txBody>
                  <a:tcPr/>
                </a:tc>
                <a:tc>
                  <a:txBody>
                    <a:bodyPr/>
                    <a:p>
                      <a:pPr algn="ctr">
                        <a:buNone/>
                      </a:pPr>
                      <a:r>
                        <a:rPr lang="uk-UA" altLang="en-US"/>
                        <a:t>Лютий 2024</a:t>
                      </a:r>
                      <a:endParaRPr lang="uk-UA" altLang="en-US"/>
                    </a:p>
                  </a:txBody>
                  <a:tcPr/>
                </a:tc>
                <a:tc>
                  <a:txBody>
                    <a:bodyPr/>
                    <a:p>
                      <a:pPr algn="ctr">
                        <a:buNone/>
                      </a:pPr>
                      <a:r>
                        <a:rPr lang="uk-UA" altLang="en-US"/>
                        <a:t>Березень 2024</a:t>
                      </a:r>
                      <a:endParaRPr lang="uk-UA" altLang="en-US"/>
                    </a:p>
                  </a:txBody>
                  <a:tcPr/>
                </a:tc>
              </a:tr>
              <a:tr h="914400">
                <a:tc>
                  <a:txBody>
                    <a:bodyPr/>
                    <a:p>
                      <a:pPr>
                        <a:buNone/>
                      </a:pPr>
                      <a:r>
                        <a:rPr lang="uk-UA" altLang="en-US" b="1"/>
                        <a:t>Місяці врахування індексів</a:t>
                      </a:r>
                      <a:endParaRPr lang="uk-UA" altLang="en-US" b="1"/>
                    </a:p>
                  </a:txBody>
                  <a:tcPr/>
                </a:tc>
                <a:tc>
                  <a:txBody>
                    <a:bodyPr/>
                    <a:p>
                      <a:pPr algn="ctr">
                        <a:buNone/>
                      </a:pPr>
                      <a:r>
                        <a:rPr lang="uk-UA" altLang="en-US"/>
                        <a:t>січень-липень 2024</a:t>
                      </a:r>
                      <a:endParaRPr lang="uk-UA" altLang="en-US"/>
                    </a:p>
                  </a:txBody>
                  <a:tcPr/>
                </a:tc>
                <a:tc>
                  <a:txBody>
                    <a:bodyPr/>
                    <a:p>
                      <a:pPr algn="ctr">
                        <a:buNone/>
                      </a:pPr>
                      <a:r>
                        <a:rPr lang="uk-UA" altLang="en-US" sz="1800">
                          <a:sym typeface="+mn-ea"/>
                        </a:rPr>
                        <a:t>лютий-</a:t>
                      </a:r>
                      <a:r>
                        <a:rPr lang="uk-UA" altLang="en-US" sz="1800">
                          <a:sym typeface="+mn-ea"/>
                        </a:rPr>
                        <a:t>липень </a:t>
                      </a:r>
                      <a:r>
                        <a:rPr lang="uk-UA" altLang="en-US" sz="1800">
                          <a:sym typeface="+mn-ea"/>
                        </a:rPr>
                        <a:t>2024</a:t>
                      </a:r>
                      <a:endParaRPr lang="uk-UA" altLang="en-US" sz="1800"/>
                    </a:p>
                    <a:p>
                      <a:pPr algn="ctr">
                        <a:buNone/>
                      </a:pPr>
                      <a:endParaRPr lang="uk-UA" altLang="en-US"/>
                    </a:p>
                  </a:txBody>
                  <a:tcPr/>
                </a:tc>
                <a:tc>
                  <a:txBody>
                    <a:bodyPr/>
                    <a:p>
                      <a:pPr algn="ctr">
                        <a:buNone/>
                      </a:pPr>
                      <a:r>
                        <a:rPr lang="uk-UA" altLang="en-US" sz="1800">
                          <a:sym typeface="+mn-ea"/>
                        </a:rPr>
                        <a:t>березень-</a:t>
                      </a:r>
                      <a:r>
                        <a:rPr lang="uk-UA" altLang="en-US" sz="1800">
                          <a:sym typeface="+mn-ea"/>
                        </a:rPr>
                        <a:t>липень </a:t>
                      </a:r>
                      <a:r>
                        <a:rPr lang="uk-UA" altLang="en-US" sz="1800">
                          <a:sym typeface="+mn-ea"/>
                        </a:rPr>
                        <a:t>2024</a:t>
                      </a:r>
                      <a:endParaRPr lang="uk-UA" altLang="en-US" sz="1800"/>
                    </a:p>
                    <a:p>
                      <a:pPr algn="ctr">
                        <a:buNone/>
                      </a:pPr>
                      <a:endParaRPr lang="uk-UA" altLang="en-US"/>
                    </a:p>
                  </a:txBody>
                  <a:tcPr/>
                </a:tc>
                <a:tc>
                  <a:txBody>
                    <a:bodyPr/>
                    <a:p>
                      <a:pPr algn="ctr">
                        <a:buNone/>
                      </a:pPr>
                      <a:r>
                        <a:rPr lang="uk-UA" altLang="en-US" sz="1800">
                          <a:sym typeface="+mn-ea"/>
                        </a:rPr>
                        <a:t>квітень-</a:t>
                      </a:r>
                      <a:r>
                        <a:rPr lang="uk-UA" altLang="en-US" sz="1800">
                          <a:sym typeface="+mn-ea"/>
                        </a:rPr>
                        <a:t>липень </a:t>
                      </a:r>
                      <a:r>
                        <a:rPr lang="uk-UA" altLang="en-US" sz="1800">
                          <a:sym typeface="+mn-ea"/>
                        </a:rPr>
                        <a:t>2024</a:t>
                      </a:r>
                      <a:endParaRPr lang="uk-UA" altLang="en-US" sz="1800"/>
                    </a:p>
                    <a:p>
                      <a:pPr algn="ctr">
                        <a:buNone/>
                      </a:pPr>
                      <a:endParaRPr lang="uk-UA" altLang="en-US"/>
                    </a:p>
                  </a:txBody>
                  <a:tcPr/>
                </a:tc>
              </a:tr>
              <a:tr h="914400">
                <a:tc>
                  <a:txBody>
                    <a:bodyPr/>
                    <a:p>
                      <a:pPr>
                        <a:buNone/>
                      </a:pPr>
                      <a:r>
                        <a:rPr lang="uk-UA" altLang="en-US" b="1"/>
                        <a:t>Індекс інфляції наростаючим підсумком</a:t>
                      </a:r>
                      <a:endParaRPr lang="uk-UA" altLang="en-US" b="1"/>
                    </a:p>
                  </a:txBody>
                  <a:tcPr/>
                </a:tc>
                <a:tc>
                  <a:txBody>
                    <a:bodyPr/>
                    <a:p>
                      <a:pPr algn="ctr">
                        <a:buNone/>
                      </a:pPr>
                      <a:r>
                        <a:rPr lang="uk-UA" altLang="en-US"/>
                        <a:t>1,004*1,003*1,005*1,002*1,006*1,022*1,00=1,043</a:t>
                      </a:r>
                      <a:endParaRPr lang="uk-UA" altLang="en-US"/>
                    </a:p>
                  </a:txBody>
                  <a:tcPr/>
                </a:tc>
                <a:tc>
                  <a:txBody>
                    <a:bodyPr/>
                    <a:p>
                      <a:pPr algn="ctr">
                        <a:buNone/>
                      </a:pPr>
                      <a:r>
                        <a:rPr lang="uk-UA" altLang="en-US" sz="1800">
                          <a:sym typeface="+mn-ea"/>
                        </a:rPr>
                        <a:t>1,003*1,005*1,002*1,006*1,022*1,00=1,038</a:t>
                      </a:r>
                      <a:endParaRPr lang="uk-UA" altLang="en-US" sz="1800"/>
                    </a:p>
                    <a:p>
                      <a:pPr algn="ctr">
                        <a:buNone/>
                      </a:pPr>
                      <a:endParaRPr lang="uk-UA" altLang="en-US"/>
                    </a:p>
                  </a:txBody>
                  <a:tcPr/>
                </a:tc>
                <a:tc>
                  <a:txBody>
                    <a:bodyPr/>
                    <a:p>
                      <a:pPr algn="ctr">
                        <a:buNone/>
                      </a:pPr>
                      <a:r>
                        <a:rPr lang="uk-UA" altLang="en-US" sz="1800">
                          <a:sym typeface="+mn-ea"/>
                        </a:rPr>
                        <a:t>1,005*1,002*1,006*1,022*1,00=1,035</a:t>
                      </a:r>
                      <a:endParaRPr lang="uk-UA" altLang="en-US"/>
                    </a:p>
                  </a:txBody>
                  <a:tcPr/>
                </a:tc>
                <a:tc>
                  <a:txBody>
                    <a:bodyPr/>
                    <a:p>
                      <a:pPr algn="ctr">
                        <a:buNone/>
                      </a:pPr>
                      <a:r>
                        <a:rPr lang="uk-UA" altLang="en-US" sz="1800">
                          <a:sym typeface="+mn-ea"/>
                        </a:rPr>
                        <a:t>1,002*1,006*1,022*1,00=1,03</a:t>
                      </a:r>
                      <a:endParaRPr lang="uk-UA" altLang="en-US"/>
                    </a:p>
                  </a:txBody>
                  <a:tcPr/>
                </a:tc>
              </a:tr>
              <a:tr h="365760">
                <a:tc>
                  <a:txBody>
                    <a:bodyPr/>
                    <a:p>
                      <a:pPr>
                        <a:buNone/>
                      </a:pPr>
                      <a:r>
                        <a:rPr lang="uk-UA" altLang="en-US" b="1"/>
                        <a:t>% індексації</a:t>
                      </a:r>
                      <a:endParaRPr lang="uk-UA" altLang="en-US" b="1"/>
                    </a:p>
                  </a:txBody>
                  <a:tcPr/>
                </a:tc>
                <a:tc>
                  <a:txBody>
                    <a:bodyPr/>
                    <a:p>
                      <a:pPr algn="ctr">
                        <a:buNone/>
                      </a:pPr>
                      <a:r>
                        <a:rPr lang="uk-UA" altLang="en-US"/>
                        <a:t>4,3</a:t>
                      </a:r>
                      <a:endParaRPr lang="uk-UA" altLang="en-US"/>
                    </a:p>
                  </a:txBody>
                  <a:tcPr/>
                </a:tc>
                <a:tc>
                  <a:txBody>
                    <a:bodyPr/>
                    <a:p>
                      <a:pPr algn="ctr">
                        <a:buNone/>
                      </a:pPr>
                      <a:r>
                        <a:rPr lang="uk-UA" altLang="en-US"/>
                        <a:t>3,8</a:t>
                      </a:r>
                      <a:endParaRPr lang="uk-UA" altLang="en-US"/>
                    </a:p>
                  </a:txBody>
                  <a:tcPr/>
                </a:tc>
                <a:tc>
                  <a:txBody>
                    <a:bodyPr/>
                    <a:p>
                      <a:pPr algn="ctr">
                        <a:buNone/>
                      </a:pPr>
                      <a:r>
                        <a:rPr lang="uk-UA" altLang="en-US"/>
                        <a:t>3,5</a:t>
                      </a:r>
                      <a:endParaRPr lang="uk-UA" altLang="en-US"/>
                    </a:p>
                  </a:txBody>
                  <a:tcPr/>
                </a:tc>
                <a:tc>
                  <a:txBody>
                    <a:bodyPr/>
                    <a:p>
                      <a:pPr algn="ctr">
                        <a:buNone/>
                      </a:pPr>
                      <a:r>
                        <a:rPr lang="uk-UA" altLang="en-US"/>
                        <a:t>-</a:t>
                      </a:r>
                      <a:endParaRPr lang="uk-UA" altLang="en-US"/>
                    </a:p>
                  </a:txBody>
                  <a:tcPr/>
                </a:tc>
              </a:tr>
              <a:tr h="914400">
                <a:tc>
                  <a:txBody>
                    <a:bodyPr/>
                    <a:p>
                      <a:pPr>
                        <a:buNone/>
                      </a:pPr>
                      <a:r>
                        <a:rPr lang="uk-UA" altLang="en-US" b="1"/>
                        <a:t>Сума індексації за повний місяць</a:t>
                      </a:r>
                      <a:endParaRPr lang="uk-UA" altLang="en-US" b="1"/>
                    </a:p>
                  </a:txBody>
                  <a:tcPr/>
                </a:tc>
                <a:tc>
                  <a:txBody>
                    <a:bodyPr/>
                    <a:p>
                      <a:pPr algn="ctr">
                        <a:buNone/>
                      </a:pPr>
                      <a:r>
                        <a:rPr lang="uk-UA" altLang="en-US"/>
                        <a:t>3028*4,3%=130,20</a:t>
                      </a:r>
                      <a:endParaRPr lang="uk-UA" altLang="en-US"/>
                    </a:p>
                  </a:txBody>
                  <a:tcPr/>
                </a:tc>
                <a:tc>
                  <a:txBody>
                    <a:bodyPr/>
                    <a:p>
                      <a:pPr algn="ctr">
                        <a:buNone/>
                      </a:pPr>
                      <a:r>
                        <a:rPr lang="uk-UA" altLang="en-US" sz="1800">
                          <a:sym typeface="+mn-ea"/>
                        </a:rPr>
                        <a:t>3028*3,8%=115,06</a:t>
                      </a:r>
                      <a:endParaRPr lang="uk-UA" altLang="en-US" sz="1800"/>
                    </a:p>
                    <a:p>
                      <a:pPr algn="ctr">
                        <a:buNone/>
                      </a:pPr>
                      <a:endParaRPr lang="uk-UA" altLang="en-US"/>
                    </a:p>
                  </a:txBody>
                  <a:tcPr/>
                </a:tc>
                <a:tc>
                  <a:txBody>
                    <a:bodyPr/>
                    <a:p>
                      <a:pPr algn="ctr">
                        <a:buNone/>
                      </a:pPr>
                      <a:r>
                        <a:rPr lang="uk-UA" altLang="en-US" sz="1800">
                          <a:sym typeface="+mn-ea"/>
                        </a:rPr>
                        <a:t>3028*3,5%=105,98</a:t>
                      </a:r>
                      <a:endParaRPr lang="uk-UA" altLang="en-US" sz="1800"/>
                    </a:p>
                    <a:p>
                      <a:pPr algn="ctr">
                        <a:buNone/>
                      </a:pPr>
                      <a:endParaRPr lang="uk-UA" altLang="en-US"/>
                    </a:p>
                  </a:txBody>
                  <a:tcPr/>
                </a:tc>
                <a:tc>
                  <a:txBody>
                    <a:bodyPr/>
                    <a:p>
                      <a:pPr algn="ctr">
                        <a:buNone/>
                      </a:pPr>
                      <a:r>
                        <a:rPr lang="uk-UA" altLang="en-US"/>
                        <a:t>-</a:t>
                      </a:r>
                      <a:endParaRPr lang="uk-UA" altLang="en-US"/>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Виникнення права на індексацію у жовтні 2024 року: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Кому і як нараховувати індексацію у вересні та жовтні?</a:t>
            </a:r>
            <a:endParaRPr lang="uk-UA" altLang="uk-UA" sz="3000" b="1" noProof="0" dirty="0">
              <a:ln>
                <a:noFill/>
              </a:ln>
              <a:effectLst/>
              <a:uLnTx/>
              <a:uFillTx/>
              <a:latin typeface="+mn-lt"/>
              <a:ea typeface="+mn-ea"/>
              <a:cs typeface="+mn-cs"/>
              <a:sym typeface="+mn-ea"/>
            </a:endParaRPr>
          </a:p>
        </p:txBody>
      </p:sp>
      <p:graphicFrame>
        <p:nvGraphicFramePr>
          <p:cNvPr id="2" name="Table 1"/>
          <p:cNvGraphicFramePr/>
          <p:nvPr/>
        </p:nvGraphicFramePr>
        <p:xfrm>
          <a:off x="446405" y="1431925"/>
          <a:ext cx="11221720" cy="4810760"/>
        </p:xfrm>
        <a:graphic>
          <a:graphicData uri="http://schemas.openxmlformats.org/drawingml/2006/table">
            <a:tbl>
              <a:tblPr firstRow="1" bandRow="1">
                <a:tableStyleId>{5C22544A-7EE6-4342-B048-85BDC9FD1C3A}</a:tableStyleId>
              </a:tblPr>
              <a:tblGrid>
                <a:gridCol w="1898015"/>
                <a:gridCol w="1215390"/>
                <a:gridCol w="1249680"/>
                <a:gridCol w="1247775"/>
                <a:gridCol w="1776095"/>
                <a:gridCol w="1862455"/>
                <a:gridCol w="1972310"/>
              </a:tblGrid>
              <a:tr h="779780">
                <a:tc>
                  <a:txBody>
                    <a:bodyPr/>
                    <a:p>
                      <a:pPr algn="ctr">
                        <a:buNone/>
                      </a:pPr>
                      <a:r>
                        <a:rPr lang="uk-UA" altLang="en-US"/>
                        <a:t>“Базовий” місяць</a:t>
                      </a:r>
                      <a:endParaRPr lang="uk-UA" altLang="en-US"/>
                    </a:p>
                  </a:txBody>
                  <a:tcPr/>
                </a:tc>
                <a:tc>
                  <a:txBody>
                    <a:bodyPr/>
                    <a:p>
                      <a:pPr algn="ctr">
                        <a:buNone/>
                      </a:pPr>
                      <a:r>
                        <a:rPr lang="uk-UA" altLang="en-US"/>
                        <a:t>Грудень 2023</a:t>
                      </a:r>
                      <a:endParaRPr lang="uk-UA" altLang="en-US"/>
                    </a:p>
                  </a:txBody>
                  <a:tcPr/>
                </a:tc>
                <a:tc>
                  <a:txBody>
                    <a:bodyPr/>
                    <a:p>
                      <a:pPr algn="ctr">
                        <a:buNone/>
                      </a:pPr>
                      <a:r>
                        <a:rPr lang="uk-UA" altLang="en-US"/>
                        <a:t>Січень 2024</a:t>
                      </a:r>
                      <a:endParaRPr lang="uk-UA" altLang="en-US"/>
                    </a:p>
                  </a:txBody>
                  <a:tcPr/>
                </a:tc>
                <a:tc>
                  <a:txBody>
                    <a:bodyPr/>
                    <a:p>
                      <a:pPr algn="ctr">
                        <a:buNone/>
                      </a:pPr>
                      <a:r>
                        <a:rPr lang="uk-UA" altLang="en-US"/>
                        <a:t>Лютий 2024</a:t>
                      </a:r>
                      <a:endParaRPr lang="uk-UA" altLang="en-US"/>
                    </a:p>
                  </a:txBody>
                  <a:tcPr/>
                </a:tc>
                <a:tc>
                  <a:txBody>
                    <a:bodyPr/>
                    <a:p>
                      <a:pPr algn="ctr">
                        <a:buNone/>
                      </a:pPr>
                      <a:r>
                        <a:rPr lang="uk-UA" altLang="en-US"/>
                        <a:t>Березень 2024</a:t>
                      </a:r>
                      <a:endParaRPr lang="uk-UA" altLang="en-US"/>
                    </a:p>
                  </a:txBody>
                  <a:tcPr/>
                </a:tc>
                <a:tc>
                  <a:txBody>
                    <a:bodyPr/>
                    <a:p>
                      <a:pPr algn="ctr">
                        <a:buNone/>
                      </a:pPr>
                      <a:r>
                        <a:rPr lang="uk-UA" altLang="en-US"/>
                        <a:t>Квітень 2024</a:t>
                      </a:r>
                      <a:endParaRPr lang="uk-UA" altLang="en-US"/>
                    </a:p>
                  </a:txBody>
                  <a:tcPr/>
                </a:tc>
                <a:tc>
                  <a:txBody>
                    <a:bodyPr/>
                    <a:p>
                      <a:pPr algn="ctr">
                        <a:buNone/>
                      </a:pPr>
                      <a:r>
                        <a:rPr lang="uk-UA" altLang="en-US"/>
                        <a:t>Травень 2024</a:t>
                      </a:r>
                      <a:endParaRPr lang="uk-UA" altLang="en-US"/>
                    </a:p>
                  </a:txBody>
                  <a:tcPr/>
                </a:tc>
              </a:tr>
              <a:tr h="1375410">
                <a:tc>
                  <a:txBody>
                    <a:bodyPr/>
                    <a:p>
                      <a:pPr>
                        <a:buNone/>
                      </a:pPr>
                      <a:r>
                        <a:rPr lang="uk-UA" altLang="en-US" b="1"/>
                        <a:t>Місяці врахування індексів</a:t>
                      </a:r>
                      <a:endParaRPr lang="uk-UA" altLang="en-US" b="1"/>
                    </a:p>
                  </a:txBody>
                  <a:tcPr/>
                </a:tc>
                <a:tc>
                  <a:txBody>
                    <a:bodyPr/>
                    <a:p>
                      <a:pPr algn="ctr">
                        <a:buNone/>
                      </a:pPr>
                      <a:r>
                        <a:rPr lang="uk-UA" altLang="en-US"/>
                        <a:t>січень-серпень 2024</a:t>
                      </a:r>
                      <a:endParaRPr lang="uk-UA" altLang="en-US"/>
                    </a:p>
                  </a:txBody>
                  <a:tcPr/>
                </a:tc>
                <a:tc>
                  <a:txBody>
                    <a:bodyPr/>
                    <a:p>
                      <a:pPr algn="ctr">
                        <a:buNone/>
                      </a:pPr>
                      <a:r>
                        <a:rPr lang="uk-UA" altLang="en-US" sz="1800">
                          <a:sym typeface="+mn-ea"/>
                        </a:rPr>
                        <a:t>лютий-</a:t>
                      </a:r>
                      <a:r>
                        <a:rPr lang="uk-UA" altLang="en-US" sz="1800">
                          <a:sym typeface="+mn-ea"/>
                        </a:rPr>
                        <a:t>серпень </a:t>
                      </a:r>
                      <a:r>
                        <a:rPr lang="uk-UA" altLang="en-US" sz="1800">
                          <a:sym typeface="+mn-ea"/>
                        </a:rPr>
                        <a:t>2024</a:t>
                      </a:r>
                      <a:endParaRPr lang="uk-UA" altLang="en-US" sz="1800"/>
                    </a:p>
                    <a:p>
                      <a:pPr algn="ctr">
                        <a:buNone/>
                      </a:pPr>
                      <a:endParaRPr lang="uk-UA" altLang="en-US"/>
                    </a:p>
                  </a:txBody>
                  <a:tcPr/>
                </a:tc>
                <a:tc>
                  <a:txBody>
                    <a:bodyPr/>
                    <a:p>
                      <a:pPr algn="ctr">
                        <a:buNone/>
                      </a:pPr>
                      <a:r>
                        <a:rPr lang="uk-UA" altLang="en-US" sz="1800">
                          <a:sym typeface="+mn-ea"/>
                        </a:rPr>
                        <a:t>березень-</a:t>
                      </a:r>
                      <a:r>
                        <a:rPr lang="uk-UA" altLang="en-US" sz="1800">
                          <a:sym typeface="+mn-ea"/>
                        </a:rPr>
                        <a:t>серпень </a:t>
                      </a:r>
                      <a:r>
                        <a:rPr lang="uk-UA" altLang="en-US" sz="1800">
                          <a:sym typeface="+mn-ea"/>
                        </a:rPr>
                        <a:t>2024</a:t>
                      </a:r>
                      <a:endParaRPr lang="uk-UA" altLang="en-US" sz="1800"/>
                    </a:p>
                    <a:p>
                      <a:pPr algn="ctr">
                        <a:buNone/>
                      </a:pPr>
                      <a:endParaRPr lang="uk-UA" altLang="en-US"/>
                    </a:p>
                  </a:txBody>
                  <a:tcPr/>
                </a:tc>
                <a:tc>
                  <a:txBody>
                    <a:bodyPr/>
                    <a:p>
                      <a:pPr algn="ctr">
                        <a:buNone/>
                      </a:pPr>
                      <a:r>
                        <a:rPr lang="uk-UA" altLang="en-US" sz="1800">
                          <a:sym typeface="+mn-ea"/>
                        </a:rPr>
                        <a:t>квітень-</a:t>
                      </a:r>
                      <a:r>
                        <a:rPr lang="uk-UA" altLang="en-US" sz="1800">
                          <a:sym typeface="+mn-ea"/>
                        </a:rPr>
                        <a:t>серпень </a:t>
                      </a:r>
                      <a:r>
                        <a:rPr lang="uk-UA" altLang="en-US" sz="1800">
                          <a:sym typeface="+mn-ea"/>
                        </a:rPr>
                        <a:t>2024</a:t>
                      </a:r>
                      <a:endParaRPr lang="uk-UA" altLang="en-US" sz="1800"/>
                    </a:p>
                    <a:p>
                      <a:pPr algn="ctr">
                        <a:buNone/>
                      </a:pPr>
                      <a:endParaRPr lang="uk-UA" altLang="en-US"/>
                    </a:p>
                  </a:txBody>
                  <a:tcPr/>
                </a:tc>
                <a:tc>
                  <a:txBody>
                    <a:bodyPr/>
                    <a:p>
                      <a:pPr algn="ctr">
                        <a:buNone/>
                      </a:pPr>
                      <a:r>
                        <a:rPr lang="uk-UA" altLang="en-US" sz="1800">
                          <a:sym typeface="+mn-ea"/>
                        </a:rPr>
                        <a:t>травень-</a:t>
                      </a:r>
                      <a:r>
                        <a:rPr lang="uk-UA" altLang="en-US" sz="1800">
                          <a:sym typeface="+mn-ea"/>
                        </a:rPr>
                        <a:t>серпень </a:t>
                      </a:r>
                      <a:r>
                        <a:rPr lang="uk-UA" altLang="en-US" sz="1800">
                          <a:sym typeface="+mn-ea"/>
                        </a:rPr>
                        <a:t>2024</a:t>
                      </a:r>
                      <a:endParaRPr lang="uk-UA" altLang="en-US" sz="1800"/>
                    </a:p>
                    <a:p>
                      <a:pPr algn="ctr">
                        <a:buNone/>
                      </a:pPr>
                      <a:endParaRPr lang="uk-UA" altLang="en-US"/>
                    </a:p>
                  </a:txBody>
                  <a:tcPr/>
                </a:tc>
                <a:tc>
                  <a:txBody>
                    <a:bodyPr/>
                    <a:p>
                      <a:pPr algn="ctr">
                        <a:buNone/>
                      </a:pPr>
                      <a:r>
                        <a:rPr lang="uk-UA" altLang="en-US" sz="1800">
                          <a:sym typeface="+mn-ea"/>
                        </a:rPr>
                        <a:t>червень-</a:t>
                      </a:r>
                      <a:r>
                        <a:rPr lang="uk-UA" altLang="en-US" sz="1800">
                          <a:sym typeface="+mn-ea"/>
                        </a:rPr>
                        <a:t>серпень </a:t>
                      </a:r>
                      <a:r>
                        <a:rPr lang="uk-UA" altLang="en-US" sz="1800">
                          <a:sym typeface="+mn-ea"/>
                        </a:rPr>
                        <a:t>2024</a:t>
                      </a:r>
                      <a:endParaRPr lang="uk-UA" altLang="en-US" sz="1800"/>
                    </a:p>
                    <a:p>
                      <a:pPr algn="ctr">
                        <a:buNone/>
                      </a:pPr>
                      <a:endParaRPr lang="uk-UA" altLang="en-US"/>
                    </a:p>
                  </a:txBody>
                  <a:tcPr/>
                </a:tc>
              </a:tr>
              <a:tr h="1058545">
                <a:tc>
                  <a:txBody>
                    <a:bodyPr/>
                    <a:p>
                      <a:pPr>
                        <a:buNone/>
                      </a:pPr>
                      <a:r>
                        <a:rPr lang="uk-UA" altLang="en-US" b="1"/>
                        <a:t>Індекс інфляції наростаючим підсумком</a:t>
                      </a:r>
                      <a:endParaRPr lang="uk-UA" altLang="en-US" b="1"/>
                    </a:p>
                  </a:txBody>
                  <a:tcPr/>
                </a:tc>
                <a:tc>
                  <a:txBody>
                    <a:bodyPr/>
                    <a:p>
                      <a:pPr algn="ctr">
                        <a:buNone/>
                      </a:pPr>
                      <a:r>
                        <a:rPr lang="uk-UA" altLang="en-US"/>
                        <a:t>1,043</a:t>
                      </a:r>
                      <a:endParaRPr lang="uk-UA" altLang="en-US"/>
                    </a:p>
                  </a:txBody>
                  <a:tcPr/>
                </a:tc>
                <a:tc>
                  <a:txBody>
                    <a:bodyPr/>
                    <a:p>
                      <a:pPr algn="ctr">
                        <a:buNone/>
                      </a:pPr>
                      <a:r>
                        <a:rPr lang="uk-UA" altLang="en-US" sz="1800">
                          <a:sym typeface="+mn-ea"/>
                        </a:rPr>
                        <a:t>1,038</a:t>
                      </a:r>
                      <a:endParaRPr lang="uk-UA" altLang="en-US" sz="1800"/>
                    </a:p>
                    <a:p>
                      <a:pPr algn="ctr">
                        <a:buNone/>
                      </a:pPr>
                      <a:endParaRPr lang="uk-UA" altLang="en-US"/>
                    </a:p>
                  </a:txBody>
                  <a:tcPr/>
                </a:tc>
                <a:tc>
                  <a:txBody>
                    <a:bodyPr/>
                    <a:p>
                      <a:pPr algn="ctr">
                        <a:buNone/>
                      </a:pPr>
                      <a:r>
                        <a:rPr lang="uk-UA" altLang="en-US" sz="1800">
                          <a:sym typeface="+mn-ea"/>
                        </a:rPr>
                        <a:t>1,035</a:t>
                      </a:r>
                      <a:endParaRPr lang="uk-UA" altLang="en-US"/>
                    </a:p>
                  </a:txBody>
                  <a:tcPr/>
                </a:tc>
                <a:tc>
                  <a:txBody>
                    <a:bodyPr/>
                    <a:p>
                      <a:pPr algn="ctr">
                        <a:buNone/>
                      </a:pPr>
                      <a:r>
                        <a:rPr lang="uk-UA" altLang="en-US" sz="1800">
                          <a:sym typeface="+mn-ea"/>
                        </a:rPr>
                        <a:t>1,002*1,006*</a:t>
                      </a:r>
                      <a:endParaRPr lang="uk-UA" altLang="en-US" sz="1800">
                        <a:sym typeface="+mn-ea"/>
                      </a:endParaRPr>
                    </a:p>
                    <a:p>
                      <a:pPr algn="ctr">
                        <a:buNone/>
                      </a:pPr>
                      <a:r>
                        <a:rPr lang="uk-UA" altLang="en-US" sz="1800">
                          <a:sym typeface="+mn-ea"/>
                        </a:rPr>
                        <a:t>1,022*1,00*</a:t>
                      </a:r>
                      <a:endParaRPr lang="uk-UA" altLang="en-US" sz="1800">
                        <a:sym typeface="+mn-ea"/>
                      </a:endParaRPr>
                    </a:p>
                    <a:p>
                      <a:pPr algn="ctr">
                        <a:buNone/>
                      </a:pPr>
                      <a:r>
                        <a:rPr lang="uk-UA" altLang="en-US" sz="1800">
                          <a:sym typeface="+mn-ea"/>
                        </a:rPr>
                        <a:t>1,006=1,036</a:t>
                      </a:r>
                      <a:endParaRPr lang="uk-UA" altLang="en-US"/>
                    </a:p>
                  </a:txBody>
                  <a:tcPr/>
                </a:tc>
                <a:tc>
                  <a:txBody>
                    <a:bodyPr/>
                    <a:p>
                      <a:pPr algn="ctr">
                        <a:buNone/>
                      </a:pPr>
                      <a:r>
                        <a:rPr lang="uk-UA" altLang="en-US" sz="1800">
                          <a:sym typeface="+mn-ea"/>
                        </a:rPr>
                        <a:t>1,006*1,022*</a:t>
                      </a:r>
                      <a:endParaRPr lang="uk-UA" altLang="en-US" sz="1800">
                        <a:sym typeface="+mn-ea"/>
                      </a:endParaRPr>
                    </a:p>
                    <a:p>
                      <a:pPr algn="ctr">
                        <a:buNone/>
                      </a:pPr>
                      <a:r>
                        <a:rPr lang="uk-UA" altLang="en-US" sz="1800">
                          <a:sym typeface="+mn-ea"/>
                        </a:rPr>
                        <a:t>1,00*1,006=1,034</a:t>
                      </a:r>
                      <a:endParaRPr lang="uk-UA" altLang="en-US"/>
                    </a:p>
                  </a:txBody>
                  <a:tcPr/>
                </a:tc>
                <a:tc>
                  <a:txBody>
                    <a:bodyPr/>
                    <a:p>
                      <a:pPr algn="ctr">
                        <a:buNone/>
                      </a:pPr>
                      <a:r>
                        <a:rPr lang="uk-UA" altLang="en-US" sz="1800">
                          <a:sym typeface="+mn-ea"/>
                        </a:rPr>
                        <a:t>1,022*1,00*1,006=1,028</a:t>
                      </a:r>
                      <a:endParaRPr lang="uk-UA" altLang="en-US"/>
                    </a:p>
                  </a:txBody>
                  <a:tcPr/>
                </a:tc>
              </a:tr>
              <a:tr h="422275">
                <a:tc>
                  <a:txBody>
                    <a:bodyPr/>
                    <a:p>
                      <a:pPr>
                        <a:buNone/>
                      </a:pPr>
                      <a:r>
                        <a:rPr lang="uk-UA" altLang="en-US" b="1"/>
                        <a:t>% індексації</a:t>
                      </a:r>
                      <a:endParaRPr lang="uk-UA" altLang="en-US" b="1"/>
                    </a:p>
                  </a:txBody>
                  <a:tcPr/>
                </a:tc>
                <a:tc>
                  <a:txBody>
                    <a:bodyPr/>
                    <a:p>
                      <a:pPr algn="ctr">
                        <a:buNone/>
                      </a:pPr>
                      <a:r>
                        <a:rPr lang="uk-UA" altLang="en-US"/>
                        <a:t>4,3</a:t>
                      </a:r>
                      <a:endParaRPr lang="uk-UA" altLang="en-US"/>
                    </a:p>
                  </a:txBody>
                  <a:tcPr/>
                </a:tc>
                <a:tc>
                  <a:txBody>
                    <a:bodyPr/>
                    <a:p>
                      <a:pPr algn="ctr">
                        <a:buNone/>
                      </a:pPr>
                      <a:r>
                        <a:rPr lang="uk-UA" altLang="en-US"/>
                        <a:t>3,8</a:t>
                      </a:r>
                      <a:endParaRPr lang="uk-UA" altLang="en-US"/>
                    </a:p>
                  </a:txBody>
                  <a:tcPr/>
                </a:tc>
                <a:tc>
                  <a:txBody>
                    <a:bodyPr/>
                    <a:p>
                      <a:pPr algn="ctr">
                        <a:buNone/>
                      </a:pPr>
                      <a:r>
                        <a:rPr lang="uk-UA" altLang="en-US"/>
                        <a:t>3,5</a:t>
                      </a:r>
                      <a:endParaRPr lang="uk-UA" altLang="en-US"/>
                    </a:p>
                  </a:txBody>
                  <a:tcPr/>
                </a:tc>
                <a:tc>
                  <a:txBody>
                    <a:bodyPr/>
                    <a:p>
                      <a:pPr algn="ctr">
                        <a:buNone/>
                      </a:pPr>
                      <a:r>
                        <a:rPr lang="uk-UA" altLang="en-US"/>
                        <a:t>3,6</a:t>
                      </a:r>
                      <a:endParaRPr lang="uk-UA" altLang="en-US"/>
                    </a:p>
                  </a:txBody>
                  <a:tcPr/>
                </a:tc>
                <a:tc>
                  <a:txBody>
                    <a:bodyPr/>
                    <a:p>
                      <a:pPr algn="ctr">
                        <a:buNone/>
                      </a:pPr>
                      <a:r>
                        <a:rPr lang="uk-UA" altLang="en-US"/>
                        <a:t>3,4</a:t>
                      </a:r>
                      <a:endParaRPr lang="uk-UA" altLang="en-US"/>
                    </a:p>
                  </a:txBody>
                  <a:tcPr/>
                </a:tc>
                <a:tc>
                  <a:txBody>
                    <a:bodyPr/>
                    <a:p>
                      <a:pPr algn="ctr">
                        <a:buNone/>
                      </a:pPr>
                      <a:r>
                        <a:rPr lang="uk-UA" altLang="en-US"/>
                        <a:t>-</a:t>
                      </a:r>
                      <a:endParaRPr lang="uk-UA" altLang="en-US"/>
                    </a:p>
                  </a:txBody>
                  <a:tcPr/>
                </a:tc>
              </a:tr>
              <a:tr h="1174750">
                <a:tc>
                  <a:txBody>
                    <a:bodyPr/>
                    <a:p>
                      <a:pPr>
                        <a:buNone/>
                      </a:pPr>
                      <a:r>
                        <a:rPr lang="uk-UA" altLang="en-US" b="1"/>
                        <a:t>Сума індексації за повний місяць</a:t>
                      </a:r>
                      <a:endParaRPr lang="uk-UA" altLang="en-US" b="1"/>
                    </a:p>
                  </a:txBody>
                  <a:tcPr/>
                </a:tc>
                <a:tc>
                  <a:txBody>
                    <a:bodyPr/>
                    <a:p>
                      <a:pPr algn="ctr">
                        <a:buNone/>
                      </a:pPr>
                      <a:r>
                        <a:rPr lang="uk-UA" altLang="en-US"/>
                        <a:t>3028*4,3%=130,20</a:t>
                      </a:r>
                      <a:endParaRPr lang="uk-UA" altLang="en-US"/>
                    </a:p>
                  </a:txBody>
                  <a:tcPr/>
                </a:tc>
                <a:tc>
                  <a:txBody>
                    <a:bodyPr/>
                    <a:p>
                      <a:pPr algn="ctr">
                        <a:buNone/>
                      </a:pPr>
                      <a:r>
                        <a:rPr lang="uk-UA" altLang="en-US" sz="1800">
                          <a:sym typeface="+mn-ea"/>
                        </a:rPr>
                        <a:t>3028*3,8%=115,06</a:t>
                      </a:r>
                      <a:endParaRPr lang="uk-UA" altLang="en-US" sz="1800"/>
                    </a:p>
                    <a:p>
                      <a:pPr algn="ctr">
                        <a:buNone/>
                      </a:pPr>
                      <a:endParaRPr lang="uk-UA" altLang="en-US"/>
                    </a:p>
                  </a:txBody>
                  <a:tcPr/>
                </a:tc>
                <a:tc>
                  <a:txBody>
                    <a:bodyPr/>
                    <a:p>
                      <a:pPr algn="ctr">
                        <a:buNone/>
                      </a:pPr>
                      <a:r>
                        <a:rPr lang="uk-UA" altLang="en-US" sz="1800">
                          <a:sym typeface="+mn-ea"/>
                        </a:rPr>
                        <a:t>3028*3,5%=105,98</a:t>
                      </a:r>
                      <a:endParaRPr lang="uk-UA" altLang="en-US" sz="1800"/>
                    </a:p>
                    <a:p>
                      <a:pPr algn="ctr">
                        <a:buNone/>
                      </a:pPr>
                      <a:endParaRPr lang="uk-UA" altLang="en-US"/>
                    </a:p>
                  </a:txBody>
                  <a:tcPr/>
                </a:tc>
                <a:tc>
                  <a:txBody>
                    <a:bodyPr/>
                    <a:p>
                      <a:pPr algn="ctr">
                        <a:buNone/>
                      </a:pPr>
                      <a:r>
                        <a:rPr lang="uk-UA" altLang="en-US" sz="1800">
                          <a:sym typeface="+mn-ea"/>
                        </a:rPr>
                        <a:t>3028*3,6%=</a:t>
                      </a:r>
                      <a:endParaRPr lang="uk-UA" altLang="en-US" sz="1800">
                        <a:sym typeface="+mn-ea"/>
                      </a:endParaRPr>
                    </a:p>
                    <a:p>
                      <a:pPr algn="ctr">
                        <a:buNone/>
                      </a:pPr>
                      <a:r>
                        <a:rPr lang="uk-UA" altLang="en-US" sz="1800">
                          <a:sym typeface="+mn-ea"/>
                        </a:rPr>
                        <a:t>109,01</a:t>
                      </a:r>
                      <a:endParaRPr lang="uk-UA" altLang="en-US"/>
                    </a:p>
                  </a:txBody>
                  <a:tcPr/>
                </a:tc>
                <a:tc>
                  <a:txBody>
                    <a:bodyPr/>
                    <a:p>
                      <a:pPr algn="ctr">
                        <a:buNone/>
                      </a:pPr>
                      <a:r>
                        <a:rPr lang="uk-UA" altLang="en-US" sz="1800">
                          <a:sym typeface="+mn-ea"/>
                        </a:rPr>
                        <a:t>3028*3,4%=</a:t>
                      </a:r>
                      <a:endParaRPr lang="uk-UA" altLang="en-US" sz="1800">
                        <a:sym typeface="+mn-ea"/>
                      </a:endParaRPr>
                    </a:p>
                    <a:p>
                      <a:pPr algn="ctr">
                        <a:buNone/>
                      </a:pPr>
                      <a:r>
                        <a:rPr lang="uk-UA" altLang="en-US" sz="1800">
                          <a:sym typeface="+mn-ea"/>
                        </a:rPr>
                        <a:t>102,95</a:t>
                      </a:r>
                      <a:endParaRPr lang="uk-UA" altLang="en-US"/>
                    </a:p>
                  </a:txBody>
                  <a:tcPr/>
                </a:tc>
                <a:tc>
                  <a:txBody>
                    <a:bodyPr/>
                    <a:p>
                      <a:pPr algn="ctr">
                        <a:buNone/>
                      </a:pPr>
                      <a:r>
                        <a:rPr lang="uk-UA" altLang="en-US"/>
                        <a:t>-</a:t>
                      </a:r>
                      <a:endParaRPr lang="uk-UA" altLang="en-US"/>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1273810"/>
            <a:ext cx="11177905" cy="528256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Неповний робочий час</a:t>
            </a:r>
            <a:r>
              <a:rPr lang="uk-UA" altLang="uk-UA" sz="2700" noProof="0" dirty="0">
                <a:ln>
                  <a:noFill/>
                </a:ln>
                <a:effectLst/>
                <a:uLnTx/>
                <a:uFillTx/>
                <a:sym typeface="+mn-ea"/>
              </a:rPr>
              <a:t> (ст. 56 КЗпП) передбачає зменшення робочого часу без зменшення норми, тобто працівник працює менше і пропорційно оклад отримує менший.</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Тому індексація також має розраховуватись пропорційно.</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a:t>
            </a:r>
            <a:r>
              <a:rPr lang="uk-UA" altLang="uk-UA" sz="2700" i="1" noProof="0" dirty="0">
                <a:ln>
                  <a:noFill/>
                </a:ln>
                <a:effectLst/>
                <a:uLnTx/>
                <a:uFillTx/>
                <a:sym typeface="+mn-ea"/>
              </a:rPr>
              <a:t> Працівник з неповним робочим днем відпрацював у вересні 84 години замість 168 (4-годинний робочий день), “базовий”  - грудень 2023:</a:t>
            </a:r>
            <a:endParaRPr lang="uk-UA" altLang="uk-UA" sz="2700" i="1"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b="1" i="1">
                <a:sym typeface="+mn-ea"/>
              </a:rPr>
              <a:t>3028*4,3%/168*84 = 130,20/</a:t>
            </a:r>
            <a:r>
              <a:rPr lang="uk-UA" altLang="en-US" sz="2700" b="1" i="1">
                <a:sym typeface="+mn-ea"/>
              </a:rPr>
              <a:t>168*84</a:t>
            </a:r>
            <a:r>
              <a:rPr lang="uk-UA" altLang="en-US" sz="2700" b="1" i="1">
                <a:sym typeface="+mn-ea"/>
              </a:rPr>
              <a:t> = 65,10 грн</a:t>
            </a:r>
            <a:endParaRPr lang="uk-UA" altLang="en-US" sz="2700" b="1" i="1">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en-US"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864235"/>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Індексація в різних ситуаціях: неповний та скорочений робочий час, неповний місяць роботи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1273810"/>
            <a:ext cx="11177905" cy="528256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Скорочений робочий час</a:t>
            </a:r>
            <a:r>
              <a:rPr lang="uk-UA" altLang="uk-UA" sz="2700" noProof="0" dirty="0">
                <a:ln>
                  <a:noFill/>
                </a:ln>
                <a:effectLst/>
                <a:uLnTx/>
                <a:uFillTx/>
                <a:sym typeface="+mn-ea"/>
              </a:rPr>
              <a:t> (ст. 51 КЗпП) передбачає зменшення робочого часу через зменшення норми, тобто працівник працює менше, але оклад отримує повний.</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Тому індексація також має розраховуватись у повному обсязі.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a:t>
            </a:r>
            <a:r>
              <a:rPr lang="uk-UA" altLang="uk-UA" sz="2700" i="1" noProof="0" dirty="0">
                <a:ln>
                  <a:noFill/>
                </a:ln>
                <a:effectLst/>
                <a:uLnTx/>
                <a:uFillTx/>
                <a:sym typeface="+mn-ea"/>
              </a:rPr>
              <a:t> Працівник зі скороченим робочим днем відпрацював у вересні 147 годин замість 168 (7-годинний скорочений робочий день), “базовий”  - грудень 2023:</a:t>
            </a:r>
            <a:endParaRPr lang="uk-UA" altLang="uk-UA" sz="2700" i="1"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b="1" i="1">
                <a:sym typeface="+mn-ea"/>
              </a:rPr>
              <a:t>3028*4,3% = 130,20 грн - жодної пропорції!</a:t>
            </a:r>
            <a:endParaRPr lang="uk-UA" altLang="en-US" sz="2700" b="1" i="1">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en-US"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864235"/>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Індексація в різних ситуаціях: неповний та скорочений робочий час, неповний місяць роботи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1273810"/>
            <a:ext cx="11177905" cy="528256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noProof="0" dirty="0">
                <a:ln>
                  <a:noFill/>
                </a:ln>
                <a:effectLst/>
                <a:uLnTx/>
                <a:uFillTx/>
                <a:sym typeface="+mn-ea"/>
              </a:rPr>
              <a:t>У місяці прийняття чи звільнення працівник не відпрацьовує повну норму робочого часу, встановлену на цей місяць, тому індексація нараховується пропорційно відпрацьованому часу.</a:t>
            </a:r>
            <a:endParaRPr lang="uk-UA" altLang="en-US"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b="1" i="1" noProof="0" dirty="0">
                <a:ln>
                  <a:noFill/>
                </a:ln>
                <a:effectLst/>
                <a:uLnTx/>
                <a:uFillTx/>
                <a:sym typeface="+mn-ea"/>
              </a:rPr>
              <a:t>Приклад.</a:t>
            </a:r>
            <a:r>
              <a:rPr lang="uk-UA" altLang="en-US" sz="2700" i="1" noProof="0" dirty="0">
                <a:ln>
                  <a:noFill/>
                </a:ln>
                <a:effectLst/>
                <a:uLnTx/>
                <a:uFillTx/>
                <a:sym typeface="+mn-ea"/>
              </a:rPr>
              <a:t> Працівника звільнено з роботи 05.09.2024 з посади бухгалтера. Останній раз зарплата за цією посадою була підвищена у січні 2024 року. Графік роботи - стандартна 8-годинна 5-денка.</a:t>
            </a:r>
            <a:endParaRPr lang="uk-UA" altLang="en-US" sz="2700" i="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i="1" noProof="0" dirty="0">
                <a:ln>
                  <a:noFill/>
                </a:ln>
                <a:effectLst/>
                <a:uLnTx/>
                <a:uFillTx/>
                <a:sym typeface="+mn-ea"/>
              </a:rPr>
              <a:t>“Базовим” місяцем буде січень 2024 року:</a:t>
            </a:r>
            <a:endParaRPr lang="uk-UA" altLang="en-US" sz="2700" i="1"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b="1" i="1">
                <a:sym typeface="+mn-ea"/>
              </a:rPr>
              <a:t>3028*3,8%/21*4 = 115,06/21*4 = 21,92 грн</a:t>
            </a:r>
            <a:endParaRPr lang="uk-UA" altLang="en-US" sz="2700" b="1" i="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864235"/>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Індексація в різних ситуаціях: неповний та скорочений робочий час, неповний місяць роботи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882015"/>
            <a:ext cx="11162030" cy="557085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 п. 7 Порядку № 1078 особі, яка працює за сумісництвом, видається на її вимогу </a:t>
            </a:r>
            <a:r>
              <a:rPr lang="uk-UA" altLang="uk-UA" sz="2700" b="1" noProof="0" dirty="0">
                <a:ln>
                  <a:noFill/>
                </a:ln>
                <a:effectLst/>
                <a:uLnTx/>
                <a:uFillTx/>
                <a:sym typeface="+mn-ea"/>
              </a:rPr>
              <a:t>довідка з основного місця роботи</a:t>
            </a:r>
            <a:r>
              <a:rPr lang="uk-UA" altLang="uk-UA" sz="2700" noProof="0" dirty="0">
                <a:ln>
                  <a:noFill/>
                </a:ln>
                <a:effectLst/>
                <a:uLnTx/>
                <a:uFillTx/>
                <a:sym typeface="+mn-ea"/>
              </a:rPr>
              <a:t> про розмір доходу, що підлягає індексації, та проіндексованого доходу.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 підставі цієї довідки провадиться індексація доходів від роботи за сумісництвом </a:t>
            </a:r>
            <a:r>
              <a:rPr lang="uk-UA" altLang="uk-UA" sz="2700" b="1" noProof="0" dirty="0">
                <a:ln>
                  <a:noFill/>
                </a:ln>
                <a:effectLst/>
                <a:uLnTx/>
                <a:uFillTx/>
                <a:sym typeface="+mn-ea"/>
              </a:rPr>
              <a:t>у межах суми</a:t>
            </a:r>
            <a:r>
              <a:rPr lang="uk-UA" altLang="uk-UA" sz="2700" noProof="0" dirty="0">
                <a:ln>
                  <a:noFill/>
                </a:ln>
                <a:effectLst/>
                <a:uLnTx/>
                <a:uFillTx/>
                <a:sym typeface="+mn-ea"/>
              </a:rPr>
              <a:t>, </a:t>
            </a:r>
            <a:r>
              <a:rPr lang="uk-UA" altLang="uk-UA" sz="2700" b="1" noProof="0" dirty="0">
                <a:ln>
                  <a:noFill/>
                </a:ln>
                <a:effectLst/>
                <a:uLnTx/>
                <a:uFillTx/>
                <a:sym typeface="+mn-ea"/>
              </a:rPr>
              <a:t>що не перевищує прожиткового мінімуму</a:t>
            </a:r>
            <a:r>
              <a:rPr lang="uk-UA" altLang="uk-UA" sz="2700" noProof="0" dirty="0">
                <a:ln>
                  <a:noFill/>
                </a:ln>
                <a:effectLst/>
                <a:uLnTx/>
                <a:uFillTx/>
                <a:sym typeface="+mn-ea"/>
              </a:rPr>
              <a:t>, встановленого для працездатних осіб, з урахуванням отриманої заробітної плати за основним місцем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Якщо довідки немає</a:t>
            </a:r>
            <a:r>
              <a:rPr lang="uk-UA" altLang="uk-UA" sz="2700" noProof="0" dirty="0">
                <a:ln>
                  <a:noFill/>
                </a:ln>
                <a:effectLst/>
                <a:uLnTx/>
                <a:uFillTx/>
                <a:sym typeface="+mn-ea"/>
              </a:rPr>
              <a:t> або у довідці зазначено, що зарплата за основним місцем була проіндексована, індексація за сумісництвом не проводиться.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Якщо у довідці зазначено, що індексація за основним місцем </a:t>
            </a:r>
            <a:r>
              <a:rPr lang="uk-UA" altLang="uk-UA" sz="2700" b="1" noProof="0" dirty="0">
                <a:ln>
                  <a:noFill/>
                </a:ln>
                <a:effectLst/>
                <a:uLnTx/>
                <a:uFillTx/>
                <a:sym typeface="+mn-ea"/>
              </a:rPr>
              <a:t>не проводилась</a:t>
            </a:r>
            <a:r>
              <a:rPr lang="uk-UA" altLang="uk-UA" sz="2700" noProof="0" dirty="0">
                <a:ln>
                  <a:noFill/>
                </a:ln>
                <a:effectLst/>
                <a:uLnTx/>
                <a:uFillTx/>
                <a:sym typeface="+mn-ea"/>
              </a:rPr>
              <a:t>, індексуємо зарплату суміснику за загальними правилами.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Увага: довідка суміснику потрібна на кожен місяць!</a:t>
            </a: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4. Як і за яких умов індексувати зарплату сумісникам?</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882015"/>
            <a:ext cx="11162030" cy="557085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разі підвищення зарплати (</a:t>
            </a:r>
            <a:r>
              <a:rPr lang="uk-UA" altLang="uk-UA" sz="2700" b="1" noProof="0" dirty="0">
                <a:ln>
                  <a:noFill/>
                </a:ln>
                <a:effectLst/>
                <a:uLnTx/>
                <a:uFillTx/>
                <a:sym typeface="+mn-ea"/>
              </a:rPr>
              <a:t>на будь-яку суму</a:t>
            </a:r>
            <a:r>
              <a:rPr lang="uk-UA" altLang="uk-UA" sz="2700" noProof="0" dirty="0">
                <a:ln>
                  <a:noFill/>
                </a:ln>
                <a:effectLst/>
                <a:uLnTx/>
                <a:uFillTx/>
                <a:sym typeface="+mn-ea"/>
              </a:rPr>
              <a:t>), значення індексу споживчих цін у місяці, в якому відбувається підвищення, приймається за 1 або 100 відсотків, тобто такий місяць стає “</a:t>
            </a:r>
            <a:r>
              <a:rPr lang="uk-UA" altLang="uk-UA" sz="2700" b="1" noProof="0" dirty="0">
                <a:ln>
                  <a:noFill/>
                </a:ln>
                <a:effectLst/>
                <a:uLnTx/>
                <a:uFillTx/>
                <a:sym typeface="+mn-ea"/>
              </a:rPr>
              <a:t>базовим</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Обчислення індексу споживчих цін для проведення </a:t>
            </a:r>
            <a:r>
              <a:rPr lang="uk-UA" altLang="uk-UA" sz="2700" b="1" noProof="0" dirty="0">
                <a:ln>
                  <a:noFill/>
                </a:ln>
                <a:effectLst/>
                <a:uLnTx/>
                <a:uFillTx/>
                <a:sym typeface="+mn-ea"/>
              </a:rPr>
              <a:t>подальшої </a:t>
            </a:r>
            <a:r>
              <a:rPr lang="uk-UA" altLang="uk-UA" sz="2700" noProof="0" dirty="0">
                <a:ln>
                  <a:noFill/>
                </a:ln>
                <a:effectLst/>
                <a:uLnTx/>
                <a:uFillTx/>
                <a:sym typeface="+mn-ea"/>
              </a:rPr>
              <a:t>індексації здійснюється з місяця, наступного за місяцем підвищення зазначених грошових доходів населення.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Сума індексації у місяці підвищення зарплати </a:t>
            </a:r>
            <a:r>
              <a:rPr lang="uk-UA" altLang="uk-UA" sz="2700" b="1" noProof="0" dirty="0">
                <a:ln>
                  <a:noFill/>
                </a:ln>
                <a:effectLst/>
                <a:uLnTx/>
                <a:uFillTx/>
                <a:sym typeface="+mn-ea"/>
              </a:rPr>
              <a:t>не нараховується</a:t>
            </a:r>
            <a:r>
              <a:rPr lang="uk-UA" altLang="uk-UA" sz="2700" noProof="0" dirty="0">
                <a:ln>
                  <a:noFill/>
                </a:ln>
                <a:effectLst/>
                <a:uLnTx/>
                <a:uFillTx/>
                <a:sym typeface="+mn-ea"/>
              </a:rPr>
              <a:t>, якщо розмір підвищення грошового доходу </a:t>
            </a:r>
            <a:r>
              <a:rPr lang="uk-UA" altLang="uk-UA" sz="2700" b="1" noProof="0" dirty="0">
                <a:ln>
                  <a:noFill/>
                </a:ln>
                <a:effectLst/>
                <a:uLnTx/>
                <a:uFillTx/>
                <a:sym typeface="+mn-ea"/>
              </a:rPr>
              <a:t>перевищує </a:t>
            </a:r>
            <a:r>
              <a:rPr lang="uk-UA" altLang="uk-UA" sz="2700" noProof="0" dirty="0">
                <a:ln>
                  <a:noFill/>
                </a:ln>
                <a:effectLst/>
                <a:uLnTx/>
                <a:uFillTx/>
                <a:sym typeface="+mn-ea"/>
              </a:rPr>
              <a:t>суму індексації, що склалася у місяці підвищення доходу.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 </a:t>
            </a:r>
            <a:r>
              <a:rPr lang="uk-UA" altLang="uk-UA" sz="2700" i="1" noProof="0" dirty="0">
                <a:ln>
                  <a:noFill/>
                </a:ln>
                <a:effectLst/>
                <a:uLnTx/>
                <a:uFillTx/>
                <a:sym typeface="+mn-ea"/>
              </a:rPr>
              <a:t>Оклад підвищили у серпні на 200 грн. Попередній “базовий” місяць - грудень 2023 року:</a:t>
            </a:r>
            <a:endParaRPr lang="uk-UA" altLang="uk-UA" sz="2700" b="1" i="1"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 200,00 </a:t>
            </a:r>
            <a:r>
              <a:rPr lang="uk-UA" altLang="uk-UA" sz="2700" b="1" i="1" noProof="0" dirty="0">
                <a:ln>
                  <a:noFill/>
                </a:ln>
                <a:effectLst/>
                <a:uLnTx/>
                <a:uFillTx/>
                <a:latin typeface="Arial" panose="020B0604020202020204" pitchFamily="34" charset="0"/>
                <a:cs typeface="Arial" panose="020B0604020202020204" pitchFamily="34" charset="0"/>
                <a:sym typeface="+mn-ea"/>
              </a:rPr>
              <a:t>&gt; </a:t>
            </a:r>
            <a:r>
              <a:rPr lang="uk-UA" altLang="uk-UA" sz="2700" b="1" i="1" noProof="0" dirty="0">
                <a:ln>
                  <a:noFill/>
                </a:ln>
                <a:effectLst/>
                <a:uLnTx/>
                <a:uFillTx/>
                <a:sym typeface="+mn-ea"/>
              </a:rPr>
              <a:t>130,20 - індексація у серпні не нараховується</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5. Індексація у місяці підвищення зарплати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882015"/>
            <a:ext cx="11162030" cy="557085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Якщо розмір підвищення зарплати не перевищує суму індексації, що склалась у місяці підвищення доходу, сума індексації у цьому місяці визначається з урахуванням розміру підвищення доходу і розраховується як </a:t>
            </a:r>
            <a:r>
              <a:rPr lang="uk-UA" altLang="uk-UA" sz="2700" b="1" noProof="0" dirty="0">
                <a:ln>
                  <a:noFill/>
                </a:ln>
                <a:effectLst/>
                <a:uLnTx/>
                <a:uFillTx/>
                <a:sym typeface="+mn-ea"/>
              </a:rPr>
              <a:t>різниця між сумою індексації і розміром підвищення доходу</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 </a:t>
            </a:r>
            <a:r>
              <a:rPr lang="uk-UA" altLang="uk-UA" sz="2700" i="1" noProof="0" dirty="0">
                <a:ln>
                  <a:noFill/>
                </a:ln>
                <a:effectLst/>
                <a:uLnTx/>
                <a:uFillTx/>
                <a:sym typeface="+mn-ea"/>
              </a:rPr>
              <a:t>Оклад підвищили у серпні на 100 грн. Попередній “базовий” місяць - грудень 2023 року:</a:t>
            </a:r>
            <a:endParaRPr lang="uk-UA" altLang="uk-UA" sz="2700" b="1" i="1"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 130,20 </a:t>
            </a:r>
            <a:r>
              <a:rPr lang="uk-UA" altLang="uk-UA" sz="2700" b="1" i="1" noProof="0" dirty="0">
                <a:ln>
                  <a:noFill/>
                </a:ln>
                <a:effectLst/>
                <a:uLnTx/>
                <a:uFillTx/>
                <a:latin typeface="Arial" panose="020B0604020202020204" pitchFamily="34" charset="0"/>
                <a:cs typeface="Arial" panose="020B0604020202020204" pitchFamily="34" charset="0"/>
                <a:sym typeface="+mn-ea"/>
              </a:rPr>
              <a:t>&gt; </a:t>
            </a:r>
            <a:r>
              <a:rPr lang="uk-UA" altLang="uk-UA" sz="2700" b="1" i="1" noProof="0" dirty="0">
                <a:ln>
                  <a:noFill/>
                </a:ln>
                <a:effectLst/>
                <a:uLnTx/>
                <a:uFillTx/>
                <a:sym typeface="+mn-ea"/>
              </a:rPr>
              <a:t>100,00 - індексація у серпні нараховується у сумі:</a:t>
            </a:r>
            <a:endParaRPr lang="uk-UA" altLang="uk-UA" sz="2700" b="1" i="1" noProof="0" dirty="0">
              <a:ln>
                <a:noFill/>
              </a:ln>
              <a:effectLst/>
              <a:uLnTx/>
              <a:uFillTx/>
              <a:sym typeface="+mn-ea"/>
            </a:endParaRPr>
          </a:p>
          <a:p>
            <a:pPr marR="0" lvl="0" algn="ctr"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130,20 - 100,00 = 30,20 грн</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5. Індексація у місяці підвищення зарплати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Title 1"/>
          <p:cNvSpPr>
            <a:spLocks noGrp="1"/>
          </p:cNvSpPr>
          <p:nvPr>
            <p:ph type="title"/>
          </p:nvPr>
        </p:nvSpPr>
        <p:spPr>
          <a:xfrm>
            <a:off x="838200" y="2708910"/>
            <a:ext cx="10515600" cy="1325563"/>
          </a:xfrm>
        </p:spPr>
        <p:txBody>
          <a:bodyPr/>
          <a:p>
            <a:pPr algn="ctr"/>
            <a:r>
              <a:rPr lang="uk-UA" altLang="uk-UA" b="1" noProof="0" dirty="0">
                <a:ln>
                  <a:noFill/>
                </a:ln>
                <a:effectLst/>
                <a:uLnTx/>
                <a:uFillTx/>
                <a:latin typeface="+mn-lt"/>
                <a:ea typeface="+mn-ea"/>
                <a:cs typeface="+mn-cs"/>
                <a:sym typeface="+mn-ea"/>
              </a:rPr>
              <a:t>І. Працівник-сумісник:</a:t>
            </a:r>
            <a:br>
              <a:rPr lang="uk-UA" altLang="uk-UA" b="1" noProof="0" dirty="0">
                <a:ln>
                  <a:noFill/>
                </a:ln>
                <a:effectLst/>
                <a:uLnTx/>
                <a:uFillTx/>
                <a:latin typeface="+mn-lt"/>
                <a:ea typeface="+mn-ea"/>
                <a:cs typeface="+mn-cs"/>
                <a:sym typeface="+mn-ea"/>
              </a:rPr>
            </a:br>
            <a:r>
              <a:rPr lang="uk-UA" altLang="uk-UA" b="1" noProof="0" dirty="0">
                <a:ln>
                  <a:noFill/>
                </a:ln>
                <a:effectLst/>
                <a:uLnTx/>
                <a:uFillTx/>
                <a:latin typeface="+mn-lt"/>
                <a:ea typeface="+mn-ea"/>
                <a:cs typeface="+mn-cs"/>
                <a:sym typeface="+mn-ea"/>
              </a:rPr>
              <a:t>відпустки, військовий облік, робочий час</a:t>
            </a:r>
            <a:endParaRPr lang="en-US"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812165"/>
            <a:ext cx="11162030" cy="564070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разі зростання зарплати за рахунок інших її складових без підвищення тарифних ставок (посадових окладів) сума індексації </a:t>
            </a:r>
            <a:r>
              <a:rPr lang="uk-UA" altLang="uk-UA" sz="2700" b="1" noProof="0" dirty="0">
                <a:ln>
                  <a:noFill/>
                </a:ln>
                <a:effectLst/>
                <a:uLnTx/>
                <a:uFillTx/>
                <a:sym typeface="+mn-ea"/>
              </a:rPr>
              <a:t>не зменшується</a:t>
            </a:r>
            <a:r>
              <a:rPr lang="uk-UA" altLang="uk-UA" sz="2700" noProof="0" dirty="0">
                <a:ln>
                  <a:noFill/>
                </a:ln>
                <a:effectLst/>
                <a:uLnTx/>
                <a:uFillTx/>
                <a:sym typeface="+mn-ea"/>
              </a:rPr>
              <a:t> на розмір підвищення грошового доходу.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 </a:t>
            </a:r>
            <a:r>
              <a:rPr lang="uk-UA" altLang="uk-UA" sz="2700" i="1" noProof="0" dirty="0">
                <a:ln>
                  <a:noFill/>
                </a:ln>
                <a:effectLst/>
                <a:uLnTx/>
                <a:uFillTx/>
                <a:sym typeface="+mn-ea"/>
              </a:rPr>
              <a:t>Оклад не підвищували, але у серпні встановили доплату за суміщення у розмірі 50%. Попередній “базовий” місяць - грудень 2023:   </a:t>
            </a:r>
            <a:r>
              <a:rPr lang="uk-UA" altLang="uk-UA" sz="2700" b="1" i="1" noProof="0" dirty="0">
                <a:ln>
                  <a:noFill/>
                </a:ln>
                <a:effectLst/>
                <a:uLnTx/>
                <a:uFillTx/>
                <a:sym typeface="+mn-ea"/>
              </a:rPr>
              <a:t>Індексація у серпні нараховується у сумі: </a:t>
            </a:r>
            <a:r>
              <a:rPr lang="uk-UA" altLang="en-US" sz="2700" b="1" i="1">
                <a:sym typeface="+mn-ea"/>
              </a:rPr>
              <a:t>3028 * 4,3% = 130,20 грн.</a:t>
            </a:r>
            <a:endParaRPr lang="uk-UA" altLang="uk-UA" sz="2700" i="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разі коли відбувається підвищення тарифної ставки (посадового окладу), у місяці підвищення </a:t>
            </a:r>
            <a:r>
              <a:rPr lang="uk-UA" altLang="uk-UA" sz="2700" b="1" noProof="0" dirty="0">
                <a:ln>
                  <a:noFill/>
                </a:ln>
                <a:effectLst/>
                <a:uLnTx/>
                <a:uFillTx/>
                <a:sym typeface="+mn-ea"/>
              </a:rPr>
              <a:t>враховуються всі складові</a:t>
            </a:r>
            <a:r>
              <a:rPr lang="uk-UA" altLang="uk-UA" sz="2700" noProof="0" dirty="0">
                <a:ln>
                  <a:noFill/>
                </a:ln>
                <a:effectLst/>
                <a:uLnTx/>
                <a:uFillTx/>
                <a:sym typeface="+mn-ea"/>
              </a:rPr>
              <a:t> грошового доходу, які не мають разового характеру.</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i="1" noProof="0" dirty="0">
                <a:ln>
                  <a:noFill/>
                </a:ln>
                <a:effectLst/>
                <a:uLnTx/>
                <a:uFillTx/>
                <a:sym typeface="+mn-ea"/>
              </a:rPr>
              <a:t>Приклад. </a:t>
            </a:r>
            <a:r>
              <a:rPr lang="uk-UA" altLang="uk-UA" sz="2700" i="1" noProof="0" dirty="0">
                <a:ln>
                  <a:noFill/>
                </a:ln>
                <a:effectLst/>
                <a:uLnTx/>
                <a:uFillTx/>
                <a:sym typeface="+mn-ea"/>
              </a:rPr>
              <a:t>У серпні підвищили оклад на 100 грн. і у працівника є доплата за військовий облік -  10%. Попередній “базовий” місяць - грудень 2023: </a:t>
            </a:r>
            <a:r>
              <a:rPr lang="uk-UA" altLang="uk-UA" sz="2700" b="1" i="1" noProof="0" dirty="0">
                <a:ln>
                  <a:noFill/>
                </a:ln>
                <a:effectLst/>
                <a:uLnTx/>
                <a:uFillTx/>
                <a:sym typeface="+mn-ea"/>
              </a:rPr>
              <a:t>Індексація у серпні нараховується у сумі: </a:t>
            </a:r>
            <a:r>
              <a:rPr lang="uk-UA" altLang="en-US" sz="2700" b="1" i="1">
                <a:sym typeface="+mn-ea"/>
              </a:rPr>
              <a:t>130,20 - 100 - 10 = 20,20 грн.</a:t>
            </a: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5. Індексація у місяці підвищення зарплати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882015"/>
            <a:ext cx="11162030" cy="557085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зі ст. 3-1 Закону про оплату праці розмір заробітної плати працівника за повністю виконану місячну (годинну) норму праці не може бути нижчим за розмір </a:t>
            </a:r>
            <a:r>
              <a:rPr lang="uk-UA" altLang="uk-UA" sz="2700" b="1" noProof="0" dirty="0">
                <a:ln>
                  <a:noFill/>
                </a:ln>
                <a:effectLst/>
                <a:uLnTx/>
                <a:uFillTx/>
                <a:sym typeface="+mn-ea"/>
              </a:rPr>
              <a:t>мінімальної заробітної плати </a:t>
            </a:r>
            <a:r>
              <a:rPr lang="uk-UA" altLang="uk-UA" sz="2700" noProof="0" dirty="0">
                <a:ln>
                  <a:noFill/>
                </a:ln>
                <a:effectLst/>
                <a:uLnTx/>
                <a:uFillTx/>
                <a:sym typeface="+mn-ea"/>
              </a:rPr>
              <a:t>(МЗП).</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При обчисленні розміру заробітної плати працівника для забезпечення її мінімального розміру </a:t>
            </a:r>
            <a:r>
              <a:rPr lang="uk-UA" altLang="uk-UA" sz="2700" b="1" noProof="0" dirty="0">
                <a:ln>
                  <a:noFill/>
                </a:ln>
                <a:effectLst/>
                <a:uLnTx/>
                <a:uFillTx/>
                <a:sym typeface="+mn-ea"/>
              </a:rPr>
              <a:t>не враховуються:</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доплати за роботу в несприятливих умовах праці та підвищеного ризику для здоров’я,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доплати за роботу в нічний та надурочний час,</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доплати за роз’їзний характер робіт,</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премії до святкових і ювілейних дат.</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Індексацію не визначено цим переліком, тому вона враховується в МЗП.</a:t>
            </a:r>
            <a:endParaRPr lang="uk-UA" altLang="uk-UA" sz="2700" b="1"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6. Індексація та мінімальна зарплата</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1075055"/>
            <a:ext cx="11177905" cy="5481320"/>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noProof="0" dirty="0">
                <a:ln>
                  <a:noFill/>
                </a:ln>
                <a:effectLst/>
                <a:uLnTx/>
                <a:uFillTx/>
                <a:sym typeface="+mn-ea"/>
              </a:rPr>
              <a:t>Для уникнення індексації необхідно підвищити оклад на суму, </a:t>
            </a:r>
            <a:r>
              <a:rPr lang="uk-UA" altLang="en-US" sz="2700" b="1" noProof="0" dirty="0">
                <a:ln>
                  <a:noFill/>
                </a:ln>
                <a:effectLst/>
                <a:uLnTx/>
                <a:uFillTx/>
                <a:sym typeface="+mn-ea"/>
              </a:rPr>
              <a:t>більшу </a:t>
            </a:r>
            <a:r>
              <a:rPr lang="uk-UA" altLang="en-US" sz="2700" noProof="0" dirty="0">
                <a:ln>
                  <a:noFill/>
                </a:ln>
                <a:effectLst/>
                <a:uLnTx/>
                <a:uFillTx/>
                <a:sym typeface="+mn-ea"/>
              </a:rPr>
              <a:t>за розмір індексації, у тому місяці, в якому вона вже виникла. Або підвищити оклад на будь-яку суму </a:t>
            </a:r>
            <a:r>
              <a:rPr lang="uk-UA" altLang="en-US" sz="2700" b="1" noProof="0" dirty="0">
                <a:ln>
                  <a:noFill/>
                </a:ln>
                <a:effectLst/>
                <a:uLnTx/>
                <a:uFillTx/>
                <a:sym typeface="+mn-ea"/>
              </a:rPr>
              <a:t>до місяця</a:t>
            </a:r>
            <a:r>
              <a:rPr lang="uk-UA" altLang="en-US" sz="2700" noProof="0" dirty="0">
                <a:ln>
                  <a:noFill/>
                </a:ln>
                <a:effectLst/>
                <a:uLnTx/>
                <a:uFillTx/>
                <a:sym typeface="+mn-ea"/>
              </a:rPr>
              <a:t>, в якому виникає індексація.</a:t>
            </a:r>
            <a:endParaRPr lang="uk-UA" altLang="en-US"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b="1" noProof="0" dirty="0">
                <a:ln>
                  <a:noFill/>
                </a:ln>
                <a:effectLst/>
                <a:uLnTx/>
                <a:uFillTx/>
                <a:sym typeface="+mn-ea"/>
              </a:rPr>
              <a:t>Приклад</a:t>
            </a:r>
            <a:r>
              <a:rPr lang="uk-UA" altLang="en-US" sz="2700" noProof="0" dirty="0">
                <a:ln>
                  <a:noFill/>
                </a:ln>
                <a:effectLst/>
                <a:uLnTx/>
                <a:uFillTx/>
                <a:sym typeface="+mn-ea"/>
              </a:rPr>
              <a:t>. Для працівників, яким востаннє оклади підвищувались у квітні, індексація вперше виникає у жовтні на суму 102,95 грн.</a:t>
            </a:r>
            <a:endParaRPr lang="uk-UA" altLang="en-US"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noProof="0" dirty="0">
                <a:ln>
                  <a:noFill/>
                </a:ln>
                <a:effectLst/>
                <a:uLnTx/>
                <a:uFillTx/>
                <a:sym typeface="+mn-ea"/>
              </a:rPr>
              <a:t>Для уникнення індексації можна підвищити оклади:</a:t>
            </a:r>
            <a:endParaRPr lang="uk-UA" altLang="en-US"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noProof="0" dirty="0">
                <a:ln>
                  <a:noFill/>
                </a:ln>
                <a:effectLst/>
                <a:uLnTx/>
                <a:uFillTx/>
                <a:sym typeface="+mn-ea"/>
              </a:rPr>
              <a:t>- у вересні на будь-яку суму - тоді вересень стає "базовим" і у жовтні індексація не виникає;</a:t>
            </a:r>
            <a:endParaRPr lang="uk-UA" altLang="en-US"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en-US" sz="2700" noProof="0" dirty="0">
                <a:ln>
                  <a:noFill/>
                </a:ln>
                <a:effectLst/>
                <a:uLnTx/>
                <a:uFillTx/>
                <a:sym typeface="+mn-ea"/>
              </a:rPr>
              <a:t>- у жовтні на суму більше 102,95 грн - щоб перекрити розмір індексації, яка склалась у жовтні. Жовтень стає “базовим”.</a:t>
            </a:r>
            <a:endParaRPr lang="uk-UA" altLang="en-US"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864235"/>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7. Уникнення індексації без порушень</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Title 1"/>
          <p:cNvSpPr>
            <a:spLocks noGrp="1"/>
          </p:cNvSpPr>
          <p:nvPr>
            <p:ph type="title"/>
          </p:nvPr>
        </p:nvSpPr>
        <p:spPr>
          <a:xfrm>
            <a:off x="838200" y="2708910"/>
            <a:ext cx="10515600" cy="1325563"/>
          </a:xfrm>
        </p:spPr>
        <p:txBody>
          <a:bodyPr/>
          <a:p>
            <a:pPr algn="ctr"/>
            <a:r>
              <a:rPr lang="en-US" b="1"/>
              <a:t>ІV. Податкова реформа – 2024: що нового в оподаткуванні зарплат та виплат фізичним особам?</a:t>
            </a:r>
            <a:endParaRPr lang="en-US" b="1"/>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Проект 11416д</a:t>
            </a:r>
            <a:r>
              <a:rPr lang="uk-UA" altLang="uk-UA" sz="2700" noProof="0" dirty="0">
                <a:ln>
                  <a:noFill/>
                </a:ln>
                <a:effectLst/>
                <a:uLnTx/>
                <a:uFillTx/>
                <a:sym typeface="+mn-ea"/>
              </a:rPr>
              <a:t> (доопрацьований до другого читання).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Військовий збір для платників підвищують/встановлюють тимчасово, на період по 31 грудня року, в якому буде припинено або скасовано воєнний стан.</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Ставка збору:</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5% до зарплат та прирівняних виплат;</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1% до доходу ФОП 3 групи;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10% від МЗП для ФОП 1 та 2 групи.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Нарахування авансових внесків здійснюється контролюючими органами.</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Терміни сплати військового збору: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ФОП – платники єдиного податку І, ІІ та </a:t>
            </a:r>
            <a:r>
              <a:rPr lang="en-US" altLang="uk-UA" sz="2700" noProof="0" dirty="0">
                <a:ln>
                  <a:noFill/>
                </a:ln>
                <a:effectLst/>
                <a:uLnTx/>
                <a:uFillTx/>
                <a:sym typeface="+mn-ea"/>
              </a:rPr>
              <a:t>IV </a:t>
            </a:r>
            <a:r>
              <a:rPr lang="uk-UA" altLang="uk-UA" sz="2700" noProof="0" dirty="0">
                <a:ln>
                  <a:noFill/>
                </a:ln>
                <a:effectLst/>
                <a:uLnTx/>
                <a:uFillTx/>
                <a:sym typeface="+mn-ea"/>
              </a:rPr>
              <a:t>групи - шляхом здійснення авансового внеску не пізніше 20 числа (включно) поточного місяця. Такі платники можуть здійснити сплату військового збору авансовим внеском за весь податковий (звітний) період (квартал, рік), але не більш як до кінця поточного звітного року;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платники єдиного податку ІІІ групи - протягом 10 к. дн. після граничного строку подання податкової декларації платника єдиного податку за податковий (звітний) квартал;</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податкові агенти (при виплаті оподатковуваного доходу) - без змін.</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Особливості набрання чинності: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Платники збору ФОП </a:t>
            </a:r>
            <a:r>
              <a:rPr lang="uk-UA" altLang="uk-UA" sz="2700" noProof="0" dirty="0">
                <a:ln>
                  <a:noFill/>
                </a:ln>
                <a:effectLst/>
                <a:uLnTx/>
                <a:uFillTx/>
                <a:sym typeface="+mn-ea"/>
              </a:rPr>
              <a:t>І, ІІ та </a:t>
            </a:r>
            <a:r>
              <a:rPr lang="en-US" altLang="uk-UA" sz="2700" noProof="0" dirty="0">
                <a:ln>
                  <a:noFill/>
                </a:ln>
                <a:effectLst/>
                <a:uLnTx/>
                <a:uFillTx/>
                <a:sym typeface="+mn-ea"/>
              </a:rPr>
              <a:t>IV</a:t>
            </a:r>
            <a:r>
              <a:rPr lang="uk-UA" altLang="uk-UA" sz="2700" noProof="0" dirty="0">
                <a:ln>
                  <a:noFill/>
                </a:ln>
                <a:effectLst/>
                <a:uLnTx/>
                <a:uFillTx/>
                <a:sym typeface="+mn-ea"/>
              </a:rPr>
              <a:t> групи єдиного податку сплачують авансові внески з військового збору починаючи з першого числа місяця, в якому набрав чинності Закон.</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 виняток авансовий внесок з військового збору за податковий (звітний) місяць, в якому набрав чинності Закон, сплачується протягом 20 к. дн. з дати набрання чинності Законом.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Платники єдиного податку ІІІ групи сплачують військовий збір починаючи з першого числа першого місяця календарного кварталу, в якому набрав чинності Закон.</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b="1" noProof="0" dirty="0">
                <a:ln>
                  <a:noFill/>
                </a:ln>
                <a:effectLst/>
                <a:uLnTx/>
                <a:uFillTx/>
                <a:sym typeface="+mn-ea"/>
              </a:rPr>
              <a:t>Особливості щодо зарплати: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noProof="0" dirty="0">
                <a:ln>
                  <a:noFill/>
                </a:ln>
                <a:effectLst/>
                <a:uLnTx/>
                <a:uFillTx/>
                <a:sym typeface="+mn-ea"/>
              </a:rPr>
              <a:t>Доходи фізичних осіб у вигляді заробітної плати, нараховані (виплачені) платнику податків відповідно до умов трудового договору (контракту), грошового забезпечення нараховані (виплачені) за наслідками податкових (звітних) періодів починаючи з першого числа місяця, в якому набрав чинності Закон, оподатковуються військовим збором за ставкою 5%.</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600"/>
              </a:spcBef>
              <a:spcAft>
                <a:spcPts val="0"/>
              </a:spcAft>
              <a:buClrTx/>
              <a:buSzTx/>
              <a:buFont typeface="Arial" panose="020B0604020202020204" pitchFamily="34" charset="0"/>
              <a:defRPr/>
            </a:pPr>
            <a:r>
              <a:rPr lang="uk-UA" altLang="uk-UA" sz="2700" b="1" noProof="0" dirty="0">
                <a:ln>
                  <a:noFill/>
                </a:ln>
                <a:effectLst/>
                <a:uLnTx/>
                <a:uFillTx/>
                <a:sym typeface="+mn-ea"/>
              </a:rPr>
              <a:t>Перерахунок </a:t>
            </a:r>
            <a:r>
              <a:rPr lang="uk-UA" altLang="uk-UA" sz="2700" noProof="0" dirty="0">
                <a:ln>
                  <a:noFill/>
                </a:ln>
                <a:effectLst/>
                <a:uLnTx/>
                <a:uFillTx/>
                <a:sym typeface="+mn-ea"/>
              </a:rPr>
              <a:t>податкового зобов’язання з військового збору за ставкою 5% з таких доходів (частини доходу), що були нараховані (виплачені) платникам податків в період з першого числа місяця, в якому набрав чинності Закон до дати набрання чинності зазначеним Законом, які були оподатковані військовим збором за ставкою 1,5%, проводиться податковим агентом, який нарахував (виплатив) такі доходи, протягом 20 к. дн. з дати набрання чинності Законом.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Сума недоплати з військового збору, яка виникла внаслідок здійсненого перерахунку, стягується податковим агентом, у тому числі роботодавцем, за рахунок суми будь-якого оподатковуваного доходу (після його оподаткування) за відповідний місяць, а в разі недостатності суми такого доходу - за рахунок оподатковуваних доходів наступних місяців, до повного погашення суми такої недоплати (пп. 16-2.3 п. 16-2 підр. 10 розд. ХХ «Перехідних положень» ПКУ).</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Сума </a:t>
            </a:r>
            <a:r>
              <a:rPr lang="uk-UA" altLang="uk-UA" sz="2700" b="1" noProof="0" dirty="0">
                <a:ln>
                  <a:noFill/>
                </a:ln>
                <a:effectLst/>
                <a:uLnTx/>
                <a:uFillTx/>
                <a:sym typeface="+mn-ea"/>
              </a:rPr>
              <a:t>недоплати </a:t>
            </a:r>
            <a:r>
              <a:rPr lang="uk-UA" altLang="uk-UA" sz="2700" noProof="0" dirty="0">
                <a:ln>
                  <a:noFill/>
                </a:ln>
                <a:effectLst/>
                <a:uLnTx/>
                <a:uFillTx/>
                <a:sym typeface="+mn-ea"/>
              </a:rPr>
              <a:t>з військового збору, яка виникла внаслідок здійсненого перерахунку, стягується податковим агентом, у тому числі роботодавцем, за рахунок суми будь-якого оподатковуваного доходу (після його оподаткування) за відповідний місяць, а в разі недостатності суми такого доходу - за рахунок оподатковуваних доходів наступних місяців, до повного погашення суми такої недоплати.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Якщо податковий агент, у тому числі роботодавець, </a:t>
            </a:r>
            <a:r>
              <a:rPr lang="uk-UA" altLang="uk-UA" sz="2700" b="1" noProof="0" dirty="0">
                <a:ln>
                  <a:noFill/>
                </a:ln>
                <a:effectLst/>
                <a:uLnTx/>
                <a:uFillTx/>
                <a:sym typeface="+mn-ea"/>
              </a:rPr>
              <a:t>припинив </a:t>
            </a:r>
            <a:r>
              <a:rPr lang="uk-UA" altLang="uk-UA" sz="2700" noProof="0" dirty="0">
                <a:ln>
                  <a:noFill/>
                </a:ln>
                <a:effectLst/>
                <a:uLnTx/>
                <a:uFillTx/>
                <a:sym typeface="+mn-ea"/>
              </a:rPr>
              <a:t>у період з першого числа місяця, в якому набрав чинності Закон, до дати набрання чинності зазначеним Законом, з платником податків відносини, в яких виплачувалися передбачені абзацом першим цього підпункту доходи, то перерахунок </a:t>
            </a:r>
            <a:r>
              <a:rPr lang="uk-UA" altLang="uk-UA" sz="2700" b="1" noProof="0" dirty="0">
                <a:ln>
                  <a:noFill/>
                </a:ln>
                <a:effectLst/>
                <a:uLnTx/>
                <a:uFillTx/>
                <a:sym typeface="+mn-ea"/>
              </a:rPr>
              <a:t>не здійснюється</a:t>
            </a:r>
            <a:r>
              <a:rPr lang="uk-UA" altLang="uk-UA" sz="2700" noProof="0" dirty="0">
                <a:ln>
                  <a:noFill/>
                </a:ln>
                <a:effectLst/>
                <a:uLnTx/>
                <a:uFillTx/>
                <a:sym typeface="+mn-ea"/>
              </a:rPr>
              <a:t>.</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07035" y="940435"/>
            <a:ext cx="1148715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Військовий збір при річному декларуванні доходів.</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Річне податкове зобов’язання з військового збору з доходів платників, визначених п. 162.1 ПКУ, які включаються до складу загального річного оподатковуваного доходу за 2024 звітний (податковий) рік та остаточний розрахунок податкових зобов’язань щодо яких проводиться в поданій річній податковій декларації про майновий стан і доходи, у тому числі з іноземних доходів, визначається за ставкою військового збору у розмірі 1,5%.</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Ставка військового збору у розмірі </a:t>
            </a:r>
            <a:r>
              <a:rPr lang="uk-UA" altLang="uk-UA" sz="2700" b="1" noProof="0" dirty="0">
                <a:ln>
                  <a:noFill/>
                </a:ln>
                <a:effectLst/>
                <a:uLnTx/>
                <a:uFillTx/>
                <a:sym typeface="+mn-ea"/>
              </a:rPr>
              <a:t>5%</a:t>
            </a:r>
            <a:r>
              <a:rPr lang="uk-UA" altLang="uk-UA" sz="2700" noProof="0" dirty="0">
                <a:ln>
                  <a:noFill/>
                </a:ln>
                <a:effectLst/>
                <a:uLnTx/>
                <a:uFillTx/>
                <a:sym typeface="+mn-ea"/>
              </a:rPr>
              <a:t> застосовується до доходів, які включаються до складу загального річного оподатковуваного доходу та остаточний розрахунок податкових зобов’язань щодо яких проводиться в поданій річній податковій декларації про майновий стан і доходи, які нараховані (виплачені) платникам податків починаючи </a:t>
            </a:r>
            <a:r>
              <a:rPr lang="uk-UA" altLang="uk-UA" sz="2700" b="1" noProof="0" dirty="0">
                <a:ln>
                  <a:noFill/>
                </a:ln>
                <a:effectLst/>
                <a:uLnTx/>
                <a:uFillTx/>
                <a:sym typeface="+mn-ea"/>
              </a:rPr>
              <a:t>з 1 січня 2025 року</a:t>
            </a:r>
            <a:r>
              <a:rPr lang="uk-UA" altLang="uk-UA" sz="2700" noProof="0" dirty="0">
                <a:ln>
                  <a:noFill/>
                </a:ln>
                <a:effectLst/>
                <a:uLnTx/>
                <a:uFillTx/>
                <a:sym typeface="+mn-ea"/>
              </a:rPr>
              <a:t>.</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разі роботи працівника за </a:t>
            </a:r>
            <a:r>
              <a:rPr lang="uk-UA" altLang="uk-UA" sz="2700" b="1" noProof="0" dirty="0">
                <a:ln>
                  <a:noFill/>
                </a:ln>
                <a:effectLst/>
                <a:uLnTx/>
                <a:uFillTx/>
                <a:sym typeface="+mn-ea"/>
              </a:rPr>
              <a:t>сумісництвом </a:t>
            </a:r>
            <a:r>
              <a:rPr lang="uk-UA" altLang="uk-UA" sz="2700" noProof="0" dirty="0">
                <a:ln>
                  <a:noFill/>
                </a:ln>
                <a:effectLst/>
                <a:uLnTx/>
                <a:uFillTx/>
                <a:sym typeface="+mn-ea"/>
              </a:rPr>
              <a:t>згідно зі ст. 102-1 КЗпП  передбачається виконання працівником, крім основної, іншої оплачуваної роботи на умовах трудового договору </a:t>
            </a:r>
            <a:r>
              <a:rPr lang="uk-UA" altLang="uk-UA" sz="2700" b="1" noProof="0" dirty="0">
                <a:ln>
                  <a:noFill/>
                </a:ln>
                <a:effectLst/>
                <a:uLnTx/>
                <a:uFillTx/>
                <a:sym typeface="+mn-ea"/>
              </a:rPr>
              <a:t>у вільний від основної роботи час</a:t>
            </a:r>
            <a:r>
              <a:rPr lang="uk-UA" altLang="uk-UA" sz="2700" noProof="0" dirty="0">
                <a:ln>
                  <a:noFill/>
                </a:ln>
                <a:effectLst/>
                <a:uLnTx/>
                <a:uFillTx/>
                <a:sym typeface="+mn-ea"/>
              </a:rPr>
              <a:t> на тому самому або іншому підприємстві, в установі, організації або у роботодавця - фізичної особи.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Сумісництво є </a:t>
            </a:r>
            <a:r>
              <a:rPr lang="uk-UA" altLang="uk-UA" sz="2700" b="1" noProof="0" dirty="0">
                <a:ln>
                  <a:noFill/>
                </a:ln>
                <a:effectLst/>
                <a:uLnTx/>
                <a:uFillTx/>
                <a:sym typeface="+mn-ea"/>
              </a:rPr>
              <a:t>окремим трудовим договором</a:t>
            </a:r>
            <a:r>
              <a:rPr lang="uk-UA" altLang="uk-UA" sz="2700" noProof="0" dirty="0">
                <a:ln>
                  <a:noFill/>
                </a:ln>
                <a:effectLst/>
                <a:uLnTx/>
                <a:uFillTx/>
                <a:sym typeface="+mn-ea"/>
              </a:rPr>
              <a:t> (на відміну від суміщення!) з окремим табелюванням та відображенням у звітності.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Працівники, які працюють за сумісництвом, одержують заробітну плату за фактично виконану роботу.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Сумісників, які мають основне місце роботи у того ж роботодавця, прийнято називати “</a:t>
            </a:r>
            <a:r>
              <a:rPr lang="uk-UA" altLang="uk-UA" sz="2700" b="1" noProof="0" dirty="0">
                <a:ln>
                  <a:noFill/>
                </a:ln>
                <a:effectLst/>
                <a:uLnTx/>
                <a:uFillTx/>
                <a:sym typeface="+mn-ea"/>
              </a:rPr>
              <a:t>внутрішніми</a:t>
            </a:r>
            <a:r>
              <a:rPr lang="uk-UA" altLang="uk-UA" sz="2700" noProof="0" dirty="0">
                <a:ln>
                  <a:noFill/>
                </a:ln>
                <a:effectLst/>
                <a:uLnTx/>
                <a:uFillTx/>
                <a:sym typeface="+mn-ea"/>
              </a:rPr>
              <a:t>”, а якщо основне місце роботи у іншого роботодавця - “</a:t>
            </a:r>
            <a:r>
              <a:rPr lang="uk-UA" altLang="uk-UA" sz="2700" b="1" noProof="0" dirty="0">
                <a:ln>
                  <a:noFill/>
                </a:ln>
                <a:effectLst/>
                <a:uLnTx/>
                <a:uFillTx/>
                <a:sym typeface="+mn-ea"/>
              </a:rPr>
              <a:t>зовнішніми</a:t>
            </a:r>
            <a:r>
              <a:rPr lang="uk-UA" altLang="uk-UA" sz="2700" noProof="0" dirty="0">
                <a:ln>
                  <a:noFill/>
                </a:ln>
                <a:effectLst/>
                <a:uLnTx/>
                <a:uFillTx/>
                <a:sym typeface="+mn-ea"/>
              </a:rPr>
              <a:t>”.</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Поняття сумісництва. Сумісництво зовнішнє і внутрішнє.</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07035" y="940435"/>
            <a:ext cx="1148715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Військовий збір у разі припинення ФОП до набрання чинності Закону.</a:t>
            </a:r>
            <a:endParaRPr lang="uk-UA" altLang="uk-UA" sz="2700" b="1"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ФОП - платники єдиного податку усіх груп, стосовно яких проведено державну реєстрацію припинення юридичної особи (крім перетворення) або припинення підприємницької діяльності ФОП в період з першого числа місяця, в якому набрав чинності Закон до дати набрання чинності зазначеним Законом, </a:t>
            </a:r>
            <a:r>
              <a:rPr lang="uk-UA" altLang="uk-UA" sz="2700" b="1" noProof="0" dirty="0">
                <a:ln>
                  <a:noFill/>
                </a:ln>
                <a:effectLst/>
                <a:uLnTx/>
                <a:uFillTx/>
                <a:sym typeface="+mn-ea"/>
              </a:rPr>
              <a:t>звільняються </a:t>
            </a:r>
            <a:r>
              <a:rPr lang="uk-UA" altLang="uk-UA" sz="2700" noProof="0" dirty="0">
                <a:ln>
                  <a:noFill/>
                </a:ln>
                <a:effectLst/>
                <a:uLnTx/>
                <a:uFillTx/>
                <a:sym typeface="+mn-ea"/>
              </a:rPr>
              <a:t>від обовʼязку сплати військового збору за зазначений період (пп. 16-2.5. п. 16-2 підр. 10 розд. ХХ «Перехідних положень» ПКУ).</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Підвищення ставки військового збору: відколи і на скільки?</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407035" y="940435"/>
            <a:ext cx="1148715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 2025 року податковий розрахунок стане щомісячним з терміном подання 20 к.д. після звітного місяця.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За логікою законодавців це необхідно для “економічного” бронювання працівників, проте навіть приблизної моделі такого бронювання наразі не оприлюднено.</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Таким чином, податковий розрахунок за 4 квартал 2024 року за поточною формою будемо подавати до 10 лютого 2025 року, а вже до 20 лютого - нову щомісячну звітність.</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Щомісячна зарплатна звітність повертається</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 п. 12 ст. 1 Закону про ЄСВ основне місце роботи - місце роботи, де працівник працює на підставі укладеного трудового договору, та визначене ним як основне </a:t>
            </a:r>
            <a:r>
              <a:rPr lang="uk-UA" altLang="uk-UA" sz="2700" b="1" noProof="0" dirty="0">
                <a:ln>
                  <a:noFill/>
                </a:ln>
                <a:effectLst/>
                <a:uLnTx/>
                <a:uFillTx/>
                <a:sym typeface="+mn-ea"/>
              </a:rPr>
              <a:t>згідно з поданою заявою</a:t>
            </a:r>
            <a:r>
              <a:rPr lang="uk-UA" altLang="uk-UA" sz="2700" noProof="0" dirty="0">
                <a:ln>
                  <a:noFill/>
                </a:ln>
                <a:effectLst/>
                <a:uLnTx/>
                <a:uFillTx/>
                <a:sym typeface="+mn-ea"/>
              </a:rPr>
              <a:t> (до відкликання) та відомостями, що обліковуються в реєстрі застрахованих осіб Державного реєстру на її підставі.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Таким чином, майбутній працівник при працевлаштуванні сам повинен сповістити роботодавця про те, працюватиме він за сумісництвом чи за основним місцем роботи подавши відповідну заяву.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b="1" noProof="0" dirty="0">
                <a:ln>
                  <a:noFill/>
                </a:ln>
                <a:effectLst/>
                <a:uLnTx/>
                <a:uFillTx/>
                <a:sym typeface="+mn-ea"/>
              </a:rPr>
              <a:t>Кількість сумісництв</a:t>
            </a:r>
            <a:r>
              <a:rPr lang="uk-UA" altLang="uk-UA" sz="2700" noProof="0" dirty="0">
                <a:ln>
                  <a:noFill/>
                </a:ln>
                <a:effectLst/>
                <a:uLnTx/>
                <a:uFillTx/>
                <a:sym typeface="+mn-ea"/>
              </a:rPr>
              <a:t>, які можуть бути у одного працівника у одного чи різних роботодавців не лімітована чинним законодавством.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Працівник за сумісництвом користується </a:t>
            </a:r>
            <a:r>
              <a:rPr lang="uk-UA" altLang="uk-UA" sz="2700" b="1" noProof="0" dirty="0">
                <a:ln>
                  <a:noFill/>
                </a:ln>
                <a:effectLst/>
                <a:uLnTx/>
                <a:uFillTx/>
                <a:sym typeface="+mn-ea"/>
              </a:rPr>
              <a:t>усіма гарантіями </a:t>
            </a:r>
            <a:r>
              <a:rPr lang="uk-UA" altLang="uk-UA" sz="2700" noProof="0" dirty="0">
                <a:ln>
                  <a:noFill/>
                </a:ln>
                <a:effectLst/>
                <a:uLnTx/>
                <a:uFillTx/>
                <a:sym typeface="+mn-ea"/>
              </a:rPr>
              <a:t>трудового законодавства, якщо не визначено спеціальних обмежень. </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1. Поняття сумісництва. Сумісництво зовнішнє і внутрішнє.</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Оскільки сумісництво є окремими трудовими відносинами, прийняття на роботу здійснюється за </a:t>
            </a:r>
            <a:r>
              <a:rPr lang="uk-UA" altLang="uk-UA" sz="2700" b="1" noProof="0" dirty="0">
                <a:ln>
                  <a:noFill/>
                </a:ln>
                <a:effectLst/>
                <a:uLnTx/>
                <a:uFillTx/>
                <a:sym typeface="+mn-ea"/>
              </a:rPr>
              <a:t>стандартною процедурою</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подання заяви про прийняття;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видання наказу про прийняття (укладення трудового договору);</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 подання повідомлення про прийняття до ДПС, ТЦКтаСП, ПФУ (за необхідності - критична сфера, бронювання).</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Як і для основних працівників, для сумісників може бути встановлено </a:t>
            </a:r>
            <a:r>
              <a:rPr lang="uk-UA" altLang="uk-UA" sz="2700" b="1" noProof="0" dirty="0">
                <a:ln>
                  <a:noFill/>
                </a:ln>
                <a:effectLst/>
                <a:uLnTx/>
                <a:uFillTx/>
                <a:sym typeface="+mn-ea"/>
              </a:rPr>
              <a:t>випробувальний термін</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При прийнятті на роботу сумісник має бути ознайомлений з усіма необхідними документами та необхідно бути визначеним робоче місце згідно зі ст. 29 КЗпП.</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Нюанси прийняття сумісника на роботу</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255375"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Згідно з п. 1.1 Інструкції № 58 на осіб, які працюють за сумісництвом, </a:t>
            </a:r>
            <a:r>
              <a:rPr lang="uk-UA" altLang="uk-UA" sz="2700" b="1" noProof="0" dirty="0">
                <a:ln>
                  <a:noFill/>
                </a:ln>
                <a:effectLst/>
                <a:uLnTx/>
                <a:uFillTx/>
                <a:sym typeface="+mn-ea"/>
              </a:rPr>
              <a:t>трудові книжки</a:t>
            </a:r>
            <a:r>
              <a:rPr lang="uk-UA" altLang="uk-UA" sz="2700" noProof="0" dirty="0">
                <a:ln>
                  <a:noFill/>
                </a:ln>
                <a:effectLst/>
                <a:uLnTx/>
                <a:uFillTx/>
                <a:sym typeface="+mn-ea"/>
              </a:rPr>
              <a:t> ведуться тільки за місцем основної роботи.</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Основний роботодавець на підставі </a:t>
            </a:r>
            <a:r>
              <a:rPr lang="uk-UA" altLang="uk-UA" sz="2700" b="1" noProof="0" dirty="0">
                <a:ln>
                  <a:noFill/>
                </a:ln>
                <a:effectLst/>
                <a:uLnTx/>
                <a:uFillTx/>
                <a:sym typeface="+mn-ea"/>
              </a:rPr>
              <a:t>довідки </a:t>
            </a:r>
            <a:r>
              <a:rPr lang="uk-UA" altLang="uk-UA" sz="2700" noProof="0" dirty="0">
                <a:ln>
                  <a:noFill/>
                </a:ln>
                <a:effectLst/>
                <a:uLnTx/>
                <a:uFillTx/>
                <a:sym typeface="+mn-ea"/>
              </a:rPr>
              <a:t>про трудові відносини за сумісництвом, виданої сумісницьким роботодавцем, вносить такий запис до ТК працівника:</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a:t>
            </a:r>
            <a:r>
              <a:rPr lang="uk-UA" altLang="uk-UA" sz="2700" i="1" noProof="0" dirty="0">
                <a:ln>
                  <a:noFill/>
                </a:ln>
                <a:effectLst/>
                <a:uLnTx/>
                <a:uFillTx/>
                <a:sym typeface="+mn-ea"/>
              </a:rPr>
              <a:t>Працював за сумісництвом на посаді головного бухгалтера з 01.05.2022 по 30.06.2024</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графі «На підставі…» зазначаються накази про прийняття та звільнення з роботи згідно з даними довідки з сумісницького підприємства.</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Роботодавець сумісника “зовнішнього” не може вносити записи у його трудову книжку!</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2. Нюанси прийняття сумісника на роботу</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68611" name="Rectangle 3"/>
          <p:cNvSpPr>
            <a:spLocks noGrp="1" noChangeArrowheads="1"/>
          </p:cNvSpPr>
          <p:nvPr>
            <p:ph type="subTitle" idx="1" hasCustomPrompt="1"/>
          </p:nvPr>
        </p:nvSpPr>
        <p:spPr>
          <a:xfrm>
            <a:off x="514985" y="940435"/>
            <a:ext cx="11162030" cy="5420995"/>
          </a:xfrm>
        </p:spPr>
        <p:txBody>
          <a:bodyPr vert="horz" wrap="square" lIns="91440" tIns="45720" rIns="91440" bIns="45720" numCol="1" rtlCol="0" anchor="t" anchorCtr="0" compatLnSpc="1">
            <a:noAutofit/>
          </a:bodyPr>
          <a:lstStyle/>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У заяві та наказі про прийняття на роботу сумісника правильно визначати не кількість одиниць (0,25, 0,5 чи 0,75), а режим роботи неповного робочого часу згідно зі ст. 56 КЗпП.</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Формулювання при цьому може бути, наприклад, таким:</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a:t>
            </a:r>
            <a:r>
              <a:rPr lang="uk-UA" altLang="uk-UA" sz="2700" i="1" noProof="0" dirty="0">
                <a:ln>
                  <a:noFill/>
                </a:ln>
                <a:effectLst/>
                <a:uLnTx/>
                <a:uFillTx/>
                <a:sym typeface="+mn-ea"/>
              </a:rPr>
              <a:t>Установити неповний робочий час у вигляді неповного робочого дня тривалістю 4 години з 9-00 до 13-00 з понеділка по п’ятницю з оплатою праці за фактично відпрацьований час.</a:t>
            </a:r>
            <a:r>
              <a:rPr lang="uk-UA" altLang="uk-UA" sz="2700" noProof="0" dirty="0">
                <a:ln>
                  <a:noFill/>
                </a:ln>
                <a:effectLst/>
                <a:uLnTx/>
                <a:uFillTx/>
                <a:sym typeface="+mn-ea"/>
              </a:rPr>
              <a:t>"</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Такий графік неповного робочого часу відповідає 0,5 од. у штатному розписі.</a:t>
            </a:r>
            <a:endParaRPr lang="uk-UA" altLang="uk-UA" sz="2700" noProof="0" dirty="0">
              <a:ln>
                <a:noFill/>
              </a:ln>
              <a:effectLst/>
              <a:uLnTx/>
              <a:uFillTx/>
              <a:sym typeface="+mn-ea"/>
            </a:endParaRPr>
          </a:p>
          <a:p>
            <a:pPr marR="0" lvl="0" algn="l" defTabSz="914400" rtl="0" eaLnBrk="1" fontAlgn="auto" latinLnBrk="0" hangingPunct="1">
              <a:lnSpc>
                <a:spcPct val="100000"/>
              </a:lnSpc>
              <a:spcBef>
                <a:spcPts val="1200"/>
              </a:spcBef>
              <a:spcAft>
                <a:spcPts val="0"/>
              </a:spcAft>
              <a:buClrTx/>
              <a:buSzTx/>
              <a:buFont typeface="Arial" panose="020B0604020202020204" pitchFamily="34" charset="0"/>
              <a:defRPr/>
            </a:pPr>
            <a:r>
              <a:rPr lang="uk-UA" altLang="uk-UA" sz="2700" noProof="0" dirty="0">
                <a:ln>
                  <a:noFill/>
                </a:ln>
                <a:effectLst/>
                <a:uLnTx/>
                <a:uFillTx/>
                <a:sym typeface="+mn-ea"/>
              </a:rPr>
              <a:t>При цьому оплата праці буде проводитись пропорційно відпрацьованому часу.</a:t>
            </a:r>
            <a:endParaRPr lang="uk-UA" altLang="uk-UA" sz="2700" noProof="0" dirty="0">
              <a:ln>
                <a:noFill/>
              </a:ln>
              <a:effectLst/>
              <a:uLnTx/>
              <a:uFillTx/>
              <a:sym typeface="+mn-ea"/>
            </a:endParaRPr>
          </a:p>
        </p:txBody>
      </p:sp>
      <p:sp>
        <p:nvSpPr>
          <p:cNvPr id="21506" name="Номер слайда 1"/>
          <p:cNvSpPr>
            <a:spLocks noGrp="1"/>
          </p:cNvSpPr>
          <p:nvPr>
            <p:ph type="sldNum" sz="quarter" idx="12"/>
          </p:nvPr>
        </p:nvSpPr>
        <p:spPr>
          <a:xfrm>
            <a:off x="119063" y="6453188"/>
            <a:ext cx="504825" cy="360362"/>
          </a:xfrm>
          <a:noFill/>
          <a:ln>
            <a:noFill/>
          </a:ln>
        </p:spPr>
        <p:txBody>
          <a:bodyPr vert="horz" lIns="91440" tIns="45720" rIns="91440" bIns="45720" anchor="ctr" anchorCtr="0"/>
          <a:lstStyle>
            <a:lvl1pPr marL="0" lvl="0" indent="0" algn="l" defTabSz="4572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eaLnBrk="1" hangingPunct="1">
              <a:buSzTx/>
            </a:pPr>
            <a:fld id="{9A0DB2DC-4C9A-4742-B13C-FB6460FD3503}" type="slidenum">
              <a:rPr lang="uk-UA" altLang="x-none" sz="1200" dirty="0">
                <a:solidFill>
                  <a:srgbClr val="898989"/>
                </a:solidFill>
              </a:rPr>
            </a:fld>
            <a:endParaRPr lang="uk-UA" altLang="x-none" sz="1200" dirty="0">
              <a:solidFill>
                <a:srgbClr val="898989"/>
              </a:solidFill>
            </a:endParaRPr>
          </a:p>
        </p:txBody>
      </p:sp>
      <p:sp>
        <p:nvSpPr>
          <p:cNvPr id="9" name="Rectangle 2"/>
          <p:cNvSpPr>
            <a:spLocks noGrp="1" noChangeArrowheads="1"/>
          </p:cNvSpPr>
          <p:nvPr>
            <p:ph type="ctrTitle" hasCustomPrompt="1"/>
          </p:nvPr>
        </p:nvSpPr>
        <p:spPr>
          <a:xfrm>
            <a:off x="407670" y="332105"/>
            <a:ext cx="11485880" cy="520700"/>
          </a:xfrm>
        </p:spPr>
        <p:txBody>
          <a:bodyPr vert="horz" wrap="square" lIns="91440" tIns="45720" rIns="91440" bIns="45720" numCol="1" rtlCol="0" anchor="t" anchorCtr="0" compatLnSpc="1">
            <a:no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lang="uk-UA" altLang="uk-UA" sz="3000" b="1" noProof="0" dirty="0">
                <a:ln>
                  <a:noFill/>
                </a:ln>
                <a:effectLst/>
                <a:uLnTx/>
                <a:uFillTx/>
                <a:latin typeface="+mn-lt"/>
                <a:ea typeface="+mn-ea"/>
                <a:cs typeface="+mn-cs"/>
                <a:sym typeface="+mn-ea"/>
              </a:rPr>
              <a:t>3. Робочий час за сумісництвом: повний чи неповний?</a:t>
            </a:r>
            <a:endParaRPr lang="uk-UA" altLang="uk-UA" sz="3000" b="1" noProof="0" dirty="0">
              <a:ln>
                <a:noFill/>
              </a:ln>
              <a:effectLst/>
              <a:uLnTx/>
              <a:uFillTx/>
              <a:latin typeface="+mn-lt"/>
              <a:ea typeface="+mn-ea"/>
              <a:cs typeface="+mn-cs"/>
              <a:sym typeface="+mn-ea"/>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28910</Words>
  <Application>WPS Presentation</Application>
  <PresentationFormat>Широкоэкранный</PresentationFormat>
  <Paragraphs>637</Paragraphs>
  <Slides>51</Slides>
  <Notes>2</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4</vt:i4>
      </vt:variant>
      <vt:variant>
        <vt:lpstr>幻灯片标题</vt:lpstr>
      </vt:variant>
      <vt:variant>
        <vt:i4>51</vt:i4>
      </vt:variant>
    </vt:vector>
  </HeadingPairs>
  <TitlesOfParts>
    <vt:vector size="63" baseType="lpstr">
      <vt:lpstr>Arial</vt:lpstr>
      <vt:lpstr>SimSun</vt:lpstr>
      <vt:lpstr>Wingdings</vt:lpstr>
      <vt:lpstr>Calibri</vt:lpstr>
      <vt:lpstr>Calibri Light</vt:lpstr>
      <vt:lpstr>Microsoft YaHei</vt:lpstr>
      <vt:lpstr>Arial Unicode MS</vt:lpstr>
      <vt:lpstr>Оформление по умолчанию</vt:lpstr>
      <vt:lpstr>Paint.Picture</vt:lpstr>
      <vt:lpstr>Paint.Picture</vt:lpstr>
      <vt:lpstr>Paint.Picture</vt:lpstr>
      <vt:lpstr>Paint.Picture</vt:lpstr>
      <vt:lpstr>ПРОГРАМА</vt:lpstr>
      <vt:lpstr>ПРОГРАМА</vt:lpstr>
      <vt:lpstr>ПРОГРАМА</vt:lpstr>
      <vt:lpstr>PowerPoint 演示文稿</vt:lpstr>
      <vt:lpstr>1. Поняття сумісництва. Сумісництво зовнішнє і внутрішнє.</vt:lpstr>
      <vt:lpstr>1. Поняття сумісництва. Сумісництво зовнішнє і внутрішнє.</vt:lpstr>
      <vt:lpstr>2. Нюанси прийняття сумісника на роботу</vt:lpstr>
      <vt:lpstr>2. Нюанси прийняття сумісника на роботу</vt:lpstr>
      <vt:lpstr>3. Робочий час за сумісництвом: повний чи неповний?</vt:lpstr>
      <vt:lpstr>3. Робочий час за сумісництвом: повний чи неповний?</vt:lpstr>
      <vt:lpstr>4. Оплата праці сумісника та трудові гарантії</vt:lpstr>
      <vt:lpstr>4. Оплата праці сумісника та трудові гарантії</vt:lpstr>
      <vt:lpstr>4. Оплата праці сумісника та трудові гарантії</vt:lpstr>
      <vt:lpstr>5. На які відпустки має право сумісник та як їх надавати?</vt:lpstr>
      <vt:lpstr>5. На які відпустки має право сумісник та як їх надавати?</vt:lpstr>
      <vt:lpstr>6. Сумісник у звітності: від повідомлення про прийняття до звільнення у об’єднаному звіті</vt:lpstr>
      <vt:lpstr>6. Сумісник у звітності: від повідомлення про прийняття до звільнення у об’єднаному звіті</vt:lpstr>
      <vt:lpstr>6. Сумісник у звітності: від повідомлення про прийняття до звільнення у об’єднаному звіті</vt:lpstr>
      <vt:lpstr>6. Сумісник у звітності: від повідомлення про прийняття до звільнення у об’єднаному звіті</vt:lpstr>
      <vt:lpstr>7. Військовий облік та бронювання сумісників</vt:lpstr>
      <vt:lpstr>ІІІ. Практичні кейси нарахування індексації</vt:lpstr>
      <vt:lpstr>1. Основні принципи нарахування індексації</vt:lpstr>
      <vt:lpstr>1. Особливості прийняття на роботу працівника з інвалідністю</vt:lpstr>
      <vt:lpstr>2. Гарантії щодо робочого часу, відпочинку, умов праці</vt:lpstr>
      <vt:lpstr>3. Оплата праці працівників з інвалідністю, відпустки, лікарняні.</vt:lpstr>
      <vt:lpstr>І. Працівник-сумісник: відпустки, військовий облік, робочий час</vt:lpstr>
      <vt:lpstr>1. Загальні правила нарахування індексації</vt:lpstr>
      <vt:lpstr>1. Загальні правила нарахування індексації</vt:lpstr>
      <vt:lpstr>1. Загальні правила нарахування індексації</vt:lpstr>
      <vt:lpstr>1. Загальні правила нарахування індексації</vt:lpstr>
      <vt:lpstr>7. Як індексувати зарплату новим працівникам?</vt:lpstr>
      <vt:lpstr>2. Індексація у вересні 2024 року: хто має право та як нараховувати?</vt:lpstr>
      <vt:lpstr>2. Індексація у жовтні 2024 року: хто має право та як нараховувати?</vt:lpstr>
      <vt:lpstr>6. Менше відпрацьовано – менше індексація: правило діє не завжди</vt:lpstr>
      <vt:lpstr>6. Менше відпрацьовано – менше індексація: правило діє не завжди</vt:lpstr>
      <vt:lpstr>6. Менше відпрацьовано – менше індексація: правило діє не завжди</vt:lpstr>
      <vt:lpstr>4. Індексація зарплати сумісників</vt:lpstr>
      <vt:lpstr>5. Індексація у місяці підвищення зарплати</vt:lpstr>
      <vt:lpstr>5. Індексація у місяці підвищення зарплати</vt:lpstr>
      <vt:lpstr>5. Індексація у місяці підвищення зарплати</vt:lpstr>
      <vt:lpstr>6. Індексація та мінімальна зарплата</vt:lpstr>
      <vt:lpstr>10. Виправлення індексаційних помилок без штрафів</vt:lpstr>
      <vt:lpstr>ІІІ. Практичні кейси нарахування індексації</vt:lpstr>
      <vt:lpstr>1. Основні принципи нарахування індексації</vt:lpstr>
      <vt:lpstr>1. Підвищення ставки військового збору: відколи і на скільки?</vt:lpstr>
      <vt:lpstr>1. Підвищення ставки військового збору: відколи і на скільки?</vt:lpstr>
      <vt:lpstr>1. Підвищення ставки військового збору: відколи і на скільки?</vt:lpstr>
      <vt:lpstr>1. Підвищення ставки військового збору: відколи і на скільки?</vt:lpstr>
      <vt:lpstr>1. Підвищення ставки військового збору: відколи і на скільки?</vt:lpstr>
      <vt:lpstr>1. Підвищення ставки військового збору: відколи і на скільки?</vt:lpstr>
      <vt:lpstr>1. Підвищення ставки військового збору: відколи і на скільки?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Перегляд штатного розпису: коли це потрібно та чи є обов’язок перезатвердження на 1 січня кожного року? </dc:title>
  <dc:creator>Yanko_Notebook</dc:creator>
  <cp:lastModifiedBy>Dell</cp:lastModifiedBy>
  <cp:revision>111</cp:revision>
  <dcterms:created xsi:type="dcterms:W3CDTF">2023-11-21T12:34:00Z</dcterms:created>
  <dcterms:modified xsi:type="dcterms:W3CDTF">2024-10-07T16:09:14Z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DEB1C2569820482FB46FE6C8991EE35D</vt:lpwstr>
  </property>
  <property fmtid="{D5CDD505-2E9C-101B-9397-08002B2CF9AE}" pid="3" name="KSOProductBuildVer">
    <vt:lpwstr>1033-12.2.0.13472</vt:lpwstr>
  </property>
</Properties>
</file>