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8"/>
  </p:notesMasterIdLst>
  <p:handoutMasterIdLst>
    <p:handoutMasterId r:id="rId89"/>
  </p:handoutMasterIdLst>
  <p:sldIdLst>
    <p:sldId id="510" r:id="rId2"/>
    <p:sldId id="509" r:id="rId3"/>
    <p:sldId id="278" r:id="rId4"/>
    <p:sldId id="260" r:id="rId5"/>
    <p:sldId id="935" r:id="rId6"/>
    <p:sldId id="936" r:id="rId7"/>
    <p:sldId id="866" r:id="rId8"/>
    <p:sldId id="867" r:id="rId9"/>
    <p:sldId id="891" r:id="rId10"/>
    <p:sldId id="904" r:id="rId11"/>
    <p:sldId id="905" r:id="rId12"/>
    <p:sldId id="906" r:id="rId13"/>
    <p:sldId id="907" r:id="rId14"/>
    <p:sldId id="908" r:id="rId15"/>
    <p:sldId id="910" r:id="rId16"/>
    <p:sldId id="911" r:id="rId17"/>
    <p:sldId id="912" r:id="rId18"/>
    <p:sldId id="913" r:id="rId19"/>
    <p:sldId id="914" r:id="rId20"/>
    <p:sldId id="915" r:id="rId21"/>
    <p:sldId id="916" r:id="rId22"/>
    <p:sldId id="917" r:id="rId23"/>
    <p:sldId id="918" r:id="rId24"/>
    <p:sldId id="937" r:id="rId25"/>
    <p:sldId id="903" r:id="rId26"/>
    <p:sldId id="938" r:id="rId27"/>
    <p:sldId id="893" r:id="rId28"/>
    <p:sldId id="902" r:id="rId29"/>
    <p:sldId id="894" r:id="rId30"/>
    <p:sldId id="946" r:id="rId31"/>
    <p:sldId id="895" r:id="rId32"/>
    <p:sldId id="939" r:id="rId33"/>
    <p:sldId id="940" r:id="rId34"/>
    <p:sldId id="941" r:id="rId35"/>
    <p:sldId id="942" r:id="rId36"/>
    <p:sldId id="943" r:id="rId37"/>
    <p:sldId id="944" r:id="rId38"/>
    <p:sldId id="945" r:id="rId39"/>
    <p:sldId id="896" r:id="rId40"/>
    <p:sldId id="897" r:id="rId41"/>
    <p:sldId id="898" r:id="rId42"/>
    <p:sldId id="947" r:id="rId43"/>
    <p:sldId id="948" r:id="rId44"/>
    <p:sldId id="949" r:id="rId45"/>
    <p:sldId id="953" r:id="rId46"/>
    <p:sldId id="954" r:id="rId47"/>
    <p:sldId id="955" r:id="rId48"/>
    <p:sldId id="956" r:id="rId49"/>
    <p:sldId id="957" r:id="rId50"/>
    <p:sldId id="892" r:id="rId51"/>
    <p:sldId id="950" r:id="rId52"/>
    <p:sldId id="951" r:id="rId53"/>
    <p:sldId id="952" r:id="rId54"/>
    <p:sldId id="958" r:id="rId55"/>
    <p:sldId id="959" r:id="rId56"/>
    <p:sldId id="960" r:id="rId57"/>
    <p:sldId id="900" r:id="rId58"/>
    <p:sldId id="901" r:id="rId59"/>
    <p:sldId id="961" r:id="rId60"/>
    <p:sldId id="962" r:id="rId61"/>
    <p:sldId id="964" r:id="rId62"/>
    <p:sldId id="965" r:id="rId63"/>
    <p:sldId id="966" r:id="rId64"/>
    <p:sldId id="968" r:id="rId65"/>
    <p:sldId id="969" r:id="rId66"/>
    <p:sldId id="970" r:id="rId67"/>
    <p:sldId id="971" r:id="rId68"/>
    <p:sldId id="972" r:id="rId69"/>
    <p:sldId id="973" r:id="rId70"/>
    <p:sldId id="974" r:id="rId71"/>
    <p:sldId id="975" r:id="rId72"/>
    <p:sldId id="977" r:id="rId73"/>
    <p:sldId id="978" r:id="rId74"/>
    <p:sldId id="979" r:id="rId75"/>
    <p:sldId id="980" r:id="rId76"/>
    <p:sldId id="981" r:id="rId77"/>
    <p:sldId id="982" r:id="rId78"/>
    <p:sldId id="984" r:id="rId79"/>
    <p:sldId id="983" r:id="rId80"/>
    <p:sldId id="985" r:id="rId81"/>
    <p:sldId id="986" r:id="rId82"/>
    <p:sldId id="988" r:id="rId83"/>
    <p:sldId id="989" r:id="rId84"/>
    <p:sldId id="967" r:id="rId85"/>
    <p:sldId id="351" r:id="rId86"/>
    <p:sldId id="275" r:id="rId8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15:guide id="1" orient="horz" pos="4275" userDrawn="1">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7E76"/>
    <a:srgbClr val="B2A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aj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autoAdjust="0"/>
  </p:normalViewPr>
  <p:slideViewPr>
    <p:cSldViewPr snapToGrid="0">
      <p:cViewPr varScale="1">
        <p:scale>
          <a:sx n="26" d="100"/>
          <a:sy n="26" d="100"/>
        </p:scale>
        <p:origin x="114" y="1380"/>
      </p:cViewPr>
      <p:guideLst>
        <p:guide orient="horz" pos="4275"/>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52"/>
    </p:cViewPr>
  </p:sorterViewPr>
  <p:notesViewPr>
    <p:cSldViewPr snapToGrid="0">
      <p:cViewPr varScale="1">
        <p:scale>
          <a:sx n="88" d="100"/>
          <a:sy n="88"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Галина Галина" userId="5db18f3bd805f1eb" providerId="LiveId" clId="{A203F205-DFB7-4D8C-8C72-067A5DA81345}"/>
    <pc:docChg chg="undo custSel addSld delSld modSld">
      <pc:chgData name="Галина Галина" userId="5db18f3bd805f1eb" providerId="LiveId" clId="{A203F205-DFB7-4D8C-8C72-067A5DA81345}" dt="2024-04-29T18:13:20.722" v="589" actId="20577"/>
      <pc:docMkLst>
        <pc:docMk/>
      </pc:docMkLst>
      <pc:sldChg chg="modSp mod">
        <pc:chgData name="Галина Галина" userId="5db18f3bd805f1eb" providerId="LiveId" clId="{A203F205-DFB7-4D8C-8C72-067A5DA81345}" dt="2024-04-29T16:17:15.633" v="19" actId="113"/>
        <pc:sldMkLst>
          <pc:docMk/>
          <pc:sldMk cId="0" sldId="260"/>
        </pc:sldMkLst>
        <pc:spChg chg="mod">
          <ac:chgData name="Галина Галина" userId="5db18f3bd805f1eb" providerId="LiveId" clId="{A203F205-DFB7-4D8C-8C72-067A5DA81345}" dt="2024-04-29T16:17:15.633" v="19" actId="113"/>
          <ac:spMkLst>
            <pc:docMk/>
            <pc:sldMk cId="0" sldId="260"/>
            <ac:spMk id="15" creationId="{4A55FA03-A90C-4D7F-9C89-CD23404A24F6}"/>
          </ac:spMkLst>
        </pc:spChg>
      </pc:sldChg>
      <pc:sldChg chg="modSp add del mod">
        <pc:chgData name="Галина Галина" userId="5db18f3bd805f1eb" providerId="LiveId" clId="{A203F205-DFB7-4D8C-8C72-067A5DA81345}" dt="2024-04-29T17:29:33.503" v="490"/>
        <pc:sldMkLst>
          <pc:docMk/>
          <pc:sldMk cId="3099063618" sldId="279"/>
        </pc:sldMkLst>
        <pc:spChg chg="mod">
          <ac:chgData name="Галина Галина" userId="5db18f3bd805f1eb" providerId="LiveId" clId="{A203F205-DFB7-4D8C-8C72-067A5DA81345}" dt="2024-04-29T16:18:39.453" v="40" actId="20577"/>
          <ac:spMkLst>
            <pc:docMk/>
            <pc:sldMk cId="3099063618" sldId="279"/>
            <ac:spMk id="14" creationId="{788D1EB9-7612-487F-8120-C731A4FC2CB0}"/>
          </ac:spMkLst>
        </pc:spChg>
      </pc:sldChg>
      <pc:sldChg chg="modSp mod">
        <pc:chgData name="Галина Галина" userId="5db18f3bd805f1eb" providerId="LiveId" clId="{A203F205-DFB7-4D8C-8C72-067A5DA81345}" dt="2024-04-29T16:50:56.914" v="274" actId="20577"/>
        <pc:sldMkLst>
          <pc:docMk/>
          <pc:sldMk cId="1499305272" sldId="364"/>
        </pc:sldMkLst>
        <pc:spChg chg="mod">
          <ac:chgData name="Галина Галина" userId="5db18f3bd805f1eb" providerId="LiveId" clId="{A203F205-DFB7-4D8C-8C72-067A5DA81345}" dt="2024-04-29T16:50:56.914" v="274" actId="20577"/>
          <ac:spMkLst>
            <pc:docMk/>
            <pc:sldMk cId="1499305272" sldId="364"/>
            <ac:spMk id="3" creationId="{7057F31A-51A3-4613-2257-0E1F9DFBAFA9}"/>
          </ac:spMkLst>
        </pc:spChg>
      </pc:sldChg>
      <pc:sldChg chg="modSp mod">
        <pc:chgData name="Галина Галина" userId="5db18f3bd805f1eb" providerId="LiveId" clId="{A203F205-DFB7-4D8C-8C72-067A5DA81345}" dt="2024-04-29T16:15:38.462" v="8" actId="20577"/>
        <pc:sldMkLst>
          <pc:docMk/>
          <pc:sldMk cId="0" sldId="510"/>
        </pc:sldMkLst>
        <pc:spChg chg="mod">
          <ac:chgData name="Галина Галина" userId="5db18f3bd805f1eb" providerId="LiveId" clId="{A203F205-DFB7-4D8C-8C72-067A5DA81345}" dt="2024-04-29T16:15:38.462" v="8" actId="20577"/>
          <ac:spMkLst>
            <pc:docMk/>
            <pc:sldMk cId="0" sldId="510"/>
            <ac:spMk id="6" creationId="{00000000-0000-0000-0000-000000000000}"/>
          </ac:spMkLst>
        </pc:spChg>
        <pc:spChg chg="mod">
          <ac:chgData name="Галина Галина" userId="5db18f3bd805f1eb" providerId="LiveId" clId="{A203F205-DFB7-4D8C-8C72-067A5DA81345}" dt="2024-04-29T16:15:30.151" v="4" actId="20577"/>
          <ac:spMkLst>
            <pc:docMk/>
            <pc:sldMk cId="0" sldId="510"/>
            <ac:spMk id="244" creationId="{00000000-0000-0000-0000-000000000000}"/>
          </ac:spMkLst>
        </pc:spChg>
      </pc:sldChg>
      <pc:sldChg chg="add del">
        <pc:chgData name="Галина Галина" userId="5db18f3bd805f1eb" providerId="LiveId" clId="{A203F205-DFB7-4D8C-8C72-067A5DA81345}" dt="2024-04-29T17:29:33.503" v="490"/>
        <pc:sldMkLst>
          <pc:docMk/>
          <pc:sldMk cId="3197770854" sldId="511"/>
        </pc:sldMkLst>
      </pc:sldChg>
      <pc:sldChg chg="add del">
        <pc:chgData name="Галина Галина" userId="5db18f3bd805f1eb" providerId="LiveId" clId="{A203F205-DFB7-4D8C-8C72-067A5DA81345}" dt="2024-04-29T17:29:33.503" v="490"/>
        <pc:sldMkLst>
          <pc:docMk/>
          <pc:sldMk cId="1220510585" sldId="512"/>
        </pc:sldMkLst>
      </pc:sldChg>
      <pc:sldChg chg="add del">
        <pc:chgData name="Галина Галина" userId="5db18f3bd805f1eb" providerId="LiveId" clId="{A203F205-DFB7-4D8C-8C72-067A5DA81345}" dt="2024-04-29T17:29:33.503" v="490"/>
        <pc:sldMkLst>
          <pc:docMk/>
          <pc:sldMk cId="4013659548" sldId="513"/>
        </pc:sldMkLst>
      </pc:sldChg>
      <pc:sldChg chg="add del">
        <pc:chgData name="Галина Галина" userId="5db18f3bd805f1eb" providerId="LiveId" clId="{A203F205-DFB7-4D8C-8C72-067A5DA81345}" dt="2024-04-29T17:29:33.503" v="490"/>
        <pc:sldMkLst>
          <pc:docMk/>
          <pc:sldMk cId="1043611579" sldId="514"/>
        </pc:sldMkLst>
      </pc:sldChg>
      <pc:sldChg chg="add del">
        <pc:chgData name="Галина Галина" userId="5db18f3bd805f1eb" providerId="LiveId" clId="{A203F205-DFB7-4D8C-8C72-067A5DA81345}" dt="2024-04-29T17:29:33.503" v="490"/>
        <pc:sldMkLst>
          <pc:docMk/>
          <pc:sldMk cId="2450850296" sldId="515"/>
        </pc:sldMkLst>
      </pc:sldChg>
      <pc:sldChg chg="add del">
        <pc:chgData name="Галина Галина" userId="5db18f3bd805f1eb" providerId="LiveId" clId="{A203F205-DFB7-4D8C-8C72-067A5DA81345}" dt="2024-04-29T17:29:33.503" v="490"/>
        <pc:sldMkLst>
          <pc:docMk/>
          <pc:sldMk cId="997247934" sldId="516"/>
        </pc:sldMkLst>
      </pc:sldChg>
      <pc:sldChg chg="add del">
        <pc:chgData name="Галина Галина" userId="5db18f3bd805f1eb" providerId="LiveId" clId="{A203F205-DFB7-4D8C-8C72-067A5DA81345}" dt="2024-04-29T17:29:33.503" v="490"/>
        <pc:sldMkLst>
          <pc:docMk/>
          <pc:sldMk cId="3741832158" sldId="517"/>
        </pc:sldMkLst>
      </pc:sldChg>
      <pc:sldChg chg="add del">
        <pc:chgData name="Галина Галина" userId="5db18f3bd805f1eb" providerId="LiveId" clId="{A203F205-DFB7-4D8C-8C72-067A5DA81345}" dt="2024-04-29T17:29:33.503" v="490"/>
        <pc:sldMkLst>
          <pc:docMk/>
          <pc:sldMk cId="2278755358" sldId="518"/>
        </pc:sldMkLst>
      </pc:sldChg>
      <pc:sldChg chg="add del">
        <pc:chgData name="Галина Галина" userId="5db18f3bd805f1eb" providerId="LiveId" clId="{A203F205-DFB7-4D8C-8C72-067A5DA81345}" dt="2024-04-29T17:29:33.503" v="490"/>
        <pc:sldMkLst>
          <pc:docMk/>
          <pc:sldMk cId="1370357811" sldId="519"/>
        </pc:sldMkLst>
      </pc:sldChg>
      <pc:sldChg chg="add del">
        <pc:chgData name="Галина Галина" userId="5db18f3bd805f1eb" providerId="LiveId" clId="{A203F205-DFB7-4D8C-8C72-067A5DA81345}" dt="2024-04-29T17:29:33.503" v="490"/>
        <pc:sldMkLst>
          <pc:docMk/>
          <pc:sldMk cId="3231627145" sldId="520"/>
        </pc:sldMkLst>
      </pc:sldChg>
      <pc:sldChg chg="add del">
        <pc:chgData name="Галина Галина" userId="5db18f3bd805f1eb" providerId="LiveId" clId="{A203F205-DFB7-4D8C-8C72-067A5DA81345}" dt="2024-04-29T17:29:33.503" v="490"/>
        <pc:sldMkLst>
          <pc:docMk/>
          <pc:sldMk cId="961828254" sldId="521"/>
        </pc:sldMkLst>
      </pc:sldChg>
      <pc:sldChg chg="add del">
        <pc:chgData name="Галина Галина" userId="5db18f3bd805f1eb" providerId="LiveId" clId="{A203F205-DFB7-4D8C-8C72-067A5DA81345}" dt="2024-04-29T17:29:33.503" v="490"/>
        <pc:sldMkLst>
          <pc:docMk/>
          <pc:sldMk cId="1868316309" sldId="522"/>
        </pc:sldMkLst>
      </pc:sldChg>
      <pc:sldChg chg="add del">
        <pc:chgData name="Галина Галина" userId="5db18f3bd805f1eb" providerId="LiveId" clId="{A203F205-DFB7-4D8C-8C72-067A5DA81345}" dt="2024-04-29T17:29:33.503" v="490"/>
        <pc:sldMkLst>
          <pc:docMk/>
          <pc:sldMk cId="3176058237" sldId="523"/>
        </pc:sldMkLst>
      </pc:sldChg>
      <pc:sldChg chg="add del">
        <pc:chgData name="Галина Галина" userId="5db18f3bd805f1eb" providerId="LiveId" clId="{A203F205-DFB7-4D8C-8C72-067A5DA81345}" dt="2024-04-29T17:29:33.503" v="490"/>
        <pc:sldMkLst>
          <pc:docMk/>
          <pc:sldMk cId="3154306902" sldId="524"/>
        </pc:sldMkLst>
      </pc:sldChg>
      <pc:sldChg chg="add del">
        <pc:chgData name="Галина Галина" userId="5db18f3bd805f1eb" providerId="LiveId" clId="{A203F205-DFB7-4D8C-8C72-067A5DA81345}" dt="2024-04-29T17:29:33.503" v="490"/>
        <pc:sldMkLst>
          <pc:docMk/>
          <pc:sldMk cId="918860577" sldId="525"/>
        </pc:sldMkLst>
      </pc:sldChg>
      <pc:sldChg chg="modSp add del mod">
        <pc:chgData name="Галина Галина" userId="5db18f3bd805f1eb" providerId="LiveId" clId="{A203F205-DFB7-4D8C-8C72-067A5DA81345}" dt="2024-04-29T18:12:01.544" v="539" actId="20577"/>
        <pc:sldMkLst>
          <pc:docMk/>
          <pc:sldMk cId="1813729099" sldId="526"/>
        </pc:sldMkLst>
        <pc:spChg chg="mod">
          <ac:chgData name="Галина Галина" userId="5db18f3bd805f1eb" providerId="LiveId" clId="{A203F205-DFB7-4D8C-8C72-067A5DA81345}" dt="2024-04-29T18:12:01.544" v="539" actId="20577"/>
          <ac:spMkLst>
            <pc:docMk/>
            <pc:sldMk cId="1813729099" sldId="526"/>
            <ac:spMk id="5" creationId="{8F581766-E95B-17B4-EEC0-F294AD863F6B}"/>
          </ac:spMkLst>
        </pc:spChg>
      </pc:sldChg>
      <pc:sldChg chg="modSp add del mod">
        <pc:chgData name="Галина Галина" userId="5db18f3bd805f1eb" providerId="LiveId" clId="{A203F205-DFB7-4D8C-8C72-067A5DA81345}" dt="2024-04-29T18:12:20.745" v="568" actId="20577"/>
        <pc:sldMkLst>
          <pc:docMk/>
          <pc:sldMk cId="1857460161" sldId="527"/>
        </pc:sldMkLst>
        <pc:spChg chg="mod">
          <ac:chgData name="Галина Галина" userId="5db18f3bd805f1eb" providerId="LiveId" clId="{A203F205-DFB7-4D8C-8C72-067A5DA81345}" dt="2024-04-29T18:12:20.745" v="568" actId="20577"/>
          <ac:spMkLst>
            <pc:docMk/>
            <pc:sldMk cId="1857460161" sldId="527"/>
            <ac:spMk id="5" creationId="{493BF2DC-A4BB-F1CF-FEB8-B41194716DCC}"/>
          </ac:spMkLst>
        </pc:spChg>
      </pc:sldChg>
      <pc:sldChg chg="add del">
        <pc:chgData name="Галина Галина" userId="5db18f3bd805f1eb" providerId="LiveId" clId="{A203F205-DFB7-4D8C-8C72-067A5DA81345}" dt="2024-04-29T17:47:03.518" v="510" actId="47"/>
        <pc:sldMkLst>
          <pc:docMk/>
          <pc:sldMk cId="4147190836" sldId="528"/>
        </pc:sldMkLst>
      </pc:sldChg>
      <pc:sldChg chg="del">
        <pc:chgData name="Галина Галина" userId="5db18f3bd805f1eb" providerId="LiveId" clId="{A203F205-DFB7-4D8C-8C72-067A5DA81345}" dt="2024-04-29T16:15:02.982" v="1" actId="47"/>
        <pc:sldMkLst>
          <pc:docMk/>
          <pc:sldMk cId="3023939183" sldId="529"/>
        </pc:sldMkLst>
      </pc:sldChg>
      <pc:sldChg chg="del">
        <pc:chgData name="Галина Галина" userId="5db18f3bd805f1eb" providerId="LiveId" clId="{A203F205-DFB7-4D8C-8C72-067A5DA81345}" dt="2024-04-29T16:15:02.982" v="1" actId="47"/>
        <pc:sldMkLst>
          <pc:docMk/>
          <pc:sldMk cId="223116979" sldId="530"/>
        </pc:sldMkLst>
      </pc:sldChg>
      <pc:sldChg chg="del">
        <pc:chgData name="Галина Галина" userId="5db18f3bd805f1eb" providerId="LiveId" clId="{A203F205-DFB7-4D8C-8C72-067A5DA81345}" dt="2024-04-29T16:15:02.982" v="1" actId="47"/>
        <pc:sldMkLst>
          <pc:docMk/>
          <pc:sldMk cId="3891835988" sldId="531"/>
        </pc:sldMkLst>
      </pc:sldChg>
      <pc:sldChg chg="del">
        <pc:chgData name="Галина Галина" userId="5db18f3bd805f1eb" providerId="LiveId" clId="{A203F205-DFB7-4D8C-8C72-067A5DA81345}" dt="2024-04-29T16:15:02.982" v="1" actId="47"/>
        <pc:sldMkLst>
          <pc:docMk/>
          <pc:sldMk cId="173510152" sldId="532"/>
        </pc:sldMkLst>
      </pc:sldChg>
      <pc:sldChg chg="del">
        <pc:chgData name="Галина Галина" userId="5db18f3bd805f1eb" providerId="LiveId" clId="{A203F205-DFB7-4D8C-8C72-067A5DA81345}" dt="2024-04-29T16:15:02.982" v="1" actId="47"/>
        <pc:sldMkLst>
          <pc:docMk/>
          <pc:sldMk cId="637858887" sldId="533"/>
        </pc:sldMkLst>
      </pc:sldChg>
      <pc:sldChg chg="del">
        <pc:chgData name="Галина Галина" userId="5db18f3bd805f1eb" providerId="LiveId" clId="{A203F205-DFB7-4D8C-8C72-067A5DA81345}" dt="2024-04-29T16:15:02.982" v="1" actId="47"/>
        <pc:sldMkLst>
          <pc:docMk/>
          <pc:sldMk cId="2228742334" sldId="534"/>
        </pc:sldMkLst>
      </pc:sldChg>
      <pc:sldChg chg="del">
        <pc:chgData name="Галина Галина" userId="5db18f3bd805f1eb" providerId="LiveId" clId="{A203F205-DFB7-4D8C-8C72-067A5DA81345}" dt="2024-04-29T16:15:02.982" v="1" actId="47"/>
        <pc:sldMkLst>
          <pc:docMk/>
          <pc:sldMk cId="2888430789" sldId="535"/>
        </pc:sldMkLst>
      </pc:sldChg>
      <pc:sldChg chg="del">
        <pc:chgData name="Галина Галина" userId="5db18f3bd805f1eb" providerId="LiveId" clId="{A203F205-DFB7-4D8C-8C72-067A5DA81345}" dt="2024-04-29T16:15:02.982" v="1" actId="47"/>
        <pc:sldMkLst>
          <pc:docMk/>
          <pc:sldMk cId="3778357561" sldId="536"/>
        </pc:sldMkLst>
      </pc:sldChg>
      <pc:sldChg chg="del">
        <pc:chgData name="Галина Галина" userId="5db18f3bd805f1eb" providerId="LiveId" clId="{A203F205-DFB7-4D8C-8C72-067A5DA81345}" dt="2024-04-29T16:15:02.982" v="1" actId="47"/>
        <pc:sldMkLst>
          <pc:docMk/>
          <pc:sldMk cId="3892287980" sldId="537"/>
        </pc:sldMkLst>
      </pc:sldChg>
      <pc:sldChg chg="del">
        <pc:chgData name="Галина Галина" userId="5db18f3bd805f1eb" providerId="LiveId" clId="{A203F205-DFB7-4D8C-8C72-067A5DA81345}" dt="2024-04-29T16:15:02.982" v="1" actId="47"/>
        <pc:sldMkLst>
          <pc:docMk/>
          <pc:sldMk cId="2129625074" sldId="538"/>
        </pc:sldMkLst>
      </pc:sldChg>
      <pc:sldChg chg="del">
        <pc:chgData name="Галина Галина" userId="5db18f3bd805f1eb" providerId="LiveId" clId="{A203F205-DFB7-4D8C-8C72-067A5DA81345}" dt="2024-04-29T16:15:02.982" v="1" actId="47"/>
        <pc:sldMkLst>
          <pc:docMk/>
          <pc:sldMk cId="938273518" sldId="539"/>
        </pc:sldMkLst>
      </pc:sldChg>
      <pc:sldChg chg="del">
        <pc:chgData name="Галина Галина" userId="5db18f3bd805f1eb" providerId="LiveId" clId="{A203F205-DFB7-4D8C-8C72-067A5DA81345}" dt="2024-04-29T16:15:02.982" v="1" actId="47"/>
        <pc:sldMkLst>
          <pc:docMk/>
          <pc:sldMk cId="1572661807" sldId="540"/>
        </pc:sldMkLst>
      </pc:sldChg>
      <pc:sldChg chg="del">
        <pc:chgData name="Галина Галина" userId="5db18f3bd805f1eb" providerId="LiveId" clId="{A203F205-DFB7-4D8C-8C72-067A5DA81345}" dt="2024-04-29T16:15:02.982" v="1" actId="47"/>
        <pc:sldMkLst>
          <pc:docMk/>
          <pc:sldMk cId="1642582662" sldId="541"/>
        </pc:sldMkLst>
      </pc:sldChg>
      <pc:sldChg chg="del">
        <pc:chgData name="Галина Галина" userId="5db18f3bd805f1eb" providerId="LiveId" clId="{A203F205-DFB7-4D8C-8C72-067A5DA81345}" dt="2024-04-29T16:15:02.982" v="1" actId="47"/>
        <pc:sldMkLst>
          <pc:docMk/>
          <pc:sldMk cId="3045255978" sldId="542"/>
        </pc:sldMkLst>
      </pc:sldChg>
      <pc:sldChg chg="del">
        <pc:chgData name="Галина Галина" userId="5db18f3bd805f1eb" providerId="LiveId" clId="{A203F205-DFB7-4D8C-8C72-067A5DA81345}" dt="2024-04-29T16:15:02.982" v="1" actId="47"/>
        <pc:sldMkLst>
          <pc:docMk/>
          <pc:sldMk cId="2157016093" sldId="543"/>
        </pc:sldMkLst>
      </pc:sldChg>
      <pc:sldChg chg="del">
        <pc:chgData name="Галина Галина" userId="5db18f3bd805f1eb" providerId="LiveId" clId="{A203F205-DFB7-4D8C-8C72-067A5DA81345}" dt="2024-04-29T16:15:02.982" v="1" actId="47"/>
        <pc:sldMkLst>
          <pc:docMk/>
          <pc:sldMk cId="2414689307" sldId="544"/>
        </pc:sldMkLst>
      </pc:sldChg>
      <pc:sldChg chg="del">
        <pc:chgData name="Галина Галина" userId="5db18f3bd805f1eb" providerId="LiveId" clId="{A203F205-DFB7-4D8C-8C72-067A5DA81345}" dt="2024-04-29T16:15:02.982" v="1" actId="47"/>
        <pc:sldMkLst>
          <pc:docMk/>
          <pc:sldMk cId="3250008399" sldId="545"/>
        </pc:sldMkLst>
      </pc:sldChg>
      <pc:sldChg chg="del">
        <pc:chgData name="Галина Галина" userId="5db18f3bd805f1eb" providerId="LiveId" clId="{A203F205-DFB7-4D8C-8C72-067A5DA81345}" dt="2024-04-29T16:15:02.982" v="1" actId="47"/>
        <pc:sldMkLst>
          <pc:docMk/>
          <pc:sldMk cId="666705852" sldId="546"/>
        </pc:sldMkLst>
      </pc:sldChg>
      <pc:sldChg chg="del">
        <pc:chgData name="Галина Галина" userId="5db18f3bd805f1eb" providerId="LiveId" clId="{A203F205-DFB7-4D8C-8C72-067A5DA81345}" dt="2024-04-29T16:15:02.982" v="1" actId="47"/>
        <pc:sldMkLst>
          <pc:docMk/>
          <pc:sldMk cId="994427226" sldId="547"/>
        </pc:sldMkLst>
      </pc:sldChg>
      <pc:sldChg chg="del">
        <pc:chgData name="Галина Галина" userId="5db18f3bd805f1eb" providerId="LiveId" clId="{A203F205-DFB7-4D8C-8C72-067A5DA81345}" dt="2024-04-29T16:15:02.982" v="1" actId="47"/>
        <pc:sldMkLst>
          <pc:docMk/>
          <pc:sldMk cId="916266146" sldId="548"/>
        </pc:sldMkLst>
      </pc:sldChg>
      <pc:sldChg chg="del">
        <pc:chgData name="Галина Галина" userId="5db18f3bd805f1eb" providerId="LiveId" clId="{A203F205-DFB7-4D8C-8C72-067A5DA81345}" dt="2024-04-29T16:15:02.982" v="1" actId="47"/>
        <pc:sldMkLst>
          <pc:docMk/>
          <pc:sldMk cId="1977977892" sldId="549"/>
        </pc:sldMkLst>
      </pc:sldChg>
      <pc:sldChg chg="del">
        <pc:chgData name="Галина Галина" userId="5db18f3bd805f1eb" providerId="LiveId" clId="{A203F205-DFB7-4D8C-8C72-067A5DA81345}" dt="2024-04-29T16:15:02.982" v="1" actId="47"/>
        <pc:sldMkLst>
          <pc:docMk/>
          <pc:sldMk cId="2963355151" sldId="550"/>
        </pc:sldMkLst>
      </pc:sldChg>
      <pc:sldChg chg="del">
        <pc:chgData name="Галина Галина" userId="5db18f3bd805f1eb" providerId="LiveId" clId="{A203F205-DFB7-4D8C-8C72-067A5DA81345}" dt="2024-04-29T16:15:02.982" v="1" actId="47"/>
        <pc:sldMkLst>
          <pc:docMk/>
          <pc:sldMk cId="3462789051" sldId="551"/>
        </pc:sldMkLst>
      </pc:sldChg>
      <pc:sldChg chg="del">
        <pc:chgData name="Галина Галина" userId="5db18f3bd805f1eb" providerId="LiveId" clId="{A203F205-DFB7-4D8C-8C72-067A5DA81345}" dt="2024-04-29T16:15:02.982" v="1" actId="47"/>
        <pc:sldMkLst>
          <pc:docMk/>
          <pc:sldMk cId="412272849" sldId="552"/>
        </pc:sldMkLst>
      </pc:sldChg>
      <pc:sldChg chg="del">
        <pc:chgData name="Галина Галина" userId="5db18f3bd805f1eb" providerId="LiveId" clId="{A203F205-DFB7-4D8C-8C72-067A5DA81345}" dt="2024-04-29T16:15:02.982" v="1" actId="47"/>
        <pc:sldMkLst>
          <pc:docMk/>
          <pc:sldMk cId="1802647773" sldId="553"/>
        </pc:sldMkLst>
      </pc:sldChg>
      <pc:sldChg chg="del">
        <pc:chgData name="Галина Галина" userId="5db18f3bd805f1eb" providerId="LiveId" clId="{A203F205-DFB7-4D8C-8C72-067A5DA81345}" dt="2024-04-29T16:15:02.982" v="1" actId="47"/>
        <pc:sldMkLst>
          <pc:docMk/>
          <pc:sldMk cId="556077923" sldId="554"/>
        </pc:sldMkLst>
      </pc:sldChg>
      <pc:sldChg chg="del">
        <pc:chgData name="Галина Галина" userId="5db18f3bd805f1eb" providerId="LiveId" clId="{A203F205-DFB7-4D8C-8C72-067A5DA81345}" dt="2024-04-29T16:15:02.982" v="1" actId="47"/>
        <pc:sldMkLst>
          <pc:docMk/>
          <pc:sldMk cId="2452575630" sldId="555"/>
        </pc:sldMkLst>
      </pc:sldChg>
      <pc:sldChg chg="del">
        <pc:chgData name="Галина Галина" userId="5db18f3bd805f1eb" providerId="LiveId" clId="{A203F205-DFB7-4D8C-8C72-067A5DA81345}" dt="2024-04-29T16:15:02.982" v="1" actId="47"/>
        <pc:sldMkLst>
          <pc:docMk/>
          <pc:sldMk cId="3670581089" sldId="556"/>
        </pc:sldMkLst>
      </pc:sldChg>
      <pc:sldChg chg="del">
        <pc:chgData name="Галина Галина" userId="5db18f3bd805f1eb" providerId="LiveId" clId="{A203F205-DFB7-4D8C-8C72-067A5DA81345}" dt="2024-04-29T16:15:02.982" v="1" actId="47"/>
        <pc:sldMkLst>
          <pc:docMk/>
          <pc:sldMk cId="2539912323" sldId="557"/>
        </pc:sldMkLst>
      </pc:sldChg>
      <pc:sldChg chg="del">
        <pc:chgData name="Галина Галина" userId="5db18f3bd805f1eb" providerId="LiveId" clId="{A203F205-DFB7-4D8C-8C72-067A5DA81345}" dt="2024-04-29T16:15:02.982" v="1" actId="47"/>
        <pc:sldMkLst>
          <pc:docMk/>
          <pc:sldMk cId="1903125849" sldId="558"/>
        </pc:sldMkLst>
      </pc:sldChg>
      <pc:sldChg chg="del">
        <pc:chgData name="Галина Галина" userId="5db18f3bd805f1eb" providerId="LiveId" clId="{A203F205-DFB7-4D8C-8C72-067A5DA81345}" dt="2024-04-29T16:15:02.982" v="1" actId="47"/>
        <pc:sldMkLst>
          <pc:docMk/>
          <pc:sldMk cId="2931312272" sldId="559"/>
        </pc:sldMkLst>
      </pc:sldChg>
      <pc:sldChg chg="del">
        <pc:chgData name="Галина Галина" userId="5db18f3bd805f1eb" providerId="LiveId" clId="{A203F205-DFB7-4D8C-8C72-067A5DA81345}" dt="2024-04-29T16:15:02.982" v="1" actId="47"/>
        <pc:sldMkLst>
          <pc:docMk/>
          <pc:sldMk cId="3989842703" sldId="560"/>
        </pc:sldMkLst>
      </pc:sldChg>
      <pc:sldChg chg="del">
        <pc:chgData name="Галина Галина" userId="5db18f3bd805f1eb" providerId="LiveId" clId="{A203F205-DFB7-4D8C-8C72-067A5DA81345}" dt="2024-04-29T16:15:02.982" v="1" actId="47"/>
        <pc:sldMkLst>
          <pc:docMk/>
          <pc:sldMk cId="3219785406" sldId="561"/>
        </pc:sldMkLst>
      </pc:sldChg>
      <pc:sldChg chg="del">
        <pc:chgData name="Галина Галина" userId="5db18f3bd805f1eb" providerId="LiveId" clId="{A203F205-DFB7-4D8C-8C72-067A5DA81345}" dt="2024-04-29T16:15:02.982" v="1" actId="47"/>
        <pc:sldMkLst>
          <pc:docMk/>
          <pc:sldMk cId="931763870" sldId="562"/>
        </pc:sldMkLst>
      </pc:sldChg>
      <pc:sldChg chg="del">
        <pc:chgData name="Галина Галина" userId="5db18f3bd805f1eb" providerId="LiveId" clId="{A203F205-DFB7-4D8C-8C72-067A5DA81345}" dt="2024-04-29T16:15:02.982" v="1" actId="47"/>
        <pc:sldMkLst>
          <pc:docMk/>
          <pc:sldMk cId="43613315" sldId="563"/>
        </pc:sldMkLst>
      </pc:sldChg>
      <pc:sldChg chg="del">
        <pc:chgData name="Галина Галина" userId="5db18f3bd805f1eb" providerId="LiveId" clId="{A203F205-DFB7-4D8C-8C72-067A5DA81345}" dt="2024-04-29T16:15:02.982" v="1" actId="47"/>
        <pc:sldMkLst>
          <pc:docMk/>
          <pc:sldMk cId="3663905478" sldId="564"/>
        </pc:sldMkLst>
      </pc:sldChg>
      <pc:sldChg chg="del">
        <pc:chgData name="Галина Галина" userId="5db18f3bd805f1eb" providerId="LiveId" clId="{A203F205-DFB7-4D8C-8C72-067A5DA81345}" dt="2024-04-29T16:15:02.982" v="1" actId="47"/>
        <pc:sldMkLst>
          <pc:docMk/>
          <pc:sldMk cId="1224268673" sldId="565"/>
        </pc:sldMkLst>
      </pc:sldChg>
      <pc:sldChg chg="del">
        <pc:chgData name="Галина Галина" userId="5db18f3bd805f1eb" providerId="LiveId" clId="{A203F205-DFB7-4D8C-8C72-067A5DA81345}" dt="2024-04-29T16:15:02.982" v="1" actId="47"/>
        <pc:sldMkLst>
          <pc:docMk/>
          <pc:sldMk cId="2629666371" sldId="566"/>
        </pc:sldMkLst>
      </pc:sldChg>
      <pc:sldChg chg="del">
        <pc:chgData name="Галина Галина" userId="5db18f3bd805f1eb" providerId="LiveId" clId="{A203F205-DFB7-4D8C-8C72-067A5DA81345}" dt="2024-04-29T16:15:02.982" v="1" actId="47"/>
        <pc:sldMkLst>
          <pc:docMk/>
          <pc:sldMk cId="2606132374" sldId="567"/>
        </pc:sldMkLst>
      </pc:sldChg>
      <pc:sldChg chg="del">
        <pc:chgData name="Галина Галина" userId="5db18f3bd805f1eb" providerId="LiveId" clId="{A203F205-DFB7-4D8C-8C72-067A5DA81345}" dt="2024-04-29T16:15:02.982" v="1" actId="47"/>
        <pc:sldMkLst>
          <pc:docMk/>
          <pc:sldMk cId="355423380" sldId="568"/>
        </pc:sldMkLst>
      </pc:sldChg>
      <pc:sldChg chg="del">
        <pc:chgData name="Галина Галина" userId="5db18f3bd805f1eb" providerId="LiveId" clId="{A203F205-DFB7-4D8C-8C72-067A5DA81345}" dt="2024-04-29T16:15:02.982" v="1" actId="47"/>
        <pc:sldMkLst>
          <pc:docMk/>
          <pc:sldMk cId="2868843835" sldId="569"/>
        </pc:sldMkLst>
      </pc:sldChg>
      <pc:sldChg chg="del">
        <pc:chgData name="Галина Галина" userId="5db18f3bd805f1eb" providerId="LiveId" clId="{A203F205-DFB7-4D8C-8C72-067A5DA81345}" dt="2024-04-29T16:15:02.982" v="1" actId="47"/>
        <pc:sldMkLst>
          <pc:docMk/>
          <pc:sldMk cId="74612329" sldId="570"/>
        </pc:sldMkLst>
      </pc:sldChg>
      <pc:sldChg chg="del">
        <pc:chgData name="Галина Галина" userId="5db18f3bd805f1eb" providerId="LiveId" clId="{A203F205-DFB7-4D8C-8C72-067A5DA81345}" dt="2024-04-29T16:15:02.982" v="1" actId="47"/>
        <pc:sldMkLst>
          <pc:docMk/>
          <pc:sldMk cId="4233889564" sldId="571"/>
        </pc:sldMkLst>
      </pc:sldChg>
      <pc:sldChg chg="del">
        <pc:chgData name="Галина Галина" userId="5db18f3bd805f1eb" providerId="LiveId" clId="{A203F205-DFB7-4D8C-8C72-067A5DA81345}" dt="2024-04-29T16:15:02.982" v="1" actId="47"/>
        <pc:sldMkLst>
          <pc:docMk/>
          <pc:sldMk cId="627282020" sldId="572"/>
        </pc:sldMkLst>
      </pc:sldChg>
      <pc:sldChg chg="del">
        <pc:chgData name="Галина Галина" userId="5db18f3bd805f1eb" providerId="LiveId" clId="{A203F205-DFB7-4D8C-8C72-067A5DA81345}" dt="2024-04-29T16:15:02.982" v="1" actId="47"/>
        <pc:sldMkLst>
          <pc:docMk/>
          <pc:sldMk cId="2714880237" sldId="573"/>
        </pc:sldMkLst>
      </pc:sldChg>
      <pc:sldChg chg="del">
        <pc:chgData name="Галина Галина" userId="5db18f3bd805f1eb" providerId="LiveId" clId="{A203F205-DFB7-4D8C-8C72-067A5DA81345}" dt="2024-04-29T16:15:02.982" v="1" actId="47"/>
        <pc:sldMkLst>
          <pc:docMk/>
          <pc:sldMk cId="617997200" sldId="574"/>
        </pc:sldMkLst>
      </pc:sldChg>
      <pc:sldChg chg="del">
        <pc:chgData name="Галина Галина" userId="5db18f3bd805f1eb" providerId="LiveId" clId="{A203F205-DFB7-4D8C-8C72-067A5DA81345}" dt="2024-04-29T16:15:02.982" v="1" actId="47"/>
        <pc:sldMkLst>
          <pc:docMk/>
          <pc:sldMk cId="2498938318" sldId="575"/>
        </pc:sldMkLst>
      </pc:sldChg>
      <pc:sldChg chg="del">
        <pc:chgData name="Галина Галина" userId="5db18f3bd805f1eb" providerId="LiveId" clId="{A203F205-DFB7-4D8C-8C72-067A5DA81345}" dt="2024-04-29T16:15:02.982" v="1" actId="47"/>
        <pc:sldMkLst>
          <pc:docMk/>
          <pc:sldMk cId="2468416884" sldId="576"/>
        </pc:sldMkLst>
      </pc:sldChg>
      <pc:sldChg chg="del">
        <pc:chgData name="Галина Галина" userId="5db18f3bd805f1eb" providerId="LiveId" clId="{A203F205-DFB7-4D8C-8C72-067A5DA81345}" dt="2024-04-29T16:15:02.982" v="1" actId="47"/>
        <pc:sldMkLst>
          <pc:docMk/>
          <pc:sldMk cId="844677021" sldId="577"/>
        </pc:sldMkLst>
      </pc:sldChg>
      <pc:sldChg chg="del">
        <pc:chgData name="Галина Галина" userId="5db18f3bd805f1eb" providerId="LiveId" clId="{A203F205-DFB7-4D8C-8C72-067A5DA81345}" dt="2024-04-29T16:15:02.982" v="1" actId="47"/>
        <pc:sldMkLst>
          <pc:docMk/>
          <pc:sldMk cId="3716920963" sldId="578"/>
        </pc:sldMkLst>
      </pc:sldChg>
      <pc:sldChg chg="del">
        <pc:chgData name="Галина Галина" userId="5db18f3bd805f1eb" providerId="LiveId" clId="{A203F205-DFB7-4D8C-8C72-067A5DA81345}" dt="2024-04-29T16:15:02.982" v="1" actId="47"/>
        <pc:sldMkLst>
          <pc:docMk/>
          <pc:sldMk cId="2996925998" sldId="579"/>
        </pc:sldMkLst>
      </pc:sldChg>
      <pc:sldChg chg="del">
        <pc:chgData name="Галина Галина" userId="5db18f3bd805f1eb" providerId="LiveId" clId="{A203F205-DFB7-4D8C-8C72-067A5DA81345}" dt="2024-04-29T16:15:02.982" v="1" actId="47"/>
        <pc:sldMkLst>
          <pc:docMk/>
          <pc:sldMk cId="2014431527" sldId="580"/>
        </pc:sldMkLst>
      </pc:sldChg>
      <pc:sldChg chg="del">
        <pc:chgData name="Галина Галина" userId="5db18f3bd805f1eb" providerId="LiveId" clId="{A203F205-DFB7-4D8C-8C72-067A5DA81345}" dt="2024-04-29T16:15:02.982" v="1" actId="47"/>
        <pc:sldMkLst>
          <pc:docMk/>
          <pc:sldMk cId="2785885160" sldId="581"/>
        </pc:sldMkLst>
      </pc:sldChg>
      <pc:sldChg chg="del">
        <pc:chgData name="Галина Галина" userId="5db18f3bd805f1eb" providerId="LiveId" clId="{A203F205-DFB7-4D8C-8C72-067A5DA81345}" dt="2024-04-29T16:15:02.982" v="1" actId="47"/>
        <pc:sldMkLst>
          <pc:docMk/>
          <pc:sldMk cId="2873363380" sldId="582"/>
        </pc:sldMkLst>
      </pc:sldChg>
      <pc:sldChg chg="del">
        <pc:chgData name="Галина Галина" userId="5db18f3bd805f1eb" providerId="LiveId" clId="{A203F205-DFB7-4D8C-8C72-067A5DA81345}" dt="2024-04-29T16:15:02.982" v="1" actId="47"/>
        <pc:sldMkLst>
          <pc:docMk/>
          <pc:sldMk cId="815906463" sldId="583"/>
        </pc:sldMkLst>
      </pc:sldChg>
      <pc:sldChg chg="del">
        <pc:chgData name="Галина Галина" userId="5db18f3bd805f1eb" providerId="LiveId" clId="{A203F205-DFB7-4D8C-8C72-067A5DA81345}" dt="2024-04-29T16:15:02.982" v="1" actId="47"/>
        <pc:sldMkLst>
          <pc:docMk/>
          <pc:sldMk cId="3892742635" sldId="584"/>
        </pc:sldMkLst>
      </pc:sldChg>
      <pc:sldChg chg="del">
        <pc:chgData name="Галина Галина" userId="5db18f3bd805f1eb" providerId="LiveId" clId="{A203F205-DFB7-4D8C-8C72-067A5DA81345}" dt="2024-04-29T16:15:02.982" v="1" actId="47"/>
        <pc:sldMkLst>
          <pc:docMk/>
          <pc:sldMk cId="2379928085" sldId="585"/>
        </pc:sldMkLst>
      </pc:sldChg>
      <pc:sldChg chg="del">
        <pc:chgData name="Галина Галина" userId="5db18f3bd805f1eb" providerId="LiveId" clId="{A203F205-DFB7-4D8C-8C72-067A5DA81345}" dt="2024-04-29T16:15:02.982" v="1" actId="47"/>
        <pc:sldMkLst>
          <pc:docMk/>
          <pc:sldMk cId="3172904746" sldId="586"/>
        </pc:sldMkLst>
      </pc:sldChg>
      <pc:sldChg chg="del">
        <pc:chgData name="Галина Галина" userId="5db18f3bd805f1eb" providerId="LiveId" clId="{A203F205-DFB7-4D8C-8C72-067A5DA81345}" dt="2024-04-29T16:15:02.982" v="1" actId="47"/>
        <pc:sldMkLst>
          <pc:docMk/>
          <pc:sldMk cId="994818100" sldId="587"/>
        </pc:sldMkLst>
      </pc:sldChg>
      <pc:sldChg chg="del">
        <pc:chgData name="Галина Галина" userId="5db18f3bd805f1eb" providerId="LiveId" clId="{A203F205-DFB7-4D8C-8C72-067A5DA81345}" dt="2024-04-29T16:15:02.982" v="1" actId="47"/>
        <pc:sldMkLst>
          <pc:docMk/>
          <pc:sldMk cId="4023196086" sldId="588"/>
        </pc:sldMkLst>
      </pc:sldChg>
      <pc:sldChg chg="del">
        <pc:chgData name="Галина Галина" userId="5db18f3bd805f1eb" providerId="LiveId" clId="{A203F205-DFB7-4D8C-8C72-067A5DA81345}" dt="2024-04-29T16:15:02.982" v="1" actId="47"/>
        <pc:sldMkLst>
          <pc:docMk/>
          <pc:sldMk cId="470638228" sldId="589"/>
        </pc:sldMkLst>
      </pc:sldChg>
      <pc:sldChg chg="del">
        <pc:chgData name="Галина Галина" userId="5db18f3bd805f1eb" providerId="LiveId" clId="{A203F205-DFB7-4D8C-8C72-067A5DA81345}" dt="2024-04-29T16:15:02.982" v="1" actId="47"/>
        <pc:sldMkLst>
          <pc:docMk/>
          <pc:sldMk cId="2579931176" sldId="590"/>
        </pc:sldMkLst>
      </pc:sldChg>
      <pc:sldChg chg="del">
        <pc:chgData name="Галина Галина" userId="5db18f3bd805f1eb" providerId="LiveId" clId="{A203F205-DFB7-4D8C-8C72-067A5DA81345}" dt="2024-04-29T16:15:02.982" v="1" actId="47"/>
        <pc:sldMkLst>
          <pc:docMk/>
          <pc:sldMk cId="921479857" sldId="591"/>
        </pc:sldMkLst>
      </pc:sldChg>
      <pc:sldChg chg="del">
        <pc:chgData name="Галина Галина" userId="5db18f3bd805f1eb" providerId="LiveId" clId="{A203F205-DFB7-4D8C-8C72-067A5DA81345}" dt="2024-04-29T16:15:02.982" v="1" actId="47"/>
        <pc:sldMkLst>
          <pc:docMk/>
          <pc:sldMk cId="1256248441" sldId="592"/>
        </pc:sldMkLst>
      </pc:sldChg>
      <pc:sldChg chg="del">
        <pc:chgData name="Галина Галина" userId="5db18f3bd805f1eb" providerId="LiveId" clId="{A203F205-DFB7-4D8C-8C72-067A5DA81345}" dt="2024-04-29T16:15:02.982" v="1" actId="47"/>
        <pc:sldMkLst>
          <pc:docMk/>
          <pc:sldMk cId="459042746" sldId="593"/>
        </pc:sldMkLst>
      </pc:sldChg>
      <pc:sldChg chg="del">
        <pc:chgData name="Галина Галина" userId="5db18f3bd805f1eb" providerId="LiveId" clId="{A203F205-DFB7-4D8C-8C72-067A5DA81345}" dt="2024-04-29T16:15:02.982" v="1" actId="47"/>
        <pc:sldMkLst>
          <pc:docMk/>
          <pc:sldMk cId="3007820435" sldId="594"/>
        </pc:sldMkLst>
      </pc:sldChg>
      <pc:sldChg chg="del">
        <pc:chgData name="Галина Галина" userId="5db18f3bd805f1eb" providerId="LiveId" clId="{A203F205-DFB7-4D8C-8C72-067A5DA81345}" dt="2024-04-29T16:15:02.982" v="1" actId="47"/>
        <pc:sldMkLst>
          <pc:docMk/>
          <pc:sldMk cId="754589532" sldId="595"/>
        </pc:sldMkLst>
      </pc:sldChg>
      <pc:sldChg chg="del">
        <pc:chgData name="Галина Галина" userId="5db18f3bd805f1eb" providerId="LiveId" clId="{A203F205-DFB7-4D8C-8C72-067A5DA81345}" dt="2024-04-29T16:15:02.982" v="1" actId="47"/>
        <pc:sldMkLst>
          <pc:docMk/>
          <pc:sldMk cId="1249370469" sldId="596"/>
        </pc:sldMkLst>
      </pc:sldChg>
      <pc:sldChg chg="del">
        <pc:chgData name="Галина Галина" userId="5db18f3bd805f1eb" providerId="LiveId" clId="{A203F205-DFB7-4D8C-8C72-067A5DA81345}" dt="2024-04-29T16:15:02.982" v="1" actId="47"/>
        <pc:sldMkLst>
          <pc:docMk/>
          <pc:sldMk cId="2778470204" sldId="597"/>
        </pc:sldMkLst>
      </pc:sldChg>
      <pc:sldChg chg="del">
        <pc:chgData name="Галина Галина" userId="5db18f3bd805f1eb" providerId="LiveId" clId="{A203F205-DFB7-4D8C-8C72-067A5DA81345}" dt="2024-04-29T16:15:02.982" v="1" actId="47"/>
        <pc:sldMkLst>
          <pc:docMk/>
          <pc:sldMk cId="1988569128" sldId="598"/>
        </pc:sldMkLst>
      </pc:sldChg>
      <pc:sldChg chg="del">
        <pc:chgData name="Галина Галина" userId="5db18f3bd805f1eb" providerId="LiveId" clId="{A203F205-DFB7-4D8C-8C72-067A5DA81345}" dt="2024-04-29T16:15:02.982" v="1" actId="47"/>
        <pc:sldMkLst>
          <pc:docMk/>
          <pc:sldMk cId="1581267173" sldId="599"/>
        </pc:sldMkLst>
      </pc:sldChg>
      <pc:sldChg chg="del">
        <pc:chgData name="Галина Галина" userId="5db18f3bd805f1eb" providerId="LiveId" clId="{A203F205-DFB7-4D8C-8C72-067A5DA81345}" dt="2024-04-29T16:15:02.982" v="1" actId="47"/>
        <pc:sldMkLst>
          <pc:docMk/>
          <pc:sldMk cId="125796885" sldId="600"/>
        </pc:sldMkLst>
      </pc:sldChg>
      <pc:sldChg chg="del">
        <pc:chgData name="Галина Галина" userId="5db18f3bd805f1eb" providerId="LiveId" clId="{A203F205-DFB7-4D8C-8C72-067A5DA81345}" dt="2024-04-29T16:15:02.982" v="1" actId="47"/>
        <pc:sldMkLst>
          <pc:docMk/>
          <pc:sldMk cId="108490590" sldId="601"/>
        </pc:sldMkLst>
      </pc:sldChg>
      <pc:sldChg chg="del">
        <pc:chgData name="Галина Галина" userId="5db18f3bd805f1eb" providerId="LiveId" clId="{A203F205-DFB7-4D8C-8C72-067A5DA81345}" dt="2024-04-29T16:15:02.982" v="1" actId="47"/>
        <pc:sldMkLst>
          <pc:docMk/>
          <pc:sldMk cId="232386405" sldId="602"/>
        </pc:sldMkLst>
      </pc:sldChg>
      <pc:sldChg chg="del">
        <pc:chgData name="Галина Галина" userId="5db18f3bd805f1eb" providerId="LiveId" clId="{A203F205-DFB7-4D8C-8C72-067A5DA81345}" dt="2024-04-29T16:15:02.982" v="1" actId="47"/>
        <pc:sldMkLst>
          <pc:docMk/>
          <pc:sldMk cId="1929765837" sldId="603"/>
        </pc:sldMkLst>
      </pc:sldChg>
      <pc:sldChg chg="del">
        <pc:chgData name="Галина Галина" userId="5db18f3bd805f1eb" providerId="LiveId" clId="{A203F205-DFB7-4D8C-8C72-067A5DA81345}" dt="2024-04-29T16:15:02.982" v="1" actId="47"/>
        <pc:sldMkLst>
          <pc:docMk/>
          <pc:sldMk cId="799508218" sldId="604"/>
        </pc:sldMkLst>
      </pc:sldChg>
      <pc:sldChg chg="del">
        <pc:chgData name="Галина Галина" userId="5db18f3bd805f1eb" providerId="LiveId" clId="{A203F205-DFB7-4D8C-8C72-067A5DA81345}" dt="2024-04-29T16:15:02.982" v="1" actId="47"/>
        <pc:sldMkLst>
          <pc:docMk/>
          <pc:sldMk cId="1100438897" sldId="605"/>
        </pc:sldMkLst>
      </pc:sldChg>
      <pc:sldChg chg="add del">
        <pc:chgData name="Галина Галина" userId="5db18f3bd805f1eb" providerId="LiveId" clId="{A203F205-DFB7-4D8C-8C72-067A5DA81345}" dt="2024-04-29T17:32:42.064" v="497"/>
        <pc:sldMkLst>
          <pc:docMk/>
          <pc:sldMk cId="1893471032" sldId="606"/>
        </pc:sldMkLst>
      </pc:sldChg>
      <pc:sldChg chg="add del">
        <pc:chgData name="Галина Галина" userId="5db18f3bd805f1eb" providerId="LiveId" clId="{A203F205-DFB7-4D8C-8C72-067A5DA81345}" dt="2024-04-29T17:32:42.064" v="497"/>
        <pc:sldMkLst>
          <pc:docMk/>
          <pc:sldMk cId="123819572" sldId="607"/>
        </pc:sldMkLst>
      </pc:sldChg>
      <pc:sldChg chg="add del">
        <pc:chgData name="Галина Галина" userId="5db18f3bd805f1eb" providerId="LiveId" clId="{A203F205-DFB7-4D8C-8C72-067A5DA81345}" dt="2024-04-29T17:32:42.064" v="497"/>
        <pc:sldMkLst>
          <pc:docMk/>
          <pc:sldMk cId="1034370619" sldId="608"/>
        </pc:sldMkLst>
      </pc:sldChg>
      <pc:sldChg chg="add del">
        <pc:chgData name="Галина Галина" userId="5db18f3bd805f1eb" providerId="LiveId" clId="{A203F205-DFB7-4D8C-8C72-067A5DA81345}" dt="2024-04-29T17:32:42.064" v="497"/>
        <pc:sldMkLst>
          <pc:docMk/>
          <pc:sldMk cId="3032070926" sldId="609"/>
        </pc:sldMkLst>
      </pc:sldChg>
      <pc:sldChg chg="add del">
        <pc:chgData name="Галина Галина" userId="5db18f3bd805f1eb" providerId="LiveId" clId="{A203F205-DFB7-4D8C-8C72-067A5DA81345}" dt="2024-04-29T17:32:42.064" v="497"/>
        <pc:sldMkLst>
          <pc:docMk/>
          <pc:sldMk cId="919636712" sldId="610"/>
        </pc:sldMkLst>
      </pc:sldChg>
      <pc:sldChg chg="modSp add del mod">
        <pc:chgData name="Галина Галина" userId="5db18f3bd805f1eb" providerId="LiveId" clId="{A203F205-DFB7-4D8C-8C72-067A5DA81345}" dt="2024-04-29T18:12:29.193" v="569" actId="20577"/>
        <pc:sldMkLst>
          <pc:docMk/>
          <pc:sldMk cId="130301779" sldId="611"/>
        </pc:sldMkLst>
        <pc:spChg chg="mod">
          <ac:chgData name="Галина Галина" userId="5db18f3bd805f1eb" providerId="LiveId" clId="{A203F205-DFB7-4D8C-8C72-067A5DA81345}" dt="2024-04-29T18:12:29.193" v="569" actId="20577"/>
          <ac:spMkLst>
            <pc:docMk/>
            <pc:sldMk cId="130301779" sldId="611"/>
            <ac:spMk id="5" creationId="{69971713-04AB-83A5-D0E9-7AE481D2D599}"/>
          </ac:spMkLst>
        </pc:spChg>
      </pc:sldChg>
      <pc:sldChg chg="add del">
        <pc:chgData name="Галина Галина" userId="5db18f3bd805f1eb" providerId="LiveId" clId="{A203F205-DFB7-4D8C-8C72-067A5DA81345}" dt="2024-04-29T17:32:42.064" v="497"/>
        <pc:sldMkLst>
          <pc:docMk/>
          <pc:sldMk cId="2489950862" sldId="612"/>
        </pc:sldMkLst>
      </pc:sldChg>
      <pc:sldChg chg="modSp add del mod">
        <pc:chgData name="Галина Галина" userId="5db18f3bd805f1eb" providerId="LiveId" clId="{A203F205-DFB7-4D8C-8C72-067A5DA81345}" dt="2024-04-29T18:12:34.360" v="570" actId="20577"/>
        <pc:sldMkLst>
          <pc:docMk/>
          <pc:sldMk cId="3307888963" sldId="613"/>
        </pc:sldMkLst>
        <pc:spChg chg="mod">
          <ac:chgData name="Галина Галина" userId="5db18f3bd805f1eb" providerId="LiveId" clId="{A203F205-DFB7-4D8C-8C72-067A5DA81345}" dt="2024-04-29T18:12:34.360" v="570" actId="20577"/>
          <ac:spMkLst>
            <pc:docMk/>
            <pc:sldMk cId="3307888963" sldId="613"/>
            <ac:spMk id="5" creationId="{07417CA4-CB41-89E5-AB07-220F940532AF}"/>
          </ac:spMkLst>
        </pc:spChg>
      </pc:sldChg>
      <pc:sldChg chg="add del">
        <pc:chgData name="Галина Галина" userId="5db18f3bd805f1eb" providerId="LiveId" clId="{A203F205-DFB7-4D8C-8C72-067A5DA81345}" dt="2024-04-29T17:32:42.064" v="497"/>
        <pc:sldMkLst>
          <pc:docMk/>
          <pc:sldMk cId="1149359622" sldId="614"/>
        </pc:sldMkLst>
      </pc:sldChg>
      <pc:sldChg chg="modSp add del mod">
        <pc:chgData name="Галина Галина" userId="5db18f3bd805f1eb" providerId="LiveId" clId="{A203F205-DFB7-4D8C-8C72-067A5DA81345}" dt="2024-04-29T18:12:39.170" v="572" actId="20577"/>
        <pc:sldMkLst>
          <pc:docMk/>
          <pc:sldMk cId="1700511826" sldId="615"/>
        </pc:sldMkLst>
        <pc:spChg chg="mod">
          <ac:chgData name="Галина Галина" userId="5db18f3bd805f1eb" providerId="LiveId" clId="{A203F205-DFB7-4D8C-8C72-067A5DA81345}" dt="2024-04-29T18:12:39.170" v="572" actId="20577"/>
          <ac:spMkLst>
            <pc:docMk/>
            <pc:sldMk cId="1700511826" sldId="615"/>
            <ac:spMk id="5" creationId="{AE43BF01-F1BD-E4FA-5061-6BB09CE586C5}"/>
          </ac:spMkLst>
        </pc:spChg>
      </pc:sldChg>
      <pc:sldChg chg="add del">
        <pc:chgData name="Галина Галина" userId="5db18f3bd805f1eb" providerId="LiveId" clId="{A203F205-DFB7-4D8C-8C72-067A5DA81345}" dt="2024-04-29T17:32:42.064" v="497"/>
        <pc:sldMkLst>
          <pc:docMk/>
          <pc:sldMk cId="339510634" sldId="616"/>
        </pc:sldMkLst>
      </pc:sldChg>
      <pc:sldChg chg="modSp add del mod">
        <pc:chgData name="Галина Галина" userId="5db18f3bd805f1eb" providerId="LiveId" clId="{A203F205-DFB7-4D8C-8C72-067A5DA81345}" dt="2024-04-29T18:12:47.520" v="575" actId="20577"/>
        <pc:sldMkLst>
          <pc:docMk/>
          <pc:sldMk cId="3266982221" sldId="617"/>
        </pc:sldMkLst>
        <pc:spChg chg="mod">
          <ac:chgData name="Галина Галина" userId="5db18f3bd805f1eb" providerId="LiveId" clId="{A203F205-DFB7-4D8C-8C72-067A5DA81345}" dt="2024-04-29T18:12:47.520" v="575" actId="20577"/>
          <ac:spMkLst>
            <pc:docMk/>
            <pc:sldMk cId="3266982221" sldId="617"/>
            <ac:spMk id="5" creationId="{1AC60E78-A0EA-81B5-91CC-F156D2A5A00D}"/>
          </ac:spMkLst>
        </pc:spChg>
      </pc:sldChg>
      <pc:sldChg chg="add del">
        <pc:chgData name="Галина Галина" userId="5db18f3bd805f1eb" providerId="LiveId" clId="{A203F205-DFB7-4D8C-8C72-067A5DA81345}" dt="2024-04-29T17:32:42.064" v="497"/>
        <pc:sldMkLst>
          <pc:docMk/>
          <pc:sldMk cId="2777557857" sldId="618"/>
        </pc:sldMkLst>
      </pc:sldChg>
      <pc:sldChg chg="add del">
        <pc:chgData name="Галина Галина" userId="5db18f3bd805f1eb" providerId="LiveId" clId="{A203F205-DFB7-4D8C-8C72-067A5DA81345}" dt="2024-04-29T17:32:42.064" v="497"/>
        <pc:sldMkLst>
          <pc:docMk/>
          <pc:sldMk cId="3160892725" sldId="619"/>
        </pc:sldMkLst>
      </pc:sldChg>
      <pc:sldChg chg="add del">
        <pc:chgData name="Галина Галина" userId="5db18f3bd805f1eb" providerId="LiveId" clId="{A203F205-DFB7-4D8C-8C72-067A5DA81345}" dt="2024-04-29T17:32:42.064" v="497"/>
        <pc:sldMkLst>
          <pc:docMk/>
          <pc:sldMk cId="4158554684" sldId="620"/>
        </pc:sldMkLst>
      </pc:sldChg>
      <pc:sldChg chg="add del">
        <pc:chgData name="Галина Галина" userId="5db18f3bd805f1eb" providerId="LiveId" clId="{A203F205-DFB7-4D8C-8C72-067A5DA81345}" dt="2024-04-29T17:32:42.064" v="497"/>
        <pc:sldMkLst>
          <pc:docMk/>
          <pc:sldMk cId="1728754423" sldId="621"/>
        </pc:sldMkLst>
      </pc:sldChg>
      <pc:sldChg chg="add del">
        <pc:chgData name="Галина Галина" userId="5db18f3bd805f1eb" providerId="LiveId" clId="{A203F205-DFB7-4D8C-8C72-067A5DA81345}" dt="2024-04-29T17:32:42.064" v="497"/>
        <pc:sldMkLst>
          <pc:docMk/>
          <pc:sldMk cId="1721024222" sldId="622"/>
        </pc:sldMkLst>
      </pc:sldChg>
      <pc:sldChg chg="add del">
        <pc:chgData name="Галина Галина" userId="5db18f3bd805f1eb" providerId="LiveId" clId="{A203F205-DFB7-4D8C-8C72-067A5DA81345}" dt="2024-04-29T17:32:42.064" v="497"/>
        <pc:sldMkLst>
          <pc:docMk/>
          <pc:sldMk cId="1548095659" sldId="623"/>
        </pc:sldMkLst>
      </pc:sldChg>
      <pc:sldChg chg="add del">
        <pc:chgData name="Галина Галина" userId="5db18f3bd805f1eb" providerId="LiveId" clId="{A203F205-DFB7-4D8C-8C72-067A5DA81345}" dt="2024-04-29T17:32:42.064" v="497"/>
        <pc:sldMkLst>
          <pc:docMk/>
          <pc:sldMk cId="1947968309" sldId="624"/>
        </pc:sldMkLst>
      </pc:sldChg>
      <pc:sldChg chg="add del">
        <pc:chgData name="Галина Галина" userId="5db18f3bd805f1eb" providerId="LiveId" clId="{A203F205-DFB7-4D8C-8C72-067A5DA81345}" dt="2024-04-29T17:32:42.064" v="497"/>
        <pc:sldMkLst>
          <pc:docMk/>
          <pc:sldMk cId="2282449031" sldId="625"/>
        </pc:sldMkLst>
      </pc:sldChg>
      <pc:sldChg chg="add del">
        <pc:chgData name="Галина Галина" userId="5db18f3bd805f1eb" providerId="LiveId" clId="{A203F205-DFB7-4D8C-8C72-067A5DA81345}" dt="2024-04-29T17:32:42.064" v="497"/>
        <pc:sldMkLst>
          <pc:docMk/>
          <pc:sldMk cId="2605835795" sldId="626"/>
        </pc:sldMkLst>
      </pc:sldChg>
      <pc:sldChg chg="add del">
        <pc:chgData name="Галина Галина" userId="5db18f3bd805f1eb" providerId="LiveId" clId="{A203F205-DFB7-4D8C-8C72-067A5DA81345}" dt="2024-04-29T17:32:42.064" v="497"/>
        <pc:sldMkLst>
          <pc:docMk/>
          <pc:sldMk cId="3152028047" sldId="628"/>
        </pc:sldMkLst>
      </pc:sldChg>
      <pc:sldChg chg="add del">
        <pc:chgData name="Галина Галина" userId="5db18f3bd805f1eb" providerId="LiveId" clId="{A203F205-DFB7-4D8C-8C72-067A5DA81345}" dt="2024-04-29T17:32:42.064" v="497"/>
        <pc:sldMkLst>
          <pc:docMk/>
          <pc:sldMk cId="3842835600" sldId="629"/>
        </pc:sldMkLst>
      </pc:sldChg>
      <pc:sldChg chg="modSp add mod">
        <pc:chgData name="Галина Галина" userId="5db18f3bd805f1eb" providerId="LiveId" clId="{A203F205-DFB7-4D8C-8C72-067A5DA81345}" dt="2024-04-29T16:17:43.386" v="29" actId="20577"/>
        <pc:sldMkLst>
          <pc:docMk/>
          <pc:sldMk cId="408479400" sldId="630"/>
        </pc:sldMkLst>
        <pc:spChg chg="mod">
          <ac:chgData name="Галина Галина" userId="5db18f3bd805f1eb" providerId="LiveId" clId="{A203F205-DFB7-4D8C-8C72-067A5DA81345}" dt="2024-04-29T16:17:43.386" v="29" actId="20577"/>
          <ac:spMkLst>
            <pc:docMk/>
            <pc:sldMk cId="408479400" sldId="630"/>
            <ac:spMk id="15" creationId="{4A55FA03-A90C-4D7F-9C89-CD23404A24F6}"/>
          </ac:spMkLst>
        </pc:spChg>
      </pc:sldChg>
      <pc:sldChg chg="del">
        <pc:chgData name="Галина Галина" userId="5db18f3bd805f1eb" providerId="LiveId" clId="{A203F205-DFB7-4D8C-8C72-067A5DA81345}" dt="2024-04-29T16:14:11.522" v="0" actId="47"/>
        <pc:sldMkLst>
          <pc:docMk/>
          <pc:sldMk cId="2783151248" sldId="630"/>
        </pc:sldMkLst>
      </pc:sldChg>
      <pc:sldChg chg="add del">
        <pc:chgData name="Галина Галина" userId="5db18f3bd805f1eb" providerId="LiveId" clId="{A203F205-DFB7-4D8C-8C72-067A5DA81345}" dt="2024-04-29T17:32:42.064" v="497"/>
        <pc:sldMkLst>
          <pc:docMk/>
          <pc:sldMk cId="2957973631" sldId="631"/>
        </pc:sldMkLst>
      </pc:sldChg>
      <pc:sldChg chg="add del">
        <pc:chgData name="Галина Галина" userId="5db18f3bd805f1eb" providerId="LiveId" clId="{A203F205-DFB7-4D8C-8C72-067A5DA81345}" dt="2024-04-29T17:32:42.064" v="497"/>
        <pc:sldMkLst>
          <pc:docMk/>
          <pc:sldMk cId="1426892889" sldId="632"/>
        </pc:sldMkLst>
      </pc:sldChg>
      <pc:sldChg chg="add del">
        <pc:chgData name="Галина Галина" userId="5db18f3bd805f1eb" providerId="LiveId" clId="{A203F205-DFB7-4D8C-8C72-067A5DA81345}" dt="2024-04-29T17:36:12.096" v="502" actId="47"/>
        <pc:sldMkLst>
          <pc:docMk/>
          <pc:sldMk cId="2945412165" sldId="633"/>
        </pc:sldMkLst>
      </pc:sldChg>
      <pc:sldChg chg="add del">
        <pc:chgData name="Галина Галина" userId="5db18f3bd805f1eb" providerId="LiveId" clId="{A203F205-DFB7-4D8C-8C72-067A5DA81345}" dt="2024-04-29T17:36:14.401" v="503" actId="47"/>
        <pc:sldMkLst>
          <pc:docMk/>
          <pc:sldMk cId="4169441543" sldId="634"/>
        </pc:sldMkLst>
      </pc:sldChg>
      <pc:sldChg chg="add del">
        <pc:chgData name="Галина Галина" userId="5db18f3bd805f1eb" providerId="LiveId" clId="{A203F205-DFB7-4D8C-8C72-067A5DA81345}" dt="2024-04-29T17:36:15.098" v="504" actId="47"/>
        <pc:sldMkLst>
          <pc:docMk/>
          <pc:sldMk cId="466495298" sldId="635"/>
        </pc:sldMkLst>
      </pc:sldChg>
      <pc:sldChg chg="add del">
        <pc:chgData name="Галина Галина" userId="5db18f3bd805f1eb" providerId="LiveId" clId="{A203F205-DFB7-4D8C-8C72-067A5DA81345}" dt="2024-04-29T17:36:18.034" v="505" actId="47"/>
        <pc:sldMkLst>
          <pc:docMk/>
          <pc:sldMk cId="1799746489" sldId="636"/>
        </pc:sldMkLst>
      </pc:sldChg>
      <pc:sldChg chg="add del">
        <pc:chgData name="Галина Галина" userId="5db18f3bd805f1eb" providerId="LiveId" clId="{A203F205-DFB7-4D8C-8C72-067A5DA81345}" dt="2024-04-29T17:36:19.269" v="506" actId="47"/>
        <pc:sldMkLst>
          <pc:docMk/>
          <pc:sldMk cId="908828506" sldId="637"/>
        </pc:sldMkLst>
      </pc:sldChg>
      <pc:sldChg chg="add del">
        <pc:chgData name="Галина Галина" userId="5db18f3bd805f1eb" providerId="LiveId" clId="{A203F205-DFB7-4D8C-8C72-067A5DA81345}" dt="2024-04-29T17:36:20.531" v="507" actId="47"/>
        <pc:sldMkLst>
          <pc:docMk/>
          <pc:sldMk cId="1005117058" sldId="638"/>
        </pc:sldMkLst>
      </pc:sldChg>
      <pc:sldChg chg="add del">
        <pc:chgData name="Галина Галина" userId="5db18f3bd805f1eb" providerId="LiveId" clId="{A203F205-DFB7-4D8C-8C72-067A5DA81345}" dt="2024-04-29T17:36:21.431" v="508" actId="47"/>
        <pc:sldMkLst>
          <pc:docMk/>
          <pc:sldMk cId="3398044170" sldId="639"/>
        </pc:sldMkLst>
      </pc:sldChg>
      <pc:sldChg chg="add del">
        <pc:chgData name="Галина Галина" userId="5db18f3bd805f1eb" providerId="LiveId" clId="{A203F205-DFB7-4D8C-8C72-067A5DA81345}" dt="2024-04-29T17:36:24.967" v="509" actId="47"/>
        <pc:sldMkLst>
          <pc:docMk/>
          <pc:sldMk cId="2082169907" sldId="640"/>
        </pc:sldMkLst>
      </pc:sldChg>
      <pc:sldChg chg="add del">
        <pc:chgData name="Галина Галина" userId="5db18f3bd805f1eb" providerId="LiveId" clId="{A203F205-DFB7-4D8C-8C72-067A5DA81345}" dt="2024-04-29T17:32:42.064" v="497"/>
        <pc:sldMkLst>
          <pc:docMk/>
          <pc:sldMk cId="3731465349" sldId="641"/>
        </pc:sldMkLst>
      </pc:sldChg>
      <pc:sldChg chg="add del">
        <pc:chgData name="Галина Галина" userId="5db18f3bd805f1eb" providerId="LiveId" clId="{A203F205-DFB7-4D8C-8C72-067A5DA81345}" dt="2024-04-29T17:32:42.064" v="497"/>
        <pc:sldMkLst>
          <pc:docMk/>
          <pc:sldMk cId="2875733746" sldId="642"/>
        </pc:sldMkLst>
      </pc:sldChg>
      <pc:sldChg chg="add del">
        <pc:chgData name="Галина Галина" userId="5db18f3bd805f1eb" providerId="LiveId" clId="{A203F205-DFB7-4D8C-8C72-067A5DA81345}" dt="2024-04-29T17:32:42.064" v="497"/>
        <pc:sldMkLst>
          <pc:docMk/>
          <pc:sldMk cId="2035798097" sldId="643"/>
        </pc:sldMkLst>
      </pc:sldChg>
      <pc:sldChg chg="add del">
        <pc:chgData name="Галина Галина" userId="5db18f3bd805f1eb" providerId="LiveId" clId="{A203F205-DFB7-4D8C-8C72-067A5DA81345}" dt="2024-04-29T17:32:42.064" v="497"/>
        <pc:sldMkLst>
          <pc:docMk/>
          <pc:sldMk cId="453660781" sldId="644"/>
        </pc:sldMkLst>
      </pc:sldChg>
      <pc:sldChg chg="add del">
        <pc:chgData name="Галина Галина" userId="5db18f3bd805f1eb" providerId="LiveId" clId="{A203F205-DFB7-4D8C-8C72-067A5DA81345}" dt="2024-04-29T17:35:41.424" v="498" actId="47"/>
        <pc:sldMkLst>
          <pc:docMk/>
          <pc:sldMk cId="239333757" sldId="645"/>
        </pc:sldMkLst>
      </pc:sldChg>
      <pc:sldChg chg="add del">
        <pc:chgData name="Галина Галина" userId="5db18f3bd805f1eb" providerId="LiveId" clId="{A203F205-DFB7-4D8C-8C72-067A5DA81345}" dt="2024-04-29T17:35:41.903" v="499" actId="47"/>
        <pc:sldMkLst>
          <pc:docMk/>
          <pc:sldMk cId="3053748136" sldId="646"/>
        </pc:sldMkLst>
      </pc:sldChg>
      <pc:sldChg chg="add del">
        <pc:chgData name="Галина Галина" userId="5db18f3bd805f1eb" providerId="LiveId" clId="{A203F205-DFB7-4D8C-8C72-067A5DA81345}" dt="2024-04-29T17:35:42.623" v="500" actId="47"/>
        <pc:sldMkLst>
          <pc:docMk/>
          <pc:sldMk cId="686016682" sldId="647"/>
        </pc:sldMkLst>
      </pc:sldChg>
      <pc:sldChg chg="add del">
        <pc:chgData name="Галина Галина" userId="5db18f3bd805f1eb" providerId="LiveId" clId="{A203F205-DFB7-4D8C-8C72-067A5DA81345}" dt="2024-04-29T17:35:44.001" v="501" actId="47"/>
        <pc:sldMkLst>
          <pc:docMk/>
          <pc:sldMk cId="1306269376" sldId="648"/>
        </pc:sldMkLst>
      </pc:sldChg>
      <pc:sldChg chg="del">
        <pc:chgData name="Галина Галина" userId="5db18f3bd805f1eb" providerId="LiveId" clId="{A203F205-DFB7-4D8C-8C72-067A5DA81345}" dt="2024-04-29T16:14:11.522" v="0" actId="47"/>
        <pc:sldMkLst>
          <pc:docMk/>
          <pc:sldMk cId="1660526597" sldId="649"/>
        </pc:sldMkLst>
      </pc:sldChg>
      <pc:sldChg chg="del">
        <pc:chgData name="Галина Галина" userId="5db18f3bd805f1eb" providerId="LiveId" clId="{A203F205-DFB7-4D8C-8C72-067A5DA81345}" dt="2024-04-29T16:14:11.522" v="0" actId="47"/>
        <pc:sldMkLst>
          <pc:docMk/>
          <pc:sldMk cId="3795600692" sldId="650"/>
        </pc:sldMkLst>
      </pc:sldChg>
      <pc:sldChg chg="del">
        <pc:chgData name="Галина Галина" userId="5db18f3bd805f1eb" providerId="LiveId" clId="{A203F205-DFB7-4D8C-8C72-067A5DA81345}" dt="2024-04-29T16:14:11.522" v="0" actId="47"/>
        <pc:sldMkLst>
          <pc:docMk/>
          <pc:sldMk cId="1056391255" sldId="651"/>
        </pc:sldMkLst>
      </pc:sldChg>
      <pc:sldChg chg="del">
        <pc:chgData name="Галина Галина" userId="5db18f3bd805f1eb" providerId="LiveId" clId="{A203F205-DFB7-4D8C-8C72-067A5DA81345}" dt="2024-04-29T16:14:11.522" v="0" actId="47"/>
        <pc:sldMkLst>
          <pc:docMk/>
          <pc:sldMk cId="4038578987" sldId="652"/>
        </pc:sldMkLst>
      </pc:sldChg>
      <pc:sldChg chg="del">
        <pc:chgData name="Галина Галина" userId="5db18f3bd805f1eb" providerId="LiveId" clId="{A203F205-DFB7-4D8C-8C72-067A5DA81345}" dt="2024-04-29T16:14:11.522" v="0" actId="47"/>
        <pc:sldMkLst>
          <pc:docMk/>
          <pc:sldMk cId="1017801724" sldId="653"/>
        </pc:sldMkLst>
      </pc:sldChg>
      <pc:sldChg chg="del">
        <pc:chgData name="Галина Галина" userId="5db18f3bd805f1eb" providerId="LiveId" clId="{A203F205-DFB7-4D8C-8C72-067A5DA81345}" dt="2024-04-29T16:14:11.522" v="0" actId="47"/>
        <pc:sldMkLst>
          <pc:docMk/>
          <pc:sldMk cId="2207889115" sldId="654"/>
        </pc:sldMkLst>
      </pc:sldChg>
      <pc:sldChg chg="del">
        <pc:chgData name="Галина Галина" userId="5db18f3bd805f1eb" providerId="LiveId" clId="{A203F205-DFB7-4D8C-8C72-067A5DA81345}" dt="2024-04-29T16:14:11.522" v="0" actId="47"/>
        <pc:sldMkLst>
          <pc:docMk/>
          <pc:sldMk cId="1502038578" sldId="655"/>
        </pc:sldMkLst>
      </pc:sldChg>
      <pc:sldChg chg="del">
        <pc:chgData name="Галина Галина" userId="5db18f3bd805f1eb" providerId="LiveId" clId="{A203F205-DFB7-4D8C-8C72-067A5DA81345}" dt="2024-04-29T16:14:11.522" v="0" actId="47"/>
        <pc:sldMkLst>
          <pc:docMk/>
          <pc:sldMk cId="1884630190" sldId="656"/>
        </pc:sldMkLst>
      </pc:sldChg>
      <pc:sldChg chg="del">
        <pc:chgData name="Галина Галина" userId="5db18f3bd805f1eb" providerId="LiveId" clId="{A203F205-DFB7-4D8C-8C72-067A5DA81345}" dt="2024-04-29T16:14:11.522" v="0" actId="47"/>
        <pc:sldMkLst>
          <pc:docMk/>
          <pc:sldMk cId="1992958238" sldId="657"/>
        </pc:sldMkLst>
      </pc:sldChg>
      <pc:sldChg chg="del">
        <pc:chgData name="Галина Галина" userId="5db18f3bd805f1eb" providerId="LiveId" clId="{A203F205-DFB7-4D8C-8C72-067A5DA81345}" dt="2024-04-29T16:14:11.522" v="0" actId="47"/>
        <pc:sldMkLst>
          <pc:docMk/>
          <pc:sldMk cId="338468313" sldId="658"/>
        </pc:sldMkLst>
      </pc:sldChg>
      <pc:sldChg chg="del">
        <pc:chgData name="Галина Галина" userId="5db18f3bd805f1eb" providerId="LiveId" clId="{A203F205-DFB7-4D8C-8C72-067A5DA81345}" dt="2024-04-29T16:14:11.522" v="0" actId="47"/>
        <pc:sldMkLst>
          <pc:docMk/>
          <pc:sldMk cId="3086495080" sldId="659"/>
        </pc:sldMkLst>
      </pc:sldChg>
      <pc:sldChg chg="del">
        <pc:chgData name="Галина Галина" userId="5db18f3bd805f1eb" providerId="LiveId" clId="{A203F205-DFB7-4D8C-8C72-067A5DA81345}" dt="2024-04-29T16:14:11.522" v="0" actId="47"/>
        <pc:sldMkLst>
          <pc:docMk/>
          <pc:sldMk cId="582458080" sldId="660"/>
        </pc:sldMkLst>
      </pc:sldChg>
      <pc:sldChg chg="del">
        <pc:chgData name="Галина Галина" userId="5db18f3bd805f1eb" providerId="LiveId" clId="{A203F205-DFB7-4D8C-8C72-067A5DA81345}" dt="2024-04-29T16:14:11.522" v="0" actId="47"/>
        <pc:sldMkLst>
          <pc:docMk/>
          <pc:sldMk cId="3086369984" sldId="661"/>
        </pc:sldMkLst>
      </pc:sldChg>
      <pc:sldChg chg="del">
        <pc:chgData name="Галина Галина" userId="5db18f3bd805f1eb" providerId="LiveId" clId="{A203F205-DFB7-4D8C-8C72-067A5DA81345}" dt="2024-04-29T16:14:11.522" v="0" actId="47"/>
        <pc:sldMkLst>
          <pc:docMk/>
          <pc:sldMk cId="2934876541" sldId="662"/>
        </pc:sldMkLst>
      </pc:sldChg>
      <pc:sldChg chg="del">
        <pc:chgData name="Галина Галина" userId="5db18f3bd805f1eb" providerId="LiveId" clId="{A203F205-DFB7-4D8C-8C72-067A5DA81345}" dt="2024-04-29T16:14:11.522" v="0" actId="47"/>
        <pc:sldMkLst>
          <pc:docMk/>
          <pc:sldMk cId="4231281222" sldId="663"/>
        </pc:sldMkLst>
      </pc:sldChg>
      <pc:sldChg chg="del">
        <pc:chgData name="Галина Галина" userId="5db18f3bd805f1eb" providerId="LiveId" clId="{A203F205-DFB7-4D8C-8C72-067A5DA81345}" dt="2024-04-29T16:14:11.522" v="0" actId="47"/>
        <pc:sldMkLst>
          <pc:docMk/>
          <pc:sldMk cId="1527927857" sldId="664"/>
        </pc:sldMkLst>
      </pc:sldChg>
      <pc:sldChg chg="del">
        <pc:chgData name="Галина Галина" userId="5db18f3bd805f1eb" providerId="LiveId" clId="{A203F205-DFB7-4D8C-8C72-067A5DA81345}" dt="2024-04-29T16:14:11.522" v="0" actId="47"/>
        <pc:sldMkLst>
          <pc:docMk/>
          <pc:sldMk cId="3726777270" sldId="665"/>
        </pc:sldMkLst>
      </pc:sldChg>
      <pc:sldChg chg="del">
        <pc:chgData name="Галина Галина" userId="5db18f3bd805f1eb" providerId="LiveId" clId="{A203F205-DFB7-4D8C-8C72-067A5DA81345}" dt="2024-04-29T16:14:11.522" v="0" actId="47"/>
        <pc:sldMkLst>
          <pc:docMk/>
          <pc:sldMk cId="1358300995" sldId="666"/>
        </pc:sldMkLst>
      </pc:sldChg>
      <pc:sldChg chg="del">
        <pc:chgData name="Галина Галина" userId="5db18f3bd805f1eb" providerId="LiveId" clId="{A203F205-DFB7-4D8C-8C72-067A5DA81345}" dt="2024-04-29T16:14:11.522" v="0" actId="47"/>
        <pc:sldMkLst>
          <pc:docMk/>
          <pc:sldMk cId="4005029472" sldId="667"/>
        </pc:sldMkLst>
      </pc:sldChg>
      <pc:sldChg chg="add del">
        <pc:chgData name="Галина Галина" userId="5db18f3bd805f1eb" providerId="LiveId" clId="{A203F205-DFB7-4D8C-8C72-067A5DA81345}" dt="2024-04-29T16:25:30.051" v="43" actId="47"/>
        <pc:sldMkLst>
          <pc:docMk/>
          <pc:sldMk cId="3143638017" sldId="754"/>
        </pc:sldMkLst>
      </pc:sldChg>
      <pc:sldChg chg="add">
        <pc:chgData name="Галина Галина" userId="5db18f3bd805f1eb" providerId="LiveId" clId="{A203F205-DFB7-4D8C-8C72-067A5DA81345}" dt="2024-04-29T16:25:20.821" v="42"/>
        <pc:sldMkLst>
          <pc:docMk/>
          <pc:sldMk cId="1686180743" sldId="755"/>
        </pc:sldMkLst>
      </pc:sldChg>
      <pc:sldChg chg="add">
        <pc:chgData name="Галина Галина" userId="5db18f3bd805f1eb" providerId="LiveId" clId="{A203F205-DFB7-4D8C-8C72-067A5DA81345}" dt="2024-04-29T16:25:20.821" v="42"/>
        <pc:sldMkLst>
          <pc:docMk/>
          <pc:sldMk cId="4171129630" sldId="756"/>
        </pc:sldMkLst>
      </pc:sldChg>
      <pc:sldChg chg="add">
        <pc:chgData name="Галина Галина" userId="5db18f3bd805f1eb" providerId="LiveId" clId="{A203F205-DFB7-4D8C-8C72-067A5DA81345}" dt="2024-04-29T16:25:20.821" v="42"/>
        <pc:sldMkLst>
          <pc:docMk/>
          <pc:sldMk cId="1961218377" sldId="757"/>
        </pc:sldMkLst>
      </pc:sldChg>
      <pc:sldChg chg="add del">
        <pc:chgData name="Галина Галина" userId="5db18f3bd805f1eb" providerId="LiveId" clId="{A203F205-DFB7-4D8C-8C72-067A5DA81345}" dt="2024-04-29T16:27:36.742" v="44" actId="47"/>
        <pc:sldMkLst>
          <pc:docMk/>
          <pc:sldMk cId="975829688" sldId="758"/>
        </pc:sldMkLst>
      </pc:sldChg>
      <pc:sldChg chg="add">
        <pc:chgData name="Галина Галина" userId="5db18f3bd805f1eb" providerId="LiveId" clId="{A203F205-DFB7-4D8C-8C72-067A5DA81345}" dt="2024-04-29T16:25:20.821" v="42"/>
        <pc:sldMkLst>
          <pc:docMk/>
          <pc:sldMk cId="1524611647" sldId="759"/>
        </pc:sldMkLst>
      </pc:sldChg>
      <pc:sldChg chg="addSp delSp modSp add del mod">
        <pc:chgData name="Галина Галина" userId="5db18f3bd805f1eb" providerId="LiveId" clId="{A203F205-DFB7-4D8C-8C72-067A5DA81345}" dt="2024-04-29T16:34:13.087" v="136" actId="47"/>
        <pc:sldMkLst>
          <pc:docMk/>
          <pc:sldMk cId="2136540724" sldId="760"/>
        </pc:sldMkLst>
        <pc:graphicFrameChg chg="add mod modGraphic">
          <ac:chgData name="Галина Галина" userId="5db18f3bd805f1eb" providerId="LiveId" clId="{A203F205-DFB7-4D8C-8C72-067A5DA81345}" dt="2024-04-29T16:28:38.636" v="50" actId="14100"/>
          <ac:graphicFrameMkLst>
            <pc:docMk/>
            <pc:sldMk cId="2136540724" sldId="760"/>
            <ac:graphicFrameMk id="4" creationId="{1B0B7202-B406-FB73-F1CC-A195D05617AE}"/>
          </ac:graphicFrameMkLst>
        </pc:graphicFrameChg>
        <pc:graphicFrameChg chg="del">
          <ac:chgData name="Галина Галина" userId="5db18f3bd805f1eb" providerId="LiveId" clId="{A203F205-DFB7-4D8C-8C72-067A5DA81345}" dt="2024-04-29T16:28:26.753" v="45" actId="478"/>
          <ac:graphicFrameMkLst>
            <pc:docMk/>
            <pc:sldMk cId="2136540724" sldId="760"/>
            <ac:graphicFrameMk id="5" creationId="{A6BFAF86-2709-2DB2-3053-F6E330A892A5}"/>
          </ac:graphicFrameMkLst>
        </pc:graphicFrameChg>
      </pc:sldChg>
      <pc:sldChg chg="addSp delSp modSp add mod">
        <pc:chgData name="Галина Галина" userId="5db18f3bd805f1eb" providerId="LiveId" clId="{A203F205-DFB7-4D8C-8C72-067A5DA81345}" dt="2024-04-29T16:30:40.328" v="68" actId="20577"/>
        <pc:sldMkLst>
          <pc:docMk/>
          <pc:sldMk cId="526087485" sldId="761"/>
        </pc:sldMkLst>
        <pc:spChg chg="add mod">
          <ac:chgData name="Галина Галина" userId="5db18f3bd805f1eb" providerId="LiveId" clId="{A203F205-DFB7-4D8C-8C72-067A5DA81345}" dt="2024-04-29T16:30:40.328" v="68" actId="20577"/>
          <ac:spMkLst>
            <pc:docMk/>
            <pc:sldMk cId="526087485" sldId="761"/>
            <ac:spMk id="6" creationId="{B258085C-7A5D-DE29-0165-6E1ED399C0F4}"/>
          </ac:spMkLst>
        </pc:spChg>
        <pc:picChg chg="del">
          <ac:chgData name="Галина Галина" userId="5db18f3bd805f1eb" providerId="LiveId" clId="{A203F205-DFB7-4D8C-8C72-067A5DA81345}" dt="2024-04-29T16:30:07.733" v="59" actId="478"/>
          <ac:picMkLst>
            <pc:docMk/>
            <pc:sldMk cId="526087485" sldId="761"/>
            <ac:picMk id="4" creationId="{EE1925E8-6B74-2495-F93D-49F5986CC968}"/>
          </ac:picMkLst>
        </pc:picChg>
        <pc:picChg chg="add mod">
          <ac:chgData name="Галина Галина" userId="5db18f3bd805f1eb" providerId="LiveId" clId="{A203F205-DFB7-4D8C-8C72-067A5DA81345}" dt="2024-04-29T16:30:12.334" v="62" actId="1076"/>
          <ac:picMkLst>
            <pc:docMk/>
            <pc:sldMk cId="526087485" sldId="761"/>
            <ac:picMk id="5" creationId="{E524E068-B668-0D96-084E-6D64211072A2}"/>
          </ac:picMkLst>
        </pc:picChg>
      </pc:sldChg>
      <pc:sldChg chg="modSp add mod">
        <pc:chgData name="Галина Галина" userId="5db18f3bd805f1eb" providerId="LiveId" clId="{A203F205-DFB7-4D8C-8C72-067A5DA81345}" dt="2024-04-29T16:37:52.328" v="176" actId="12"/>
        <pc:sldMkLst>
          <pc:docMk/>
          <pc:sldMk cId="576086602" sldId="762"/>
        </pc:sldMkLst>
        <pc:spChg chg="mod">
          <ac:chgData name="Галина Галина" userId="5db18f3bd805f1eb" providerId="LiveId" clId="{A203F205-DFB7-4D8C-8C72-067A5DA81345}" dt="2024-04-29T16:37:52.328" v="176" actId="12"/>
          <ac:spMkLst>
            <pc:docMk/>
            <pc:sldMk cId="576086602" sldId="762"/>
            <ac:spMk id="3" creationId="{00000000-0000-0000-0000-000000000000}"/>
          </ac:spMkLst>
        </pc:spChg>
      </pc:sldChg>
      <pc:sldChg chg="modSp add del mod">
        <pc:chgData name="Галина Галина" userId="5db18f3bd805f1eb" providerId="LiveId" clId="{A203F205-DFB7-4D8C-8C72-067A5DA81345}" dt="2024-04-29T16:38:00.378" v="178" actId="47"/>
        <pc:sldMkLst>
          <pc:docMk/>
          <pc:sldMk cId="19904275" sldId="763"/>
        </pc:sldMkLst>
        <pc:spChg chg="mod">
          <ac:chgData name="Галина Галина" userId="5db18f3bd805f1eb" providerId="LiveId" clId="{A203F205-DFB7-4D8C-8C72-067A5DA81345}" dt="2024-04-29T16:37:57.118" v="177" actId="6549"/>
          <ac:spMkLst>
            <pc:docMk/>
            <pc:sldMk cId="19904275" sldId="763"/>
            <ac:spMk id="3" creationId="{00000000-0000-0000-0000-000000000000}"/>
          </ac:spMkLst>
        </pc:spChg>
      </pc:sldChg>
      <pc:sldChg chg="add">
        <pc:chgData name="Галина Галина" userId="5db18f3bd805f1eb" providerId="LiveId" clId="{A203F205-DFB7-4D8C-8C72-067A5DA81345}" dt="2024-04-29T16:25:20.821" v="42"/>
        <pc:sldMkLst>
          <pc:docMk/>
          <pc:sldMk cId="741333090" sldId="764"/>
        </pc:sldMkLst>
      </pc:sldChg>
      <pc:sldChg chg="modSp add mod">
        <pc:chgData name="Галина Галина" userId="5db18f3bd805f1eb" providerId="LiveId" clId="{A203F205-DFB7-4D8C-8C72-067A5DA81345}" dt="2024-04-29T16:38:28.023" v="182" actId="12"/>
        <pc:sldMkLst>
          <pc:docMk/>
          <pc:sldMk cId="1768158977" sldId="765"/>
        </pc:sldMkLst>
        <pc:spChg chg="mod">
          <ac:chgData name="Галина Галина" userId="5db18f3bd805f1eb" providerId="LiveId" clId="{A203F205-DFB7-4D8C-8C72-067A5DA81345}" dt="2024-04-29T16:38:28.023" v="182" actId="12"/>
          <ac:spMkLst>
            <pc:docMk/>
            <pc:sldMk cId="1768158977" sldId="765"/>
            <ac:spMk id="3" creationId="{00000000-0000-0000-0000-000000000000}"/>
          </ac:spMkLst>
        </pc:spChg>
      </pc:sldChg>
      <pc:sldChg chg="modSp add mod">
        <pc:chgData name="Галина Галина" userId="5db18f3bd805f1eb" providerId="LiveId" clId="{A203F205-DFB7-4D8C-8C72-067A5DA81345}" dt="2024-04-29T16:38:10.321" v="179" actId="12"/>
        <pc:sldMkLst>
          <pc:docMk/>
          <pc:sldMk cId="2163609481" sldId="766"/>
        </pc:sldMkLst>
        <pc:spChg chg="mod">
          <ac:chgData name="Галина Галина" userId="5db18f3bd805f1eb" providerId="LiveId" clId="{A203F205-DFB7-4D8C-8C72-067A5DA81345}" dt="2024-04-29T16:38:10.321" v="179" actId="12"/>
          <ac:spMkLst>
            <pc:docMk/>
            <pc:sldMk cId="2163609481" sldId="766"/>
            <ac:spMk id="3" creationId="{00000000-0000-0000-0000-000000000000}"/>
          </ac:spMkLst>
        </pc:spChg>
      </pc:sldChg>
      <pc:sldChg chg="add">
        <pc:chgData name="Галина Галина" userId="5db18f3bd805f1eb" providerId="LiveId" clId="{A203F205-DFB7-4D8C-8C72-067A5DA81345}" dt="2024-04-29T16:25:20.821" v="42"/>
        <pc:sldMkLst>
          <pc:docMk/>
          <pc:sldMk cId="2237464202" sldId="767"/>
        </pc:sldMkLst>
      </pc:sldChg>
      <pc:sldChg chg="add">
        <pc:chgData name="Галина Галина" userId="5db18f3bd805f1eb" providerId="LiveId" clId="{A203F205-DFB7-4D8C-8C72-067A5DA81345}" dt="2024-04-29T16:25:20.821" v="42"/>
        <pc:sldMkLst>
          <pc:docMk/>
          <pc:sldMk cId="2982621178" sldId="768"/>
        </pc:sldMkLst>
      </pc:sldChg>
      <pc:sldChg chg="add">
        <pc:chgData name="Галина Галина" userId="5db18f3bd805f1eb" providerId="LiveId" clId="{A203F205-DFB7-4D8C-8C72-067A5DA81345}" dt="2024-04-29T16:25:20.821" v="42"/>
        <pc:sldMkLst>
          <pc:docMk/>
          <pc:sldMk cId="1388928079" sldId="769"/>
        </pc:sldMkLst>
      </pc:sldChg>
      <pc:sldChg chg="modSp add mod">
        <pc:chgData name="Галина Галина" userId="5db18f3bd805f1eb" providerId="LiveId" clId="{A203F205-DFB7-4D8C-8C72-067A5DA81345}" dt="2024-04-29T16:39:30.788" v="193" actId="14100"/>
        <pc:sldMkLst>
          <pc:docMk/>
          <pc:sldMk cId="4035478537" sldId="770"/>
        </pc:sldMkLst>
        <pc:spChg chg="mod">
          <ac:chgData name="Галина Галина" userId="5db18f3bd805f1eb" providerId="LiveId" clId="{A203F205-DFB7-4D8C-8C72-067A5DA81345}" dt="2024-04-29T16:39:30.788" v="193" actId="14100"/>
          <ac:spMkLst>
            <pc:docMk/>
            <pc:sldMk cId="4035478537" sldId="770"/>
            <ac:spMk id="3" creationId="{00000000-0000-0000-0000-000000000000}"/>
          </ac:spMkLst>
        </pc:spChg>
      </pc:sldChg>
      <pc:sldChg chg="add">
        <pc:chgData name="Галина Галина" userId="5db18f3bd805f1eb" providerId="LiveId" clId="{A203F205-DFB7-4D8C-8C72-067A5DA81345}" dt="2024-04-29T16:25:20.821" v="42"/>
        <pc:sldMkLst>
          <pc:docMk/>
          <pc:sldMk cId="3522704481" sldId="771"/>
        </pc:sldMkLst>
      </pc:sldChg>
      <pc:sldChg chg="add">
        <pc:chgData name="Галина Галина" userId="5db18f3bd805f1eb" providerId="LiveId" clId="{A203F205-DFB7-4D8C-8C72-067A5DA81345}" dt="2024-04-29T16:25:20.821" v="42"/>
        <pc:sldMkLst>
          <pc:docMk/>
          <pc:sldMk cId="1030411241" sldId="772"/>
        </pc:sldMkLst>
      </pc:sldChg>
      <pc:sldChg chg="add">
        <pc:chgData name="Галина Галина" userId="5db18f3bd805f1eb" providerId="LiveId" clId="{A203F205-DFB7-4D8C-8C72-067A5DA81345}" dt="2024-04-29T16:25:20.821" v="42"/>
        <pc:sldMkLst>
          <pc:docMk/>
          <pc:sldMk cId="3014024773" sldId="773"/>
        </pc:sldMkLst>
      </pc:sldChg>
      <pc:sldChg chg="add">
        <pc:chgData name="Галина Галина" userId="5db18f3bd805f1eb" providerId="LiveId" clId="{A203F205-DFB7-4D8C-8C72-067A5DA81345}" dt="2024-04-29T16:25:20.821" v="42"/>
        <pc:sldMkLst>
          <pc:docMk/>
          <pc:sldMk cId="3562874344" sldId="774"/>
        </pc:sldMkLst>
      </pc:sldChg>
      <pc:sldChg chg="modSp add mod">
        <pc:chgData name="Галина Галина" userId="5db18f3bd805f1eb" providerId="LiveId" clId="{A203F205-DFB7-4D8C-8C72-067A5DA81345}" dt="2024-04-29T16:39:56.188" v="195" actId="5793"/>
        <pc:sldMkLst>
          <pc:docMk/>
          <pc:sldMk cId="3517517735" sldId="775"/>
        </pc:sldMkLst>
        <pc:spChg chg="mod">
          <ac:chgData name="Галина Галина" userId="5db18f3bd805f1eb" providerId="LiveId" clId="{A203F205-DFB7-4D8C-8C72-067A5DA81345}" dt="2024-04-29T16:39:56.188" v="195" actId="5793"/>
          <ac:spMkLst>
            <pc:docMk/>
            <pc:sldMk cId="3517517735" sldId="775"/>
            <ac:spMk id="3" creationId="{00000000-0000-0000-0000-000000000000}"/>
          </ac:spMkLst>
        </pc:spChg>
      </pc:sldChg>
      <pc:sldChg chg="add">
        <pc:chgData name="Галина Галина" userId="5db18f3bd805f1eb" providerId="LiveId" clId="{A203F205-DFB7-4D8C-8C72-067A5DA81345}" dt="2024-04-29T16:25:20.821" v="42"/>
        <pc:sldMkLst>
          <pc:docMk/>
          <pc:sldMk cId="2720404322" sldId="776"/>
        </pc:sldMkLst>
      </pc:sldChg>
      <pc:sldChg chg="add">
        <pc:chgData name="Галина Галина" userId="5db18f3bd805f1eb" providerId="LiveId" clId="{A203F205-DFB7-4D8C-8C72-067A5DA81345}" dt="2024-04-29T16:25:20.821" v="42"/>
        <pc:sldMkLst>
          <pc:docMk/>
          <pc:sldMk cId="250745892" sldId="777"/>
        </pc:sldMkLst>
      </pc:sldChg>
      <pc:sldChg chg="add">
        <pc:chgData name="Галина Галина" userId="5db18f3bd805f1eb" providerId="LiveId" clId="{A203F205-DFB7-4D8C-8C72-067A5DA81345}" dt="2024-04-29T16:25:20.821" v="42"/>
        <pc:sldMkLst>
          <pc:docMk/>
          <pc:sldMk cId="3917860638" sldId="778"/>
        </pc:sldMkLst>
      </pc:sldChg>
      <pc:sldChg chg="add">
        <pc:chgData name="Галина Галина" userId="5db18f3bd805f1eb" providerId="LiveId" clId="{A203F205-DFB7-4D8C-8C72-067A5DA81345}" dt="2024-04-29T16:25:20.821" v="42"/>
        <pc:sldMkLst>
          <pc:docMk/>
          <pc:sldMk cId="2998886858" sldId="779"/>
        </pc:sldMkLst>
      </pc:sldChg>
      <pc:sldChg chg="add">
        <pc:chgData name="Галина Галина" userId="5db18f3bd805f1eb" providerId="LiveId" clId="{A203F205-DFB7-4D8C-8C72-067A5DA81345}" dt="2024-04-29T16:25:20.821" v="42"/>
        <pc:sldMkLst>
          <pc:docMk/>
          <pc:sldMk cId="3756922477" sldId="780"/>
        </pc:sldMkLst>
      </pc:sldChg>
      <pc:sldChg chg="add">
        <pc:chgData name="Галина Галина" userId="5db18f3bd805f1eb" providerId="LiveId" clId="{A203F205-DFB7-4D8C-8C72-067A5DA81345}" dt="2024-04-29T16:25:20.821" v="42"/>
        <pc:sldMkLst>
          <pc:docMk/>
          <pc:sldMk cId="2769722735" sldId="781"/>
        </pc:sldMkLst>
      </pc:sldChg>
      <pc:sldChg chg="add">
        <pc:chgData name="Галина Галина" userId="5db18f3bd805f1eb" providerId="LiveId" clId="{A203F205-DFB7-4D8C-8C72-067A5DA81345}" dt="2024-04-29T16:25:20.821" v="42"/>
        <pc:sldMkLst>
          <pc:docMk/>
          <pc:sldMk cId="1745737504" sldId="782"/>
        </pc:sldMkLst>
      </pc:sldChg>
      <pc:sldChg chg="add">
        <pc:chgData name="Галина Галина" userId="5db18f3bd805f1eb" providerId="LiveId" clId="{A203F205-DFB7-4D8C-8C72-067A5DA81345}" dt="2024-04-29T16:25:20.821" v="42"/>
        <pc:sldMkLst>
          <pc:docMk/>
          <pc:sldMk cId="1779006902" sldId="783"/>
        </pc:sldMkLst>
      </pc:sldChg>
      <pc:sldChg chg="add">
        <pc:chgData name="Галина Галина" userId="5db18f3bd805f1eb" providerId="LiveId" clId="{A203F205-DFB7-4D8C-8C72-067A5DA81345}" dt="2024-04-29T16:25:20.821" v="42"/>
        <pc:sldMkLst>
          <pc:docMk/>
          <pc:sldMk cId="2102580020" sldId="784"/>
        </pc:sldMkLst>
      </pc:sldChg>
      <pc:sldChg chg="add">
        <pc:chgData name="Галина Галина" userId="5db18f3bd805f1eb" providerId="LiveId" clId="{A203F205-DFB7-4D8C-8C72-067A5DA81345}" dt="2024-04-29T16:25:20.821" v="42"/>
        <pc:sldMkLst>
          <pc:docMk/>
          <pc:sldMk cId="2932300367" sldId="785"/>
        </pc:sldMkLst>
      </pc:sldChg>
      <pc:sldChg chg="add">
        <pc:chgData name="Галина Галина" userId="5db18f3bd805f1eb" providerId="LiveId" clId="{A203F205-DFB7-4D8C-8C72-067A5DA81345}" dt="2024-04-29T16:25:20.821" v="42"/>
        <pc:sldMkLst>
          <pc:docMk/>
          <pc:sldMk cId="1877591183" sldId="786"/>
        </pc:sldMkLst>
      </pc:sldChg>
      <pc:sldChg chg="add">
        <pc:chgData name="Галина Галина" userId="5db18f3bd805f1eb" providerId="LiveId" clId="{A203F205-DFB7-4D8C-8C72-067A5DA81345}" dt="2024-04-29T16:25:20.821" v="42"/>
        <pc:sldMkLst>
          <pc:docMk/>
          <pc:sldMk cId="505816829" sldId="787"/>
        </pc:sldMkLst>
      </pc:sldChg>
      <pc:sldChg chg="add">
        <pc:chgData name="Галина Галина" userId="5db18f3bd805f1eb" providerId="LiveId" clId="{A203F205-DFB7-4D8C-8C72-067A5DA81345}" dt="2024-04-29T16:25:20.821" v="42"/>
        <pc:sldMkLst>
          <pc:docMk/>
          <pc:sldMk cId="3517044771" sldId="788"/>
        </pc:sldMkLst>
      </pc:sldChg>
      <pc:sldChg chg="add">
        <pc:chgData name="Галина Галина" userId="5db18f3bd805f1eb" providerId="LiveId" clId="{A203F205-DFB7-4D8C-8C72-067A5DA81345}" dt="2024-04-29T16:25:20.821" v="42"/>
        <pc:sldMkLst>
          <pc:docMk/>
          <pc:sldMk cId="1288104956" sldId="789"/>
        </pc:sldMkLst>
      </pc:sldChg>
      <pc:sldChg chg="add">
        <pc:chgData name="Галина Галина" userId="5db18f3bd805f1eb" providerId="LiveId" clId="{A203F205-DFB7-4D8C-8C72-067A5DA81345}" dt="2024-04-29T16:25:20.821" v="42"/>
        <pc:sldMkLst>
          <pc:docMk/>
          <pc:sldMk cId="2767518858" sldId="790"/>
        </pc:sldMkLst>
      </pc:sldChg>
      <pc:sldChg chg="add">
        <pc:chgData name="Галина Галина" userId="5db18f3bd805f1eb" providerId="LiveId" clId="{A203F205-DFB7-4D8C-8C72-067A5DA81345}" dt="2024-04-29T16:25:20.821" v="42"/>
        <pc:sldMkLst>
          <pc:docMk/>
          <pc:sldMk cId="1497100673" sldId="791"/>
        </pc:sldMkLst>
      </pc:sldChg>
      <pc:sldChg chg="modSp add mod">
        <pc:chgData name="Галина Галина" userId="5db18f3bd805f1eb" providerId="LiveId" clId="{A203F205-DFB7-4D8C-8C72-067A5DA81345}" dt="2024-04-29T18:10:31.625" v="527" actId="20577"/>
        <pc:sldMkLst>
          <pc:docMk/>
          <pc:sldMk cId="1101933279" sldId="792"/>
        </pc:sldMkLst>
        <pc:spChg chg="mod">
          <ac:chgData name="Галина Галина" userId="5db18f3bd805f1eb" providerId="LiveId" clId="{A203F205-DFB7-4D8C-8C72-067A5DA81345}" dt="2024-04-29T18:10:31.625" v="527" actId="20577"/>
          <ac:spMkLst>
            <pc:docMk/>
            <pc:sldMk cId="1101933279" sldId="792"/>
            <ac:spMk id="3" creationId="{00000000-0000-0000-0000-000000000000}"/>
          </ac:spMkLst>
        </pc:spChg>
      </pc:sldChg>
      <pc:sldChg chg="add del">
        <pc:chgData name="Галина Галина" userId="5db18f3bd805f1eb" providerId="LiveId" clId="{A203F205-DFB7-4D8C-8C72-067A5DA81345}" dt="2024-04-29T16:42:08.314" v="209" actId="47"/>
        <pc:sldMkLst>
          <pc:docMk/>
          <pc:sldMk cId="3244522068" sldId="793"/>
        </pc:sldMkLst>
      </pc:sldChg>
      <pc:sldChg chg="add">
        <pc:chgData name="Галина Галина" userId="5db18f3bd805f1eb" providerId="LiveId" clId="{A203F205-DFB7-4D8C-8C72-067A5DA81345}" dt="2024-04-29T16:25:20.821" v="42"/>
        <pc:sldMkLst>
          <pc:docMk/>
          <pc:sldMk cId="1283261419" sldId="794"/>
        </pc:sldMkLst>
      </pc:sldChg>
      <pc:sldChg chg="add">
        <pc:chgData name="Галина Галина" userId="5db18f3bd805f1eb" providerId="LiveId" clId="{A203F205-DFB7-4D8C-8C72-067A5DA81345}" dt="2024-04-29T16:25:20.821" v="42"/>
        <pc:sldMkLst>
          <pc:docMk/>
          <pc:sldMk cId="389790172" sldId="795"/>
        </pc:sldMkLst>
      </pc:sldChg>
      <pc:sldChg chg="add">
        <pc:chgData name="Галина Галина" userId="5db18f3bd805f1eb" providerId="LiveId" clId="{A203F205-DFB7-4D8C-8C72-067A5DA81345}" dt="2024-04-29T16:25:20.821" v="42"/>
        <pc:sldMkLst>
          <pc:docMk/>
          <pc:sldMk cId="2481258019" sldId="796"/>
        </pc:sldMkLst>
      </pc:sldChg>
      <pc:sldChg chg="add">
        <pc:chgData name="Галина Галина" userId="5db18f3bd805f1eb" providerId="LiveId" clId="{A203F205-DFB7-4D8C-8C72-067A5DA81345}" dt="2024-04-29T16:25:20.821" v="42"/>
        <pc:sldMkLst>
          <pc:docMk/>
          <pc:sldMk cId="2589033915" sldId="797"/>
        </pc:sldMkLst>
      </pc:sldChg>
      <pc:sldChg chg="add">
        <pc:chgData name="Галина Галина" userId="5db18f3bd805f1eb" providerId="LiveId" clId="{A203F205-DFB7-4D8C-8C72-067A5DA81345}" dt="2024-04-29T16:25:20.821" v="42"/>
        <pc:sldMkLst>
          <pc:docMk/>
          <pc:sldMk cId="1331027761" sldId="798"/>
        </pc:sldMkLst>
      </pc:sldChg>
      <pc:sldChg chg="add">
        <pc:chgData name="Галина Галина" userId="5db18f3bd805f1eb" providerId="LiveId" clId="{A203F205-DFB7-4D8C-8C72-067A5DA81345}" dt="2024-04-29T16:25:20.821" v="42"/>
        <pc:sldMkLst>
          <pc:docMk/>
          <pc:sldMk cId="4175513063" sldId="799"/>
        </pc:sldMkLst>
      </pc:sldChg>
      <pc:sldChg chg="add">
        <pc:chgData name="Галина Галина" userId="5db18f3bd805f1eb" providerId="LiveId" clId="{A203F205-DFB7-4D8C-8C72-067A5DA81345}" dt="2024-04-29T16:25:20.821" v="42"/>
        <pc:sldMkLst>
          <pc:docMk/>
          <pc:sldMk cId="4137280254" sldId="800"/>
        </pc:sldMkLst>
      </pc:sldChg>
      <pc:sldChg chg="add">
        <pc:chgData name="Галина Галина" userId="5db18f3bd805f1eb" providerId="LiveId" clId="{A203F205-DFB7-4D8C-8C72-067A5DA81345}" dt="2024-04-29T16:25:20.821" v="42"/>
        <pc:sldMkLst>
          <pc:docMk/>
          <pc:sldMk cId="90044446" sldId="801"/>
        </pc:sldMkLst>
      </pc:sldChg>
      <pc:sldChg chg="add">
        <pc:chgData name="Галина Галина" userId="5db18f3bd805f1eb" providerId="LiveId" clId="{A203F205-DFB7-4D8C-8C72-067A5DA81345}" dt="2024-04-29T16:25:20.821" v="42"/>
        <pc:sldMkLst>
          <pc:docMk/>
          <pc:sldMk cId="2109016746" sldId="802"/>
        </pc:sldMkLst>
      </pc:sldChg>
      <pc:sldChg chg="add">
        <pc:chgData name="Галина Галина" userId="5db18f3bd805f1eb" providerId="LiveId" clId="{A203F205-DFB7-4D8C-8C72-067A5DA81345}" dt="2024-04-29T16:25:20.821" v="42"/>
        <pc:sldMkLst>
          <pc:docMk/>
          <pc:sldMk cId="2417975121" sldId="803"/>
        </pc:sldMkLst>
      </pc:sldChg>
      <pc:sldChg chg="modSp add mod">
        <pc:chgData name="Галина Галина" userId="5db18f3bd805f1eb" providerId="LiveId" clId="{A203F205-DFB7-4D8C-8C72-067A5DA81345}" dt="2024-04-29T18:10:50.191" v="530" actId="20577"/>
        <pc:sldMkLst>
          <pc:docMk/>
          <pc:sldMk cId="2274950543" sldId="804"/>
        </pc:sldMkLst>
        <pc:spChg chg="mod">
          <ac:chgData name="Галина Галина" userId="5db18f3bd805f1eb" providerId="LiveId" clId="{A203F205-DFB7-4D8C-8C72-067A5DA81345}" dt="2024-04-29T18:10:50.191" v="530" actId="20577"/>
          <ac:spMkLst>
            <pc:docMk/>
            <pc:sldMk cId="2274950543" sldId="804"/>
            <ac:spMk id="3" creationId="{00000000-0000-0000-0000-000000000000}"/>
          </ac:spMkLst>
        </pc:spChg>
      </pc:sldChg>
      <pc:sldChg chg="modSp add mod">
        <pc:chgData name="Галина Галина" userId="5db18f3bd805f1eb" providerId="LiveId" clId="{A203F205-DFB7-4D8C-8C72-067A5DA81345}" dt="2024-04-29T16:43:51.436" v="217" actId="20577"/>
        <pc:sldMkLst>
          <pc:docMk/>
          <pc:sldMk cId="2536744107" sldId="805"/>
        </pc:sldMkLst>
        <pc:spChg chg="mod">
          <ac:chgData name="Галина Галина" userId="5db18f3bd805f1eb" providerId="LiveId" clId="{A203F205-DFB7-4D8C-8C72-067A5DA81345}" dt="2024-04-29T16:43:51.436" v="217" actId="20577"/>
          <ac:spMkLst>
            <pc:docMk/>
            <pc:sldMk cId="2536744107" sldId="805"/>
            <ac:spMk id="3" creationId="{00000000-0000-0000-0000-000000000000}"/>
          </ac:spMkLst>
        </pc:spChg>
      </pc:sldChg>
      <pc:sldChg chg="add">
        <pc:chgData name="Галина Галина" userId="5db18f3bd805f1eb" providerId="LiveId" clId="{A203F205-DFB7-4D8C-8C72-067A5DA81345}" dt="2024-04-29T16:25:20.821" v="42"/>
        <pc:sldMkLst>
          <pc:docMk/>
          <pc:sldMk cId="2884213299" sldId="806"/>
        </pc:sldMkLst>
      </pc:sldChg>
      <pc:sldChg chg="add">
        <pc:chgData name="Галина Галина" userId="5db18f3bd805f1eb" providerId="LiveId" clId="{A203F205-DFB7-4D8C-8C72-067A5DA81345}" dt="2024-04-29T16:25:20.821" v="42"/>
        <pc:sldMkLst>
          <pc:docMk/>
          <pc:sldMk cId="231335342" sldId="807"/>
        </pc:sldMkLst>
      </pc:sldChg>
      <pc:sldChg chg="modSp add mod">
        <pc:chgData name="Галина Галина" userId="5db18f3bd805f1eb" providerId="LiveId" clId="{A203F205-DFB7-4D8C-8C72-067A5DA81345}" dt="2024-04-29T16:45:23.588" v="236" actId="20577"/>
        <pc:sldMkLst>
          <pc:docMk/>
          <pc:sldMk cId="524827096" sldId="808"/>
        </pc:sldMkLst>
        <pc:spChg chg="mod">
          <ac:chgData name="Галина Галина" userId="5db18f3bd805f1eb" providerId="LiveId" clId="{A203F205-DFB7-4D8C-8C72-067A5DA81345}" dt="2024-04-29T16:45:23.588" v="236" actId="20577"/>
          <ac:spMkLst>
            <pc:docMk/>
            <pc:sldMk cId="524827096" sldId="808"/>
            <ac:spMk id="3" creationId="{00000000-0000-0000-0000-000000000000}"/>
          </ac:spMkLst>
        </pc:spChg>
      </pc:sldChg>
      <pc:sldChg chg="add del">
        <pc:chgData name="Галина Галина" userId="5db18f3bd805f1eb" providerId="LiveId" clId="{A203F205-DFB7-4D8C-8C72-067A5DA81345}" dt="2024-04-29T16:45:27.428" v="237" actId="47"/>
        <pc:sldMkLst>
          <pc:docMk/>
          <pc:sldMk cId="2988269583" sldId="809"/>
        </pc:sldMkLst>
      </pc:sldChg>
      <pc:sldChg chg="add del">
        <pc:chgData name="Галина Галина" userId="5db18f3bd805f1eb" providerId="LiveId" clId="{A203F205-DFB7-4D8C-8C72-067A5DA81345}" dt="2024-04-29T16:45:28.656" v="238" actId="47"/>
        <pc:sldMkLst>
          <pc:docMk/>
          <pc:sldMk cId="2658394049" sldId="810"/>
        </pc:sldMkLst>
      </pc:sldChg>
      <pc:sldChg chg="add del">
        <pc:chgData name="Галина Галина" userId="5db18f3bd805f1eb" providerId="LiveId" clId="{A203F205-DFB7-4D8C-8C72-067A5DA81345}" dt="2024-04-29T16:45:30.121" v="239" actId="47"/>
        <pc:sldMkLst>
          <pc:docMk/>
          <pc:sldMk cId="4129158557" sldId="811"/>
        </pc:sldMkLst>
      </pc:sldChg>
      <pc:sldChg chg="add">
        <pc:chgData name="Галина Галина" userId="5db18f3bd805f1eb" providerId="LiveId" clId="{A203F205-DFB7-4D8C-8C72-067A5DA81345}" dt="2024-04-29T16:25:20.821" v="42"/>
        <pc:sldMkLst>
          <pc:docMk/>
          <pc:sldMk cId="3575231152" sldId="812"/>
        </pc:sldMkLst>
      </pc:sldChg>
      <pc:sldChg chg="add">
        <pc:chgData name="Галина Галина" userId="5db18f3bd805f1eb" providerId="LiveId" clId="{A203F205-DFB7-4D8C-8C72-067A5DA81345}" dt="2024-04-29T16:25:20.821" v="42"/>
        <pc:sldMkLst>
          <pc:docMk/>
          <pc:sldMk cId="2203215462" sldId="813"/>
        </pc:sldMkLst>
      </pc:sldChg>
      <pc:sldChg chg="add">
        <pc:chgData name="Галина Галина" userId="5db18f3bd805f1eb" providerId="LiveId" clId="{A203F205-DFB7-4D8C-8C72-067A5DA81345}" dt="2024-04-29T16:25:20.821" v="42"/>
        <pc:sldMkLst>
          <pc:docMk/>
          <pc:sldMk cId="195946948" sldId="814"/>
        </pc:sldMkLst>
      </pc:sldChg>
      <pc:sldChg chg="add">
        <pc:chgData name="Галина Галина" userId="5db18f3bd805f1eb" providerId="LiveId" clId="{A203F205-DFB7-4D8C-8C72-067A5DA81345}" dt="2024-04-29T16:25:20.821" v="42"/>
        <pc:sldMkLst>
          <pc:docMk/>
          <pc:sldMk cId="3651051993" sldId="815"/>
        </pc:sldMkLst>
      </pc:sldChg>
      <pc:sldChg chg="add">
        <pc:chgData name="Галина Галина" userId="5db18f3bd805f1eb" providerId="LiveId" clId="{A203F205-DFB7-4D8C-8C72-067A5DA81345}" dt="2024-04-29T16:25:20.821" v="42"/>
        <pc:sldMkLst>
          <pc:docMk/>
          <pc:sldMk cId="1798555564" sldId="816"/>
        </pc:sldMkLst>
      </pc:sldChg>
      <pc:sldChg chg="add">
        <pc:chgData name="Галина Галина" userId="5db18f3bd805f1eb" providerId="LiveId" clId="{A203F205-DFB7-4D8C-8C72-067A5DA81345}" dt="2024-04-29T16:25:20.821" v="42"/>
        <pc:sldMkLst>
          <pc:docMk/>
          <pc:sldMk cId="3852712468" sldId="817"/>
        </pc:sldMkLst>
      </pc:sldChg>
      <pc:sldChg chg="add del">
        <pc:chgData name="Галина Галина" userId="5db18f3bd805f1eb" providerId="LiveId" clId="{A203F205-DFB7-4D8C-8C72-067A5DA81345}" dt="2024-04-29T16:46:19.071" v="248" actId="47"/>
        <pc:sldMkLst>
          <pc:docMk/>
          <pc:sldMk cId="1868370884" sldId="818"/>
        </pc:sldMkLst>
      </pc:sldChg>
      <pc:sldChg chg="add">
        <pc:chgData name="Галина Галина" userId="5db18f3bd805f1eb" providerId="LiveId" clId="{A203F205-DFB7-4D8C-8C72-067A5DA81345}" dt="2024-04-29T16:25:20.821" v="42"/>
        <pc:sldMkLst>
          <pc:docMk/>
          <pc:sldMk cId="2510483159" sldId="819"/>
        </pc:sldMkLst>
      </pc:sldChg>
      <pc:sldChg chg="add">
        <pc:chgData name="Галина Галина" userId="5db18f3bd805f1eb" providerId="LiveId" clId="{A203F205-DFB7-4D8C-8C72-067A5DA81345}" dt="2024-04-29T16:25:20.821" v="42"/>
        <pc:sldMkLst>
          <pc:docMk/>
          <pc:sldMk cId="4193777313" sldId="820"/>
        </pc:sldMkLst>
      </pc:sldChg>
      <pc:sldChg chg="add">
        <pc:chgData name="Галина Галина" userId="5db18f3bd805f1eb" providerId="LiveId" clId="{A203F205-DFB7-4D8C-8C72-067A5DA81345}" dt="2024-04-29T16:25:20.821" v="42"/>
        <pc:sldMkLst>
          <pc:docMk/>
          <pc:sldMk cId="1353276991" sldId="821"/>
        </pc:sldMkLst>
      </pc:sldChg>
      <pc:sldChg chg="add">
        <pc:chgData name="Галина Галина" userId="5db18f3bd805f1eb" providerId="LiveId" clId="{A203F205-DFB7-4D8C-8C72-067A5DA81345}" dt="2024-04-29T16:25:20.821" v="42"/>
        <pc:sldMkLst>
          <pc:docMk/>
          <pc:sldMk cId="1926585942" sldId="822"/>
        </pc:sldMkLst>
      </pc:sldChg>
      <pc:sldChg chg="add">
        <pc:chgData name="Галина Галина" userId="5db18f3bd805f1eb" providerId="LiveId" clId="{A203F205-DFB7-4D8C-8C72-067A5DA81345}" dt="2024-04-29T16:25:20.821" v="42"/>
        <pc:sldMkLst>
          <pc:docMk/>
          <pc:sldMk cId="2323739558" sldId="823"/>
        </pc:sldMkLst>
      </pc:sldChg>
      <pc:sldChg chg="add">
        <pc:chgData name="Галина Галина" userId="5db18f3bd805f1eb" providerId="LiveId" clId="{A203F205-DFB7-4D8C-8C72-067A5DA81345}" dt="2024-04-29T16:25:20.821" v="42"/>
        <pc:sldMkLst>
          <pc:docMk/>
          <pc:sldMk cId="1696765167" sldId="824"/>
        </pc:sldMkLst>
      </pc:sldChg>
      <pc:sldChg chg="add">
        <pc:chgData name="Галина Галина" userId="5db18f3bd805f1eb" providerId="LiveId" clId="{A203F205-DFB7-4D8C-8C72-067A5DA81345}" dt="2024-04-29T16:25:20.821" v="42"/>
        <pc:sldMkLst>
          <pc:docMk/>
          <pc:sldMk cId="2064182821" sldId="825"/>
        </pc:sldMkLst>
      </pc:sldChg>
      <pc:sldChg chg="add">
        <pc:chgData name="Галина Галина" userId="5db18f3bd805f1eb" providerId="LiveId" clId="{A203F205-DFB7-4D8C-8C72-067A5DA81345}" dt="2024-04-29T16:25:20.821" v="42"/>
        <pc:sldMkLst>
          <pc:docMk/>
          <pc:sldMk cId="774351441" sldId="826"/>
        </pc:sldMkLst>
      </pc:sldChg>
      <pc:sldChg chg="add del">
        <pc:chgData name="Галина Галина" userId="5db18f3bd805f1eb" providerId="LiveId" clId="{A203F205-DFB7-4D8C-8C72-067A5DA81345}" dt="2024-04-29T16:50:10.569" v="268" actId="47"/>
        <pc:sldMkLst>
          <pc:docMk/>
          <pc:sldMk cId="2207501829" sldId="827"/>
        </pc:sldMkLst>
      </pc:sldChg>
      <pc:sldChg chg="modSp add mod">
        <pc:chgData name="Галина Галина" userId="5db18f3bd805f1eb" providerId="LiveId" clId="{A203F205-DFB7-4D8C-8C72-067A5DA81345}" dt="2024-04-29T16:29:13.491" v="52"/>
        <pc:sldMkLst>
          <pc:docMk/>
          <pc:sldMk cId="3532928057" sldId="828"/>
        </pc:sldMkLst>
        <pc:spChg chg="mod">
          <ac:chgData name="Галина Галина" userId="5db18f3bd805f1eb" providerId="LiveId" clId="{A203F205-DFB7-4D8C-8C72-067A5DA81345}" dt="2024-04-29T16:29:13.491" v="52"/>
          <ac:spMkLst>
            <pc:docMk/>
            <pc:sldMk cId="3532928057" sldId="828"/>
            <ac:spMk id="6" creationId="{24F43F86-86F4-3D23-31AB-55E816DED810}"/>
          </ac:spMkLst>
        </pc:spChg>
      </pc:sldChg>
      <pc:sldChg chg="modSp add mod">
        <pc:chgData name="Галина Галина" userId="5db18f3bd805f1eb" providerId="LiveId" clId="{A203F205-DFB7-4D8C-8C72-067A5DA81345}" dt="2024-04-29T16:29:50.949" v="56" actId="20577"/>
        <pc:sldMkLst>
          <pc:docMk/>
          <pc:sldMk cId="1497261093" sldId="829"/>
        </pc:sldMkLst>
        <pc:spChg chg="mod">
          <ac:chgData name="Галина Галина" userId="5db18f3bd805f1eb" providerId="LiveId" clId="{A203F205-DFB7-4D8C-8C72-067A5DA81345}" dt="2024-04-29T16:29:50.949" v="56" actId="20577"/>
          <ac:spMkLst>
            <pc:docMk/>
            <pc:sldMk cId="1497261093" sldId="829"/>
            <ac:spMk id="6" creationId="{24F43F86-86F4-3D23-31AB-55E816DED810}"/>
          </ac:spMkLst>
        </pc:spChg>
      </pc:sldChg>
      <pc:sldChg chg="addSp delSp modSp add mod">
        <pc:chgData name="Галина Галина" userId="5db18f3bd805f1eb" providerId="LiveId" clId="{A203F205-DFB7-4D8C-8C72-067A5DA81345}" dt="2024-04-29T16:32:59.877" v="81" actId="1076"/>
        <pc:sldMkLst>
          <pc:docMk/>
          <pc:sldMk cId="2882035609" sldId="830"/>
        </pc:sldMkLst>
        <pc:spChg chg="del mod">
          <ac:chgData name="Галина Галина" userId="5db18f3bd805f1eb" providerId="LiveId" clId="{A203F205-DFB7-4D8C-8C72-067A5DA81345}" dt="2024-04-29T16:32:48.986" v="75" actId="478"/>
          <ac:spMkLst>
            <pc:docMk/>
            <pc:sldMk cId="2882035609" sldId="830"/>
            <ac:spMk id="6" creationId="{B258085C-7A5D-DE29-0165-6E1ED399C0F4}"/>
          </ac:spMkLst>
        </pc:spChg>
        <pc:spChg chg="add mod">
          <ac:chgData name="Галина Галина" userId="5db18f3bd805f1eb" providerId="LiveId" clId="{A203F205-DFB7-4D8C-8C72-067A5DA81345}" dt="2024-04-29T16:32:59.877" v="81" actId="1076"/>
          <ac:spMkLst>
            <pc:docMk/>
            <pc:sldMk cId="2882035609" sldId="830"/>
            <ac:spMk id="8" creationId="{933506BF-40E3-BC31-7F92-E49E00414A24}"/>
          </ac:spMkLst>
        </pc:spChg>
        <pc:picChg chg="add mod">
          <ac:chgData name="Галина Галина" userId="5db18f3bd805f1eb" providerId="LiveId" clId="{A203F205-DFB7-4D8C-8C72-067A5DA81345}" dt="2024-04-29T16:32:24.978" v="73" actId="14100"/>
          <ac:picMkLst>
            <pc:docMk/>
            <pc:sldMk cId="2882035609" sldId="830"/>
            <ac:picMk id="4" creationId="{1D71537F-A02A-7BD2-2DDD-B71E07DE431F}"/>
          </ac:picMkLst>
        </pc:picChg>
        <pc:picChg chg="del">
          <ac:chgData name="Галина Галина" userId="5db18f3bd805f1eb" providerId="LiveId" clId="{A203F205-DFB7-4D8C-8C72-067A5DA81345}" dt="2024-04-29T16:30:58.404" v="70" actId="478"/>
          <ac:picMkLst>
            <pc:docMk/>
            <pc:sldMk cId="2882035609" sldId="830"/>
            <ac:picMk id="5" creationId="{E524E068-B668-0D96-084E-6D64211072A2}"/>
          </ac:picMkLst>
        </pc:picChg>
      </pc:sldChg>
      <pc:sldChg chg="add del">
        <pc:chgData name="Галина Галина" userId="5db18f3bd805f1eb" providerId="LiveId" clId="{A203F205-DFB7-4D8C-8C72-067A5DA81345}" dt="2024-04-29T16:30:05.900" v="58" actId="47"/>
        <pc:sldMkLst>
          <pc:docMk/>
          <pc:sldMk cId="3383075326" sldId="830"/>
        </pc:sldMkLst>
      </pc:sldChg>
      <pc:sldChg chg="addSp delSp modSp add mod">
        <pc:chgData name="Галина Галина" userId="5db18f3bd805f1eb" providerId="LiveId" clId="{A203F205-DFB7-4D8C-8C72-067A5DA81345}" dt="2024-04-29T16:34:10.131" v="135" actId="478"/>
        <pc:sldMkLst>
          <pc:docMk/>
          <pc:sldMk cId="1696360178" sldId="831"/>
        </pc:sldMkLst>
        <pc:spChg chg="del mod">
          <ac:chgData name="Галина Галина" userId="5db18f3bd805f1eb" providerId="LiveId" clId="{A203F205-DFB7-4D8C-8C72-067A5DA81345}" dt="2024-04-29T16:34:10.131" v="135" actId="478"/>
          <ac:spMkLst>
            <pc:docMk/>
            <pc:sldMk cId="1696360178" sldId="831"/>
            <ac:spMk id="3" creationId="{00000000-0000-0000-0000-000000000000}"/>
          </ac:spMkLst>
        </pc:spChg>
        <pc:graphicFrameChg chg="del">
          <ac:chgData name="Галина Галина" userId="5db18f3bd805f1eb" providerId="LiveId" clId="{A203F205-DFB7-4D8C-8C72-067A5DA81345}" dt="2024-04-29T16:33:15.142" v="125" actId="478"/>
          <ac:graphicFrameMkLst>
            <pc:docMk/>
            <pc:sldMk cId="1696360178" sldId="831"/>
            <ac:graphicFrameMk id="4" creationId="{1B0B7202-B406-FB73-F1CC-A195D05617AE}"/>
          </ac:graphicFrameMkLst>
        </pc:graphicFrameChg>
        <pc:graphicFrameChg chg="add mod modGraphic">
          <ac:chgData name="Галина Галина" userId="5db18f3bd805f1eb" providerId="LiveId" clId="{A203F205-DFB7-4D8C-8C72-067A5DA81345}" dt="2024-04-29T16:33:29.914" v="128" actId="14100"/>
          <ac:graphicFrameMkLst>
            <pc:docMk/>
            <pc:sldMk cId="1696360178" sldId="831"/>
            <ac:graphicFrameMk id="5" creationId="{EEF70A4F-209F-0D16-53A5-A912029F019E}"/>
          </ac:graphicFrameMkLst>
        </pc:graphicFrameChg>
      </pc:sldChg>
      <pc:sldChg chg="addSp delSp modSp add mod">
        <pc:chgData name="Галина Галина" userId="5db18f3bd805f1eb" providerId="LiveId" clId="{A203F205-DFB7-4D8C-8C72-067A5DA81345}" dt="2024-04-29T16:34:05.632" v="134" actId="478"/>
        <pc:sldMkLst>
          <pc:docMk/>
          <pc:sldMk cId="2263625731" sldId="832"/>
        </pc:sldMkLst>
        <pc:spChg chg="del">
          <ac:chgData name="Галина Галина" userId="5db18f3bd805f1eb" providerId="LiveId" clId="{A203F205-DFB7-4D8C-8C72-067A5DA81345}" dt="2024-04-29T16:34:05.632" v="134" actId="478"/>
          <ac:spMkLst>
            <pc:docMk/>
            <pc:sldMk cId="2263625731" sldId="832"/>
            <ac:spMk id="3" creationId="{00000000-0000-0000-0000-000000000000}"/>
          </ac:spMkLst>
        </pc:spChg>
        <pc:graphicFrameChg chg="add mod modGraphic">
          <ac:chgData name="Галина Галина" userId="5db18f3bd805f1eb" providerId="LiveId" clId="{A203F205-DFB7-4D8C-8C72-067A5DA81345}" dt="2024-04-29T16:34:04.307" v="133" actId="1076"/>
          <ac:graphicFrameMkLst>
            <pc:docMk/>
            <pc:sldMk cId="2263625731" sldId="832"/>
            <ac:graphicFrameMk id="4" creationId="{87A69F5A-ACF4-EB09-03E1-EEAB009D1BB6}"/>
          </ac:graphicFrameMkLst>
        </pc:graphicFrameChg>
        <pc:graphicFrameChg chg="del">
          <ac:chgData name="Галина Галина" userId="5db18f3bd805f1eb" providerId="LiveId" clId="{A203F205-DFB7-4D8C-8C72-067A5DA81345}" dt="2024-04-29T16:33:57.319" v="130" actId="478"/>
          <ac:graphicFrameMkLst>
            <pc:docMk/>
            <pc:sldMk cId="2263625731" sldId="832"/>
            <ac:graphicFrameMk id="5" creationId="{EEF70A4F-209F-0D16-53A5-A912029F019E}"/>
          </ac:graphicFrameMkLst>
        </pc:graphicFrameChg>
      </pc:sldChg>
      <pc:sldChg chg="modSp add mod">
        <pc:chgData name="Галина Галина" userId="5db18f3bd805f1eb" providerId="LiveId" clId="{A203F205-DFB7-4D8C-8C72-067A5DA81345}" dt="2024-04-29T16:34:44.564" v="140" actId="12"/>
        <pc:sldMkLst>
          <pc:docMk/>
          <pc:sldMk cId="2931525503" sldId="833"/>
        </pc:sldMkLst>
        <pc:spChg chg="mod">
          <ac:chgData name="Галина Галина" userId="5db18f3bd805f1eb" providerId="LiveId" clId="{A203F205-DFB7-4D8C-8C72-067A5DA81345}" dt="2024-04-29T16:34:44.564" v="140" actId="12"/>
          <ac:spMkLst>
            <pc:docMk/>
            <pc:sldMk cId="2931525503" sldId="833"/>
            <ac:spMk id="3" creationId="{00000000-0000-0000-0000-000000000000}"/>
          </ac:spMkLst>
        </pc:spChg>
      </pc:sldChg>
      <pc:sldChg chg="modSp add mod">
        <pc:chgData name="Галина Галина" userId="5db18f3bd805f1eb" providerId="LiveId" clId="{A203F205-DFB7-4D8C-8C72-067A5DA81345}" dt="2024-04-29T16:35:06.233" v="143" actId="12"/>
        <pc:sldMkLst>
          <pc:docMk/>
          <pc:sldMk cId="1663021889" sldId="834"/>
        </pc:sldMkLst>
        <pc:spChg chg="mod">
          <ac:chgData name="Галина Галина" userId="5db18f3bd805f1eb" providerId="LiveId" clId="{A203F205-DFB7-4D8C-8C72-067A5DA81345}" dt="2024-04-29T16:35:06.233" v="143" actId="12"/>
          <ac:spMkLst>
            <pc:docMk/>
            <pc:sldMk cId="1663021889" sldId="834"/>
            <ac:spMk id="3" creationId="{00000000-0000-0000-0000-000000000000}"/>
          </ac:spMkLst>
        </pc:spChg>
      </pc:sldChg>
      <pc:sldChg chg="modSp add mod">
        <pc:chgData name="Галина Галина" userId="5db18f3bd805f1eb" providerId="LiveId" clId="{A203F205-DFB7-4D8C-8C72-067A5DA81345}" dt="2024-04-29T16:35:30.987" v="147" actId="12"/>
        <pc:sldMkLst>
          <pc:docMk/>
          <pc:sldMk cId="2555092659" sldId="835"/>
        </pc:sldMkLst>
        <pc:spChg chg="mod">
          <ac:chgData name="Галина Галина" userId="5db18f3bd805f1eb" providerId="LiveId" clId="{A203F205-DFB7-4D8C-8C72-067A5DA81345}" dt="2024-04-29T16:35:30.987" v="147" actId="12"/>
          <ac:spMkLst>
            <pc:docMk/>
            <pc:sldMk cId="2555092659" sldId="835"/>
            <ac:spMk id="3" creationId="{00000000-0000-0000-0000-000000000000}"/>
          </ac:spMkLst>
        </pc:spChg>
      </pc:sldChg>
      <pc:sldChg chg="modSp add mod">
        <pc:chgData name="Галина Галина" userId="5db18f3bd805f1eb" providerId="LiveId" clId="{A203F205-DFB7-4D8C-8C72-067A5DA81345}" dt="2024-04-29T16:35:53.524" v="151" actId="12"/>
        <pc:sldMkLst>
          <pc:docMk/>
          <pc:sldMk cId="2955521225" sldId="836"/>
        </pc:sldMkLst>
        <pc:spChg chg="mod">
          <ac:chgData name="Галина Галина" userId="5db18f3bd805f1eb" providerId="LiveId" clId="{A203F205-DFB7-4D8C-8C72-067A5DA81345}" dt="2024-04-29T16:35:53.524" v="151" actId="12"/>
          <ac:spMkLst>
            <pc:docMk/>
            <pc:sldMk cId="2955521225" sldId="836"/>
            <ac:spMk id="3" creationId="{00000000-0000-0000-0000-000000000000}"/>
          </ac:spMkLst>
        </pc:spChg>
      </pc:sldChg>
      <pc:sldChg chg="addSp delSp modSp add mod">
        <pc:chgData name="Галина Галина" userId="5db18f3bd805f1eb" providerId="LiveId" clId="{A203F205-DFB7-4D8C-8C72-067A5DA81345}" dt="2024-04-29T16:37:19.929" v="167" actId="1076"/>
        <pc:sldMkLst>
          <pc:docMk/>
          <pc:sldMk cId="2927829262" sldId="837"/>
        </pc:sldMkLst>
        <pc:spChg chg="del mod">
          <ac:chgData name="Галина Галина" userId="5db18f3bd805f1eb" providerId="LiveId" clId="{A203F205-DFB7-4D8C-8C72-067A5DA81345}" dt="2024-04-29T16:36:25.668" v="154" actId="22"/>
          <ac:spMkLst>
            <pc:docMk/>
            <pc:sldMk cId="2927829262" sldId="837"/>
            <ac:spMk id="3" creationId="{00000000-0000-0000-0000-000000000000}"/>
          </ac:spMkLst>
        </pc:spChg>
        <pc:picChg chg="add del mod ord">
          <ac:chgData name="Галина Галина" userId="5db18f3bd805f1eb" providerId="LiveId" clId="{A203F205-DFB7-4D8C-8C72-067A5DA81345}" dt="2024-04-29T16:36:37.421" v="162" actId="478"/>
          <ac:picMkLst>
            <pc:docMk/>
            <pc:sldMk cId="2927829262" sldId="837"/>
            <ac:picMk id="5" creationId="{B3C03EF7-5A6E-4AC5-2313-2B3F221F72E5}"/>
          </ac:picMkLst>
        </pc:picChg>
        <pc:picChg chg="add mod">
          <ac:chgData name="Галина Галина" userId="5db18f3bd805f1eb" providerId="LiveId" clId="{A203F205-DFB7-4D8C-8C72-067A5DA81345}" dt="2024-04-29T16:37:19.929" v="167" actId="1076"/>
          <ac:picMkLst>
            <pc:docMk/>
            <pc:sldMk cId="2927829262" sldId="837"/>
            <ac:picMk id="8" creationId="{3DB22FAC-31CB-598A-2C5B-BE4C719A2552}"/>
          </ac:picMkLst>
        </pc:picChg>
      </pc:sldChg>
      <pc:sldChg chg="addSp delSp modSp add mod">
        <pc:chgData name="Галина Галина" userId="5db18f3bd805f1eb" providerId="LiveId" clId="{A203F205-DFB7-4D8C-8C72-067A5DA81345}" dt="2024-04-29T16:37:48.704" v="175" actId="14100"/>
        <pc:sldMkLst>
          <pc:docMk/>
          <pc:sldMk cId="4234897329" sldId="838"/>
        </pc:sldMkLst>
        <pc:spChg chg="del mod">
          <ac:chgData name="Галина Галина" userId="5db18f3bd805f1eb" providerId="LiveId" clId="{A203F205-DFB7-4D8C-8C72-067A5DA81345}" dt="2024-04-29T16:37:44.483" v="173"/>
          <ac:spMkLst>
            <pc:docMk/>
            <pc:sldMk cId="4234897329" sldId="838"/>
            <ac:spMk id="3" creationId="{00000000-0000-0000-0000-000000000000}"/>
          </ac:spMkLst>
        </pc:spChg>
        <pc:graphicFrameChg chg="add mod modGraphic">
          <ac:chgData name="Галина Галина" userId="5db18f3bd805f1eb" providerId="LiveId" clId="{A203F205-DFB7-4D8C-8C72-067A5DA81345}" dt="2024-04-29T16:37:48.704" v="175" actId="14100"/>
          <ac:graphicFrameMkLst>
            <pc:docMk/>
            <pc:sldMk cId="4234897329" sldId="838"/>
            <ac:graphicFrameMk id="4" creationId="{682A16F4-870F-14D4-D266-DD0CDBD4C097}"/>
          </ac:graphicFrameMkLst>
        </pc:graphicFrameChg>
      </pc:sldChg>
      <pc:sldChg chg="modSp add mod">
        <pc:chgData name="Галина Галина" userId="5db18f3bd805f1eb" providerId="LiveId" clId="{A203F205-DFB7-4D8C-8C72-067A5DA81345}" dt="2024-04-29T16:41:14.327" v="200"/>
        <pc:sldMkLst>
          <pc:docMk/>
          <pc:sldMk cId="4188775865" sldId="839"/>
        </pc:sldMkLst>
        <pc:spChg chg="mod">
          <ac:chgData name="Галина Галина" userId="5db18f3bd805f1eb" providerId="LiveId" clId="{A203F205-DFB7-4D8C-8C72-067A5DA81345}" dt="2024-04-29T16:41:14.327" v="200"/>
          <ac:spMkLst>
            <pc:docMk/>
            <pc:sldMk cId="4188775865" sldId="839"/>
            <ac:spMk id="3" creationId="{00000000-0000-0000-0000-000000000000}"/>
          </ac:spMkLst>
        </pc:spChg>
      </pc:sldChg>
      <pc:sldChg chg="addSp modSp add mod">
        <pc:chgData name="Галина Галина" userId="5db18f3bd805f1eb" providerId="LiveId" clId="{A203F205-DFB7-4D8C-8C72-067A5DA81345}" dt="2024-04-29T16:42:04.227" v="208" actId="14100"/>
        <pc:sldMkLst>
          <pc:docMk/>
          <pc:sldMk cId="452090094" sldId="840"/>
        </pc:sldMkLst>
        <pc:spChg chg="mod">
          <ac:chgData name="Галина Галина" userId="5db18f3bd805f1eb" providerId="LiveId" clId="{A203F205-DFB7-4D8C-8C72-067A5DA81345}" dt="2024-04-29T16:41:33.907" v="202"/>
          <ac:spMkLst>
            <pc:docMk/>
            <pc:sldMk cId="452090094" sldId="840"/>
            <ac:spMk id="3" creationId="{00000000-0000-0000-0000-000000000000}"/>
          </ac:spMkLst>
        </pc:spChg>
        <pc:graphicFrameChg chg="add mod modGraphic">
          <ac:chgData name="Галина Галина" userId="5db18f3bd805f1eb" providerId="LiveId" clId="{A203F205-DFB7-4D8C-8C72-067A5DA81345}" dt="2024-04-29T16:42:04.227" v="208" actId="14100"/>
          <ac:graphicFrameMkLst>
            <pc:docMk/>
            <pc:sldMk cId="452090094" sldId="840"/>
            <ac:graphicFrameMk id="4" creationId="{4AE5B78E-7C9A-BC79-C52A-38C4F83E4A52}"/>
          </ac:graphicFrameMkLst>
        </pc:graphicFrameChg>
      </pc:sldChg>
      <pc:sldChg chg="modSp add mod">
        <pc:chgData name="Галина Галина" userId="5db18f3bd805f1eb" providerId="LiveId" clId="{A203F205-DFB7-4D8C-8C72-067A5DA81345}" dt="2024-04-29T16:47:43.865" v="255" actId="5793"/>
        <pc:sldMkLst>
          <pc:docMk/>
          <pc:sldMk cId="1407022121" sldId="841"/>
        </pc:sldMkLst>
        <pc:spChg chg="mod">
          <ac:chgData name="Галина Галина" userId="5db18f3bd805f1eb" providerId="LiveId" clId="{A203F205-DFB7-4D8C-8C72-067A5DA81345}" dt="2024-04-29T16:47:43.865" v="255" actId="5793"/>
          <ac:spMkLst>
            <pc:docMk/>
            <pc:sldMk cId="1407022121" sldId="841"/>
            <ac:spMk id="3" creationId="{00000000-0000-0000-0000-000000000000}"/>
          </ac:spMkLst>
        </pc:spChg>
      </pc:sldChg>
      <pc:sldChg chg="modSp add mod">
        <pc:chgData name="Галина Галина" userId="5db18f3bd805f1eb" providerId="LiveId" clId="{A203F205-DFB7-4D8C-8C72-067A5DA81345}" dt="2024-04-29T16:48:25.235" v="262" actId="12"/>
        <pc:sldMkLst>
          <pc:docMk/>
          <pc:sldMk cId="3399155604" sldId="842"/>
        </pc:sldMkLst>
        <pc:spChg chg="mod">
          <ac:chgData name="Галина Галина" userId="5db18f3bd805f1eb" providerId="LiveId" clId="{A203F205-DFB7-4D8C-8C72-067A5DA81345}" dt="2024-04-29T16:48:25.235" v="262" actId="12"/>
          <ac:spMkLst>
            <pc:docMk/>
            <pc:sldMk cId="3399155604" sldId="842"/>
            <ac:spMk id="3" creationId="{00000000-0000-0000-0000-000000000000}"/>
          </ac:spMkLst>
        </pc:spChg>
      </pc:sldChg>
      <pc:sldChg chg="modSp add mod">
        <pc:chgData name="Галина Галина" userId="5db18f3bd805f1eb" providerId="LiveId" clId="{A203F205-DFB7-4D8C-8C72-067A5DA81345}" dt="2024-04-29T16:48:54.311" v="266" actId="12"/>
        <pc:sldMkLst>
          <pc:docMk/>
          <pc:sldMk cId="4128232960" sldId="843"/>
        </pc:sldMkLst>
        <pc:spChg chg="mod">
          <ac:chgData name="Галина Галина" userId="5db18f3bd805f1eb" providerId="LiveId" clId="{A203F205-DFB7-4D8C-8C72-067A5DA81345}" dt="2024-04-29T16:48:54.311" v="266" actId="12"/>
          <ac:spMkLst>
            <pc:docMk/>
            <pc:sldMk cId="4128232960" sldId="843"/>
            <ac:spMk id="3" creationId="{00000000-0000-0000-0000-000000000000}"/>
          </ac:spMkLst>
        </pc:spChg>
      </pc:sldChg>
      <pc:sldChg chg="add">
        <pc:chgData name="Галина Галина" userId="5db18f3bd805f1eb" providerId="LiveId" clId="{A203F205-DFB7-4D8C-8C72-067A5DA81345}" dt="2024-04-29T16:48:59.275" v="267"/>
        <pc:sldMkLst>
          <pc:docMk/>
          <pc:sldMk cId="746083795" sldId="844"/>
        </pc:sldMkLst>
      </pc:sldChg>
      <pc:sldChg chg="modSp add mod">
        <pc:chgData name="Галина Галина" userId="5db18f3bd805f1eb" providerId="LiveId" clId="{A203F205-DFB7-4D8C-8C72-067A5DA81345}" dt="2024-04-29T16:56:44.413" v="282" actId="20577"/>
        <pc:sldMkLst>
          <pc:docMk/>
          <pc:sldMk cId="1128051716" sldId="845"/>
        </pc:sldMkLst>
        <pc:spChg chg="mod">
          <ac:chgData name="Галина Галина" userId="5db18f3bd805f1eb" providerId="LiveId" clId="{A203F205-DFB7-4D8C-8C72-067A5DA81345}" dt="2024-04-29T16:56:44.413" v="282" actId="20577"/>
          <ac:spMkLst>
            <pc:docMk/>
            <pc:sldMk cId="1128051716" sldId="845"/>
            <ac:spMk id="3" creationId="{7057F31A-51A3-4613-2257-0E1F9DFBAFA9}"/>
          </ac:spMkLst>
        </pc:spChg>
      </pc:sldChg>
      <pc:sldChg chg="modSp add mod">
        <pc:chgData name="Галина Галина" userId="5db18f3bd805f1eb" providerId="LiveId" clId="{A203F205-DFB7-4D8C-8C72-067A5DA81345}" dt="2024-04-29T17:11:29.808" v="366"/>
        <pc:sldMkLst>
          <pc:docMk/>
          <pc:sldMk cId="652818514" sldId="846"/>
        </pc:sldMkLst>
        <pc:spChg chg="mod">
          <ac:chgData name="Галина Галина" userId="5db18f3bd805f1eb" providerId="LiveId" clId="{A203F205-DFB7-4D8C-8C72-067A5DA81345}" dt="2024-04-29T17:10:55.147" v="364" actId="20577"/>
          <ac:spMkLst>
            <pc:docMk/>
            <pc:sldMk cId="652818514" sldId="846"/>
            <ac:spMk id="2" creationId="{00000000-0000-0000-0000-000000000000}"/>
          </ac:spMkLst>
        </pc:spChg>
        <pc:spChg chg="mod">
          <ac:chgData name="Галина Галина" userId="5db18f3bd805f1eb" providerId="LiveId" clId="{A203F205-DFB7-4D8C-8C72-067A5DA81345}" dt="2024-04-29T17:11:29.808" v="366"/>
          <ac:spMkLst>
            <pc:docMk/>
            <pc:sldMk cId="652818514" sldId="846"/>
            <ac:spMk id="3" creationId="{00000000-0000-0000-0000-000000000000}"/>
          </ac:spMkLst>
        </pc:spChg>
      </pc:sldChg>
      <pc:sldChg chg="modSp add mod">
        <pc:chgData name="Галина Галина" userId="5db18f3bd805f1eb" providerId="LiveId" clId="{A203F205-DFB7-4D8C-8C72-067A5DA81345}" dt="2024-04-29T17:11:55.338" v="373" actId="12"/>
        <pc:sldMkLst>
          <pc:docMk/>
          <pc:sldMk cId="1750589181" sldId="847"/>
        </pc:sldMkLst>
        <pc:spChg chg="mod">
          <ac:chgData name="Галина Галина" userId="5db18f3bd805f1eb" providerId="LiveId" clId="{A203F205-DFB7-4D8C-8C72-067A5DA81345}" dt="2024-04-29T17:11:55.338" v="373" actId="12"/>
          <ac:spMkLst>
            <pc:docMk/>
            <pc:sldMk cId="1750589181" sldId="847"/>
            <ac:spMk id="3" creationId="{00000000-0000-0000-0000-000000000000}"/>
          </ac:spMkLst>
        </pc:spChg>
      </pc:sldChg>
      <pc:sldChg chg="modSp add mod">
        <pc:chgData name="Галина Галина" userId="5db18f3bd805f1eb" providerId="LiveId" clId="{A203F205-DFB7-4D8C-8C72-067A5DA81345}" dt="2024-04-29T17:12:10.521" v="375"/>
        <pc:sldMkLst>
          <pc:docMk/>
          <pc:sldMk cId="1542468045" sldId="848"/>
        </pc:sldMkLst>
        <pc:spChg chg="mod">
          <ac:chgData name="Галина Галина" userId="5db18f3bd805f1eb" providerId="LiveId" clId="{A203F205-DFB7-4D8C-8C72-067A5DA81345}" dt="2024-04-29T17:12:10.521" v="375"/>
          <ac:spMkLst>
            <pc:docMk/>
            <pc:sldMk cId="1542468045" sldId="848"/>
            <ac:spMk id="3" creationId="{00000000-0000-0000-0000-000000000000}"/>
          </ac:spMkLst>
        </pc:spChg>
      </pc:sldChg>
      <pc:sldChg chg="modSp add mod">
        <pc:chgData name="Галина Галина" userId="5db18f3bd805f1eb" providerId="LiveId" clId="{A203F205-DFB7-4D8C-8C72-067A5DA81345}" dt="2024-04-29T17:12:23.988" v="377"/>
        <pc:sldMkLst>
          <pc:docMk/>
          <pc:sldMk cId="1449583298" sldId="849"/>
        </pc:sldMkLst>
        <pc:spChg chg="mod">
          <ac:chgData name="Галина Галина" userId="5db18f3bd805f1eb" providerId="LiveId" clId="{A203F205-DFB7-4D8C-8C72-067A5DA81345}" dt="2024-04-29T17:12:23.988" v="377"/>
          <ac:spMkLst>
            <pc:docMk/>
            <pc:sldMk cId="1449583298" sldId="849"/>
            <ac:spMk id="3" creationId="{00000000-0000-0000-0000-000000000000}"/>
          </ac:spMkLst>
        </pc:spChg>
      </pc:sldChg>
      <pc:sldChg chg="modSp add mod">
        <pc:chgData name="Галина Галина" userId="5db18f3bd805f1eb" providerId="LiveId" clId="{A203F205-DFB7-4D8C-8C72-067A5DA81345}" dt="2024-04-29T17:12:38.213" v="379"/>
        <pc:sldMkLst>
          <pc:docMk/>
          <pc:sldMk cId="2070837473" sldId="850"/>
        </pc:sldMkLst>
        <pc:spChg chg="mod">
          <ac:chgData name="Галина Галина" userId="5db18f3bd805f1eb" providerId="LiveId" clId="{A203F205-DFB7-4D8C-8C72-067A5DA81345}" dt="2024-04-29T17:12:38.213" v="379"/>
          <ac:spMkLst>
            <pc:docMk/>
            <pc:sldMk cId="2070837473" sldId="850"/>
            <ac:spMk id="3" creationId="{00000000-0000-0000-0000-000000000000}"/>
          </ac:spMkLst>
        </pc:spChg>
      </pc:sldChg>
      <pc:sldChg chg="modSp add mod">
        <pc:chgData name="Галина Галина" userId="5db18f3bd805f1eb" providerId="LiveId" clId="{A203F205-DFB7-4D8C-8C72-067A5DA81345}" dt="2024-04-29T17:12:56.648" v="381"/>
        <pc:sldMkLst>
          <pc:docMk/>
          <pc:sldMk cId="4008650827" sldId="851"/>
        </pc:sldMkLst>
        <pc:spChg chg="mod">
          <ac:chgData name="Галина Галина" userId="5db18f3bd805f1eb" providerId="LiveId" clId="{A203F205-DFB7-4D8C-8C72-067A5DA81345}" dt="2024-04-29T17:12:56.648" v="381"/>
          <ac:spMkLst>
            <pc:docMk/>
            <pc:sldMk cId="4008650827" sldId="851"/>
            <ac:spMk id="3" creationId="{00000000-0000-0000-0000-000000000000}"/>
          </ac:spMkLst>
        </pc:spChg>
      </pc:sldChg>
      <pc:sldChg chg="modSp add mod">
        <pc:chgData name="Галина Галина" userId="5db18f3bd805f1eb" providerId="LiveId" clId="{A203F205-DFB7-4D8C-8C72-067A5DA81345}" dt="2024-04-29T17:13:11.623" v="383"/>
        <pc:sldMkLst>
          <pc:docMk/>
          <pc:sldMk cId="2641208317" sldId="852"/>
        </pc:sldMkLst>
        <pc:spChg chg="mod">
          <ac:chgData name="Галина Галина" userId="5db18f3bd805f1eb" providerId="LiveId" clId="{A203F205-DFB7-4D8C-8C72-067A5DA81345}" dt="2024-04-29T17:13:11.623" v="383"/>
          <ac:spMkLst>
            <pc:docMk/>
            <pc:sldMk cId="2641208317" sldId="852"/>
            <ac:spMk id="3" creationId="{00000000-0000-0000-0000-000000000000}"/>
          </ac:spMkLst>
        </pc:spChg>
      </pc:sldChg>
      <pc:sldChg chg="modSp add mod">
        <pc:chgData name="Галина Галина" userId="5db18f3bd805f1eb" providerId="LiveId" clId="{A203F205-DFB7-4D8C-8C72-067A5DA81345}" dt="2024-04-29T17:13:27.095" v="385"/>
        <pc:sldMkLst>
          <pc:docMk/>
          <pc:sldMk cId="3576233554" sldId="853"/>
        </pc:sldMkLst>
        <pc:spChg chg="mod">
          <ac:chgData name="Галина Галина" userId="5db18f3bd805f1eb" providerId="LiveId" clId="{A203F205-DFB7-4D8C-8C72-067A5DA81345}" dt="2024-04-29T17:13:27.095" v="385"/>
          <ac:spMkLst>
            <pc:docMk/>
            <pc:sldMk cId="3576233554" sldId="853"/>
            <ac:spMk id="3" creationId="{00000000-0000-0000-0000-000000000000}"/>
          </ac:spMkLst>
        </pc:spChg>
      </pc:sldChg>
      <pc:sldChg chg="modSp add mod">
        <pc:chgData name="Галина Галина" userId="5db18f3bd805f1eb" providerId="LiveId" clId="{A203F205-DFB7-4D8C-8C72-067A5DA81345}" dt="2024-04-29T17:13:41.239" v="387"/>
        <pc:sldMkLst>
          <pc:docMk/>
          <pc:sldMk cId="3340971570" sldId="854"/>
        </pc:sldMkLst>
        <pc:spChg chg="mod">
          <ac:chgData name="Галина Галина" userId="5db18f3bd805f1eb" providerId="LiveId" clId="{A203F205-DFB7-4D8C-8C72-067A5DA81345}" dt="2024-04-29T17:13:41.239" v="387"/>
          <ac:spMkLst>
            <pc:docMk/>
            <pc:sldMk cId="3340971570" sldId="854"/>
            <ac:spMk id="3" creationId="{00000000-0000-0000-0000-000000000000}"/>
          </ac:spMkLst>
        </pc:spChg>
      </pc:sldChg>
      <pc:sldChg chg="modSp add mod">
        <pc:chgData name="Галина Галина" userId="5db18f3bd805f1eb" providerId="LiveId" clId="{A203F205-DFB7-4D8C-8C72-067A5DA81345}" dt="2024-04-29T17:13:57.063" v="389"/>
        <pc:sldMkLst>
          <pc:docMk/>
          <pc:sldMk cId="2767330546" sldId="855"/>
        </pc:sldMkLst>
        <pc:spChg chg="mod">
          <ac:chgData name="Галина Галина" userId="5db18f3bd805f1eb" providerId="LiveId" clId="{A203F205-DFB7-4D8C-8C72-067A5DA81345}" dt="2024-04-29T17:13:57.063" v="389"/>
          <ac:spMkLst>
            <pc:docMk/>
            <pc:sldMk cId="2767330546" sldId="855"/>
            <ac:spMk id="3" creationId="{00000000-0000-0000-0000-000000000000}"/>
          </ac:spMkLst>
        </pc:spChg>
      </pc:sldChg>
      <pc:sldChg chg="modSp add mod">
        <pc:chgData name="Галина Галина" userId="5db18f3bd805f1eb" providerId="LiveId" clId="{A203F205-DFB7-4D8C-8C72-067A5DA81345}" dt="2024-04-29T17:15:13.382" v="399" actId="20577"/>
        <pc:sldMkLst>
          <pc:docMk/>
          <pc:sldMk cId="1146652915" sldId="856"/>
        </pc:sldMkLst>
        <pc:spChg chg="mod">
          <ac:chgData name="Галина Галина" userId="5db18f3bd805f1eb" providerId="LiveId" clId="{A203F205-DFB7-4D8C-8C72-067A5DA81345}" dt="2024-04-29T17:15:13.382" v="399" actId="20577"/>
          <ac:spMkLst>
            <pc:docMk/>
            <pc:sldMk cId="1146652915" sldId="856"/>
            <ac:spMk id="3" creationId="{00000000-0000-0000-0000-000000000000}"/>
          </ac:spMkLst>
        </pc:spChg>
      </pc:sldChg>
      <pc:sldChg chg="add">
        <pc:chgData name="Галина Галина" userId="5db18f3bd805f1eb" providerId="LiveId" clId="{A203F205-DFB7-4D8C-8C72-067A5DA81345}" dt="2024-04-29T17:15:21.039" v="400"/>
        <pc:sldMkLst>
          <pc:docMk/>
          <pc:sldMk cId="503374381" sldId="857"/>
        </pc:sldMkLst>
      </pc:sldChg>
      <pc:sldChg chg="modSp add mod">
        <pc:chgData name="Галина Галина" userId="5db18f3bd805f1eb" providerId="LiveId" clId="{A203F205-DFB7-4D8C-8C72-067A5DA81345}" dt="2024-04-29T17:15:43.799" v="403" actId="20577"/>
        <pc:sldMkLst>
          <pc:docMk/>
          <pc:sldMk cId="1824930060" sldId="858"/>
        </pc:sldMkLst>
        <pc:spChg chg="mod">
          <ac:chgData name="Галина Галина" userId="5db18f3bd805f1eb" providerId="LiveId" clId="{A203F205-DFB7-4D8C-8C72-067A5DA81345}" dt="2024-04-29T17:15:43.799" v="403" actId="20577"/>
          <ac:spMkLst>
            <pc:docMk/>
            <pc:sldMk cId="1824930060" sldId="858"/>
            <ac:spMk id="3" creationId="{7057F31A-51A3-4613-2257-0E1F9DFBAFA9}"/>
          </ac:spMkLst>
        </pc:spChg>
      </pc:sldChg>
      <pc:sldChg chg="modSp add mod">
        <pc:chgData name="Галина Галина" userId="5db18f3bd805f1eb" providerId="LiveId" clId="{A203F205-DFB7-4D8C-8C72-067A5DA81345}" dt="2024-04-29T17:18:00.451" v="407"/>
        <pc:sldMkLst>
          <pc:docMk/>
          <pc:sldMk cId="2410860886" sldId="859"/>
        </pc:sldMkLst>
        <pc:spChg chg="mod">
          <ac:chgData name="Галина Галина" userId="5db18f3bd805f1eb" providerId="LiveId" clId="{A203F205-DFB7-4D8C-8C72-067A5DA81345}" dt="2024-04-29T17:15:53.317" v="405" actId="20577"/>
          <ac:spMkLst>
            <pc:docMk/>
            <pc:sldMk cId="2410860886" sldId="859"/>
            <ac:spMk id="2" creationId="{00000000-0000-0000-0000-000000000000}"/>
          </ac:spMkLst>
        </pc:spChg>
        <pc:spChg chg="mod">
          <ac:chgData name="Галина Галина" userId="5db18f3bd805f1eb" providerId="LiveId" clId="{A203F205-DFB7-4D8C-8C72-067A5DA81345}" dt="2024-04-29T17:18:00.451" v="407"/>
          <ac:spMkLst>
            <pc:docMk/>
            <pc:sldMk cId="2410860886" sldId="859"/>
            <ac:spMk id="3" creationId="{00000000-0000-0000-0000-000000000000}"/>
          </ac:spMkLst>
        </pc:spChg>
      </pc:sldChg>
      <pc:sldChg chg="modSp add mod">
        <pc:chgData name="Галина Галина" userId="5db18f3bd805f1eb" providerId="LiveId" clId="{A203F205-DFB7-4D8C-8C72-067A5DA81345}" dt="2024-04-29T17:18:18.566" v="409"/>
        <pc:sldMkLst>
          <pc:docMk/>
          <pc:sldMk cId="3106570939" sldId="860"/>
        </pc:sldMkLst>
        <pc:spChg chg="mod">
          <ac:chgData name="Галина Галина" userId="5db18f3bd805f1eb" providerId="LiveId" clId="{A203F205-DFB7-4D8C-8C72-067A5DA81345}" dt="2024-04-29T17:18:18.566" v="409"/>
          <ac:spMkLst>
            <pc:docMk/>
            <pc:sldMk cId="3106570939" sldId="860"/>
            <ac:spMk id="3" creationId="{00000000-0000-0000-0000-000000000000}"/>
          </ac:spMkLst>
        </pc:spChg>
      </pc:sldChg>
      <pc:sldChg chg="modSp add mod">
        <pc:chgData name="Галина Галина" userId="5db18f3bd805f1eb" providerId="LiveId" clId="{A203F205-DFB7-4D8C-8C72-067A5DA81345}" dt="2024-04-29T17:18:35.628" v="411"/>
        <pc:sldMkLst>
          <pc:docMk/>
          <pc:sldMk cId="3217357922" sldId="861"/>
        </pc:sldMkLst>
        <pc:spChg chg="mod">
          <ac:chgData name="Галина Галина" userId="5db18f3bd805f1eb" providerId="LiveId" clId="{A203F205-DFB7-4D8C-8C72-067A5DA81345}" dt="2024-04-29T17:18:35.628" v="411"/>
          <ac:spMkLst>
            <pc:docMk/>
            <pc:sldMk cId="3217357922" sldId="861"/>
            <ac:spMk id="3" creationId="{00000000-0000-0000-0000-000000000000}"/>
          </ac:spMkLst>
        </pc:spChg>
      </pc:sldChg>
      <pc:sldChg chg="modSp add mod">
        <pc:chgData name="Галина Галина" userId="5db18f3bd805f1eb" providerId="LiveId" clId="{A203F205-DFB7-4D8C-8C72-067A5DA81345}" dt="2024-04-29T17:18:58.326" v="420" actId="20577"/>
        <pc:sldMkLst>
          <pc:docMk/>
          <pc:sldMk cId="1986051656" sldId="862"/>
        </pc:sldMkLst>
        <pc:spChg chg="mod">
          <ac:chgData name="Галина Галина" userId="5db18f3bd805f1eb" providerId="LiveId" clId="{A203F205-DFB7-4D8C-8C72-067A5DA81345}" dt="2024-04-29T17:18:58.326" v="420" actId="20577"/>
          <ac:spMkLst>
            <pc:docMk/>
            <pc:sldMk cId="1986051656" sldId="862"/>
            <ac:spMk id="3" creationId="{00000000-0000-0000-0000-000000000000}"/>
          </ac:spMkLst>
        </pc:spChg>
      </pc:sldChg>
      <pc:sldChg chg="addSp modSp add mod">
        <pc:chgData name="Галина Галина" userId="5db18f3bd805f1eb" providerId="LiveId" clId="{A203F205-DFB7-4D8C-8C72-067A5DA81345}" dt="2024-04-29T17:21:26.357" v="444" actId="120"/>
        <pc:sldMkLst>
          <pc:docMk/>
          <pc:sldMk cId="3622928464" sldId="863"/>
        </pc:sldMkLst>
        <pc:spChg chg="mod">
          <ac:chgData name="Галина Галина" userId="5db18f3bd805f1eb" providerId="LiveId" clId="{A203F205-DFB7-4D8C-8C72-067A5DA81345}" dt="2024-04-29T17:19:18.438" v="422" actId="20577"/>
          <ac:spMkLst>
            <pc:docMk/>
            <pc:sldMk cId="3622928464" sldId="863"/>
            <ac:spMk id="3" creationId="{00000000-0000-0000-0000-000000000000}"/>
          </ac:spMkLst>
        </pc:spChg>
        <pc:graphicFrameChg chg="add mod modGraphic">
          <ac:chgData name="Галина Галина" userId="5db18f3bd805f1eb" providerId="LiveId" clId="{A203F205-DFB7-4D8C-8C72-067A5DA81345}" dt="2024-04-29T17:21:26.357" v="444" actId="120"/>
          <ac:graphicFrameMkLst>
            <pc:docMk/>
            <pc:sldMk cId="3622928464" sldId="863"/>
            <ac:graphicFrameMk id="4" creationId="{6B06364C-5546-5DC1-383D-B2FEFCAEBD76}"/>
          </ac:graphicFrameMkLst>
        </pc:graphicFrameChg>
      </pc:sldChg>
      <pc:sldChg chg="addSp delSp modSp add mod">
        <pc:chgData name="Галина Галина" userId="5db18f3bd805f1eb" providerId="LiveId" clId="{A203F205-DFB7-4D8C-8C72-067A5DA81345}" dt="2024-04-29T17:21:17.095" v="442"/>
        <pc:sldMkLst>
          <pc:docMk/>
          <pc:sldMk cId="666692390" sldId="864"/>
        </pc:sldMkLst>
        <pc:graphicFrameChg chg="del">
          <ac:chgData name="Галина Галина" userId="5db18f3bd805f1eb" providerId="LiveId" clId="{A203F205-DFB7-4D8C-8C72-067A5DA81345}" dt="2024-04-29T17:20:01.867" v="429" actId="478"/>
          <ac:graphicFrameMkLst>
            <pc:docMk/>
            <pc:sldMk cId="666692390" sldId="864"/>
            <ac:graphicFrameMk id="4" creationId="{6B06364C-5546-5DC1-383D-B2FEFCAEBD76}"/>
          </ac:graphicFrameMkLst>
        </pc:graphicFrameChg>
        <pc:graphicFrameChg chg="add mod modGraphic">
          <ac:chgData name="Галина Галина" userId="5db18f3bd805f1eb" providerId="LiveId" clId="{A203F205-DFB7-4D8C-8C72-067A5DA81345}" dt="2024-04-29T17:21:17.095" v="442"/>
          <ac:graphicFrameMkLst>
            <pc:docMk/>
            <pc:sldMk cId="666692390" sldId="864"/>
            <ac:graphicFrameMk id="5" creationId="{C6D4D5E9-A709-8EF9-B2F8-0EA70B76DE45}"/>
          </ac:graphicFrameMkLst>
        </pc:graphicFrameChg>
      </pc:sldChg>
      <pc:sldChg chg="modSp add mod">
        <pc:chgData name="Галина Галина" userId="5db18f3bd805f1eb" providerId="LiveId" clId="{A203F205-DFB7-4D8C-8C72-067A5DA81345}" dt="2024-04-29T17:22:45.949" v="452" actId="12"/>
        <pc:sldMkLst>
          <pc:docMk/>
          <pc:sldMk cId="2235024403" sldId="865"/>
        </pc:sldMkLst>
        <pc:spChg chg="mod">
          <ac:chgData name="Галина Галина" userId="5db18f3bd805f1eb" providerId="LiveId" clId="{A203F205-DFB7-4D8C-8C72-067A5DA81345}" dt="2024-04-29T17:22:45.949" v="452" actId="12"/>
          <ac:spMkLst>
            <pc:docMk/>
            <pc:sldMk cId="2235024403" sldId="865"/>
            <ac:spMk id="3" creationId="{00000000-0000-0000-0000-000000000000}"/>
          </ac:spMkLst>
        </pc:spChg>
      </pc:sldChg>
      <pc:sldChg chg="modSp add mod">
        <pc:chgData name="Галина Галина" userId="5db18f3bd805f1eb" providerId="LiveId" clId="{A203F205-DFB7-4D8C-8C72-067A5DA81345}" dt="2024-04-29T18:11:25.891" v="533" actId="20577"/>
        <pc:sldMkLst>
          <pc:docMk/>
          <pc:sldMk cId="3393460033" sldId="866"/>
        </pc:sldMkLst>
        <pc:spChg chg="mod">
          <ac:chgData name="Галина Галина" userId="5db18f3bd805f1eb" providerId="LiveId" clId="{A203F205-DFB7-4D8C-8C72-067A5DA81345}" dt="2024-04-29T18:11:25.891" v="533" actId="20577"/>
          <ac:spMkLst>
            <pc:docMk/>
            <pc:sldMk cId="3393460033" sldId="866"/>
            <ac:spMk id="3" creationId="{00000000-0000-0000-0000-000000000000}"/>
          </ac:spMkLst>
        </pc:spChg>
      </pc:sldChg>
      <pc:sldChg chg="modSp add mod">
        <pc:chgData name="Галина Галина" userId="5db18f3bd805f1eb" providerId="LiveId" clId="{A203F205-DFB7-4D8C-8C72-067A5DA81345}" dt="2024-04-29T17:23:41.234" v="464" actId="255"/>
        <pc:sldMkLst>
          <pc:docMk/>
          <pc:sldMk cId="1340001552" sldId="867"/>
        </pc:sldMkLst>
        <pc:spChg chg="mod">
          <ac:chgData name="Галина Галина" userId="5db18f3bd805f1eb" providerId="LiveId" clId="{A203F205-DFB7-4D8C-8C72-067A5DA81345}" dt="2024-04-29T17:23:41.234" v="464" actId="255"/>
          <ac:spMkLst>
            <pc:docMk/>
            <pc:sldMk cId="1340001552" sldId="867"/>
            <ac:spMk id="3" creationId="{00000000-0000-0000-0000-000000000000}"/>
          </ac:spMkLst>
        </pc:spChg>
      </pc:sldChg>
      <pc:sldChg chg="modSp add mod">
        <pc:chgData name="Галина Галина" userId="5db18f3bd805f1eb" providerId="LiveId" clId="{A203F205-DFB7-4D8C-8C72-067A5DA81345}" dt="2024-04-29T17:24:00.675" v="468" actId="12"/>
        <pc:sldMkLst>
          <pc:docMk/>
          <pc:sldMk cId="1846082742" sldId="868"/>
        </pc:sldMkLst>
        <pc:spChg chg="mod">
          <ac:chgData name="Галина Галина" userId="5db18f3bd805f1eb" providerId="LiveId" clId="{A203F205-DFB7-4D8C-8C72-067A5DA81345}" dt="2024-04-29T17:24:00.675" v="468" actId="12"/>
          <ac:spMkLst>
            <pc:docMk/>
            <pc:sldMk cId="1846082742" sldId="868"/>
            <ac:spMk id="3" creationId="{00000000-0000-0000-0000-000000000000}"/>
          </ac:spMkLst>
        </pc:spChg>
      </pc:sldChg>
      <pc:sldChg chg="modSp add mod">
        <pc:chgData name="Галина Галина" userId="5db18f3bd805f1eb" providerId="LiveId" clId="{A203F205-DFB7-4D8C-8C72-067A5DA81345}" dt="2024-04-29T17:24:20.856" v="472" actId="2711"/>
        <pc:sldMkLst>
          <pc:docMk/>
          <pc:sldMk cId="238009485" sldId="869"/>
        </pc:sldMkLst>
        <pc:spChg chg="mod">
          <ac:chgData name="Галина Галина" userId="5db18f3bd805f1eb" providerId="LiveId" clId="{A203F205-DFB7-4D8C-8C72-067A5DA81345}" dt="2024-04-29T17:24:20.856" v="472" actId="2711"/>
          <ac:spMkLst>
            <pc:docMk/>
            <pc:sldMk cId="238009485" sldId="869"/>
            <ac:spMk id="3" creationId="{00000000-0000-0000-0000-000000000000}"/>
          </ac:spMkLst>
        </pc:spChg>
      </pc:sldChg>
      <pc:sldChg chg="modSp add mod">
        <pc:chgData name="Галина Галина" userId="5db18f3bd805f1eb" providerId="LiveId" clId="{A203F205-DFB7-4D8C-8C72-067A5DA81345}" dt="2024-04-29T17:24:42.623" v="475" actId="12"/>
        <pc:sldMkLst>
          <pc:docMk/>
          <pc:sldMk cId="1713803914" sldId="870"/>
        </pc:sldMkLst>
        <pc:spChg chg="mod">
          <ac:chgData name="Галина Галина" userId="5db18f3bd805f1eb" providerId="LiveId" clId="{A203F205-DFB7-4D8C-8C72-067A5DA81345}" dt="2024-04-29T17:24:42.623" v="475" actId="12"/>
          <ac:spMkLst>
            <pc:docMk/>
            <pc:sldMk cId="1713803914" sldId="870"/>
            <ac:spMk id="3" creationId="{00000000-0000-0000-0000-000000000000}"/>
          </ac:spMkLst>
        </pc:spChg>
      </pc:sldChg>
      <pc:sldChg chg="modSp add mod">
        <pc:chgData name="Галина Галина" userId="5db18f3bd805f1eb" providerId="LiveId" clId="{A203F205-DFB7-4D8C-8C72-067A5DA81345}" dt="2024-04-29T18:11:36.236" v="535" actId="5793"/>
        <pc:sldMkLst>
          <pc:docMk/>
          <pc:sldMk cId="1635262895" sldId="871"/>
        </pc:sldMkLst>
        <pc:spChg chg="mod">
          <ac:chgData name="Галина Галина" userId="5db18f3bd805f1eb" providerId="LiveId" clId="{A203F205-DFB7-4D8C-8C72-067A5DA81345}" dt="2024-04-29T18:11:36.236" v="535" actId="5793"/>
          <ac:spMkLst>
            <pc:docMk/>
            <pc:sldMk cId="1635262895" sldId="871"/>
            <ac:spMk id="3" creationId="{00000000-0000-0000-0000-000000000000}"/>
          </ac:spMkLst>
        </pc:spChg>
      </pc:sldChg>
      <pc:sldChg chg="modSp add mod">
        <pc:chgData name="Галина Галина" userId="5db18f3bd805f1eb" providerId="LiveId" clId="{A203F205-DFB7-4D8C-8C72-067A5DA81345}" dt="2024-04-29T17:25:48.304" v="485" actId="12"/>
        <pc:sldMkLst>
          <pc:docMk/>
          <pc:sldMk cId="3965972891" sldId="872"/>
        </pc:sldMkLst>
        <pc:spChg chg="mod">
          <ac:chgData name="Галина Галина" userId="5db18f3bd805f1eb" providerId="LiveId" clId="{A203F205-DFB7-4D8C-8C72-067A5DA81345}" dt="2024-04-29T17:25:48.304" v="485" actId="12"/>
          <ac:spMkLst>
            <pc:docMk/>
            <pc:sldMk cId="3965972891" sldId="872"/>
            <ac:spMk id="3" creationId="{00000000-0000-0000-0000-000000000000}"/>
          </ac:spMkLst>
        </pc:spChg>
      </pc:sldChg>
      <pc:sldChg chg="modSp add mod">
        <pc:chgData name="Галина Галина" userId="5db18f3bd805f1eb" providerId="LiveId" clId="{A203F205-DFB7-4D8C-8C72-067A5DA81345}" dt="2024-04-29T18:11:42.661" v="537" actId="20577"/>
        <pc:sldMkLst>
          <pc:docMk/>
          <pc:sldMk cId="353232360" sldId="873"/>
        </pc:sldMkLst>
        <pc:spChg chg="mod">
          <ac:chgData name="Галина Галина" userId="5db18f3bd805f1eb" providerId="LiveId" clId="{A203F205-DFB7-4D8C-8C72-067A5DA81345}" dt="2024-04-29T18:11:42.661" v="537" actId="20577"/>
          <ac:spMkLst>
            <pc:docMk/>
            <pc:sldMk cId="353232360" sldId="873"/>
            <ac:spMk id="3" creationId="{00000000-0000-0000-0000-000000000000}"/>
          </ac:spMkLst>
        </pc:spChg>
      </pc:sldChg>
      <pc:sldChg chg="modSp add mod">
        <pc:chgData name="Галина Галина" userId="5db18f3bd805f1eb" providerId="LiveId" clId="{A203F205-DFB7-4D8C-8C72-067A5DA81345}" dt="2024-04-29T17:29:36.693" v="491" actId="20577"/>
        <pc:sldMkLst>
          <pc:docMk/>
          <pc:sldMk cId="73643162" sldId="874"/>
        </pc:sldMkLst>
        <pc:spChg chg="mod">
          <ac:chgData name="Галина Галина" userId="5db18f3bd805f1eb" providerId="LiveId" clId="{A203F205-DFB7-4D8C-8C72-067A5DA81345}" dt="2024-04-29T17:29:36.693" v="491" actId="20577"/>
          <ac:spMkLst>
            <pc:docMk/>
            <pc:sldMk cId="73643162" sldId="874"/>
            <ac:spMk id="3" creationId="{7057F31A-51A3-4613-2257-0E1F9DFBAFA9}"/>
          </ac:spMkLst>
        </pc:spChg>
      </pc:sldChg>
      <pc:sldChg chg="modSp add mod">
        <pc:chgData name="Галина Галина" userId="5db18f3bd805f1eb" providerId="LiveId" clId="{A203F205-DFB7-4D8C-8C72-067A5DA81345}" dt="2024-04-29T17:30:28.188" v="496" actId="20577"/>
        <pc:sldMkLst>
          <pc:docMk/>
          <pc:sldMk cId="890259958" sldId="875"/>
        </pc:sldMkLst>
        <pc:spChg chg="mod">
          <ac:chgData name="Галина Галина" userId="5db18f3bd805f1eb" providerId="LiveId" clId="{A203F205-DFB7-4D8C-8C72-067A5DA81345}" dt="2024-04-29T17:30:28.188" v="496" actId="20577"/>
          <ac:spMkLst>
            <pc:docMk/>
            <pc:sldMk cId="890259958" sldId="875"/>
            <ac:spMk id="3" creationId="{7057F31A-51A3-4613-2257-0E1F9DFBAFA9}"/>
          </ac:spMkLst>
        </pc:spChg>
      </pc:sldChg>
      <pc:sldChg chg="add">
        <pc:chgData name="Галина Галина" userId="5db18f3bd805f1eb" providerId="LiveId" clId="{A203F205-DFB7-4D8C-8C72-067A5DA81345}" dt="2024-04-29T17:32:42.064" v="497"/>
        <pc:sldMkLst>
          <pc:docMk/>
          <pc:sldMk cId="2783151248" sldId="876"/>
        </pc:sldMkLst>
      </pc:sldChg>
      <pc:sldChg chg="modSp add mod">
        <pc:chgData name="Галина Галина" userId="5db18f3bd805f1eb" providerId="LiveId" clId="{A203F205-DFB7-4D8C-8C72-067A5DA81345}" dt="2024-04-29T18:13:03.770" v="578" actId="20577"/>
        <pc:sldMkLst>
          <pc:docMk/>
          <pc:sldMk cId="2122854665" sldId="877"/>
        </pc:sldMkLst>
        <pc:spChg chg="mod">
          <ac:chgData name="Галина Галина" userId="5db18f3bd805f1eb" providerId="LiveId" clId="{A203F205-DFB7-4D8C-8C72-067A5DA81345}" dt="2024-04-29T18:13:03.770" v="578" actId="20577"/>
          <ac:spMkLst>
            <pc:docMk/>
            <pc:sldMk cId="2122854665" sldId="877"/>
            <ac:spMk id="5" creationId="{FE224B4B-8B8E-2D8D-77D8-FD04EA03C12A}"/>
          </ac:spMkLst>
        </pc:spChg>
      </pc:sldChg>
      <pc:sldChg chg="modSp add mod">
        <pc:chgData name="Галина Галина" userId="5db18f3bd805f1eb" providerId="LiveId" clId="{A203F205-DFB7-4D8C-8C72-067A5DA81345}" dt="2024-04-29T18:13:10.345" v="583" actId="20577"/>
        <pc:sldMkLst>
          <pc:docMk/>
          <pc:sldMk cId="1093790236" sldId="878"/>
        </pc:sldMkLst>
        <pc:spChg chg="mod">
          <ac:chgData name="Галина Галина" userId="5db18f3bd805f1eb" providerId="LiveId" clId="{A203F205-DFB7-4D8C-8C72-067A5DA81345}" dt="2024-04-29T18:13:10.345" v="583" actId="20577"/>
          <ac:spMkLst>
            <pc:docMk/>
            <pc:sldMk cId="1093790236" sldId="878"/>
            <ac:spMk id="5" creationId="{FE224B4B-8B8E-2D8D-77D8-FD04EA03C12A}"/>
          </ac:spMkLst>
        </pc:spChg>
      </pc:sldChg>
      <pc:sldChg chg="modSp add mod">
        <pc:chgData name="Галина Галина" userId="5db18f3bd805f1eb" providerId="LiveId" clId="{A203F205-DFB7-4D8C-8C72-067A5DA81345}" dt="2024-04-29T18:13:15.175" v="586" actId="20577"/>
        <pc:sldMkLst>
          <pc:docMk/>
          <pc:sldMk cId="3119758927" sldId="879"/>
        </pc:sldMkLst>
        <pc:spChg chg="mod">
          <ac:chgData name="Галина Галина" userId="5db18f3bd805f1eb" providerId="LiveId" clId="{A203F205-DFB7-4D8C-8C72-067A5DA81345}" dt="2024-04-29T18:13:15.175" v="586" actId="20577"/>
          <ac:spMkLst>
            <pc:docMk/>
            <pc:sldMk cId="3119758927" sldId="879"/>
            <ac:spMk id="5" creationId="{FE224B4B-8B8E-2D8D-77D8-FD04EA03C12A}"/>
          </ac:spMkLst>
        </pc:spChg>
      </pc:sldChg>
      <pc:sldChg chg="modSp add mod">
        <pc:chgData name="Галина Галина" userId="5db18f3bd805f1eb" providerId="LiveId" clId="{A203F205-DFB7-4D8C-8C72-067A5DA81345}" dt="2024-04-29T18:13:20.722" v="589" actId="20577"/>
        <pc:sldMkLst>
          <pc:docMk/>
          <pc:sldMk cId="2148953187" sldId="880"/>
        </pc:sldMkLst>
        <pc:spChg chg="mod">
          <ac:chgData name="Галина Галина" userId="5db18f3bd805f1eb" providerId="LiveId" clId="{A203F205-DFB7-4D8C-8C72-067A5DA81345}" dt="2024-04-29T18:13:20.722" v="589" actId="20577"/>
          <ac:spMkLst>
            <pc:docMk/>
            <pc:sldMk cId="2148953187" sldId="880"/>
            <ac:spMk id="5" creationId="{FE224B4B-8B8E-2D8D-77D8-FD04EA03C1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ru-RU" smtClean="0"/>
              <a:t>15.11.2024</a:t>
            </a:r>
            <a:endParaRPr lang="ru-RU"/>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2ACFB9-D19C-43CB-8721-699569763010}" type="slidenum">
              <a:rPr lang="ru-RU" smtClean="0"/>
              <a:t>‹№›</a:t>
            </a:fld>
            <a:endParaRPr lang="ru-RU"/>
          </a:p>
        </p:txBody>
      </p:sp>
    </p:spTree>
    <p:extLst>
      <p:ext uri="{BB962C8B-B14F-4D97-AF65-F5344CB8AC3E}">
        <p14:creationId xmlns:p14="http://schemas.microsoft.com/office/powerpoint/2010/main" val="36731996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1143000" y="685800"/>
            <a:ext cx="4572000" cy="3429000"/>
          </a:xfrm>
          <a:prstGeom prst="rect">
            <a:avLst/>
          </a:prstGeom>
        </p:spPr>
        <p:txBody>
          <a:bodyPr/>
          <a:lstStyle/>
          <a:p>
            <a:endParaRPr/>
          </a:p>
        </p:txBody>
      </p:sp>
      <p:sp>
        <p:nvSpPr>
          <p:cNvPr id="239" name="Shape 23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50016292"/>
      </p:ext>
    </p:extLst>
  </p:cSld>
  <p:clrMap bg1="lt1" tx1="dk1" bg2="lt2" tx2="dk2" accent1="accent1" accent2="accent2" accent3="accent3" accent4="accent4" accent5="accent5" accent6="accent6" hlink="hlink" folHlink="folHlink"/>
  <p:hf hdr="0"/>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42374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20099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10653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7456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148427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135269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57890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78917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886479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71598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52998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57648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25955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508538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877743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25301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284676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213108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544252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784983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972124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36248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888204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698665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143344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899749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592183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014429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848347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217887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068470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073645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46177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977723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506852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060658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273127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763233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952368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551473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095661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979707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148296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77019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07857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78278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891767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6349985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2376933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887422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7865020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461008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236750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503553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85897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1891540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4457765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6629800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4717875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3370006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77129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41905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09323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60387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Прямоугольник"/>
          <p:cNvSpPr txBox="1">
            <a:spLocks noGrp="1"/>
          </p:cNvSpPr>
          <p:nvPr>
            <p:ph type="body" sz="quarter" idx="13"/>
          </p:nvPr>
        </p:nvSpPr>
        <p:spPr>
          <a:xfrm>
            <a:off x="1201340" y="11859862"/>
            <a:ext cx="21971003" cy="636979"/>
          </a:xfrm>
          <a:prstGeom prst="rect">
            <a:avLst/>
          </a:prstGeom>
        </p:spPr>
        <p:txBody>
          <a:bodyPr lIns="45719" tIns="45719" rIns="45719" bIns="45719" anchor="ctr">
            <a:noAutofit/>
          </a:bodyPr>
          <a:lstStyle/>
          <a:p>
            <a:pPr marL="0" indent="0" defTabSz="825500">
              <a:spcBef>
                <a:spcPts val="0"/>
              </a:spcBef>
              <a:buSzTx/>
              <a:buNone/>
              <a:defRPr sz="3600" b="1">
                <a:latin typeface="+mj-lt"/>
                <a:ea typeface="+mj-ea"/>
                <a:cs typeface="+mj-cs"/>
                <a:sym typeface="Helvetica Neue"/>
              </a:defRPr>
            </a:pPr>
            <a:endParaRPr/>
          </a:p>
        </p:txBody>
      </p:sp>
      <p:sp>
        <p:nvSpPr>
          <p:cNvPr id="12" name="Текст заголовка"/>
          <p:cNvSpPr txBox="1">
            <a:spLocks noGrp="1"/>
          </p:cNvSpPr>
          <p:nvPr>
            <p:ph type="title"/>
          </p:nvPr>
        </p:nvSpPr>
        <p:spPr>
          <a:xfrm>
            <a:off x="1206496" y="2574991"/>
            <a:ext cx="21971004" cy="4648201"/>
          </a:xfrm>
          <a:prstGeom prst="rect">
            <a:avLst/>
          </a:prstGeom>
        </p:spPr>
        <p:txBody>
          <a:bodyPr anchor="b"/>
          <a:lstStyle>
            <a:lvl1pPr>
              <a:defRPr sz="11600" spc="-232"/>
            </a:lvl1pPr>
          </a:lstStyle>
          <a:p>
            <a:r>
              <a:t>Текст заголовка</a:t>
            </a:r>
          </a:p>
        </p:txBody>
      </p:sp>
      <p:sp>
        <p:nvSpPr>
          <p:cNvPr id="13" name="Уровень текста 1…"/>
          <p:cNvSpPr txBox="1">
            <a:spLocks noGrp="1"/>
          </p:cNvSpPr>
          <p:nvPr>
            <p:ph type="body" sz="quarter" idx="1"/>
          </p:nvPr>
        </p:nvSpPr>
        <p:spPr>
          <a:xfrm>
            <a:off x="1201342" y="7223190"/>
            <a:ext cx="21971001" cy="1905001"/>
          </a:xfrm>
          <a:prstGeom prst="rect">
            <a:avLst/>
          </a:prstGeom>
        </p:spPr>
        <p:txBody>
          <a:bodyPr/>
          <a:lstStyle>
            <a:lvl1pPr marL="0" indent="0" defTabSz="825500">
              <a:spcBef>
                <a:spcPts val="0"/>
              </a:spcBef>
              <a:buSzTx/>
              <a:buNone/>
              <a:defRPr sz="5500" b="1">
                <a:latin typeface="+mj-lt"/>
                <a:ea typeface="+mj-ea"/>
                <a:cs typeface="+mj-cs"/>
                <a:sym typeface="Helvetica Neue"/>
              </a:defRPr>
            </a:lvl1pPr>
            <a:lvl2pPr marL="0" indent="0" defTabSz="825500">
              <a:spcBef>
                <a:spcPts val="0"/>
              </a:spcBef>
              <a:buSzTx/>
              <a:buNone/>
              <a:defRPr sz="5500" b="1">
                <a:latin typeface="+mj-lt"/>
                <a:ea typeface="+mj-ea"/>
                <a:cs typeface="+mj-cs"/>
                <a:sym typeface="Helvetica Neue"/>
              </a:defRPr>
            </a:lvl2pPr>
            <a:lvl3pPr marL="0" indent="0" defTabSz="825500">
              <a:spcBef>
                <a:spcPts val="0"/>
              </a:spcBef>
              <a:buSzTx/>
              <a:buNone/>
              <a:defRPr sz="5500" b="1">
                <a:latin typeface="+mj-lt"/>
                <a:ea typeface="+mj-ea"/>
                <a:cs typeface="+mj-cs"/>
                <a:sym typeface="Helvetica Neue"/>
              </a:defRPr>
            </a:lvl3pPr>
            <a:lvl4pPr marL="0" indent="0" defTabSz="825500">
              <a:spcBef>
                <a:spcPts val="0"/>
              </a:spcBef>
              <a:buSzTx/>
              <a:buNone/>
              <a:defRPr sz="5500" b="1">
                <a:latin typeface="+mj-lt"/>
                <a:ea typeface="+mj-ea"/>
                <a:cs typeface="+mj-cs"/>
                <a:sym typeface="Helvetica Neue"/>
              </a:defRPr>
            </a:lvl4pPr>
            <a:lvl5pPr marL="0" indent="0" defTabSz="825500">
              <a:spcBef>
                <a:spcPts val="0"/>
              </a:spcBef>
              <a:buSzTx/>
              <a:buNone/>
              <a:defRPr sz="5500" b="1">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115" name="Прямоугольник"/>
          <p:cNvSpPr txBox="1">
            <a:spLocks noGrp="1"/>
          </p:cNvSpPr>
          <p:nvPr>
            <p:ph type="body" sz="quarter" idx="13"/>
          </p:nvPr>
        </p:nvSpPr>
        <p:spPr>
          <a:xfrm>
            <a:off x="2430025" y="10675453"/>
            <a:ext cx="20200052" cy="636979"/>
          </a:xfrm>
          <a:prstGeom prst="rect">
            <a:avLst/>
          </a:prstGeom>
        </p:spPr>
        <p:txBody>
          <a:bodyPr lIns="45719" tIns="45719" rIns="45719" bIns="45719" anchor="ctr">
            <a:noAutofit/>
          </a:bodyPr>
          <a:lstStyle/>
          <a:p>
            <a:pPr marL="0" indent="0" defTabSz="825500">
              <a:spcBef>
                <a:spcPts val="0"/>
              </a:spcBef>
              <a:buSzTx/>
              <a:buNone/>
              <a:defRPr sz="3600" b="1">
                <a:latin typeface="+mj-lt"/>
                <a:ea typeface="+mj-ea"/>
                <a:cs typeface="+mj-cs"/>
                <a:sym typeface="Helvetica Neue"/>
              </a:defRPr>
            </a:pPr>
            <a:endParaRPr/>
          </a:p>
        </p:txBody>
      </p:sp>
      <p:sp>
        <p:nvSpPr>
          <p:cNvPr id="116" name="Уровень текста 1…"/>
          <p:cNvSpPr txBox="1">
            <a:spLocks noGrp="1"/>
          </p:cNvSpPr>
          <p:nvPr>
            <p:ph type="body" sz="half" idx="1"/>
          </p:nvPr>
        </p:nvSpPr>
        <p:spPr>
          <a:xfrm>
            <a:off x="1753923" y="4939860"/>
            <a:ext cx="20876154" cy="3836280"/>
          </a:xfrm>
          <a:prstGeom prst="rect">
            <a:avLst/>
          </a:prstGeom>
        </p:spPr>
        <p:txBody>
          <a:bodyPr/>
          <a:lstStyle>
            <a:lvl1pPr marL="638923" indent="-469900">
              <a:lnSpc>
                <a:spcPct val="90000"/>
              </a:lnSpc>
              <a:spcBef>
                <a:spcPts val="0"/>
              </a:spcBef>
              <a:buSzTx/>
              <a:buNone/>
              <a:defRPr sz="8500" spc="-170">
                <a:latin typeface="+mn-lt"/>
                <a:ea typeface="+mn-ea"/>
                <a:cs typeface="+mn-cs"/>
                <a:sym typeface="Helvetica Neue Medium"/>
              </a:defRPr>
            </a:lvl1pPr>
            <a:lvl2pPr marL="638923" indent="-469900">
              <a:lnSpc>
                <a:spcPct val="90000"/>
              </a:lnSpc>
              <a:spcBef>
                <a:spcPts val="0"/>
              </a:spcBef>
              <a:buSzTx/>
              <a:buNone/>
              <a:defRPr sz="8500" spc="-170">
                <a:latin typeface="+mn-lt"/>
                <a:ea typeface="+mn-ea"/>
                <a:cs typeface="+mn-cs"/>
                <a:sym typeface="Helvetica Neue Medium"/>
              </a:defRPr>
            </a:lvl2pPr>
            <a:lvl3pPr marL="638923" indent="-469900">
              <a:lnSpc>
                <a:spcPct val="90000"/>
              </a:lnSpc>
              <a:spcBef>
                <a:spcPts val="0"/>
              </a:spcBef>
              <a:buSzTx/>
              <a:buNone/>
              <a:defRPr sz="8500" spc="-170">
                <a:latin typeface="+mn-lt"/>
                <a:ea typeface="+mn-ea"/>
                <a:cs typeface="+mn-cs"/>
                <a:sym typeface="Helvetica Neue Medium"/>
              </a:defRPr>
            </a:lvl3pPr>
            <a:lvl4pPr marL="638923" indent="-469900">
              <a:lnSpc>
                <a:spcPct val="90000"/>
              </a:lnSpc>
              <a:spcBef>
                <a:spcPts val="0"/>
              </a:spcBef>
              <a:buSzTx/>
              <a:buNone/>
              <a:defRPr sz="8500" spc="-170">
                <a:latin typeface="+mn-lt"/>
                <a:ea typeface="+mn-ea"/>
                <a:cs typeface="+mn-cs"/>
                <a:sym typeface="Helvetica Neue Medium"/>
              </a:defRPr>
            </a:lvl4pPr>
            <a:lvl5pPr marL="638923" indent="-469900">
              <a:lnSpc>
                <a:spcPct val="90000"/>
              </a:lnSpc>
              <a:spcBef>
                <a:spcPts val="0"/>
              </a:spcBef>
              <a:buSzTx/>
              <a:buNone/>
              <a:defRPr sz="8500" spc="-170">
                <a:latin typeface="+mn-lt"/>
                <a:ea typeface="+mn-ea"/>
                <a:cs typeface="+mn-cs"/>
                <a:sym typeface="Helvetica Neue Medium"/>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34" name="Изображение"/>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35" name="Номер слайда"/>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149" name="Изображение"/>
          <p:cNvSpPr>
            <a:spLocks noGrp="1"/>
          </p:cNvSpPr>
          <p:nvPr>
            <p:ph type="pic" idx="13"/>
          </p:nvPr>
        </p:nvSpPr>
        <p:spPr>
          <a:xfrm>
            <a:off x="-1" y="-1"/>
            <a:ext cx="24384001" cy="13716001"/>
          </a:xfrm>
          <a:prstGeom prst="rect">
            <a:avLst/>
          </a:prstGeom>
        </p:spPr>
        <p:txBody>
          <a:bodyPr lIns="91439" tIns="45719" rIns="91439" bIns="45719">
            <a:noAutofit/>
          </a:bodyPr>
          <a:lstStyle/>
          <a:p>
            <a:endParaRPr/>
          </a:p>
        </p:txBody>
      </p:sp>
      <p:sp>
        <p:nvSpPr>
          <p:cNvPr id="150"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p:spTree>
      <p:nvGrpSpPr>
        <p:cNvPr id="1" name=""/>
        <p:cNvGrpSpPr/>
        <p:nvPr/>
      </p:nvGrpSpPr>
      <p:grpSpPr>
        <a:xfrm>
          <a:off x="0" y="0"/>
          <a:ext cx="0" cy="0"/>
          <a:chOff x="0" y="0"/>
          <a:chExt cx="0" cy="0"/>
        </a:xfrm>
      </p:grpSpPr>
      <p:sp>
        <p:nvSpPr>
          <p:cNvPr id="157" name="Фигура"/>
          <p:cNvSpPr>
            <a:spLocks noGrp="1"/>
          </p:cNvSpPr>
          <p:nvPr>
            <p:ph type="body" sz="quarter" idx="13"/>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158" name="Elearn."/>
          <p:cNvSpPr txBox="1">
            <a:spLocks noGrp="1"/>
          </p:cNvSpPr>
          <p:nvPr>
            <p:ph type="body" sz="quarter" idx="14"/>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t>Elearn.</a:t>
            </a:r>
          </a:p>
        </p:txBody>
      </p:sp>
      <p:sp>
        <p:nvSpPr>
          <p:cNvPr id="159" name="www.elearn.com"/>
          <p:cNvSpPr txBox="1">
            <a:spLocks noGrp="1"/>
          </p:cNvSpPr>
          <p:nvPr>
            <p:ph type="body" sz="quarter" idx="15"/>
          </p:nvPr>
        </p:nvSpPr>
        <p:spPr>
          <a:xfrm>
            <a:off x="20343555" y="1160002"/>
            <a:ext cx="1951224" cy="422276"/>
          </a:xfrm>
          <a:prstGeom prst="rect">
            <a:avLst/>
          </a:prstGeom>
        </p:spPr>
        <p:txBody>
          <a:bodyPr wrap="none" lIns="71437" tIns="71437" rIns="71437" bIns="71437" anchor="ctr">
            <a:spAutoFit/>
          </a:bodyPr>
          <a:lstStyle>
            <a:lvl1pPr marL="0" indent="0">
              <a:lnSpc>
                <a:spcPct val="150000"/>
              </a:lnSpc>
              <a:spcBef>
                <a:spcPts val="0"/>
              </a:spcBef>
              <a:buSzTx/>
              <a:buNone/>
              <a:defRPr sz="1800" b="1">
                <a:solidFill>
                  <a:srgbClr val="544948">
                    <a:alpha val="80211"/>
                  </a:srgbClr>
                </a:solidFill>
              </a:defRPr>
            </a:lvl1pPr>
          </a:lstStyle>
          <a:p>
            <a:r>
              <a:t>www.elearn.com</a:t>
            </a:r>
          </a:p>
        </p:txBody>
      </p:sp>
      <p:sp>
        <p:nvSpPr>
          <p:cNvPr id="160" name="Фигура"/>
          <p:cNvSpPr>
            <a:spLocks noGrp="1"/>
          </p:cNvSpPr>
          <p:nvPr>
            <p:ph type="body" sz="quarter" idx="16"/>
          </p:nvPr>
        </p:nvSpPr>
        <p:spPr>
          <a:xfrm flipH="1">
            <a:off x="20630033"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161" name="Изображение"/>
          <p:cNvSpPr>
            <a:spLocks noGrp="1"/>
          </p:cNvSpPr>
          <p:nvPr>
            <p:ph type="pic" sz="quarter" idx="17"/>
          </p:nvPr>
        </p:nvSpPr>
        <p:spPr>
          <a:xfrm>
            <a:off x="15060678" y="3822831"/>
            <a:ext cx="9323322" cy="6070339"/>
          </a:xfrm>
          <a:prstGeom prst="rect">
            <a:avLst/>
          </a:prstGeom>
        </p:spPr>
        <p:txBody>
          <a:bodyPr lIns="91439" tIns="45719" rIns="91439" bIns="45719">
            <a:noAutofit/>
          </a:bodyPr>
          <a:lstStyle/>
          <a:p>
            <a:endParaRPr/>
          </a:p>
        </p:txBody>
      </p:sp>
      <p:sp>
        <p:nvSpPr>
          <p:cNvPr id="162"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4">
    <p:spTree>
      <p:nvGrpSpPr>
        <p:cNvPr id="1" name=""/>
        <p:cNvGrpSpPr/>
        <p:nvPr/>
      </p:nvGrpSpPr>
      <p:grpSpPr>
        <a:xfrm>
          <a:off x="0" y="0"/>
          <a:ext cx="0" cy="0"/>
          <a:chOff x="0" y="0"/>
          <a:chExt cx="0" cy="0"/>
        </a:xfrm>
      </p:grpSpPr>
      <p:sp>
        <p:nvSpPr>
          <p:cNvPr id="169" name="Фигура"/>
          <p:cNvSpPr>
            <a:spLocks noGrp="1"/>
          </p:cNvSpPr>
          <p:nvPr>
            <p:ph type="body" sz="quarter" idx="13"/>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170" name="Elearn."/>
          <p:cNvSpPr txBox="1">
            <a:spLocks noGrp="1"/>
          </p:cNvSpPr>
          <p:nvPr>
            <p:ph type="body" sz="quarter" idx="14"/>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t>Elearn.</a:t>
            </a:r>
          </a:p>
        </p:txBody>
      </p:sp>
      <p:sp>
        <p:nvSpPr>
          <p:cNvPr id="171" name="www.elearn.com"/>
          <p:cNvSpPr txBox="1">
            <a:spLocks noGrp="1"/>
          </p:cNvSpPr>
          <p:nvPr>
            <p:ph type="body" sz="quarter" idx="15"/>
          </p:nvPr>
        </p:nvSpPr>
        <p:spPr>
          <a:xfrm>
            <a:off x="20343555" y="1160002"/>
            <a:ext cx="1951224" cy="422276"/>
          </a:xfrm>
          <a:prstGeom prst="rect">
            <a:avLst/>
          </a:prstGeom>
        </p:spPr>
        <p:txBody>
          <a:bodyPr wrap="none" lIns="71437" tIns="71437" rIns="71437" bIns="71437" anchor="ctr">
            <a:spAutoFit/>
          </a:bodyPr>
          <a:lstStyle>
            <a:lvl1pPr marL="0" indent="0">
              <a:lnSpc>
                <a:spcPct val="150000"/>
              </a:lnSpc>
              <a:spcBef>
                <a:spcPts val="0"/>
              </a:spcBef>
              <a:buSzTx/>
              <a:buNone/>
              <a:defRPr sz="1800" b="1">
                <a:solidFill>
                  <a:srgbClr val="544948">
                    <a:alpha val="80211"/>
                  </a:srgbClr>
                </a:solidFill>
              </a:defRPr>
            </a:lvl1pPr>
          </a:lstStyle>
          <a:p>
            <a:r>
              <a:t>www.elearn.com</a:t>
            </a:r>
          </a:p>
        </p:txBody>
      </p:sp>
      <p:sp>
        <p:nvSpPr>
          <p:cNvPr id="172" name="Фигура"/>
          <p:cNvSpPr>
            <a:spLocks noGrp="1"/>
          </p:cNvSpPr>
          <p:nvPr>
            <p:ph type="body" sz="quarter" idx="16"/>
          </p:nvPr>
        </p:nvSpPr>
        <p:spPr>
          <a:xfrm flipH="1">
            <a:off x="20630033"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173" name="Изображение"/>
          <p:cNvSpPr>
            <a:spLocks noGrp="1"/>
          </p:cNvSpPr>
          <p:nvPr>
            <p:ph type="pic" sz="half" idx="17"/>
          </p:nvPr>
        </p:nvSpPr>
        <p:spPr>
          <a:xfrm>
            <a:off x="-1081188" y="2494354"/>
            <a:ext cx="10127917" cy="10127917"/>
          </a:xfrm>
          <a:prstGeom prst="rect">
            <a:avLst/>
          </a:prstGeom>
        </p:spPr>
        <p:txBody>
          <a:bodyPr lIns="91439" tIns="45719" rIns="91439" bIns="45719">
            <a:noAutofit/>
          </a:bodyPr>
          <a:lstStyle/>
          <a:p>
            <a:endParaRPr/>
          </a:p>
        </p:txBody>
      </p:sp>
      <p:sp>
        <p:nvSpPr>
          <p:cNvPr id="174"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181" name="Фигура"/>
          <p:cNvSpPr>
            <a:spLocks noGrp="1"/>
          </p:cNvSpPr>
          <p:nvPr>
            <p:ph type="body" sz="quarter" idx="13"/>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dirty="0"/>
          </a:p>
        </p:txBody>
      </p:sp>
      <p:sp>
        <p:nvSpPr>
          <p:cNvPr id="182" name="Elearn."/>
          <p:cNvSpPr txBox="1">
            <a:spLocks noGrp="1"/>
          </p:cNvSpPr>
          <p:nvPr>
            <p:ph type="body" sz="quarter" idx="14"/>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rPr dirty="0" err="1"/>
              <a:t>Elearn</a:t>
            </a:r>
            <a:r>
              <a:rPr dirty="0"/>
              <a:t>.</a:t>
            </a:r>
          </a:p>
        </p:txBody>
      </p:sp>
      <p:sp>
        <p:nvSpPr>
          <p:cNvPr id="183" name="www.elearn.com"/>
          <p:cNvSpPr txBox="1">
            <a:spLocks noGrp="1"/>
          </p:cNvSpPr>
          <p:nvPr>
            <p:ph type="body" sz="quarter" idx="15"/>
          </p:nvPr>
        </p:nvSpPr>
        <p:spPr>
          <a:xfrm>
            <a:off x="20343555" y="1160002"/>
            <a:ext cx="1951224" cy="422276"/>
          </a:xfrm>
          <a:prstGeom prst="rect">
            <a:avLst/>
          </a:prstGeom>
        </p:spPr>
        <p:txBody>
          <a:bodyPr wrap="none" lIns="71437" tIns="71437" rIns="71437" bIns="71437" anchor="ctr">
            <a:spAutoFit/>
          </a:bodyPr>
          <a:lstStyle>
            <a:lvl1pPr marL="0" indent="0">
              <a:lnSpc>
                <a:spcPct val="150000"/>
              </a:lnSpc>
              <a:spcBef>
                <a:spcPts val="0"/>
              </a:spcBef>
              <a:buSzTx/>
              <a:buNone/>
              <a:defRPr sz="1800" b="1">
                <a:solidFill>
                  <a:srgbClr val="544948">
                    <a:alpha val="80211"/>
                  </a:srgbClr>
                </a:solidFill>
              </a:defRPr>
            </a:lvl1pPr>
          </a:lstStyle>
          <a:p>
            <a:r>
              <a:rPr dirty="0"/>
              <a:t>www.elearn.com</a:t>
            </a:r>
          </a:p>
        </p:txBody>
      </p:sp>
      <p:sp>
        <p:nvSpPr>
          <p:cNvPr id="184" name="Фигура"/>
          <p:cNvSpPr>
            <a:spLocks noGrp="1"/>
          </p:cNvSpPr>
          <p:nvPr>
            <p:ph type="body" sz="quarter" idx="16"/>
          </p:nvPr>
        </p:nvSpPr>
        <p:spPr>
          <a:xfrm flipH="1">
            <a:off x="20630033"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dirty="0"/>
          </a:p>
        </p:txBody>
      </p:sp>
      <p:sp>
        <p:nvSpPr>
          <p:cNvPr id="185"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216" name="Фигура"/>
          <p:cNvSpPr>
            <a:spLocks noGrp="1"/>
          </p:cNvSpPr>
          <p:nvPr>
            <p:ph type="body" sz="quarter" idx="13"/>
          </p:nvPr>
        </p:nvSpPr>
        <p:spPr>
          <a:xfrm>
            <a:off x="2116385" y="2335804"/>
            <a:ext cx="1695155" cy="1276513"/>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17" name="Фигура"/>
          <p:cNvSpPr>
            <a:spLocks noGrp="1"/>
          </p:cNvSpPr>
          <p:nvPr>
            <p:ph type="body" sz="quarter" idx="14"/>
          </p:nvPr>
        </p:nvSpPr>
        <p:spPr>
          <a:xfrm flipH="1">
            <a:off x="21426175"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18" name="Фигура"/>
          <p:cNvSpPr>
            <a:spLocks noGrp="1"/>
          </p:cNvSpPr>
          <p:nvPr>
            <p:ph type="body" sz="quarter" idx="15"/>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19" name="Elearn."/>
          <p:cNvSpPr txBox="1">
            <a:spLocks noGrp="1"/>
          </p:cNvSpPr>
          <p:nvPr>
            <p:ph type="body" sz="quarter" idx="16"/>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t>Elearn.</a:t>
            </a:r>
          </a:p>
        </p:txBody>
      </p:sp>
      <p:sp>
        <p:nvSpPr>
          <p:cNvPr id="220"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999">
    <p:spTree>
      <p:nvGrpSpPr>
        <p:cNvPr id="1" name=""/>
        <p:cNvGrpSpPr/>
        <p:nvPr/>
      </p:nvGrpSpPr>
      <p:grpSpPr>
        <a:xfrm>
          <a:off x="0" y="0"/>
          <a:ext cx="0" cy="0"/>
          <a:chOff x="0" y="0"/>
          <a:chExt cx="0" cy="0"/>
        </a:xfrm>
      </p:grpSpPr>
      <p:sp>
        <p:nvSpPr>
          <p:cNvPr id="227" name="Фигура"/>
          <p:cNvSpPr>
            <a:spLocks noGrp="1"/>
          </p:cNvSpPr>
          <p:nvPr>
            <p:ph type="body" sz="quarter" idx="13"/>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204EF5"/>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dirty="0"/>
          </a:p>
        </p:txBody>
      </p:sp>
      <p:sp>
        <p:nvSpPr>
          <p:cNvPr id="228" name="Elearn."/>
          <p:cNvSpPr txBox="1">
            <a:spLocks noGrp="1"/>
          </p:cNvSpPr>
          <p:nvPr>
            <p:ph type="body" sz="quarter" idx="14"/>
          </p:nvPr>
        </p:nvSpPr>
        <p:spPr>
          <a:xfrm>
            <a:off x="2794330" y="1077452"/>
            <a:ext cx="1383842" cy="587376"/>
          </a:xfrm>
          <a:prstGeom prst="rect">
            <a:avLst/>
          </a:prstGeom>
        </p:spPr>
        <p:txBody>
          <a:bodyPr wrap="none" lIns="71437" tIns="71437" rIns="71437" bIns="71437" anchor="ctr">
            <a:spAutoFit/>
          </a:bodyPr>
          <a:lstStyle>
            <a:lvl1pPr marL="0" indent="0" defTabSz="2438339">
              <a:lnSpc>
                <a:spcPct val="150000"/>
              </a:lnSpc>
              <a:spcBef>
                <a:spcPts val="0"/>
              </a:spcBef>
              <a:buSzTx/>
              <a:buNone/>
              <a:defRPr sz="2900" b="1">
                <a:solidFill>
                  <a:srgbClr val="363636"/>
                </a:solidFill>
              </a:defRPr>
            </a:lvl1pPr>
          </a:lstStyle>
          <a:p>
            <a:r>
              <a:rPr dirty="0" err="1"/>
              <a:t>Elearn</a:t>
            </a:r>
            <a:r>
              <a:rPr dirty="0"/>
              <a:t>.</a:t>
            </a:r>
          </a:p>
        </p:txBody>
      </p:sp>
      <p:sp>
        <p:nvSpPr>
          <p:cNvPr id="229" name="www.elearn.com"/>
          <p:cNvSpPr txBox="1">
            <a:spLocks noGrp="1"/>
          </p:cNvSpPr>
          <p:nvPr>
            <p:ph type="body" sz="quarter" idx="15"/>
          </p:nvPr>
        </p:nvSpPr>
        <p:spPr>
          <a:xfrm>
            <a:off x="20343555" y="1160002"/>
            <a:ext cx="1951224" cy="422276"/>
          </a:xfrm>
          <a:prstGeom prst="rect">
            <a:avLst/>
          </a:prstGeom>
        </p:spPr>
        <p:txBody>
          <a:bodyPr wrap="none" lIns="71437" tIns="71437" rIns="71437" bIns="71437" anchor="ctr">
            <a:spAutoFit/>
          </a:bodyPr>
          <a:lstStyle>
            <a:lvl1pPr marL="0" indent="0" defTabSz="2438339">
              <a:lnSpc>
                <a:spcPct val="150000"/>
              </a:lnSpc>
              <a:spcBef>
                <a:spcPts val="0"/>
              </a:spcBef>
              <a:buSzTx/>
              <a:buNone/>
              <a:defRPr sz="1800" b="1">
                <a:solidFill>
                  <a:srgbClr val="524948">
                    <a:alpha val="80211"/>
                  </a:srgbClr>
                </a:solidFill>
              </a:defRPr>
            </a:lvl1pPr>
          </a:lstStyle>
          <a:p>
            <a:r>
              <a:t>www.elearn.com</a:t>
            </a:r>
          </a:p>
        </p:txBody>
      </p:sp>
      <p:sp>
        <p:nvSpPr>
          <p:cNvPr id="230" name="Фигура"/>
          <p:cNvSpPr>
            <a:spLocks noGrp="1"/>
          </p:cNvSpPr>
          <p:nvPr>
            <p:ph type="body" sz="quarter" idx="16"/>
          </p:nvPr>
        </p:nvSpPr>
        <p:spPr>
          <a:xfrm flipH="1">
            <a:off x="20630033"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8E5DA"/>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31" name="Изображение"/>
          <p:cNvSpPr>
            <a:spLocks noGrp="1"/>
          </p:cNvSpPr>
          <p:nvPr>
            <p:ph type="pic" sz="half" idx="17"/>
          </p:nvPr>
        </p:nvSpPr>
        <p:spPr>
          <a:xfrm>
            <a:off x="1318792" y="2537843"/>
            <a:ext cx="10127917" cy="10127917"/>
          </a:xfrm>
          <a:prstGeom prst="rect">
            <a:avLst/>
          </a:prstGeom>
        </p:spPr>
        <p:txBody>
          <a:bodyPr lIns="91439" tIns="45719" rIns="91439" bIns="45719">
            <a:noAutofit/>
          </a:bodyPr>
          <a:lstStyle/>
          <a:p>
            <a:endParaRPr/>
          </a:p>
        </p:txBody>
      </p:sp>
      <p:sp>
        <p:nvSpPr>
          <p:cNvPr id="232"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2164162" y="12238267"/>
            <a:ext cx="2004017" cy="1309220"/>
          </a:xfrm>
          <a:custGeom>
            <a:avLst/>
            <a:gdLst/>
            <a:ahLst/>
            <a:cxnLst/>
            <a:rect l="l" t="t" r="r" b="b"/>
            <a:pathLst>
              <a:path w="1652269" h="1079500">
                <a:moveTo>
                  <a:pt x="1101636" y="220446"/>
                </a:moveTo>
                <a:lnTo>
                  <a:pt x="0" y="0"/>
                </a:lnTo>
                <a:lnTo>
                  <a:pt x="363232" y="1067257"/>
                </a:lnTo>
                <a:lnTo>
                  <a:pt x="1101636" y="220446"/>
                </a:lnTo>
                <a:close/>
              </a:path>
              <a:path w="1652269" h="1079500">
                <a:moveTo>
                  <a:pt x="1652193" y="916686"/>
                </a:moveTo>
                <a:lnTo>
                  <a:pt x="1213154" y="482815"/>
                </a:lnTo>
                <a:lnTo>
                  <a:pt x="1054519" y="1079322"/>
                </a:lnTo>
                <a:lnTo>
                  <a:pt x="1652193" y="916686"/>
                </a:lnTo>
                <a:close/>
              </a:path>
            </a:pathLst>
          </a:custGeom>
          <a:solidFill>
            <a:srgbClr val="00A1FF"/>
          </a:solidFill>
        </p:spPr>
        <p:txBody>
          <a:bodyPr wrap="square" lIns="0" tIns="0" rIns="0" bIns="0" rtlCol="0"/>
          <a:lstStyle/>
          <a:p>
            <a:endParaRPr sz="4851"/>
          </a:p>
        </p:txBody>
      </p:sp>
      <p:sp>
        <p:nvSpPr>
          <p:cNvPr id="17" name="bg object 17"/>
          <p:cNvSpPr/>
          <p:nvPr/>
        </p:nvSpPr>
        <p:spPr>
          <a:xfrm>
            <a:off x="454152" y="1385217"/>
            <a:ext cx="649264" cy="12330538"/>
          </a:xfrm>
          <a:custGeom>
            <a:avLst/>
            <a:gdLst/>
            <a:ahLst/>
            <a:cxnLst/>
            <a:rect l="l" t="t" r="r" b="b"/>
            <a:pathLst>
              <a:path w="535305" h="10166985">
                <a:moveTo>
                  <a:pt x="535271" y="0"/>
                </a:moveTo>
                <a:lnTo>
                  <a:pt x="0" y="0"/>
                </a:lnTo>
                <a:lnTo>
                  <a:pt x="0" y="10166392"/>
                </a:lnTo>
                <a:lnTo>
                  <a:pt x="535271" y="10166392"/>
                </a:lnTo>
                <a:lnTo>
                  <a:pt x="535271" y="0"/>
                </a:lnTo>
                <a:close/>
              </a:path>
            </a:pathLst>
          </a:custGeom>
          <a:solidFill>
            <a:srgbClr val="0079BE"/>
          </a:solidFill>
        </p:spPr>
        <p:txBody>
          <a:bodyPr wrap="square" lIns="0" tIns="0" rIns="0" bIns="0" rtlCol="0"/>
          <a:lstStyle/>
          <a:p>
            <a:endParaRPr sz="4851"/>
          </a:p>
        </p:txBody>
      </p:sp>
      <p:sp>
        <p:nvSpPr>
          <p:cNvPr id="18" name="bg object 18"/>
          <p:cNvSpPr/>
          <p:nvPr/>
        </p:nvSpPr>
        <p:spPr>
          <a:xfrm>
            <a:off x="454152" y="1"/>
            <a:ext cx="649264" cy="948029"/>
          </a:xfrm>
          <a:custGeom>
            <a:avLst/>
            <a:gdLst/>
            <a:ahLst/>
            <a:cxnLst/>
            <a:rect l="l" t="t" r="r" b="b"/>
            <a:pathLst>
              <a:path w="535305" h="781685">
                <a:moveTo>
                  <a:pt x="535271" y="0"/>
                </a:moveTo>
                <a:lnTo>
                  <a:pt x="0" y="0"/>
                </a:lnTo>
                <a:lnTo>
                  <a:pt x="0" y="781546"/>
                </a:lnTo>
                <a:lnTo>
                  <a:pt x="535271" y="781546"/>
                </a:lnTo>
                <a:lnTo>
                  <a:pt x="535271" y="0"/>
                </a:lnTo>
                <a:close/>
              </a:path>
            </a:pathLst>
          </a:custGeom>
          <a:solidFill>
            <a:srgbClr val="C00000"/>
          </a:solidFill>
        </p:spPr>
        <p:txBody>
          <a:bodyPr wrap="square" lIns="0" tIns="0" rIns="0" bIns="0" rtlCol="0"/>
          <a:lstStyle/>
          <a:p>
            <a:endParaRPr sz="4851"/>
          </a:p>
        </p:txBody>
      </p:sp>
      <p:sp>
        <p:nvSpPr>
          <p:cNvPr id="2" name="Holder 2"/>
          <p:cNvSpPr>
            <a:spLocks noGrp="1"/>
          </p:cNvSpPr>
          <p:nvPr>
            <p:ph type="ctrTitle"/>
          </p:nvPr>
        </p:nvSpPr>
        <p:spPr>
          <a:xfrm>
            <a:off x="8712544" y="1899242"/>
            <a:ext cx="6164546" cy="1446230"/>
          </a:xfrm>
          <a:prstGeom prst="rect">
            <a:avLst/>
          </a:prstGeom>
        </p:spPr>
        <p:txBody>
          <a:bodyPr wrap="square" lIns="0" tIns="0" rIns="0" bIns="0">
            <a:spAutoFit/>
          </a:bodyPr>
          <a:lstStyle>
            <a:lvl1pPr>
              <a:defRPr sz="11461" b="1" i="0">
                <a:solidFill>
                  <a:srgbClr val="C00000"/>
                </a:solidFill>
                <a:latin typeface="Calibri"/>
                <a:cs typeface="Calibri"/>
              </a:defRPr>
            </a:lvl1pPr>
          </a:lstStyle>
          <a:p>
            <a:endParaRPr/>
          </a:p>
        </p:txBody>
      </p:sp>
      <p:sp>
        <p:nvSpPr>
          <p:cNvPr id="3" name="Holder 3"/>
          <p:cNvSpPr>
            <a:spLocks noGrp="1"/>
          </p:cNvSpPr>
          <p:nvPr>
            <p:ph type="subTitle" idx="4"/>
          </p:nvPr>
        </p:nvSpPr>
        <p:spPr>
          <a:xfrm>
            <a:off x="3657600" y="7680961"/>
            <a:ext cx="1706880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ru-RU"/>
              <a:t>.</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3F615A1-4DA4-4ADF-8D1B-80BCD275D472}" type="datetime1">
              <a:rPr lang="en-US" smtClean="0"/>
              <a:t>11/13/2024</a:t>
            </a:fld>
            <a:endParaRPr lang="en-US"/>
          </a:p>
        </p:txBody>
      </p:sp>
      <p:sp>
        <p:nvSpPr>
          <p:cNvPr id="6" name="Holder 6"/>
          <p:cNvSpPr>
            <a:spLocks noGrp="1"/>
          </p:cNvSpPr>
          <p:nvPr>
            <p:ph type="sldNum" sz="quarter" idx="7"/>
          </p:nvPr>
        </p:nvSpPr>
        <p:spPr>
          <a:xfrm>
            <a:off x="12087875" y="13178600"/>
            <a:ext cx="282129"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9423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і фото">
    <p:spTree>
      <p:nvGrpSpPr>
        <p:cNvPr id="1" name=""/>
        <p:cNvGrpSpPr/>
        <p:nvPr/>
      </p:nvGrpSpPr>
      <p:grpSpPr>
        <a:xfrm>
          <a:off x="0" y="0"/>
          <a:ext cx="0" cy="0"/>
          <a:chOff x="0" y="0"/>
          <a:chExt cx="0" cy="0"/>
        </a:xfrm>
      </p:grpSpPr>
      <p:sp>
        <p:nvSpPr>
          <p:cNvPr id="21" name="Изображение"/>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22" name="Прямоугольник"/>
          <p:cNvSpPr txBox="1">
            <a:spLocks noGrp="1"/>
          </p:cNvSpPr>
          <p:nvPr>
            <p:ph type="body" sz="quarter" idx="14"/>
          </p:nvPr>
        </p:nvSpPr>
        <p:spPr>
          <a:xfrm>
            <a:off x="1207690" y="1106137"/>
            <a:ext cx="21968621" cy="636979"/>
          </a:xfrm>
          <a:prstGeom prst="rect">
            <a:avLst/>
          </a:prstGeom>
        </p:spPr>
        <p:txBody>
          <a:bodyPr lIns="45719" tIns="45719" rIns="45719" bIns="45719" anchor="ctr">
            <a:noAutofit/>
          </a:bodyPr>
          <a:lstStyle/>
          <a:p>
            <a:pPr marL="0" indent="0" defTabSz="825500">
              <a:spcBef>
                <a:spcPts val="0"/>
              </a:spcBef>
              <a:buSzTx/>
              <a:buNone/>
              <a:defRPr sz="3600" b="1">
                <a:latin typeface="+mj-lt"/>
                <a:ea typeface="+mj-ea"/>
                <a:cs typeface="+mj-cs"/>
                <a:sym typeface="Helvetica Neue"/>
              </a:defRPr>
            </a:pPr>
            <a:endParaRPr/>
          </a:p>
        </p:txBody>
      </p:sp>
      <p:sp>
        <p:nvSpPr>
          <p:cNvPr id="23" name="Текст заголовка"/>
          <p:cNvSpPr txBox="1">
            <a:spLocks noGrp="1"/>
          </p:cNvSpPr>
          <p:nvPr>
            <p:ph type="title"/>
          </p:nvPr>
        </p:nvSpPr>
        <p:spPr>
          <a:xfrm>
            <a:off x="1206500" y="7124700"/>
            <a:ext cx="21971000" cy="4648200"/>
          </a:xfrm>
          <a:prstGeom prst="rect">
            <a:avLst/>
          </a:prstGeom>
        </p:spPr>
        <p:txBody>
          <a:bodyPr anchor="b"/>
          <a:lstStyle>
            <a:lvl1pPr>
              <a:defRPr sz="11600" spc="-232"/>
            </a:lvl1pPr>
          </a:lstStyle>
          <a:p>
            <a:r>
              <a:t>Текст заголовка</a:t>
            </a:r>
          </a:p>
        </p:txBody>
      </p:sp>
      <p:sp>
        <p:nvSpPr>
          <p:cNvPr id="24" name="Уровень текста 1…"/>
          <p:cNvSpPr txBox="1">
            <a:spLocks noGrp="1"/>
          </p:cNvSpPr>
          <p:nvPr>
            <p:ph type="body" sz="quarter" idx="1"/>
          </p:nvPr>
        </p:nvSpPr>
        <p:spPr>
          <a:xfrm>
            <a:off x="1206500" y="11609910"/>
            <a:ext cx="21971000" cy="1116952"/>
          </a:xfrm>
          <a:prstGeom prst="rect">
            <a:avLst/>
          </a:prstGeom>
        </p:spPr>
        <p:txBody>
          <a:bodyPr/>
          <a:lstStyle>
            <a:lvl1pPr marL="0" indent="0" defTabSz="825500">
              <a:spcBef>
                <a:spcPts val="0"/>
              </a:spcBef>
              <a:buSzTx/>
              <a:buNone/>
              <a:defRPr sz="5500" b="1">
                <a:latin typeface="+mj-lt"/>
                <a:ea typeface="+mj-ea"/>
                <a:cs typeface="+mj-cs"/>
                <a:sym typeface="Helvetica Neue"/>
              </a:defRPr>
            </a:lvl1pPr>
            <a:lvl2pPr marL="0" indent="0" defTabSz="825500">
              <a:spcBef>
                <a:spcPts val="0"/>
              </a:spcBef>
              <a:buSzTx/>
              <a:buNone/>
              <a:defRPr sz="5500" b="1">
                <a:latin typeface="+mj-lt"/>
                <a:ea typeface="+mj-ea"/>
                <a:cs typeface="+mj-cs"/>
                <a:sym typeface="Helvetica Neue"/>
              </a:defRPr>
            </a:lvl2pPr>
            <a:lvl3pPr marL="0" indent="0" defTabSz="825500">
              <a:spcBef>
                <a:spcPts val="0"/>
              </a:spcBef>
              <a:buSzTx/>
              <a:buNone/>
              <a:defRPr sz="5500" b="1">
                <a:latin typeface="+mj-lt"/>
                <a:ea typeface="+mj-ea"/>
                <a:cs typeface="+mj-cs"/>
                <a:sym typeface="Helvetica Neue"/>
              </a:defRPr>
            </a:lvl3pPr>
            <a:lvl4pPr marL="0" indent="0" defTabSz="825500">
              <a:spcBef>
                <a:spcPts val="0"/>
              </a:spcBef>
              <a:buSzTx/>
              <a:buNone/>
              <a:defRPr sz="5500" b="1">
                <a:latin typeface="+mj-lt"/>
                <a:ea typeface="+mj-ea"/>
                <a:cs typeface="+mj-cs"/>
                <a:sym typeface="Helvetica Neue"/>
              </a:defRPr>
            </a:lvl4pPr>
            <a:lvl5pPr marL="0" indent="0" defTabSz="825500">
              <a:spcBef>
                <a:spcPts val="0"/>
              </a:spcBef>
              <a:buSzTx/>
              <a:buNone/>
              <a:defRPr sz="5500" b="1">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і фото (варіант)">
    <p:spTree>
      <p:nvGrpSpPr>
        <p:cNvPr id="1" name=""/>
        <p:cNvGrpSpPr/>
        <p:nvPr/>
      </p:nvGrpSpPr>
      <p:grpSpPr>
        <a:xfrm>
          <a:off x="0" y="0"/>
          <a:ext cx="0" cy="0"/>
          <a:chOff x="0" y="0"/>
          <a:chExt cx="0" cy="0"/>
        </a:xfrm>
      </p:grpSpPr>
      <p:sp>
        <p:nvSpPr>
          <p:cNvPr id="32" name="Изображение"/>
          <p:cNvSpPr>
            <a:spLocks noGrp="1"/>
          </p:cNvSpPr>
          <p:nvPr>
            <p:ph type="pic" sz="half" idx="13"/>
          </p:nvPr>
        </p:nvSpPr>
        <p:spPr>
          <a:xfrm>
            <a:off x="12192000" y="1270000"/>
            <a:ext cx="10922000" cy="11176000"/>
          </a:xfrm>
          <a:prstGeom prst="rect">
            <a:avLst/>
          </a:prstGeom>
        </p:spPr>
        <p:txBody>
          <a:bodyPr lIns="91439" tIns="45719" rIns="91439" bIns="45719">
            <a:noAutofit/>
          </a:bodyPr>
          <a:lstStyle/>
          <a:p>
            <a:endParaRPr/>
          </a:p>
        </p:txBody>
      </p:sp>
      <p:sp>
        <p:nvSpPr>
          <p:cNvPr id="33" name="Текст заголовка"/>
          <p:cNvSpPr txBox="1">
            <a:spLocks noGrp="1"/>
          </p:cNvSpPr>
          <p:nvPr>
            <p:ph type="title"/>
          </p:nvPr>
        </p:nvSpPr>
        <p:spPr>
          <a:xfrm>
            <a:off x="1206500" y="1270000"/>
            <a:ext cx="9779000" cy="5882273"/>
          </a:xfrm>
          <a:prstGeom prst="rect">
            <a:avLst/>
          </a:prstGeom>
        </p:spPr>
        <p:txBody>
          <a:bodyPr anchor="b"/>
          <a:lstStyle/>
          <a:p>
            <a:r>
              <a:t>Текст заголовка</a:t>
            </a:r>
          </a:p>
        </p:txBody>
      </p:sp>
      <p:sp>
        <p:nvSpPr>
          <p:cNvPr id="34" name="Уровень текста 1…"/>
          <p:cNvSpPr txBox="1">
            <a:spLocks noGrp="1"/>
          </p:cNvSpPr>
          <p:nvPr>
            <p:ph type="body" sz="quarter" idx="1"/>
          </p:nvPr>
        </p:nvSpPr>
        <p:spPr>
          <a:xfrm>
            <a:off x="1206500" y="7060576"/>
            <a:ext cx="9779000" cy="5385424"/>
          </a:xfrm>
          <a:prstGeom prst="rect">
            <a:avLst/>
          </a:prstGeom>
        </p:spPr>
        <p:txBody>
          <a:bodyPr/>
          <a:lstStyle>
            <a:lvl1pPr marL="0" indent="0" defTabSz="825500">
              <a:spcBef>
                <a:spcPts val="0"/>
              </a:spcBef>
              <a:buSzTx/>
              <a:buNone/>
              <a:defRPr sz="5500" b="1">
                <a:latin typeface="+mj-lt"/>
                <a:ea typeface="+mj-ea"/>
                <a:cs typeface="+mj-cs"/>
                <a:sym typeface="Helvetica Neue"/>
              </a:defRPr>
            </a:lvl1pPr>
            <a:lvl2pPr marL="0" indent="0" defTabSz="825500">
              <a:spcBef>
                <a:spcPts val="0"/>
              </a:spcBef>
              <a:buSzTx/>
              <a:buNone/>
              <a:defRPr sz="5500" b="1">
                <a:latin typeface="+mj-lt"/>
                <a:ea typeface="+mj-ea"/>
                <a:cs typeface="+mj-cs"/>
                <a:sym typeface="Helvetica Neue"/>
              </a:defRPr>
            </a:lvl2pPr>
            <a:lvl3pPr marL="0" indent="0" defTabSz="825500">
              <a:spcBef>
                <a:spcPts val="0"/>
              </a:spcBef>
              <a:buSzTx/>
              <a:buNone/>
              <a:defRPr sz="5500" b="1">
                <a:latin typeface="+mj-lt"/>
                <a:ea typeface="+mj-ea"/>
                <a:cs typeface="+mj-cs"/>
                <a:sym typeface="Helvetica Neue"/>
              </a:defRPr>
            </a:lvl3pPr>
            <a:lvl4pPr marL="0" indent="0" defTabSz="825500">
              <a:spcBef>
                <a:spcPts val="0"/>
              </a:spcBef>
              <a:buSzTx/>
              <a:buNone/>
              <a:defRPr sz="5500" b="1">
                <a:latin typeface="+mj-lt"/>
                <a:ea typeface="+mj-ea"/>
                <a:cs typeface="+mj-cs"/>
                <a:sym typeface="Helvetica Neue"/>
              </a:defRPr>
            </a:lvl4pPr>
            <a:lvl5pPr marL="0" indent="0" defTabSz="825500">
              <a:spcBef>
                <a:spcPts val="0"/>
              </a:spcBef>
              <a:buSzTx/>
              <a:buNone/>
              <a:defRPr sz="5500" b="1">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5" name="Номер слайда"/>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і маркери">
    <p:spTree>
      <p:nvGrpSpPr>
        <p:cNvPr id="1" name=""/>
        <p:cNvGrpSpPr/>
        <p:nvPr/>
      </p:nvGrpSpPr>
      <p:grpSpPr>
        <a:xfrm>
          <a:off x="0" y="0"/>
          <a:ext cx="0" cy="0"/>
          <a:chOff x="0" y="0"/>
          <a:chExt cx="0" cy="0"/>
        </a:xfrm>
      </p:grpSpPr>
      <p:sp>
        <p:nvSpPr>
          <p:cNvPr id="42" name="Прямоугольник"/>
          <p:cNvSpPr txBox="1">
            <a:spLocks noGrp="1"/>
          </p:cNvSpPr>
          <p:nvPr>
            <p:ph type="body" sz="quarter" idx="13"/>
          </p:nvPr>
        </p:nvSpPr>
        <p:spPr>
          <a:xfrm>
            <a:off x="1206500" y="2372962"/>
            <a:ext cx="21971000" cy="934780"/>
          </a:xfrm>
          <a:prstGeom prst="rect">
            <a:avLst/>
          </a:prstGeom>
        </p:spPr>
        <p:txBody>
          <a:bodyPr lIns="45719" tIns="45719" rIns="45719" bIns="45719" anchor="ctr">
            <a:noAutofit/>
          </a:bodyPr>
          <a:lstStyle/>
          <a:p>
            <a:pPr marL="0" indent="0" defTabSz="825500">
              <a:spcBef>
                <a:spcPts val="0"/>
              </a:spcBef>
              <a:buSzTx/>
              <a:buNone/>
              <a:defRPr sz="5500" b="1">
                <a:latin typeface="+mj-lt"/>
                <a:ea typeface="+mj-ea"/>
                <a:cs typeface="+mj-cs"/>
                <a:sym typeface="Helvetica Neue"/>
              </a:defRPr>
            </a:pPr>
            <a:endParaRPr/>
          </a:p>
        </p:txBody>
      </p:sp>
      <p:sp>
        <p:nvSpPr>
          <p:cNvPr id="43" name="Текст заголовка"/>
          <p:cNvSpPr txBox="1">
            <a:spLocks noGrp="1"/>
          </p:cNvSpPr>
          <p:nvPr>
            <p:ph type="title"/>
          </p:nvPr>
        </p:nvSpPr>
        <p:spPr>
          <a:prstGeom prst="rect">
            <a:avLst/>
          </a:prstGeom>
        </p:spPr>
        <p:txBody>
          <a:bodyPr/>
          <a:lstStyle/>
          <a:p>
            <a:r>
              <a:t>Текст заголовка</a:t>
            </a:r>
          </a:p>
        </p:txBody>
      </p:sp>
      <p:sp>
        <p:nvSpPr>
          <p:cNvPr id="4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маркери і фото">
    <p:spTree>
      <p:nvGrpSpPr>
        <p:cNvPr id="1" name=""/>
        <p:cNvGrpSpPr/>
        <p:nvPr/>
      </p:nvGrpSpPr>
      <p:grpSpPr>
        <a:xfrm>
          <a:off x="0" y="0"/>
          <a:ext cx="0" cy="0"/>
          <a:chOff x="0" y="0"/>
          <a:chExt cx="0" cy="0"/>
        </a:xfrm>
      </p:grpSpPr>
      <p:sp>
        <p:nvSpPr>
          <p:cNvPr id="60" name="Прямоугольник"/>
          <p:cNvSpPr txBox="1">
            <a:spLocks noGrp="1"/>
          </p:cNvSpPr>
          <p:nvPr>
            <p:ph type="body" sz="quarter" idx="13"/>
          </p:nvPr>
        </p:nvSpPr>
        <p:spPr>
          <a:xfrm>
            <a:off x="1206500" y="2372962"/>
            <a:ext cx="9779000" cy="934780"/>
          </a:xfrm>
          <a:prstGeom prst="rect">
            <a:avLst/>
          </a:prstGeom>
        </p:spPr>
        <p:txBody>
          <a:bodyPr lIns="45719" tIns="45719" rIns="45719" bIns="45719" anchor="ctr">
            <a:noAutofit/>
          </a:bodyPr>
          <a:lstStyle/>
          <a:p>
            <a:pPr marL="0" indent="0" defTabSz="825500">
              <a:spcBef>
                <a:spcPts val="0"/>
              </a:spcBef>
              <a:buSzTx/>
              <a:buNone/>
              <a:defRPr sz="5500" b="1">
                <a:latin typeface="+mj-lt"/>
                <a:ea typeface="+mj-ea"/>
                <a:cs typeface="+mj-cs"/>
                <a:sym typeface="Helvetica Neue"/>
              </a:defRPr>
            </a:pPr>
            <a:endParaRPr/>
          </a:p>
        </p:txBody>
      </p:sp>
      <p:sp>
        <p:nvSpPr>
          <p:cNvPr id="61" name="Изображение"/>
          <p:cNvSpPr>
            <a:spLocks noGrp="1"/>
          </p:cNvSpPr>
          <p:nvPr>
            <p:ph type="pic" sz="half" idx="14"/>
          </p:nvPr>
        </p:nvSpPr>
        <p:spPr>
          <a:xfrm>
            <a:off x="12192000" y="1263848"/>
            <a:ext cx="10916874" cy="11188205"/>
          </a:xfrm>
          <a:prstGeom prst="rect">
            <a:avLst/>
          </a:prstGeom>
        </p:spPr>
        <p:txBody>
          <a:bodyPr lIns="91439" tIns="45719" rIns="91439" bIns="45719">
            <a:noAutofit/>
          </a:bodyPr>
          <a:lstStyle/>
          <a:p>
            <a:endParaRPr/>
          </a:p>
        </p:txBody>
      </p:sp>
      <p:sp>
        <p:nvSpPr>
          <p:cNvPr id="62" name="Текст заголовка"/>
          <p:cNvSpPr txBox="1">
            <a:spLocks noGrp="1"/>
          </p:cNvSpPr>
          <p:nvPr>
            <p:ph type="title"/>
          </p:nvPr>
        </p:nvSpPr>
        <p:spPr>
          <a:xfrm>
            <a:off x="1206500" y="1079500"/>
            <a:ext cx="9779000" cy="1435100"/>
          </a:xfrm>
          <a:prstGeom prst="rect">
            <a:avLst/>
          </a:prstGeom>
        </p:spPr>
        <p:txBody>
          <a:bodyPr/>
          <a:lstStyle/>
          <a:p>
            <a:r>
              <a:t>Текст заголовка</a:t>
            </a:r>
          </a:p>
        </p:txBody>
      </p:sp>
      <p:sp>
        <p:nvSpPr>
          <p:cNvPr id="63" name="Уровень текста 1…"/>
          <p:cNvSpPr txBox="1">
            <a:spLocks noGrp="1"/>
          </p:cNvSpPr>
          <p:nvPr>
            <p:ph type="body" sz="half" idx="1"/>
          </p:nvPr>
        </p:nvSpPr>
        <p:spPr>
          <a:xfrm>
            <a:off x="1206500" y="4248504"/>
            <a:ext cx="9779000" cy="825663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Лише заголовок">
    <p:spTree>
      <p:nvGrpSpPr>
        <p:cNvPr id="1" name=""/>
        <p:cNvGrpSpPr/>
        <p:nvPr/>
      </p:nvGrpSpPr>
      <p:grpSpPr>
        <a:xfrm>
          <a:off x="0" y="0"/>
          <a:ext cx="0" cy="0"/>
          <a:chOff x="0" y="0"/>
          <a:chExt cx="0" cy="0"/>
        </a:xfrm>
      </p:grpSpPr>
      <p:sp>
        <p:nvSpPr>
          <p:cNvPr id="79" name="Прямоугольник"/>
          <p:cNvSpPr txBox="1">
            <a:spLocks noGrp="1"/>
          </p:cNvSpPr>
          <p:nvPr>
            <p:ph type="body" sz="quarter" idx="13"/>
          </p:nvPr>
        </p:nvSpPr>
        <p:spPr>
          <a:xfrm>
            <a:off x="1206500" y="2372962"/>
            <a:ext cx="21971000" cy="934780"/>
          </a:xfrm>
          <a:prstGeom prst="rect">
            <a:avLst/>
          </a:prstGeom>
        </p:spPr>
        <p:txBody>
          <a:bodyPr lIns="45719" tIns="45719" rIns="45719" bIns="45719" anchor="ctr">
            <a:noAutofit/>
          </a:bodyPr>
          <a:lstStyle/>
          <a:p>
            <a:pPr marL="0" indent="0" defTabSz="825500">
              <a:spcBef>
                <a:spcPts val="0"/>
              </a:spcBef>
              <a:buSzTx/>
              <a:buNone/>
              <a:defRPr sz="5500" b="1">
                <a:latin typeface="+mj-lt"/>
                <a:ea typeface="+mj-ea"/>
                <a:cs typeface="+mj-cs"/>
                <a:sym typeface="Helvetica Neue"/>
              </a:defRPr>
            </a:pPr>
            <a:endParaRPr/>
          </a:p>
        </p:txBody>
      </p:sp>
      <p:sp>
        <p:nvSpPr>
          <p:cNvPr id="80" name="Текст заголовка"/>
          <p:cNvSpPr txBox="1">
            <a:spLocks noGrp="1"/>
          </p:cNvSpPr>
          <p:nvPr>
            <p:ph type="title"/>
          </p:nvPr>
        </p:nvSpPr>
        <p:spPr>
          <a:xfrm>
            <a:off x="1206500" y="1079500"/>
            <a:ext cx="21971000" cy="1434949"/>
          </a:xfrm>
          <a:prstGeom prst="rect">
            <a:avLst/>
          </a:prstGeom>
        </p:spPr>
        <p:txBody>
          <a:bodyPr/>
          <a:lstStyle/>
          <a:p>
            <a:r>
              <a:t>Текст заголовка</a:t>
            </a:r>
          </a:p>
        </p:txBody>
      </p:sp>
      <p:sp>
        <p:nvSpPr>
          <p:cNvPr id="8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орядок денний">
    <p:spTree>
      <p:nvGrpSpPr>
        <p:cNvPr id="1" name=""/>
        <p:cNvGrpSpPr/>
        <p:nvPr/>
      </p:nvGrpSpPr>
      <p:grpSpPr>
        <a:xfrm>
          <a:off x="0" y="0"/>
          <a:ext cx="0" cy="0"/>
          <a:chOff x="0" y="0"/>
          <a:chExt cx="0" cy="0"/>
        </a:xfrm>
      </p:grpSpPr>
      <p:sp>
        <p:nvSpPr>
          <p:cNvPr id="88" name="Прямоугольник"/>
          <p:cNvSpPr txBox="1">
            <a:spLocks noGrp="1"/>
          </p:cNvSpPr>
          <p:nvPr>
            <p:ph type="body" sz="quarter" idx="13"/>
          </p:nvPr>
        </p:nvSpPr>
        <p:spPr>
          <a:xfrm>
            <a:off x="1206500" y="2372962"/>
            <a:ext cx="21971000" cy="934780"/>
          </a:xfrm>
          <a:prstGeom prst="rect">
            <a:avLst/>
          </a:prstGeom>
        </p:spPr>
        <p:txBody>
          <a:bodyPr lIns="45719" tIns="45719" rIns="45719" bIns="45719" anchor="ctr">
            <a:noAutofit/>
          </a:bodyPr>
          <a:lstStyle/>
          <a:p>
            <a:pPr marL="0" indent="0" defTabSz="825500">
              <a:spcBef>
                <a:spcPts val="0"/>
              </a:spcBef>
              <a:buSzTx/>
              <a:buNone/>
              <a:defRPr sz="5500" b="1">
                <a:latin typeface="+mj-lt"/>
                <a:ea typeface="+mj-ea"/>
                <a:cs typeface="+mj-cs"/>
                <a:sym typeface="Helvetica Neue"/>
              </a:defRPr>
            </a:pPr>
            <a:endParaRPr/>
          </a:p>
        </p:txBody>
      </p:sp>
      <p:sp>
        <p:nvSpPr>
          <p:cNvPr id="89" name="Текст заголовка"/>
          <p:cNvSpPr txBox="1">
            <a:spLocks noGrp="1"/>
          </p:cNvSpPr>
          <p:nvPr>
            <p:ph type="title"/>
          </p:nvPr>
        </p:nvSpPr>
        <p:spPr>
          <a:xfrm>
            <a:off x="1206500" y="1079500"/>
            <a:ext cx="21971000" cy="1435100"/>
          </a:xfrm>
          <a:prstGeom prst="rect">
            <a:avLst/>
          </a:prstGeom>
        </p:spPr>
        <p:txBody>
          <a:bodyPr/>
          <a:lstStyle/>
          <a:p>
            <a:r>
              <a:t>Текст заголовка</a:t>
            </a:r>
          </a:p>
        </p:txBody>
      </p:sp>
      <p:sp>
        <p:nvSpPr>
          <p:cNvPr id="90" name="Уровень текста 1…"/>
          <p:cNvSpPr txBox="1">
            <a:spLocks noGrp="1"/>
          </p:cNvSpPr>
          <p:nvPr>
            <p:ph type="body" idx="1"/>
          </p:nvPr>
        </p:nvSpPr>
        <p:spPr>
          <a:prstGeom prst="rect">
            <a:avLst/>
          </a:prstGeom>
        </p:spPr>
        <p:txBody>
          <a:bodyPr/>
          <a:lstStyle>
            <a:lvl1pPr marL="0" indent="0" defTabSz="825500">
              <a:spcBef>
                <a:spcPts val="1800"/>
              </a:spcBef>
              <a:buSzTx/>
              <a:buNone/>
              <a:defRPr sz="5500" spc="-55">
                <a:latin typeface="+mj-lt"/>
                <a:ea typeface="+mj-ea"/>
                <a:cs typeface="+mj-cs"/>
                <a:sym typeface="Helvetica Neue"/>
              </a:defRPr>
            </a:lvl1pPr>
            <a:lvl2pPr marL="0" indent="0" defTabSz="825500">
              <a:spcBef>
                <a:spcPts val="1800"/>
              </a:spcBef>
              <a:buSzTx/>
              <a:buNone/>
              <a:defRPr sz="5500" spc="-55">
                <a:latin typeface="+mj-lt"/>
                <a:ea typeface="+mj-ea"/>
                <a:cs typeface="+mj-cs"/>
                <a:sym typeface="Helvetica Neue"/>
              </a:defRPr>
            </a:lvl2pPr>
            <a:lvl3pPr marL="0" indent="0" defTabSz="825500">
              <a:spcBef>
                <a:spcPts val="1800"/>
              </a:spcBef>
              <a:buSzTx/>
              <a:buNone/>
              <a:defRPr sz="5500" spc="-55">
                <a:latin typeface="+mj-lt"/>
                <a:ea typeface="+mj-ea"/>
                <a:cs typeface="+mj-cs"/>
                <a:sym typeface="Helvetica Neue"/>
              </a:defRPr>
            </a:lvl3pPr>
            <a:lvl4pPr marL="0" indent="0" defTabSz="825500">
              <a:spcBef>
                <a:spcPts val="1800"/>
              </a:spcBef>
              <a:buSzTx/>
              <a:buNone/>
              <a:defRPr sz="5500" spc="-55">
                <a:latin typeface="+mj-lt"/>
                <a:ea typeface="+mj-ea"/>
                <a:cs typeface="+mj-cs"/>
                <a:sym typeface="Helvetica Neue"/>
              </a:defRPr>
            </a:lvl4pPr>
            <a:lvl5pPr marL="0" indent="0" defTabSz="825500">
              <a:spcBef>
                <a:spcPts val="1800"/>
              </a:spcBef>
              <a:buSzTx/>
              <a:buNone/>
              <a:defRPr sz="5500" spc="-55">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Заява">
    <p:spTree>
      <p:nvGrpSpPr>
        <p:cNvPr id="1" name=""/>
        <p:cNvGrpSpPr/>
        <p:nvPr/>
      </p:nvGrpSpPr>
      <p:grpSpPr>
        <a:xfrm>
          <a:off x="0" y="0"/>
          <a:ext cx="0" cy="0"/>
          <a:chOff x="0" y="0"/>
          <a:chExt cx="0" cy="0"/>
        </a:xfrm>
      </p:grpSpPr>
      <p:sp>
        <p:nvSpPr>
          <p:cNvPr id="98" name="Уровень текста 1…"/>
          <p:cNvSpPr txBox="1">
            <a:spLocks noGrp="1"/>
          </p:cNvSpPr>
          <p:nvPr>
            <p:ph type="body" sz="half" idx="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mn-lt"/>
                <a:ea typeface="+mn-ea"/>
                <a:cs typeface="+mn-cs"/>
                <a:sym typeface="Helvetica Neue Medium"/>
              </a:defRPr>
            </a:lvl1pPr>
            <a:lvl2pPr marL="0" indent="0" algn="ctr">
              <a:lnSpc>
                <a:spcPct val="80000"/>
              </a:lnSpc>
              <a:spcBef>
                <a:spcPts val="0"/>
              </a:spcBef>
              <a:buSzTx/>
              <a:buNone/>
              <a:defRPr sz="11600" spc="-232">
                <a:latin typeface="+mn-lt"/>
                <a:ea typeface="+mn-ea"/>
                <a:cs typeface="+mn-cs"/>
                <a:sym typeface="Helvetica Neue Medium"/>
              </a:defRPr>
            </a:lvl2pPr>
            <a:lvl3pPr marL="0" indent="0" algn="ctr">
              <a:lnSpc>
                <a:spcPct val="80000"/>
              </a:lnSpc>
              <a:spcBef>
                <a:spcPts val="0"/>
              </a:spcBef>
              <a:buSzTx/>
              <a:buNone/>
              <a:defRPr sz="11600" spc="-232">
                <a:latin typeface="+mn-lt"/>
                <a:ea typeface="+mn-ea"/>
                <a:cs typeface="+mn-cs"/>
                <a:sym typeface="Helvetica Neue Medium"/>
              </a:defRPr>
            </a:lvl3pPr>
            <a:lvl4pPr marL="0" indent="0" algn="ctr">
              <a:lnSpc>
                <a:spcPct val="80000"/>
              </a:lnSpc>
              <a:spcBef>
                <a:spcPts val="0"/>
              </a:spcBef>
              <a:buSzTx/>
              <a:buNone/>
              <a:defRPr sz="11600" spc="-232">
                <a:latin typeface="+mn-lt"/>
                <a:ea typeface="+mn-ea"/>
                <a:cs typeface="+mn-cs"/>
                <a:sym typeface="Helvetica Neue Medium"/>
              </a:defRPr>
            </a:lvl4pPr>
            <a:lvl5pPr marL="0" indent="0" algn="ctr">
              <a:lnSpc>
                <a:spcPct val="80000"/>
              </a:lnSpc>
              <a:spcBef>
                <a:spcPts val="0"/>
              </a:spcBef>
              <a:buSzTx/>
              <a:buNone/>
              <a:defRPr sz="11600" spc="-232">
                <a:latin typeface="+mn-lt"/>
                <a:ea typeface="+mn-ea"/>
                <a:cs typeface="+mn-cs"/>
                <a:sym typeface="Helvetica Neue Medium"/>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Відомий факт">
    <p:spTree>
      <p:nvGrpSpPr>
        <p:cNvPr id="1" name=""/>
        <p:cNvGrpSpPr/>
        <p:nvPr/>
      </p:nvGrpSpPr>
      <p:grpSpPr>
        <a:xfrm>
          <a:off x="0" y="0"/>
          <a:ext cx="0" cy="0"/>
          <a:chOff x="0" y="0"/>
          <a:chExt cx="0" cy="0"/>
        </a:xfrm>
      </p:grpSpPr>
      <p:sp>
        <p:nvSpPr>
          <p:cNvPr id="106" name="Прямоугольник"/>
          <p:cNvSpPr txBox="1">
            <a:spLocks noGrp="1"/>
          </p:cNvSpPr>
          <p:nvPr>
            <p:ph type="body" sz="quarter" idx="13"/>
          </p:nvPr>
        </p:nvSpPr>
        <p:spPr>
          <a:xfrm>
            <a:off x="1206500" y="8262180"/>
            <a:ext cx="21971000" cy="934780"/>
          </a:xfrm>
          <a:prstGeom prst="rect">
            <a:avLst/>
          </a:prstGeom>
        </p:spPr>
        <p:txBody>
          <a:bodyPr lIns="45719" tIns="45719" rIns="45719" bIns="45719" anchor="ctr">
            <a:noAutofit/>
          </a:bodyPr>
          <a:lstStyle/>
          <a:p>
            <a:pPr marL="0" indent="0" algn="ctr" defTabSz="825500">
              <a:spcBef>
                <a:spcPts val="0"/>
              </a:spcBef>
              <a:buSzTx/>
              <a:buNone/>
              <a:defRPr sz="5500" b="1">
                <a:latin typeface="+mj-lt"/>
                <a:ea typeface="+mj-ea"/>
                <a:cs typeface="+mj-cs"/>
                <a:sym typeface="Helvetica Neue"/>
              </a:defRPr>
            </a:pPr>
            <a:endParaRPr/>
          </a:p>
        </p:txBody>
      </p:sp>
      <p:sp>
        <p:nvSpPr>
          <p:cNvPr id="107" name="Уровень текста 1…"/>
          <p:cNvSpPr txBox="1">
            <a:spLocks noGrp="1"/>
          </p:cNvSpPr>
          <p:nvPr>
            <p:ph type="body" idx="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atin typeface="+mj-lt"/>
                <a:ea typeface="+mj-ea"/>
                <a:cs typeface="+mj-cs"/>
                <a:sym typeface="Helvetica Neue"/>
              </a:defRPr>
            </a:lvl1pPr>
            <a:lvl2pPr marL="0" indent="0" algn="ctr">
              <a:lnSpc>
                <a:spcPct val="80000"/>
              </a:lnSpc>
              <a:spcBef>
                <a:spcPts val="0"/>
              </a:spcBef>
              <a:buSzTx/>
              <a:buNone/>
              <a:defRPr sz="25000" b="1" spc="-250">
                <a:latin typeface="+mj-lt"/>
                <a:ea typeface="+mj-ea"/>
                <a:cs typeface="+mj-cs"/>
                <a:sym typeface="Helvetica Neue"/>
              </a:defRPr>
            </a:lvl2pPr>
            <a:lvl3pPr marL="0" indent="0" algn="ctr">
              <a:lnSpc>
                <a:spcPct val="80000"/>
              </a:lnSpc>
              <a:spcBef>
                <a:spcPts val="0"/>
              </a:spcBef>
              <a:buSzTx/>
              <a:buNone/>
              <a:defRPr sz="25000" b="1" spc="-250">
                <a:latin typeface="+mj-lt"/>
                <a:ea typeface="+mj-ea"/>
                <a:cs typeface="+mj-cs"/>
                <a:sym typeface="Helvetica Neue"/>
              </a:defRPr>
            </a:lvl3pPr>
            <a:lvl4pPr marL="0" indent="0" algn="ctr">
              <a:lnSpc>
                <a:spcPct val="80000"/>
              </a:lnSpc>
              <a:spcBef>
                <a:spcPts val="0"/>
              </a:spcBef>
              <a:buSzTx/>
              <a:buNone/>
              <a:defRPr sz="25000" b="1" spc="-250">
                <a:latin typeface="+mj-lt"/>
                <a:ea typeface="+mj-ea"/>
                <a:cs typeface="+mj-cs"/>
                <a:sym typeface="Helvetica Neue"/>
              </a:defRPr>
            </a:lvl4pPr>
            <a:lvl5pPr marL="0" indent="0" algn="ctr">
              <a:lnSpc>
                <a:spcPct val="80000"/>
              </a:lnSpc>
              <a:spcBef>
                <a:spcPts val="0"/>
              </a:spcBef>
              <a:buSzTx/>
              <a:buNone/>
              <a:defRPr sz="25000" b="1" spc="-250">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Текст заголовка</a:t>
            </a:r>
          </a:p>
        </p:txBody>
      </p:sp>
      <p:sp>
        <p:nvSpPr>
          <p:cNvPr id="3" name="Уровень текста 1…"/>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spcBef>
                <a:spcPts val="0"/>
              </a:spcBef>
              <a:defRPr sz="1800">
                <a:latin typeface="+mj-lt"/>
                <a:ea typeface="+mj-ea"/>
                <a:cs typeface="+mj-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 id="2147483660" r:id="rId10"/>
    <p:sldLayoutId id="2147483662" r:id="rId11"/>
    <p:sldLayoutId id="2147483664" r:id="rId12"/>
    <p:sldLayoutId id="2147483665" r:id="rId13"/>
    <p:sldLayoutId id="2147483666" r:id="rId14"/>
    <p:sldLayoutId id="2147483667" r:id="rId15"/>
    <p:sldLayoutId id="2147483670" r:id="rId16"/>
    <p:sldLayoutId id="2147483671" r:id="rId17"/>
    <p:sldLayoutId id="2147483672" r:id="rId18"/>
  </p:sldLayoutIdLst>
  <p:transition spd="med"/>
  <p:hf hdr="0" dt="0"/>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p:titleStyle>
    <p:bodyStyle>
      <a:lvl1pPr marL="5080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1pPr>
      <a:lvl2pPr marL="11176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2pPr>
      <a:lvl3pPr marL="17272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3pPr>
      <a:lvl4pPr marL="23368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4pPr>
      <a:lvl5pPr marL="29464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5pPr>
      <a:lvl6pPr marL="35560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6pPr>
      <a:lvl7pPr marL="41656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7pPr>
      <a:lvl8pPr marL="47752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8pPr>
      <a:lvl9pPr marL="53848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24384000" cy="15430500"/>
          </a:xfrm>
          <a:prstGeom prst="rect">
            <a:avLst/>
          </a:prstGeom>
        </p:spPr>
      </p:pic>
      <p:sp>
        <p:nvSpPr>
          <p:cNvPr id="4" name="Місце для номера слайда 3"/>
          <p:cNvSpPr>
            <a:spLocks noGrp="1"/>
          </p:cNvSpPr>
          <p:nvPr>
            <p:ph type="sldNum" sz="quarter" idx="2"/>
          </p:nvPr>
        </p:nvSpPr>
        <p:spPr/>
        <p:txBody>
          <a:bodyPr/>
          <a:lstStyle/>
          <a:p>
            <a:fld id="{86CB4B4D-7CA3-9044-876B-883B54F8677D}" type="slidenum">
              <a:rPr lang="ru-RU" smtClean="0"/>
              <a:t>1</a:t>
            </a:fld>
            <a:endParaRPr lang="ru-R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135604"/>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800643" y="2894678"/>
            <a:ext cx="19313237" cy="10402848"/>
          </a:xfrm>
          <a:prstGeom prst="rect">
            <a:avLst/>
          </a:prstGeom>
        </p:spPr>
        <p:txBody>
          <a:bodyPr wrap="square">
            <a:spAutoFit/>
          </a:bodyPr>
          <a:lstStyle/>
          <a:p>
            <a:pPr algn="just">
              <a:spcBef>
                <a:spcPts val="1200"/>
              </a:spcBef>
              <a:defRPr/>
            </a:pPr>
            <a:r>
              <a:rPr lang="uk-UA" sz="3000" b="1" i="1" dirty="0">
                <a:solidFill>
                  <a:srgbClr val="FF0000"/>
                </a:solidFill>
                <a:latin typeface="Arial" panose="020B0604020202020204" pitchFamily="34" charset="0"/>
                <a:cs typeface="Arial" panose="020B0604020202020204" pitchFamily="34" charset="0"/>
              </a:rPr>
              <a:t> * * *</a:t>
            </a:r>
            <a:r>
              <a:rPr lang="uk-UA" sz="3000" b="1" i="1" dirty="0">
                <a:solidFill>
                  <a:srgbClr val="822237"/>
                </a:solidFill>
                <a:latin typeface="Arial" panose="020B0604020202020204" pitchFamily="34" charset="0"/>
                <a:cs typeface="Arial" panose="020B0604020202020204" pitchFamily="34" charset="0"/>
              </a:rPr>
              <a:t> </a:t>
            </a:r>
            <a:r>
              <a:rPr lang="uk-UA" sz="3000" dirty="0">
                <a:latin typeface="Arial" panose="020B0604020202020204" pitchFamily="34" charset="0"/>
                <a:cs typeface="Arial" panose="020B0604020202020204" pitchFamily="34" charset="0"/>
              </a:rPr>
              <a:t>         </a:t>
            </a:r>
            <a:r>
              <a:rPr lang="uk-UA" sz="3000" b="1" dirty="0">
                <a:solidFill>
                  <a:schemeClr val="tx1"/>
                </a:solidFill>
                <a:latin typeface="Arial" panose="020B0604020202020204" pitchFamily="34" charset="0"/>
                <a:cs typeface="Arial" panose="020B0604020202020204" pitchFamily="34" charset="0"/>
              </a:rPr>
              <a:t>Строк давності зупинявся в такі періоди:    </a:t>
            </a:r>
            <a:r>
              <a:rPr lang="uk-UA" sz="3000" b="1" i="1" dirty="0">
                <a:solidFill>
                  <a:srgbClr val="FF0000"/>
                </a:solidFill>
                <a:latin typeface="Arial" panose="020B0604020202020204" pitchFamily="34" charset="0"/>
                <a:cs typeface="Arial" panose="020B0604020202020204" pitchFamily="34" charset="0"/>
              </a:rPr>
              <a:t>* * *</a:t>
            </a:r>
            <a:r>
              <a:rPr lang="uk-UA" sz="3000" b="1" i="1" dirty="0">
                <a:solidFill>
                  <a:srgbClr val="822237"/>
                </a:solidFill>
                <a:latin typeface="Arial" panose="020B0604020202020204" pitchFamily="34" charset="0"/>
                <a:cs typeface="Arial" panose="020B0604020202020204" pitchFamily="34" charset="0"/>
              </a:rPr>
              <a:t> </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18.03.2020 по 17.03.2022 – відповідно до п. 52-2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 для всіх платників податків;</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07.03.2022 по 24.11.2022 – відповідно до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69.9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 для всіх платників податків;</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у періоді з 07.03.2022 по 17.03.2022 – одночасно діяли п. 52-2 і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69.9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 для всіх платників податків;</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17.03.2022 по 01.08.2023 – відповідно до п. 102.9 ст. 102 ПКУ (з 17.03.2022 по 27.05.2022 норма діяла без виключень, а з 27.05.2022 по 01.08.2023 – з виключеннями щодо випадків, передбачених ПКУ);</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у періоді з 17.03.2022 по 24.11.2022 – одночасно діяли п.п.69.9 п.69 підрозд.10 </a:t>
            </a:r>
            <a:r>
              <a:rPr lang="uk-UA" sz="3000" dirty="0" err="1">
                <a:solidFill>
                  <a:schemeClr val="tx1">
                    <a:lumMod val="50000"/>
                  </a:schemeClr>
                </a:solidFill>
                <a:latin typeface="Arial" panose="020B0604020202020204" pitchFamily="34" charset="0"/>
                <a:cs typeface="Arial" panose="020B0604020202020204" pitchFamily="34" charset="0"/>
              </a:rPr>
              <a:t>розд.XX</a:t>
            </a:r>
            <a:r>
              <a:rPr lang="uk-UA" sz="3000" dirty="0">
                <a:solidFill>
                  <a:schemeClr val="tx1">
                    <a:lumMod val="50000"/>
                  </a:schemeClr>
                </a:solidFill>
                <a:latin typeface="Arial" panose="020B0604020202020204" pitchFamily="34" charset="0"/>
                <a:cs typeface="Arial" panose="020B0604020202020204" pitchFamily="34" charset="0"/>
              </a:rPr>
              <a:t> ПКУ і п.102.9 ст.102 ПКУ;</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24.11.2022 по 01.08.2023 – відповідно до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69.9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 для платників податків, які не мають можливості своєчасно виконувати податкові обов’язки, передбачені </a:t>
            </a:r>
            <a:r>
              <a:rPr lang="uk-UA" sz="3000" dirty="0" err="1">
                <a:solidFill>
                  <a:schemeClr val="tx1">
                    <a:lumMod val="50000"/>
                  </a:schemeClr>
                </a:solidFill>
                <a:latin typeface="Arial" panose="020B0604020202020204" pitchFamily="34" charset="0"/>
                <a:cs typeface="Arial" panose="020B0604020202020204" pitchFamily="34" charset="0"/>
              </a:rPr>
              <a:t>ст.ст</a:t>
            </a:r>
            <a:r>
              <a:rPr lang="uk-UA" sz="3000" dirty="0">
                <a:solidFill>
                  <a:schemeClr val="tx1">
                    <a:lumMod val="50000"/>
                  </a:schemeClr>
                </a:solidFill>
                <a:latin typeface="Arial" panose="020B0604020202020204" pitchFamily="34" charset="0"/>
                <a:cs typeface="Arial" panose="020B0604020202020204" pitchFamily="34" charset="0"/>
              </a:rPr>
              <a:t>. 59-60, 87 – 101 ПКУ, та/або визначення грошових зобов’язань згідно із ст. 116 ПКУ;</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у періоді з 27.05.2022 по 01.08.2023 – п. 102.9 ст. 102 ПКУ діяв із виключеннями, передбаченими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69.9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01.08.2023 – для груп платників з податковим боргом, який виник до 24.02.2022, згідно з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69.40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ХХ ПКУ</a:t>
            </a:r>
          </a:p>
          <a:p>
            <a:pPr algn="just">
              <a:spcBef>
                <a:spcPts val="1200"/>
              </a:spcBef>
              <a:defRPr/>
            </a:pPr>
            <a:r>
              <a:rPr lang="uk-UA" sz="3000" b="1" i="1" dirty="0">
                <a:solidFill>
                  <a:schemeClr val="tx1">
                    <a:lumMod val="50000"/>
                    <a:lumOff val="50000"/>
                  </a:schemeClr>
                </a:solidFill>
                <a:latin typeface="Arial" panose="020B0604020202020204" pitchFamily="34" charset="0"/>
                <a:cs typeface="Arial" panose="020B0604020202020204" pitchFamily="34" charset="0"/>
              </a:rPr>
              <a:t>ЗІР ДПС Категорія: 128.11 списання безнадійного податкового боргу</a:t>
            </a:r>
          </a:p>
          <a:p>
            <a:pPr algn="ctr">
              <a:spcBef>
                <a:spcPts val="1200"/>
              </a:spcBef>
              <a:defRPr/>
            </a:pPr>
            <a:r>
              <a:rPr lang="uk-UA" sz="3000" b="1" dirty="0">
                <a:solidFill>
                  <a:srgbClr val="FF0000"/>
                </a:solidFill>
                <a:latin typeface="Arial" panose="020B0604020202020204" pitchFamily="34" charset="0"/>
                <a:cs typeface="Arial" panose="020B0604020202020204" pitchFamily="34" charset="0"/>
              </a:rPr>
              <a:t>«Фіскальний» висновок: </a:t>
            </a:r>
            <a:r>
              <a:rPr lang="uk-UA" sz="3000" dirty="0">
                <a:solidFill>
                  <a:srgbClr val="FF0000"/>
                </a:solidFill>
                <a:latin typeface="Arial" panose="020B0604020202020204" pitchFamily="34" charset="0"/>
                <a:cs typeface="Arial" panose="020B0604020202020204" pitchFamily="34" charset="0"/>
              </a:rPr>
              <a:t>строк давності зупинявся з 18.03.2020 по 31.07.2023р.</a:t>
            </a:r>
            <a:endParaRPr lang="uk-UA" sz="3000" dirty="0">
              <a:latin typeface="Arial" panose="020B0604020202020204" pitchFamily="34" charset="0"/>
              <a:cs typeface="Arial" panose="020B0604020202020204" pitchFamily="34" charset="0"/>
            </a:endParaRPr>
          </a:p>
        </p:txBody>
      </p:sp>
      <p:sp>
        <p:nvSpPr>
          <p:cNvPr id="10" name="Прямокутник 9"/>
          <p:cNvSpPr/>
          <p:nvPr/>
        </p:nvSpPr>
        <p:spPr>
          <a:xfrm>
            <a:off x="7393094" y="2120331"/>
            <a:ext cx="9637712" cy="769441"/>
          </a:xfrm>
          <a:prstGeom prst="rect">
            <a:avLst/>
          </a:prstGeom>
        </p:spPr>
        <p:txBody>
          <a:bodyPr wrap="square">
            <a:spAutoFit/>
          </a:bodyPr>
          <a:lstStyle/>
          <a:p>
            <a:pPr algn="ctr"/>
            <a:r>
              <a:rPr lang="ru-RU" sz="4400" b="1" dirty="0">
                <a:solidFill>
                  <a:srgbClr val="C00000"/>
                </a:solidFill>
                <a:latin typeface="Arial" panose="020B0604020202020204" pitchFamily="34" charset="0"/>
                <a:cs typeface="Arial" panose="020B0604020202020204" pitchFamily="34" charset="0"/>
              </a:rPr>
              <a:t>… як </a:t>
            </a:r>
            <a:r>
              <a:rPr lang="ru-RU" sz="4400" b="1" dirty="0" err="1">
                <a:solidFill>
                  <a:srgbClr val="C00000"/>
                </a:solidFill>
                <a:latin typeface="Arial" panose="020B0604020202020204" pitchFamily="34" charset="0"/>
                <a:cs typeface="Arial" panose="020B0604020202020204" pitchFamily="34" charset="0"/>
              </a:rPr>
              <a:t>розраховують</a:t>
            </a:r>
            <a:r>
              <a:rPr lang="ru-RU" sz="4400" b="1" dirty="0">
                <a:solidFill>
                  <a:srgbClr val="C00000"/>
                </a:solidFill>
                <a:latin typeface="Arial" panose="020B0604020202020204" pitchFamily="34" charset="0"/>
                <a:cs typeface="Arial" panose="020B0604020202020204" pitchFamily="34" charset="0"/>
              </a:rPr>
              <a:t> </a:t>
            </a:r>
            <a:r>
              <a:rPr lang="ru-RU" sz="4400" b="1" dirty="0" err="1">
                <a:solidFill>
                  <a:srgbClr val="C00000"/>
                </a:solidFill>
                <a:latin typeface="Arial" panose="020B0604020202020204" pitchFamily="34" charset="0"/>
                <a:cs typeface="Arial" panose="020B0604020202020204" pitchFamily="34" charset="0"/>
              </a:rPr>
              <a:t>податківці</a:t>
            </a:r>
            <a:r>
              <a:rPr lang="ru-RU" sz="4400" b="1" dirty="0">
                <a:solidFill>
                  <a:srgbClr val="C00000"/>
                </a:solidFill>
                <a:latin typeface="Arial" panose="020B0604020202020204" pitchFamily="34" charset="0"/>
                <a:cs typeface="Arial" panose="020B0604020202020204" pitchFamily="34" charset="0"/>
              </a:rPr>
              <a:t>?</a:t>
            </a:r>
          </a:p>
        </p:txBody>
      </p:sp>
      <p:sp>
        <p:nvSpPr>
          <p:cNvPr id="3" name="Прямоугольник 2">
            <a:extLst>
              <a:ext uri="{FF2B5EF4-FFF2-40B4-BE49-F238E27FC236}">
                <a16:creationId xmlns:a16="http://schemas.microsoft.com/office/drawing/2014/main" id="{9C1B56CD-1786-236D-9516-F193E52B59D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10</a:t>
            </a:fld>
            <a:endParaRPr lang="ru-RU"/>
          </a:p>
        </p:txBody>
      </p:sp>
      <p:sp>
        <p:nvSpPr>
          <p:cNvPr id="13" name="Прямокутник 12"/>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80762638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кутник 9"/>
          <p:cNvSpPr/>
          <p:nvPr/>
        </p:nvSpPr>
        <p:spPr>
          <a:xfrm>
            <a:off x="2894246" y="3263442"/>
            <a:ext cx="9637712" cy="769441"/>
          </a:xfrm>
          <a:prstGeom prst="rect">
            <a:avLst/>
          </a:prstGeom>
        </p:spPr>
        <p:txBody>
          <a:bodyPr wrap="square">
            <a:spAutoFit/>
          </a:bodyPr>
          <a:lstStyle/>
          <a:p>
            <a:pPr algn="ctr"/>
            <a:r>
              <a:rPr lang="ru-RU" sz="4400" b="1" dirty="0">
                <a:solidFill>
                  <a:srgbClr val="C00000"/>
                </a:solidFill>
                <a:latin typeface="Arial" panose="020B0604020202020204" pitchFamily="34" charset="0"/>
                <a:cs typeface="Arial" panose="020B0604020202020204" pitchFamily="34" charset="0"/>
              </a:rPr>
              <a:t>…як </a:t>
            </a:r>
            <a:r>
              <a:rPr lang="ru-RU" sz="4400" b="1" dirty="0" err="1">
                <a:solidFill>
                  <a:srgbClr val="C00000"/>
                </a:solidFill>
                <a:latin typeface="Arial" panose="020B0604020202020204" pitchFamily="34" charset="0"/>
                <a:cs typeface="Arial" panose="020B0604020202020204" pitchFamily="34" charset="0"/>
              </a:rPr>
              <a:t>розраховують</a:t>
            </a:r>
            <a:r>
              <a:rPr lang="ru-RU" sz="4400" b="1" dirty="0">
                <a:solidFill>
                  <a:srgbClr val="C00000"/>
                </a:solidFill>
                <a:latin typeface="Arial" panose="020B0604020202020204" pitchFamily="34" charset="0"/>
                <a:cs typeface="Arial" panose="020B0604020202020204" pitchFamily="34" charset="0"/>
              </a:rPr>
              <a:t> </a:t>
            </a:r>
            <a:r>
              <a:rPr lang="ru-RU" sz="4400" b="1" dirty="0" err="1">
                <a:solidFill>
                  <a:srgbClr val="C00000"/>
                </a:solidFill>
                <a:latin typeface="Arial" panose="020B0604020202020204" pitchFamily="34" charset="0"/>
                <a:cs typeface="Arial" panose="020B0604020202020204" pitchFamily="34" charset="0"/>
              </a:rPr>
              <a:t>податківці</a:t>
            </a:r>
            <a:r>
              <a:rPr lang="ru-RU" sz="4400" b="1" dirty="0">
                <a:solidFill>
                  <a:srgbClr val="C00000"/>
                </a:solidFill>
                <a:latin typeface="Arial" panose="020B0604020202020204" pitchFamily="34" charset="0"/>
                <a:cs typeface="Arial" panose="020B0604020202020204" pitchFamily="34" charset="0"/>
              </a:rPr>
              <a:t>?</a:t>
            </a:r>
          </a:p>
        </p:txBody>
      </p:sp>
      <p:sp>
        <p:nvSpPr>
          <p:cNvPr id="7" name="Прямокутник 6"/>
          <p:cNvSpPr/>
          <p:nvPr/>
        </p:nvSpPr>
        <p:spPr>
          <a:xfrm>
            <a:off x="1817144" y="5114136"/>
            <a:ext cx="12358254" cy="5016758"/>
          </a:xfrm>
          <a:prstGeom prst="rect">
            <a:avLst/>
          </a:prstGeom>
        </p:spPr>
        <p:txBody>
          <a:bodyPr wrap="square">
            <a:spAutoFit/>
          </a:bodyPr>
          <a:lstStyle/>
          <a:p>
            <a:pPr>
              <a:spcBef>
                <a:spcPts val="0"/>
              </a:spcBef>
              <a:defRPr/>
            </a:pPr>
            <a:r>
              <a:rPr lang="uk-UA" sz="3400" b="1" dirty="0">
                <a:solidFill>
                  <a:schemeClr val="tx1"/>
                </a:solidFill>
                <a:latin typeface="Arial" panose="020B0604020202020204" pitchFamily="34" charset="0"/>
                <a:cs typeface="Arial" panose="020B0604020202020204" pitchFamily="34" charset="0"/>
              </a:rPr>
              <a:t>Алгоритм ДПС щодо розрахунку періоду перевірки:</a:t>
            </a:r>
          </a:p>
          <a:p>
            <a:pPr algn="ctr">
              <a:spcBef>
                <a:spcPts val="0"/>
              </a:spcBef>
              <a:defRPr/>
            </a:pPr>
            <a:endParaRPr lang="uk-UA" sz="3600" b="1" i="1" dirty="0">
              <a:solidFill>
                <a:schemeClr val="tx1"/>
              </a:solidFill>
              <a:latin typeface="Arial" panose="020B0604020202020204" pitchFamily="34" charset="0"/>
              <a:cs typeface="Arial" panose="020B0604020202020204" pitchFamily="34" charset="0"/>
            </a:endParaRPr>
          </a:p>
          <a:p>
            <a:pPr algn="ctr">
              <a:spcBef>
                <a:spcPts val="0"/>
              </a:spcBef>
              <a:defRPr/>
            </a:pPr>
            <a:endParaRPr lang="uk-UA" sz="3400" b="1" i="1" dirty="0">
              <a:solidFill>
                <a:schemeClr val="tx1"/>
              </a:solidFill>
              <a:latin typeface="Arial" panose="020B0604020202020204" pitchFamily="34" charset="0"/>
              <a:cs typeface="Arial" panose="020B0604020202020204" pitchFamily="34" charset="0"/>
            </a:endParaRPr>
          </a:p>
          <a:p>
            <a:pPr marL="342900" indent="-342900" algn="just">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Загальний строк давності «1 095 днів» (ст.102 ПКУ)</a:t>
            </a:r>
          </a:p>
          <a:p>
            <a:pPr marL="342900" indent="-342900" algn="just">
              <a:spcBef>
                <a:spcPts val="0"/>
              </a:spcBef>
              <a:buAutoNum type="arabicPeriod"/>
              <a:defRPr/>
            </a:pPr>
            <a:endParaRPr lang="uk-UA" dirty="0">
              <a:solidFill>
                <a:schemeClr val="tx1"/>
              </a:solidFill>
              <a:latin typeface="Arial" panose="020B0604020202020204" pitchFamily="34" charset="0"/>
              <a:cs typeface="Arial" panose="020B0604020202020204" pitchFamily="34" charset="0"/>
            </a:endParaRPr>
          </a:p>
          <a:p>
            <a:pPr marL="342900" indent="-342900" algn="just">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 «Узагальнений» мораторій (18.03.2020 – 31.07.2023)</a:t>
            </a:r>
          </a:p>
          <a:p>
            <a:pPr marL="342900" indent="-342900" algn="just">
              <a:spcBef>
                <a:spcPts val="0"/>
              </a:spcBef>
              <a:buAutoNum type="arabicPeriod"/>
              <a:defRPr/>
            </a:pPr>
            <a:endParaRPr lang="uk-UA" dirty="0">
              <a:solidFill>
                <a:schemeClr val="tx1"/>
              </a:solidFill>
              <a:latin typeface="Arial" panose="020B0604020202020204" pitchFamily="34" charset="0"/>
              <a:cs typeface="Arial" panose="020B0604020202020204" pitchFamily="34" charset="0"/>
            </a:endParaRPr>
          </a:p>
          <a:p>
            <a:pPr marL="342900" indent="-342900" algn="just">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«Дата початку перевірки» – «1 095 днів» – 1 231 день = орієнтовна дата звітування = «початок періоду перевірки»</a:t>
            </a:r>
            <a:endParaRPr lang="uk-UA" sz="3400" b="1" i="1" dirty="0">
              <a:solidFill>
                <a:schemeClr val="tx1"/>
              </a:solidFill>
              <a:latin typeface="Arial" panose="020B0604020202020204" pitchFamily="34" charset="0"/>
              <a:cs typeface="Arial" panose="020B0604020202020204" pitchFamily="34" charset="0"/>
            </a:endParaRPr>
          </a:p>
        </p:txBody>
      </p:sp>
      <p:pic>
        <p:nvPicPr>
          <p:cNvPr id="8" name="Picture 2" descr="Інформаційний дайджест від Бродівської ДПІ ГУ ДПС у Львівській області |  Новини | Бродівська міська територіальна громад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9316" y="5929744"/>
            <a:ext cx="6706769" cy="329465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CF6829E2-8A7C-2A9E-EABC-25E7D6997AF2}"/>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CCB85DF3-43E6-62FA-D02B-77F6A13D97B0}"/>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11</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11</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93218524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кутник 1"/>
          <p:cNvSpPr/>
          <p:nvPr/>
        </p:nvSpPr>
        <p:spPr>
          <a:xfrm>
            <a:off x="850060" y="2188065"/>
            <a:ext cx="21748079" cy="11810926"/>
          </a:xfrm>
          <a:prstGeom prst="rect">
            <a:avLst/>
          </a:prstGeom>
        </p:spPr>
        <p:txBody>
          <a:bodyPr wrap="square">
            <a:spAutoFit/>
          </a:bodyPr>
          <a:lstStyle/>
          <a:p>
            <a:pPr>
              <a:defRPr/>
            </a:pPr>
            <a:r>
              <a:rPr lang="uk-UA" b="1" dirty="0">
                <a:solidFill>
                  <a:schemeClr val="tx2"/>
                </a:solidFill>
                <a:latin typeface="Arial" panose="020B0604020202020204" pitchFamily="34" charset="0"/>
                <a:cs typeface="Arial" panose="020B0604020202020204" pitchFamily="34" charset="0"/>
              </a:rPr>
              <a:t>          </a:t>
            </a:r>
          </a:p>
          <a:p>
            <a:pPr>
              <a:defRPr/>
            </a:pPr>
            <a:r>
              <a:rPr lang="uk-UA" b="1" dirty="0">
                <a:solidFill>
                  <a:schemeClr val="tx1"/>
                </a:solidFill>
                <a:latin typeface="Arial" panose="020B0604020202020204" pitchFamily="34" charset="0"/>
                <a:cs typeface="Arial" panose="020B0604020202020204" pitchFamily="34" charset="0"/>
              </a:rPr>
              <a:t>       Алгоритм ДПС щодо розрахунку </a:t>
            </a:r>
            <a:r>
              <a:rPr lang="uk-UA" b="1" u="sng">
                <a:solidFill>
                  <a:srgbClr val="822237"/>
                </a:solidFill>
                <a:latin typeface="Arial" panose="020B0604020202020204" pitchFamily="34" charset="0"/>
                <a:cs typeface="Arial" panose="020B0604020202020204" pitchFamily="34" charset="0"/>
              </a:rPr>
              <a:t>періоду перевірки</a:t>
            </a:r>
            <a:r>
              <a:rPr lang="uk-UA" b="1">
                <a:solidFill>
                  <a:schemeClr val="tx2"/>
                </a:solidFill>
                <a:latin typeface="Arial" panose="020B0604020202020204" pitchFamily="34" charset="0"/>
                <a:cs typeface="Arial" panose="020B0604020202020204" pitchFamily="34" charset="0"/>
              </a:rPr>
              <a:t> </a:t>
            </a:r>
            <a:r>
              <a:rPr lang="uk-UA" i="1">
                <a:solidFill>
                  <a:schemeClr val="tx2"/>
                </a:solidFill>
                <a:latin typeface="Arial" panose="020B0604020202020204" pitchFamily="34" charset="0"/>
                <a:cs typeface="Arial" panose="020B0604020202020204" pitchFamily="34" charset="0"/>
              </a:rPr>
              <a:t>(ЄСВ на враховуємо):</a:t>
            </a:r>
            <a:endParaRPr lang="uk-UA" i="1" dirty="0">
              <a:solidFill>
                <a:schemeClr val="tx2"/>
              </a:solidFill>
              <a:latin typeface="Arial" panose="020B0604020202020204" pitchFamily="34" charset="0"/>
              <a:cs typeface="Arial" panose="020B0604020202020204" pitchFamily="34" charset="0"/>
            </a:endParaRPr>
          </a:p>
          <a:p>
            <a:pPr algn="just">
              <a:defRPr/>
            </a:pPr>
            <a:r>
              <a:rPr lang="uk-UA" b="1" dirty="0">
                <a:solidFill>
                  <a:schemeClr val="tx1"/>
                </a:solidFill>
                <a:latin typeface="Arial" panose="020B0604020202020204" pitchFamily="34" charset="0"/>
                <a:cs typeface="Arial" panose="020B0604020202020204" pitchFamily="34" charset="0"/>
              </a:rPr>
              <a:t>       Приклад: </a:t>
            </a:r>
            <a:r>
              <a:rPr lang="uk-UA" dirty="0">
                <a:solidFill>
                  <a:schemeClr val="tx1"/>
                </a:solidFill>
                <a:latin typeface="Arial" panose="020B0604020202020204" pitchFamily="34" charset="0"/>
                <a:cs typeface="Arial" panose="020B0604020202020204" pitchFamily="34" charset="0"/>
              </a:rPr>
              <a:t>дата початку перевірки </a:t>
            </a:r>
            <a:r>
              <a:rPr lang="uk-UA">
                <a:solidFill>
                  <a:schemeClr val="tx1"/>
                </a:solidFill>
                <a:latin typeface="Arial" panose="020B0604020202020204" pitchFamily="34" charset="0"/>
                <a:cs typeface="Arial" panose="020B0604020202020204" pitchFamily="34" charset="0"/>
              </a:rPr>
              <a:t>– </a:t>
            </a:r>
            <a:r>
              <a:rPr lang="uk-UA" smtClean="0">
                <a:solidFill>
                  <a:schemeClr val="tx1"/>
                </a:solidFill>
                <a:latin typeface="Arial" panose="020B0604020202020204" pitchFamily="34" charset="0"/>
                <a:cs typeface="Arial" panose="020B0604020202020204" pitchFamily="34" charset="0"/>
              </a:rPr>
              <a:t>14.11.2024 </a:t>
            </a:r>
            <a:r>
              <a:rPr lang="uk-UA" dirty="0">
                <a:solidFill>
                  <a:schemeClr val="tx1"/>
                </a:solidFill>
                <a:latin typeface="Arial" panose="020B0604020202020204" pitchFamily="34" charset="0"/>
                <a:cs typeface="Arial" panose="020B0604020202020204" pitchFamily="34" charset="0"/>
              </a:rPr>
              <a:t>р. (згідно наказу)</a:t>
            </a:r>
          </a:p>
          <a:p>
            <a:pPr algn="just">
              <a:defRPr/>
            </a:pPr>
            <a:endParaRPr lang="uk-UA" sz="4400" i="1" dirty="0">
              <a:solidFill>
                <a:srgbClr val="002060"/>
              </a:solidFill>
              <a:latin typeface="Arial" panose="020B0604020202020204" pitchFamily="34" charset="0"/>
              <a:cs typeface="Arial" panose="020B0604020202020204" pitchFamily="34" charset="0"/>
            </a:endParaRPr>
          </a:p>
          <a:p>
            <a:pPr algn="just">
              <a:defRPr/>
            </a:pPr>
            <a:endParaRPr lang="uk-UA" i="1" dirty="0">
              <a:solidFill>
                <a:srgbClr val="002060"/>
              </a:solidFill>
              <a:latin typeface="Arial" panose="020B0604020202020204" pitchFamily="34" charset="0"/>
              <a:cs typeface="Arial" panose="020B0604020202020204" pitchFamily="34" charset="0"/>
            </a:endParaRPr>
          </a:p>
          <a:p>
            <a:pPr algn="just">
              <a:defRPr/>
            </a:pPr>
            <a:endParaRPr lang="uk-UA" i="1" dirty="0">
              <a:solidFill>
                <a:srgbClr val="002060"/>
              </a:solidFill>
              <a:latin typeface="Arial" panose="020B0604020202020204" pitchFamily="34" charset="0"/>
              <a:cs typeface="Arial" panose="020B0604020202020204" pitchFamily="34" charset="0"/>
            </a:endParaRPr>
          </a:p>
          <a:p>
            <a:pPr algn="just">
              <a:defRPr/>
            </a:pPr>
            <a:r>
              <a:rPr lang="uk-UA" i="1" dirty="0">
                <a:solidFill>
                  <a:srgbClr val="002060"/>
                </a:solidFill>
                <a:latin typeface="Arial" panose="020B0604020202020204" pitchFamily="34" charset="0"/>
                <a:cs typeface="Arial" panose="020B0604020202020204" pitchFamily="34" charset="0"/>
              </a:rPr>
              <a:t>                                                                                    </a:t>
            </a:r>
            <a:endParaRPr lang="uk-UA" sz="3200" i="1" dirty="0">
              <a:solidFill>
                <a:srgbClr val="002060"/>
              </a:solidFill>
              <a:latin typeface="Arial" panose="020B0604020202020204" pitchFamily="34" charset="0"/>
              <a:cs typeface="Arial" panose="020B0604020202020204" pitchFamily="34" charset="0"/>
            </a:endParaRPr>
          </a:p>
          <a:p>
            <a:pPr algn="ctr">
              <a:defRPr/>
            </a:pPr>
            <a:endParaRPr lang="uk-UA" sz="3200" i="1" dirty="0">
              <a:solidFill>
                <a:srgbClr val="002060"/>
              </a:solidFill>
              <a:latin typeface="Arial" panose="020B0604020202020204" pitchFamily="34" charset="0"/>
              <a:cs typeface="Arial" panose="020B0604020202020204" pitchFamily="34" charset="0"/>
            </a:endParaRPr>
          </a:p>
          <a:p>
            <a:pPr algn="ctr">
              <a:defRPr/>
            </a:pPr>
            <a:r>
              <a:rPr lang="en-US" sz="3400" b="1" u="sng" smtClean="0">
                <a:solidFill>
                  <a:schemeClr val="tx1"/>
                </a:solidFill>
                <a:latin typeface="Arial" panose="020B0604020202020204" pitchFamily="34" charset="0"/>
                <a:cs typeface="Arial" panose="020B0604020202020204" pitchFamily="34" charset="0"/>
              </a:rPr>
              <a:t>14.11</a:t>
            </a:r>
            <a:r>
              <a:rPr lang="uk-UA" sz="3400" b="1" u="sng" smtClean="0">
                <a:solidFill>
                  <a:schemeClr val="tx1"/>
                </a:solidFill>
                <a:latin typeface="Arial" panose="020B0604020202020204" pitchFamily="34" charset="0"/>
                <a:cs typeface="Arial" panose="020B0604020202020204" pitchFamily="34" charset="0"/>
              </a:rPr>
              <a:t>.2024 </a:t>
            </a:r>
            <a:r>
              <a:rPr lang="uk-UA" sz="3400" b="1" u="sng" dirty="0">
                <a:solidFill>
                  <a:schemeClr val="tx1"/>
                </a:solidFill>
                <a:latin typeface="Arial" panose="020B0604020202020204" pitchFamily="34" charset="0"/>
                <a:cs typeface="Arial" panose="020B0604020202020204" pitchFamily="34" charset="0"/>
              </a:rPr>
              <a:t>– 1 095 – 1 231 </a:t>
            </a:r>
            <a:r>
              <a:rPr lang="uk-UA" sz="3400" b="1" u="sng">
                <a:solidFill>
                  <a:schemeClr val="tx1"/>
                </a:solidFill>
                <a:latin typeface="Arial" panose="020B0604020202020204" pitchFamily="34" charset="0"/>
                <a:cs typeface="Arial" panose="020B0604020202020204" pitchFamily="34" charset="0"/>
              </a:rPr>
              <a:t>= </a:t>
            </a:r>
            <a:r>
              <a:rPr lang="en-US" sz="3400" b="1" u="sng" smtClean="0">
                <a:solidFill>
                  <a:schemeClr val="tx1"/>
                </a:solidFill>
                <a:latin typeface="Arial" panose="020B0604020202020204" pitchFamily="34" charset="0"/>
                <a:cs typeface="Arial" panose="020B0604020202020204" pitchFamily="34" charset="0"/>
              </a:rPr>
              <a:t>04.07</a:t>
            </a:r>
            <a:r>
              <a:rPr lang="uk-UA" sz="3400" b="1" u="sng" smtClean="0">
                <a:solidFill>
                  <a:schemeClr val="tx1"/>
                </a:solidFill>
                <a:latin typeface="Arial" panose="020B0604020202020204" pitchFamily="34" charset="0"/>
                <a:cs typeface="Arial" panose="020B0604020202020204" pitchFamily="34" charset="0"/>
              </a:rPr>
              <a:t>.2018 </a:t>
            </a:r>
            <a:r>
              <a:rPr lang="uk-UA" sz="3400" b="1" u="sng" dirty="0">
                <a:solidFill>
                  <a:schemeClr val="tx1"/>
                </a:solidFill>
                <a:latin typeface="Arial" panose="020B0604020202020204" pitchFamily="34" charset="0"/>
                <a:cs typeface="Arial" panose="020B0604020202020204" pitchFamily="34" charset="0"/>
              </a:rPr>
              <a:t>(орієнтовна дата звітування) </a:t>
            </a:r>
            <a:r>
              <a:rPr lang="uk-UA" sz="3400" b="1" u="sng">
                <a:solidFill>
                  <a:srgbClr val="7030A0"/>
                </a:solidFill>
                <a:latin typeface="Arial" panose="020B0604020202020204" pitchFamily="34" charset="0"/>
                <a:cs typeface="Arial" panose="020B0604020202020204" pitchFamily="34" charset="0"/>
              </a:rPr>
              <a:t>= 01.</a:t>
            </a:r>
            <a:r>
              <a:rPr lang="en-US" sz="3400" b="1" u="sng" smtClean="0">
                <a:solidFill>
                  <a:srgbClr val="7030A0"/>
                </a:solidFill>
                <a:latin typeface="Arial" panose="020B0604020202020204" pitchFamily="34" charset="0"/>
                <a:cs typeface="Arial" panose="020B0604020202020204" pitchFamily="34" charset="0"/>
              </a:rPr>
              <a:t>0</a:t>
            </a:r>
            <a:r>
              <a:rPr lang="uk-UA" sz="3400" b="1" u="sng">
                <a:solidFill>
                  <a:srgbClr val="7030A0"/>
                </a:solidFill>
                <a:latin typeface="Arial" panose="020B0604020202020204" pitchFamily="34" charset="0"/>
                <a:cs typeface="Arial" panose="020B0604020202020204" pitchFamily="34" charset="0"/>
              </a:rPr>
              <a:t>6</a:t>
            </a:r>
            <a:r>
              <a:rPr lang="uk-UA" sz="3400" b="1" u="sng" smtClean="0">
                <a:solidFill>
                  <a:srgbClr val="7030A0"/>
                </a:solidFill>
                <a:latin typeface="Arial" panose="020B0604020202020204" pitchFamily="34" charset="0"/>
                <a:cs typeface="Arial" panose="020B0604020202020204" pitchFamily="34" charset="0"/>
              </a:rPr>
              <a:t>.201</a:t>
            </a:r>
            <a:r>
              <a:rPr lang="en-US" sz="3400" b="1" u="sng">
                <a:solidFill>
                  <a:srgbClr val="7030A0"/>
                </a:solidFill>
                <a:latin typeface="Arial" panose="020B0604020202020204" pitchFamily="34" charset="0"/>
                <a:cs typeface="Arial" panose="020B0604020202020204" pitchFamily="34" charset="0"/>
              </a:rPr>
              <a:t>8 (</a:t>
            </a:r>
            <a:r>
              <a:rPr lang="uk-UA" sz="3400" b="1" u="sng">
                <a:solidFill>
                  <a:srgbClr val="7030A0"/>
                </a:solidFill>
                <a:latin typeface="Arial" panose="020B0604020202020204" pitchFamily="34" charset="0"/>
                <a:cs typeface="Arial" panose="020B0604020202020204" pitchFamily="34" charset="0"/>
              </a:rPr>
              <a:t>щодо ПДВ) </a:t>
            </a:r>
            <a:br>
              <a:rPr lang="uk-UA" sz="3400" b="1" u="sng">
                <a:solidFill>
                  <a:srgbClr val="7030A0"/>
                </a:solidFill>
                <a:latin typeface="Arial" panose="020B0604020202020204" pitchFamily="34" charset="0"/>
                <a:cs typeface="Arial" panose="020B0604020202020204" pitchFamily="34" charset="0"/>
              </a:rPr>
            </a:br>
            <a:r>
              <a:rPr lang="uk-UA">
                <a:solidFill>
                  <a:srgbClr val="0070C0"/>
                </a:solidFill>
                <a:latin typeface="Arial" panose="020B0604020202020204" pitchFamily="34" charset="0"/>
                <a:cs typeface="Arial" panose="020B0604020202020204" pitchFamily="34" charset="0"/>
              </a:rPr>
              <a:t>                                                                                       </a:t>
            </a:r>
            <a:r>
              <a:rPr lang="uk-UA" smtClean="0">
                <a:solidFill>
                  <a:srgbClr val="0070C0"/>
                </a:solidFill>
                <a:latin typeface="Arial" panose="020B0604020202020204" pitchFamily="34" charset="0"/>
                <a:cs typeface="Arial" panose="020B0604020202020204" pitchFamily="34" charset="0"/>
              </a:rPr>
              <a:t> </a:t>
            </a:r>
            <a:r>
              <a:rPr lang="uk-UA" sz="3400" b="1" u="sng" smtClean="0">
                <a:solidFill>
                  <a:srgbClr val="7030A0"/>
                </a:solidFill>
                <a:latin typeface="Arial" panose="020B0604020202020204" pitchFamily="34" charset="0"/>
                <a:cs typeface="Arial" panose="020B0604020202020204" pitchFamily="34" charset="0"/>
              </a:rPr>
              <a:t>= </a:t>
            </a:r>
            <a:r>
              <a:rPr lang="uk-UA" sz="3400" b="1" u="sng">
                <a:solidFill>
                  <a:srgbClr val="7030A0"/>
                </a:solidFill>
                <a:latin typeface="Arial" panose="020B0604020202020204" pitchFamily="34" charset="0"/>
                <a:cs typeface="Arial" panose="020B0604020202020204" pitchFamily="34" charset="0"/>
              </a:rPr>
              <a:t>01.01.2018 (щодо </a:t>
            </a:r>
            <a:r>
              <a:rPr lang="uk-UA" sz="3400" b="1" u="sng" smtClean="0">
                <a:solidFill>
                  <a:srgbClr val="7030A0"/>
                </a:solidFill>
                <a:latin typeface="Arial" panose="020B0604020202020204" pitchFamily="34" charset="0"/>
                <a:cs typeface="Arial" panose="020B0604020202020204" pitchFamily="34" charset="0"/>
              </a:rPr>
              <a:t>річного «прибутку»)</a:t>
            </a:r>
            <a:endParaRPr lang="uk-UA" sz="3400" b="1" u="sng" dirty="0">
              <a:solidFill>
                <a:srgbClr val="7030A0"/>
              </a:solidFill>
              <a:latin typeface="Arial" panose="020B0604020202020204" pitchFamily="34" charset="0"/>
              <a:cs typeface="Arial" panose="020B0604020202020204" pitchFamily="34" charset="0"/>
            </a:endParaRPr>
          </a:p>
          <a:p>
            <a:pPr algn="ctr">
              <a:defRPr/>
            </a:pPr>
            <a:r>
              <a:rPr lang="uk-UA" sz="3400" b="1" i="1" dirty="0">
                <a:solidFill>
                  <a:srgbClr val="FF0000"/>
                </a:solidFill>
                <a:latin typeface="Arial" panose="020B0604020202020204" pitchFamily="34" charset="0"/>
                <a:cs typeface="Arial" panose="020B0604020202020204" pitchFamily="34" charset="0"/>
              </a:rPr>
              <a:t>                                                                                                   </a:t>
            </a:r>
            <a:endParaRPr lang="uk-UA" u="sng" dirty="0">
              <a:solidFill>
                <a:schemeClr val="accent1"/>
              </a:solidFill>
              <a:latin typeface="Arial" panose="020B0604020202020204" pitchFamily="34" charset="0"/>
              <a:cs typeface="Arial" panose="020B0604020202020204" pitchFamily="34" charset="0"/>
            </a:endParaRPr>
          </a:p>
        </p:txBody>
      </p:sp>
      <p:pic>
        <p:nvPicPr>
          <p:cNvPr id="6146" name="Picture 2" descr="Інформаційний дайджест від Бродівської ДПІ ГУ ДПС у Львівській області |  Новини | Бродівська міська територіальна громад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3612" y="7502106"/>
            <a:ext cx="6057821" cy="321693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 зі стрілкою 5"/>
          <p:cNvCxnSpPr/>
          <p:nvPr/>
        </p:nvCxnSpPr>
        <p:spPr>
          <a:xfrm flipV="1">
            <a:off x="1787933" y="9040353"/>
            <a:ext cx="14715995" cy="8796"/>
          </a:xfrm>
          <a:prstGeom prst="straightConnector1">
            <a:avLst/>
          </a:prstGeom>
          <a:ln w="57150">
            <a:solidFill>
              <a:srgbClr val="002060"/>
            </a:solidFill>
            <a:tailEnd type="triangle"/>
          </a:ln>
          <a:scene3d>
            <a:camera prst="perspectiveRelaxed"/>
            <a:lightRig rig="threePt" dir="t"/>
          </a:scene3d>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p:nvPr/>
        </p:nvCxnSpPr>
        <p:spPr>
          <a:xfrm>
            <a:off x="5279232" y="7722097"/>
            <a:ext cx="0" cy="12775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p:cNvCxnSpPr/>
          <p:nvPr/>
        </p:nvCxnSpPr>
        <p:spPr>
          <a:xfrm>
            <a:off x="10751840" y="8010128"/>
            <a:ext cx="0" cy="8640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a:endCxn id="62" idx="2"/>
          </p:cNvCxnSpPr>
          <p:nvPr/>
        </p:nvCxnSpPr>
        <p:spPr>
          <a:xfrm>
            <a:off x="13215617" y="8930903"/>
            <a:ext cx="4" cy="7378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Дуга 22"/>
          <p:cNvSpPr/>
          <p:nvPr/>
        </p:nvSpPr>
        <p:spPr>
          <a:xfrm>
            <a:off x="8910491" y="8010129"/>
            <a:ext cx="4289622" cy="1634130"/>
          </a:xfrm>
          <a:prstGeom prst="arc">
            <a:avLst>
              <a:gd name="adj1" fmla="val 14965683"/>
              <a:gd name="adj2" fmla="val 2129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28" name="Пряма сполучна лінія 27"/>
          <p:cNvCxnSpPr/>
          <p:nvPr/>
        </p:nvCxnSpPr>
        <p:spPr>
          <a:xfrm>
            <a:off x="10751840" y="8874224"/>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Дуга 28"/>
          <p:cNvSpPr/>
          <p:nvPr/>
        </p:nvSpPr>
        <p:spPr>
          <a:xfrm rot="16587313">
            <a:off x="4371591" y="6271771"/>
            <a:ext cx="3227566" cy="6172586"/>
          </a:xfrm>
          <a:prstGeom prst="arc">
            <a:avLst>
              <a:gd name="adj1" fmla="val 16200000"/>
              <a:gd name="adj2" fmla="val 19871193"/>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37" name="Пряма сполучна лінія 36"/>
          <p:cNvCxnSpPr/>
          <p:nvPr/>
        </p:nvCxnSpPr>
        <p:spPr>
          <a:xfrm>
            <a:off x="5279232" y="8907760"/>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Пряма сполучна лінія 41"/>
          <p:cNvCxnSpPr>
            <a:endCxn id="54" idx="0"/>
          </p:cNvCxnSpPr>
          <p:nvPr/>
        </p:nvCxnSpPr>
        <p:spPr>
          <a:xfrm>
            <a:off x="2579299" y="9049149"/>
            <a:ext cx="2" cy="69214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Ліва кругла дужка 42"/>
          <p:cNvSpPr/>
          <p:nvPr/>
        </p:nvSpPr>
        <p:spPr>
          <a:xfrm rot="16200000">
            <a:off x="7511480" y="7193697"/>
            <a:ext cx="1008112" cy="547261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sp>
        <p:nvSpPr>
          <p:cNvPr id="53" name="Овальна виноска 52"/>
          <p:cNvSpPr/>
          <p:nvPr/>
        </p:nvSpPr>
        <p:spPr>
          <a:xfrm>
            <a:off x="12763418" y="7209047"/>
            <a:ext cx="238797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mtClean="0">
                <a:solidFill>
                  <a:schemeClr val="accent1">
                    <a:lumMod val="75000"/>
                  </a:schemeClr>
                </a:solidFill>
                <a:latin typeface="Garamond" panose="02020404030301010803" pitchFamily="18" charset="0"/>
              </a:rPr>
              <a:t>14.11.24</a:t>
            </a:r>
            <a:endParaRPr lang="ru-RU" sz="2800" b="1">
              <a:solidFill>
                <a:schemeClr val="accent1">
                  <a:lumMod val="75000"/>
                </a:schemeClr>
              </a:solidFill>
              <a:latin typeface="Garamond" panose="02020404030301010803" pitchFamily="18" charset="0"/>
            </a:endParaRPr>
          </a:p>
        </p:txBody>
      </p:sp>
      <p:sp>
        <p:nvSpPr>
          <p:cNvPr id="55" name="Овальна виноска 54"/>
          <p:cNvSpPr/>
          <p:nvPr/>
        </p:nvSpPr>
        <p:spPr>
          <a:xfrm>
            <a:off x="10143656" y="6788158"/>
            <a:ext cx="222515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a:solidFill>
                  <a:schemeClr val="accent1">
                    <a:lumMod val="75000"/>
                  </a:schemeClr>
                </a:solidFill>
                <a:latin typeface="Garamond" panose="02020404030301010803" pitchFamily="18" charset="0"/>
              </a:rPr>
              <a:t>31.07.23</a:t>
            </a:r>
            <a:endParaRPr lang="ru-RU" sz="2800" b="1">
              <a:solidFill>
                <a:schemeClr val="accent1">
                  <a:lumMod val="75000"/>
                </a:schemeClr>
              </a:solidFill>
              <a:latin typeface="Garamond" panose="02020404030301010803" pitchFamily="18" charset="0"/>
            </a:endParaRPr>
          </a:p>
        </p:txBody>
      </p:sp>
      <p:sp>
        <p:nvSpPr>
          <p:cNvPr id="56" name="Овальна виноска 55"/>
          <p:cNvSpPr/>
          <p:nvPr/>
        </p:nvSpPr>
        <p:spPr>
          <a:xfrm>
            <a:off x="4722000" y="6604474"/>
            <a:ext cx="2195056"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a:solidFill>
                  <a:schemeClr val="accent1">
                    <a:lumMod val="75000"/>
                  </a:schemeClr>
                </a:solidFill>
                <a:latin typeface="Garamond" panose="02020404030301010803" pitchFamily="18" charset="0"/>
              </a:rPr>
              <a:t>18.03.20</a:t>
            </a:r>
            <a:endParaRPr lang="ru-RU" sz="2800" b="1">
              <a:solidFill>
                <a:schemeClr val="accent1">
                  <a:lumMod val="75000"/>
                </a:schemeClr>
              </a:solidFill>
              <a:latin typeface="Garamond" panose="02020404030301010803" pitchFamily="18" charset="0"/>
            </a:endParaRPr>
          </a:p>
        </p:txBody>
      </p:sp>
      <p:sp>
        <p:nvSpPr>
          <p:cNvPr id="57" name="Овальна виноска 56"/>
          <p:cNvSpPr/>
          <p:nvPr/>
        </p:nvSpPr>
        <p:spPr>
          <a:xfrm>
            <a:off x="2328378" y="6726951"/>
            <a:ext cx="2221580"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a:solidFill>
                  <a:schemeClr val="accent1">
                    <a:lumMod val="75000"/>
                  </a:schemeClr>
                </a:solidFill>
                <a:latin typeface="Garamond" panose="02020404030301010803" pitchFamily="18" charset="0"/>
              </a:rPr>
              <a:t>0</a:t>
            </a:r>
            <a:r>
              <a:rPr lang="uk-UA" sz="2800" b="1" smtClean="0">
                <a:solidFill>
                  <a:schemeClr val="accent1">
                    <a:lumMod val="75000"/>
                  </a:schemeClr>
                </a:solidFill>
                <a:latin typeface="Garamond" panose="02020404030301010803" pitchFamily="18" charset="0"/>
              </a:rPr>
              <a:t>4.07.18</a:t>
            </a:r>
            <a:endParaRPr lang="ru-RU" sz="2800" b="1">
              <a:solidFill>
                <a:schemeClr val="accent1">
                  <a:lumMod val="75000"/>
                </a:schemeClr>
              </a:solidFill>
              <a:latin typeface="Garamond" panose="02020404030301010803" pitchFamily="18" charset="0"/>
            </a:endParaRPr>
          </a:p>
        </p:txBody>
      </p:sp>
      <p:sp>
        <p:nvSpPr>
          <p:cNvPr id="59" name="Нижний колонтитул 2"/>
          <p:cNvSpPr txBox="1">
            <a:spLocks/>
          </p:cNvSpPr>
          <p:nvPr/>
        </p:nvSpPr>
        <p:spPr>
          <a:xfrm>
            <a:off x="2724078" y="7912834"/>
            <a:ext cx="432048" cy="1086800"/>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600" b="1" i="1">
                <a:solidFill>
                  <a:srgbClr val="FF0000"/>
                </a:solidFill>
                <a:latin typeface="Garamond" panose="02020404030301010803" pitchFamily="18" charset="0"/>
              </a:rPr>
              <a:t>.....</a:t>
            </a:r>
          </a:p>
        </p:txBody>
      </p:sp>
      <p:sp>
        <p:nvSpPr>
          <p:cNvPr id="54" name="Ліва фігурна дужка 53"/>
          <p:cNvSpPr/>
          <p:nvPr/>
        </p:nvSpPr>
        <p:spPr>
          <a:xfrm rot="16200000">
            <a:off x="3580168" y="8740422"/>
            <a:ext cx="698199" cy="269993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1" name="Нижний колонтитул 2"/>
          <p:cNvSpPr txBox="1">
            <a:spLocks/>
          </p:cNvSpPr>
          <p:nvPr/>
        </p:nvSpPr>
        <p:spPr>
          <a:xfrm>
            <a:off x="2287279" y="10210697"/>
            <a:ext cx="3224891"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a:t>
            </a:r>
            <a:r>
              <a:rPr lang="uk-UA" sz="2000" i="1" err="1">
                <a:solidFill>
                  <a:schemeClr val="tx1"/>
                </a:solidFill>
                <a:latin typeface="Arial" panose="020B0604020202020204" pitchFamily="34" charset="0"/>
                <a:cs typeface="Arial" panose="020B0604020202020204" pitchFamily="34" charset="0"/>
              </a:rPr>
              <a:t>перевіряємого</a:t>
            </a:r>
            <a:r>
              <a:rPr lang="uk-UA" sz="2000" i="1">
                <a:solidFill>
                  <a:schemeClr val="tx1"/>
                </a:solidFill>
                <a:latin typeface="Arial" panose="020B0604020202020204" pitchFamily="34" charset="0"/>
                <a:cs typeface="Arial" panose="020B0604020202020204" pitchFamily="34" charset="0"/>
              </a:rPr>
              <a:t> періоду</a:t>
            </a:r>
          </a:p>
        </p:txBody>
      </p:sp>
      <p:sp>
        <p:nvSpPr>
          <p:cNvPr id="62" name="Ліва фігурна дужка 61"/>
          <p:cNvSpPr/>
          <p:nvPr/>
        </p:nvSpPr>
        <p:spPr>
          <a:xfrm rot="16200000">
            <a:off x="11614570" y="8824945"/>
            <a:ext cx="757214" cy="244488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4" name="Нижний колонтитул 2"/>
          <p:cNvSpPr txBox="1">
            <a:spLocks/>
          </p:cNvSpPr>
          <p:nvPr/>
        </p:nvSpPr>
        <p:spPr>
          <a:xfrm>
            <a:off x="10418043" y="10135873"/>
            <a:ext cx="3179309"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a:t>
            </a:r>
            <a:r>
              <a:rPr lang="uk-UA" sz="2000" i="1" err="1">
                <a:solidFill>
                  <a:schemeClr val="tx1"/>
                </a:solidFill>
                <a:latin typeface="Arial" panose="020B0604020202020204" pitchFamily="34" charset="0"/>
                <a:cs typeface="Arial" panose="020B0604020202020204" pitchFamily="34" charset="0"/>
              </a:rPr>
              <a:t>перевіряємого</a:t>
            </a:r>
            <a:r>
              <a:rPr lang="uk-UA" sz="2000" i="1">
                <a:solidFill>
                  <a:schemeClr val="tx1"/>
                </a:solidFill>
                <a:latin typeface="Arial" panose="020B0604020202020204" pitchFamily="34" charset="0"/>
                <a:cs typeface="Arial" panose="020B0604020202020204" pitchFamily="34" charset="0"/>
              </a:rPr>
              <a:t> періоду</a:t>
            </a:r>
          </a:p>
        </p:txBody>
      </p:sp>
      <p:sp>
        <p:nvSpPr>
          <p:cNvPr id="65" name="Нижний колонтитул 2"/>
          <p:cNvSpPr txBox="1">
            <a:spLocks/>
          </p:cNvSpPr>
          <p:nvPr/>
        </p:nvSpPr>
        <p:spPr>
          <a:xfrm>
            <a:off x="6580934" y="8896632"/>
            <a:ext cx="3011256"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400" i="1">
                <a:solidFill>
                  <a:schemeClr val="tx1"/>
                </a:solidFill>
                <a:latin typeface="Arial" panose="020B0604020202020204" pitchFamily="34" charset="0"/>
                <a:cs typeface="Arial" panose="020B0604020202020204" pitchFamily="34" charset="0"/>
              </a:rPr>
              <a:t>зупинення строків давності </a:t>
            </a:r>
          </a:p>
        </p:txBody>
      </p:sp>
      <p:sp>
        <p:nvSpPr>
          <p:cNvPr id="66" name="Ліва фігурна дужка 65"/>
          <p:cNvSpPr/>
          <p:nvPr/>
        </p:nvSpPr>
        <p:spPr>
          <a:xfrm rot="16200000">
            <a:off x="3905512" y="8024319"/>
            <a:ext cx="389538" cy="235112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7" name="Ліва фігурна дужка 66"/>
          <p:cNvSpPr/>
          <p:nvPr/>
        </p:nvSpPr>
        <p:spPr>
          <a:xfrm rot="16200000">
            <a:off x="11814826" y="8041926"/>
            <a:ext cx="322302" cy="241049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8" name="Нижний колонтитул 2"/>
          <p:cNvSpPr txBox="1">
            <a:spLocks/>
          </p:cNvSpPr>
          <p:nvPr/>
        </p:nvSpPr>
        <p:spPr>
          <a:xfrm>
            <a:off x="2804136" y="9316285"/>
            <a:ext cx="2592288"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строку давності</a:t>
            </a:r>
          </a:p>
        </p:txBody>
      </p:sp>
      <p:sp>
        <p:nvSpPr>
          <p:cNvPr id="69" name="Нижний колонтитул 2"/>
          <p:cNvSpPr txBox="1">
            <a:spLocks/>
          </p:cNvSpPr>
          <p:nvPr/>
        </p:nvSpPr>
        <p:spPr>
          <a:xfrm>
            <a:off x="10679833" y="9318661"/>
            <a:ext cx="2592288"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строку давності</a:t>
            </a:r>
          </a:p>
        </p:txBody>
      </p:sp>
      <p:pic>
        <p:nvPicPr>
          <p:cNvPr id="75" name="Рисунок 74" descr="https://upload.wikimedia.org/wikipedia/commons/thumb/d/d8/UA_road_sign_5.69.svg/300px-UA_road_sign_5.69.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172" y="7794998"/>
            <a:ext cx="1104900" cy="495300"/>
          </a:xfrm>
          <a:prstGeom prst="rect">
            <a:avLst/>
          </a:prstGeom>
          <a:noFill/>
          <a:ln>
            <a:noFill/>
          </a:ln>
        </p:spPr>
      </p:pic>
      <p:sp>
        <p:nvSpPr>
          <p:cNvPr id="76" name="Нижний колонтитул 2"/>
          <p:cNvSpPr txBox="1">
            <a:spLocks/>
          </p:cNvSpPr>
          <p:nvPr/>
        </p:nvSpPr>
        <p:spPr>
          <a:xfrm>
            <a:off x="10949723" y="812266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Garamond" panose="02020404030301010803" pitchFamily="18" charset="0"/>
              </a:rPr>
              <a:t>472</a:t>
            </a:r>
            <a:r>
              <a:rPr lang="uk-UA" sz="3200" i="1" smtClean="0">
                <a:solidFill>
                  <a:schemeClr val="tx2"/>
                </a:solidFill>
                <a:latin typeface="Garamond" panose="02020404030301010803" pitchFamily="18" charset="0"/>
              </a:rPr>
              <a:t> </a:t>
            </a:r>
            <a:endParaRPr lang="uk-UA" sz="3200" i="1">
              <a:solidFill>
                <a:schemeClr val="tx2"/>
              </a:solidFill>
              <a:latin typeface="Garamond" panose="02020404030301010803" pitchFamily="18" charset="0"/>
            </a:endParaRPr>
          </a:p>
        </p:txBody>
      </p:sp>
      <p:sp>
        <p:nvSpPr>
          <p:cNvPr id="77" name="Нижний колонтитул 2"/>
          <p:cNvSpPr txBox="1">
            <a:spLocks/>
          </p:cNvSpPr>
          <p:nvPr/>
        </p:nvSpPr>
        <p:spPr>
          <a:xfrm>
            <a:off x="3077113" y="813969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Garamond" panose="02020404030301010803" pitchFamily="18" charset="0"/>
              </a:rPr>
              <a:t>623</a:t>
            </a:r>
            <a:r>
              <a:rPr lang="uk-UA" sz="3200" i="1" smtClean="0">
                <a:solidFill>
                  <a:schemeClr val="tx2"/>
                </a:solidFill>
                <a:latin typeface="Garamond" panose="02020404030301010803" pitchFamily="18" charset="0"/>
              </a:rPr>
              <a:t> </a:t>
            </a:r>
            <a:endParaRPr lang="uk-UA" sz="3200" i="1">
              <a:solidFill>
                <a:schemeClr val="tx2"/>
              </a:solidFill>
              <a:latin typeface="Garamond" panose="02020404030301010803" pitchFamily="18" charset="0"/>
            </a:endParaRPr>
          </a:p>
        </p:txBody>
      </p:sp>
      <p:sp>
        <p:nvSpPr>
          <p:cNvPr id="78" name="Нижний колонтитул 2"/>
          <p:cNvSpPr txBox="1">
            <a:spLocks/>
          </p:cNvSpPr>
          <p:nvPr/>
        </p:nvSpPr>
        <p:spPr>
          <a:xfrm>
            <a:off x="7019713" y="8185473"/>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a:solidFill>
                  <a:srgbClr val="EF9F0F"/>
                </a:solidFill>
                <a:latin typeface="Garamond" panose="02020404030301010803" pitchFamily="18" charset="0"/>
              </a:rPr>
              <a:t>1 231</a:t>
            </a:r>
            <a:r>
              <a:rPr lang="uk-UA" sz="3200" i="1">
                <a:solidFill>
                  <a:schemeClr val="tx2"/>
                </a:solidFill>
                <a:latin typeface="Garamond" panose="02020404030301010803" pitchFamily="18" charset="0"/>
              </a:rPr>
              <a:t> </a:t>
            </a:r>
          </a:p>
        </p:txBody>
      </p:sp>
      <p:sp>
        <p:nvSpPr>
          <p:cNvPr id="41" name="Прямокутник 40"/>
          <p:cNvSpPr/>
          <p:nvPr/>
        </p:nvSpPr>
        <p:spPr>
          <a:xfrm>
            <a:off x="1974835" y="1817630"/>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розраховують</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податківці</a:t>
            </a:r>
            <a:r>
              <a:rPr lang="ru-RU" sz="4800" b="1" dirty="0">
                <a:solidFill>
                  <a:srgbClr val="C00000"/>
                </a:solidFill>
                <a:latin typeface="Arial" panose="020B0604020202020204" pitchFamily="34" charset="0"/>
                <a:cs typeface="Arial" panose="020B0604020202020204" pitchFamily="34" charset="0"/>
              </a:rPr>
              <a:t>?</a:t>
            </a:r>
          </a:p>
        </p:txBody>
      </p:sp>
      <p:sp>
        <p:nvSpPr>
          <p:cNvPr id="44" name="Заголовок 1"/>
          <p:cNvSpPr txBox="1">
            <a:spLocks/>
          </p:cNvSpPr>
          <p:nvPr/>
        </p:nvSpPr>
        <p:spPr>
          <a:xfrm>
            <a:off x="1817144" y="153892"/>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D927E259-4DFA-AB0C-1535-2866C2289F2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7" name="Номер слайда 4">
            <a:extLst>
              <a:ext uri="{FF2B5EF4-FFF2-40B4-BE49-F238E27FC236}">
                <a16:creationId xmlns:a16="http://schemas.microsoft.com/office/drawing/2014/main" id="{5CCBAD47-2BEA-1D03-777C-0CC07744B18E}"/>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12</a:t>
            </a:r>
            <a:endParaRPr lang="ru-UA" sz="3200" b="1" dirty="0">
              <a:solidFill>
                <a:schemeClr val="bg1"/>
              </a:solidFill>
              <a:latin typeface="Arial" panose="020B0604020202020204" pitchFamily="34" charset="0"/>
              <a:cs typeface="Arial" panose="020B0604020202020204" pitchFamily="34" charset="0"/>
            </a:endParaRPr>
          </a:p>
        </p:txBody>
      </p:sp>
      <p:sp>
        <p:nvSpPr>
          <p:cNvPr id="8" name="Місце для нижнього колонтитула 7"/>
          <p:cNvSpPr>
            <a:spLocks noGrp="1"/>
          </p:cNvSpPr>
          <p:nvPr>
            <p:ph type="ftr" sz="quarter" idx="5"/>
          </p:nvPr>
        </p:nvSpPr>
        <p:spPr/>
        <p:txBody>
          <a:bodyPr/>
          <a:lstStyle/>
          <a:p>
            <a:r>
              <a:rPr lang="ru-RU"/>
              <a:t>.</a:t>
            </a:r>
          </a:p>
        </p:txBody>
      </p:sp>
      <p:sp>
        <p:nvSpPr>
          <p:cNvPr id="45" name="Овальна виноска 44"/>
          <p:cNvSpPr/>
          <p:nvPr/>
        </p:nvSpPr>
        <p:spPr>
          <a:xfrm rot="18031079">
            <a:off x="1034796" y="7430579"/>
            <a:ext cx="1773909" cy="1549094"/>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uk-UA" sz="1800" b="1" smtClean="0">
                <a:solidFill>
                  <a:srgbClr val="7030A0"/>
                </a:solidFill>
                <a:latin typeface="Garamond" panose="02020404030301010803" pitchFamily="18" charset="0"/>
              </a:rPr>
              <a:t>01.01.18/</a:t>
            </a:r>
          </a:p>
          <a:p>
            <a:pPr algn="ctr">
              <a:spcBef>
                <a:spcPts val="0"/>
              </a:spcBef>
            </a:pPr>
            <a:r>
              <a:rPr lang="uk-UA" sz="1800" b="1" smtClean="0">
                <a:solidFill>
                  <a:srgbClr val="7030A0"/>
                </a:solidFill>
                <a:latin typeface="Garamond" panose="02020404030301010803" pitchFamily="18" charset="0"/>
              </a:rPr>
              <a:t>01.04.18 </a:t>
            </a:r>
            <a:r>
              <a:rPr lang="uk-UA" sz="1800" b="1">
                <a:solidFill>
                  <a:srgbClr val="7030A0"/>
                </a:solidFill>
                <a:latin typeface="Garamond" panose="02020404030301010803" pitchFamily="18" charset="0"/>
              </a:rPr>
              <a:t>(приб.)/</a:t>
            </a:r>
          </a:p>
          <a:p>
            <a:pPr algn="ctr">
              <a:spcBef>
                <a:spcPts val="0"/>
              </a:spcBef>
            </a:pPr>
            <a:r>
              <a:rPr lang="uk-UA" sz="1800" b="1" smtClean="0">
                <a:solidFill>
                  <a:srgbClr val="7030A0"/>
                </a:solidFill>
                <a:latin typeface="Garamond" panose="02020404030301010803" pitchFamily="18" charset="0"/>
              </a:rPr>
              <a:t>01.06.18 </a:t>
            </a:r>
            <a:r>
              <a:rPr lang="uk-UA" sz="1800" b="1">
                <a:solidFill>
                  <a:srgbClr val="7030A0"/>
                </a:solidFill>
                <a:latin typeface="Garamond" panose="02020404030301010803" pitchFamily="18" charset="0"/>
              </a:rPr>
              <a:t>(ПДВ)</a:t>
            </a:r>
            <a:endParaRPr lang="ru-RU" sz="1800" b="1">
              <a:solidFill>
                <a:srgbClr val="7030A0"/>
              </a:solidFill>
              <a:latin typeface="Garamond" panose="02020404030301010803" pitchFamily="18" charset="0"/>
            </a:endParaRPr>
          </a:p>
        </p:txBody>
      </p:sp>
      <p:sp>
        <p:nvSpPr>
          <p:cNvPr id="46" name="Прямокутник 45"/>
          <p:cNvSpPr/>
          <p:nvPr/>
        </p:nvSpPr>
        <p:spPr>
          <a:xfrm>
            <a:off x="342900" y="0"/>
            <a:ext cx="759869"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Місце для номера слайда 10"/>
          <p:cNvSpPr>
            <a:spLocks noGrp="1"/>
          </p:cNvSpPr>
          <p:nvPr>
            <p:ph type="sldNum" sz="quarter" idx="7"/>
          </p:nvPr>
        </p:nvSpPr>
        <p:spPr/>
        <p:txBody>
          <a:bodyPr/>
          <a:lstStyle/>
          <a:p>
            <a:fld id="{B6F15528-21DE-4FAA-801E-634DDDAF4B2B}" type="slidenum">
              <a:rPr lang="ru-RU" smtClean="0"/>
              <a:t>12</a:t>
            </a:fld>
            <a:endParaRPr lang="ru-RU"/>
          </a:p>
        </p:txBody>
      </p:sp>
      <p:sp>
        <p:nvSpPr>
          <p:cNvPr id="48" name="Прямокутник 47"/>
          <p:cNvSpPr/>
          <p:nvPr/>
        </p:nvSpPr>
        <p:spPr>
          <a:xfrm>
            <a:off x="22148799" y="11903191"/>
            <a:ext cx="2095203"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1" name="Рисунок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6210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5200396" y="2204165"/>
            <a:ext cx="19275424" cy="830997"/>
          </a:xfrm>
          <a:prstGeom prst="rect">
            <a:avLst/>
          </a:prstGeom>
        </p:spPr>
        <p:txBody>
          <a:bodyPr wrap="square">
            <a:spAutoFit/>
          </a:bodyPr>
          <a:lstStyle/>
          <a:p>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розраховують</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податківці</a:t>
            </a:r>
            <a:r>
              <a:rPr lang="ru-RU" sz="4800" b="1" dirty="0">
                <a:solidFill>
                  <a:srgbClr val="C00000"/>
                </a:solidFill>
                <a:latin typeface="Arial" panose="020B0604020202020204" pitchFamily="34" charset="0"/>
                <a:cs typeface="Arial" panose="020B0604020202020204" pitchFamily="34" charset="0"/>
              </a:rPr>
              <a:t>?</a:t>
            </a:r>
          </a:p>
        </p:txBody>
      </p:sp>
      <p:pic>
        <p:nvPicPr>
          <p:cNvPr id="38" name="Рисунок 37"/>
          <p:cNvPicPr>
            <a:picLocks noChangeAspect="1"/>
          </p:cNvPicPr>
          <p:nvPr/>
        </p:nvPicPr>
        <p:blipFill>
          <a:blip r:embed="rId2"/>
          <a:stretch>
            <a:fillRect/>
          </a:stretch>
        </p:blipFill>
        <p:spPr>
          <a:xfrm>
            <a:off x="17141235" y="4109398"/>
            <a:ext cx="6847882" cy="7247466"/>
          </a:xfrm>
          <a:prstGeom prst="rect">
            <a:avLst/>
          </a:prstGeom>
        </p:spPr>
      </p:pic>
      <p:sp>
        <p:nvSpPr>
          <p:cNvPr id="44" name="Прямокутник 43"/>
          <p:cNvSpPr/>
          <p:nvPr/>
        </p:nvSpPr>
        <p:spPr>
          <a:xfrm>
            <a:off x="1822523" y="4135934"/>
            <a:ext cx="15318712" cy="6894195"/>
          </a:xfrm>
          <a:prstGeom prst="rect">
            <a:avLst/>
          </a:prstGeom>
        </p:spPr>
        <p:txBody>
          <a:bodyPr wrap="square">
            <a:spAutoFit/>
          </a:bodyPr>
          <a:lstStyle/>
          <a:p>
            <a:pPr>
              <a:spcBef>
                <a:spcPts val="0"/>
              </a:spcBef>
              <a:defRPr/>
            </a:pPr>
            <a:r>
              <a:rPr lang="uk-UA" sz="3400" b="1" dirty="0">
                <a:solidFill>
                  <a:schemeClr val="tx1"/>
                </a:solidFill>
                <a:latin typeface="Arial" panose="020B0604020202020204" pitchFamily="34" charset="0"/>
                <a:cs typeface="Arial" panose="020B0604020202020204" pitchFamily="34" charset="0"/>
              </a:rPr>
              <a:t>Можливий «</a:t>
            </a:r>
            <a:r>
              <a:rPr lang="uk-UA" sz="3400" b="1" dirty="0" err="1">
                <a:solidFill>
                  <a:schemeClr val="tx1"/>
                </a:solidFill>
                <a:latin typeface="Arial" panose="020B0604020202020204" pitchFamily="34" charset="0"/>
                <a:cs typeface="Arial" panose="020B0604020202020204" pitchFamily="34" charset="0"/>
              </a:rPr>
              <a:t>антифіскальний</a:t>
            </a:r>
            <a:r>
              <a:rPr lang="uk-UA" sz="3400" b="1" dirty="0">
                <a:solidFill>
                  <a:schemeClr val="tx1"/>
                </a:solidFill>
                <a:latin typeface="Arial" panose="020B0604020202020204" pitchFamily="34" charset="0"/>
                <a:cs typeface="Arial" panose="020B0604020202020204" pitchFamily="34" charset="0"/>
              </a:rPr>
              <a:t>» алгоритм розрахунку </a:t>
            </a:r>
            <a:r>
              <a:rPr lang="uk-UA" sz="3400" b="1" u="sng" dirty="0">
                <a:solidFill>
                  <a:schemeClr val="tx1"/>
                </a:solidFill>
                <a:latin typeface="Arial" panose="020B0604020202020204" pitchFamily="34" charset="0"/>
                <a:cs typeface="Arial" panose="020B0604020202020204" pitchFamily="34" charset="0"/>
              </a:rPr>
              <a:t>періоду перевірки</a:t>
            </a:r>
            <a:r>
              <a:rPr lang="uk-UA" sz="3400" b="1" dirty="0">
                <a:solidFill>
                  <a:schemeClr val="tx1"/>
                </a:solidFill>
                <a:latin typeface="Arial" panose="020B0604020202020204" pitchFamily="34" charset="0"/>
                <a:cs typeface="Arial" panose="020B0604020202020204" pitchFamily="34" charset="0"/>
              </a:rPr>
              <a:t>:</a:t>
            </a:r>
          </a:p>
          <a:p>
            <a:pPr>
              <a:spcBef>
                <a:spcPts val="0"/>
              </a:spcBef>
              <a:defRPr/>
            </a:pPr>
            <a:endParaRPr lang="uk-UA" sz="3400" b="1"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Загальний строк для проведення перевірки «1 095 днів» (п. 102.1. ст. 102 ПКУ)</a:t>
            </a:r>
          </a:p>
          <a:p>
            <a:pPr marL="342900" indent="-342900">
              <a:spcBef>
                <a:spcPts val="0"/>
              </a:spcBef>
              <a:buAutoNum type="arabicPeriod"/>
              <a:defRPr/>
            </a:pPr>
            <a:endParaRPr lang="uk-UA" sz="3400"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 Випадки незастосування п. 102.1. ст. 102 – неподання декларації та/або засудження за ухилення від сплати податків</a:t>
            </a:r>
          </a:p>
          <a:p>
            <a:pPr marL="342900" indent="-342900">
              <a:spcBef>
                <a:spcPts val="0"/>
              </a:spcBef>
              <a:buAutoNum type="arabicPeriod"/>
              <a:defRPr/>
            </a:pPr>
            <a:endParaRPr lang="uk-UA" sz="3400"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Безпосередньо до п. 102.1. ст. 102 не вносились зміни щодо зупинення його дії (за аналогією з п. 52-2 підрозд.10 </a:t>
            </a:r>
            <a:r>
              <a:rPr lang="uk-UA" sz="3400" dirty="0" err="1">
                <a:solidFill>
                  <a:schemeClr val="tx1"/>
                </a:solidFill>
                <a:latin typeface="Arial" panose="020B0604020202020204" pitchFamily="34" charset="0"/>
                <a:cs typeface="Arial" panose="020B0604020202020204" pitchFamily="34" charset="0"/>
              </a:rPr>
              <a:t>розд</a:t>
            </a:r>
            <a:r>
              <a:rPr lang="uk-UA" sz="3400" dirty="0">
                <a:solidFill>
                  <a:schemeClr val="tx1"/>
                </a:solidFill>
                <a:latin typeface="Arial" panose="020B0604020202020204" pitchFamily="34" charset="0"/>
                <a:cs typeface="Arial" panose="020B0604020202020204" pitchFamily="34" charset="0"/>
              </a:rPr>
              <a:t>. ХХ ПКУ)</a:t>
            </a:r>
          </a:p>
          <a:p>
            <a:pPr marL="342900" indent="-342900">
              <a:spcBef>
                <a:spcPts val="0"/>
              </a:spcBef>
              <a:buAutoNum type="arabicPeriod"/>
              <a:defRPr/>
            </a:pPr>
            <a:endParaRPr lang="uk-UA" sz="3400"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Випадки зупинення строків давності (п. 102.3. ПКУ) – відсутні (див. далі)</a:t>
            </a:r>
          </a:p>
        </p:txBody>
      </p:sp>
      <p:sp>
        <p:nvSpPr>
          <p:cNvPr id="4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7C582786-C70F-59A1-F9A4-A8310A9F08CD}"/>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901D9BE5-7BC4-B7C1-6038-44DC0E9C934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13</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13</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8563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2036600" y="2393401"/>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pic>
        <p:nvPicPr>
          <p:cNvPr id="38" name="Рисунок 37"/>
          <p:cNvPicPr>
            <a:picLocks noChangeAspect="1"/>
          </p:cNvPicPr>
          <p:nvPr/>
        </p:nvPicPr>
        <p:blipFill>
          <a:blip r:embed="rId2"/>
          <a:stretch>
            <a:fillRect/>
          </a:stretch>
        </p:blipFill>
        <p:spPr>
          <a:xfrm>
            <a:off x="17068800" y="4572000"/>
            <a:ext cx="6204416" cy="6096000"/>
          </a:xfrm>
          <a:prstGeom prst="rect">
            <a:avLst/>
          </a:prstGeom>
        </p:spPr>
      </p:pic>
      <p:sp>
        <p:nvSpPr>
          <p:cNvPr id="44" name="Прямокутник 43"/>
          <p:cNvSpPr/>
          <p:nvPr/>
        </p:nvSpPr>
        <p:spPr>
          <a:xfrm>
            <a:off x="1817144" y="3846162"/>
            <a:ext cx="15428440" cy="9140964"/>
          </a:xfrm>
          <a:prstGeom prst="rect">
            <a:avLst/>
          </a:prstGeom>
        </p:spPr>
        <p:txBody>
          <a:bodyPr wrap="square">
            <a:spAutoFit/>
          </a:bodyPr>
          <a:lstStyle/>
          <a:p>
            <a:pPr>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притягнення до відповідальності</a:t>
            </a:r>
            <a:r>
              <a:rPr lang="uk-UA" sz="3400" b="1" dirty="0">
                <a:solidFill>
                  <a:schemeClr val="tx2"/>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згідно ПКУ:</a:t>
            </a:r>
          </a:p>
          <a:p>
            <a:pPr>
              <a:spcBef>
                <a:spcPts val="0"/>
              </a:spcBef>
            </a:pPr>
            <a:endParaRPr lang="uk-UA" sz="1000" dirty="0">
              <a:solidFill>
                <a:schemeClr val="tx1"/>
              </a:solidFill>
              <a:latin typeface="Arial" panose="020B0604020202020204" pitchFamily="34" charset="0"/>
              <a:cs typeface="Arial" panose="020B0604020202020204" pitchFamily="34" charset="0"/>
            </a:endParaRPr>
          </a:p>
          <a:p>
            <a:pPr>
              <a:spcBef>
                <a:spcPts val="0"/>
              </a:spcBef>
            </a:pPr>
            <a:endParaRPr lang="uk-UA" sz="3200" dirty="0">
              <a:solidFill>
                <a:schemeClr val="tx1"/>
              </a:solidFill>
              <a:latin typeface="Arial" panose="020B0604020202020204" pitchFamily="34" charset="0"/>
              <a:cs typeface="Arial" panose="020B0604020202020204" pitchFamily="34" charset="0"/>
            </a:endParaRPr>
          </a:p>
          <a:p>
            <a:pPr>
              <a:spcBef>
                <a:spcPts val="0"/>
              </a:spcBef>
            </a:pPr>
            <a:r>
              <a:rPr lang="uk-UA" sz="3200" dirty="0">
                <a:solidFill>
                  <a:schemeClr val="tx1"/>
                </a:solidFill>
                <a:latin typeface="Arial" panose="020B0604020202020204" pitchFamily="34" charset="0"/>
                <a:cs typeface="Arial" panose="020B0604020202020204" pitchFamily="34" charset="0"/>
              </a:rPr>
              <a:t>«</a:t>
            </a:r>
            <a:r>
              <a:rPr lang="uk-UA" sz="3200" b="1" dirty="0">
                <a:solidFill>
                  <a:schemeClr val="tx1"/>
                </a:solidFill>
                <a:latin typeface="Arial" panose="020B0604020202020204" pitchFamily="34" charset="0"/>
                <a:cs typeface="Arial" panose="020B0604020202020204" pitchFamily="34" charset="0"/>
              </a:rPr>
              <a:t>Стаття 102.</a:t>
            </a:r>
            <a:r>
              <a:rPr lang="uk-UA" sz="3200" dirty="0">
                <a:solidFill>
                  <a:schemeClr val="tx1"/>
                </a:solidFill>
                <a:latin typeface="Arial" panose="020B0604020202020204" pitchFamily="34" charset="0"/>
                <a:cs typeface="Arial" panose="020B0604020202020204" pitchFamily="34" charset="0"/>
              </a:rPr>
              <a:t> </a:t>
            </a:r>
            <a:r>
              <a:rPr lang="uk-UA" sz="3200" b="1" dirty="0">
                <a:solidFill>
                  <a:schemeClr val="tx1"/>
                </a:solidFill>
                <a:latin typeface="Arial" panose="020B0604020202020204" pitchFamily="34" charset="0"/>
                <a:cs typeface="Arial" panose="020B0604020202020204" pitchFamily="34" charset="0"/>
              </a:rPr>
              <a:t>Строки давності та їх застосування</a:t>
            </a:r>
          </a:p>
          <a:p>
            <a:pPr>
              <a:spcBef>
                <a:spcPts val="0"/>
              </a:spcBef>
            </a:pPr>
            <a:r>
              <a:rPr lang="uk-UA" sz="3200" dirty="0">
                <a:solidFill>
                  <a:schemeClr val="tx1"/>
                </a:solidFill>
                <a:latin typeface="Arial" panose="020B0604020202020204" pitchFamily="34" charset="0"/>
                <a:cs typeface="Arial" panose="020B0604020202020204" pitchFamily="34" charset="0"/>
              </a:rPr>
              <a:t>…</a:t>
            </a:r>
          </a:p>
          <a:p>
            <a:pPr algn="just">
              <a:spcBef>
                <a:spcPts val="0"/>
              </a:spcBef>
            </a:pPr>
            <a:r>
              <a:rPr lang="uk-UA" sz="3200" dirty="0">
                <a:solidFill>
                  <a:schemeClr val="tx1"/>
                </a:solidFill>
                <a:latin typeface="Arial" panose="020B0604020202020204" pitchFamily="34" charset="0"/>
                <a:cs typeface="Arial" panose="020B0604020202020204" pitchFamily="34" charset="0"/>
              </a:rPr>
              <a:t>У разі виявлення за результатами перевірки порушень інших вимог податкового законодавства, безпосередньо не пов’язаних з декларуванням податкових зобов’язань…, контролюючий орган, крім випадків, визначених пунктом 102.2 цієї статті, має право самостійно визначити суму штрафних санкцій (фінансових санкцій, штрафів) платника податків </a:t>
            </a:r>
            <a:r>
              <a:rPr lang="uk-UA" sz="3200" b="1" dirty="0">
                <a:solidFill>
                  <a:schemeClr val="tx1"/>
                </a:solidFill>
                <a:latin typeface="Arial" panose="020B0604020202020204" pitchFamily="34" charset="0"/>
                <a:cs typeface="Arial" panose="020B0604020202020204" pitchFamily="34" charset="0"/>
              </a:rPr>
              <a:t>не пізніше 1095 дня з дня вчинення відповідного правопорушення</a:t>
            </a:r>
            <a:r>
              <a:rPr lang="uk-UA" sz="3200" dirty="0">
                <a:solidFill>
                  <a:schemeClr val="tx1"/>
                </a:solidFill>
                <a:latin typeface="Arial" panose="020B0604020202020204" pitchFamily="34" charset="0"/>
                <a:cs typeface="Arial" panose="020B0604020202020204" pitchFamily="34" charset="0"/>
              </a:rPr>
              <a:t>.»</a:t>
            </a:r>
          </a:p>
          <a:p>
            <a:pPr>
              <a:spcBef>
                <a:spcPts val="0"/>
              </a:spcBef>
            </a:pPr>
            <a:endParaRPr lang="uk-UA" sz="3200" dirty="0">
              <a:solidFill>
                <a:schemeClr val="tx1"/>
              </a:solidFill>
              <a:latin typeface="Arial" panose="020B0604020202020204" pitchFamily="34" charset="0"/>
              <a:cs typeface="Arial" panose="020B0604020202020204" pitchFamily="34" charset="0"/>
            </a:endParaRPr>
          </a:p>
          <a:p>
            <a:pPr>
              <a:spcBef>
                <a:spcPts val="0"/>
              </a:spcBef>
            </a:pPr>
            <a:r>
              <a:rPr lang="uk-UA" sz="3200" dirty="0">
                <a:solidFill>
                  <a:schemeClr val="tx1"/>
                </a:solidFill>
                <a:latin typeface="Arial" panose="020B0604020202020204" pitchFamily="34" charset="0"/>
                <a:cs typeface="Arial" panose="020B0604020202020204" pitchFamily="34" charset="0"/>
              </a:rPr>
              <a:t>«</a:t>
            </a:r>
            <a:r>
              <a:rPr lang="uk-UA" sz="3200" b="1" dirty="0">
                <a:solidFill>
                  <a:schemeClr val="tx1"/>
                </a:solidFill>
                <a:latin typeface="Arial" panose="020B0604020202020204" pitchFamily="34" charset="0"/>
                <a:cs typeface="Arial" panose="020B0604020202020204" pitchFamily="34" charset="0"/>
              </a:rPr>
              <a:t>Стаття 113. Штрафні (фінансові) санкції (штрафи) </a:t>
            </a:r>
          </a:p>
          <a:p>
            <a:pPr algn="just">
              <a:spcBef>
                <a:spcPts val="0"/>
              </a:spcBef>
            </a:pPr>
            <a:r>
              <a:rPr lang="uk-UA" sz="3200" dirty="0">
                <a:solidFill>
                  <a:schemeClr val="tx1"/>
                </a:solidFill>
                <a:latin typeface="Arial" panose="020B0604020202020204" pitchFamily="34" charset="0"/>
                <a:cs typeface="Arial" panose="020B0604020202020204" pitchFamily="34" charset="0"/>
              </a:rPr>
              <a:t>113.1. Граничні строки застосування штрафних (фінансових) санкцій (штрафів) до платників податків </a:t>
            </a:r>
            <a:r>
              <a:rPr lang="uk-UA" sz="3200" b="1" dirty="0">
                <a:solidFill>
                  <a:schemeClr val="tx1"/>
                </a:solidFill>
                <a:latin typeface="Arial" panose="020B0604020202020204" pitchFamily="34" charset="0"/>
                <a:cs typeface="Arial" panose="020B0604020202020204" pitchFamily="34" charset="0"/>
              </a:rPr>
              <a:t>відповідають строкам давності для нарахування грошових зобов’язань, визначеним статтею 102 цього Кодексу. </a:t>
            </a:r>
          </a:p>
          <a:p>
            <a:pPr algn="just">
              <a:spcBef>
                <a:spcPts val="0"/>
              </a:spcBef>
            </a:pPr>
            <a:r>
              <a:rPr lang="uk-UA" sz="3200" dirty="0">
                <a:solidFill>
                  <a:schemeClr val="tx1"/>
                </a:solidFill>
                <a:latin typeface="Arial" panose="020B0604020202020204" pitchFamily="34" charset="0"/>
                <a:cs typeface="Arial" panose="020B0604020202020204" pitchFamily="34" charset="0"/>
              </a:rPr>
              <a:t>113.2.</a:t>
            </a:r>
            <a:r>
              <a:rPr lang="uk-UA" sz="3200" dirty="0">
                <a:solidFill>
                  <a:schemeClr val="tx2"/>
                </a:solidFill>
                <a:latin typeface="Arial" panose="020B0604020202020204" pitchFamily="34" charset="0"/>
                <a:cs typeface="Arial" panose="020B0604020202020204" pitchFamily="34" charset="0"/>
              </a:rPr>
              <a:t> </a:t>
            </a:r>
            <a:r>
              <a:rPr lang="uk-UA" sz="3200" b="1" dirty="0">
                <a:solidFill>
                  <a:srgbClr val="FF0000"/>
                </a:solidFill>
                <a:latin typeface="Arial" panose="020B0604020202020204" pitchFamily="34" charset="0"/>
                <a:cs typeface="Arial" panose="020B0604020202020204" pitchFamily="34" charset="0"/>
              </a:rPr>
              <a:t>Перебіг строку давності </a:t>
            </a:r>
            <a:r>
              <a:rPr lang="uk-UA" sz="3200" dirty="0">
                <a:solidFill>
                  <a:schemeClr val="tx1"/>
                </a:solidFill>
                <a:latin typeface="Arial" panose="020B0604020202020204" pitchFamily="34" charset="0"/>
                <a:cs typeface="Arial" panose="020B0604020202020204" pitchFamily="34" charset="0"/>
              </a:rPr>
              <a:t>для застосування штрафних (фінансових) санкції (штрафів) </a:t>
            </a:r>
            <a:r>
              <a:rPr lang="uk-UA" sz="3200" b="1" dirty="0">
                <a:solidFill>
                  <a:srgbClr val="FF0000"/>
                </a:solidFill>
                <a:latin typeface="Arial" panose="020B0604020202020204" pitchFamily="34" charset="0"/>
                <a:cs typeface="Arial" panose="020B0604020202020204" pitchFamily="34" charset="0"/>
              </a:rPr>
              <a:t>зупиняється</a:t>
            </a:r>
            <a:r>
              <a:rPr lang="uk-UA" sz="3200" b="1" dirty="0">
                <a:solidFill>
                  <a:schemeClr val="tx2"/>
                </a:solidFill>
                <a:latin typeface="Arial" panose="020B0604020202020204" pitchFamily="34" charset="0"/>
                <a:cs typeface="Arial" panose="020B0604020202020204" pitchFamily="34" charset="0"/>
              </a:rPr>
              <a:t> </a:t>
            </a:r>
            <a:r>
              <a:rPr lang="uk-UA" sz="3200" b="1" dirty="0">
                <a:solidFill>
                  <a:schemeClr val="tx1"/>
                </a:solidFill>
                <a:latin typeface="Arial" panose="020B0604020202020204" pitchFamily="34" charset="0"/>
                <a:cs typeface="Arial" panose="020B0604020202020204" pitchFamily="34" charset="0"/>
              </a:rPr>
              <a:t>у випадках, визначених </a:t>
            </a:r>
            <a:r>
              <a:rPr lang="uk-UA" sz="3200" b="1" u="sng" dirty="0">
                <a:solidFill>
                  <a:srgbClr val="FF0000"/>
                </a:solidFill>
                <a:latin typeface="Arial" panose="020B0604020202020204" pitchFamily="34" charset="0"/>
                <a:cs typeface="Arial" panose="020B0604020202020204" pitchFamily="34" charset="0"/>
              </a:rPr>
              <a:t>пунктом</a:t>
            </a:r>
            <a:r>
              <a:rPr lang="uk-UA" sz="3200" b="1" u="sng" dirty="0">
                <a:solidFill>
                  <a:schemeClr val="tx2"/>
                </a:solidFill>
                <a:latin typeface="Arial" panose="020B0604020202020204" pitchFamily="34" charset="0"/>
                <a:cs typeface="Arial" panose="020B0604020202020204" pitchFamily="34" charset="0"/>
              </a:rPr>
              <a:t> </a:t>
            </a:r>
            <a:r>
              <a:rPr lang="uk-UA" sz="3200" b="1" u="sng" dirty="0">
                <a:solidFill>
                  <a:srgbClr val="FF0000"/>
                </a:solidFill>
                <a:latin typeface="Arial" panose="020B0604020202020204" pitchFamily="34" charset="0"/>
                <a:cs typeface="Arial" panose="020B0604020202020204" pitchFamily="34" charset="0"/>
              </a:rPr>
              <a:t>102.3</a:t>
            </a:r>
            <a:r>
              <a:rPr lang="uk-UA" sz="3200" b="1" u="sng" dirty="0">
                <a:solidFill>
                  <a:schemeClr val="tx2"/>
                </a:solidFill>
                <a:latin typeface="Arial" panose="020B0604020202020204" pitchFamily="34" charset="0"/>
                <a:cs typeface="Arial" panose="020B0604020202020204" pitchFamily="34" charset="0"/>
              </a:rPr>
              <a:t> </a:t>
            </a:r>
            <a:r>
              <a:rPr lang="uk-UA" sz="3200" b="1" dirty="0">
                <a:solidFill>
                  <a:schemeClr val="tx1"/>
                </a:solidFill>
                <a:latin typeface="Arial" panose="020B0604020202020204" pitchFamily="34" charset="0"/>
                <a:cs typeface="Arial" panose="020B0604020202020204" pitchFamily="34" charset="0"/>
              </a:rPr>
              <a:t>статті 102 цього Кодексу»</a:t>
            </a:r>
            <a:endParaRPr lang="uk-UA" sz="3400" dirty="0">
              <a:solidFill>
                <a:schemeClr val="tx1"/>
              </a:solidFill>
              <a:latin typeface="Arial" panose="020B0604020202020204" pitchFamily="34" charset="0"/>
              <a:cs typeface="Arial" panose="020B0604020202020204" pitchFamily="34" charset="0"/>
            </a:endParaRPr>
          </a:p>
        </p:txBody>
      </p:sp>
      <p:sp>
        <p:nvSpPr>
          <p:cNvPr id="46" name="Заголовок 1"/>
          <p:cNvSpPr txBox="1">
            <a:spLocks/>
          </p:cNvSpPr>
          <p:nvPr/>
        </p:nvSpPr>
        <p:spPr>
          <a:xfrm>
            <a:off x="1817144" y="9902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0DA0E773-1CB2-87EA-7D48-2CFB3FFC5843}"/>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4C3BCA43-6D24-9143-3D5D-58B0FA4C517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14</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51494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262664" y="2614033"/>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817144" y="3968552"/>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притягнення до відповідальності</a:t>
            </a:r>
            <a:r>
              <a:rPr lang="uk-UA" sz="3400" b="1" dirty="0">
                <a:solidFill>
                  <a:schemeClr val="tx2"/>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згідно ПКУ:</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sp>
        <p:nvSpPr>
          <p:cNvPr id="4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pic>
        <p:nvPicPr>
          <p:cNvPr id="9" name="Picture 4" descr="Нет описания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5867" y="5027168"/>
            <a:ext cx="5723466" cy="548640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кутник 9"/>
          <p:cNvSpPr/>
          <p:nvPr/>
        </p:nvSpPr>
        <p:spPr>
          <a:xfrm>
            <a:off x="1817144" y="5446484"/>
            <a:ext cx="14291734" cy="3231654"/>
          </a:xfrm>
          <a:prstGeom prst="rect">
            <a:avLst/>
          </a:prstGeom>
        </p:spPr>
        <p:txBody>
          <a:bodyPr wrap="square">
            <a:spAutoFit/>
          </a:bodyPr>
          <a:lstStyle/>
          <a:p>
            <a:pPr>
              <a:spcBef>
                <a:spcPts val="0"/>
              </a:spcBef>
            </a:pPr>
            <a:r>
              <a:rPr lang="uk-UA" sz="3400" b="1" dirty="0">
                <a:solidFill>
                  <a:schemeClr val="tx1"/>
                </a:solidFill>
                <a:latin typeface="Arial" panose="020B0604020202020204" pitchFamily="34" charset="0"/>
                <a:cs typeface="Arial" panose="020B0604020202020204" pitchFamily="34" charset="0"/>
              </a:rPr>
              <a:t>«102.3. Відлік строку давності </a:t>
            </a:r>
            <a:r>
              <a:rPr lang="uk-UA" sz="3400" b="1" u="sng" dirty="0">
                <a:solidFill>
                  <a:srgbClr val="FF0000"/>
                </a:solidFill>
                <a:latin typeface="Arial" panose="020B0604020202020204" pitchFamily="34" charset="0"/>
                <a:cs typeface="Arial" panose="020B0604020202020204" pitchFamily="34" charset="0"/>
              </a:rPr>
              <a:t>зупиняється</a:t>
            </a:r>
            <a:r>
              <a:rPr lang="uk-UA" sz="3400" dirty="0">
                <a:solidFill>
                  <a:schemeClr val="tx2"/>
                </a:solidFill>
                <a:latin typeface="Arial" panose="020B0604020202020204" pitchFamily="34" charset="0"/>
                <a:cs typeface="Arial" panose="020B0604020202020204" pitchFamily="34" charset="0"/>
              </a:rPr>
              <a:t> </a:t>
            </a:r>
            <a:r>
              <a:rPr lang="uk-UA" sz="3400" dirty="0">
                <a:solidFill>
                  <a:schemeClr val="tx1"/>
                </a:solidFill>
                <a:latin typeface="Arial" panose="020B0604020202020204" pitchFamily="34" charset="0"/>
                <a:cs typeface="Arial" panose="020B0604020202020204" pitchFamily="34" charset="0"/>
              </a:rPr>
              <a:t>на будь-який період, протягом якого: </a:t>
            </a:r>
          </a:p>
          <a:p>
            <a:pPr>
              <a:spcBef>
                <a:spcPts val="0"/>
              </a:spcBef>
            </a:pPr>
            <a:r>
              <a:rPr lang="uk-UA" sz="3400" dirty="0">
                <a:solidFill>
                  <a:schemeClr val="tx1"/>
                </a:solidFill>
                <a:latin typeface="Arial" panose="020B0604020202020204" pitchFamily="34" charset="0"/>
                <a:cs typeface="Arial" panose="020B0604020202020204" pitchFamily="34" charset="0"/>
              </a:rPr>
              <a:t>…</a:t>
            </a:r>
          </a:p>
          <a:p>
            <a:pPr>
              <a:spcBef>
                <a:spcPts val="0"/>
              </a:spcBef>
            </a:pPr>
            <a:r>
              <a:rPr lang="uk-UA" sz="3400" dirty="0">
                <a:solidFill>
                  <a:schemeClr val="tx1"/>
                </a:solidFill>
                <a:latin typeface="Arial" panose="020B0604020202020204" pitchFamily="34" charset="0"/>
                <a:cs typeface="Arial" panose="020B0604020202020204" pitchFamily="34" charset="0"/>
              </a:rPr>
              <a:t>102.3.2. </a:t>
            </a:r>
            <a:r>
              <a:rPr lang="uk-UA" sz="3400" b="1" dirty="0">
                <a:solidFill>
                  <a:schemeClr val="tx1"/>
                </a:solidFill>
                <a:latin typeface="Arial" panose="020B0604020202020204" pitchFamily="34" charset="0"/>
                <a:cs typeface="Arial" panose="020B0604020202020204" pitchFamily="34" charset="0"/>
              </a:rPr>
              <a:t>контролюючому органу згідно із законом та/або рішенням суду </a:t>
            </a:r>
            <a:r>
              <a:rPr lang="uk-UA" sz="3400" b="1" u="sng" dirty="0">
                <a:solidFill>
                  <a:schemeClr val="tx1"/>
                </a:solidFill>
                <a:latin typeface="Arial" panose="020B0604020202020204" pitchFamily="34" charset="0"/>
                <a:cs typeface="Arial" panose="020B0604020202020204" pitchFamily="34" charset="0"/>
              </a:rPr>
              <a:t>ЗАБОРОНЕНО проводити перевірку (перевірки) ПЛАТНИКА ПОДАТКІВ</a:t>
            </a:r>
            <a:r>
              <a:rPr lang="uk-UA" sz="3400" b="1" dirty="0">
                <a:solidFill>
                  <a:schemeClr val="tx1"/>
                </a:solidFill>
                <a:latin typeface="Arial" panose="020B0604020202020204" pitchFamily="34" charset="0"/>
                <a:cs typeface="Arial" panose="020B0604020202020204" pitchFamily="34" charset="0"/>
              </a:rPr>
              <a:t>…»</a:t>
            </a:r>
          </a:p>
        </p:txBody>
      </p:sp>
      <p:sp>
        <p:nvSpPr>
          <p:cNvPr id="11" name="Прямокутник 10"/>
          <p:cNvSpPr/>
          <p:nvPr/>
        </p:nvSpPr>
        <p:spPr>
          <a:xfrm>
            <a:off x="2506133" y="9634335"/>
            <a:ext cx="14054667" cy="3431709"/>
          </a:xfrm>
          <a:prstGeom prst="rect">
            <a:avLst/>
          </a:prstGeom>
        </p:spPr>
        <p:txBody>
          <a:bodyPr wrap="square">
            <a:spAutoFit/>
          </a:bodyPr>
          <a:lstStyle/>
          <a:p>
            <a:pPr algn="ctr"/>
            <a:r>
              <a:rPr lang="uk-UA" sz="3400" b="1" dirty="0">
                <a:solidFill>
                  <a:schemeClr val="tx1"/>
                </a:solidFill>
                <a:latin typeface="Arial" panose="020B0604020202020204" pitchFamily="34" charset="0"/>
                <a:cs typeface="Arial" panose="020B0604020202020204" pitchFamily="34" charset="0"/>
              </a:rPr>
              <a:t>А тепер, увага, питання з зірочкою:</a:t>
            </a:r>
            <a:endParaRPr lang="uk-UA" sz="3400" dirty="0">
              <a:solidFill>
                <a:schemeClr val="tx2"/>
              </a:solidFill>
              <a:latin typeface="Arial" panose="020B0604020202020204" pitchFamily="34" charset="0"/>
              <a:cs typeface="Arial" panose="020B0604020202020204" pitchFamily="34" charset="0"/>
            </a:endParaRPr>
          </a:p>
          <a:p>
            <a:pPr algn="ctr"/>
            <a:r>
              <a:rPr lang="uk-UA" sz="3400" b="1" dirty="0">
                <a:solidFill>
                  <a:srgbClr val="FF0000"/>
                </a:solidFill>
                <a:latin typeface="Arial" panose="020B0604020202020204" pitchFamily="34" charset="0"/>
                <a:cs typeface="Arial" panose="020B0604020202020204" pitchFamily="34" charset="0"/>
              </a:rPr>
              <a:t>«Яким законом вводилась заборона на проведення перевірок саме вашого платника?»</a:t>
            </a:r>
            <a:endParaRPr lang="ru-RU" sz="3400" b="1" dirty="0">
              <a:solidFill>
                <a:srgbClr val="FF0000"/>
              </a:solidFill>
              <a:latin typeface="Arial" panose="020B0604020202020204" pitchFamily="34" charset="0"/>
              <a:cs typeface="Arial" panose="020B0604020202020204" pitchFamily="34" charset="0"/>
            </a:endParaRPr>
          </a:p>
          <a:p>
            <a:pPr algn="just"/>
            <a:endParaRPr lang="ru-RU" dirty="0">
              <a:solidFill>
                <a:schemeClr val="tx2"/>
              </a:solidFill>
              <a:latin typeface="Garamond" panose="02020404030301010803" pitchFamily="18" charset="0"/>
            </a:endParaRPr>
          </a:p>
        </p:txBody>
      </p:sp>
      <p:sp>
        <p:nvSpPr>
          <p:cNvPr id="2" name="Прямоугольник 1">
            <a:extLst>
              <a:ext uri="{FF2B5EF4-FFF2-40B4-BE49-F238E27FC236}">
                <a16:creationId xmlns:a16="http://schemas.microsoft.com/office/drawing/2014/main" id="{AFE2C07B-D941-3C41-64BA-ED4446E453B3}"/>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24067779-6B4B-642E-B4B0-EC366D1212D0}"/>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15</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15</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7166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777987" y="2031237"/>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777987" y="3072061"/>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притягнення до відповідальності</a:t>
            </a:r>
            <a:r>
              <a:rPr lang="uk-UA" sz="3400" b="1" dirty="0">
                <a:solidFill>
                  <a:schemeClr val="tx2"/>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згідно ПКУ:</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sp>
        <p:nvSpPr>
          <p:cNvPr id="46" name="Заголовок 1"/>
          <p:cNvSpPr txBox="1">
            <a:spLocks/>
          </p:cNvSpPr>
          <p:nvPr/>
        </p:nvSpPr>
        <p:spPr>
          <a:xfrm>
            <a:off x="1817144" y="135604"/>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10" name="Прямокутник 9"/>
          <p:cNvSpPr/>
          <p:nvPr/>
        </p:nvSpPr>
        <p:spPr>
          <a:xfrm>
            <a:off x="1817144" y="4333944"/>
            <a:ext cx="19236267" cy="8533105"/>
          </a:xfrm>
          <a:prstGeom prst="rect">
            <a:avLst/>
          </a:prstGeom>
        </p:spPr>
        <p:txBody>
          <a:bodyPr wrap="square">
            <a:spAutoFit/>
          </a:bodyPr>
          <a:lstStyle/>
          <a:p>
            <a:pPr algn="just">
              <a:spcBef>
                <a:spcPts val="0"/>
              </a:spcBef>
            </a:pPr>
            <a:r>
              <a:rPr lang="uk-UA" sz="3600" dirty="0">
                <a:solidFill>
                  <a:srgbClr val="EF9F0F"/>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Порушення – несвоєчасна реєстрація ПН за липень 2018 р.</a:t>
            </a:r>
          </a:p>
          <a:p>
            <a:pPr algn="just">
              <a:spcBef>
                <a:spcPts val="0"/>
              </a:spcBef>
            </a:pPr>
            <a:r>
              <a:rPr lang="uk-UA" sz="3600" dirty="0">
                <a:solidFill>
                  <a:schemeClr val="tx1"/>
                </a:solidFill>
                <a:latin typeface="Arial" panose="020B0604020202020204" pitchFamily="34" charset="0"/>
                <a:cs typeface="Arial" panose="020B0604020202020204" pitchFamily="34" charset="0"/>
              </a:rPr>
              <a:t>(для прикладу – від 11.07.2018 р.)</a:t>
            </a:r>
          </a:p>
          <a:p>
            <a:pPr algn="just"/>
            <a:r>
              <a:rPr lang="uk-UA" sz="3600" dirty="0">
                <a:solidFill>
                  <a:srgbClr val="FF0000"/>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ПН фактично зареєстровані 17.10.2018 р.</a:t>
            </a:r>
          </a:p>
          <a:p>
            <a:pPr algn="just"/>
            <a:endParaRPr lang="uk-UA" sz="100" dirty="0">
              <a:solidFill>
                <a:schemeClr val="tx2"/>
              </a:solidFill>
              <a:latin typeface="Arial" panose="020B0604020202020204" pitchFamily="34" charset="0"/>
              <a:cs typeface="Arial" panose="020B0604020202020204" pitchFamily="34" charset="0"/>
            </a:endParaRPr>
          </a:p>
          <a:p>
            <a:pPr algn="just">
              <a:spcBef>
                <a:spcPts val="0"/>
              </a:spcBef>
            </a:pPr>
            <a:r>
              <a:rPr lang="uk-UA" sz="3600" dirty="0">
                <a:solidFill>
                  <a:schemeClr val="accent3"/>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Дане порушення не підпадало під «штрафний» мораторій                                   </a:t>
            </a:r>
          </a:p>
          <a:p>
            <a:pPr algn="just">
              <a:spcBef>
                <a:spcPts val="0"/>
              </a:spcBef>
            </a:pPr>
            <a:r>
              <a:rPr lang="uk-UA" sz="3600" dirty="0">
                <a:solidFill>
                  <a:schemeClr val="tx1"/>
                </a:solidFill>
                <a:latin typeface="Arial" panose="020B0604020202020204" pitchFamily="34" charset="0"/>
                <a:cs typeface="Arial" panose="020B0604020202020204" pitchFamily="34" charset="0"/>
              </a:rPr>
              <a:t>тільки з 07.03.2022 по 26.05.2022 р.</a:t>
            </a:r>
          </a:p>
          <a:p>
            <a:pPr algn="just"/>
            <a:r>
              <a:rPr lang="uk-UA" sz="3600" dirty="0">
                <a:solidFill>
                  <a:schemeClr val="accent2"/>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Порушення зафіксовано актом камеральної перевірки + воно безпосередньо не пов’язано з декларуванням ПЗ</a:t>
            </a:r>
          </a:p>
          <a:p>
            <a:pPr algn="just"/>
            <a:r>
              <a:rPr lang="uk-UA" sz="3600" dirty="0">
                <a:solidFill>
                  <a:srgbClr val="EF9F0F"/>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b="1" dirty="0">
                <a:solidFill>
                  <a:schemeClr val="tx1"/>
                </a:solidFill>
                <a:latin typeface="Arial" panose="020B0604020202020204" pitchFamily="34" charset="0"/>
                <a:cs typeface="Arial" panose="020B0604020202020204" pitchFamily="34" charset="0"/>
              </a:rPr>
              <a:t>АЛЕ: </a:t>
            </a:r>
            <a:r>
              <a:rPr lang="uk-UA" sz="3600" dirty="0">
                <a:solidFill>
                  <a:schemeClr val="tx1"/>
                </a:solidFill>
                <a:latin typeface="Arial" panose="020B0604020202020204" pitchFamily="34" charset="0"/>
                <a:cs typeface="Arial" panose="020B0604020202020204" pitchFamily="34" charset="0"/>
              </a:rPr>
              <a:t>проведення камеральних перевірок заборонялось тільки з 07.03.2022 по 26.05.2022 р.</a:t>
            </a:r>
          </a:p>
          <a:p>
            <a:pPr algn="just"/>
            <a:r>
              <a:rPr lang="uk-UA" sz="3600" dirty="0">
                <a:solidFill>
                  <a:srgbClr val="FF0000"/>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b="1" dirty="0">
                <a:solidFill>
                  <a:srgbClr val="FF0000"/>
                </a:solidFill>
                <a:latin typeface="Arial" panose="020B0604020202020204" pitchFamily="34" charset="0"/>
                <a:cs typeface="Arial" panose="020B0604020202020204" pitchFamily="34" charset="0"/>
              </a:rPr>
              <a:t>Строк притягнення до відповідальності???</a:t>
            </a:r>
          </a:p>
        </p:txBody>
      </p:sp>
      <p:pic>
        <p:nvPicPr>
          <p:cNvPr id="12" name="Picture 2" descr="Методи та форми організації інтерактивної навчальної діяльності учнів Нової  української школ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1467" y="2874235"/>
            <a:ext cx="6096000" cy="53970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88187E72-F9D8-41C5-B747-0B34E257515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94B98A2E-0D6F-FC4C-3C68-8B40D1413AE4}"/>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16</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16</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9170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кутник 1"/>
          <p:cNvSpPr/>
          <p:nvPr/>
        </p:nvSpPr>
        <p:spPr>
          <a:xfrm>
            <a:off x="1817144" y="2557680"/>
            <a:ext cx="21748079" cy="10125849"/>
          </a:xfrm>
          <a:prstGeom prst="rect">
            <a:avLst/>
          </a:prstGeom>
        </p:spPr>
        <p:txBody>
          <a:bodyPr wrap="square">
            <a:spAutoFit/>
          </a:bodyPr>
          <a:lstStyle/>
          <a:p>
            <a:pPr>
              <a:defRPr/>
            </a:pPr>
            <a:r>
              <a:rPr lang="uk-UA" b="1" dirty="0">
                <a:solidFill>
                  <a:schemeClr val="tx1"/>
                </a:solidFill>
                <a:latin typeface="Arial" panose="020B0604020202020204" pitchFamily="34" charset="0"/>
                <a:cs typeface="Arial" panose="020B0604020202020204" pitchFamily="34" charset="0"/>
              </a:rPr>
              <a:t>          </a:t>
            </a:r>
          </a:p>
          <a:p>
            <a:pPr>
              <a:defRPr/>
            </a:pPr>
            <a:r>
              <a:rPr lang="uk-UA" sz="3600" b="1" dirty="0">
                <a:solidFill>
                  <a:schemeClr val="tx1"/>
                </a:solidFill>
                <a:latin typeface="Arial" panose="020B0604020202020204" pitchFamily="34" charset="0"/>
                <a:cs typeface="Arial" panose="020B0604020202020204" pitchFamily="34" charset="0"/>
              </a:rPr>
              <a:t>Алгоритм ДПС щодо розрахунку </a:t>
            </a:r>
            <a:r>
              <a:rPr lang="uk-UA" sz="3600" b="1" u="sng" dirty="0">
                <a:solidFill>
                  <a:schemeClr val="tx1"/>
                </a:solidFill>
                <a:latin typeface="Arial" panose="020B0604020202020204" pitchFamily="34" charset="0"/>
                <a:cs typeface="Arial" panose="020B0604020202020204" pitchFamily="34" charset="0"/>
              </a:rPr>
              <a:t>строків притягнення до відповідальності згідно з ПКУ</a:t>
            </a:r>
            <a:r>
              <a:rPr lang="uk-UA" sz="3600" b="1" dirty="0">
                <a:solidFill>
                  <a:schemeClr val="tx1"/>
                </a:solidFill>
                <a:latin typeface="Arial" panose="020B0604020202020204" pitchFamily="34" charset="0"/>
                <a:cs typeface="Arial" panose="020B0604020202020204" pitchFamily="34" charset="0"/>
              </a:rPr>
              <a:t>:</a:t>
            </a:r>
            <a:endParaRPr lang="uk-UA" sz="3600" dirty="0">
              <a:solidFill>
                <a:schemeClr val="tx1"/>
              </a:solidFill>
              <a:latin typeface="Arial" panose="020B0604020202020204" pitchFamily="34" charset="0"/>
              <a:cs typeface="Arial" panose="020B0604020202020204" pitchFamily="34" charset="0"/>
            </a:endParaRPr>
          </a:p>
          <a:p>
            <a:pPr algn="just">
              <a:defRPr/>
            </a:pPr>
            <a:r>
              <a:rPr lang="uk-UA" sz="3600" b="1" dirty="0">
                <a:solidFill>
                  <a:schemeClr val="tx1"/>
                </a:solidFill>
                <a:latin typeface="Arial" panose="020B0604020202020204" pitchFamily="34" charset="0"/>
                <a:cs typeface="Arial" panose="020B0604020202020204" pitchFamily="34" charset="0"/>
              </a:rPr>
              <a:t>Приклад: </a:t>
            </a:r>
            <a:r>
              <a:rPr lang="uk-UA" sz="3600" dirty="0">
                <a:solidFill>
                  <a:schemeClr val="tx1"/>
                </a:solidFill>
                <a:latin typeface="Arial" panose="020B0604020202020204" pitchFamily="34" charset="0"/>
                <a:cs typeface="Arial" panose="020B0604020202020204" pitchFamily="34" charset="0"/>
              </a:rPr>
              <a:t>ПН від 11.07.2018 р</a:t>
            </a:r>
            <a:r>
              <a:rPr lang="uk-UA" sz="3600">
                <a:solidFill>
                  <a:schemeClr val="tx1"/>
                </a:solidFill>
                <a:latin typeface="Arial" panose="020B0604020202020204" pitchFamily="34" charset="0"/>
                <a:cs typeface="Arial" panose="020B0604020202020204" pitchFamily="34" charset="0"/>
              </a:rPr>
              <a:t>. були </a:t>
            </a:r>
            <a:r>
              <a:rPr lang="uk-UA" sz="3600" dirty="0">
                <a:solidFill>
                  <a:schemeClr val="tx1"/>
                </a:solidFill>
                <a:latin typeface="Arial" panose="020B0604020202020204" pitchFamily="34" charset="0"/>
                <a:cs typeface="Arial" panose="020B0604020202020204" pitchFamily="34" charset="0"/>
              </a:rPr>
              <a:t>зареєстровані в ЄРПН 17.10.2018 р.</a:t>
            </a:r>
          </a:p>
          <a:p>
            <a:pPr algn="just">
              <a:defRPr/>
            </a:pPr>
            <a:endParaRPr lang="uk-UA" sz="4400" i="1" dirty="0">
              <a:solidFill>
                <a:schemeClr val="tx1"/>
              </a:solidFill>
              <a:latin typeface="Arial" panose="020B0604020202020204" pitchFamily="34" charset="0"/>
              <a:cs typeface="Arial" panose="020B0604020202020204" pitchFamily="34" charset="0"/>
            </a:endParaRPr>
          </a:p>
          <a:p>
            <a:pPr algn="just">
              <a:defRPr/>
            </a:pPr>
            <a:endParaRPr lang="uk-UA" i="1">
              <a:solidFill>
                <a:schemeClr val="tx1"/>
              </a:solidFill>
              <a:latin typeface="Arial" panose="020B0604020202020204" pitchFamily="34" charset="0"/>
              <a:cs typeface="Arial" panose="020B0604020202020204" pitchFamily="34" charset="0"/>
            </a:endParaRPr>
          </a:p>
          <a:p>
            <a:pPr algn="just">
              <a:defRPr/>
            </a:pPr>
            <a:endParaRPr lang="uk-UA" i="1" dirty="0">
              <a:solidFill>
                <a:schemeClr val="tx1"/>
              </a:solidFill>
              <a:latin typeface="Arial" panose="020B0604020202020204" pitchFamily="34" charset="0"/>
              <a:cs typeface="Arial" panose="020B0604020202020204" pitchFamily="34" charset="0"/>
            </a:endParaRPr>
          </a:p>
          <a:p>
            <a:pPr algn="just">
              <a:defRPr/>
            </a:pPr>
            <a:r>
              <a:rPr lang="uk-UA" i="1" dirty="0">
                <a:solidFill>
                  <a:schemeClr val="tx1"/>
                </a:solidFill>
                <a:latin typeface="Arial" panose="020B0604020202020204" pitchFamily="34" charset="0"/>
                <a:cs typeface="Arial" panose="020B0604020202020204" pitchFamily="34" charset="0"/>
              </a:rPr>
              <a:t>                                                                                    </a:t>
            </a:r>
            <a:endParaRPr lang="uk-UA" sz="3200" i="1" dirty="0">
              <a:solidFill>
                <a:schemeClr val="tx1"/>
              </a:solidFill>
              <a:latin typeface="Arial" panose="020B0604020202020204" pitchFamily="34" charset="0"/>
              <a:cs typeface="Arial" panose="020B0604020202020204" pitchFamily="34" charset="0"/>
            </a:endParaRPr>
          </a:p>
          <a:p>
            <a:pPr algn="ctr">
              <a:defRPr/>
            </a:pPr>
            <a:endParaRPr lang="uk-UA" sz="3200" i="1" dirty="0">
              <a:solidFill>
                <a:schemeClr val="tx1"/>
              </a:solidFill>
              <a:latin typeface="Arial" panose="020B0604020202020204" pitchFamily="34" charset="0"/>
              <a:cs typeface="Arial" panose="020B0604020202020204" pitchFamily="34" charset="0"/>
            </a:endParaRPr>
          </a:p>
          <a:p>
            <a:pPr>
              <a:defRPr/>
            </a:pPr>
            <a:r>
              <a:rPr lang="uk-UA" sz="3600" b="1" dirty="0">
                <a:solidFill>
                  <a:schemeClr val="tx1"/>
                </a:solidFill>
                <a:latin typeface="Arial" panose="020B0604020202020204" pitchFamily="34" charset="0"/>
                <a:cs typeface="Arial" panose="020B0604020202020204" pitchFamily="34" charset="0"/>
              </a:rPr>
              <a:t>«Фіскальний» висновок: </a:t>
            </a:r>
            <a:r>
              <a:rPr lang="uk-UA" sz="3600" dirty="0">
                <a:solidFill>
                  <a:schemeClr val="tx1"/>
                </a:solidFill>
                <a:latin typeface="Arial" panose="020B0604020202020204" pitchFamily="34" charset="0"/>
                <a:cs typeface="Arial" panose="020B0604020202020204" pitchFamily="34" charset="0"/>
              </a:rPr>
              <a:t>ГУ ДПС має право застосувати штраф</a:t>
            </a:r>
            <a:r>
              <a:rPr lang="uk-UA" sz="3600" b="1" i="1" dirty="0">
                <a:solidFill>
                  <a:schemeClr val="tx1"/>
                </a:solidFill>
                <a:latin typeface="Arial" panose="020B0604020202020204" pitchFamily="34" charset="0"/>
                <a:cs typeface="Arial" panose="020B0604020202020204" pitchFamily="34" charset="0"/>
              </a:rPr>
              <a:t>                                                                                         </a:t>
            </a:r>
            <a:endParaRPr lang="uk-UA" sz="3600" u="sng" dirty="0">
              <a:solidFill>
                <a:schemeClr val="tx1"/>
              </a:solidFill>
              <a:latin typeface="Arial" panose="020B0604020202020204" pitchFamily="34" charset="0"/>
              <a:cs typeface="Arial" panose="020B0604020202020204" pitchFamily="34" charset="0"/>
            </a:endParaRPr>
          </a:p>
        </p:txBody>
      </p:sp>
      <p:pic>
        <p:nvPicPr>
          <p:cNvPr id="6146" name="Picture 2" descr="Інформаційний дайджест від Бродівської ДПІ ГУ ДПС у Львівській області |  Новини | Бродівська міська територіальна громад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0541" y="7121538"/>
            <a:ext cx="5602570" cy="4050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 зі стрілкою 5"/>
          <p:cNvCxnSpPr/>
          <p:nvPr/>
        </p:nvCxnSpPr>
        <p:spPr>
          <a:xfrm flipV="1">
            <a:off x="1787933" y="9040353"/>
            <a:ext cx="14715995" cy="8796"/>
          </a:xfrm>
          <a:prstGeom prst="straightConnector1">
            <a:avLst/>
          </a:prstGeom>
          <a:ln w="57150">
            <a:solidFill>
              <a:srgbClr val="002060"/>
            </a:solidFill>
            <a:tailEnd type="triangle"/>
          </a:ln>
          <a:scene3d>
            <a:camera prst="perspectiveRelaxed"/>
            <a:lightRig rig="threePt" dir="t"/>
          </a:scene3d>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p:nvPr/>
        </p:nvCxnSpPr>
        <p:spPr>
          <a:xfrm>
            <a:off x="5279232" y="7722097"/>
            <a:ext cx="0" cy="12775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p:cNvCxnSpPr/>
          <p:nvPr/>
        </p:nvCxnSpPr>
        <p:spPr>
          <a:xfrm>
            <a:off x="10751840" y="8010128"/>
            <a:ext cx="0" cy="8640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a:endCxn id="62" idx="2"/>
          </p:cNvCxnSpPr>
          <p:nvPr/>
        </p:nvCxnSpPr>
        <p:spPr>
          <a:xfrm>
            <a:off x="13215382" y="8859942"/>
            <a:ext cx="4" cy="7378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Дуга 22"/>
          <p:cNvSpPr/>
          <p:nvPr/>
        </p:nvSpPr>
        <p:spPr>
          <a:xfrm>
            <a:off x="8910491" y="8010129"/>
            <a:ext cx="4289622" cy="1634130"/>
          </a:xfrm>
          <a:prstGeom prst="arc">
            <a:avLst>
              <a:gd name="adj1" fmla="val 14965683"/>
              <a:gd name="adj2" fmla="val 2129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28" name="Пряма сполучна лінія 27"/>
          <p:cNvCxnSpPr/>
          <p:nvPr/>
        </p:nvCxnSpPr>
        <p:spPr>
          <a:xfrm>
            <a:off x="10751840" y="8874224"/>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Дуга 28"/>
          <p:cNvSpPr/>
          <p:nvPr/>
        </p:nvSpPr>
        <p:spPr>
          <a:xfrm rot="16587313">
            <a:off x="4399589" y="6273855"/>
            <a:ext cx="3227566" cy="6172586"/>
          </a:xfrm>
          <a:prstGeom prst="arc">
            <a:avLst>
              <a:gd name="adj1" fmla="val 16140359"/>
              <a:gd name="adj2" fmla="val 1978283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37" name="Пряма сполучна лінія 36"/>
          <p:cNvCxnSpPr/>
          <p:nvPr/>
        </p:nvCxnSpPr>
        <p:spPr>
          <a:xfrm>
            <a:off x="5279232" y="8907760"/>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Пряма сполучна лінія 41"/>
          <p:cNvCxnSpPr/>
          <p:nvPr/>
        </p:nvCxnSpPr>
        <p:spPr>
          <a:xfrm flipH="1">
            <a:off x="2379787" y="9040353"/>
            <a:ext cx="2690" cy="5764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Ліва кругла дужка 42"/>
          <p:cNvSpPr/>
          <p:nvPr/>
        </p:nvSpPr>
        <p:spPr>
          <a:xfrm rot="16200000">
            <a:off x="7511480" y="7193697"/>
            <a:ext cx="1008112" cy="547261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sp>
        <p:nvSpPr>
          <p:cNvPr id="53" name="Овальна виноска 52"/>
          <p:cNvSpPr/>
          <p:nvPr/>
        </p:nvSpPr>
        <p:spPr>
          <a:xfrm>
            <a:off x="12763418" y="7209047"/>
            <a:ext cx="238797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mtClean="0">
                <a:solidFill>
                  <a:schemeClr val="accent1">
                    <a:lumMod val="75000"/>
                  </a:schemeClr>
                </a:solidFill>
                <a:latin typeface="Arial" panose="020B0604020202020204" pitchFamily="34" charset="0"/>
                <a:cs typeface="Arial" panose="020B0604020202020204" pitchFamily="34" charset="0"/>
              </a:rPr>
              <a:t>14.11.24</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5" name="Овальна виноска 54"/>
          <p:cNvSpPr/>
          <p:nvPr/>
        </p:nvSpPr>
        <p:spPr>
          <a:xfrm>
            <a:off x="10143656" y="6788158"/>
            <a:ext cx="222515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1">
                    <a:lumMod val="75000"/>
                  </a:schemeClr>
                </a:solidFill>
                <a:latin typeface="Arial" panose="020B0604020202020204" pitchFamily="34" charset="0"/>
                <a:cs typeface="Arial" panose="020B0604020202020204" pitchFamily="34" charset="0"/>
              </a:rPr>
              <a:t>31.07.23</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6" name="Овальна виноска 55"/>
          <p:cNvSpPr/>
          <p:nvPr/>
        </p:nvSpPr>
        <p:spPr>
          <a:xfrm>
            <a:off x="4721999" y="6604474"/>
            <a:ext cx="2372603"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1">
                    <a:lumMod val="75000"/>
                  </a:schemeClr>
                </a:solidFill>
                <a:latin typeface="Arial" panose="020B0604020202020204" pitchFamily="34" charset="0"/>
                <a:cs typeface="Arial" panose="020B0604020202020204" pitchFamily="34" charset="0"/>
              </a:rPr>
              <a:t>18.03.20</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7" name="Овальна виноска 56"/>
          <p:cNvSpPr/>
          <p:nvPr/>
        </p:nvSpPr>
        <p:spPr>
          <a:xfrm>
            <a:off x="2412713" y="6744077"/>
            <a:ext cx="2221580"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a:solidFill>
                  <a:schemeClr val="accent1">
                    <a:lumMod val="75000"/>
                  </a:schemeClr>
                </a:solidFill>
                <a:latin typeface="Arial" panose="020B0604020202020204" pitchFamily="34" charset="0"/>
                <a:cs typeface="Arial" panose="020B0604020202020204" pitchFamily="34" charset="0"/>
              </a:rPr>
              <a:t>0</a:t>
            </a:r>
            <a:r>
              <a:rPr lang="en-US" sz="2800" b="1" smtClean="0">
                <a:solidFill>
                  <a:schemeClr val="accent1">
                    <a:lumMod val="75000"/>
                  </a:schemeClr>
                </a:solidFill>
                <a:latin typeface="Arial" panose="020B0604020202020204" pitchFamily="34" charset="0"/>
                <a:cs typeface="Arial" panose="020B0604020202020204" pitchFamily="34" charset="0"/>
              </a:rPr>
              <a:t>4</a:t>
            </a:r>
            <a:r>
              <a:rPr lang="uk-UA" sz="2800" b="1" smtClean="0">
                <a:solidFill>
                  <a:schemeClr val="accent1">
                    <a:lumMod val="75000"/>
                  </a:schemeClr>
                </a:solidFill>
                <a:latin typeface="Arial" panose="020B0604020202020204" pitchFamily="34" charset="0"/>
                <a:cs typeface="Arial" panose="020B0604020202020204" pitchFamily="34" charset="0"/>
              </a:rPr>
              <a:t>.0</a:t>
            </a:r>
            <a:r>
              <a:rPr lang="uk-UA" sz="2800" b="1">
                <a:solidFill>
                  <a:schemeClr val="accent1">
                    <a:lumMod val="75000"/>
                  </a:schemeClr>
                </a:solidFill>
                <a:latin typeface="Arial" panose="020B0604020202020204" pitchFamily="34" charset="0"/>
                <a:cs typeface="Arial" panose="020B0604020202020204" pitchFamily="34" charset="0"/>
              </a:rPr>
              <a:t>7</a:t>
            </a:r>
            <a:r>
              <a:rPr lang="uk-UA" sz="2800" b="1" smtClean="0">
                <a:solidFill>
                  <a:schemeClr val="accent1">
                    <a:lumMod val="75000"/>
                  </a:schemeClr>
                </a:solidFill>
                <a:latin typeface="Arial" panose="020B0604020202020204" pitchFamily="34" charset="0"/>
                <a:cs typeface="Arial" panose="020B0604020202020204" pitchFamily="34" charset="0"/>
              </a:rPr>
              <a:t>.18</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9" name="Нижний колонтитул 2"/>
          <p:cNvSpPr txBox="1">
            <a:spLocks/>
          </p:cNvSpPr>
          <p:nvPr/>
        </p:nvSpPr>
        <p:spPr>
          <a:xfrm>
            <a:off x="2724078" y="7912834"/>
            <a:ext cx="432048" cy="1086800"/>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600" b="1" i="1">
                <a:solidFill>
                  <a:srgbClr val="FF0000"/>
                </a:solidFill>
                <a:latin typeface="Garamond" panose="02020404030301010803" pitchFamily="18" charset="0"/>
              </a:rPr>
              <a:t>.....</a:t>
            </a:r>
          </a:p>
        </p:txBody>
      </p:sp>
      <p:sp>
        <p:nvSpPr>
          <p:cNvPr id="54" name="Ліва фігурна дужка 53"/>
          <p:cNvSpPr/>
          <p:nvPr/>
        </p:nvSpPr>
        <p:spPr>
          <a:xfrm rot="16200000">
            <a:off x="3493419" y="8583499"/>
            <a:ext cx="672185" cy="2899445"/>
          </a:xfrm>
          <a:prstGeom prst="leftBrace">
            <a:avLst>
              <a:gd name="adj1" fmla="val 14689"/>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1" name="Нижний колонтитул 2"/>
          <p:cNvSpPr txBox="1">
            <a:spLocks/>
          </p:cNvSpPr>
          <p:nvPr/>
        </p:nvSpPr>
        <p:spPr>
          <a:xfrm>
            <a:off x="1890407" y="10015719"/>
            <a:ext cx="3897465"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перевіряємого періоду</a:t>
            </a:r>
            <a:endParaRPr lang="uk-UA" sz="2000" i="1" dirty="0">
              <a:solidFill>
                <a:schemeClr val="tx1"/>
              </a:solidFill>
              <a:latin typeface="Arial" panose="020B0604020202020204" pitchFamily="34" charset="0"/>
              <a:cs typeface="Arial" panose="020B0604020202020204" pitchFamily="34" charset="0"/>
            </a:endParaRPr>
          </a:p>
        </p:txBody>
      </p:sp>
      <p:sp>
        <p:nvSpPr>
          <p:cNvPr id="62" name="Ліва фігурна дужка 61"/>
          <p:cNvSpPr/>
          <p:nvPr/>
        </p:nvSpPr>
        <p:spPr>
          <a:xfrm rot="16200000">
            <a:off x="11614335" y="8753984"/>
            <a:ext cx="757214" cy="244488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4" name="Нижний колонтитул 2"/>
          <p:cNvSpPr txBox="1">
            <a:spLocks/>
          </p:cNvSpPr>
          <p:nvPr/>
        </p:nvSpPr>
        <p:spPr>
          <a:xfrm>
            <a:off x="10192467" y="10148019"/>
            <a:ext cx="3566541"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перевіряємого періоду</a:t>
            </a:r>
            <a:endParaRPr lang="uk-UA" sz="2000" i="1" dirty="0">
              <a:solidFill>
                <a:schemeClr val="tx1"/>
              </a:solidFill>
              <a:latin typeface="Arial" panose="020B0604020202020204" pitchFamily="34" charset="0"/>
              <a:cs typeface="Arial" panose="020B0604020202020204" pitchFamily="34" charset="0"/>
            </a:endParaRPr>
          </a:p>
        </p:txBody>
      </p:sp>
      <p:sp>
        <p:nvSpPr>
          <p:cNvPr id="65" name="Нижний колонтитул 2"/>
          <p:cNvSpPr txBox="1">
            <a:spLocks/>
          </p:cNvSpPr>
          <p:nvPr/>
        </p:nvSpPr>
        <p:spPr>
          <a:xfrm>
            <a:off x="6580934" y="8896632"/>
            <a:ext cx="3011256"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400" i="1" dirty="0">
                <a:solidFill>
                  <a:schemeClr val="tx1"/>
                </a:solidFill>
                <a:latin typeface="Arial" panose="020B0604020202020204" pitchFamily="34" charset="0"/>
                <a:cs typeface="Arial" panose="020B0604020202020204" pitchFamily="34" charset="0"/>
              </a:rPr>
              <a:t>зупинення строків давності </a:t>
            </a:r>
          </a:p>
        </p:txBody>
      </p:sp>
      <p:sp>
        <p:nvSpPr>
          <p:cNvPr id="66" name="Ліва фігурна дужка 65"/>
          <p:cNvSpPr/>
          <p:nvPr/>
        </p:nvSpPr>
        <p:spPr>
          <a:xfrm rot="16200000">
            <a:off x="3905512" y="8024319"/>
            <a:ext cx="389538" cy="235112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7" name="Ліва фігурна дужка 66"/>
          <p:cNvSpPr/>
          <p:nvPr/>
        </p:nvSpPr>
        <p:spPr>
          <a:xfrm rot="16200000">
            <a:off x="11814591" y="7896975"/>
            <a:ext cx="322302" cy="241049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8" name="Нижний колонтитул 2"/>
          <p:cNvSpPr txBox="1">
            <a:spLocks/>
          </p:cNvSpPr>
          <p:nvPr/>
        </p:nvSpPr>
        <p:spPr>
          <a:xfrm>
            <a:off x="2519307" y="9317007"/>
            <a:ext cx="3105346"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dirty="0">
                <a:solidFill>
                  <a:schemeClr val="tx1"/>
                </a:solidFill>
                <a:latin typeface="Arial" panose="020B0604020202020204" pitchFamily="34" charset="0"/>
                <a:cs typeface="Arial" panose="020B0604020202020204" pitchFamily="34" charset="0"/>
              </a:rPr>
              <a:t>частина строку давності</a:t>
            </a:r>
          </a:p>
        </p:txBody>
      </p:sp>
      <p:sp>
        <p:nvSpPr>
          <p:cNvPr id="69" name="Нижний колонтитул 2"/>
          <p:cNvSpPr txBox="1">
            <a:spLocks/>
          </p:cNvSpPr>
          <p:nvPr/>
        </p:nvSpPr>
        <p:spPr>
          <a:xfrm>
            <a:off x="10668866" y="9149478"/>
            <a:ext cx="2812740"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dirty="0">
                <a:solidFill>
                  <a:schemeClr val="tx1"/>
                </a:solidFill>
                <a:latin typeface="Arial" panose="020B0604020202020204" pitchFamily="34" charset="0"/>
                <a:cs typeface="Arial" panose="020B0604020202020204" pitchFamily="34" charset="0"/>
              </a:rPr>
              <a:t>частина строку давності</a:t>
            </a:r>
          </a:p>
        </p:txBody>
      </p:sp>
      <p:pic>
        <p:nvPicPr>
          <p:cNvPr id="75" name="Рисунок 74" descr="https://upload.wikimedia.org/wikipedia/commons/thumb/d/d8/UA_road_sign_5.69.svg/300px-UA_road_sign_5.69.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172" y="7794998"/>
            <a:ext cx="1104900" cy="495300"/>
          </a:xfrm>
          <a:prstGeom prst="rect">
            <a:avLst/>
          </a:prstGeom>
          <a:noFill/>
          <a:ln>
            <a:noFill/>
          </a:ln>
        </p:spPr>
      </p:pic>
      <p:sp>
        <p:nvSpPr>
          <p:cNvPr id="76" name="Нижний колонтитул 2"/>
          <p:cNvSpPr txBox="1">
            <a:spLocks/>
          </p:cNvSpPr>
          <p:nvPr/>
        </p:nvSpPr>
        <p:spPr>
          <a:xfrm>
            <a:off x="10949723" y="812266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Arial" panose="020B0604020202020204" pitchFamily="34" charset="0"/>
                <a:cs typeface="Arial" panose="020B0604020202020204" pitchFamily="34" charset="0"/>
              </a:rPr>
              <a:t>472</a:t>
            </a:r>
            <a:r>
              <a:rPr lang="uk-UA" sz="3200" i="1" smtClean="0">
                <a:solidFill>
                  <a:schemeClr val="tx2"/>
                </a:solidFill>
                <a:latin typeface="Arial" panose="020B0604020202020204" pitchFamily="34" charset="0"/>
                <a:cs typeface="Arial" panose="020B0604020202020204" pitchFamily="34" charset="0"/>
              </a:rPr>
              <a:t> </a:t>
            </a:r>
            <a:endParaRPr lang="uk-UA" sz="3200" i="1" dirty="0">
              <a:solidFill>
                <a:schemeClr val="tx2"/>
              </a:solidFill>
              <a:latin typeface="Arial" panose="020B0604020202020204" pitchFamily="34" charset="0"/>
              <a:cs typeface="Arial" panose="020B0604020202020204" pitchFamily="34" charset="0"/>
            </a:endParaRPr>
          </a:p>
        </p:txBody>
      </p:sp>
      <p:sp>
        <p:nvSpPr>
          <p:cNvPr id="77" name="Нижний колонтитул 2"/>
          <p:cNvSpPr txBox="1">
            <a:spLocks/>
          </p:cNvSpPr>
          <p:nvPr/>
        </p:nvSpPr>
        <p:spPr>
          <a:xfrm>
            <a:off x="3077113" y="813969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Arial" panose="020B0604020202020204" pitchFamily="34" charset="0"/>
                <a:cs typeface="Arial" panose="020B0604020202020204" pitchFamily="34" charset="0"/>
              </a:rPr>
              <a:t>623</a:t>
            </a:r>
            <a:r>
              <a:rPr lang="uk-UA" sz="3200" i="1" smtClean="0">
                <a:solidFill>
                  <a:schemeClr val="tx2"/>
                </a:solidFill>
                <a:latin typeface="Arial" panose="020B0604020202020204" pitchFamily="34" charset="0"/>
                <a:cs typeface="Arial" panose="020B0604020202020204" pitchFamily="34" charset="0"/>
              </a:rPr>
              <a:t> </a:t>
            </a:r>
            <a:endParaRPr lang="uk-UA" sz="3200" i="1" dirty="0">
              <a:solidFill>
                <a:schemeClr val="tx2"/>
              </a:solidFill>
              <a:latin typeface="Arial" panose="020B0604020202020204" pitchFamily="34" charset="0"/>
              <a:cs typeface="Arial" panose="020B0604020202020204" pitchFamily="34" charset="0"/>
            </a:endParaRPr>
          </a:p>
        </p:txBody>
      </p:sp>
      <p:sp>
        <p:nvSpPr>
          <p:cNvPr id="78" name="Нижний колонтитул 2"/>
          <p:cNvSpPr txBox="1">
            <a:spLocks/>
          </p:cNvSpPr>
          <p:nvPr/>
        </p:nvSpPr>
        <p:spPr>
          <a:xfrm>
            <a:off x="7019713" y="8185473"/>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dirty="0">
                <a:solidFill>
                  <a:srgbClr val="EF9F0F"/>
                </a:solidFill>
                <a:latin typeface="Arial" panose="020B0604020202020204" pitchFamily="34" charset="0"/>
                <a:cs typeface="Arial" panose="020B0604020202020204" pitchFamily="34" charset="0"/>
              </a:rPr>
              <a:t>1 231</a:t>
            </a:r>
            <a:endParaRPr lang="uk-UA" sz="3200" i="1" dirty="0">
              <a:solidFill>
                <a:schemeClr val="tx2"/>
              </a:solidFill>
              <a:latin typeface="Arial" panose="020B0604020202020204" pitchFamily="34" charset="0"/>
              <a:cs typeface="Arial" panose="020B0604020202020204" pitchFamily="34" charset="0"/>
            </a:endParaRPr>
          </a:p>
        </p:txBody>
      </p:sp>
      <p:sp>
        <p:nvSpPr>
          <p:cNvPr id="41" name="Прямокутник 40"/>
          <p:cNvSpPr/>
          <p:nvPr/>
        </p:nvSpPr>
        <p:spPr>
          <a:xfrm>
            <a:off x="1618520" y="2126534"/>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розраховують</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податківці</a:t>
            </a:r>
            <a:r>
              <a:rPr lang="ru-RU" sz="4800" b="1" dirty="0">
                <a:solidFill>
                  <a:srgbClr val="C00000"/>
                </a:solidFill>
                <a:latin typeface="Arial" panose="020B0604020202020204" pitchFamily="34" charset="0"/>
                <a:cs typeface="Arial" panose="020B0604020202020204" pitchFamily="34" charset="0"/>
              </a:rPr>
              <a:t>?</a:t>
            </a:r>
          </a:p>
        </p:txBody>
      </p:sp>
      <p:sp>
        <p:nvSpPr>
          <p:cNvPr id="44" name="Заголовок 1"/>
          <p:cNvSpPr txBox="1">
            <a:spLocks/>
          </p:cNvSpPr>
          <p:nvPr/>
        </p:nvSpPr>
        <p:spPr>
          <a:xfrm>
            <a:off x="1817144" y="172180"/>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cxnSp>
        <p:nvCxnSpPr>
          <p:cNvPr id="38" name="Пряма сполучна лінія 37"/>
          <p:cNvCxnSpPr/>
          <p:nvPr/>
        </p:nvCxnSpPr>
        <p:spPr>
          <a:xfrm flipH="1">
            <a:off x="3696171" y="6398167"/>
            <a:ext cx="72385" cy="2595615"/>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0" name="Пряма сполучна лінія 39"/>
          <p:cNvCxnSpPr/>
          <p:nvPr/>
        </p:nvCxnSpPr>
        <p:spPr>
          <a:xfrm flipV="1">
            <a:off x="3696171" y="5893766"/>
            <a:ext cx="5993379" cy="504401"/>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6" name="Пряма сполучна лінія 45"/>
          <p:cNvCxnSpPr/>
          <p:nvPr/>
        </p:nvCxnSpPr>
        <p:spPr>
          <a:xfrm>
            <a:off x="9689550" y="5893765"/>
            <a:ext cx="6261650" cy="570054"/>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7" name="Пряма сполучна лінія 46"/>
          <p:cNvCxnSpPr/>
          <p:nvPr/>
        </p:nvCxnSpPr>
        <p:spPr>
          <a:xfrm>
            <a:off x="15928827" y="6463819"/>
            <a:ext cx="0" cy="2576534"/>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50" name="Нижний колонтитул 2"/>
          <p:cNvSpPr txBox="1">
            <a:spLocks/>
          </p:cNvSpPr>
          <p:nvPr/>
        </p:nvSpPr>
        <p:spPr>
          <a:xfrm rot="213642">
            <a:off x="14433816" y="5484083"/>
            <a:ext cx="1677538" cy="76216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dirty="0">
                <a:solidFill>
                  <a:schemeClr val="tx1"/>
                </a:solidFill>
                <a:latin typeface="Arial" panose="020B0604020202020204" pitchFamily="34" charset="0"/>
                <a:cs typeface="Arial" panose="020B0604020202020204" pitchFamily="34" charset="0"/>
              </a:rPr>
              <a:t>28.02.25</a:t>
            </a:r>
          </a:p>
        </p:txBody>
      </p:sp>
      <p:sp>
        <p:nvSpPr>
          <p:cNvPr id="51" name="Нижний колонтитул 2"/>
          <p:cNvSpPr txBox="1">
            <a:spLocks/>
          </p:cNvSpPr>
          <p:nvPr/>
        </p:nvSpPr>
        <p:spPr>
          <a:xfrm rot="21346438">
            <a:off x="3522222" y="5288070"/>
            <a:ext cx="1833273" cy="117859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dirty="0">
                <a:solidFill>
                  <a:schemeClr val="tx1"/>
                </a:solidFill>
                <a:latin typeface="Arial" panose="020B0604020202020204" pitchFamily="34" charset="0"/>
                <a:cs typeface="Arial" panose="020B0604020202020204" pitchFamily="34" charset="0"/>
              </a:rPr>
              <a:t>17.10.18</a:t>
            </a:r>
          </a:p>
        </p:txBody>
      </p:sp>
      <p:sp>
        <p:nvSpPr>
          <p:cNvPr id="4" name="Прямоугольник 3">
            <a:extLst>
              <a:ext uri="{FF2B5EF4-FFF2-40B4-BE49-F238E27FC236}">
                <a16:creationId xmlns:a16="http://schemas.microsoft.com/office/drawing/2014/main" id="{D1234313-07CA-1CC2-3D7D-D662F4CE1DBF}"/>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7" name="Номер слайда 4">
            <a:extLst>
              <a:ext uri="{FF2B5EF4-FFF2-40B4-BE49-F238E27FC236}">
                <a16:creationId xmlns:a16="http://schemas.microsoft.com/office/drawing/2014/main" id="{A5998BDA-ED6A-F6BF-E676-B4B0D05CAED3}"/>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17</a:t>
            </a:r>
            <a:endParaRPr lang="ru-UA" sz="3200" b="1" dirty="0">
              <a:solidFill>
                <a:schemeClr val="bg1"/>
              </a:solidFill>
              <a:latin typeface="Arial" panose="020B0604020202020204" pitchFamily="34" charset="0"/>
              <a:cs typeface="Arial" panose="020B0604020202020204" pitchFamily="34" charset="0"/>
            </a:endParaRPr>
          </a:p>
        </p:txBody>
      </p:sp>
      <p:sp>
        <p:nvSpPr>
          <p:cNvPr id="8" name="Місце для нижнього колонтитула 7"/>
          <p:cNvSpPr>
            <a:spLocks noGrp="1"/>
          </p:cNvSpPr>
          <p:nvPr>
            <p:ph type="ftr" sz="quarter" idx="5"/>
          </p:nvPr>
        </p:nvSpPr>
        <p:spPr/>
        <p:txBody>
          <a:bodyPr/>
          <a:lstStyle/>
          <a:p>
            <a:r>
              <a:rPr lang="ru-RU"/>
              <a:t>.</a:t>
            </a:r>
          </a:p>
        </p:txBody>
      </p:sp>
      <p:sp>
        <p:nvSpPr>
          <p:cNvPr id="52" name="Овальна виноска 51"/>
          <p:cNvSpPr/>
          <p:nvPr/>
        </p:nvSpPr>
        <p:spPr>
          <a:xfrm rot="18572430">
            <a:off x="1124229" y="7389092"/>
            <a:ext cx="1670205" cy="1435170"/>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uk-UA" sz="1800" b="1" smtClean="0">
                <a:solidFill>
                  <a:srgbClr val="7030A0"/>
                </a:solidFill>
                <a:latin typeface="Garamond" panose="02020404030301010803" pitchFamily="18" charset="0"/>
              </a:rPr>
              <a:t>01.01.18</a:t>
            </a:r>
            <a:r>
              <a:rPr lang="uk-UA" sz="1800" b="1">
                <a:solidFill>
                  <a:srgbClr val="7030A0"/>
                </a:solidFill>
                <a:latin typeface="Garamond" panose="02020404030301010803" pitchFamily="18" charset="0"/>
              </a:rPr>
              <a:t>/</a:t>
            </a:r>
            <a:endParaRPr lang="en-US" sz="1800" b="1" smtClean="0">
              <a:solidFill>
                <a:srgbClr val="7030A0"/>
              </a:solidFill>
              <a:latin typeface="Garamond" panose="02020404030301010803" pitchFamily="18" charset="0"/>
            </a:endParaRPr>
          </a:p>
          <a:p>
            <a:pPr algn="ctr">
              <a:spcBef>
                <a:spcPts val="0"/>
              </a:spcBef>
            </a:pPr>
            <a:r>
              <a:rPr lang="en-US" sz="1800" b="1" smtClean="0">
                <a:solidFill>
                  <a:srgbClr val="7030A0"/>
                </a:solidFill>
                <a:latin typeface="Garamond" panose="02020404030301010803" pitchFamily="18" charset="0"/>
              </a:rPr>
              <a:t>01.04.18</a:t>
            </a:r>
            <a:r>
              <a:rPr lang="uk-UA" sz="1800" b="1" smtClean="0">
                <a:solidFill>
                  <a:srgbClr val="7030A0"/>
                </a:solidFill>
                <a:latin typeface="Garamond" panose="02020404030301010803" pitchFamily="18" charset="0"/>
              </a:rPr>
              <a:t> </a:t>
            </a:r>
            <a:r>
              <a:rPr lang="uk-UA" sz="1800" b="1">
                <a:solidFill>
                  <a:srgbClr val="7030A0"/>
                </a:solidFill>
                <a:latin typeface="Garamond" panose="02020404030301010803" pitchFamily="18" charset="0"/>
              </a:rPr>
              <a:t>(приб.)/</a:t>
            </a:r>
          </a:p>
          <a:p>
            <a:pPr algn="ctr">
              <a:spcBef>
                <a:spcPts val="0"/>
              </a:spcBef>
            </a:pPr>
            <a:r>
              <a:rPr lang="uk-UA" sz="1800" b="1">
                <a:solidFill>
                  <a:srgbClr val="7030A0"/>
                </a:solidFill>
                <a:latin typeface="Garamond" panose="02020404030301010803" pitchFamily="18" charset="0"/>
              </a:rPr>
              <a:t>01.02.18 (ПДВ)</a:t>
            </a:r>
            <a:endParaRPr lang="ru-RU" sz="1800" b="1">
              <a:solidFill>
                <a:srgbClr val="7030A0"/>
              </a:solidFill>
              <a:latin typeface="Garamond" panose="02020404030301010803" pitchFamily="18" charset="0"/>
            </a:endParaRPr>
          </a:p>
        </p:txBody>
      </p:sp>
      <p:sp>
        <p:nvSpPr>
          <p:cNvPr id="48" name="Прямокутник 47"/>
          <p:cNvSpPr/>
          <p:nvPr/>
        </p:nvSpPr>
        <p:spPr>
          <a:xfrm>
            <a:off x="342900" y="0"/>
            <a:ext cx="801004"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Місце для номера слайда 10"/>
          <p:cNvSpPr>
            <a:spLocks noGrp="1"/>
          </p:cNvSpPr>
          <p:nvPr>
            <p:ph type="sldNum" sz="quarter" idx="7"/>
          </p:nvPr>
        </p:nvSpPr>
        <p:spPr/>
        <p:txBody>
          <a:bodyPr/>
          <a:lstStyle/>
          <a:p>
            <a:fld id="{B6F15528-21DE-4FAA-801E-634DDDAF4B2B}" type="slidenum">
              <a:rPr lang="ru-RU" smtClean="0"/>
              <a:t>17</a:t>
            </a:fld>
            <a:endParaRPr lang="ru-RU"/>
          </a:p>
        </p:txBody>
      </p:sp>
      <p:sp>
        <p:nvSpPr>
          <p:cNvPr id="58" name="Прямокутник 5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60" name="Рисунок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44464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кутник 1"/>
          <p:cNvSpPr/>
          <p:nvPr/>
        </p:nvSpPr>
        <p:spPr>
          <a:xfrm>
            <a:off x="1776655" y="2016947"/>
            <a:ext cx="21748079" cy="13642196"/>
          </a:xfrm>
          <a:prstGeom prst="rect">
            <a:avLst/>
          </a:prstGeom>
        </p:spPr>
        <p:txBody>
          <a:bodyPr wrap="square">
            <a:spAutoFit/>
          </a:bodyPr>
          <a:lstStyle/>
          <a:p>
            <a:pPr>
              <a:defRPr/>
            </a:pPr>
            <a:r>
              <a:rPr lang="uk-UA" sz="3600" b="1" dirty="0">
                <a:solidFill>
                  <a:schemeClr val="tx1"/>
                </a:solidFill>
                <a:latin typeface="Arial" panose="020B0604020202020204" pitchFamily="34" charset="0"/>
                <a:cs typeface="Arial" panose="020B0604020202020204" pitchFamily="34" charset="0"/>
              </a:rPr>
              <a:t>          </a:t>
            </a:r>
          </a:p>
          <a:p>
            <a:pPr>
              <a:defRPr/>
            </a:pPr>
            <a:r>
              <a:rPr lang="uk-UA" sz="3600" b="1" dirty="0">
                <a:solidFill>
                  <a:schemeClr val="tx1"/>
                </a:solidFill>
                <a:latin typeface="Arial" panose="020B0604020202020204" pitchFamily="34" charset="0"/>
                <a:cs typeface="Arial" panose="020B0604020202020204" pitchFamily="34" charset="0"/>
              </a:rPr>
              <a:t>Можливий алгоритм ДПС щодо розрахунку </a:t>
            </a:r>
            <a:r>
              <a:rPr lang="uk-UA" sz="3600" b="1" u="sng" dirty="0">
                <a:solidFill>
                  <a:schemeClr val="tx1"/>
                </a:solidFill>
                <a:latin typeface="Arial" panose="020B0604020202020204" pitchFamily="34" charset="0"/>
                <a:cs typeface="Arial" panose="020B0604020202020204" pitchFamily="34" charset="0"/>
              </a:rPr>
              <a:t>строків притягнення до відповідальності згідно з ПКУ</a:t>
            </a:r>
            <a:r>
              <a:rPr lang="uk-UA" sz="3600" b="1" dirty="0">
                <a:solidFill>
                  <a:schemeClr val="tx1"/>
                </a:solidFill>
                <a:latin typeface="Arial" panose="020B0604020202020204" pitchFamily="34" charset="0"/>
                <a:cs typeface="Arial" panose="020B0604020202020204" pitchFamily="34" charset="0"/>
              </a:rPr>
              <a:t>:</a:t>
            </a:r>
            <a:endParaRPr lang="uk-UA" sz="3600" dirty="0">
              <a:solidFill>
                <a:schemeClr val="tx1"/>
              </a:solidFill>
              <a:latin typeface="Arial" panose="020B0604020202020204" pitchFamily="34" charset="0"/>
              <a:cs typeface="Arial" panose="020B0604020202020204" pitchFamily="34" charset="0"/>
            </a:endParaRPr>
          </a:p>
          <a:p>
            <a:pPr algn="just">
              <a:defRPr/>
            </a:pPr>
            <a:r>
              <a:rPr lang="uk-UA" sz="3600" b="1" dirty="0">
                <a:solidFill>
                  <a:schemeClr val="tx1"/>
                </a:solidFill>
                <a:latin typeface="Arial" panose="020B0604020202020204" pitchFamily="34" charset="0"/>
                <a:cs typeface="Arial" panose="020B0604020202020204" pitchFamily="34" charset="0"/>
              </a:rPr>
              <a:t>Приклад: </a:t>
            </a:r>
            <a:r>
              <a:rPr lang="uk-UA" sz="3600" dirty="0">
                <a:solidFill>
                  <a:schemeClr val="tx1"/>
                </a:solidFill>
                <a:latin typeface="Arial" panose="020B0604020202020204" pitchFamily="34" charset="0"/>
                <a:cs typeface="Arial" panose="020B0604020202020204" pitchFamily="34" charset="0"/>
              </a:rPr>
              <a:t>ПН від 11.07.2018 р. Були зареєстровані в ЄРПН 17.10.2018 р.</a:t>
            </a:r>
          </a:p>
          <a:p>
            <a:pPr algn="just">
              <a:defRPr/>
            </a:pPr>
            <a:endParaRPr lang="uk-UA" sz="3600" i="1" dirty="0">
              <a:solidFill>
                <a:schemeClr val="tx1"/>
              </a:solidFill>
              <a:latin typeface="Arial" panose="020B0604020202020204" pitchFamily="34" charset="0"/>
              <a:cs typeface="Arial" panose="020B0604020202020204" pitchFamily="34" charset="0"/>
            </a:endParaRPr>
          </a:p>
          <a:p>
            <a:pPr algn="just">
              <a:defRPr/>
            </a:pPr>
            <a:endParaRPr lang="uk-UA" sz="3600" i="1" dirty="0">
              <a:solidFill>
                <a:schemeClr val="tx1"/>
              </a:solidFill>
              <a:latin typeface="Arial" panose="020B0604020202020204" pitchFamily="34" charset="0"/>
              <a:cs typeface="Arial" panose="020B0604020202020204" pitchFamily="34" charset="0"/>
            </a:endParaRPr>
          </a:p>
          <a:p>
            <a:pPr algn="just">
              <a:defRPr/>
            </a:pPr>
            <a:endParaRPr lang="uk-UA" sz="3600" i="1" dirty="0">
              <a:solidFill>
                <a:schemeClr val="tx1"/>
              </a:solidFill>
              <a:latin typeface="Arial" panose="020B0604020202020204" pitchFamily="34" charset="0"/>
              <a:cs typeface="Arial" panose="020B0604020202020204" pitchFamily="34" charset="0"/>
            </a:endParaRPr>
          </a:p>
          <a:p>
            <a:pPr algn="just">
              <a:defRPr/>
            </a:pPr>
            <a:r>
              <a:rPr lang="uk-UA" sz="3600" i="1" dirty="0">
                <a:solidFill>
                  <a:schemeClr val="tx1"/>
                </a:solidFill>
                <a:latin typeface="Arial" panose="020B0604020202020204" pitchFamily="34" charset="0"/>
                <a:cs typeface="Arial" panose="020B0604020202020204" pitchFamily="34" charset="0"/>
              </a:rPr>
              <a:t>                                                                                    </a:t>
            </a:r>
          </a:p>
          <a:p>
            <a:pPr algn="ctr">
              <a:defRPr/>
            </a:pPr>
            <a:endParaRPr lang="uk-UA" sz="3600" i="1">
              <a:solidFill>
                <a:schemeClr val="tx1"/>
              </a:solidFill>
              <a:latin typeface="Arial" panose="020B0604020202020204" pitchFamily="34" charset="0"/>
              <a:cs typeface="Arial" panose="020B0604020202020204" pitchFamily="34" charset="0"/>
            </a:endParaRPr>
          </a:p>
          <a:p>
            <a:pPr algn="just">
              <a:defRPr/>
            </a:pPr>
            <a:endParaRPr lang="uk-UA" sz="3600" b="1" i="1" dirty="0">
              <a:solidFill>
                <a:schemeClr val="tx1"/>
              </a:solidFill>
              <a:latin typeface="Arial" panose="020B0604020202020204" pitchFamily="34" charset="0"/>
              <a:cs typeface="Arial" panose="020B0604020202020204" pitchFamily="34" charset="0"/>
            </a:endParaRPr>
          </a:p>
          <a:p>
            <a:pPr algn="just">
              <a:defRPr/>
            </a:pPr>
            <a:r>
              <a:rPr lang="uk-UA" sz="3600" b="1" dirty="0">
                <a:solidFill>
                  <a:schemeClr val="tx1"/>
                </a:solidFill>
                <a:latin typeface="Arial" panose="020B0604020202020204" pitchFamily="34" charset="0"/>
                <a:cs typeface="Arial" panose="020B0604020202020204" pitchFamily="34" charset="0"/>
              </a:rPr>
              <a:t>«</a:t>
            </a:r>
            <a:r>
              <a:rPr lang="uk-UA" sz="3600" b="1" dirty="0" err="1">
                <a:solidFill>
                  <a:schemeClr val="tx1"/>
                </a:solidFill>
                <a:latin typeface="Arial" panose="020B0604020202020204" pitchFamily="34" charset="0"/>
                <a:cs typeface="Arial" panose="020B0604020202020204" pitchFamily="34" charset="0"/>
              </a:rPr>
              <a:t>Антифіскальний</a:t>
            </a:r>
            <a:r>
              <a:rPr lang="uk-UA" sz="3600" b="1" dirty="0">
                <a:solidFill>
                  <a:schemeClr val="tx1"/>
                </a:solidFill>
                <a:latin typeface="Arial" panose="020B0604020202020204" pitchFamily="34" charset="0"/>
                <a:cs typeface="Arial" panose="020B0604020202020204" pitchFamily="34" charset="0"/>
              </a:rPr>
              <a:t>» висновок: </a:t>
            </a:r>
            <a:r>
              <a:rPr lang="uk-UA" sz="3600" dirty="0">
                <a:solidFill>
                  <a:schemeClr val="tx1"/>
                </a:solidFill>
                <a:latin typeface="Arial" panose="020B0604020202020204" pitchFamily="34" charset="0"/>
                <a:cs typeface="Arial" panose="020B0604020202020204" pitchFamily="34" charset="0"/>
              </a:rPr>
              <a:t>у ГУ ДПС відсутнє право застосовувати штраф</a:t>
            </a:r>
          </a:p>
          <a:p>
            <a:pPr algn="ctr">
              <a:defRPr/>
            </a:pPr>
            <a:endParaRPr lang="uk-UA" sz="3600" u="sng" dirty="0">
              <a:solidFill>
                <a:schemeClr val="tx1"/>
              </a:solidFill>
              <a:latin typeface="Arial" panose="020B0604020202020204" pitchFamily="34" charset="0"/>
              <a:cs typeface="Arial" panose="020B0604020202020204" pitchFamily="34" charset="0"/>
            </a:endParaRPr>
          </a:p>
          <a:p>
            <a:pPr algn="ctr">
              <a:defRPr/>
            </a:pPr>
            <a:r>
              <a:rPr lang="uk-UA" sz="3600" b="1" i="1" dirty="0">
                <a:solidFill>
                  <a:schemeClr val="tx1"/>
                </a:solidFill>
                <a:latin typeface="Arial" panose="020B0604020202020204" pitchFamily="34" charset="0"/>
                <a:cs typeface="Arial" panose="020B0604020202020204" pitchFamily="34" charset="0"/>
              </a:rPr>
              <a:t>                                                                                                   </a:t>
            </a:r>
            <a:endParaRPr lang="uk-UA" sz="3600" u="sng" dirty="0">
              <a:solidFill>
                <a:schemeClr val="tx1"/>
              </a:solidFill>
              <a:latin typeface="Arial" panose="020B0604020202020204" pitchFamily="34" charset="0"/>
              <a:cs typeface="Arial" panose="020B0604020202020204" pitchFamily="34" charset="0"/>
            </a:endParaRPr>
          </a:p>
        </p:txBody>
      </p:sp>
      <p:cxnSp>
        <p:nvCxnSpPr>
          <p:cNvPr id="6" name="Пряма зі стрілкою 5"/>
          <p:cNvCxnSpPr/>
          <p:nvPr/>
        </p:nvCxnSpPr>
        <p:spPr>
          <a:xfrm flipV="1">
            <a:off x="1776655" y="9612820"/>
            <a:ext cx="14715995" cy="8796"/>
          </a:xfrm>
          <a:prstGeom prst="straightConnector1">
            <a:avLst/>
          </a:prstGeom>
          <a:ln w="57150">
            <a:solidFill>
              <a:srgbClr val="002060"/>
            </a:solidFill>
            <a:tailEnd type="triangle"/>
          </a:ln>
          <a:scene3d>
            <a:camera prst="perspectiveRelaxed"/>
            <a:lightRig rig="threePt" dir="t"/>
          </a:scene3d>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a:stCxn id="29" idx="2"/>
          </p:cNvCxnSpPr>
          <p:nvPr/>
        </p:nvCxnSpPr>
        <p:spPr>
          <a:xfrm flipH="1">
            <a:off x="5279232" y="8316928"/>
            <a:ext cx="25337" cy="13227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p:cNvCxnSpPr/>
          <p:nvPr/>
        </p:nvCxnSpPr>
        <p:spPr>
          <a:xfrm>
            <a:off x="10751840" y="8650208"/>
            <a:ext cx="0" cy="8640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a:endCxn id="62" idx="2"/>
          </p:cNvCxnSpPr>
          <p:nvPr/>
        </p:nvCxnSpPr>
        <p:spPr>
          <a:xfrm>
            <a:off x="13215382" y="9500022"/>
            <a:ext cx="4" cy="7378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Дуга 22"/>
          <p:cNvSpPr/>
          <p:nvPr/>
        </p:nvSpPr>
        <p:spPr>
          <a:xfrm>
            <a:off x="8910491" y="8650209"/>
            <a:ext cx="4289622" cy="1634130"/>
          </a:xfrm>
          <a:prstGeom prst="arc">
            <a:avLst>
              <a:gd name="adj1" fmla="val 14965683"/>
              <a:gd name="adj2" fmla="val 2129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28" name="Пряма сполучна лінія 27"/>
          <p:cNvCxnSpPr/>
          <p:nvPr/>
        </p:nvCxnSpPr>
        <p:spPr>
          <a:xfrm>
            <a:off x="10751840" y="9514304"/>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Дуга 28"/>
          <p:cNvSpPr/>
          <p:nvPr/>
        </p:nvSpPr>
        <p:spPr>
          <a:xfrm rot="16587313">
            <a:off x="4395866" y="6866364"/>
            <a:ext cx="3227566" cy="6172586"/>
          </a:xfrm>
          <a:prstGeom prst="arc">
            <a:avLst>
              <a:gd name="adj1" fmla="val 16218962"/>
              <a:gd name="adj2" fmla="val 1981358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37" name="Пряма сполучна лінія 36"/>
          <p:cNvCxnSpPr/>
          <p:nvPr/>
        </p:nvCxnSpPr>
        <p:spPr>
          <a:xfrm>
            <a:off x="5279232" y="9547840"/>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Пряма сполучна лінія 41"/>
          <p:cNvCxnSpPr>
            <a:endCxn id="54" idx="0"/>
          </p:cNvCxnSpPr>
          <p:nvPr/>
        </p:nvCxnSpPr>
        <p:spPr>
          <a:xfrm flipH="1">
            <a:off x="2334837" y="9600574"/>
            <a:ext cx="20056" cy="6520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Ліва кругла дужка 42"/>
          <p:cNvSpPr/>
          <p:nvPr/>
        </p:nvSpPr>
        <p:spPr>
          <a:xfrm rot="16200000">
            <a:off x="7511480" y="7833777"/>
            <a:ext cx="1008112" cy="547261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sp>
        <p:nvSpPr>
          <p:cNvPr id="53" name="Овальна виноска 52"/>
          <p:cNvSpPr/>
          <p:nvPr/>
        </p:nvSpPr>
        <p:spPr>
          <a:xfrm>
            <a:off x="12763418" y="7849127"/>
            <a:ext cx="238797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mtClean="0">
                <a:solidFill>
                  <a:schemeClr val="accent1">
                    <a:lumMod val="75000"/>
                  </a:schemeClr>
                </a:solidFill>
                <a:latin typeface="Arial" panose="020B0604020202020204" pitchFamily="34" charset="0"/>
                <a:cs typeface="Arial" panose="020B0604020202020204" pitchFamily="34" charset="0"/>
              </a:rPr>
              <a:t>14.11.24</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5" name="Овальна виноска 54"/>
          <p:cNvSpPr/>
          <p:nvPr/>
        </p:nvSpPr>
        <p:spPr>
          <a:xfrm>
            <a:off x="10143656" y="7428238"/>
            <a:ext cx="222515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1">
                    <a:lumMod val="75000"/>
                  </a:schemeClr>
                </a:solidFill>
                <a:latin typeface="Arial" panose="020B0604020202020204" pitchFamily="34" charset="0"/>
                <a:cs typeface="Arial" panose="020B0604020202020204" pitchFamily="34" charset="0"/>
              </a:rPr>
              <a:t>31.07.23</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6" name="Овальна виноска 55"/>
          <p:cNvSpPr/>
          <p:nvPr/>
        </p:nvSpPr>
        <p:spPr>
          <a:xfrm>
            <a:off x="4721999" y="7244554"/>
            <a:ext cx="2488121"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1">
                    <a:lumMod val="75000"/>
                  </a:schemeClr>
                </a:solidFill>
                <a:latin typeface="Arial" panose="020B0604020202020204" pitchFamily="34" charset="0"/>
                <a:cs typeface="Arial" panose="020B0604020202020204" pitchFamily="34" charset="0"/>
              </a:rPr>
              <a:t>18.03.20</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7" name="Овальна виноска 56"/>
          <p:cNvSpPr/>
          <p:nvPr/>
        </p:nvSpPr>
        <p:spPr>
          <a:xfrm>
            <a:off x="2398912" y="7418040"/>
            <a:ext cx="2221580"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mtClean="0">
                <a:solidFill>
                  <a:schemeClr val="accent1">
                    <a:lumMod val="75000"/>
                  </a:schemeClr>
                </a:solidFill>
                <a:latin typeface="Arial" panose="020B0604020202020204" pitchFamily="34" charset="0"/>
                <a:cs typeface="Arial" panose="020B0604020202020204" pitchFamily="34" charset="0"/>
              </a:rPr>
              <a:t>04.07.18</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9" name="Нижний колонтитул 2"/>
          <p:cNvSpPr txBox="1">
            <a:spLocks/>
          </p:cNvSpPr>
          <p:nvPr/>
        </p:nvSpPr>
        <p:spPr>
          <a:xfrm>
            <a:off x="2724078" y="8552914"/>
            <a:ext cx="432048" cy="1086800"/>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600" b="1" i="1">
                <a:solidFill>
                  <a:srgbClr val="FF0000"/>
                </a:solidFill>
                <a:latin typeface="Garamond" panose="02020404030301010803" pitchFamily="18" charset="0"/>
              </a:rPr>
              <a:t>.....</a:t>
            </a:r>
          </a:p>
        </p:txBody>
      </p:sp>
      <p:sp>
        <p:nvSpPr>
          <p:cNvPr id="54" name="Ліва фігурна дужка 53"/>
          <p:cNvSpPr/>
          <p:nvPr/>
        </p:nvSpPr>
        <p:spPr>
          <a:xfrm rot="16200000">
            <a:off x="3428654" y="9158815"/>
            <a:ext cx="756762" cy="2944397"/>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1" name="Нижний колонтитул 2"/>
          <p:cNvSpPr txBox="1">
            <a:spLocks/>
          </p:cNvSpPr>
          <p:nvPr/>
        </p:nvSpPr>
        <p:spPr>
          <a:xfrm>
            <a:off x="1436101" y="10633666"/>
            <a:ext cx="4191759"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defRPr/>
            </a:pPr>
            <a:r>
              <a:rPr lang="uk-UA" sz="2000" i="1">
                <a:solidFill>
                  <a:schemeClr val="tx1"/>
                </a:solidFill>
                <a:latin typeface="Arial" panose="020B0604020202020204" pitchFamily="34" charset="0"/>
                <a:cs typeface="Arial" panose="020B0604020202020204" pitchFamily="34" charset="0"/>
              </a:rPr>
              <a:t>частина перевіряємого </a:t>
            </a:r>
          </a:p>
          <a:p>
            <a:pPr>
              <a:spcBef>
                <a:spcPts val="0"/>
              </a:spcBef>
              <a:defRPr/>
            </a:pPr>
            <a:r>
              <a:rPr lang="uk-UA" sz="2000" i="1">
                <a:solidFill>
                  <a:schemeClr val="tx1"/>
                </a:solidFill>
                <a:latin typeface="Arial" panose="020B0604020202020204" pitchFamily="34" charset="0"/>
                <a:cs typeface="Arial" panose="020B0604020202020204" pitchFamily="34" charset="0"/>
              </a:rPr>
              <a:t>періоду</a:t>
            </a:r>
            <a:endParaRPr lang="uk-UA" sz="2000" i="1" dirty="0">
              <a:solidFill>
                <a:schemeClr val="tx1"/>
              </a:solidFill>
              <a:latin typeface="Arial" panose="020B0604020202020204" pitchFamily="34" charset="0"/>
              <a:cs typeface="Arial" panose="020B0604020202020204" pitchFamily="34" charset="0"/>
            </a:endParaRPr>
          </a:p>
        </p:txBody>
      </p:sp>
      <p:sp>
        <p:nvSpPr>
          <p:cNvPr id="62" name="Ліва фігурна дужка 61"/>
          <p:cNvSpPr/>
          <p:nvPr/>
        </p:nvSpPr>
        <p:spPr>
          <a:xfrm rot="16200000">
            <a:off x="11614335" y="9394064"/>
            <a:ext cx="757214" cy="244488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4" name="Нижний колонтитул 2"/>
          <p:cNvSpPr txBox="1">
            <a:spLocks/>
          </p:cNvSpPr>
          <p:nvPr/>
        </p:nvSpPr>
        <p:spPr>
          <a:xfrm>
            <a:off x="10222318" y="10634188"/>
            <a:ext cx="3757352"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перевіряємого періоду</a:t>
            </a:r>
            <a:endParaRPr lang="uk-UA" sz="2000" i="1" dirty="0">
              <a:solidFill>
                <a:schemeClr val="tx1"/>
              </a:solidFill>
              <a:latin typeface="Arial" panose="020B0604020202020204" pitchFamily="34" charset="0"/>
              <a:cs typeface="Arial" panose="020B0604020202020204" pitchFamily="34" charset="0"/>
            </a:endParaRPr>
          </a:p>
        </p:txBody>
      </p:sp>
      <p:sp>
        <p:nvSpPr>
          <p:cNvPr id="65" name="Нижний колонтитул 2"/>
          <p:cNvSpPr txBox="1">
            <a:spLocks/>
          </p:cNvSpPr>
          <p:nvPr/>
        </p:nvSpPr>
        <p:spPr>
          <a:xfrm>
            <a:off x="6001453" y="9536712"/>
            <a:ext cx="4052661"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400" i="1" dirty="0">
                <a:solidFill>
                  <a:schemeClr val="tx1"/>
                </a:solidFill>
                <a:latin typeface="Arial" panose="020B0604020202020204" pitchFamily="34" charset="0"/>
                <a:cs typeface="Arial" panose="020B0604020202020204" pitchFamily="34" charset="0"/>
              </a:rPr>
              <a:t>зупинення строків давності </a:t>
            </a:r>
          </a:p>
        </p:txBody>
      </p:sp>
      <p:sp>
        <p:nvSpPr>
          <p:cNvPr id="66" name="Ліва фігурна дужка 65"/>
          <p:cNvSpPr/>
          <p:nvPr/>
        </p:nvSpPr>
        <p:spPr>
          <a:xfrm rot="16200000">
            <a:off x="3905512" y="8664399"/>
            <a:ext cx="389538" cy="235112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7" name="Ліва фігурна дужка 66"/>
          <p:cNvSpPr/>
          <p:nvPr/>
        </p:nvSpPr>
        <p:spPr>
          <a:xfrm rot="16200000">
            <a:off x="11814591" y="8537055"/>
            <a:ext cx="322302" cy="241049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8" name="Нижний колонтитул 2"/>
          <p:cNvSpPr txBox="1">
            <a:spLocks/>
          </p:cNvSpPr>
          <p:nvPr/>
        </p:nvSpPr>
        <p:spPr>
          <a:xfrm>
            <a:off x="2652684" y="9983759"/>
            <a:ext cx="2924340"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dirty="0">
                <a:solidFill>
                  <a:schemeClr val="tx1"/>
                </a:solidFill>
                <a:latin typeface="Arial" panose="020B0604020202020204" pitchFamily="34" charset="0"/>
                <a:cs typeface="Arial" panose="020B0604020202020204" pitchFamily="34" charset="0"/>
              </a:rPr>
              <a:t>частина строку давності</a:t>
            </a:r>
          </a:p>
        </p:txBody>
      </p:sp>
      <p:sp>
        <p:nvSpPr>
          <p:cNvPr id="69" name="Нижний колонтитул 2"/>
          <p:cNvSpPr txBox="1">
            <a:spLocks/>
          </p:cNvSpPr>
          <p:nvPr/>
        </p:nvSpPr>
        <p:spPr>
          <a:xfrm>
            <a:off x="10527209" y="9861377"/>
            <a:ext cx="2911336"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dirty="0">
                <a:solidFill>
                  <a:schemeClr val="tx1"/>
                </a:solidFill>
                <a:latin typeface="Arial" panose="020B0604020202020204" pitchFamily="34" charset="0"/>
                <a:cs typeface="Arial" panose="020B0604020202020204" pitchFamily="34" charset="0"/>
              </a:rPr>
              <a:t>частина строку давності</a:t>
            </a:r>
          </a:p>
        </p:txBody>
      </p:sp>
      <p:pic>
        <p:nvPicPr>
          <p:cNvPr id="75" name="Рисунок 74" descr="https://upload.wikimedia.org/wikipedia/commons/thumb/d/d8/UA_road_sign_5.69.svg/300px-UA_road_sign_5.69.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172" y="8435078"/>
            <a:ext cx="1104900" cy="495300"/>
          </a:xfrm>
          <a:prstGeom prst="rect">
            <a:avLst/>
          </a:prstGeom>
          <a:noFill/>
          <a:ln>
            <a:noFill/>
          </a:ln>
        </p:spPr>
      </p:pic>
      <p:sp>
        <p:nvSpPr>
          <p:cNvPr id="76" name="Нижний колонтитул 2"/>
          <p:cNvSpPr txBox="1">
            <a:spLocks/>
          </p:cNvSpPr>
          <p:nvPr/>
        </p:nvSpPr>
        <p:spPr>
          <a:xfrm>
            <a:off x="10949723" y="876274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Arial" panose="020B0604020202020204" pitchFamily="34" charset="0"/>
                <a:cs typeface="Arial" panose="020B0604020202020204" pitchFamily="34" charset="0"/>
              </a:rPr>
              <a:t>472</a:t>
            </a:r>
            <a:r>
              <a:rPr lang="uk-UA" sz="3200" i="1" smtClean="0">
                <a:solidFill>
                  <a:schemeClr val="tx2"/>
                </a:solidFill>
                <a:latin typeface="Arial" panose="020B0604020202020204" pitchFamily="34" charset="0"/>
                <a:cs typeface="Arial" panose="020B0604020202020204" pitchFamily="34" charset="0"/>
              </a:rPr>
              <a:t> </a:t>
            </a:r>
            <a:endParaRPr lang="uk-UA" sz="3200" i="1" dirty="0">
              <a:solidFill>
                <a:schemeClr val="tx2"/>
              </a:solidFill>
              <a:latin typeface="Arial" panose="020B0604020202020204" pitchFamily="34" charset="0"/>
              <a:cs typeface="Arial" panose="020B0604020202020204" pitchFamily="34" charset="0"/>
            </a:endParaRPr>
          </a:p>
        </p:txBody>
      </p:sp>
      <p:sp>
        <p:nvSpPr>
          <p:cNvPr id="77" name="Нижний колонтитул 2"/>
          <p:cNvSpPr txBox="1">
            <a:spLocks/>
          </p:cNvSpPr>
          <p:nvPr/>
        </p:nvSpPr>
        <p:spPr>
          <a:xfrm>
            <a:off x="3077113" y="877977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Arial" panose="020B0604020202020204" pitchFamily="34" charset="0"/>
                <a:cs typeface="Arial" panose="020B0604020202020204" pitchFamily="34" charset="0"/>
              </a:rPr>
              <a:t>623</a:t>
            </a:r>
            <a:r>
              <a:rPr lang="uk-UA" sz="3200" i="1" smtClean="0">
                <a:solidFill>
                  <a:schemeClr val="tx2"/>
                </a:solidFill>
                <a:latin typeface="Arial" panose="020B0604020202020204" pitchFamily="34" charset="0"/>
                <a:cs typeface="Arial" panose="020B0604020202020204" pitchFamily="34" charset="0"/>
              </a:rPr>
              <a:t> </a:t>
            </a:r>
            <a:endParaRPr lang="uk-UA" sz="3200" i="1" dirty="0">
              <a:solidFill>
                <a:schemeClr val="tx2"/>
              </a:solidFill>
              <a:latin typeface="Arial" panose="020B0604020202020204" pitchFamily="34" charset="0"/>
              <a:cs typeface="Arial" panose="020B0604020202020204" pitchFamily="34" charset="0"/>
            </a:endParaRPr>
          </a:p>
        </p:txBody>
      </p:sp>
      <p:sp>
        <p:nvSpPr>
          <p:cNvPr id="78" name="Нижний колонтитул 2"/>
          <p:cNvSpPr txBox="1">
            <a:spLocks/>
          </p:cNvSpPr>
          <p:nvPr/>
        </p:nvSpPr>
        <p:spPr>
          <a:xfrm>
            <a:off x="7019713" y="8825553"/>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dirty="0">
                <a:solidFill>
                  <a:srgbClr val="EF9F0F"/>
                </a:solidFill>
                <a:latin typeface="Arial" panose="020B0604020202020204" pitchFamily="34" charset="0"/>
                <a:cs typeface="Arial" panose="020B0604020202020204" pitchFamily="34" charset="0"/>
              </a:rPr>
              <a:t>1 231</a:t>
            </a:r>
            <a:r>
              <a:rPr lang="uk-UA" sz="3200" i="1" dirty="0">
                <a:solidFill>
                  <a:schemeClr val="tx2"/>
                </a:solidFill>
                <a:latin typeface="Arial" panose="020B0604020202020204" pitchFamily="34" charset="0"/>
                <a:cs typeface="Arial" panose="020B0604020202020204" pitchFamily="34" charset="0"/>
              </a:rPr>
              <a:t> </a:t>
            </a:r>
          </a:p>
        </p:txBody>
      </p:sp>
      <p:sp>
        <p:nvSpPr>
          <p:cNvPr id="41" name="Прямокутник 40"/>
          <p:cNvSpPr/>
          <p:nvPr/>
        </p:nvSpPr>
        <p:spPr>
          <a:xfrm>
            <a:off x="1618520" y="2001543"/>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розраховувати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Заголовок 1"/>
          <p:cNvSpPr txBox="1">
            <a:spLocks/>
          </p:cNvSpPr>
          <p:nvPr/>
        </p:nvSpPr>
        <p:spPr>
          <a:xfrm>
            <a:off x="1817144" y="172180"/>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cxnSp>
        <p:nvCxnSpPr>
          <p:cNvPr id="38" name="Пряма сполучна лінія 37"/>
          <p:cNvCxnSpPr/>
          <p:nvPr/>
        </p:nvCxnSpPr>
        <p:spPr>
          <a:xfrm flipH="1">
            <a:off x="3696171" y="7038247"/>
            <a:ext cx="72385" cy="2595615"/>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0" name="Пряма сполучна лінія 39"/>
          <p:cNvCxnSpPr/>
          <p:nvPr/>
        </p:nvCxnSpPr>
        <p:spPr>
          <a:xfrm flipV="1">
            <a:off x="3817236" y="6870094"/>
            <a:ext cx="1585836" cy="166884"/>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51" name="Нижний колонтитул 2"/>
          <p:cNvSpPr txBox="1">
            <a:spLocks/>
          </p:cNvSpPr>
          <p:nvPr/>
        </p:nvSpPr>
        <p:spPr>
          <a:xfrm rot="21346438">
            <a:off x="3522222" y="5928150"/>
            <a:ext cx="1833273" cy="117859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dirty="0">
                <a:solidFill>
                  <a:schemeClr val="tx1"/>
                </a:solidFill>
                <a:latin typeface="Arial" panose="020B0604020202020204" pitchFamily="34" charset="0"/>
                <a:cs typeface="Arial" panose="020B0604020202020204" pitchFamily="34" charset="0"/>
              </a:rPr>
              <a:t>17.10.18</a:t>
            </a:r>
          </a:p>
        </p:txBody>
      </p:sp>
      <p:pic>
        <p:nvPicPr>
          <p:cNvPr id="48" name="Рисунок 47"/>
          <p:cNvPicPr>
            <a:picLocks noChangeAspect="1"/>
          </p:cNvPicPr>
          <p:nvPr/>
        </p:nvPicPr>
        <p:blipFill>
          <a:blip r:embed="rId3"/>
          <a:stretch>
            <a:fillRect/>
          </a:stretch>
        </p:blipFill>
        <p:spPr>
          <a:xfrm>
            <a:off x="16942708" y="5892800"/>
            <a:ext cx="5787190" cy="5806253"/>
          </a:xfrm>
          <a:prstGeom prst="rect">
            <a:avLst/>
          </a:prstGeom>
        </p:spPr>
      </p:pic>
      <p:cxnSp>
        <p:nvCxnSpPr>
          <p:cNvPr id="49" name="Пряма сполучна лінія 48"/>
          <p:cNvCxnSpPr/>
          <p:nvPr/>
        </p:nvCxnSpPr>
        <p:spPr>
          <a:xfrm flipH="1">
            <a:off x="5894871" y="9322354"/>
            <a:ext cx="58438" cy="2028250"/>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52" name="Пряма сполучна лінія 51"/>
          <p:cNvCxnSpPr/>
          <p:nvPr/>
        </p:nvCxnSpPr>
        <p:spPr>
          <a:xfrm flipV="1">
            <a:off x="5987653" y="9212509"/>
            <a:ext cx="1082898" cy="122992"/>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58" name="Нижний колонтитул 2"/>
          <p:cNvSpPr txBox="1">
            <a:spLocks/>
          </p:cNvSpPr>
          <p:nvPr/>
        </p:nvSpPr>
        <p:spPr>
          <a:xfrm rot="21346438">
            <a:off x="5351262" y="8441375"/>
            <a:ext cx="2315042" cy="9587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dirty="0">
                <a:solidFill>
                  <a:schemeClr val="tx1"/>
                </a:solidFill>
                <a:latin typeface="Arial" panose="020B0604020202020204" pitchFamily="34" charset="0"/>
                <a:cs typeface="Arial" panose="020B0604020202020204" pitchFamily="34" charset="0"/>
              </a:rPr>
              <a:t>16.10.21</a:t>
            </a:r>
            <a:endParaRPr lang="uk-UA" b="1" i="1" dirty="0">
              <a:solidFill>
                <a:schemeClr val="tx1"/>
              </a:solidFill>
              <a:latin typeface="Arial" panose="020B0604020202020204" pitchFamily="34" charset="0"/>
              <a:cs typeface="Arial" panose="020B0604020202020204" pitchFamily="34" charset="0"/>
            </a:endParaRPr>
          </a:p>
        </p:txBody>
      </p:sp>
      <p:sp>
        <p:nvSpPr>
          <p:cNvPr id="60" name="Нижний колонтитул 2"/>
          <p:cNvSpPr txBox="1">
            <a:spLocks/>
          </p:cNvSpPr>
          <p:nvPr/>
        </p:nvSpPr>
        <p:spPr>
          <a:xfrm>
            <a:off x="5894871" y="11350604"/>
            <a:ext cx="4357477" cy="811240"/>
          </a:xfrm>
          <a:prstGeom prst="rect">
            <a:avLst/>
          </a:prstGeom>
          <a:ln w="28575">
            <a:solidFill>
              <a:srgbClr val="66FF33"/>
            </a:solidFill>
          </a:ln>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dirty="0">
                <a:solidFill>
                  <a:schemeClr val="tx1"/>
                </a:solidFill>
                <a:latin typeface="Arial" panose="020B0604020202020204" pitchFamily="34" charset="0"/>
                <a:cs typeface="Arial" panose="020B0604020202020204" pitchFamily="34" charset="0"/>
              </a:rPr>
              <a:t>16.10.21 – останній день строку давності</a:t>
            </a:r>
          </a:p>
        </p:txBody>
      </p:sp>
      <p:cxnSp>
        <p:nvCxnSpPr>
          <p:cNvPr id="63" name="Пряма сполучна лінія 62"/>
          <p:cNvCxnSpPr/>
          <p:nvPr/>
        </p:nvCxnSpPr>
        <p:spPr>
          <a:xfrm>
            <a:off x="7249777" y="7077675"/>
            <a:ext cx="33633" cy="2503473"/>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70" name="Пряма сполучна лінія 69"/>
          <p:cNvCxnSpPr/>
          <p:nvPr/>
        </p:nvCxnSpPr>
        <p:spPr>
          <a:xfrm>
            <a:off x="8655737" y="6993447"/>
            <a:ext cx="16322" cy="2554393"/>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71" name="Пряма сполучна лінія 70"/>
          <p:cNvCxnSpPr/>
          <p:nvPr/>
        </p:nvCxnSpPr>
        <p:spPr>
          <a:xfrm flipV="1">
            <a:off x="8200764" y="6866023"/>
            <a:ext cx="1326820" cy="111127"/>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72" name="Пряма сполучна лінія 71"/>
          <p:cNvCxnSpPr/>
          <p:nvPr/>
        </p:nvCxnSpPr>
        <p:spPr>
          <a:xfrm flipV="1">
            <a:off x="6486669" y="6950251"/>
            <a:ext cx="1326820" cy="111127"/>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73" name="Нижний колонтитул 2"/>
          <p:cNvSpPr txBox="1">
            <a:spLocks/>
          </p:cNvSpPr>
          <p:nvPr/>
        </p:nvSpPr>
        <p:spPr>
          <a:xfrm rot="21346438">
            <a:off x="5988020" y="6143238"/>
            <a:ext cx="2287117" cy="102644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dirty="0">
                <a:solidFill>
                  <a:schemeClr val="tx1"/>
                </a:solidFill>
                <a:latin typeface="Arial" panose="020B0604020202020204" pitchFamily="34" charset="0"/>
                <a:cs typeface="Arial" panose="020B0604020202020204" pitchFamily="34" charset="0"/>
              </a:rPr>
              <a:t>07.03.22</a:t>
            </a:r>
          </a:p>
        </p:txBody>
      </p:sp>
      <p:sp>
        <p:nvSpPr>
          <p:cNvPr id="79" name="Нижний колонтитул 2"/>
          <p:cNvSpPr txBox="1">
            <a:spLocks/>
          </p:cNvSpPr>
          <p:nvPr/>
        </p:nvSpPr>
        <p:spPr>
          <a:xfrm rot="21346438">
            <a:off x="7664585" y="5877706"/>
            <a:ext cx="2450033" cy="12966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dirty="0">
                <a:solidFill>
                  <a:schemeClr val="tx1"/>
                </a:solidFill>
                <a:latin typeface="Arial" panose="020B0604020202020204" pitchFamily="34" charset="0"/>
                <a:cs typeface="Arial" panose="020B0604020202020204" pitchFamily="34" charset="0"/>
              </a:rPr>
              <a:t>26.05.22</a:t>
            </a:r>
          </a:p>
        </p:txBody>
      </p:sp>
      <p:sp>
        <p:nvSpPr>
          <p:cNvPr id="80" name="Ліва фігурна дужка 79"/>
          <p:cNvSpPr/>
          <p:nvPr/>
        </p:nvSpPr>
        <p:spPr>
          <a:xfrm rot="16200000">
            <a:off x="7694610" y="6698189"/>
            <a:ext cx="533666" cy="1423333"/>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sp>
        <p:nvSpPr>
          <p:cNvPr id="81" name="Нижний колонтитул 2"/>
          <p:cNvSpPr txBox="1">
            <a:spLocks/>
          </p:cNvSpPr>
          <p:nvPr/>
        </p:nvSpPr>
        <p:spPr>
          <a:xfrm>
            <a:off x="7229658" y="7359025"/>
            <a:ext cx="1482056" cy="1243116"/>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dirty="0">
                <a:solidFill>
                  <a:schemeClr val="tx1"/>
                </a:solidFill>
                <a:latin typeface="Arial" panose="020B0604020202020204" pitchFamily="34" charset="0"/>
                <a:cs typeface="Arial" panose="020B0604020202020204" pitchFamily="34" charset="0"/>
              </a:rPr>
              <a:t>81</a:t>
            </a:r>
            <a:r>
              <a:rPr lang="uk-UA" sz="1600" i="1" dirty="0">
                <a:solidFill>
                  <a:schemeClr val="tx2"/>
                </a:solidFill>
                <a:latin typeface="Arial" panose="020B0604020202020204" pitchFamily="34" charset="0"/>
                <a:cs typeface="Arial" panose="020B0604020202020204" pitchFamily="34" charset="0"/>
              </a:rPr>
              <a:t> </a:t>
            </a:r>
          </a:p>
        </p:txBody>
      </p:sp>
      <p:sp>
        <p:nvSpPr>
          <p:cNvPr id="4" name="Прямоугольник 3">
            <a:extLst>
              <a:ext uri="{FF2B5EF4-FFF2-40B4-BE49-F238E27FC236}">
                <a16:creationId xmlns:a16="http://schemas.microsoft.com/office/drawing/2014/main" id="{5ABBE34A-0911-48E8-E589-D1EDEB780747}"/>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7" name="Номер слайда 4">
            <a:extLst>
              <a:ext uri="{FF2B5EF4-FFF2-40B4-BE49-F238E27FC236}">
                <a16:creationId xmlns:a16="http://schemas.microsoft.com/office/drawing/2014/main" id="{E11DB018-0A3A-FD21-3E37-77E79A19277F}"/>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18</a:t>
            </a:r>
            <a:endParaRPr lang="ru-UA" sz="3200" b="1" dirty="0">
              <a:solidFill>
                <a:schemeClr val="bg1"/>
              </a:solidFill>
              <a:latin typeface="Arial" panose="020B0604020202020204" pitchFamily="34" charset="0"/>
              <a:cs typeface="Arial" panose="020B0604020202020204" pitchFamily="34" charset="0"/>
            </a:endParaRPr>
          </a:p>
        </p:txBody>
      </p:sp>
      <p:sp>
        <p:nvSpPr>
          <p:cNvPr id="8" name="Місце для нижнього колонтитула 7"/>
          <p:cNvSpPr>
            <a:spLocks noGrp="1"/>
          </p:cNvSpPr>
          <p:nvPr>
            <p:ph type="ftr" sz="quarter" idx="5"/>
          </p:nvPr>
        </p:nvSpPr>
        <p:spPr/>
        <p:txBody>
          <a:bodyPr/>
          <a:lstStyle/>
          <a:p>
            <a:r>
              <a:rPr lang="ru-RU"/>
              <a:t>.</a:t>
            </a:r>
          </a:p>
        </p:txBody>
      </p:sp>
      <p:sp>
        <p:nvSpPr>
          <p:cNvPr id="74" name="Прямокутник 73"/>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Місце для номера слайда 10"/>
          <p:cNvSpPr>
            <a:spLocks noGrp="1"/>
          </p:cNvSpPr>
          <p:nvPr>
            <p:ph type="sldNum" sz="quarter" idx="7"/>
          </p:nvPr>
        </p:nvSpPr>
        <p:spPr/>
        <p:txBody>
          <a:bodyPr/>
          <a:lstStyle/>
          <a:p>
            <a:fld id="{B6F15528-21DE-4FAA-801E-634DDDAF4B2B}" type="slidenum">
              <a:rPr lang="ru-RU" smtClean="0"/>
              <a:t>18</a:t>
            </a:fld>
            <a:endParaRPr lang="ru-RU"/>
          </a:p>
        </p:txBody>
      </p:sp>
      <p:sp>
        <p:nvSpPr>
          <p:cNvPr id="12" name="Прямокутник 11"/>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3" name="Рисунок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51263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817144" y="2216492"/>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762280" y="3765216"/>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зберігання документів</a:t>
            </a:r>
            <a:r>
              <a:rPr lang="uk-UA" sz="3400" b="1" dirty="0">
                <a:solidFill>
                  <a:schemeClr val="tx1"/>
                </a:solidFill>
                <a:latin typeface="Arial" panose="020B0604020202020204" pitchFamily="34" charset="0"/>
                <a:cs typeface="Arial" panose="020B0604020202020204" pitchFamily="34" charset="0"/>
              </a:rPr>
              <a:t>:</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sp>
        <p:nvSpPr>
          <p:cNvPr id="46" name="Заголовок 1"/>
          <p:cNvSpPr txBox="1">
            <a:spLocks/>
          </p:cNvSpPr>
          <p:nvPr/>
        </p:nvSpPr>
        <p:spPr>
          <a:xfrm>
            <a:off x="1817144" y="19046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10" name="Прямокутник 9"/>
          <p:cNvSpPr/>
          <p:nvPr/>
        </p:nvSpPr>
        <p:spPr>
          <a:xfrm>
            <a:off x="1728414" y="4992313"/>
            <a:ext cx="13817601" cy="5101397"/>
          </a:xfrm>
          <a:prstGeom prst="rect">
            <a:avLst/>
          </a:prstGeom>
        </p:spPr>
        <p:txBody>
          <a:bodyPr wrap="square">
            <a:spAutoFit/>
          </a:bodyPr>
          <a:lstStyle/>
          <a:p>
            <a:r>
              <a:rPr lang="uk-UA" sz="3600" dirty="0">
                <a:solidFill>
                  <a:schemeClr val="tx2"/>
                </a:solidFill>
                <a:latin typeface="Arial" panose="020B0604020202020204" pitchFamily="34" charset="0"/>
                <a:cs typeface="Arial" panose="020B0604020202020204" pitchFamily="34" charset="0"/>
              </a:rPr>
              <a:t>«</a:t>
            </a:r>
            <a:r>
              <a:rPr lang="uk-UA" sz="3600" b="1" dirty="0">
                <a:solidFill>
                  <a:schemeClr val="tx2"/>
                </a:solidFill>
                <a:latin typeface="Arial" panose="020B0604020202020204" pitchFamily="34" charset="0"/>
                <a:cs typeface="Arial" panose="020B0604020202020204" pitchFamily="34" charset="0"/>
              </a:rPr>
              <a:t>44.3</a:t>
            </a:r>
            <a:r>
              <a:rPr lang="uk-UA" sz="3600" b="1" i="1" dirty="0">
                <a:solidFill>
                  <a:schemeClr val="tx2"/>
                </a:solidFill>
                <a:latin typeface="Arial" panose="020B0604020202020204" pitchFamily="34" charset="0"/>
                <a:cs typeface="Arial" panose="020B0604020202020204" pitchFamily="34" charset="0"/>
              </a:rPr>
              <a:t>. (в редакції до 27.04.2023) </a:t>
            </a:r>
          </a:p>
          <a:p>
            <a:pPr algn="just"/>
            <a:r>
              <a:rPr lang="uk-UA" sz="3600" dirty="0">
                <a:latin typeface="Arial" panose="020B0604020202020204" pitchFamily="34" charset="0"/>
                <a:cs typeface="Arial" panose="020B0604020202020204" pitchFamily="34" charset="0"/>
              </a:rPr>
              <a:t>Платники податків зобов’язані забезпечити зберігання документів, визначених пунктом 44.1 цієї статті, а також документів, пов’язаних із виконанням вимог законодавства, контроль за дотриманням якого покладено на контролюючі органи, </a:t>
            </a:r>
            <a:r>
              <a:rPr lang="uk-UA" sz="3600" b="1" u="sng" dirty="0">
                <a:latin typeface="Arial" panose="020B0604020202020204" pitchFamily="34" charset="0"/>
                <a:cs typeface="Arial" panose="020B0604020202020204" pitchFamily="34" charset="0"/>
              </a:rPr>
              <a:t>протягом визначених законодавством </a:t>
            </a:r>
            <a:r>
              <a:rPr lang="uk-UA" sz="3600" b="1" u="sng" dirty="0">
                <a:solidFill>
                  <a:srgbClr val="FF0000"/>
                </a:solidFill>
                <a:latin typeface="Arial" panose="020B0604020202020204" pitchFamily="34" charset="0"/>
                <a:cs typeface="Arial" panose="020B0604020202020204" pitchFamily="34" charset="0"/>
              </a:rPr>
              <a:t>термінів</a:t>
            </a:r>
            <a:r>
              <a:rPr lang="uk-UA" sz="3600" dirty="0">
                <a:latin typeface="Arial" panose="020B0604020202020204" pitchFamily="34" charset="0"/>
                <a:cs typeface="Arial" panose="020B0604020202020204" pitchFamily="34" charset="0"/>
              </a:rPr>
              <a:t>, але не менш як… 1095 днів..</a:t>
            </a:r>
            <a:r>
              <a:rPr lang="uk-UA" sz="3600" dirty="0">
                <a:solidFill>
                  <a:schemeClr val="tx2"/>
                </a:solidFill>
                <a:latin typeface="Arial" panose="020B0604020202020204" pitchFamily="34" charset="0"/>
                <a:cs typeface="Arial" panose="020B0604020202020204" pitchFamily="34" charset="0"/>
              </a:rPr>
              <a:t>.</a:t>
            </a:r>
          </a:p>
          <a:p>
            <a:pPr>
              <a:spcBef>
                <a:spcPts val="0"/>
              </a:spcBef>
            </a:pPr>
            <a:endParaRPr lang="uk-UA" sz="3600" b="1" dirty="0">
              <a:solidFill>
                <a:srgbClr val="FF0000"/>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16763999" y="3408606"/>
            <a:ext cx="5414589" cy="4864579"/>
          </a:xfrm>
          <a:prstGeom prst="rect">
            <a:avLst/>
          </a:prstGeom>
        </p:spPr>
      </p:pic>
      <p:sp>
        <p:nvSpPr>
          <p:cNvPr id="2" name="Прямокутник 1"/>
          <p:cNvSpPr/>
          <p:nvPr/>
        </p:nvSpPr>
        <p:spPr>
          <a:xfrm>
            <a:off x="1762280" y="10093710"/>
            <a:ext cx="19503122" cy="2885405"/>
          </a:xfrm>
          <a:prstGeom prst="rect">
            <a:avLst/>
          </a:prstGeom>
        </p:spPr>
        <p:txBody>
          <a:bodyPr wrap="square">
            <a:spAutoFit/>
          </a:bodyPr>
          <a:lstStyle/>
          <a:p>
            <a:r>
              <a:rPr lang="uk-UA" sz="3600" dirty="0">
                <a:solidFill>
                  <a:schemeClr val="tx1"/>
                </a:solidFill>
                <a:latin typeface="Arial" panose="020B0604020202020204" pitchFamily="34" charset="0"/>
                <a:cs typeface="Arial" panose="020B0604020202020204" pitchFamily="34" charset="0"/>
              </a:rPr>
              <a:t>… </a:t>
            </a:r>
          </a:p>
          <a:p>
            <a:pPr algn="just"/>
            <a:r>
              <a:rPr lang="uk-UA" sz="3600" dirty="0">
                <a:solidFill>
                  <a:schemeClr val="tx1"/>
                </a:solidFill>
                <a:latin typeface="Arial" panose="020B0604020202020204" pitchFamily="34" charset="0"/>
                <a:cs typeface="Arial" panose="020B0604020202020204" pitchFamily="34" charset="0"/>
              </a:rPr>
              <a:t>Передбачені цим пунктом </a:t>
            </a:r>
            <a:r>
              <a:rPr lang="uk-UA" sz="3600" b="1" u="sng" dirty="0">
                <a:solidFill>
                  <a:srgbClr val="FF0000"/>
                </a:solidFill>
                <a:latin typeface="Arial" panose="020B0604020202020204" pitchFamily="34" charset="0"/>
                <a:cs typeface="Arial" panose="020B0604020202020204" pitchFamily="34" charset="0"/>
              </a:rPr>
              <a:t>терміни зберігання</a:t>
            </a:r>
            <a:r>
              <a:rPr lang="uk-UA" sz="3600" b="1" dirty="0">
                <a:solidFill>
                  <a:srgbClr val="FF0000"/>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документів продовжуються на період зупинення відліку строку давності у випадках, передбачених</a:t>
            </a:r>
            <a:r>
              <a:rPr lang="uk-UA" sz="3600" b="1" dirty="0">
                <a:solidFill>
                  <a:schemeClr val="tx1"/>
                </a:solidFill>
                <a:latin typeface="Arial" panose="020B0604020202020204" pitchFamily="34" charset="0"/>
                <a:cs typeface="Arial" panose="020B0604020202020204" pitchFamily="34" charset="0"/>
              </a:rPr>
              <a:t> </a:t>
            </a:r>
            <a:r>
              <a:rPr lang="uk-UA" sz="3600" b="1" u="sng" dirty="0">
                <a:solidFill>
                  <a:schemeClr val="tx1"/>
                </a:solidFill>
                <a:latin typeface="Arial" panose="020B0604020202020204" pitchFamily="34" charset="0"/>
                <a:cs typeface="Arial" panose="020B0604020202020204" pitchFamily="34" charset="0"/>
              </a:rPr>
              <a:t>пунктом 102.3</a:t>
            </a:r>
            <a:r>
              <a:rPr lang="uk-UA" sz="3600" dirty="0">
                <a:solidFill>
                  <a:schemeClr val="tx1"/>
                </a:solidFill>
                <a:latin typeface="Arial" panose="020B0604020202020204" pitchFamily="34" charset="0"/>
                <a:cs typeface="Arial" panose="020B0604020202020204" pitchFamily="34" charset="0"/>
              </a:rPr>
              <a:t> статті 102 цього Кодексу»</a:t>
            </a:r>
          </a:p>
        </p:txBody>
      </p:sp>
      <p:sp>
        <p:nvSpPr>
          <p:cNvPr id="3" name="Прямоугольник 2">
            <a:extLst>
              <a:ext uri="{FF2B5EF4-FFF2-40B4-BE49-F238E27FC236}">
                <a16:creationId xmlns:a16="http://schemas.microsoft.com/office/drawing/2014/main" id="{B98FF07B-4256-214C-CCED-0077741E44E3}"/>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6" name="Номер слайда 4">
            <a:extLst>
              <a:ext uri="{FF2B5EF4-FFF2-40B4-BE49-F238E27FC236}">
                <a16:creationId xmlns:a16="http://schemas.microsoft.com/office/drawing/2014/main" id="{230E1117-5AE3-2391-5C3F-FFD9630E9B29}"/>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19</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19</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74673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B0615436-91C5-799B-B645-123C35A5B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1956816"/>
            <a:ext cx="8478982" cy="10778282"/>
          </a:xfrm>
          <a:prstGeom prst="rect">
            <a:avLst/>
          </a:prstGeom>
        </p:spPr>
      </p:pic>
      <p:sp>
        <p:nvSpPr>
          <p:cNvPr id="262" name="Експерт з питать бухгалтерського…"/>
          <p:cNvSpPr txBox="1"/>
          <p:nvPr/>
        </p:nvSpPr>
        <p:spPr>
          <a:xfrm>
            <a:off x="11513680" y="6110795"/>
            <a:ext cx="11713832" cy="4812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spcBef>
                <a:spcPts val="1000"/>
              </a:spcBef>
              <a:defRPr sz="4500" b="1"/>
            </a:pPr>
            <a:r>
              <a:rPr lang="uk-UA" sz="4800" b="1" smtClean="0">
                <a:solidFill>
                  <a:schemeClr val="tx1"/>
                </a:solidFill>
                <a:latin typeface="Arial" panose="020B0604020202020204" pitchFamily="34" charset="0"/>
                <a:cs typeface="Arial" panose="020B0604020202020204" pitchFamily="34" charset="0"/>
              </a:rPr>
              <a:t>ТАМОШЮНАС АНДРІЙ</a:t>
            </a:r>
            <a:endParaRPr lang="en-US" sz="4800" b="1" smtClean="0">
              <a:solidFill>
                <a:schemeClr val="tx1"/>
              </a:solidFill>
              <a:latin typeface="Arial" panose="020B0604020202020204" pitchFamily="34" charset="0"/>
              <a:cs typeface="Arial" panose="020B0604020202020204" pitchFamily="34" charset="0"/>
            </a:endParaRPr>
          </a:p>
          <a:p>
            <a:pPr>
              <a:spcBef>
                <a:spcPts val="1000"/>
              </a:spcBef>
              <a:defRPr sz="4500" b="1"/>
            </a:pPr>
            <a:endParaRPr lang="en-US" sz="4500" b="1">
              <a:solidFill>
                <a:schemeClr val="tx1"/>
              </a:solidFill>
              <a:latin typeface="Arial" panose="020B0604020202020204" pitchFamily="34" charset="0"/>
              <a:cs typeface="Arial" panose="020B0604020202020204" pitchFamily="34" charset="0"/>
            </a:endParaRPr>
          </a:p>
          <a:p>
            <a:pPr>
              <a:spcBef>
                <a:spcPts val="1000"/>
              </a:spcBef>
              <a:defRPr sz="4500" b="1"/>
            </a:pPr>
            <a:r>
              <a:rPr lang="ru-RU" sz="4500" smtClean="0">
                <a:solidFill>
                  <a:schemeClr val="tx1"/>
                </a:solidFill>
                <a:latin typeface="Arial" panose="020B0604020202020204" pitchFamily="34" charset="0"/>
                <a:cs typeface="Arial" panose="020B0604020202020204" pitchFamily="34" charset="0"/>
              </a:rPr>
              <a:t>Податковий адвокат</a:t>
            </a:r>
            <a:endParaRPr lang="ru-RU" sz="4500" dirty="0">
              <a:solidFill>
                <a:schemeClr val="tx1"/>
              </a:solidFill>
              <a:latin typeface="Arial" panose="020B0604020202020204" pitchFamily="34" charset="0"/>
              <a:cs typeface="Arial" panose="020B0604020202020204" pitchFamily="34" charset="0"/>
            </a:endParaRPr>
          </a:p>
          <a:p>
            <a:pPr>
              <a:spcBef>
                <a:spcPts val="1000"/>
              </a:spcBef>
              <a:defRPr sz="4500" b="1"/>
            </a:pPr>
            <a:endParaRPr lang="ru-RU" sz="4500" dirty="0">
              <a:solidFill>
                <a:schemeClr val="tx1"/>
              </a:solidFill>
              <a:latin typeface="Arial" panose="020B0604020202020204" pitchFamily="34" charset="0"/>
              <a:cs typeface="Arial" panose="020B0604020202020204" pitchFamily="34" charset="0"/>
            </a:endParaRPr>
          </a:p>
          <a:p>
            <a:pPr>
              <a:spcBef>
                <a:spcPts val="1000"/>
              </a:spcBef>
              <a:defRPr sz="4500" b="1"/>
            </a:pPr>
            <a:r>
              <a:rPr lang="ru-RU" sz="4500" smtClean="0">
                <a:solidFill>
                  <a:schemeClr val="tx1"/>
                </a:solidFill>
                <a:latin typeface="Arial" panose="020B0604020202020204" pitchFamily="34" charset="0"/>
                <a:cs typeface="Arial" panose="020B0604020202020204" pitchFamily="34" charset="0"/>
              </a:rPr>
              <a:t>Партнер Консалтингової компанії "ADA </a:t>
            </a:r>
            <a:r>
              <a:rPr lang="ru-RU" sz="4500" dirty="0">
                <a:solidFill>
                  <a:schemeClr val="tx1"/>
                </a:solidFill>
                <a:latin typeface="Arial" panose="020B0604020202020204" pitchFamily="34" charset="0"/>
                <a:cs typeface="Arial" panose="020B0604020202020204" pitchFamily="34" charset="0"/>
              </a:rPr>
              <a:t>GROUP"</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11800" y="165975"/>
            <a:ext cx="6172200" cy="2949914"/>
          </a:xfrm>
          <a:prstGeom prst="rect">
            <a:avLst/>
          </a:prstGeom>
        </p:spPr>
      </p:pic>
      <p:sp>
        <p:nvSpPr>
          <p:cNvPr id="2" name="Місце для номера слайда 1"/>
          <p:cNvSpPr>
            <a:spLocks noGrp="1"/>
          </p:cNvSpPr>
          <p:nvPr>
            <p:ph type="sldNum" sz="quarter" idx="2"/>
          </p:nvPr>
        </p:nvSpPr>
        <p:spPr/>
        <p:txBody>
          <a:bodyPr/>
          <a:lstStyle/>
          <a:p>
            <a:fld id="{86CB4B4D-7CA3-9044-876B-883B54F8677D}" type="slidenum">
              <a:rPr lang="ru-RU" smtClean="0"/>
              <a:t>2</a:t>
            </a:fld>
            <a:endParaRPr lang="ru-RU"/>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817144" y="2151848"/>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 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851010" y="3198288"/>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зберігання документів</a:t>
            </a:r>
            <a:r>
              <a:rPr lang="uk-UA" sz="3400" b="1" dirty="0">
                <a:solidFill>
                  <a:schemeClr val="tx1"/>
                </a:solidFill>
                <a:latin typeface="Arial" panose="020B0604020202020204" pitchFamily="34" charset="0"/>
                <a:cs typeface="Arial" panose="020B0604020202020204" pitchFamily="34" charset="0"/>
              </a:rPr>
              <a:t>:</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sp>
        <p:nvSpPr>
          <p:cNvPr id="4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10" name="Прямокутник 9"/>
          <p:cNvSpPr/>
          <p:nvPr/>
        </p:nvSpPr>
        <p:spPr>
          <a:xfrm>
            <a:off x="1817144" y="4460172"/>
            <a:ext cx="13817601" cy="5101397"/>
          </a:xfrm>
          <a:prstGeom prst="rect">
            <a:avLst/>
          </a:prstGeom>
        </p:spPr>
        <p:txBody>
          <a:bodyPr wrap="square">
            <a:spAutoFit/>
          </a:bodyPr>
          <a:lstStyle/>
          <a:p>
            <a:r>
              <a:rPr lang="uk-UA" sz="3600" dirty="0">
                <a:solidFill>
                  <a:schemeClr val="tx1"/>
                </a:solidFill>
                <a:latin typeface="Arial" panose="020B0604020202020204" pitchFamily="34" charset="0"/>
                <a:cs typeface="Arial" panose="020B0604020202020204" pitchFamily="34" charset="0"/>
              </a:rPr>
              <a:t>«</a:t>
            </a:r>
            <a:r>
              <a:rPr lang="uk-UA" sz="3600" b="1" dirty="0">
                <a:solidFill>
                  <a:schemeClr val="tx1"/>
                </a:solidFill>
                <a:latin typeface="Arial" panose="020B0604020202020204" pitchFamily="34" charset="0"/>
                <a:cs typeface="Arial" panose="020B0604020202020204" pitchFamily="34" charset="0"/>
              </a:rPr>
              <a:t>44.3. </a:t>
            </a:r>
            <a:r>
              <a:rPr lang="uk-UA" sz="3600" b="1" i="1" dirty="0">
                <a:solidFill>
                  <a:schemeClr val="tx1"/>
                </a:solidFill>
                <a:latin typeface="Arial" panose="020B0604020202020204" pitchFamily="34" charset="0"/>
                <a:cs typeface="Arial" panose="020B0604020202020204" pitchFamily="34" charset="0"/>
              </a:rPr>
              <a:t>(в редакції з 28.04.2023) </a:t>
            </a:r>
          </a:p>
          <a:p>
            <a:pPr algn="just"/>
            <a:r>
              <a:rPr lang="uk-UA" sz="3600" dirty="0">
                <a:solidFill>
                  <a:schemeClr val="tx1"/>
                </a:solidFill>
                <a:latin typeface="Arial" panose="020B0604020202020204" pitchFamily="34" charset="0"/>
                <a:cs typeface="Arial" panose="020B0604020202020204" pitchFamily="34" charset="0"/>
              </a:rPr>
              <a:t>Платники податків зобов’язані </a:t>
            </a:r>
            <a:r>
              <a:rPr lang="uk-UA" sz="3600" b="1" dirty="0">
                <a:solidFill>
                  <a:schemeClr val="tx1"/>
                </a:solidFill>
                <a:latin typeface="Arial" panose="020B0604020202020204" pitchFamily="34" charset="0"/>
                <a:cs typeface="Arial" panose="020B0604020202020204" pitchFamily="34" charset="0"/>
              </a:rPr>
              <a:t>забезпечити зберігання документів</a:t>
            </a:r>
            <a:r>
              <a:rPr lang="uk-UA" sz="3600" dirty="0">
                <a:solidFill>
                  <a:schemeClr val="tx1"/>
                </a:solidFill>
                <a:latin typeface="Arial" panose="020B0604020202020204" pitchFamily="34" charset="0"/>
                <a:cs typeface="Arial" panose="020B0604020202020204" pitchFamily="34" charset="0"/>
              </a:rPr>
              <a:t> та інформації, визначених пунктом 44.1 цієї статті, а також документів, пов’язаних із виконанням вимог законодавства, контроль за дотриманням якого покладено на контролюючі органи, </a:t>
            </a:r>
            <a:r>
              <a:rPr lang="uk-UA" sz="3600" b="1" dirty="0">
                <a:solidFill>
                  <a:schemeClr val="tx1"/>
                </a:solidFill>
                <a:latin typeface="Arial" panose="020B0604020202020204" pitchFamily="34" charset="0"/>
                <a:cs typeface="Arial" panose="020B0604020202020204" pitchFamily="34" charset="0"/>
              </a:rPr>
              <a:t>протягом</a:t>
            </a:r>
            <a:r>
              <a:rPr lang="uk-UA" sz="3600" dirty="0">
                <a:solidFill>
                  <a:schemeClr val="tx1"/>
                </a:solidFill>
                <a:latin typeface="Arial" panose="020B0604020202020204" pitchFamily="34" charset="0"/>
                <a:cs typeface="Arial" panose="020B0604020202020204" pitchFamily="34" charset="0"/>
              </a:rPr>
              <a:t> визначених законодавством </a:t>
            </a:r>
            <a:r>
              <a:rPr lang="uk-UA" sz="3600" b="1" dirty="0">
                <a:solidFill>
                  <a:schemeClr val="tx1"/>
                </a:solidFill>
                <a:latin typeface="Arial" panose="020B0604020202020204" pitchFamily="34" charset="0"/>
                <a:cs typeface="Arial" panose="020B0604020202020204" pitchFamily="34" charset="0"/>
              </a:rPr>
              <a:t>строків</a:t>
            </a:r>
            <a:r>
              <a:rPr lang="uk-UA" sz="3600" dirty="0">
                <a:solidFill>
                  <a:schemeClr val="tx1"/>
                </a:solidFill>
                <a:latin typeface="Arial" panose="020B0604020202020204" pitchFamily="34" charset="0"/>
                <a:cs typeface="Arial" panose="020B0604020202020204" pitchFamily="34" charset="0"/>
              </a:rPr>
              <a:t>, але не менше:</a:t>
            </a:r>
          </a:p>
          <a:p>
            <a:pPr>
              <a:spcBef>
                <a:spcPts val="0"/>
              </a:spcBef>
            </a:pPr>
            <a:endParaRPr lang="uk-UA" sz="3600" b="1" dirty="0">
              <a:solidFill>
                <a:schemeClr val="tx1"/>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16763999" y="3408606"/>
            <a:ext cx="5414589" cy="4864579"/>
          </a:xfrm>
          <a:prstGeom prst="rect">
            <a:avLst/>
          </a:prstGeom>
        </p:spPr>
      </p:pic>
      <p:sp>
        <p:nvSpPr>
          <p:cNvPr id="2" name="Прямокутник 1"/>
          <p:cNvSpPr/>
          <p:nvPr/>
        </p:nvSpPr>
        <p:spPr>
          <a:xfrm>
            <a:off x="1817144" y="9281516"/>
            <a:ext cx="19503122" cy="3877985"/>
          </a:xfrm>
          <a:prstGeom prst="rect">
            <a:avLst/>
          </a:prstGeom>
        </p:spPr>
        <p:txBody>
          <a:bodyPr wrap="square">
            <a:spAutoFit/>
          </a:bodyPr>
          <a:lstStyle/>
          <a:p>
            <a:pPr>
              <a:spcBef>
                <a:spcPts val="1800"/>
              </a:spcBef>
            </a:pPr>
            <a:r>
              <a:rPr lang="uk-UA" sz="3600" dirty="0">
                <a:solidFill>
                  <a:schemeClr val="tx1"/>
                </a:solidFill>
                <a:latin typeface="Arial" panose="020B0604020202020204" pitchFamily="34" charset="0"/>
                <a:cs typeface="Arial" panose="020B0604020202020204" pitchFamily="34" charset="0"/>
              </a:rPr>
              <a:t>…</a:t>
            </a:r>
          </a:p>
          <a:p>
            <a:pPr algn="just">
              <a:spcBef>
                <a:spcPts val="1800"/>
              </a:spcBef>
            </a:pPr>
            <a:r>
              <a:rPr lang="uk-UA" sz="3600" dirty="0">
                <a:solidFill>
                  <a:schemeClr val="tx1"/>
                </a:solidFill>
                <a:latin typeface="Arial" panose="020B0604020202020204" pitchFamily="34" charset="0"/>
                <a:cs typeface="Arial" panose="020B0604020202020204" pitchFamily="34" charset="0"/>
              </a:rPr>
              <a:t>44.3.3. 1095 днів – для інших документів, на які не поширюються вимоги підпунктів 44.3.1 та 44.3.2 цього пункту;</a:t>
            </a:r>
          </a:p>
          <a:p>
            <a:pPr algn="just">
              <a:spcBef>
                <a:spcPts val="1800"/>
              </a:spcBef>
            </a:pPr>
            <a:r>
              <a:rPr lang="uk-UA" sz="3600" dirty="0">
                <a:solidFill>
                  <a:schemeClr val="tx1"/>
                </a:solidFill>
                <a:latin typeface="Arial" panose="020B0604020202020204" pitchFamily="34" charset="0"/>
                <a:cs typeface="Arial" panose="020B0604020202020204" pitchFamily="34" charset="0"/>
              </a:rPr>
              <a:t>44.3.4. 1095 днів – для документів, пов’язаних з виконанням вимог іншого законодавства, контроль за дотриманням якого покладено на контролюючі органи, включаючи дозвільні документи»</a:t>
            </a:r>
          </a:p>
        </p:txBody>
      </p:sp>
      <p:sp>
        <p:nvSpPr>
          <p:cNvPr id="3" name="Прямоугольник 2">
            <a:extLst>
              <a:ext uri="{FF2B5EF4-FFF2-40B4-BE49-F238E27FC236}">
                <a16:creationId xmlns:a16="http://schemas.microsoft.com/office/drawing/2014/main" id="{20100490-77B7-672C-DDEA-FA0AD6F7E770}"/>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6" name="Номер слайда 4">
            <a:extLst>
              <a:ext uri="{FF2B5EF4-FFF2-40B4-BE49-F238E27FC236}">
                <a16:creationId xmlns:a16="http://schemas.microsoft.com/office/drawing/2014/main" id="{2AA8D377-FE02-3870-A8A3-B7DC54CBB3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20</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20</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44820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764990" y="2407643"/>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 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798856" y="3728640"/>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зберігання документів</a:t>
            </a:r>
            <a:r>
              <a:rPr lang="uk-UA" sz="3400" b="1" dirty="0">
                <a:solidFill>
                  <a:schemeClr val="tx1"/>
                </a:solidFill>
                <a:latin typeface="Arial" panose="020B0604020202020204" pitchFamily="34" charset="0"/>
                <a:cs typeface="Arial" panose="020B0604020202020204" pitchFamily="34" charset="0"/>
              </a:rPr>
              <a:t>:</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sp>
        <p:nvSpPr>
          <p:cNvPr id="4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10" name="Прямокутник 9"/>
          <p:cNvSpPr/>
          <p:nvPr/>
        </p:nvSpPr>
        <p:spPr>
          <a:xfrm>
            <a:off x="1764990" y="4608604"/>
            <a:ext cx="13817601" cy="6209392"/>
          </a:xfrm>
          <a:prstGeom prst="rect">
            <a:avLst/>
          </a:prstGeom>
        </p:spPr>
        <p:txBody>
          <a:bodyPr wrap="square">
            <a:spAutoFit/>
          </a:bodyPr>
          <a:lstStyle/>
          <a:p>
            <a:r>
              <a:rPr lang="uk-UA" sz="3600" dirty="0">
                <a:solidFill>
                  <a:schemeClr val="tx1"/>
                </a:solidFill>
                <a:latin typeface="Arial" panose="020B0604020202020204" pitchFamily="34" charset="0"/>
                <a:cs typeface="Arial" panose="020B0604020202020204" pitchFamily="34" charset="0"/>
              </a:rPr>
              <a:t>«</a:t>
            </a:r>
            <a:r>
              <a:rPr lang="uk-UA" sz="3600" b="1" dirty="0">
                <a:solidFill>
                  <a:schemeClr val="tx1"/>
                </a:solidFill>
                <a:latin typeface="Arial" panose="020B0604020202020204" pitchFamily="34" charset="0"/>
                <a:cs typeface="Arial" panose="020B0604020202020204" pitchFamily="34" charset="0"/>
              </a:rPr>
              <a:t>44.3. </a:t>
            </a:r>
            <a:r>
              <a:rPr lang="uk-UA" sz="3600" b="1" i="1" dirty="0">
                <a:solidFill>
                  <a:schemeClr val="tx1"/>
                </a:solidFill>
                <a:latin typeface="Arial" panose="020B0604020202020204" pitchFamily="34" charset="0"/>
                <a:cs typeface="Arial" panose="020B0604020202020204" pitchFamily="34" charset="0"/>
              </a:rPr>
              <a:t>(в редакції з 28.04.2023) </a:t>
            </a:r>
            <a:endParaRPr lang="uk-UA" sz="3600" dirty="0">
              <a:solidFill>
                <a:schemeClr val="tx1"/>
              </a:solidFill>
              <a:latin typeface="Arial" panose="020B0604020202020204" pitchFamily="34" charset="0"/>
              <a:cs typeface="Arial" panose="020B0604020202020204" pitchFamily="34" charset="0"/>
            </a:endParaRPr>
          </a:p>
          <a:p>
            <a:pPr algn="just"/>
            <a:r>
              <a:rPr lang="uk-UA" sz="3600" dirty="0">
                <a:solidFill>
                  <a:schemeClr val="tx1"/>
                </a:solidFill>
                <a:latin typeface="Arial" panose="020B0604020202020204" pitchFamily="34" charset="0"/>
                <a:cs typeface="Arial" panose="020B0604020202020204" pitchFamily="34" charset="0"/>
              </a:rPr>
              <a:t>… Строки зберігання документів та інформації, визначені цим пунктом, розраховуються з дня подання податкової звітності чи іншої звітності, передбаченої цим Кодексом, для складення якої використовуються зазначені документи…, а для документів, пов’язаних з виконанням вимог іншого законодавства,… – з дня здійснення відповідної господарської операції (для відповідних дозвільних документів – з дня завершення строку їх дії).</a:t>
            </a:r>
          </a:p>
          <a:p>
            <a:pPr>
              <a:spcBef>
                <a:spcPts val="0"/>
              </a:spcBef>
            </a:pPr>
            <a:endParaRPr lang="uk-UA" sz="3600" b="1" dirty="0">
              <a:solidFill>
                <a:schemeClr val="tx1"/>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16763999" y="3408606"/>
            <a:ext cx="5414589" cy="4864579"/>
          </a:xfrm>
          <a:prstGeom prst="rect">
            <a:avLst/>
          </a:prstGeom>
        </p:spPr>
      </p:pic>
      <p:sp>
        <p:nvSpPr>
          <p:cNvPr id="2" name="Прямокутник 1"/>
          <p:cNvSpPr/>
          <p:nvPr/>
        </p:nvSpPr>
        <p:spPr>
          <a:xfrm>
            <a:off x="1764990" y="9794137"/>
            <a:ext cx="19503122" cy="2885405"/>
          </a:xfrm>
          <a:prstGeom prst="rect">
            <a:avLst/>
          </a:prstGeom>
        </p:spPr>
        <p:txBody>
          <a:bodyPr wrap="square">
            <a:spAutoFit/>
          </a:bodyPr>
          <a:lstStyle/>
          <a:p>
            <a:pPr algn="just"/>
            <a:r>
              <a:rPr lang="uk-UA" sz="3600" dirty="0">
                <a:solidFill>
                  <a:schemeClr val="tx1"/>
                </a:solidFill>
                <a:latin typeface="Arial" panose="020B0604020202020204" pitchFamily="34" charset="0"/>
                <a:cs typeface="Arial" panose="020B0604020202020204" pitchFamily="34" charset="0"/>
              </a:rPr>
              <a:t>…</a:t>
            </a:r>
          </a:p>
          <a:p>
            <a:pPr algn="just"/>
            <a:r>
              <a:rPr lang="uk-UA" sz="3600" dirty="0">
                <a:solidFill>
                  <a:schemeClr val="tx1"/>
                </a:solidFill>
                <a:latin typeface="Arial" panose="020B0604020202020204" pitchFamily="34" charset="0"/>
                <a:cs typeface="Arial" panose="020B0604020202020204" pitchFamily="34" charset="0"/>
              </a:rPr>
              <a:t>Передбачені цим пунктом строки зберігання документів та інформації </a:t>
            </a:r>
            <a:r>
              <a:rPr lang="uk-UA" sz="3600" b="1" dirty="0">
                <a:solidFill>
                  <a:schemeClr val="tx1"/>
                </a:solidFill>
                <a:latin typeface="Arial" panose="020B0604020202020204" pitchFamily="34" charset="0"/>
                <a:cs typeface="Arial" panose="020B0604020202020204" pitchFamily="34" charset="0"/>
              </a:rPr>
              <a:t>продовжуються на період зупинення </a:t>
            </a:r>
            <a:r>
              <a:rPr lang="uk-UA" sz="3600" dirty="0">
                <a:solidFill>
                  <a:schemeClr val="tx1"/>
                </a:solidFill>
                <a:latin typeface="Arial" panose="020B0604020202020204" pitchFamily="34" charset="0"/>
                <a:cs typeface="Arial" panose="020B0604020202020204" pitchFamily="34" charset="0"/>
              </a:rPr>
              <a:t>відліку строку давності </a:t>
            </a:r>
            <a:r>
              <a:rPr lang="uk-UA" sz="3600" b="1" dirty="0">
                <a:solidFill>
                  <a:schemeClr val="tx1"/>
                </a:solidFill>
                <a:latin typeface="Arial" panose="020B0604020202020204" pitchFamily="34" charset="0"/>
                <a:cs typeface="Arial" panose="020B0604020202020204" pitchFamily="34" charset="0"/>
              </a:rPr>
              <a:t>у випадках, передбачених </a:t>
            </a:r>
            <a:r>
              <a:rPr lang="uk-UA" sz="3600" b="1" u="sng" dirty="0">
                <a:solidFill>
                  <a:schemeClr val="tx1"/>
                </a:solidFill>
                <a:latin typeface="Arial" panose="020B0604020202020204" pitchFamily="34" charset="0"/>
                <a:cs typeface="Arial" panose="020B0604020202020204" pitchFamily="34" charset="0"/>
              </a:rPr>
              <a:t>пунктом 102.3</a:t>
            </a:r>
            <a:r>
              <a:rPr lang="uk-UA" sz="3600" dirty="0">
                <a:solidFill>
                  <a:schemeClr val="tx1"/>
                </a:solidFill>
                <a:latin typeface="Arial" panose="020B0604020202020204" pitchFamily="34" charset="0"/>
                <a:cs typeface="Arial" panose="020B0604020202020204" pitchFamily="34" charset="0"/>
              </a:rPr>
              <a:t> статті 102 цього Кодексу»</a:t>
            </a:r>
          </a:p>
        </p:txBody>
      </p:sp>
      <p:sp>
        <p:nvSpPr>
          <p:cNvPr id="3" name="Прямоугольник 2">
            <a:extLst>
              <a:ext uri="{FF2B5EF4-FFF2-40B4-BE49-F238E27FC236}">
                <a16:creationId xmlns:a16="http://schemas.microsoft.com/office/drawing/2014/main" id="{3B094A41-691D-4FCD-F8C4-A35CDD41411E}"/>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6" name="Номер слайда 4">
            <a:extLst>
              <a:ext uri="{FF2B5EF4-FFF2-40B4-BE49-F238E27FC236}">
                <a16:creationId xmlns:a16="http://schemas.microsoft.com/office/drawing/2014/main" id="{9553D571-BA9E-79EF-4FD4-DAA4E868D215}"/>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21</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21</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74135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903646" y="1990990"/>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 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6" name="Заголовок 1"/>
          <p:cNvSpPr txBox="1">
            <a:spLocks/>
          </p:cNvSpPr>
          <p:nvPr/>
        </p:nvSpPr>
        <p:spPr>
          <a:xfrm>
            <a:off x="1817144" y="9902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pic>
        <p:nvPicPr>
          <p:cNvPr id="12" name="Picture 2" descr="Методи та форми організації інтерактивної навчальної діяльності учнів Нової  української школ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4137" y="4448851"/>
            <a:ext cx="6129866" cy="4818297"/>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кутник 12"/>
          <p:cNvSpPr/>
          <p:nvPr/>
        </p:nvSpPr>
        <p:spPr>
          <a:xfrm>
            <a:off x="2064041" y="3161672"/>
            <a:ext cx="16935160" cy="9541073"/>
          </a:xfrm>
          <a:prstGeom prst="rect">
            <a:avLst/>
          </a:prstGeom>
        </p:spPr>
        <p:txBody>
          <a:bodyPr wrap="square">
            <a:spAutoFit/>
          </a:bodyPr>
          <a:lstStyle/>
          <a:p>
            <a:pPr>
              <a:spcBef>
                <a:spcPts val="1800"/>
              </a:spcBef>
              <a:defRPr/>
            </a:pPr>
            <a:endParaRPr lang="ru-RU" sz="3600" b="1" i="1"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коли подано декларацію?</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суть порушення (чи пов'язане з декларуванням)?</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коли скоєно порушення?</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чи підпадало дане порушення під "штрафний" мораторій?</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коли було скасовано цей мораторій саме щодо конкретного штрафу?</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вид призначеної перевірки?</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чи підпадав цей вид перевірки під мораторій?</a:t>
            </a:r>
          </a:p>
          <a:p>
            <a:pPr>
              <a:spcBef>
                <a:spcPts val="1200"/>
              </a:spcBef>
            </a:pPr>
            <a:r>
              <a:rPr lang="uk-UA" sz="3600" dirty="0">
                <a:solidFill>
                  <a:schemeClr val="tx1"/>
                </a:solidFill>
                <a:latin typeface="Arial" panose="020B0604020202020204" pitchFamily="34" charset="0"/>
                <a:cs typeface="Arial" panose="020B0604020202020204" pitchFamily="34" charset="0"/>
              </a:rPr>
              <a:t>▪️ якщо так, то коли був скасований?</a:t>
            </a:r>
          </a:p>
          <a:p>
            <a:pPr>
              <a:spcBef>
                <a:spcPts val="1200"/>
              </a:spcBef>
            </a:pPr>
            <a:r>
              <a:rPr lang="uk-UA" sz="3600" dirty="0">
                <a:solidFill>
                  <a:schemeClr val="tx1"/>
                </a:solidFill>
                <a:latin typeface="Arial" panose="020B0604020202020204" pitchFamily="34" charset="0"/>
                <a:cs typeface="Arial" panose="020B0604020202020204" pitchFamily="34" charset="0"/>
              </a:rPr>
              <a:t>▪️ якщо планова – коли первинно було включено до плану-графіку за відповідний період?</a:t>
            </a:r>
          </a:p>
          <a:p>
            <a:pPr>
              <a:spcBef>
                <a:spcPts val="1200"/>
              </a:spcBef>
            </a:pPr>
            <a:r>
              <a:rPr lang="uk-UA" sz="3600" dirty="0">
                <a:solidFill>
                  <a:schemeClr val="tx1"/>
                </a:solidFill>
                <a:latin typeface="Arial" panose="020B0604020202020204" pitchFamily="34" charset="0"/>
                <a:cs typeface="Arial" panose="020B0604020202020204" pitchFamily="34" charset="0"/>
              </a:rPr>
              <a:t>▪️ чи була можливість у ГУ ДПС зафіксувати відповідне порушення за допомогою інших видів перевірок (предмет перевірки, наявність мораторію)</a:t>
            </a:r>
          </a:p>
          <a:p>
            <a:pPr>
              <a:spcBef>
                <a:spcPts val="1200"/>
              </a:spcBef>
            </a:pPr>
            <a:r>
              <a:rPr lang="uk-UA" sz="3600" dirty="0">
                <a:solidFill>
                  <a:schemeClr val="tx1"/>
                </a:solidFill>
                <a:latin typeface="Arial" panose="020B0604020202020204" pitchFamily="34" charset="0"/>
                <a:cs typeface="Arial" panose="020B0604020202020204" pitchFamily="34" charset="0"/>
              </a:rPr>
              <a:t>▪️ </a:t>
            </a:r>
            <a:r>
              <a:rPr lang="uk-UA" sz="3600" b="1" u="sng" dirty="0">
                <a:solidFill>
                  <a:schemeClr val="tx1"/>
                </a:solidFill>
                <a:latin typeface="Arial" panose="020B0604020202020204" pitchFamily="34" charset="0"/>
                <a:cs typeface="Arial" panose="020B0604020202020204" pitchFamily="34" charset="0"/>
              </a:rPr>
              <a:t>ступінь «якості» профільних норм закону … </a:t>
            </a:r>
            <a:endParaRPr lang="ru-RU" sz="3600" b="1" u="sng" dirty="0">
              <a:solidFill>
                <a:schemeClr val="tx1"/>
              </a:solidFill>
              <a:latin typeface="Arial" panose="020B0604020202020204" pitchFamily="34" charset="0"/>
              <a:cs typeface="Arial" panose="020B0604020202020204" pitchFamily="34" charset="0"/>
            </a:endParaRPr>
          </a:p>
        </p:txBody>
      </p:sp>
      <p:sp>
        <p:nvSpPr>
          <p:cNvPr id="14" name="Прямокутник 13"/>
          <p:cNvSpPr/>
          <p:nvPr/>
        </p:nvSpPr>
        <p:spPr>
          <a:xfrm>
            <a:off x="8136648" y="3098746"/>
            <a:ext cx="6636415" cy="769441"/>
          </a:xfrm>
          <a:prstGeom prst="rect">
            <a:avLst/>
          </a:prstGeom>
        </p:spPr>
        <p:txBody>
          <a:bodyPr wrap="square">
            <a:spAutoFit/>
          </a:bodyPr>
          <a:lstStyle/>
          <a:p>
            <a:pPr algn="ctr"/>
            <a:r>
              <a:rPr lang="ru-RU" sz="4400" b="1" dirty="0" err="1">
                <a:solidFill>
                  <a:schemeClr val="tx1"/>
                </a:solidFill>
                <a:latin typeface="Arial" panose="020B0604020202020204" pitchFamily="34" charset="0"/>
                <a:cs typeface="Arial" panose="020B0604020202020204" pitchFamily="34" charset="0"/>
              </a:rPr>
              <a:t>Підбиваємо</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підсумки</a:t>
            </a:r>
            <a:r>
              <a:rPr lang="ru-RU" sz="4400" b="1" dirty="0">
                <a:solidFill>
                  <a:schemeClr val="tx1"/>
                </a:solidFill>
                <a:latin typeface="Arial" panose="020B0604020202020204" pitchFamily="34" charset="0"/>
                <a:cs typeface="Arial" panose="020B0604020202020204" pitchFamily="34" charset="0"/>
              </a:rPr>
              <a:t>:</a:t>
            </a:r>
          </a:p>
        </p:txBody>
      </p:sp>
      <p:sp>
        <p:nvSpPr>
          <p:cNvPr id="2" name="Прямоугольник 1">
            <a:extLst>
              <a:ext uri="{FF2B5EF4-FFF2-40B4-BE49-F238E27FC236}">
                <a16:creationId xmlns:a16="http://schemas.microsoft.com/office/drawing/2014/main" id="{4B41F159-8FF1-9809-BB13-DF30EFB26E98}"/>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FDFFF243-8FF3-CDED-94E4-3E8EC2964304}"/>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22</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5" name="Прямокутник 14"/>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22</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40280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10" name="Прямокутник 9"/>
          <p:cNvSpPr/>
          <p:nvPr/>
        </p:nvSpPr>
        <p:spPr>
          <a:xfrm>
            <a:off x="2068401" y="4342806"/>
            <a:ext cx="20148132" cy="8463855"/>
          </a:xfrm>
          <a:prstGeom prst="rect">
            <a:avLst/>
          </a:prstGeom>
        </p:spPr>
        <p:txBody>
          <a:bodyPr wrap="square">
            <a:spAutoFit/>
          </a:bodyPr>
          <a:lstStyle/>
          <a:p>
            <a:pPr algn="just">
              <a:spcBef>
                <a:spcPts val="0"/>
              </a:spcBef>
            </a:pPr>
            <a:r>
              <a:rPr lang="uk-UA" sz="3200" dirty="0">
                <a:solidFill>
                  <a:schemeClr val="tx1"/>
                </a:solidFill>
                <a:latin typeface="Arial" panose="020B0604020202020204" pitchFamily="34" charset="0"/>
                <a:cs typeface="Arial" panose="020B0604020202020204" pitchFamily="34" charset="0"/>
              </a:rPr>
              <a:t>                                                                   «… перевірка КП «Прилуцька міська друкарня», </a:t>
            </a:r>
            <a:r>
              <a:rPr lang="uk-UA" sz="3200">
                <a:solidFill>
                  <a:schemeClr val="tx1"/>
                </a:solidFill>
                <a:latin typeface="Arial" panose="020B0604020202020204" pitchFamily="34" charset="0"/>
                <a:cs typeface="Arial" panose="020B0604020202020204" pitchFamily="34" charset="0"/>
              </a:rPr>
              <a:t>що </a:t>
            </a:r>
            <a:r>
              <a:rPr lang="uk-UA" sz="3200" smtClean="0">
                <a:solidFill>
                  <a:schemeClr val="tx1"/>
                </a:solidFill>
                <a:latin typeface="Arial" panose="020B0604020202020204" pitchFamily="34" charset="0"/>
                <a:cs typeface="Arial" panose="020B0604020202020204" pitchFamily="34" charset="0"/>
              </a:rPr>
              <a:t>призначена  </a:t>
            </a:r>
            <a:endParaRPr lang="uk-UA" sz="3200" dirty="0">
              <a:solidFill>
                <a:schemeClr val="tx1"/>
              </a:solidFill>
              <a:latin typeface="Arial" panose="020B0604020202020204" pitchFamily="34" charset="0"/>
              <a:cs typeface="Arial" panose="020B0604020202020204" pitchFamily="34" charset="0"/>
            </a:endParaRPr>
          </a:p>
          <a:p>
            <a:pPr algn="just">
              <a:spcBef>
                <a:spcPts val="0"/>
              </a:spcBef>
            </a:pPr>
            <a:r>
              <a:rPr lang="uk-UA" sz="3200" dirty="0">
                <a:solidFill>
                  <a:schemeClr val="tx1"/>
                </a:solidFill>
                <a:latin typeface="Arial" panose="020B0604020202020204" pitchFamily="34" charset="0"/>
                <a:cs typeface="Arial" panose="020B0604020202020204" pitchFamily="34" charset="0"/>
              </a:rPr>
              <a:t>                                                                  16.02.2023 та за результатами якої складено акт 06.03.2023       </a:t>
            </a:r>
          </a:p>
          <a:p>
            <a:pPr algn="just">
              <a:spcBef>
                <a:spcPts val="0"/>
              </a:spcBef>
            </a:pPr>
            <a:r>
              <a:rPr lang="uk-UA" sz="3200" dirty="0">
                <a:solidFill>
                  <a:schemeClr val="tx1"/>
                </a:solidFill>
                <a:latin typeface="Arial" panose="020B0604020202020204" pitchFamily="34" charset="0"/>
                <a:cs typeface="Arial" panose="020B0604020202020204" pitchFamily="34" charset="0"/>
              </a:rPr>
              <a:t>                                                                   проведена за період з 01.01.2017 по 20.02.2023, тобто перевіркою </a:t>
            </a:r>
            <a:r>
              <a:rPr lang="uk-UA" sz="3200" b="1" dirty="0">
                <a:solidFill>
                  <a:schemeClr val="tx1"/>
                </a:solidFill>
                <a:latin typeface="Arial" panose="020B0604020202020204" pitchFamily="34" charset="0"/>
                <a:cs typeface="Arial" panose="020B0604020202020204" pitchFamily="34" charset="0"/>
              </a:rPr>
              <a:t>охоплено більш ніж шестирічний період діяльності </a:t>
            </a:r>
            <a:r>
              <a:rPr lang="uk-UA" sz="3200" dirty="0">
                <a:solidFill>
                  <a:schemeClr val="tx1"/>
                </a:solidFill>
                <a:latin typeface="Arial" panose="020B0604020202020204" pitchFamily="34" charset="0"/>
                <a:cs typeface="Arial" panose="020B0604020202020204" pitchFamily="34" charset="0"/>
              </a:rPr>
              <a:t>підприємства, що не відповідає вимогам податкового законодавства зважаючи на наданий судом аналіз нормам ПКУ,... Окрім того, </a:t>
            </a:r>
            <a:r>
              <a:rPr lang="uk-UA" sz="3200" b="1" dirty="0">
                <a:solidFill>
                  <a:schemeClr val="tx1"/>
                </a:solidFill>
                <a:latin typeface="Arial" panose="020B0604020202020204" pitchFamily="34" charset="0"/>
                <a:cs typeface="Arial" panose="020B0604020202020204" pitchFamily="34" charset="0"/>
              </a:rPr>
              <a:t>в разі встановлення порушень за період, що перевищує 1095 днів контролюючий орган не має права на застосування до платника податків грошових зобов`язань.</a:t>
            </a:r>
          </a:p>
          <a:p>
            <a:pPr algn="just">
              <a:spcBef>
                <a:spcPts val="0"/>
              </a:spcBef>
            </a:pPr>
            <a:r>
              <a:rPr lang="uk-UA" sz="3200" dirty="0">
                <a:solidFill>
                  <a:schemeClr val="tx1"/>
                </a:solidFill>
                <a:latin typeface="Arial" panose="020B0604020202020204" pitchFamily="34" charset="0"/>
                <a:cs typeface="Arial" panose="020B0604020202020204" pitchFamily="34" charset="0"/>
              </a:rPr>
              <a:t>…</a:t>
            </a:r>
          </a:p>
          <a:p>
            <a:pPr algn="just">
              <a:spcBef>
                <a:spcPts val="0"/>
              </a:spcBef>
            </a:pPr>
            <a:r>
              <a:rPr lang="uk-UA" sz="3200" dirty="0">
                <a:solidFill>
                  <a:schemeClr val="tx1"/>
                </a:solidFill>
                <a:latin typeface="Arial" panose="020B0604020202020204" pitchFamily="34" charset="0"/>
                <a:cs typeface="Arial" panose="020B0604020202020204" pitchFamily="34" charset="0"/>
              </a:rPr>
              <a:t>…суд вважає недопустимою з точки зору верховенства права ситуацію, за якої контролюючий орган маючи всі законні права на проведення документальної позапланової перевірки платника податків, яким до ЄДР </a:t>
            </a:r>
            <a:r>
              <a:rPr lang="uk-UA" sz="3200" dirty="0" err="1">
                <a:solidFill>
                  <a:schemeClr val="tx1"/>
                </a:solidFill>
                <a:latin typeface="Arial" panose="020B0604020202020204" pitchFamily="34" charset="0"/>
                <a:cs typeface="Arial" panose="020B0604020202020204" pitchFamily="34" charset="0"/>
              </a:rPr>
              <a:t>внесено</a:t>
            </a:r>
            <a:r>
              <a:rPr lang="uk-UA" sz="3200" dirty="0">
                <a:solidFill>
                  <a:schemeClr val="tx1"/>
                </a:solidFill>
                <a:latin typeface="Arial" panose="020B0604020202020204" pitchFamily="34" charset="0"/>
                <a:cs typeface="Arial" panose="020B0604020202020204" pitchFamily="34" charset="0"/>
              </a:rPr>
              <a:t> рішення про припинення діяльності шляхом ліквідації у 2021 році, розпочав таку перевірку лише у 2023 році й при цьому охопив період діяльності такого платника, що перевищує встановлений ПК України, тобто перевірку проведено за 6 років діяльності. Більш того, встановлені порушення податкового законодавства у 2017-2020 роках призвели до нарахування платнику грошових зобов`язань.</a:t>
            </a:r>
          </a:p>
          <a:p>
            <a:pPr algn="just">
              <a:spcBef>
                <a:spcPts val="0"/>
              </a:spcBef>
            </a:pPr>
            <a:r>
              <a:rPr lang="uk-UA" sz="3200" dirty="0">
                <a:solidFill>
                  <a:schemeClr val="tx1"/>
                </a:solidFill>
                <a:latin typeface="Arial" panose="020B0604020202020204" pitchFamily="34" charset="0"/>
                <a:cs typeface="Arial" panose="020B0604020202020204" pitchFamily="34" charset="0"/>
              </a:rPr>
              <a:t>Відтак втручання в роботу позивача за встановлених обставин, на думку суду, не може вважатися пропорційним та становить "індивідуальний та надмірний тягар" для позивача»</a:t>
            </a:r>
          </a:p>
        </p:txBody>
      </p:sp>
      <p:sp>
        <p:nvSpPr>
          <p:cNvPr id="11" name="Овал 10"/>
          <p:cNvSpPr/>
          <p:nvPr/>
        </p:nvSpPr>
        <p:spPr>
          <a:xfrm>
            <a:off x="2344634" y="2643747"/>
            <a:ext cx="6809170" cy="2209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Рішення Чернігівського ОАС від 03.01.2024 р. у </a:t>
            </a:r>
            <a:r>
              <a:rPr lang="uk-UA" sz="3400">
                <a:latin typeface="Arial" panose="020B0604020202020204" pitchFamily="34" charset="0"/>
                <a:cs typeface="Arial" panose="020B0604020202020204" pitchFamily="34" charset="0"/>
              </a:rPr>
              <a:t>справі </a:t>
            </a:r>
            <a:r>
              <a:rPr lang="uk-UA" sz="3400" smtClean="0">
                <a:latin typeface="Arial" panose="020B0604020202020204" pitchFamily="34" charset="0"/>
                <a:cs typeface="Arial" panose="020B0604020202020204" pitchFamily="34" charset="0"/>
              </a:rPr>
              <a:t>№620/9825/23 </a:t>
            </a:r>
            <a:endParaRPr lang="uk-UA" sz="3400" dirty="0">
              <a:latin typeface="Arial" panose="020B0604020202020204" pitchFamily="34" charset="0"/>
              <a:cs typeface="Arial" panose="020B0604020202020204" pitchFamily="34" charset="0"/>
            </a:endParaRPr>
          </a:p>
        </p:txBody>
      </p:sp>
      <p:sp>
        <p:nvSpPr>
          <p:cNvPr id="15" name="Прямокутник 14"/>
          <p:cNvSpPr/>
          <p:nvPr/>
        </p:nvSpPr>
        <p:spPr>
          <a:xfrm>
            <a:off x="15230198" y="2042703"/>
            <a:ext cx="4712157" cy="2039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23</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23</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08502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10" name="Прямокутник 9"/>
          <p:cNvSpPr/>
          <p:nvPr/>
        </p:nvSpPr>
        <p:spPr>
          <a:xfrm>
            <a:off x="2068401" y="4104911"/>
            <a:ext cx="20605332" cy="8494633"/>
          </a:xfrm>
          <a:prstGeom prst="rect">
            <a:avLst/>
          </a:prstGeom>
        </p:spPr>
        <p:txBody>
          <a:bodyPr wrap="square">
            <a:spAutoFit/>
          </a:bodyPr>
          <a:lstStyle/>
          <a:p>
            <a:pPr algn="just">
              <a:spcBef>
                <a:spcPts val="0"/>
              </a:spcBef>
            </a:pPr>
            <a:r>
              <a:rPr lang="uk-UA" sz="3400" dirty="0">
                <a:solidFill>
                  <a:schemeClr val="tx1"/>
                </a:solidFill>
                <a:latin typeface="Arial" panose="020B0604020202020204" pitchFamily="34" charset="0"/>
                <a:cs typeface="Arial" panose="020B0604020202020204" pitchFamily="34" charset="0"/>
              </a:rPr>
              <a:t>                                                          </a:t>
            </a:r>
            <a:r>
              <a:rPr lang="uk-UA" sz="3200" dirty="0">
                <a:solidFill>
                  <a:schemeClr val="tx1"/>
                </a:solidFill>
                <a:latin typeface="Arial" panose="020B0604020202020204" pitchFamily="34" charset="0"/>
                <a:cs typeface="Arial" panose="020B0604020202020204" pitchFamily="34" charset="0"/>
              </a:rPr>
              <a:t>«За   позицією   податкового   органу,   </a:t>
            </a:r>
            <a:r>
              <a:rPr lang="uk-UA" sz="3200" b="1" dirty="0">
                <a:solidFill>
                  <a:schemeClr val="tx1"/>
                </a:solidFill>
                <a:latin typeface="Arial" panose="020B0604020202020204" pitchFamily="34" charset="0"/>
                <a:cs typeface="Arial" panose="020B0604020202020204" pitchFamily="34" charset="0"/>
              </a:rPr>
              <a:t>початком   перебігу 1095-    </a:t>
            </a:r>
          </a:p>
          <a:p>
            <a:pPr algn="just">
              <a:spcBef>
                <a:spcPts val="0"/>
              </a:spcBef>
            </a:pPr>
            <a:r>
              <a:rPr lang="uk-UA" sz="3200" b="1" dirty="0">
                <a:solidFill>
                  <a:schemeClr val="tx1"/>
                </a:solidFill>
                <a:latin typeface="Arial" panose="020B0604020202020204" pitchFamily="34" charset="0"/>
                <a:cs typeface="Arial" panose="020B0604020202020204" pitchFamily="34" charset="0"/>
              </a:rPr>
              <a:t>                                                             денного  строку  для  застосування штрафу</a:t>
            </a:r>
            <a:r>
              <a:rPr lang="uk-UA" sz="3200" dirty="0">
                <a:solidFill>
                  <a:schemeClr val="tx1"/>
                </a:solidFill>
                <a:latin typeface="Arial" panose="020B0604020202020204" pitchFamily="34" charset="0"/>
                <a:cs typeface="Arial" panose="020B0604020202020204" pitchFamily="34" charset="0"/>
              </a:rPr>
              <a:t> за порушення, що їх допустила …  у  першому  кварталі 2017 року, є 11.05.2017 р., </a:t>
            </a:r>
            <a:r>
              <a:rPr lang="uk-UA" sz="3200" b="1" dirty="0">
                <a:solidFill>
                  <a:schemeClr val="tx1"/>
                </a:solidFill>
                <a:latin typeface="Arial" panose="020B0604020202020204" pitchFamily="34" charset="0"/>
                <a:cs typeface="Arial" panose="020B0604020202020204" pitchFamily="34" charset="0"/>
              </a:rPr>
              <a:t>тобто наступний день за останнім днем граничного строку подання податкової декларації </a:t>
            </a:r>
            <a:r>
              <a:rPr lang="uk-UA" sz="3200" dirty="0">
                <a:solidFill>
                  <a:schemeClr val="tx1"/>
                </a:solidFill>
                <a:latin typeface="Arial" panose="020B0604020202020204" pitchFamily="34" charset="0"/>
                <a:cs typeface="Arial" panose="020B0604020202020204" pitchFamily="34" charset="0"/>
              </a:rPr>
              <a:t>(Податкового розрахунку сум доходу, нарахованого (сплаченого) на користь фізичних осіб, і сум утриманого з них податку за І квартал 2017 року).</a:t>
            </a:r>
          </a:p>
          <a:p>
            <a:pPr algn="just">
              <a:spcBef>
                <a:spcPts val="0"/>
              </a:spcBef>
            </a:pPr>
            <a:r>
              <a:rPr lang="uk-UA" sz="3200" dirty="0">
                <a:solidFill>
                  <a:schemeClr val="tx1"/>
                </a:solidFill>
                <a:latin typeface="Arial" panose="020B0604020202020204" pitchFamily="34" charset="0"/>
                <a:cs typeface="Arial" panose="020B0604020202020204" pitchFamily="34" charset="0"/>
              </a:rPr>
              <a:t>З урахуванням того, що на підставі </a:t>
            </a:r>
            <a:r>
              <a:rPr lang="uk-UA" sz="3200" dirty="0" err="1">
                <a:solidFill>
                  <a:schemeClr val="tx1"/>
                </a:solidFill>
                <a:latin typeface="Arial" panose="020B0604020202020204" pitchFamily="34" charset="0"/>
                <a:cs typeface="Arial" panose="020B0604020202020204" pitchFamily="34" charset="0"/>
              </a:rPr>
              <a:t>абз</a:t>
            </a:r>
            <a:r>
              <a:rPr lang="uk-UA" sz="3200" dirty="0">
                <a:solidFill>
                  <a:schemeClr val="tx1"/>
                </a:solidFill>
                <a:latin typeface="Arial" panose="020B0604020202020204" pitchFamily="34" charset="0"/>
                <a:cs typeface="Arial" panose="020B0604020202020204" pitchFamily="34" charset="0"/>
              </a:rPr>
              <a:t>. 4 п. 52-2 підрозд.10 </a:t>
            </a:r>
            <a:r>
              <a:rPr lang="uk-UA" sz="3200" dirty="0" err="1">
                <a:solidFill>
                  <a:schemeClr val="tx1"/>
                </a:solidFill>
                <a:latin typeface="Arial" panose="020B0604020202020204" pitchFamily="34" charset="0"/>
                <a:cs typeface="Arial" panose="020B0604020202020204" pitchFamily="34" charset="0"/>
              </a:rPr>
              <a:t>розд</a:t>
            </a:r>
            <a:r>
              <a:rPr lang="uk-UA" sz="3200" dirty="0">
                <a:solidFill>
                  <a:schemeClr val="tx1"/>
                </a:solidFill>
                <a:latin typeface="Arial" panose="020B0604020202020204" pitchFamily="34" charset="0"/>
                <a:cs typeface="Arial" panose="020B0604020202020204" pitchFamily="34" charset="0"/>
              </a:rPr>
              <a:t>. ХХ ПК України з 18.03.2020р. (до спливу 1095 днів з 11.05.2017 р.) перебіг передбаченого ст.102 ПК України строку було </a:t>
            </a:r>
            <a:r>
              <a:rPr lang="uk-UA" sz="3200" dirty="0" err="1">
                <a:solidFill>
                  <a:schemeClr val="tx1"/>
                </a:solidFill>
                <a:latin typeface="Arial" panose="020B0604020202020204" pitchFamily="34" charset="0"/>
                <a:cs typeface="Arial" panose="020B0604020202020204" pitchFamily="34" charset="0"/>
              </a:rPr>
              <a:t>зупинено</a:t>
            </a:r>
            <a:r>
              <a:rPr lang="uk-UA" sz="3200" dirty="0">
                <a:solidFill>
                  <a:schemeClr val="tx1"/>
                </a:solidFill>
                <a:latin typeface="Arial" panose="020B0604020202020204" pitchFamily="34" charset="0"/>
                <a:cs typeface="Arial" panose="020B0604020202020204" pitchFamily="34" charset="0"/>
              </a:rPr>
              <a:t>, застосування у жовтні 2020р. штрафу за порушення, що мали місце в період з 01.01.2017р. до 17.03.2017 р., є законним.</a:t>
            </a:r>
          </a:p>
          <a:p>
            <a:pPr algn="just">
              <a:spcBef>
                <a:spcPts val="0"/>
              </a:spcBef>
            </a:pPr>
            <a:r>
              <a:rPr lang="uk-UA" sz="3200" dirty="0">
                <a:solidFill>
                  <a:schemeClr val="tx1"/>
                </a:solidFill>
                <a:latin typeface="Arial" panose="020B0604020202020204" pitchFamily="34" charset="0"/>
                <a:cs typeface="Arial" panose="020B0604020202020204" pitchFamily="34" charset="0"/>
              </a:rPr>
              <a:t>…</a:t>
            </a:r>
          </a:p>
          <a:p>
            <a:pPr algn="just">
              <a:spcBef>
                <a:spcPts val="0"/>
              </a:spcBef>
            </a:pPr>
            <a:r>
              <a:rPr lang="uk-UA" sz="3200" dirty="0">
                <a:solidFill>
                  <a:schemeClr val="tx1"/>
                </a:solidFill>
                <a:latin typeface="Arial" panose="020B0604020202020204" pitchFamily="34" charset="0"/>
                <a:cs typeface="Arial" panose="020B0604020202020204" pitchFamily="34" charset="0"/>
              </a:rPr>
              <a:t>Однак, виявлені перевіркою </a:t>
            </a:r>
            <a:r>
              <a:rPr lang="uk-UA" sz="3200" b="1" dirty="0">
                <a:solidFill>
                  <a:schemeClr val="tx1"/>
                </a:solidFill>
                <a:latin typeface="Arial" panose="020B0604020202020204" pitchFamily="34" charset="0"/>
                <a:cs typeface="Arial" panose="020B0604020202020204" pitchFamily="34" charset="0"/>
              </a:rPr>
              <a:t>порушення не пов`язані з фактом подання податкової декларації</a:t>
            </a:r>
            <a:r>
              <a:rPr lang="uk-UA" sz="3200" dirty="0">
                <a:solidFill>
                  <a:schemeClr val="tx1"/>
                </a:solidFill>
                <a:latin typeface="Arial" panose="020B0604020202020204" pitchFamily="34" charset="0"/>
                <a:cs typeface="Arial" panose="020B0604020202020204" pitchFamily="34" charset="0"/>
              </a:rPr>
              <a:t>, а тому встановлений ст. 102 ПКУ </a:t>
            </a:r>
            <a:r>
              <a:rPr lang="uk-UA" sz="3200" b="1" dirty="0">
                <a:solidFill>
                  <a:schemeClr val="tx1"/>
                </a:solidFill>
                <a:latin typeface="Arial" panose="020B0604020202020204" pitchFamily="34" charset="0"/>
                <a:cs typeface="Arial" panose="020B0604020202020204" pitchFamily="34" charset="0"/>
              </a:rPr>
              <a:t>строк має обчислюватися з дня вчинення порушення</a:t>
            </a:r>
            <a:r>
              <a:rPr lang="uk-UA" sz="3200" dirty="0">
                <a:solidFill>
                  <a:schemeClr val="tx1"/>
                </a:solidFill>
                <a:latin typeface="Arial" panose="020B0604020202020204" pitchFamily="34" charset="0"/>
                <a:cs typeface="Arial" panose="020B0604020202020204" pitchFamily="34" charset="0"/>
              </a:rPr>
              <a:t>, враховуючи, що відповідний обов`язок податкового </a:t>
            </a:r>
            <a:r>
              <a:rPr lang="uk-UA" sz="3200" dirty="0" err="1">
                <a:solidFill>
                  <a:schemeClr val="tx1"/>
                </a:solidFill>
                <a:latin typeface="Arial" panose="020B0604020202020204" pitchFamily="34" charset="0"/>
                <a:cs typeface="Arial" panose="020B0604020202020204" pitchFamily="34" charset="0"/>
              </a:rPr>
              <a:t>агента</a:t>
            </a:r>
            <a:r>
              <a:rPr lang="uk-UA" sz="3200" dirty="0">
                <a:solidFill>
                  <a:schemeClr val="tx1"/>
                </a:solidFill>
                <a:latin typeface="Arial" panose="020B0604020202020204" pitchFamily="34" charset="0"/>
                <a:cs typeface="Arial" panose="020B0604020202020204" pitchFamily="34" charset="0"/>
              </a:rPr>
              <a:t>, … виникає з факту виплати доходу, а не з факту декларування.</a:t>
            </a:r>
          </a:p>
          <a:p>
            <a:pPr algn="just">
              <a:spcBef>
                <a:spcPts val="0"/>
              </a:spcBef>
            </a:pPr>
            <a:r>
              <a:rPr lang="uk-UA" sz="3200" dirty="0">
                <a:solidFill>
                  <a:schemeClr val="tx1"/>
                </a:solidFill>
                <a:latin typeface="Arial" panose="020B0604020202020204" pitchFamily="34" charset="0"/>
                <a:cs typeface="Arial" panose="020B0604020202020204" pitchFamily="34" charset="0"/>
              </a:rPr>
              <a:t>…</a:t>
            </a:r>
          </a:p>
          <a:p>
            <a:pPr algn="just">
              <a:spcBef>
                <a:spcPts val="0"/>
              </a:spcBef>
            </a:pPr>
            <a:r>
              <a:rPr lang="uk-UA" sz="3200" dirty="0">
                <a:solidFill>
                  <a:schemeClr val="tx1"/>
                </a:solidFill>
                <a:latin typeface="Arial" panose="020B0604020202020204" pitchFamily="34" charset="0"/>
                <a:cs typeface="Arial" panose="020B0604020202020204" pitchFamily="34" charset="0"/>
              </a:rPr>
              <a:t>Таким чином, суд першої інстанції дійшов правильного висновку, що застосування штрафу за період з 01.01.2017 р. до 17.03.2017 р. є незаконним; відповідно, й порядок визначення інших сум (з послідовним збільшенням, у зв`язку з неодноразовими порушеннями, суми штрафу) не відповідає п. 127.1 ст.127 ПК України»</a:t>
            </a:r>
          </a:p>
        </p:txBody>
      </p:sp>
      <p:sp>
        <p:nvSpPr>
          <p:cNvPr id="11" name="Овал 10"/>
          <p:cNvSpPr/>
          <p:nvPr/>
        </p:nvSpPr>
        <p:spPr>
          <a:xfrm>
            <a:off x="2068401" y="2273971"/>
            <a:ext cx="6183528" cy="2113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П</a:t>
            </a:r>
            <a:r>
              <a:rPr lang="en-US" sz="3400">
                <a:latin typeface="Arial" panose="020B0604020202020204" pitchFamily="34" charset="0"/>
                <a:cs typeface="Arial" panose="020B0604020202020204" pitchFamily="34" charset="0"/>
              </a:rPr>
              <a:t>’</a:t>
            </a:r>
            <a:r>
              <a:rPr lang="uk-UA" sz="3400">
                <a:latin typeface="Arial" panose="020B0604020202020204" pitchFamily="34" charset="0"/>
                <a:cs typeface="Arial" panose="020B0604020202020204" pitchFamily="34" charset="0"/>
              </a:rPr>
              <a:t>ятого ААС від 18.09.23 у справі №400/17/22</a:t>
            </a:r>
            <a:endParaRPr lang="ru-RU" sz="3400">
              <a:latin typeface="Arial" panose="020B0604020202020204" pitchFamily="34" charset="0"/>
              <a:cs typeface="Arial" panose="020B0604020202020204" pitchFamily="34" charset="0"/>
            </a:endParaRPr>
          </a:p>
        </p:txBody>
      </p:sp>
      <p:sp>
        <p:nvSpPr>
          <p:cNvPr id="15" name="Прямокутник 14"/>
          <p:cNvSpPr/>
          <p:nvPr/>
        </p:nvSpPr>
        <p:spPr>
          <a:xfrm>
            <a:off x="13775994" y="1537766"/>
            <a:ext cx="4712157" cy="2039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24</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92456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(НЕ) ДОПУСКАЙТЕ ДО ПЕРЕВІРОК «З РОЗУМОМ»</a:t>
            </a:r>
          </a:p>
          <a:p>
            <a:pPr hangingPunct="1">
              <a:lnSpc>
                <a:spcPct val="100000"/>
              </a:lnSpc>
            </a:pPr>
            <a:r>
              <a:rPr lang="uk-UA" sz="4850" spc="0" dirty="0">
                <a:latin typeface="Arial" panose="020B0604020202020204" pitchFamily="34" charset="0"/>
                <a:cs typeface="Arial" panose="020B0604020202020204" pitchFamily="34" charset="0"/>
              </a:rPr>
              <a:t>ТА ПАМ</a:t>
            </a:r>
            <a:r>
              <a:rPr lang="en-US" sz="4850" spc="0" dirty="0">
                <a:latin typeface="Arial" panose="020B0604020202020204" pitchFamily="34" charset="0"/>
                <a:cs typeface="Arial" panose="020B0604020202020204" pitchFamily="34" charset="0"/>
              </a:rPr>
              <a:t>’</a:t>
            </a:r>
            <a:r>
              <a:rPr lang="uk-UA" sz="4850" spc="0" dirty="0">
                <a:latin typeface="Arial" panose="020B0604020202020204" pitchFamily="34" charset="0"/>
                <a:cs typeface="Arial" panose="020B0604020202020204" pitchFamily="34" charset="0"/>
              </a:rPr>
              <a:t>ЯТАЙТЕ ПРО «ПРИХОВАНІ» РИЗИКИ</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pic>
        <p:nvPicPr>
          <p:cNvPr id="10" name="Рисунок 9" descr="Картинки по запросу ромашка гадание картинки"/>
          <p:cNvPicPr/>
          <p:nvPr/>
        </p:nvPicPr>
        <p:blipFill>
          <a:blip r:embed="rId3" cstate="print"/>
          <a:srcRect/>
          <a:stretch>
            <a:fillRect/>
          </a:stretch>
        </p:blipFill>
        <p:spPr bwMode="auto">
          <a:xfrm flipH="1">
            <a:off x="3653737" y="2406316"/>
            <a:ext cx="16868273" cy="9837987"/>
          </a:xfrm>
          <a:prstGeom prst="rect">
            <a:avLst/>
          </a:prstGeom>
          <a:noFill/>
          <a:ln w="9525">
            <a:noFill/>
            <a:miter lim="800000"/>
            <a:headEnd/>
            <a:tailEnd/>
          </a:ln>
        </p:spPr>
      </p:pic>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25</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33822928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(НЕ) ДОПУСКАЙТЕ ДО ПЕРЕВІРОК «З РОЗУМОМ»</a:t>
            </a:r>
          </a:p>
          <a:p>
            <a:pPr hangingPunct="1">
              <a:lnSpc>
                <a:spcPct val="100000"/>
              </a:lnSpc>
            </a:pPr>
            <a:r>
              <a:rPr lang="uk-UA" sz="4850" spc="0" dirty="0">
                <a:latin typeface="Arial" panose="020B0604020202020204" pitchFamily="34" charset="0"/>
                <a:cs typeface="Arial" panose="020B0604020202020204" pitchFamily="34" charset="0"/>
              </a:rPr>
              <a:t>ТА ПАМ</a:t>
            </a:r>
            <a:r>
              <a:rPr lang="en-US" sz="4850" spc="0" dirty="0">
                <a:latin typeface="Arial" panose="020B0604020202020204" pitchFamily="34" charset="0"/>
                <a:cs typeface="Arial" panose="020B0604020202020204" pitchFamily="34" charset="0"/>
              </a:rPr>
              <a:t>’</a:t>
            </a:r>
            <a:r>
              <a:rPr lang="uk-UA" sz="4850" spc="0" dirty="0">
                <a:latin typeface="Arial" panose="020B0604020202020204" pitchFamily="34" charset="0"/>
                <a:cs typeface="Arial" panose="020B0604020202020204" pitchFamily="34" charset="0"/>
              </a:rPr>
              <a:t>ЯТАЙТЕ ПРО «ПРИХОВАНІ» РИЗИКИ</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26</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pic>
        <p:nvPicPr>
          <p:cNvPr id="11" name="Рисунок 10" descr="http://risovach.ru/upload/2014/03/mem/fraj_44351585_orig_.jpg"/>
          <p:cNvPicPr/>
          <p:nvPr/>
        </p:nvPicPr>
        <p:blipFill>
          <a:blip r:embed="rId3" cstate="print"/>
          <a:srcRect/>
          <a:stretch>
            <a:fillRect/>
          </a:stretch>
        </p:blipFill>
        <p:spPr bwMode="auto">
          <a:xfrm>
            <a:off x="14510084" y="5029200"/>
            <a:ext cx="7724274" cy="4860758"/>
          </a:xfrm>
          <a:prstGeom prst="rect">
            <a:avLst/>
          </a:prstGeom>
          <a:noFill/>
          <a:ln w="9525">
            <a:noFill/>
            <a:miter lim="800000"/>
            <a:headEnd/>
            <a:tailEnd/>
          </a:ln>
        </p:spPr>
      </p:pic>
      <p:sp>
        <p:nvSpPr>
          <p:cNvPr id="12" name="Прямоугольник 10"/>
          <p:cNvSpPr/>
          <p:nvPr/>
        </p:nvSpPr>
        <p:spPr>
          <a:xfrm>
            <a:off x="14822023" y="1900989"/>
            <a:ext cx="6964065" cy="2636010"/>
          </a:xfrm>
          <a:prstGeom prst="rect">
            <a:avLst/>
          </a:prstGeom>
          <a:solidFill>
            <a:srgbClr val="B2A18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ru-RU" sz="3400" b="1" dirty="0">
                <a:solidFill>
                  <a:schemeClr val="tx1"/>
                </a:solidFill>
                <a:latin typeface="Arial" panose="020B0604020202020204" pitchFamily="34" charset="0"/>
                <a:cs typeface="Arial" panose="020B0604020202020204" pitchFamily="34" charset="0"/>
              </a:rPr>
              <a:t>АДМІНАРЕШТИ АКТИВІВ</a:t>
            </a:r>
          </a:p>
          <a:p>
            <a:pPr algn="ctr">
              <a:spcBef>
                <a:spcPts val="0"/>
              </a:spcBef>
            </a:pPr>
            <a:r>
              <a:rPr lang="ru-RU" sz="3400" i="1" dirty="0">
                <a:solidFill>
                  <a:schemeClr val="tx1"/>
                </a:solidFill>
                <a:latin typeface="Arial" panose="020B0604020202020204" pitchFamily="34" charset="0"/>
                <a:cs typeface="Arial" panose="020B0604020202020204" pitchFamily="34" charset="0"/>
              </a:rPr>
              <a:t>(</a:t>
            </a:r>
            <a:r>
              <a:rPr lang="ru-RU" sz="3400" i="1" dirty="0" err="1">
                <a:solidFill>
                  <a:schemeClr val="tx1"/>
                </a:solidFill>
                <a:latin typeface="Arial" panose="020B0604020202020204" pitchFamily="34" charset="0"/>
                <a:cs typeface="Arial" panose="020B0604020202020204" pitchFamily="34" charset="0"/>
              </a:rPr>
              <a:t>кошти</a:t>
            </a:r>
            <a:r>
              <a:rPr lang="ru-RU" sz="3400" i="1" dirty="0">
                <a:solidFill>
                  <a:schemeClr val="tx1"/>
                </a:solidFill>
                <a:latin typeface="Arial" panose="020B0604020202020204" pitchFamily="34" charset="0"/>
                <a:cs typeface="Arial" panose="020B0604020202020204" pitchFamily="34" charset="0"/>
              </a:rPr>
              <a:t> на </a:t>
            </a:r>
            <a:r>
              <a:rPr lang="ru-RU" sz="3400" i="1" dirty="0" err="1">
                <a:solidFill>
                  <a:schemeClr val="tx1"/>
                </a:solidFill>
                <a:latin typeface="Arial" panose="020B0604020202020204" pitchFamily="34" charset="0"/>
                <a:cs typeface="Arial" panose="020B0604020202020204" pitchFamily="34" charset="0"/>
              </a:rPr>
              <a:t>рахунках</a:t>
            </a:r>
            <a:r>
              <a:rPr lang="ru-RU" sz="3400" i="1" dirty="0">
                <a:solidFill>
                  <a:schemeClr val="tx1"/>
                </a:solidFill>
                <a:latin typeface="Arial" panose="020B0604020202020204" pitchFamily="34" charset="0"/>
                <a:cs typeface="Arial" panose="020B0604020202020204" pitchFamily="34" charset="0"/>
              </a:rPr>
              <a:t>, </a:t>
            </a:r>
            <a:r>
              <a:rPr lang="ru-RU" sz="3400" i="1" dirty="0" err="1">
                <a:solidFill>
                  <a:schemeClr val="tx1"/>
                </a:solidFill>
                <a:latin typeface="Arial" panose="020B0604020202020204" pitchFamily="34" charset="0"/>
                <a:cs typeface="Arial" panose="020B0604020202020204" pitchFamily="34" charset="0"/>
              </a:rPr>
              <a:t>активів</a:t>
            </a:r>
            <a:r>
              <a:rPr lang="ru-RU" sz="3400" i="1" dirty="0">
                <a:solidFill>
                  <a:schemeClr val="tx1"/>
                </a:solidFill>
                <a:latin typeface="Arial" panose="020B0604020202020204" pitchFamily="34" charset="0"/>
                <a:cs typeface="Arial" panose="020B0604020202020204" pitchFamily="34" charset="0"/>
              </a:rPr>
              <a:t>, у т.ч. «</a:t>
            </a:r>
            <a:r>
              <a:rPr lang="ru-RU" sz="3400" i="1" dirty="0" err="1">
                <a:solidFill>
                  <a:schemeClr val="tx1"/>
                </a:solidFill>
                <a:latin typeface="Arial" panose="020B0604020202020204" pitchFamily="34" charset="0"/>
                <a:cs typeface="Arial" panose="020B0604020202020204" pitchFamily="34" charset="0"/>
              </a:rPr>
              <a:t>ліміт</a:t>
            </a:r>
            <a:r>
              <a:rPr lang="ru-RU" sz="3400" i="1" dirty="0">
                <a:solidFill>
                  <a:schemeClr val="tx1"/>
                </a:solidFill>
                <a:latin typeface="Arial" panose="020B0604020202020204" pitchFamily="34" charset="0"/>
                <a:cs typeface="Arial" panose="020B0604020202020204" pitchFamily="34" charset="0"/>
              </a:rPr>
              <a:t> </a:t>
            </a:r>
            <a:r>
              <a:rPr lang="ru-RU" sz="3400" i="1" dirty="0" err="1">
                <a:solidFill>
                  <a:schemeClr val="tx1"/>
                </a:solidFill>
                <a:latin typeface="Arial" panose="020B0604020202020204" pitchFamily="34" charset="0"/>
                <a:cs typeface="Arial" panose="020B0604020202020204" pitchFamily="34" charset="0"/>
              </a:rPr>
              <a:t>реєстрації</a:t>
            </a:r>
            <a:r>
              <a:rPr lang="ru-RU" sz="3400" i="1" dirty="0">
                <a:solidFill>
                  <a:schemeClr val="tx1"/>
                </a:solidFill>
                <a:latin typeface="Arial" panose="020B0604020202020204" pitchFamily="34" charset="0"/>
                <a:cs typeface="Arial" panose="020B0604020202020204" pitchFamily="34" charset="0"/>
              </a:rPr>
              <a:t>»)</a:t>
            </a:r>
            <a:endParaRPr lang="uk-UA" sz="3400" i="1" dirty="0">
              <a:solidFill>
                <a:schemeClr val="tx1"/>
              </a:solidFill>
              <a:latin typeface="Arial" panose="020B0604020202020204" pitchFamily="34" charset="0"/>
              <a:cs typeface="Arial" panose="020B0604020202020204" pitchFamily="34" charset="0"/>
            </a:endParaRPr>
          </a:p>
        </p:txBody>
      </p:sp>
      <p:sp>
        <p:nvSpPr>
          <p:cNvPr id="13" name="Прямоугольник 10"/>
          <p:cNvSpPr/>
          <p:nvPr/>
        </p:nvSpPr>
        <p:spPr>
          <a:xfrm>
            <a:off x="14822024" y="10382159"/>
            <a:ext cx="6964065" cy="2643976"/>
          </a:xfrm>
          <a:prstGeom prst="rect">
            <a:avLst/>
          </a:prstGeom>
          <a:solidFill>
            <a:srgbClr val="B2A18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uk-UA" sz="3400" b="1" dirty="0">
                <a:solidFill>
                  <a:schemeClr val="tx1"/>
                </a:solidFill>
                <a:latin typeface="Arial" panose="020B0604020202020204" pitchFamily="34" charset="0"/>
                <a:cs typeface="Arial" panose="020B0604020202020204" pitchFamily="34" charset="0"/>
              </a:rPr>
              <a:t>СУДИ</a:t>
            </a:r>
            <a:endParaRPr lang="ru-RU" sz="3400" b="1" dirty="0">
              <a:solidFill>
                <a:schemeClr val="tx1"/>
              </a:solidFill>
              <a:latin typeface="Arial" panose="020B0604020202020204" pitchFamily="34" charset="0"/>
              <a:cs typeface="Arial" panose="020B0604020202020204" pitchFamily="34" charset="0"/>
            </a:endParaRPr>
          </a:p>
          <a:p>
            <a:pPr algn="ctr">
              <a:spcBef>
                <a:spcPts val="0"/>
              </a:spcBef>
            </a:pPr>
            <a:r>
              <a:rPr lang="ru-RU" sz="3400" i="1" dirty="0">
                <a:solidFill>
                  <a:schemeClr val="tx1"/>
                </a:solidFill>
                <a:latin typeface="Arial" panose="020B0604020202020204" pitchFamily="34" charset="0"/>
                <a:cs typeface="Arial" panose="020B0604020202020204" pitchFamily="34" charset="0"/>
              </a:rPr>
              <a:t>(</a:t>
            </a:r>
            <a:r>
              <a:rPr lang="ru-RU" sz="3400" i="1" dirty="0" err="1">
                <a:solidFill>
                  <a:schemeClr val="tx1"/>
                </a:solidFill>
                <a:latin typeface="Arial" panose="020B0604020202020204" pitchFamily="34" charset="0"/>
                <a:cs typeface="Arial" panose="020B0604020202020204" pitchFamily="34" charset="0"/>
              </a:rPr>
              <a:t>обґрунтованість</a:t>
            </a:r>
            <a:r>
              <a:rPr lang="ru-RU" sz="3400" i="1" dirty="0">
                <a:solidFill>
                  <a:schemeClr val="tx1"/>
                </a:solidFill>
                <a:latin typeface="Arial" panose="020B0604020202020204" pitchFamily="34" charset="0"/>
                <a:cs typeface="Arial" panose="020B0604020202020204" pitchFamily="34" charset="0"/>
              </a:rPr>
              <a:t> </a:t>
            </a:r>
            <a:r>
              <a:rPr lang="ru-RU" sz="3400" i="1" dirty="0" err="1">
                <a:solidFill>
                  <a:schemeClr val="tx1"/>
                </a:solidFill>
                <a:latin typeface="Arial" panose="020B0604020202020204" pitchFamily="34" charset="0"/>
                <a:cs typeface="Arial" panose="020B0604020202020204" pitchFamily="34" charset="0"/>
              </a:rPr>
              <a:t>арешту</a:t>
            </a:r>
            <a:r>
              <a:rPr lang="ru-RU" sz="3400" i="1" dirty="0">
                <a:solidFill>
                  <a:schemeClr val="tx1"/>
                </a:solidFill>
                <a:latin typeface="Arial" panose="020B0604020202020204" pitchFamily="34" charset="0"/>
                <a:cs typeface="Arial" panose="020B0604020202020204" pitchFamily="34" charset="0"/>
              </a:rPr>
              <a:t>, </a:t>
            </a:r>
            <a:r>
              <a:rPr lang="ru-RU" sz="3400" i="1" dirty="0" err="1">
                <a:solidFill>
                  <a:schemeClr val="tx1"/>
                </a:solidFill>
                <a:latin typeface="Arial" panose="020B0604020202020204" pitchFamily="34" charset="0"/>
                <a:cs typeface="Arial" panose="020B0604020202020204" pitchFamily="34" charset="0"/>
              </a:rPr>
              <a:t>арешт</a:t>
            </a:r>
            <a:r>
              <a:rPr lang="ru-RU" sz="3400" i="1" dirty="0">
                <a:solidFill>
                  <a:schemeClr val="tx1"/>
                </a:solidFill>
                <a:latin typeface="Arial" panose="020B0604020202020204" pitchFamily="34" charset="0"/>
                <a:cs typeface="Arial" panose="020B0604020202020204" pitchFamily="34" charset="0"/>
              </a:rPr>
              <a:t> на </a:t>
            </a:r>
            <a:r>
              <a:rPr lang="ru-RU" sz="3400" i="1" dirty="0" err="1">
                <a:solidFill>
                  <a:schemeClr val="tx1"/>
                </a:solidFill>
                <a:latin typeface="Arial" panose="020B0604020202020204" pitchFamily="34" charset="0"/>
                <a:cs typeface="Arial" panose="020B0604020202020204" pitchFamily="34" charset="0"/>
              </a:rPr>
              <a:t>рахунках</a:t>
            </a:r>
            <a:r>
              <a:rPr lang="ru-RU" sz="3400" i="1" dirty="0">
                <a:solidFill>
                  <a:schemeClr val="tx1"/>
                </a:solidFill>
                <a:latin typeface="Arial" panose="020B0604020202020204" pitchFamily="34" charset="0"/>
                <a:cs typeface="Arial" panose="020B0604020202020204" pitchFamily="34" charset="0"/>
              </a:rPr>
              <a:t>, </a:t>
            </a:r>
            <a:r>
              <a:rPr lang="ru-RU" sz="3400" i="1" dirty="0" err="1">
                <a:solidFill>
                  <a:schemeClr val="tx1"/>
                </a:solidFill>
                <a:latin typeface="Arial" panose="020B0604020202020204" pitchFamily="34" charset="0"/>
                <a:cs typeface="Arial" panose="020B0604020202020204" pitchFamily="34" charset="0"/>
              </a:rPr>
              <a:t>решення</a:t>
            </a:r>
            <a:r>
              <a:rPr lang="ru-RU" sz="3400" i="1" dirty="0">
                <a:solidFill>
                  <a:schemeClr val="tx1"/>
                </a:solidFill>
                <a:latin typeface="Arial" panose="020B0604020202020204" pitchFamily="34" charset="0"/>
                <a:cs typeface="Arial" panose="020B0604020202020204" pitchFamily="34" charset="0"/>
              </a:rPr>
              <a:t> / </a:t>
            </a:r>
            <a:r>
              <a:rPr lang="ru-RU" sz="3400" i="1" dirty="0" err="1">
                <a:solidFill>
                  <a:schemeClr val="tx1"/>
                </a:solidFill>
                <a:latin typeface="Arial" panose="020B0604020202020204" pitchFamily="34" charset="0"/>
                <a:cs typeface="Arial" panose="020B0604020202020204" pitchFamily="34" charset="0"/>
              </a:rPr>
              <a:t>дії</a:t>
            </a:r>
            <a:r>
              <a:rPr lang="ru-RU" sz="3400" i="1" dirty="0">
                <a:solidFill>
                  <a:schemeClr val="tx1"/>
                </a:solidFill>
                <a:latin typeface="Arial" panose="020B0604020202020204" pitchFamily="34" charset="0"/>
                <a:cs typeface="Arial" panose="020B0604020202020204" pitchFamily="34" charset="0"/>
              </a:rPr>
              <a:t> / </a:t>
            </a:r>
            <a:r>
              <a:rPr lang="ru-RU" sz="3400" i="1" dirty="0" err="1">
                <a:solidFill>
                  <a:schemeClr val="tx1"/>
                </a:solidFill>
                <a:latin typeface="Arial" panose="020B0604020202020204" pitchFamily="34" charset="0"/>
                <a:cs typeface="Arial" panose="020B0604020202020204" pitchFamily="34" charset="0"/>
              </a:rPr>
              <a:t>накази</a:t>
            </a:r>
            <a:r>
              <a:rPr lang="ru-RU" sz="3400" i="1" dirty="0">
                <a:solidFill>
                  <a:schemeClr val="tx1"/>
                </a:solidFill>
                <a:latin typeface="Arial" panose="020B0604020202020204" pitchFamily="34" charset="0"/>
                <a:cs typeface="Arial" panose="020B0604020202020204" pitchFamily="34" charset="0"/>
              </a:rPr>
              <a:t> </a:t>
            </a:r>
          </a:p>
          <a:p>
            <a:pPr algn="ctr">
              <a:spcBef>
                <a:spcPts val="0"/>
              </a:spcBef>
            </a:pPr>
            <a:r>
              <a:rPr lang="ru-RU" sz="3400" i="1" dirty="0">
                <a:solidFill>
                  <a:schemeClr val="tx1"/>
                </a:solidFill>
                <a:latin typeface="Arial" panose="020B0604020202020204" pitchFamily="34" charset="0"/>
                <a:cs typeface="Arial" panose="020B0604020202020204" pitchFamily="34" charset="0"/>
              </a:rPr>
              <a:t>про </a:t>
            </a:r>
            <a:r>
              <a:rPr lang="ru-RU" sz="3400" i="1" dirty="0" err="1">
                <a:solidFill>
                  <a:schemeClr val="tx1"/>
                </a:solidFill>
                <a:latin typeface="Arial" panose="020B0604020202020204" pitchFamily="34" charset="0"/>
                <a:cs typeface="Arial" panose="020B0604020202020204" pitchFamily="34" charset="0"/>
              </a:rPr>
              <a:t>перевірки</a:t>
            </a:r>
            <a:r>
              <a:rPr lang="ru-RU" sz="3400" i="1" dirty="0">
                <a:solidFill>
                  <a:schemeClr val="tx1"/>
                </a:solidFill>
                <a:latin typeface="Arial" panose="020B0604020202020204" pitchFamily="34" charset="0"/>
                <a:cs typeface="Arial" panose="020B0604020202020204" pitchFamily="34" charset="0"/>
              </a:rPr>
              <a:t>)</a:t>
            </a:r>
            <a:endParaRPr lang="uk-UA" sz="3400" i="1" dirty="0">
              <a:solidFill>
                <a:schemeClr val="tx1"/>
              </a:solidFill>
              <a:latin typeface="Arial" panose="020B0604020202020204" pitchFamily="34" charset="0"/>
              <a:cs typeface="Arial" panose="020B0604020202020204" pitchFamily="34" charset="0"/>
            </a:endParaRPr>
          </a:p>
        </p:txBody>
      </p:sp>
      <p:sp>
        <p:nvSpPr>
          <p:cNvPr id="14" name="Прямоугольник 10"/>
          <p:cNvSpPr/>
          <p:nvPr/>
        </p:nvSpPr>
        <p:spPr>
          <a:xfrm>
            <a:off x="3946357" y="3489057"/>
            <a:ext cx="8004276" cy="2095884"/>
          </a:xfrm>
          <a:prstGeom prst="rect">
            <a:avLst/>
          </a:prstGeom>
          <a:solidFill>
            <a:srgbClr val="B2A18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ru-RU" sz="3400" b="1">
                <a:solidFill>
                  <a:schemeClr val="tx1"/>
                </a:solidFill>
                <a:latin typeface="Arial" panose="020B0604020202020204" pitchFamily="34" charset="0"/>
                <a:cs typeface="Arial" panose="020B0604020202020204" pitchFamily="34" charset="0"/>
              </a:rPr>
              <a:t>«РИЗИКОВИЙ ПЛАТНИК» + «БЛОКИ» ПН/РК</a:t>
            </a:r>
            <a:endParaRPr lang="ru-RU" sz="3400" b="1" dirty="0">
              <a:solidFill>
                <a:schemeClr val="tx1"/>
              </a:solidFill>
              <a:latin typeface="Arial" panose="020B0604020202020204" pitchFamily="34" charset="0"/>
              <a:cs typeface="Arial" panose="020B0604020202020204" pitchFamily="34" charset="0"/>
            </a:endParaRPr>
          </a:p>
          <a:p>
            <a:pPr algn="ctr">
              <a:spcBef>
                <a:spcPts val="0"/>
              </a:spcBef>
            </a:pPr>
            <a:r>
              <a:rPr lang="ru-RU" sz="3400" i="1">
                <a:solidFill>
                  <a:schemeClr val="tx1"/>
                </a:solidFill>
                <a:latin typeface="Arial" panose="020B0604020202020204" pitchFamily="34" charset="0"/>
                <a:cs typeface="Arial" panose="020B0604020202020204" pitchFamily="34" charset="0"/>
              </a:rPr>
              <a:t>(п.8 Критеріїв ризиковості платника)</a:t>
            </a:r>
            <a:endParaRPr lang="uk-UA" sz="3400" i="1" dirty="0">
              <a:solidFill>
                <a:schemeClr val="tx1"/>
              </a:solidFill>
              <a:latin typeface="Arial" panose="020B0604020202020204" pitchFamily="34" charset="0"/>
              <a:cs typeface="Arial" panose="020B0604020202020204" pitchFamily="34" charset="0"/>
            </a:endParaRPr>
          </a:p>
        </p:txBody>
      </p:sp>
      <p:sp>
        <p:nvSpPr>
          <p:cNvPr id="16" name="Прямоугольник 10"/>
          <p:cNvSpPr/>
          <p:nvPr/>
        </p:nvSpPr>
        <p:spPr>
          <a:xfrm>
            <a:off x="3946357" y="6646850"/>
            <a:ext cx="8004276" cy="2095884"/>
          </a:xfrm>
          <a:prstGeom prst="rect">
            <a:avLst/>
          </a:prstGeom>
          <a:solidFill>
            <a:srgbClr val="B2A18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ru-RU" sz="3400" b="1">
                <a:solidFill>
                  <a:schemeClr val="tx1"/>
                </a:solidFill>
                <a:latin typeface="Arial" panose="020B0604020202020204" pitchFamily="34" charset="0"/>
                <a:cs typeface="Arial" panose="020B0604020202020204" pitchFamily="34" charset="0"/>
              </a:rPr>
              <a:t>«РИЗИКОВИЙ ПЛАТНИК» + «РИЗИКОВІСТЬ» КОНТРАГЕНТІВ ПО ЛАНЦЮГУ + ІМІДЖ …</a:t>
            </a:r>
          </a:p>
          <a:p>
            <a:pPr algn="ctr">
              <a:spcBef>
                <a:spcPts val="0"/>
              </a:spcBef>
            </a:pPr>
            <a:r>
              <a:rPr lang="ru-RU" sz="3400" i="1">
                <a:solidFill>
                  <a:schemeClr val="tx1"/>
                </a:solidFill>
                <a:latin typeface="Arial" panose="020B0604020202020204" pitchFamily="34" charset="0"/>
                <a:cs typeface="Arial" panose="020B0604020202020204" pitchFamily="34" charset="0"/>
              </a:rPr>
              <a:t>(п.8 Критеріїв ризиковості платника)</a:t>
            </a:r>
            <a:endParaRPr lang="uk-UA" sz="3400" i="1" dirty="0">
              <a:solidFill>
                <a:schemeClr val="tx1"/>
              </a:solidFill>
              <a:latin typeface="Arial" panose="020B0604020202020204" pitchFamily="34" charset="0"/>
              <a:cs typeface="Arial" panose="020B0604020202020204" pitchFamily="34" charset="0"/>
            </a:endParaRPr>
          </a:p>
        </p:txBody>
      </p:sp>
      <p:sp>
        <p:nvSpPr>
          <p:cNvPr id="17" name="Прямоугольник 10"/>
          <p:cNvSpPr/>
          <p:nvPr/>
        </p:nvSpPr>
        <p:spPr>
          <a:xfrm>
            <a:off x="3946357" y="9889958"/>
            <a:ext cx="8004275" cy="2095884"/>
          </a:xfrm>
          <a:prstGeom prst="rect">
            <a:avLst/>
          </a:prstGeom>
          <a:solidFill>
            <a:srgbClr val="B2A18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ru-RU" sz="3400" b="1">
                <a:solidFill>
                  <a:schemeClr val="tx1"/>
                </a:solidFill>
                <a:latin typeface="Arial" panose="020B0604020202020204" pitchFamily="34" charset="0"/>
                <a:cs typeface="Arial" panose="020B0604020202020204" pitchFamily="34" charset="0"/>
              </a:rPr>
              <a:t>«РИЗИКОВИЙ ПЛАТНИК» + «НЕРЕАЛЬНІСТЬ» ОПЕРАЦІЙ</a:t>
            </a:r>
            <a:endParaRPr lang="ru-RU" sz="3400" b="1" dirty="0">
              <a:solidFill>
                <a:schemeClr val="tx1"/>
              </a:solidFill>
              <a:latin typeface="Arial" panose="020B0604020202020204" pitchFamily="34" charset="0"/>
              <a:cs typeface="Arial" panose="020B0604020202020204" pitchFamily="34" charset="0"/>
            </a:endParaRPr>
          </a:p>
        </p:txBody>
      </p:sp>
      <p:sp>
        <p:nvSpPr>
          <p:cNvPr id="15" name="Прямокутник 14"/>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0" name="Місце для номера слайда 9"/>
          <p:cNvSpPr>
            <a:spLocks noGrp="1"/>
          </p:cNvSpPr>
          <p:nvPr>
            <p:ph type="sldNum" sz="quarter" idx="7"/>
          </p:nvPr>
        </p:nvSpPr>
        <p:spPr/>
        <p:txBody>
          <a:bodyPr/>
          <a:lstStyle/>
          <a:p>
            <a:fld id="{B6F15528-21DE-4FAA-801E-634DDDAF4B2B}" type="slidenum">
              <a:rPr lang="ru-RU" smtClean="0"/>
              <a:t>26</a:t>
            </a:fld>
            <a:endParaRPr lang="ru-RU"/>
          </a:p>
        </p:txBody>
      </p:sp>
      <p:sp>
        <p:nvSpPr>
          <p:cNvPr id="19" name="Прямокутник 18"/>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47788631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ОБИРАЄМО ВИД ПЕРЕВІРКИ</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кутник 2"/>
          <p:cNvSpPr/>
          <p:nvPr/>
        </p:nvSpPr>
        <p:spPr>
          <a:xfrm>
            <a:off x="9140310" y="1791154"/>
            <a:ext cx="5942652" cy="707886"/>
          </a:xfrm>
          <a:prstGeom prst="rect">
            <a:avLst/>
          </a:prstGeom>
        </p:spPr>
        <p:txBody>
          <a:bodyPr wrap="none">
            <a:spAutoFit/>
          </a:bodyPr>
          <a:lstStyle/>
          <a:p>
            <a:r>
              <a:rPr lang="uk-UA" b="1">
                <a:solidFill>
                  <a:srgbClr val="C00000"/>
                </a:solidFill>
                <a:latin typeface="Arial" panose="020B0604020202020204" pitchFamily="34" charset="0"/>
                <a:cs typeface="Arial" panose="020B0604020202020204" pitchFamily="34" charset="0"/>
              </a:rPr>
              <a:t>Яка перевірка </a:t>
            </a:r>
            <a:r>
              <a:rPr lang="ru-RU" b="1">
                <a:solidFill>
                  <a:srgbClr val="C00000"/>
                </a:solidFill>
                <a:latin typeface="Arial" panose="020B0604020202020204" pitchFamily="34" charset="0"/>
                <a:cs typeface="Arial" panose="020B0604020202020204" pitchFamily="34" charset="0"/>
              </a:rPr>
              <a:t>краще?!</a:t>
            </a:r>
            <a:endParaRPr lang="ru-RU" dirty="0">
              <a:solidFill>
                <a:srgbClr val="C00000"/>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FFC8929F-51A0-9ACF-C432-5CC78E76EB1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7" name="Номер слайда 4">
            <a:extLst>
              <a:ext uri="{FF2B5EF4-FFF2-40B4-BE49-F238E27FC236}">
                <a16:creationId xmlns:a16="http://schemas.microsoft.com/office/drawing/2014/main" id="{8B7F0632-E680-7ACC-EFEB-AA0F7A3E420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27</a:t>
            </a:r>
            <a:endParaRPr lang="ru-UA" sz="3200" b="1" dirty="0">
              <a:solidFill>
                <a:schemeClr val="bg1"/>
              </a:solidFill>
              <a:latin typeface="Arial" panose="020B0604020202020204" pitchFamily="34" charset="0"/>
              <a:cs typeface="Arial" panose="020B0604020202020204" pitchFamily="34" charset="0"/>
            </a:endParaRPr>
          </a:p>
        </p:txBody>
      </p:sp>
      <p:sp>
        <p:nvSpPr>
          <p:cNvPr id="5" name="Місце для нижнього колонтитула 4"/>
          <p:cNvSpPr>
            <a:spLocks noGrp="1"/>
          </p:cNvSpPr>
          <p:nvPr>
            <p:ph type="ftr" sz="quarter" idx="5"/>
          </p:nvPr>
        </p:nvSpPr>
        <p:spPr/>
        <p:txBody>
          <a:bodyPr/>
          <a:lstStyle/>
          <a:p>
            <a:r>
              <a:rPr lang="ru-RU"/>
              <a:t>.</a:t>
            </a:r>
          </a:p>
        </p:txBody>
      </p:sp>
      <p:sp>
        <p:nvSpPr>
          <p:cNvPr id="10" name="Прямокутник 9"/>
          <p:cNvSpPr/>
          <p:nvPr/>
        </p:nvSpPr>
        <p:spPr>
          <a:xfrm>
            <a:off x="3686518" y="3561406"/>
            <a:ext cx="17084842" cy="769441"/>
          </a:xfrm>
          <a:prstGeom prst="rect">
            <a:avLst/>
          </a:prstGeom>
        </p:spPr>
        <p:txBody>
          <a:bodyPr wrap="square">
            <a:spAutoFit/>
          </a:bodyPr>
          <a:lstStyle/>
          <a:p>
            <a:r>
              <a:rPr lang="uk-UA" sz="3600" b="1">
                <a:solidFill>
                  <a:srgbClr val="C00000"/>
                </a:solidFill>
                <a:latin typeface="Arial" panose="020B0604020202020204" pitchFamily="34" charset="0"/>
                <a:cs typeface="Arial" panose="020B0604020202020204" pitchFamily="34" charset="0"/>
              </a:rPr>
              <a:t>        </a:t>
            </a:r>
            <a:r>
              <a:rPr lang="uk-UA" b="1" u="sng">
                <a:solidFill>
                  <a:srgbClr val="7030A0"/>
                </a:solidFill>
                <a:latin typeface="Arial" panose="020B0604020202020204" pitchFamily="34" charset="0"/>
                <a:cs typeface="Arial" panose="020B0604020202020204" pitchFamily="34" charset="0"/>
              </a:rPr>
              <a:t>виїзна</a:t>
            </a:r>
            <a:r>
              <a:rPr lang="uk-UA" b="1">
                <a:solidFill>
                  <a:srgbClr val="C00000"/>
                </a:solidFill>
                <a:latin typeface="Arial" panose="020B0604020202020204" pitchFamily="34" charset="0"/>
                <a:cs typeface="Arial" panose="020B0604020202020204" pitchFamily="34" charset="0"/>
              </a:rPr>
              <a:t>                                       </a:t>
            </a:r>
            <a:r>
              <a:rPr lang="uk-UA" sz="4400" b="1">
                <a:solidFill>
                  <a:schemeClr val="tx1"/>
                </a:solidFill>
                <a:latin typeface="Arial" panose="020B0604020202020204" pitchFamily="34" charset="0"/>
                <a:cs typeface="Arial" panose="020B0604020202020204" pitchFamily="34" charset="0"/>
              </a:rPr>
              <a:t>     </a:t>
            </a:r>
            <a:r>
              <a:rPr lang="en-US" b="1">
                <a:solidFill>
                  <a:srgbClr val="C00000"/>
                </a:solidFill>
                <a:latin typeface="Arial" panose="020B0604020202020204" pitchFamily="34" charset="0"/>
                <a:cs typeface="Arial" panose="020B0604020202020204" pitchFamily="34" charset="0"/>
              </a:rPr>
              <a:t>             </a:t>
            </a:r>
            <a:r>
              <a:rPr lang="uk-UA" b="1">
                <a:solidFill>
                  <a:srgbClr val="C00000"/>
                </a:solidFill>
                <a:latin typeface="Arial" panose="020B0604020202020204" pitchFamily="34" charset="0"/>
                <a:cs typeface="Arial" panose="020B0604020202020204" pitchFamily="34" charset="0"/>
              </a:rPr>
              <a:t>                    </a:t>
            </a:r>
            <a:r>
              <a:rPr lang="uk-UA" b="1" u="sng">
                <a:solidFill>
                  <a:srgbClr val="7030A0"/>
                </a:solidFill>
                <a:latin typeface="Arial" panose="020B0604020202020204" pitchFamily="34" charset="0"/>
                <a:cs typeface="Arial" panose="020B0604020202020204" pitchFamily="34" charset="0"/>
              </a:rPr>
              <a:t>невиїзна</a:t>
            </a:r>
            <a:r>
              <a:rPr lang="en-US" b="1" u="sng">
                <a:solidFill>
                  <a:srgbClr val="C00000"/>
                </a:solidFill>
                <a:latin typeface="Arial" panose="020B0604020202020204" pitchFamily="34" charset="0"/>
                <a:cs typeface="Arial" panose="020B0604020202020204" pitchFamily="34" charset="0"/>
              </a:rPr>
              <a:t>                    </a:t>
            </a:r>
            <a:endParaRPr lang="ru-RU" sz="3600" u="sng" dirty="0">
              <a:solidFill>
                <a:srgbClr val="C00000"/>
              </a:solidFill>
              <a:latin typeface="Arial" panose="020B0604020202020204" pitchFamily="34" charset="0"/>
              <a:cs typeface="Arial" panose="020B0604020202020204" pitchFamily="34" charset="0"/>
            </a:endParaRPr>
          </a:p>
        </p:txBody>
      </p:sp>
      <p:pic>
        <p:nvPicPr>
          <p:cNvPr id="11" name="Рисунок 10" descr="http://static.baza.farpost.ru/v/1301872852636_bulletin"/>
          <p:cNvPicPr/>
          <p:nvPr/>
        </p:nvPicPr>
        <p:blipFill>
          <a:blip r:embed="rId3" cstate="print"/>
          <a:srcRect/>
          <a:stretch>
            <a:fillRect/>
          </a:stretch>
        </p:blipFill>
        <p:spPr bwMode="auto">
          <a:xfrm>
            <a:off x="3416967" y="5752839"/>
            <a:ext cx="6523445" cy="5159703"/>
          </a:xfrm>
          <a:prstGeom prst="rect">
            <a:avLst/>
          </a:prstGeom>
          <a:noFill/>
          <a:ln w="9525">
            <a:noFill/>
            <a:miter lim="800000"/>
            <a:headEnd/>
            <a:tailEnd/>
          </a:ln>
        </p:spPr>
      </p:pic>
      <p:pic>
        <p:nvPicPr>
          <p:cNvPr id="12" name="Рисунок 11" descr="http://www.ampravda.ru/files/articles-2/47663/sapv1i8u2zw7-640.jpg"/>
          <p:cNvPicPr/>
          <p:nvPr/>
        </p:nvPicPr>
        <p:blipFill>
          <a:blip r:embed="rId4" cstate="print"/>
          <a:srcRect/>
          <a:stretch>
            <a:fillRect/>
          </a:stretch>
        </p:blipFill>
        <p:spPr bwMode="auto">
          <a:xfrm>
            <a:off x="15333663" y="5752840"/>
            <a:ext cx="6523445" cy="5159702"/>
          </a:xfrm>
          <a:prstGeom prst="rect">
            <a:avLst/>
          </a:prstGeom>
          <a:noFill/>
          <a:ln w="9525">
            <a:noFill/>
            <a:miter lim="800000"/>
            <a:headEnd/>
            <a:tailEnd/>
          </a:ln>
        </p:spPr>
      </p:pic>
      <p:sp>
        <p:nvSpPr>
          <p:cNvPr id="13" name="Прямокутник 12"/>
          <p:cNvSpPr/>
          <p:nvPr/>
        </p:nvSpPr>
        <p:spPr>
          <a:xfrm>
            <a:off x="11410592" y="8332691"/>
            <a:ext cx="2452891" cy="923330"/>
          </a:xfrm>
          <a:prstGeom prst="rect">
            <a:avLst/>
          </a:prstGeom>
        </p:spPr>
        <p:txBody>
          <a:bodyPr wrap="square">
            <a:spAutoFit/>
          </a:bodyPr>
          <a:lstStyle/>
          <a:p>
            <a:r>
              <a:rPr lang="uk-UA" b="1">
                <a:solidFill>
                  <a:srgbClr val="C00000"/>
                </a:solidFill>
                <a:latin typeface="Arial" panose="020B0604020202020204" pitchFamily="34" charset="0"/>
                <a:cs typeface="Arial" panose="020B0604020202020204" pitchFamily="34" charset="0"/>
              </a:rPr>
              <a:t>     </a:t>
            </a:r>
            <a:r>
              <a:rPr lang="en-US" sz="5400" b="1">
                <a:solidFill>
                  <a:srgbClr val="FF0000"/>
                </a:solidFill>
                <a:latin typeface="Arial" panose="020B0604020202020204" pitchFamily="34" charset="0"/>
                <a:cs typeface="Arial" panose="020B0604020202020204" pitchFamily="34" charset="0"/>
              </a:rPr>
              <a:t>VS</a:t>
            </a:r>
            <a:r>
              <a:rPr lang="en-US" b="1">
                <a:solidFill>
                  <a:srgbClr val="C00000"/>
                </a:solidFill>
                <a:latin typeface="Arial" panose="020B0604020202020204" pitchFamily="34" charset="0"/>
                <a:cs typeface="Arial" panose="020B0604020202020204" pitchFamily="34" charset="0"/>
              </a:rPr>
              <a:t> </a:t>
            </a:r>
            <a:r>
              <a:rPr lang="en-US" b="1" u="sng">
                <a:solidFill>
                  <a:srgbClr val="C00000"/>
                </a:solidFill>
                <a:latin typeface="Arial" panose="020B0604020202020204" pitchFamily="34" charset="0"/>
                <a:cs typeface="Arial" panose="020B0604020202020204" pitchFamily="34" charset="0"/>
              </a:rPr>
              <a:t>                    </a:t>
            </a:r>
            <a:endParaRPr lang="ru-RU" sz="3600" u="sng" dirty="0">
              <a:solidFill>
                <a:srgbClr val="C00000"/>
              </a:solidFill>
              <a:latin typeface="Arial" panose="020B0604020202020204" pitchFamily="34" charset="0"/>
              <a:cs typeface="Arial" panose="020B0604020202020204" pitchFamily="34" charset="0"/>
            </a:endParaRPr>
          </a:p>
        </p:txBody>
      </p:sp>
      <p:sp>
        <p:nvSpPr>
          <p:cNvPr id="14" name="Прямокутник 13"/>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Місце для номера слайда 16"/>
          <p:cNvSpPr>
            <a:spLocks noGrp="1"/>
          </p:cNvSpPr>
          <p:nvPr>
            <p:ph type="sldNum" sz="quarter" idx="7"/>
          </p:nvPr>
        </p:nvSpPr>
        <p:spPr/>
        <p:txBody>
          <a:bodyPr/>
          <a:lstStyle/>
          <a:p>
            <a:fld id="{B6F15528-21DE-4FAA-801E-634DDDAF4B2B}" type="slidenum">
              <a:rPr lang="ru-RU" smtClean="0"/>
              <a:t>27</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42087163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КОНТРОЛЮЙТЕ «ЮРИДИЧНУ» АДРЕСУ</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7111FE9C-521A-BE1F-E048-1B4433B3877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6F722EC-14E3-3A5A-9905-97887A58727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28</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pic>
        <p:nvPicPr>
          <p:cNvPr id="1026" name="Picture 2" descr="Юридический адрес в квартире, Юр адрес ЧУП/ООО в квартире. ЮристСервис.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008" y="2081049"/>
            <a:ext cx="17846564" cy="9869214"/>
          </a:xfrm>
          <a:prstGeom prst="rect">
            <a:avLst/>
          </a:prstGeom>
          <a:noFill/>
          <a:extLst>
            <a:ext uri="{909E8E84-426E-40DD-AFC4-6F175D3DCCD1}">
              <a14:hiddenFill xmlns:a14="http://schemas.microsoft.com/office/drawing/2010/main">
                <a:solidFill>
                  <a:srgbClr val="FFFFFF"/>
                </a:solidFill>
              </a14:hiddenFill>
            </a:ext>
          </a:extLst>
        </p:spPr>
      </p:pic>
      <p:sp>
        <p:nvSpPr>
          <p:cNvPr id="12" name="Округлений прямокутник 11"/>
          <p:cNvSpPr/>
          <p:nvPr/>
        </p:nvSpPr>
        <p:spPr>
          <a:xfrm>
            <a:off x="7813962" y="3066349"/>
            <a:ext cx="9459885" cy="1302484"/>
          </a:xfrm>
          <a:prstGeom prst="roundRect">
            <a:avLst/>
          </a:prstGeom>
          <a:gradFill flip="none" rotWithShape="1">
            <a:gsLst>
              <a:gs pos="0">
                <a:srgbClr val="8A7E76">
                  <a:tint val="66000"/>
                  <a:satMod val="160000"/>
                </a:srgbClr>
              </a:gs>
              <a:gs pos="50000">
                <a:srgbClr val="8A7E76">
                  <a:tint val="44500"/>
                  <a:satMod val="160000"/>
                </a:srgbClr>
              </a:gs>
              <a:gs pos="100000">
                <a:srgbClr val="8A7E76">
                  <a:tint val="23500"/>
                  <a:satMod val="160000"/>
                </a:srgbClr>
              </a:gs>
            </a:gsLst>
            <a:lin ang="135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1050" b="1" i="0" u="none" strike="noStrike" cap="none" spc="0" normalizeH="0" baseline="0">
              <a:ln>
                <a:noFill/>
              </a:ln>
              <a:solidFill>
                <a:schemeClr val="tx1"/>
              </a:solidFill>
              <a:effectLst/>
              <a:uFillTx/>
              <a:latin typeface="Arial" panose="020B0604020202020204" pitchFamily="34" charset="0"/>
              <a:ea typeface="+mn-ea"/>
              <a:cs typeface="Arial" panose="020B060402020202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uk-UA" sz="5400" b="1" i="0" u="none" strike="noStrike" cap="none" spc="0" normalizeH="0" baseline="0">
                <a:ln>
                  <a:noFill/>
                </a:ln>
                <a:solidFill>
                  <a:schemeClr val="tx1"/>
                </a:solidFill>
                <a:effectLst/>
                <a:uFillTx/>
                <a:latin typeface="Arial" panose="020B0604020202020204" pitchFamily="34" charset="0"/>
                <a:ea typeface="+mn-ea"/>
                <a:cs typeface="Arial" panose="020B0604020202020204" pitchFamily="34" charset="0"/>
                <a:sym typeface="Helvetica Neue Medium"/>
              </a:rPr>
              <a:t>ДЕ ЖИВУ, ТАМ І ПРАЦЮЮ!</a:t>
            </a:r>
          </a:p>
          <a:p>
            <a:pPr marL="0" marR="0" indent="0" algn="ctr" defTabSz="825500" rtl="0" fontAlgn="auto" latinLnBrk="0" hangingPunct="0">
              <a:lnSpc>
                <a:spcPct val="100000"/>
              </a:lnSpc>
              <a:spcBef>
                <a:spcPts val="0"/>
              </a:spcBef>
              <a:spcAft>
                <a:spcPts val="0"/>
              </a:spcAft>
              <a:buClrTx/>
              <a:buSzTx/>
              <a:buFontTx/>
              <a:buNone/>
              <a:tabLst/>
            </a:pPr>
            <a:endParaRPr kumimoji="0" lang="ru-RU" sz="1200" b="1" i="0" u="none" strike="noStrike" cap="none" spc="0" normalizeH="0" baseline="0">
              <a:ln>
                <a:noFill/>
              </a:ln>
              <a:solidFill>
                <a:schemeClr val="tx1"/>
              </a:solidFill>
              <a:effectLst/>
              <a:uFillTx/>
              <a:latin typeface="Arial" panose="020B0604020202020204" pitchFamily="34" charset="0"/>
              <a:ea typeface="+mn-ea"/>
              <a:cs typeface="Arial" panose="020B0604020202020204" pitchFamily="34" charset="0"/>
              <a:sym typeface="Helvetica Neue Medium"/>
            </a:endParaRP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28</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406261088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ЗАБОРОНЯЙТЕ </a:t>
            </a:r>
            <a:r>
              <a:rPr lang="uk-UA" sz="4850" spc="0">
                <a:latin typeface="Arial" panose="020B0604020202020204" pitchFamily="34" charset="0"/>
              </a:rPr>
              <a:t>РОЗГОЛОШУВАТИ </a:t>
            </a:r>
            <a:r>
              <a:rPr lang="uk-UA" sz="4850" spc="0" smtClean="0">
                <a:latin typeface="Arial" panose="020B0604020202020204" pitchFamily="34" charset="0"/>
              </a:rPr>
              <a:t>ІНФОРМАЦІЮ ПРО </a:t>
            </a:r>
            <a:r>
              <a:rPr lang="uk-UA" sz="4850" spc="0" dirty="0">
                <a:latin typeface="Arial" panose="020B0604020202020204" pitchFamily="34" charset="0"/>
              </a:rPr>
              <a:t>СЕБЕ</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1F8BBDB2-6BB4-1358-A138-E13578656B6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D235942E-D29F-3BA3-AA7B-2B6C9FB481A9}"/>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29</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3" name="Прямокутник 12"/>
          <p:cNvSpPr/>
          <p:nvPr/>
        </p:nvSpPr>
        <p:spPr>
          <a:xfrm>
            <a:off x="1817145" y="2298799"/>
            <a:ext cx="9612856" cy="5901616"/>
          </a:xfrm>
          <a:prstGeom prst="rect">
            <a:avLst/>
          </a:prstGeom>
        </p:spPr>
        <p:txBody>
          <a:bodyPr wrap="square">
            <a:spAutoFit/>
          </a:bodyPr>
          <a:lstStyle/>
          <a:p>
            <a:pPr algn="just"/>
            <a:r>
              <a:rPr lang="ru-RU" sz="3400" b="1" dirty="0">
                <a:solidFill>
                  <a:schemeClr val="tx1"/>
                </a:solidFill>
                <a:latin typeface="Arial" panose="020B0604020202020204" pitchFamily="34" charset="0"/>
                <a:cs typeface="Arial" panose="020B0604020202020204" pitchFamily="34" charset="0"/>
              </a:rPr>
              <a:t>17.1. </a:t>
            </a:r>
            <a:r>
              <a:rPr lang="ru-RU" sz="3400" b="1" dirty="0" err="1">
                <a:solidFill>
                  <a:schemeClr val="tx1"/>
                </a:solidFill>
                <a:latin typeface="Arial" panose="020B0604020202020204" pitchFamily="34" charset="0"/>
                <a:cs typeface="Arial" panose="020B0604020202020204" pitchFamily="34" charset="0"/>
              </a:rPr>
              <a:t>Платник</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податків</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має</a:t>
            </a:r>
            <a:r>
              <a:rPr lang="ru-RU" sz="3400" b="1" dirty="0">
                <a:solidFill>
                  <a:schemeClr val="tx1"/>
                </a:solidFill>
                <a:latin typeface="Arial" panose="020B0604020202020204" pitchFamily="34" charset="0"/>
                <a:cs typeface="Arial" panose="020B0604020202020204" pitchFamily="34" charset="0"/>
              </a:rPr>
              <a:t> право:</a:t>
            </a:r>
          </a:p>
          <a:p>
            <a:pPr algn="just"/>
            <a:r>
              <a:rPr lang="ru-RU" sz="3400" dirty="0">
                <a:solidFill>
                  <a:schemeClr val="tx1"/>
                </a:solidFill>
                <a:latin typeface="Arial" panose="020B0604020202020204" pitchFamily="34" charset="0"/>
                <a:cs typeface="Arial" panose="020B0604020202020204" pitchFamily="34" charset="0"/>
              </a:rPr>
              <a:t>17.1.9. </a:t>
            </a:r>
            <a:r>
              <a:rPr lang="ru-RU" sz="3400" b="1" dirty="0">
                <a:solidFill>
                  <a:schemeClr val="tx1"/>
                </a:solidFill>
                <a:latin typeface="Arial" panose="020B0604020202020204" pitchFamily="34" charset="0"/>
                <a:cs typeface="Arial" panose="020B0604020202020204" pitchFamily="34" charset="0"/>
              </a:rPr>
              <a:t>на </a:t>
            </a:r>
            <a:r>
              <a:rPr lang="ru-RU" sz="3400" b="1" dirty="0" err="1">
                <a:solidFill>
                  <a:schemeClr val="tx1"/>
                </a:solidFill>
                <a:latin typeface="Arial" panose="020B0604020202020204" pitchFamily="34" charset="0"/>
                <a:cs typeface="Arial" panose="020B0604020202020204" pitchFamily="34" charset="0"/>
              </a:rPr>
              <a:t>нерозголошення</a:t>
            </a:r>
            <a:r>
              <a:rPr lang="ru-RU" sz="3400" b="1"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контролюючим</a:t>
            </a:r>
            <a:r>
              <a:rPr lang="ru-RU" sz="3400" dirty="0">
                <a:solidFill>
                  <a:schemeClr val="tx1"/>
                </a:solidFill>
                <a:latin typeface="Arial" panose="020B0604020202020204" pitchFamily="34" charset="0"/>
                <a:cs typeface="Arial" panose="020B0604020202020204" pitchFamily="34" charset="0"/>
              </a:rPr>
              <a:t> органом (</a:t>
            </a:r>
            <a:r>
              <a:rPr lang="ru-RU" sz="3400" dirty="0" err="1">
                <a:solidFill>
                  <a:schemeClr val="tx1"/>
                </a:solidFill>
                <a:latin typeface="Arial" panose="020B0604020202020204" pitchFamily="34" charset="0"/>
                <a:cs typeface="Arial" panose="020B0604020202020204" pitchFamily="34" charset="0"/>
              </a:rPr>
              <a:t>посадовими</a:t>
            </a:r>
            <a:r>
              <a:rPr lang="ru-RU" sz="3400" dirty="0">
                <a:solidFill>
                  <a:schemeClr val="tx1"/>
                </a:solidFill>
                <a:latin typeface="Arial" panose="020B0604020202020204" pitchFamily="34" charset="0"/>
                <a:cs typeface="Arial" panose="020B0604020202020204" pitchFamily="34" charset="0"/>
              </a:rPr>
              <a:t> особами) </a:t>
            </a:r>
            <a:r>
              <a:rPr lang="ru-RU" sz="3400" b="1" dirty="0" err="1">
                <a:solidFill>
                  <a:schemeClr val="tx1"/>
                </a:solidFill>
                <a:latin typeface="Arial" panose="020B0604020202020204" pitchFamily="34" charset="0"/>
                <a:cs typeface="Arial" panose="020B0604020202020204" pitchFamily="34" charset="0"/>
              </a:rPr>
              <a:t>відомостей</a:t>
            </a:r>
            <a:r>
              <a:rPr lang="ru-RU" sz="3400" b="1" dirty="0">
                <a:solidFill>
                  <a:schemeClr val="tx1"/>
                </a:solidFill>
                <a:latin typeface="Arial" panose="020B0604020202020204" pitchFamily="34" charset="0"/>
                <a:cs typeface="Arial" panose="020B0604020202020204" pitchFamily="34" charset="0"/>
              </a:rPr>
              <a:t> про такого </a:t>
            </a:r>
            <a:r>
              <a:rPr lang="ru-RU" sz="3400" b="1" dirty="0" err="1">
                <a:solidFill>
                  <a:schemeClr val="tx1"/>
                </a:solidFill>
                <a:latin typeface="Arial" panose="020B0604020202020204" pitchFamily="34" charset="0"/>
                <a:cs typeface="Arial" panose="020B0604020202020204" pitchFamily="34" charset="0"/>
              </a:rPr>
              <a:t>платника</a:t>
            </a:r>
            <a:r>
              <a:rPr lang="ru-RU" sz="3400" b="1" dirty="0">
                <a:solidFill>
                  <a:schemeClr val="tx1"/>
                </a:solidFill>
                <a:latin typeface="Arial" panose="020B0604020202020204" pitchFamily="34" charset="0"/>
                <a:cs typeface="Arial" panose="020B0604020202020204" pitchFamily="34" charset="0"/>
              </a:rPr>
              <a:t> без </a:t>
            </a:r>
            <a:r>
              <a:rPr lang="ru-RU" sz="3400" b="1" dirty="0" err="1">
                <a:solidFill>
                  <a:schemeClr val="tx1"/>
                </a:solidFill>
                <a:latin typeface="Arial" panose="020B0604020202020204" pitchFamily="34" charset="0"/>
                <a:cs typeface="Arial" panose="020B0604020202020204" pitchFamily="34" charset="0"/>
              </a:rPr>
              <a:t>його</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письмової</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згоди</a:t>
            </a:r>
            <a:r>
              <a:rPr lang="ru-RU" sz="3400" b="1" dirty="0">
                <a:solidFill>
                  <a:schemeClr val="tx1"/>
                </a:solidFill>
                <a:latin typeface="Arial" panose="020B0604020202020204" pitchFamily="34" charset="0"/>
                <a:cs typeface="Arial" panose="020B0604020202020204" pitchFamily="34" charset="0"/>
              </a:rPr>
              <a:t> </a:t>
            </a:r>
            <a:r>
              <a:rPr lang="ru-RU" sz="3400" dirty="0">
                <a:solidFill>
                  <a:schemeClr val="tx1"/>
                </a:solidFill>
                <a:latin typeface="Arial" panose="020B0604020202020204" pitchFamily="34" charset="0"/>
                <a:cs typeface="Arial" panose="020B0604020202020204" pitchFamily="34" charset="0"/>
              </a:rPr>
              <a:t>та </a:t>
            </a:r>
            <a:r>
              <a:rPr lang="ru-RU" sz="3400" dirty="0" err="1">
                <a:solidFill>
                  <a:schemeClr val="tx1"/>
                </a:solidFill>
                <a:latin typeface="Arial" panose="020B0604020202020204" pitchFamily="34" charset="0"/>
                <a:cs typeface="Arial" panose="020B0604020202020204" pitchFamily="34" charset="0"/>
              </a:rPr>
              <a:t>відомостей</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що</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становлять</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конфіденційну</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інформацію</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державну</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комерційну</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чи</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банківську</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таємницю</a:t>
            </a:r>
            <a:r>
              <a:rPr lang="ru-RU" sz="3400" dirty="0">
                <a:solidFill>
                  <a:schemeClr val="tx1"/>
                </a:solidFill>
                <a:latin typeface="Arial" panose="020B0604020202020204" pitchFamily="34" charset="0"/>
                <a:cs typeface="Arial" panose="020B0604020202020204" pitchFamily="34" charset="0"/>
              </a:rPr>
              <a:t> та стали </a:t>
            </a:r>
            <a:r>
              <a:rPr lang="ru-RU" sz="3400" dirty="0" err="1">
                <a:solidFill>
                  <a:schemeClr val="tx1"/>
                </a:solidFill>
                <a:latin typeface="Arial" panose="020B0604020202020204" pitchFamily="34" charset="0"/>
                <a:cs typeface="Arial" panose="020B0604020202020204" pitchFamily="34" charset="0"/>
              </a:rPr>
              <a:t>відомі</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під</a:t>
            </a:r>
            <a:r>
              <a:rPr lang="ru-RU" sz="3400" dirty="0">
                <a:solidFill>
                  <a:schemeClr val="tx1"/>
                </a:solidFill>
                <a:latin typeface="Arial" panose="020B0604020202020204" pitchFamily="34" charset="0"/>
                <a:cs typeface="Arial" panose="020B0604020202020204" pitchFamily="34" charset="0"/>
              </a:rPr>
              <a:t> час </a:t>
            </a:r>
            <a:r>
              <a:rPr lang="ru-RU" sz="3400" dirty="0" err="1">
                <a:solidFill>
                  <a:schemeClr val="tx1"/>
                </a:solidFill>
                <a:latin typeface="Arial" panose="020B0604020202020204" pitchFamily="34" charset="0"/>
                <a:cs typeface="Arial" panose="020B0604020202020204" pitchFamily="34" charset="0"/>
              </a:rPr>
              <a:t>виконання</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посадовими</a:t>
            </a:r>
            <a:r>
              <a:rPr lang="ru-RU" sz="3400" dirty="0">
                <a:solidFill>
                  <a:schemeClr val="tx1"/>
                </a:solidFill>
                <a:latin typeface="Arial" panose="020B0604020202020204" pitchFamily="34" charset="0"/>
                <a:cs typeface="Arial" panose="020B0604020202020204" pitchFamily="34" charset="0"/>
              </a:rPr>
              <a:t> особами </a:t>
            </a:r>
            <a:r>
              <a:rPr lang="ru-RU" sz="3400" dirty="0" err="1">
                <a:solidFill>
                  <a:schemeClr val="tx1"/>
                </a:solidFill>
                <a:latin typeface="Arial" panose="020B0604020202020204" pitchFamily="34" charset="0"/>
                <a:cs typeface="Arial" panose="020B0604020202020204" pitchFamily="34" charset="0"/>
              </a:rPr>
              <a:t>службових</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обов'язків</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крім</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випадків</a:t>
            </a:r>
            <a:r>
              <a:rPr lang="ru-RU" sz="3400" dirty="0">
                <a:solidFill>
                  <a:schemeClr val="tx1"/>
                </a:solidFill>
                <a:latin typeface="Arial" panose="020B0604020202020204" pitchFamily="34" charset="0"/>
                <a:cs typeface="Arial" panose="020B0604020202020204" pitchFamily="34" charset="0"/>
              </a:rPr>
              <a:t>, коли </a:t>
            </a:r>
            <a:r>
              <a:rPr lang="ru-RU" sz="3400" dirty="0" err="1">
                <a:solidFill>
                  <a:schemeClr val="tx1"/>
                </a:solidFill>
                <a:latin typeface="Arial" panose="020B0604020202020204" pitchFamily="34" charset="0"/>
                <a:cs typeface="Arial" panose="020B0604020202020204" pitchFamily="34" charset="0"/>
              </a:rPr>
              <a:t>це</a:t>
            </a:r>
            <a:r>
              <a:rPr lang="ru-RU" sz="3400" dirty="0">
                <a:solidFill>
                  <a:schemeClr val="tx1"/>
                </a:solidFill>
                <a:latin typeface="Arial" panose="020B0604020202020204" pitchFamily="34" charset="0"/>
                <a:cs typeface="Arial" panose="020B0604020202020204" pitchFamily="34" charset="0"/>
              </a:rPr>
              <a:t> прямо </a:t>
            </a:r>
            <a:r>
              <a:rPr lang="ru-RU" sz="3400" dirty="0" err="1">
                <a:solidFill>
                  <a:schemeClr val="tx1"/>
                </a:solidFill>
                <a:latin typeface="Arial" panose="020B0604020202020204" pitchFamily="34" charset="0"/>
                <a:cs typeface="Arial" panose="020B0604020202020204" pitchFamily="34" charset="0"/>
              </a:rPr>
              <a:t>передбачено</a:t>
            </a:r>
            <a:r>
              <a:rPr lang="ru-RU" sz="3400" dirty="0">
                <a:solidFill>
                  <a:schemeClr val="tx1"/>
                </a:solidFill>
                <a:latin typeface="Arial" panose="020B0604020202020204" pitchFamily="34" charset="0"/>
                <a:cs typeface="Arial" panose="020B0604020202020204" pitchFamily="34" charset="0"/>
              </a:rPr>
              <a:t> законами…</a:t>
            </a:r>
          </a:p>
        </p:txBody>
      </p:sp>
      <p:sp>
        <p:nvSpPr>
          <p:cNvPr id="14" name="Прямокутник 13"/>
          <p:cNvSpPr/>
          <p:nvPr/>
        </p:nvSpPr>
        <p:spPr>
          <a:xfrm>
            <a:off x="13574643" y="7857696"/>
            <a:ext cx="9212847" cy="4424288"/>
          </a:xfrm>
          <a:prstGeom prst="rect">
            <a:avLst/>
          </a:prstGeom>
        </p:spPr>
        <p:txBody>
          <a:bodyPr wrap="square">
            <a:spAutoFit/>
          </a:bodyPr>
          <a:lstStyle/>
          <a:p>
            <a:pPr algn="just"/>
            <a:r>
              <a:rPr lang="ru-RU" sz="3400" b="1" dirty="0">
                <a:solidFill>
                  <a:schemeClr val="tx1"/>
                </a:solidFill>
                <a:latin typeface="Arial" panose="020B0604020202020204" pitchFamily="34" charset="0"/>
                <a:cs typeface="Arial" panose="020B0604020202020204" pitchFamily="34" charset="0"/>
              </a:rPr>
              <a:t>21.1. </a:t>
            </a:r>
            <a:r>
              <a:rPr lang="ru-RU" sz="3400" b="1" dirty="0" err="1">
                <a:solidFill>
                  <a:schemeClr val="tx1"/>
                </a:solidFill>
                <a:latin typeface="Arial" panose="020B0604020202020204" pitchFamily="34" charset="0"/>
                <a:cs typeface="Arial" panose="020B0604020202020204" pitchFamily="34" charset="0"/>
              </a:rPr>
              <a:t>Посадові</a:t>
            </a:r>
            <a:r>
              <a:rPr lang="ru-RU" sz="3400" b="1" dirty="0">
                <a:solidFill>
                  <a:schemeClr val="tx1"/>
                </a:solidFill>
                <a:latin typeface="Arial" panose="020B0604020202020204" pitchFamily="34" charset="0"/>
                <a:cs typeface="Arial" panose="020B0604020202020204" pitchFamily="34" charset="0"/>
              </a:rPr>
              <a:t> та </a:t>
            </a:r>
            <a:r>
              <a:rPr lang="ru-RU" sz="3400" b="1" dirty="0" err="1">
                <a:solidFill>
                  <a:schemeClr val="tx1"/>
                </a:solidFill>
                <a:latin typeface="Arial" panose="020B0604020202020204" pitchFamily="34" charset="0"/>
                <a:cs typeface="Arial" panose="020B0604020202020204" pitchFamily="34" charset="0"/>
              </a:rPr>
              <a:t>службові</a:t>
            </a:r>
            <a:r>
              <a:rPr lang="ru-RU" sz="3400" b="1" dirty="0">
                <a:solidFill>
                  <a:schemeClr val="tx1"/>
                </a:solidFill>
                <a:latin typeface="Arial" panose="020B0604020202020204" pitchFamily="34" charset="0"/>
                <a:cs typeface="Arial" panose="020B0604020202020204" pitchFamily="34" charset="0"/>
              </a:rPr>
              <a:t> особи </a:t>
            </a:r>
            <a:r>
              <a:rPr lang="ru-RU" sz="3400" b="1" dirty="0" err="1">
                <a:solidFill>
                  <a:schemeClr val="tx1"/>
                </a:solidFill>
                <a:latin typeface="Arial" panose="020B0604020202020204" pitchFamily="34" charset="0"/>
                <a:cs typeface="Arial" panose="020B0604020202020204" pitchFamily="34" charset="0"/>
              </a:rPr>
              <a:t>контролюючих</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органів</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зобов'язані</a:t>
            </a:r>
            <a:r>
              <a:rPr lang="ru-RU" sz="3400" b="1" dirty="0">
                <a:solidFill>
                  <a:schemeClr val="tx1"/>
                </a:solidFill>
                <a:latin typeface="Arial" panose="020B0604020202020204" pitchFamily="34" charset="0"/>
                <a:cs typeface="Arial" panose="020B0604020202020204" pitchFamily="34" charset="0"/>
              </a:rPr>
              <a:t>:</a:t>
            </a:r>
          </a:p>
          <a:p>
            <a:pPr algn="just"/>
            <a:r>
              <a:rPr lang="ru-RU" sz="3400" dirty="0">
                <a:solidFill>
                  <a:schemeClr val="tx1"/>
                </a:solidFill>
                <a:latin typeface="Arial" panose="020B0604020202020204" pitchFamily="34" charset="0"/>
                <a:cs typeface="Arial" panose="020B0604020202020204" pitchFamily="34" charset="0"/>
              </a:rPr>
              <a:t>21.1.6. </a:t>
            </a:r>
            <a:r>
              <a:rPr lang="ru-RU" sz="3400" b="1" dirty="0">
                <a:solidFill>
                  <a:schemeClr val="tx1"/>
                </a:solidFill>
                <a:latin typeface="Arial" panose="020B0604020202020204" pitchFamily="34" charset="0"/>
                <a:cs typeface="Arial" panose="020B0604020202020204" pitchFamily="34" charset="0"/>
              </a:rPr>
              <a:t>не </a:t>
            </a:r>
            <a:r>
              <a:rPr lang="ru-RU" sz="3400" b="1" dirty="0" err="1">
                <a:solidFill>
                  <a:schemeClr val="tx1"/>
                </a:solidFill>
                <a:latin typeface="Arial" panose="020B0604020202020204" pitchFamily="34" charset="0"/>
                <a:cs typeface="Arial" panose="020B0604020202020204" pitchFamily="34" charset="0"/>
              </a:rPr>
              <a:t>допускати</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розголошення</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інформації</a:t>
            </a:r>
            <a:r>
              <a:rPr lang="ru-RU" sz="3400" b="1" dirty="0">
                <a:solidFill>
                  <a:schemeClr val="tx1"/>
                </a:solidFill>
                <a:latin typeface="Arial" panose="020B0604020202020204" pitchFamily="34" charset="0"/>
                <a:cs typeface="Arial" panose="020B0604020202020204" pitchFamily="34" charset="0"/>
              </a:rPr>
              <a:t> з </a:t>
            </a:r>
            <a:r>
              <a:rPr lang="ru-RU" sz="3400" b="1" dirty="0" err="1">
                <a:solidFill>
                  <a:schemeClr val="tx1"/>
                </a:solidFill>
                <a:latin typeface="Arial" panose="020B0604020202020204" pitchFamily="34" charset="0"/>
                <a:cs typeface="Arial" panose="020B0604020202020204" pitchFamily="34" charset="0"/>
              </a:rPr>
              <a:t>обмеженим</a:t>
            </a:r>
            <a:r>
              <a:rPr lang="ru-RU" sz="3400" b="1" dirty="0">
                <a:solidFill>
                  <a:schemeClr val="tx1"/>
                </a:solidFill>
                <a:latin typeface="Arial" panose="020B0604020202020204" pitchFamily="34" charset="0"/>
                <a:cs typeface="Arial" panose="020B0604020202020204" pitchFamily="34" charset="0"/>
              </a:rPr>
              <a:t> доступом</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що</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одержується</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використовується</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зберігається</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під</a:t>
            </a:r>
            <a:r>
              <a:rPr lang="ru-RU" sz="3400" dirty="0">
                <a:solidFill>
                  <a:schemeClr val="tx1"/>
                </a:solidFill>
                <a:latin typeface="Arial" panose="020B0604020202020204" pitchFamily="34" charset="0"/>
                <a:cs typeface="Arial" panose="020B0604020202020204" pitchFamily="34" charset="0"/>
              </a:rPr>
              <a:t> час </a:t>
            </a:r>
            <a:r>
              <a:rPr lang="ru-RU" sz="3400" dirty="0" err="1">
                <a:solidFill>
                  <a:schemeClr val="tx1"/>
                </a:solidFill>
                <a:latin typeface="Arial" panose="020B0604020202020204" pitchFamily="34" charset="0"/>
                <a:cs typeface="Arial" panose="020B0604020202020204" pitchFamily="34" charset="0"/>
              </a:rPr>
              <a:t>реалізації</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функцій</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покладених</a:t>
            </a:r>
            <a:r>
              <a:rPr lang="ru-RU" sz="3400" dirty="0">
                <a:solidFill>
                  <a:schemeClr val="tx1"/>
                </a:solidFill>
                <a:latin typeface="Arial" panose="020B0604020202020204" pitchFamily="34" charset="0"/>
                <a:cs typeface="Arial" panose="020B0604020202020204" pitchFamily="34" charset="0"/>
              </a:rPr>
              <a:t> на </a:t>
            </a:r>
            <a:r>
              <a:rPr lang="ru-RU" sz="3400" dirty="0" err="1">
                <a:solidFill>
                  <a:schemeClr val="tx1"/>
                </a:solidFill>
                <a:latin typeface="Arial" panose="020B0604020202020204" pitchFamily="34" charset="0"/>
                <a:cs typeface="Arial" panose="020B0604020202020204" pitchFamily="34" charset="0"/>
              </a:rPr>
              <a:t>контролюючі</a:t>
            </a:r>
            <a:r>
              <a:rPr lang="ru-RU" sz="3400" dirty="0">
                <a:solidFill>
                  <a:schemeClr val="tx1"/>
                </a:solidFill>
                <a:latin typeface="Arial" panose="020B0604020202020204" pitchFamily="34" charset="0"/>
                <a:cs typeface="Arial" panose="020B0604020202020204" pitchFamily="34" charset="0"/>
              </a:rPr>
              <a:t> </a:t>
            </a:r>
            <a:r>
              <a:rPr lang="ru-RU" sz="3400" dirty="0" err="1">
                <a:solidFill>
                  <a:schemeClr val="tx1"/>
                </a:solidFill>
                <a:latin typeface="Arial" panose="020B0604020202020204" pitchFamily="34" charset="0"/>
                <a:cs typeface="Arial" panose="020B0604020202020204" pitchFamily="34" charset="0"/>
              </a:rPr>
              <a:t>органи</a:t>
            </a:r>
            <a:r>
              <a:rPr lang="ru-RU" dirty="0">
                <a:solidFill>
                  <a:srgbClr val="333333"/>
                </a:solidFill>
                <a:latin typeface="Times New Roman" panose="02020603050405020304" pitchFamily="18" charset="0"/>
              </a:rPr>
              <a:t>…</a:t>
            </a:r>
            <a:endParaRPr lang="ru-RU" dirty="0"/>
          </a:p>
        </p:txBody>
      </p:sp>
      <p:pic>
        <p:nvPicPr>
          <p:cNvPr id="3076" name="Picture 4" descr="Податковий кодекс (українська мо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0940" y="1825516"/>
            <a:ext cx="4221610" cy="5299184"/>
          </a:xfrm>
          <a:prstGeom prst="rect">
            <a:avLst/>
          </a:prstGeom>
          <a:noFill/>
          <a:extLst>
            <a:ext uri="{909E8E84-426E-40DD-AFC4-6F175D3DCCD1}">
              <a14:hiddenFill xmlns:a14="http://schemas.microsoft.com/office/drawing/2010/main">
                <a:solidFill>
                  <a:srgbClr val="FFFFFF"/>
                </a:solidFill>
              </a14:hiddenFill>
            </a:ext>
          </a:extLst>
        </p:spPr>
      </p:pic>
      <p:sp>
        <p:nvSpPr>
          <p:cNvPr id="17" name="Плюс 16"/>
          <p:cNvSpPr/>
          <p:nvPr/>
        </p:nvSpPr>
        <p:spPr>
          <a:xfrm>
            <a:off x="11821548" y="7276671"/>
            <a:ext cx="1209025" cy="1162050"/>
          </a:xfrm>
          <a:prstGeom prst="mathPlus">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0000"/>
              </a:solidFill>
              <a:effectLst/>
              <a:uFillTx/>
              <a:latin typeface="+mn-lt"/>
              <a:ea typeface="+mn-ea"/>
              <a:cs typeface="+mn-cs"/>
              <a:sym typeface="Helvetica Neue Medium"/>
            </a:endParaRP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Місце для номера слайда 9"/>
          <p:cNvSpPr>
            <a:spLocks noGrp="1"/>
          </p:cNvSpPr>
          <p:nvPr>
            <p:ph type="sldNum" sz="quarter" idx="7"/>
          </p:nvPr>
        </p:nvSpPr>
        <p:spPr/>
        <p:txBody>
          <a:bodyPr/>
          <a:lstStyle/>
          <a:p>
            <a:fld id="{B6F15528-21DE-4FAA-801E-634DDDAF4B2B}" type="slidenum">
              <a:rPr lang="ru-RU" smtClean="0"/>
              <a:t>29</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60286054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658558" y="8987975"/>
            <a:ext cx="4451718" cy="5296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4500"/>
              </a:spcBef>
              <a:spcAft>
                <a:spcPts val="0"/>
              </a:spcAft>
              <a:buClrTx/>
              <a:buSzTx/>
              <a:buFontTx/>
              <a:buNone/>
              <a:tabLst/>
            </a:pPr>
            <a:r>
              <a:rPr kumimoji="0" lang="uk-UA" sz="30000" b="0" i="0" u="none" strike="noStrike" cap="none" spc="0" normalizeH="0" baseline="0" dirty="0">
                <a:ln>
                  <a:noFill/>
                </a:ln>
                <a:solidFill>
                  <a:schemeClr val="bg1"/>
                </a:solidFill>
                <a:effectLst/>
                <a:uFillTx/>
                <a:latin typeface="Helvetica"/>
                <a:ea typeface="Helvetica"/>
                <a:cs typeface="Helvetica"/>
                <a:sym typeface="Helvetica"/>
              </a:rPr>
              <a:t>+</a:t>
            </a:r>
            <a:endParaRPr kumimoji="0" lang="en-US" sz="30000" b="0" i="0" u="none" strike="noStrike" cap="none" spc="0" normalizeH="0" baseline="0" dirty="0">
              <a:ln>
                <a:noFill/>
              </a:ln>
              <a:solidFill>
                <a:schemeClr val="bg1"/>
              </a:solidFill>
              <a:effectLst/>
              <a:uFillTx/>
              <a:latin typeface="Helvetica"/>
              <a:ea typeface="Helvetica"/>
              <a:cs typeface="Helvetica"/>
              <a:sym typeface="Helvetica"/>
            </a:endParaRPr>
          </a:p>
        </p:txBody>
      </p:sp>
      <p:sp>
        <p:nvSpPr>
          <p:cNvPr id="19" name="Прямоугольник 3"/>
          <p:cNvSpPr/>
          <p:nvPr/>
        </p:nvSpPr>
        <p:spPr>
          <a:xfrm>
            <a:off x="2038870" y="7716028"/>
            <a:ext cx="20293743" cy="1631216"/>
          </a:xfrm>
          <a:prstGeom prst="rect">
            <a:avLst/>
          </a:prstGeom>
        </p:spPr>
        <p:txBody>
          <a:bodyPr wrap="square">
            <a:spAutoFit/>
          </a:bodyPr>
          <a:lstStyle/>
          <a:p>
            <a:pPr>
              <a:spcBef>
                <a:spcPts val="0"/>
              </a:spcBef>
              <a:defRPr sz="8000">
                <a:solidFill>
                  <a:srgbClr val="FFFFFF"/>
                </a:solidFill>
              </a:defRPr>
            </a:pPr>
            <a:r>
              <a:rPr lang="ru-RU" sz="10000" b="1" dirty="0" err="1">
                <a:solidFill>
                  <a:srgbClr val="C00000"/>
                </a:solidFill>
                <a:latin typeface="Calibri" panose="020F0502020204030204" pitchFamily="34" charset="0"/>
                <a:cs typeface="Calibri" panose="020F0502020204030204" pitchFamily="34" charset="0"/>
              </a:rPr>
              <a:t>Хто</a:t>
            </a:r>
            <a:r>
              <a:rPr lang="ru-RU" sz="10000" b="1" dirty="0">
                <a:solidFill>
                  <a:srgbClr val="C00000"/>
                </a:solidFill>
                <a:latin typeface="Calibri" panose="020F0502020204030204" pitchFamily="34" charset="0"/>
                <a:cs typeface="Calibri" panose="020F0502020204030204" pitchFamily="34" charset="0"/>
              </a:rPr>
              <a:t> </a:t>
            </a:r>
            <a:r>
              <a:rPr lang="ru-RU" sz="10000" b="1" dirty="0" err="1">
                <a:solidFill>
                  <a:srgbClr val="C00000"/>
                </a:solidFill>
                <a:latin typeface="Calibri" panose="020F0502020204030204" pitchFamily="34" charset="0"/>
                <a:cs typeface="Calibri" panose="020F0502020204030204" pitchFamily="34" charset="0"/>
              </a:rPr>
              <a:t>бачить</a:t>
            </a:r>
            <a:r>
              <a:rPr lang="ru-RU" sz="10000" b="1" dirty="0">
                <a:solidFill>
                  <a:srgbClr val="C00000"/>
                </a:solidFill>
                <a:latin typeface="Calibri" panose="020F0502020204030204" pitchFamily="34" charset="0"/>
                <a:cs typeface="Calibri" panose="020F0502020204030204" pitchFamily="34" charset="0"/>
              </a:rPr>
              <a:t> </a:t>
            </a:r>
            <a:r>
              <a:rPr lang="ru-RU" sz="10000" b="1">
                <a:solidFill>
                  <a:srgbClr val="C00000"/>
                </a:solidFill>
                <a:latin typeface="Calibri" panose="020F0502020204030204" pitchFamily="34" charset="0"/>
                <a:cs typeface="Calibri" panose="020F0502020204030204" pitchFamily="34" charset="0"/>
              </a:rPr>
              <a:t>та </a:t>
            </a:r>
            <a:r>
              <a:rPr lang="ru-RU" sz="10000" b="1" smtClean="0">
                <a:solidFill>
                  <a:srgbClr val="C00000"/>
                </a:solidFill>
                <a:latin typeface="Calibri" panose="020F0502020204030204" pitchFamily="34" charset="0"/>
                <a:cs typeface="Calibri" panose="020F0502020204030204" pitchFamily="34" charset="0"/>
              </a:rPr>
              <a:t>чує, поставте </a:t>
            </a:r>
            <a:r>
              <a:rPr lang="ru-RU" sz="10000" b="1" dirty="0">
                <a:solidFill>
                  <a:srgbClr val="C00000"/>
                </a:solidFill>
                <a:latin typeface="Calibri" panose="020F0502020204030204" pitchFamily="34" charset="0"/>
                <a:cs typeface="Calibri" panose="020F0502020204030204" pitchFamily="34" charset="0"/>
              </a:rPr>
              <a:t>‘‘+’’ в чат</a:t>
            </a:r>
          </a:p>
        </p:txBody>
      </p:sp>
      <p:sp>
        <p:nvSpPr>
          <p:cNvPr id="20" name="Прямоугольник 3"/>
          <p:cNvSpPr/>
          <p:nvPr/>
        </p:nvSpPr>
        <p:spPr>
          <a:xfrm>
            <a:off x="2038870" y="3396957"/>
            <a:ext cx="20293743" cy="1631216"/>
          </a:xfrm>
          <a:prstGeom prst="rect">
            <a:avLst/>
          </a:prstGeom>
        </p:spPr>
        <p:txBody>
          <a:bodyPr wrap="square">
            <a:spAutoFit/>
          </a:bodyPr>
          <a:lstStyle/>
          <a:p>
            <a:pPr algn="ctr">
              <a:spcBef>
                <a:spcPts val="0"/>
              </a:spcBef>
              <a:defRPr sz="8000">
                <a:solidFill>
                  <a:srgbClr val="FFFFFF"/>
                </a:solidFill>
              </a:defRPr>
            </a:pPr>
            <a:r>
              <a:rPr lang="ru-RU" sz="10000" b="1" smtClean="0">
                <a:solidFill>
                  <a:schemeClr val="tx1"/>
                </a:solidFill>
                <a:latin typeface="Calibri" panose="020F0502020204030204" pitchFamily="34" charset="0"/>
                <a:cs typeface="Calibri" panose="020F0502020204030204" pitchFamily="34" charset="0"/>
              </a:rPr>
              <a:t>ПЕРЕВІРКА З</a:t>
            </a:r>
            <a:r>
              <a:rPr lang="en-US" sz="10000" b="1" smtClean="0">
                <a:solidFill>
                  <a:schemeClr val="tx1"/>
                </a:solidFill>
                <a:latin typeface="Calibri" panose="020F0502020204030204" pitchFamily="34" charset="0"/>
                <a:cs typeface="Calibri" panose="020F0502020204030204" pitchFamily="34" charset="0"/>
              </a:rPr>
              <a:t>’</a:t>
            </a:r>
            <a:r>
              <a:rPr lang="ru-RU" sz="10000" b="1" smtClean="0">
                <a:solidFill>
                  <a:schemeClr val="tx1"/>
                </a:solidFill>
                <a:latin typeface="Calibri" panose="020F0502020204030204" pitchFamily="34" charset="0"/>
                <a:cs typeface="Calibri" panose="020F0502020204030204" pitchFamily="34" charset="0"/>
              </a:rPr>
              <a:t>ВЯЗКУ</a:t>
            </a:r>
            <a:endParaRPr lang="ru-RU" sz="10000" b="1" dirty="0">
              <a:solidFill>
                <a:schemeClr val="tx1"/>
              </a:solidFill>
              <a:latin typeface="Calibri" panose="020F0502020204030204" pitchFamily="34" charset="0"/>
              <a:cs typeface="Calibri" panose="020F0502020204030204" pitchFamily="34" charset="0"/>
            </a:endParaRPr>
          </a:p>
        </p:txBody>
      </p:sp>
      <p:sp>
        <p:nvSpPr>
          <p:cNvPr id="2" name="Місце для номера слайда 1"/>
          <p:cNvSpPr>
            <a:spLocks noGrp="1"/>
          </p:cNvSpPr>
          <p:nvPr>
            <p:ph type="sldNum" sz="quarter" idx="2"/>
          </p:nvPr>
        </p:nvSpPr>
        <p:spPr/>
        <p:txBody>
          <a:bodyPr/>
          <a:lstStyle/>
          <a:p>
            <a:fld id="{86CB4B4D-7CA3-9044-876B-883B54F8677D}" type="slidenum">
              <a:rPr lang="ru-RU" smtClean="0"/>
              <a:t>3</a:t>
            </a:fld>
            <a:endParaRPr lang="ru-RU"/>
          </a:p>
        </p:txBody>
      </p:sp>
    </p:spTree>
    <p:extLst>
      <p:ext uri="{BB962C8B-B14F-4D97-AF65-F5344CB8AC3E}">
        <p14:creationId xmlns:p14="http://schemas.microsoft.com/office/powerpoint/2010/main" val="262863333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1F8BBDB2-6BB4-1358-A138-E13578656B6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D235942E-D29F-3BA3-AA7B-2B6C9FB481A9}"/>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30</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2" name="Прямокутник 1"/>
          <p:cNvSpPr/>
          <p:nvPr/>
        </p:nvSpPr>
        <p:spPr>
          <a:xfrm>
            <a:off x="1817143" y="5929744"/>
            <a:ext cx="20263923" cy="5786199"/>
          </a:xfrm>
          <a:prstGeom prst="rect">
            <a:avLst/>
          </a:prstGeom>
        </p:spPr>
        <p:txBody>
          <a:bodyPr wrap="square">
            <a:spAutoFit/>
          </a:bodyPr>
          <a:lstStyle/>
          <a:p>
            <a:pPr algn="just">
              <a:spcBef>
                <a:spcPts val="1800"/>
              </a:spcBef>
            </a:pPr>
            <a:r>
              <a:rPr lang="uk-UA" sz="3400" dirty="0">
                <a:solidFill>
                  <a:schemeClr val="tx1"/>
                </a:solidFill>
                <a:latin typeface="Arial" panose="020B0604020202020204" pitchFamily="34" charset="0"/>
                <a:cs typeface="Arial" panose="020B0604020202020204" pitchFamily="34" charset="0"/>
              </a:rPr>
              <a:t>«Відповідно до </a:t>
            </a:r>
            <a:r>
              <a:rPr lang="uk-UA" sz="3400" dirty="0" err="1">
                <a:solidFill>
                  <a:schemeClr val="tx1"/>
                </a:solidFill>
                <a:latin typeface="Arial" panose="020B0604020202020204" pitchFamily="34" charset="0"/>
                <a:cs typeface="Arial" panose="020B0604020202020204" pitchFamily="34" charset="0"/>
              </a:rPr>
              <a:t>пп</a:t>
            </a:r>
            <a:r>
              <a:rPr lang="uk-UA" sz="3400" dirty="0">
                <a:solidFill>
                  <a:schemeClr val="tx1"/>
                </a:solidFill>
                <a:latin typeface="Arial" panose="020B0604020202020204" pitchFamily="34" charset="0"/>
                <a:cs typeface="Arial" panose="020B0604020202020204" pitchFamily="34" charset="0"/>
              </a:rPr>
              <a:t>. 17.1.9 п. 17.1 ст. 17 Податкового кодексу України платник податків має право на </a:t>
            </a:r>
            <a:r>
              <a:rPr lang="uk-UA" sz="3400" b="1" dirty="0">
                <a:solidFill>
                  <a:schemeClr val="tx1"/>
                </a:solidFill>
                <a:latin typeface="Arial" panose="020B0604020202020204" pitchFamily="34" charset="0"/>
                <a:cs typeface="Arial" panose="020B0604020202020204" pitchFamily="34" charset="0"/>
              </a:rPr>
              <a:t>нерозголошення контролюючим органом (посадовими особами) відомостей про такого платника без його письмової</a:t>
            </a:r>
            <a:r>
              <a:rPr lang="uk-UA" sz="3400" dirty="0">
                <a:solidFill>
                  <a:schemeClr val="tx1"/>
                </a:solidFill>
                <a:latin typeface="Arial" panose="020B0604020202020204" pitchFamily="34" charset="0"/>
                <a:cs typeface="Arial" panose="020B0604020202020204" pitchFamily="34" charset="0"/>
              </a:rPr>
              <a:t> згоди та відомостей, що становлять конфіденційну інформацію, державну, комерційну чи банківську таємницю та стали відомі під час виконання посадовими особами службових обов`язків, крім випадків, коли це прямо передбачено законами.</a:t>
            </a:r>
          </a:p>
          <a:p>
            <a:pPr algn="just">
              <a:spcBef>
                <a:spcPts val="1800"/>
              </a:spcBef>
            </a:pPr>
            <a:r>
              <a:rPr lang="uk-UA" sz="3400" b="1" dirty="0">
                <a:solidFill>
                  <a:schemeClr val="tx1"/>
                </a:solidFill>
                <a:latin typeface="Arial" panose="020B0604020202020204" pitchFamily="34" charset="0"/>
                <a:cs typeface="Arial" panose="020B0604020202020204" pitchFamily="34" charset="0"/>
              </a:rPr>
              <a:t>Жодний закон не містить прямого дозволу на використання контролюючими органами податкової інформації про контрагентів для обґрунтування нереальності господарських операцій </a:t>
            </a:r>
            <a:r>
              <a:rPr lang="uk-UA" sz="3400" dirty="0">
                <a:solidFill>
                  <a:schemeClr val="tx1"/>
                </a:solidFill>
                <a:latin typeface="Arial" panose="020B0604020202020204" pitchFamily="34" charset="0"/>
                <a:cs typeface="Arial" panose="020B0604020202020204" pitchFamily="34" charset="0"/>
              </a:rPr>
              <a:t>між платниками податків </a:t>
            </a:r>
            <a:r>
              <a:rPr lang="uk-UA" sz="3400" b="1" dirty="0">
                <a:solidFill>
                  <a:schemeClr val="tx1"/>
                </a:solidFill>
                <a:latin typeface="Arial" panose="020B0604020202020204" pitchFamily="34" charset="0"/>
                <a:cs typeface="Arial" panose="020B0604020202020204" pitchFamily="34" charset="0"/>
              </a:rPr>
              <a:t>без письмової згоди контрагента.</a:t>
            </a:r>
          </a:p>
          <a:p>
            <a:pPr algn="just">
              <a:spcBef>
                <a:spcPts val="1800"/>
              </a:spcBef>
            </a:pPr>
            <a:r>
              <a:rPr lang="uk-UA" sz="3400" dirty="0">
                <a:solidFill>
                  <a:schemeClr val="tx1"/>
                </a:solidFill>
                <a:latin typeface="Arial" panose="020B0604020202020204" pitchFamily="34" charset="0"/>
                <a:cs typeface="Arial" panose="020B0604020202020204" pitchFamily="34" charset="0"/>
              </a:rPr>
              <a:t>Відповідно до ст. 74 Кодексу адміністративного судочинства України </a:t>
            </a:r>
            <a:r>
              <a:rPr lang="uk-UA" sz="3400" b="1" dirty="0">
                <a:solidFill>
                  <a:schemeClr val="tx1"/>
                </a:solidFill>
                <a:latin typeface="Arial" panose="020B0604020202020204" pitchFamily="34" charset="0"/>
                <a:cs typeface="Arial" panose="020B0604020202020204" pitchFamily="34" charset="0"/>
              </a:rPr>
              <a:t>суд не бере до уваги докази, які одержані з порушенням порядку, встановленого законом</a:t>
            </a:r>
            <a:r>
              <a:rPr lang="uk-UA" sz="3400" dirty="0">
                <a:solidFill>
                  <a:schemeClr val="tx1"/>
                </a:solidFill>
                <a:latin typeface="Arial" panose="020B0604020202020204" pitchFamily="34" charset="0"/>
                <a:cs typeface="Arial" panose="020B0604020202020204" pitchFamily="34" charset="0"/>
              </a:rPr>
              <a:t>»</a:t>
            </a:r>
          </a:p>
        </p:txBody>
      </p:sp>
      <p:sp>
        <p:nvSpPr>
          <p:cNvPr id="15" name="Овал 14"/>
          <p:cNvSpPr/>
          <p:nvPr/>
        </p:nvSpPr>
        <p:spPr>
          <a:xfrm>
            <a:off x="1817144" y="2425000"/>
            <a:ext cx="6183528" cy="2113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Рішення ООАС від 29.08.22 у справі №</a:t>
            </a:r>
            <a:r>
              <a:rPr lang="ru-RU" sz="3400">
                <a:latin typeface="Arial" panose="020B0604020202020204" pitchFamily="34" charset="0"/>
                <a:cs typeface="Arial" panose="020B0604020202020204" pitchFamily="34" charset="0"/>
              </a:rPr>
              <a:t>420/22204/21</a:t>
            </a:r>
          </a:p>
        </p:txBody>
      </p:sp>
      <p:sp>
        <p:nvSpPr>
          <p:cNvPr id="16" name="Прямокутник 15"/>
          <p:cNvSpPr/>
          <p:nvPr/>
        </p:nvSpPr>
        <p:spPr>
          <a:xfrm>
            <a:off x="13545917" y="2279959"/>
            <a:ext cx="4712157" cy="2039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EA9F3665-8800-1930-20FE-E698DA8083D5}"/>
              </a:ext>
            </a:extLst>
          </p:cNvPr>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ЗАБОРОНЯЙТЕ </a:t>
            </a:r>
            <a:r>
              <a:rPr lang="uk-UA" sz="4850" spc="0">
                <a:latin typeface="Arial" panose="020B0604020202020204" pitchFamily="34" charset="0"/>
              </a:rPr>
              <a:t>РОЗГОЛОШУВАТИ </a:t>
            </a:r>
            <a:r>
              <a:rPr lang="uk-UA" sz="4850" spc="0" smtClean="0">
                <a:latin typeface="Arial" panose="020B0604020202020204" pitchFamily="34" charset="0"/>
              </a:rPr>
              <a:t>ІНФОРМАЦІЮ ПРО </a:t>
            </a:r>
            <a:r>
              <a:rPr lang="uk-UA" sz="4850" spc="0" dirty="0">
                <a:latin typeface="Arial" panose="020B0604020202020204" pitchFamily="34" charset="0"/>
              </a:rPr>
              <a:t>СЕБЕ</a:t>
            </a:r>
            <a:endParaRPr lang="ru-RU" sz="4850" spc="0" dirty="0">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30</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63482115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dirty="0">
                <a:latin typeface="Arial" panose="020B0604020202020204" pitchFamily="34" charset="0"/>
              </a:rPr>
              <a:t>НЕПИСАНІ  ІСТИНИ: копії документів не надаємо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289572" y="2360538"/>
            <a:ext cx="21804855" cy="7994496"/>
          </a:xfrm>
          <a:prstGeom prst="rect">
            <a:avLst/>
          </a:prstGeom>
        </p:spPr>
        <p:txBody>
          <a:bodyPr wrap="square">
            <a:spAutoFit/>
          </a:bodyPr>
          <a:lstStyle/>
          <a:p>
            <a:pPr algn="ctr"/>
            <a:r>
              <a:rPr lang="uk-UA" b="1" dirty="0">
                <a:solidFill>
                  <a:srgbClr val="C00000"/>
                </a:solidFill>
                <a:latin typeface="Arial" panose="020B0604020202020204" pitchFamily="34" charset="0"/>
                <a:cs typeface="Arial" panose="020B0604020202020204" pitchFamily="34" charset="0"/>
              </a:rPr>
              <a:t>6 «ЗА» ненадання копій документів</a:t>
            </a:r>
          </a:p>
          <a:p>
            <a:pPr algn="just">
              <a:spcBef>
                <a:spcPts val="0"/>
              </a:spcBef>
            </a:pPr>
            <a:endParaRPr lang="uk-UA" sz="4400" dirty="0">
              <a:latin typeface="Arial" panose="020B0604020202020204" pitchFamily="34" charset="0"/>
              <a:cs typeface="Arial" panose="020B0604020202020204" pitchFamily="34" charset="0"/>
            </a:endParaRPr>
          </a:p>
          <a:p>
            <a:pPr algn="just">
              <a:spcBef>
                <a:spcPts val="0"/>
              </a:spcBef>
            </a:pPr>
            <a:endParaRPr lang="uk-UA" sz="3200" dirty="0">
              <a:latin typeface="Arial" panose="020B0604020202020204" pitchFamily="34" charset="0"/>
              <a:cs typeface="Arial" panose="020B0604020202020204" pitchFamily="34" charset="0"/>
            </a:endParaRPr>
          </a:p>
          <a:p>
            <a:pPr indent="266700">
              <a:spcBef>
                <a:spcPts val="0"/>
              </a:spcBef>
            </a:pPr>
            <a:r>
              <a:rPr lang="uk-UA" sz="3200" b="1" dirty="0">
                <a:solidFill>
                  <a:srgbClr val="833160"/>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1)</a:t>
            </a:r>
            <a:r>
              <a:rPr lang="uk-UA" sz="3400" b="1" dirty="0">
                <a:solidFill>
                  <a:schemeClr val="accent1"/>
                </a:solidFill>
                <a:latin typeface="Arial" panose="020B0604020202020204" pitchFamily="34" charset="0"/>
                <a:cs typeface="Arial" panose="020B0604020202020204" pitchFamily="34" charset="0"/>
              </a:rPr>
              <a:t> </a:t>
            </a:r>
            <a:r>
              <a:rPr lang="uk-UA" sz="3400" b="1" dirty="0">
                <a:solidFill>
                  <a:srgbClr val="7030A0"/>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Оціночний характер обов’язку з надання копій (п. 85.4. ст. 85 ПКУ)</a:t>
            </a:r>
          </a:p>
          <a:p>
            <a:pPr indent="266700" algn="ctr">
              <a:spcBef>
                <a:spcPts val="0"/>
              </a:spcBef>
            </a:pPr>
            <a:endParaRPr lang="uk-UA" b="1" dirty="0">
              <a:solidFill>
                <a:srgbClr val="7030A0"/>
              </a:solidFill>
              <a:latin typeface="Arial" panose="020B0604020202020204" pitchFamily="34" charset="0"/>
              <a:cs typeface="Arial" panose="020B0604020202020204" pitchFamily="34" charset="0"/>
            </a:endParaRPr>
          </a:p>
          <a:p>
            <a:pPr indent="266700">
              <a:spcBef>
                <a:spcPts val="0"/>
              </a:spcBef>
            </a:pP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2)</a:t>
            </a:r>
            <a:r>
              <a:rPr lang="uk-UA" sz="3200" b="1" dirty="0">
                <a:solidFill>
                  <a:schemeClr val="accent1"/>
                </a:solidFill>
                <a:latin typeface="Arial" panose="020B0604020202020204" pitchFamily="34" charset="0"/>
                <a:cs typeface="Arial" panose="020B0604020202020204" pitchFamily="34" charset="0"/>
              </a:rPr>
              <a:t> </a:t>
            </a:r>
            <a:r>
              <a:rPr lang="uk-UA" sz="3200" b="1" dirty="0">
                <a:solidFill>
                  <a:srgbClr val="7030A0"/>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Надання = підтвердження порушення</a:t>
            </a:r>
          </a:p>
          <a:p>
            <a:pPr indent="266700">
              <a:spcBef>
                <a:spcPts val="0"/>
              </a:spcBef>
            </a:pPr>
            <a:endParaRPr lang="uk-UA" b="1" dirty="0">
              <a:solidFill>
                <a:srgbClr val="7030A0"/>
              </a:solidFill>
              <a:latin typeface="Arial" panose="020B0604020202020204" pitchFamily="34" charset="0"/>
              <a:cs typeface="Arial" panose="020B0604020202020204" pitchFamily="34" charset="0"/>
            </a:endParaRPr>
          </a:p>
          <a:p>
            <a:pPr indent="266700">
              <a:spcBef>
                <a:spcPts val="0"/>
              </a:spcBef>
            </a:pPr>
            <a:r>
              <a:rPr lang="uk-UA" sz="3200" b="1" dirty="0">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3)</a:t>
            </a: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Ідеально складених документів не буває</a:t>
            </a:r>
            <a:endParaRPr lang="uk-UA" sz="3400" dirty="0">
              <a:solidFill>
                <a:schemeClr val="tx1"/>
              </a:solidFill>
              <a:latin typeface="Arial" panose="020B0604020202020204" pitchFamily="34" charset="0"/>
              <a:cs typeface="Arial" panose="020B0604020202020204" pitchFamily="34" charset="0"/>
            </a:endParaRPr>
          </a:p>
          <a:p>
            <a:pPr indent="266700">
              <a:spcBef>
                <a:spcPts val="0"/>
              </a:spcBef>
            </a:pPr>
            <a:endParaRPr lang="uk-UA" b="1" dirty="0">
              <a:solidFill>
                <a:srgbClr val="7030A0"/>
              </a:solidFill>
              <a:latin typeface="Arial" panose="020B0604020202020204" pitchFamily="34" charset="0"/>
              <a:cs typeface="Arial" panose="020B0604020202020204" pitchFamily="34" charset="0"/>
            </a:endParaRPr>
          </a:p>
          <a:p>
            <a:pPr indent="266700">
              <a:spcBef>
                <a:spcPts val="0"/>
              </a:spcBef>
            </a:pP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4)</a:t>
            </a: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Правило «10 </a:t>
            </a:r>
            <a:r>
              <a:rPr lang="uk-UA" sz="3400" b="1" dirty="0" err="1">
                <a:solidFill>
                  <a:schemeClr val="tx1"/>
                </a:solidFill>
                <a:latin typeface="Arial" panose="020B0604020202020204" pitchFamily="34" charset="0"/>
                <a:cs typeface="Arial" panose="020B0604020202020204" pitchFamily="34" charset="0"/>
              </a:rPr>
              <a:t>р.д</a:t>
            </a:r>
            <a:r>
              <a:rPr lang="uk-UA" sz="3400" b="1" dirty="0">
                <a:solidFill>
                  <a:schemeClr val="tx1"/>
                </a:solidFill>
                <a:latin typeface="Arial" panose="020B0604020202020204" pitchFamily="34" charset="0"/>
                <a:cs typeface="Arial" panose="020B0604020202020204" pitchFamily="34" charset="0"/>
              </a:rPr>
              <a:t>.» (п. 44.6. ст. 44 ПКУ)</a:t>
            </a:r>
          </a:p>
          <a:p>
            <a:pPr indent="266700">
              <a:spcBef>
                <a:spcPts val="0"/>
              </a:spcBef>
            </a:pPr>
            <a:endParaRPr lang="uk-UA" b="1" dirty="0">
              <a:latin typeface="Arial" panose="020B0604020202020204" pitchFamily="34" charset="0"/>
              <a:cs typeface="Arial" panose="020B0604020202020204" pitchFamily="34" charset="0"/>
            </a:endParaRPr>
          </a:p>
          <a:p>
            <a:pPr indent="266700" algn="just">
              <a:spcBef>
                <a:spcPts val="0"/>
              </a:spcBef>
            </a:pP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5)</a:t>
            </a:r>
            <a:r>
              <a:rPr lang="uk-UA" sz="3200" b="1" dirty="0">
                <a:solidFill>
                  <a:srgbClr val="833160"/>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Відносно незначна відповідальність за ненадання</a:t>
            </a:r>
          </a:p>
          <a:p>
            <a:pPr indent="266700"/>
            <a:r>
              <a:rPr lang="uk-UA" sz="3200" b="1" dirty="0">
                <a:solidFill>
                  <a:schemeClr val="accent1"/>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6)</a:t>
            </a:r>
            <a:r>
              <a:rPr lang="uk-UA" sz="3200" b="1" dirty="0">
                <a:solidFill>
                  <a:srgbClr val="7030A0"/>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Надання копій документів не рятує ситуацію (не впливає на рішення про перевірку)</a:t>
            </a:r>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31</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pic>
        <p:nvPicPr>
          <p:cNvPr id="10" name="Picture 6" descr="Усы, лапы и хвост - вот мои документы! - Страница 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0940" y="5067053"/>
            <a:ext cx="5372100" cy="409575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31</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44681765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dirty="0">
                <a:latin typeface="Arial" panose="020B0604020202020204" pitchFamily="34" charset="0"/>
              </a:rPr>
              <a:t>НЕПИСАНІ  ІСТИНИ: фотозйомку забороняємо…</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32</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descr="Наліпка &quot;Фотозйомка заборонена&quot; (tab-0067) - Друк Украї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0940" y="5929744"/>
            <a:ext cx="4893691" cy="420685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кутник 10"/>
          <p:cNvSpPr/>
          <p:nvPr/>
        </p:nvSpPr>
        <p:spPr>
          <a:xfrm>
            <a:off x="2630024" y="4062576"/>
            <a:ext cx="9962026" cy="5378395"/>
          </a:xfrm>
          <a:prstGeom prst="rect">
            <a:avLst/>
          </a:prstGeom>
        </p:spPr>
        <p:txBody>
          <a:bodyPr wrap="square">
            <a:spAutoFit/>
          </a:bodyPr>
          <a:lstStyle/>
          <a:p>
            <a:r>
              <a:rPr lang="uk-UA" sz="3400" b="1" dirty="0">
                <a:solidFill>
                  <a:schemeClr val="tx1"/>
                </a:solidFill>
                <a:latin typeface="Arial" panose="020B0604020202020204" pitchFamily="34" charset="0"/>
                <a:cs typeface="Arial" panose="020B0604020202020204" pitchFamily="34" charset="0"/>
              </a:rPr>
              <a:t>20.1. Контролюючі органи … мають право:</a:t>
            </a:r>
          </a:p>
          <a:p>
            <a:pPr algn="just"/>
            <a:r>
              <a:rPr lang="uk-UA" sz="3400" dirty="0">
                <a:solidFill>
                  <a:schemeClr val="tx1"/>
                </a:solidFill>
                <a:latin typeface="Arial" panose="020B0604020202020204" pitchFamily="34" charset="0"/>
                <a:cs typeface="Arial" panose="020B0604020202020204" pitchFamily="34" charset="0"/>
              </a:rPr>
              <a:t>20.1.48. відкрито застосовувати технічні прилади і технічні засоби, що мають функції фото- і кінозйомки, відеозапису, засоби фото- і кінозйомки, відеозапису; відкрито здійснювати звукозапис, фото-, </a:t>
            </a:r>
            <a:r>
              <a:rPr lang="uk-UA" sz="3400" dirty="0" err="1">
                <a:solidFill>
                  <a:schemeClr val="tx1"/>
                </a:solidFill>
                <a:latin typeface="Arial" panose="020B0604020202020204" pitchFamily="34" charset="0"/>
                <a:cs typeface="Arial" panose="020B0604020202020204" pitchFamily="34" charset="0"/>
              </a:rPr>
              <a:t>відеофіксацію</a:t>
            </a:r>
            <a:r>
              <a:rPr lang="uk-UA" sz="3400" dirty="0">
                <a:solidFill>
                  <a:schemeClr val="tx1"/>
                </a:solidFill>
                <a:latin typeface="Arial" panose="020B0604020202020204" pitchFamily="34" charset="0"/>
                <a:cs typeface="Arial" panose="020B0604020202020204" pitchFamily="34" charset="0"/>
              </a:rPr>
              <a:t> (відеозйомку), накопичувати та використовувати таку мультимедійну інформацію (фото, відео-, звукозапис) під час проведення перевірок</a:t>
            </a:r>
          </a:p>
        </p:txBody>
      </p:sp>
      <p:sp>
        <p:nvSpPr>
          <p:cNvPr id="16" name="Овальна виноска 15"/>
          <p:cNvSpPr/>
          <p:nvPr/>
        </p:nvSpPr>
        <p:spPr>
          <a:xfrm>
            <a:off x="15402710" y="2184514"/>
            <a:ext cx="5829300" cy="1925925"/>
          </a:xfrm>
          <a:prstGeom prst="wedgeEllipseCallout">
            <a:avLst>
              <a:gd name="adj1" fmla="val -53840"/>
              <a:gd name="adj2" fmla="val 146740"/>
            </a:avLst>
          </a:prstGeom>
          <a:solidFill>
            <a:schemeClr val="accent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105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uk-UA" sz="32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rPr>
              <a:t>Як же заборонити, якщо мають право</a:t>
            </a:r>
            <a:r>
              <a:rPr kumimoji="0" lang="uk-UA" sz="3200" b="0" i="0" u="none" strike="noStrike" cap="none" spc="0" normalizeH="0" baseline="0">
                <a:ln>
                  <a:noFill/>
                </a:ln>
                <a:solidFill>
                  <a:srgbClr val="FF0000"/>
                </a:solidFill>
                <a:effectLst/>
                <a:uFillTx/>
                <a:latin typeface="Arial" panose="020B0604020202020204" pitchFamily="34" charset="0"/>
                <a:ea typeface="+mn-ea"/>
                <a:cs typeface="Arial" panose="020B0604020202020204" pitchFamily="34" charset="0"/>
                <a:sym typeface="Helvetica Neue Medium"/>
              </a:rPr>
              <a:t>?!</a:t>
            </a:r>
          </a:p>
          <a:p>
            <a:pPr marL="0" marR="0" indent="0" algn="ctr" defTabSz="825500" rtl="0" fontAlgn="auto" latinLnBrk="0" hangingPunct="0">
              <a:lnSpc>
                <a:spcPct val="100000"/>
              </a:lnSpc>
              <a:spcBef>
                <a:spcPts val="0"/>
              </a:spcBef>
              <a:spcAft>
                <a:spcPts val="0"/>
              </a:spcAft>
              <a:buClrTx/>
              <a:buSzTx/>
              <a:buFontTx/>
              <a:buNone/>
              <a:tabLst/>
            </a:pPr>
            <a:endParaRPr kumimoji="0" lang="ru-RU" sz="1100" b="0" i="0" u="none" strike="noStrike" cap="none" spc="0" normalizeH="0" baseline="0">
              <a:ln>
                <a:noFill/>
              </a:ln>
              <a:solidFill>
                <a:srgbClr val="FF0000"/>
              </a:solidFill>
              <a:effectLst/>
              <a:uFillTx/>
              <a:latin typeface="Arial" panose="020B0604020202020204" pitchFamily="34" charset="0"/>
              <a:ea typeface="+mn-ea"/>
              <a:cs typeface="Arial" panose="020B0604020202020204" pitchFamily="34" charset="0"/>
              <a:sym typeface="Helvetica Neue Medium"/>
            </a:endParaRP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32</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24286152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НЕПИСАНІ ІСТИНИ: </a:t>
            </a:r>
            <a:r>
              <a:rPr lang="uk-UA" sz="4850" spc="0">
                <a:latin typeface="Arial" panose="020B0604020202020204" pitchFamily="34" charset="0"/>
              </a:rPr>
              <a:t>якщо </a:t>
            </a:r>
            <a:r>
              <a:rPr lang="uk-UA" sz="4850" spc="0" smtClean="0">
                <a:latin typeface="Arial" panose="020B0604020202020204" pitchFamily="34" charset="0"/>
              </a:rPr>
              <a:t>сумніваємось, нічого </a:t>
            </a:r>
            <a:r>
              <a:rPr lang="uk-UA" sz="4850" spc="0" dirty="0">
                <a:latin typeface="Arial" panose="020B0604020202020204" pitchFamily="34" charset="0"/>
              </a:rPr>
              <a:t>не кажемо…</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33</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2743199"/>
            <a:ext cx="14478000" cy="9280545"/>
          </a:xfrm>
          <a:prstGeom prst="rect">
            <a:avLst/>
          </a:prstGeom>
        </p:spPr>
      </p:pic>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33</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409980135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08756"/>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ОКРЕМІ ДОКУМЕНТИ – ОКРЕМІ ПРАВИЛА </a:t>
            </a:r>
          </a:p>
          <a:p>
            <a:pPr hangingPunct="1">
              <a:lnSpc>
                <a:spcPct val="100000"/>
              </a:lnSpc>
            </a:pPr>
            <a:r>
              <a:rPr lang="uk-UA" sz="4850" u="sng" spc="0" dirty="0">
                <a:solidFill>
                  <a:srgbClr val="0070C0"/>
                </a:solidFill>
                <a:latin typeface="Arial" panose="020B0604020202020204" pitchFamily="34" charset="0"/>
              </a:rPr>
              <a:t>(«</a:t>
            </a:r>
            <a:r>
              <a:rPr lang="uk-UA" sz="4850" u="sng" spc="0" dirty="0" err="1">
                <a:solidFill>
                  <a:srgbClr val="0070C0"/>
                </a:solidFill>
                <a:latin typeface="Arial" panose="020B0604020202020204" pitchFamily="34" charset="0"/>
              </a:rPr>
              <a:t>самоакт</a:t>
            </a:r>
            <a:r>
              <a:rPr lang="uk-UA" sz="4850" u="sng" spc="0" dirty="0">
                <a:solidFill>
                  <a:srgbClr val="0070C0"/>
                </a:solidFill>
                <a:latin typeface="Arial" panose="020B0604020202020204" pitchFamily="34" charset="0"/>
              </a:rPr>
              <a:t>»</a:t>
            </a:r>
            <a:r>
              <a:rPr lang="uk-UA" sz="4850" spc="0" dirty="0">
                <a:latin typeface="Arial" panose="020B0604020202020204" pitchFamily="34" charset="0"/>
              </a:rPr>
              <a:t>, документ без підпису, форми КБ-2в та КБ-3, </a:t>
            </a:r>
          </a:p>
          <a:p>
            <a:pPr hangingPunct="1">
              <a:lnSpc>
                <a:spcPct val="100000"/>
              </a:lnSpc>
            </a:pPr>
            <a:r>
              <a:rPr lang="uk-UA" sz="4850" spc="0" dirty="0">
                <a:latin typeface="Arial" panose="020B0604020202020204" pitchFamily="34" charset="0"/>
              </a:rPr>
              <a:t>калькуляція собівартості)</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34</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401" y="2752497"/>
            <a:ext cx="15722711" cy="10273638"/>
          </a:xfrm>
          <a:prstGeom prst="rect">
            <a:avLst/>
          </a:prstGeom>
        </p:spPr>
      </p:pic>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34</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792725809"/>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dirty="0">
                <a:latin typeface="Arial" panose="020B0604020202020204" pitchFamily="34" charset="0"/>
              </a:rPr>
              <a:t>ОКРЕМІ ДОКУМЕНТИ – ОКРЕМІ ПРАВИЛА </a:t>
            </a:r>
          </a:p>
          <a:p>
            <a:pPr hangingPunct="1"/>
            <a:r>
              <a:rPr lang="uk-UA" sz="4850" spc="0" dirty="0">
                <a:latin typeface="Arial" panose="020B0604020202020204" pitchFamily="34" charset="0"/>
              </a:rPr>
              <a:t>(«</a:t>
            </a:r>
            <a:r>
              <a:rPr lang="uk-UA" sz="4850" spc="0" dirty="0" err="1">
                <a:latin typeface="Arial" panose="020B0604020202020204" pitchFamily="34" charset="0"/>
              </a:rPr>
              <a:t>самоакт</a:t>
            </a:r>
            <a:r>
              <a:rPr lang="uk-UA" sz="4850" spc="0" dirty="0">
                <a:latin typeface="Arial" panose="020B0604020202020204" pitchFamily="34" charset="0"/>
              </a:rPr>
              <a:t>», </a:t>
            </a:r>
            <a:r>
              <a:rPr lang="uk-UA" sz="4850" u="sng" spc="0" dirty="0">
                <a:solidFill>
                  <a:srgbClr val="0070C0"/>
                </a:solidFill>
                <a:latin typeface="Arial" panose="020B0604020202020204" pitchFamily="34" charset="0"/>
              </a:rPr>
              <a:t>документ без підпису</a:t>
            </a:r>
            <a:r>
              <a:rPr lang="uk-UA" sz="4850" spc="0" dirty="0">
                <a:latin typeface="Arial" panose="020B0604020202020204" pitchFamily="34" charset="0"/>
              </a:rPr>
              <a:t>, форми КБ-2в та КБ-3, </a:t>
            </a:r>
          </a:p>
          <a:p>
            <a:pPr hangingPunct="1"/>
            <a:r>
              <a:rPr lang="uk-UA" sz="4850" spc="0" dirty="0">
                <a:latin typeface="Arial" panose="020B0604020202020204" pitchFamily="34" charset="0"/>
              </a:rPr>
              <a:t>калькуляція собівартості)</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Овал 10"/>
          <p:cNvSpPr/>
          <p:nvPr/>
        </p:nvSpPr>
        <p:spPr>
          <a:xfrm>
            <a:off x="1817144" y="2602710"/>
            <a:ext cx="6741992" cy="2445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Постанова Другого ААС від 19.02.21 у </a:t>
            </a:r>
            <a:r>
              <a:rPr lang="uk-UA" sz="3400">
                <a:latin typeface="Arial" panose="020B0604020202020204" pitchFamily="34" charset="0"/>
                <a:cs typeface="Arial" panose="020B0604020202020204" pitchFamily="34" charset="0"/>
              </a:rPr>
              <a:t>справі </a:t>
            </a:r>
            <a:r>
              <a:rPr lang="uk-UA" sz="3400" smtClean="0">
                <a:latin typeface="Arial" panose="020B0604020202020204" pitchFamily="34" charset="0"/>
                <a:cs typeface="Arial" panose="020B0604020202020204" pitchFamily="34" charset="0"/>
              </a:rPr>
              <a:t>№</a:t>
            </a:r>
            <a:r>
              <a:rPr lang="ru-RU" sz="3400" smtClean="0">
                <a:latin typeface="Arial" panose="020B0604020202020204" pitchFamily="34" charset="0"/>
                <a:cs typeface="Arial" panose="020B0604020202020204" pitchFamily="34" charset="0"/>
              </a:rPr>
              <a:t>520/10771/2020</a:t>
            </a:r>
            <a:endParaRPr lang="ru-RU" sz="3400" dirty="0">
              <a:latin typeface="Arial" panose="020B0604020202020204" pitchFamily="34" charset="0"/>
              <a:cs typeface="Arial" panose="020B0604020202020204" pitchFamily="34" charset="0"/>
            </a:endParaRPr>
          </a:p>
        </p:txBody>
      </p:sp>
      <p:sp>
        <p:nvSpPr>
          <p:cNvPr id="12" name="Прямокутник 11"/>
          <p:cNvSpPr/>
          <p:nvPr/>
        </p:nvSpPr>
        <p:spPr>
          <a:xfrm>
            <a:off x="14763221" y="2602710"/>
            <a:ext cx="4712157" cy="2039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2" name="Прямокутник 1"/>
          <p:cNvSpPr/>
          <p:nvPr/>
        </p:nvSpPr>
        <p:spPr>
          <a:xfrm>
            <a:off x="1817144" y="5522658"/>
            <a:ext cx="20992980" cy="7932941"/>
          </a:xfrm>
          <a:prstGeom prst="rect">
            <a:avLst/>
          </a:prstGeom>
        </p:spPr>
        <p:txBody>
          <a:bodyPr wrap="square">
            <a:spAutoFit/>
          </a:bodyPr>
          <a:lstStyle/>
          <a:p>
            <a:pPr algn="just">
              <a:spcBef>
                <a:spcPts val="1800"/>
              </a:spcBef>
            </a:pPr>
            <a:r>
              <a:rPr lang="uk-UA" sz="3400" dirty="0">
                <a:solidFill>
                  <a:schemeClr val="tx1"/>
                </a:solidFill>
                <a:latin typeface="Arial" panose="020B0604020202020204" pitchFamily="34" charset="0"/>
                <a:cs typeface="Arial" panose="020B0604020202020204" pitchFamily="34" charset="0"/>
              </a:rPr>
              <a:t>«В апеляційній скарзі відповідач зазначає, що… ТОВ… отримувало послуги на підставі актів, оформлених з порушенням…, а саме, </a:t>
            </a:r>
            <a:r>
              <a:rPr lang="uk-UA" sz="3400" b="1" dirty="0">
                <a:solidFill>
                  <a:schemeClr val="tx1"/>
                </a:solidFill>
                <a:latin typeface="Arial" panose="020B0604020202020204" pitchFamily="34" charset="0"/>
                <a:cs typeface="Arial" panose="020B0604020202020204" pitchFamily="34" charset="0"/>
              </a:rPr>
              <a:t>в актах відсутні </a:t>
            </a:r>
            <a:r>
              <a:rPr lang="uk-UA" sz="3400" dirty="0">
                <a:solidFill>
                  <a:schemeClr val="tx1"/>
                </a:solidFill>
                <a:latin typeface="Arial" panose="020B0604020202020204" pitchFamily="34" charset="0"/>
                <a:cs typeface="Arial" panose="020B0604020202020204" pitchFamily="34" charset="0"/>
              </a:rPr>
              <a:t>обов`язкові реквізити первинного бухгалтерського документу (вид та обсяг робіт, </a:t>
            </a:r>
            <a:r>
              <a:rPr lang="uk-UA" sz="3400" b="1" dirty="0">
                <a:solidFill>
                  <a:schemeClr val="tx1"/>
                </a:solidFill>
                <a:latin typeface="Arial" panose="020B0604020202020204" pitchFamily="34" charset="0"/>
                <a:cs typeface="Arial" panose="020B0604020202020204" pitchFamily="34" charset="0"/>
              </a:rPr>
              <a:t>печатки та підписи</a:t>
            </a:r>
            <a:r>
              <a:rPr lang="uk-UA" sz="3400" dirty="0">
                <a:solidFill>
                  <a:schemeClr val="tx1"/>
                </a:solidFill>
                <a:latin typeface="Arial" panose="020B0604020202020204" pitchFamily="34" charset="0"/>
                <a:cs typeface="Arial" panose="020B0604020202020204" pitchFamily="34" charset="0"/>
              </a:rPr>
              <a:t>),…</a:t>
            </a:r>
          </a:p>
          <a:p>
            <a:pPr algn="just">
              <a:spcBef>
                <a:spcPts val="1800"/>
              </a:spcBef>
            </a:pPr>
            <a:r>
              <a:rPr lang="uk-UA" sz="3400" dirty="0">
                <a:solidFill>
                  <a:schemeClr val="tx1"/>
                </a:solidFill>
                <a:latin typeface="Arial" panose="020B0604020202020204" pitchFamily="34" charset="0"/>
                <a:cs typeface="Arial" panose="020B0604020202020204" pitchFamily="34" charset="0"/>
              </a:rPr>
              <a:t>Колегія суддів зазначає, що </a:t>
            </a:r>
            <a:r>
              <a:rPr lang="uk-UA" sz="3400" b="1" dirty="0">
                <a:solidFill>
                  <a:schemeClr val="tx1"/>
                </a:solidFill>
                <a:latin typeface="Arial" panose="020B0604020202020204" pitchFamily="34" charset="0"/>
                <a:cs typeface="Arial" panose="020B0604020202020204" pitchFamily="34" charset="0"/>
              </a:rPr>
              <a:t>використання печатки на даний час не є обов`язковим</a:t>
            </a:r>
            <a:r>
              <a:rPr lang="uk-UA" sz="3400" dirty="0">
                <a:solidFill>
                  <a:schemeClr val="tx1"/>
                </a:solidFill>
                <a:latin typeface="Arial" panose="020B0604020202020204" pitchFamily="34" charset="0"/>
                <a:cs typeface="Arial" panose="020B0604020202020204" pitchFamily="34" charset="0"/>
              </a:rPr>
              <a:t>... Наявність або відсутність відбитка печатки … на документі </a:t>
            </a:r>
            <a:r>
              <a:rPr lang="uk-UA" sz="3400" b="1" dirty="0">
                <a:solidFill>
                  <a:schemeClr val="tx1"/>
                </a:solidFill>
                <a:latin typeface="Arial" panose="020B0604020202020204" pitchFamily="34" charset="0"/>
                <a:cs typeface="Arial" panose="020B0604020202020204" pitchFamily="34" charset="0"/>
              </a:rPr>
              <a:t>не створює юридичних наслідків</a:t>
            </a:r>
            <a:r>
              <a:rPr lang="uk-UA" sz="3400" dirty="0">
                <a:solidFill>
                  <a:schemeClr val="tx1"/>
                </a:solidFill>
                <a:latin typeface="Arial" panose="020B0604020202020204" pitchFamily="34" charset="0"/>
                <a:cs typeface="Arial" panose="020B0604020202020204" pitchFamily="34" charset="0"/>
              </a:rPr>
              <a:t>. Такий </a:t>
            </a:r>
            <a:r>
              <a:rPr lang="uk-UA" sz="3400" b="1" dirty="0">
                <a:solidFill>
                  <a:schemeClr val="tx1"/>
                </a:solidFill>
                <a:latin typeface="Arial" panose="020B0604020202020204" pitchFamily="34" charset="0"/>
                <a:cs typeface="Arial" panose="020B0604020202020204" pitchFamily="34" charset="0"/>
              </a:rPr>
              <a:t>реквізит… не передбачений і положеннями</a:t>
            </a:r>
            <a:r>
              <a:rPr lang="uk-UA" sz="3400" dirty="0">
                <a:solidFill>
                  <a:schemeClr val="tx1"/>
                </a:solidFill>
                <a:latin typeface="Arial" panose="020B0604020202020204" pitchFamily="34" charset="0"/>
                <a:cs typeface="Arial" panose="020B0604020202020204" pitchFamily="34" charset="0"/>
              </a:rPr>
              <a:t> ч. 2 ст. 9 Закону України «Про бухоблік…».</a:t>
            </a:r>
          </a:p>
          <a:p>
            <a:pPr algn="just">
              <a:spcBef>
                <a:spcPts val="1800"/>
              </a:spcBef>
            </a:pPr>
            <a:r>
              <a:rPr lang="uk-UA" sz="3400" dirty="0">
                <a:solidFill>
                  <a:schemeClr val="tx1"/>
                </a:solidFill>
                <a:latin typeface="Arial" panose="020B0604020202020204" pitchFamily="34" charset="0"/>
                <a:cs typeface="Arial" panose="020B0604020202020204" pitchFamily="34" charset="0"/>
              </a:rPr>
              <a:t>Також, на актах виконаних робіт були </a:t>
            </a:r>
            <a:r>
              <a:rPr lang="uk-UA" sz="3400" b="1" dirty="0">
                <a:solidFill>
                  <a:schemeClr val="tx1"/>
                </a:solidFill>
                <a:latin typeface="Arial" panose="020B0604020202020204" pitchFamily="34" charset="0"/>
                <a:cs typeface="Arial" panose="020B0604020202020204" pitchFamily="34" charset="0"/>
              </a:rPr>
              <a:t>зазначені посади осіб, які мають право підписувати первинний документ, а також їх прізвища та ініціали</a:t>
            </a:r>
            <a:r>
              <a:rPr lang="uk-UA" sz="3400" dirty="0">
                <a:solidFill>
                  <a:schemeClr val="tx1"/>
                </a:solidFill>
                <a:latin typeface="Arial" panose="020B0604020202020204" pitchFamily="34" charset="0"/>
                <a:cs typeface="Arial" panose="020B0604020202020204" pitchFamily="34" charset="0"/>
              </a:rPr>
              <a:t>... В той же час, положення ч. 2 ст. 9 ЗУ «Про бухгалтерський облік …» передбачають, що </a:t>
            </a:r>
            <a:r>
              <a:rPr lang="uk-UA" sz="3400" b="1" dirty="0">
                <a:solidFill>
                  <a:schemeClr val="tx1"/>
                </a:solidFill>
                <a:latin typeface="Arial" panose="020B0604020202020204" pitchFamily="34" charset="0"/>
                <a:cs typeface="Arial" panose="020B0604020202020204" pitchFamily="34" charset="0"/>
              </a:rPr>
              <a:t>первинні документи повинні обов`язково містити або підпис або інші дані, що дають змогу ідентифікувати особу</a:t>
            </a:r>
            <a:r>
              <a:rPr lang="uk-UA" sz="3400" dirty="0">
                <a:solidFill>
                  <a:schemeClr val="tx1"/>
                </a:solidFill>
                <a:latin typeface="Arial" panose="020B0604020202020204" pitchFamily="34" charset="0"/>
                <a:cs typeface="Arial" panose="020B0604020202020204" pitchFamily="34" charset="0"/>
              </a:rPr>
              <a:t>, яка брала участь у здійсненні господарської операції. Таким чином, </a:t>
            </a:r>
            <a:r>
              <a:rPr lang="uk-UA" sz="3400" b="1" dirty="0">
                <a:solidFill>
                  <a:schemeClr val="tx1"/>
                </a:solidFill>
                <a:latin typeface="Arial" panose="020B0604020202020204" pitchFamily="34" charset="0"/>
                <a:cs typeface="Arial" panose="020B0604020202020204" pitchFamily="34" charset="0"/>
              </a:rPr>
              <a:t>наявність посади, прізвища та ініціалів особи, яка брала участь у здійсненні господарської операції, є достатніми для ідентифікації</a:t>
            </a:r>
            <a:r>
              <a:rPr lang="uk-UA" sz="3400" dirty="0">
                <a:solidFill>
                  <a:schemeClr val="tx1"/>
                </a:solidFill>
                <a:latin typeface="Arial" panose="020B0604020202020204" pitchFamily="34" charset="0"/>
                <a:cs typeface="Arial" panose="020B0604020202020204" pitchFamily="34" charset="0"/>
              </a:rPr>
              <a:t>...»</a:t>
            </a:r>
          </a:p>
          <a:p>
            <a:pPr algn="just"/>
            <a:endParaRPr lang="uk-UA" sz="3400" dirty="0">
              <a:solidFill>
                <a:schemeClr val="tx1"/>
              </a:solidFill>
              <a:latin typeface="Arial" panose="020B0604020202020204" pitchFamily="34" charset="0"/>
              <a:cs typeface="Arial" panose="020B0604020202020204" pitchFamily="34" charset="0"/>
            </a:endParaRP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35</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70679811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ОКРЕМІ ДОКУМЕНТИ – ОКРЕМІ ПРАВИЛА </a:t>
            </a:r>
          </a:p>
          <a:p>
            <a:pPr hangingPunct="1">
              <a:lnSpc>
                <a:spcPct val="100000"/>
              </a:lnSpc>
            </a:pPr>
            <a:r>
              <a:rPr lang="uk-UA" sz="4850" spc="0" dirty="0">
                <a:latin typeface="Arial" panose="020B0604020202020204" pitchFamily="34" charset="0"/>
              </a:rPr>
              <a:t>(«</a:t>
            </a:r>
            <a:r>
              <a:rPr lang="uk-UA" sz="4850" spc="0" dirty="0" err="1">
                <a:latin typeface="Arial" panose="020B0604020202020204" pitchFamily="34" charset="0"/>
              </a:rPr>
              <a:t>самоакт</a:t>
            </a:r>
            <a:r>
              <a:rPr lang="uk-UA" sz="4850" spc="0" dirty="0">
                <a:latin typeface="Arial" panose="020B0604020202020204" pitchFamily="34" charset="0"/>
              </a:rPr>
              <a:t>», документ без підпису, </a:t>
            </a:r>
            <a:r>
              <a:rPr lang="uk-UA" sz="4850" u="sng" spc="0" dirty="0">
                <a:solidFill>
                  <a:srgbClr val="0070C0"/>
                </a:solidFill>
                <a:latin typeface="Arial" panose="020B0604020202020204" pitchFamily="34" charset="0"/>
              </a:rPr>
              <a:t>форми КБ-2в та КБ-3</a:t>
            </a:r>
            <a:r>
              <a:rPr lang="uk-UA" sz="4850" spc="0" dirty="0">
                <a:latin typeface="Arial" panose="020B0604020202020204" pitchFamily="34" charset="0"/>
              </a:rPr>
              <a:t>, </a:t>
            </a:r>
          </a:p>
          <a:p>
            <a:pPr hangingPunct="1">
              <a:lnSpc>
                <a:spcPct val="100000"/>
              </a:lnSpc>
            </a:pPr>
            <a:r>
              <a:rPr lang="uk-UA" sz="4850" spc="0" dirty="0">
                <a:latin typeface="Arial" panose="020B0604020202020204" pitchFamily="34" charset="0"/>
              </a:rPr>
              <a:t>калькуляція собівартості)</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36</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Овал 10"/>
          <p:cNvSpPr/>
          <p:nvPr/>
        </p:nvSpPr>
        <p:spPr>
          <a:xfrm>
            <a:off x="1798856" y="2880504"/>
            <a:ext cx="5955256" cy="2052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Рішення ХОАС від 28.02.24 у справі № </a:t>
            </a:r>
            <a:r>
              <a:rPr lang="ru-RU" sz="3400" dirty="0">
                <a:latin typeface="Arial" panose="020B0604020202020204" pitchFamily="34" charset="0"/>
                <a:cs typeface="Arial" panose="020B0604020202020204" pitchFamily="34" charset="0"/>
              </a:rPr>
              <a:t>520/33888/23</a:t>
            </a:r>
          </a:p>
        </p:txBody>
      </p:sp>
      <p:sp>
        <p:nvSpPr>
          <p:cNvPr id="12" name="Прямокутник 11"/>
          <p:cNvSpPr/>
          <p:nvPr/>
        </p:nvSpPr>
        <p:spPr>
          <a:xfrm>
            <a:off x="14429550" y="2833174"/>
            <a:ext cx="4712157" cy="2039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2" name="Прямокутник 1"/>
          <p:cNvSpPr/>
          <p:nvPr/>
        </p:nvSpPr>
        <p:spPr>
          <a:xfrm>
            <a:off x="1798857" y="5180520"/>
            <a:ext cx="20978016" cy="7909858"/>
          </a:xfrm>
          <a:prstGeom prst="rect">
            <a:avLst/>
          </a:prstGeom>
        </p:spPr>
        <p:txBody>
          <a:bodyPr wrap="square">
            <a:spAutoFit/>
          </a:bodyPr>
          <a:lstStyle/>
          <a:p>
            <a:pPr algn="just">
              <a:spcBef>
                <a:spcPts val="1800"/>
              </a:spcBef>
            </a:pPr>
            <a:r>
              <a:rPr lang="uk-UA" sz="3200" dirty="0">
                <a:solidFill>
                  <a:schemeClr val="tx1"/>
                </a:solidFill>
                <a:latin typeface="Arial" panose="020B0604020202020204" pitchFamily="34" charset="0"/>
                <a:cs typeface="Arial" panose="020B0604020202020204" pitchFamily="34" charset="0"/>
              </a:rPr>
              <a:t>«</a:t>
            </a:r>
            <a:r>
              <a:rPr lang="uk-UA" sz="3200" dirty="0">
                <a:latin typeface="Arial" panose="020B0604020202020204" pitchFamily="34" charset="0"/>
                <a:cs typeface="Arial" panose="020B0604020202020204" pitchFamily="34" charset="0"/>
              </a:rPr>
              <a:t>Відповідно до </a:t>
            </a:r>
            <a:r>
              <a:rPr lang="uk-UA" sz="3200" dirty="0" err="1">
                <a:latin typeface="Arial" panose="020B0604020202020204" pitchFamily="34" charset="0"/>
                <a:cs typeface="Arial" panose="020B0604020202020204" pitchFamily="34" charset="0"/>
              </a:rPr>
              <a:t>ч.ч</a:t>
            </a:r>
            <a:r>
              <a:rPr lang="uk-UA" sz="3200" dirty="0">
                <a:latin typeface="Arial" panose="020B0604020202020204" pitchFamily="34" charset="0"/>
                <a:cs typeface="Arial" panose="020B0604020202020204" pitchFamily="34" charset="0"/>
              </a:rPr>
              <a:t>. 1, 4 ст. 882 ЦКУ замовник, який одержав повідомлення підрядника про готовність до передання робіт, виконаних за договором будівельного </a:t>
            </a:r>
            <a:r>
              <a:rPr lang="uk-UA" sz="3200" dirty="0" err="1">
                <a:latin typeface="Arial" panose="020B0604020202020204" pitchFamily="34" charset="0"/>
                <a:cs typeface="Arial" panose="020B0604020202020204" pitchFamily="34" charset="0"/>
              </a:rPr>
              <a:t>підряду</a:t>
            </a:r>
            <a:r>
              <a:rPr lang="uk-UA" sz="3200" dirty="0">
                <a:latin typeface="Arial" panose="020B0604020202020204" pitchFamily="34" charset="0"/>
                <a:cs typeface="Arial" panose="020B0604020202020204" pitchFamily="34" charset="0"/>
              </a:rPr>
              <a:t>, або, якщо це передбачено договором,… зобов`язаний… розпочати їх прийняття. </a:t>
            </a:r>
            <a:r>
              <a:rPr lang="uk-UA" sz="3200" b="1" dirty="0">
                <a:latin typeface="Arial" panose="020B0604020202020204" pitchFamily="34" charset="0"/>
                <a:cs typeface="Arial" panose="020B0604020202020204" pitchFamily="34" charset="0"/>
              </a:rPr>
              <a:t>Передання робіт підрядником і прийняття їх замовником оформляється актом, підписаним обома сторонами</a:t>
            </a:r>
            <a:r>
              <a:rPr lang="uk-UA" sz="3200" dirty="0">
                <a:latin typeface="Arial" panose="020B0604020202020204" pitchFamily="34" charset="0"/>
                <a:cs typeface="Arial" panose="020B0604020202020204" pitchFamily="34" charset="0"/>
              </a:rPr>
              <a:t>. </a:t>
            </a:r>
            <a:r>
              <a:rPr lang="uk-UA" sz="3200" b="1" u="sng" dirty="0">
                <a:latin typeface="Arial" panose="020B0604020202020204" pitchFamily="34" charset="0"/>
                <a:cs typeface="Arial" panose="020B0604020202020204" pitchFamily="34" charset="0"/>
              </a:rPr>
              <a:t>У разі відмови однієї із сторін від підписання </a:t>
            </a:r>
            <a:r>
              <a:rPr lang="uk-UA" sz="3200" b="1" u="sng" dirty="0" err="1">
                <a:latin typeface="Arial" panose="020B0604020202020204" pitchFamily="34" charset="0"/>
                <a:cs typeface="Arial" panose="020B0604020202020204" pitchFamily="34" charset="0"/>
              </a:rPr>
              <a:t>акта</a:t>
            </a:r>
            <a:r>
              <a:rPr lang="uk-UA" sz="3200" b="1" u="sng" dirty="0">
                <a:latin typeface="Arial" panose="020B0604020202020204" pitchFamily="34" charset="0"/>
                <a:cs typeface="Arial" panose="020B0604020202020204" pitchFamily="34" charset="0"/>
              </a:rPr>
              <a:t> про це вказується в акті і він підписується другою стороною</a:t>
            </a:r>
            <a:r>
              <a:rPr lang="uk-UA" sz="3200" dirty="0">
                <a:latin typeface="Arial" panose="020B0604020202020204" pitchFamily="34" charset="0"/>
                <a:cs typeface="Arial" panose="020B0604020202020204" pitchFamily="34" charset="0"/>
              </a:rPr>
              <a:t>.</a:t>
            </a:r>
          </a:p>
          <a:p>
            <a:pPr algn="just">
              <a:spcBef>
                <a:spcPts val="1800"/>
              </a:spcBef>
            </a:pPr>
            <a:r>
              <a:rPr lang="uk-UA" sz="3200" dirty="0">
                <a:latin typeface="Arial" panose="020B0604020202020204" pitchFamily="34" charset="0"/>
                <a:cs typeface="Arial" panose="020B0604020202020204" pitchFamily="34" charset="0"/>
              </a:rPr>
              <a:t>За </a:t>
            </a:r>
            <a:r>
              <a:rPr lang="uk-UA" sz="3200" dirty="0" err="1">
                <a:latin typeface="Arial" panose="020B0604020202020204" pitchFamily="34" charset="0"/>
                <a:cs typeface="Arial" panose="020B0604020202020204" pitchFamily="34" charset="0"/>
              </a:rPr>
              <a:t>п.п</a:t>
            </a:r>
            <a:r>
              <a:rPr lang="uk-UA" sz="3200" dirty="0">
                <a:latin typeface="Arial" panose="020B0604020202020204" pitchFamily="34" charset="0"/>
                <a:cs typeface="Arial" panose="020B0604020202020204" pitchFamily="34" charset="0"/>
              </a:rPr>
              <a:t>. 13.1, 13.2 Договору генерального будівельного </a:t>
            </a:r>
            <a:r>
              <a:rPr lang="uk-UA" sz="3200" dirty="0" err="1">
                <a:latin typeface="Arial" panose="020B0604020202020204" pitchFamily="34" charset="0"/>
                <a:cs typeface="Arial" panose="020B0604020202020204" pitchFamily="34" charset="0"/>
              </a:rPr>
              <a:t>підряду</a:t>
            </a:r>
            <a:r>
              <a:rPr lang="uk-UA" sz="3200" dirty="0">
                <a:latin typeface="Arial" panose="020B0604020202020204" pitchFamily="34" charset="0"/>
                <a:cs typeface="Arial" panose="020B0604020202020204" pitchFamily="34" charset="0"/>
              </a:rPr>
              <a:t>… </a:t>
            </a:r>
            <a:r>
              <a:rPr lang="uk-UA" sz="3200" b="1" dirty="0">
                <a:latin typeface="Arial" panose="020B0604020202020204" pitchFamily="34" charset="0"/>
                <a:cs typeface="Arial" panose="020B0604020202020204" pitchFamily="34" charset="0"/>
              </a:rPr>
              <a:t>Здача-приймання об`єкта в експлуатацію здійснюється відповідно до діючого законодавства і оформлюється актом</a:t>
            </a:r>
            <a:r>
              <a:rPr lang="uk-UA" sz="3200" dirty="0">
                <a:latin typeface="Arial" panose="020B0604020202020204" pitchFamily="34" charset="0"/>
                <a:cs typeface="Arial" panose="020B0604020202020204" pitchFamily="34" charset="0"/>
              </a:rPr>
              <a:t>.</a:t>
            </a:r>
          </a:p>
          <a:p>
            <a:pPr algn="just">
              <a:spcBef>
                <a:spcPts val="1800"/>
              </a:spcBef>
            </a:pPr>
            <a:r>
              <a:rPr lang="uk-UA" sz="3200" dirty="0">
                <a:latin typeface="Arial" panose="020B0604020202020204" pitchFamily="34" charset="0"/>
                <a:cs typeface="Arial" panose="020B0604020202020204" pitchFamily="34" charset="0"/>
              </a:rPr>
              <a:t>Отже, </a:t>
            </a:r>
            <a:r>
              <a:rPr lang="uk-UA" sz="3200" b="1" dirty="0">
                <a:latin typeface="Arial" panose="020B0604020202020204" pitchFamily="34" charset="0"/>
                <a:cs typeface="Arial" panose="020B0604020202020204" pitchFamily="34" charset="0"/>
              </a:rPr>
              <a:t>відповідно до умов Договору та положень законодавства виконані роботи передаються замовнику, шляхом оформлення </a:t>
            </a:r>
            <a:r>
              <a:rPr lang="uk-UA" sz="3200" b="1" dirty="0" err="1">
                <a:latin typeface="Arial" panose="020B0604020202020204" pitchFamily="34" charset="0"/>
                <a:cs typeface="Arial" panose="020B0604020202020204" pitchFamily="34" charset="0"/>
              </a:rPr>
              <a:t>акта</a:t>
            </a:r>
            <a:r>
              <a:rPr lang="uk-UA" sz="3200" dirty="0">
                <a:latin typeface="Arial" panose="020B0604020202020204" pitchFamily="34" charset="0"/>
                <a:cs typeface="Arial" panose="020B0604020202020204" pitchFamily="34" charset="0"/>
              </a:rPr>
              <a:t>, при цьому, </a:t>
            </a:r>
            <a:r>
              <a:rPr lang="uk-UA" sz="3200" b="1" dirty="0">
                <a:latin typeface="Arial" panose="020B0604020202020204" pitchFamily="34" charset="0"/>
                <a:cs typeface="Arial" panose="020B0604020202020204" pitchFamily="34" charset="0"/>
              </a:rPr>
              <a:t>обов`язкової форми </a:t>
            </a:r>
            <a:r>
              <a:rPr lang="uk-UA" sz="3200" b="1" dirty="0" err="1">
                <a:latin typeface="Arial" panose="020B0604020202020204" pitchFamily="34" charset="0"/>
                <a:cs typeface="Arial" panose="020B0604020202020204" pitchFamily="34" charset="0"/>
              </a:rPr>
              <a:t>акта</a:t>
            </a:r>
            <a:r>
              <a:rPr lang="uk-UA" sz="3200" b="1" dirty="0">
                <a:latin typeface="Arial" panose="020B0604020202020204" pitchFamily="34" charset="0"/>
                <a:cs typeface="Arial" panose="020B0604020202020204" pitchFamily="34" charset="0"/>
              </a:rPr>
              <a:t> не встановлено</a:t>
            </a:r>
            <a:r>
              <a:rPr lang="uk-UA" sz="3200" dirty="0">
                <a:latin typeface="Arial" panose="020B0604020202020204" pitchFamily="34" charset="0"/>
                <a:cs typeface="Arial" panose="020B0604020202020204" pitchFamily="34" charset="0"/>
              </a:rPr>
              <a:t>...</a:t>
            </a:r>
          </a:p>
          <a:p>
            <a:pPr algn="just">
              <a:spcBef>
                <a:spcPts val="1800"/>
              </a:spcBef>
            </a:pPr>
            <a:r>
              <a:rPr lang="uk-UA" sz="3200" dirty="0">
                <a:latin typeface="Arial" panose="020B0604020202020204" pitchFamily="34" charset="0"/>
                <a:cs typeface="Arial" panose="020B0604020202020204" pitchFamily="34" charset="0"/>
              </a:rPr>
              <a:t>Надані позивачем акти мають обов`язкові реквізити первинних документів, передбачені ст. 9 ЗУ «Про бухгалтерський облік …»...</a:t>
            </a:r>
          </a:p>
          <a:p>
            <a:pPr algn="just">
              <a:spcBef>
                <a:spcPts val="1800"/>
              </a:spcBef>
            </a:pPr>
            <a:r>
              <a:rPr lang="uk-UA" sz="3200" dirty="0">
                <a:latin typeface="Arial" panose="020B0604020202020204" pitchFamily="34" charset="0"/>
                <a:cs typeface="Arial" panose="020B0604020202020204" pitchFamily="34" charset="0"/>
              </a:rPr>
              <a:t>… Посилання… на Наказ </a:t>
            </a:r>
            <a:r>
              <a:rPr lang="uk-UA" sz="3200" dirty="0" err="1">
                <a:latin typeface="Arial" panose="020B0604020202020204" pitchFamily="34" charset="0"/>
                <a:cs typeface="Arial" panose="020B0604020202020204" pitchFamily="34" charset="0"/>
              </a:rPr>
              <a:t>Мінрегіону</a:t>
            </a:r>
            <a:r>
              <a:rPr lang="uk-UA" sz="3200" dirty="0">
                <a:latin typeface="Arial" panose="020B0604020202020204" pitchFamily="34" charset="0"/>
                <a:cs typeface="Arial" panose="020B0604020202020204" pitchFamily="34" charset="0"/>
              </a:rPr>
              <a:t> України від 04.12.2009 р. № 554 «</a:t>
            </a:r>
            <a:r>
              <a:rPr lang="uk-UA" sz="3200" b="1" dirty="0">
                <a:latin typeface="Arial" panose="020B0604020202020204" pitchFamily="34" charset="0"/>
                <a:cs typeface="Arial" panose="020B0604020202020204" pitchFamily="34" charset="0"/>
              </a:rPr>
              <a:t>Про затвердження примірних форм первинних документів з обліку в будівництві»</a:t>
            </a:r>
            <a:r>
              <a:rPr lang="uk-UA" sz="3200" dirty="0">
                <a:latin typeface="Arial" panose="020B0604020202020204" pitchFamily="34" charset="0"/>
                <a:cs typeface="Arial" panose="020B0604020202020204" pitchFamily="34" charset="0"/>
              </a:rPr>
              <a:t> є безпідставним, оскільки відповідний наказ втратив чинність 20.01.2014</a:t>
            </a: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36</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28147267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ОКРЕМІ ДОКУМЕНТИ – ОКРЕМІ ПРАВИЛА </a:t>
            </a:r>
          </a:p>
          <a:p>
            <a:pPr hangingPunct="1">
              <a:lnSpc>
                <a:spcPct val="100000"/>
              </a:lnSpc>
            </a:pPr>
            <a:r>
              <a:rPr lang="uk-UA" sz="4850" spc="0" dirty="0">
                <a:latin typeface="Arial" panose="020B0604020202020204" pitchFamily="34" charset="0"/>
              </a:rPr>
              <a:t>(«</a:t>
            </a:r>
            <a:r>
              <a:rPr lang="uk-UA" sz="4850" spc="0" dirty="0" err="1">
                <a:latin typeface="Arial" panose="020B0604020202020204" pitchFamily="34" charset="0"/>
              </a:rPr>
              <a:t>самоакт</a:t>
            </a:r>
            <a:r>
              <a:rPr lang="uk-UA" sz="4850" spc="0" dirty="0">
                <a:latin typeface="Arial" panose="020B0604020202020204" pitchFamily="34" charset="0"/>
              </a:rPr>
              <a:t>», документ без підпису, форми КБ-2в та КБ-3, </a:t>
            </a:r>
          </a:p>
          <a:p>
            <a:pPr hangingPunct="1">
              <a:lnSpc>
                <a:spcPct val="100000"/>
              </a:lnSpc>
            </a:pPr>
            <a:r>
              <a:rPr lang="uk-UA" sz="4850" u="sng" spc="0" dirty="0">
                <a:solidFill>
                  <a:srgbClr val="0070C0"/>
                </a:solidFill>
                <a:latin typeface="Arial" panose="020B0604020202020204" pitchFamily="34" charset="0"/>
              </a:rPr>
              <a:t>калькуляція собівартості</a:t>
            </a:r>
            <a:r>
              <a:rPr lang="uk-UA" sz="4850" spc="0" dirty="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37</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кутник 9"/>
          <p:cNvSpPr/>
          <p:nvPr/>
        </p:nvSpPr>
        <p:spPr>
          <a:xfrm>
            <a:off x="1838246" y="3660156"/>
            <a:ext cx="21324289" cy="7509748"/>
          </a:xfrm>
          <a:prstGeom prst="rect">
            <a:avLst/>
          </a:prstGeom>
        </p:spPr>
        <p:txBody>
          <a:bodyPr wrap="square">
            <a:spAutoFit/>
          </a:bodyPr>
          <a:lstStyle/>
          <a:p>
            <a:pPr algn="ctr">
              <a:spcBef>
                <a:spcPts val="0"/>
              </a:spcBef>
            </a:pPr>
            <a:r>
              <a:rPr lang="uk-UA" b="1" dirty="0">
                <a:solidFill>
                  <a:schemeClr val="tx1"/>
                </a:solidFill>
                <a:latin typeface="Arial" panose="020B0604020202020204" pitchFamily="34" charset="0"/>
                <a:cs typeface="Arial" panose="020B0604020202020204" pitchFamily="34" charset="0"/>
              </a:rPr>
              <a:t>Як і для чого використовують регіональні ГУ ДПС?!</a:t>
            </a:r>
          </a:p>
          <a:p>
            <a:pPr>
              <a:spcBef>
                <a:spcPts val="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0"/>
              </a:spcBef>
            </a:pPr>
            <a:r>
              <a:rPr lang="uk-UA" sz="3400" b="1" dirty="0">
                <a:solidFill>
                  <a:srgbClr val="7030A0"/>
                </a:solidFill>
                <a:latin typeface="Arial" panose="020B0604020202020204" pitchFamily="34" charset="0"/>
                <a:cs typeface="Arial" panose="020B0604020202020204" pitchFamily="34" charset="0"/>
              </a:rPr>
              <a:t>1)</a:t>
            </a:r>
            <a:r>
              <a:rPr lang="uk-UA" sz="3400" dirty="0">
                <a:solidFill>
                  <a:schemeClr val="tx1"/>
                </a:solidFill>
                <a:latin typeface="Arial" panose="020B0604020202020204" pitchFamily="34" charset="0"/>
                <a:cs typeface="Arial" panose="020B0604020202020204" pitchFamily="34" charset="0"/>
              </a:rPr>
              <a:t> Для прискорення обрахунку витрат у зв'язку із обмеженим терміном проведення перевірки …</a:t>
            </a:r>
          </a:p>
          <a:p>
            <a:pPr algn="just">
              <a:spcBef>
                <a:spcPts val="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0"/>
              </a:spcBef>
            </a:pPr>
            <a:r>
              <a:rPr lang="uk-UA" sz="3400" b="1" dirty="0">
                <a:solidFill>
                  <a:srgbClr val="7030A0"/>
                </a:solidFill>
                <a:latin typeface="Arial" panose="020B0604020202020204" pitchFamily="34" charset="0"/>
                <a:cs typeface="Arial" panose="020B0604020202020204" pitchFamily="34" charset="0"/>
              </a:rPr>
              <a:t>2) </a:t>
            </a:r>
            <a:r>
              <a:rPr lang="uk-UA" sz="3400" dirty="0">
                <a:solidFill>
                  <a:schemeClr val="tx1"/>
                </a:solidFill>
                <a:latin typeface="Arial" panose="020B0604020202020204" pitchFamily="34" charset="0"/>
                <a:cs typeface="Arial" panose="020B0604020202020204" pitchFamily="34" charset="0"/>
              </a:rPr>
              <a:t>Для підтвердження </a:t>
            </a:r>
            <a:r>
              <a:rPr lang="uk-UA" sz="3400" dirty="0" err="1">
                <a:solidFill>
                  <a:schemeClr val="tx1"/>
                </a:solidFill>
                <a:latin typeface="Arial" panose="020B0604020202020204" pitchFamily="34" charset="0"/>
                <a:cs typeface="Arial" panose="020B0604020202020204" pitchFamily="34" charset="0"/>
              </a:rPr>
              <a:t>реалізацї</a:t>
            </a:r>
            <a:r>
              <a:rPr lang="uk-UA" sz="3400" dirty="0">
                <a:solidFill>
                  <a:schemeClr val="tx1"/>
                </a:solidFill>
                <a:latin typeface="Arial" panose="020B0604020202020204" pitchFamily="34" charset="0"/>
                <a:cs typeface="Arial" panose="020B0604020202020204" pitchFamily="34" charset="0"/>
              </a:rPr>
              <a:t> ТМЦ за цінами, нижчими за собівартість</a:t>
            </a:r>
          </a:p>
          <a:p>
            <a:pPr algn="just">
              <a:spcBef>
                <a:spcPts val="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0"/>
              </a:spcBef>
            </a:pPr>
            <a:r>
              <a:rPr lang="uk-UA" sz="3400" b="1" dirty="0">
                <a:solidFill>
                  <a:srgbClr val="7030A0"/>
                </a:solidFill>
                <a:latin typeface="Arial" panose="020B0604020202020204" pitchFamily="34" charset="0"/>
                <a:cs typeface="Arial" panose="020B0604020202020204" pitchFamily="34" charset="0"/>
              </a:rPr>
              <a:t>3) </a:t>
            </a:r>
            <a:r>
              <a:rPr lang="uk-UA" sz="3400" dirty="0">
                <a:solidFill>
                  <a:schemeClr val="tx1"/>
                </a:solidFill>
                <a:latin typeface="Arial" panose="020B0604020202020204" pitchFamily="34" charset="0"/>
                <a:cs typeface="Arial" panose="020B0604020202020204" pitchFamily="34" charset="0"/>
              </a:rPr>
              <a:t>У якості одного з доказів нереальності операцій…</a:t>
            </a:r>
          </a:p>
          <a:p>
            <a:pPr algn="just">
              <a:spcBef>
                <a:spcPts val="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0"/>
              </a:spcBef>
            </a:pPr>
            <a:r>
              <a:rPr lang="uk-UA" sz="3400" b="1" dirty="0">
                <a:solidFill>
                  <a:srgbClr val="7030A0"/>
                </a:solidFill>
                <a:latin typeface="Arial" panose="020B0604020202020204" pitchFamily="34" charset="0"/>
                <a:cs typeface="Arial" panose="020B0604020202020204" pitchFamily="34" charset="0"/>
              </a:rPr>
              <a:t>4) </a:t>
            </a:r>
            <a:r>
              <a:rPr lang="uk-UA" sz="3400" dirty="0">
                <a:solidFill>
                  <a:schemeClr val="tx1"/>
                </a:solidFill>
                <a:latin typeface="Arial" panose="020B0604020202020204" pitchFamily="34" charset="0"/>
                <a:cs typeface="Arial" panose="020B0604020202020204" pitchFamily="34" charset="0"/>
              </a:rPr>
              <a:t>Для нарахування ПДВ на сировинні, технологічні втрати під час виробництва, на убуток вологи/смітної домішки у зерні…</a:t>
            </a:r>
          </a:p>
          <a:p>
            <a:pPr algn="just">
              <a:spcBef>
                <a:spcPts val="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0"/>
              </a:spcBef>
            </a:pPr>
            <a:r>
              <a:rPr lang="uk-UA" sz="3400" b="1" dirty="0">
                <a:solidFill>
                  <a:srgbClr val="7030A0"/>
                </a:solidFill>
                <a:latin typeface="Arial" panose="020B0604020202020204" pitchFamily="34" charset="0"/>
                <a:cs typeface="Arial" panose="020B0604020202020204" pitchFamily="34" charset="0"/>
              </a:rPr>
              <a:t>5) </a:t>
            </a:r>
            <a:r>
              <a:rPr lang="uk-UA" sz="3400" dirty="0">
                <a:solidFill>
                  <a:schemeClr val="tx1"/>
                </a:solidFill>
                <a:latin typeface="Arial" panose="020B0604020202020204" pitchFamily="34" charset="0"/>
                <a:cs typeface="Arial" panose="020B0604020202020204" pitchFamily="34" charset="0"/>
              </a:rPr>
              <a:t>Для виявлення та оподаткування «негосподарського» використання сировини (як за наявності КС, так і при відсутності)…</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37</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00276155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ОКРЕМІ ДОКУМЕНТИ – ОКРЕМІ ПРАВИЛА </a:t>
            </a:r>
          </a:p>
          <a:p>
            <a:pPr hangingPunct="1">
              <a:lnSpc>
                <a:spcPct val="100000"/>
              </a:lnSpc>
            </a:pPr>
            <a:r>
              <a:rPr lang="uk-UA" sz="4850" spc="0" dirty="0">
                <a:latin typeface="Arial" panose="020B0604020202020204" pitchFamily="34" charset="0"/>
              </a:rPr>
              <a:t>(«</a:t>
            </a:r>
            <a:r>
              <a:rPr lang="uk-UA" sz="4850" spc="0" dirty="0" err="1">
                <a:latin typeface="Arial" panose="020B0604020202020204" pitchFamily="34" charset="0"/>
              </a:rPr>
              <a:t>самоакт</a:t>
            </a:r>
            <a:r>
              <a:rPr lang="uk-UA" sz="4850" spc="0" dirty="0">
                <a:latin typeface="Arial" panose="020B0604020202020204" pitchFamily="34" charset="0"/>
              </a:rPr>
              <a:t>», документ без підпису, форми КБ-2в та КБ-3, </a:t>
            </a:r>
          </a:p>
          <a:p>
            <a:pPr hangingPunct="1">
              <a:lnSpc>
                <a:spcPct val="100000"/>
              </a:lnSpc>
            </a:pPr>
            <a:r>
              <a:rPr lang="uk-UA" sz="4850" u="sng" spc="0" dirty="0">
                <a:solidFill>
                  <a:srgbClr val="0070C0"/>
                </a:solidFill>
                <a:latin typeface="Arial" panose="020B0604020202020204" pitchFamily="34" charset="0"/>
              </a:rPr>
              <a:t>калькуляція собівартості</a:t>
            </a:r>
            <a:r>
              <a:rPr lang="uk-UA" sz="4850" spc="0" dirty="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38</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кутник 9"/>
          <p:cNvSpPr/>
          <p:nvPr/>
        </p:nvSpPr>
        <p:spPr>
          <a:xfrm>
            <a:off x="1817143" y="3426214"/>
            <a:ext cx="21192485" cy="9048631"/>
          </a:xfrm>
          <a:prstGeom prst="rect">
            <a:avLst/>
          </a:prstGeom>
        </p:spPr>
        <p:txBody>
          <a:bodyPr wrap="square">
            <a:spAutoFit/>
          </a:bodyPr>
          <a:lstStyle/>
          <a:p>
            <a:pPr algn="ctr">
              <a:spcBef>
                <a:spcPts val="0"/>
              </a:spcBef>
            </a:pPr>
            <a:r>
              <a:rPr lang="uk-UA" b="1" dirty="0">
                <a:solidFill>
                  <a:schemeClr val="tx1"/>
                </a:solidFill>
                <a:latin typeface="Arial" panose="020B0604020202020204" pitchFamily="34" charset="0"/>
                <a:cs typeface="Arial" panose="020B0604020202020204" pitchFamily="34" charset="0"/>
              </a:rPr>
              <a:t>Як відмовити, якщо </a:t>
            </a:r>
            <a:r>
              <a:rPr lang="uk-UA" b="1">
                <a:solidFill>
                  <a:schemeClr val="tx1"/>
                </a:solidFill>
                <a:latin typeface="Arial" panose="020B0604020202020204" pitchFamily="34" charset="0"/>
                <a:cs typeface="Arial" panose="020B0604020202020204" pitchFamily="34" charset="0"/>
              </a:rPr>
              <a:t>потрібно</a:t>
            </a:r>
            <a:r>
              <a:rPr lang="uk-UA" b="1" smtClean="0">
                <a:solidFill>
                  <a:schemeClr val="tx1"/>
                </a:solidFill>
                <a:latin typeface="Arial" panose="020B0604020202020204" pitchFamily="34" charset="0"/>
                <a:cs typeface="Arial" panose="020B0604020202020204" pitchFamily="34" charset="0"/>
              </a:rPr>
              <a:t>?!</a:t>
            </a:r>
          </a:p>
          <a:p>
            <a:pPr algn="ctr">
              <a:spcBef>
                <a:spcPts val="0"/>
              </a:spcBef>
            </a:pPr>
            <a:endParaRPr lang="ru-RU" dirty="0">
              <a:solidFill>
                <a:schemeClr val="tx1"/>
              </a:solidFill>
              <a:latin typeface="Arial" panose="020B0604020202020204" pitchFamily="34" charset="0"/>
              <a:cs typeface="Arial" panose="020B0604020202020204" pitchFamily="34" charset="0"/>
            </a:endParaRPr>
          </a:p>
          <a:p>
            <a:pPr algn="just">
              <a:spcBef>
                <a:spcPts val="1800"/>
              </a:spcBef>
            </a:pPr>
            <a:r>
              <a:rPr lang="uk-UA" sz="3400" b="1" dirty="0">
                <a:solidFill>
                  <a:schemeClr val="tx1"/>
                </a:solidFill>
                <a:latin typeface="Arial" panose="020B0604020202020204" pitchFamily="34" charset="0"/>
                <a:cs typeface="Arial" panose="020B0604020202020204" pitchFamily="34" charset="0"/>
              </a:rPr>
              <a:t>1)</a:t>
            </a:r>
            <a:r>
              <a:rPr lang="uk-UA" sz="3400" dirty="0">
                <a:latin typeface="Arial" panose="020B0604020202020204" pitchFamily="34" charset="0"/>
                <a:cs typeface="Arial" panose="020B0604020202020204" pitchFamily="34" charset="0"/>
              </a:rPr>
              <a:t> чинне законодавство не містить визначення поняття «калькуляція» і чітко не передбачає обов’язок платників по веденню калькуляції…</a:t>
            </a:r>
          </a:p>
          <a:p>
            <a:pPr algn="just">
              <a:spcBef>
                <a:spcPts val="1800"/>
              </a:spcBef>
            </a:pPr>
            <a:r>
              <a:rPr lang="uk-UA" sz="3400" b="1" dirty="0">
                <a:solidFill>
                  <a:schemeClr val="tx1"/>
                </a:solidFill>
                <a:latin typeface="Arial" panose="020B0604020202020204" pitchFamily="34" charset="0"/>
                <a:cs typeface="Arial" panose="020B0604020202020204" pitchFamily="34" charset="0"/>
              </a:rPr>
              <a:t>2)</a:t>
            </a:r>
            <a:r>
              <a:rPr lang="uk-UA" sz="3400" dirty="0">
                <a:latin typeface="Arial" panose="020B0604020202020204" pitchFamily="34" charset="0"/>
                <a:cs typeface="Arial" panose="020B0604020202020204" pitchFamily="34" charset="0"/>
              </a:rPr>
              <a:t> калькулювання собівартості продукції (специфікації, виробничі звіти, рецептурні картки, технологічні картки, </a:t>
            </a:r>
            <a:r>
              <a:rPr lang="uk-UA" sz="3400" dirty="0" err="1">
                <a:solidFill>
                  <a:schemeClr val="tx1"/>
                </a:solidFill>
                <a:latin typeface="Arial" panose="020B0604020202020204" pitchFamily="34" charset="0"/>
                <a:cs typeface="Arial" panose="020B0604020202020204" pitchFamily="34" charset="0"/>
              </a:rPr>
              <a:t>лімітно</a:t>
            </a:r>
            <a:r>
              <a:rPr lang="uk-UA" sz="3400" dirty="0">
                <a:solidFill>
                  <a:schemeClr val="tx1"/>
                </a:solidFill>
                <a:latin typeface="Arial" panose="020B0604020202020204" pitchFamily="34" charset="0"/>
                <a:cs typeface="Arial" panose="020B0604020202020204" pitchFamily="34" charset="0"/>
              </a:rPr>
              <a:t>-забірні картки, картки розкрою) безпосереднім чином з обчисленням та сплатою податків не пов’язані (постанови ВС від 05.10.2022 р. у справі № 160/11773/21, від 10.06.2019 р. у справі № 804/5840/16)</a:t>
            </a:r>
            <a:endParaRPr lang="uk-UA" sz="3400" dirty="0">
              <a:latin typeface="Arial" panose="020B0604020202020204" pitchFamily="34" charset="0"/>
              <a:cs typeface="Arial" panose="020B0604020202020204" pitchFamily="34" charset="0"/>
            </a:endParaRPr>
          </a:p>
          <a:p>
            <a:pPr algn="just">
              <a:spcBef>
                <a:spcPts val="1800"/>
              </a:spcBef>
            </a:pPr>
            <a:r>
              <a:rPr lang="uk-UA" sz="3400" b="1" dirty="0">
                <a:solidFill>
                  <a:schemeClr val="tx1"/>
                </a:solidFill>
                <a:latin typeface="Arial" panose="020B0604020202020204" pitchFamily="34" charset="0"/>
                <a:cs typeface="Arial" panose="020B0604020202020204" pitchFamily="34" charset="0"/>
              </a:rPr>
              <a:t>3)</a:t>
            </a:r>
            <a:r>
              <a:rPr lang="uk-UA" sz="3400" dirty="0">
                <a:latin typeface="Arial" panose="020B0604020202020204" pitchFamily="34" charset="0"/>
                <a:cs typeface="Arial" panose="020B0604020202020204" pitchFamily="34" charset="0"/>
              </a:rPr>
              <a:t> калькуляція собівартості не є первинним документом - нею не фіксуються будь-яка господарська операція, розпорядження або дозвіл на проведення господарської операції (листи </a:t>
            </a:r>
            <a:r>
              <a:rPr lang="uk-UA" sz="3400" dirty="0" err="1">
                <a:latin typeface="Arial" panose="020B0604020202020204" pitchFamily="34" charset="0"/>
                <a:cs typeface="Arial" panose="020B0604020202020204" pitchFamily="34" charset="0"/>
              </a:rPr>
              <a:t>Мініфіну</a:t>
            </a:r>
            <a:r>
              <a:rPr lang="uk-UA" sz="3400" dirty="0">
                <a:latin typeface="Arial" panose="020B0604020202020204" pitchFamily="34" charset="0"/>
                <a:cs typeface="Arial" panose="020B0604020202020204" pitchFamily="34" charset="0"/>
              </a:rPr>
              <a:t> від 29.05.2009 р. </a:t>
            </a:r>
            <a:r>
              <a:rPr lang="uk-UA" sz="3400" dirty="0">
                <a:solidFill>
                  <a:schemeClr val="tx1"/>
                </a:solidFill>
                <a:latin typeface="Arial" panose="020B0604020202020204" pitchFamily="34" charset="0"/>
                <a:cs typeface="Arial" panose="020B0604020202020204" pitchFamily="34" charset="0"/>
              </a:rPr>
              <a:t>№ 31-34000-10-16/14618, від 15.02.2013 р. № 31-08410-07/23-357/246</a:t>
            </a:r>
            <a:r>
              <a:rPr lang="uk-UA" sz="3400" dirty="0">
                <a:latin typeface="Arial" panose="020B0604020202020204" pitchFamily="34" charset="0"/>
                <a:cs typeface="Arial" panose="020B0604020202020204" pitchFamily="34" charset="0"/>
              </a:rPr>
              <a:t>, постанова ВС від 10.06.2019 року у справі № 804/5840/16)</a:t>
            </a:r>
          </a:p>
          <a:p>
            <a:pPr algn="just">
              <a:spcBef>
                <a:spcPts val="1800"/>
              </a:spcBef>
            </a:pPr>
            <a:r>
              <a:rPr lang="uk-UA" sz="3400" b="1" dirty="0">
                <a:solidFill>
                  <a:schemeClr val="tx1"/>
                </a:solidFill>
                <a:latin typeface="Arial" panose="020B0604020202020204" pitchFamily="34" charset="0"/>
                <a:cs typeface="Arial" panose="020B0604020202020204" pitchFamily="34" charset="0"/>
              </a:rPr>
              <a:t>4)</a:t>
            </a:r>
            <a:r>
              <a:rPr lang="uk-UA" sz="3400" dirty="0">
                <a:latin typeface="Arial" panose="020B0604020202020204" pitchFamily="34" charset="0"/>
                <a:cs typeface="Arial" panose="020B0604020202020204" pitchFamily="34" charset="0"/>
              </a:rPr>
              <a:t> первинними документами, що підтверджують собівартість товару або послуги, є документи, які підтверджують витрати кожної статті калькуляції (постанови Восьмого ААС від 03.03.2021 р. у справі № 1.380.2019.006243, від 12.08.2020 р. у справі № 380/249/20)</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38</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252364784"/>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«ФІСКАЛЬНА» ІНВЕНТАРИЗАЦІЯ</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817144" y="1491069"/>
            <a:ext cx="21324289" cy="11110734"/>
          </a:xfrm>
          <a:prstGeom prst="rect">
            <a:avLst/>
          </a:prstGeom>
        </p:spPr>
        <p:txBody>
          <a:bodyPr wrap="square">
            <a:spAutoFit/>
          </a:bodyPr>
          <a:lstStyle/>
          <a:p>
            <a:pPr algn="just"/>
            <a:endParaRPr lang="uk-UA" sz="1100" b="1" dirty="0">
              <a:solidFill>
                <a:srgbClr val="C00000"/>
              </a:solidFill>
              <a:latin typeface="Arial" panose="020B0604020202020204" pitchFamily="34" charset="0"/>
              <a:cs typeface="Arial" panose="020B0604020202020204" pitchFamily="34" charset="0"/>
            </a:endParaRPr>
          </a:p>
          <a:p>
            <a:pPr algn="just"/>
            <a:endParaRPr lang="uk-UA" sz="1100" b="1" dirty="0">
              <a:solidFill>
                <a:srgbClr val="C00000"/>
              </a:solidFill>
              <a:latin typeface="Arial" panose="020B0604020202020204" pitchFamily="34" charset="0"/>
              <a:cs typeface="Arial" panose="020B0604020202020204" pitchFamily="34" charset="0"/>
            </a:endParaRPr>
          </a:p>
          <a:p>
            <a:pPr algn="just"/>
            <a:endParaRPr lang="uk-UA" sz="100" b="1" dirty="0">
              <a:solidFill>
                <a:srgbClr val="C00000"/>
              </a:solidFill>
              <a:latin typeface="Arial" panose="020B0604020202020204" pitchFamily="34" charset="0"/>
              <a:cs typeface="Arial" panose="020B0604020202020204" pitchFamily="34" charset="0"/>
            </a:endParaRPr>
          </a:p>
          <a:p>
            <a:pPr algn="just"/>
            <a:endParaRPr lang="uk-UA" sz="100" b="1" dirty="0">
              <a:solidFill>
                <a:srgbClr val="C00000"/>
              </a:solidFill>
              <a:latin typeface="Arial" panose="020B0604020202020204" pitchFamily="34" charset="0"/>
              <a:cs typeface="Arial" panose="020B0604020202020204" pitchFamily="34" charset="0"/>
            </a:endParaRPr>
          </a:p>
          <a:p>
            <a:pPr algn="just"/>
            <a:endParaRPr lang="uk-UA" sz="100" b="1" dirty="0">
              <a:solidFill>
                <a:srgbClr val="C00000"/>
              </a:solidFill>
              <a:latin typeface="Arial" panose="020B0604020202020204" pitchFamily="34" charset="0"/>
              <a:cs typeface="Arial" panose="020B0604020202020204" pitchFamily="34" charset="0"/>
            </a:endParaRPr>
          </a:p>
          <a:p>
            <a:pPr algn="just"/>
            <a:endParaRPr lang="uk-UA" sz="1050" b="1" dirty="0">
              <a:solidFill>
                <a:srgbClr val="C00000"/>
              </a:solidFill>
              <a:latin typeface="Arial" panose="020B0604020202020204" pitchFamily="34" charset="0"/>
              <a:cs typeface="Arial" panose="020B0604020202020204" pitchFamily="34" charset="0"/>
            </a:endParaRPr>
          </a:p>
          <a:p>
            <a:pPr algn="just" fontAlgn="base">
              <a:spcBef>
                <a:spcPts val="1800"/>
              </a:spcBef>
            </a:pPr>
            <a:r>
              <a:rPr lang="uk-UA" sz="3200" dirty="0">
                <a:solidFill>
                  <a:schemeClr val="tx1"/>
                </a:solidFill>
                <a:latin typeface="Arial" panose="020B0604020202020204" pitchFamily="34" charset="0"/>
                <a:cs typeface="Arial" panose="020B0604020202020204" pitchFamily="34" charset="0"/>
              </a:rPr>
              <a:t>«… вимога    щодо    проведення    інвентаризації    поширюється    на  усіх платників податків, однак </a:t>
            </a:r>
            <a:r>
              <a:rPr lang="uk-UA" sz="3200" b="1" dirty="0">
                <a:solidFill>
                  <a:schemeClr val="tx1"/>
                </a:solidFill>
                <a:latin typeface="Arial" panose="020B0604020202020204" pitchFamily="34" charset="0"/>
                <a:cs typeface="Arial" panose="020B0604020202020204" pitchFamily="34" charset="0"/>
              </a:rPr>
              <a:t>проведення  інвентаризації  має  </a:t>
            </a:r>
            <a:r>
              <a:rPr lang="uk-UA" sz="3200" b="1" dirty="0" err="1">
                <a:solidFill>
                  <a:schemeClr val="tx1"/>
                </a:solidFill>
                <a:latin typeface="Arial" panose="020B0604020202020204" pitchFamily="34" charset="0"/>
                <a:cs typeface="Arial" panose="020B0604020202020204" pitchFamily="34" charset="0"/>
              </a:rPr>
              <a:t>здійснюватись</a:t>
            </a:r>
            <a:r>
              <a:rPr lang="uk-UA" sz="3200" b="1" dirty="0">
                <a:solidFill>
                  <a:schemeClr val="tx1"/>
                </a:solidFill>
                <a:latin typeface="Arial" panose="020B0604020202020204" pitchFamily="34" charset="0"/>
                <a:cs typeface="Arial" panose="020B0604020202020204" pitchFamily="34" charset="0"/>
              </a:rPr>
              <a:t> саме платником податків</a:t>
            </a:r>
            <a:r>
              <a:rPr lang="uk-UA" sz="3200" dirty="0">
                <a:solidFill>
                  <a:schemeClr val="tx1"/>
                </a:solidFill>
                <a:latin typeface="Arial" panose="020B0604020202020204" pitchFamily="34" charset="0"/>
                <a:cs typeface="Arial" panose="020B0604020202020204" pitchFamily="34" charset="0"/>
              </a:rPr>
              <a:t>, тоді як </a:t>
            </a:r>
            <a:r>
              <a:rPr lang="uk-UA" sz="3200" b="1" dirty="0">
                <a:solidFill>
                  <a:schemeClr val="tx1"/>
                </a:solidFill>
                <a:latin typeface="Arial" panose="020B0604020202020204" pitchFamily="34" charset="0"/>
                <a:cs typeface="Arial" panose="020B0604020202020204" pitchFamily="34" charset="0"/>
              </a:rPr>
              <a:t>контролюючий орган може лише вимагати її проведення</a:t>
            </a:r>
            <a:r>
              <a:rPr lang="uk-UA" sz="3200" dirty="0">
                <a:solidFill>
                  <a:schemeClr val="tx1"/>
                </a:solidFill>
                <a:latin typeface="Arial" panose="020B0604020202020204" pitchFamily="34" charset="0"/>
                <a:cs typeface="Arial" panose="020B0604020202020204" pitchFamily="34" charset="0"/>
              </a:rPr>
              <a:t>. При цьому, жодним НПА </a:t>
            </a:r>
            <a:r>
              <a:rPr lang="uk-UA" sz="3200" b="1" dirty="0">
                <a:solidFill>
                  <a:schemeClr val="tx1"/>
                </a:solidFill>
                <a:latin typeface="Arial" panose="020B0604020202020204" pitchFamily="34" charset="0"/>
                <a:cs typeface="Arial" panose="020B0604020202020204" pitchFamily="34" charset="0"/>
              </a:rPr>
              <a:t>не передбачено, що такий платник податків зобов`язаний направляти лист (повідомлення) про призначення та проведення інвентаризації </a:t>
            </a:r>
            <a:r>
              <a:rPr lang="uk-UA" sz="3200" dirty="0">
                <a:solidFill>
                  <a:schemeClr val="tx1"/>
                </a:solidFill>
                <a:latin typeface="Arial" panose="020B0604020202020204" pitchFamily="34" charset="0"/>
                <a:cs typeface="Arial" panose="020B0604020202020204" pitchFamily="34" charset="0"/>
              </a:rPr>
              <a:t>фактично наявних ТМЦ, ОФ та інших активів підприємства </a:t>
            </a:r>
            <a:r>
              <a:rPr lang="uk-UA" sz="3200" b="1" dirty="0">
                <a:solidFill>
                  <a:schemeClr val="tx1"/>
                </a:solidFill>
                <a:latin typeface="Arial" panose="020B0604020202020204" pitchFamily="34" charset="0"/>
                <a:cs typeface="Arial" panose="020B0604020202020204" pitchFamily="34" charset="0"/>
              </a:rPr>
              <a:t>в присутності представників контролюючого органу</a:t>
            </a:r>
            <a:r>
              <a:rPr lang="uk-UA" sz="3200" dirty="0">
                <a:solidFill>
                  <a:schemeClr val="tx1"/>
                </a:solidFill>
                <a:latin typeface="Arial" panose="020B0604020202020204" pitchFamily="34" charset="0"/>
                <a:cs typeface="Arial" panose="020B0604020202020204" pitchFamily="34" charset="0"/>
              </a:rPr>
              <a:t> (така присутність у відповідності до п. 1 </a:t>
            </a:r>
            <a:r>
              <a:rPr lang="uk-UA" sz="3200" dirty="0" err="1">
                <a:solidFill>
                  <a:schemeClr val="tx1"/>
                </a:solidFill>
                <a:latin typeface="Arial" panose="020B0604020202020204" pitchFamily="34" charset="0"/>
                <a:cs typeface="Arial" panose="020B0604020202020204" pitchFamily="34" charset="0"/>
              </a:rPr>
              <a:t>розд</a:t>
            </a:r>
            <a:r>
              <a:rPr lang="uk-UA" sz="3200" dirty="0">
                <a:solidFill>
                  <a:schemeClr val="tx1"/>
                </a:solidFill>
                <a:latin typeface="Arial" panose="020B0604020202020204" pitchFamily="34" charset="0"/>
                <a:cs typeface="Arial" panose="020B0604020202020204" pitchFamily="34" charset="0"/>
              </a:rPr>
              <a:t>. ІІ Положення №879 є правом, а не обов`язком).</a:t>
            </a:r>
          </a:p>
          <a:p>
            <a:pPr algn="just">
              <a:spcBef>
                <a:spcPts val="1800"/>
              </a:spcBef>
            </a:pPr>
            <a:r>
              <a:rPr lang="uk-UA" sz="3200" dirty="0">
                <a:solidFill>
                  <a:schemeClr val="tx1"/>
                </a:solidFill>
                <a:latin typeface="Arial" panose="020B0604020202020204" pitchFamily="34" charset="0"/>
                <a:cs typeface="Arial" panose="020B0604020202020204" pitchFamily="34" charset="0"/>
              </a:rPr>
              <a:t>… у відповідності до… п. 7 </a:t>
            </a:r>
            <a:r>
              <a:rPr lang="uk-UA" sz="3200" dirty="0" err="1">
                <a:solidFill>
                  <a:schemeClr val="tx1"/>
                </a:solidFill>
                <a:latin typeface="Arial" panose="020B0604020202020204" pitchFamily="34" charset="0"/>
                <a:cs typeface="Arial" panose="020B0604020202020204" pitchFamily="34" charset="0"/>
              </a:rPr>
              <a:t>розд</a:t>
            </a:r>
            <a:r>
              <a:rPr lang="uk-UA" sz="3200" dirty="0">
                <a:solidFill>
                  <a:schemeClr val="tx1"/>
                </a:solidFill>
                <a:latin typeface="Arial" panose="020B0604020202020204" pitchFamily="34" charset="0"/>
                <a:cs typeface="Arial" panose="020B0604020202020204" pitchFamily="34" charset="0"/>
              </a:rPr>
              <a:t>. І Положення №879 </a:t>
            </a:r>
            <a:r>
              <a:rPr lang="uk-UA" sz="3200" b="1" dirty="0">
                <a:solidFill>
                  <a:schemeClr val="tx1"/>
                </a:solidFill>
                <a:latin typeface="Arial" panose="020B0604020202020204" pitchFamily="34" charset="0"/>
                <a:cs typeface="Arial" panose="020B0604020202020204" pitchFamily="34" charset="0"/>
              </a:rPr>
              <a:t>проведення такої інвентаризації відбувається на підставі належним чином оформленого документа</a:t>
            </a:r>
            <a:r>
              <a:rPr lang="uk-UA" sz="3200" dirty="0">
                <a:solidFill>
                  <a:schemeClr val="tx1"/>
                </a:solidFill>
                <a:latin typeface="Arial" panose="020B0604020202020204" pitchFamily="34" charset="0"/>
                <a:cs typeface="Arial" panose="020B0604020202020204" pitchFamily="34" charset="0"/>
              </a:rPr>
              <a:t> органу,…, </a:t>
            </a:r>
            <a:r>
              <a:rPr lang="uk-UA" sz="3200" b="1" dirty="0">
                <a:solidFill>
                  <a:schemeClr val="tx1"/>
                </a:solidFill>
                <a:latin typeface="Arial" panose="020B0604020202020204" pitchFamily="34" charset="0"/>
                <a:cs typeface="Arial" panose="020B0604020202020204" pitchFamily="34" charset="0"/>
              </a:rPr>
              <a:t>у якому має бути визначено</a:t>
            </a:r>
            <a:r>
              <a:rPr lang="uk-UA" sz="3200" dirty="0">
                <a:solidFill>
                  <a:schemeClr val="tx1"/>
                </a:solidFill>
                <a:latin typeface="Arial" panose="020B0604020202020204" pitchFamily="34" charset="0"/>
                <a:cs typeface="Arial" panose="020B0604020202020204" pitchFamily="34" charset="0"/>
              </a:rPr>
              <a:t>, зокрема, </a:t>
            </a:r>
            <a:r>
              <a:rPr lang="uk-UA" sz="3200" b="1" dirty="0">
                <a:solidFill>
                  <a:schemeClr val="tx1"/>
                </a:solidFill>
                <a:latin typeface="Arial" panose="020B0604020202020204" pitchFamily="34" charset="0"/>
                <a:cs typeface="Arial" panose="020B0604020202020204" pitchFamily="34" charset="0"/>
              </a:rPr>
              <a:t>термін та обсяг проведення інвентаризації</a:t>
            </a:r>
            <a:r>
              <a:rPr lang="uk-UA" sz="3200" dirty="0">
                <a:solidFill>
                  <a:schemeClr val="tx1"/>
                </a:solidFill>
                <a:latin typeface="Arial" panose="020B0604020202020204" pitchFamily="34" charset="0"/>
                <a:cs typeface="Arial" panose="020B0604020202020204" pitchFamily="34" charset="0"/>
              </a:rPr>
              <a:t>, але така має бути проведена не раніше дня отримання підприємством відповідного документа.</a:t>
            </a:r>
          </a:p>
          <a:p>
            <a:pPr algn="just">
              <a:spcBef>
                <a:spcPts val="1800"/>
              </a:spcBef>
            </a:pPr>
            <a:r>
              <a:rPr lang="uk-UA" sz="3200" dirty="0">
                <a:solidFill>
                  <a:schemeClr val="tx1"/>
                </a:solidFill>
                <a:latin typeface="Arial" panose="020B0604020202020204" pitchFamily="34" charset="0"/>
                <a:cs typeface="Arial" panose="020B0604020202020204" pitchFamily="34" charset="0"/>
              </a:rPr>
              <a:t>У справі, що розглядається …встановлено та підтверджено…, що </a:t>
            </a:r>
            <a:r>
              <a:rPr lang="uk-UA" sz="3200" b="1" dirty="0">
                <a:solidFill>
                  <a:schemeClr val="tx1"/>
                </a:solidFill>
                <a:latin typeface="Arial" panose="020B0604020202020204" pitchFamily="34" charset="0"/>
                <a:cs typeface="Arial" panose="020B0604020202020204" pitchFamily="34" charset="0"/>
              </a:rPr>
              <a:t>контролюючим органом… лише надіслано лист щодо можливості проведення інвентаризації без визначення терміну проведення, її обсягів</a:t>
            </a:r>
            <a:r>
              <a:rPr lang="uk-UA" sz="3200" dirty="0">
                <a:solidFill>
                  <a:schemeClr val="tx1"/>
                </a:solidFill>
                <a:latin typeface="Arial" panose="020B0604020202020204" pitchFamily="34" charset="0"/>
                <a:cs typeface="Arial" panose="020B0604020202020204" pitchFamily="34" charset="0"/>
              </a:rPr>
              <a:t> тощо...»</a:t>
            </a:r>
            <a:endParaRPr lang="uk-UA" sz="3200" i="1" dirty="0">
              <a:solidFill>
                <a:schemeClr val="tx1"/>
              </a:solidFill>
              <a:latin typeface="Arial" panose="020B0604020202020204" pitchFamily="34" charset="0"/>
              <a:cs typeface="Arial" panose="020B0604020202020204" pitchFamily="34" charset="0"/>
            </a:endParaRPr>
          </a:p>
          <a:p>
            <a:pPr algn="just">
              <a:spcBef>
                <a:spcPts val="0"/>
              </a:spcBef>
            </a:pPr>
            <a:endParaRPr lang="uk-UA" sz="3200" dirty="0">
              <a:solidFill>
                <a:schemeClr val="tx1"/>
              </a:solidFill>
              <a:latin typeface="Arial" panose="020B0604020202020204" pitchFamily="34" charset="0"/>
              <a:cs typeface="Arial" panose="020B0604020202020204" pitchFamily="34" charset="0"/>
            </a:endParaRPr>
          </a:p>
        </p:txBody>
      </p:sp>
      <p:sp>
        <p:nvSpPr>
          <p:cNvPr id="7" name="Овал 6"/>
          <p:cNvSpPr/>
          <p:nvPr/>
        </p:nvSpPr>
        <p:spPr>
          <a:xfrm>
            <a:off x="1817144" y="1745399"/>
            <a:ext cx="9521416" cy="28016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a:latin typeface="Arial" panose="020B0604020202020204" pitchFamily="34" charset="0"/>
                <a:cs typeface="Arial" panose="020B0604020202020204" pitchFamily="34" charset="0"/>
              </a:rPr>
              <a:t>Постанови ВС від від 27.06.24 у справі №</a:t>
            </a:r>
            <a:r>
              <a:rPr lang="ru-RU" sz="3200">
                <a:latin typeface="Arial" panose="020B0604020202020204" pitchFamily="34" charset="0"/>
                <a:cs typeface="Arial" panose="020B0604020202020204" pitchFamily="34" charset="0"/>
              </a:rPr>
              <a:t> 320/15412/21,</a:t>
            </a:r>
            <a:r>
              <a:rPr lang="uk-UA" sz="3200">
                <a:latin typeface="Arial" panose="020B0604020202020204" pitchFamily="34" charset="0"/>
                <a:cs typeface="Arial" panose="020B0604020202020204" pitchFamily="34" charset="0"/>
              </a:rPr>
              <a:t> 26.09.23 у справі №640/19859/21, 28.02.23р. у справі №</a:t>
            </a:r>
            <a:r>
              <a:rPr lang="ru-RU" sz="3200">
                <a:latin typeface="Arial" panose="020B0604020202020204" pitchFamily="34" charset="0"/>
                <a:cs typeface="Arial" panose="020B0604020202020204" pitchFamily="34" charset="0"/>
              </a:rPr>
              <a:t>520/11549/21</a:t>
            </a:r>
            <a:endParaRPr lang="ru-RU" sz="3200" dirty="0">
              <a:latin typeface="Arial" panose="020B0604020202020204" pitchFamily="34" charset="0"/>
              <a:cs typeface="Arial" panose="020B0604020202020204" pitchFamily="34" charset="0"/>
            </a:endParaRPr>
          </a:p>
        </p:txBody>
      </p:sp>
      <p:sp>
        <p:nvSpPr>
          <p:cNvPr id="10" name="Прямокутник 9"/>
          <p:cNvSpPr/>
          <p:nvPr/>
        </p:nvSpPr>
        <p:spPr>
          <a:xfrm>
            <a:off x="14822025" y="1973560"/>
            <a:ext cx="4113181" cy="23453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Garamond" panose="02020404030301010803" pitchFamily="18" charset="0"/>
              </a:rPr>
              <a:t>ПОЗИТИВИ!!!</a:t>
            </a:r>
            <a:endParaRPr lang="ru-RU" b="1" dirty="0">
              <a:latin typeface="Garamond" panose="02020404030301010803" pitchFamily="18" charset="0"/>
            </a:endParaRPr>
          </a:p>
        </p:txBody>
      </p:sp>
      <p:sp>
        <p:nvSpPr>
          <p:cNvPr id="3" name="Прямоугольник 2">
            <a:extLst>
              <a:ext uri="{FF2B5EF4-FFF2-40B4-BE49-F238E27FC236}">
                <a16:creationId xmlns:a16="http://schemas.microsoft.com/office/drawing/2014/main" id="{B1401535-D3AC-8940-AAEB-3C35189E0FC7}"/>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84FB5A95-46CE-6571-8057-DD4E3DB49665}"/>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39</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39</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65608947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A55FA03-A90C-4D7F-9C89-CD23404A24F6}"/>
              </a:ext>
            </a:extLst>
          </p:cNvPr>
          <p:cNvSpPr txBox="1"/>
          <p:nvPr/>
        </p:nvSpPr>
        <p:spPr>
          <a:xfrm>
            <a:off x="1894856" y="1634428"/>
            <a:ext cx="20734635" cy="12440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Bef>
                <a:spcPts val="1200"/>
              </a:spcBef>
              <a:spcAft>
                <a:spcPts val="800"/>
              </a:spcAft>
            </a:pPr>
            <a:r>
              <a:rPr lang="uk-UA"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UA" sz="3400" b="1" dirty="0">
              <a:latin typeface="Arial" panose="020B0604020202020204" pitchFamily="34" charset="0"/>
              <a:ea typeface="Calibri" panose="020F0502020204030204" pitchFamily="34" charset="0"/>
              <a:cs typeface="Arial" panose="020B0604020202020204" pitchFamily="34" charset="0"/>
            </a:endParaRP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 Головне правило на перевірках – не нашкодь (як в медицині)</a:t>
            </a: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 До перевірок потрібно готуватись ні «до», ні «під час», а постійно …</a:t>
            </a: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 «Строки перевірки/нарахування/зберігання документів» не завжди 7 років, як вважають податківці (розберіться в тонкощах законодавства)</a:t>
            </a:r>
          </a:p>
          <a:p>
            <a:pPr marL="550350" lvl="1" indent="-514350" algn="just">
              <a:spcBef>
                <a:spcPts val="1200"/>
              </a:spcBef>
              <a:buFont typeface="+mj-lt"/>
              <a:buAutoNum type="arabicPeriod"/>
            </a:pPr>
            <a:r>
              <a:rPr lang="uk-UA" sz="3400">
                <a:solidFill>
                  <a:schemeClr val="tx1"/>
                </a:solidFill>
                <a:latin typeface="Arial" panose="020B0604020202020204" pitchFamily="34" charset="0"/>
                <a:cs typeface="Arial" panose="020B0604020202020204" pitchFamily="34" charset="0"/>
              </a:rPr>
              <a:t> (Не) допускайте до перевірок «з розумом» та </a:t>
            </a:r>
            <a:r>
              <a:rPr lang="uk-UA" sz="3400" dirty="0" err="1">
                <a:solidFill>
                  <a:schemeClr val="tx1"/>
                </a:solidFill>
                <a:latin typeface="Arial" panose="020B0604020202020204" pitchFamily="34" charset="0"/>
                <a:cs typeface="Arial" panose="020B0604020202020204" pitchFamily="34" charset="0"/>
              </a:rPr>
              <a:t>памятайте</a:t>
            </a:r>
            <a:r>
              <a:rPr lang="uk-UA" sz="3400" dirty="0">
                <a:solidFill>
                  <a:schemeClr val="tx1"/>
                </a:solidFill>
                <a:latin typeface="Arial" panose="020B0604020202020204" pitchFamily="34" charset="0"/>
                <a:cs typeface="Arial" panose="020B0604020202020204" pitchFamily="34" charset="0"/>
              </a:rPr>
              <a:t> про «</a:t>
            </a:r>
            <a:r>
              <a:rPr lang="ru-RU" sz="3400" dirty="0" err="1">
                <a:solidFill>
                  <a:schemeClr val="tx1"/>
                </a:solidFill>
                <a:latin typeface="Arial" panose="020B0604020202020204" pitchFamily="34" charset="0"/>
                <a:cs typeface="Arial" panose="020B0604020202020204" pitchFamily="34" charset="0"/>
              </a:rPr>
              <a:t>прихован</a:t>
            </a:r>
            <a:r>
              <a:rPr lang="uk-UA" sz="3400" dirty="0">
                <a:solidFill>
                  <a:schemeClr val="tx1"/>
                </a:solidFill>
                <a:latin typeface="Arial" panose="020B0604020202020204" pitchFamily="34" charset="0"/>
                <a:cs typeface="Arial" panose="020B0604020202020204" pitchFamily="34" charset="0"/>
              </a:rPr>
              <a:t>і» ризики</a:t>
            </a:r>
            <a:endParaRPr lang="uk-UA" sz="3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 Серед невиїзної та виїзної краще обирати виїзну перевірку!</a:t>
            </a:r>
            <a:endParaRPr lang="ru-RU" sz="3400" dirty="0">
              <a:solidFill>
                <a:schemeClr val="tx1"/>
              </a:solidFill>
              <a:latin typeface="Arial" panose="020B0604020202020204" pitchFamily="34" charset="0"/>
              <a:cs typeface="Arial" panose="020B0604020202020204" pitchFamily="34" charset="0"/>
            </a:endParaRP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 Контролюйте свою «юридичну» адресу!</a:t>
            </a: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 Забороняйте податківцям розголошувати інформацію про себе (17.1.9. вам у поміч)</a:t>
            </a:r>
            <a:endParaRPr lang="uk-UA" sz="3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 Неписані істини: копії </a:t>
            </a:r>
            <a:r>
              <a:rPr lang="uk-UA" sz="3400" dirty="0" err="1">
                <a:solidFill>
                  <a:schemeClr val="tx1"/>
                </a:solidFill>
                <a:latin typeface="Arial" panose="020B0604020202020204" pitchFamily="34" charset="0"/>
                <a:cs typeface="Arial" panose="020B0604020202020204" pitchFamily="34" charset="0"/>
              </a:rPr>
              <a:t>доків</a:t>
            </a:r>
            <a:r>
              <a:rPr lang="uk-UA" sz="3400" dirty="0">
                <a:solidFill>
                  <a:schemeClr val="tx1"/>
                </a:solidFill>
                <a:latin typeface="Arial" panose="020B0604020202020204" pitchFamily="34" charset="0"/>
                <a:cs typeface="Arial" panose="020B0604020202020204" pitchFamily="34" charset="0"/>
              </a:rPr>
              <a:t> не надаємо, фото забороняємо, якщо сумніваємось – нічого не кажемо …</a:t>
            </a: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 Окремі доки («</a:t>
            </a:r>
            <a:r>
              <a:rPr lang="uk-UA" sz="3400" dirty="0" err="1">
                <a:solidFill>
                  <a:schemeClr val="tx1"/>
                </a:solidFill>
                <a:latin typeface="Arial" panose="020B0604020202020204" pitchFamily="34" charset="0"/>
                <a:cs typeface="Arial" panose="020B0604020202020204" pitchFamily="34" charset="0"/>
              </a:rPr>
              <a:t>самоакт</a:t>
            </a:r>
            <a:r>
              <a:rPr lang="uk-UA" sz="3400" dirty="0">
                <a:solidFill>
                  <a:schemeClr val="tx1"/>
                </a:solidFill>
                <a:latin typeface="Arial" panose="020B0604020202020204" pitchFamily="34" charset="0"/>
                <a:cs typeface="Arial" panose="020B0604020202020204" pitchFamily="34" charset="0"/>
              </a:rPr>
              <a:t>», КБ-2в/КБ-3, калькуляція собівартості, звіти та </a:t>
            </a:r>
            <a:r>
              <a:rPr lang="uk-UA" sz="3400" dirty="0" err="1">
                <a:solidFill>
                  <a:schemeClr val="tx1"/>
                </a:solidFill>
                <a:latin typeface="Arial" panose="020B0604020202020204" pitchFamily="34" charset="0"/>
                <a:cs typeface="Arial" panose="020B0604020202020204" pitchFamily="34" charset="0"/>
              </a:rPr>
              <a:t>інш</a:t>
            </a:r>
            <a:r>
              <a:rPr lang="uk-UA" sz="3400" dirty="0">
                <a:solidFill>
                  <a:schemeClr val="tx1"/>
                </a:solidFill>
                <a:latin typeface="Arial" panose="020B0604020202020204" pitchFamily="34" charset="0"/>
                <a:cs typeface="Arial" panose="020B0604020202020204" pitchFamily="34" charset="0"/>
              </a:rPr>
              <a:t>.) – окремі правила</a:t>
            </a:r>
            <a:endParaRPr lang="ru-RU" sz="3400" dirty="0">
              <a:solidFill>
                <a:schemeClr val="tx1"/>
              </a:solidFill>
              <a:latin typeface="Arial" panose="020B0604020202020204" pitchFamily="34" charset="0"/>
              <a:cs typeface="Arial" panose="020B0604020202020204" pitchFamily="34" charset="0"/>
            </a:endParaRP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«Фіскальна» інвентаризація: ДПС просить – платник проводить (сам)</a:t>
            </a:r>
            <a:r>
              <a:rPr lang="uk-UA" sz="34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Маркетинг та реклама – готуйтесь доводити доцільність! </a:t>
            </a: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Операції з </a:t>
            </a:r>
            <a:r>
              <a:rPr lang="uk-UA" sz="3400" dirty="0" err="1">
                <a:solidFill>
                  <a:schemeClr val="tx1"/>
                </a:solidFill>
                <a:latin typeface="Arial" panose="020B0604020202020204" pitchFamily="34" charset="0"/>
                <a:cs typeface="Arial" panose="020B0604020202020204" pitchFamily="34" charset="0"/>
              </a:rPr>
              <a:t>ФОПами</a:t>
            </a:r>
            <a:r>
              <a:rPr lang="uk-UA" sz="3400" dirty="0">
                <a:solidFill>
                  <a:schemeClr val="tx1"/>
                </a:solidFill>
                <a:latin typeface="Arial" panose="020B0604020202020204" pitchFamily="34" charset="0"/>
                <a:cs typeface="Arial" panose="020B0604020202020204" pitchFamily="34" charset="0"/>
              </a:rPr>
              <a:t> під особливим контролем – тому «по-особливому» їх оформлюйте …</a:t>
            </a:r>
          </a:p>
          <a:p>
            <a:pPr marL="550350" lvl="1" indent="-514350" algn="just">
              <a:spcBef>
                <a:spcPts val="1200"/>
              </a:spcBef>
              <a:buFont typeface="+mj-lt"/>
              <a:buAutoNum type="arabicPeriod"/>
            </a:pPr>
            <a:r>
              <a:rPr lang="uk-UA" sz="3400" dirty="0">
                <a:solidFill>
                  <a:schemeClr val="tx1"/>
                </a:solidFill>
                <a:latin typeface="Arial" panose="020B0604020202020204" pitchFamily="34" charset="0"/>
                <a:cs typeface="Arial" panose="020B0604020202020204" pitchFamily="34" charset="0"/>
              </a:rPr>
              <a:t>Не забувайте про «безтоварність», податківці </a:t>
            </a:r>
            <a:r>
              <a:rPr lang="uk-UA" sz="3400" dirty="0" err="1">
                <a:solidFill>
                  <a:schemeClr val="tx1"/>
                </a:solidFill>
                <a:latin typeface="Arial" panose="020B0604020202020204" pitchFamily="34" charset="0"/>
                <a:cs typeface="Arial" panose="020B0604020202020204" pitchFamily="34" charset="0"/>
              </a:rPr>
              <a:t>пам</a:t>
            </a:r>
            <a:r>
              <a:rPr lang="ru-RU" sz="3400" dirty="0">
                <a:solidFill>
                  <a:schemeClr val="tx1"/>
                </a:solidFill>
                <a:latin typeface="Arial" panose="020B0604020202020204" pitchFamily="34" charset="0"/>
                <a:cs typeface="Arial" panose="020B0604020202020204" pitchFamily="34" charset="0"/>
              </a:rPr>
              <a:t>’</a:t>
            </a:r>
            <a:r>
              <a:rPr lang="uk-UA" sz="3400" dirty="0" err="1">
                <a:solidFill>
                  <a:schemeClr val="tx1"/>
                </a:solidFill>
                <a:latin typeface="Arial" panose="020B0604020202020204" pitchFamily="34" charset="0"/>
                <a:cs typeface="Arial" panose="020B0604020202020204" pitchFamily="34" charset="0"/>
              </a:rPr>
              <a:t>ятають</a:t>
            </a:r>
            <a:r>
              <a:rPr lang="uk-UA" sz="3400" dirty="0">
                <a:solidFill>
                  <a:schemeClr val="tx1"/>
                </a:solidFill>
                <a:latin typeface="Arial" panose="020B0604020202020204" pitchFamily="34" charset="0"/>
                <a:cs typeface="Arial" panose="020B0604020202020204" pitchFamily="34" charset="0"/>
              </a:rPr>
              <a:t> …</a:t>
            </a:r>
          </a:p>
          <a:p>
            <a:pPr marL="550350" lvl="1" indent="-514350" algn="just">
              <a:spcBef>
                <a:spcPts val="1200"/>
              </a:spcBef>
              <a:buFont typeface="+mj-lt"/>
              <a:buAutoNum type="arabicPeriod"/>
            </a:pPr>
            <a:r>
              <a:rPr lang="uk-UA" sz="3400" dirty="0">
                <a:latin typeface="Arial" panose="020B0604020202020204" pitchFamily="34" charset="0"/>
                <a:cs typeface="Arial" panose="020B0604020202020204" pitchFamily="34" charset="0"/>
              </a:rPr>
              <a:t>«Перевезення» – не «постачання», але: ТТН ніколи зайвою не буває</a:t>
            </a:r>
            <a:endParaRPr lang="ru-RU" sz="3400" dirty="0">
              <a:latin typeface="Arial" panose="020B0604020202020204" pitchFamily="34" charset="0"/>
              <a:cs typeface="Arial" panose="020B0604020202020204" pitchFamily="34" charset="0"/>
            </a:endParaRPr>
          </a:p>
          <a:p>
            <a:pPr marL="36000" lvl="1">
              <a:spcBef>
                <a:spcPts val="1200"/>
              </a:spcBef>
            </a:pPr>
            <a:endParaRPr lang="ru-RU" sz="3400" dirty="0">
              <a:solidFill>
                <a:schemeClr val="tx1"/>
              </a:solidFill>
              <a:latin typeface="Arial" panose="020B0604020202020204" pitchFamily="34" charset="0"/>
              <a:cs typeface="Arial" panose="020B0604020202020204" pitchFamily="34" charset="0"/>
            </a:endParaRPr>
          </a:p>
          <a:p>
            <a:pPr marL="36000" lvl="1">
              <a:spcBef>
                <a:spcPts val="1200"/>
              </a:spcBef>
            </a:pPr>
            <a:endParaRPr lang="uk-UA" sz="34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35C5328-0E3E-ED91-C009-8AFE87267444}"/>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dirty="0">
                <a:solidFill>
                  <a:srgbClr val="C00000"/>
                </a:solidFill>
                <a:latin typeface="Roboto" panose="02000000000000000000" pitchFamily="2" charset="0"/>
              </a:rPr>
              <a:t>ПЛАН ВЕБІНАРУ</a:t>
            </a:r>
            <a:endParaRPr lang="ru-UA" sz="485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113" y="129843"/>
            <a:ext cx="5109890" cy="2442198"/>
          </a:xfrm>
          <a:prstGeom prst="rect">
            <a:avLst/>
          </a:prstGeom>
        </p:spPr>
      </p:pic>
      <p:sp>
        <p:nvSpPr>
          <p:cNvPr id="2" name="Місце для номера слайда 1"/>
          <p:cNvSpPr>
            <a:spLocks noGrp="1"/>
          </p:cNvSpPr>
          <p:nvPr>
            <p:ph type="sldNum" sz="quarter" idx="2"/>
          </p:nvPr>
        </p:nvSpPr>
        <p:spPr/>
        <p:txBody>
          <a:bodyPr/>
          <a:lstStyle/>
          <a:p>
            <a:fld id="{86CB4B4D-7CA3-9044-876B-883B54F8677D}" type="slidenum">
              <a:rPr lang="ru-RU" smtClean="0"/>
              <a:t>4</a:t>
            </a:fld>
            <a:endParaRPr lang="ru-RU"/>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817144" y="1718680"/>
            <a:ext cx="21324289" cy="11510843"/>
          </a:xfrm>
          <a:prstGeom prst="rect">
            <a:avLst/>
          </a:prstGeom>
        </p:spPr>
        <p:txBody>
          <a:bodyPr wrap="square">
            <a:spAutoFit/>
          </a:bodyPr>
          <a:lstStyle/>
          <a:p>
            <a:pPr>
              <a:spcBef>
                <a:spcPts val="1800"/>
              </a:spcBef>
            </a:pPr>
            <a:endParaRPr lang="uk-UA" sz="100" b="1" dirty="0">
              <a:solidFill>
                <a:srgbClr val="C00000"/>
              </a:solidFill>
              <a:latin typeface="Arial" panose="020B0604020202020204" pitchFamily="34" charset="0"/>
              <a:cs typeface="Arial" panose="020B0604020202020204" pitchFamily="34" charset="0"/>
            </a:endParaRPr>
          </a:p>
          <a:p>
            <a:pPr>
              <a:spcBef>
                <a:spcPts val="1800"/>
              </a:spcBef>
            </a:pPr>
            <a:endParaRPr lang="uk-UA" sz="3200" b="1" dirty="0">
              <a:solidFill>
                <a:srgbClr val="C00000"/>
              </a:solidFill>
              <a:latin typeface="Arial" panose="020B0604020202020204" pitchFamily="34" charset="0"/>
              <a:cs typeface="Arial" panose="020B0604020202020204" pitchFamily="34" charset="0"/>
            </a:endParaRPr>
          </a:p>
          <a:p>
            <a:pPr algn="just">
              <a:spcBef>
                <a:spcPts val="1800"/>
              </a:spcBef>
              <a:defRPr/>
            </a:pPr>
            <a:r>
              <a:rPr lang="uk-UA" sz="3200" b="1" dirty="0">
                <a:solidFill>
                  <a:schemeClr val="tx1"/>
                </a:solidFill>
                <a:latin typeface="Arial" panose="020B0604020202020204" pitchFamily="34" charset="0"/>
                <a:cs typeface="Arial" panose="020B0604020202020204" pitchFamily="34" charset="0"/>
              </a:rPr>
              <a:t>Постанови ВС від 15.04.24 у справі №</a:t>
            </a:r>
            <a:r>
              <a:rPr lang="ru-RU" sz="3200" b="1" dirty="0">
                <a:latin typeface="Arial" panose="020B0604020202020204" pitchFamily="34" charset="0"/>
                <a:cs typeface="Arial" panose="020B0604020202020204" pitchFamily="34" charset="0"/>
              </a:rPr>
              <a:t> 120/2764/23,</a:t>
            </a:r>
            <a:r>
              <a:rPr lang="uk-UA" sz="3200" b="1" dirty="0">
                <a:solidFill>
                  <a:schemeClr val="tx1"/>
                </a:solidFill>
                <a:latin typeface="Arial" panose="020B0604020202020204" pitchFamily="34" charset="0"/>
                <a:cs typeface="Arial" panose="020B0604020202020204" pitchFamily="34" charset="0"/>
              </a:rPr>
              <a:t> 26.09.2023 р. у справі </a:t>
            </a:r>
          </a:p>
          <a:p>
            <a:pPr algn="just">
              <a:spcBef>
                <a:spcPts val="1800"/>
              </a:spcBef>
              <a:defRPr/>
            </a:pPr>
            <a:r>
              <a:rPr lang="uk-UA" sz="3200" b="1" dirty="0">
                <a:solidFill>
                  <a:schemeClr val="tx1"/>
                </a:solidFill>
                <a:latin typeface="Arial" panose="020B0604020202020204" pitchFamily="34" charset="0"/>
                <a:cs typeface="Arial" panose="020B0604020202020204" pitchFamily="34" charset="0"/>
              </a:rPr>
              <a:t>№ 640/19859/21:</a:t>
            </a:r>
            <a:endParaRPr lang="uk-UA" sz="3200" b="1" i="1" dirty="0">
              <a:solidFill>
                <a:schemeClr val="tx1"/>
              </a:solidFill>
              <a:latin typeface="Arial" panose="020B0604020202020204" pitchFamily="34" charset="0"/>
              <a:cs typeface="Arial" panose="020B0604020202020204" pitchFamily="34" charset="0"/>
            </a:endParaRPr>
          </a:p>
          <a:p>
            <a:pPr algn="just" fontAlgn="base">
              <a:spcBef>
                <a:spcPts val="1800"/>
              </a:spcBef>
            </a:pPr>
            <a:r>
              <a:rPr lang="uk-UA" sz="3200" i="1" dirty="0">
                <a:solidFill>
                  <a:schemeClr val="tx1"/>
                </a:solidFill>
                <a:latin typeface="Arial" panose="020B0604020202020204" pitchFamily="34" charset="0"/>
                <a:cs typeface="Arial" panose="020B0604020202020204" pitchFamily="34" charset="0"/>
              </a:rPr>
              <a:t>«</a:t>
            </a:r>
            <a:r>
              <a:rPr lang="uk-UA" sz="3200" dirty="0">
                <a:solidFill>
                  <a:schemeClr val="tx1"/>
                </a:solidFill>
                <a:latin typeface="Arial" panose="020B0604020202020204" pitchFamily="34" charset="0"/>
                <a:cs typeface="Arial" panose="020B0604020202020204" pitchFamily="34" charset="0"/>
              </a:rPr>
              <a:t>Щодо присутності фахівців контролюючого органу під час проведення інвентаризації, то слід зазначити, що посадові особи контролюючого органу можуть бути присутні при проведенні інвентаризації за їх згодою, </a:t>
            </a:r>
            <a:r>
              <a:rPr lang="uk-UA" sz="3200" b="1" dirty="0">
                <a:solidFill>
                  <a:schemeClr val="tx1"/>
                </a:solidFill>
                <a:latin typeface="Arial" panose="020B0604020202020204" pitchFamily="34" charset="0"/>
                <a:cs typeface="Arial" panose="020B0604020202020204" pitchFamily="34" charset="0"/>
              </a:rPr>
              <a:t>проте така присутність не є обов`язковою</a:t>
            </a:r>
            <a:r>
              <a:rPr lang="uk-UA" sz="3200" dirty="0">
                <a:solidFill>
                  <a:schemeClr val="tx1"/>
                </a:solidFill>
                <a:latin typeface="Arial" panose="020B0604020202020204" pitchFamily="34" charset="0"/>
                <a:cs typeface="Arial" panose="020B0604020202020204" pitchFamily="34" charset="0"/>
              </a:rPr>
              <a:t>.»</a:t>
            </a:r>
            <a:endParaRPr lang="uk-UA" sz="3200" i="1" dirty="0">
              <a:solidFill>
                <a:schemeClr val="tx1"/>
              </a:solidFill>
              <a:latin typeface="Arial" panose="020B0604020202020204" pitchFamily="34" charset="0"/>
              <a:cs typeface="Arial" panose="020B0604020202020204" pitchFamily="34" charset="0"/>
            </a:endParaRPr>
          </a:p>
          <a:p>
            <a:pPr algn="just">
              <a:spcBef>
                <a:spcPts val="1800"/>
              </a:spcBef>
              <a:defRPr/>
            </a:pPr>
            <a:r>
              <a:rPr lang="uk-UA" sz="3200" b="1" dirty="0">
                <a:solidFill>
                  <a:schemeClr val="tx1"/>
                </a:solidFill>
                <a:latin typeface="Arial" panose="020B0604020202020204" pitchFamily="34" charset="0"/>
                <a:cs typeface="Arial" panose="020B0604020202020204" pitchFamily="34" charset="0"/>
              </a:rPr>
              <a:t>Постанови ВС від 15.04.24 у справі №</a:t>
            </a:r>
            <a:r>
              <a:rPr lang="ru-RU" sz="3200" b="1" dirty="0">
                <a:latin typeface="Arial" panose="020B0604020202020204" pitchFamily="34" charset="0"/>
                <a:cs typeface="Arial" panose="020B0604020202020204" pitchFamily="34" charset="0"/>
              </a:rPr>
              <a:t> 120/2764/23,</a:t>
            </a:r>
            <a:r>
              <a:rPr lang="uk-UA" sz="3200" b="1" dirty="0">
                <a:solidFill>
                  <a:schemeClr val="tx1"/>
                </a:solidFill>
                <a:latin typeface="Arial" panose="020B0604020202020204" pitchFamily="34" charset="0"/>
                <a:cs typeface="Arial" panose="020B0604020202020204" pitchFamily="34" charset="0"/>
              </a:rPr>
              <a:t> від 21.09.2023 р. у справі № 320/2520/20:</a:t>
            </a:r>
          </a:p>
          <a:p>
            <a:pPr algn="just">
              <a:spcBef>
                <a:spcPts val="1800"/>
              </a:spcBef>
              <a:defRPr/>
            </a:pPr>
            <a:r>
              <a:rPr lang="uk-UA" sz="3200" dirty="0">
                <a:solidFill>
                  <a:schemeClr val="tx1"/>
                </a:solidFill>
                <a:latin typeface="Arial" panose="020B0604020202020204" pitchFamily="34" charset="0"/>
                <a:cs typeface="Arial" panose="020B0604020202020204" pitchFamily="34" charset="0"/>
              </a:rPr>
              <a:t>«…</a:t>
            </a:r>
            <a:r>
              <a:rPr lang="uk-UA" sz="3200" b="1" dirty="0">
                <a:solidFill>
                  <a:schemeClr val="tx1"/>
                </a:solidFill>
                <a:latin typeface="Arial" panose="020B0604020202020204" pitchFamily="34" charset="0"/>
                <a:cs typeface="Arial" panose="020B0604020202020204" pitchFamily="34" charset="0"/>
              </a:rPr>
              <a:t>нестача придбаних товарів має бути виявлена в результаті інвентаризації, яка здійснена під час проведення перевірки</a:t>
            </a:r>
            <a:r>
              <a:rPr lang="uk-UA" sz="3200" dirty="0">
                <a:solidFill>
                  <a:schemeClr val="tx1"/>
                </a:solidFill>
                <a:latin typeface="Arial" panose="020B0604020202020204" pitchFamily="34" charset="0"/>
                <a:cs typeface="Arial" panose="020B0604020202020204" pitchFamily="34" charset="0"/>
              </a:rPr>
              <a:t>, в межах якої вона була призначена (ініційована).</a:t>
            </a:r>
          </a:p>
          <a:p>
            <a:pPr algn="just">
              <a:spcBef>
                <a:spcPts val="1800"/>
              </a:spcBef>
              <a:defRPr/>
            </a:pPr>
            <a:r>
              <a:rPr lang="uk-UA" sz="3200" dirty="0">
                <a:solidFill>
                  <a:schemeClr val="tx1"/>
                </a:solidFill>
                <a:latin typeface="Arial" panose="020B0604020202020204" pitchFamily="34" charset="0"/>
                <a:cs typeface="Arial" panose="020B0604020202020204" pitchFamily="34" charset="0"/>
              </a:rPr>
              <a:t>…</a:t>
            </a:r>
            <a:r>
              <a:rPr lang="uk-UA" sz="3200" b="1" dirty="0">
                <a:solidFill>
                  <a:schemeClr val="tx1"/>
                </a:solidFill>
                <a:latin typeface="Arial" panose="020B0604020202020204" pitchFamily="34" charset="0"/>
                <a:cs typeface="Arial" panose="020B0604020202020204" pitchFamily="34" charset="0"/>
              </a:rPr>
              <a:t>відповідач не скористався наданим йому </a:t>
            </a:r>
            <a:r>
              <a:rPr lang="uk-UA" sz="3200" dirty="0" err="1">
                <a:solidFill>
                  <a:schemeClr val="tx1"/>
                </a:solidFill>
                <a:latin typeface="Arial" panose="020B0604020202020204" pitchFamily="34" charset="0"/>
                <a:cs typeface="Arial" panose="020B0604020202020204" pitchFamily="34" charset="0"/>
              </a:rPr>
              <a:t>пп</a:t>
            </a:r>
            <a:r>
              <a:rPr lang="uk-UA" sz="3200" dirty="0">
                <a:solidFill>
                  <a:schemeClr val="tx1"/>
                </a:solidFill>
                <a:latin typeface="Arial" panose="020B0604020202020204" pitchFamily="34" charset="0"/>
                <a:cs typeface="Arial" panose="020B0604020202020204" pitchFamily="34" charset="0"/>
              </a:rPr>
              <a:t>. 20.1.19 п. 20.1 ст. 20 ПК України </a:t>
            </a:r>
            <a:r>
              <a:rPr lang="uk-UA" sz="3200" b="1" dirty="0">
                <a:solidFill>
                  <a:schemeClr val="tx1"/>
                </a:solidFill>
                <a:latin typeface="Arial" panose="020B0604020202020204" pitchFamily="34" charset="0"/>
                <a:cs typeface="Arial" panose="020B0604020202020204" pitchFamily="34" charset="0"/>
              </a:rPr>
              <a:t>правом на зобов`язання платника податків провести інвентаризацію залишків ТМЦ…</a:t>
            </a:r>
            <a:r>
              <a:rPr lang="uk-UA" sz="3200" dirty="0">
                <a:solidFill>
                  <a:schemeClr val="tx1"/>
                </a:solidFill>
                <a:latin typeface="Arial" panose="020B0604020202020204" pitchFamily="34" charset="0"/>
                <a:cs typeface="Arial" panose="020B0604020202020204" pitchFamily="34" charset="0"/>
              </a:rPr>
              <a:t>»</a:t>
            </a:r>
            <a:endParaRPr lang="uk-UA" sz="3200" b="1" dirty="0">
              <a:solidFill>
                <a:schemeClr val="tx1"/>
              </a:solidFill>
              <a:latin typeface="Arial" panose="020B0604020202020204" pitchFamily="34" charset="0"/>
              <a:cs typeface="Arial" panose="020B0604020202020204" pitchFamily="34" charset="0"/>
            </a:endParaRPr>
          </a:p>
          <a:p>
            <a:pPr algn="just">
              <a:spcBef>
                <a:spcPts val="1800"/>
              </a:spcBef>
              <a:defRPr/>
            </a:pPr>
            <a:r>
              <a:rPr lang="uk-UA" sz="3200" b="1" dirty="0">
                <a:solidFill>
                  <a:schemeClr val="tx1"/>
                </a:solidFill>
                <a:latin typeface="Arial" panose="020B0604020202020204" pitchFamily="34" charset="0"/>
                <a:cs typeface="Arial" panose="020B0604020202020204" pitchFamily="34" charset="0"/>
              </a:rPr>
              <a:t>Постанова ВС від 28.09.2023 р. у справі № 1.380.2019.004529:</a:t>
            </a:r>
          </a:p>
          <a:p>
            <a:pPr algn="just">
              <a:spcBef>
                <a:spcPts val="1800"/>
              </a:spcBef>
              <a:defRPr/>
            </a:pPr>
            <a:r>
              <a:rPr lang="uk-UA" sz="3200" dirty="0">
                <a:solidFill>
                  <a:schemeClr val="tx1"/>
                </a:solidFill>
                <a:latin typeface="Arial" panose="020B0604020202020204" pitchFamily="34" charset="0"/>
                <a:cs typeface="Arial" panose="020B0604020202020204" pitchFamily="34" charset="0"/>
              </a:rPr>
              <a:t>«Оскільки </a:t>
            </a:r>
            <a:r>
              <a:rPr lang="uk-UA" sz="3200" b="1" dirty="0">
                <a:solidFill>
                  <a:schemeClr val="tx1"/>
                </a:solidFill>
                <a:latin typeface="Arial" panose="020B0604020202020204" pitchFamily="34" charset="0"/>
                <a:cs typeface="Arial" panose="020B0604020202020204" pitchFamily="34" charset="0"/>
              </a:rPr>
              <a:t>нестача ТМЦ</a:t>
            </a:r>
            <a:r>
              <a:rPr lang="uk-UA" sz="3200" dirty="0">
                <a:solidFill>
                  <a:schemeClr val="tx1"/>
                </a:solidFill>
                <a:latin typeface="Arial" panose="020B0604020202020204" pitchFamily="34" charset="0"/>
                <a:cs typeface="Arial" panose="020B0604020202020204" pitchFamily="34" charset="0"/>
              </a:rPr>
              <a:t>… </a:t>
            </a:r>
            <a:r>
              <a:rPr lang="uk-UA" sz="3200" b="1" dirty="0">
                <a:solidFill>
                  <a:schemeClr val="tx1"/>
                </a:solidFill>
                <a:latin typeface="Arial" panose="020B0604020202020204" pitchFamily="34" charset="0"/>
                <a:cs typeface="Arial" panose="020B0604020202020204" pitchFamily="34" charset="0"/>
              </a:rPr>
              <a:t>була виявлена в березні 2018 </a:t>
            </a:r>
            <a:r>
              <a:rPr lang="uk-UA" sz="3200" dirty="0">
                <a:solidFill>
                  <a:schemeClr val="tx1"/>
                </a:solidFill>
                <a:latin typeface="Arial" panose="020B0604020202020204" pitchFamily="34" charset="0"/>
                <a:cs typeface="Arial" panose="020B0604020202020204" pitchFamily="34" charset="0"/>
              </a:rPr>
              <a:t>року на підставі акту інвентаризації…та затверджена Протоколом інвентаризаційної комісії … то відповідно до вимог </a:t>
            </a:r>
            <a:r>
              <a:rPr lang="uk-UA" sz="3200" dirty="0" err="1">
                <a:solidFill>
                  <a:schemeClr val="tx1"/>
                </a:solidFill>
                <a:latin typeface="Arial" panose="020B0604020202020204" pitchFamily="34" charset="0"/>
                <a:cs typeface="Arial" panose="020B0604020202020204" pitchFamily="34" charset="0"/>
              </a:rPr>
              <a:t>абз</a:t>
            </a:r>
            <a:r>
              <a:rPr lang="uk-UA" sz="3200" dirty="0">
                <a:solidFill>
                  <a:schemeClr val="tx1"/>
                </a:solidFill>
                <a:latin typeface="Arial" panose="020B0604020202020204" pitchFamily="34" charset="0"/>
                <a:cs typeface="Arial" panose="020B0604020202020204" pitchFamily="34" charset="0"/>
              </a:rPr>
              <a:t>. «г») п. 198.5 ПКУ </a:t>
            </a:r>
            <a:r>
              <a:rPr lang="uk-UA" sz="3200" b="1" dirty="0">
                <a:solidFill>
                  <a:schemeClr val="tx1"/>
                </a:solidFill>
                <a:latin typeface="Arial" panose="020B0604020202020204" pitchFamily="34" charset="0"/>
                <a:cs typeface="Arial" panose="020B0604020202020204" pitchFamily="34" charset="0"/>
              </a:rPr>
              <a:t>податкові зобов`язання слід нарахувати в 2018 році</a:t>
            </a:r>
            <a:r>
              <a:rPr lang="uk-UA" sz="3200" dirty="0">
                <a:solidFill>
                  <a:schemeClr val="tx1"/>
                </a:solidFill>
                <a:latin typeface="Arial" panose="020B0604020202020204" pitchFamily="34" charset="0"/>
                <a:cs typeface="Arial" panose="020B0604020202020204" pitchFamily="34" charset="0"/>
              </a:rPr>
              <a:t>.</a:t>
            </a:r>
          </a:p>
          <a:p>
            <a:pPr algn="just">
              <a:spcBef>
                <a:spcPts val="1800"/>
              </a:spcBef>
              <a:defRPr/>
            </a:pPr>
            <a:r>
              <a:rPr lang="uk-UA" sz="3200" dirty="0">
                <a:solidFill>
                  <a:schemeClr val="tx1"/>
                </a:solidFill>
                <a:latin typeface="Arial" panose="020B0604020202020204" pitchFamily="34" charset="0"/>
                <a:cs typeface="Arial" panose="020B0604020202020204" pitchFamily="34" charset="0"/>
              </a:rPr>
              <a:t>У позивача не </a:t>
            </a:r>
            <a:r>
              <a:rPr lang="uk-UA" sz="3200" dirty="0" err="1">
                <a:solidFill>
                  <a:schemeClr val="tx1"/>
                </a:solidFill>
                <a:latin typeface="Arial" panose="020B0604020202020204" pitchFamily="34" charset="0"/>
                <a:cs typeface="Arial" panose="020B0604020202020204" pitchFamily="34" charset="0"/>
              </a:rPr>
              <a:t>виникло</a:t>
            </a:r>
            <a:r>
              <a:rPr lang="uk-UA" sz="3200" dirty="0">
                <a:solidFill>
                  <a:schemeClr val="tx1"/>
                </a:solidFill>
                <a:latin typeface="Arial" panose="020B0604020202020204" pitchFamily="34" charset="0"/>
                <a:cs typeface="Arial" panose="020B0604020202020204" pitchFamily="34" charset="0"/>
              </a:rPr>
              <a:t> обов’язку скласти та зареєструвати ПН в ЄРПН (за рахунок встановленої… відсутності залишків ТМЦ) за червень 2017 р...»</a:t>
            </a:r>
          </a:p>
          <a:p>
            <a:pPr fontAlgn="base">
              <a:spcBef>
                <a:spcPts val="1800"/>
              </a:spcBef>
            </a:pPr>
            <a:endParaRPr lang="uk-UA" sz="3200" dirty="0">
              <a:solidFill>
                <a:schemeClr val="tx1"/>
              </a:solidFill>
              <a:latin typeface="Arial" panose="020B0604020202020204" pitchFamily="34" charset="0"/>
              <a:cs typeface="Arial" panose="020B0604020202020204" pitchFamily="34" charset="0"/>
            </a:endParaRPr>
          </a:p>
        </p:txBody>
      </p:sp>
      <p:sp>
        <p:nvSpPr>
          <p:cNvPr id="10" name="Прямокутник 9"/>
          <p:cNvSpPr/>
          <p:nvPr/>
        </p:nvSpPr>
        <p:spPr>
          <a:xfrm>
            <a:off x="17066276" y="1718680"/>
            <a:ext cx="3763755" cy="19693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Garamond" panose="02020404030301010803" pitchFamily="18" charset="0"/>
              </a:rPr>
              <a:t>ПОЗИТИВИ!!!</a:t>
            </a:r>
            <a:endParaRPr lang="ru-RU" b="1" dirty="0">
              <a:latin typeface="Garamond" panose="02020404030301010803" pitchFamily="18" charset="0"/>
            </a:endParaRPr>
          </a:p>
        </p:txBody>
      </p:sp>
      <p:sp>
        <p:nvSpPr>
          <p:cNvPr id="3" name="Прямоугольник 2">
            <a:extLst>
              <a:ext uri="{FF2B5EF4-FFF2-40B4-BE49-F238E27FC236}">
                <a16:creationId xmlns:a16="http://schemas.microsoft.com/office/drawing/2014/main" id="{FC1BB342-8F37-CFEA-600D-4E56534F0647}"/>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D5E0929-E775-F333-4BF4-E00C9C58969D}"/>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40</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«ФІСКАЛЬНА» ІНВЕНТАРИЗАЦІЯ</a:t>
            </a:r>
            <a:endParaRPr lang="ru-RU" sz="4850" spc="0" dirty="0">
              <a:latin typeface="Arial" panose="020B0604020202020204" pitchFamily="34" charset="0"/>
              <a:cs typeface="Arial" panose="020B0604020202020204" pitchFamily="34" charset="0"/>
            </a:endParaRP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40</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713023943"/>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817144" y="1592947"/>
            <a:ext cx="20532437" cy="9079409"/>
          </a:xfrm>
          <a:prstGeom prst="rect">
            <a:avLst/>
          </a:prstGeom>
        </p:spPr>
        <p:txBody>
          <a:bodyPr wrap="square">
            <a:spAutoFit/>
          </a:bodyPr>
          <a:lstStyle/>
          <a:p>
            <a:pPr algn="ctr"/>
            <a:r>
              <a:rPr lang="uk-UA" sz="3600" b="1" dirty="0">
                <a:solidFill>
                  <a:srgbClr val="C00000"/>
                </a:solidFill>
                <a:latin typeface="Arial" panose="020B0604020202020204" pitchFamily="34" charset="0"/>
                <a:cs typeface="Arial" panose="020B0604020202020204" pitchFamily="34" charset="0"/>
              </a:rPr>
              <a:t>Як протистояти «фіскальній» інвентаризації та проблемі складу?!</a:t>
            </a:r>
          </a:p>
          <a:p>
            <a:pPr algn="ctr"/>
            <a:endParaRPr lang="uk-UA" sz="100" b="1" dirty="0">
              <a:solidFill>
                <a:srgbClr val="C00000"/>
              </a:solidFill>
              <a:latin typeface="Arial" panose="020B0604020202020204" pitchFamily="34" charset="0"/>
              <a:cs typeface="Arial" panose="020B0604020202020204" pitchFamily="34" charset="0"/>
            </a:endParaRPr>
          </a:p>
          <a:p>
            <a:pPr algn="ctr"/>
            <a:endParaRPr lang="uk-UA" sz="4400" b="1" dirty="0">
              <a:solidFill>
                <a:srgbClr val="C00000"/>
              </a:solidFill>
              <a:latin typeface="Arial" panose="020B0604020202020204" pitchFamily="34" charset="0"/>
              <a:cs typeface="Arial" panose="020B0604020202020204" pitchFamily="34" charset="0"/>
            </a:endParaRPr>
          </a:p>
          <a:p>
            <a:pPr lvl="0" algn="just">
              <a:spcBef>
                <a:spcPts val="0"/>
              </a:spcBef>
              <a:buFont typeface="Wingdings" pitchFamily="2" charset="2"/>
              <a:buChar char="Ø"/>
            </a:pPr>
            <a:r>
              <a:rPr lang="uk-UA" sz="3400" dirty="0">
                <a:latin typeface="Arial" panose="020B0604020202020204" pitchFamily="34" charset="0"/>
                <a:cs typeface="Arial" panose="020B0604020202020204" pitchFamily="34" charset="0"/>
              </a:rPr>
              <a:t> ДПС має право </a:t>
            </a:r>
            <a:r>
              <a:rPr lang="uk-UA" sz="3400" dirty="0">
                <a:solidFill>
                  <a:srgbClr val="0070C0"/>
                </a:solidFill>
                <a:latin typeface="Arial" panose="020B0604020202020204" pitchFamily="34" charset="0"/>
                <a:cs typeface="Arial" panose="020B0604020202020204" pitchFamily="34" charset="0"/>
              </a:rPr>
              <a:t>вимагати проведення </a:t>
            </a:r>
            <a:r>
              <a:rPr lang="uk-UA" sz="3400" dirty="0">
                <a:latin typeface="Arial" panose="020B0604020202020204" pitchFamily="34" charset="0"/>
                <a:cs typeface="Arial" panose="020B0604020202020204" pitchFamily="34" charset="0"/>
              </a:rPr>
              <a:t>інвентаризації, а </a:t>
            </a:r>
            <a:r>
              <a:rPr lang="uk-UA" sz="3400" dirty="0">
                <a:solidFill>
                  <a:srgbClr val="0070C0"/>
                </a:solidFill>
                <a:latin typeface="Arial" panose="020B0604020202020204" pitchFamily="34" charset="0"/>
                <a:cs typeface="Arial" panose="020B0604020202020204" pitchFamily="34" charset="0"/>
              </a:rPr>
              <a:t>не </a:t>
            </a:r>
          </a:p>
          <a:p>
            <a:pPr lvl="0" algn="just">
              <a:spcBef>
                <a:spcPts val="0"/>
              </a:spcBef>
            </a:pPr>
            <a:r>
              <a:rPr lang="uk-UA" sz="3400" dirty="0">
                <a:solidFill>
                  <a:srgbClr val="0070C0"/>
                </a:solidFill>
                <a:latin typeface="Arial" panose="020B0604020202020204" pitchFamily="34" charset="0"/>
                <a:cs typeface="Arial" panose="020B0604020202020204" pitchFamily="34" charset="0"/>
              </a:rPr>
              <a:t>проводити </a:t>
            </a:r>
            <a:r>
              <a:rPr lang="uk-UA" sz="3400" dirty="0">
                <a:latin typeface="Arial" panose="020B0604020202020204" pitchFamily="34" charset="0"/>
                <a:cs typeface="Arial" panose="020B0604020202020204" pitchFamily="34" charset="0"/>
              </a:rPr>
              <a:t>її</a:t>
            </a:r>
          </a:p>
          <a:p>
            <a:pPr lvl="0" algn="just">
              <a:spcBef>
                <a:spcPts val="0"/>
              </a:spcBef>
              <a:buFont typeface="Wingdings" pitchFamily="2" charset="2"/>
              <a:buChar char="Ø"/>
            </a:pPr>
            <a:endParaRPr lang="uk-UA" sz="3200" dirty="0">
              <a:latin typeface="Arial" panose="020B0604020202020204" pitchFamily="34" charset="0"/>
              <a:cs typeface="Arial" panose="020B0604020202020204" pitchFamily="34" charset="0"/>
            </a:endParaRPr>
          </a:p>
          <a:p>
            <a:pPr lvl="0" algn="just">
              <a:spcBef>
                <a:spcPts val="0"/>
              </a:spcBef>
              <a:buFont typeface="Wingdings" pitchFamily="2" charset="2"/>
              <a:buChar char="Ø"/>
            </a:pPr>
            <a:r>
              <a:rPr lang="uk-UA" sz="3200" dirty="0">
                <a:latin typeface="Arial" panose="020B0604020202020204" pitchFamily="34" charset="0"/>
                <a:cs typeface="Arial" panose="020B0604020202020204" pitchFamily="34" charset="0"/>
              </a:rPr>
              <a:t> </a:t>
            </a:r>
            <a:r>
              <a:rPr lang="uk-UA" sz="3400" dirty="0">
                <a:latin typeface="Arial" panose="020B0604020202020204" pitchFamily="34" charset="0"/>
                <a:cs typeface="Arial" panose="020B0604020202020204" pitchFamily="34" charset="0"/>
              </a:rPr>
              <a:t>Така вимога повинна бути належним чином  оформлена </a:t>
            </a:r>
          </a:p>
          <a:p>
            <a:pPr lvl="0" algn="just">
              <a:spcBef>
                <a:spcPts val="0"/>
              </a:spcBef>
            </a:pPr>
            <a:r>
              <a:rPr lang="uk-UA" sz="3400" dirty="0">
                <a:latin typeface="Arial" panose="020B0604020202020204" pitchFamily="34" charset="0"/>
                <a:cs typeface="Arial" panose="020B0604020202020204" pitchFamily="34" charset="0"/>
              </a:rPr>
              <a:t>у письмовому форматі </a:t>
            </a:r>
          </a:p>
          <a:p>
            <a:pPr lvl="0" algn="just">
              <a:spcBef>
                <a:spcPts val="0"/>
              </a:spcBef>
              <a:buFont typeface="Wingdings" pitchFamily="2" charset="2"/>
              <a:buChar char="Ø"/>
            </a:pPr>
            <a:endParaRPr lang="uk-UA" sz="3200" dirty="0">
              <a:latin typeface="Arial" panose="020B0604020202020204" pitchFamily="34" charset="0"/>
              <a:cs typeface="Arial" panose="020B0604020202020204" pitchFamily="34" charset="0"/>
            </a:endParaRPr>
          </a:p>
          <a:p>
            <a:pPr lvl="0" algn="just">
              <a:spcBef>
                <a:spcPts val="0"/>
              </a:spcBef>
              <a:buFont typeface="Wingdings" pitchFamily="2" charset="2"/>
              <a:buChar char="Ø"/>
            </a:pPr>
            <a:r>
              <a:rPr lang="uk-UA" sz="3200" dirty="0">
                <a:latin typeface="Arial" panose="020B0604020202020204" pitchFamily="34" charset="0"/>
                <a:cs typeface="Arial" panose="020B0604020202020204" pitchFamily="34" charset="0"/>
              </a:rPr>
              <a:t> </a:t>
            </a:r>
            <a:r>
              <a:rPr lang="uk-UA" sz="3400" dirty="0">
                <a:latin typeface="Arial" panose="020B0604020202020204" pitchFamily="34" charset="0"/>
                <a:cs typeface="Arial" panose="020B0604020202020204" pitchFamily="34" charset="0"/>
              </a:rPr>
              <a:t>Інвентаризація </a:t>
            </a:r>
            <a:r>
              <a:rPr lang="uk-UA" sz="3400" dirty="0">
                <a:solidFill>
                  <a:srgbClr val="0070C0"/>
                </a:solidFill>
                <a:latin typeface="Arial" panose="020B0604020202020204" pitchFamily="34" charset="0"/>
                <a:cs typeface="Arial" panose="020B0604020202020204" pitchFamily="34" charset="0"/>
              </a:rPr>
              <a:t>не</a:t>
            </a:r>
            <a:r>
              <a:rPr lang="uk-UA" sz="3400" dirty="0">
                <a:latin typeface="Arial" panose="020B0604020202020204" pitchFamily="34" charset="0"/>
                <a:cs typeface="Arial" panose="020B0604020202020204" pitchFamily="34" charset="0"/>
              </a:rPr>
              <a:t> повинна проводитись </a:t>
            </a:r>
            <a:r>
              <a:rPr lang="uk-UA" sz="3400" dirty="0">
                <a:solidFill>
                  <a:srgbClr val="0070C0"/>
                </a:solidFill>
                <a:latin typeface="Arial" panose="020B0604020202020204" pitchFamily="34" charset="0"/>
                <a:cs typeface="Arial" panose="020B0604020202020204" pitchFamily="34" charset="0"/>
              </a:rPr>
              <a:t>у присутності </a:t>
            </a:r>
          </a:p>
          <a:p>
            <a:pPr lvl="0" algn="just">
              <a:spcBef>
                <a:spcPts val="0"/>
              </a:spcBef>
            </a:pPr>
            <a:r>
              <a:rPr lang="uk-UA" sz="3400" dirty="0" err="1">
                <a:latin typeface="Arial" panose="020B0604020202020204" pitchFamily="34" charset="0"/>
                <a:cs typeface="Arial" panose="020B0604020202020204" pitchFamily="34" charset="0"/>
              </a:rPr>
              <a:t>перевіряючих</a:t>
            </a:r>
            <a:endParaRPr lang="uk-UA" sz="3400" dirty="0">
              <a:latin typeface="Arial" panose="020B0604020202020204" pitchFamily="34" charset="0"/>
              <a:cs typeface="Arial" panose="020B0604020202020204" pitchFamily="34" charset="0"/>
            </a:endParaRPr>
          </a:p>
          <a:p>
            <a:pPr lvl="0" algn="just">
              <a:spcBef>
                <a:spcPts val="0"/>
              </a:spcBef>
              <a:buFont typeface="Wingdings" pitchFamily="2" charset="2"/>
              <a:buChar char="Ø"/>
            </a:pPr>
            <a:endParaRPr lang="uk-UA" sz="3200" dirty="0">
              <a:latin typeface="Arial" panose="020B0604020202020204" pitchFamily="34" charset="0"/>
              <a:cs typeface="Arial" panose="020B0604020202020204" pitchFamily="34" charset="0"/>
            </a:endParaRPr>
          </a:p>
          <a:p>
            <a:pPr lvl="0" algn="just">
              <a:spcBef>
                <a:spcPts val="0"/>
              </a:spcBef>
              <a:buFont typeface="Wingdings" pitchFamily="2" charset="2"/>
              <a:buChar char="Ø"/>
            </a:pPr>
            <a:r>
              <a:rPr lang="uk-UA" sz="3200" dirty="0">
                <a:latin typeface="Arial" panose="020B0604020202020204" pitchFamily="34" charset="0"/>
                <a:cs typeface="Arial" panose="020B0604020202020204" pitchFamily="34" charset="0"/>
              </a:rPr>
              <a:t> </a:t>
            </a:r>
            <a:r>
              <a:rPr lang="uk-UA" sz="3400" dirty="0">
                <a:latin typeface="Arial" panose="020B0604020202020204" pitchFamily="34" charset="0"/>
                <a:cs typeface="Arial" panose="020B0604020202020204" pitchFamily="34" charset="0"/>
              </a:rPr>
              <a:t>Інвентаризація проводиться в рамках </a:t>
            </a:r>
            <a:r>
              <a:rPr lang="uk-UA" sz="3400" dirty="0">
                <a:solidFill>
                  <a:srgbClr val="0070C0"/>
                </a:solidFill>
                <a:latin typeface="Arial" panose="020B0604020202020204" pitchFamily="34" charset="0"/>
                <a:cs typeface="Arial" panose="020B0604020202020204" pitchFamily="34" charset="0"/>
              </a:rPr>
              <a:t>«періоду перевірки»</a:t>
            </a:r>
          </a:p>
          <a:p>
            <a:pPr lvl="0" algn="just">
              <a:spcBef>
                <a:spcPts val="0"/>
              </a:spcBef>
              <a:buFont typeface="Wingdings" pitchFamily="2" charset="2"/>
              <a:buChar char="Ø"/>
            </a:pPr>
            <a:endParaRPr lang="uk-UA" sz="3200" dirty="0">
              <a:solidFill>
                <a:schemeClr val="accent6"/>
              </a:solidFill>
              <a:latin typeface="Arial" panose="020B0604020202020204" pitchFamily="34" charset="0"/>
              <a:cs typeface="Arial" panose="020B0604020202020204" pitchFamily="34" charset="0"/>
            </a:endParaRPr>
          </a:p>
          <a:p>
            <a:pPr lvl="0" algn="just">
              <a:spcBef>
                <a:spcPts val="0"/>
              </a:spcBef>
              <a:buFont typeface="Wingdings" pitchFamily="2" charset="2"/>
              <a:buChar char="Ø"/>
            </a:pPr>
            <a:r>
              <a:rPr lang="uk-UA" sz="3400" dirty="0">
                <a:latin typeface="Arial" panose="020B0604020202020204" pitchFamily="34" charset="0"/>
                <a:cs typeface="Arial" panose="020B0604020202020204" pitchFamily="34" charset="0"/>
              </a:rPr>
              <a:t> Так і бути, проведіть інвентаризацію і </a:t>
            </a:r>
            <a:r>
              <a:rPr lang="uk-UA" sz="3400" dirty="0">
                <a:solidFill>
                  <a:srgbClr val="0070C0"/>
                </a:solidFill>
                <a:latin typeface="Arial" panose="020B0604020202020204" pitchFamily="34" charset="0"/>
                <a:cs typeface="Arial" panose="020B0604020202020204" pitchFamily="34" charset="0"/>
              </a:rPr>
              <a:t>на дату вимоги</a:t>
            </a:r>
          </a:p>
          <a:p>
            <a:pPr algn="just" fontAlgn="base">
              <a:spcBef>
                <a:spcPts val="0"/>
              </a:spcBef>
            </a:pPr>
            <a:endParaRPr lang="uk-UA" sz="3200" dirty="0">
              <a:solidFill>
                <a:schemeClr val="tx1"/>
              </a:solidFill>
              <a:latin typeface="Arial" panose="020B0604020202020204" pitchFamily="34" charset="0"/>
              <a:cs typeface="Arial" panose="020B0604020202020204" pitchFamily="34" charset="0"/>
            </a:endParaRPr>
          </a:p>
        </p:txBody>
      </p:sp>
      <p:pic>
        <p:nvPicPr>
          <p:cNvPr id="7" name="Рисунок 6" descr="http://buh.ru/upload/materials/e51/e516e442cf9d6f24e2568877be5384f8.gif"/>
          <p:cNvPicPr/>
          <p:nvPr/>
        </p:nvPicPr>
        <p:blipFill>
          <a:blip r:embed="rId3" cstate="print"/>
          <a:srcRect/>
          <a:stretch>
            <a:fillRect/>
          </a:stretch>
        </p:blipFill>
        <p:spPr bwMode="auto">
          <a:xfrm>
            <a:off x="15020544" y="3638604"/>
            <a:ext cx="7142391" cy="6040582"/>
          </a:xfrm>
          <a:prstGeom prst="rect">
            <a:avLst/>
          </a:prstGeom>
          <a:noFill/>
          <a:ln w="9525">
            <a:noFill/>
            <a:miter lim="800000"/>
            <a:headEnd/>
            <a:tailEnd/>
          </a:ln>
        </p:spPr>
      </p:pic>
      <p:sp>
        <p:nvSpPr>
          <p:cNvPr id="3" name="Прямоугольник 2">
            <a:extLst>
              <a:ext uri="{FF2B5EF4-FFF2-40B4-BE49-F238E27FC236}">
                <a16:creationId xmlns:a16="http://schemas.microsoft.com/office/drawing/2014/main" id="{963A8EA4-B19E-15AD-9196-1B798E2E2CE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3DD4A14-7573-207D-A0BB-7BC14CD390AB}"/>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41</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«ФІСКАЛЬНА» ІНВЕНТАРИЗАЦІЯ</a:t>
            </a:r>
            <a:endParaRPr lang="ru-RU" sz="4850" spc="0" dirty="0">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41</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498843781"/>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963A8EA4-B19E-15AD-9196-1B798E2E2CE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3DD4A14-7573-207D-A0BB-7BC14CD390AB}"/>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42</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«ФІСКАЛЬНА» ІНВЕНТАРИЗАЦІЯ</a:t>
            </a:r>
            <a:endParaRPr lang="ru-RU" sz="4850" spc="0" dirty="0">
              <a:latin typeface="Arial" panose="020B0604020202020204" pitchFamily="34" charset="0"/>
              <a:cs typeface="Arial" panose="020B0604020202020204" pitchFamily="34" charset="0"/>
            </a:endParaRPr>
          </a:p>
        </p:txBody>
      </p:sp>
      <p:pic>
        <p:nvPicPr>
          <p:cNvPr id="1026" name="Picture 2" descr="Возможно, это изображение текс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144" y="2932977"/>
            <a:ext cx="17850769" cy="9718994"/>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a:off x="-239847" y="1824457"/>
            <a:ext cx="22426859" cy="110852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algn="ctr" hangingPunct="1"/>
            <a:r>
              <a:rPr lang="uk-UA" sz="4000" spc="0" smtClean="0">
                <a:solidFill>
                  <a:schemeClr val="tx1"/>
                </a:solidFill>
                <a:latin typeface="Arial" panose="020B0604020202020204" pitchFamily="34" charset="0"/>
                <a:cs typeface="Arial" panose="020B0604020202020204" pitchFamily="34" charset="0"/>
              </a:rPr>
              <a:t>ЩО ХОТІЛИ!?!?!? </a:t>
            </a:r>
            <a:endParaRPr lang="uk-UA" sz="4000" spc="0">
              <a:solidFill>
                <a:schemeClr val="tx1"/>
              </a:solidFill>
              <a:latin typeface="Arial" panose="020B0604020202020204" pitchFamily="34" charset="0"/>
              <a:cs typeface="Arial" panose="020B0604020202020204" pitchFamily="34" charset="0"/>
            </a:endParaRPr>
          </a:p>
          <a:p>
            <a:pPr algn="ctr" hangingPunct="1"/>
            <a:r>
              <a:rPr lang="uk-UA" sz="4000" b="0" spc="0">
                <a:solidFill>
                  <a:schemeClr val="tx1"/>
                </a:solidFill>
                <a:latin typeface="Arial" panose="020B0604020202020204" pitchFamily="34" charset="0"/>
                <a:cs typeface="Arial" panose="020B0604020202020204" pitchFamily="34" charset="0"/>
              </a:rPr>
              <a:t>(законопроект </a:t>
            </a:r>
            <a:r>
              <a:rPr lang="ru-RU" sz="4000" b="0">
                <a:solidFill>
                  <a:schemeClr val="tx1"/>
                </a:solidFill>
                <a:latin typeface="Arial" panose="020B0604020202020204" pitchFamily="34" charset="0"/>
                <a:cs typeface="Arial" panose="020B0604020202020204" pitchFamily="34" charset="0"/>
              </a:rPr>
              <a:t>11416 від 18.07.2024)</a:t>
            </a:r>
            <a:endParaRPr lang="ru-RU" sz="4000" b="0" spc="0" dirty="0">
              <a:solidFill>
                <a:schemeClr val="tx1"/>
              </a:solidFill>
              <a:latin typeface="Arial" panose="020B0604020202020204" pitchFamily="34" charset="0"/>
              <a:cs typeface="Arial" panose="020B0604020202020204" pitchFamily="34" charset="0"/>
            </a:endParaRP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42</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345530311"/>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963A8EA4-B19E-15AD-9196-1B798E2E2CE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3DD4A14-7573-207D-A0BB-7BC14CD390AB}"/>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43</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МАРКЕТИНГ ТА РЕКЛАМА: </a:t>
            </a:r>
            <a:r>
              <a:rPr lang="uk-UA" sz="4850" spc="0">
                <a:latin typeface="Arial" panose="020B0604020202020204" pitchFamily="34" charset="0"/>
              </a:rPr>
              <a:t>готуйтесь </a:t>
            </a:r>
            <a:r>
              <a:rPr lang="uk-UA" sz="4850" spc="0" smtClean="0">
                <a:latin typeface="Arial" panose="020B0604020202020204" pitchFamily="34" charset="0"/>
              </a:rPr>
              <a:t>доводити доцільність</a:t>
            </a:r>
            <a:r>
              <a:rPr lang="uk-UA" sz="4850" spc="0" dirty="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pic>
        <p:nvPicPr>
          <p:cNvPr id="2052" name="Picture 4" descr="HR-маркетинг при подборе персонала и 5 компонентов теории маркетинг-микс 5P  - product, price, place, promotion, people | что такое HR-маркетинг | как  работает HR-маркетин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287" y="4455470"/>
            <a:ext cx="6123305" cy="5371148"/>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p:nvPr/>
        </p:nvPicPr>
        <p:blipFill>
          <a:blip r:embed="rId4" cstate="print"/>
          <a:srcRect/>
          <a:stretch>
            <a:fillRect/>
          </a:stretch>
        </p:blipFill>
        <p:spPr bwMode="auto">
          <a:xfrm>
            <a:off x="10264828" y="5916521"/>
            <a:ext cx="2822113" cy="2232248"/>
          </a:xfrm>
          <a:prstGeom prst="rect">
            <a:avLst/>
          </a:prstGeom>
          <a:noFill/>
          <a:ln w="9525">
            <a:noFill/>
            <a:miter lim="800000"/>
            <a:headEnd/>
            <a:tailEnd/>
          </a:ln>
        </p:spPr>
      </p:pic>
      <p:pic>
        <p:nvPicPr>
          <p:cNvPr id="2054" name="Picture 6" descr="Винни-Пух (#4487) - Basec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4160" y="3224212"/>
            <a:ext cx="8199387" cy="7900987"/>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кутник 13"/>
          <p:cNvSpPr/>
          <p:nvPr/>
        </p:nvSpPr>
        <p:spPr>
          <a:xfrm>
            <a:off x="14761835" y="5852982"/>
            <a:ext cx="7144036" cy="2576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solidFill>
                  <a:srgbClr val="FF0000"/>
                </a:solidFill>
                <a:latin typeface="Arial" panose="020B0604020202020204" pitchFamily="34" charset="0"/>
                <a:cs typeface="Arial" panose="020B0604020202020204" pitchFamily="34" charset="0"/>
              </a:rPr>
              <a:t>Маркетинг – це дуже дивний предмет, </a:t>
            </a:r>
          </a:p>
          <a:p>
            <a:pPr algn="ctr"/>
            <a:endParaRPr lang="uk-UA" sz="3600" b="1" dirty="0">
              <a:solidFill>
                <a:schemeClr val="bg1"/>
              </a:solidFill>
              <a:latin typeface="Arial" panose="020B0604020202020204" pitchFamily="34" charset="0"/>
              <a:cs typeface="Arial" panose="020B0604020202020204" pitchFamily="34" charset="0"/>
            </a:endParaRPr>
          </a:p>
          <a:p>
            <a:pPr algn="ctr"/>
            <a:endParaRPr lang="uk-UA" sz="3600" b="1" dirty="0">
              <a:solidFill>
                <a:schemeClr val="bg1"/>
              </a:solidFill>
              <a:latin typeface="Arial" panose="020B0604020202020204" pitchFamily="34" charset="0"/>
              <a:cs typeface="Arial" panose="020B0604020202020204" pitchFamily="34" charset="0"/>
            </a:endParaRPr>
          </a:p>
          <a:p>
            <a:pPr algn="ctr"/>
            <a:endParaRPr lang="uk-UA" sz="3600" b="1" dirty="0">
              <a:solidFill>
                <a:schemeClr val="bg1"/>
              </a:solidFill>
              <a:latin typeface="Arial" panose="020B0604020202020204" pitchFamily="34" charset="0"/>
              <a:cs typeface="Arial" panose="020B0604020202020204" pitchFamily="34" charset="0"/>
            </a:endParaRPr>
          </a:p>
          <a:p>
            <a:pPr algn="ctr"/>
            <a:endParaRPr lang="uk-UA" sz="3600" b="1" dirty="0">
              <a:solidFill>
                <a:schemeClr val="bg1"/>
              </a:solidFill>
              <a:latin typeface="Arial" panose="020B0604020202020204" pitchFamily="34" charset="0"/>
              <a:cs typeface="Arial" panose="020B0604020202020204" pitchFamily="34" charset="0"/>
            </a:endParaRPr>
          </a:p>
          <a:p>
            <a:pPr algn="ctr"/>
            <a:r>
              <a:rPr lang="uk-UA" sz="3600" b="1" dirty="0">
                <a:solidFill>
                  <a:srgbClr val="FF0000"/>
                </a:solidFill>
                <a:latin typeface="Arial" panose="020B0604020202020204" pitchFamily="34" charset="0"/>
                <a:cs typeface="Arial" panose="020B0604020202020204" pitchFamily="34" charset="0"/>
              </a:rPr>
              <a:t>він начебто є та його якби </a:t>
            </a:r>
            <a:r>
              <a:rPr lang="uk-UA" sz="3600" b="1">
                <a:solidFill>
                  <a:srgbClr val="FF0000"/>
                </a:solidFill>
                <a:latin typeface="Arial" panose="020B0604020202020204" pitchFamily="34" charset="0"/>
                <a:cs typeface="Arial" panose="020B0604020202020204" pitchFamily="34" charset="0"/>
              </a:rPr>
              <a:t>«</a:t>
            </a:r>
            <a:r>
              <a:rPr lang="uk-UA" sz="3600" b="1" smtClean="0">
                <a:solidFill>
                  <a:srgbClr val="FF0000"/>
                </a:solidFill>
                <a:latin typeface="Arial" panose="020B0604020202020204" pitchFamily="34" charset="0"/>
                <a:cs typeface="Arial" panose="020B0604020202020204" pitchFamily="34" charset="0"/>
              </a:rPr>
              <a:t>нєт»</a:t>
            </a:r>
            <a:endParaRPr lang="ru-RU" sz="3600" b="1" dirty="0">
              <a:solidFill>
                <a:srgbClr val="FF0000"/>
              </a:solidFill>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Місце для номера слайда 7"/>
          <p:cNvSpPr>
            <a:spLocks noGrp="1"/>
          </p:cNvSpPr>
          <p:nvPr>
            <p:ph type="sldNum" sz="quarter" idx="7"/>
          </p:nvPr>
        </p:nvSpPr>
        <p:spPr/>
        <p:txBody>
          <a:bodyPr/>
          <a:lstStyle/>
          <a:p>
            <a:fld id="{B6F15528-21DE-4FAA-801E-634DDDAF4B2B}" type="slidenum">
              <a:rPr lang="ru-RU" smtClean="0"/>
              <a:t>43</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751008672"/>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963A8EA4-B19E-15AD-9196-1B798E2E2CE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3DD4A14-7573-207D-A0BB-7BC14CD390AB}"/>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44</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МАРКЕТИНГ ТА РЕКЛАМА: </a:t>
            </a:r>
            <a:r>
              <a:rPr lang="uk-UA" sz="4850" spc="0">
                <a:latin typeface="Arial" panose="020B0604020202020204" pitchFamily="34" charset="0"/>
              </a:rPr>
              <a:t>готуйтесь </a:t>
            </a:r>
            <a:r>
              <a:rPr lang="uk-UA" sz="4850" spc="0" smtClean="0">
                <a:latin typeface="Arial" panose="020B0604020202020204" pitchFamily="34" charset="0"/>
              </a:rPr>
              <a:t>доводити доцільність</a:t>
            </a:r>
            <a:r>
              <a:rPr lang="uk-UA" sz="4850" spc="0" dirty="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pic>
        <p:nvPicPr>
          <p:cNvPr id="2050" name="Picture 2" descr="Спеціальність 075 Маркетинг – Запорізький інститут економіки та  інформаційних технологі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144" y="2817193"/>
            <a:ext cx="21904285" cy="933890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кутник 8"/>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44</a:t>
            </a:fld>
            <a:endParaRPr lang="ru-RU"/>
          </a:p>
        </p:txBody>
      </p:sp>
      <p:sp>
        <p:nvSpPr>
          <p:cNvPr id="14" name="Прямокутник 13"/>
          <p:cNvSpPr/>
          <p:nvPr/>
        </p:nvSpPr>
        <p:spPr>
          <a:xfrm>
            <a:off x="22111855" y="12156101"/>
            <a:ext cx="2111046" cy="15598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7257279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963A8EA4-B19E-15AD-9196-1B798E2E2CE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3DD4A14-7573-207D-A0BB-7BC14CD390AB}"/>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МАРКЕТИНГ ТА РЕКЛАМА: </a:t>
            </a:r>
            <a:r>
              <a:rPr lang="uk-UA" sz="4850" spc="0">
                <a:latin typeface="Arial" panose="020B0604020202020204" pitchFamily="34" charset="0"/>
              </a:rPr>
              <a:t>готуйтесь </a:t>
            </a:r>
            <a:r>
              <a:rPr lang="uk-UA" sz="4850" spc="0" smtClean="0">
                <a:latin typeface="Arial" panose="020B0604020202020204" pitchFamily="34" charset="0"/>
              </a:rPr>
              <a:t>доводити доцільність</a:t>
            </a:r>
            <a:r>
              <a:rPr lang="uk-UA" sz="4850" spc="0" dirty="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sp>
        <p:nvSpPr>
          <p:cNvPr id="9" name="Прямокутник 8"/>
          <p:cNvSpPr/>
          <p:nvPr/>
        </p:nvSpPr>
        <p:spPr>
          <a:xfrm>
            <a:off x="4303224" y="7914698"/>
            <a:ext cx="18130323" cy="3170099"/>
          </a:xfrm>
          <a:prstGeom prst="rect">
            <a:avLst/>
          </a:prstGeom>
        </p:spPr>
        <p:txBody>
          <a:bodyPr wrap="square">
            <a:spAutoFit/>
          </a:bodyPr>
          <a:lstStyle/>
          <a:p>
            <a:pPr algn="just"/>
            <a:r>
              <a:rPr lang="uk-UA" sz="3400" dirty="0">
                <a:solidFill>
                  <a:schemeClr val="tx1"/>
                </a:solidFill>
                <a:latin typeface="Arial" panose="020B0604020202020204" pitchFamily="34" charset="0"/>
                <a:cs typeface="Arial" panose="020B0604020202020204" pitchFamily="34" charset="0"/>
              </a:rPr>
              <a:t>«… </a:t>
            </a:r>
            <a:r>
              <a:rPr lang="uk-UA" b="1" dirty="0">
                <a:latin typeface="Arial" panose="020B0604020202020204" pitchFamily="34" charset="0"/>
                <a:cs typeface="Arial" panose="020B0604020202020204" pitchFamily="34" charset="0"/>
              </a:rPr>
              <a:t>рекламні та маркетингові послуги можуть</a:t>
            </a:r>
            <a:r>
              <a:rPr lang="uk-UA" dirty="0">
                <a:latin typeface="Arial" panose="020B0604020202020204" pitchFamily="34" charset="0"/>
                <a:cs typeface="Arial" panose="020B0604020202020204" pitchFamily="34" charset="0"/>
              </a:rPr>
              <a:t>, зокрема, </a:t>
            </a:r>
            <a:r>
              <a:rPr lang="uk-UA" b="1" dirty="0">
                <a:latin typeface="Arial" panose="020B0604020202020204" pitchFamily="34" charset="0"/>
                <a:cs typeface="Arial" panose="020B0604020202020204" pitchFamily="34" charset="0"/>
              </a:rPr>
              <a:t>оплачуватись та проводитись за ініціативи власника торгової марки, виробника продукції, дистриб'ютора, торговельної мережі</a:t>
            </a:r>
            <a:r>
              <a:rPr lang="uk-UA" dirty="0">
                <a:latin typeface="Arial" panose="020B0604020202020204" pitchFamily="34" charset="0"/>
                <a:cs typeface="Arial" panose="020B0604020202020204" pitchFamily="34" charset="0"/>
              </a:rPr>
              <a:t>. При цьому </a:t>
            </a:r>
            <a:r>
              <a:rPr lang="uk-UA" b="1" dirty="0">
                <a:latin typeface="Arial" panose="020B0604020202020204" pitchFamily="34" charset="0"/>
                <a:cs typeface="Arial" panose="020B0604020202020204" pitchFamily="34" charset="0"/>
              </a:rPr>
              <a:t>витрати на маркетингові та рекламні послуги несе безпосередньо замовник цих послуг</a:t>
            </a:r>
            <a:endParaRPr lang="uk-UA" sz="3400" b="1" dirty="0">
              <a:solidFill>
                <a:schemeClr val="tx1"/>
              </a:solidFill>
              <a:latin typeface="Arial" panose="020B0604020202020204" pitchFamily="34" charset="0"/>
              <a:cs typeface="Arial" panose="020B0604020202020204" pitchFamily="34" charset="0"/>
            </a:endParaRPr>
          </a:p>
        </p:txBody>
      </p:sp>
      <p:sp>
        <p:nvSpPr>
          <p:cNvPr id="2" name="Прямокутник 1"/>
          <p:cNvSpPr/>
          <p:nvPr/>
        </p:nvSpPr>
        <p:spPr>
          <a:xfrm>
            <a:off x="1646887" y="3643091"/>
            <a:ext cx="17656189" cy="1938992"/>
          </a:xfrm>
          <a:prstGeom prst="rect">
            <a:avLst/>
          </a:prstGeom>
        </p:spPr>
        <p:txBody>
          <a:bodyPr wrap="square">
            <a:spAutoFit/>
          </a:bodyPr>
          <a:lstStyle/>
          <a:p>
            <a:pPr algn="just"/>
            <a:r>
              <a:rPr lang="uk-UA" dirty="0">
                <a:solidFill>
                  <a:schemeClr val="tx1"/>
                </a:solidFill>
                <a:latin typeface="Arial" panose="020B0604020202020204" pitchFamily="34" charset="0"/>
              </a:rPr>
              <a:t>Узагальнююча податкова консультація «Щодо віднесення витрат на оплату </a:t>
            </a:r>
            <a:r>
              <a:rPr lang="uk-UA">
                <a:solidFill>
                  <a:schemeClr val="tx1"/>
                </a:solidFill>
                <a:latin typeface="Arial" panose="020B0604020202020204" pitchFamily="34" charset="0"/>
              </a:rPr>
              <a:t>маркетингових </a:t>
            </a:r>
            <a:r>
              <a:rPr lang="uk-UA" smtClean="0">
                <a:solidFill>
                  <a:schemeClr val="tx1"/>
                </a:solidFill>
                <a:latin typeface="Arial" panose="020B0604020202020204" pitchFamily="34" charset="0"/>
              </a:rPr>
              <a:t>та рекламних послуг до складу витрат» від 15.02.2012 р. № 123.</a:t>
            </a:r>
            <a:endParaRPr lang="uk-UA" dirty="0">
              <a:solidFill>
                <a:schemeClr val="tx1"/>
              </a:solidFill>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45</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4175220038"/>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963A8EA4-B19E-15AD-9196-1B798E2E2CE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3DD4A14-7573-207D-A0BB-7BC14CD390AB}"/>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46</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МАРКЕТИНГ ТА РЕКЛАМА: </a:t>
            </a:r>
            <a:r>
              <a:rPr lang="uk-UA" sz="4850" spc="0">
                <a:latin typeface="Arial" panose="020B0604020202020204" pitchFamily="34" charset="0"/>
              </a:rPr>
              <a:t>готуйтесь </a:t>
            </a:r>
            <a:r>
              <a:rPr lang="uk-UA" sz="4850" spc="0" smtClean="0">
                <a:latin typeface="Arial" panose="020B0604020202020204" pitchFamily="34" charset="0"/>
              </a:rPr>
              <a:t>доводити доцільність</a:t>
            </a:r>
            <a:r>
              <a:rPr lang="uk-UA" sz="4850" spc="0" dirty="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sp>
        <p:nvSpPr>
          <p:cNvPr id="7" name="Прямокутник 6"/>
          <p:cNvSpPr/>
          <p:nvPr/>
        </p:nvSpPr>
        <p:spPr>
          <a:xfrm>
            <a:off x="1817144" y="4381331"/>
            <a:ext cx="21324289" cy="8663910"/>
          </a:xfrm>
          <a:prstGeom prst="rect">
            <a:avLst/>
          </a:prstGeom>
        </p:spPr>
        <p:txBody>
          <a:bodyPr wrap="square">
            <a:spAutoFit/>
          </a:bodyPr>
          <a:lstStyle/>
          <a:p>
            <a:pPr algn="just">
              <a:spcBef>
                <a:spcPts val="1800"/>
              </a:spcBef>
            </a:pPr>
            <a:r>
              <a:rPr lang="uk-UA" sz="3200" dirty="0">
                <a:solidFill>
                  <a:schemeClr val="tx1"/>
                </a:solidFill>
                <a:latin typeface="Arial" panose="020B0604020202020204" pitchFamily="34" charset="0"/>
                <a:cs typeface="Arial" panose="020B0604020202020204" pitchFamily="34" charset="0"/>
              </a:rPr>
              <a:t>«… зміст поняття розумної економічної причини (ділової мети) передбачає обов`язкову      </a:t>
            </a:r>
            <a:r>
              <a:rPr lang="uk-UA" sz="3200" b="1" dirty="0">
                <a:solidFill>
                  <a:schemeClr val="tx1"/>
                </a:solidFill>
                <a:latin typeface="Arial" panose="020B0604020202020204" pitchFamily="34" charset="0"/>
                <a:cs typeface="Arial" panose="020B0604020202020204" pitchFamily="34" charset="0"/>
              </a:rPr>
              <a:t>спрямованість будь-якої операції платника на отримання позитивного економічного ефекту</a:t>
            </a:r>
            <a:r>
              <a:rPr lang="uk-UA" sz="3200" dirty="0">
                <a:solidFill>
                  <a:schemeClr val="tx1"/>
                </a:solidFill>
                <a:latin typeface="Arial" panose="020B0604020202020204" pitchFamily="34" charset="0"/>
                <a:cs typeface="Arial" panose="020B0604020202020204" pitchFamily="34" charset="0"/>
              </a:rPr>
              <a:t>, тобто на приріст (збереження) активів платника (їх вартість), а так само створення умов для такого приросту (збереження) в майбутньому.</a:t>
            </a:r>
          </a:p>
          <a:p>
            <a:pPr algn="just">
              <a:spcBef>
                <a:spcPts val="1800"/>
              </a:spcBef>
            </a:pPr>
            <a:r>
              <a:rPr lang="uk-UA" sz="3200" dirty="0">
                <a:solidFill>
                  <a:schemeClr val="tx1"/>
                </a:solidFill>
                <a:latin typeface="Arial" panose="020B0604020202020204" pitchFamily="34" charset="0"/>
                <a:cs typeface="Arial" panose="020B0604020202020204" pitchFamily="34" charset="0"/>
              </a:rPr>
              <a:t>Разом з тим, </a:t>
            </a:r>
            <a:r>
              <a:rPr lang="uk-UA" sz="3200" b="1" dirty="0">
                <a:solidFill>
                  <a:schemeClr val="tx1"/>
                </a:solidFill>
                <a:latin typeface="Arial" panose="020B0604020202020204" pitchFamily="34" charset="0"/>
                <a:cs typeface="Arial" panose="020B0604020202020204" pitchFamily="34" charset="0"/>
              </a:rPr>
              <a:t>не обов`язково, аби економічний ефект спостерігався негайно</a:t>
            </a:r>
            <a:r>
              <a:rPr lang="uk-UA" sz="3200" dirty="0">
                <a:solidFill>
                  <a:schemeClr val="tx1"/>
                </a:solidFill>
                <a:latin typeface="Arial" panose="020B0604020202020204" pitchFamily="34" charset="0"/>
                <a:cs typeface="Arial" panose="020B0604020202020204" pitchFamily="34" charset="0"/>
              </a:rPr>
              <a:t> після вчинення операції. Не виключено, що </a:t>
            </a:r>
            <a:r>
              <a:rPr lang="uk-UA" sz="3200" b="1" dirty="0">
                <a:solidFill>
                  <a:schemeClr val="tx1"/>
                </a:solidFill>
                <a:latin typeface="Arial" panose="020B0604020202020204" pitchFamily="34" charset="0"/>
                <a:cs typeface="Arial" panose="020B0604020202020204" pitchFamily="34" charset="0"/>
              </a:rPr>
              <a:t>такий ефект настане в майбутньому</a:t>
            </a:r>
            <a:r>
              <a:rPr lang="uk-UA" sz="3200" dirty="0">
                <a:solidFill>
                  <a:schemeClr val="tx1"/>
                </a:solidFill>
                <a:latin typeface="Arial" panose="020B0604020202020204" pitchFamily="34" charset="0"/>
                <a:cs typeface="Arial" panose="020B0604020202020204" pitchFamily="34" charset="0"/>
              </a:rPr>
              <a:t>, а також, що в результаті об`єктивних причин економічний ефект </a:t>
            </a:r>
            <a:r>
              <a:rPr lang="uk-UA" sz="3200" b="1" dirty="0">
                <a:solidFill>
                  <a:schemeClr val="tx1"/>
                </a:solidFill>
                <a:latin typeface="Arial" panose="020B0604020202020204" pitchFamily="34" charset="0"/>
                <a:cs typeface="Arial" panose="020B0604020202020204" pitchFamily="34" charset="0"/>
              </a:rPr>
              <a:t>може не настати взагалі</a:t>
            </a:r>
            <a:r>
              <a:rPr lang="uk-UA" sz="3200" dirty="0">
                <a:solidFill>
                  <a:schemeClr val="tx1"/>
                </a:solidFill>
                <a:latin typeface="Arial" panose="020B0604020202020204" pitchFamily="34" charset="0"/>
                <a:cs typeface="Arial" panose="020B0604020202020204" pitchFamily="34" charset="0"/>
              </a:rPr>
              <a:t>; операція </a:t>
            </a:r>
            <a:r>
              <a:rPr lang="uk-UA" sz="3200" b="1" dirty="0">
                <a:solidFill>
                  <a:schemeClr val="tx1"/>
                </a:solidFill>
                <a:latin typeface="Arial" panose="020B0604020202020204" pitchFamily="34" charset="0"/>
                <a:cs typeface="Arial" panose="020B0604020202020204" pitchFamily="34" charset="0"/>
              </a:rPr>
              <a:t>може виявитись збитковою, </a:t>
            </a:r>
            <a:r>
              <a:rPr lang="uk-UA" sz="3200" dirty="0">
                <a:solidFill>
                  <a:schemeClr val="tx1"/>
                </a:solidFill>
                <a:latin typeface="Arial" panose="020B0604020202020204" pitchFamily="34" charset="0"/>
                <a:cs typeface="Arial" panose="020B0604020202020204" pitchFamily="34" charset="0"/>
              </a:rPr>
              <a:t>і це є одним із варіантів нормального перебігу подій та не може бути беззаперечним свідченням, що вона не пов`язана з господарською діяльністю платника податків.</a:t>
            </a:r>
          </a:p>
          <a:p>
            <a:pPr algn="just">
              <a:spcBef>
                <a:spcPts val="1800"/>
              </a:spcBef>
            </a:pPr>
            <a:r>
              <a:rPr lang="uk-UA" sz="3200" dirty="0">
                <a:solidFill>
                  <a:schemeClr val="tx1"/>
                </a:solidFill>
                <a:latin typeface="Arial" panose="020B0604020202020204" pitchFamily="34" charset="0"/>
                <a:cs typeface="Arial" panose="020B0604020202020204" pitchFamily="34" charset="0"/>
              </a:rPr>
              <a:t>Проте… </a:t>
            </a:r>
            <a:r>
              <a:rPr lang="uk-UA" sz="3200" b="1" dirty="0">
                <a:solidFill>
                  <a:schemeClr val="tx1"/>
                </a:solidFill>
                <a:latin typeface="Arial" panose="020B0604020202020204" pitchFamily="34" charset="0"/>
                <a:cs typeface="Arial" panose="020B0604020202020204" pitchFamily="34" charset="0"/>
              </a:rPr>
              <a:t>обов`язково повинен бути намір платника </a:t>
            </a:r>
            <a:r>
              <a:rPr lang="uk-UA" sz="3200" dirty="0">
                <a:solidFill>
                  <a:schemeClr val="tx1"/>
                </a:solidFill>
                <a:latin typeface="Arial" panose="020B0604020202020204" pitchFamily="34" charset="0"/>
                <a:cs typeface="Arial" panose="020B0604020202020204" pitchFamily="34" charset="0"/>
              </a:rPr>
              <a:t>…, тобто господарська операція принаймні теоретично (за умови досягнення поставлених завдань) має передбачати можливість приросту або збереження активів чи їх вартості.</a:t>
            </a:r>
          </a:p>
          <a:p>
            <a:pPr algn="just">
              <a:spcBef>
                <a:spcPts val="1800"/>
              </a:spcBef>
            </a:pPr>
            <a:r>
              <a:rPr lang="uk-UA" sz="3200" b="1" dirty="0">
                <a:solidFill>
                  <a:schemeClr val="tx1"/>
                </a:solidFill>
                <a:latin typeface="Arial" panose="020B0604020202020204" pitchFamily="34" charset="0"/>
                <a:cs typeface="Arial" panose="020B0604020202020204" pitchFamily="34" charset="0"/>
              </a:rPr>
              <a:t>… лише послуги, які забезпечують функціонування діяльності платника податків у сфері </a:t>
            </a:r>
            <a:r>
              <a:rPr lang="uk-UA" sz="3200" dirty="0">
                <a:solidFill>
                  <a:schemeClr val="tx1"/>
                </a:solidFill>
                <a:latin typeface="Arial" panose="020B0604020202020204" pitchFamily="34" charset="0"/>
                <a:cs typeface="Arial" panose="020B0604020202020204" pitchFamily="34" charset="0"/>
              </a:rPr>
              <a:t>вивчення ринку, стимулювання збуту продукції (робіт, послуг) до споживача та </a:t>
            </a:r>
            <a:r>
              <a:rPr lang="uk-UA" sz="3200" dirty="0" err="1">
                <a:solidFill>
                  <a:schemeClr val="tx1"/>
                </a:solidFill>
                <a:latin typeface="Arial" panose="020B0604020202020204" pitchFamily="34" charset="0"/>
                <a:cs typeface="Arial" panose="020B0604020202020204" pitchFamily="34" charset="0"/>
              </a:rPr>
              <a:t>післяпродажного</a:t>
            </a:r>
            <a:r>
              <a:rPr lang="uk-UA" sz="3200" dirty="0">
                <a:solidFill>
                  <a:schemeClr val="tx1"/>
                </a:solidFill>
                <a:latin typeface="Arial" panose="020B0604020202020204" pitchFamily="34" charset="0"/>
                <a:cs typeface="Arial" panose="020B0604020202020204" pitchFamily="34" charset="0"/>
              </a:rPr>
              <a:t> обслуговування споживача в межах господарської діяльності такого платника податків </a:t>
            </a:r>
            <a:r>
              <a:rPr lang="uk-UA" sz="3200" b="1" dirty="0">
                <a:solidFill>
                  <a:schemeClr val="tx1"/>
                </a:solidFill>
                <a:latin typeface="Arial" panose="020B0604020202020204" pitchFamily="34" charset="0"/>
                <a:cs typeface="Arial" panose="020B0604020202020204" pitchFamily="34" charset="0"/>
              </a:rPr>
              <a:t>можуть визнаватися маркетинговими </a:t>
            </a:r>
            <a:r>
              <a:rPr lang="uk-UA" sz="3200" dirty="0">
                <a:solidFill>
                  <a:schemeClr val="tx1"/>
                </a:solidFill>
                <a:latin typeface="Arial" panose="020B0604020202020204" pitchFamily="34" charset="0"/>
                <a:cs typeface="Arial" panose="020B0604020202020204" pitchFamily="34" charset="0"/>
              </a:rPr>
              <a:t>у розумінні пункту 14.1.108 пункту 14.1 статті 14 ПК України</a:t>
            </a:r>
            <a:endPar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Овал 10"/>
          <p:cNvSpPr/>
          <p:nvPr/>
        </p:nvSpPr>
        <p:spPr>
          <a:xfrm>
            <a:off x="1817144" y="1389255"/>
            <a:ext cx="6741992" cy="2445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15.04.24 у справі №</a:t>
            </a:r>
            <a:r>
              <a:rPr lang="ru-RU" sz="3400">
                <a:latin typeface="Arial" panose="020B0604020202020204" pitchFamily="34" charset="0"/>
                <a:cs typeface="Arial" panose="020B0604020202020204" pitchFamily="34" charset="0"/>
              </a:rPr>
              <a:t>822/1508/18</a:t>
            </a:r>
          </a:p>
        </p:txBody>
      </p:sp>
      <p:sp>
        <p:nvSpPr>
          <p:cNvPr id="12" name="Прямокутник 11"/>
          <p:cNvSpPr/>
          <p:nvPr/>
        </p:nvSpPr>
        <p:spPr>
          <a:xfrm>
            <a:off x="15353774" y="1433227"/>
            <a:ext cx="4372162" cy="25370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ПОЗИТИВИ!!!</a:t>
            </a:r>
            <a:endParaRPr lang="ru-RU" b="1" dirty="0">
              <a:latin typeface="Arial" panose="020B0604020202020204" pitchFamily="34" charset="0"/>
              <a:cs typeface="Arial" panose="020B0604020202020204" pitchFamily="34" charset="0"/>
            </a:endParaRP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46</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85540546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963A8EA4-B19E-15AD-9196-1B798E2E2CE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3DD4A14-7573-207D-A0BB-7BC14CD390AB}"/>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47</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Заголовок 1"/>
          <p:cNvSpPr txBox="1">
            <a:spLocks/>
          </p:cNvSpPr>
          <p:nvPr/>
        </p:nvSpPr>
        <p:spPr>
          <a:xfrm>
            <a:off x="1817144" y="208756"/>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МАРКЕТИНГ ТА РЕКЛАМА: </a:t>
            </a:r>
            <a:r>
              <a:rPr lang="uk-UA" sz="4850" spc="0">
                <a:latin typeface="Arial" panose="020B0604020202020204" pitchFamily="34" charset="0"/>
              </a:rPr>
              <a:t>готуйтесь </a:t>
            </a:r>
            <a:r>
              <a:rPr lang="uk-UA" sz="4850" spc="0" smtClean="0">
                <a:latin typeface="Arial" panose="020B0604020202020204" pitchFamily="34" charset="0"/>
              </a:rPr>
              <a:t>доводити доцільність</a:t>
            </a:r>
            <a:r>
              <a:rPr lang="uk-UA" sz="4850" spc="0" dirty="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sp>
        <p:nvSpPr>
          <p:cNvPr id="7" name="Прямокутник 6"/>
          <p:cNvSpPr/>
          <p:nvPr/>
        </p:nvSpPr>
        <p:spPr>
          <a:xfrm>
            <a:off x="1817144" y="5430981"/>
            <a:ext cx="21175860" cy="6894195"/>
          </a:xfrm>
          <a:prstGeom prst="rect">
            <a:avLst/>
          </a:prstGeom>
        </p:spPr>
        <p:txBody>
          <a:bodyPr wrap="square">
            <a:spAutoFit/>
          </a:bodyPr>
          <a:lstStyle/>
          <a:p>
            <a:pPr algn="just">
              <a:spcBef>
                <a:spcPts val="0"/>
              </a:spcBef>
            </a:pPr>
            <a:r>
              <a:rPr lang="uk-UA" sz="3400" dirty="0">
                <a:solidFill>
                  <a:schemeClr val="tx1"/>
                </a:solidFill>
                <a:latin typeface="Arial" panose="020B0604020202020204" pitchFamily="34" charset="0"/>
                <a:cs typeface="Arial" panose="020B0604020202020204" pitchFamily="34" charset="0"/>
              </a:rPr>
              <a:t>«</a:t>
            </a:r>
            <a:r>
              <a:rPr lang="uk-UA" sz="3400" b="1" dirty="0">
                <a:latin typeface="Arial" panose="020B0604020202020204" pitchFamily="34" charset="0"/>
                <a:cs typeface="Arial" panose="020B0604020202020204" pitchFamily="34" charset="0"/>
              </a:rPr>
              <a:t>Підтвердженням зв`язку витрат на маркетингові послуги з господарською діяльністю </a:t>
            </a:r>
            <a:r>
              <a:rPr lang="uk-UA" sz="3400" dirty="0">
                <a:latin typeface="Arial" panose="020B0604020202020204" pitchFamily="34" charset="0"/>
                <a:cs typeface="Arial" panose="020B0604020202020204" pitchFamily="34" charset="0"/>
              </a:rPr>
              <a:t>суб`єкта господарювання </a:t>
            </a:r>
            <a:r>
              <a:rPr lang="uk-UA" sz="3400" b="1" dirty="0">
                <a:latin typeface="Arial" panose="020B0604020202020204" pitchFamily="34" charset="0"/>
                <a:cs typeface="Arial" panose="020B0604020202020204" pitchFamily="34" charset="0"/>
              </a:rPr>
              <a:t>можуть бути наказ по підприємству на необхідність проведення таких маркетингових досліджень</a:t>
            </a:r>
            <a:r>
              <a:rPr lang="uk-UA" sz="3400" dirty="0">
                <a:latin typeface="Arial" panose="020B0604020202020204" pitchFamily="34" charset="0"/>
                <a:cs typeface="Arial" panose="020B0604020202020204" pitchFamily="34" charset="0"/>
              </a:rPr>
              <a:t>, час проведення, територію, межі тощо, </a:t>
            </a:r>
            <a:r>
              <a:rPr lang="uk-UA" sz="3400" b="1" dirty="0">
                <a:latin typeface="Arial" panose="020B0604020202020204" pitchFamily="34" charset="0"/>
                <a:cs typeface="Arial" panose="020B0604020202020204" pitchFamily="34" charset="0"/>
              </a:rPr>
              <a:t>договір на проведення маркетингових досліджен</a:t>
            </a:r>
            <a:r>
              <a:rPr lang="uk-UA" sz="3400" dirty="0">
                <a:latin typeface="Arial" panose="020B0604020202020204" pitchFamily="34" charset="0"/>
                <a:cs typeface="Arial" panose="020B0604020202020204" pitchFamily="34" charset="0"/>
              </a:rPr>
              <a:t>ь, із зазначенням виду маркетингових досліджень, мету їх проведення тощо.</a:t>
            </a:r>
            <a:endParaRPr lang="uk-UA" sz="3400" dirty="0">
              <a:solidFill>
                <a:schemeClr val="tx1"/>
              </a:solidFill>
              <a:latin typeface="Arial" panose="020B0604020202020204" pitchFamily="34" charset="0"/>
              <a:cs typeface="Arial" panose="020B0604020202020204" pitchFamily="34" charset="0"/>
            </a:endParaRPr>
          </a:p>
          <a:p>
            <a:pPr>
              <a:spcBef>
                <a:spcPts val="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0"/>
              </a:spcBef>
            </a:pPr>
            <a:r>
              <a:rPr lang="uk-UA" sz="3400" b="1" dirty="0">
                <a:latin typeface="Arial" panose="020B0604020202020204" pitchFamily="34" charset="0"/>
                <a:cs typeface="Arial" panose="020B0604020202020204" pitchFamily="34" charset="0"/>
              </a:rPr>
              <a:t>У звіті про проведення маркетингових досліджень повинна міститися інформація</a:t>
            </a:r>
            <a:r>
              <a:rPr lang="uk-UA" sz="3400" dirty="0">
                <a:latin typeface="Arial" panose="020B0604020202020204" pitchFamily="34" charset="0"/>
                <a:cs typeface="Arial" panose="020B0604020202020204" pitchFamily="34" charset="0"/>
              </a:rPr>
              <a:t>, зокрема, про аналіз конкуренції між найбільшими виробниками на оптовому та роздрібному ринках продажу і оцінку рівня конкуренції, основні тенденції розвитку ринку, динаміку зміни цін, асортимент продукції (товару), політику ціноутворення, аналіз імпорту й експорту продукції (товарів) та їх вплив на ринок, потенційних споживачів і кількісні показники (місткість ринку) планованого продажу, прогнозний план продажу, оцінку ризиків, фінансовий план, аналіз ефективності проекту, прогнозний рівень рентабельності, термін окупності проекту, висновки та рекомендації за результатами проведеного дослідження»</a:t>
            </a:r>
            <a:endParaRPr lang="uk-UA" sz="3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Овал 10"/>
          <p:cNvSpPr/>
          <p:nvPr/>
        </p:nvSpPr>
        <p:spPr>
          <a:xfrm>
            <a:off x="1817144" y="2251135"/>
            <a:ext cx="6741992" cy="2445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2</a:t>
            </a:r>
            <a:r>
              <a:rPr lang="uk-UA" sz="3400" smtClean="0">
                <a:latin typeface="Arial" panose="020B0604020202020204" pitchFamily="34" charset="0"/>
                <a:cs typeface="Arial" panose="020B0604020202020204" pitchFamily="34" charset="0"/>
              </a:rPr>
              <a:t>5.03.21 </a:t>
            </a:r>
            <a:r>
              <a:rPr lang="uk-UA" sz="3400">
                <a:latin typeface="Arial" panose="020B0604020202020204" pitchFamily="34" charset="0"/>
                <a:cs typeface="Arial" panose="020B0604020202020204" pitchFamily="34" charset="0"/>
              </a:rPr>
              <a:t>у справі </a:t>
            </a:r>
            <a:r>
              <a:rPr lang="uk-UA" sz="3400" smtClean="0">
                <a:latin typeface="Arial" panose="020B0604020202020204" pitchFamily="34" charset="0"/>
                <a:cs typeface="Arial" panose="020B0604020202020204" pitchFamily="34" charset="0"/>
              </a:rPr>
              <a:t>№</a:t>
            </a:r>
            <a:r>
              <a:rPr lang="ru-RU" sz="3400">
                <a:latin typeface="Arial" panose="020B0604020202020204" pitchFamily="34" charset="0"/>
                <a:cs typeface="Arial" panose="020B0604020202020204" pitchFamily="34" charset="0"/>
              </a:rPr>
              <a:t> 813/2781/17</a:t>
            </a:r>
          </a:p>
        </p:txBody>
      </p:sp>
      <p:sp>
        <p:nvSpPr>
          <p:cNvPr id="13" name="Прямокутник 12"/>
          <p:cNvSpPr/>
          <p:nvPr/>
        </p:nvSpPr>
        <p:spPr>
          <a:xfrm>
            <a:off x="15176125" y="2301235"/>
            <a:ext cx="4113181" cy="23453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Garamond" panose="02020404030301010803" pitchFamily="18" charset="0"/>
              </a:rPr>
              <a:t>НЕГАТИВ!!!</a:t>
            </a:r>
            <a:endParaRPr lang="ru-RU" b="1" dirty="0">
              <a:latin typeface="Garamond" panose="02020404030301010803" pitchFamily="18" charset="0"/>
            </a:endParaRP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47</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358240868"/>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963A8EA4-B19E-15AD-9196-1B798E2E2CE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3DD4A14-7573-207D-A0BB-7BC14CD390AB}"/>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48</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МАРКЕТИНГ ТА РЕКЛАМА: </a:t>
            </a:r>
            <a:r>
              <a:rPr lang="uk-UA" sz="4850" spc="0">
                <a:latin typeface="Arial" panose="020B0604020202020204" pitchFamily="34" charset="0"/>
              </a:rPr>
              <a:t>готуйтесь </a:t>
            </a:r>
            <a:r>
              <a:rPr lang="uk-UA" sz="4850" spc="0" smtClean="0">
                <a:latin typeface="Arial" panose="020B0604020202020204" pitchFamily="34" charset="0"/>
              </a:rPr>
              <a:t>доводити доцільність </a:t>
            </a:r>
            <a:r>
              <a:rPr lang="uk-UA" sz="4850" spc="0" dirty="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sp>
        <p:nvSpPr>
          <p:cNvPr id="7" name="Прямокутник 6"/>
          <p:cNvSpPr/>
          <p:nvPr/>
        </p:nvSpPr>
        <p:spPr>
          <a:xfrm>
            <a:off x="1817144" y="6438568"/>
            <a:ext cx="20477590" cy="5324535"/>
          </a:xfrm>
          <a:prstGeom prst="rect">
            <a:avLst/>
          </a:prstGeom>
        </p:spPr>
        <p:txBody>
          <a:bodyPr wrap="square">
            <a:spAutoFit/>
          </a:bodyPr>
          <a:lstStyle/>
          <a:p>
            <a:pPr algn="just">
              <a:spcBef>
                <a:spcPts val="0"/>
              </a:spcBef>
            </a:pPr>
            <a:r>
              <a:rPr lang="uk-UA" sz="3400" dirty="0">
                <a:solidFill>
                  <a:schemeClr val="tx1"/>
                </a:solidFill>
                <a:latin typeface="Arial" panose="020B0604020202020204" pitchFamily="34" charset="0"/>
                <a:cs typeface="Arial" panose="020B0604020202020204" pitchFamily="34" charset="0"/>
              </a:rPr>
              <a:t>«…</a:t>
            </a:r>
            <a:r>
              <a:rPr lang="uk-UA" sz="3400" b="1" dirty="0">
                <a:solidFill>
                  <a:schemeClr val="tx1"/>
                </a:solidFill>
                <a:latin typeface="Arial" panose="020B0604020202020204" pitchFamily="34" charset="0"/>
                <a:cs typeface="Arial" panose="020B0604020202020204" pitchFamily="34" charset="0"/>
              </a:rPr>
              <a:t>звіти про маркетингові дослідження мають лише загальний пізнавальний та інформаційний характер і не містять жодних результатів та рекомендацій</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які дали б змогу замовнику використати їх в своїй господарській діяльності</a:t>
            </a:r>
            <a:r>
              <a:rPr lang="uk-UA" sz="3400" dirty="0">
                <a:solidFill>
                  <a:schemeClr val="tx1"/>
                </a:solidFill>
                <a:latin typeface="Arial" panose="020B0604020202020204" pitchFamily="34" charset="0"/>
                <a:cs typeface="Arial" panose="020B0604020202020204" pitchFamily="34" charset="0"/>
              </a:rPr>
              <a:t> для стимулювання збуту продукції, зростання обсягів реалізації та збільшення доходу підприємства. У позивача відсутні документи, що дали б змогу чітко відстежити результат замовлених робіт (послуг). Будь-яких документів на підтвердження спрямованості спірних послуг на досягнення конкретних цілей у діяльності платника не представлено. Матеріали справи не містять доказів на підтвердження того, що виконавці за відсутності звітів, взагалі вивчали, досліджували та аналізували споживчий попит на ринку, на якому здійснює свою діяльність позивач; у справі </a:t>
            </a:r>
            <a:r>
              <a:rPr lang="uk-UA" sz="3400" b="1" dirty="0">
                <a:solidFill>
                  <a:schemeClr val="tx1"/>
                </a:solidFill>
                <a:latin typeface="Arial" panose="020B0604020202020204" pitchFamily="34" charset="0"/>
                <a:cs typeface="Arial" panose="020B0604020202020204" pitchFamily="34" charset="0"/>
              </a:rPr>
              <a:t>відсутні докази того, яким чином надавалися маркетингові послуги, який практичний результат їх використання позивачем.»</a:t>
            </a:r>
            <a:endParaRPr lang="uk-UA" sz="34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Прямокутник 12"/>
          <p:cNvSpPr/>
          <p:nvPr/>
        </p:nvSpPr>
        <p:spPr>
          <a:xfrm>
            <a:off x="15483264" y="2481778"/>
            <a:ext cx="4113181" cy="23453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Garamond" panose="02020404030301010803" pitchFamily="18" charset="0"/>
              </a:rPr>
              <a:t>НЕГАТИВ!!!</a:t>
            </a:r>
            <a:endParaRPr lang="ru-RU" b="1" dirty="0">
              <a:latin typeface="Garamond" panose="02020404030301010803" pitchFamily="18" charset="0"/>
            </a:endParaRPr>
          </a:p>
        </p:txBody>
      </p:sp>
      <p:sp>
        <p:nvSpPr>
          <p:cNvPr id="12" name="Овал 11"/>
          <p:cNvSpPr/>
          <p:nvPr/>
        </p:nvSpPr>
        <p:spPr>
          <a:xfrm>
            <a:off x="1817144" y="2251135"/>
            <a:ext cx="6741992" cy="2445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2</a:t>
            </a:r>
            <a:r>
              <a:rPr lang="uk-UA" sz="3400" smtClean="0">
                <a:latin typeface="Arial" panose="020B0604020202020204" pitchFamily="34" charset="0"/>
                <a:cs typeface="Arial" panose="020B0604020202020204" pitchFamily="34" charset="0"/>
              </a:rPr>
              <a:t>5.03.21 </a:t>
            </a:r>
            <a:r>
              <a:rPr lang="uk-UA" sz="3400">
                <a:latin typeface="Arial" panose="020B0604020202020204" pitchFamily="34" charset="0"/>
                <a:cs typeface="Arial" panose="020B0604020202020204" pitchFamily="34" charset="0"/>
              </a:rPr>
              <a:t>у справі </a:t>
            </a:r>
            <a:r>
              <a:rPr lang="uk-UA" sz="3400" smtClean="0">
                <a:latin typeface="Arial" panose="020B0604020202020204" pitchFamily="34" charset="0"/>
                <a:cs typeface="Arial" panose="020B0604020202020204" pitchFamily="34" charset="0"/>
              </a:rPr>
              <a:t>№</a:t>
            </a:r>
            <a:r>
              <a:rPr lang="ru-RU" sz="3400">
                <a:latin typeface="Arial" panose="020B0604020202020204" pitchFamily="34" charset="0"/>
                <a:cs typeface="Arial" panose="020B0604020202020204" pitchFamily="34" charset="0"/>
              </a:rPr>
              <a:t> 813/2781/17</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48</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45296178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963A8EA4-B19E-15AD-9196-1B798E2E2CE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3DD4A14-7573-207D-A0BB-7BC14CD390AB}"/>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49</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МАРКЕТИНГ ТА РЕКЛАМА: </a:t>
            </a:r>
            <a:r>
              <a:rPr lang="uk-UA" sz="4850" spc="0">
                <a:latin typeface="Arial" panose="020B0604020202020204" pitchFamily="34" charset="0"/>
              </a:rPr>
              <a:t>готуйтесь </a:t>
            </a:r>
            <a:r>
              <a:rPr lang="uk-UA" sz="4850" spc="0" smtClean="0">
                <a:latin typeface="Arial" panose="020B0604020202020204" pitchFamily="34" charset="0"/>
              </a:rPr>
              <a:t>доводити доцільність </a:t>
            </a:r>
            <a:r>
              <a:rPr lang="uk-UA" sz="4850" spc="0" dirty="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sp>
        <p:nvSpPr>
          <p:cNvPr id="7" name="Прямокутник 6"/>
          <p:cNvSpPr/>
          <p:nvPr/>
        </p:nvSpPr>
        <p:spPr>
          <a:xfrm>
            <a:off x="1817144" y="5029678"/>
            <a:ext cx="21159233" cy="7802136"/>
          </a:xfrm>
          <a:prstGeom prst="rect">
            <a:avLst/>
          </a:prstGeom>
        </p:spPr>
        <p:txBody>
          <a:bodyPr wrap="square">
            <a:spAutoFit/>
          </a:bodyPr>
          <a:lstStyle/>
          <a:p>
            <a:pPr algn="just">
              <a:spcBef>
                <a:spcPts val="1800"/>
              </a:spcBef>
            </a:pPr>
            <a:r>
              <a:rPr lang="uk-UA" sz="2850" dirty="0">
                <a:solidFill>
                  <a:schemeClr val="tx1"/>
                </a:solidFill>
                <a:latin typeface="Arial" panose="020B0604020202020204" pitchFamily="34" charset="0"/>
                <a:cs typeface="Arial" panose="020B0604020202020204" pitchFamily="34" charset="0"/>
              </a:rPr>
              <a:t>«… Посилання податкового органу на відсутність економічного ефекту від придбання  рекламних послуг, оскільки їх здійснення не призвело до збільшення нових потенційних покупців препаратів та дохідної частини визнано судами попередніх інстанцій не прийнятним з огляду на те, що </a:t>
            </a:r>
            <a:r>
              <a:rPr lang="uk-UA" sz="2850" b="1" dirty="0">
                <a:solidFill>
                  <a:schemeClr val="tx1"/>
                </a:solidFill>
                <a:latin typeface="Arial" panose="020B0604020202020204" pitchFamily="34" charset="0"/>
                <a:cs typeface="Arial" panose="020B0604020202020204" pitchFamily="34" charset="0"/>
              </a:rPr>
              <a:t>норми податкового законодавства не ставлять визнання витрат у податковому обліку платника і залежність від факту та часу досягнення платником кінцевого результату у вигляді одержаного доходу</a:t>
            </a:r>
            <a:r>
              <a:rPr lang="uk-UA" sz="2850" dirty="0">
                <a:solidFill>
                  <a:schemeClr val="tx1"/>
                </a:solidFill>
                <a:latin typeface="Arial" panose="020B0604020202020204" pitchFamily="34" charset="0"/>
                <a:cs typeface="Arial" panose="020B0604020202020204" pitchFamily="34" charset="0"/>
              </a:rPr>
              <a:t>.</a:t>
            </a:r>
          </a:p>
          <a:p>
            <a:pPr algn="just">
              <a:spcBef>
                <a:spcPts val="1800"/>
              </a:spcBef>
            </a:pPr>
            <a:r>
              <a:rPr lang="uk-UA" sz="2850" dirty="0">
                <a:solidFill>
                  <a:schemeClr val="tx1"/>
                </a:solidFill>
                <a:latin typeface="Arial" panose="020B0604020202020204" pitchFamily="34" charset="0"/>
                <a:cs typeface="Arial" panose="020B0604020202020204" pitchFamily="34" charset="0"/>
              </a:rPr>
              <a:t>…податковим органом помилково ототожнений господарський характер витрат платника на оплату рекламних послуг з економічною ефективністю таких витрат, оскільки </a:t>
            </a:r>
            <a:r>
              <a:rPr lang="uk-UA" sz="2850" b="1" dirty="0">
                <a:solidFill>
                  <a:schemeClr val="tx1"/>
                </a:solidFill>
                <a:latin typeface="Arial" panose="020B0604020202020204" pitchFamily="34" charset="0"/>
                <a:cs typeface="Arial" panose="020B0604020202020204" pitchFamily="34" charset="0"/>
              </a:rPr>
              <a:t>витрати визначаються такими, що понесені у рамках господарської діяльності платника, якщо вони спрямовані на отримання платником позитивного економічного ефекту</a:t>
            </a:r>
            <a:r>
              <a:rPr lang="uk-UA" sz="2850" dirty="0">
                <a:solidFill>
                  <a:schemeClr val="tx1"/>
                </a:solidFill>
                <a:latin typeface="Arial" panose="020B0604020202020204" pitchFamily="34" charset="0"/>
                <a:cs typeface="Arial" panose="020B0604020202020204" pitchFamily="34" charset="0"/>
              </a:rPr>
              <a:t>, є необхідними для забезпечення економічної діяльності платника з отримання прибутку. </a:t>
            </a:r>
            <a:r>
              <a:rPr lang="uk-UA" sz="2850" b="1" u="sng" dirty="0">
                <a:solidFill>
                  <a:schemeClr val="tx1"/>
                </a:solidFill>
                <a:latin typeface="Arial" panose="020B0604020202020204" pitchFamily="34" charset="0"/>
                <a:cs typeface="Arial" panose="020B0604020202020204" pitchFamily="34" charset="0"/>
              </a:rPr>
              <a:t>Економічна ж ефективність витрат відображає лише ступінь умілості ведення господарської діяльності та є якісним показником.</a:t>
            </a:r>
          </a:p>
          <a:p>
            <a:pPr algn="just">
              <a:spcBef>
                <a:spcPts val="1800"/>
              </a:spcBef>
            </a:pPr>
            <a:r>
              <a:rPr lang="uk-UA" sz="2850" dirty="0">
                <a:solidFill>
                  <a:schemeClr val="tx1"/>
                </a:solidFill>
                <a:latin typeface="Arial" panose="020B0604020202020204" pitchFamily="34" charset="0"/>
                <a:cs typeface="Arial" panose="020B0604020202020204" pitchFamily="34" charset="0"/>
              </a:rPr>
              <a:t>Суд визнає, що… </a:t>
            </a:r>
            <a:r>
              <a:rPr lang="uk-UA" sz="2850" b="1" dirty="0">
                <a:solidFill>
                  <a:schemeClr val="tx1"/>
                </a:solidFill>
                <a:latin typeface="Arial" panose="020B0604020202020204" pitchFamily="34" charset="0"/>
                <a:cs typeface="Arial" panose="020B0604020202020204" pitchFamily="34" charset="0"/>
              </a:rPr>
              <a:t>позивач,… самостійно вирішує, які саме витрати йому необхідно здійснити для забезпечення своєї діяльності</a:t>
            </a:r>
            <a:r>
              <a:rPr lang="uk-UA" sz="2850" dirty="0">
                <a:solidFill>
                  <a:schemeClr val="tx1"/>
                </a:solidFill>
                <a:latin typeface="Arial" panose="020B0604020202020204" pitchFamily="34" charset="0"/>
                <a:cs typeface="Arial" panose="020B0604020202020204" pitchFamily="34" charset="0"/>
              </a:rPr>
              <a:t>... </a:t>
            </a:r>
            <a:r>
              <a:rPr lang="uk-UA" sz="2850" b="1" dirty="0">
                <a:solidFill>
                  <a:schemeClr val="tx1"/>
                </a:solidFill>
                <a:latin typeface="Arial" panose="020B0604020202020204" pitchFamily="34" charset="0"/>
                <a:cs typeface="Arial" panose="020B0604020202020204" pitchFamily="34" charset="0"/>
              </a:rPr>
              <a:t>Здійснення господарської компетенції знаходиться за межами контролю податкового органу.</a:t>
            </a:r>
            <a:endParaRPr lang="uk-UA" sz="2850" dirty="0">
              <a:solidFill>
                <a:schemeClr val="tx1"/>
              </a:solidFill>
              <a:latin typeface="Arial" panose="020B0604020202020204" pitchFamily="34" charset="0"/>
              <a:cs typeface="Arial" panose="020B0604020202020204" pitchFamily="34" charset="0"/>
            </a:endParaRPr>
          </a:p>
          <a:p>
            <a:pPr algn="just">
              <a:spcBef>
                <a:spcPts val="1800"/>
              </a:spcBef>
            </a:pPr>
            <a:r>
              <a:rPr lang="uk-UA" sz="2850" dirty="0">
                <a:solidFill>
                  <a:schemeClr val="tx1"/>
                </a:solidFill>
                <a:latin typeface="Arial" panose="020B0604020202020204" pitchFamily="34" charset="0"/>
                <a:cs typeface="Arial" panose="020B0604020202020204" pitchFamily="34" charset="0"/>
              </a:rPr>
              <a:t>В рамках здійснення податкового контролю податковий орган лише перевіряє реальність операцій з придбання рекламних товарів/послуг, наявність … належним чином оформлених первинних документів на підтвердження факту понесення витрат за цими операціями … </a:t>
            </a:r>
            <a:r>
              <a:rPr lang="uk-UA" sz="2850" b="1" dirty="0">
                <a:solidFill>
                  <a:schemeClr val="tx1"/>
                </a:solidFill>
                <a:latin typeface="Arial" panose="020B0604020202020204" pitchFamily="34" charset="0"/>
                <a:cs typeface="Arial" panose="020B0604020202020204" pitchFamily="34" charset="0"/>
              </a:rPr>
              <a:t>без оцінювання доцільності такої реклами, її ефективності, впливу змістового наповнення такої реклами на результат діяльності платника</a:t>
            </a:r>
            <a:endParaRPr lang="uk-UA" sz="2850" dirty="0">
              <a:solidFill>
                <a:schemeClr val="tx1"/>
              </a:solidFill>
              <a:latin typeface="Arial" panose="020B0604020202020204" pitchFamily="34" charset="0"/>
              <a:cs typeface="Arial" panose="020B0604020202020204" pitchFamily="34" charset="0"/>
            </a:endParaRPr>
          </a:p>
        </p:txBody>
      </p:sp>
      <p:sp>
        <p:nvSpPr>
          <p:cNvPr id="11" name="Овал 10"/>
          <p:cNvSpPr/>
          <p:nvPr/>
        </p:nvSpPr>
        <p:spPr>
          <a:xfrm>
            <a:off x="1817144" y="2268952"/>
            <a:ext cx="6741992" cy="22263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Постанова ВС від 21.05.19 у справі </a:t>
            </a:r>
            <a:r>
              <a:rPr lang="uk-UA" sz="3400">
                <a:latin typeface="Arial" panose="020B0604020202020204" pitchFamily="34" charset="0"/>
                <a:cs typeface="Arial" panose="020B0604020202020204" pitchFamily="34" charset="0"/>
              </a:rPr>
              <a:t>№</a:t>
            </a:r>
            <a:r>
              <a:rPr lang="ru-RU" sz="3400" smtClean="0">
                <a:latin typeface="Arial" panose="020B0604020202020204" pitchFamily="34" charset="0"/>
                <a:cs typeface="Arial" panose="020B0604020202020204" pitchFamily="34" charset="0"/>
              </a:rPr>
              <a:t>826/11026/15</a:t>
            </a:r>
            <a:endParaRPr lang="ru-RU" sz="3400" dirty="0">
              <a:latin typeface="Arial" panose="020B0604020202020204" pitchFamily="34" charset="0"/>
              <a:cs typeface="Arial" panose="020B0604020202020204" pitchFamily="34" charset="0"/>
            </a:endParaRPr>
          </a:p>
        </p:txBody>
      </p:sp>
      <p:sp>
        <p:nvSpPr>
          <p:cNvPr id="12" name="Прямокутник 11"/>
          <p:cNvSpPr/>
          <p:nvPr/>
        </p:nvSpPr>
        <p:spPr>
          <a:xfrm>
            <a:off x="15014449" y="2360979"/>
            <a:ext cx="4372162" cy="21343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ПОЗИТИВИ!!!</a:t>
            </a:r>
            <a:endParaRPr lang="ru-RU" b="1" dirty="0">
              <a:latin typeface="Arial" panose="020B0604020202020204" pitchFamily="34" charset="0"/>
              <a:cs typeface="Arial" panose="020B0604020202020204" pitchFamily="34" charset="0"/>
            </a:endParaRP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49</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5752552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A55FA03-A90C-4D7F-9C89-CD23404A24F6}"/>
              </a:ext>
            </a:extLst>
          </p:cNvPr>
          <p:cNvSpPr txBox="1"/>
          <p:nvPr/>
        </p:nvSpPr>
        <p:spPr>
          <a:xfrm>
            <a:off x="1820664" y="2064734"/>
            <a:ext cx="20734635" cy="10150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Bef>
                <a:spcPts val="1200"/>
              </a:spcBef>
              <a:spcAft>
                <a:spcPts val="800"/>
              </a:spcAft>
            </a:pPr>
            <a:r>
              <a:rPr lang="uk-UA" sz="1800" kern="100">
                <a:effectLst/>
                <a:latin typeface="Calibri" panose="020F0502020204030204" pitchFamily="34" charset="0"/>
                <a:ea typeface="Calibri" panose="020F0502020204030204" pitchFamily="34" charset="0"/>
                <a:cs typeface="Times New Roman" panose="02020603050405020304" pitchFamily="18" charset="0"/>
              </a:rPr>
              <a:t> </a:t>
            </a:r>
            <a:r>
              <a:rPr lang="uk-UA" sz="3400">
                <a:solidFill>
                  <a:schemeClr val="tx1"/>
                </a:solidFill>
                <a:latin typeface="Arial" panose="020B0604020202020204" pitchFamily="34" charset="0"/>
                <a:cs typeface="Arial" panose="020B0604020202020204" pitchFamily="34" charset="0"/>
              </a:rPr>
              <a:t>15. «Належна обачність» </a:t>
            </a:r>
            <a:r>
              <a:rPr lang="ru-RU" sz="3400">
                <a:solidFill>
                  <a:schemeClr val="tx1"/>
                </a:solidFill>
                <a:latin typeface="Arial" panose="020B0604020202020204" pitchFamily="34" charset="0"/>
                <a:cs typeface="Arial" panose="020B0604020202020204" pitchFamily="34" charset="0"/>
              </a:rPr>
              <a:t>понад усе …</a:t>
            </a:r>
          </a:p>
          <a:p>
            <a:pPr lvl="0"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16. </a:t>
            </a:r>
            <a:r>
              <a:rPr lang="ru-RU" sz="3400">
                <a:solidFill>
                  <a:schemeClr val="tx1"/>
                </a:solidFill>
                <a:latin typeface="Arial" panose="020B0604020202020204" pitchFamily="34" charset="0"/>
                <a:cs typeface="Arial" panose="020B0604020202020204" pitchFamily="34" charset="0"/>
              </a:rPr>
              <a:t>«</a:t>
            </a:r>
            <a:r>
              <a:rPr lang="uk-UA" sz="3400">
                <a:solidFill>
                  <a:schemeClr val="tx1"/>
                </a:solidFill>
                <a:latin typeface="Arial" panose="020B0604020202020204" pitchFamily="34" charset="0"/>
                <a:cs typeface="Arial" panose="020B0604020202020204" pitchFamily="34" charset="0"/>
              </a:rPr>
              <a:t>М</a:t>
            </a:r>
            <a:r>
              <a:rPr lang="ru-RU" sz="3400">
                <a:solidFill>
                  <a:schemeClr val="tx1"/>
                </a:solidFill>
                <a:latin typeface="Arial" panose="020B0604020202020204" pitchFamily="34" charset="0"/>
                <a:cs typeface="Arial" panose="020B0604020202020204" pitchFamily="34" charset="0"/>
              </a:rPr>
              <a:t>и всі в одному човні»</a:t>
            </a:r>
            <a:r>
              <a:rPr lang="uk-UA" sz="3400">
                <a:solidFill>
                  <a:schemeClr val="tx1"/>
                </a:solidFill>
                <a:latin typeface="Arial" panose="020B0604020202020204" pitchFamily="34" charset="0"/>
                <a:cs typeface="Arial" panose="020B0604020202020204" pitchFamily="34" charset="0"/>
              </a:rPr>
              <a:t> - комунікуйте зі своїми «ризиковими» контрагентами </a:t>
            </a:r>
            <a:endParaRPr lang="ru-RU" sz="3400">
              <a:solidFill>
                <a:schemeClr val="tx1"/>
              </a:solidFill>
              <a:latin typeface="Arial" panose="020B0604020202020204" pitchFamily="34" charset="0"/>
              <a:cs typeface="Arial" panose="020B0604020202020204" pitchFamily="34" charset="0"/>
            </a:endParaRPr>
          </a:p>
          <a:p>
            <a:pPr lvl="0" algn="just">
              <a:lnSpc>
                <a:spcPct val="107000"/>
              </a:lnSpc>
              <a:spcBef>
                <a:spcPts val="1200"/>
              </a:spcBef>
              <a:spcAft>
                <a:spcPts val="800"/>
              </a:spcAft>
            </a:pPr>
            <a:r>
              <a:rPr lang="ru-RU" sz="3400">
                <a:solidFill>
                  <a:schemeClr val="tx1"/>
                </a:solidFill>
                <a:latin typeface="Arial" panose="020B0604020202020204" pitchFamily="34" charset="0"/>
                <a:cs typeface="Arial" panose="020B0604020202020204" pitchFamily="34" charset="0"/>
              </a:rPr>
              <a:t>17. </a:t>
            </a:r>
            <a:r>
              <a:rPr lang="uk-UA" sz="3400">
                <a:solidFill>
                  <a:schemeClr val="tx1"/>
                </a:solidFill>
                <a:latin typeface="Arial" panose="020B0604020202020204" pitchFamily="34" charset="0"/>
                <a:cs typeface="Arial" panose="020B0604020202020204" pitchFamily="34" charset="0"/>
              </a:rPr>
              <a:t>Нема власної позитивної ІПК?! – застосовуйте чужу …</a:t>
            </a:r>
            <a:endParaRPr lang="ru-RU" sz="3400">
              <a:solidFill>
                <a:schemeClr val="tx1"/>
              </a:solidFill>
              <a:latin typeface="Arial" panose="020B0604020202020204" pitchFamily="34" charset="0"/>
              <a:cs typeface="Arial" panose="020B0604020202020204" pitchFamily="34" charset="0"/>
            </a:endParaRPr>
          </a:p>
          <a:p>
            <a:pPr lvl="0"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18. Використовуйте реєстрацію «заблокованих» ПН з максимальною користю …</a:t>
            </a:r>
            <a:endParaRPr lang="ru-RU" sz="3400">
              <a:solidFill>
                <a:schemeClr val="tx1"/>
              </a:solidFill>
              <a:latin typeface="Arial" panose="020B0604020202020204" pitchFamily="34" charset="0"/>
              <a:cs typeface="Arial" panose="020B0604020202020204" pitchFamily="34" charset="0"/>
            </a:endParaRPr>
          </a:p>
          <a:p>
            <a:pPr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19. Враховуйте законодавчі пільги по-максимуму (зменшені штрафи або сплата податків без них, можливість не поновлювати втрачені документи і т.д.)</a:t>
            </a:r>
          </a:p>
          <a:p>
            <a:pPr lvl="0"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20. Перевірки відшкодування ПДВ – ПКУ дозоляє перевіряти законність, а не обгрунтованість</a:t>
            </a:r>
            <a:endParaRPr lang="ru-RU" sz="3400">
              <a:solidFill>
                <a:schemeClr val="tx1"/>
              </a:solidFill>
              <a:latin typeface="Arial" panose="020B0604020202020204" pitchFamily="34" charset="0"/>
              <a:cs typeface="Arial" panose="020B0604020202020204" pitchFamily="34" charset="0"/>
            </a:endParaRPr>
          </a:p>
          <a:p>
            <a:pPr lvl="0"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21. Фактичні та документальні перевірки відрізняються «документами» та періодом …</a:t>
            </a:r>
            <a:endParaRPr lang="ru-RU" sz="3400">
              <a:solidFill>
                <a:schemeClr val="tx1"/>
              </a:solidFill>
              <a:latin typeface="Arial" panose="020B0604020202020204" pitchFamily="34" charset="0"/>
              <a:cs typeface="Arial" panose="020B0604020202020204" pitchFamily="34" charset="0"/>
            </a:endParaRPr>
          </a:p>
          <a:p>
            <a:pPr lvl="0"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22. «Валютні» перевірки – перевіряє тільки ДПС (не регіони?!)</a:t>
            </a:r>
            <a:endParaRPr lang="ru-RU" sz="3400">
              <a:solidFill>
                <a:schemeClr val="tx1"/>
              </a:solidFill>
              <a:latin typeface="Arial" panose="020B0604020202020204" pitchFamily="34" charset="0"/>
              <a:cs typeface="Arial" panose="020B0604020202020204" pitchFamily="34" charset="0"/>
            </a:endParaRPr>
          </a:p>
          <a:p>
            <a:pPr lvl="0"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23. Планові перевірки завжди «позапланом» - тому рахуйте своє «навантаження»</a:t>
            </a:r>
            <a:endParaRPr lang="ru-RU" sz="3400">
              <a:solidFill>
                <a:schemeClr val="tx1"/>
              </a:solidFill>
              <a:latin typeface="Arial" panose="020B0604020202020204" pitchFamily="34" charset="0"/>
              <a:cs typeface="Arial" panose="020B0604020202020204" pitchFamily="34" charset="0"/>
            </a:endParaRPr>
          </a:p>
          <a:p>
            <a:pPr lvl="0"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24. Підписуйте акт перевірки правильно (про правило «10 робочих днів»)</a:t>
            </a:r>
            <a:endParaRPr lang="ru-RU" sz="3400">
              <a:solidFill>
                <a:schemeClr val="tx1"/>
              </a:solidFill>
              <a:latin typeface="Arial" panose="020B0604020202020204" pitchFamily="34" charset="0"/>
              <a:cs typeface="Arial" panose="020B0604020202020204" pitchFamily="34" charset="0"/>
            </a:endParaRPr>
          </a:p>
          <a:p>
            <a:pPr lvl="0"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25. Використовуйте процедурні порушення ДПС: незаконна перевірка = «відсутні» нарахування …</a:t>
            </a:r>
          </a:p>
          <a:p>
            <a:pPr algn="just">
              <a:lnSpc>
                <a:spcPct val="107000"/>
              </a:lnSpc>
              <a:spcBef>
                <a:spcPts val="1200"/>
              </a:spcBef>
              <a:spcAft>
                <a:spcPts val="800"/>
              </a:spcAft>
            </a:pPr>
            <a:r>
              <a:rPr lang="uk-UA" sz="3400">
                <a:solidFill>
                  <a:schemeClr val="tx1"/>
                </a:solidFill>
                <a:latin typeface="Arial" panose="020B0604020202020204" pitchFamily="34" charset="0"/>
                <a:cs typeface="Arial" panose="020B0604020202020204" pitchFamily="34" charset="0"/>
              </a:rPr>
              <a:t>26. Окружний суд Києва – ідеальний варіант для оскарження нарахувань …</a:t>
            </a:r>
            <a:endParaRPr lang="ru-RU" sz="340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35C5328-0E3E-ED91-C009-8AFE87267444}"/>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dirty="0">
                <a:solidFill>
                  <a:srgbClr val="C00000"/>
                </a:solidFill>
                <a:latin typeface="Roboto" panose="02000000000000000000" pitchFamily="2" charset="0"/>
              </a:rPr>
              <a:t>ПЛАН ВЕБІНАРУ</a:t>
            </a:r>
            <a:endParaRPr lang="ru-UA" sz="485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113" y="129843"/>
            <a:ext cx="5109890" cy="2442198"/>
          </a:xfrm>
          <a:prstGeom prst="rect">
            <a:avLst/>
          </a:prstGeom>
        </p:spPr>
      </p:pic>
      <p:sp>
        <p:nvSpPr>
          <p:cNvPr id="2" name="Місце для номера слайда 1"/>
          <p:cNvSpPr>
            <a:spLocks noGrp="1"/>
          </p:cNvSpPr>
          <p:nvPr>
            <p:ph type="sldNum" sz="quarter" idx="2"/>
          </p:nvPr>
        </p:nvSpPr>
        <p:spPr/>
        <p:txBody>
          <a:bodyPr/>
          <a:lstStyle/>
          <a:p>
            <a:fld id="{86CB4B4D-7CA3-9044-876B-883B54F8677D}" type="slidenum">
              <a:rPr lang="ru-RU" smtClean="0"/>
              <a:t>5</a:t>
            </a:fld>
            <a:endParaRPr lang="ru-RU"/>
          </a:p>
        </p:txBody>
      </p:sp>
    </p:spTree>
    <p:extLst>
      <p:ext uri="{BB962C8B-B14F-4D97-AF65-F5344CB8AC3E}">
        <p14:creationId xmlns:p14="http://schemas.microsoft.com/office/powerpoint/2010/main" val="3145324234"/>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ОПЕРАЦІЇ З ФОП-ами ПІД ОСОБЛИВИМ КОНТРОЛЕМ</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42A53A1E-C8BA-D9D7-25E1-0FE3DBEADA68}"/>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8" name="Номер слайда 4">
            <a:extLst>
              <a:ext uri="{FF2B5EF4-FFF2-40B4-BE49-F238E27FC236}">
                <a16:creationId xmlns:a16="http://schemas.microsoft.com/office/drawing/2014/main" id="{C6A5A5CA-0A01-29A1-0591-E97B1B14993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50</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19" y="886691"/>
            <a:ext cx="9906001" cy="12139444"/>
          </a:xfrm>
          <a:prstGeom prst="rect">
            <a:avLst/>
          </a:prstGeom>
        </p:spPr>
      </p:pic>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50</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874237153"/>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ОПЕРАЦІЇ З ФОП-ами ПІД ОСОБЛИВИМ КОНТРОЛЕМ</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42A53A1E-C8BA-D9D7-25E1-0FE3DBEADA68}"/>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8" name="Номер слайда 4">
            <a:extLst>
              <a:ext uri="{FF2B5EF4-FFF2-40B4-BE49-F238E27FC236}">
                <a16:creationId xmlns:a16="http://schemas.microsoft.com/office/drawing/2014/main" id="{C6A5A5CA-0A01-29A1-0591-E97B1B14993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51</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2" name="Прямокутник 1"/>
          <p:cNvSpPr/>
          <p:nvPr/>
        </p:nvSpPr>
        <p:spPr>
          <a:xfrm>
            <a:off x="1817143" y="5680362"/>
            <a:ext cx="20394463" cy="6424836"/>
          </a:xfrm>
          <a:prstGeom prst="rect">
            <a:avLst/>
          </a:prstGeom>
        </p:spPr>
        <p:txBody>
          <a:bodyPr wrap="square">
            <a:spAutoFit/>
          </a:bodyPr>
          <a:lstStyle/>
          <a:p>
            <a:pPr algn="just"/>
            <a:r>
              <a:rPr lang="uk-UA" sz="3400" dirty="0">
                <a:solidFill>
                  <a:schemeClr val="tx1"/>
                </a:solidFill>
                <a:latin typeface="Arial" panose="020B0604020202020204" pitchFamily="34" charset="0"/>
                <a:cs typeface="Arial" panose="020B0604020202020204" pitchFamily="34" charset="0"/>
              </a:rPr>
              <a:t>«Суди відхилили доводи відповідача щодо відсутності реальності здійснених операцій з цими контрагентами. </a:t>
            </a:r>
          </a:p>
          <a:p>
            <a:pPr algn="just"/>
            <a:r>
              <a:rPr lang="uk-UA" sz="3400" dirty="0">
                <a:solidFill>
                  <a:schemeClr val="tx1"/>
                </a:solidFill>
                <a:latin typeface="Arial" panose="020B0604020202020204" pitchFamily="34" charset="0"/>
                <a:cs typeface="Arial" panose="020B0604020202020204" pitchFamily="34" charset="0"/>
              </a:rPr>
              <a:t>Проте, не перевірено доводи податкового органу щодо </a:t>
            </a:r>
            <a:r>
              <a:rPr lang="uk-UA" sz="3400" b="1" dirty="0">
                <a:solidFill>
                  <a:schemeClr val="tx1"/>
                </a:solidFill>
                <a:latin typeface="Arial" panose="020B0604020202020204" pitchFamily="34" charset="0"/>
                <a:cs typeface="Arial" panose="020B0604020202020204" pitchFamily="34" charset="0"/>
              </a:rPr>
              <a:t>відсутності найманих працівників у ФОП ОСОБА_6</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нерегулярності подання звітності ФОП ОСОБА_7 </a:t>
            </a:r>
            <a:r>
              <a:rPr lang="uk-UA" sz="3400" dirty="0">
                <a:solidFill>
                  <a:schemeClr val="tx1"/>
                </a:solidFill>
                <a:latin typeface="Arial" panose="020B0604020202020204" pitchFamily="34" charset="0"/>
                <a:cs typeface="Arial" panose="020B0604020202020204" pitchFamily="34" charset="0"/>
              </a:rPr>
              <a:t>щодо нарахування єдиного внеску на загальнообов`язкове державне соціальне страхування; </a:t>
            </a:r>
            <a:r>
              <a:rPr lang="uk-UA" sz="3400" b="1" dirty="0">
                <a:solidFill>
                  <a:schemeClr val="tx1"/>
                </a:solidFill>
                <a:latin typeface="Arial" panose="020B0604020202020204" pitchFamily="34" charset="0"/>
                <a:cs typeface="Arial" panose="020B0604020202020204" pitchFamily="34" charset="0"/>
              </a:rPr>
              <a:t>умови оплати праці на користь ФОП ОСОБА_6</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що суттєво відрізняються на ринку праці в цілому: </a:t>
            </a:r>
            <a:r>
              <a:rPr lang="uk-UA" sz="3400" dirty="0">
                <a:solidFill>
                  <a:schemeClr val="tx1"/>
                </a:solidFill>
                <a:latin typeface="Arial" panose="020B0604020202020204" pitchFamily="34" charset="0"/>
                <a:cs typeface="Arial" panose="020B0604020202020204" pitchFamily="34" charset="0"/>
              </a:rPr>
              <a:t>послуги з ведення бухгалтерського і податкового обліку, складання звітності становить 27 567,02 грн, тоді як посадовий оклад головного бухгалтера підприємства встановлено в сумі 5100 грн; не подано позивачем інформації щодо фактичного виконання робіт (надання послуг), що, у свою чергу, </a:t>
            </a:r>
            <a:r>
              <a:rPr lang="uk-UA" sz="3400" b="1" dirty="0">
                <a:solidFill>
                  <a:schemeClr val="tx1"/>
                </a:solidFill>
                <a:latin typeface="Arial" panose="020B0604020202020204" pitchFamily="34" charset="0"/>
                <a:cs typeface="Arial" panose="020B0604020202020204" pitchFamily="34" charset="0"/>
              </a:rPr>
              <a:t>може свідчити про відсутність ділової мети та доцільності послуг </a:t>
            </a:r>
            <a:r>
              <a:rPr lang="uk-UA" sz="3400" dirty="0">
                <a:solidFill>
                  <a:schemeClr val="tx1"/>
                </a:solidFill>
                <a:latin typeface="Arial" panose="020B0604020202020204" pitchFamily="34" charset="0"/>
                <a:cs typeface="Arial" panose="020B0604020202020204" pitchFamily="34" charset="0"/>
              </a:rPr>
              <a:t>з ведення бухгалтерського і податкового обліку.»</a:t>
            </a:r>
          </a:p>
        </p:txBody>
      </p:sp>
      <p:sp>
        <p:nvSpPr>
          <p:cNvPr id="12" name="Овал 11"/>
          <p:cNvSpPr/>
          <p:nvPr/>
        </p:nvSpPr>
        <p:spPr>
          <a:xfrm>
            <a:off x="1817144" y="2060756"/>
            <a:ext cx="6741992" cy="2445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Постанова ВС від 22.05.24 у </a:t>
            </a:r>
            <a:r>
              <a:rPr lang="uk-UA" sz="3400">
                <a:latin typeface="Arial" panose="020B0604020202020204" pitchFamily="34" charset="0"/>
                <a:cs typeface="Arial" panose="020B0604020202020204" pitchFamily="34" charset="0"/>
              </a:rPr>
              <a:t>справі </a:t>
            </a:r>
            <a:r>
              <a:rPr lang="uk-UA" sz="3400" smtClean="0">
                <a:latin typeface="Arial" panose="020B0604020202020204" pitchFamily="34" charset="0"/>
                <a:cs typeface="Arial" panose="020B0604020202020204" pitchFamily="34" charset="0"/>
              </a:rPr>
              <a:t>№</a:t>
            </a:r>
            <a:r>
              <a:rPr lang="ru-RU" sz="3400" smtClean="0">
                <a:latin typeface="Arial" panose="020B0604020202020204" pitchFamily="34" charset="0"/>
                <a:cs typeface="Arial" panose="020B0604020202020204" pitchFamily="34" charset="0"/>
              </a:rPr>
              <a:t>160/25897/21</a:t>
            </a:r>
            <a:endParaRPr lang="ru-RU" sz="3400" dirty="0">
              <a:latin typeface="Arial" panose="020B0604020202020204" pitchFamily="34" charset="0"/>
              <a:cs typeface="Arial" panose="020B0604020202020204" pitchFamily="34" charset="0"/>
            </a:endParaRPr>
          </a:p>
        </p:txBody>
      </p:sp>
      <p:sp>
        <p:nvSpPr>
          <p:cNvPr id="13" name="Прямокутник 12"/>
          <p:cNvSpPr/>
          <p:nvPr/>
        </p:nvSpPr>
        <p:spPr>
          <a:xfrm>
            <a:off x="14814145" y="2110856"/>
            <a:ext cx="4113181" cy="23453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Garamond" panose="02020404030301010803" pitchFamily="18" charset="0"/>
              </a:rPr>
              <a:t>НЕГАТИВ!!!</a:t>
            </a:r>
            <a:endParaRPr lang="ru-RU" b="1" dirty="0">
              <a:latin typeface="Garamond" panose="02020404030301010803" pitchFamily="18"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51</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187080405"/>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ОПЕРАЦІЇ З ФОП-ами ПІД ОСОБЛИВИМ КОНТРОЛЕМ</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42A53A1E-C8BA-D9D7-25E1-0FE3DBEADA68}"/>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8" name="Номер слайда 4">
            <a:extLst>
              <a:ext uri="{FF2B5EF4-FFF2-40B4-BE49-F238E27FC236}">
                <a16:creationId xmlns:a16="http://schemas.microsoft.com/office/drawing/2014/main" id="{C6A5A5CA-0A01-29A1-0591-E97B1B14993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52</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2" name="Прямокутник 1"/>
          <p:cNvSpPr/>
          <p:nvPr/>
        </p:nvSpPr>
        <p:spPr>
          <a:xfrm>
            <a:off x="1817143" y="4448889"/>
            <a:ext cx="20776849" cy="9156353"/>
          </a:xfrm>
          <a:prstGeom prst="rect">
            <a:avLst/>
          </a:prstGeom>
        </p:spPr>
        <p:txBody>
          <a:bodyPr wrap="square">
            <a:spAutoFit/>
          </a:bodyPr>
          <a:lstStyle/>
          <a:p>
            <a:pPr algn="just">
              <a:spcBef>
                <a:spcPts val="1800"/>
              </a:spcBef>
            </a:pPr>
            <a:r>
              <a:rPr lang="uk-UA" sz="3100" dirty="0">
                <a:solidFill>
                  <a:schemeClr val="tx1"/>
                </a:solidFill>
                <a:latin typeface="Arial" panose="020B0604020202020204" pitchFamily="34" charset="0"/>
                <a:cs typeface="Arial" panose="020B0604020202020204" pitchFamily="34" charset="0"/>
              </a:rPr>
              <a:t>«</a:t>
            </a:r>
            <a:r>
              <a:rPr lang="uk-UA" sz="3100" b="1" dirty="0">
                <a:solidFill>
                  <a:schemeClr val="tx1"/>
                </a:solidFill>
                <a:latin typeface="Arial" panose="020B0604020202020204" pitchFamily="34" charset="0"/>
                <a:cs typeface="Arial" panose="020B0604020202020204" pitchFamily="34" charset="0"/>
              </a:rPr>
              <a:t>62.</a:t>
            </a:r>
            <a:r>
              <a:rPr lang="uk-UA" sz="3100" dirty="0">
                <a:solidFill>
                  <a:schemeClr val="tx1"/>
                </a:solidFill>
                <a:latin typeface="Arial" panose="020B0604020202020204" pitchFamily="34" charset="0"/>
                <a:cs typeface="Arial" panose="020B0604020202020204" pitchFamily="34" charset="0"/>
              </a:rPr>
              <a:t> Контролюючий орган проаналізувавши штатний розклад… встановив, що ПП… має менеджерів із продажу товарів - 3 особи в 2016, 2017 роках та 4 особи в 2018 році. Відповідно до штатного розпису підприємства за </a:t>
            </a:r>
            <a:r>
              <a:rPr lang="uk-UA" sz="3100" dirty="0" err="1">
                <a:solidFill>
                  <a:schemeClr val="tx1"/>
                </a:solidFill>
                <a:latin typeface="Arial" panose="020B0604020202020204" pitchFamily="34" charset="0"/>
                <a:cs typeface="Arial" panose="020B0604020202020204" pitchFamily="34" charset="0"/>
              </a:rPr>
              <a:t>перевіряємий</a:t>
            </a:r>
            <a:r>
              <a:rPr lang="uk-UA" sz="3100" dirty="0">
                <a:solidFill>
                  <a:schemeClr val="tx1"/>
                </a:solidFill>
                <a:latin typeface="Arial" panose="020B0604020202020204" pitchFamily="34" charset="0"/>
                <a:cs typeface="Arial" panose="020B0604020202020204" pitchFamily="34" charset="0"/>
              </a:rPr>
              <a:t> період, посадових інструкцій, табелів обліку використання робочого часу та поданої до органів ДФС форми 1-ДФ, звіту про суми нарахованої заробітної плати (доходу, грошового забезпечення, допомоги, компенсації) застрахованих осіб та суми нарахованого ЄСВ… встановлено, що </a:t>
            </a:r>
            <a:r>
              <a:rPr lang="uk-UA" sz="3100" b="1" dirty="0">
                <a:solidFill>
                  <a:schemeClr val="tx1"/>
                </a:solidFill>
                <a:latin typeface="Arial" panose="020B0604020202020204" pitchFamily="34" charset="0"/>
                <a:cs typeface="Arial" panose="020B0604020202020204" pitchFamily="34" charset="0"/>
              </a:rPr>
              <a:t>вищезазначені </a:t>
            </a:r>
            <a:r>
              <a:rPr lang="uk-UA" sz="3100" b="1" dirty="0" err="1">
                <a:solidFill>
                  <a:schemeClr val="tx1"/>
                </a:solidFill>
                <a:latin typeface="Arial" panose="020B0604020202020204" pitchFamily="34" charset="0"/>
                <a:cs typeface="Arial" panose="020B0604020202020204" pitchFamily="34" charset="0"/>
              </a:rPr>
              <a:t>ФОПи</a:t>
            </a:r>
            <a:r>
              <a:rPr lang="uk-UA" sz="3100" b="1" dirty="0">
                <a:solidFill>
                  <a:schemeClr val="tx1"/>
                </a:solidFill>
                <a:latin typeface="Arial" panose="020B0604020202020204" pitchFamily="34" charset="0"/>
                <a:cs typeface="Arial" panose="020B0604020202020204" pitchFamily="34" charset="0"/>
              </a:rPr>
              <a:t> являються працівниками ПП </a:t>
            </a:r>
            <a:r>
              <a:rPr lang="uk-UA" sz="3100" dirty="0">
                <a:solidFill>
                  <a:schemeClr val="tx1"/>
                </a:solidFill>
                <a:latin typeface="Arial" panose="020B0604020202020204" pitchFamily="34" charset="0"/>
                <a:cs typeface="Arial" panose="020B0604020202020204" pitchFamily="34" charset="0"/>
              </a:rPr>
              <a:t>… та відповідно до наказів про прийняття на роботу </a:t>
            </a:r>
            <a:r>
              <a:rPr lang="uk-UA" sz="3100" b="1" dirty="0">
                <a:solidFill>
                  <a:schemeClr val="tx1"/>
                </a:solidFill>
                <a:latin typeface="Arial" panose="020B0604020202020204" pitchFamily="34" charset="0"/>
                <a:cs typeface="Arial" panose="020B0604020202020204" pitchFamily="34" charset="0"/>
              </a:rPr>
              <a:t>прийняті на постійне місце роботи з тривалістю робочого дня (тижня) 8 - (40) год.00 хв.</a:t>
            </a:r>
            <a:r>
              <a:rPr lang="uk-UA" sz="3100" dirty="0">
                <a:solidFill>
                  <a:schemeClr val="tx1"/>
                </a:solidFill>
                <a:latin typeface="Arial" panose="020B0604020202020204" pitchFamily="34" charset="0"/>
                <a:cs typeface="Arial" panose="020B0604020202020204" pitchFamily="34" charset="0"/>
              </a:rPr>
              <a:t>... Зокрема, ОСОБА_5 є директором ПП,… ОСОБА_1 - менеджер по закупівлі та маркетингу с/г продукції, ОСОБА_2 - менеджер з продукту та маркетингу </a:t>
            </a:r>
          </a:p>
          <a:p>
            <a:pPr algn="just">
              <a:spcBef>
                <a:spcPts val="1800"/>
              </a:spcBef>
            </a:pPr>
            <a:r>
              <a:rPr lang="uk-UA" sz="3100" b="1" dirty="0">
                <a:solidFill>
                  <a:schemeClr val="tx1"/>
                </a:solidFill>
                <a:latin typeface="Arial" panose="020B0604020202020204" pitchFamily="34" charset="0"/>
                <a:cs typeface="Arial" panose="020B0604020202020204" pitchFamily="34" charset="0"/>
              </a:rPr>
              <a:t>63.</a:t>
            </a:r>
            <a:r>
              <a:rPr lang="uk-UA" sz="3100" dirty="0">
                <a:solidFill>
                  <a:schemeClr val="tx1"/>
                </a:solidFill>
                <a:latin typeface="Arial" panose="020B0604020202020204" pitchFamily="34" charset="0"/>
                <a:cs typeface="Arial" panose="020B0604020202020204" pitchFamily="34" charset="0"/>
              </a:rPr>
              <a:t> В той же час, зазначені особи надають підприємству агентські послуги як ФОП в період діяльності з 01 січня 2016 року по 30 червня 2018 року в загальній сумі 10 984 237 грн.</a:t>
            </a:r>
          </a:p>
          <a:p>
            <a:pPr algn="just">
              <a:spcBef>
                <a:spcPts val="1800"/>
              </a:spcBef>
            </a:pPr>
            <a:r>
              <a:rPr lang="uk-UA" sz="3100" b="1" dirty="0">
                <a:latin typeface="Arial" panose="020B0604020202020204" pitchFamily="34" charset="0"/>
                <a:cs typeface="Arial" panose="020B0604020202020204" pitchFamily="34" charset="0"/>
              </a:rPr>
              <a:t>64.</a:t>
            </a:r>
            <a:r>
              <a:rPr lang="uk-UA" sz="3100" dirty="0">
                <a:latin typeface="Arial" panose="020B0604020202020204" pitchFamily="34" charset="0"/>
                <a:cs typeface="Arial" panose="020B0604020202020204" pitchFamily="34" charset="0"/>
              </a:rPr>
              <a:t> … вищевказані особи виконуючи роботу, що зазначена в звітах про послуги </a:t>
            </a:r>
            <a:r>
              <a:rPr lang="uk-UA" sz="3100" dirty="0" err="1">
                <a:latin typeface="Arial" panose="020B0604020202020204" pitchFamily="34" charset="0"/>
                <a:cs typeface="Arial" panose="020B0604020202020204" pitchFamily="34" charset="0"/>
              </a:rPr>
              <a:t>агента</a:t>
            </a:r>
            <a:r>
              <a:rPr lang="uk-UA" sz="3100" dirty="0">
                <a:latin typeface="Arial" panose="020B0604020202020204" pitchFamily="34" charset="0"/>
                <a:cs typeface="Arial" panose="020B0604020202020204" pitchFamily="34" charset="0"/>
              </a:rPr>
              <a:t>, фактично здійснювали свою трудову функцію, як працівники…, а не як </a:t>
            </a:r>
            <a:r>
              <a:rPr lang="uk-UA" sz="3100" dirty="0" err="1">
                <a:latin typeface="Arial" panose="020B0604020202020204" pitchFamily="34" charset="0"/>
                <a:cs typeface="Arial" panose="020B0604020202020204" pitchFamily="34" charset="0"/>
              </a:rPr>
              <a:t>ФОПи</a:t>
            </a:r>
            <a:r>
              <a:rPr lang="uk-UA" sz="3100" dirty="0">
                <a:latin typeface="Arial" panose="020B0604020202020204" pitchFamily="34" charset="0"/>
                <a:cs typeface="Arial" panose="020B0604020202020204" pitchFamily="34" charset="0"/>
              </a:rPr>
              <a:t>, оскільки предметом угод, які укладено між підприємством та ФОП..., є </a:t>
            </a:r>
            <a:r>
              <a:rPr lang="uk-UA" sz="3100" b="1" dirty="0">
                <a:latin typeface="Arial" panose="020B0604020202020204" pitchFamily="34" charset="0"/>
                <a:cs typeface="Arial" panose="020B0604020202020204" pitchFamily="34" charset="0"/>
              </a:rPr>
              <a:t>надання певних послуг за винагороду, які є тотожними трудовим функціям цих працівників.</a:t>
            </a:r>
          </a:p>
          <a:p>
            <a:pPr algn="just">
              <a:spcBef>
                <a:spcPts val="1800"/>
              </a:spcBef>
            </a:pPr>
            <a:r>
              <a:rPr lang="uk-UA" sz="3100" b="1" dirty="0">
                <a:latin typeface="Arial" panose="020B0604020202020204" pitchFamily="34" charset="0"/>
                <a:cs typeface="Arial" panose="020B0604020202020204" pitchFamily="34" charset="0"/>
              </a:rPr>
              <a:t>65.</a:t>
            </a:r>
            <a:r>
              <a:rPr lang="uk-UA" sz="3100" dirty="0">
                <a:latin typeface="Arial" panose="020B0604020202020204" pitchFamily="34" charset="0"/>
                <a:cs typeface="Arial" panose="020B0604020202020204" pitchFamily="34" charset="0"/>
              </a:rPr>
              <a:t> При цьому… </a:t>
            </a:r>
            <a:r>
              <a:rPr lang="uk-UA" sz="3100" b="1" dirty="0">
                <a:latin typeface="Arial" panose="020B0604020202020204" pitchFamily="34" charset="0"/>
                <a:cs typeface="Arial" panose="020B0604020202020204" pitchFamily="34" charset="0"/>
              </a:rPr>
              <a:t>не підтверджується жодними доказами, що послуги надавалися у вільний від роботи час</a:t>
            </a:r>
            <a:r>
              <a:rPr lang="uk-UA" sz="3100" dirty="0">
                <a:latin typeface="Arial" panose="020B0604020202020204" pitchFamily="34" charset="0"/>
                <a:cs typeface="Arial" panose="020B0604020202020204" pitchFamily="34" charset="0"/>
              </a:rPr>
              <a:t>...»</a:t>
            </a:r>
          </a:p>
        </p:txBody>
      </p:sp>
      <p:sp>
        <p:nvSpPr>
          <p:cNvPr id="12" name="Овал 11"/>
          <p:cNvSpPr/>
          <p:nvPr/>
        </p:nvSpPr>
        <p:spPr>
          <a:xfrm>
            <a:off x="1817144" y="1419970"/>
            <a:ext cx="6741992" cy="2445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a:t>
            </a:r>
            <a:r>
              <a:rPr lang="uk-UA" sz="3400" smtClean="0">
                <a:latin typeface="Arial" panose="020B0604020202020204" pitchFamily="34" charset="0"/>
                <a:cs typeface="Arial" panose="020B0604020202020204" pitchFamily="34" charset="0"/>
              </a:rPr>
              <a:t>29.09.22 </a:t>
            </a:r>
            <a:r>
              <a:rPr lang="uk-UA" sz="3400">
                <a:latin typeface="Arial" panose="020B0604020202020204" pitchFamily="34" charset="0"/>
                <a:cs typeface="Arial" panose="020B0604020202020204" pitchFamily="34" charset="0"/>
              </a:rPr>
              <a:t>у справі №</a:t>
            </a:r>
            <a:r>
              <a:rPr lang="ru-RU" sz="3400">
                <a:latin typeface="Arial" panose="020B0604020202020204" pitchFamily="34" charset="0"/>
                <a:cs typeface="Arial" panose="020B0604020202020204" pitchFamily="34" charset="0"/>
              </a:rPr>
              <a:t>120/1640/19-а</a:t>
            </a:r>
          </a:p>
        </p:txBody>
      </p:sp>
      <p:sp>
        <p:nvSpPr>
          <p:cNvPr id="13" name="Прямокутник 12"/>
          <p:cNvSpPr/>
          <p:nvPr/>
        </p:nvSpPr>
        <p:spPr>
          <a:xfrm>
            <a:off x="14461331" y="1520170"/>
            <a:ext cx="4113181" cy="23453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Garamond" panose="02020404030301010803" pitchFamily="18" charset="0"/>
              </a:rPr>
              <a:t>НЕГАТИВ!!!</a:t>
            </a:r>
            <a:endParaRPr lang="ru-RU" b="1" dirty="0">
              <a:latin typeface="Garamond" panose="02020404030301010803" pitchFamily="18"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52</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57940513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ОПЕРАЦІЇ З ФОП-ами ПІД ОСОБЛИВИМ КОНТРОЛЕМ</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42A53A1E-C8BA-D9D7-25E1-0FE3DBEADA68}"/>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8" name="Номер слайда 4">
            <a:extLst>
              <a:ext uri="{FF2B5EF4-FFF2-40B4-BE49-F238E27FC236}">
                <a16:creationId xmlns:a16="http://schemas.microsoft.com/office/drawing/2014/main" id="{C6A5A5CA-0A01-29A1-0591-E97B1B14993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53</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2" name="Прямокутник 1"/>
          <p:cNvSpPr/>
          <p:nvPr/>
        </p:nvSpPr>
        <p:spPr>
          <a:xfrm>
            <a:off x="1817143" y="4948022"/>
            <a:ext cx="20616403" cy="7294305"/>
          </a:xfrm>
          <a:prstGeom prst="rect">
            <a:avLst/>
          </a:prstGeom>
        </p:spPr>
        <p:txBody>
          <a:bodyPr wrap="square">
            <a:spAutoFit/>
          </a:bodyPr>
          <a:lstStyle/>
          <a:p>
            <a:pPr algn="just">
              <a:spcBef>
                <a:spcPts val="1800"/>
              </a:spcBef>
            </a:pPr>
            <a:r>
              <a:rPr lang="uk-UA" sz="3400" dirty="0">
                <a:solidFill>
                  <a:schemeClr val="tx1"/>
                </a:solidFill>
                <a:latin typeface="Arial" panose="020B0604020202020204" pitchFamily="34" charset="0"/>
                <a:cs typeface="Arial" panose="020B0604020202020204" pitchFamily="34" charset="0"/>
              </a:rPr>
              <a:t>«</a:t>
            </a:r>
            <a:r>
              <a:rPr lang="uk-UA" sz="3400" dirty="0">
                <a:latin typeface="Arial" panose="020B0604020202020204" pitchFamily="34" charset="0"/>
                <a:cs typeface="Arial" panose="020B0604020202020204" pitchFamily="34" charset="0"/>
              </a:rPr>
              <a:t>… фактично відносини між позивачем та ФОП ОСОБА_1 не були трудовими, оскільки:</a:t>
            </a:r>
          </a:p>
          <a:p>
            <a:pPr algn="just">
              <a:spcBef>
                <a:spcPts val="1800"/>
              </a:spcBef>
            </a:pPr>
            <a:r>
              <a:rPr lang="uk-UA" sz="3400" dirty="0">
                <a:latin typeface="Arial" panose="020B0604020202020204" pitchFamily="34" charset="0"/>
                <a:cs typeface="Arial" panose="020B0604020202020204" pitchFamily="34" charset="0"/>
              </a:rPr>
              <a:t>- </a:t>
            </a:r>
            <a:r>
              <a:rPr lang="uk-UA" sz="3400" b="1" dirty="0">
                <a:latin typeface="Arial" panose="020B0604020202020204" pitchFamily="34" charset="0"/>
                <a:cs typeface="Arial" panose="020B0604020202020204" pitchFamily="34" charset="0"/>
              </a:rPr>
              <a:t>метою договірних правовідносин </a:t>
            </a:r>
            <a:r>
              <a:rPr lang="uk-UA" sz="3400" dirty="0">
                <a:latin typeface="Arial" panose="020B0604020202020204" pitchFamily="34" charset="0"/>
                <a:cs typeface="Arial" panose="020B0604020202020204" pitchFamily="34" charset="0"/>
              </a:rPr>
              <a:t>між суб`єктами господарювання було саме </a:t>
            </a:r>
            <a:r>
              <a:rPr lang="uk-UA" sz="3400" b="1" dirty="0">
                <a:latin typeface="Arial" panose="020B0604020202020204" pitchFamily="34" charset="0"/>
                <a:cs typeface="Arial" panose="020B0604020202020204" pitchFamily="34" charset="0"/>
              </a:rPr>
              <a:t>отримання певного матеріального результату;</a:t>
            </a:r>
          </a:p>
          <a:p>
            <a:pPr algn="just">
              <a:spcBef>
                <a:spcPts val="1800"/>
              </a:spcBef>
            </a:pPr>
            <a:r>
              <a:rPr lang="uk-UA" sz="3400" dirty="0">
                <a:latin typeface="Arial" panose="020B0604020202020204" pitchFamily="34" charset="0"/>
                <a:cs typeface="Arial" panose="020B0604020202020204" pitchFamily="34" charset="0"/>
              </a:rPr>
              <a:t>- </a:t>
            </a:r>
            <a:r>
              <a:rPr lang="uk-UA" sz="3400" b="1" dirty="0">
                <a:latin typeface="Arial" panose="020B0604020202020204" pitchFamily="34" charset="0"/>
                <a:cs typeface="Arial" panose="020B0604020202020204" pitchFamily="34" charset="0"/>
              </a:rPr>
              <a:t>докази виконання відповідних послуг </a:t>
            </a:r>
            <a:r>
              <a:rPr lang="uk-UA" sz="3400" dirty="0">
                <a:latin typeface="Arial" panose="020B0604020202020204" pitchFamily="34" charset="0"/>
                <a:cs typeface="Arial" panose="020B0604020202020204" pitchFamily="34" charset="0"/>
              </a:rPr>
              <a:t>ФОП ОСОБА_1 </a:t>
            </a:r>
            <a:r>
              <a:rPr lang="uk-UA" sz="3400" b="1" dirty="0">
                <a:latin typeface="Arial" panose="020B0604020202020204" pitchFamily="34" charset="0"/>
                <a:cs typeface="Arial" panose="020B0604020202020204" pitchFamily="34" charset="0"/>
              </a:rPr>
              <a:t>в робочий час та підпорядкування трудовій дисципліні відсутні</a:t>
            </a:r>
            <a:r>
              <a:rPr lang="uk-UA" sz="3400" dirty="0">
                <a:latin typeface="Arial" panose="020B0604020202020204" pitchFamily="34" charset="0"/>
                <a:cs typeface="Arial" panose="020B0604020202020204" pitchFamily="34" charset="0"/>
              </a:rPr>
              <a:t>;</a:t>
            </a:r>
          </a:p>
          <a:p>
            <a:pPr algn="just">
              <a:spcBef>
                <a:spcPts val="1800"/>
              </a:spcBef>
            </a:pPr>
            <a:r>
              <a:rPr lang="uk-UA" sz="3400" dirty="0">
                <a:latin typeface="Arial" panose="020B0604020202020204" pitchFamily="34" charset="0"/>
                <a:cs typeface="Arial" panose="020B0604020202020204" pitchFamily="34" charset="0"/>
              </a:rPr>
              <a:t>- належні </a:t>
            </a:r>
            <a:r>
              <a:rPr lang="uk-UA" sz="3400" b="1" dirty="0">
                <a:latin typeface="Arial" panose="020B0604020202020204" pitchFamily="34" charset="0"/>
                <a:cs typeface="Arial" panose="020B0604020202020204" pitchFamily="34" charset="0"/>
              </a:rPr>
              <a:t>докази на підтвердження того, що функції </a:t>
            </a:r>
            <a:r>
              <a:rPr lang="uk-UA" sz="3400" dirty="0">
                <a:latin typeface="Arial" panose="020B0604020202020204" pitchFamily="34" charset="0"/>
                <a:cs typeface="Arial" panose="020B0604020202020204" pitchFamily="34" charset="0"/>
              </a:rPr>
              <a:t>ФОП ОСОБА_1, як особи, що здійснила комплекс робіт з підготовки та проведення рекламної кампанії конференцій, та директора ТОВ «…» </a:t>
            </a:r>
            <a:r>
              <a:rPr lang="uk-UA" sz="3400" b="1" dirty="0">
                <a:latin typeface="Arial" panose="020B0604020202020204" pitchFamily="34" charset="0"/>
                <a:cs typeface="Arial" panose="020B0604020202020204" pitchFamily="34" charset="0"/>
              </a:rPr>
              <a:t>співпадають, як і неможливості розділення таких функцій, - відсутні</a:t>
            </a:r>
            <a:r>
              <a:rPr lang="uk-UA" sz="3400" dirty="0">
                <a:latin typeface="Arial" panose="020B0604020202020204" pitchFamily="34" charset="0"/>
                <a:cs typeface="Arial" panose="020B0604020202020204" pitchFamily="34" charset="0"/>
              </a:rPr>
              <a:t>; до того ж, відповідачем </a:t>
            </a:r>
            <a:r>
              <a:rPr lang="uk-UA" sz="3400" b="1" dirty="0">
                <a:latin typeface="Arial" panose="020B0604020202020204" pitchFamily="34" charset="0"/>
                <a:cs typeface="Arial" panose="020B0604020202020204" pitchFamily="34" charset="0"/>
              </a:rPr>
              <a:t>не надано доказів на підтвердження аналізу функцій директора позивача відповідно до посадових інструкцій</a:t>
            </a:r>
            <a:r>
              <a:rPr lang="uk-UA" sz="3400" dirty="0">
                <a:latin typeface="Arial" panose="020B0604020202020204" pitchFamily="34" charset="0"/>
                <a:cs typeface="Arial" panose="020B0604020202020204" pitchFamily="34" charset="0"/>
              </a:rPr>
              <a:t> саме позивача;</a:t>
            </a:r>
          </a:p>
          <a:p>
            <a:pPr algn="just">
              <a:spcBef>
                <a:spcPts val="1800"/>
              </a:spcBef>
            </a:pPr>
            <a:r>
              <a:rPr lang="uk-UA" sz="3400" dirty="0">
                <a:latin typeface="Arial" panose="020B0604020202020204" pitchFamily="34" charset="0"/>
                <a:cs typeface="Arial" panose="020B0604020202020204" pitchFamily="34" charset="0"/>
              </a:rPr>
              <a:t>- ФОП ОСОБА_1,… </a:t>
            </a:r>
            <a:r>
              <a:rPr lang="uk-UA" sz="3400" b="1" dirty="0">
                <a:latin typeface="Arial" panose="020B0604020202020204" pitchFamily="34" charset="0"/>
                <a:cs typeface="Arial" panose="020B0604020202020204" pitchFamily="34" charset="0"/>
              </a:rPr>
              <a:t>надавав послуги не тільки позивачу, але й іншим особам</a:t>
            </a:r>
            <a:r>
              <a:rPr lang="uk-UA" sz="3400" dirty="0">
                <a:latin typeface="Arial" panose="020B0604020202020204" pitchFamily="34" charset="0"/>
                <a:cs typeface="Arial" panose="020B0604020202020204" pitchFamily="34" charset="0"/>
              </a:rPr>
              <a:t>,… і за надання вказаних послуг також отримував грошову винагороду від відповідних суб`єктів господарювання.</a:t>
            </a:r>
          </a:p>
        </p:txBody>
      </p:sp>
      <p:sp>
        <p:nvSpPr>
          <p:cNvPr id="12" name="Овал 11"/>
          <p:cNvSpPr/>
          <p:nvPr/>
        </p:nvSpPr>
        <p:spPr>
          <a:xfrm>
            <a:off x="1885564" y="1038756"/>
            <a:ext cx="8782436" cy="3561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a:t>
            </a:r>
            <a:r>
              <a:rPr lang="uk-UA" sz="3400" smtClean="0">
                <a:latin typeface="Arial" panose="020B0604020202020204" pitchFamily="34" charset="0"/>
                <a:cs typeface="Arial" panose="020B0604020202020204" pitchFamily="34" charset="0"/>
              </a:rPr>
              <a:t>від 08.07.24 у праві №</a:t>
            </a:r>
            <a:r>
              <a:rPr lang="ru-RU" sz="3400" smtClean="0">
                <a:latin typeface="Arial" panose="020B0604020202020204" pitchFamily="34" charset="0"/>
                <a:cs typeface="Arial" panose="020B0604020202020204" pitchFamily="34" charset="0"/>
              </a:rPr>
              <a:t>160/9396/20, від 21.02.24 у справі №520/27606/21,</a:t>
            </a:r>
            <a:r>
              <a:rPr lang="uk-UA" sz="3400" smtClean="0">
                <a:latin typeface="Arial" panose="020B0604020202020204" pitchFamily="34" charset="0"/>
                <a:cs typeface="Arial" panose="020B0604020202020204" pitchFamily="34" charset="0"/>
              </a:rPr>
              <a:t> від 31.01.20 </a:t>
            </a:r>
            <a:r>
              <a:rPr lang="uk-UA" sz="3400">
                <a:latin typeface="Arial" panose="020B0604020202020204" pitchFamily="34" charset="0"/>
                <a:cs typeface="Arial" panose="020B0604020202020204" pitchFamily="34" charset="0"/>
              </a:rPr>
              <a:t>у справі №</a:t>
            </a:r>
            <a:r>
              <a:rPr lang="ru-RU" sz="3400">
                <a:latin typeface="Arial" panose="020B0604020202020204" pitchFamily="34" charset="0"/>
                <a:cs typeface="Arial" panose="020B0604020202020204" pitchFamily="34" charset="0"/>
              </a:rPr>
              <a:t>826/14889/18</a:t>
            </a:r>
          </a:p>
        </p:txBody>
      </p:sp>
      <p:sp>
        <p:nvSpPr>
          <p:cNvPr id="11" name="Прямокутник 10"/>
          <p:cNvSpPr/>
          <p:nvPr/>
        </p:nvSpPr>
        <p:spPr>
          <a:xfrm>
            <a:off x="14822025" y="1806625"/>
            <a:ext cx="3867573" cy="24455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53</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01154935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НЕ ЗАБУВАЙТЕ ПРО «БЕЗТОВАРНІСТЬ»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42A53A1E-C8BA-D9D7-25E1-0FE3DBEADA68}"/>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8" name="Номер слайда 4">
            <a:extLst>
              <a:ext uri="{FF2B5EF4-FFF2-40B4-BE49-F238E27FC236}">
                <a16:creationId xmlns:a16="http://schemas.microsoft.com/office/drawing/2014/main" id="{C6A5A5CA-0A01-29A1-0591-E97B1B14993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54</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5" name="Округлений прямокутник 4"/>
          <p:cNvSpPr/>
          <p:nvPr/>
        </p:nvSpPr>
        <p:spPr>
          <a:xfrm>
            <a:off x="4854631" y="5374405"/>
            <a:ext cx="5286896" cy="2724150"/>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uk-UA" b="1">
              <a:solidFill>
                <a:srgbClr val="FFFFFF"/>
              </a:solidFill>
              <a:latin typeface="Arial" panose="020B0604020202020204" pitchFamily="34" charset="0"/>
              <a:ea typeface="+mn-ea"/>
              <a:cs typeface="Arial" panose="020B060402020202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uk-UA" b="1">
                <a:solidFill>
                  <a:srgbClr val="FFFFFF"/>
                </a:solidFill>
                <a:latin typeface="Arial" panose="020B0604020202020204" pitchFamily="34" charset="0"/>
                <a:ea typeface="+mn-ea"/>
                <a:cs typeface="Arial" panose="020B0604020202020204" pitchFamily="34" charset="0"/>
                <a:sym typeface="Helvetica Neue Medium"/>
              </a:rPr>
              <a:t>«БЕЗТОВАРНІСТЬ» ОПЕРАЦІЙ</a:t>
            </a:r>
          </a:p>
          <a:p>
            <a:pPr marL="0" marR="0" indent="0" algn="ctr" defTabSz="825500" rtl="0" fontAlgn="auto" latinLnBrk="0" hangingPunct="0">
              <a:lnSpc>
                <a:spcPct val="100000"/>
              </a:lnSpc>
              <a:spcBef>
                <a:spcPts val="0"/>
              </a:spcBef>
              <a:spcAft>
                <a:spcPts val="0"/>
              </a:spcAft>
              <a:buClrTx/>
              <a:buSzTx/>
              <a:buFontTx/>
              <a:buNone/>
              <a:tabLst/>
            </a:pPr>
            <a:endParaRPr kumimoji="0" lang="ru-RU" b="1"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p:txBody>
      </p:sp>
      <p:sp>
        <p:nvSpPr>
          <p:cNvPr id="13" name="Округлений прямокутник 12"/>
          <p:cNvSpPr/>
          <p:nvPr/>
        </p:nvSpPr>
        <p:spPr>
          <a:xfrm>
            <a:off x="14090503" y="9495350"/>
            <a:ext cx="4438997" cy="1702594"/>
          </a:xfrm>
          <a:prstGeom prst="round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1600" b="0" i="0" u="none" strike="noStrike" cap="none" spc="0" normalizeH="0" baseline="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uk-UA" sz="3200" b="0" i="0" u="none" strike="noStrike" cap="none" spc="0" normalizeH="0" baseline="0">
                <a:ln>
                  <a:noFill/>
                </a:ln>
                <a:solidFill>
                  <a:srgbClr val="FFFFFF"/>
                </a:solidFill>
                <a:effectLst/>
                <a:uFillTx/>
                <a:latin typeface="+mn-lt"/>
                <a:ea typeface="+mn-ea"/>
                <a:cs typeface="+mn-cs"/>
                <a:sym typeface="Helvetica Neue Medium"/>
              </a:rPr>
              <a:t>«безтоварність навпаки»</a:t>
            </a:r>
          </a:p>
          <a:p>
            <a:pPr marL="0" marR="0" indent="0" algn="ctr" defTabSz="8255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Округлений прямокутник 13"/>
          <p:cNvSpPr/>
          <p:nvPr/>
        </p:nvSpPr>
        <p:spPr>
          <a:xfrm>
            <a:off x="14090503" y="5799131"/>
            <a:ext cx="4438997" cy="1736646"/>
          </a:xfrm>
          <a:prstGeom prst="roundRect">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uk-UA" sz="100">
              <a:solidFill>
                <a:srgbClr val="FFFFFF"/>
              </a:solidFill>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uk-UA" sz="3200">
                <a:solidFill>
                  <a:srgbClr val="FFFFFF"/>
                </a:solidFill>
                <a:latin typeface="+mn-lt"/>
                <a:ea typeface="+mn-ea"/>
                <a:cs typeface="+mn-cs"/>
                <a:sym typeface="Helvetica Neue Medium"/>
              </a:rPr>
              <a:t>претензії до діяльності контрагентів</a:t>
            </a:r>
          </a:p>
          <a:p>
            <a:pPr marL="0" marR="0" indent="0" algn="ctr" defTabSz="825500" rtl="0" fontAlgn="auto" latinLnBrk="0" hangingPunct="0">
              <a:lnSpc>
                <a:spcPct val="100000"/>
              </a:lnSpc>
              <a:spcBef>
                <a:spcPts val="0"/>
              </a:spcBef>
              <a:spcAft>
                <a:spcPts val="0"/>
              </a:spcAft>
              <a:buClrTx/>
              <a:buSzTx/>
              <a:buFontTx/>
              <a:buNone/>
              <a:tabLst/>
            </a:pPr>
            <a:endParaRPr kumimoji="0" lang="ru-RU" sz="3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Округлений прямокутник 14"/>
          <p:cNvSpPr/>
          <p:nvPr/>
        </p:nvSpPr>
        <p:spPr>
          <a:xfrm>
            <a:off x="14090503" y="2338072"/>
            <a:ext cx="4438997" cy="1634490"/>
          </a:xfrm>
          <a:prstGeom prst="roundRect">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uk-UA" sz="3200">
                <a:solidFill>
                  <a:srgbClr val="FFFFFF"/>
                </a:solidFill>
                <a:latin typeface="+mn-lt"/>
                <a:ea typeface="+mn-ea"/>
                <a:cs typeface="+mn-cs"/>
                <a:sym typeface="Helvetica Neue Medium"/>
              </a:rPr>
              <a:t>відсутня можливість підтівердити реальність</a:t>
            </a: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Ліва фігурна дужка 15"/>
          <p:cNvSpPr/>
          <p:nvPr/>
        </p:nvSpPr>
        <p:spPr>
          <a:xfrm>
            <a:off x="11504815" y="2743200"/>
            <a:ext cx="1147156" cy="8129847"/>
          </a:xfrm>
          <a:prstGeom prst="leftBrace">
            <a:avLst/>
          </a:prstGeom>
          <a:noFill/>
          <a:ln w="254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7030A0"/>
              </a:solidFill>
              <a:effectLst/>
              <a:uFillTx/>
            </a:endParaRPr>
          </a:p>
        </p:txBody>
      </p:sp>
      <p:sp>
        <p:nvSpPr>
          <p:cNvPr id="17" name="Прямокутник 16"/>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Місце для номера слайда 10"/>
          <p:cNvSpPr>
            <a:spLocks noGrp="1"/>
          </p:cNvSpPr>
          <p:nvPr>
            <p:ph type="sldNum" sz="quarter" idx="7"/>
          </p:nvPr>
        </p:nvSpPr>
        <p:spPr/>
        <p:txBody>
          <a:bodyPr/>
          <a:lstStyle/>
          <a:p>
            <a:fld id="{B6F15528-21DE-4FAA-801E-634DDDAF4B2B}" type="slidenum">
              <a:rPr lang="ru-RU" smtClean="0"/>
              <a:t>54</a:t>
            </a:fld>
            <a:endParaRPr lang="ru-RU"/>
          </a:p>
        </p:txBody>
      </p:sp>
      <p:sp>
        <p:nvSpPr>
          <p:cNvPr id="19" name="Прямокутник 18"/>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961270976"/>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«НАЛЕЖНА ОБАЧНІСТЬ»</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948319" y="4097226"/>
            <a:ext cx="21008988" cy="5870838"/>
          </a:xfrm>
          <a:prstGeom prst="rect">
            <a:avLst/>
          </a:prstGeom>
        </p:spPr>
        <p:txBody>
          <a:bodyPr wrap="square">
            <a:spAutoFit/>
          </a:bodyPr>
          <a:lstStyle/>
          <a:p>
            <a:pPr algn="just">
              <a:spcBef>
                <a:spcPts val="1800"/>
              </a:spcBef>
            </a:pPr>
            <a:r>
              <a:rPr lang="uk-UA" sz="3400" dirty="0">
                <a:solidFill>
                  <a:schemeClr val="tx1"/>
                </a:solidFill>
                <a:latin typeface="Arial" panose="020B0604020202020204" pitchFamily="34" charset="0"/>
                <a:cs typeface="Arial" panose="020B0604020202020204" pitchFamily="34" charset="0"/>
              </a:rPr>
              <a:t>«… у разі встановлення …обставин, які свідчать, що платник податків </a:t>
            </a:r>
            <a:r>
              <a:rPr lang="uk-UA" sz="3400" b="1" dirty="0">
                <a:solidFill>
                  <a:schemeClr val="tx1"/>
                </a:solidFill>
                <a:latin typeface="Arial" panose="020B0604020202020204" pitchFamily="34" charset="0"/>
                <a:cs typeface="Arial" panose="020B0604020202020204" pitchFamily="34" charset="0"/>
              </a:rPr>
              <a:t>був чи міг бути обізнаний щодо протиправної діяльності його контрагента</a:t>
            </a:r>
            <a:r>
              <a:rPr lang="uk-UA" sz="3400" dirty="0">
                <a:solidFill>
                  <a:schemeClr val="tx1"/>
                </a:solidFill>
                <a:latin typeface="Arial" panose="020B0604020202020204" pitchFamily="34" charset="0"/>
                <a:cs typeface="Arial" panose="020B0604020202020204" pitchFamily="34" charset="0"/>
              </a:rPr>
              <a:t>, … або у разі коли платник податків </a:t>
            </a:r>
            <a:r>
              <a:rPr lang="uk-UA" sz="3400" b="1" dirty="0">
                <a:solidFill>
                  <a:schemeClr val="tx1"/>
                </a:solidFill>
                <a:latin typeface="Arial" panose="020B0604020202020204" pitchFamily="34" charset="0"/>
                <a:cs typeface="Arial" panose="020B0604020202020204" pitchFamily="34" charset="0"/>
              </a:rPr>
              <a:t>діяв без належної обачності чи обережності при виборі контрагента</a:t>
            </a:r>
            <a:r>
              <a:rPr lang="uk-UA" sz="3400" dirty="0">
                <a:solidFill>
                  <a:schemeClr val="tx1"/>
                </a:solidFill>
                <a:latin typeface="Arial" panose="020B0604020202020204" pitchFamily="34" charset="0"/>
                <a:cs typeface="Arial" panose="020B0604020202020204" pitchFamily="34" charset="0"/>
              </a:rPr>
              <a:t>, який не виконує податкового </a:t>
            </a:r>
            <a:r>
              <a:rPr lang="uk-UA" sz="3400" dirty="0" err="1">
                <a:solidFill>
                  <a:schemeClr val="tx1"/>
                </a:solidFill>
                <a:latin typeface="Arial" panose="020B0604020202020204" pitchFamily="34" charset="0"/>
                <a:cs typeface="Arial" panose="020B0604020202020204" pitchFamily="34" charset="0"/>
              </a:rPr>
              <a:t>обов`яз</a:t>
            </a:r>
            <a:r>
              <a:rPr lang="uk-UA" sz="3400" dirty="0">
                <a:solidFill>
                  <a:schemeClr val="tx1"/>
                </a:solidFill>
                <a:latin typeface="Arial" panose="020B0604020202020204" pitchFamily="34" charset="0"/>
                <a:cs typeface="Arial" panose="020B0604020202020204" pitchFamily="34" charset="0"/>
              </a:rPr>
              <a:t>-ку, при встановлених обставинах, які спростовують реальність господарських операцій, отримана таким платником податків податкова вигода у вигляді права на витрати та податковий кредит є безпідставною…</a:t>
            </a:r>
          </a:p>
          <a:p>
            <a:pPr algn="just">
              <a:spcBef>
                <a:spcPts val="1800"/>
              </a:spcBef>
            </a:pPr>
            <a:r>
              <a:rPr lang="uk-UA" sz="3400" dirty="0">
                <a:solidFill>
                  <a:schemeClr val="tx1"/>
                </a:solidFill>
                <a:latin typeface="Arial" panose="020B0604020202020204" pitchFamily="34" charset="0"/>
                <a:cs typeface="Arial" panose="020B0604020202020204" pitchFamily="34" charset="0"/>
              </a:rPr>
              <a:t>… позивач </a:t>
            </a:r>
            <a:r>
              <a:rPr lang="uk-UA" sz="3400" b="1" dirty="0">
                <a:solidFill>
                  <a:schemeClr val="tx1"/>
                </a:solidFill>
                <a:latin typeface="Arial" panose="020B0604020202020204" pitchFamily="34" charset="0"/>
                <a:cs typeface="Arial" panose="020B0604020202020204" pitchFamily="34" charset="0"/>
              </a:rPr>
              <a:t>не довів, що він діяв з належною обачністю при виборі контрагента та розумними заходами пересвідчився у достовірності первинних документів</a:t>
            </a:r>
            <a:r>
              <a:rPr lang="uk-UA" sz="3400" dirty="0">
                <a:solidFill>
                  <a:schemeClr val="tx1"/>
                </a:solidFill>
                <a:latin typeface="Arial" panose="020B0604020202020204" pitchFamily="34" charset="0"/>
                <a:cs typeface="Arial" panose="020B0604020202020204" pitchFamily="34" charset="0"/>
              </a:rPr>
              <a:t>, на підставі яких сформував показники свого бухгалтерського та податкового обліку»</a:t>
            </a:r>
          </a:p>
          <a:p>
            <a:pPr>
              <a:spcBef>
                <a:spcPts val="1800"/>
              </a:spcBef>
            </a:pPr>
            <a:endParaRPr lang="uk-UA" sz="3200" b="1" dirty="0">
              <a:solidFill>
                <a:schemeClr val="tx1"/>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pic>
        <p:nvPicPr>
          <p:cNvPr id="10" name="Picture 4" descr="Перевірка контраген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6605" y="1604665"/>
            <a:ext cx="7139433" cy="2630245"/>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Довіряй, але перевіряй&quot; - перевірка надійності контрагента — YouControl"/>
          <p:cNvPicPr/>
          <p:nvPr/>
        </p:nvPicPr>
        <p:blipFill>
          <a:blip r:embed="rId4">
            <a:extLst>
              <a:ext uri="{28A0092B-C50C-407E-A947-70E740481C1C}">
                <a14:useLocalDpi xmlns:a14="http://schemas.microsoft.com/office/drawing/2010/main" val="0"/>
              </a:ext>
            </a:extLst>
          </a:blip>
          <a:srcRect/>
          <a:stretch>
            <a:fillRect/>
          </a:stretch>
        </p:blipFill>
        <p:spPr bwMode="auto">
          <a:xfrm>
            <a:off x="1817142" y="9572075"/>
            <a:ext cx="7290281" cy="3389381"/>
          </a:xfrm>
          <a:prstGeom prst="rect">
            <a:avLst/>
          </a:prstGeom>
          <a:noFill/>
          <a:ln>
            <a:noFill/>
          </a:ln>
        </p:spPr>
      </p:pic>
      <p:sp>
        <p:nvSpPr>
          <p:cNvPr id="14" name="Прямокутник 13"/>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55</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9" name="Овал 18"/>
          <p:cNvSpPr/>
          <p:nvPr/>
        </p:nvSpPr>
        <p:spPr>
          <a:xfrm>
            <a:off x="2091286" y="1269188"/>
            <a:ext cx="7917238" cy="2828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a:t>
            </a:r>
            <a:r>
              <a:rPr lang="uk-UA" sz="3400" smtClean="0">
                <a:latin typeface="Arial" panose="020B0604020202020204" pitchFamily="34" charset="0"/>
                <a:cs typeface="Arial" panose="020B0604020202020204" pitchFamily="34" charset="0"/>
              </a:rPr>
              <a:t>19.09.23 </a:t>
            </a:r>
            <a:r>
              <a:rPr lang="uk-UA" sz="3400">
                <a:latin typeface="Arial" panose="020B0604020202020204" pitchFamily="34" charset="0"/>
                <a:cs typeface="Arial" panose="020B0604020202020204" pitchFamily="34" charset="0"/>
              </a:rPr>
              <a:t>у справі </a:t>
            </a:r>
            <a:r>
              <a:rPr lang="uk-UA" sz="3400" smtClean="0">
                <a:latin typeface="Arial" panose="020B0604020202020204" pitchFamily="34" charset="0"/>
                <a:cs typeface="Arial" panose="020B0604020202020204" pitchFamily="34" charset="0"/>
              </a:rPr>
              <a:t>№</a:t>
            </a:r>
            <a:r>
              <a:rPr lang="ru-RU" sz="3400" smtClean="0">
                <a:latin typeface="Arial" panose="020B0604020202020204" pitchFamily="34" charset="0"/>
                <a:cs typeface="Arial" panose="020B0604020202020204" pitchFamily="34" charset="0"/>
              </a:rPr>
              <a:t>809/2970/14, від 03.08.23 у справі №380/2589/22</a:t>
            </a:r>
            <a:endParaRPr lang="ru-RU" sz="3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677008"/>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«НАЛЕЖНА ОБАЧНІСТЬ»</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948319" y="4259840"/>
            <a:ext cx="20745426" cy="8371523"/>
          </a:xfrm>
          <a:prstGeom prst="rect">
            <a:avLst/>
          </a:prstGeom>
        </p:spPr>
        <p:txBody>
          <a:bodyPr wrap="square">
            <a:spAutoFit/>
          </a:bodyPr>
          <a:lstStyle/>
          <a:p>
            <a:pPr algn="just">
              <a:spcBef>
                <a:spcPts val="1800"/>
              </a:spcBef>
            </a:pPr>
            <a:r>
              <a:rPr lang="uk-UA" sz="3200" dirty="0">
                <a:solidFill>
                  <a:schemeClr val="tx1"/>
                </a:solidFill>
                <a:latin typeface="Arial" panose="020B0604020202020204" pitchFamily="34" charset="0"/>
                <a:cs typeface="Arial" panose="020B0604020202020204" pitchFamily="34" charset="0"/>
              </a:rPr>
              <a:t>«… </a:t>
            </a:r>
            <a:r>
              <a:rPr lang="uk-UA" sz="3200" dirty="0">
                <a:latin typeface="Arial" panose="020B0604020202020204" pitchFamily="34" charset="0"/>
                <a:cs typeface="Arial" panose="020B0604020202020204" pitchFamily="34" charset="0"/>
              </a:rPr>
              <a:t>платник податків не може бути обмежений у використанні первинного документа для цілей податкового обліку в тому разі, </a:t>
            </a:r>
            <a:r>
              <a:rPr lang="uk-UA" sz="3200" b="1" dirty="0">
                <a:latin typeface="Arial" panose="020B0604020202020204" pitchFamily="34" charset="0"/>
                <a:cs typeface="Arial" panose="020B0604020202020204" pitchFamily="34" charset="0"/>
              </a:rPr>
              <a:t>якщо безпосередньо він не вносив до такого документа неправдиві (недостовірні) відомості</a:t>
            </a:r>
            <a:r>
              <a:rPr lang="uk-UA" sz="3200" dirty="0">
                <a:latin typeface="Arial" panose="020B0604020202020204" pitchFamily="34" charset="0"/>
                <a:cs typeface="Arial" panose="020B0604020202020204" pitchFamily="34" charset="0"/>
              </a:rPr>
              <a:t>. Всі негативні наслідки, пов`язані з недостовірністю даних, зазначених у первинному документі, мають покладатися виключно на ту особу, яка їх внесла. Якщо іншою особою були внесені до документа відомості щодо учасника господарської операції, який має дефекти правового статусу, то </a:t>
            </a:r>
            <a:r>
              <a:rPr lang="uk-UA" sz="3200" b="1" dirty="0">
                <a:latin typeface="Arial" panose="020B0604020202020204" pitchFamily="34" charset="0"/>
                <a:cs typeface="Arial" panose="020B0604020202020204" pitchFamily="34" charset="0"/>
              </a:rPr>
              <a:t>добросовісний платник податків, який скористався відповідним документом для підтвердження даних свого податкового обліку, не може зазнавати жодних негативних наслідків</a:t>
            </a:r>
            <a:r>
              <a:rPr lang="uk-UA" sz="3200" dirty="0">
                <a:latin typeface="Arial" panose="020B0604020202020204" pitchFamily="34" charset="0"/>
                <a:cs typeface="Arial" panose="020B0604020202020204" pitchFamily="34" charset="0"/>
              </a:rPr>
              <a:t> у тому разі, якщо інші обставини, зазначені в первинному документі, зокрема рух відповідних активів, мали місце...</a:t>
            </a:r>
          </a:p>
          <a:p>
            <a:pPr algn="just">
              <a:spcBef>
                <a:spcPts val="1800"/>
              </a:spcBef>
            </a:pPr>
            <a:r>
              <a:rPr lang="uk-UA" sz="3200" b="1" dirty="0">
                <a:latin typeface="Arial" panose="020B0604020202020204" pitchFamily="34" charset="0"/>
                <a:cs typeface="Arial" panose="020B0604020202020204" pitchFamily="34" charset="0"/>
              </a:rPr>
              <a:t>Сам собою факт використання первинних документів з недостовірними даними для підтвердження обставин здійснення господарської операції не повинен автоматично вказувати на безпідставність даних податкового</a:t>
            </a:r>
            <a:r>
              <a:rPr lang="uk-UA" sz="3200" dirty="0">
                <a:latin typeface="Arial" panose="020B0604020202020204" pitchFamily="34" charset="0"/>
                <a:cs typeface="Arial" panose="020B0604020202020204" pitchFamily="34" charset="0"/>
              </a:rPr>
              <a:t> обліку. Натомість контролюючий орган має довести, що </a:t>
            </a:r>
            <a:r>
              <a:rPr lang="uk-UA" sz="3200" b="1" dirty="0">
                <a:latin typeface="Arial" panose="020B0604020202020204" pitchFamily="34" charset="0"/>
                <a:cs typeface="Arial" panose="020B0604020202020204" pitchFamily="34" charset="0"/>
              </a:rPr>
              <a:t>платник податків, приймаючи від контрагентів та використовуючи певні документи для цілей податкового обліку, діяв нерозумно, недобросовісно або без належної обачності. </a:t>
            </a:r>
            <a:r>
              <a:rPr lang="uk-UA" sz="3200" dirty="0">
                <a:latin typeface="Arial" panose="020B0604020202020204" pitchFamily="34" charset="0"/>
                <a:cs typeface="Arial" panose="020B0604020202020204" pitchFamily="34" charset="0"/>
              </a:rPr>
              <a:t>А це також пов`язано з фактичною можливістю й економічною доцільністю перевірки самим платником податків достовірності відомостей, які були включені до первинних документів..</a:t>
            </a:r>
            <a:r>
              <a:rPr lang="uk-UA" sz="3200" dirty="0">
                <a:solidFill>
                  <a:schemeClr val="tx1"/>
                </a:solidFill>
                <a:latin typeface="Arial" panose="020B0604020202020204" pitchFamily="34" charset="0"/>
                <a:cs typeface="Arial" panose="020B0604020202020204" pitchFamily="34" charset="0"/>
              </a:rPr>
              <a:t>.»</a:t>
            </a:r>
          </a:p>
          <a:p>
            <a:pPr>
              <a:spcBef>
                <a:spcPts val="1800"/>
              </a:spcBef>
            </a:pPr>
            <a:endParaRPr lang="uk-UA" sz="2800" b="1" dirty="0">
              <a:solidFill>
                <a:schemeClr val="tx1"/>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56</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4" name="Прямокутник 13"/>
          <p:cNvSpPr/>
          <p:nvPr/>
        </p:nvSpPr>
        <p:spPr>
          <a:xfrm>
            <a:off x="14402826" y="1477672"/>
            <a:ext cx="4151182" cy="24946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5" name="Овал 14"/>
          <p:cNvSpPr/>
          <p:nvPr/>
        </p:nvSpPr>
        <p:spPr>
          <a:xfrm>
            <a:off x="1948319" y="1662143"/>
            <a:ext cx="6626284" cy="2125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16.05.24 у справі </a:t>
            </a:r>
            <a:r>
              <a:rPr lang="uk-UA" sz="3400" smtClean="0">
                <a:latin typeface="Arial" panose="020B0604020202020204" pitchFamily="34" charset="0"/>
                <a:cs typeface="Arial" panose="020B0604020202020204" pitchFamily="34" charset="0"/>
              </a:rPr>
              <a:t>№</a:t>
            </a:r>
            <a:r>
              <a:rPr lang="ru-RU" sz="3400" smtClean="0">
                <a:latin typeface="Arial" panose="020B0604020202020204" pitchFamily="34" charset="0"/>
                <a:cs typeface="Arial" panose="020B0604020202020204" pitchFamily="34" charset="0"/>
              </a:rPr>
              <a:t>826/10077/18</a:t>
            </a:r>
            <a:endParaRPr lang="ru-RU" sz="3400" dirty="0">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56</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454753160"/>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ВІДСУТНІ ТТН – ЯК БУТИ?!</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817144" y="6633595"/>
            <a:ext cx="20407676" cy="4801314"/>
          </a:xfrm>
          <a:prstGeom prst="rect">
            <a:avLst/>
          </a:prstGeom>
        </p:spPr>
        <p:txBody>
          <a:bodyPr wrap="square">
            <a:spAutoFit/>
          </a:bodyPr>
          <a:lstStyle/>
          <a:p>
            <a:pPr algn="just" fontAlgn="base">
              <a:spcBef>
                <a:spcPts val="0"/>
              </a:spcBef>
            </a:pPr>
            <a:r>
              <a:rPr lang="uk-UA" sz="3400" dirty="0">
                <a:solidFill>
                  <a:schemeClr val="tx1"/>
                </a:solidFill>
                <a:latin typeface="Arial" panose="020B0604020202020204" pitchFamily="34" charset="0"/>
                <a:cs typeface="Arial" panose="020B0604020202020204" pitchFamily="34" charset="0"/>
              </a:rPr>
              <a:t>«…</a:t>
            </a:r>
            <a:r>
              <a:rPr lang="uk-UA" sz="3400" b="1" dirty="0">
                <a:solidFill>
                  <a:schemeClr val="tx1"/>
                </a:solidFill>
                <a:latin typeface="Arial" panose="020B0604020202020204" pitchFamily="34" charset="0"/>
                <a:cs typeface="Arial" panose="020B0604020202020204" pitchFamily="34" charset="0"/>
              </a:rPr>
              <a:t> товарно-транспортна накладна призначена</a:t>
            </a:r>
            <a:r>
              <a:rPr lang="uk-UA" sz="3400" dirty="0">
                <a:solidFill>
                  <a:schemeClr val="tx1"/>
                </a:solidFill>
                <a:latin typeface="Arial" panose="020B0604020202020204" pitchFamily="34" charset="0"/>
                <a:cs typeface="Arial" panose="020B0604020202020204" pitchFamily="34" charset="0"/>
              </a:rPr>
              <a:t> для обліку руху товарно-матеріальних   цінностей та розрахунків за їх </a:t>
            </a:r>
            <a:r>
              <a:rPr lang="uk-UA" sz="3400" b="1" dirty="0">
                <a:solidFill>
                  <a:schemeClr val="tx1"/>
                </a:solidFill>
                <a:latin typeface="Arial" panose="020B0604020202020204" pitchFamily="34" charset="0"/>
                <a:cs typeface="Arial" panose="020B0604020202020204" pitchFamily="34" charset="0"/>
              </a:rPr>
              <a:t>перевезення автомобільним транспортом.</a:t>
            </a:r>
            <a:r>
              <a:rPr lang="uk-UA" sz="3400" dirty="0">
                <a:solidFill>
                  <a:schemeClr val="tx1"/>
                </a:solidFill>
                <a:latin typeface="Arial" panose="020B0604020202020204" pitchFamily="34" charset="0"/>
                <a:cs typeface="Arial" panose="020B0604020202020204" pitchFamily="34" charset="0"/>
              </a:rPr>
              <a:t> З урахуванням наведеного</a:t>
            </a:r>
            <a:r>
              <a:rPr lang="uk-UA" sz="3400" b="1" dirty="0">
                <a:solidFill>
                  <a:schemeClr val="tx1"/>
                </a:solidFill>
                <a:latin typeface="Arial" panose="020B0604020202020204" pitchFamily="34" charset="0"/>
                <a:cs typeface="Arial" panose="020B0604020202020204" pitchFamily="34" charset="0"/>
              </a:rPr>
              <a:t> </a:t>
            </a:r>
            <a:r>
              <a:rPr lang="uk-UA" sz="3400" dirty="0">
                <a:solidFill>
                  <a:schemeClr val="tx1"/>
                </a:solidFill>
                <a:latin typeface="Arial" panose="020B0604020202020204" pitchFamily="34" charset="0"/>
                <a:cs typeface="Arial" panose="020B0604020202020204" pitchFamily="34" charset="0"/>
              </a:rPr>
              <a:t>слід зазначити, що, оскільки </a:t>
            </a:r>
            <a:r>
              <a:rPr lang="uk-UA" sz="3400" b="1" dirty="0">
                <a:solidFill>
                  <a:schemeClr val="tx1"/>
                </a:solidFill>
                <a:latin typeface="Arial" panose="020B0604020202020204" pitchFamily="34" charset="0"/>
                <a:cs typeface="Arial" panose="020B0604020202020204" pitchFamily="34" charset="0"/>
              </a:rPr>
              <a:t>транспортною документацією підтверджується операція з надання послуг з перевезення вантажів</a:t>
            </a:r>
            <a:r>
              <a:rPr lang="uk-UA" sz="3400" dirty="0">
                <a:solidFill>
                  <a:schemeClr val="tx1"/>
                </a:solidFill>
                <a:latin typeface="Arial" panose="020B0604020202020204" pitchFamily="34" charset="0"/>
                <a:cs typeface="Arial" panose="020B0604020202020204" pitchFamily="34" charset="0"/>
              </a:rPr>
              <a:t>, а не факт придбання товару, то за наявності документів, що підтверджують фактичне отримання товару і його використання у власній господарській діяльності, </a:t>
            </a:r>
            <a:r>
              <a:rPr lang="uk-UA" sz="3400" b="1" dirty="0">
                <a:solidFill>
                  <a:schemeClr val="tx1"/>
                </a:solidFill>
                <a:latin typeface="Arial" panose="020B0604020202020204" pitchFamily="34" charset="0"/>
                <a:cs typeface="Arial" panose="020B0604020202020204" pitchFamily="34" charset="0"/>
              </a:rPr>
              <a:t>неподання такого документа, як товарно-транспортна накладна</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не може </a:t>
            </a:r>
            <a:r>
              <a:rPr lang="uk-UA" sz="3400" dirty="0">
                <a:solidFill>
                  <a:schemeClr val="tx1"/>
                </a:solidFill>
                <a:latin typeface="Arial" panose="020B0604020202020204" pitchFamily="34" charset="0"/>
                <a:cs typeface="Arial" panose="020B0604020202020204" pitchFamily="34" charset="0"/>
              </a:rPr>
              <a:t>свідчити про відсутність реальних господарських операцій та </a:t>
            </a:r>
            <a:r>
              <a:rPr lang="uk-UA" sz="3400" b="1" dirty="0">
                <a:solidFill>
                  <a:schemeClr val="tx1"/>
                </a:solidFill>
                <a:latin typeface="Arial" panose="020B0604020202020204" pitchFamily="34" charset="0"/>
                <a:cs typeface="Arial" panose="020B0604020202020204" pitchFamily="34" charset="0"/>
              </a:rPr>
              <a:t>бути єдиною підставою для позбавлення платника податку права на отримання податкового кредиту з податку на додану вартість</a:t>
            </a:r>
            <a:r>
              <a:rPr lang="uk-UA" sz="3400" dirty="0">
                <a:solidFill>
                  <a:schemeClr val="tx1"/>
                </a:solidFill>
                <a:latin typeface="Arial" panose="020B0604020202020204" pitchFamily="34" charset="0"/>
                <a:cs typeface="Arial" panose="020B0604020202020204" pitchFamily="34" charset="0"/>
              </a:rPr>
              <a:t>…»</a:t>
            </a:r>
            <a:endParaRPr lang="uk-UA" sz="3400" b="1" dirty="0">
              <a:solidFill>
                <a:schemeClr val="tx1"/>
              </a:solidFill>
              <a:latin typeface="Arial" panose="020B0604020202020204" pitchFamily="34" charset="0"/>
              <a:cs typeface="Arial" panose="020B0604020202020204" pitchFamily="34" charset="0"/>
            </a:endParaRPr>
          </a:p>
        </p:txBody>
      </p:sp>
      <p:sp>
        <p:nvSpPr>
          <p:cNvPr id="8" name="Овал 7"/>
          <p:cNvSpPr/>
          <p:nvPr/>
        </p:nvSpPr>
        <p:spPr>
          <a:xfrm>
            <a:off x="1817144" y="1967465"/>
            <a:ext cx="8965156" cy="3847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Постанови </a:t>
            </a:r>
            <a:r>
              <a:rPr lang="uk-UA" sz="3400" smtClean="0">
                <a:latin typeface="Arial" panose="020B0604020202020204" pitchFamily="34" charset="0"/>
                <a:cs typeface="Arial" panose="020B0604020202020204" pitchFamily="34" charset="0"/>
              </a:rPr>
              <a:t>ВС від 23.10.24 у справі №</a:t>
            </a:r>
            <a:r>
              <a:rPr lang="ru-RU" sz="3400">
                <a:latin typeface="Arial" panose="020B0604020202020204" pitchFamily="34" charset="0"/>
                <a:cs typeface="Arial" panose="020B0604020202020204" pitchFamily="34" charset="0"/>
              </a:rPr>
              <a:t>  </a:t>
            </a:r>
            <a:r>
              <a:rPr lang="ru-RU" sz="3400" smtClean="0">
                <a:latin typeface="Arial" panose="020B0604020202020204" pitchFamily="34" charset="0"/>
                <a:cs typeface="Arial" panose="020B0604020202020204" pitchFamily="34" charset="0"/>
              </a:rPr>
              <a:t>560/7590/22,</a:t>
            </a:r>
            <a:r>
              <a:rPr lang="uk-UA" sz="3400" smtClean="0">
                <a:latin typeface="Arial" panose="020B0604020202020204" pitchFamily="34" charset="0"/>
                <a:cs typeface="Arial" panose="020B0604020202020204" pitchFamily="34" charset="0"/>
              </a:rPr>
              <a:t> </a:t>
            </a:r>
            <a:r>
              <a:rPr lang="uk-UA" sz="3400">
                <a:latin typeface="Arial" panose="020B0604020202020204" pitchFamily="34" charset="0"/>
                <a:cs typeface="Arial" panose="020B0604020202020204" pitchFamily="34" charset="0"/>
              </a:rPr>
              <a:t>від 27.03.2024 р. у справі № </a:t>
            </a:r>
            <a:r>
              <a:rPr lang="ru-RU" sz="3400">
                <a:latin typeface="Arial" panose="020B0604020202020204" pitchFamily="34" charset="0"/>
                <a:cs typeface="Arial" panose="020B0604020202020204" pitchFamily="34" charset="0"/>
              </a:rPr>
              <a:t>380/12821/22, від 17.01.2024 р. у справі № 520/11067/18</a:t>
            </a:r>
            <a:endParaRPr lang="ru-RU" sz="3400" dirty="0">
              <a:latin typeface="Arial" panose="020B0604020202020204" pitchFamily="34" charset="0"/>
              <a:cs typeface="Arial" panose="020B0604020202020204" pitchFamily="34" charset="0"/>
            </a:endParaRPr>
          </a:p>
        </p:txBody>
      </p:sp>
      <p:sp>
        <p:nvSpPr>
          <p:cNvPr id="10" name="Прямокутник 9"/>
          <p:cNvSpPr/>
          <p:nvPr/>
        </p:nvSpPr>
        <p:spPr>
          <a:xfrm>
            <a:off x="14975750" y="2241927"/>
            <a:ext cx="5102949" cy="31890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ПОЗИТИВИ!!!</a:t>
            </a:r>
            <a:endParaRPr lang="ru-RU" b="1"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04151281-12B0-4C1D-DBC2-2D3DC4F84809}"/>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69F59BE5-0B3C-BA25-4737-8B150E434A20}"/>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57</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57</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912593069"/>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ВІДСУТНІ ТТН – ЯК БУТИ?!</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817145" y="5113645"/>
            <a:ext cx="11327356" cy="9125575"/>
          </a:xfrm>
          <a:prstGeom prst="rect">
            <a:avLst/>
          </a:prstGeom>
        </p:spPr>
        <p:txBody>
          <a:bodyPr wrap="square">
            <a:spAutoFit/>
          </a:bodyPr>
          <a:lstStyle/>
          <a:p>
            <a:pPr>
              <a:spcBef>
                <a:spcPts val="1800"/>
              </a:spcBef>
            </a:pPr>
            <a:r>
              <a:rPr lang="uk-UA" sz="3400" b="1" dirty="0">
                <a:solidFill>
                  <a:schemeClr val="tx1"/>
                </a:solidFill>
                <a:latin typeface="Arial" panose="020B0604020202020204" pitchFamily="34" charset="0"/>
                <a:cs typeface="Arial" panose="020B0604020202020204" pitchFamily="34" charset="0"/>
              </a:rPr>
              <a:t>Лист ДПС України від 29.03.2023 р. № 525/ЗПІ/99-00-21-03-02-10:</a:t>
            </a:r>
          </a:p>
          <a:p>
            <a:pPr algn="just" fontAlgn="base">
              <a:spcBef>
                <a:spcPts val="1800"/>
              </a:spcBef>
            </a:pPr>
            <a:r>
              <a:rPr lang="uk-UA" sz="3400" b="1" dirty="0">
                <a:solidFill>
                  <a:schemeClr val="tx1"/>
                </a:solidFill>
                <a:latin typeface="Arial" panose="020B060402020202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єдиною підставою для визначення об’єкта оподаткування ПДВ є здійснена платником ПДВ господарська операція з постачання товарів/послуг, факт здійснення якої має бути підтверджений первинними  документами, що складаються згідно з правилами бухгалтерського обліку. За результатами здійснення такої операції платник ПДВ </a:t>
            </a:r>
            <a:r>
              <a:rPr lang="uk-UA" sz="34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 постачальник товарів/послуг зобов’язаний скласти податкову накладну і зареєструвати її в ЄРПН у встановлені  ПКУ терміни.</a:t>
            </a:r>
          </a:p>
          <a:p>
            <a:pPr algn="just" fontAlgn="base">
              <a:spcBef>
                <a:spcPts val="1800"/>
              </a:spcBef>
            </a:pPr>
            <a:r>
              <a:rPr lang="uk-UA" sz="3400" b="1" dirty="0">
                <a:solidFill>
                  <a:schemeClr val="tx1"/>
                </a:solidFill>
                <a:latin typeface="Arial" panose="020B0604020202020204" pitchFamily="34" charset="0"/>
                <a:cs typeface="Arial" panose="020B0604020202020204" pitchFamily="34" charset="0"/>
              </a:rPr>
              <a:t>Товарно-транспортна накладна не є документом, що містить інформацію для визначення об’єкта оподаткування ПДВ</a:t>
            </a:r>
          </a:p>
          <a:p>
            <a:pPr marL="342900" indent="-342900">
              <a:spcBef>
                <a:spcPts val="1800"/>
              </a:spcBef>
              <a:buFont typeface="Wingdings" panose="05000000000000000000" pitchFamily="2" charset="2"/>
              <a:buChar char="Ø"/>
              <a:defRPr/>
            </a:pPr>
            <a:endParaRPr lang="uk-UA" sz="3200" b="1" dirty="0">
              <a:solidFill>
                <a:schemeClr val="tx1"/>
              </a:solidFill>
              <a:latin typeface="Arial" panose="020B0604020202020204" pitchFamily="34" charset="0"/>
              <a:cs typeface="Arial" panose="020B0604020202020204" pitchFamily="34" charset="0"/>
            </a:endParaRPr>
          </a:p>
        </p:txBody>
      </p:sp>
      <p:sp>
        <p:nvSpPr>
          <p:cNvPr id="11" name="Округлений прямокутник 10"/>
          <p:cNvSpPr/>
          <p:nvPr/>
        </p:nvSpPr>
        <p:spPr>
          <a:xfrm>
            <a:off x="4055149" y="1345290"/>
            <a:ext cx="6221956" cy="33097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b="1" dirty="0">
                <a:latin typeface="Arial" panose="020B0604020202020204" pitchFamily="34" charset="0"/>
                <a:cs typeface="Arial" panose="020B0604020202020204" pitchFamily="34" charset="0"/>
              </a:rPr>
              <a:t>ТТН ≠ ПДВ </a:t>
            </a:r>
            <a:endParaRPr lang="ru-RU" sz="3400" b="1"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58</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58</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7" name="Прямокутник 16"/>
          <p:cNvSpPr/>
          <p:nvPr/>
        </p:nvSpPr>
        <p:spPr>
          <a:xfrm>
            <a:off x="14052414" y="2497544"/>
            <a:ext cx="8901331" cy="11218456"/>
          </a:xfrm>
          <a:prstGeom prst="rect">
            <a:avLst/>
          </a:prstGeom>
        </p:spPr>
        <p:txBody>
          <a:bodyPr wrap="square">
            <a:spAutoFit/>
          </a:bodyPr>
          <a:lstStyle/>
          <a:p>
            <a:pPr>
              <a:spcBef>
                <a:spcPts val="1800"/>
              </a:spcBef>
            </a:pPr>
            <a:r>
              <a:rPr lang="uk-UA" sz="3400" b="1" smtClean="0">
                <a:solidFill>
                  <a:schemeClr val="tx1"/>
                </a:solidFill>
                <a:latin typeface="Arial" panose="020B0604020202020204" pitchFamily="34" charset="0"/>
                <a:cs typeface="Arial" panose="020B0604020202020204" pitchFamily="34" charset="0"/>
              </a:rPr>
              <a:t>Постанова Сьомого ААС від 24.07.24 у справі №</a:t>
            </a:r>
            <a:r>
              <a:rPr lang="ru-RU" sz="3400" b="1">
                <a:latin typeface="Arial" panose="020B0604020202020204" pitchFamily="34" charset="0"/>
                <a:cs typeface="Arial" panose="020B0604020202020204" pitchFamily="34" charset="0"/>
              </a:rPr>
              <a:t>600/7137/23-а</a:t>
            </a:r>
            <a:r>
              <a:rPr lang="uk-UA" sz="3400" b="1" smtClean="0">
                <a:solidFill>
                  <a:schemeClr val="tx1"/>
                </a:solidFill>
                <a:latin typeface="Arial" panose="020B0604020202020204" pitchFamily="34" charset="0"/>
                <a:cs typeface="Arial" panose="020B0604020202020204" pitchFamily="34" charset="0"/>
              </a:rPr>
              <a:t>:</a:t>
            </a:r>
            <a:endParaRPr lang="uk-UA" sz="3400" b="1" dirty="0">
              <a:solidFill>
                <a:schemeClr val="tx1"/>
              </a:solidFill>
              <a:latin typeface="Arial" panose="020B0604020202020204" pitchFamily="34" charset="0"/>
              <a:cs typeface="Arial" panose="020B0604020202020204" pitchFamily="34" charset="0"/>
            </a:endParaRPr>
          </a:p>
          <a:p>
            <a:pPr algn="just" fontAlgn="base">
              <a:spcBef>
                <a:spcPts val="1800"/>
              </a:spcBef>
            </a:pPr>
            <a:r>
              <a:rPr lang="uk-UA" sz="3400" b="1" dirty="0">
                <a:solidFill>
                  <a:schemeClr val="tx1"/>
                </a:solidFill>
                <a:latin typeface="Arial" panose="020B060402020202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єдиною підставою для визначення об’єкта оподаткування ПДВ є здійснена платником ПДВ господарська операція з постачання товарів/послуг, факт здійснення якої має бути підтверджений первинними  документами, що складаються згідно з правилами бухгалтерського обліку. За результатами здійснення такої операції платник ПДВ </a:t>
            </a:r>
            <a:r>
              <a:rPr lang="uk-UA" sz="34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 постачальник товарів/послуг зобов’язаний скласти податкову накладну і зареєструвати її в ЄРПН у встановлені  ПКУ терміни.</a:t>
            </a:r>
          </a:p>
          <a:p>
            <a:pPr algn="just" fontAlgn="base">
              <a:spcBef>
                <a:spcPts val="1800"/>
              </a:spcBef>
            </a:pPr>
            <a:r>
              <a:rPr lang="uk-UA" sz="3400" b="1" dirty="0">
                <a:solidFill>
                  <a:schemeClr val="tx1"/>
                </a:solidFill>
                <a:latin typeface="Arial" panose="020B0604020202020204" pitchFamily="34" charset="0"/>
                <a:cs typeface="Arial" panose="020B0604020202020204" pitchFamily="34" charset="0"/>
              </a:rPr>
              <a:t>Товарно-транспортна накладна не є документом, що містить інформацію для визначення об’єкта оподаткування ПДВ</a:t>
            </a:r>
          </a:p>
          <a:p>
            <a:pPr marL="342900" indent="-342900">
              <a:spcBef>
                <a:spcPts val="1800"/>
              </a:spcBef>
              <a:buFont typeface="Wingdings" panose="05000000000000000000" pitchFamily="2" charset="2"/>
              <a:buChar char="Ø"/>
              <a:defRPr/>
            </a:pPr>
            <a:endParaRPr lang="uk-UA"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706878"/>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КОМУНІКУЙТЕ ЗІ СВОЇМИ КОНТРАГЕНТАМИ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59</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pic>
        <p:nvPicPr>
          <p:cNvPr id="5122" name="Picture 2" descr="Костюк Олександр: Ми всі в одному човн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647" y="2472267"/>
            <a:ext cx="14148262" cy="8675178"/>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59</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3" name="Прямокутник 12"/>
          <p:cNvSpPr/>
          <p:nvPr/>
        </p:nvSpPr>
        <p:spPr>
          <a:xfrm>
            <a:off x="8999409" y="3152907"/>
            <a:ext cx="7181531" cy="138499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uk-UA" sz="1400" smtClean="0">
              <a:solidFill>
                <a:schemeClr val="tx1"/>
              </a:solidFill>
              <a:latin typeface="Arial" panose="020B0604020202020204" pitchFamily="34" charset="0"/>
              <a:ea typeface="+mn-ea"/>
              <a:cs typeface="Arial" panose="020B060402020202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uk-UA" sz="3200" smtClean="0">
                <a:solidFill>
                  <a:schemeClr val="tx1"/>
                </a:solidFill>
                <a:latin typeface="Bahnschrift" panose="020B0502040204020203" pitchFamily="34" charset="0"/>
                <a:ea typeface="+mn-ea"/>
                <a:cs typeface="Arial" panose="020B0604020202020204" pitchFamily="34" charset="0"/>
                <a:sym typeface="Helvetica Neue Medium"/>
              </a:rPr>
              <a:t>Здорово, що проблема не </a:t>
            </a:r>
          </a:p>
          <a:p>
            <a:pPr marL="0" marR="0" indent="0" algn="ctr" defTabSz="825500" rtl="0" fontAlgn="auto" latinLnBrk="0" hangingPunct="0">
              <a:lnSpc>
                <a:spcPct val="100000"/>
              </a:lnSpc>
              <a:spcBef>
                <a:spcPts val="0"/>
              </a:spcBef>
              <a:spcAft>
                <a:spcPts val="0"/>
              </a:spcAft>
              <a:buClrTx/>
              <a:buSzTx/>
              <a:buFontTx/>
              <a:buNone/>
              <a:tabLst/>
            </a:pPr>
            <a:r>
              <a:rPr lang="uk-UA" sz="3200" smtClean="0">
                <a:solidFill>
                  <a:schemeClr val="tx1"/>
                </a:solidFill>
                <a:latin typeface="Bahnschrift" panose="020B0502040204020203" pitchFamily="34" charset="0"/>
                <a:ea typeface="+mn-ea"/>
                <a:cs typeface="Arial" panose="020B0604020202020204" pitchFamily="34" charset="0"/>
                <a:sym typeface="Helvetica Neue Medium"/>
              </a:rPr>
              <a:t>на нашому боці …</a:t>
            </a:r>
          </a:p>
          <a:p>
            <a:pPr marL="0" marR="0" indent="0" algn="ctr" defTabSz="825500" rtl="0" fontAlgn="auto" latinLnBrk="0" hangingPunct="0">
              <a:lnSpc>
                <a:spcPct val="100000"/>
              </a:lnSpc>
              <a:spcBef>
                <a:spcPts val="0"/>
              </a:spcBef>
              <a:spcAft>
                <a:spcPts val="0"/>
              </a:spcAft>
              <a:buClrTx/>
              <a:buSzTx/>
              <a:buFontTx/>
              <a:buNone/>
              <a:tabLst/>
            </a:pPr>
            <a:endParaRPr kumimoji="0" lang="ru-RU" sz="1100" i="0" u="none" strike="noStrike" cap="none" spc="0" normalizeH="0" baseline="0">
              <a:ln>
                <a:noFill/>
              </a:ln>
              <a:solidFill>
                <a:schemeClr val="tx1"/>
              </a:solidFill>
              <a:effectLst/>
              <a:uFillTx/>
              <a:latin typeface="Arial" panose="020B0604020202020204" pitchFamily="34" charset="0"/>
              <a:ea typeface="+mn-ea"/>
              <a:cs typeface="Arial" panose="020B0604020202020204" pitchFamily="34" charset="0"/>
              <a:sym typeface="Helvetica Neue Medium"/>
            </a:endParaRPr>
          </a:p>
        </p:txBody>
      </p:sp>
    </p:spTree>
    <p:extLst>
      <p:ext uri="{BB962C8B-B14F-4D97-AF65-F5344CB8AC3E}">
        <p14:creationId xmlns:p14="http://schemas.microsoft.com/office/powerpoint/2010/main" val="368431568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032773" y="4885765"/>
            <a:ext cx="11001202" cy="6924973"/>
          </a:xfrm>
          <a:prstGeom prst="rect">
            <a:avLst/>
          </a:prstGeom>
          <a:ln>
            <a:solidFill>
              <a:srgbClr val="7030A0"/>
            </a:solidFill>
          </a:ln>
          <a:effectLst>
            <a:glow rad="101600">
              <a:schemeClr val="accent2">
                <a:satMod val="175000"/>
                <a:alpha val="40000"/>
              </a:schemeClr>
            </a:glow>
          </a:effectLst>
        </p:spPr>
        <p:txBody>
          <a:bodyPr wrap="square">
            <a:spAutoFit/>
          </a:bodyPr>
          <a:lstStyle/>
          <a:p>
            <a:pPr algn="ctr">
              <a:spcBef>
                <a:spcPts val="3600"/>
              </a:spcBef>
            </a:pPr>
            <a:endParaRPr lang="ru-RU" sz="5000" b="1" i="1">
              <a:solidFill>
                <a:srgbClr val="002060"/>
              </a:solidFill>
              <a:effectLst>
                <a:outerShdw blurRad="50800" dist="38100" algn="l" rotWithShape="0">
                  <a:prstClr val="black">
                    <a:alpha val="40000"/>
                  </a:prstClr>
                </a:outerShdw>
              </a:effectLst>
              <a:latin typeface="Georgia" pitchFamily="18" charset="0"/>
            </a:endParaRPr>
          </a:p>
          <a:p>
            <a:pPr algn="ctr">
              <a:spcBef>
                <a:spcPts val="3600"/>
              </a:spcBef>
            </a:pPr>
            <a:r>
              <a:rPr lang="ru-RU" sz="4800" b="1">
                <a:solidFill>
                  <a:schemeClr val="tx1"/>
                </a:solidFill>
                <a:effectLst>
                  <a:outerShdw blurRad="50800" dist="38100" algn="l" rotWithShape="0">
                    <a:prstClr val="black">
                      <a:alpha val="40000"/>
                    </a:prstClr>
                  </a:outerShdw>
                </a:effectLst>
                <a:latin typeface="Garamond" panose="02020404030301010803" pitchFamily="18" charset="0"/>
              </a:rPr>
              <a:t>Якщо сумніваєшься – не давай/не кажи!!!</a:t>
            </a:r>
          </a:p>
          <a:p>
            <a:pPr algn="ctr">
              <a:spcBef>
                <a:spcPts val="3600"/>
              </a:spcBef>
            </a:pPr>
            <a:r>
              <a:rPr lang="uk-UA" sz="4800" b="1">
                <a:solidFill>
                  <a:schemeClr val="tx1"/>
                </a:solidFill>
                <a:effectLst>
                  <a:outerShdw blurRad="50800" dist="38100" algn="l" rotWithShape="0">
                    <a:prstClr val="black">
                      <a:alpha val="40000"/>
                    </a:prstClr>
                  </a:outerShdw>
                </a:effectLst>
                <a:latin typeface="Garamond" panose="02020404030301010803" pitchFamily="18" charset="0"/>
              </a:rPr>
              <a:t>А постійно сумніватись – «священний обов</a:t>
            </a:r>
            <a:r>
              <a:rPr lang="en-US" sz="4800" b="1">
                <a:solidFill>
                  <a:schemeClr val="tx1"/>
                </a:solidFill>
                <a:effectLst>
                  <a:outerShdw blurRad="50800" dist="38100" algn="l" rotWithShape="0">
                    <a:prstClr val="black">
                      <a:alpha val="40000"/>
                    </a:prstClr>
                  </a:outerShdw>
                </a:effectLst>
                <a:latin typeface="Garamond" panose="02020404030301010803" pitchFamily="18" charset="0"/>
              </a:rPr>
              <a:t>’</a:t>
            </a:r>
            <a:r>
              <a:rPr lang="uk-UA" sz="4800" b="1">
                <a:solidFill>
                  <a:schemeClr val="tx1"/>
                </a:solidFill>
                <a:effectLst>
                  <a:outerShdw blurRad="50800" dist="38100" algn="l" rotWithShape="0">
                    <a:prstClr val="black">
                      <a:alpha val="40000"/>
                    </a:prstClr>
                  </a:outerShdw>
                </a:effectLst>
                <a:latin typeface="Garamond" panose="02020404030301010803" pitchFamily="18" charset="0"/>
              </a:rPr>
              <a:t>язок»</a:t>
            </a:r>
            <a:r>
              <a:rPr lang="en-US" sz="4800" b="1">
                <a:solidFill>
                  <a:schemeClr val="tx1"/>
                </a:solidFill>
                <a:effectLst>
                  <a:outerShdw blurRad="50800" dist="38100" algn="l" rotWithShape="0">
                    <a:prstClr val="black">
                      <a:alpha val="40000"/>
                    </a:prstClr>
                  </a:outerShdw>
                </a:effectLst>
                <a:latin typeface="Garamond" panose="02020404030301010803" pitchFamily="18" charset="0"/>
              </a:rPr>
              <a:t> </a:t>
            </a:r>
            <a:r>
              <a:rPr lang="uk-UA" sz="4800" b="1">
                <a:solidFill>
                  <a:schemeClr val="tx1"/>
                </a:solidFill>
                <a:effectLst>
                  <a:outerShdw blurRad="50800" dist="38100" algn="l" rotWithShape="0">
                    <a:prstClr val="black">
                      <a:alpha val="40000"/>
                    </a:prstClr>
                  </a:outerShdw>
                </a:effectLst>
                <a:latin typeface="Garamond" panose="02020404030301010803" pitchFamily="18" charset="0"/>
              </a:rPr>
              <a:t>кожного </a:t>
            </a:r>
          </a:p>
          <a:p>
            <a:pPr algn="ctr">
              <a:spcBef>
                <a:spcPts val="3600"/>
              </a:spcBef>
            </a:pPr>
            <a:r>
              <a:rPr lang="ru-RU" sz="6400">
                <a:solidFill>
                  <a:srgbClr val="FF0000"/>
                </a:solidFill>
                <a:latin typeface="Garamond" panose="02020404030301010803" pitchFamily="18" charset="0"/>
              </a:rPr>
              <a:t>😉</a:t>
            </a:r>
            <a:r>
              <a:rPr lang="uk-UA" sz="8000" b="1" i="1">
                <a:solidFill>
                  <a:srgbClr val="002060"/>
                </a:solidFill>
                <a:effectLst>
                  <a:outerShdw blurRad="50800" dist="38100" algn="l" rotWithShape="0">
                    <a:prstClr val="black">
                      <a:alpha val="40000"/>
                    </a:prstClr>
                  </a:outerShdw>
                </a:effectLst>
                <a:latin typeface="Garamond" panose="02020404030301010803" pitchFamily="18" charset="0"/>
              </a:rPr>
              <a:t> </a:t>
            </a:r>
          </a:p>
          <a:p>
            <a:pPr algn="ctr">
              <a:spcBef>
                <a:spcPts val="3600"/>
              </a:spcBef>
            </a:pPr>
            <a:endParaRPr lang="uk-UA" sz="200" b="1" i="1">
              <a:solidFill>
                <a:srgbClr val="002060"/>
              </a:solidFill>
              <a:effectLst>
                <a:outerShdw blurRad="50800" dist="38100" algn="l" rotWithShape="0">
                  <a:prstClr val="black">
                    <a:alpha val="40000"/>
                  </a:prstClr>
                </a:outerShdw>
              </a:effectLst>
              <a:latin typeface="Georgia" pitchFamily="18" charset="0"/>
            </a:endParaRPr>
          </a:p>
        </p:txBody>
      </p:sp>
      <p:sp>
        <p:nvSpPr>
          <p:cNvPr id="12" name="Прямокутник 11"/>
          <p:cNvSpPr/>
          <p:nvPr/>
        </p:nvSpPr>
        <p:spPr>
          <a:xfrm>
            <a:off x="3392861" y="1813569"/>
            <a:ext cx="19275424" cy="2085186"/>
          </a:xfrm>
          <a:prstGeom prst="rect">
            <a:avLst/>
          </a:prstGeom>
        </p:spPr>
        <p:txBody>
          <a:bodyPr wrap="square">
            <a:spAutoFit/>
          </a:bodyPr>
          <a:lstStyle/>
          <a:p>
            <a:pPr algn="ctr"/>
            <a:endParaRPr lang="ru-RU" sz="4800" b="1">
              <a:solidFill>
                <a:srgbClr val="C00000"/>
              </a:solidFill>
              <a:latin typeface="Garamond" panose="02020404030301010803" pitchFamily="18" charset="0"/>
            </a:endParaRPr>
          </a:p>
          <a:p>
            <a:pPr algn="ctr"/>
            <a:endParaRPr lang="ru-RU" sz="4400" b="1">
              <a:solidFill>
                <a:srgbClr val="C00000"/>
              </a:solidFill>
              <a:latin typeface="Garamond" panose="02020404030301010803" pitchFamily="18" charset="0"/>
            </a:endParaRPr>
          </a:p>
        </p:txBody>
      </p:sp>
      <p:sp>
        <p:nvSpPr>
          <p:cNvPr id="11" name="Прямокутник 10"/>
          <p:cNvSpPr/>
          <p:nvPr/>
        </p:nvSpPr>
        <p:spPr>
          <a:xfrm>
            <a:off x="2512607" y="2512356"/>
            <a:ext cx="8830410" cy="3447098"/>
          </a:xfrm>
          <a:prstGeom prst="rect">
            <a:avLst/>
          </a:prstGeom>
          <a:ln w="28575">
            <a:solidFill>
              <a:srgbClr val="C00000"/>
            </a:solidFill>
          </a:ln>
          <a:effectLst>
            <a:glow rad="101600">
              <a:schemeClr val="accent2">
                <a:satMod val="175000"/>
                <a:alpha val="40000"/>
              </a:schemeClr>
            </a:glow>
          </a:effectLst>
        </p:spPr>
        <p:txBody>
          <a:bodyPr wrap="square">
            <a:spAutoFit/>
          </a:bodyPr>
          <a:lstStyle/>
          <a:p>
            <a:pPr algn="ctr">
              <a:spcBef>
                <a:spcPts val="3600"/>
              </a:spcBef>
            </a:pPr>
            <a:endParaRPr lang="ru-RU" sz="3000" b="1" i="1">
              <a:solidFill>
                <a:srgbClr val="002060"/>
              </a:solidFill>
              <a:effectLst>
                <a:outerShdw blurRad="50800" dist="38100" algn="l" rotWithShape="0">
                  <a:prstClr val="black">
                    <a:alpha val="40000"/>
                  </a:prstClr>
                </a:outerShdw>
              </a:effectLst>
              <a:latin typeface="Georgia" pitchFamily="18" charset="0"/>
            </a:endParaRPr>
          </a:p>
          <a:p>
            <a:pPr algn="ctr">
              <a:spcBef>
                <a:spcPts val="3600"/>
              </a:spcBef>
            </a:pPr>
            <a:r>
              <a:rPr lang="uk-UA" sz="4800" b="1">
                <a:solidFill>
                  <a:schemeClr val="tx1"/>
                </a:solidFill>
                <a:effectLst>
                  <a:outerShdw blurRad="50800" dist="38100" algn="l" rotWithShape="0">
                    <a:prstClr val="black">
                      <a:alpha val="40000"/>
                    </a:prstClr>
                  </a:outerShdw>
                </a:effectLst>
                <a:latin typeface="Garamond" panose="02020404030301010803" pitchFamily="18" charset="0"/>
              </a:rPr>
              <a:t>Перш за все - не нашкодь </a:t>
            </a:r>
          </a:p>
          <a:p>
            <a:pPr algn="ctr">
              <a:spcBef>
                <a:spcPts val="3600"/>
              </a:spcBef>
            </a:pPr>
            <a:r>
              <a:rPr lang="uk-UA" sz="4800" b="1">
                <a:solidFill>
                  <a:schemeClr val="tx1"/>
                </a:solidFill>
                <a:effectLst>
                  <a:outerShdw blurRad="50800" dist="38100" algn="l" rotWithShape="0">
                    <a:prstClr val="black">
                      <a:alpha val="40000"/>
                    </a:prstClr>
                  </a:outerShdw>
                </a:effectLst>
                <a:latin typeface="Garamond" panose="02020404030301010803" pitchFamily="18" charset="0"/>
              </a:rPr>
              <a:t>(собі сам)!!!</a:t>
            </a:r>
            <a:endParaRPr lang="uk-UA" sz="1000" b="1" i="1">
              <a:solidFill>
                <a:schemeClr val="tx1"/>
              </a:solidFill>
              <a:effectLst>
                <a:outerShdw blurRad="50800" dist="38100" algn="l" rotWithShape="0">
                  <a:prstClr val="black">
                    <a:alpha val="40000"/>
                  </a:prstClr>
                </a:outerShdw>
              </a:effectLst>
              <a:latin typeface="Garamond" panose="02020404030301010803" pitchFamily="18" charset="0"/>
            </a:endParaRPr>
          </a:p>
          <a:p>
            <a:pPr algn="ctr">
              <a:spcBef>
                <a:spcPts val="3600"/>
              </a:spcBef>
            </a:pPr>
            <a:endParaRPr lang="uk-UA" sz="200" b="1" i="1">
              <a:solidFill>
                <a:srgbClr val="002060"/>
              </a:solidFill>
              <a:effectLst>
                <a:outerShdw blurRad="50800" dist="38100" algn="l" rotWithShape="0">
                  <a:prstClr val="black">
                    <a:alpha val="40000"/>
                  </a:prstClr>
                </a:outerShdw>
              </a:effectLst>
              <a:latin typeface="Georgia" pitchFamily="18" charset="0"/>
            </a:endParaRPr>
          </a:p>
        </p:txBody>
      </p:sp>
      <p:sp>
        <p:nvSpPr>
          <p:cNvPr id="3" name="Стрілка вправо 2"/>
          <p:cNvSpPr/>
          <p:nvPr/>
        </p:nvSpPr>
        <p:spPr>
          <a:xfrm rot="2410786">
            <a:off x="7994971" y="7342350"/>
            <a:ext cx="3396241" cy="144016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0"/>
          </a:p>
        </p:txBody>
      </p:sp>
      <p:sp>
        <p:nvSpPr>
          <p:cNvPr id="13" name="Нижний колонтитул 2"/>
          <p:cNvSpPr>
            <a:spLocks noGrp="1"/>
          </p:cNvSpPr>
          <p:nvPr>
            <p:ph type="ftr" sz="quarter" idx="4294967295"/>
          </p:nvPr>
        </p:nvSpPr>
        <p:spPr>
          <a:xfrm>
            <a:off x="6287344" y="12906673"/>
            <a:ext cx="13105456" cy="576066"/>
          </a:xfrm>
        </p:spPr>
        <p:txBody>
          <a:bodyPr/>
          <a:lstStyle/>
          <a:p>
            <a:pPr algn="ctr"/>
            <a:r>
              <a:rPr lang="uk-UA" sz="100" i="1">
                <a:solidFill>
                  <a:srgbClr val="822237"/>
                </a:solidFill>
                <a:latin typeface="Georgia" pitchFamily="18" charset="0"/>
              </a:rPr>
              <a:t>.</a:t>
            </a:r>
            <a:endParaRPr lang="uk-UA" sz="100" i="1" dirty="0">
              <a:solidFill>
                <a:srgbClr val="822237"/>
              </a:solidFill>
              <a:latin typeface="Georgia" pitchFamily="18" charset="0"/>
            </a:endParaRPr>
          </a:p>
        </p:txBody>
      </p:sp>
      <p:sp>
        <p:nvSpPr>
          <p:cNvPr id="15" name="Заголовок 1"/>
          <p:cNvSpPr txBox="1">
            <a:spLocks/>
          </p:cNvSpPr>
          <p:nvPr/>
        </p:nvSpPr>
        <p:spPr>
          <a:xfrm>
            <a:off x="1817144" y="281908"/>
            <a:ext cx="22426859" cy="103257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ГОЛОВНЕ ПРАВИЛО НА ПЕРЕВІРКАХ  </a:t>
            </a:r>
            <a:endParaRPr lang="ru-RU" sz="4850" spc="0" dirty="0">
              <a:latin typeface="Arial" panose="020B0604020202020204" pitchFamily="34" charset="0"/>
              <a:cs typeface="Arial" panose="020B0604020202020204" pitchFamily="34" charset="0"/>
            </a:endParaRPr>
          </a:p>
        </p:txBody>
      </p:sp>
      <p:sp>
        <p:nvSpPr>
          <p:cNvPr id="5" name="Прямокутник 4"/>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Місце для номера слайда 6"/>
          <p:cNvSpPr>
            <a:spLocks noGrp="1"/>
          </p:cNvSpPr>
          <p:nvPr>
            <p:ph type="sldNum" sz="quarter" idx="7"/>
          </p:nvPr>
        </p:nvSpPr>
        <p:spPr/>
        <p:txBody>
          <a:bodyPr/>
          <a:lstStyle/>
          <a:p>
            <a:fld id="{B6F15528-21DE-4FAA-801E-634DDDAF4B2B}" type="slidenum">
              <a:rPr lang="ru-RU" smtClean="0"/>
              <a:t>6</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9795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НЕМА ВЛАСНОЇ ПОЗИТИВНОЇ ІПК?! </a:t>
            </a:r>
            <a:r>
              <a:rPr lang="uk-UA" sz="4850" spc="0">
                <a:latin typeface="Arial" panose="020B0604020202020204" pitchFamily="34" charset="0"/>
              </a:rPr>
              <a:t>- </a:t>
            </a:r>
            <a:r>
              <a:rPr lang="uk-UA" sz="4850" spc="0" smtClean="0">
                <a:latin typeface="Arial" panose="020B0604020202020204" pitchFamily="34" charset="0"/>
                <a:cs typeface="Arial" panose="020B0604020202020204" pitchFamily="34" charset="0"/>
              </a:rPr>
              <a:t>ЗАСТОСОВУЙТЕ </a:t>
            </a:r>
            <a:r>
              <a:rPr lang="uk-UA" sz="4850" spc="0" dirty="0">
                <a:latin typeface="Arial" panose="020B0604020202020204" pitchFamily="34" charset="0"/>
                <a:cs typeface="Arial" panose="020B0604020202020204" pitchFamily="34" charset="0"/>
              </a:rPr>
              <a:t>ЧУЖУ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60</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Прямокутник 9"/>
          <p:cNvSpPr/>
          <p:nvPr/>
        </p:nvSpPr>
        <p:spPr>
          <a:xfrm>
            <a:off x="1817144" y="5816119"/>
            <a:ext cx="20263923" cy="6909584"/>
          </a:xfrm>
          <a:prstGeom prst="rect">
            <a:avLst/>
          </a:prstGeom>
        </p:spPr>
        <p:txBody>
          <a:bodyPr wrap="square">
            <a:spAutoFit/>
          </a:bodyPr>
          <a:lstStyle/>
          <a:p>
            <a:pPr lvl="0">
              <a:spcBef>
                <a:spcPts val="1800"/>
              </a:spcBef>
            </a:pPr>
            <a:endParaRPr lang="uk-UA" sz="2400" b="1" dirty="0">
              <a:latin typeface="Georgia" pitchFamily="18" charset="0"/>
            </a:endParaRPr>
          </a:p>
          <a:p>
            <a:pPr algn="just">
              <a:spcBef>
                <a:spcPts val="1800"/>
              </a:spcBef>
              <a:buNone/>
            </a:pPr>
            <a:r>
              <a:rPr lang="uk-UA" sz="3400" i="1" dirty="0">
                <a:solidFill>
                  <a:schemeClr val="tx1"/>
                </a:solidFill>
                <a:latin typeface="Arial" panose="020B060402020202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В силу вимог пункту 52.2 статті 52 ПК </a:t>
            </a:r>
            <a:r>
              <a:rPr lang="uk-UA" sz="3400" b="1" dirty="0">
                <a:solidFill>
                  <a:schemeClr val="tx1"/>
                </a:solidFill>
                <a:latin typeface="Arial" panose="020B0604020202020204" pitchFamily="34" charset="0"/>
                <a:cs typeface="Arial" panose="020B0604020202020204" pitchFamily="34" charset="0"/>
              </a:rPr>
              <a:t>податкова консультація має індивідуальний характер </a:t>
            </a:r>
            <a:r>
              <a:rPr lang="uk-UA" sz="3400" dirty="0">
                <a:solidFill>
                  <a:schemeClr val="tx1"/>
                </a:solidFill>
                <a:latin typeface="Arial" panose="020B0604020202020204" pitchFamily="34" charset="0"/>
                <a:cs typeface="Arial" panose="020B0604020202020204" pitchFamily="34" charset="0"/>
              </a:rPr>
              <a:t>і може використовуватися виключно платником податків, якому надано таку консультацію.</a:t>
            </a:r>
          </a:p>
          <a:p>
            <a:pPr algn="just">
              <a:spcBef>
                <a:spcPts val="1800"/>
              </a:spcBef>
              <a:buNone/>
            </a:pPr>
            <a:r>
              <a:rPr lang="uk-UA" sz="3400" dirty="0">
                <a:solidFill>
                  <a:schemeClr val="tx1"/>
                </a:solidFill>
                <a:latin typeface="Arial" panose="020B0604020202020204" pitchFamily="34" charset="0"/>
                <a:cs typeface="Arial" panose="020B0604020202020204" pitchFamily="34" charset="0"/>
              </a:rPr>
              <a:t>Водночас у підпункті 4.1.2 пункту 4.1 статті 4 ПК одним з основних принципів оподаткування визнано </a:t>
            </a:r>
            <a:r>
              <a:rPr lang="uk-UA" sz="3400" b="1" dirty="0">
                <a:solidFill>
                  <a:schemeClr val="tx1"/>
                </a:solidFill>
                <a:latin typeface="Arial" panose="020B0604020202020204" pitchFamily="34" charset="0"/>
                <a:cs typeface="Arial" panose="020B0604020202020204" pitchFamily="34" charset="0"/>
              </a:rPr>
              <a:t>рівність усіх платників перед законом, недопущення будь-яких проявів податкової дискримінації</a:t>
            </a:r>
            <a:r>
              <a:rPr lang="uk-UA" sz="3400" dirty="0">
                <a:solidFill>
                  <a:schemeClr val="tx1"/>
                </a:solidFill>
                <a:latin typeface="Arial" panose="020B0604020202020204" pitchFamily="34" charset="0"/>
                <a:cs typeface="Arial" panose="020B0604020202020204" pitchFamily="34" charset="0"/>
              </a:rPr>
              <a:t>...</a:t>
            </a:r>
          </a:p>
          <a:p>
            <a:pPr algn="just">
              <a:spcBef>
                <a:spcPts val="1800"/>
              </a:spcBef>
              <a:buNone/>
            </a:pPr>
            <a:r>
              <a:rPr lang="uk-UA" sz="3400" dirty="0">
                <a:solidFill>
                  <a:schemeClr val="tx1"/>
                </a:solidFill>
                <a:latin typeface="Arial" panose="020B0604020202020204" pitchFamily="34" charset="0"/>
                <a:cs typeface="Arial" panose="020B0604020202020204" pitchFamily="34" charset="0"/>
              </a:rPr>
              <a:t>Керуючись цим принципом, податковий орган повинен застосовувати </a:t>
            </a:r>
            <a:r>
              <a:rPr lang="uk-UA" sz="3400" b="1" dirty="0">
                <a:solidFill>
                  <a:schemeClr val="tx1"/>
                </a:solidFill>
                <a:latin typeface="Arial" panose="020B0604020202020204" pitchFamily="34" charset="0"/>
                <a:cs typeface="Arial" panose="020B0604020202020204" pitchFamily="34" charset="0"/>
              </a:rPr>
              <a:t>однаковий підхід при визначенні обсягу податкових прав і обов'язків у тотожних правовідносинах, оскільки юридична рівність в оподаткуванні може бути забезпечена лише </a:t>
            </a:r>
            <a:r>
              <a:rPr lang="uk-UA" sz="3400" dirty="0">
                <a:solidFill>
                  <a:schemeClr val="tx1"/>
                </a:solidFill>
                <a:latin typeface="Arial" panose="020B0604020202020204" pitchFamily="34" charset="0"/>
                <a:cs typeface="Arial" panose="020B0604020202020204" pitchFamily="34" charset="0"/>
              </a:rPr>
              <a:t>за умови однакового розуміння і тлумачення правової норми; неоднакове застосування фіскальним органом податкових та інших законодавчих норм є проявом дискримінаційного підходу та призводить до порушення прав платників у сфері оподаткування»</a:t>
            </a:r>
            <a:endParaRPr lang="ru-RU" sz="3400" dirty="0">
              <a:solidFill>
                <a:schemeClr val="tx1"/>
              </a:solidFill>
              <a:latin typeface="Arial" panose="020B0604020202020204" pitchFamily="34" charset="0"/>
              <a:cs typeface="Arial" panose="020B0604020202020204" pitchFamily="34" charset="0"/>
            </a:endParaRPr>
          </a:p>
        </p:txBody>
      </p:sp>
      <p:sp>
        <p:nvSpPr>
          <p:cNvPr id="11" name="Овал 10"/>
          <p:cNvSpPr/>
          <p:nvPr/>
        </p:nvSpPr>
        <p:spPr>
          <a:xfrm>
            <a:off x="1817144" y="2665672"/>
            <a:ext cx="9041356" cy="3264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Ухвала КАСУ від 25.05.16 у справі </a:t>
            </a:r>
            <a:r>
              <a:rPr lang="uk-UA" sz="3400" smtClean="0">
                <a:latin typeface="Arial" panose="020B0604020202020204" pitchFamily="34" charset="0"/>
                <a:cs typeface="Arial" panose="020B0604020202020204" pitchFamily="34" charset="0"/>
              </a:rPr>
              <a:t>№821/2295/15-а, постанова Другого ААС від 11.06.24 у справі №</a:t>
            </a:r>
            <a:r>
              <a:rPr lang="ru-RU" sz="3400" b="1">
                <a:latin typeface="Arial" panose="020B0604020202020204" pitchFamily="34" charset="0"/>
                <a:cs typeface="Arial" panose="020B0604020202020204" pitchFamily="34" charset="0"/>
              </a:rPr>
              <a:t>480/7776/23</a:t>
            </a:r>
            <a:endParaRPr lang="ru-RU" sz="3400" dirty="0">
              <a:latin typeface="Arial" panose="020B0604020202020204" pitchFamily="34" charset="0"/>
              <a:cs typeface="Arial" panose="020B0604020202020204" pitchFamily="34" charset="0"/>
            </a:endParaRPr>
          </a:p>
        </p:txBody>
      </p:sp>
      <p:sp>
        <p:nvSpPr>
          <p:cNvPr id="12" name="Прямокутник 11"/>
          <p:cNvSpPr/>
          <p:nvPr/>
        </p:nvSpPr>
        <p:spPr>
          <a:xfrm>
            <a:off x="15971069" y="2876241"/>
            <a:ext cx="4151182" cy="24946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60</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997005270"/>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«РОЗБЛОКОВАНА» ПН = РЕАЛЬНА ОПЕРАЦІЯ</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61</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Прямокутник 9"/>
          <p:cNvSpPr/>
          <p:nvPr/>
        </p:nvSpPr>
        <p:spPr>
          <a:xfrm>
            <a:off x="1817143" y="4784278"/>
            <a:ext cx="20826725" cy="7494359"/>
          </a:xfrm>
          <a:prstGeom prst="rect">
            <a:avLst/>
          </a:prstGeom>
        </p:spPr>
        <p:txBody>
          <a:bodyPr wrap="square">
            <a:spAutoFit/>
          </a:bodyPr>
          <a:lstStyle/>
          <a:p>
            <a:pPr lvl="0" algn="just">
              <a:spcBef>
                <a:spcPts val="1800"/>
              </a:spcBef>
            </a:pPr>
            <a:endParaRPr lang="uk-UA" sz="2000" b="1" dirty="0">
              <a:latin typeface="Georgia" pitchFamily="18" charset="0"/>
            </a:endParaRPr>
          </a:p>
          <a:p>
            <a:pPr algn="just">
              <a:spcBef>
                <a:spcPts val="1800"/>
              </a:spcBef>
            </a:pPr>
            <a:r>
              <a:rPr lang="uk-UA" sz="3200" dirty="0">
                <a:solidFill>
                  <a:schemeClr val="tx1"/>
                </a:solidFill>
                <a:latin typeface="Arial" panose="020B0604020202020204" pitchFamily="34" charset="0"/>
                <a:cs typeface="Arial" panose="020B0604020202020204" pitchFamily="34" charset="0"/>
              </a:rPr>
              <a:t>«…</a:t>
            </a:r>
            <a:r>
              <a:rPr lang="ru-RU" sz="3200" dirty="0">
                <a:solidFill>
                  <a:schemeClr val="tx1"/>
                </a:solidFill>
                <a:latin typeface="Arial" panose="020B0604020202020204" pitchFamily="34" charset="0"/>
                <a:cs typeface="Arial" panose="020B0604020202020204" pitchFamily="34" charset="0"/>
              </a:rPr>
              <a:t> </a:t>
            </a:r>
            <a:r>
              <a:rPr lang="uk-UA" sz="3200" b="1" dirty="0">
                <a:solidFill>
                  <a:schemeClr val="tx1"/>
                </a:solidFill>
                <a:latin typeface="Arial" panose="020B0604020202020204" pitchFamily="34" charset="0"/>
                <a:cs typeface="Arial" panose="020B0604020202020204" pitchFamily="34" charset="0"/>
              </a:rPr>
              <a:t>Податкова накладна, складена та зареєстрована в Єдиному реєстрі податкових накладних платником податку, який здійснює операції з постачання товарів/послуг, є для покупця таких товарів/послуг підставою для нарахування сум податку, що відносяться до податкового кредиту</a:t>
            </a:r>
            <a:r>
              <a:rPr lang="uk-UA" sz="3200" dirty="0">
                <a:solidFill>
                  <a:schemeClr val="tx1"/>
                </a:solidFill>
                <a:latin typeface="Arial" panose="020B0604020202020204" pitchFamily="34" charset="0"/>
                <a:cs typeface="Arial" panose="020B0604020202020204" pitchFamily="34" charset="0"/>
              </a:rPr>
              <a:t>.</a:t>
            </a:r>
            <a:endParaRPr lang="ru-RU" sz="3200" dirty="0">
              <a:solidFill>
                <a:schemeClr val="tx1"/>
              </a:solidFill>
              <a:latin typeface="Arial" panose="020B0604020202020204" pitchFamily="34" charset="0"/>
              <a:cs typeface="Arial" panose="020B0604020202020204" pitchFamily="34" charset="0"/>
            </a:endParaRPr>
          </a:p>
          <a:p>
            <a:pPr algn="just">
              <a:spcBef>
                <a:spcPts val="1800"/>
              </a:spcBef>
            </a:pPr>
            <a:r>
              <a:rPr lang="uk-UA" sz="3200" dirty="0">
                <a:solidFill>
                  <a:schemeClr val="tx1"/>
                </a:solidFill>
                <a:latin typeface="Arial" panose="020B0604020202020204" pitchFamily="34" charset="0"/>
                <a:cs typeface="Arial" panose="020B0604020202020204" pitchFamily="34" charset="0"/>
              </a:rPr>
              <a:t>Податкова накладна… зареєстровані після 1 липня 2017 року в ЄРПН платником податку, … є для покупця таких товарів/послуг достатньою підставою для нарахування сум податку, що відносяться до податкового кредиту, та не потребує будь-якого іншого додаткового підтвердження.</a:t>
            </a:r>
            <a:endParaRPr lang="ru-RU" sz="3200" dirty="0">
              <a:solidFill>
                <a:schemeClr val="tx1"/>
              </a:solidFill>
              <a:latin typeface="Arial" panose="020B0604020202020204" pitchFamily="34" charset="0"/>
              <a:cs typeface="Arial" panose="020B0604020202020204" pitchFamily="34" charset="0"/>
            </a:endParaRPr>
          </a:p>
          <a:p>
            <a:pPr algn="just">
              <a:spcBef>
                <a:spcPts val="1800"/>
              </a:spcBef>
            </a:pPr>
            <a:r>
              <a:rPr lang="uk-UA" sz="3200" dirty="0">
                <a:solidFill>
                  <a:schemeClr val="tx1"/>
                </a:solidFill>
                <a:latin typeface="Arial" panose="020B0604020202020204" pitchFamily="34" charset="0"/>
                <a:cs typeface="Arial" panose="020B0604020202020204" pitchFamily="34" charset="0"/>
              </a:rPr>
              <a:t>Отже, право на нарахування податкового кредиту при придбанні товару (послуг) та в подальшому на віднесення цих сум до бюджетного відшкодування виникає у платника податків, якщо таке придбання здійснюється з метою використання їх в оподатковуваних операціях у межах господарської діяльності платника податку, при цьому до податкового кредиту відносяться суми податку, сплачені/нараховані у разі здійснення операцій з придбання або виготовлення товарів, а підставою для нарахування податкового кредиту є видана зареєстрована в Єдиному реєстрі податкових накладних податкова накладна із заповненням всіх обов`язкових реквізитів»</a:t>
            </a:r>
            <a:endParaRPr lang="ru-RU" sz="3200" dirty="0">
              <a:solidFill>
                <a:schemeClr val="tx1"/>
              </a:solidFill>
              <a:latin typeface="Arial" panose="020B0604020202020204" pitchFamily="34" charset="0"/>
              <a:cs typeface="Arial" panose="020B0604020202020204" pitchFamily="34" charset="0"/>
            </a:endParaRPr>
          </a:p>
        </p:txBody>
      </p:sp>
      <p:sp>
        <p:nvSpPr>
          <p:cNvPr id="11" name="Овал 10"/>
          <p:cNvSpPr/>
          <p:nvPr/>
        </p:nvSpPr>
        <p:spPr>
          <a:xfrm>
            <a:off x="1817144" y="1038757"/>
            <a:ext cx="10270732" cy="4066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a:t>
            </a:r>
            <a:r>
              <a:rPr lang="uk-UA" sz="3400" smtClean="0">
                <a:latin typeface="Arial" panose="020B0604020202020204" pitchFamily="34" charset="0"/>
                <a:cs typeface="Arial" panose="020B0604020202020204" pitchFamily="34" charset="0"/>
              </a:rPr>
              <a:t>06.03.24 </a:t>
            </a:r>
            <a:r>
              <a:rPr lang="uk-UA" sz="3400">
                <a:latin typeface="Arial" panose="020B0604020202020204" pitchFamily="34" charset="0"/>
                <a:cs typeface="Arial" panose="020B0604020202020204" pitchFamily="34" charset="0"/>
              </a:rPr>
              <a:t>у справі №</a:t>
            </a:r>
            <a:r>
              <a:rPr lang="uk-UA" sz="3400" smtClean="0">
                <a:latin typeface="Arial" panose="020B0604020202020204" pitchFamily="34" charset="0"/>
                <a:cs typeface="Arial" panose="020B0604020202020204" pitchFamily="34" charset="0"/>
              </a:rPr>
              <a:t>140/8439/22, </a:t>
            </a:r>
            <a:r>
              <a:rPr lang="ru-RU" sz="3600">
                <a:latin typeface="Arial" panose="020B0604020202020204" pitchFamily="34" charset="0"/>
                <a:cs typeface="Arial" panose="020B0604020202020204" pitchFamily="34" charset="0"/>
              </a:rPr>
              <a:t>від 28.02.2024 справа №280/546/22, </a:t>
            </a:r>
            <a:r>
              <a:rPr lang="uk-UA" sz="3600">
                <a:latin typeface="Arial" panose="020B0604020202020204" pitchFamily="34" charset="0"/>
                <a:cs typeface="Arial" panose="020B0604020202020204" pitchFamily="34" charset="0"/>
              </a:rPr>
              <a:t>від 06.12.2023 р. у справі № </a:t>
            </a:r>
            <a:r>
              <a:rPr lang="ru-RU" sz="3600">
                <a:latin typeface="Arial" panose="020B0604020202020204" pitchFamily="34" charset="0"/>
                <a:cs typeface="Arial" panose="020B0604020202020204" pitchFamily="34" charset="0"/>
              </a:rPr>
              <a:t>320/15012/21, від 06.07.2023 р. у справі № 340/2444/19</a:t>
            </a:r>
            <a:endParaRPr lang="ru-RU" sz="3400" dirty="0">
              <a:latin typeface="Arial" panose="020B0604020202020204" pitchFamily="34" charset="0"/>
              <a:cs typeface="Arial" panose="020B0604020202020204" pitchFamily="34" charset="0"/>
            </a:endParaRPr>
          </a:p>
        </p:txBody>
      </p:sp>
      <p:sp>
        <p:nvSpPr>
          <p:cNvPr id="12" name="Прямокутник 11"/>
          <p:cNvSpPr/>
          <p:nvPr/>
        </p:nvSpPr>
        <p:spPr>
          <a:xfrm>
            <a:off x="16180940" y="1533394"/>
            <a:ext cx="4151182" cy="3098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61</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842294029"/>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«РОЗБЛОКОВАНА» ПН = РЕАЛЬНА ОПЕРАЦІЯ</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62</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0" name="Прямокутник 9"/>
          <p:cNvSpPr/>
          <p:nvPr/>
        </p:nvSpPr>
        <p:spPr>
          <a:xfrm>
            <a:off x="1817143" y="4595765"/>
            <a:ext cx="20893227" cy="7786747"/>
          </a:xfrm>
          <a:prstGeom prst="rect">
            <a:avLst/>
          </a:prstGeom>
        </p:spPr>
        <p:txBody>
          <a:bodyPr wrap="square">
            <a:spAutoFit/>
          </a:bodyPr>
          <a:lstStyle/>
          <a:p>
            <a:pPr lvl="0" algn="just"/>
            <a:endParaRPr lang="uk-UA" sz="2400" b="1" dirty="0">
              <a:latin typeface="Georgia" pitchFamily="18" charset="0"/>
            </a:endParaRPr>
          </a:p>
          <a:p>
            <a:pPr algn="just"/>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реєстрація таких податкових накладних</a:t>
            </a:r>
            <a:r>
              <a:rPr lang="uk-UA" sz="3400" dirty="0">
                <a:solidFill>
                  <a:schemeClr val="tx1"/>
                </a:solidFill>
                <a:latin typeface="Arial" panose="020B0604020202020204" pitchFamily="34" charset="0"/>
                <a:cs typeface="Arial" panose="020B0604020202020204" pitchFamily="34" charset="0"/>
              </a:rPr>
              <a:t> в ЄРПН контролюючим органом </a:t>
            </a:r>
            <a:r>
              <a:rPr lang="uk-UA" sz="3400" b="1" dirty="0">
                <a:solidFill>
                  <a:schemeClr val="tx1"/>
                </a:solidFill>
                <a:latin typeface="Arial" panose="020B0604020202020204" pitchFamily="34" charset="0"/>
                <a:cs typeface="Arial" panose="020B0604020202020204" pitchFamily="34" charset="0"/>
              </a:rPr>
              <a:t>зупинена не була, що свідчить про відсутність підстав для віднесення таких господарських операцій до ризикових</a:t>
            </a:r>
            <a:r>
              <a:rPr lang="uk-UA" sz="3400" dirty="0">
                <a:solidFill>
                  <a:schemeClr val="tx1"/>
                </a:solidFill>
                <a:latin typeface="Arial" panose="020B0604020202020204" pitchFamily="34" charset="0"/>
                <a:cs typeface="Arial" panose="020B0604020202020204" pitchFamily="34" charset="0"/>
              </a:rPr>
              <a:t>.» (постанова від 10.09.2021 р. у справі № 460/2315/19, від 10.12.2021 р. у справі № 560/300/19);</a:t>
            </a:r>
            <a:endParaRPr lang="ru-RU" sz="3400" dirty="0">
              <a:solidFill>
                <a:schemeClr val="tx1"/>
              </a:solidFill>
              <a:latin typeface="Arial" panose="020B0604020202020204" pitchFamily="34" charset="0"/>
              <a:cs typeface="Arial" panose="020B0604020202020204" pitchFamily="34" charset="0"/>
            </a:endParaRPr>
          </a:p>
          <a:p>
            <a:pPr algn="just"/>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основним документом, що підтверджує реальність господарської операції є саме податкові накладні, складені платником податків</a:t>
            </a:r>
            <a:r>
              <a:rPr lang="uk-UA" sz="3400" dirty="0">
                <a:solidFill>
                  <a:schemeClr val="tx1"/>
                </a:solidFill>
                <a:latin typeface="Arial" panose="020B0604020202020204" pitchFamily="34" charset="0"/>
                <a:cs typeface="Arial" panose="020B0604020202020204" pitchFamily="34" charset="0"/>
              </a:rPr>
              <a:t>» (постанова ВС від 19.03.2019 р. по справі № 803/1576/16).</a:t>
            </a:r>
            <a:endParaRPr lang="ru-RU" sz="3400" dirty="0">
              <a:solidFill>
                <a:schemeClr val="tx1"/>
              </a:solidFill>
              <a:latin typeface="Arial" panose="020B0604020202020204" pitchFamily="34" charset="0"/>
              <a:cs typeface="Arial" panose="020B0604020202020204" pitchFamily="34" charset="0"/>
            </a:endParaRPr>
          </a:p>
          <a:p>
            <a:pPr algn="just"/>
            <a:r>
              <a:rPr lang="uk-UA" sz="3400" dirty="0">
                <a:solidFill>
                  <a:schemeClr val="tx1"/>
                </a:solidFill>
                <a:latin typeface="Arial" panose="020B0604020202020204" pitchFamily="34" charset="0"/>
                <a:cs typeface="Arial" panose="020B0604020202020204" pitchFamily="34" charset="0"/>
              </a:rPr>
              <a:t>«… в силу п. 201.10. ст. 201 ПКУ </a:t>
            </a:r>
            <a:r>
              <a:rPr lang="uk-UA" sz="3400" b="1" dirty="0">
                <a:solidFill>
                  <a:schemeClr val="tx1"/>
                </a:solidFill>
                <a:latin typeface="Arial" panose="020B0604020202020204" pitchFamily="34" charset="0"/>
                <a:cs typeface="Arial" panose="020B0604020202020204" pitchFamily="34" charset="0"/>
              </a:rPr>
              <a:t>зареєстровані ПН є для покупця достатньою підставою для формування складу ПК та не потребує будь-якого іншого додаткового підтвердження</a:t>
            </a:r>
            <a:r>
              <a:rPr lang="uk-UA" sz="3400" dirty="0">
                <a:solidFill>
                  <a:schemeClr val="tx1"/>
                </a:solidFill>
                <a:latin typeface="Arial" panose="020B0604020202020204" pitchFamily="34" charset="0"/>
                <a:cs typeface="Arial" panose="020B0604020202020204" pitchFamily="34" charset="0"/>
              </a:rPr>
              <a:t>» (постанова ВС у справі № 804/16538/15 від 25.03.2021 р.)</a:t>
            </a:r>
            <a:endParaRPr lang="ru-RU" sz="3400" dirty="0">
              <a:solidFill>
                <a:schemeClr val="tx1"/>
              </a:solidFill>
              <a:latin typeface="Arial" panose="020B0604020202020204" pitchFamily="34" charset="0"/>
              <a:cs typeface="Arial" panose="020B0604020202020204" pitchFamily="34" charset="0"/>
            </a:endParaRPr>
          </a:p>
          <a:p>
            <a:pPr marL="342900" indent="-342900" algn="just">
              <a:buFont typeface="+mj-lt"/>
              <a:buAutoNum type="arabicParenR"/>
            </a:pPr>
            <a:endParaRPr lang="ru-RU" sz="2000" b="1" dirty="0">
              <a:solidFill>
                <a:schemeClr val="tx2"/>
              </a:solidFill>
              <a:latin typeface="Garamond" panose="02020404030301010803" pitchFamily="18" charset="0"/>
            </a:endParaRPr>
          </a:p>
        </p:txBody>
      </p:sp>
      <p:sp>
        <p:nvSpPr>
          <p:cNvPr id="12" name="Прямокутник 11"/>
          <p:cNvSpPr/>
          <p:nvPr/>
        </p:nvSpPr>
        <p:spPr>
          <a:xfrm>
            <a:off x="13568316" y="1721907"/>
            <a:ext cx="4151182" cy="24946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ПОЗИТИВИ!!!</a:t>
            </a:r>
            <a:endParaRPr lang="ru-RU" b="1" dirty="0">
              <a:latin typeface="Arial" panose="020B0604020202020204" pitchFamily="34" charset="0"/>
              <a:cs typeface="Arial" panose="020B0604020202020204" pitchFamily="34" charset="0"/>
            </a:endParaRPr>
          </a:p>
        </p:txBody>
      </p:sp>
      <p:sp>
        <p:nvSpPr>
          <p:cNvPr id="13" name="Овал 12"/>
          <p:cNvSpPr/>
          <p:nvPr/>
        </p:nvSpPr>
        <p:spPr>
          <a:xfrm>
            <a:off x="1817144" y="1710693"/>
            <a:ext cx="6626284" cy="2494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Постанови ВС</a:t>
            </a:r>
            <a:endParaRPr lang="ru-RU" sz="3400" dirty="0">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62</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130898778"/>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ВРАХОВУЙТЕ ЗАКОНОДАВЧІ «ЗНИЖКИ»</a:t>
            </a:r>
          </a:p>
          <a:p>
            <a:pPr hangingPunct="1">
              <a:lnSpc>
                <a:spcPct val="100000"/>
              </a:lnSpc>
            </a:pPr>
            <a:r>
              <a:rPr lang="uk-UA" sz="4850" spc="0" dirty="0">
                <a:latin typeface="Arial" panose="020B0604020202020204" pitchFamily="34" charset="0"/>
              </a:rPr>
              <a:t>ПО-МАКСИМУМУ</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63</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2" name="Прямокутник 1"/>
          <p:cNvSpPr/>
          <p:nvPr/>
        </p:nvSpPr>
        <p:spPr>
          <a:xfrm>
            <a:off x="1817144" y="3538420"/>
            <a:ext cx="14575553" cy="7632859"/>
          </a:xfrm>
          <a:prstGeom prst="rect">
            <a:avLst/>
          </a:prstGeom>
        </p:spPr>
        <p:txBody>
          <a:bodyPr wrap="square">
            <a:spAutoFit/>
          </a:bodyPr>
          <a:lstStyle/>
          <a:p>
            <a:pPr algn="just"/>
            <a:r>
              <a:rPr lang="uk-UA" sz="3400" b="1" dirty="0">
                <a:solidFill>
                  <a:srgbClr val="333333"/>
                </a:solidFill>
                <a:latin typeface="Arial" panose="020B0604020202020204" pitchFamily="34" charset="0"/>
                <a:cs typeface="Arial" panose="020B0604020202020204" pitchFamily="34" charset="0"/>
              </a:rPr>
              <a:t>Стаття 112</a:t>
            </a:r>
            <a:r>
              <a:rPr lang="uk-UA" sz="3400" b="1" baseline="30000" dirty="0">
                <a:solidFill>
                  <a:srgbClr val="333333"/>
                </a:solidFill>
                <a:latin typeface="Arial" panose="020B0604020202020204" pitchFamily="34" charset="0"/>
                <a:cs typeface="Arial" panose="020B0604020202020204" pitchFamily="34" charset="0"/>
              </a:rPr>
              <a:t>-1</a:t>
            </a:r>
            <a:r>
              <a:rPr lang="uk-UA" sz="3400" b="1" dirty="0">
                <a:solidFill>
                  <a:srgbClr val="333333"/>
                </a:solidFill>
                <a:latin typeface="Arial" panose="020B0604020202020204" pitchFamily="34" charset="0"/>
                <a:cs typeface="Arial" panose="020B0604020202020204" pitchFamily="34" charset="0"/>
              </a:rPr>
              <a:t>. Обставини, що пом’якшують відповідальність особи</a:t>
            </a:r>
          </a:p>
          <a:p>
            <a:pPr algn="just"/>
            <a:r>
              <a:rPr lang="uk-UA" sz="3400" dirty="0">
                <a:solidFill>
                  <a:srgbClr val="333333"/>
                </a:solidFill>
                <a:latin typeface="Arial" panose="020B0604020202020204" pitchFamily="34" charset="0"/>
                <a:cs typeface="Arial" panose="020B0604020202020204" pitchFamily="34" charset="0"/>
              </a:rPr>
              <a:t>112</a:t>
            </a:r>
            <a:r>
              <a:rPr lang="uk-UA" sz="3400" b="1" baseline="30000" dirty="0">
                <a:solidFill>
                  <a:srgbClr val="333333"/>
                </a:solidFill>
                <a:latin typeface="Arial" panose="020B0604020202020204" pitchFamily="34" charset="0"/>
                <a:cs typeface="Arial" panose="020B0604020202020204" pitchFamily="34" charset="0"/>
              </a:rPr>
              <a:t>-1</a:t>
            </a:r>
            <a:r>
              <a:rPr lang="uk-UA" sz="3400" dirty="0">
                <a:solidFill>
                  <a:srgbClr val="333333"/>
                </a:solidFill>
                <a:latin typeface="Arial" panose="020B0604020202020204" pitchFamily="34" charset="0"/>
                <a:cs typeface="Arial" panose="020B0604020202020204" pitchFamily="34" charset="0"/>
              </a:rPr>
              <a:t>.1. До обставин, що пом’якшують відповідальність особи за вчинення правопорушень, належать:</a:t>
            </a:r>
          </a:p>
          <a:p>
            <a:pPr algn="just"/>
            <a:r>
              <a:rPr lang="uk-UA" sz="3400" dirty="0">
                <a:solidFill>
                  <a:srgbClr val="333333"/>
                </a:solidFill>
                <a:latin typeface="Arial" panose="020B0604020202020204" pitchFamily="34" charset="0"/>
                <a:cs typeface="Arial" panose="020B0604020202020204" pitchFamily="34" charset="0"/>
              </a:rPr>
              <a:t>112</a:t>
            </a:r>
            <a:r>
              <a:rPr lang="uk-UA" sz="3400" b="1" baseline="30000" dirty="0">
                <a:solidFill>
                  <a:srgbClr val="333333"/>
                </a:solidFill>
                <a:latin typeface="Arial" panose="020B0604020202020204" pitchFamily="34" charset="0"/>
                <a:cs typeface="Arial" panose="020B0604020202020204" pitchFamily="34" charset="0"/>
              </a:rPr>
              <a:t>-1</a:t>
            </a:r>
            <a:r>
              <a:rPr lang="uk-UA" sz="3400" dirty="0">
                <a:solidFill>
                  <a:srgbClr val="333333"/>
                </a:solidFill>
                <a:latin typeface="Arial" panose="020B0604020202020204" pitchFamily="34" charset="0"/>
                <a:cs typeface="Arial" panose="020B0604020202020204" pitchFamily="34" charset="0"/>
              </a:rPr>
              <a:t>.1.3. </a:t>
            </a:r>
            <a:r>
              <a:rPr lang="uk-UA" sz="3400" b="1" dirty="0">
                <a:solidFill>
                  <a:srgbClr val="333333"/>
                </a:solidFill>
                <a:latin typeface="Arial" panose="020B0604020202020204" pitchFamily="34" charset="0"/>
                <a:cs typeface="Arial" panose="020B0604020202020204" pitchFamily="34" charset="0"/>
              </a:rPr>
              <a:t>самостійне повідомлення платником податків про вчинене ним правопорушення </a:t>
            </a:r>
            <a:r>
              <a:rPr lang="uk-UA" sz="3400" dirty="0">
                <a:solidFill>
                  <a:srgbClr val="333333"/>
                </a:solidFill>
                <a:latin typeface="Arial" panose="020B0604020202020204" pitchFamily="34" charset="0"/>
                <a:cs typeface="Arial" panose="020B0604020202020204" pitchFamily="34" charset="0"/>
              </a:rPr>
              <a:t>(крім складів правопорушень, передбачених</a:t>
            </a:r>
            <a:r>
              <a:rPr lang="uk-UA" sz="3400" dirty="0">
                <a:solidFill>
                  <a:schemeClr val="tx1"/>
                </a:solidFill>
                <a:latin typeface="Arial" panose="020B0604020202020204" pitchFamily="34" charset="0"/>
                <a:cs typeface="Arial" panose="020B0604020202020204" pitchFamily="34" charset="0"/>
              </a:rPr>
              <a:t> статтями 123 </a:t>
            </a:r>
            <a:r>
              <a:rPr lang="uk-UA" sz="3400" dirty="0">
                <a:solidFill>
                  <a:srgbClr val="333333"/>
                </a:solidFill>
                <a:latin typeface="Arial" panose="020B0604020202020204" pitchFamily="34" charset="0"/>
                <a:cs typeface="Arial" panose="020B0604020202020204" pitchFamily="34" charset="0"/>
              </a:rPr>
              <a:t>та 125</a:t>
            </a:r>
            <a:r>
              <a:rPr lang="uk-UA" sz="3400" b="1" baseline="30000" dirty="0">
                <a:solidFill>
                  <a:srgbClr val="333333"/>
                </a:solidFill>
                <a:latin typeface="Arial" panose="020B0604020202020204" pitchFamily="34" charset="0"/>
                <a:cs typeface="Arial" panose="020B0604020202020204" pitchFamily="34" charset="0"/>
              </a:rPr>
              <a:t>-1</a:t>
            </a:r>
            <a:r>
              <a:rPr lang="uk-UA" sz="3400" dirty="0">
                <a:solidFill>
                  <a:srgbClr val="333333"/>
                </a:solidFill>
                <a:latin typeface="Arial" panose="020B0604020202020204" pitchFamily="34" charset="0"/>
                <a:cs typeface="Arial" panose="020B0604020202020204" pitchFamily="34" charset="0"/>
              </a:rPr>
              <a:t> цього Кодексу).</a:t>
            </a:r>
          </a:p>
          <a:p>
            <a:pPr algn="just"/>
            <a:r>
              <a:rPr lang="uk-UA" sz="3400" b="1" dirty="0">
                <a:latin typeface="Arial" panose="020B0604020202020204" pitchFamily="34" charset="0"/>
                <a:cs typeface="Arial" panose="020B0604020202020204" pitchFamily="34" charset="0"/>
              </a:rPr>
              <a:t>Стаття 113. Штрафні (фінансові) санкції (штрафи)</a:t>
            </a:r>
            <a:endParaRPr lang="uk-UA" sz="3400" b="1" dirty="0">
              <a:solidFill>
                <a:srgbClr val="333333"/>
              </a:solidFill>
              <a:latin typeface="Arial" panose="020B0604020202020204" pitchFamily="34" charset="0"/>
              <a:cs typeface="Arial" panose="020B0604020202020204" pitchFamily="34" charset="0"/>
            </a:endParaRPr>
          </a:p>
          <a:p>
            <a:pPr algn="just"/>
            <a:r>
              <a:rPr lang="uk-UA" sz="3400" dirty="0">
                <a:latin typeface="Arial" panose="020B0604020202020204" pitchFamily="34" charset="0"/>
                <a:cs typeface="Arial" panose="020B0604020202020204" pitchFamily="34" charset="0"/>
              </a:rPr>
              <a:t>113.6. </a:t>
            </a:r>
            <a:r>
              <a:rPr lang="uk-UA" sz="3400" b="1" dirty="0">
                <a:latin typeface="Arial" panose="020B0604020202020204" pitchFamily="34" charset="0"/>
                <a:cs typeface="Arial" panose="020B0604020202020204" pitchFamily="34" charset="0"/>
              </a:rPr>
              <a:t>У разі наявності хоча б однієї обставини, що пом’якшує відповідальність, розмір штрафу становить 50 відсотків від розміру</a:t>
            </a:r>
            <a:r>
              <a:rPr lang="uk-UA" sz="3400" dirty="0">
                <a:latin typeface="Arial" panose="020B0604020202020204" pitchFamily="34" charset="0"/>
                <a:cs typeface="Arial" panose="020B0604020202020204" pitchFamily="34" charset="0"/>
              </a:rPr>
              <a:t>, встановленого відповідною статтею цього Кодексу.</a:t>
            </a:r>
          </a:p>
        </p:txBody>
      </p:sp>
      <p:pic>
        <p:nvPicPr>
          <p:cNvPr id="14" name="Picture 4" descr="Податковий кодекс (українська мо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6109" y="4821382"/>
            <a:ext cx="3655474" cy="452212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63</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961824379"/>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ВРАХОВУЙТЕ ЗАКОНОДАВЧІ «ЗНИЖКИ»</a:t>
            </a:r>
          </a:p>
          <a:p>
            <a:pPr hangingPunct="1">
              <a:lnSpc>
                <a:spcPct val="100000"/>
              </a:lnSpc>
            </a:pPr>
            <a:r>
              <a:rPr lang="uk-UA" sz="4850" spc="0" dirty="0">
                <a:latin typeface="Arial" panose="020B0604020202020204" pitchFamily="34" charset="0"/>
              </a:rPr>
              <a:t>ПО-МАКСИМУМУ</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64</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2" name="Прямокутник 1"/>
          <p:cNvSpPr/>
          <p:nvPr/>
        </p:nvSpPr>
        <p:spPr>
          <a:xfrm>
            <a:off x="1817144" y="3035397"/>
            <a:ext cx="15074317" cy="10087377"/>
          </a:xfrm>
          <a:prstGeom prst="rect">
            <a:avLst/>
          </a:prstGeom>
        </p:spPr>
        <p:txBody>
          <a:bodyPr wrap="square">
            <a:spAutoFit/>
          </a:bodyPr>
          <a:lstStyle/>
          <a:p>
            <a:pPr algn="just"/>
            <a:r>
              <a:rPr lang="uk-UA" sz="3400" b="1" dirty="0">
                <a:solidFill>
                  <a:schemeClr val="tx1"/>
                </a:solidFill>
                <a:latin typeface="Arial" panose="020B0604020202020204" pitchFamily="34" charset="0"/>
                <a:cs typeface="Arial" panose="020B0604020202020204" pitchFamily="34" charset="0"/>
              </a:rPr>
              <a:t>Підрозділ 10. Інші перехідні положення</a:t>
            </a:r>
            <a:endParaRPr lang="uk-UA" sz="3400" dirty="0">
              <a:solidFill>
                <a:schemeClr val="tx1"/>
              </a:solidFill>
              <a:latin typeface="Arial" panose="020B0604020202020204" pitchFamily="34" charset="0"/>
              <a:cs typeface="Arial" panose="020B0604020202020204" pitchFamily="34" charset="0"/>
            </a:endParaRPr>
          </a:p>
          <a:p>
            <a:pPr algn="just"/>
            <a:r>
              <a:rPr lang="uk-UA" sz="3400" dirty="0">
                <a:solidFill>
                  <a:schemeClr val="tx1"/>
                </a:solidFill>
                <a:latin typeface="Arial" panose="020B0604020202020204" pitchFamily="34" charset="0"/>
                <a:cs typeface="Arial" panose="020B0604020202020204" pitchFamily="34" charset="0"/>
              </a:rPr>
              <a:t>69. Установити, що тимчасово, </a:t>
            </a:r>
            <a:r>
              <a:rPr lang="uk-UA" sz="3400" b="1" dirty="0">
                <a:solidFill>
                  <a:schemeClr val="tx1"/>
                </a:solidFill>
                <a:latin typeface="Arial" panose="020B0604020202020204" pitchFamily="34" charset="0"/>
                <a:cs typeface="Arial" panose="020B0604020202020204" pitchFamily="34" charset="0"/>
              </a:rPr>
              <a:t>на період до припинення або скасування воєнного стану </a:t>
            </a:r>
            <a:r>
              <a:rPr lang="uk-UA" sz="3400" dirty="0">
                <a:solidFill>
                  <a:schemeClr val="tx1"/>
                </a:solidFill>
                <a:latin typeface="Arial" panose="020B0604020202020204" pitchFamily="34" charset="0"/>
                <a:cs typeface="Arial" panose="020B0604020202020204" pitchFamily="34" charset="0"/>
              </a:rPr>
              <a:t>на території України, введеного Указом Президента України "Про введення воєнного стану в Україні" від 24 лютого 2022 року № 64/2022, затвердженим Законом України "Про затвердження Указу Президента України "Про введення воєнного стану в Україні" від 24 лютого 2022 року № 2102-IX, </a:t>
            </a:r>
            <a:r>
              <a:rPr lang="uk-UA" sz="3400" b="1" dirty="0">
                <a:solidFill>
                  <a:schemeClr val="tx1"/>
                </a:solidFill>
                <a:latin typeface="Arial" panose="020B0604020202020204" pitchFamily="34" charset="0"/>
                <a:cs typeface="Arial" panose="020B0604020202020204" pitchFamily="34" charset="0"/>
              </a:rPr>
              <a:t>справляння податків і зборів здійснюється з урахуванням особливостей</a:t>
            </a:r>
            <a:r>
              <a:rPr lang="uk-UA" sz="3400" dirty="0">
                <a:solidFill>
                  <a:schemeClr val="tx1"/>
                </a:solidFill>
                <a:latin typeface="Arial" panose="020B0604020202020204" pitchFamily="34" charset="0"/>
                <a:cs typeface="Arial" panose="020B0604020202020204" pitchFamily="34" charset="0"/>
              </a:rPr>
              <a:t>, визначених у цьому пункті.</a:t>
            </a:r>
          </a:p>
          <a:p>
            <a:pPr algn="just">
              <a:spcBef>
                <a:spcPts val="0"/>
              </a:spcBef>
            </a:pPr>
            <a:r>
              <a:rPr lang="uk-UA" sz="3400" dirty="0">
                <a:solidFill>
                  <a:schemeClr val="tx1"/>
                </a:solidFill>
                <a:latin typeface="Arial" panose="020B0604020202020204" pitchFamily="34" charset="0"/>
                <a:cs typeface="Arial" panose="020B0604020202020204" pitchFamily="34" charset="0"/>
              </a:rPr>
              <a:t>      </a:t>
            </a:r>
          </a:p>
          <a:p>
            <a:pPr algn="just">
              <a:spcBef>
                <a:spcPts val="0"/>
              </a:spcBef>
            </a:pPr>
            <a:r>
              <a:rPr lang="uk-UA" sz="3400" dirty="0">
                <a:solidFill>
                  <a:schemeClr val="tx1"/>
                </a:solidFill>
                <a:latin typeface="Arial" panose="020B0604020202020204" pitchFamily="34" charset="0"/>
                <a:cs typeface="Arial" panose="020B0604020202020204" pitchFamily="34" charset="0"/>
              </a:rPr>
              <a:t>69.1. …</a:t>
            </a:r>
          </a:p>
          <a:p>
            <a:pPr algn="just">
              <a:spcBef>
                <a:spcPts val="0"/>
              </a:spcBef>
            </a:pPr>
            <a:r>
              <a:rPr lang="uk-UA" sz="3400" b="1" dirty="0">
                <a:solidFill>
                  <a:schemeClr val="tx1"/>
                </a:solidFill>
                <a:latin typeface="Arial" panose="020B0604020202020204" pitchFamily="34" charset="0"/>
                <a:cs typeface="Arial" panose="020B0604020202020204" pitchFamily="34" charset="0"/>
              </a:rPr>
              <a:t>У разі самостійного виправлення платником податків </a:t>
            </a:r>
            <a:r>
              <a:rPr lang="uk-UA" sz="3400" dirty="0">
                <a:solidFill>
                  <a:schemeClr val="tx1"/>
                </a:solidFill>
                <a:latin typeface="Arial" panose="020B0604020202020204" pitchFamily="34" charset="0"/>
                <a:cs typeface="Arial" panose="020B0604020202020204" pitchFamily="34" charset="0"/>
              </a:rPr>
              <a:t>з дотриманням порядку, вимог та обмежень, визначених статтею 50 цього Кодексу, </a:t>
            </a:r>
            <a:r>
              <a:rPr lang="uk-UA" sz="3400" b="1" dirty="0">
                <a:solidFill>
                  <a:schemeClr val="tx1"/>
                </a:solidFill>
                <a:latin typeface="Arial" panose="020B0604020202020204" pitchFamily="34" charset="0"/>
                <a:cs typeface="Arial" panose="020B0604020202020204" pitchFamily="34" charset="0"/>
              </a:rPr>
              <a:t>помилок, що призвели до заниження податкового зобов’язання у звітних (податкових) періодах, які припадають на період дії воєнного стану, такі платники звільняються від нарахування та сплати штрафних санкцій</a:t>
            </a:r>
            <a:r>
              <a:rPr lang="uk-UA" sz="3400" dirty="0">
                <a:solidFill>
                  <a:schemeClr val="tx1"/>
                </a:solidFill>
                <a:latin typeface="Arial" panose="020B0604020202020204" pitchFamily="34" charset="0"/>
                <a:cs typeface="Arial" panose="020B0604020202020204" pitchFamily="34" charset="0"/>
              </a:rPr>
              <a:t>, передбачених пунктом 50.1 статті 50 цього Кодексу, </a:t>
            </a:r>
            <a:r>
              <a:rPr lang="uk-UA" sz="3400" b="1" dirty="0">
                <a:solidFill>
                  <a:schemeClr val="tx1"/>
                </a:solidFill>
                <a:latin typeface="Arial" panose="020B0604020202020204" pitchFamily="34" charset="0"/>
                <a:cs typeface="Arial" panose="020B0604020202020204" pitchFamily="34" charset="0"/>
              </a:rPr>
              <a:t>та пені.</a:t>
            </a: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64</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pic>
        <p:nvPicPr>
          <p:cNvPr id="17" name="Picture 4" descr="Податковий кодекс (українська мов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5593" y="4954386"/>
            <a:ext cx="3655474" cy="452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22224"/>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ВРАХОВУЙТЕ ЗАКОНОДАВЧІ «ЗНИЖКИ»</a:t>
            </a:r>
          </a:p>
          <a:p>
            <a:pPr hangingPunct="1">
              <a:lnSpc>
                <a:spcPct val="100000"/>
              </a:lnSpc>
            </a:pPr>
            <a:r>
              <a:rPr lang="uk-UA" sz="4850" spc="0" dirty="0">
                <a:latin typeface="Arial" panose="020B0604020202020204" pitchFamily="34" charset="0"/>
              </a:rPr>
              <a:t>ПО-МАКСИМУМУ</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67FE6512-9326-AB70-D1F7-20CEB6F98D85}"/>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A65A4499-0C8F-CAA2-F701-FE03154EC162}"/>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2" name="Прямокутник 1"/>
          <p:cNvSpPr/>
          <p:nvPr/>
        </p:nvSpPr>
        <p:spPr>
          <a:xfrm>
            <a:off x="1817144" y="3170718"/>
            <a:ext cx="15722711" cy="9618018"/>
          </a:xfrm>
          <a:prstGeom prst="rect">
            <a:avLst/>
          </a:prstGeom>
        </p:spPr>
        <p:txBody>
          <a:bodyPr wrap="square">
            <a:spAutoFit/>
          </a:bodyPr>
          <a:lstStyle/>
          <a:p>
            <a:pPr algn="just"/>
            <a:r>
              <a:rPr lang="uk-UA" sz="3200" b="1" dirty="0">
                <a:solidFill>
                  <a:schemeClr val="tx1"/>
                </a:solidFill>
                <a:latin typeface="Arial" panose="020B0604020202020204" pitchFamily="34" charset="0"/>
                <a:cs typeface="Arial" panose="020B0604020202020204" pitchFamily="34" charset="0"/>
              </a:rPr>
              <a:t>Підрозділ 10. Інші перехідні положення</a:t>
            </a:r>
            <a:endParaRPr lang="uk-UA" sz="3200" dirty="0">
              <a:solidFill>
                <a:schemeClr val="tx1"/>
              </a:solidFill>
              <a:latin typeface="Arial" panose="020B0604020202020204" pitchFamily="34" charset="0"/>
              <a:cs typeface="Arial" panose="020B0604020202020204" pitchFamily="34" charset="0"/>
            </a:endParaRPr>
          </a:p>
          <a:p>
            <a:pPr algn="just"/>
            <a:r>
              <a:rPr lang="uk-UA" sz="3200" dirty="0">
                <a:solidFill>
                  <a:schemeClr val="tx1"/>
                </a:solidFill>
                <a:latin typeface="Arial" panose="020B0604020202020204" pitchFamily="34" charset="0"/>
                <a:cs typeface="Arial" panose="020B0604020202020204" pitchFamily="34" charset="0"/>
              </a:rPr>
              <a:t>69. Установити, що тимчасово, </a:t>
            </a:r>
            <a:r>
              <a:rPr lang="uk-UA" sz="3200" b="1" dirty="0">
                <a:solidFill>
                  <a:schemeClr val="tx1"/>
                </a:solidFill>
                <a:latin typeface="Arial" panose="020B0604020202020204" pitchFamily="34" charset="0"/>
                <a:cs typeface="Arial" panose="020B0604020202020204" pitchFamily="34" charset="0"/>
              </a:rPr>
              <a:t>на період до припинення або скасування воєнного стану </a:t>
            </a:r>
            <a:r>
              <a:rPr lang="uk-UA" sz="3200" dirty="0">
                <a:solidFill>
                  <a:schemeClr val="tx1"/>
                </a:solidFill>
                <a:latin typeface="Arial" panose="020B0604020202020204" pitchFamily="34" charset="0"/>
                <a:cs typeface="Arial" panose="020B0604020202020204" pitchFamily="34" charset="0"/>
              </a:rPr>
              <a:t>на території України, введеного Указом Президента України "Про введення воєнного стану в Україні" від 24 лютого 2022 року № 64/2022, затвердженим Законом України "Про затвердження Указу Президента України "Про введення воєнного стану в Україні" від 24 лютого 2022 року № 2102-IX, </a:t>
            </a:r>
            <a:r>
              <a:rPr lang="uk-UA" sz="3200" b="1" dirty="0">
                <a:solidFill>
                  <a:schemeClr val="tx1"/>
                </a:solidFill>
                <a:latin typeface="Arial" panose="020B0604020202020204" pitchFamily="34" charset="0"/>
                <a:cs typeface="Arial" panose="020B0604020202020204" pitchFamily="34" charset="0"/>
              </a:rPr>
              <a:t>справляння податків і зборів здійснюється з урахуванням особливостей</a:t>
            </a:r>
            <a:r>
              <a:rPr lang="uk-UA" sz="3200" dirty="0">
                <a:solidFill>
                  <a:schemeClr val="tx1"/>
                </a:solidFill>
                <a:latin typeface="Arial" panose="020B0604020202020204" pitchFamily="34" charset="0"/>
                <a:cs typeface="Arial" panose="020B0604020202020204" pitchFamily="34" charset="0"/>
              </a:rPr>
              <a:t>, визначених у цьому пункті.</a:t>
            </a:r>
          </a:p>
          <a:p>
            <a:pPr algn="just"/>
            <a:r>
              <a:rPr lang="uk-UA" sz="3200" dirty="0">
                <a:solidFill>
                  <a:schemeClr val="tx1"/>
                </a:solidFill>
                <a:latin typeface="Arial" panose="020B0604020202020204" pitchFamily="34" charset="0"/>
                <a:cs typeface="Arial" panose="020B0604020202020204" pitchFamily="34" charset="0"/>
              </a:rPr>
              <a:t>…</a:t>
            </a:r>
          </a:p>
          <a:p>
            <a:pPr algn="just">
              <a:spcBef>
                <a:spcPts val="0"/>
              </a:spcBef>
            </a:pPr>
            <a:r>
              <a:rPr lang="uk-UA" sz="3200" dirty="0">
                <a:solidFill>
                  <a:schemeClr val="tx1"/>
                </a:solidFill>
                <a:latin typeface="Arial" panose="020B0604020202020204" pitchFamily="34" charset="0"/>
                <a:cs typeface="Arial" panose="020B0604020202020204" pitchFamily="34" charset="0"/>
              </a:rPr>
              <a:t>69.37… на період з 1 серпня 2023 року до припинення або скасування воєнного стану на території України,… у разі сплати платником податків протягом 30 календарних днів з дня, наступного за днем отримання ППР, суми податкового зобов’язання, </a:t>
            </a:r>
            <a:r>
              <a:rPr lang="uk-UA" sz="3200" b="1" dirty="0">
                <a:solidFill>
                  <a:schemeClr val="tx1"/>
                </a:solidFill>
                <a:latin typeface="Arial" panose="020B0604020202020204" pitchFamily="34" charset="0"/>
                <a:cs typeface="Arial" panose="020B0604020202020204" pitchFamily="34" charset="0"/>
              </a:rPr>
              <a:t>нарахованого за результатами документальних перевірок</a:t>
            </a:r>
            <a:r>
              <a:rPr lang="uk-UA" sz="3200" dirty="0">
                <a:solidFill>
                  <a:schemeClr val="tx1"/>
                </a:solidFill>
                <a:latin typeface="Arial" panose="020B0604020202020204" pitchFamily="34" charset="0"/>
                <a:cs typeface="Arial" panose="020B0604020202020204" pitchFamily="34" charset="0"/>
              </a:rPr>
              <a:t>, які були відновлені або розпочаті з 1 серпня 2023 року та завершені до дня припинення або скасування воєнного стану на території України,… </a:t>
            </a:r>
            <a:r>
              <a:rPr lang="uk-UA" sz="3200" b="1" dirty="0">
                <a:solidFill>
                  <a:schemeClr val="tx1"/>
                </a:solidFill>
                <a:latin typeface="Arial" panose="020B0604020202020204" pitchFamily="34" charset="0"/>
                <a:cs typeface="Arial" panose="020B0604020202020204" pitchFamily="34" charset="0"/>
              </a:rPr>
              <a:t>штрафні (фінансові) санкції (штрафи), нараховані на суму такого податкового зобов’язання, вважаються скасованими, а пеня не нараховується.</a:t>
            </a: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65</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Picture 4" descr="Податковий кодекс (українська мо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4873" y="4804756"/>
            <a:ext cx="3655474" cy="4522124"/>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59016750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КОЛИ «ПЕРВИНКУ» МОЖНА НЕ ПОНОВЛЮВАТИ?!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кутник 4"/>
          <p:cNvSpPr/>
          <p:nvPr/>
        </p:nvSpPr>
        <p:spPr>
          <a:xfrm>
            <a:off x="1817144" y="3241626"/>
            <a:ext cx="20616403" cy="8925520"/>
          </a:xfrm>
          <a:prstGeom prst="rect">
            <a:avLst/>
          </a:prstGeom>
        </p:spPr>
        <p:txBody>
          <a:bodyPr wrap="square">
            <a:spAutoFit/>
          </a:bodyPr>
          <a:lstStyle/>
          <a:p>
            <a:pPr algn="just">
              <a:spcBef>
                <a:spcPts val="600"/>
              </a:spcBef>
            </a:pPr>
            <a:r>
              <a:rPr lang="uk-UA" sz="3400" b="1" dirty="0">
                <a:solidFill>
                  <a:schemeClr val="tx1"/>
                </a:solidFill>
                <a:latin typeface="Arial" panose="020B0604020202020204" pitchFamily="34" charset="0"/>
                <a:cs typeface="Arial" panose="020B0604020202020204" pitchFamily="34" charset="0"/>
              </a:rPr>
              <a:t>Підпункту 69.28 пункту 69 підрозділу 10 розділу ХХ ПКУ:</a:t>
            </a:r>
          </a:p>
          <a:p>
            <a:pPr algn="just">
              <a:spcBef>
                <a:spcPts val="60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600"/>
              </a:spcBef>
            </a:pPr>
            <a:r>
              <a:rPr lang="uk-UA" sz="3400" dirty="0">
                <a:solidFill>
                  <a:schemeClr val="tx1"/>
                </a:solidFill>
                <a:latin typeface="Arial" panose="020B0604020202020204" pitchFamily="34" charset="0"/>
                <a:cs typeface="Arial" panose="020B0604020202020204" pitchFamily="34" charset="0"/>
              </a:rPr>
              <a:t>«…</a:t>
            </a:r>
            <a:r>
              <a:rPr lang="uk-UA" sz="3400" b="1" dirty="0">
                <a:solidFill>
                  <a:schemeClr val="tx1"/>
                </a:solidFill>
                <a:latin typeface="Arial" panose="020B0604020202020204" pitchFamily="34" charset="0"/>
                <a:cs typeface="Arial" panose="020B0604020202020204" pitchFamily="34" charset="0"/>
              </a:rPr>
              <a:t>до платників</a:t>
            </a:r>
            <a:r>
              <a:rPr lang="uk-UA" sz="3400" dirty="0">
                <a:solidFill>
                  <a:schemeClr val="tx1"/>
                </a:solidFill>
                <a:latin typeface="Arial" panose="020B0604020202020204" pitchFamily="34" charset="0"/>
                <a:cs typeface="Arial" panose="020B0604020202020204" pitchFamily="34" charset="0"/>
              </a:rPr>
              <a:t>…, які </a:t>
            </a:r>
            <a:r>
              <a:rPr lang="uk-UA" sz="3400" b="1" dirty="0">
                <a:solidFill>
                  <a:schemeClr val="tx1"/>
                </a:solidFill>
                <a:latin typeface="Arial" panose="020B0604020202020204" pitchFamily="34" charset="0"/>
                <a:cs typeface="Arial" panose="020B0604020202020204" pitchFamily="34" charset="0"/>
              </a:rPr>
              <a:t>провадили діяльність на територіях </a:t>
            </a:r>
            <a:r>
              <a:rPr lang="uk-UA" sz="3400" dirty="0">
                <a:solidFill>
                  <a:schemeClr val="tx1"/>
                </a:solidFill>
                <a:latin typeface="Arial" panose="020B0604020202020204" pitchFamily="34" charset="0"/>
                <a:cs typeface="Arial" panose="020B0604020202020204" pitchFamily="34" charset="0"/>
              </a:rPr>
              <a:t>активних бойових дій або на тимчасово окупованих РФ територіях України і </a:t>
            </a:r>
            <a:r>
              <a:rPr lang="uk-UA" sz="3400" b="1" dirty="0">
                <a:solidFill>
                  <a:schemeClr val="tx1"/>
                </a:solidFill>
                <a:latin typeface="Arial" panose="020B0604020202020204" pitchFamily="34" charset="0"/>
                <a:cs typeface="Arial" panose="020B0604020202020204" pitchFamily="34" charset="0"/>
              </a:rPr>
              <a:t>не можуть пред’явити первинні документи</a:t>
            </a:r>
            <a:r>
              <a:rPr lang="uk-UA" sz="3400" dirty="0">
                <a:solidFill>
                  <a:schemeClr val="tx1"/>
                </a:solidFill>
                <a:latin typeface="Arial" panose="020B0604020202020204" pitchFamily="34" charset="0"/>
                <a:cs typeface="Arial" panose="020B0604020202020204" pitchFamily="34" charset="0"/>
              </a:rPr>
              <a:t>, на підставі яких здійснюється облік доходів, витрат та інших показників, пов’язаних з визначенням об’єктів оподаткування та/або ПЗ, як виняток із положень статті 44 ПКУ </a:t>
            </a:r>
            <a:r>
              <a:rPr lang="uk-UA" sz="3400" b="1" dirty="0">
                <a:solidFill>
                  <a:schemeClr val="tx1"/>
                </a:solidFill>
                <a:latin typeface="Arial" panose="020B0604020202020204" pitchFamily="34" charset="0"/>
                <a:cs typeface="Arial" panose="020B0604020202020204" pitchFamily="34" charset="0"/>
              </a:rPr>
              <a:t>застосовуються спеціальні правила для підтвердження даних, визначених у податковій звітності</a:t>
            </a:r>
            <a:r>
              <a:rPr lang="uk-UA" sz="3400" dirty="0">
                <a:solidFill>
                  <a:schemeClr val="tx1"/>
                </a:solidFill>
                <a:latin typeface="Arial" panose="020B0604020202020204" pitchFamily="34" charset="0"/>
                <a:cs typeface="Arial" panose="020B0604020202020204" pitchFamily="34" charset="0"/>
              </a:rPr>
              <a:t>.</a:t>
            </a:r>
          </a:p>
          <a:p>
            <a:pPr algn="just">
              <a:spcBef>
                <a:spcPts val="600"/>
              </a:spcBef>
            </a:pPr>
            <a:endParaRPr lang="uk-UA" sz="3400" b="1" dirty="0">
              <a:solidFill>
                <a:schemeClr val="tx1"/>
              </a:solidFill>
              <a:latin typeface="Arial" panose="020B0604020202020204" pitchFamily="34" charset="0"/>
              <a:cs typeface="Arial" panose="020B0604020202020204" pitchFamily="34" charset="0"/>
            </a:endParaRPr>
          </a:p>
          <a:p>
            <a:pPr algn="just">
              <a:spcBef>
                <a:spcPts val="600"/>
              </a:spcBef>
            </a:pPr>
            <a:r>
              <a:rPr lang="uk-UA" sz="3400" b="1" dirty="0">
                <a:solidFill>
                  <a:schemeClr val="tx1"/>
                </a:solidFill>
                <a:latin typeface="Arial" panose="020B0604020202020204" pitchFamily="34" charset="0"/>
                <a:cs typeface="Arial" panose="020B0604020202020204" pitchFamily="34" charset="0"/>
              </a:rPr>
              <a:t>Після подання </a:t>
            </a:r>
            <a:r>
              <a:rPr lang="uk-UA" sz="3400" dirty="0">
                <a:solidFill>
                  <a:schemeClr val="tx1"/>
                </a:solidFill>
                <a:latin typeface="Arial" panose="020B0604020202020204" pitchFamily="34" charset="0"/>
                <a:cs typeface="Arial" panose="020B0604020202020204" pitchFamily="34" charset="0"/>
              </a:rPr>
              <a:t>до контролюючого органу </a:t>
            </a:r>
            <a:r>
              <a:rPr lang="uk-UA" sz="3400" b="1" dirty="0">
                <a:solidFill>
                  <a:schemeClr val="tx1"/>
                </a:solidFill>
                <a:latin typeface="Arial" panose="020B0604020202020204" pitchFamily="34" charset="0"/>
                <a:cs typeface="Arial" panose="020B0604020202020204" pitchFamily="34" charset="0"/>
              </a:rPr>
              <a:t>повідомлення про неможливість вивезення </a:t>
            </a:r>
            <a:r>
              <a:rPr lang="uk-UA" sz="3400" dirty="0">
                <a:solidFill>
                  <a:schemeClr val="tx1"/>
                </a:solidFill>
                <a:latin typeface="Arial" panose="020B0604020202020204" pitchFamily="34" charset="0"/>
                <a:cs typeface="Arial" panose="020B0604020202020204" pitchFamily="34" charset="0"/>
              </a:rPr>
              <a:t>первинних документів у зв’язку з їх знаходженням на територіях, на яких ведуться (велися) бойові дії, та на тимчасово окупованих РФ територіях України, </a:t>
            </a:r>
            <a:r>
              <a:rPr lang="uk-UA" sz="3400" b="1" dirty="0">
                <a:solidFill>
                  <a:schemeClr val="tx1"/>
                </a:solidFill>
                <a:latin typeface="Arial" panose="020B0604020202020204" pitchFamily="34" charset="0"/>
                <a:cs typeface="Arial" panose="020B0604020202020204" pitchFamily="34" charset="0"/>
              </a:rPr>
              <a:t>запроваджується мораторій на проведення документальних перевірок щодо зазначених у повідомленні податкових (звітних) періодів.</a:t>
            </a:r>
          </a:p>
          <a:p>
            <a:pPr algn="just">
              <a:spcBef>
                <a:spcPts val="600"/>
              </a:spcBef>
            </a:pPr>
            <a:endParaRPr lang="uk-UA" sz="3400" b="1" dirty="0">
              <a:solidFill>
                <a:schemeClr val="tx1"/>
              </a:solidFill>
              <a:latin typeface="Arial" panose="020B0604020202020204" pitchFamily="34" charset="0"/>
              <a:cs typeface="Arial" panose="020B0604020202020204" pitchFamily="34" charset="0"/>
            </a:endParaRPr>
          </a:p>
          <a:p>
            <a:pPr algn="just">
              <a:spcBef>
                <a:spcPts val="600"/>
              </a:spcBef>
            </a:pPr>
            <a:r>
              <a:rPr lang="uk-UA" sz="3400" b="1" dirty="0">
                <a:solidFill>
                  <a:schemeClr val="tx1"/>
                </a:solidFill>
                <a:latin typeface="Arial" panose="020B0604020202020204" pitchFamily="34" charset="0"/>
                <a:cs typeface="Arial" panose="020B0604020202020204" pitchFamily="34" charset="0"/>
              </a:rPr>
              <a:t>Платники</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які подали повідомлення про втрату первинних документів</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не підлягають перевірці</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щодо зазначених у повідомленні податкових періодів</a:t>
            </a:r>
            <a:r>
              <a:rPr lang="uk-UA" sz="3400" dirty="0">
                <a:solidFill>
                  <a:schemeClr val="tx1"/>
                </a:solidFill>
                <a:latin typeface="Arial" panose="020B0604020202020204" pitchFamily="34" charset="0"/>
                <a:cs typeface="Arial" panose="020B0604020202020204" pitchFamily="34" charset="0"/>
              </a:rPr>
              <a:t>, у </a:t>
            </a:r>
            <a:r>
              <a:rPr lang="uk-UA" sz="3400" dirty="0" err="1">
                <a:solidFill>
                  <a:schemeClr val="tx1"/>
                </a:solidFill>
                <a:latin typeface="Arial" panose="020B0604020202020204" pitchFamily="34" charset="0"/>
                <a:cs typeface="Arial" panose="020B0604020202020204" pitchFamily="34" charset="0"/>
              </a:rPr>
              <a:t>т.ч</a:t>
            </a:r>
            <a:r>
              <a:rPr lang="uk-UA" sz="3400" dirty="0">
                <a:solidFill>
                  <a:schemeClr val="tx1"/>
                </a:solidFill>
                <a:latin typeface="Arial" panose="020B0604020202020204" pitchFamily="34" charset="0"/>
                <a:cs typeface="Arial" panose="020B0604020202020204" pitchFamily="34" charset="0"/>
              </a:rPr>
              <a:t>. після завершення дії воєнного стану»</a:t>
            </a:r>
            <a:endParaRPr lang="uk-UA" sz="2000" b="1" dirty="0">
              <a:solidFill>
                <a:schemeClr val="tx2"/>
              </a:solidFill>
              <a:latin typeface="Garamond" panose="02020404030301010803" pitchFamily="18" charset="0"/>
            </a:endParaRPr>
          </a:p>
        </p:txBody>
      </p:sp>
      <p:sp>
        <p:nvSpPr>
          <p:cNvPr id="2" name="Прямоугольник 1">
            <a:extLst>
              <a:ext uri="{FF2B5EF4-FFF2-40B4-BE49-F238E27FC236}">
                <a16:creationId xmlns:a16="http://schemas.microsoft.com/office/drawing/2014/main" id="{926566A2-D5C5-9A09-FEA7-728E70AC9A3E}"/>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1471D9F-3EAF-6664-4E05-1C3ADC917ED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66</a:t>
            </a:r>
            <a:endParaRPr lang="ru-UA" sz="3200" b="1" dirty="0">
              <a:solidFill>
                <a:schemeClr val="bg1"/>
              </a:solidFill>
              <a:latin typeface="Arial" panose="020B0604020202020204" pitchFamily="34" charset="0"/>
              <a:cs typeface="Arial" panose="020B0604020202020204" pitchFamily="34" charset="0"/>
            </a:endParaRP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113" y="129843"/>
            <a:ext cx="5109890" cy="2442198"/>
          </a:xfrm>
          <a:prstGeom prst="rect">
            <a:avLst/>
          </a:prstGeom>
        </p:spPr>
      </p:pic>
      <p:sp>
        <p:nvSpPr>
          <p:cNvPr id="13" name="Місце для нижнього колонтитула 12"/>
          <p:cNvSpPr>
            <a:spLocks noGrp="1"/>
          </p:cNvSpPr>
          <p:nvPr>
            <p:ph type="ftr" sz="quarter" idx="5"/>
          </p:nvPr>
        </p:nvSpPr>
        <p:spPr/>
        <p:txBody>
          <a:bodyPr/>
          <a:lstStyle/>
          <a:p>
            <a:r>
              <a:rPr lang="ru-RU" smtClean="0"/>
              <a:t>.</a:t>
            </a:r>
            <a:endParaRPr lang="ru-RU"/>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66</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810515489"/>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КОЛИ «ПЕРВИНКУ» МОЖНА НЕ ПОНОВЛЮВАТИ?!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кутник 4"/>
          <p:cNvSpPr/>
          <p:nvPr/>
        </p:nvSpPr>
        <p:spPr>
          <a:xfrm>
            <a:off x="1817144" y="2724106"/>
            <a:ext cx="21125983" cy="9971961"/>
          </a:xfrm>
          <a:prstGeom prst="rect">
            <a:avLst/>
          </a:prstGeom>
        </p:spPr>
        <p:txBody>
          <a:bodyPr wrap="square">
            <a:spAutoFit/>
          </a:bodyPr>
          <a:lstStyle/>
          <a:p>
            <a:pPr algn="just">
              <a:spcBef>
                <a:spcPts val="600"/>
              </a:spcBef>
            </a:pPr>
            <a:r>
              <a:rPr lang="uk-UA" sz="3400" b="1" dirty="0">
                <a:solidFill>
                  <a:schemeClr val="tx1"/>
                </a:solidFill>
                <a:latin typeface="Arial" panose="020B0604020202020204" pitchFamily="34" charset="0"/>
                <a:cs typeface="Arial" panose="020B0604020202020204" pitchFamily="34" charset="0"/>
              </a:rPr>
              <a:t>Підпункту 69.28 пункту 69 підрозділу 10 розділу ХХ ПКУ:</a:t>
            </a:r>
          </a:p>
          <a:p>
            <a:pPr algn="just">
              <a:spcBef>
                <a:spcPts val="60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600"/>
              </a:spcBef>
            </a:pPr>
            <a:r>
              <a:rPr lang="uk-UA" sz="3400" dirty="0">
                <a:solidFill>
                  <a:schemeClr val="tx1"/>
                </a:solidFill>
                <a:latin typeface="Arial" panose="020B0604020202020204" pitchFamily="34" charset="0"/>
                <a:cs typeface="Arial" panose="020B0604020202020204" pitchFamily="34" charset="0"/>
              </a:rPr>
              <a:t>«</a:t>
            </a:r>
            <a:r>
              <a:rPr lang="uk-UA" sz="3400" b="1" dirty="0">
                <a:solidFill>
                  <a:schemeClr val="tx1"/>
                </a:solidFill>
                <a:latin typeface="Arial" panose="020B0604020202020204" pitchFamily="34" charset="0"/>
                <a:cs typeface="Arial" panose="020B0604020202020204" pitchFamily="34" charset="0"/>
              </a:rPr>
              <a:t>У разі відмови </a:t>
            </a:r>
            <a:r>
              <a:rPr lang="uk-UA" sz="3400" dirty="0">
                <a:solidFill>
                  <a:schemeClr val="tx1"/>
                </a:solidFill>
                <a:latin typeface="Arial" panose="020B0604020202020204" pitchFamily="34" charset="0"/>
                <a:cs typeface="Arial" panose="020B0604020202020204" pitchFamily="34" charset="0"/>
              </a:rPr>
              <a:t>у застосуванні положень цього підпункту </a:t>
            </a:r>
            <a:r>
              <a:rPr lang="uk-UA" sz="3400" b="1" dirty="0">
                <a:solidFill>
                  <a:schemeClr val="tx1"/>
                </a:solidFill>
                <a:latin typeface="Arial" panose="020B0604020202020204" pitchFamily="34" charset="0"/>
                <a:cs typeface="Arial" panose="020B0604020202020204" pitchFamily="34" charset="0"/>
              </a:rPr>
              <a:t>контролюючий орган не пізніше одного місяця з дати отримання відповідного повідомлення </a:t>
            </a:r>
            <a:r>
              <a:rPr lang="uk-UA" sz="3400" dirty="0">
                <a:solidFill>
                  <a:schemeClr val="tx1"/>
                </a:solidFill>
                <a:latin typeface="Arial" panose="020B0604020202020204" pitchFamily="34" charset="0"/>
                <a:cs typeface="Arial" panose="020B0604020202020204" pitchFamily="34" charset="0"/>
              </a:rPr>
              <a:t>від платника податків/податкового </a:t>
            </a:r>
            <a:r>
              <a:rPr lang="uk-UA" sz="3400" dirty="0" err="1">
                <a:solidFill>
                  <a:schemeClr val="tx1"/>
                </a:solidFill>
                <a:latin typeface="Arial" panose="020B0604020202020204" pitchFamily="34" charset="0"/>
                <a:cs typeface="Arial" panose="020B0604020202020204" pitchFamily="34" charset="0"/>
              </a:rPr>
              <a:t>агента</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видає вмотивоване рішення </a:t>
            </a:r>
            <a:r>
              <a:rPr lang="uk-UA" sz="3400" dirty="0">
                <a:solidFill>
                  <a:schemeClr val="tx1"/>
                </a:solidFill>
                <a:latin typeface="Arial" panose="020B0604020202020204" pitchFamily="34" charset="0"/>
                <a:cs typeface="Arial" panose="020B0604020202020204" pitchFamily="34" charset="0"/>
              </a:rPr>
              <a:t>із зазначенням підстави та доказів такої відмови.</a:t>
            </a:r>
          </a:p>
          <a:p>
            <a:pPr algn="just">
              <a:spcBef>
                <a:spcPts val="60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600"/>
              </a:spcBef>
            </a:pPr>
            <a:r>
              <a:rPr lang="uk-UA" sz="3400" dirty="0">
                <a:solidFill>
                  <a:schemeClr val="tx1"/>
                </a:solidFill>
                <a:latin typeface="Arial" panose="020B0604020202020204" pitchFamily="34" charset="0"/>
                <a:cs typeface="Arial" panose="020B0604020202020204" pitchFamily="34" charset="0"/>
              </a:rPr>
              <a:t>Рішення контролюючого органу може бути оскаржено в адміністративному чи судовому порядку. </a:t>
            </a:r>
            <a:r>
              <a:rPr lang="uk-UA" sz="3400" b="1" u="sng" dirty="0">
                <a:solidFill>
                  <a:schemeClr val="tx1"/>
                </a:solidFill>
                <a:latin typeface="Arial" panose="020B0604020202020204" pitchFamily="34" charset="0"/>
                <a:cs typeface="Arial" panose="020B0604020202020204" pitchFamily="34" charset="0"/>
              </a:rPr>
              <a:t>До винесення остаточного рішення по справі</a:t>
            </a:r>
            <a:r>
              <a:rPr lang="uk-UA" sz="3400" b="1" dirty="0">
                <a:solidFill>
                  <a:schemeClr val="tx1"/>
                </a:solidFill>
                <a:latin typeface="Arial" panose="020B0604020202020204" pitchFamily="34" charset="0"/>
                <a:cs typeface="Arial" panose="020B0604020202020204" pitchFamily="34" charset="0"/>
              </a:rPr>
              <a:t> контролюючий орган </a:t>
            </a:r>
            <a:r>
              <a:rPr lang="uk-UA" sz="3400" b="1" u="sng" dirty="0">
                <a:solidFill>
                  <a:schemeClr val="tx1"/>
                </a:solidFill>
                <a:latin typeface="Arial" panose="020B0604020202020204" pitchFamily="34" charset="0"/>
                <a:cs typeface="Arial" panose="020B0604020202020204" pitchFamily="34" charset="0"/>
              </a:rPr>
              <a:t>не може піддавати сумніву показники податкової звітності</a:t>
            </a:r>
            <a:r>
              <a:rPr lang="uk-UA" sz="3400" b="1" dirty="0">
                <a:solidFill>
                  <a:schemeClr val="tx1"/>
                </a:solidFill>
                <a:latin typeface="Arial" panose="020B0604020202020204" pitchFamily="34" charset="0"/>
                <a:cs typeface="Arial" panose="020B0604020202020204" pitchFamily="34" charset="0"/>
              </a:rPr>
              <a:t>, а також </a:t>
            </a:r>
            <a:r>
              <a:rPr lang="uk-UA" sz="3400" b="1" u="sng" dirty="0">
                <a:solidFill>
                  <a:schemeClr val="tx1"/>
                </a:solidFill>
                <a:latin typeface="Arial" panose="020B0604020202020204" pitchFamily="34" charset="0"/>
                <a:cs typeface="Arial" panose="020B0604020202020204" pitchFamily="34" charset="0"/>
              </a:rPr>
              <a:t>ініціювати проведення будь-якої перевірки платника податків</a:t>
            </a:r>
            <a:r>
              <a:rPr lang="uk-UA" sz="3400" b="1" dirty="0">
                <a:solidFill>
                  <a:schemeClr val="tx1"/>
                </a:solidFill>
                <a:latin typeface="Arial" panose="020B0604020202020204" pitchFamily="34" charset="0"/>
                <a:cs typeface="Arial" panose="020B0604020202020204" pitchFamily="34" charset="0"/>
              </a:rPr>
              <a:t> щодо податкових (звітних) періодів, зазначених у відповідному повідомленні.</a:t>
            </a:r>
            <a:endParaRPr lang="uk-UA" sz="3400" dirty="0">
              <a:solidFill>
                <a:schemeClr val="tx1"/>
              </a:solidFill>
              <a:latin typeface="Arial" panose="020B0604020202020204" pitchFamily="34" charset="0"/>
              <a:cs typeface="Arial" panose="020B0604020202020204" pitchFamily="34" charset="0"/>
            </a:endParaRPr>
          </a:p>
          <a:p>
            <a:pPr algn="just">
              <a:spcBef>
                <a:spcPts val="60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600"/>
              </a:spcBef>
            </a:pPr>
            <a:r>
              <a:rPr lang="uk-UA" sz="3400" b="1" dirty="0">
                <a:solidFill>
                  <a:schemeClr val="tx1"/>
                </a:solidFill>
                <a:latin typeface="Arial" panose="020B0604020202020204" pitchFamily="34" charset="0"/>
                <a:cs typeface="Arial" panose="020B0604020202020204" pitchFamily="34" charset="0"/>
              </a:rPr>
              <a:t>У податкових (звітних) періодах, зазначених у відповідному повідомленні, не може бути </a:t>
            </a:r>
            <a:r>
              <a:rPr lang="uk-UA" sz="3400" b="1" dirty="0" err="1">
                <a:solidFill>
                  <a:schemeClr val="tx1"/>
                </a:solidFill>
                <a:latin typeface="Arial" panose="020B0604020202020204" pitchFamily="34" charset="0"/>
                <a:cs typeface="Arial" panose="020B0604020202020204" pitchFamily="34" charset="0"/>
              </a:rPr>
              <a:t>переглянуто</a:t>
            </a:r>
            <a:r>
              <a:rPr lang="uk-UA" sz="3400" b="1" dirty="0">
                <a:solidFill>
                  <a:schemeClr val="tx1"/>
                </a:solidFill>
                <a:latin typeface="Arial" panose="020B0604020202020204" pitchFamily="34" charset="0"/>
                <a:cs typeface="Arial" panose="020B0604020202020204" pitchFamily="34" charset="0"/>
              </a:rPr>
              <a:t> у бік збільшення суми податкових зобов’язань </a:t>
            </a:r>
            <a:r>
              <a:rPr lang="uk-UA" sz="3400" dirty="0">
                <a:solidFill>
                  <a:schemeClr val="tx1"/>
                </a:solidFill>
                <a:latin typeface="Arial" panose="020B0604020202020204" pitchFamily="34" charset="0"/>
                <a:cs typeface="Arial" panose="020B0604020202020204" pitchFamily="34" charset="0"/>
              </a:rPr>
              <a:t>з податків і зборів, задекларовані в податкових деклараціях за зазначені податкові (звітні) періоди, у бік збільшення суми від’ємного значення об’єкта оподаткування податком на прибуток, задекларовані в податкових деклараціях/розрахунках за зазначені податкові (звітні) періоди, у бік збільшення суми бюджетного відшкодування податку на додану вартість, </a:t>
            </a:r>
            <a:r>
              <a:rPr lang="uk-UA" sz="3400" b="1" dirty="0">
                <a:solidFill>
                  <a:schemeClr val="tx1"/>
                </a:solidFill>
                <a:latin typeface="Arial" panose="020B0604020202020204" pitchFamily="34" charset="0"/>
                <a:cs typeface="Arial" panose="020B0604020202020204" pitchFamily="34" charset="0"/>
              </a:rPr>
              <a:t>заявлені в податкових деклараціях за зазначені звітні періоди</a:t>
            </a:r>
            <a:r>
              <a:rPr lang="uk-UA" sz="3400" dirty="0">
                <a:solidFill>
                  <a:schemeClr val="tx1"/>
                </a:solidFill>
                <a:latin typeface="Arial" panose="020B0604020202020204" pitchFamily="34" charset="0"/>
                <a:cs typeface="Arial" panose="020B0604020202020204" pitchFamily="34" charset="0"/>
              </a:rPr>
              <a:t>»</a:t>
            </a:r>
            <a:endParaRPr lang="uk-UA" sz="2000" b="1" dirty="0">
              <a:solidFill>
                <a:schemeClr val="tx2"/>
              </a:solidFill>
              <a:latin typeface="Garamond" panose="02020404030301010803" pitchFamily="18" charset="0"/>
            </a:endParaRPr>
          </a:p>
        </p:txBody>
      </p:sp>
      <p:sp>
        <p:nvSpPr>
          <p:cNvPr id="2" name="Прямоугольник 1">
            <a:extLst>
              <a:ext uri="{FF2B5EF4-FFF2-40B4-BE49-F238E27FC236}">
                <a16:creationId xmlns:a16="http://schemas.microsoft.com/office/drawing/2014/main" id="{23DF8802-4B99-3596-E479-0265BACD45FF}"/>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3846468-C9EF-9BD0-7546-9871B2662A20}"/>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67</a:t>
            </a:r>
            <a:endParaRPr lang="ru-UA" sz="3200" b="1" dirty="0">
              <a:solidFill>
                <a:schemeClr val="bg1"/>
              </a:solidFill>
              <a:latin typeface="Arial" panose="020B0604020202020204" pitchFamily="34" charset="0"/>
              <a:cs typeface="Arial" panose="020B0604020202020204" pitchFamily="34" charset="0"/>
            </a:endParaRP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113" y="129843"/>
            <a:ext cx="5109890" cy="2442198"/>
          </a:xfrm>
          <a:prstGeom prst="rect">
            <a:avLst/>
          </a:prstGeom>
        </p:spPr>
      </p:pic>
      <p:sp>
        <p:nvSpPr>
          <p:cNvPr id="13" name="Місце для нижнього колонтитула 12"/>
          <p:cNvSpPr>
            <a:spLocks noGrp="1"/>
          </p:cNvSpPr>
          <p:nvPr>
            <p:ph type="ftr" sz="quarter" idx="5"/>
          </p:nvPr>
        </p:nvSpPr>
        <p:spPr/>
        <p:txBody>
          <a:bodyPr/>
          <a:lstStyle/>
          <a:p>
            <a:r>
              <a:rPr lang="ru-RU" smtClean="0"/>
              <a:t>.</a:t>
            </a:r>
            <a:endParaRPr lang="ru-RU"/>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67</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279164574"/>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КОЛИ «ПЕРВИНКУ» МОЖНА НЕ ПОНОВЛЮВАТИ?!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кутник 4"/>
          <p:cNvSpPr/>
          <p:nvPr/>
        </p:nvSpPr>
        <p:spPr>
          <a:xfrm>
            <a:off x="1817144" y="5895226"/>
            <a:ext cx="20909852" cy="6424836"/>
          </a:xfrm>
          <a:prstGeom prst="rect">
            <a:avLst/>
          </a:prstGeom>
        </p:spPr>
        <p:txBody>
          <a:bodyPr wrap="square">
            <a:spAutoFit/>
          </a:bodyPr>
          <a:lstStyle/>
          <a:p>
            <a:r>
              <a:rPr lang="uk-UA" sz="3400" b="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Вирішуючи справу, суд виходить з наступного.</a:t>
            </a:r>
          </a:p>
          <a:p>
            <a:pPr algn="just"/>
            <a:r>
              <a:rPr lang="uk-UA" sz="3400" b="1" dirty="0">
                <a:solidFill>
                  <a:schemeClr val="tx1"/>
                </a:solidFill>
                <a:latin typeface="Arial" panose="020B0604020202020204" pitchFamily="34" charset="0"/>
                <a:cs typeface="Arial" panose="020B0604020202020204" pitchFamily="34" charset="0"/>
              </a:rPr>
              <a:t>По-перше,</a:t>
            </a:r>
            <a:r>
              <a:rPr lang="uk-UA" sz="3400" dirty="0">
                <a:solidFill>
                  <a:schemeClr val="tx1"/>
                </a:solidFill>
                <a:latin typeface="Arial" panose="020B0604020202020204" pitchFamily="34" charset="0"/>
                <a:cs typeface="Arial" panose="020B0604020202020204" pitchFamily="34" charset="0"/>
              </a:rPr>
              <a:t> Переліком територій, на яких ведуться (велися) бойові дії або тимчасово окупованих РФ, </a:t>
            </a:r>
            <a:r>
              <a:rPr lang="uk-UA" sz="3400" dirty="0" err="1">
                <a:solidFill>
                  <a:schemeClr val="tx1"/>
                </a:solidFill>
                <a:latin typeface="Arial" panose="020B0604020202020204" pitchFamily="34" charset="0"/>
                <a:cs typeface="Arial" panose="020B0604020202020204" pitchFamily="34" charset="0"/>
              </a:rPr>
              <a:t>затв</a:t>
            </a:r>
            <a:r>
              <a:rPr lang="uk-UA" sz="3400" dirty="0">
                <a:solidFill>
                  <a:schemeClr val="tx1"/>
                </a:solidFill>
                <a:latin typeface="Arial" panose="020B0604020202020204" pitchFamily="34" charset="0"/>
                <a:cs typeface="Arial" panose="020B0604020202020204" pitchFamily="34" charset="0"/>
              </a:rPr>
              <a:t>. наказом </a:t>
            </a:r>
            <a:r>
              <a:rPr lang="uk-UA" sz="3400" dirty="0" err="1">
                <a:solidFill>
                  <a:schemeClr val="tx1"/>
                </a:solidFill>
                <a:latin typeface="Arial" panose="020B0604020202020204" pitchFamily="34" charset="0"/>
                <a:cs typeface="Arial" panose="020B0604020202020204" pitchFamily="34" charset="0"/>
              </a:rPr>
              <a:t>Мінреінтеграції</a:t>
            </a:r>
            <a:r>
              <a:rPr lang="uk-UA" sz="3400" dirty="0">
                <a:solidFill>
                  <a:schemeClr val="tx1"/>
                </a:solidFill>
                <a:latin typeface="Arial" panose="020B0604020202020204" pitchFamily="34" charset="0"/>
                <a:cs typeface="Arial" panose="020B0604020202020204" pitchFamily="34" charset="0"/>
              </a:rPr>
              <a:t> тимчасово окупованих територій України №309 від 22.12.2022, передбачено, що </a:t>
            </a:r>
            <a:r>
              <a:rPr lang="uk-UA" sz="3400" b="1" dirty="0">
                <a:solidFill>
                  <a:schemeClr val="tx1"/>
                </a:solidFill>
                <a:latin typeface="Arial" panose="020B0604020202020204" pitchFamily="34" charset="0"/>
                <a:cs typeface="Arial" panose="020B0604020202020204" pitchFamily="34" charset="0"/>
              </a:rPr>
              <a:t>місто… (… територіальна громада) входив до територій, де велися активні бойові дії в період з 24.02.2022 до ... Аргументи відповідача, що зазначений перелік неможливо використовувати для цілей оподаткування суд не приймає до уваги</a:t>
            </a:r>
            <a:r>
              <a:rPr lang="uk-UA" sz="3400" dirty="0">
                <a:solidFill>
                  <a:schemeClr val="tx1"/>
                </a:solidFill>
                <a:latin typeface="Arial" panose="020B0604020202020204" pitchFamily="34" charset="0"/>
                <a:cs typeface="Arial" panose="020B0604020202020204" pitchFamily="34" charset="0"/>
              </a:rPr>
              <a:t>. У п. 69.28 йде мова, що перелік територій, на яких ведуться (велися) бойові дії або тимчасово окупованих РФ, визначається у встановленому КМУ порядку, а не його затвердження КМУ. </a:t>
            </a:r>
            <a:r>
              <a:rPr lang="uk-UA" sz="3400" dirty="0" err="1">
                <a:solidFill>
                  <a:schemeClr val="tx1"/>
                </a:solidFill>
                <a:latin typeface="Arial" panose="020B0604020202020204" pitchFamily="34" charset="0"/>
                <a:cs typeface="Arial" panose="020B0604020202020204" pitchFamily="34" charset="0"/>
              </a:rPr>
              <a:t>Мінреінтеграції</a:t>
            </a:r>
            <a:r>
              <a:rPr lang="uk-UA" sz="3400" dirty="0">
                <a:solidFill>
                  <a:schemeClr val="tx1"/>
                </a:solidFill>
                <a:latin typeface="Arial" panose="020B0604020202020204" pitchFamily="34" charset="0"/>
                <a:cs typeface="Arial" panose="020B0604020202020204" pitchFamily="34" charset="0"/>
              </a:rPr>
              <a:t> тимчасово окупованих територій України визначено уповноваженим органом для визначення такого Переліку постановою КМУ від 06.12.2022 р. № 1364, таким чином перша умова для застосування вимог 69.28 у позивача є в наявності»</a:t>
            </a:r>
            <a:endParaRPr lang="uk-UA" sz="3400" b="1" dirty="0">
              <a:solidFill>
                <a:schemeClr val="tx1"/>
              </a:solidFill>
              <a:latin typeface="Arial" panose="020B0604020202020204" pitchFamily="34" charset="0"/>
              <a:cs typeface="Arial" panose="020B0604020202020204" pitchFamily="34" charset="0"/>
            </a:endParaRPr>
          </a:p>
        </p:txBody>
      </p:sp>
      <p:sp>
        <p:nvSpPr>
          <p:cNvPr id="7" name="Овал 6"/>
          <p:cNvSpPr/>
          <p:nvPr/>
        </p:nvSpPr>
        <p:spPr>
          <a:xfrm>
            <a:off x="2269067" y="2159735"/>
            <a:ext cx="9740700" cy="327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a:latin typeface="Arial" panose="020B0604020202020204" pitchFamily="34" charset="0"/>
                <a:cs typeface="Arial" panose="020B0604020202020204" pitchFamily="34" charset="0"/>
              </a:rPr>
              <a:t>Рішення </a:t>
            </a:r>
            <a:r>
              <a:rPr lang="uk-UA" sz="3200" smtClean="0">
                <a:latin typeface="Arial" panose="020B0604020202020204" pitchFamily="34" charset="0"/>
                <a:cs typeface="Arial" panose="020B0604020202020204" pitchFamily="34" charset="0"/>
              </a:rPr>
              <a:t>Дніпропетровського </a:t>
            </a:r>
            <a:r>
              <a:rPr lang="uk-UA" sz="3200" dirty="0">
                <a:latin typeface="Arial" panose="020B0604020202020204" pitchFamily="34" charset="0"/>
                <a:cs typeface="Arial" panose="020B0604020202020204" pitchFamily="34" charset="0"/>
              </a:rPr>
              <a:t>ОАС від 08.02.2024 р. у </a:t>
            </a:r>
            <a:r>
              <a:rPr lang="uk-UA" sz="3200">
                <a:latin typeface="Arial" panose="020B0604020202020204" pitchFamily="34" charset="0"/>
                <a:cs typeface="Arial" panose="020B0604020202020204" pitchFamily="34" charset="0"/>
              </a:rPr>
              <a:t>справі </a:t>
            </a:r>
            <a:r>
              <a:rPr lang="uk-UA" sz="3200" smtClean="0">
                <a:latin typeface="Arial" panose="020B0604020202020204" pitchFamily="34" charset="0"/>
                <a:cs typeface="Arial" panose="020B0604020202020204" pitchFamily="34" charset="0"/>
              </a:rPr>
              <a:t>№160/32257/23 (з  урахуванням змін, внесених постановою Третього ААС від 25.06.24р.)</a:t>
            </a:r>
            <a:endParaRPr lang="ru-RU" sz="3200"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866DB69B-0733-4650-71C5-F78F828E7C78}"/>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5AD998D9-B7C3-4F67-A90E-D7D829AEBCCC}"/>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68</a:t>
            </a:r>
            <a:endParaRPr lang="ru-UA" sz="3200" b="1" dirty="0">
              <a:solidFill>
                <a:schemeClr val="bg1"/>
              </a:solidFill>
              <a:latin typeface="Arial" panose="020B0604020202020204" pitchFamily="34" charset="0"/>
              <a:cs typeface="Arial" panose="020B0604020202020204" pitchFamily="34" charset="0"/>
            </a:endParaRPr>
          </a:p>
        </p:txBody>
      </p:sp>
      <p:sp>
        <p:nvSpPr>
          <p:cNvPr id="10" name="Прямокутник 9"/>
          <p:cNvSpPr/>
          <p:nvPr/>
        </p:nvSpPr>
        <p:spPr>
          <a:xfrm>
            <a:off x="15857298" y="2579524"/>
            <a:ext cx="5235908" cy="27404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ПОЗИТИВИ!!!</a:t>
            </a:r>
            <a:endParaRPr lang="ru-RU" b="1" dirty="0">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ижнього колонтитула 14"/>
          <p:cNvSpPr>
            <a:spLocks noGrp="1"/>
          </p:cNvSpPr>
          <p:nvPr>
            <p:ph type="ftr" sz="quarter" idx="5"/>
          </p:nvPr>
        </p:nvSpPr>
        <p:spPr/>
        <p:txBody>
          <a:bodyPr/>
          <a:lstStyle/>
          <a:p>
            <a:r>
              <a:rPr lang="ru-RU" smtClean="0"/>
              <a:t>.</a:t>
            </a:r>
            <a:endParaRPr lang="ru-RU"/>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68</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188737708"/>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КОЛИ «ПЕРВИНКУ» МОЖНА НЕ ПОНОВЛЮВАТИ?!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кутник 4"/>
          <p:cNvSpPr/>
          <p:nvPr/>
        </p:nvSpPr>
        <p:spPr>
          <a:xfrm>
            <a:off x="1817144" y="6457653"/>
            <a:ext cx="20843351" cy="5847755"/>
          </a:xfrm>
          <a:prstGeom prst="rect">
            <a:avLst/>
          </a:prstGeom>
        </p:spPr>
        <p:txBody>
          <a:bodyPr wrap="square">
            <a:spAutoFit/>
          </a:bodyPr>
          <a:lstStyle/>
          <a:p>
            <a:pPr algn="just"/>
            <a:r>
              <a:rPr lang="uk-UA" sz="3400" b="1" dirty="0">
                <a:solidFill>
                  <a:schemeClr val="tx1"/>
                </a:solidFill>
                <a:latin typeface="Arial" panose="020B0604020202020204" pitchFamily="34" charset="0"/>
                <a:cs typeface="Arial" panose="020B0604020202020204" pitchFamily="34" charset="0"/>
              </a:rPr>
              <a:t>По-друге, </a:t>
            </a:r>
            <a:r>
              <a:rPr lang="uk-UA" sz="3400" dirty="0">
                <a:solidFill>
                  <a:schemeClr val="tx1"/>
                </a:solidFill>
                <a:latin typeface="Arial" panose="020B0604020202020204" pitchFamily="34" charset="0"/>
                <a:cs typeface="Arial" panose="020B0604020202020204" pitchFamily="34" charset="0"/>
              </a:rPr>
              <a:t>конструкція норми п. 69.28 дає підстави вважати, що </a:t>
            </a:r>
            <a:r>
              <a:rPr lang="uk-UA" sz="3400" b="1" dirty="0">
                <a:solidFill>
                  <a:schemeClr val="tx1"/>
                </a:solidFill>
                <a:latin typeface="Arial" panose="020B0604020202020204" pitchFamily="34" charset="0"/>
                <a:cs typeface="Arial" panose="020B0604020202020204" pitchFamily="34" charset="0"/>
              </a:rPr>
              <a:t>заява платника податків про втрату документів, не потребує будь-яких доказів, зокрема документів, актів, фото, відео, свідчень очевидців</a:t>
            </a:r>
            <a:r>
              <a:rPr lang="uk-UA" sz="3400" dirty="0">
                <a:solidFill>
                  <a:schemeClr val="tx1"/>
                </a:solidFill>
                <a:latin typeface="Arial" panose="020B0604020202020204" pitchFamily="34" charset="0"/>
                <a:cs typeface="Arial" panose="020B0604020202020204" pitchFamily="34" charset="0"/>
              </a:rPr>
              <a:t> та ін. </a:t>
            </a:r>
            <a:r>
              <a:rPr lang="uk-UA" sz="3400" b="1" dirty="0">
                <a:solidFill>
                  <a:schemeClr val="tx1"/>
                </a:solidFill>
                <a:latin typeface="Arial" panose="020B0604020202020204" pitchFamily="34" charset="0"/>
                <a:cs typeface="Arial" panose="020B0604020202020204" pitchFamily="34" charset="0"/>
              </a:rPr>
              <a:t>Діє презумпція правдивості заяви платника податків, доти поки не буде спростовано протилежне.</a:t>
            </a:r>
            <a:r>
              <a:rPr lang="uk-UA" sz="3400" dirty="0">
                <a:solidFill>
                  <a:schemeClr val="tx1"/>
                </a:solidFill>
                <a:latin typeface="Arial" panose="020B0604020202020204" pitchFamily="34" charset="0"/>
                <a:cs typeface="Arial" panose="020B0604020202020204" pitchFamily="34" charset="0"/>
              </a:rPr>
              <a:t> За такою конструкцією, платник податків не повинен нічого доводити та підтверджувати це доказами. </a:t>
            </a:r>
            <a:r>
              <a:rPr lang="uk-UA" sz="3400" b="1" dirty="0">
                <a:solidFill>
                  <a:schemeClr val="tx1"/>
                </a:solidFill>
                <a:latin typeface="Arial" panose="020B0604020202020204" pitchFamily="34" charset="0"/>
                <a:cs typeface="Arial" panose="020B0604020202020204" pitchFamily="34" charset="0"/>
              </a:rPr>
              <a:t>Для платника податків достатньо лише заявити про наявність обставин передбачених п. 69.28. </a:t>
            </a:r>
            <a:r>
              <a:rPr lang="uk-UA" sz="3400" dirty="0">
                <a:solidFill>
                  <a:schemeClr val="tx1"/>
                </a:solidFill>
                <a:latin typeface="Arial" panose="020B0604020202020204" pitchFamily="34" charset="0"/>
                <a:cs typeface="Arial" panose="020B0604020202020204" pitchFamily="34" charset="0"/>
              </a:rPr>
              <a:t>У разі незгоди з можливістю застосування на платника податків положень п. 69.28, </a:t>
            </a:r>
            <a:r>
              <a:rPr lang="uk-UA" sz="3400" b="1" dirty="0">
                <a:solidFill>
                  <a:schemeClr val="tx1"/>
                </a:solidFill>
                <a:latin typeface="Arial" panose="020B0604020202020204" pitchFamily="34" charset="0"/>
                <a:cs typeface="Arial" panose="020B0604020202020204" pitchFamily="34" charset="0"/>
              </a:rPr>
              <a:t>саме контролюючий орган повинен надавати докази на підтвердження своєї позиції. </a:t>
            </a:r>
            <a:r>
              <a:rPr lang="uk-UA" sz="3400" dirty="0">
                <a:solidFill>
                  <a:schemeClr val="tx1"/>
                </a:solidFill>
                <a:latin typeface="Arial" panose="020B0604020202020204" pitchFamily="34" charset="0"/>
                <a:cs typeface="Arial" panose="020B0604020202020204" pitchFamily="34" charset="0"/>
              </a:rPr>
              <a:t>У цьому випадку, контролюючий орган жодним чином не спростував повідомлення платника податків, і лише поставив його під сумнів та переклав обов`язок доказування на платника податків. </a:t>
            </a:r>
            <a:r>
              <a:rPr lang="uk-UA" sz="3400" b="1" u="sng" dirty="0">
                <a:solidFill>
                  <a:schemeClr val="tx1"/>
                </a:solidFill>
                <a:latin typeface="Arial" panose="020B0604020202020204" pitchFamily="34" charset="0"/>
                <a:cs typeface="Arial" panose="020B0604020202020204" pitchFamily="34" charset="0"/>
              </a:rPr>
              <a:t>Суд погоджується з аргументами відповідача про наявність підстав для сумнівів, разом з тим, юридична конструкція п. 69.28, не дає можливості відмовляти у її застосуванні у разі сумнівів</a:t>
            </a:r>
          </a:p>
        </p:txBody>
      </p:sp>
      <p:sp>
        <p:nvSpPr>
          <p:cNvPr id="7" name="Овал 6"/>
          <p:cNvSpPr/>
          <p:nvPr/>
        </p:nvSpPr>
        <p:spPr>
          <a:xfrm>
            <a:off x="1817144" y="2159735"/>
            <a:ext cx="9740700" cy="327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a:latin typeface="Arial" panose="020B0604020202020204" pitchFamily="34" charset="0"/>
                <a:cs typeface="Arial" panose="020B0604020202020204" pitchFamily="34" charset="0"/>
              </a:rPr>
              <a:t>Рішення Дніпропетровського ОАС від 08.02.2024 р. у справі №160/32257/23 (з  урахуванням змін, внесених постановою Третього ААС від 25.06.24р</a:t>
            </a:r>
            <a:r>
              <a:rPr lang="uk-UA" sz="3200" smtClean="0">
                <a:latin typeface="Arial" panose="020B0604020202020204" pitchFamily="34" charset="0"/>
                <a:cs typeface="Arial" panose="020B0604020202020204" pitchFamily="34" charset="0"/>
              </a:rPr>
              <a:t>.)</a:t>
            </a:r>
            <a:endParaRPr lang="ru-RU" sz="320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962342EC-B670-6DFA-4F4D-52ABD1CB01B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3BC33E82-4B66-44A1-F58E-438E03484C54}"/>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69</a:t>
            </a:r>
            <a:endParaRPr lang="ru-UA" sz="3200" b="1" dirty="0">
              <a:solidFill>
                <a:schemeClr val="bg1"/>
              </a:solidFill>
              <a:latin typeface="Arial" panose="020B0604020202020204" pitchFamily="34" charset="0"/>
              <a:cs typeface="Arial" panose="020B0604020202020204" pitchFamily="34" charset="0"/>
            </a:endParaRPr>
          </a:p>
        </p:txBody>
      </p:sp>
      <p:sp>
        <p:nvSpPr>
          <p:cNvPr id="10" name="Прямокутник 9"/>
          <p:cNvSpPr/>
          <p:nvPr/>
        </p:nvSpPr>
        <p:spPr>
          <a:xfrm>
            <a:off x="14579091" y="2690562"/>
            <a:ext cx="5235908" cy="27404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ПОЗИТИВИ!!!</a:t>
            </a:r>
            <a:endParaRPr lang="ru-RU" b="1" dirty="0">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ижнього колонтитула 14"/>
          <p:cNvSpPr>
            <a:spLocks noGrp="1"/>
          </p:cNvSpPr>
          <p:nvPr>
            <p:ph type="ftr" sz="quarter" idx="5"/>
          </p:nvPr>
        </p:nvSpPr>
        <p:spPr/>
        <p:txBody>
          <a:bodyPr/>
          <a:lstStyle/>
          <a:p>
            <a:r>
              <a:rPr lang="ru-RU" smtClean="0"/>
              <a:t>.</a:t>
            </a:r>
            <a:endParaRPr lang="ru-RU"/>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69</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12194791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p:cNvSpPr>
            <a:spLocks noGrp="1"/>
          </p:cNvSpPr>
          <p:nvPr>
            <p:ph idx="4294967295"/>
          </p:nvPr>
        </p:nvSpPr>
        <p:spPr>
          <a:xfrm>
            <a:off x="1847576" y="2343410"/>
            <a:ext cx="21314368" cy="9505056"/>
          </a:xfrm>
        </p:spPr>
        <p:txBody>
          <a:bodyPr>
            <a:normAutofit/>
          </a:bodyPr>
          <a:lstStyle/>
          <a:p>
            <a:pPr>
              <a:lnSpc>
                <a:spcPct val="110000"/>
              </a:lnSpc>
              <a:spcBef>
                <a:spcPts val="0"/>
              </a:spcBef>
              <a:buClr>
                <a:srgbClr val="404040"/>
              </a:buClr>
              <a:buNone/>
            </a:pPr>
            <a:endParaRPr lang="ru-RU" sz="3200" dirty="0">
              <a:solidFill>
                <a:srgbClr val="404040"/>
              </a:solidFill>
              <a:latin typeface="Georgia" pitchFamily="18" charset="0"/>
            </a:endParaRPr>
          </a:p>
          <a:p>
            <a:pPr marL="914400" indent="0">
              <a:spcBef>
                <a:spcPts val="0"/>
              </a:spcBef>
              <a:buNone/>
            </a:pPr>
            <a:endParaRPr lang="uk-UA" b="1" dirty="0">
              <a:solidFill>
                <a:schemeClr val="tx2"/>
              </a:solidFill>
              <a:latin typeface="Garamond" panose="02020404030301010803" pitchFamily="18" charset="0"/>
            </a:endParaRPr>
          </a:p>
          <a:p>
            <a:pPr>
              <a:lnSpc>
                <a:spcPct val="120000"/>
              </a:lnSpc>
              <a:spcBef>
                <a:spcPts val="0"/>
              </a:spcBef>
              <a:buFont typeface="Wingdings" pitchFamily="2" charset="2"/>
              <a:buChar char="Ø"/>
            </a:pPr>
            <a:endParaRPr lang="uk-UA" b="1" dirty="0"/>
          </a:p>
          <a:p>
            <a:pPr>
              <a:lnSpc>
                <a:spcPct val="120000"/>
              </a:lnSpc>
              <a:spcBef>
                <a:spcPts val="0"/>
              </a:spcBef>
              <a:buNone/>
            </a:pPr>
            <a:endParaRPr lang="uk-UA" b="1" dirty="0"/>
          </a:p>
          <a:p>
            <a:pPr>
              <a:lnSpc>
                <a:spcPct val="120000"/>
              </a:lnSpc>
              <a:spcBef>
                <a:spcPts val="0"/>
              </a:spcBef>
              <a:buFont typeface="Wingdings" pitchFamily="2" charset="2"/>
              <a:buChar char="Ø"/>
            </a:pPr>
            <a:endParaRPr lang="ru-RU" sz="8000" dirty="0">
              <a:solidFill>
                <a:srgbClr val="404040"/>
              </a:solidFill>
              <a:latin typeface="Georgia" pitchFamily="18" charset="0"/>
            </a:endParaRPr>
          </a:p>
          <a:p>
            <a:pPr marL="457200" indent="-457200" defTabSz="1828800">
              <a:lnSpc>
                <a:spcPct val="110000"/>
              </a:lnSpc>
              <a:spcBef>
                <a:spcPts val="0"/>
              </a:spcBef>
              <a:buClr>
                <a:srgbClr val="404040"/>
              </a:buClr>
              <a:buSzPct val="80000"/>
              <a:buNone/>
            </a:pPr>
            <a:endParaRPr lang="ru-RU" sz="3200" dirty="0">
              <a:solidFill>
                <a:srgbClr val="404040"/>
              </a:solidFill>
              <a:latin typeface="Georgia" pitchFamily="18" charset="0"/>
            </a:endParaRPr>
          </a:p>
          <a:p>
            <a:pPr marL="457200" indent="-457200" defTabSz="1828800">
              <a:lnSpc>
                <a:spcPct val="110000"/>
              </a:lnSpc>
              <a:spcBef>
                <a:spcPts val="0"/>
              </a:spcBef>
              <a:buClr>
                <a:srgbClr val="404040"/>
              </a:buClr>
              <a:buSzPct val="80000"/>
              <a:buNone/>
            </a:pPr>
            <a:endParaRPr lang="ru-RU" sz="3200" dirty="0">
              <a:solidFill>
                <a:srgbClr val="404040"/>
              </a:solidFill>
              <a:latin typeface="Georgia" pitchFamily="18" charset="0"/>
            </a:endParaRPr>
          </a:p>
          <a:p>
            <a:pPr marL="457200" indent="-457200" defTabSz="1828800">
              <a:lnSpc>
                <a:spcPct val="110000"/>
              </a:lnSpc>
              <a:spcBef>
                <a:spcPts val="0"/>
              </a:spcBef>
              <a:buClr>
                <a:srgbClr val="404040"/>
              </a:buClr>
              <a:buSzPct val="80000"/>
              <a:buNone/>
            </a:pPr>
            <a:endParaRPr lang="ru-RU" sz="3200" dirty="0">
              <a:solidFill>
                <a:srgbClr val="404040"/>
              </a:solidFill>
              <a:latin typeface="Georgia" pitchFamily="18" charset="0"/>
            </a:endParaRPr>
          </a:p>
          <a:p>
            <a:pPr marL="457200" indent="-457200" defTabSz="1828800">
              <a:lnSpc>
                <a:spcPct val="110000"/>
              </a:lnSpc>
              <a:spcBef>
                <a:spcPts val="0"/>
              </a:spcBef>
              <a:buClr>
                <a:srgbClr val="404040"/>
              </a:buClr>
              <a:buSzPct val="80000"/>
              <a:buNone/>
            </a:pPr>
            <a:endParaRPr lang="ru-RU" sz="3200" dirty="0">
              <a:solidFill>
                <a:srgbClr val="404040"/>
              </a:solidFill>
              <a:latin typeface="Georgia" pitchFamily="18" charset="0"/>
            </a:endParaRPr>
          </a:p>
          <a:p>
            <a:pPr marL="457200" indent="-457200" defTabSz="1828800">
              <a:lnSpc>
                <a:spcPct val="110000"/>
              </a:lnSpc>
              <a:spcBef>
                <a:spcPts val="0"/>
              </a:spcBef>
              <a:buClr>
                <a:srgbClr val="404040"/>
              </a:buClr>
              <a:buSzPct val="80000"/>
              <a:buNone/>
            </a:pPr>
            <a:endParaRPr lang="ru-RU" sz="3200" dirty="0">
              <a:solidFill>
                <a:srgbClr val="404040"/>
              </a:solidFill>
              <a:latin typeface="Georgia" pitchFamily="18" charset="0"/>
            </a:endParaRPr>
          </a:p>
          <a:p>
            <a:pPr marL="457200" indent="-457200" defTabSz="1828800">
              <a:lnSpc>
                <a:spcPct val="110000"/>
              </a:lnSpc>
              <a:spcBef>
                <a:spcPts val="0"/>
              </a:spcBef>
              <a:buClr>
                <a:srgbClr val="404040"/>
              </a:buClr>
              <a:buSzPct val="80000"/>
              <a:buNone/>
            </a:pPr>
            <a:endParaRPr lang="ru-RU" sz="3200" dirty="0">
              <a:solidFill>
                <a:srgbClr val="404040"/>
              </a:solidFill>
              <a:latin typeface="Georgia" pitchFamily="18" charset="0"/>
            </a:endParaRPr>
          </a:p>
          <a:p>
            <a:pPr marL="457200" indent="-457200" defTabSz="1828800">
              <a:lnSpc>
                <a:spcPct val="110000"/>
              </a:lnSpc>
              <a:spcBef>
                <a:spcPts val="0"/>
              </a:spcBef>
              <a:buClr>
                <a:srgbClr val="404040"/>
              </a:buClr>
              <a:buSzPct val="80000"/>
              <a:buNone/>
            </a:pPr>
            <a:endParaRPr lang="ru-RU" sz="3200" dirty="0">
              <a:solidFill>
                <a:srgbClr val="404040"/>
              </a:solidFill>
              <a:latin typeface="Georgia" pitchFamily="18" charset="0"/>
            </a:endParaRPr>
          </a:p>
          <a:p>
            <a:pPr marL="457200" indent="-457200" defTabSz="1828800">
              <a:lnSpc>
                <a:spcPct val="110000"/>
              </a:lnSpc>
              <a:spcBef>
                <a:spcPts val="0"/>
              </a:spcBef>
              <a:buClr>
                <a:srgbClr val="404040"/>
              </a:buClr>
              <a:buSzPct val="80000"/>
              <a:buNone/>
            </a:pPr>
            <a:endParaRPr lang="ru-RU" sz="3200" dirty="0">
              <a:solidFill>
                <a:srgbClr val="404040"/>
              </a:solidFill>
              <a:latin typeface="Georgia" pitchFamily="18" charset="0"/>
            </a:endParaRPr>
          </a:p>
          <a:p>
            <a:pPr marL="457200" indent="-457200" defTabSz="1828800">
              <a:lnSpc>
                <a:spcPct val="110000"/>
              </a:lnSpc>
              <a:spcBef>
                <a:spcPts val="0"/>
              </a:spcBef>
              <a:buClr>
                <a:srgbClr val="404040"/>
              </a:buClr>
              <a:buSzPct val="80000"/>
              <a:buNone/>
            </a:pPr>
            <a:endParaRPr lang="ru-RU" sz="3200" dirty="0">
              <a:solidFill>
                <a:srgbClr val="404040"/>
              </a:solidFill>
              <a:latin typeface="Georgia" pitchFamily="18" charset="0"/>
            </a:endParaRPr>
          </a:p>
        </p:txBody>
      </p:sp>
      <p:sp>
        <p:nvSpPr>
          <p:cNvPr id="6" name="Прямоугольник 5">
            <a:extLst>
              <a:ext uri="{FF2B5EF4-FFF2-40B4-BE49-F238E27FC236}">
                <a16:creationId xmlns:a16="http://schemas.microsoft.com/office/drawing/2014/main" id="{129123E8-246F-C9C0-D49D-DCCC39B32AE0}"/>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9" name="Заголовок 1"/>
          <p:cNvSpPr txBox="1">
            <a:spLocks/>
          </p:cNvSpPr>
          <p:nvPr/>
        </p:nvSpPr>
        <p:spPr>
          <a:xfrm>
            <a:off x="1817144" y="281908"/>
            <a:ext cx="22426859" cy="103257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trike="sngStrike" spc="0" dirty="0">
                <a:latin typeface="Arial" panose="020B0604020202020204" pitchFamily="34" charset="0"/>
              </a:rPr>
              <a:t>ГОТУВАТИСЬ ЧИ НЕ ГОТУВАТИСЬ</a:t>
            </a:r>
            <a:r>
              <a:rPr lang="uk-UA" sz="4850" strike="sngStrike" spc="0">
                <a:latin typeface="Arial" panose="020B0604020202020204" pitchFamily="34" charset="0"/>
              </a:rPr>
              <a:t>?! </a:t>
            </a:r>
            <a:r>
              <a:rPr lang="uk-UA" sz="4850" strike="sngStrike" spc="0" smtClean="0">
                <a:latin typeface="Arial" panose="020B0604020202020204" pitchFamily="34" charset="0"/>
              </a:rPr>
              <a:t>– </a:t>
            </a:r>
            <a:r>
              <a:rPr lang="uk-UA" sz="4850" strike="sngStrike" spc="0" dirty="0">
                <a:latin typeface="Arial" panose="020B0604020202020204" pitchFamily="34" charset="0"/>
              </a:rPr>
              <a:t>ОСЬ В ЧОМУ ПИТАННЯ…  </a:t>
            </a:r>
            <a:endParaRPr lang="ru-RU" sz="4850" strike="sngStrike" spc="0" dirty="0">
              <a:latin typeface="Arial" panose="020B0604020202020204" pitchFamily="34" charset="0"/>
              <a:cs typeface="Arial" panose="020B0604020202020204" pitchFamily="34" charset="0"/>
            </a:endParaRPr>
          </a:p>
        </p:txBody>
      </p:sp>
      <p:pic>
        <p:nvPicPr>
          <p:cNvPr id="10" name="Picture 2" descr="Правила поведінки при перевірках – компанія по бугалтерським та  аудиторським послугам - «А.Б.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328" y="2762380"/>
            <a:ext cx="13250489" cy="819124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Місце для номера слайда 4"/>
          <p:cNvSpPr>
            <a:spLocks noGrp="1"/>
          </p:cNvSpPr>
          <p:nvPr>
            <p:ph type="sldNum" sz="quarter" idx="7"/>
          </p:nvPr>
        </p:nvSpPr>
        <p:spPr/>
        <p:txBody>
          <a:bodyPr/>
          <a:lstStyle/>
          <a:p>
            <a:fld id="{B6F15528-21DE-4FAA-801E-634DDDAF4B2B}" type="slidenum">
              <a:rPr lang="ru-RU" smtClean="0"/>
              <a:t>7</a:t>
            </a:fld>
            <a:endParaRPr lang="ru-RU"/>
          </a:p>
        </p:txBody>
      </p:sp>
      <p:sp>
        <p:nvSpPr>
          <p:cNvPr id="12" name="Прямокутник 11"/>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418017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КОЛИ «ПЕРВИНКУ» МОЖНА НЕ ПОНОВЛЮВАТИ?!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кутник 4"/>
          <p:cNvSpPr/>
          <p:nvPr/>
        </p:nvSpPr>
        <p:spPr>
          <a:xfrm>
            <a:off x="1823889" y="5824449"/>
            <a:ext cx="20810100" cy="6948056"/>
          </a:xfrm>
          <a:prstGeom prst="rect">
            <a:avLst/>
          </a:prstGeom>
        </p:spPr>
        <p:txBody>
          <a:bodyPr wrap="square">
            <a:spAutoFit/>
          </a:bodyPr>
          <a:lstStyle/>
          <a:p>
            <a:pPr algn="just"/>
            <a:r>
              <a:rPr lang="uk-UA" sz="3400" b="1" dirty="0">
                <a:solidFill>
                  <a:schemeClr val="tx1"/>
                </a:solidFill>
                <a:latin typeface="Arial" panose="020B0604020202020204" pitchFamily="34" charset="0"/>
                <a:cs typeface="Arial" panose="020B0604020202020204" pitchFamily="34" charset="0"/>
              </a:rPr>
              <a:t>По-третє, </a:t>
            </a:r>
            <a:r>
              <a:rPr lang="uk-UA" sz="3400" dirty="0">
                <a:solidFill>
                  <a:schemeClr val="tx1"/>
                </a:solidFill>
                <a:latin typeface="Arial" panose="020B0604020202020204" pitchFamily="34" charset="0"/>
                <a:cs typeface="Arial" panose="020B0604020202020204" pitchFamily="34" charset="0"/>
              </a:rPr>
              <a:t>зазначена норма передбачає сама обов`язок подання платником податків повідомлення про втрату первинних документів із зазначенням обставин такої втрати, як тільки йому стало відомо про таку втрату, тому </a:t>
            </a:r>
            <a:r>
              <a:rPr lang="uk-UA" sz="3400" b="1" dirty="0">
                <a:solidFill>
                  <a:schemeClr val="tx1"/>
                </a:solidFill>
                <a:latin typeface="Arial" panose="020B0604020202020204" pitchFamily="34" charset="0"/>
                <a:cs typeface="Arial" panose="020B0604020202020204" pitchFamily="34" charset="0"/>
              </a:rPr>
              <a:t>суд не погоджується з аргументами відповідача про передчасність подання повідомлень.</a:t>
            </a:r>
          </a:p>
          <a:p>
            <a:pPr algn="just"/>
            <a:r>
              <a:rPr lang="uk-UA" sz="3400" b="1" dirty="0">
                <a:solidFill>
                  <a:schemeClr val="tx1"/>
                </a:solidFill>
                <a:latin typeface="Arial" panose="020B0604020202020204" pitchFamily="34" charset="0"/>
                <a:cs typeface="Arial" panose="020B0604020202020204" pitchFamily="34" charset="0"/>
              </a:rPr>
              <a:t>По-четверте,</a:t>
            </a:r>
            <a:r>
              <a:rPr lang="uk-UA" sz="3400" dirty="0">
                <a:solidFill>
                  <a:schemeClr val="tx1"/>
                </a:solidFill>
                <a:latin typeface="Arial" panose="020B0604020202020204" pitchFamily="34" charset="0"/>
                <a:cs typeface="Arial" panose="020B0604020202020204" pitchFamily="34" charset="0"/>
              </a:rPr>
              <a:t> оскільки у цьому випадку діє презумпція правдивості повідомлення платника податків про втрату документів, вона може бути спростована лише наданням контролюючим органом переконливих доказів на спростування цього повідомлення, доведенням того, що платник податків зловживає своїм правом, та втратив документи за обставин, що не пов`язані з проведенням на територіях, на яких ведуться (велися) бойові дії, та на тимчасово окупованих Російською Федерацією територіях України, бойових дій. Натомість, відповідач жодного аргументу на спростування тези позивача не навів, ані у спірному рішенні, ані під час судового розгляду. Таким чином, повідомлення позивача залишилося неспростованим</a:t>
            </a:r>
            <a:endParaRPr lang="uk-UA" sz="3400" b="1" u="sng" dirty="0">
              <a:solidFill>
                <a:schemeClr val="tx1"/>
              </a:solidFill>
              <a:latin typeface="Arial" panose="020B0604020202020204" pitchFamily="34" charset="0"/>
              <a:cs typeface="Arial" panose="020B0604020202020204" pitchFamily="34" charset="0"/>
            </a:endParaRPr>
          </a:p>
        </p:txBody>
      </p:sp>
      <p:sp>
        <p:nvSpPr>
          <p:cNvPr id="7" name="Овал 6"/>
          <p:cNvSpPr/>
          <p:nvPr/>
        </p:nvSpPr>
        <p:spPr>
          <a:xfrm>
            <a:off x="1817144" y="2034781"/>
            <a:ext cx="9740700" cy="3271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a:latin typeface="Arial" panose="020B0604020202020204" pitchFamily="34" charset="0"/>
                <a:cs typeface="Arial" panose="020B0604020202020204" pitchFamily="34" charset="0"/>
              </a:rPr>
              <a:t>Рішення Дніпропетровського ОАС від 08.02.2024 р. у справі №160/32257/23 (з  урахуванням змін, внесених постановою Третього ААС від 25.06.24р</a:t>
            </a:r>
            <a:r>
              <a:rPr lang="uk-UA" sz="3200" smtClean="0">
                <a:latin typeface="Arial" panose="020B0604020202020204" pitchFamily="34" charset="0"/>
                <a:cs typeface="Arial" panose="020B0604020202020204" pitchFamily="34" charset="0"/>
              </a:rPr>
              <a:t>.)</a:t>
            </a:r>
            <a:endParaRPr lang="ru-RU" sz="3200">
              <a:latin typeface="Arial" panose="020B0604020202020204" pitchFamily="34" charset="0"/>
              <a:cs typeface="Arial" panose="020B0604020202020204" pitchFamily="34" charset="0"/>
            </a:endParaRPr>
          </a:p>
        </p:txBody>
      </p:sp>
      <p:sp>
        <p:nvSpPr>
          <p:cNvPr id="8" name="Прямокутник 7"/>
          <p:cNvSpPr/>
          <p:nvPr/>
        </p:nvSpPr>
        <p:spPr>
          <a:xfrm>
            <a:off x="13720620" y="2300194"/>
            <a:ext cx="5235908" cy="27404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ПОЗИТИВИ!!!</a:t>
            </a:r>
            <a:endParaRPr lang="ru-RU" b="1"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70</a:t>
            </a:r>
            <a:endParaRPr lang="ru-UA" sz="3200" b="1" dirty="0">
              <a:solidFill>
                <a:schemeClr val="bg1"/>
              </a:solidFill>
              <a:latin typeface="Arial" panose="020B0604020202020204" pitchFamily="34" charset="0"/>
              <a:cs typeface="Arial" panose="020B0604020202020204" pitchFamily="34" charset="0"/>
            </a:endParaRP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ижнього колонтитула 14"/>
          <p:cNvSpPr>
            <a:spLocks noGrp="1"/>
          </p:cNvSpPr>
          <p:nvPr>
            <p:ph type="ftr" sz="quarter" idx="5"/>
          </p:nvPr>
        </p:nvSpPr>
        <p:spPr/>
        <p:txBody>
          <a:bodyPr/>
          <a:lstStyle/>
          <a:p>
            <a:r>
              <a:rPr lang="ru-RU" smtClean="0"/>
              <a:t>.</a:t>
            </a:r>
            <a:endParaRPr lang="ru-RU"/>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70</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244767442"/>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ПЕРЕВІРКИ ВІДШКОДУВАННЯ ПДВ:</a:t>
            </a:r>
          </a:p>
          <a:p>
            <a:pPr hangingPunct="1">
              <a:lnSpc>
                <a:spcPct val="100000"/>
              </a:lnSpc>
            </a:pPr>
            <a:r>
              <a:rPr lang="uk-UA" sz="4850" spc="0" dirty="0">
                <a:latin typeface="Arial" panose="020B0604020202020204" pitchFamily="34" charset="0"/>
              </a:rPr>
              <a:t>питання законності, а не обґрунтованості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кутник 4"/>
          <p:cNvSpPr/>
          <p:nvPr/>
        </p:nvSpPr>
        <p:spPr>
          <a:xfrm>
            <a:off x="1499783" y="3397799"/>
            <a:ext cx="20943102" cy="8625438"/>
          </a:xfrm>
          <a:prstGeom prst="rect">
            <a:avLst/>
          </a:prstGeom>
        </p:spPr>
        <p:txBody>
          <a:bodyPr wrap="square">
            <a:spAutoFit/>
          </a:bodyPr>
          <a:lstStyle/>
          <a:p>
            <a:pPr algn="just"/>
            <a:r>
              <a:rPr lang="uk-UA" sz="3400" dirty="0">
                <a:solidFill>
                  <a:schemeClr val="tx1"/>
                </a:solidFill>
                <a:latin typeface="Arial" panose="020B0604020202020204" pitchFamily="34" charset="0"/>
                <a:cs typeface="Arial" panose="020B0604020202020204" pitchFamily="34" charset="0"/>
              </a:rPr>
              <a:t>«78.1. Документальна позапланова перевірка здійснюється за наявності хоча б однієї з таких підстав:</a:t>
            </a:r>
            <a:r>
              <a:rPr lang="uk-UA" sz="3400" b="1" dirty="0">
                <a:solidFill>
                  <a:schemeClr val="tx1"/>
                </a:solidFill>
                <a:latin typeface="Arial" panose="020B0604020202020204" pitchFamily="34" charset="0"/>
                <a:cs typeface="Arial" panose="020B0604020202020204" pitchFamily="34" charset="0"/>
              </a:rPr>
              <a:t>      </a:t>
            </a:r>
          </a:p>
          <a:p>
            <a:pPr algn="just"/>
            <a:r>
              <a:rPr lang="uk-UA" sz="3400" dirty="0">
                <a:solidFill>
                  <a:schemeClr val="tx1"/>
                </a:solidFill>
                <a:latin typeface="Arial" panose="020B0604020202020204" pitchFamily="34" charset="0"/>
                <a:cs typeface="Arial" panose="020B0604020202020204" pitchFamily="34" charset="0"/>
              </a:rPr>
              <a:t>78.1.8. платником подано декларацію, в якій заявлено до відшкодування з бюджету податок на додану вартість, за наявності підстав для перевірки, визначених у розділі V цього Кодексу, та/або з від'ємним значенням з податку на додану вартість, яке становить більше 100 тис. гривень.</a:t>
            </a:r>
          </a:p>
          <a:p>
            <a:pPr algn="just"/>
            <a:r>
              <a:rPr lang="uk-UA" sz="3400" dirty="0">
                <a:solidFill>
                  <a:schemeClr val="tx1"/>
                </a:solidFill>
                <a:latin typeface="Arial" panose="020B0604020202020204" pitchFamily="34" charset="0"/>
                <a:cs typeface="Arial" panose="020B0604020202020204" pitchFamily="34" charset="0"/>
              </a:rPr>
              <a:t>Документальна позапланова перевірка з підстав, визначених у цьому підпункті, </a:t>
            </a:r>
            <a:r>
              <a:rPr lang="uk-UA" sz="3400" b="1" dirty="0">
                <a:solidFill>
                  <a:schemeClr val="tx1"/>
                </a:solidFill>
                <a:latin typeface="Arial" panose="020B0604020202020204" pitchFamily="34" charset="0"/>
                <a:cs typeface="Arial" panose="020B0604020202020204" pitchFamily="34" charset="0"/>
              </a:rPr>
              <a:t>проводиться виключно щодо законності декларування </a:t>
            </a:r>
            <a:r>
              <a:rPr lang="uk-UA" sz="3400" dirty="0">
                <a:solidFill>
                  <a:schemeClr val="tx1"/>
                </a:solidFill>
                <a:latin typeface="Arial" panose="020B0604020202020204" pitchFamily="34" charset="0"/>
                <a:cs typeface="Arial" panose="020B0604020202020204" pitchFamily="34" charset="0"/>
              </a:rPr>
              <a:t>заявленого до відшкодування з бюджету податку на додану вартість та/або з від'ємного значення з податку на додану вартість, яке становить більше 100 тис. гривень.»</a:t>
            </a:r>
          </a:p>
          <a:p>
            <a:pPr algn="just"/>
            <a:r>
              <a:rPr lang="uk-UA" sz="3400" dirty="0">
                <a:solidFill>
                  <a:schemeClr val="tx1"/>
                </a:solidFill>
                <a:latin typeface="Arial" panose="020B0604020202020204" pitchFamily="34" charset="0"/>
                <a:cs typeface="Arial" panose="020B0604020202020204" pitchFamily="34" charset="0"/>
              </a:rPr>
              <a:t>«201.10 … </a:t>
            </a:r>
            <a:r>
              <a:rPr lang="uk-UA" sz="3400" b="1" dirty="0">
                <a:solidFill>
                  <a:schemeClr val="tx1"/>
                </a:solidFill>
                <a:latin typeface="Arial" panose="020B0604020202020204" pitchFamily="34" charset="0"/>
                <a:cs typeface="Arial" panose="020B0604020202020204" pitchFamily="34" charset="0"/>
              </a:rPr>
              <a:t>Податкова накладна</a:t>
            </a:r>
            <a:r>
              <a:rPr lang="uk-UA" sz="3400" dirty="0">
                <a:solidFill>
                  <a:schemeClr val="tx1"/>
                </a:solidFill>
                <a:latin typeface="Arial" panose="020B0604020202020204" pitchFamily="34" charset="0"/>
                <a:cs typeface="Arial" panose="020B0604020202020204" pitchFamily="34" charset="0"/>
              </a:rPr>
              <a:t> та/або розрахунок коригування до неї, складені та </a:t>
            </a:r>
            <a:r>
              <a:rPr lang="uk-UA" sz="3400" b="1" dirty="0">
                <a:solidFill>
                  <a:schemeClr val="tx1"/>
                </a:solidFill>
                <a:latin typeface="Arial" panose="020B0604020202020204" pitchFamily="34" charset="0"/>
                <a:cs typeface="Arial" panose="020B0604020202020204" pitchFamily="34" charset="0"/>
              </a:rPr>
              <a:t>зареєстровані після 1 липня 2017 року в Єдиному реєстрі податкових накладних</a:t>
            </a:r>
            <a:r>
              <a:rPr lang="uk-UA" sz="3400" dirty="0">
                <a:solidFill>
                  <a:schemeClr val="tx1"/>
                </a:solidFill>
                <a:latin typeface="Arial" panose="020B0604020202020204" pitchFamily="34" charset="0"/>
                <a:cs typeface="Arial" panose="020B0604020202020204" pitchFamily="34" charset="0"/>
              </a:rPr>
              <a:t> платником податку, який здійснює операції з постачання товарів/послуг, є для покупця таких товарів/послуг достатньою підставою для нарахування сум податку, що відносяться до податкового кредиту, та </a:t>
            </a:r>
            <a:r>
              <a:rPr lang="uk-UA" sz="3400" b="1" dirty="0">
                <a:solidFill>
                  <a:schemeClr val="tx1"/>
                </a:solidFill>
                <a:latin typeface="Arial" panose="020B0604020202020204" pitchFamily="34" charset="0"/>
                <a:cs typeface="Arial" panose="020B0604020202020204" pitchFamily="34" charset="0"/>
              </a:rPr>
              <a:t>не потребує будь-якого іншого додаткового підтвердження</a:t>
            </a:r>
            <a:r>
              <a:rPr lang="uk-UA" sz="3400" dirty="0">
                <a:solidFill>
                  <a:schemeClr val="tx1"/>
                </a:solidFill>
                <a:latin typeface="Arial" panose="020B0604020202020204" pitchFamily="34" charset="0"/>
                <a:cs typeface="Arial" panose="020B0604020202020204" pitchFamily="34" charset="0"/>
              </a:rPr>
              <a:t>.»</a:t>
            </a:r>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71</a:t>
            </a:r>
            <a:endParaRPr lang="ru-UA" sz="3200" b="1" dirty="0">
              <a:solidFill>
                <a:schemeClr val="bg1"/>
              </a:solidFill>
              <a:latin typeface="Arial" panose="020B0604020202020204" pitchFamily="34" charset="0"/>
              <a:cs typeface="Arial" panose="020B0604020202020204" pitchFamily="34" charset="0"/>
            </a:endParaRP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ижнього колонтитула 12"/>
          <p:cNvSpPr>
            <a:spLocks noGrp="1"/>
          </p:cNvSpPr>
          <p:nvPr>
            <p:ph type="ftr" sz="quarter" idx="5"/>
          </p:nvPr>
        </p:nvSpPr>
        <p:spPr/>
        <p:txBody>
          <a:bodyPr/>
          <a:lstStyle/>
          <a:p>
            <a:r>
              <a:rPr lang="ru-RU" smtClean="0"/>
              <a:t>.</a:t>
            </a:r>
            <a:endParaRPr lang="ru-RU"/>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71</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292079134"/>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відмінності в документах та періодах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72</a:t>
            </a:r>
            <a:endParaRPr lang="ru-UA" sz="3200" b="1" dirty="0">
              <a:solidFill>
                <a:schemeClr val="bg1"/>
              </a:solidFill>
              <a:latin typeface="Arial" panose="020B0604020202020204" pitchFamily="34" charset="0"/>
              <a:cs typeface="Arial" panose="020B0604020202020204" pitchFamily="34" charset="0"/>
            </a:endParaRPr>
          </a:p>
        </p:txBody>
      </p:sp>
      <p:sp>
        <p:nvSpPr>
          <p:cNvPr id="8" name="Прямокутник 7"/>
          <p:cNvSpPr/>
          <p:nvPr/>
        </p:nvSpPr>
        <p:spPr>
          <a:xfrm>
            <a:off x="1817145" y="4292660"/>
            <a:ext cx="20760222" cy="8433078"/>
          </a:xfrm>
          <a:prstGeom prst="rect">
            <a:avLst/>
          </a:prstGeom>
        </p:spPr>
        <p:txBody>
          <a:bodyPr wrap="square">
            <a:spAutoFit/>
          </a:bodyPr>
          <a:lstStyle/>
          <a:p>
            <a:pPr algn="just">
              <a:spcBef>
                <a:spcPts val="1800"/>
              </a:spcBef>
            </a:pP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 змістом </a:t>
            </a:r>
            <a:r>
              <a:rPr lang="uk-UA"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(особливістю) фактичної перевірки є перевірка</a:t>
            </a: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 дотримання суб`єктом господарювання </a:t>
            </a:r>
            <a:r>
              <a:rPr lang="uk-UA"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вимог закону саме на поточний момент (фактичний момент перевірки)</a:t>
            </a: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 це корелюється із правом податкового органу прийти на перевірку без попередження у будь-яку годину доби, згідно робочого графіка суб`єкта господарювання.</a:t>
            </a:r>
          </a:p>
          <a:p>
            <a:pPr algn="just">
              <a:spcBef>
                <a:spcPts val="1800"/>
              </a:spcBef>
            </a:pPr>
            <a:r>
              <a:rPr lang="uk-UA"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uk-UA"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період перевірки діяльності платника податків </a:t>
            </a: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під час прийняття рішення владним суб`єктом про призначення фактичної перевірки </a:t>
            </a:r>
            <a:r>
              <a:rPr lang="uk-UA"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має розпочинатися</a:t>
            </a: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 та у рішенні (наказі) такий період має визначатися, </a:t>
            </a:r>
            <a:r>
              <a:rPr lang="uk-UA"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не раніше дати, з котрої контролюючий орган має обґрунтовані факти</a:t>
            </a: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 відомості та документи </a:t>
            </a:r>
            <a:r>
              <a:rPr lang="uk-UA"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про невідповідність діяльності позивача вимогам чинного законодавства</a:t>
            </a: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 якими встановлено або котрі свідчать про факти сумнівності тих чи інших операцій платника податків,…, </a:t>
            </a:r>
            <a:r>
              <a:rPr lang="uk-UA"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або не раніше дати прийняття рішення про проведення такої перевірки керівником у разі її призначення з підстави здійснення функцій.</a:t>
            </a:r>
            <a:endPar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1800"/>
              </a:spcBef>
            </a:pP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У противному випадку не виключено зловживань стосовно безпідставної перевірки періоду, котрий визначається владним суб`єктом на власний розсуд під час призначення саме фактичної перевірки, що свідчить про </a:t>
            </a:r>
            <a:r>
              <a:rPr lang="uk-UA"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підміну одного виду перевірки іншим, а саме - фактичної на документальну перевірку</a:t>
            </a:r>
            <a:r>
              <a:rPr lang="uk-UA" sz="3200" dirty="0">
                <a:solidFill>
                  <a:schemeClr val="tx1"/>
                </a:solidFill>
                <a:latin typeface="Arial" panose="020B0604020202020204" pitchFamily="34" charset="0"/>
                <a:ea typeface="Times New Roman" panose="02020603050405020304" pitchFamily="18" charset="0"/>
                <a:cs typeface="Arial" panose="020B0604020202020204" pitchFamily="34" charset="0"/>
              </a:rPr>
              <a:t> платника податків, підстави та порядок призначення якої є іншими та передбачені й врегульовані приписами статті 78 ПК України, що також протирічить правовій природі інституту фактичної перевірки»</a:t>
            </a:r>
          </a:p>
        </p:txBody>
      </p:sp>
      <p:sp>
        <p:nvSpPr>
          <p:cNvPr id="7" name="Овал 6"/>
          <p:cNvSpPr/>
          <p:nvPr/>
        </p:nvSpPr>
        <p:spPr>
          <a:xfrm>
            <a:off x="1817144" y="1954784"/>
            <a:ext cx="7970323" cy="1818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Рішення Київського ОАС від 27.06.24 р. у </a:t>
            </a:r>
            <a:r>
              <a:rPr lang="uk-UA" sz="3400">
                <a:latin typeface="Arial" panose="020B0604020202020204" pitchFamily="34" charset="0"/>
                <a:cs typeface="Arial" panose="020B0604020202020204" pitchFamily="34" charset="0"/>
              </a:rPr>
              <a:t>справі </a:t>
            </a:r>
            <a:r>
              <a:rPr lang="uk-UA" sz="3400" smtClean="0">
                <a:latin typeface="Arial" panose="020B0604020202020204" pitchFamily="34" charset="0"/>
                <a:cs typeface="Arial" panose="020B0604020202020204" pitchFamily="34" charset="0"/>
              </a:rPr>
              <a:t>№</a:t>
            </a:r>
            <a:r>
              <a:rPr lang="ru-RU" sz="3400" smtClean="0">
                <a:latin typeface="Arial" panose="020B0604020202020204" pitchFamily="34" charset="0"/>
                <a:cs typeface="Arial" panose="020B0604020202020204" pitchFamily="34" charset="0"/>
              </a:rPr>
              <a:t>320/6142/24</a:t>
            </a:r>
            <a:endParaRPr lang="ru-RU" sz="3400" dirty="0">
              <a:latin typeface="Arial" panose="020B0604020202020204" pitchFamily="34" charset="0"/>
              <a:cs typeface="Arial" panose="020B0604020202020204" pitchFamily="34" charset="0"/>
            </a:endParaRPr>
          </a:p>
        </p:txBody>
      </p:sp>
      <p:sp>
        <p:nvSpPr>
          <p:cNvPr id="10" name="Прямокутник 9"/>
          <p:cNvSpPr/>
          <p:nvPr/>
        </p:nvSpPr>
        <p:spPr>
          <a:xfrm>
            <a:off x="16329791" y="1838288"/>
            <a:ext cx="4107881" cy="20015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ижнього колонтитула 14"/>
          <p:cNvSpPr>
            <a:spLocks noGrp="1"/>
          </p:cNvSpPr>
          <p:nvPr>
            <p:ph type="ftr" sz="quarter" idx="5"/>
          </p:nvPr>
        </p:nvSpPr>
        <p:spPr/>
        <p:txBody>
          <a:bodyPr/>
          <a:lstStyle/>
          <a:p>
            <a:r>
              <a:rPr lang="ru-RU" smtClean="0"/>
              <a:t>.</a:t>
            </a:r>
            <a:endParaRPr lang="ru-RU"/>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72</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273072250"/>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відмінності в документах та періодах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73</a:t>
            </a:r>
            <a:endParaRPr lang="ru-UA" sz="3200" b="1" dirty="0">
              <a:solidFill>
                <a:schemeClr val="bg1"/>
              </a:solidFill>
              <a:latin typeface="Arial" panose="020B0604020202020204" pitchFamily="34" charset="0"/>
              <a:cs typeface="Arial" panose="020B0604020202020204" pitchFamily="34" charset="0"/>
            </a:endParaRPr>
          </a:p>
        </p:txBody>
      </p:sp>
      <p:sp>
        <p:nvSpPr>
          <p:cNvPr id="8" name="Прямокутник 7"/>
          <p:cNvSpPr/>
          <p:nvPr/>
        </p:nvSpPr>
        <p:spPr>
          <a:xfrm>
            <a:off x="1744635" y="5559157"/>
            <a:ext cx="21042855" cy="6478697"/>
          </a:xfrm>
          <a:prstGeom prst="rect">
            <a:avLst/>
          </a:prstGeom>
        </p:spPr>
        <p:txBody>
          <a:bodyPr wrap="square">
            <a:spAutoFit/>
          </a:bodyPr>
          <a:lstStyle/>
          <a:p>
            <a:pPr algn="just"/>
            <a:r>
              <a:rPr lang="uk-UA" sz="3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Отже, … </a:t>
            </a:r>
            <a:r>
              <a:rPr lang="uk-UA" sz="3400" b="1" dirty="0">
                <a:solidFill>
                  <a:schemeClr val="tx1"/>
                </a:solidFill>
                <a:latin typeface="Arial" panose="020B0604020202020204" pitchFamily="34" charset="0"/>
                <a:cs typeface="Arial" panose="020B0604020202020204" pitchFamily="34" charset="0"/>
              </a:rPr>
              <a:t>зазначення в наказі</a:t>
            </a:r>
            <a:r>
              <a:rPr lang="uk-UA" sz="3400" dirty="0">
                <a:solidFill>
                  <a:schemeClr val="tx1"/>
                </a:solidFill>
                <a:latin typeface="Arial" panose="020B0604020202020204" pitchFamily="34" charset="0"/>
                <a:cs typeface="Arial" panose="020B0604020202020204" pitchFamily="34" charset="0"/>
              </a:rPr>
              <a:t> про проведення фактичних перевірок … </a:t>
            </a:r>
            <a:r>
              <a:rPr lang="uk-UA" sz="3400" b="1" dirty="0">
                <a:solidFill>
                  <a:schemeClr val="tx1"/>
                </a:solidFill>
                <a:latin typeface="Arial" panose="020B0604020202020204" pitchFamily="34" charset="0"/>
                <a:cs typeface="Arial" panose="020B0604020202020204" pitchFamily="34" charset="0"/>
              </a:rPr>
              <a:t>періоду діяльності, що перевіряється згідно статті 102 ПК України носить характер документальної перевірки</a:t>
            </a:r>
            <a:r>
              <a:rPr lang="uk-UA" sz="3400" dirty="0">
                <a:solidFill>
                  <a:schemeClr val="tx1"/>
                </a:solidFill>
                <a:latin typeface="Arial" panose="020B0604020202020204" pitchFamily="34" charset="0"/>
                <a:cs typeface="Arial" panose="020B0604020202020204" pitchFamily="34" charset="0"/>
              </a:rPr>
              <a:t>, підстави, порядок призначення та проведення якої врегульовані іншими нормами ПК України, а саме статтями 77-79 означеного Кодексу.</a:t>
            </a:r>
          </a:p>
          <a:p>
            <a:pPr algn="just"/>
            <a:r>
              <a:rPr lang="uk-UA" sz="3400" dirty="0">
                <a:solidFill>
                  <a:schemeClr val="tx1"/>
                </a:solidFill>
                <a:latin typeface="Arial" panose="020B0604020202020204" pitchFamily="34" charset="0"/>
                <a:cs typeface="Arial" panose="020B0604020202020204" pitchFamily="34" charset="0"/>
              </a:rPr>
              <a:t>Таким чином, </a:t>
            </a:r>
            <a:r>
              <a:rPr lang="uk-UA" sz="3400" b="1" dirty="0">
                <a:solidFill>
                  <a:schemeClr val="tx1"/>
                </a:solidFill>
                <a:latin typeface="Arial" panose="020B0604020202020204" pitchFamily="34" charset="0"/>
                <a:cs typeface="Arial" panose="020B0604020202020204" pitchFamily="34" charset="0"/>
              </a:rPr>
              <a:t>перевірка діяльності позивача за минулий період часу носить характер документальної перевірки,</a:t>
            </a:r>
            <a:r>
              <a:rPr lang="uk-UA" sz="3400" dirty="0">
                <a:solidFill>
                  <a:schemeClr val="tx1"/>
                </a:solidFill>
                <a:latin typeface="Arial" panose="020B0604020202020204" pitchFamily="34" charset="0"/>
                <a:cs typeface="Arial" panose="020B0604020202020204" pitchFamily="34" charset="0"/>
              </a:rPr>
              <a:t> а тому такі дії не можуть вчинятися в рамках фактичної перевірки та слугувати підставою для застосування штрафних санкцій.</a:t>
            </a:r>
          </a:p>
          <a:p>
            <a:pPr algn="just"/>
            <a:r>
              <a:rPr lang="uk-UA" sz="3400" dirty="0">
                <a:solidFill>
                  <a:schemeClr val="tx1"/>
                </a:solidFill>
                <a:latin typeface="Arial" panose="020B0604020202020204" pitchFamily="34" charset="0"/>
                <a:cs typeface="Arial" panose="020B0604020202020204" pitchFamily="34" charset="0"/>
              </a:rPr>
              <a:t>При цьому, </a:t>
            </a:r>
            <a:r>
              <a:rPr lang="uk-UA" sz="3400" b="1" dirty="0">
                <a:solidFill>
                  <a:schemeClr val="tx1"/>
                </a:solidFill>
                <a:latin typeface="Arial" panose="020B0604020202020204" pitchFamily="34" charset="0"/>
                <a:cs typeface="Arial" panose="020B0604020202020204" pitchFamily="34" charset="0"/>
              </a:rPr>
              <a:t>отримання відповідачем інформації з власних програм контролюючого органу за попередні періоди не є предметом фактичної перевірки</a:t>
            </a:r>
            <a:r>
              <a:rPr lang="uk-UA" sz="3400" dirty="0">
                <a:solidFill>
                  <a:schemeClr val="tx1"/>
                </a:solidFill>
                <a:latin typeface="Arial" panose="020B0604020202020204" pitchFamily="34" charset="0"/>
                <a:cs typeface="Arial" panose="020B0604020202020204" pitchFamily="34" charset="0"/>
              </a:rPr>
              <a:t>, що здійснюється за місцем проведення господарської діяльності</a:t>
            </a:r>
          </a:p>
        </p:txBody>
      </p:sp>
      <p:sp>
        <p:nvSpPr>
          <p:cNvPr id="7" name="Овал 6"/>
          <p:cNvSpPr/>
          <p:nvPr/>
        </p:nvSpPr>
        <p:spPr>
          <a:xfrm>
            <a:off x="1817144" y="2249861"/>
            <a:ext cx="7970323" cy="1818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Рішення Київського ОАС від 27.06.24 р. у справі № </a:t>
            </a:r>
            <a:r>
              <a:rPr lang="ru-RU" sz="3400" dirty="0">
                <a:latin typeface="Arial" panose="020B0604020202020204" pitchFamily="34" charset="0"/>
                <a:cs typeface="Arial" panose="020B0604020202020204" pitchFamily="34" charset="0"/>
              </a:rPr>
              <a:t>320/6142/24</a:t>
            </a:r>
          </a:p>
        </p:txBody>
      </p:sp>
      <p:sp>
        <p:nvSpPr>
          <p:cNvPr id="10" name="Прямокутник 9"/>
          <p:cNvSpPr/>
          <p:nvPr/>
        </p:nvSpPr>
        <p:spPr>
          <a:xfrm>
            <a:off x="13916687" y="2290757"/>
            <a:ext cx="4528505" cy="19994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Місце для нижнього колонтитула 15"/>
          <p:cNvSpPr>
            <a:spLocks noGrp="1"/>
          </p:cNvSpPr>
          <p:nvPr>
            <p:ph type="ftr" sz="quarter" idx="5"/>
          </p:nvPr>
        </p:nvSpPr>
        <p:spPr/>
        <p:txBody>
          <a:bodyPr/>
          <a:lstStyle/>
          <a:p>
            <a:r>
              <a:rPr lang="ru-RU" smtClean="0"/>
              <a:t>.</a:t>
            </a:r>
            <a:endParaRPr lang="ru-RU"/>
          </a:p>
        </p:txBody>
      </p:sp>
      <p:sp>
        <p:nvSpPr>
          <p:cNvPr id="17" name="Місце для номера слайда 16"/>
          <p:cNvSpPr>
            <a:spLocks noGrp="1"/>
          </p:cNvSpPr>
          <p:nvPr>
            <p:ph type="sldNum" sz="quarter" idx="7"/>
          </p:nvPr>
        </p:nvSpPr>
        <p:spPr/>
        <p:txBody>
          <a:bodyPr/>
          <a:lstStyle/>
          <a:p>
            <a:fld id="{B6F15528-21DE-4FAA-801E-634DDDAF4B2B}" type="slidenum">
              <a:rPr lang="ru-RU" smtClean="0"/>
              <a:t>73</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980528800"/>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ФАКТИЧНІ ТА ДОКУМЕНТАЛЬНІ ПЕРЕВІРКИ:</a:t>
            </a:r>
          </a:p>
          <a:p>
            <a:pPr hangingPunct="1">
              <a:lnSpc>
                <a:spcPct val="100000"/>
              </a:lnSpc>
            </a:pPr>
            <a:r>
              <a:rPr lang="uk-UA" sz="4850" spc="0" dirty="0">
                <a:latin typeface="Arial" panose="020B0604020202020204" pitchFamily="34" charset="0"/>
              </a:rPr>
              <a:t>відмінності в документах та періодах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74</a:t>
            </a:r>
            <a:endParaRPr lang="ru-UA" sz="3200" b="1" dirty="0">
              <a:solidFill>
                <a:schemeClr val="bg1"/>
              </a:solidFill>
              <a:latin typeface="Arial" panose="020B0604020202020204" pitchFamily="34" charset="0"/>
              <a:cs typeface="Arial" panose="020B0604020202020204" pitchFamily="34" charset="0"/>
            </a:endParaRPr>
          </a:p>
        </p:txBody>
      </p:sp>
      <p:sp>
        <p:nvSpPr>
          <p:cNvPr id="8" name="Прямокутник 7"/>
          <p:cNvSpPr/>
          <p:nvPr/>
        </p:nvSpPr>
        <p:spPr>
          <a:xfrm>
            <a:off x="1838247" y="6057763"/>
            <a:ext cx="21005128" cy="6424836"/>
          </a:xfrm>
          <a:prstGeom prst="rect">
            <a:avLst/>
          </a:prstGeom>
        </p:spPr>
        <p:txBody>
          <a:bodyPr wrap="square">
            <a:spAutoFit/>
          </a:bodyPr>
          <a:lstStyle/>
          <a:p>
            <a:pPr algn="just"/>
            <a:r>
              <a:rPr lang="uk-UA" sz="3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 виходячи з буквального аналізу змісту норми </a:t>
            </a:r>
            <a:r>
              <a:rPr lang="uk-UA" sz="3400" dirty="0" err="1">
                <a:solidFill>
                  <a:schemeClr val="tx1"/>
                </a:solidFill>
                <a:latin typeface="Arial" panose="020B0604020202020204" pitchFamily="34" charset="0"/>
                <a:cs typeface="Arial" panose="020B0604020202020204" pitchFamily="34" charset="0"/>
              </a:rPr>
              <a:t>пп</a:t>
            </a:r>
            <a:r>
              <a:rPr lang="uk-UA" sz="3400" dirty="0">
                <a:solidFill>
                  <a:schemeClr val="tx1"/>
                </a:solidFill>
                <a:latin typeface="Arial" panose="020B0604020202020204" pitchFamily="34" charset="0"/>
                <a:cs typeface="Arial" panose="020B0604020202020204" pitchFamily="34" charset="0"/>
              </a:rPr>
              <a:t>. 75.1.3 п. 75.1 ст. 75 ПК України </a:t>
            </a:r>
            <a:r>
              <a:rPr lang="uk-UA" sz="3400" b="1" dirty="0">
                <a:solidFill>
                  <a:schemeClr val="tx1"/>
                </a:solidFill>
                <a:latin typeface="Arial" panose="020B0604020202020204" pitchFamily="34" charset="0"/>
                <a:cs typeface="Arial" panose="020B0604020202020204" pitchFamily="34" charset="0"/>
              </a:rPr>
              <a:t>проведення фактичної перевірки вимагає чіткого з`ясування місця безпосереднього провадження платником податків конкретного виду діяльності та фактичного проведення цієї перевірки у такому місці </a:t>
            </a:r>
            <a:r>
              <a:rPr lang="uk-UA" sz="3400" dirty="0">
                <a:solidFill>
                  <a:schemeClr val="tx1"/>
                </a:solidFill>
                <a:latin typeface="Arial" panose="020B0604020202020204" pitchFamily="34" charset="0"/>
                <a:cs typeface="Arial" panose="020B0604020202020204" pitchFamily="34" charset="0"/>
              </a:rPr>
              <a:t>або ж за місцем розташування тих чи інших об`єктів, які використовуються господарюючим суб`єктом у його діяльності, яка охоплюється предметом фактичної перевірки.</a:t>
            </a:r>
          </a:p>
          <a:p>
            <a:pPr algn="just"/>
            <a:r>
              <a:rPr lang="uk-UA" sz="3400" dirty="0">
                <a:solidFill>
                  <a:schemeClr val="tx1"/>
                </a:solidFill>
                <a:latin typeface="Arial" panose="020B0604020202020204" pitchFamily="34" charset="0"/>
                <a:cs typeface="Arial" panose="020B0604020202020204" pitchFamily="34" charset="0"/>
              </a:rPr>
              <a:t>…</a:t>
            </a:r>
            <a:r>
              <a:rPr lang="uk-UA" sz="3400" b="1" dirty="0">
                <a:solidFill>
                  <a:schemeClr val="tx1"/>
                </a:solidFill>
                <a:latin typeface="Arial" panose="020B0604020202020204" pitchFamily="34" charset="0"/>
                <a:cs typeface="Arial" panose="020B0604020202020204" pitchFamily="34" charset="0"/>
              </a:rPr>
              <a:t>особливість фактичних перевірок та їх відмінність </a:t>
            </a:r>
            <a:r>
              <a:rPr lang="uk-UA" sz="3400" dirty="0">
                <a:solidFill>
                  <a:schemeClr val="tx1"/>
                </a:solidFill>
                <a:latin typeface="Arial" panose="020B0604020202020204" pitchFamily="34" charset="0"/>
                <a:cs typeface="Arial" panose="020B0604020202020204" pitchFamily="34" charset="0"/>
              </a:rPr>
              <a:t>від усіх інших перевірок, які проводяться податковими органами, </a:t>
            </a:r>
            <a:r>
              <a:rPr lang="uk-UA" sz="3400" b="1" dirty="0">
                <a:solidFill>
                  <a:schemeClr val="tx1"/>
                </a:solidFill>
                <a:latin typeface="Arial" panose="020B0604020202020204" pitchFamily="34" charset="0"/>
                <a:cs typeface="Arial" panose="020B0604020202020204" pitchFamily="34" charset="0"/>
              </a:rPr>
              <a:t>полягає у тому, що при їх проведенні перевіряються не бухгалтерські документи, а правильність фактичних дій (фактичного стану речей)</a:t>
            </a:r>
            <a:r>
              <a:rPr lang="uk-UA" sz="3400" dirty="0">
                <a:solidFill>
                  <a:schemeClr val="tx1"/>
                </a:solidFill>
                <a:latin typeface="Arial" panose="020B0604020202020204" pitchFamily="34" charset="0"/>
                <a:cs typeface="Arial" panose="020B0604020202020204" pitchFamily="34" charset="0"/>
              </a:rPr>
              <a:t> суб`єкта підприємницької діяльності. </a:t>
            </a:r>
            <a:r>
              <a:rPr lang="uk-UA" sz="3400" b="1" dirty="0">
                <a:solidFill>
                  <a:schemeClr val="tx1"/>
                </a:solidFill>
                <a:latin typeface="Arial" panose="020B0604020202020204" pitchFamily="34" charset="0"/>
                <a:cs typeface="Arial" panose="020B0604020202020204" pitchFamily="34" charset="0"/>
              </a:rPr>
              <a:t>Тому, така перевірка проводиться </a:t>
            </a:r>
            <a:r>
              <a:rPr lang="uk-UA" sz="3400" dirty="0">
                <a:solidFill>
                  <a:schemeClr val="tx1"/>
                </a:solidFill>
                <a:latin typeface="Arial" panose="020B0604020202020204" pitchFamily="34" charset="0"/>
                <a:cs typeface="Arial" panose="020B0604020202020204" pitchFamily="34" charset="0"/>
              </a:rPr>
              <a:t>не за місцем розташування платника податку (місцем розташування органу управління), а саме </a:t>
            </a:r>
            <a:r>
              <a:rPr lang="uk-UA" sz="3400" b="1" dirty="0">
                <a:solidFill>
                  <a:schemeClr val="tx1"/>
                </a:solidFill>
                <a:latin typeface="Arial" panose="020B0604020202020204" pitchFamily="34" charset="0"/>
                <a:cs typeface="Arial" panose="020B0604020202020204" pitchFamily="34" charset="0"/>
              </a:rPr>
              <a:t>за місцем фактичного провадження платником податків діяльності,</a:t>
            </a:r>
            <a:r>
              <a:rPr lang="uk-UA" sz="3400" dirty="0">
                <a:solidFill>
                  <a:schemeClr val="tx1"/>
                </a:solidFill>
                <a:latin typeface="Arial" panose="020B0604020202020204" pitchFamily="34" charset="0"/>
                <a:cs typeface="Arial" panose="020B0604020202020204" pitchFamily="34" charset="0"/>
              </a:rPr>
              <a:t> розташування господарських або інших об`єктів права власності такого платника»</a:t>
            </a:r>
          </a:p>
        </p:txBody>
      </p:sp>
      <p:sp>
        <p:nvSpPr>
          <p:cNvPr id="7" name="Овал 6"/>
          <p:cNvSpPr/>
          <p:nvPr/>
        </p:nvSpPr>
        <p:spPr>
          <a:xfrm>
            <a:off x="1817144" y="2525800"/>
            <a:ext cx="7970323" cy="1818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02.03.23 у справі №</a:t>
            </a:r>
            <a:r>
              <a:rPr lang="ru-RU" sz="3400">
                <a:latin typeface="Arial" panose="020B0604020202020204" pitchFamily="34" charset="0"/>
                <a:cs typeface="Arial" panose="020B0604020202020204" pitchFamily="34" charset="0"/>
              </a:rPr>
              <a:t>380/13375/21</a:t>
            </a:r>
            <a:endParaRPr lang="ru-RU" sz="3400" dirty="0">
              <a:latin typeface="Arial" panose="020B0604020202020204" pitchFamily="34" charset="0"/>
              <a:cs typeface="Arial" panose="020B0604020202020204" pitchFamily="34" charset="0"/>
            </a:endParaRPr>
          </a:p>
        </p:txBody>
      </p:sp>
      <p:sp>
        <p:nvSpPr>
          <p:cNvPr id="10" name="Прямокутник 9"/>
          <p:cNvSpPr/>
          <p:nvPr/>
        </p:nvSpPr>
        <p:spPr>
          <a:xfrm>
            <a:off x="16180940" y="2452259"/>
            <a:ext cx="4181033" cy="20399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ижнього колонтитула 14"/>
          <p:cNvSpPr>
            <a:spLocks noGrp="1"/>
          </p:cNvSpPr>
          <p:nvPr>
            <p:ph type="ftr" sz="quarter" idx="5"/>
          </p:nvPr>
        </p:nvSpPr>
        <p:spPr/>
        <p:txBody>
          <a:bodyPr/>
          <a:lstStyle/>
          <a:p>
            <a:r>
              <a:rPr lang="ru-RU" smtClean="0"/>
              <a:t>.</a:t>
            </a:r>
            <a:endParaRPr lang="ru-RU"/>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74</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853838476"/>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«ВАЛЮТНІ</a:t>
            </a:r>
            <a:r>
              <a:rPr lang="uk-UA" sz="4850" spc="0">
                <a:latin typeface="Arial" panose="020B0604020202020204" pitchFamily="34" charset="0"/>
              </a:rPr>
              <a:t>» </a:t>
            </a:r>
            <a:r>
              <a:rPr lang="uk-UA" sz="4850" spc="0" smtClean="0">
                <a:latin typeface="Arial" panose="020B0604020202020204" pitchFamily="34" charset="0"/>
              </a:rPr>
              <a:t>ПЕРЕВІРКИ: може </a:t>
            </a:r>
            <a:r>
              <a:rPr lang="uk-UA" sz="4850" spc="0" dirty="0">
                <a:latin typeface="Arial" panose="020B0604020202020204" pitchFamily="34" charset="0"/>
              </a:rPr>
              <a:t>перевіряти тільки ДПС?!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75</a:t>
            </a:r>
            <a:endParaRPr lang="ru-UA" sz="3200" b="1" dirty="0">
              <a:solidFill>
                <a:schemeClr val="bg1"/>
              </a:solidFill>
              <a:latin typeface="Arial" panose="020B0604020202020204" pitchFamily="34" charset="0"/>
              <a:cs typeface="Arial" panose="020B0604020202020204" pitchFamily="34" charset="0"/>
            </a:endParaRPr>
          </a:p>
        </p:txBody>
      </p:sp>
      <p:sp>
        <p:nvSpPr>
          <p:cNvPr id="3" name="Прямокутник 2"/>
          <p:cNvSpPr/>
          <p:nvPr/>
        </p:nvSpPr>
        <p:spPr>
          <a:xfrm>
            <a:off x="2002387" y="3967658"/>
            <a:ext cx="19926587" cy="6571030"/>
          </a:xfrm>
          <a:prstGeom prst="rect">
            <a:avLst/>
          </a:prstGeom>
        </p:spPr>
        <p:txBody>
          <a:bodyPr wrap="square">
            <a:spAutoFit/>
          </a:bodyPr>
          <a:lstStyle/>
          <a:p>
            <a:pPr>
              <a:spcBef>
                <a:spcPts val="1800"/>
              </a:spcBef>
            </a:pPr>
            <a:r>
              <a:rPr lang="uk-UA" b="1" dirty="0">
                <a:latin typeface="Arial" panose="020B0604020202020204" pitchFamily="34" charset="0"/>
                <a:cs typeface="Arial" panose="020B0604020202020204" pitchFamily="34" charset="0"/>
              </a:rPr>
              <a:t>Стаття 11. Валютний нагляд</a:t>
            </a:r>
          </a:p>
          <a:p>
            <a:pPr>
              <a:spcBef>
                <a:spcPts val="1800"/>
              </a:spcBef>
            </a:pPr>
            <a:r>
              <a:rPr lang="uk-UA" sz="3400" dirty="0">
                <a:latin typeface="Arial" panose="020B0604020202020204" pitchFamily="34" charset="0"/>
                <a:cs typeface="Arial" panose="020B0604020202020204" pitchFamily="34" charset="0"/>
              </a:rPr>
              <a:t>       4. </a:t>
            </a:r>
            <a:r>
              <a:rPr lang="uk-UA" sz="3400" b="1" dirty="0">
                <a:latin typeface="Arial" panose="020B0604020202020204" pitchFamily="34" charset="0"/>
                <a:cs typeface="Arial" panose="020B0604020202020204" pitchFamily="34" charset="0"/>
              </a:rPr>
              <a:t>Органами валютного нагляду </a:t>
            </a:r>
            <a:r>
              <a:rPr lang="uk-UA" sz="3400" dirty="0">
                <a:latin typeface="Arial" panose="020B0604020202020204" pitchFamily="34" charset="0"/>
                <a:cs typeface="Arial" panose="020B0604020202020204" pitchFamily="34" charset="0"/>
              </a:rPr>
              <a:t>відповідно до цього Закону </a:t>
            </a:r>
            <a:r>
              <a:rPr lang="uk-UA" sz="3400" b="1" dirty="0">
                <a:latin typeface="Arial" panose="020B0604020202020204" pitchFamily="34" charset="0"/>
                <a:cs typeface="Arial" panose="020B0604020202020204" pitchFamily="34" charset="0"/>
              </a:rPr>
              <a:t>є</a:t>
            </a:r>
            <a:r>
              <a:rPr lang="uk-UA" sz="3400" dirty="0">
                <a:latin typeface="Arial" panose="020B0604020202020204" pitchFamily="34" charset="0"/>
                <a:cs typeface="Arial" panose="020B0604020202020204" pitchFamily="34" charset="0"/>
              </a:rPr>
              <a:t> Національний банк України та </a:t>
            </a:r>
            <a:r>
              <a:rPr lang="uk-UA" sz="3400" b="1" dirty="0">
                <a:latin typeface="Arial" panose="020B0604020202020204" pitchFamily="34" charset="0"/>
                <a:cs typeface="Arial" panose="020B0604020202020204" pitchFamily="34" charset="0"/>
              </a:rPr>
              <a:t>центральний орган виконавчої влади, що реалізує державну податкову політику</a:t>
            </a:r>
            <a:r>
              <a:rPr lang="uk-UA" sz="3400" dirty="0">
                <a:latin typeface="Arial" panose="020B0604020202020204" pitchFamily="34" charset="0"/>
                <a:cs typeface="Arial" panose="020B0604020202020204" pitchFamily="34" charset="0"/>
              </a:rPr>
              <a:t>… </a:t>
            </a:r>
          </a:p>
          <a:p>
            <a:pPr>
              <a:spcBef>
                <a:spcPts val="1800"/>
              </a:spcBef>
            </a:pPr>
            <a:r>
              <a:rPr lang="uk-UA" sz="3400" dirty="0">
                <a:latin typeface="Arial" panose="020B0604020202020204" pitchFamily="34" charset="0"/>
                <a:cs typeface="Arial" panose="020B0604020202020204" pitchFamily="34" charset="0"/>
              </a:rPr>
              <a:t>…</a:t>
            </a:r>
          </a:p>
          <a:p>
            <a:pPr>
              <a:spcBef>
                <a:spcPts val="1800"/>
              </a:spcBef>
            </a:pPr>
            <a:r>
              <a:rPr lang="uk-UA" sz="3400" dirty="0">
                <a:solidFill>
                  <a:srgbClr val="333333"/>
                </a:solidFill>
                <a:latin typeface="Arial" panose="020B0604020202020204" pitchFamily="34" charset="0"/>
                <a:cs typeface="Arial" panose="020B0604020202020204" pitchFamily="34" charset="0"/>
              </a:rPr>
              <a:t>       6. Центральний орган виконавчої влади, що реалізує державну податкову політику, здійснює валютний нагляд за дотриманням резидентами (крім уповноважених установ) та нерезидентами вимог валютного законодавства.</a:t>
            </a:r>
          </a:p>
          <a:p>
            <a:pPr>
              <a:spcBef>
                <a:spcPts val="1800"/>
              </a:spcBef>
            </a:pPr>
            <a:r>
              <a:rPr lang="uk-UA" sz="3400" dirty="0">
                <a:solidFill>
                  <a:srgbClr val="333333"/>
                </a:solidFill>
                <a:latin typeface="Arial" panose="020B0604020202020204" pitchFamily="34" charset="0"/>
                <a:cs typeface="Arial" panose="020B0604020202020204" pitchFamily="34" charset="0"/>
              </a:rPr>
              <a:t>…</a:t>
            </a:r>
          </a:p>
          <a:p>
            <a:pPr>
              <a:spcBef>
                <a:spcPts val="1800"/>
              </a:spcBef>
            </a:pPr>
            <a:r>
              <a:rPr lang="uk-UA" sz="3400" dirty="0">
                <a:latin typeface="Arial" panose="020B0604020202020204" pitchFamily="34" charset="0"/>
                <a:cs typeface="Arial" panose="020B0604020202020204" pitchFamily="34" charset="0"/>
              </a:rPr>
              <a:t>       9. </a:t>
            </a:r>
            <a:r>
              <a:rPr lang="uk-UA" sz="3400" b="1" dirty="0">
                <a:latin typeface="Arial" panose="020B0604020202020204" pitchFamily="34" charset="0"/>
                <a:cs typeface="Arial" panose="020B0604020202020204" pitchFamily="34" charset="0"/>
              </a:rPr>
              <a:t>Органи валютного нагляду мають право проводити перевірки </a:t>
            </a:r>
            <a:r>
              <a:rPr lang="uk-UA" sz="3400" dirty="0">
                <a:latin typeface="Arial" panose="020B0604020202020204" pitchFamily="34" charset="0"/>
                <a:cs typeface="Arial" panose="020B0604020202020204" pitchFamily="34" charset="0"/>
              </a:rPr>
              <a:t>з питань дотримання вимог валютного законодавства …</a:t>
            </a: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ижнього колонтитула 12"/>
          <p:cNvSpPr>
            <a:spLocks noGrp="1"/>
          </p:cNvSpPr>
          <p:nvPr>
            <p:ph type="ftr" sz="quarter" idx="5"/>
          </p:nvPr>
        </p:nvSpPr>
        <p:spPr/>
        <p:txBody>
          <a:bodyPr/>
          <a:lstStyle/>
          <a:p>
            <a:r>
              <a:rPr lang="ru-RU" smtClean="0"/>
              <a:t>.</a:t>
            </a:r>
            <a:endParaRPr lang="ru-RU"/>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75</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053612338"/>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a:t>
            </a: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76</a:t>
            </a:r>
            <a:endParaRPr lang="ru-UA" sz="3200" b="1" dirty="0">
              <a:solidFill>
                <a:schemeClr val="bg1"/>
              </a:solidFill>
              <a:latin typeface="Arial" panose="020B0604020202020204" pitchFamily="34" charset="0"/>
              <a:cs typeface="Arial" panose="020B0604020202020204" pitchFamily="34" charset="0"/>
            </a:endParaRPr>
          </a:p>
        </p:txBody>
      </p:sp>
      <p:sp>
        <p:nvSpPr>
          <p:cNvPr id="5" name="Прямокутник 4"/>
          <p:cNvSpPr/>
          <p:nvPr/>
        </p:nvSpPr>
        <p:spPr>
          <a:xfrm>
            <a:off x="1817144" y="2924259"/>
            <a:ext cx="20616403" cy="9033242"/>
          </a:xfrm>
          <a:prstGeom prst="rect">
            <a:avLst/>
          </a:prstGeom>
        </p:spPr>
        <p:txBody>
          <a:bodyPr wrap="square">
            <a:spAutoFit/>
          </a:bodyPr>
          <a:lstStyle/>
          <a:p>
            <a:pPr algn="just"/>
            <a:r>
              <a:rPr lang="uk-UA" b="1" dirty="0">
                <a:solidFill>
                  <a:schemeClr val="tx1"/>
                </a:solidFill>
                <a:latin typeface="Arial" panose="020B0604020202020204" pitchFamily="34" charset="0"/>
                <a:cs typeface="Arial" panose="020B0604020202020204" pitchFamily="34" charset="0"/>
              </a:rPr>
              <a:t>Підпункт 69.35². пункту 69 підрозділу 10 розділу ХХ ПКУ:</a:t>
            </a:r>
          </a:p>
          <a:p>
            <a:pPr algn="just"/>
            <a:r>
              <a:rPr lang="uk-UA" sz="3400" dirty="0">
                <a:solidFill>
                  <a:schemeClr val="tx1"/>
                </a:solidFill>
                <a:latin typeface="Arial" panose="020B0604020202020204" pitchFamily="34" charset="0"/>
                <a:cs typeface="Arial" panose="020B0604020202020204" pitchFamily="34" charset="0"/>
              </a:rPr>
              <a:t>«… на період з 1 грудня 2023 року по 31 грудня 2024 року </a:t>
            </a:r>
            <a:r>
              <a:rPr lang="uk-UA" sz="3400" b="1" u="sng" dirty="0">
                <a:solidFill>
                  <a:schemeClr val="tx1"/>
                </a:solidFill>
                <a:latin typeface="Arial" panose="020B0604020202020204" pitchFamily="34" charset="0"/>
                <a:cs typeface="Arial" panose="020B0604020202020204" pitchFamily="34" charset="0"/>
              </a:rPr>
              <a:t>до плану-графіка </a:t>
            </a:r>
            <a:r>
              <a:rPr lang="uk-UA" sz="3400" dirty="0">
                <a:solidFill>
                  <a:schemeClr val="tx1"/>
                </a:solidFill>
                <a:latin typeface="Arial" panose="020B0604020202020204" pitchFamily="34" charset="0"/>
                <a:cs typeface="Arial" panose="020B0604020202020204" pitchFamily="34" charset="0"/>
              </a:rPr>
              <a:t>… планових перевірок на 2023 та 2024 роки </a:t>
            </a:r>
            <a:r>
              <a:rPr lang="uk-UA" sz="3400" b="1" u="sng" dirty="0">
                <a:solidFill>
                  <a:schemeClr val="tx1"/>
                </a:solidFill>
                <a:latin typeface="Arial" panose="020B0604020202020204" pitchFamily="34" charset="0"/>
                <a:cs typeface="Arial" panose="020B0604020202020204" pitchFamily="34" charset="0"/>
              </a:rPr>
              <a:t>можуть бути включені </a:t>
            </a:r>
            <a:r>
              <a:rPr lang="uk-UA" sz="3400">
                <a:solidFill>
                  <a:schemeClr val="tx1"/>
                </a:solidFill>
                <a:latin typeface="Arial" panose="020B0604020202020204" pitchFamily="34" charset="0"/>
                <a:cs typeface="Arial" panose="020B0604020202020204" pitchFamily="34" charset="0"/>
              </a:rPr>
              <a:t>виключно</a:t>
            </a:r>
            <a:r>
              <a:rPr lang="uk-UA" sz="3400" smtClean="0">
                <a:solidFill>
                  <a:schemeClr val="tx1"/>
                </a:solidFill>
                <a:latin typeface="Arial" panose="020B0604020202020204" pitchFamily="34" charset="0"/>
                <a:cs typeface="Arial" panose="020B0604020202020204" pitchFamily="34" charset="0"/>
              </a:rPr>
              <a:t>:</a:t>
            </a:r>
          </a:p>
          <a:p>
            <a:pPr algn="just"/>
            <a:endParaRPr lang="uk-UA" sz="1000" dirty="0">
              <a:solidFill>
                <a:schemeClr val="tx1"/>
              </a:solidFill>
              <a:latin typeface="Arial" panose="020B0604020202020204" pitchFamily="34" charset="0"/>
              <a:cs typeface="Arial" panose="020B0604020202020204" pitchFamily="34" charset="0"/>
            </a:endParaRPr>
          </a:p>
          <a:p>
            <a:pPr marL="514350" indent="-514350" algn="just">
              <a:spcBef>
                <a:spcPts val="0"/>
              </a:spcBef>
              <a:buAutoNum type="arabicParenR"/>
            </a:pPr>
            <a:r>
              <a:rPr lang="uk-UA" sz="3400" b="1" smtClean="0">
                <a:solidFill>
                  <a:schemeClr val="tx1"/>
                </a:solidFill>
                <a:latin typeface="Arial" panose="020B0604020202020204" pitchFamily="34" charset="0"/>
                <a:cs typeface="Arial" panose="020B0604020202020204" pitchFamily="34" charset="0"/>
              </a:rPr>
              <a:t>діяльність </a:t>
            </a:r>
            <a:r>
              <a:rPr lang="uk-UA" sz="3400" b="1" dirty="0">
                <a:solidFill>
                  <a:schemeClr val="tx1"/>
                </a:solidFill>
                <a:latin typeface="Arial" panose="020B0604020202020204" pitchFamily="34" charset="0"/>
                <a:cs typeface="Arial" panose="020B0604020202020204" pitchFamily="34" charset="0"/>
              </a:rPr>
              <a:t>у сфері </a:t>
            </a:r>
            <a:r>
              <a:rPr lang="uk-UA" sz="3400" b="1">
                <a:solidFill>
                  <a:schemeClr val="tx1"/>
                </a:solidFill>
                <a:latin typeface="Arial" panose="020B0604020202020204" pitchFamily="34" charset="0"/>
                <a:cs typeface="Arial" panose="020B0604020202020204" pitchFamily="34" charset="0"/>
              </a:rPr>
              <a:t>виробництва/реалізації </a:t>
            </a:r>
            <a:endParaRPr lang="uk-UA" sz="3400" b="1" smtClean="0">
              <a:solidFill>
                <a:schemeClr val="tx1"/>
              </a:solidFill>
              <a:latin typeface="Arial" panose="020B0604020202020204" pitchFamily="34" charset="0"/>
              <a:cs typeface="Arial" panose="020B0604020202020204" pitchFamily="34" charset="0"/>
            </a:endParaRPr>
          </a:p>
          <a:p>
            <a:pPr algn="just">
              <a:spcBef>
                <a:spcPts val="0"/>
              </a:spcBef>
            </a:pPr>
            <a:r>
              <a:rPr lang="uk-UA" sz="3400" b="1" smtClean="0">
                <a:solidFill>
                  <a:schemeClr val="tx1"/>
                </a:solidFill>
                <a:latin typeface="Arial" panose="020B0604020202020204" pitchFamily="34" charset="0"/>
                <a:cs typeface="Arial" panose="020B0604020202020204" pitchFamily="34" charset="0"/>
              </a:rPr>
              <a:t>підакцизної </a:t>
            </a:r>
            <a:r>
              <a:rPr lang="uk-UA" sz="3400" b="1" dirty="0">
                <a:solidFill>
                  <a:schemeClr val="tx1"/>
                </a:solidFill>
                <a:latin typeface="Arial" panose="020B0604020202020204" pitchFamily="34" charset="0"/>
                <a:cs typeface="Arial" panose="020B0604020202020204" pitchFamily="34" charset="0"/>
              </a:rPr>
              <a:t>продукції; </a:t>
            </a:r>
          </a:p>
          <a:p>
            <a:pPr algn="just"/>
            <a:r>
              <a:rPr lang="uk-UA" sz="3400" b="1" dirty="0">
                <a:solidFill>
                  <a:schemeClr val="tx1"/>
                </a:solidFill>
                <a:latin typeface="Arial" panose="020B0604020202020204" pitchFamily="34" charset="0"/>
                <a:cs typeface="Arial" panose="020B0604020202020204" pitchFamily="34" charset="0"/>
              </a:rPr>
              <a:t>2) гральний бізнес; </a:t>
            </a:r>
          </a:p>
          <a:p>
            <a:pPr algn="just"/>
            <a:r>
              <a:rPr lang="uk-UA" sz="3400" b="1" dirty="0">
                <a:solidFill>
                  <a:schemeClr val="tx1"/>
                </a:solidFill>
                <a:latin typeface="Arial" panose="020B0604020202020204" pitchFamily="34" charset="0"/>
                <a:cs typeface="Arial" panose="020B0604020202020204" pitchFamily="34" charset="0"/>
              </a:rPr>
              <a:t>3) надання фінансових/платіжних послуг»</a:t>
            </a:r>
          </a:p>
          <a:p>
            <a:pPr algn="just"/>
            <a:r>
              <a:rPr lang="uk-UA" sz="3400" b="1" dirty="0">
                <a:solidFill>
                  <a:schemeClr val="tx1"/>
                </a:solidFill>
                <a:latin typeface="Arial" panose="020B0604020202020204" pitchFamily="34" charset="0"/>
                <a:cs typeface="Arial" panose="020B0604020202020204" pitchFamily="34" charset="0"/>
              </a:rPr>
              <a:t>4) «</a:t>
            </a:r>
            <a:r>
              <a:rPr lang="uk-UA" sz="3400" b="1" dirty="0" err="1">
                <a:solidFill>
                  <a:schemeClr val="tx1"/>
                </a:solidFill>
                <a:latin typeface="Arial" panose="020B0604020202020204" pitchFamily="34" charset="0"/>
                <a:cs typeface="Arial" panose="020B0604020202020204" pitchFamily="34" charset="0"/>
              </a:rPr>
              <a:t>нерези</a:t>
            </a:r>
            <a:r>
              <a:rPr lang="uk-UA" sz="3400" b="1" dirty="0">
                <a:solidFill>
                  <a:schemeClr val="tx1"/>
                </a:solidFill>
                <a:latin typeface="Arial" panose="020B0604020202020204" pitchFamily="34" charset="0"/>
                <a:cs typeface="Arial" panose="020B0604020202020204" pitchFamily="34" charset="0"/>
              </a:rPr>
              <a:t>», які відповідають певним вимогам (критеріям)</a:t>
            </a:r>
          </a:p>
          <a:p>
            <a:pPr algn="just"/>
            <a:r>
              <a:rPr lang="uk-UA" sz="3400" b="1" dirty="0">
                <a:solidFill>
                  <a:schemeClr val="tx1"/>
                </a:solidFill>
                <a:latin typeface="Arial" panose="020B0604020202020204" pitchFamily="34" charset="0"/>
                <a:cs typeface="Arial" panose="020B0604020202020204" pitchFamily="34" charset="0"/>
              </a:rPr>
              <a:t>5) інші платники </a:t>
            </a:r>
            <a:r>
              <a:rPr lang="uk-UA" sz="3400" dirty="0">
                <a:solidFill>
                  <a:schemeClr val="tx1"/>
                </a:solidFill>
                <a:latin typeface="Arial" panose="020B0604020202020204" pitchFamily="34" charset="0"/>
                <a:cs typeface="Arial" panose="020B0604020202020204" pitchFamily="34" charset="0"/>
              </a:rPr>
              <a:t>податків, які на основі показників, сформованих за підсумками 2021 календарного року, відповідають хоча б одному критерію …</a:t>
            </a:r>
            <a:endParaRPr lang="uk-UA" sz="3400" b="1" dirty="0">
              <a:solidFill>
                <a:schemeClr val="tx1"/>
              </a:solidFill>
              <a:latin typeface="Arial" panose="020B0604020202020204" pitchFamily="34" charset="0"/>
              <a:cs typeface="Arial" panose="020B0604020202020204" pitchFamily="34" charset="0"/>
            </a:endParaRP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ижнього колонтитула 12"/>
          <p:cNvSpPr>
            <a:spLocks noGrp="1"/>
          </p:cNvSpPr>
          <p:nvPr>
            <p:ph type="ftr" sz="quarter" idx="5"/>
          </p:nvPr>
        </p:nvSpPr>
        <p:spPr/>
        <p:txBody>
          <a:bodyPr/>
          <a:lstStyle/>
          <a:p>
            <a:r>
              <a:rPr lang="ru-RU" smtClean="0"/>
              <a:t>.</a:t>
            </a:r>
            <a:endParaRPr lang="ru-RU"/>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76</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270002364"/>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a:t>
            </a: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77</a:t>
            </a:r>
            <a:endParaRPr lang="ru-UA" sz="3200" b="1" dirty="0">
              <a:solidFill>
                <a:schemeClr val="bg1"/>
              </a:solidFill>
              <a:latin typeface="Arial" panose="020B0604020202020204" pitchFamily="34" charset="0"/>
              <a:cs typeface="Arial" panose="020B0604020202020204" pitchFamily="34" charset="0"/>
            </a:endParaRPr>
          </a:p>
        </p:txBody>
      </p:sp>
      <p:sp>
        <p:nvSpPr>
          <p:cNvPr id="7" name="Прямокутник 6"/>
          <p:cNvSpPr/>
          <p:nvPr/>
        </p:nvSpPr>
        <p:spPr>
          <a:xfrm>
            <a:off x="1817145" y="2053788"/>
            <a:ext cx="20843350" cy="9910405"/>
          </a:xfrm>
          <a:prstGeom prst="rect">
            <a:avLst/>
          </a:prstGeom>
        </p:spPr>
        <p:txBody>
          <a:bodyPr wrap="square">
            <a:spAutoFit/>
          </a:bodyPr>
          <a:lstStyle/>
          <a:p>
            <a:pPr algn="ctr">
              <a:spcBef>
                <a:spcPts val="0"/>
              </a:spcBef>
            </a:pPr>
            <a:r>
              <a:rPr lang="uk-UA" b="1" dirty="0">
                <a:solidFill>
                  <a:srgbClr val="C00000"/>
                </a:solidFill>
                <a:latin typeface="Arial" panose="020B0604020202020204" pitchFamily="34" charset="0"/>
                <a:cs typeface="Arial" panose="020B0604020202020204" pitchFamily="34" charset="0"/>
              </a:rPr>
              <a:t>…на 2024 рік…</a:t>
            </a:r>
          </a:p>
          <a:p>
            <a:pPr>
              <a:spcBef>
                <a:spcPts val="0"/>
              </a:spcBef>
            </a:pPr>
            <a:endParaRPr lang="uk-UA" sz="3600" b="1" dirty="0">
              <a:solidFill>
                <a:srgbClr val="C00000"/>
              </a:solidFill>
              <a:latin typeface="Arial" panose="020B0604020202020204" pitchFamily="34" charset="0"/>
              <a:cs typeface="Arial" panose="020B0604020202020204" pitchFamily="34" charset="0"/>
            </a:endParaRPr>
          </a:p>
          <a:p>
            <a:pPr>
              <a:spcBef>
                <a:spcPts val="0"/>
              </a:spcBef>
            </a:pPr>
            <a:endParaRPr lang="uk-UA" sz="3400" b="1" dirty="0">
              <a:solidFill>
                <a:schemeClr val="tx1"/>
              </a:solidFill>
              <a:latin typeface="Arial" panose="020B0604020202020204" pitchFamily="34" charset="0"/>
              <a:cs typeface="Arial" panose="020B0604020202020204" pitchFamily="34" charset="0"/>
            </a:endParaRPr>
          </a:p>
          <a:p>
            <a:pPr algn="just">
              <a:spcBef>
                <a:spcPts val="1800"/>
              </a:spcBef>
            </a:pPr>
            <a:r>
              <a:rPr lang="uk-UA" sz="3400" b="1" dirty="0">
                <a:solidFill>
                  <a:schemeClr val="tx1"/>
                </a:solidFill>
                <a:latin typeface="Arial" panose="020B060402020202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зокрема, </a:t>
            </a:r>
            <a:r>
              <a:rPr lang="uk-UA" sz="3400" b="1" dirty="0">
                <a:solidFill>
                  <a:schemeClr val="tx1"/>
                </a:solidFill>
                <a:latin typeface="Arial" panose="020B0604020202020204" pitchFamily="34" charset="0"/>
                <a:cs typeface="Arial" panose="020B0604020202020204" pitchFamily="34" charset="0"/>
              </a:rPr>
              <a:t>платники, які на основі показників за 2021 р</a:t>
            </a:r>
            <a:r>
              <a:rPr lang="uk-UA" sz="3400" b="1">
                <a:solidFill>
                  <a:schemeClr val="tx1"/>
                </a:solidFill>
                <a:latin typeface="Arial" panose="020B0604020202020204" pitchFamily="34" charset="0"/>
                <a:cs typeface="Arial" panose="020B0604020202020204" pitchFamily="34" charset="0"/>
              </a:rPr>
              <a:t>. </a:t>
            </a:r>
            <a:endParaRPr lang="uk-UA" sz="3400" b="1" smtClean="0">
              <a:solidFill>
                <a:schemeClr val="tx1"/>
              </a:solidFill>
              <a:latin typeface="Arial" panose="020B0604020202020204" pitchFamily="34" charset="0"/>
              <a:cs typeface="Arial" panose="020B0604020202020204" pitchFamily="34" charset="0"/>
            </a:endParaRPr>
          </a:p>
          <a:p>
            <a:pPr algn="just">
              <a:spcBef>
                <a:spcPts val="1800"/>
              </a:spcBef>
            </a:pPr>
            <a:r>
              <a:rPr lang="uk-UA" sz="3400" b="1" smtClean="0">
                <a:solidFill>
                  <a:schemeClr val="tx1"/>
                </a:solidFill>
                <a:latin typeface="Arial" panose="020B0604020202020204" pitchFamily="34" charset="0"/>
                <a:cs typeface="Arial" panose="020B0604020202020204" pitchFamily="34" charset="0"/>
              </a:rPr>
              <a:t>відповідають </a:t>
            </a:r>
            <a:r>
              <a:rPr lang="uk-UA" sz="3400" b="1" dirty="0">
                <a:solidFill>
                  <a:schemeClr val="tx1"/>
                </a:solidFill>
                <a:latin typeface="Arial" panose="020B0604020202020204" pitchFamily="34" charset="0"/>
                <a:cs typeface="Arial" panose="020B0604020202020204" pitchFamily="34" charset="0"/>
              </a:rPr>
              <a:t>хоча б одному з критеріїв: </a:t>
            </a:r>
          </a:p>
          <a:p>
            <a:pPr algn="just">
              <a:spcBef>
                <a:spcPts val="1800"/>
              </a:spcBef>
            </a:pPr>
            <a:r>
              <a:rPr lang="uk-UA" sz="3400" b="1" dirty="0">
                <a:solidFill>
                  <a:schemeClr val="tx1"/>
                </a:solidFill>
                <a:latin typeface="Arial" panose="020B0604020202020204" pitchFamily="34" charset="0"/>
                <a:cs typeface="Arial" panose="020B0604020202020204" pitchFamily="34" charset="0"/>
              </a:rPr>
              <a:t>…</a:t>
            </a:r>
          </a:p>
          <a:p>
            <a:pPr algn="just">
              <a:spcBef>
                <a:spcPts val="1800"/>
              </a:spcBef>
            </a:pPr>
            <a:endParaRPr lang="uk-UA" sz="3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spcBef>
                <a:spcPts val="1800"/>
              </a:spcBef>
            </a:pPr>
            <a:r>
              <a:rPr lang="uk-UA" sz="34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рівень сплати податку на прибуток </a:t>
            </a:r>
            <a:r>
              <a:rPr lang="uk-UA" sz="3400" dirty="0">
                <a:solidFill>
                  <a:schemeClr val="tx1"/>
                </a:solidFill>
                <a:latin typeface="Arial" panose="020B0604020202020204" pitchFamily="34" charset="0"/>
                <a:cs typeface="Arial" panose="020B0604020202020204" pitchFamily="34" charset="0"/>
              </a:rPr>
              <a:t>та/або </a:t>
            </a:r>
            <a:r>
              <a:rPr lang="uk-UA" sz="3400" b="1" dirty="0">
                <a:solidFill>
                  <a:schemeClr val="tx1"/>
                </a:solidFill>
                <a:latin typeface="Arial" panose="020B0604020202020204" pitchFamily="34" charset="0"/>
                <a:cs typeface="Arial" panose="020B0604020202020204" pitchFamily="34" charset="0"/>
              </a:rPr>
              <a:t>ПДВ на 50 і більше % менший, ніж рівень сплати податку у відповідній галузі…</a:t>
            </a:r>
          </a:p>
          <a:p>
            <a:pPr algn="just">
              <a:spcBef>
                <a:spcPts val="1800"/>
              </a:spcBef>
            </a:pPr>
            <a:r>
              <a:rPr lang="uk-UA" sz="3400" dirty="0">
                <a:latin typeface="Arial" panose="020B0604020202020204" pitchFamily="34" charset="0"/>
                <a:cs typeface="Arial" panose="020B0604020202020204" pitchFamily="34" charset="0"/>
              </a:rPr>
              <a:t>+ </a:t>
            </a:r>
            <a:r>
              <a:rPr lang="uk-UA" sz="3400" b="1" dirty="0">
                <a:latin typeface="Arial" panose="020B0604020202020204" pitchFamily="34" charset="0"/>
                <a:cs typeface="Arial" panose="020B0604020202020204" pitchFamily="34" charset="0"/>
              </a:rPr>
              <a:t>враховуються показники позитивної динаміки:</a:t>
            </a:r>
          </a:p>
          <a:p>
            <a:pPr algn="just">
              <a:spcBef>
                <a:spcPts val="1800"/>
              </a:spcBef>
            </a:pPr>
            <a:r>
              <a:rPr lang="uk-UA" sz="3400" b="1" dirty="0">
                <a:latin typeface="Arial" panose="020B0604020202020204" pitchFamily="34" charset="0"/>
                <a:cs typeface="Arial" panose="020B0604020202020204" pitchFamily="34" charset="0"/>
              </a:rPr>
              <a:t>рівнів сплати податку на прибуток </a:t>
            </a:r>
            <a:r>
              <a:rPr lang="uk-UA" sz="3400" dirty="0">
                <a:latin typeface="Arial" panose="020B0604020202020204" pitchFamily="34" charset="0"/>
                <a:cs typeface="Arial" panose="020B0604020202020204" pitchFamily="34" charset="0"/>
              </a:rPr>
              <a:t>та </a:t>
            </a:r>
            <a:r>
              <a:rPr lang="uk-UA" sz="3400" b="1" dirty="0">
                <a:latin typeface="Arial" panose="020B0604020202020204" pitchFamily="34" charset="0"/>
                <a:cs typeface="Arial" panose="020B0604020202020204" pitchFamily="34" charset="0"/>
              </a:rPr>
              <a:t>ПДВ по відповідній галузі </a:t>
            </a:r>
            <a:r>
              <a:rPr lang="uk-UA" sz="3400" dirty="0">
                <a:latin typeface="Arial" panose="020B0604020202020204" pitchFamily="34" charset="0"/>
                <a:cs typeface="Arial" panose="020B0604020202020204" pitchFamily="34" charset="0"/>
              </a:rPr>
              <a:t>за 9 місяців 2023 року. Після настання граничних строків для подання річної звітності враховуються показники за 2023 рік.</a:t>
            </a:r>
          </a:p>
          <a:p>
            <a:pPr algn="just">
              <a:spcBef>
                <a:spcPts val="1800"/>
              </a:spcBef>
            </a:pPr>
            <a:r>
              <a:rPr lang="uk-UA" sz="3400" i="1" dirty="0">
                <a:latin typeface="Arial" panose="020B0604020202020204" pitchFamily="34" charset="0"/>
                <a:cs typeface="Arial" panose="020B0604020202020204" pitchFamily="34" charset="0"/>
              </a:rPr>
              <a:t>При цьому формування плану-графіка проведення документальних планових перевірок та внесення змін до нього здійснюються без урахування вимог, передбачених пунктом 77.2 статті 77 цього Кодексу</a:t>
            </a:r>
            <a:r>
              <a:rPr lang="uk-UA" sz="3400" i="1" dirty="0">
                <a:solidFill>
                  <a:srgbClr val="FF0000"/>
                </a:solidFill>
                <a:latin typeface="Arial" panose="020B0604020202020204" pitchFamily="34" charset="0"/>
                <a:cs typeface="Arial" panose="020B0604020202020204" pitchFamily="34" charset="0"/>
              </a:rPr>
              <a:t>!!!</a:t>
            </a:r>
            <a:endParaRPr lang="uk-UA" sz="3400" dirty="0">
              <a:solidFill>
                <a:schemeClr val="tx1"/>
              </a:solidFill>
              <a:latin typeface="Arial" panose="020B0604020202020204" pitchFamily="34" charset="0"/>
              <a:cs typeface="Arial" panose="020B0604020202020204" pitchFamily="34" charset="0"/>
            </a:endParaRP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ижнього колонтитула 12"/>
          <p:cNvSpPr>
            <a:spLocks noGrp="1"/>
          </p:cNvSpPr>
          <p:nvPr>
            <p:ph type="ftr" sz="quarter" idx="5"/>
          </p:nvPr>
        </p:nvSpPr>
        <p:spPr/>
        <p:txBody>
          <a:bodyPr/>
          <a:lstStyle/>
          <a:p>
            <a:r>
              <a:rPr lang="ru-RU" smtClean="0"/>
              <a:t>.</a:t>
            </a:r>
            <a:endParaRPr lang="ru-RU"/>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77</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7" name="Овальна виноска 16"/>
          <p:cNvSpPr/>
          <p:nvPr/>
        </p:nvSpPr>
        <p:spPr>
          <a:xfrm>
            <a:off x="17330486" y="2762329"/>
            <a:ext cx="4750581" cy="2250519"/>
          </a:xfrm>
          <a:prstGeom prst="wedgeEllipseCallout">
            <a:avLst>
              <a:gd name="adj1" fmla="val -88505"/>
              <a:gd name="adj2" fmla="val -48763"/>
            </a:avLst>
          </a:prstGeom>
          <a:solidFill>
            <a:schemeClr val="bg2">
              <a:lumMod val="50000"/>
            </a:schemeClr>
          </a:solidFill>
          <a:ln w="12700" cap="flat">
            <a:solidFill>
              <a:schemeClr val="tx1">
                <a:lumMod val="95000"/>
                <a:lumOff val="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1" i="0" u="none" strike="noStrike" cap="none" spc="0" normalizeH="0" baseline="0" smtClean="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uk-UA" sz="3200" b="1" smtClean="0">
                <a:solidFill>
                  <a:schemeClr val="bg1"/>
                </a:solidFill>
                <a:latin typeface="Arial" panose="020B0604020202020204" pitchFamily="34" charset="0"/>
                <a:ea typeface="+mn-ea"/>
                <a:cs typeface="Arial" panose="020B0604020202020204" pitchFamily="34" charset="0"/>
                <a:sym typeface="Helvetica Neue Medium"/>
              </a:rPr>
              <a:t>А на </a:t>
            </a:r>
            <a:r>
              <a:rPr lang="uk-UA" b="1" smtClean="0">
                <a:solidFill>
                  <a:schemeClr val="bg1"/>
                </a:solidFill>
                <a:latin typeface="Arial" panose="020B0604020202020204" pitchFamily="34" charset="0"/>
                <a:ea typeface="+mn-ea"/>
                <a:cs typeface="Arial" panose="020B0604020202020204" pitchFamily="34" charset="0"/>
                <a:sym typeface="Helvetica Neue Medium"/>
              </a:rPr>
              <a:t>2025</a:t>
            </a:r>
            <a:r>
              <a:rPr lang="uk-UA" sz="3200" b="1" smtClean="0">
                <a:solidFill>
                  <a:schemeClr val="bg1"/>
                </a:solidFill>
                <a:latin typeface="Arial" panose="020B0604020202020204" pitchFamily="34" charset="0"/>
                <a:ea typeface="+mn-ea"/>
                <a:cs typeface="Arial" panose="020B0604020202020204" pitchFamily="34" charset="0"/>
                <a:sym typeface="Helvetica Neue Medium"/>
              </a:rPr>
              <a:t> що?!</a:t>
            </a:r>
          </a:p>
          <a:p>
            <a:pPr marL="0" marR="0" indent="0" algn="ctr" defTabSz="825500" rtl="0" fontAlgn="auto" latinLnBrk="0" hangingPunct="0">
              <a:lnSpc>
                <a:spcPct val="100000"/>
              </a:lnSpc>
              <a:spcBef>
                <a:spcPts val="0"/>
              </a:spcBef>
              <a:spcAft>
                <a:spcPts val="0"/>
              </a:spcAft>
              <a:buClrTx/>
              <a:buSzTx/>
              <a:buFontTx/>
              <a:buNone/>
              <a:tabLst/>
            </a:pPr>
            <a:endParaRPr kumimoji="0" lang="uk-UA" sz="3200" b="1" i="0" u="none" strike="noStrike" cap="none" spc="0" normalizeH="0" baseline="0" smtClean="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p:txBody>
      </p:sp>
    </p:spTree>
    <p:extLst>
      <p:ext uri="{BB962C8B-B14F-4D97-AF65-F5344CB8AC3E}">
        <p14:creationId xmlns:p14="http://schemas.microsoft.com/office/powerpoint/2010/main" val="1800782774"/>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a:t>
            </a: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78</a:t>
            </a:r>
            <a:endParaRPr lang="ru-UA" sz="3200" b="1" dirty="0">
              <a:solidFill>
                <a:schemeClr val="bg1"/>
              </a:solidFill>
              <a:latin typeface="Arial" panose="020B0604020202020204" pitchFamily="34" charset="0"/>
              <a:cs typeface="Arial" panose="020B0604020202020204" pitchFamily="34" charset="0"/>
            </a:endParaRPr>
          </a:p>
        </p:txBody>
      </p:sp>
      <p:sp>
        <p:nvSpPr>
          <p:cNvPr id="8" name="Овал 7"/>
          <p:cNvSpPr/>
          <p:nvPr/>
        </p:nvSpPr>
        <p:spPr>
          <a:xfrm>
            <a:off x="1817144" y="1617193"/>
            <a:ext cx="8844760" cy="2131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Постанова ВС від 03.02.22 р. у справі № </a:t>
            </a:r>
            <a:r>
              <a:rPr lang="ru-RU" sz="3400" dirty="0">
                <a:latin typeface="Arial" panose="020B0604020202020204" pitchFamily="34" charset="0"/>
                <a:cs typeface="Arial" panose="020B0604020202020204" pitchFamily="34" charset="0"/>
              </a:rPr>
              <a:t>420/4911/19</a:t>
            </a:r>
          </a:p>
        </p:txBody>
      </p:sp>
      <p:sp>
        <p:nvSpPr>
          <p:cNvPr id="10" name="Прямокутник 9"/>
          <p:cNvSpPr/>
          <p:nvPr/>
        </p:nvSpPr>
        <p:spPr>
          <a:xfrm>
            <a:off x="16073307" y="1426283"/>
            <a:ext cx="4120340" cy="232232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3" name="Прямокутник 2"/>
          <p:cNvSpPr/>
          <p:nvPr/>
        </p:nvSpPr>
        <p:spPr>
          <a:xfrm>
            <a:off x="1817145" y="4388551"/>
            <a:ext cx="20992979" cy="8340745"/>
          </a:xfrm>
          <a:prstGeom prst="rect">
            <a:avLst/>
          </a:prstGeom>
        </p:spPr>
        <p:txBody>
          <a:bodyPr wrap="square">
            <a:spAutoFit/>
          </a:bodyPr>
          <a:lstStyle/>
          <a:p>
            <a:pPr algn="just" fontAlgn="base">
              <a:spcBef>
                <a:spcPts val="1800"/>
              </a:spcBef>
            </a:pPr>
            <a:r>
              <a:rPr lang="uk-UA" sz="3400" b="1" dirty="0">
                <a:solidFill>
                  <a:schemeClr val="tx1"/>
                </a:solidFill>
                <a:latin typeface="Arial" panose="020B060402020202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Предметом доказування у справі … входять не лише дослідження наявності або    відсутності плану-графіку на відповідний період і включення до нього позивача, але й перевірка того, </a:t>
            </a:r>
            <a:r>
              <a:rPr lang="uk-UA" sz="3400" b="1" dirty="0">
                <a:solidFill>
                  <a:schemeClr val="tx1"/>
                </a:solidFill>
                <a:latin typeface="Arial" panose="020B0604020202020204" pitchFamily="34" charset="0"/>
                <a:cs typeface="Arial" panose="020B0604020202020204" pitchFamily="34" charset="0"/>
              </a:rPr>
              <a:t>чи був відповідний план графік складений з дотриманням визначених строків</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чи наявні підстави  включення до плану-графіка</a:t>
            </a:r>
            <a:r>
              <a:rPr lang="uk-UA" sz="3400" dirty="0">
                <a:solidFill>
                  <a:schemeClr val="tx1"/>
                </a:solidFill>
                <a:latin typeface="Arial" panose="020B0604020202020204" pitchFamily="34" charset="0"/>
                <a:cs typeface="Arial" panose="020B0604020202020204" pitchFamily="34" charset="0"/>
              </a:rPr>
              <a:t> та </a:t>
            </a:r>
            <a:r>
              <a:rPr lang="uk-UA" sz="3400" b="1" dirty="0">
                <a:solidFill>
                  <a:schemeClr val="tx1"/>
                </a:solidFill>
                <a:latin typeface="Arial" panose="020B0604020202020204" pitchFamily="34" charset="0"/>
                <a:cs typeface="Arial" panose="020B0604020202020204" pitchFamily="34" charset="0"/>
              </a:rPr>
              <a:t>чи дотримано процедуру такого включення</a:t>
            </a:r>
            <a:r>
              <a:rPr lang="uk-UA" sz="3400" dirty="0">
                <a:solidFill>
                  <a:schemeClr val="tx1"/>
                </a:solidFill>
                <a:latin typeface="Arial" panose="020B0604020202020204" pitchFamily="34" charset="0"/>
                <a:cs typeface="Arial" panose="020B0604020202020204" pitchFamily="34" charset="0"/>
              </a:rPr>
              <a:t>...</a:t>
            </a:r>
          </a:p>
          <a:p>
            <a:pPr algn="just">
              <a:spcBef>
                <a:spcPts val="1800"/>
              </a:spcBef>
            </a:pPr>
            <a:r>
              <a:rPr lang="uk-UA" sz="3400" dirty="0">
                <a:solidFill>
                  <a:schemeClr val="tx1"/>
                </a:solidFill>
                <a:latin typeface="Arial" panose="020B0604020202020204" pitchFamily="34" charset="0"/>
                <a:cs typeface="Arial" panose="020B0604020202020204" pitchFamily="34" charset="0"/>
              </a:rPr>
              <a:t>…Підставами для включення Товариства до плану-графіку стала </a:t>
            </a:r>
            <a:r>
              <a:rPr lang="uk-UA" sz="3400" b="1" dirty="0">
                <a:solidFill>
                  <a:schemeClr val="tx1"/>
                </a:solidFill>
                <a:latin typeface="Arial" panose="020B0604020202020204" pitchFamily="34" charset="0"/>
                <a:cs typeface="Arial" panose="020B0604020202020204" pitchFamily="34" charset="0"/>
              </a:rPr>
              <a:t>відповідність</a:t>
            </a:r>
            <a:r>
              <a:rPr lang="uk-UA" sz="3400" dirty="0">
                <a:solidFill>
                  <a:schemeClr val="tx1"/>
                </a:solidFill>
                <a:latin typeface="Arial" panose="020B0604020202020204" pitchFamily="34" charset="0"/>
                <a:cs typeface="Arial" panose="020B0604020202020204" pitchFamily="34" charset="0"/>
              </a:rPr>
              <a:t> останнього таким </a:t>
            </a:r>
            <a:r>
              <a:rPr lang="uk-UA" sz="3400" b="1" dirty="0">
                <a:solidFill>
                  <a:schemeClr val="tx1"/>
                </a:solidFill>
                <a:latin typeface="Arial" panose="020B0604020202020204" pitchFamily="34" charset="0"/>
                <a:cs typeface="Arial" panose="020B0604020202020204" pitchFamily="34" charset="0"/>
              </a:rPr>
              <a:t>критеріям високого ступеня ризику </a:t>
            </a:r>
            <a:r>
              <a:rPr lang="uk-UA" sz="3400" dirty="0">
                <a:solidFill>
                  <a:schemeClr val="tx1"/>
                </a:solidFill>
                <a:latin typeface="Arial" panose="020B0604020202020204" pitchFamily="34" charset="0"/>
                <a:cs typeface="Arial" panose="020B0604020202020204" pitchFamily="34" charset="0"/>
              </a:rPr>
              <a:t>як:</a:t>
            </a:r>
          </a:p>
          <a:p>
            <a:pPr algn="just">
              <a:spcBef>
                <a:spcPts val="1800"/>
              </a:spcBef>
            </a:pP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рівень сплати податку на прибуток нижчий на 50 та більше % за рівень сплати податку за відповідною галуззю;</a:t>
            </a:r>
          </a:p>
          <a:p>
            <a:pPr algn="just">
              <a:spcBef>
                <a:spcPts val="1800"/>
              </a:spcBef>
            </a:pPr>
            <a:r>
              <a:rPr lang="uk-UA" sz="3400" b="1" dirty="0">
                <a:solidFill>
                  <a:schemeClr val="tx1"/>
                </a:solidFill>
                <a:latin typeface="Arial" panose="020B0604020202020204" pitchFamily="34" charset="0"/>
                <a:cs typeface="Arial" panose="020B0604020202020204" pitchFamily="34" charset="0"/>
              </a:rPr>
              <a:t>- рівень сплати ПДВ нижчий на 50 та більше % за рівень сплати податку за відповідною галуззю.</a:t>
            </a:r>
          </a:p>
          <a:p>
            <a:pPr algn="just">
              <a:spcBef>
                <a:spcPts val="1800"/>
              </a:spcBef>
            </a:pPr>
            <a:r>
              <a:rPr lang="uk-UA" sz="3400" b="1" dirty="0">
                <a:solidFill>
                  <a:schemeClr val="tx1"/>
                </a:solidFill>
                <a:latin typeface="Arial" panose="020B060402020202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При цьому як  встановлено відповідачем показник податкової віддачі з податку на прибуток підприємств складає 0,03%, а рівень сплати податку на прибуток по відповідній галузі - фактичне значення по галузі - 0,83%, рівень  сплати ПДВ нижче на 50 та більше %  за рівень  сплати по відповідній галузі - фактичне значення 4,34...»</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ижнього колонтитула 14"/>
          <p:cNvSpPr>
            <a:spLocks noGrp="1"/>
          </p:cNvSpPr>
          <p:nvPr>
            <p:ph type="ftr" sz="quarter" idx="5"/>
          </p:nvPr>
        </p:nvSpPr>
        <p:spPr/>
        <p:txBody>
          <a:bodyPr/>
          <a:lstStyle/>
          <a:p>
            <a:r>
              <a:rPr lang="ru-RU" smtClean="0"/>
              <a:t>.</a:t>
            </a:r>
            <a:endParaRPr lang="ru-RU"/>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78</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910873775"/>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a:t>
            </a: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79</a:t>
            </a:r>
            <a:endParaRPr lang="ru-UA" sz="3200" b="1" dirty="0">
              <a:solidFill>
                <a:schemeClr val="bg1"/>
              </a:solidFill>
              <a:latin typeface="Arial" panose="020B0604020202020204" pitchFamily="34" charset="0"/>
              <a:cs typeface="Arial" panose="020B0604020202020204" pitchFamily="34" charset="0"/>
            </a:endParaRPr>
          </a:p>
        </p:txBody>
      </p:sp>
      <p:sp>
        <p:nvSpPr>
          <p:cNvPr id="8" name="Овал 7"/>
          <p:cNvSpPr/>
          <p:nvPr/>
        </p:nvSpPr>
        <p:spPr>
          <a:xfrm>
            <a:off x="1817144" y="1562329"/>
            <a:ext cx="8643592" cy="2070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Постанова ВС від 03.02.22 р. у справі № </a:t>
            </a:r>
            <a:r>
              <a:rPr lang="ru-RU" sz="3400" dirty="0">
                <a:latin typeface="Arial" panose="020B0604020202020204" pitchFamily="34" charset="0"/>
                <a:cs typeface="Arial" panose="020B0604020202020204" pitchFamily="34" charset="0"/>
              </a:rPr>
              <a:t>420/4911/19</a:t>
            </a:r>
          </a:p>
        </p:txBody>
      </p:sp>
      <p:sp>
        <p:nvSpPr>
          <p:cNvPr id="10" name="Прямокутник 9"/>
          <p:cNvSpPr/>
          <p:nvPr/>
        </p:nvSpPr>
        <p:spPr>
          <a:xfrm>
            <a:off x="15954896" y="1310379"/>
            <a:ext cx="4193492" cy="232232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3" name="Прямокутник 2"/>
          <p:cNvSpPr/>
          <p:nvPr/>
        </p:nvSpPr>
        <p:spPr>
          <a:xfrm>
            <a:off x="1817145" y="4388551"/>
            <a:ext cx="20943102" cy="8171468"/>
          </a:xfrm>
          <a:prstGeom prst="rect">
            <a:avLst/>
          </a:prstGeom>
        </p:spPr>
        <p:txBody>
          <a:bodyPr wrap="square">
            <a:spAutoFit/>
          </a:bodyPr>
          <a:lstStyle/>
          <a:p>
            <a:pPr algn="just">
              <a:spcBef>
                <a:spcPts val="1800"/>
              </a:spcBef>
            </a:pPr>
            <a:r>
              <a:rPr lang="uk-UA" sz="3200" b="1" dirty="0">
                <a:solidFill>
                  <a:schemeClr val="tx1"/>
                </a:solidFill>
                <a:latin typeface="Arial" panose="020B0604020202020204" pitchFamily="34" charset="0"/>
                <a:cs typeface="Arial" panose="020B0604020202020204" pitchFamily="34" charset="0"/>
              </a:rPr>
              <a:t>«</a:t>
            </a:r>
            <a:r>
              <a:rPr lang="uk-UA" sz="3200" dirty="0">
                <a:solidFill>
                  <a:schemeClr val="tx1"/>
                </a:solidFill>
                <a:latin typeface="Arial" panose="020B0604020202020204" pitchFamily="34" charset="0"/>
                <a:cs typeface="Arial" panose="020B0604020202020204" pitchFamily="34" charset="0"/>
              </a:rPr>
              <a:t>В матеріалах справи міститься Інформаційно-аналітична довідка щодо діяльності підприємства, яке включається до плану- графіка, копія довідки по запиту користувача «План-графік проведення документальних перевірок», </a:t>
            </a:r>
            <a:r>
              <a:rPr lang="uk-UA" sz="3200" dirty="0" err="1">
                <a:solidFill>
                  <a:schemeClr val="tx1"/>
                </a:solidFill>
                <a:latin typeface="Arial" panose="020B0604020202020204" pitchFamily="34" charset="0"/>
                <a:cs typeface="Arial" panose="020B0604020202020204" pitchFamily="34" charset="0"/>
              </a:rPr>
              <a:t>скриншот</a:t>
            </a:r>
            <a:r>
              <a:rPr lang="uk-UA" sz="3200" dirty="0">
                <a:solidFill>
                  <a:schemeClr val="tx1"/>
                </a:solidFill>
                <a:latin typeface="Arial" panose="020B0604020202020204" pitchFamily="34" charset="0"/>
                <a:cs typeface="Arial" panose="020B0604020202020204" pitchFamily="34" charset="0"/>
              </a:rPr>
              <a:t> з сайту ДФС України - план-графік проведення документальних перевірок платників податків на 2019 рік, копія листа ДФС України №6596/8/15-32 від 22 грудня 2018 року «Про затвердження плану графіка проведення документальних планових перевірок платників податків на 2019 рік».</a:t>
            </a:r>
          </a:p>
          <a:p>
            <a:pPr algn="just">
              <a:spcBef>
                <a:spcPts val="1800"/>
              </a:spcBef>
            </a:pPr>
            <a:r>
              <a:rPr lang="uk-UA" sz="3200" dirty="0">
                <a:solidFill>
                  <a:schemeClr val="tx1"/>
                </a:solidFill>
                <a:latin typeface="Arial" panose="020B0604020202020204" pitchFamily="34" charset="0"/>
                <a:cs typeface="Arial" panose="020B0604020202020204" pitchFamily="34" charset="0"/>
              </a:rPr>
              <a:t>В той же час… податковим органом не надано жодного документу, який би підтверджував наявність  підстав для включення позивача до плану-графіка… на 2019 рік.</a:t>
            </a:r>
          </a:p>
          <a:p>
            <a:pPr algn="just">
              <a:spcBef>
                <a:spcPts val="1800"/>
              </a:spcBef>
            </a:pPr>
            <a:r>
              <a:rPr lang="uk-UA" sz="3200" dirty="0">
                <a:solidFill>
                  <a:schemeClr val="tx1"/>
                </a:solidFill>
                <a:latin typeface="Arial" panose="020B0604020202020204" pitchFamily="34" charset="0"/>
                <a:cs typeface="Arial" panose="020B0604020202020204" pitchFamily="34" charset="0"/>
              </a:rPr>
              <a:t>Податковим органом </a:t>
            </a:r>
            <a:r>
              <a:rPr lang="uk-UA" sz="3200" b="1" dirty="0">
                <a:solidFill>
                  <a:schemeClr val="tx1"/>
                </a:solidFill>
                <a:latin typeface="Arial" panose="020B0604020202020204" pitchFamily="34" charset="0"/>
                <a:cs typeface="Arial" panose="020B0604020202020204" pitchFamily="34" charset="0"/>
              </a:rPr>
              <a:t>не подано обґрунтованого розрахунку показників рівня сплати ПДВ та по податку на прибуток по відповідній галузі та порядку їх визначення</a:t>
            </a:r>
            <a:r>
              <a:rPr lang="uk-UA" sz="3200" dirty="0">
                <a:solidFill>
                  <a:schemeClr val="tx1"/>
                </a:solidFill>
                <a:latin typeface="Arial" panose="020B0604020202020204" pitchFamily="34" charset="0"/>
                <a:cs typeface="Arial" panose="020B0604020202020204" pitchFamily="34" charset="0"/>
              </a:rPr>
              <a:t>,… жодного документального підтвердження відповідних обрахунків, які б підтверджували відповідність Товариства визначеним податковим органом критеріям високого ступеня ризику.</a:t>
            </a:r>
          </a:p>
          <a:p>
            <a:pPr algn="just">
              <a:spcBef>
                <a:spcPts val="1800"/>
              </a:spcBef>
            </a:pPr>
            <a:r>
              <a:rPr lang="uk-UA" sz="3200" dirty="0">
                <a:solidFill>
                  <a:schemeClr val="tx1"/>
                </a:solidFill>
                <a:latin typeface="Arial" panose="020B0604020202020204" pitchFamily="34" charset="0"/>
                <a:cs typeface="Arial" panose="020B0604020202020204" pitchFamily="34" charset="0"/>
              </a:rPr>
              <a:t>Зі змісту інформаційно-аналітичної довідки, як і з будь-якого іншого поданого відповідачем документу, </a:t>
            </a:r>
            <a:r>
              <a:rPr lang="uk-UA" sz="3200" b="1" dirty="0">
                <a:solidFill>
                  <a:schemeClr val="tx1"/>
                </a:solidFill>
                <a:latin typeface="Arial" panose="020B0604020202020204" pitchFamily="34" charset="0"/>
                <a:cs typeface="Arial" panose="020B0604020202020204" pitchFamily="34" charset="0"/>
              </a:rPr>
              <a:t>неможливо встановити, у який спосіб вираховувалася відповідність позивача конкретному ступеню ризику, що слугувало підставою для включення… до плану-графіку</a:t>
            </a:r>
            <a:r>
              <a:rPr lang="uk-UA" sz="3200" dirty="0">
                <a:solidFill>
                  <a:schemeClr val="tx1"/>
                </a:solidFill>
                <a:latin typeface="Arial" panose="020B0604020202020204" pitchFamily="34" charset="0"/>
                <a:cs typeface="Arial" panose="020B0604020202020204" pitchFamily="34" charset="0"/>
              </a:rPr>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ижнього колонтитула 14"/>
          <p:cNvSpPr>
            <a:spLocks noGrp="1"/>
          </p:cNvSpPr>
          <p:nvPr>
            <p:ph type="ftr" sz="quarter" idx="5"/>
          </p:nvPr>
        </p:nvSpPr>
        <p:spPr/>
        <p:txBody>
          <a:bodyPr/>
          <a:lstStyle/>
          <a:p>
            <a:r>
              <a:rPr lang="ru-RU" smtClean="0"/>
              <a:t>.</a:t>
            </a:r>
            <a:endParaRPr lang="ru-RU"/>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79</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31296820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6355BF9-A0F9-F22E-D6C6-E438B3934C49}"/>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Місце для нижнього колонтитула 4"/>
          <p:cNvSpPr>
            <a:spLocks noGrp="1"/>
          </p:cNvSpPr>
          <p:nvPr>
            <p:ph type="ftr" sz="quarter" idx="5"/>
          </p:nvPr>
        </p:nvSpPr>
        <p:spPr/>
        <p:txBody>
          <a:bodyPr/>
          <a:lstStyle/>
          <a:p>
            <a:r>
              <a:rPr lang="ru-RU"/>
              <a:t>.</a:t>
            </a:r>
          </a:p>
        </p:txBody>
      </p:sp>
      <p:sp>
        <p:nvSpPr>
          <p:cNvPr id="9" name="Заголовок 1"/>
          <p:cNvSpPr txBox="1">
            <a:spLocks/>
          </p:cNvSpPr>
          <p:nvPr/>
        </p:nvSpPr>
        <p:spPr>
          <a:xfrm>
            <a:off x="1817144" y="281908"/>
            <a:ext cx="22426859" cy="103257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trike="sngStrike" spc="0">
                <a:latin typeface="Arial" panose="020B0604020202020204" pitchFamily="34" charset="0"/>
              </a:rPr>
              <a:t>ГОТУВАТИСЬ ЧИ НЕ ГОТУВАТИСЬ?! </a:t>
            </a:r>
            <a:r>
              <a:rPr lang="uk-UA" sz="4850" strike="sngStrike" spc="0" smtClean="0">
                <a:latin typeface="Arial" panose="020B0604020202020204" pitchFamily="34" charset="0"/>
              </a:rPr>
              <a:t>– </a:t>
            </a:r>
            <a:r>
              <a:rPr lang="uk-UA" sz="4850" strike="sngStrike" spc="0">
                <a:latin typeface="Arial" panose="020B0604020202020204" pitchFamily="34" charset="0"/>
              </a:rPr>
              <a:t>ОСЬ В ЧОМУ ПИТАННЯ…  </a:t>
            </a:r>
            <a:endParaRPr lang="ru-RU" sz="4850" strike="sngStrike" spc="0" dirty="0">
              <a:latin typeface="Arial" panose="020B0604020202020204" pitchFamily="34" charset="0"/>
              <a:cs typeface="Arial" panose="020B0604020202020204" pitchFamily="34" charset="0"/>
            </a:endParaRPr>
          </a:p>
        </p:txBody>
      </p:sp>
      <p:sp>
        <p:nvSpPr>
          <p:cNvPr id="10" name="Прямокутник 9"/>
          <p:cNvSpPr/>
          <p:nvPr/>
        </p:nvSpPr>
        <p:spPr>
          <a:xfrm>
            <a:off x="5067229" y="3290543"/>
            <a:ext cx="6589018" cy="4078039"/>
          </a:xfrm>
          <a:prstGeom prst="rect">
            <a:avLst/>
          </a:prstGeom>
          <a:ln w="38100">
            <a:solidFill>
              <a:srgbClr val="C00000"/>
            </a:solidFill>
          </a:ln>
        </p:spPr>
        <p:txBody>
          <a:bodyPr wrap="square">
            <a:spAutoFit/>
          </a:bodyPr>
          <a:lstStyle/>
          <a:p>
            <a:pPr algn="ctr"/>
            <a:endParaRPr lang="ru-RU" sz="2000" b="1">
              <a:solidFill>
                <a:schemeClr val="tx1"/>
              </a:solidFill>
              <a:latin typeface="Arial" panose="020B0604020202020204" pitchFamily="34" charset="0"/>
              <a:cs typeface="Arial" panose="020B0604020202020204" pitchFamily="34" charset="0"/>
            </a:endParaRPr>
          </a:p>
          <a:p>
            <a:pPr algn="ctr"/>
            <a:r>
              <a:rPr lang="ru-RU" sz="4800" b="1">
                <a:solidFill>
                  <a:schemeClr val="tx1"/>
                </a:solidFill>
                <a:latin typeface="Arial" panose="020B0604020202020204" pitchFamily="34" charset="0"/>
                <a:cs typeface="Arial" panose="020B0604020202020204" pitchFamily="34" charset="0"/>
              </a:rPr>
              <a:t>До перевірок потрібно готуватись (точка)</a:t>
            </a:r>
          </a:p>
          <a:p>
            <a:pPr algn="ctr"/>
            <a:endParaRPr lang="ru-RU" sz="2000" b="1">
              <a:solidFill>
                <a:schemeClr val="tx1"/>
              </a:solidFill>
              <a:latin typeface="Arial" panose="020B0604020202020204" pitchFamily="34" charset="0"/>
              <a:cs typeface="Arial" panose="020B0604020202020204" pitchFamily="34" charset="0"/>
            </a:endParaRPr>
          </a:p>
        </p:txBody>
      </p:sp>
      <p:sp>
        <p:nvSpPr>
          <p:cNvPr id="11" name="Прямокутник 10"/>
          <p:cNvSpPr/>
          <p:nvPr/>
        </p:nvSpPr>
        <p:spPr>
          <a:xfrm>
            <a:off x="15582606" y="7176729"/>
            <a:ext cx="5296194" cy="3046988"/>
          </a:xfrm>
          <a:prstGeom prst="rect">
            <a:avLst/>
          </a:prstGeom>
          <a:ln w="38100">
            <a:solidFill>
              <a:srgbClr val="C00000"/>
            </a:solidFill>
          </a:ln>
        </p:spPr>
        <p:txBody>
          <a:bodyPr wrap="square">
            <a:spAutoFit/>
          </a:bodyPr>
          <a:lstStyle/>
          <a:p>
            <a:pPr algn="ctr">
              <a:spcBef>
                <a:spcPts val="0"/>
              </a:spcBef>
            </a:pPr>
            <a:endParaRPr lang="ru-RU" sz="4800" b="1">
              <a:solidFill>
                <a:schemeClr val="tx1"/>
              </a:solidFill>
              <a:latin typeface="Arial" panose="020B0604020202020204" pitchFamily="34" charset="0"/>
              <a:cs typeface="Arial" panose="020B0604020202020204" pitchFamily="34" charset="0"/>
            </a:endParaRPr>
          </a:p>
          <a:p>
            <a:pPr algn="ctr">
              <a:spcBef>
                <a:spcPts val="0"/>
              </a:spcBef>
            </a:pPr>
            <a:r>
              <a:rPr lang="ru-RU" sz="4800" b="1">
                <a:solidFill>
                  <a:schemeClr val="tx1"/>
                </a:solidFill>
                <a:latin typeface="Arial" panose="020B0604020202020204" pitchFamily="34" charset="0"/>
                <a:cs typeface="Arial" panose="020B0604020202020204" pitchFamily="34" charset="0"/>
              </a:rPr>
              <a:t>Є перевірка = </a:t>
            </a:r>
          </a:p>
          <a:p>
            <a:pPr algn="ctr">
              <a:spcBef>
                <a:spcPts val="0"/>
              </a:spcBef>
            </a:pPr>
            <a:r>
              <a:rPr lang="ru-RU" sz="4800" b="1">
                <a:solidFill>
                  <a:schemeClr val="tx1"/>
                </a:solidFill>
                <a:latin typeface="Arial" panose="020B0604020202020204" pitchFamily="34" charset="0"/>
                <a:cs typeface="Arial" panose="020B0604020202020204" pitchFamily="34" charset="0"/>
              </a:rPr>
              <a:t>є нарахування</a:t>
            </a:r>
          </a:p>
          <a:p>
            <a:pPr algn="ctr">
              <a:spcBef>
                <a:spcPts val="0"/>
              </a:spcBef>
            </a:pPr>
            <a:endParaRPr lang="ru-RU" sz="4800" b="1">
              <a:solidFill>
                <a:schemeClr val="tx1"/>
              </a:solidFill>
              <a:latin typeface="Arial" panose="020B0604020202020204" pitchFamily="34" charset="0"/>
              <a:cs typeface="Arial" panose="020B0604020202020204" pitchFamily="34" charset="0"/>
            </a:endParaRPr>
          </a:p>
        </p:txBody>
      </p:sp>
      <p:sp>
        <p:nvSpPr>
          <p:cNvPr id="12" name="Вигнута догори стрілка 11"/>
          <p:cNvSpPr/>
          <p:nvPr/>
        </p:nvSpPr>
        <p:spPr>
          <a:xfrm rot="1775056">
            <a:off x="12052498" y="4101936"/>
            <a:ext cx="5429877" cy="1395127"/>
          </a:xfrm>
          <a:prstGeom prst="curved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игнута донизу стрілка 12"/>
          <p:cNvSpPr/>
          <p:nvPr/>
        </p:nvSpPr>
        <p:spPr>
          <a:xfrm rot="1784798">
            <a:off x="10067848" y="9256290"/>
            <a:ext cx="5468735" cy="1382354"/>
          </a:xfrm>
          <a:prstGeom prst="curved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кутник 13"/>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Місце для номера слайда 6"/>
          <p:cNvSpPr>
            <a:spLocks noGrp="1"/>
          </p:cNvSpPr>
          <p:nvPr>
            <p:ph type="sldNum" sz="quarter" idx="7"/>
          </p:nvPr>
        </p:nvSpPr>
        <p:spPr/>
        <p:txBody>
          <a:bodyPr/>
          <a:lstStyle/>
          <a:p>
            <a:fld id="{B6F15528-21DE-4FAA-801E-634DDDAF4B2B}" type="slidenum">
              <a:rPr lang="ru-RU" smtClean="0"/>
              <a:t>8</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44392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dirty="0">
                <a:latin typeface="Arial" panose="020B0604020202020204" pitchFamily="34" charset="0"/>
              </a:rPr>
              <a:t>ПІДПИСУЄМО АКТ ПЕРЕВІРКИ ПРАВИЛЬНО…</a:t>
            </a: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80</a:t>
            </a:r>
            <a:endParaRPr lang="ru-UA" sz="3200" b="1" dirty="0">
              <a:solidFill>
                <a:schemeClr val="bg1"/>
              </a:solidFill>
              <a:latin typeface="Arial" panose="020B0604020202020204" pitchFamily="34" charset="0"/>
              <a:cs typeface="Arial" panose="020B0604020202020204" pitchFamily="34" charset="0"/>
            </a:endParaRPr>
          </a:p>
        </p:txBody>
      </p:sp>
      <p:sp>
        <p:nvSpPr>
          <p:cNvPr id="5" name="Прямокутник 4"/>
          <p:cNvSpPr/>
          <p:nvPr/>
        </p:nvSpPr>
        <p:spPr>
          <a:xfrm>
            <a:off x="1817144" y="2256663"/>
            <a:ext cx="19755923" cy="9602629"/>
          </a:xfrm>
          <a:prstGeom prst="rect">
            <a:avLst/>
          </a:prstGeom>
        </p:spPr>
        <p:txBody>
          <a:bodyPr wrap="square">
            <a:spAutoFit/>
          </a:bodyPr>
          <a:lstStyle/>
          <a:p>
            <a:pPr algn="ctr">
              <a:buFont typeface="Wingdings" pitchFamily="2" charset="2"/>
              <a:buChar char="ü"/>
            </a:pPr>
            <a:r>
              <a:rPr lang="ru-RU" sz="3400" b="1" dirty="0">
                <a:solidFill>
                  <a:schemeClr val="tx1"/>
                </a:solidFill>
                <a:latin typeface="Arial" panose="020B0604020202020204" pitchFamily="34" charset="0"/>
                <a:cs typeface="Arial" panose="020B0604020202020204" pitchFamily="34" charset="0"/>
              </a:rPr>
              <a:t> Акт </a:t>
            </a:r>
            <a:r>
              <a:rPr lang="ru-RU" sz="3400" b="1" dirty="0" err="1">
                <a:solidFill>
                  <a:schemeClr val="tx1"/>
                </a:solidFill>
                <a:latin typeface="Arial" panose="020B0604020202020204" pitchFamily="34" charset="0"/>
                <a:cs typeface="Arial" panose="020B0604020202020204" pitchFamily="34" charset="0"/>
              </a:rPr>
              <a:t>перевірки</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завжди</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потрібно</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підписувати</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із</a:t>
            </a:r>
            <a:r>
              <a:rPr lang="ru-RU" sz="3400" b="1" dirty="0">
                <a:solidFill>
                  <a:schemeClr val="tx1"/>
                </a:solidFill>
                <a:latin typeface="Arial" panose="020B0604020202020204" pitchFamily="34" charset="0"/>
                <a:cs typeface="Arial" panose="020B0604020202020204" pitchFamily="34" charset="0"/>
              </a:rPr>
              <a:t> </a:t>
            </a:r>
            <a:r>
              <a:rPr lang="ru-RU" sz="3400" b="1" dirty="0" err="1">
                <a:solidFill>
                  <a:schemeClr val="tx1"/>
                </a:solidFill>
                <a:latin typeface="Arial" panose="020B0604020202020204" pitchFamily="34" charset="0"/>
                <a:cs typeface="Arial" panose="020B0604020202020204" pitchFamily="34" charset="0"/>
              </a:rPr>
              <a:t>відміткою</a:t>
            </a:r>
            <a:r>
              <a:rPr lang="ru-RU" sz="3400" b="1" dirty="0">
                <a:solidFill>
                  <a:schemeClr val="tx1"/>
                </a:solidFill>
                <a:latin typeface="Arial" panose="020B0604020202020204" pitchFamily="34" charset="0"/>
                <a:cs typeface="Arial" panose="020B0604020202020204" pitchFamily="34" charset="0"/>
              </a:rPr>
              <a:t> про </a:t>
            </a:r>
            <a:r>
              <a:rPr lang="ru-RU" sz="3400" b="1" dirty="0" err="1">
                <a:solidFill>
                  <a:schemeClr val="tx1"/>
                </a:solidFill>
                <a:latin typeface="Arial" panose="020B0604020202020204" pitchFamily="34" charset="0"/>
                <a:cs typeface="Arial" panose="020B0604020202020204" pitchFamily="34" charset="0"/>
              </a:rPr>
              <a:t>зауваженнями</a:t>
            </a:r>
            <a:r>
              <a:rPr lang="ru-RU" sz="3400" b="1" dirty="0">
                <a:solidFill>
                  <a:schemeClr val="tx1"/>
                </a:solidFill>
                <a:latin typeface="Arial" panose="020B0604020202020204" pitchFamily="34" charset="0"/>
                <a:cs typeface="Arial" panose="020B0604020202020204" pitchFamily="34" charset="0"/>
              </a:rPr>
              <a:t> </a:t>
            </a:r>
          </a:p>
          <a:p>
            <a:pPr algn="ctr">
              <a:buFont typeface="Wingdings" pitchFamily="2" charset="2"/>
              <a:buChar char="ü"/>
            </a:pPr>
            <a:endParaRPr lang="ru-RU" sz="2000" b="1" dirty="0">
              <a:solidFill>
                <a:schemeClr val="tx1"/>
              </a:solidFill>
              <a:latin typeface="Arial" panose="020B0604020202020204" pitchFamily="34" charset="0"/>
              <a:cs typeface="Arial" panose="020B0604020202020204" pitchFamily="34" charset="0"/>
            </a:endParaRPr>
          </a:p>
          <a:p>
            <a:pPr algn="ctr">
              <a:buFont typeface="Wingdings" pitchFamily="2" charset="2"/>
              <a:buChar char="ü"/>
            </a:pPr>
            <a:r>
              <a:rPr lang="uk-UA" sz="3400" b="1" dirty="0">
                <a:solidFill>
                  <a:schemeClr val="tx1"/>
                </a:solidFill>
                <a:latin typeface="Arial" panose="020B0604020202020204" pitchFamily="34" charset="0"/>
                <a:cs typeface="Arial" panose="020B0604020202020204" pitchFamily="34" charset="0"/>
              </a:rPr>
              <a:t> Правило «10 робочих днів» (86.7. ст.86 ПКУ)</a:t>
            </a:r>
          </a:p>
          <a:p>
            <a:pPr algn="ctr">
              <a:buFont typeface="Wingdings" pitchFamily="2" charset="2"/>
              <a:buChar char="ü"/>
            </a:pPr>
            <a:endParaRPr lang="uk-UA" sz="2000" b="1" dirty="0">
              <a:solidFill>
                <a:schemeClr val="tx1"/>
              </a:solidFill>
              <a:latin typeface="Arial" panose="020B0604020202020204" pitchFamily="34" charset="0"/>
              <a:cs typeface="Arial" panose="020B0604020202020204" pitchFamily="34" charset="0"/>
            </a:endParaRPr>
          </a:p>
          <a:p>
            <a:pPr algn="ctr">
              <a:buFont typeface="Wingdings" pitchFamily="2" charset="2"/>
              <a:buChar char="ü"/>
            </a:pPr>
            <a:r>
              <a:rPr lang="uk-UA" sz="3400" b="1" dirty="0">
                <a:solidFill>
                  <a:schemeClr val="tx1"/>
                </a:solidFill>
                <a:latin typeface="Arial" panose="020B0604020202020204" pitchFamily="34" charset="0"/>
                <a:cs typeface="Arial" panose="020B0604020202020204" pitchFamily="34" charset="0"/>
              </a:rPr>
              <a:t> Відсутність/відмова підпису може розцінюватись як погодження …</a:t>
            </a:r>
          </a:p>
          <a:p>
            <a:pPr algn="ctr">
              <a:buFont typeface="Wingdings" pitchFamily="2" charset="2"/>
              <a:buChar char="ü"/>
            </a:pPr>
            <a:endParaRPr lang="uk-UA" sz="2000" b="1" dirty="0">
              <a:solidFill>
                <a:schemeClr val="tx1"/>
              </a:solidFill>
              <a:latin typeface="Arial" panose="020B0604020202020204" pitchFamily="34" charset="0"/>
              <a:cs typeface="Arial" panose="020B0604020202020204" pitchFamily="34" charset="0"/>
            </a:endParaRPr>
          </a:p>
          <a:p>
            <a:pPr algn="ctr">
              <a:buFont typeface="Wingdings" pitchFamily="2" charset="2"/>
              <a:buChar char="ü"/>
            </a:pPr>
            <a:r>
              <a:rPr lang="uk-UA" sz="3400" b="1" dirty="0">
                <a:solidFill>
                  <a:schemeClr val="tx1"/>
                </a:solidFill>
                <a:latin typeface="Arial" panose="020B0604020202020204" pitchFamily="34" charset="0"/>
                <a:cs typeface="Arial" panose="020B0604020202020204" pitchFamily="34" charset="0"/>
              </a:rPr>
              <a:t> У графі акту перевірки про відсутність додаткових документів розписуватись недоцільно</a:t>
            </a:r>
          </a:p>
          <a:p>
            <a:pPr algn="ctr">
              <a:buFont typeface="Wingdings" pitchFamily="2" charset="2"/>
              <a:buChar char="ü"/>
            </a:pPr>
            <a:endParaRPr lang="uk-UA" sz="2000" b="1" dirty="0">
              <a:solidFill>
                <a:schemeClr val="tx1"/>
              </a:solidFill>
              <a:latin typeface="Arial" panose="020B0604020202020204" pitchFamily="34" charset="0"/>
              <a:cs typeface="Arial" panose="020B0604020202020204" pitchFamily="34" charset="0"/>
            </a:endParaRPr>
          </a:p>
          <a:p>
            <a:pPr algn="ctr">
              <a:buFont typeface="Wingdings" pitchFamily="2" charset="2"/>
              <a:buChar char="ü"/>
            </a:pPr>
            <a:r>
              <a:rPr lang="uk-UA" sz="3400" b="1" dirty="0">
                <a:solidFill>
                  <a:schemeClr val="tx1"/>
                </a:solidFill>
                <a:latin typeface="Arial" panose="020B0604020202020204" pitchFamily="34" charset="0"/>
                <a:cs typeface="Arial" panose="020B0604020202020204" pitchFamily="34" charset="0"/>
              </a:rPr>
              <a:t> Документи, не надані на перевірку або протягом «10 робочих днів» вважаються відсутніми … (п.44.6. ст.44 ПКУ)</a:t>
            </a: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ижнього колонтитула 12"/>
          <p:cNvSpPr>
            <a:spLocks noGrp="1"/>
          </p:cNvSpPr>
          <p:nvPr>
            <p:ph type="ftr" sz="quarter" idx="5"/>
          </p:nvPr>
        </p:nvSpPr>
        <p:spPr/>
        <p:txBody>
          <a:bodyPr/>
          <a:lstStyle/>
          <a:p>
            <a:r>
              <a:rPr lang="ru-RU" smtClean="0"/>
              <a:t>.</a:t>
            </a:r>
            <a:endParaRPr lang="ru-RU"/>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80</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827355181"/>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dirty="0">
                <a:latin typeface="Arial" panose="020B0604020202020204" pitchFamily="34" charset="0"/>
              </a:rPr>
              <a:t>ПІДПИСУЄМО АКТ ПЕРЕВІРКИ ПРАВИЛЬНО…</a:t>
            </a: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2DF36CAA-BC0A-9B34-9CD7-46845251CA6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64E1A3C4-1431-87A5-0934-932D3B15E1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81</a:t>
            </a:r>
            <a:endParaRPr lang="ru-UA" sz="3200" b="1" dirty="0">
              <a:solidFill>
                <a:schemeClr val="bg1"/>
              </a:solidFill>
              <a:latin typeface="Arial" panose="020B0604020202020204" pitchFamily="34" charset="0"/>
              <a:cs typeface="Arial" panose="020B0604020202020204" pitchFamily="34" charset="0"/>
            </a:endParaRPr>
          </a:p>
        </p:txBody>
      </p:sp>
      <p:sp>
        <p:nvSpPr>
          <p:cNvPr id="5" name="Прямокутник 4"/>
          <p:cNvSpPr/>
          <p:nvPr/>
        </p:nvSpPr>
        <p:spPr>
          <a:xfrm>
            <a:off x="1817144" y="5024581"/>
            <a:ext cx="20907389" cy="4901342"/>
          </a:xfrm>
          <a:prstGeom prst="rect">
            <a:avLst/>
          </a:prstGeom>
        </p:spPr>
        <p:txBody>
          <a:bodyPr wrap="square">
            <a:spAutoFit/>
          </a:bodyPr>
          <a:lstStyle/>
          <a:p>
            <a:pPr algn="ctr">
              <a:buFont typeface="Wingdings" pitchFamily="2" charset="2"/>
              <a:buChar char="ü"/>
            </a:pPr>
            <a:r>
              <a:rPr lang="ru-RU" sz="3600" b="1">
                <a:solidFill>
                  <a:schemeClr val="tx1"/>
                </a:solidFill>
                <a:latin typeface="Arial" panose="020B0604020202020204" pitchFamily="34" charset="0"/>
                <a:cs typeface="Arial" panose="020B0604020202020204" pitchFamily="34" charset="0"/>
              </a:rPr>
              <a:t> Акт перевірки завжди потрібно підписувати із відміткою про зауваженнями </a:t>
            </a:r>
          </a:p>
          <a:p>
            <a:pPr algn="ctr"/>
            <a:endParaRPr lang="ru-RU" sz="3600" b="1">
              <a:solidFill>
                <a:schemeClr val="tx1"/>
              </a:solidFill>
              <a:latin typeface="Arial" panose="020B0604020202020204" pitchFamily="34" charset="0"/>
              <a:cs typeface="Arial" panose="020B0604020202020204" pitchFamily="34" charset="0"/>
            </a:endParaRPr>
          </a:p>
          <a:p>
            <a:pPr algn="ctr"/>
            <a:r>
              <a:rPr lang="ru-RU" sz="3600">
                <a:solidFill>
                  <a:schemeClr val="tx1"/>
                </a:solidFill>
                <a:latin typeface="Arial" panose="020B0604020202020204" pitchFamily="34" charset="0"/>
                <a:cs typeface="Arial" panose="020B0604020202020204" pitchFamily="34" charset="0"/>
              </a:rPr>
              <a:t>«</a:t>
            </a:r>
            <a:r>
              <a:rPr lang="uk-UA" sz="3600">
                <a:solidFill>
                  <a:schemeClr val="tx1"/>
                </a:solidFill>
                <a:latin typeface="Arial" panose="020B0604020202020204" pitchFamily="34" charset="0"/>
                <a:cs typeface="Arial" panose="020B0604020202020204" pitchFamily="34" charset="0"/>
              </a:rPr>
              <a:t>З положеннями та висновками</a:t>
            </a:r>
            <a:r>
              <a:rPr lang="ru-RU" sz="3600">
                <a:solidFill>
                  <a:schemeClr val="tx1"/>
                </a:solidFill>
                <a:latin typeface="Arial" panose="020B0604020202020204" pitchFamily="34" charset="0"/>
                <a:cs typeface="Arial" panose="020B0604020202020204" pitchFamily="34" charset="0"/>
              </a:rPr>
              <a:t> акту перевірки не згоден. </a:t>
            </a:r>
            <a:r>
              <a:rPr lang="uk-UA" sz="3600">
                <a:solidFill>
                  <a:schemeClr val="tx1"/>
                </a:solidFill>
                <a:latin typeface="Arial" panose="020B0604020202020204" pitchFamily="34" charset="0"/>
                <a:cs typeface="Arial" panose="020B0604020202020204" pitchFamily="34" charset="0"/>
              </a:rPr>
              <a:t>Заперечення (зауваження), пояснення та можливі додаткові документи будуть надані у встановленому податковим законом порядку та строки»</a:t>
            </a:r>
            <a:endParaRPr lang="ru-RU" sz="3600">
              <a:solidFill>
                <a:schemeClr val="tx1"/>
              </a:solidFill>
              <a:latin typeface="Arial" panose="020B0604020202020204" pitchFamily="34" charset="0"/>
              <a:cs typeface="Arial" panose="020B0604020202020204" pitchFamily="34" charset="0"/>
            </a:endParaRPr>
          </a:p>
          <a:p>
            <a:pPr algn="ctr">
              <a:buFont typeface="Wingdings" pitchFamily="2" charset="2"/>
              <a:buChar char="ü"/>
            </a:pPr>
            <a:endParaRPr lang="ru-RU" sz="2000" b="1">
              <a:solidFill>
                <a:schemeClr val="tx1"/>
              </a:solidFill>
              <a:latin typeface="Arial" panose="020B0604020202020204" pitchFamily="34" charset="0"/>
              <a:cs typeface="Arial" panose="020B0604020202020204" pitchFamily="34" charset="0"/>
            </a:endParaRP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ижнього колонтитула 12"/>
          <p:cNvSpPr>
            <a:spLocks noGrp="1"/>
          </p:cNvSpPr>
          <p:nvPr>
            <p:ph type="ftr" sz="quarter" idx="5"/>
          </p:nvPr>
        </p:nvSpPr>
        <p:spPr/>
        <p:txBody>
          <a:bodyPr/>
          <a:lstStyle/>
          <a:p>
            <a:r>
              <a:rPr lang="ru-RU" smtClean="0"/>
              <a:t>.</a:t>
            </a:r>
            <a:endParaRPr lang="ru-RU"/>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81</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612005883"/>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кутник 2"/>
          <p:cNvSpPr/>
          <p:nvPr/>
        </p:nvSpPr>
        <p:spPr>
          <a:xfrm>
            <a:off x="1838247" y="5035117"/>
            <a:ext cx="21324288" cy="7448193"/>
          </a:xfrm>
          <a:prstGeom prst="rect">
            <a:avLst/>
          </a:prstGeom>
        </p:spPr>
        <p:txBody>
          <a:bodyPr wrap="square">
            <a:spAutoFit/>
          </a:bodyPr>
          <a:lstStyle/>
          <a:p>
            <a:pPr algn="just">
              <a:spcBef>
                <a:spcPts val="1800"/>
              </a:spcBef>
            </a:pPr>
            <a:r>
              <a:rPr lang="uk-UA" sz="3200" b="1" dirty="0">
                <a:solidFill>
                  <a:schemeClr val="tx1"/>
                </a:solidFill>
                <a:latin typeface="Arial" panose="020B0604020202020204" pitchFamily="34" charset="0"/>
                <a:cs typeface="Arial" panose="020B0604020202020204" pitchFamily="34" charset="0"/>
              </a:rPr>
              <a:t>«</a:t>
            </a:r>
            <a:r>
              <a:rPr lang="uk-UA" sz="3200" dirty="0">
                <a:latin typeface="Arial" panose="020B0604020202020204" pitchFamily="34" charset="0"/>
                <a:cs typeface="Arial" panose="020B0604020202020204" pitchFamily="34" charset="0"/>
              </a:rPr>
              <a:t>У справі, що розглядається платник у позовній заяві визначав як підставу для скасування оскаржуваних рішень контролюючого органу порушення відповідачем положень норми пункту 52-2 підрозділу 10 розділу ХХ «Перехідні положення» Податкового кодексу України, у зв`язку з чим </a:t>
            </a:r>
            <a:r>
              <a:rPr lang="uk-UA" sz="3200" b="1" dirty="0">
                <a:latin typeface="Arial" panose="020B0604020202020204" pitchFamily="34" charset="0"/>
                <a:cs typeface="Arial" panose="020B0604020202020204" pitchFamily="34" charset="0"/>
              </a:rPr>
              <a:t>перевірка позивача була проведена всупереч дії установленого мораторію.</a:t>
            </a:r>
          </a:p>
          <a:p>
            <a:pPr algn="just">
              <a:spcBef>
                <a:spcPts val="1800"/>
              </a:spcBef>
            </a:pPr>
            <a:r>
              <a:rPr lang="uk-UA" sz="3200" dirty="0">
                <a:latin typeface="Arial" panose="020B0604020202020204" pitchFamily="34" charset="0"/>
                <a:cs typeface="Arial" panose="020B0604020202020204" pitchFamily="34" charset="0"/>
              </a:rPr>
              <a:t>З урахуванням наведеного вище нормативно-правового обґрунтування, а також враховуючи єдність та послідовність практики Верховного Суду з цього питання, колегія суддів погоджується з висновками судів попередніх інстанцій про те, що </a:t>
            </a:r>
            <a:r>
              <a:rPr lang="uk-UA" sz="3200" b="1" dirty="0">
                <a:latin typeface="Arial" panose="020B0604020202020204" pitchFamily="34" charset="0"/>
                <a:cs typeface="Arial" panose="020B0604020202020204" pitchFamily="34" charset="0"/>
              </a:rPr>
              <a:t>проведення податковим органом перевірки на підставі постанови Кабінету Міністрів України №89 від 03.02.2021 всупереч мораторію на проведення перевірок є неправомірним.</a:t>
            </a:r>
          </a:p>
          <a:p>
            <a:pPr algn="just">
              <a:spcBef>
                <a:spcPts val="1800"/>
              </a:spcBef>
            </a:pPr>
            <a:r>
              <a:rPr lang="uk-UA" sz="3200" dirty="0">
                <a:latin typeface="Arial" panose="020B0604020202020204" pitchFamily="34" charset="0"/>
                <a:cs typeface="Arial" panose="020B0604020202020204" pitchFamily="34" charset="0"/>
              </a:rPr>
              <a:t>Отже, встановлення обставин щодо </a:t>
            </a:r>
            <a:r>
              <a:rPr lang="uk-UA" sz="3200" b="1" dirty="0">
                <a:latin typeface="Arial" panose="020B0604020202020204" pitchFamily="34" charset="0"/>
                <a:cs typeface="Arial" panose="020B0604020202020204" pitchFamily="34" charset="0"/>
              </a:rPr>
              <a:t>неправомірності проведення відповідачем перевірки, за наслідками якої й було прийнято спірні податкові повідомлення-рішення, є достатнім для висновку про їх протиправність</a:t>
            </a:r>
            <a:r>
              <a:rPr lang="uk-UA" sz="3200" dirty="0">
                <a:latin typeface="Arial" panose="020B0604020202020204" pitchFamily="34" charset="0"/>
                <a:cs typeface="Arial" panose="020B0604020202020204" pitchFamily="34" charset="0"/>
              </a:rPr>
              <a:t> та яким судами першочергово надається оцінка, а тому, в межах розгляду даної справи, відсутня необхідність перевірки судом порушення позивачем вимог податкового законодавства, як підстави для донарахування сум грошових зобов`язань»</a:t>
            </a:r>
          </a:p>
        </p:txBody>
      </p:sp>
      <p:sp>
        <p:nvSpPr>
          <p:cNvPr id="8" name="Овал 7"/>
          <p:cNvSpPr/>
          <p:nvPr/>
        </p:nvSpPr>
        <p:spPr>
          <a:xfrm>
            <a:off x="1817144" y="1956458"/>
            <a:ext cx="7211197" cy="2064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solidFill>
                  <a:schemeClr val="bg1"/>
                </a:solidFill>
                <a:latin typeface="Arial" panose="020B0604020202020204" pitchFamily="34" charset="0"/>
                <a:cs typeface="Arial" panose="020B0604020202020204" pitchFamily="34" charset="0"/>
              </a:rPr>
              <a:t>Постанова ВС від 19.03.24 р. у справі № </a:t>
            </a:r>
            <a:r>
              <a:rPr lang="ru-RU" sz="3400" dirty="0">
                <a:solidFill>
                  <a:schemeClr val="bg1"/>
                </a:solidFill>
                <a:latin typeface="Arial" panose="020B0604020202020204" pitchFamily="34" charset="0"/>
                <a:cs typeface="Arial" panose="020B0604020202020204" pitchFamily="34" charset="0"/>
              </a:rPr>
              <a:t>160/12714/22</a:t>
            </a:r>
          </a:p>
        </p:txBody>
      </p:sp>
      <p:sp>
        <p:nvSpPr>
          <p:cNvPr id="2" name="Прямоугольник 1">
            <a:extLst>
              <a:ext uri="{FF2B5EF4-FFF2-40B4-BE49-F238E27FC236}">
                <a16:creationId xmlns:a16="http://schemas.microsoft.com/office/drawing/2014/main" id="{4A4099BB-6956-70B0-B5D0-1FFBCD5E736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D59B5CAA-794A-D857-7E0C-B7EE4C9289DE}"/>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82</a:t>
            </a:r>
            <a:endParaRPr lang="ru-UA" sz="3200" b="1" dirty="0">
              <a:solidFill>
                <a:schemeClr val="bg1"/>
              </a:solidFill>
              <a:latin typeface="Arial" panose="020B0604020202020204" pitchFamily="34" charset="0"/>
              <a:cs typeface="Arial" panose="020B0604020202020204" pitchFamily="34" charset="0"/>
            </a:endParaRPr>
          </a:p>
        </p:txBody>
      </p:sp>
      <p:sp>
        <p:nvSpPr>
          <p:cNvPr id="11" name="Прямокутник 9">
            <a:extLst>
              <a:ext uri="{FF2B5EF4-FFF2-40B4-BE49-F238E27FC236}">
                <a16:creationId xmlns:a16="http://schemas.microsoft.com/office/drawing/2014/main" id="{07C0F71A-95FD-13D9-DAFA-F236FB3CCDC8}"/>
              </a:ext>
            </a:extLst>
          </p:cNvPr>
          <p:cNvSpPr/>
          <p:nvPr/>
        </p:nvSpPr>
        <p:spPr>
          <a:xfrm>
            <a:off x="15751142" y="1989804"/>
            <a:ext cx="4514980" cy="20366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ВИКОРИСТОВУЄМО ПРОЦЕДУРНІ ПОРУШЕННЯ …</a:t>
            </a: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ижнього колонтитула 14"/>
          <p:cNvSpPr>
            <a:spLocks noGrp="1"/>
          </p:cNvSpPr>
          <p:nvPr>
            <p:ph type="ftr" sz="quarter" idx="5"/>
          </p:nvPr>
        </p:nvSpPr>
        <p:spPr/>
        <p:txBody>
          <a:bodyPr/>
          <a:lstStyle/>
          <a:p>
            <a:r>
              <a:rPr lang="uk-UA" smtClean="0"/>
              <a:t>.</a:t>
            </a:r>
            <a:endParaRPr lang="ru-RU"/>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82</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72507719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кутник 2"/>
          <p:cNvSpPr/>
          <p:nvPr/>
        </p:nvSpPr>
        <p:spPr>
          <a:xfrm>
            <a:off x="1817144" y="8916290"/>
            <a:ext cx="20446290" cy="2185214"/>
          </a:xfrm>
          <a:prstGeom prst="rect">
            <a:avLst/>
          </a:prstGeom>
        </p:spPr>
        <p:txBody>
          <a:bodyPr wrap="square">
            <a:spAutoFit/>
          </a:bodyPr>
          <a:lstStyle/>
          <a:p>
            <a:pPr algn="just"/>
            <a:r>
              <a:rPr lang="uk-UA" sz="34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Податкове повідомлення-рішення</a:t>
            </a:r>
            <a:r>
              <a:rPr lang="uk-UA" sz="3400" dirty="0">
                <a:solidFill>
                  <a:schemeClr val="tx1"/>
                </a:solidFill>
                <a:latin typeface="Arial" panose="020B0604020202020204" pitchFamily="34" charset="0"/>
                <a:cs typeface="Arial" panose="020B0604020202020204" pitchFamily="34" charset="0"/>
              </a:rPr>
              <a:t>, з приводу правомірності якого виник спір, </a:t>
            </a:r>
            <a:r>
              <a:rPr lang="uk-UA" sz="3400" b="1" dirty="0">
                <a:solidFill>
                  <a:schemeClr val="tx1"/>
                </a:solidFill>
                <a:latin typeface="Arial" panose="020B0604020202020204" pitchFamily="34" charset="0"/>
                <a:cs typeface="Arial" panose="020B0604020202020204" pitchFamily="34" charset="0"/>
              </a:rPr>
              <a:t>було прийнято без розгляду</a:t>
            </a:r>
            <a:r>
              <a:rPr lang="uk-UA" sz="3400" dirty="0">
                <a:solidFill>
                  <a:schemeClr val="tx1"/>
                </a:solidFill>
                <a:latin typeface="Arial" panose="020B0604020202020204" pitchFamily="34" charset="0"/>
                <a:cs typeface="Arial" panose="020B0604020202020204" pitchFamily="34" charset="0"/>
              </a:rPr>
              <a:t> у встановлений законом строк </a:t>
            </a:r>
            <a:r>
              <a:rPr lang="uk-UA" sz="3400" b="1" dirty="0">
                <a:solidFill>
                  <a:schemeClr val="tx1"/>
                </a:solidFill>
                <a:latin typeface="Arial" panose="020B0604020202020204" pitchFamily="34" charset="0"/>
                <a:cs typeface="Arial" panose="020B0604020202020204" pitchFamily="34" charset="0"/>
              </a:rPr>
              <a:t>заперечень Товариства на акт перевірки та з порушенням його права брати участь у розгляді заперечень</a:t>
            </a:r>
            <a:r>
              <a:rPr lang="uk-UA" sz="3400" dirty="0">
                <a:solidFill>
                  <a:schemeClr val="tx1"/>
                </a:solidFill>
                <a:latin typeface="Arial" panose="020B0604020202020204" pitchFamily="34" charset="0"/>
                <a:cs typeface="Arial" panose="020B0604020202020204" pitchFamily="34" charset="0"/>
              </a:rPr>
              <a:t>, тобто з порушенням ГУ ДПС норм пунктів 86.7, 86.8 статті 86 ПК. </a:t>
            </a:r>
            <a:r>
              <a:rPr lang="uk-UA" sz="3400" b="1" dirty="0">
                <a:solidFill>
                  <a:schemeClr val="tx1"/>
                </a:solidFill>
                <a:latin typeface="Arial" panose="020B0604020202020204" pitchFamily="34" charset="0"/>
                <a:cs typeface="Arial" panose="020B0604020202020204" pitchFamily="34" charset="0"/>
              </a:rPr>
              <a:t>Відтак це податкове повідомлення-рішення є протиправним</a:t>
            </a:r>
            <a:r>
              <a:rPr lang="uk-UA" sz="3400" b="1"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uk-UA" sz="3400" dirty="0">
              <a:solidFill>
                <a:schemeClr val="tx1"/>
              </a:solidFill>
              <a:latin typeface="Arial" panose="020B0604020202020204" pitchFamily="34" charset="0"/>
              <a:cs typeface="Arial" panose="020B0604020202020204" pitchFamily="34" charset="0"/>
            </a:endParaRPr>
          </a:p>
        </p:txBody>
      </p:sp>
      <p:sp>
        <p:nvSpPr>
          <p:cNvPr id="8" name="Овал 7"/>
          <p:cNvSpPr/>
          <p:nvPr/>
        </p:nvSpPr>
        <p:spPr>
          <a:xfrm>
            <a:off x="1865070" y="2202872"/>
            <a:ext cx="9072511" cy="4655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000" dirty="0">
                <a:latin typeface="Arial" panose="020B0604020202020204" pitchFamily="34" charset="0"/>
                <a:cs typeface="Arial" panose="020B0604020202020204" pitchFamily="34" charset="0"/>
              </a:rPr>
              <a:t>Постанови ВС </a:t>
            </a:r>
            <a:r>
              <a:rPr lang="ru-RU" sz="3000" dirty="0">
                <a:latin typeface="Arial" panose="020B0604020202020204" pitchFamily="34" charset="0"/>
                <a:cs typeface="Arial" panose="020B0604020202020204" pitchFamily="34" charset="0"/>
              </a:rPr>
              <a:t>13.07.2022 р. у </a:t>
            </a:r>
            <a:r>
              <a:rPr lang="ru-RU" sz="3000" dirty="0" err="1">
                <a:latin typeface="Arial" panose="020B0604020202020204" pitchFamily="34" charset="0"/>
                <a:cs typeface="Arial" panose="020B0604020202020204" pitchFamily="34" charset="0"/>
              </a:rPr>
              <a:t>справі</a:t>
            </a:r>
            <a:r>
              <a:rPr lang="ru-RU" sz="3000" dirty="0">
                <a:latin typeface="Arial" panose="020B0604020202020204" pitchFamily="34" charset="0"/>
                <a:cs typeface="Arial" panose="020B0604020202020204" pitchFamily="34" charset="0"/>
              </a:rPr>
              <a:t> № 3640/20016/18, </a:t>
            </a:r>
            <a:r>
              <a:rPr lang="ru-RU" sz="3000" dirty="0" err="1">
                <a:latin typeface="Arial" panose="020B0604020202020204" pitchFamily="34" charset="0"/>
                <a:cs typeface="Arial" panose="020B0604020202020204" pitchFamily="34" charset="0"/>
              </a:rPr>
              <a:t>від</a:t>
            </a:r>
            <a:r>
              <a:rPr lang="ru-RU" sz="3000" dirty="0">
                <a:latin typeface="Arial" panose="020B0604020202020204" pitchFamily="34" charset="0"/>
                <a:cs typeface="Arial" panose="020B0604020202020204" pitchFamily="34" charset="0"/>
              </a:rPr>
              <a:t> 17.01.2022 р. у </a:t>
            </a:r>
            <a:r>
              <a:rPr lang="ru-RU" sz="3000" dirty="0" err="1">
                <a:latin typeface="Arial" panose="020B0604020202020204" pitchFamily="34" charset="0"/>
                <a:cs typeface="Arial" panose="020B0604020202020204" pitchFamily="34" charset="0"/>
              </a:rPr>
              <a:t>справі</a:t>
            </a:r>
            <a:r>
              <a:rPr lang="ru-RU" sz="3000" dirty="0">
                <a:latin typeface="Arial" panose="020B0604020202020204" pitchFamily="34" charset="0"/>
                <a:cs typeface="Arial" panose="020B0604020202020204" pitchFamily="34" charset="0"/>
              </a:rPr>
              <a:t> № 640/4983/19, </a:t>
            </a:r>
            <a:r>
              <a:rPr lang="ru-RU" sz="3000" dirty="0" err="1">
                <a:latin typeface="Arial" panose="020B0604020202020204" pitchFamily="34" charset="0"/>
                <a:cs typeface="Arial" panose="020B0604020202020204" pitchFamily="34" charset="0"/>
              </a:rPr>
              <a:t>від</a:t>
            </a:r>
            <a:r>
              <a:rPr lang="ru-RU" sz="3000" dirty="0">
                <a:latin typeface="Arial" panose="020B0604020202020204" pitchFamily="34" charset="0"/>
                <a:cs typeface="Arial" panose="020B0604020202020204" pitchFamily="34" charset="0"/>
              </a:rPr>
              <a:t> 17.11.2021 р. у </a:t>
            </a:r>
            <a:r>
              <a:rPr lang="ru-RU" sz="3000" dirty="0" err="1">
                <a:latin typeface="Arial" panose="020B0604020202020204" pitchFamily="34" charset="0"/>
                <a:cs typeface="Arial" panose="020B0604020202020204" pitchFamily="34" charset="0"/>
              </a:rPr>
              <a:t>справі</a:t>
            </a:r>
            <a:r>
              <a:rPr lang="ru-RU" sz="3000" dirty="0">
                <a:latin typeface="Arial" panose="020B0604020202020204" pitchFamily="34" charset="0"/>
                <a:cs typeface="Arial" panose="020B0604020202020204" pitchFamily="34" charset="0"/>
              </a:rPr>
              <a:t> № 826/1533/17, </a:t>
            </a:r>
            <a:r>
              <a:rPr lang="ru-RU" sz="3000" dirty="0" err="1">
                <a:latin typeface="Arial" panose="020B0604020202020204" pitchFamily="34" charset="0"/>
                <a:cs typeface="Arial" panose="020B0604020202020204" pitchFamily="34" charset="0"/>
              </a:rPr>
              <a:t>від</a:t>
            </a:r>
            <a:r>
              <a:rPr lang="ru-RU" sz="3000" dirty="0">
                <a:latin typeface="Arial" panose="020B0604020202020204" pitchFamily="34" charset="0"/>
                <a:cs typeface="Arial" panose="020B0604020202020204" pitchFamily="34" charset="0"/>
              </a:rPr>
              <a:t> 28.09.2020 р. у </a:t>
            </a:r>
            <a:r>
              <a:rPr lang="ru-RU" sz="3000" dirty="0" err="1">
                <a:latin typeface="Arial" panose="020B0604020202020204" pitchFamily="34" charset="0"/>
                <a:cs typeface="Arial" panose="020B0604020202020204" pitchFamily="34" charset="0"/>
              </a:rPr>
              <a:t>справі</a:t>
            </a:r>
            <a:r>
              <a:rPr lang="ru-RU" sz="3000" dirty="0">
                <a:latin typeface="Arial" panose="020B0604020202020204" pitchFamily="34" charset="0"/>
                <a:cs typeface="Arial" panose="020B0604020202020204" pitchFamily="34" charset="0"/>
              </a:rPr>
              <a:t> № 520/2305/19, </a:t>
            </a:r>
            <a:r>
              <a:rPr lang="ru-RU" sz="3000" dirty="0" err="1">
                <a:latin typeface="Arial" panose="020B0604020202020204" pitchFamily="34" charset="0"/>
                <a:cs typeface="Arial" panose="020B0604020202020204" pitchFamily="34" charset="0"/>
              </a:rPr>
              <a:t>від</a:t>
            </a:r>
            <a:r>
              <a:rPr lang="ru-RU" sz="3000" dirty="0">
                <a:latin typeface="Arial" panose="020B0604020202020204" pitchFamily="34" charset="0"/>
                <a:cs typeface="Arial" panose="020B0604020202020204" pitchFamily="34" charset="0"/>
              </a:rPr>
              <a:t> 15.01.2019 у </a:t>
            </a:r>
            <a:r>
              <a:rPr lang="ru-RU" sz="3000" dirty="0" err="1">
                <a:latin typeface="Arial" panose="020B0604020202020204" pitchFamily="34" charset="0"/>
                <a:cs typeface="Arial" panose="020B0604020202020204" pitchFamily="34" charset="0"/>
              </a:rPr>
              <a:t>справі</a:t>
            </a:r>
            <a:r>
              <a:rPr lang="ru-RU" sz="3000" dirty="0">
                <a:latin typeface="Arial" panose="020B0604020202020204" pitchFamily="34" charset="0"/>
                <a:cs typeface="Arial" panose="020B0604020202020204" pitchFamily="34" charset="0"/>
              </a:rPr>
              <a:t> № 826/3576/15</a:t>
            </a:r>
            <a:r>
              <a:rPr lang="uk-UA" sz="3000" dirty="0">
                <a:latin typeface="Arial" panose="020B0604020202020204" pitchFamily="34" charset="0"/>
                <a:cs typeface="Arial" panose="020B0604020202020204" pitchFamily="34" charset="0"/>
              </a:rPr>
              <a:t> та ін.</a:t>
            </a:r>
            <a:endParaRPr lang="ru-RU" sz="3000"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4A4099BB-6956-70B0-B5D0-1FFBCD5E736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D59B5CAA-794A-D857-7E0C-B7EE4C9289DE}"/>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83</a:t>
            </a:r>
            <a:endParaRPr lang="ru-UA" sz="3200" b="1" dirty="0">
              <a:solidFill>
                <a:schemeClr val="bg1"/>
              </a:solidFill>
              <a:latin typeface="Arial" panose="020B0604020202020204" pitchFamily="34" charset="0"/>
              <a:cs typeface="Arial" panose="020B0604020202020204" pitchFamily="34" charset="0"/>
            </a:endParaRPr>
          </a:p>
        </p:txBody>
      </p:sp>
      <p:sp>
        <p:nvSpPr>
          <p:cNvPr id="11" name="Прямокутник 9">
            <a:extLst>
              <a:ext uri="{FF2B5EF4-FFF2-40B4-BE49-F238E27FC236}">
                <a16:creationId xmlns:a16="http://schemas.microsoft.com/office/drawing/2014/main" id="{07C0F71A-95FD-13D9-DAFA-F236FB3CCDC8}"/>
              </a:ext>
            </a:extLst>
          </p:cNvPr>
          <p:cNvSpPr/>
          <p:nvPr/>
        </p:nvSpPr>
        <p:spPr>
          <a:xfrm>
            <a:off x="14711988" y="2944981"/>
            <a:ext cx="5655733" cy="29102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ПОЗИТИВИ!!!</a:t>
            </a:r>
            <a:endParaRPr lang="ru-RU" b="1" dirty="0">
              <a:latin typeface="Arial" panose="020B0604020202020204" pitchFamily="34" charset="0"/>
              <a:cs typeface="Arial" panose="020B0604020202020204" pitchFamily="34" charset="0"/>
            </a:endParaRPr>
          </a:p>
        </p:txBody>
      </p:sp>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ВИКОРИСТОВУЄМО ПРОЦЕДУРНІ ПОРУШЕННЯ …</a:t>
            </a: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ижнього колонтитула 14"/>
          <p:cNvSpPr>
            <a:spLocks noGrp="1"/>
          </p:cNvSpPr>
          <p:nvPr>
            <p:ph type="ftr" sz="quarter" idx="5"/>
          </p:nvPr>
        </p:nvSpPr>
        <p:spPr/>
        <p:txBody>
          <a:bodyPr/>
          <a:lstStyle/>
          <a:p>
            <a:r>
              <a:rPr lang="ru-RU" smtClean="0"/>
              <a:t>.</a:t>
            </a:r>
            <a:endParaRPr lang="ru-RU"/>
          </a:p>
        </p:txBody>
      </p:sp>
      <p:sp>
        <p:nvSpPr>
          <p:cNvPr id="16" name="Місце для номера слайда 15"/>
          <p:cNvSpPr>
            <a:spLocks noGrp="1"/>
          </p:cNvSpPr>
          <p:nvPr>
            <p:ph type="sldNum" sz="quarter" idx="7"/>
          </p:nvPr>
        </p:nvSpPr>
        <p:spPr/>
        <p:txBody>
          <a:bodyPr/>
          <a:lstStyle/>
          <a:p>
            <a:fld id="{B6F15528-21DE-4FAA-801E-634DDDAF4B2B}" type="slidenum">
              <a:rPr lang="ru-RU" smtClean="0"/>
              <a:t>83</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1470621775"/>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900780" y="5517025"/>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кутник 2"/>
          <p:cNvSpPr/>
          <p:nvPr/>
        </p:nvSpPr>
        <p:spPr>
          <a:xfrm>
            <a:off x="2037971" y="6900989"/>
            <a:ext cx="20822029" cy="4893647"/>
          </a:xfrm>
          <a:prstGeom prst="rect">
            <a:avLst/>
          </a:prstGeom>
        </p:spPr>
        <p:txBody>
          <a:bodyPr wrap="square">
            <a:spAutoFit/>
          </a:bodyPr>
          <a:lstStyle/>
          <a:p>
            <a:pPr algn="just">
              <a:spcBef>
                <a:spcPts val="1200"/>
              </a:spcBef>
            </a:pPr>
            <a:r>
              <a:rPr lang="uk-UA" sz="3400" dirty="0">
                <a:solidFill>
                  <a:schemeClr val="tx1"/>
                </a:solidFill>
                <a:latin typeface="Arial" panose="020B0604020202020204" pitchFamily="34" charset="0"/>
                <a:cs typeface="Arial" panose="020B0604020202020204" pitchFamily="34" charset="0"/>
              </a:rPr>
              <a:t>         Зміна «прописки» на Київський регіон перед оскарженням ППР/рішень про застосування штрафних санкцій до суду</a:t>
            </a:r>
          </a:p>
          <a:p>
            <a:pPr algn="ctr">
              <a:spcBef>
                <a:spcPts val="1200"/>
              </a:spcBef>
            </a:pPr>
            <a:endParaRPr lang="uk-UA" sz="3400" dirty="0">
              <a:solidFill>
                <a:schemeClr val="tx1"/>
              </a:solidFill>
              <a:latin typeface="Arial" panose="020B0604020202020204" pitchFamily="34" charset="0"/>
              <a:cs typeface="Arial" panose="020B0604020202020204" pitchFamily="34" charset="0"/>
            </a:endParaRPr>
          </a:p>
          <a:p>
            <a:pPr algn="ctr">
              <a:spcBef>
                <a:spcPts val="1200"/>
              </a:spcBef>
            </a:pPr>
            <a:r>
              <a:rPr lang="uk-UA" sz="3400" b="1" dirty="0">
                <a:solidFill>
                  <a:srgbClr val="FF0000"/>
                </a:solidFill>
                <a:latin typeface="Arial" panose="020B0604020202020204" pitchFamily="34" charset="0"/>
                <a:cs typeface="Arial" panose="020B0604020202020204" pitchFamily="34" charset="0"/>
              </a:rPr>
              <a:t>і навпаки</a:t>
            </a:r>
          </a:p>
          <a:p>
            <a:pPr algn="ctr">
              <a:spcBef>
                <a:spcPts val="1200"/>
              </a:spcBef>
            </a:pPr>
            <a:endParaRPr lang="uk-UA" sz="3400" dirty="0">
              <a:solidFill>
                <a:schemeClr val="tx1"/>
              </a:solidFill>
              <a:latin typeface="Arial" panose="020B0604020202020204" pitchFamily="34" charset="0"/>
              <a:cs typeface="Arial" panose="020B0604020202020204" pitchFamily="34" charset="0"/>
            </a:endParaRPr>
          </a:p>
          <a:p>
            <a:pPr algn="just">
              <a:spcBef>
                <a:spcPts val="1200"/>
              </a:spcBef>
            </a:pPr>
            <a:r>
              <a:rPr lang="uk-UA" sz="3400" dirty="0">
                <a:solidFill>
                  <a:schemeClr val="tx1"/>
                </a:solidFill>
                <a:latin typeface="Arial" panose="020B0604020202020204" pitchFamily="34" charset="0"/>
                <a:cs typeface="Arial" panose="020B0604020202020204" pitchFamily="34" charset="0"/>
              </a:rPr>
              <a:t>«переїзд» до іншого регіону з Києва перед оскарженням рішень про відмову у реєстрації ПН/РК, рішень про </a:t>
            </a:r>
            <a:r>
              <a:rPr lang="uk-UA" sz="3400" dirty="0" err="1">
                <a:solidFill>
                  <a:schemeClr val="tx1"/>
                </a:solidFill>
                <a:latin typeface="Arial" panose="020B0604020202020204" pitchFamily="34" charset="0"/>
                <a:cs typeface="Arial" panose="020B0604020202020204" pitchFamily="34" charset="0"/>
              </a:rPr>
              <a:t>відповідніть</a:t>
            </a:r>
            <a:r>
              <a:rPr lang="uk-UA" sz="3400" dirty="0">
                <a:solidFill>
                  <a:schemeClr val="tx1"/>
                </a:solidFill>
                <a:latin typeface="Arial" panose="020B0604020202020204" pitchFamily="34" charset="0"/>
                <a:cs typeface="Arial" panose="020B0604020202020204" pitchFamily="34" charset="0"/>
              </a:rPr>
              <a:t> критеріям ризиковості платника/неврахування таблиці даних платника, анулювання статусу платника ПДВ/ЄП…</a:t>
            </a:r>
          </a:p>
        </p:txBody>
      </p:sp>
      <p:sp>
        <p:nvSpPr>
          <p:cNvPr id="7"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НЕ СОРОМТЕСЯ КРЕАТИВИТИ …</a:t>
            </a:r>
            <a:endParaRPr lang="ru-RU" sz="4850" spc="0" dirty="0">
              <a:latin typeface="Arial" panose="020B0604020202020204" pitchFamily="34" charset="0"/>
              <a:cs typeface="Arial" panose="020B0604020202020204" pitchFamily="34" charset="0"/>
            </a:endParaRPr>
          </a:p>
        </p:txBody>
      </p:sp>
      <p:pic>
        <p:nvPicPr>
          <p:cNvPr id="1026" name="Picture 2" descr="Креатив png | PNG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416" y="3358342"/>
            <a:ext cx="3928559" cy="329144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A0C37DF7-4F11-B425-DD20-AE45C491B63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FEA1744-DE98-1DD2-301A-8C705C3A666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84</a:t>
            </a:r>
            <a:endParaRPr lang="ru-UA" sz="3200" b="1" dirty="0">
              <a:solidFill>
                <a:schemeClr val="bg1"/>
              </a:solidFill>
              <a:latin typeface="Arial" panose="020B0604020202020204" pitchFamily="34" charset="0"/>
              <a:cs typeface="Arial" panose="020B0604020202020204" pitchFamily="34" charset="0"/>
            </a:endParaRPr>
          </a:p>
        </p:txBody>
      </p:sp>
      <p:sp>
        <p:nvSpPr>
          <p:cNvPr id="4" name="Прямокутник 3"/>
          <p:cNvSpPr/>
          <p:nvPr/>
        </p:nvSpPr>
        <p:spPr>
          <a:xfrm>
            <a:off x="4098994" y="4009335"/>
            <a:ext cx="12160701" cy="707886"/>
          </a:xfrm>
          <a:prstGeom prst="rect">
            <a:avLst/>
          </a:prstGeom>
        </p:spPr>
        <p:txBody>
          <a:bodyPr wrap="none">
            <a:spAutoFit/>
          </a:bodyPr>
          <a:lstStyle/>
          <a:p>
            <a:pPr algn="ctr">
              <a:spcBef>
                <a:spcPts val="1200"/>
              </a:spcBef>
            </a:pPr>
            <a:r>
              <a:rPr lang="uk-UA" b="1" dirty="0">
                <a:solidFill>
                  <a:srgbClr val="C00000"/>
                </a:solidFill>
                <a:latin typeface="Arial" panose="020B0604020202020204" pitchFamily="34" charset="0"/>
                <a:cs typeface="Arial" panose="020B0604020202020204" pitchFamily="34" charset="0"/>
              </a:rPr>
              <a:t>Використання неординарних способів захисту</a:t>
            </a: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ижнього колонтитула 13"/>
          <p:cNvSpPr>
            <a:spLocks noGrp="1"/>
          </p:cNvSpPr>
          <p:nvPr>
            <p:ph type="ftr" sz="quarter" idx="5"/>
          </p:nvPr>
        </p:nvSpPr>
        <p:spPr/>
        <p:txBody>
          <a:bodyPr/>
          <a:lstStyle/>
          <a:p>
            <a:r>
              <a:rPr lang="ru-RU" smtClean="0"/>
              <a:t>.</a:t>
            </a:r>
            <a:endParaRPr lang="ru-RU"/>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84</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309410825"/>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0A9ED722-DCF2-4B41-AF82-70EF7AEDF240}"/>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a:p>
        </p:txBody>
      </p:sp>
      <p:sp>
        <p:nvSpPr>
          <p:cNvPr id="16" name="Rectangle">
            <a:extLst>
              <a:ext uri="{FF2B5EF4-FFF2-40B4-BE49-F238E27FC236}">
                <a16:creationId xmlns:a16="http://schemas.microsoft.com/office/drawing/2014/main" id="{0A9ED722-DCF2-4B41-AF82-70EF7AEDF240}"/>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a:p>
        </p:txBody>
      </p:sp>
      <p:sp>
        <p:nvSpPr>
          <p:cNvPr id="21" name="Прямоугольник 20"/>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14" name="TextBox 13">
            <a:extLst>
              <a:ext uri="{FF2B5EF4-FFF2-40B4-BE49-F238E27FC236}">
                <a16:creationId xmlns:a16="http://schemas.microsoft.com/office/drawing/2014/main" id="{34A99363-5B8C-4FD4-9AEA-EFD2AF1479A9}"/>
              </a:ext>
            </a:extLst>
          </p:cNvPr>
          <p:cNvSpPr txBox="1"/>
          <p:nvPr/>
        </p:nvSpPr>
        <p:spPr>
          <a:xfrm>
            <a:off x="2633224" y="4239094"/>
            <a:ext cx="19658184" cy="4339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spcBef>
                <a:spcPts val="1200"/>
              </a:spcBef>
            </a:pPr>
            <a:r>
              <a:rPr lang="uk-UA" sz="13800" b="1" smtClean="0">
                <a:solidFill>
                  <a:schemeClr val="tx1"/>
                </a:solidFill>
                <a:latin typeface="Arial" panose="020B0604020202020204" pitchFamily="34" charset="0"/>
                <a:cs typeface="Arial" panose="020B0604020202020204" pitchFamily="34" charset="0"/>
              </a:rPr>
              <a:t>ЧАС ВАШИХ ЗАПИТАНЬ</a:t>
            </a:r>
            <a:endParaRPr lang="ru-RU" sz="13800" b="1" dirty="0">
              <a:solidFill>
                <a:schemeClr val="tx1"/>
              </a:solidFill>
              <a:latin typeface="Arial" panose="020B0604020202020204" pitchFamily="34" charset="0"/>
              <a:cs typeface="Arial" panose="020B0604020202020204" pitchFamily="34" charset="0"/>
            </a:endParaRP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Місце для номера слайда 3"/>
          <p:cNvSpPr>
            <a:spLocks noGrp="1"/>
          </p:cNvSpPr>
          <p:nvPr>
            <p:ph type="sldNum" sz="quarter" idx="2"/>
          </p:nvPr>
        </p:nvSpPr>
        <p:spPr/>
        <p:txBody>
          <a:bodyPr/>
          <a:lstStyle/>
          <a:p>
            <a:fld id="{86CB4B4D-7CA3-9044-876B-883B54F8677D}" type="slidenum">
              <a:rPr lang="ru-RU" smtClean="0"/>
              <a:t>85</a:t>
            </a:fld>
            <a:endParaRPr lang="ru-RU"/>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7940014"/>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27385" y="-5327385"/>
            <a:ext cx="13729227" cy="24383999"/>
          </a:xfrm>
          <a:prstGeom prst="rect">
            <a:avLst/>
          </a:prstGeom>
        </p:spPr>
      </p:pic>
      <p:sp>
        <p:nvSpPr>
          <p:cNvPr id="394" name="Дякуємо…"/>
          <p:cNvSpPr txBox="1"/>
          <p:nvPr/>
        </p:nvSpPr>
        <p:spPr>
          <a:xfrm>
            <a:off x="2278982" y="4868875"/>
            <a:ext cx="18104518" cy="3991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defTabSz="821531">
              <a:spcBef>
                <a:spcPts val="0"/>
              </a:spcBef>
              <a:defRPr sz="9700" b="1"/>
            </a:pPr>
            <a:r>
              <a:rPr lang="ru-RU" sz="12500" dirty="0">
                <a:solidFill>
                  <a:schemeClr val="tx1"/>
                </a:solidFill>
                <a:latin typeface="Arial" panose="020B0604020202020204" pitchFamily="34" charset="0"/>
                <a:cs typeface="Arial" panose="020B0604020202020204" pitchFamily="34" charset="0"/>
              </a:rPr>
              <a:t>ДЯКУЄМО </a:t>
            </a:r>
            <a:r>
              <a:rPr lang="en-US" sz="12500" dirty="0">
                <a:solidFill>
                  <a:schemeClr val="tx1"/>
                </a:solidFill>
                <a:latin typeface="Arial" panose="020B0604020202020204" pitchFamily="34" charset="0"/>
                <a:cs typeface="Arial" panose="020B0604020202020204" pitchFamily="34" charset="0"/>
              </a:rPr>
              <a:t/>
            </a:r>
            <a:br>
              <a:rPr lang="en-US" sz="12500" dirty="0">
                <a:solidFill>
                  <a:schemeClr val="tx1"/>
                </a:solidFill>
                <a:latin typeface="Arial" panose="020B0604020202020204" pitchFamily="34" charset="0"/>
                <a:cs typeface="Arial" panose="020B0604020202020204" pitchFamily="34" charset="0"/>
              </a:rPr>
            </a:br>
            <a:r>
              <a:rPr lang="ru-RU" sz="12500" dirty="0">
                <a:solidFill>
                  <a:schemeClr val="tx1"/>
                </a:solidFill>
                <a:latin typeface="Arial" panose="020B0604020202020204" pitchFamily="34" charset="0"/>
                <a:cs typeface="Arial" panose="020B0604020202020204" pitchFamily="34" charset="0"/>
              </a:rPr>
              <a:t>ЗА УЧАСТЬ! </a:t>
            </a:r>
          </a:p>
        </p:txBody>
      </p:sp>
      <p:sp>
        <p:nvSpPr>
          <p:cNvPr id="395" name="(044) 229 17 75…"/>
          <p:cNvSpPr txBox="1"/>
          <p:nvPr/>
        </p:nvSpPr>
        <p:spPr>
          <a:xfrm>
            <a:off x="2278982" y="11034464"/>
            <a:ext cx="16736918" cy="1990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defTabSz="821531">
              <a:spcBef>
                <a:spcPts val="0"/>
              </a:spcBef>
              <a:defRPr sz="2500"/>
            </a:pPr>
            <a:r>
              <a:rPr lang="en-US" sz="6000" b="1" smtClean="0">
                <a:solidFill>
                  <a:schemeClr val="bg2">
                    <a:lumMod val="25000"/>
                  </a:schemeClr>
                </a:solidFill>
                <a:latin typeface="Calibri" panose="020F0502020204030204" pitchFamily="34" charset="0"/>
                <a:cs typeface="Calibri" panose="020F0502020204030204" pitchFamily="34" charset="0"/>
              </a:rPr>
              <a:t>tamoshyunas@ukr.net</a:t>
            </a:r>
            <a:endParaRPr lang="en-US" sz="6000" b="1" dirty="0">
              <a:solidFill>
                <a:schemeClr val="bg2">
                  <a:lumMod val="25000"/>
                </a:schemeClr>
              </a:solidFill>
              <a:latin typeface="Calibri" panose="020F0502020204030204" pitchFamily="34" charset="0"/>
              <a:cs typeface="Calibri" panose="020F0502020204030204" pitchFamily="34" charset="0"/>
            </a:endParaRPr>
          </a:p>
          <a:p>
            <a:pPr defTabSz="821531">
              <a:spcBef>
                <a:spcPts val="0"/>
              </a:spcBef>
              <a:defRPr sz="2500"/>
            </a:pPr>
            <a:r>
              <a:rPr lang="en-US" sz="6000">
                <a:solidFill>
                  <a:schemeClr val="bg2">
                    <a:lumMod val="25000"/>
                  </a:schemeClr>
                </a:solidFill>
                <a:latin typeface="Calibri" panose="020F0502020204030204" pitchFamily="34" charset="0"/>
                <a:cs typeface="Calibri" panose="020F0502020204030204" pitchFamily="34" charset="0"/>
              </a:rPr>
              <a:t>(</a:t>
            </a:r>
            <a:r>
              <a:rPr lang="en-US" sz="6000" smtClean="0">
                <a:solidFill>
                  <a:schemeClr val="bg2">
                    <a:lumMod val="25000"/>
                  </a:schemeClr>
                </a:solidFill>
                <a:latin typeface="Calibri" panose="020F0502020204030204" pitchFamily="34" charset="0"/>
                <a:cs typeface="Calibri" panose="020F0502020204030204" pitchFamily="34" charset="0"/>
              </a:rPr>
              <a:t>0</a:t>
            </a:r>
            <a:r>
              <a:rPr lang="uk-UA" sz="6000" smtClean="0">
                <a:solidFill>
                  <a:schemeClr val="bg2">
                    <a:lumMod val="25000"/>
                  </a:schemeClr>
                </a:solidFill>
                <a:latin typeface="Calibri" panose="020F0502020204030204" pitchFamily="34" charset="0"/>
                <a:cs typeface="Calibri" panose="020F0502020204030204" pitchFamily="34" charset="0"/>
              </a:rPr>
              <a:t>97</a:t>
            </a:r>
            <a:r>
              <a:rPr lang="en-US" sz="6000" smtClean="0">
                <a:solidFill>
                  <a:schemeClr val="bg2">
                    <a:lumMod val="25000"/>
                  </a:schemeClr>
                </a:solidFill>
                <a:latin typeface="Calibri" panose="020F0502020204030204" pitchFamily="34" charset="0"/>
                <a:cs typeface="Calibri" panose="020F0502020204030204" pitchFamily="34" charset="0"/>
              </a:rPr>
              <a:t>) </a:t>
            </a:r>
            <a:r>
              <a:rPr lang="uk-UA" sz="6000" smtClean="0">
                <a:solidFill>
                  <a:schemeClr val="bg2">
                    <a:lumMod val="25000"/>
                  </a:schemeClr>
                </a:solidFill>
                <a:latin typeface="Calibri" panose="020F0502020204030204" pitchFamily="34" charset="0"/>
                <a:cs typeface="Calibri" panose="020F0502020204030204" pitchFamily="34" charset="0"/>
              </a:rPr>
              <a:t>916</a:t>
            </a:r>
            <a:r>
              <a:rPr lang="en-US" sz="6000" smtClean="0">
                <a:solidFill>
                  <a:schemeClr val="bg2">
                    <a:lumMod val="25000"/>
                  </a:schemeClr>
                </a:solidFill>
                <a:latin typeface="Calibri" panose="020F0502020204030204" pitchFamily="34" charset="0"/>
                <a:cs typeface="Calibri" panose="020F0502020204030204" pitchFamily="34" charset="0"/>
              </a:rPr>
              <a:t> </a:t>
            </a:r>
            <a:r>
              <a:rPr lang="uk-UA" sz="6000" smtClean="0">
                <a:solidFill>
                  <a:schemeClr val="bg2">
                    <a:lumMod val="25000"/>
                  </a:schemeClr>
                </a:solidFill>
                <a:latin typeface="Calibri" panose="020F0502020204030204" pitchFamily="34" charset="0"/>
                <a:cs typeface="Calibri" panose="020F0502020204030204" pitchFamily="34" charset="0"/>
              </a:rPr>
              <a:t>55</a:t>
            </a:r>
            <a:r>
              <a:rPr lang="en-US" sz="6000" smtClean="0">
                <a:solidFill>
                  <a:schemeClr val="bg2">
                    <a:lumMod val="25000"/>
                  </a:schemeClr>
                </a:solidFill>
                <a:latin typeface="Calibri" panose="020F0502020204030204" pitchFamily="34" charset="0"/>
                <a:cs typeface="Calibri" panose="020F0502020204030204" pitchFamily="34" charset="0"/>
              </a:rPr>
              <a:t> </a:t>
            </a:r>
            <a:r>
              <a:rPr lang="uk-UA" sz="6000" smtClean="0">
                <a:solidFill>
                  <a:schemeClr val="bg2">
                    <a:lumMod val="25000"/>
                  </a:schemeClr>
                </a:solidFill>
                <a:latin typeface="Calibri" panose="020F0502020204030204" pitchFamily="34" charset="0"/>
                <a:cs typeface="Calibri" panose="020F0502020204030204" pitchFamily="34" charset="0"/>
              </a:rPr>
              <a:t>19</a:t>
            </a:r>
            <a:r>
              <a:rPr lang="en-US" sz="6000" smtClean="0">
                <a:solidFill>
                  <a:schemeClr val="bg2">
                    <a:lumMod val="25000"/>
                  </a:schemeClr>
                </a:solidFill>
                <a:latin typeface="Calibri" panose="020F0502020204030204" pitchFamily="34" charset="0"/>
                <a:cs typeface="Calibri" panose="020F0502020204030204" pitchFamily="34" charset="0"/>
              </a:rPr>
              <a:t> </a:t>
            </a:r>
            <a:r>
              <a:rPr lang="en-US" sz="6000">
                <a:solidFill>
                  <a:schemeClr val="bg2">
                    <a:lumMod val="25000"/>
                  </a:schemeClr>
                </a:solidFill>
                <a:latin typeface="Calibri" panose="020F0502020204030204" pitchFamily="34" charset="0"/>
                <a:cs typeface="Calibri" panose="020F0502020204030204" pitchFamily="34" charset="0"/>
              </a:rPr>
              <a:t>| </a:t>
            </a:r>
            <a:r>
              <a:rPr lang="en-US" sz="6000" smtClean="0">
                <a:solidFill>
                  <a:schemeClr val="bg2">
                    <a:lumMod val="25000"/>
                  </a:schemeClr>
                </a:solidFill>
                <a:latin typeface="Calibri" panose="020F0502020204030204" pitchFamily="34" charset="0"/>
                <a:cs typeface="Calibri" panose="020F0502020204030204" pitchFamily="34" charset="0"/>
              </a:rPr>
              <a:t>(066) 326 92 26</a:t>
            </a:r>
            <a:endParaRPr lang="en-US" sz="6000" dirty="0">
              <a:solidFill>
                <a:schemeClr val="bg2">
                  <a:lumMod val="25000"/>
                </a:schemeClr>
              </a:solidFill>
              <a:latin typeface="Calibri" panose="020F0502020204030204" pitchFamily="34" charset="0"/>
              <a:cs typeface="Calibri" panose="020F0502020204030204" pitchFamily="34" charset="0"/>
            </a:endParaRPr>
          </a:p>
        </p:txBody>
      </p:sp>
      <p:sp>
        <p:nvSpPr>
          <p:cNvPr id="4" name="Місце для номера слайда 3"/>
          <p:cNvSpPr>
            <a:spLocks noGrp="1"/>
          </p:cNvSpPr>
          <p:nvPr>
            <p:ph type="sldNum" sz="quarter" idx="2"/>
          </p:nvPr>
        </p:nvSpPr>
        <p:spPr/>
        <p:txBody>
          <a:bodyPr/>
          <a:lstStyle/>
          <a:p>
            <a:fld id="{86CB4B4D-7CA3-9044-876B-883B54F8677D}" type="slidenum">
              <a:rPr lang="ru-RU" smtClean="0"/>
              <a:t>86</a:t>
            </a:fld>
            <a:endParaRPr lang="ru-RU"/>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27044"/>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 ПЕРЕВІРИТИ </a:t>
            </a:r>
            <a:r>
              <a:rPr lang="uk-UA" sz="4850" spc="0" dirty="0">
                <a:latin typeface="Arial" panose="020B0604020202020204" pitchFamily="34" charset="0"/>
              </a:rPr>
              <a:t>/ ДОНАРАХУВАТИ?</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4" descr="Строки давності, передбачені ст. 102 ПК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702" y="6482713"/>
            <a:ext cx="8035637" cy="5015345"/>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кутник 13"/>
          <p:cNvSpPr/>
          <p:nvPr/>
        </p:nvSpPr>
        <p:spPr>
          <a:xfrm>
            <a:off x="9809018" y="2950248"/>
            <a:ext cx="5013007" cy="2939266"/>
          </a:xfrm>
          <a:prstGeom prst="rect">
            <a:avLst/>
          </a:prstGeom>
          <a:ln w="28575">
            <a:solidFill>
              <a:schemeClr val="tx2">
                <a:lumMod val="75000"/>
              </a:schemeClr>
            </a:solidFill>
          </a:ln>
          <a:effectLst/>
          <a:scene3d>
            <a:camera prst="perspectiveAbove"/>
            <a:lightRig rig="threePt" dir="t"/>
          </a:scene3d>
        </p:spPr>
        <p:txBody>
          <a:bodyPr wrap="square">
            <a:spAutoFit/>
          </a:bodyPr>
          <a:lstStyle/>
          <a:p>
            <a:pPr algn="ctr">
              <a:defRPr/>
            </a:pPr>
            <a:endParaRPr lang="ru-RU" sz="700" b="1" i="1" dirty="0">
              <a:solidFill>
                <a:schemeClr val="tx1"/>
              </a:solidFill>
              <a:latin typeface="Garamond" panose="02020404030301010803" pitchFamily="18" charset="0"/>
            </a:endParaRPr>
          </a:p>
          <a:p>
            <a:pPr algn="ctr">
              <a:defRPr/>
            </a:pPr>
            <a:r>
              <a:rPr lang="uk-UA" sz="3200" b="1" dirty="0">
                <a:solidFill>
                  <a:schemeClr val="tx1"/>
                </a:solidFill>
                <a:latin typeface="Arial" panose="020B0604020202020204" pitchFamily="34" charset="0"/>
                <a:cs typeface="Arial" panose="020B0604020202020204" pitchFamily="34" charset="0"/>
              </a:rPr>
              <a:t>строки проведення перевірок       («період»)</a:t>
            </a:r>
          </a:p>
          <a:p>
            <a:pPr algn="ctr">
              <a:defRPr/>
            </a:pPr>
            <a:endParaRPr lang="uk-UA" sz="700" b="1" dirty="0">
              <a:solidFill>
                <a:schemeClr val="tx1"/>
              </a:solidFill>
              <a:latin typeface="Garamond" panose="02020404030301010803" pitchFamily="18" charset="0"/>
            </a:endParaRPr>
          </a:p>
        </p:txBody>
      </p:sp>
      <p:sp>
        <p:nvSpPr>
          <p:cNvPr id="15" name="Прямокутник 14"/>
          <p:cNvSpPr/>
          <p:nvPr/>
        </p:nvSpPr>
        <p:spPr>
          <a:xfrm>
            <a:off x="2521527" y="7948366"/>
            <a:ext cx="4655129" cy="2862322"/>
          </a:xfrm>
          <a:prstGeom prst="rect">
            <a:avLst/>
          </a:prstGeom>
          <a:ln w="28575">
            <a:solidFill>
              <a:schemeClr val="tx2">
                <a:lumMod val="75000"/>
              </a:schemeClr>
            </a:solidFill>
          </a:ln>
          <a:effectLst/>
          <a:scene3d>
            <a:camera prst="perspectiveHeroicExtremeRightFacing"/>
            <a:lightRig rig="threePt" dir="t"/>
          </a:scene3d>
        </p:spPr>
        <p:txBody>
          <a:bodyPr wrap="square">
            <a:spAutoFit/>
          </a:bodyPr>
          <a:lstStyle/>
          <a:p>
            <a:pPr algn="ctr">
              <a:defRPr/>
            </a:pPr>
            <a:endParaRPr lang="uk-UA" sz="900" b="1">
              <a:solidFill>
                <a:schemeClr val="tx2"/>
              </a:solidFill>
              <a:latin typeface="Garamond" panose="02020404030301010803" pitchFamily="18" charset="0"/>
            </a:endParaRPr>
          </a:p>
          <a:p>
            <a:pPr algn="ctr">
              <a:defRPr/>
            </a:pPr>
            <a:r>
              <a:rPr lang="ru-RU" sz="3200" b="1">
                <a:solidFill>
                  <a:schemeClr val="tx1"/>
                </a:solidFill>
                <a:latin typeface="Arial" panose="020B0604020202020204" pitchFamily="34" charset="0"/>
                <a:cs typeface="Arial" panose="020B0604020202020204" pitchFamily="34" charset="0"/>
              </a:rPr>
              <a:t>строки </a:t>
            </a:r>
            <a:r>
              <a:rPr lang="en-US" sz="3200" b="1">
                <a:solidFill>
                  <a:schemeClr val="tx1"/>
                </a:solidFill>
                <a:latin typeface="Arial" panose="020B0604020202020204" pitchFamily="34" charset="0"/>
                <a:cs typeface="Arial" panose="020B0604020202020204" pitchFamily="34" charset="0"/>
              </a:rPr>
              <a:t> </a:t>
            </a:r>
            <a:r>
              <a:rPr lang="uk-UA" sz="3200" b="1">
                <a:solidFill>
                  <a:schemeClr val="tx1"/>
                </a:solidFill>
                <a:latin typeface="Arial" panose="020B0604020202020204" pitchFamily="34" charset="0"/>
                <a:cs typeface="Arial" panose="020B0604020202020204" pitchFamily="34" charset="0"/>
              </a:rPr>
              <a:t>зберігання документів</a:t>
            </a:r>
          </a:p>
          <a:p>
            <a:pPr algn="ctr">
              <a:defRPr/>
            </a:pPr>
            <a:endParaRPr lang="uk-UA" sz="3200" b="1">
              <a:solidFill>
                <a:schemeClr val="tx1"/>
              </a:solidFill>
              <a:latin typeface="Arial" panose="020B0604020202020204" pitchFamily="34" charset="0"/>
              <a:cs typeface="Arial" panose="020B0604020202020204" pitchFamily="34" charset="0"/>
            </a:endParaRPr>
          </a:p>
        </p:txBody>
      </p:sp>
      <p:sp>
        <p:nvSpPr>
          <p:cNvPr id="16" name="Прямокутник 15"/>
          <p:cNvSpPr/>
          <p:nvPr/>
        </p:nvSpPr>
        <p:spPr>
          <a:xfrm>
            <a:off x="17539855" y="7698984"/>
            <a:ext cx="4405745" cy="3431709"/>
          </a:xfrm>
          <a:prstGeom prst="rect">
            <a:avLst/>
          </a:prstGeom>
          <a:ln w="28575">
            <a:solidFill>
              <a:schemeClr val="tx2">
                <a:lumMod val="75000"/>
              </a:schemeClr>
            </a:solidFill>
          </a:ln>
          <a:effectLst/>
          <a:scene3d>
            <a:camera prst="perspectiveHeroicExtremeLeftFacing"/>
            <a:lightRig rig="threePt" dir="t"/>
          </a:scene3d>
        </p:spPr>
        <p:txBody>
          <a:bodyPr wrap="square">
            <a:spAutoFit/>
          </a:bodyPr>
          <a:lstStyle/>
          <a:p>
            <a:pPr algn="ctr">
              <a:defRPr/>
            </a:pPr>
            <a:endParaRPr lang="uk-UA" sz="700" b="1">
              <a:solidFill>
                <a:schemeClr val="tx2"/>
              </a:solidFill>
              <a:latin typeface="Garamond" panose="02020404030301010803" pitchFamily="18" charset="0"/>
            </a:endParaRPr>
          </a:p>
          <a:p>
            <a:pPr algn="ctr">
              <a:defRPr/>
            </a:pPr>
            <a:r>
              <a:rPr lang="uk-UA" sz="3200" b="1">
                <a:solidFill>
                  <a:schemeClr val="tx1"/>
                </a:solidFill>
                <a:latin typeface="Arial" panose="020B0604020202020204" pitchFamily="34" charset="0"/>
                <a:cs typeface="Arial" panose="020B0604020202020204" pitchFamily="34" charset="0"/>
              </a:rPr>
              <a:t>строки нарахування грошових зобов</a:t>
            </a:r>
            <a:r>
              <a:rPr lang="en-US" sz="3200" b="1">
                <a:solidFill>
                  <a:schemeClr val="tx1"/>
                </a:solidFill>
                <a:latin typeface="Arial" panose="020B0604020202020204" pitchFamily="34" charset="0"/>
                <a:cs typeface="Arial" panose="020B0604020202020204" pitchFamily="34" charset="0"/>
              </a:rPr>
              <a:t>’</a:t>
            </a:r>
            <a:r>
              <a:rPr lang="uk-UA" sz="3200" b="1">
                <a:solidFill>
                  <a:schemeClr val="tx1"/>
                </a:solidFill>
                <a:latin typeface="Arial" panose="020B0604020202020204" pitchFamily="34" charset="0"/>
                <a:cs typeface="Arial" panose="020B0604020202020204" pitchFamily="34" charset="0"/>
              </a:rPr>
              <a:t>язань (окремо штрафів)</a:t>
            </a:r>
          </a:p>
          <a:p>
            <a:pPr algn="ctr">
              <a:defRPr/>
            </a:pPr>
            <a:endParaRPr lang="uk-UA" sz="700" b="1">
              <a:solidFill>
                <a:schemeClr val="tx2"/>
              </a:solidFill>
              <a:latin typeface="Garamond" panose="02020404030301010803" pitchFamily="18" charset="0"/>
            </a:endParaRPr>
          </a:p>
        </p:txBody>
      </p:sp>
      <p:sp>
        <p:nvSpPr>
          <p:cNvPr id="2" name="Прямоугольник 1">
            <a:extLst>
              <a:ext uri="{FF2B5EF4-FFF2-40B4-BE49-F238E27FC236}">
                <a16:creationId xmlns:a16="http://schemas.microsoft.com/office/drawing/2014/main" id="{12394B38-C488-6225-EC2E-6AEB31631932}"/>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ADAB9129-9172-201E-713C-76CA4EF600F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9</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Місце для номера слайда 9"/>
          <p:cNvSpPr>
            <a:spLocks noGrp="1"/>
          </p:cNvSpPr>
          <p:nvPr>
            <p:ph type="sldNum" sz="quarter" idx="7"/>
          </p:nvPr>
        </p:nvSpPr>
        <p:spPr/>
        <p:txBody>
          <a:bodyPr/>
          <a:lstStyle/>
          <a:p>
            <a:fld id="{B6F15528-21DE-4FAA-801E-634DDDAF4B2B}" type="slidenum">
              <a:rPr lang="ru-RU" smtClean="0"/>
              <a:t>9</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77042430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10219</TotalTime>
  <Words>7398</Words>
  <Application>Microsoft Office PowerPoint</Application>
  <PresentationFormat>Довільний</PresentationFormat>
  <Paragraphs>1024</Paragraphs>
  <Slides>86</Slides>
  <Notes>64</Notes>
  <HiddenSlides>0</HiddenSlides>
  <MMClips>0</MMClips>
  <ScaleCrop>false</ScaleCrop>
  <HeadingPairs>
    <vt:vector size="6" baseType="variant">
      <vt:variant>
        <vt:lpstr>Використані шрифти</vt:lpstr>
      </vt:variant>
      <vt:variant>
        <vt:i4>12</vt:i4>
      </vt:variant>
      <vt:variant>
        <vt:lpstr>Тема</vt:lpstr>
      </vt:variant>
      <vt:variant>
        <vt:i4>1</vt:i4>
      </vt:variant>
      <vt:variant>
        <vt:lpstr>Заголовки слайдів</vt:lpstr>
      </vt:variant>
      <vt:variant>
        <vt:i4>86</vt:i4>
      </vt:variant>
    </vt:vector>
  </HeadingPairs>
  <TitlesOfParts>
    <vt:vector size="99" baseType="lpstr">
      <vt:lpstr>Arial</vt:lpstr>
      <vt:lpstr>Bahnschrift</vt:lpstr>
      <vt:lpstr>Calibri</vt:lpstr>
      <vt:lpstr>Garamond</vt:lpstr>
      <vt:lpstr>Georgia</vt:lpstr>
      <vt:lpstr>Helvetica</vt:lpstr>
      <vt:lpstr>Helvetica Neue</vt:lpstr>
      <vt:lpstr>Helvetica Neue Medium</vt:lpstr>
      <vt:lpstr>Lucida Grande</vt:lpstr>
      <vt:lpstr>Roboto</vt:lpstr>
      <vt:lpstr>Times New Roman</vt:lpstr>
      <vt:lpstr>Wingdings</vt:lpstr>
      <vt:lpstr>White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Happy</dc:creator>
  <cp:lastModifiedBy>tamos</cp:lastModifiedBy>
  <cp:revision>654</cp:revision>
  <dcterms:modified xsi:type="dcterms:W3CDTF">2024-11-13T22:39:58Z</dcterms:modified>
</cp:coreProperties>
</file>