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4D545-B090-ED9A-FBE1-A0E52DF8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07B63E8-6A2F-1F0C-B759-316DB7BB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B786-CDC7-4D0B-887D-13308ED3B472}" type="datetimeFigureOut">
              <a:rPr lang="uk-UA" smtClean="0"/>
              <a:t>05.11.2024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12518-DEAE-BC7E-2F52-82A25F4E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867F8D-3449-66F5-776B-F27EB33C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DA9-D2CB-489C-8C30-4FEABFCF9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54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F76320-C6C6-A1DC-0390-985F5EF8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626A70-0076-241E-6948-6C90D9B70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AFB47D-6318-7017-251C-3FA661F50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26B786-CDC7-4D0B-887D-13308ED3B472}" type="datetimeFigureOut">
              <a:rPr lang="uk-UA" smtClean="0"/>
              <a:t>05.11.2024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FB843B-5E90-7F29-B6F1-B47E47C90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916472-053E-3C1A-508B-322E2AAF5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098DA9-D2CB-489C-8C30-4FEABFCF9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7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13053E7-7103-E292-BAC4-78726064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F87F06-37F1-4F9D-CA3D-C3CD352ACB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05B964D-29BA-7FFE-9E55-DAA507BB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  Перелік ОПФ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ABABC0-8228-9F53-BAEA-B209FC2D4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CCE21E8-8AC0-900F-B748-5F04E395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КМУ постановою від 04.06.2024 №636 вніс зміни до Переліку держав (територій), які відповідають критеріям, установленим пп. 39.2.1.2 статті 39 ПКУ (додаток до постанови КМУ від 27.12.2017 №1045). </a:t>
            </a:r>
            <a:endParaRPr lang="ru-RU" sz="20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2D17C-D4EC-35DB-2F24-482AFE9ADF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11157C-8E72-0AF8-C2B9-8772FDC1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на запит ДПС Міністерством фінансів України надано роз’яснення</a:t>
            </a:r>
            <a:b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0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7B5B3-3056-B8E4-B70E-450D33A6BD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1696B2-9F77-2341-10BB-B0FCBA65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1B4087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</a:t>
            </a: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Довідка від нерезидента з Переліку  КМУ  №480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C9A605-4434-A2E8-E62B-DDAB97A64F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F6DC6A-F718-CA9A-2310-E96B773C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Сировинні товари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ECAA2-6517-90FE-D959-779A75635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078CE0B-4B79-57A5-DA89-09C7EDF3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Зіставні неконтрольовані операції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AD82B-1BBF-F063-3F1D-FCC464AAE0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26074A4-55F3-F8B5-9CAB-975DCA72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Котирувальні ціни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310D13-2EDD-887C-D62D-42F2B2DFF6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8C90729-6789-F6F2-99E7-E4FF8D72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Інші методи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7DF88-DF40-FF8A-F3EC-B2EE09A073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896965-1BBF-B2FC-043C-507AEC09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Форвардні або ф</a:t>
            </a:r>
            <a:r>
              <a:rPr lang="en-US" sz="2800" b="1">
                <a:cs typeface="Arial" panose="020B0604020202020204" pitchFamily="34" charset="0"/>
              </a:rPr>
              <a:t>’</a:t>
            </a:r>
            <a:r>
              <a:rPr lang="ru-RU" sz="2800" b="1">
                <a:cs typeface="Arial" panose="020B0604020202020204" pitchFamily="34" charset="0"/>
              </a:rPr>
              <a:t>ючерсн</a:t>
            </a:r>
            <a:r>
              <a:rPr lang="uk-UA" sz="2800" b="1">
                <a:cs typeface="Arial" panose="020B0604020202020204" pitchFamily="34" charset="0"/>
              </a:rPr>
              <a:t>і контракти</a:t>
            </a:r>
            <a:r>
              <a:rPr lang="ru-RU" sz="2800" b="1">
                <a:cs typeface="Arial" panose="020B0604020202020204" pitchFamily="34" charset="0"/>
              </a:rPr>
              <a:t>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BD559-841C-A89E-5DD1-5B13746397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D37D30D-B5DE-0946-4BCF-D1F079EA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Форвардні або ф</a:t>
            </a:r>
            <a:r>
              <a:rPr lang="en-US" sz="2800" b="1">
                <a:cs typeface="Arial" panose="020B0604020202020204" pitchFamily="34" charset="0"/>
              </a:rPr>
              <a:t>’</a:t>
            </a:r>
            <a:r>
              <a:rPr lang="ru-RU" sz="2800" b="1">
                <a:cs typeface="Arial" panose="020B0604020202020204" pitchFamily="34" charset="0"/>
              </a:rPr>
              <a:t>ючерсн</a:t>
            </a:r>
            <a:r>
              <a:rPr lang="uk-UA" sz="2800" b="1">
                <a:cs typeface="Arial" panose="020B0604020202020204" pitchFamily="34" charset="0"/>
              </a:rPr>
              <a:t>і контракти</a:t>
            </a:r>
            <a:r>
              <a:rPr lang="ru-RU" sz="2800" b="1">
                <a:cs typeface="Arial" panose="020B0604020202020204" pitchFamily="34" charset="0"/>
              </a:rPr>
              <a:t>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0FEF-185C-1C90-437F-72B0955B3A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CDB93F2-39A8-BB11-5F0C-AD525821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939B5-7945-FC91-6177-F6C0D2165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2F8AC7-A299-6FAF-C6F4-DA4AA3E8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З 01.01.2023 окремі порядки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7F47C-D4D2-259D-E270-61FE19A7F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D5B783-9E1E-87EF-A08E-C7B47C76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Сировинні товари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4C5980-BD1A-BA37-4538-C211F17CAA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BD67E8-3126-0FBF-A067-22D33686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cs typeface="Arial" panose="020B0604020202020204" pitchFamily="34" charset="0"/>
              </a:rPr>
              <a:t>Коригування на базис постачання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D74F0-01F0-DB09-410B-C9E772065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011C277-1146-EC9C-BE42-1BF8942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cs typeface="Arial" panose="020B0604020202020204" pitchFamily="34" charset="0"/>
              </a:rPr>
              <a:t>Коригування на базис постачання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F76266-BE8D-97FA-92BC-3E1674CE24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555443C-E78C-5DAB-88E8-5B6890D0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cs typeface="Arial" panose="020B0604020202020204" pitchFamily="34" charset="0"/>
              </a:rPr>
              <a:t>З 01.01.2023 нові Порядки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2F0D86-9BA3-DC6E-F3A8-323A1E911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140BA92-C619-0228-1B73-B7D91C60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З 01.01.2023 нові Порядки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33962E-ACBF-48AB-144C-9D87CCFD54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E641BB5-9490-AB38-FB40-CC967231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>
                <a:cs typeface="Arial" panose="020B0604020202020204" pitchFamily="34" charset="0"/>
              </a:rPr>
              <a:t>                     </a:t>
            </a:r>
            <a:br>
              <a:rPr lang="uk-UA" b="1">
                <a:cs typeface="Arial" panose="020B0604020202020204" pitchFamily="34" charset="0"/>
              </a:rPr>
            </a:br>
            <a:br>
              <a:rPr lang="uk-UA" b="1">
                <a:cs typeface="Arial" panose="020B0604020202020204" pitchFamily="34" charset="0"/>
              </a:rPr>
            </a:br>
            <a:r>
              <a:rPr lang="ru-RU" b="1">
                <a:cs typeface="Arial" panose="020B0604020202020204" pitchFamily="34" charset="0"/>
              </a:rPr>
              <a:t>Контроль у сфері трансфертного цінотворення</a:t>
            </a:r>
            <a:br>
              <a:rPr lang="ru-RU" b="1">
                <a:cs typeface="Arial" panose="020B0604020202020204" pitchFamily="34" charset="0"/>
              </a:rPr>
            </a:b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ABA9AB-5433-81F4-0477-46E5417EF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00D247B-C9F9-52D1-68E6-EC7D1238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1B4087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</a:t>
            </a: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Довідка від нерезидента з Переліку  КМУ  №480</a:t>
            </a:r>
            <a:br>
              <a:rPr lang="ru-RU" sz="2800" b="1">
                <a:solidFill>
                  <a:srgbClr val="1B4087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526800-F79C-4390-25E4-4A5DD5A7F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B822810-ED4E-A29E-36BE-A8EF6720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   Перехідні положення. Штрафи. 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062EF-4262-2FB0-34A3-CB9408FBE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234FDF-4ABD-D282-0952-3129DFAE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1B4087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</a:t>
            </a: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Довідка від нерезидента з Переліку  КМУ  №480</a:t>
            </a:r>
            <a:br>
              <a:rPr lang="ru-RU" sz="2800" b="1">
                <a:solidFill>
                  <a:srgbClr val="1B4087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02F96-6E6D-AA0F-5847-52DBDA3142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6F52FB3-D5E4-0154-6498-674E0E28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ДПСУ у 2024  здійснила перший міжнародний автоматичний обмін інформацією за Стандартом CRS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1A1303-C025-5717-CF5F-860B90551E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2B8F15E-A066-7B7B-9151-BC8E698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Зв</a:t>
            </a:r>
            <a:r>
              <a:rPr lang="uk-UA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ітна компанія </a:t>
            </a: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2024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2DC93-04F0-CEAE-A51D-9B02EF0022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D26C23-9195-B785-1693-A804B824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cs typeface="Arial" panose="020B0604020202020204" pitchFamily="34" charset="0"/>
              </a:rPr>
              <a:t>Звітність у сфері трансфертного ціноутворення за 2023 рік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A7A95E-D528-2A83-F622-7F3E3E4FD6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2C2C66-D0B7-C672-DBAA-284D4548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    2023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E2F19C-49D1-C49A-B0D0-F0626D5F4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2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3C74A7D-2EC2-D621-52E5-40AED6A2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>
                <a:cs typeface="Arial" panose="020B0604020202020204" pitchFamily="34" charset="0"/>
              </a:rPr>
              <a:t>                                     Звітність у сфері трансфертного ціноутворення за 2023 рік</a:t>
            </a:r>
            <a:endParaRPr lang="ru-RU" sz="20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4D40E-1C19-29E2-36C4-7F874B2762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2CD0DD5-36B5-D68B-99FB-8E463C81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>
                <a:cs typeface="Arial" panose="020B0604020202020204" pitchFamily="34" charset="0"/>
              </a:rPr>
              <a:t>                                     </a:t>
            </a:r>
            <a:endParaRPr lang="ru-RU" sz="20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9D178-AF6B-CAE9-F591-5774CBAFD2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80F0DC0-4EC6-55A1-1CB3-66EE76D1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ВІДСТУПЛЕННЯ ПРАВА ВИМОГИ/ПЕРЕВЕДЕННЯ БОРГУ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00AF0-9458-2219-ECD4-7D2D74CD9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4EF28A5-AB49-267F-71C6-2A65A199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ВІДСТУПЛЕННЯ ПРАВА ВИМОГИ/ПЕРЕВЕДЕННЯ БОРГУ 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65042-20BB-4D28-AFDA-3A1C26FC7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16FC51-D797-0D79-3FC4-40BD78E9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КРЕДИТ-НОТА </a:t>
            </a:r>
            <a:br>
              <a:rPr lang="ru-RU" sz="3200" b="1">
                <a:cs typeface="Arial" panose="020B0604020202020204" pitchFamily="34" charset="0"/>
              </a:rPr>
            </a:b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DCBBCB-9265-786F-5472-2E3DB41239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455A707-8354-04A4-20E4-32C4B617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      Коригування згідно пп.140.5.4. та 140.5.5-1 ПКУ. Особливості підготовки обґрунтування доходів/витрат. 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E66EB-8D1D-095D-0E74-5AF055B2F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B37945-09FD-09AD-1C2D-691C6DF3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Коригування згідно пп.140.5.4. та 140.5.5-1 ПКУ. Особливості підготовки обґрунтування доходів/витрат. 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F9B82-B4FD-3379-BA92-813ACEBA40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785EAC1-72F2-8575-3137-293A6D3E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7A0F6-A54E-1DE8-1BB3-E3BBFD8B4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6879C7-0975-BE7F-461E-28F0BBB7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Коригування згідно пп.140.5.4. та 140.5.5-1 ПКУ. Особливості підготовки обґрунтування доходів/витрат. 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8F699-B492-EAEE-AA7C-388E61331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34C9BC-8164-E2EB-CDF8-4391DDF5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	Коригування згідно пп.140.5.4. та 140.5.5-1 ПКУ. </a:t>
            </a:r>
            <a:b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Порядок податкового контролю.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B8CE5-8218-830D-1461-7D2B4A71F0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093EFF4-6190-CD2D-2EF8-1FA22957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Коригування згідно пп.140.5.4. та 140.5.5-1 ПКУ. </a:t>
            </a:r>
            <a:b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Порядок податкового контролю.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C0395A-A0BB-5FD3-0606-EE055C499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9B1F013-C391-AC0D-3D1A-E7200488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Коригування згідно пп.140.5.4. та 140.5.5-1 ПКУ. </a:t>
            </a:r>
            <a:b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Порядок податкового контролю.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63DEA-E11C-EADF-EDB4-D62750DA8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52BEEE-DD48-0B55-2FF2-01E25DD4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Коригування згідно пп.140.5.4. та 140.5.5-1 ПКУ. </a:t>
            </a:r>
            <a:b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Порядок податкового контролю.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1747C-952F-894A-B017-4BD8D511B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F3A20D-C390-562B-9C66-4B92B681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Порядок податкового контролю.</a:t>
            </a:r>
            <a:endParaRPr lang="ru-RU" sz="28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7DF607-7427-08B1-47B5-6797EC625A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0ED41FC-8CD0-BAFB-98A7-6A73BB6B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Відповідальність під час воєнного стану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02DD39-E5F6-3B4A-E219-FE8E1EA897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1D1BD6-E0A0-DF7B-124C-0981C643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Відповідальність під час воєнного стану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18B3D-D916-F174-35B0-E4EDEB0122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F028EE9-B7B4-596C-E52A-837B6C30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Відповідальність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7C4B0-0D28-D3A8-C85B-CA3119E730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44370AE-AA0E-2B4D-1432-E1976198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Відповідальність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388CE-9B8D-007A-931A-10B42F39B0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AF0BAB-4B4B-2397-7F93-3AC13A4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Автоматизація процесу виявлення ризиків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07CA3D-DA33-CFE0-0304-72D69AFF0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679224-1A97-090A-7A45-4DD0F5DF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Відповідальність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7828A-8467-AF12-CA0D-678FAB6EC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EDB7CAF-61C7-EB1A-D0A0-A27DBEBB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Відповідальність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82C10-A3A8-A62A-E7E6-0924888958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B49772-DB21-C844-0759-672D9E72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cs typeface="Arial" panose="020B0604020202020204" pitchFamily="34" charset="0"/>
              </a:rPr>
              <a:t>Відповідальність  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1E49A-4D4E-ADFA-FD03-354143F152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102793D-D5EE-EEDB-5F32-748E26A0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32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08AEF-F862-E391-D9E2-F3C5FB8B7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8C8FCEC-BB3E-5361-BA01-79F8BF1C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28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DC58C9-A838-7E1F-9B01-C8CA82BABA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1E23536-5F5B-2820-67C1-9477D083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endParaRPr lang="ru-RU" sz="20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51EFA-55A8-91EE-E575-88069DBA90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1F41F7C-53D9-BCE8-7E4F-FE1855F3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uk-UA" sz="2400" b="1">
                <a:solidFill>
                  <a:srgbClr val="1E72D2"/>
                </a:solidFill>
                <a:latin typeface="Mont Bold" panose="00000900000000000000" pitchFamily="2" charset="0"/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400" b="1" dirty="0">
              <a:solidFill>
                <a:srgbClr val="1E72D2"/>
              </a:solidFill>
              <a:latin typeface="Mont Bold" panose="000009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E3809-05E9-44C8-0118-35C155895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A61A2DB-3198-1A63-388C-1067049A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>
                <a:cs typeface="Arial" panose="020B0604020202020204" pitchFamily="34" charset="0"/>
              </a:rPr>
              <a:t>Конструктивні (приховані) дивіденди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28171-D866-6F89-D4B1-AC68C27E6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FAF99FC-E498-9B32-4F9B-0AD481E5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5DF8F-2E90-AE10-170B-7243ED629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228856F-3AAF-F6BC-485A-B83E5B7A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uk-UA" sz="3200" b="1">
                <a:cs typeface="Arial" panose="020B0604020202020204" pitchFamily="34" charset="0"/>
              </a:rPr>
              <a:t>Додаток ПН </a:t>
            </a:r>
            <a:endParaRPr lang="ru-RU" sz="32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3A01A-58FB-D334-B4A4-C6095B0E1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1716AEA-CB79-40BE-49D3-1AB52A96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пп.14.1.159 ст.14 ПКУ  новий критерій 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для юридичних осіб  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C5B267-D044-CD84-FB0C-81BC5AE2F5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493E781-8A41-C4C5-0E30-CA9EE01C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7FAFB5-4C1F-BE6F-9EDC-A4086D9A0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60D5DD-E027-B24D-D238-25A0BBD4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1811F9-1867-E494-8817-83A3DC9F6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9B143D-D156-6947-7A29-EA24E78B3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FFBA3-54F9-ACE6-B05F-6733901CE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1EFA74-1237-7F48-FBF2-9DEE9B59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0104D-5047-3E3E-7E5F-274EF05F3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10B18A-351B-FBA1-5641-3475D056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cs typeface="Arial" panose="020B0604020202020204" pitchFamily="34" charset="0"/>
              </a:rPr>
              <a:t>Фіксований с/г податок і ТЦ  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6467E1-55CE-BCCC-6C89-AB40B0D40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406E44B-D93A-3BEA-E4A4-791C005B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BD3B3-5094-93E1-EE0C-DF0EB10AF8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AE18B32-5C12-8A28-8711-D3AE57AD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B06A90-BB0A-29D3-846E-F8DF40A3A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7020C9-0918-5940-DEBC-E8B13571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4FE1B-8A8F-9CB2-CD06-B241FF8C0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EDE996D-3FBB-6A09-24B6-87941AE8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AD56C-8556-4786-34EB-2F85C4AC8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7FB73A-03F2-E075-E85E-EED5962D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F25DF-691D-5309-3B39-355D669B9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2613B6-1EA8-EC48-520C-52A2E629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Доведення пов</a:t>
            </a:r>
            <a:r>
              <a:rPr lang="en-US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’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язан</a:t>
            </a:r>
            <a:r>
              <a:rPr lang="uk-UA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ості</a:t>
            </a: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   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3C1513-3E94-769A-23C7-0B3B085FE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1D90AD6-9FD7-CC14-2267-F75CF244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38043-3379-FDE8-F84A-013005458C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A6FAC22-211D-7285-6E53-14A69386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>
                <a:cs typeface="Arial" panose="020B0604020202020204" pitchFamily="34" charset="0"/>
              </a:rPr>
              <a:t>      С</a:t>
            </a:r>
            <a:r>
              <a:rPr lang="ru-RU" sz="2400" b="1">
                <a:cs typeface="Arial" panose="020B0604020202020204" pitchFamily="34" charset="0"/>
              </a:rPr>
              <a:t>удова практика Верховного Суду у </a:t>
            </a:r>
            <a:br>
              <a:rPr lang="ru-RU" sz="2400" b="1">
                <a:cs typeface="Arial" panose="020B0604020202020204" pitchFamily="34" charset="0"/>
              </a:rPr>
            </a:br>
            <a:r>
              <a:rPr lang="ru-RU" sz="2400" b="1">
                <a:cs typeface="Arial" panose="020B0604020202020204" pitchFamily="34" charset="0"/>
              </a:rPr>
              <a:t>      сфері трансфертного ціноутворення</a:t>
            </a:r>
            <a:endParaRPr lang="ru-RU" sz="2400" b="1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1F3016-9E7B-547B-397C-E71A7514CE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17870A0-DEE3-54A5-EC88-F2AC051B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D6317-2AC6-1911-0E04-39A549259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52AB24-ED48-E818-504A-7775922E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Зміни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країн</a:t>
            </a: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0CA82-2337-836D-AF2D-552246E2DD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32BF9B-AC64-A489-7D0A-587CC4AC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  <a:t>Новий Перелік країн з 01.01.2025</a:t>
            </a:r>
            <a:br>
              <a:rPr lang="ru-RU" sz="2400" b="1">
                <a:solidFill>
                  <a:srgbClr val="C00000"/>
                </a:solidFill>
                <a:latin typeface="Mont Bold" panose="00000700000000000000" pitchFamily="2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C00000"/>
              </a:solidFill>
              <a:latin typeface="Mont 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322DB-8ACE-5517-BF0E-BC87B680A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Microsoft Office PowerPoint</Application>
  <PresentationFormat>Широкий екран</PresentationFormat>
  <Paragraphs>66</Paragraphs>
  <Slides>72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72</vt:i4>
      </vt:variant>
    </vt:vector>
  </HeadingPairs>
  <TitlesOfParts>
    <vt:vector size="77" baseType="lpstr">
      <vt:lpstr>Aptos</vt:lpstr>
      <vt:lpstr>Aptos Display</vt:lpstr>
      <vt:lpstr>Arial</vt:lpstr>
      <vt:lpstr>Mont Bold</vt:lpstr>
      <vt:lpstr>Тема Office</vt:lpstr>
      <vt:lpstr>Презентація PowerPoint</vt:lpstr>
      <vt:lpstr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vt:lpstr>
      <vt:lpstr>ДПСУ у 2024  здійснила перший міжнародний автоматичний обмін інформацією за Стандартом CRS</vt:lpstr>
      <vt:lpstr>Удосконалення системи оподаткування в Україні за напрямом трансфертного ціноутворення – серед пріоритетних заходів Національної стратегії доходів до 2030 року</vt:lpstr>
      <vt:lpstr>Автоматизація процесу виявлення ризиків</vt:lpstr>
      <vt:lpstr>Зміни з 01.01.2025  пп.14.1.159 ст.14 ПКУ  новий критерій  пов’язаності для юридичних осіб  </vt:lpstr>
      <vt:lpstr>Зміни з 01.01.2025  Доведення пов’язаності   </vt:lpstr>
      <vt:lpstr>Зміни з 01.01.2025 Новий Перелік країн</vt:lpstr>
      <vt:lpstr> Новий Перелік країн з 01.01.2025 </vt:lpstr>
      <vt:lpstr> Зміни з 01.01.2025  Перелік ОПФ </vt:lpstr>
      <vt:lpstr>КМУ постановою від 04.06.2024 №636 вніс зміни до Переліку держав (територій), які відповідають критеріям, установленим пп. 39.2.1.2 статті 39 ПКУ (додаток до постанови КМУ від 27.12.2017 №1045). </vt:lpstr>
      <vt:lpstr>на запит ДПС Міністерством фінансів України надано роз’яснення    </vt:lpstr>
      <vt:lpstr>     Довідка від нерезидента з Переліку  КМУ  №480</vt:lpstr>
      <vt:lpstr>Сировинні товари  </vt:lpstr>
      <vt:lpstr>Зіставні неконтрольовані операції  </vt:lpstr>
      <vt:lpstr>Котирувальні ціни  </vt:lpstr>
      <vt:lpstr>Інші методи  </vt:lpstr>
      <vt:lpstr>Форвардні або ф’ючерсні контракти  </vt:lpstr>
      <vt:lpstr>Форвардні або ф’ючерсні контракти  </vt:lpstr>
      <vt:lpstr>З 01.01.2023 окремі порядки  </vt:lpstr>
      <vt:lpstr>Сировинні товари  </vt:lpstr>
      <vt:lpstr>Коригування на базис постачання</vt:lpstr>
      <vt:lpstr>Коригування на базис постачання</vt:lpstr>
      <vt:lpstr>З 01.01.2023 нові Порядки</vt:lpstr>
      <vt:lpstr>З 01.01.2023 нові Порядки  </vt:lpstr>
      <vt:lpstr>                       Контроль у сфері трансфертного цінотворення </vt:lpstr>
      <vt:lpstr>     Довідка від нерезидента з Переліку  КМУ  №480 </vt:lpstr>
      <vt:lpstr>         Перехідні положення. Штрафи. </vt:lpstr>
      <vt:lpstr>     Довідка від нерезидента з Переліку  КМУ  №480 </vt:lpstr>
      <vt:lpstr>Звітна компанія 2024</vt:lpstr>
      <vt:lpstr>Звітність у сфері трансфертного ціноутворення за 2023 рік</vt:lpstr>
      <vt:lpstr>Зміни     2023</vt:lpstr>
      <vt:lpstr>                                     Звітність у сфері трансфертного ціноутворення за 2023 рік</vt:lpstr>
      <vt:lpstr>                                     </vt:lpstr>
      <vt:lpstr>ВІДСТУПЛЕННЯ ПРАВА ВИМОГИ/ПЕРЕВЕДЕННЯ БОРГУ</vt:lpstr>
      <vt:lpstr>ВІДСТУПЛЕННЯ ПРАВА ВИМОГИ/ПЕРЕВЕДЕННЯ БОРГУ </vt:lpstr>
      <vt:lpstr>КРЕДИТ-НОТА  </vt:lpstr>
      <vt:lpstr>         Коригування згідно пп.140.5.4. та 140.5.5-1 ПКУ. Особливості підготовки обґрунтування доходів/витрат. </vt:lpstr>
      <vt:lpstr>Коригування згідно пп.140.5.4. та 140.5.5-1 ПКУ. Особливості підготовки обґрунтування доходів/витрат. </vt:lpstr>
      <vt:lpstr>Коригування згідно пп.140.5.4. та 140.5.5-1 ПКУ. Особливості підготовки обґрунтування доходів/витрат. </vt:lpstr>
      <vt:lpstr> Коригування згідно пп.140.5.4. та 140.5.5-1 ПКУ.  Порядок податкового контролю.</vt:lpstr>
      <vt:lpstr>Коригування згідно пп.140.5.4. та 140.5.5-1 ПКУ.  Порядок податкового контролю.</vt:lpstr>
      <vt:lpstr>Коригування згідно пп.140.5.4. та 140.5.5-1 ПКУ.  Порядок податкового контролю.</vt:lpstr>
      <vt:lpstr>Коригування згідно пп.140.5.4. та 140.5.5-1 ПКУ.  Порядок податкового контролю.</vt:lpstr>
      <vt:lpstr>Порядок податкового контролю.</vt:lpstr>
      <vt:lpstr>Відповідальність під час воєнного стану</vt:lpstr>
      <vt:lpstr>Відповідальність під час воєнного стану</vt:lpstr>
      <vt:lpstr>Відповідальність  </vt:lpstr>
      <vt:lpstr>Відповідальність  </vt:lpstr>
      <vt:lpstr>Відповідальність  </vt:lpstr>
      <vt:lpstr>Відповідальність  </vt:lpstr>
      <vt:lpstr>Відповідальність  </vt:lpstr>
      <vt:lpstr>   Конструктивні (приховані) дивіденди </vt:lpstr>
      <vt:lpstr>   Конструктивні (приховані) дивіденди </vt:lpstr>
      <vt:lpstr>   </vt:lpstr>
      <vt:lpstr>   Конструктивні (приховані) дивіденди </vt:lpstr>
      <vt:lpstr>Конструктивні (приховані) дивіденди </vt:lpstr>
      <vt:lpstr>Презентація PowerPoint</vt:lpstr>
      <vt:lpstr>  Додаток ПН </vt:lpstr>
      <vt:lpstr>Презентація PowerPoint</vt:lpstr>
      <vt:lpstr>Презентація PowerPoint</vt:lpstr>
      <vt:lpstr>Презентація PowerPoint</vt:lpstr>
      <vt:lpstr>      Судова практика Верховного Суду у        сфері трансфертного ціноутворення</vt:lpstr>
      <vt:lpstr>Фіксований с/г податок і ТЦ  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      Судова практика Верховного Суду у        сфері трансфертного ціноутворення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Yurii Chebotar</dc:creator>
  <cp:lastModifiedBy>Yurii Chebotar</cp:lastModifiedBy>
  <cp:revision>1</cp:revision>
  <dcterms:created xsi:type="dcterms:W3CDTF">2024-11-05T17:14:06Z</dcterms:created>
  <dcterms:modified xsi:type="dcterms:W3CDTF">2024-11-05T17:14:06Z</dcterms:modified>
</cp:coreProperties>
</file>