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handoutMasterIdLst>
    <p:handoutMasterId r:id="rId50"/>
  </p:handoutMasterIdLst>
  <p:sldIdLst>
    <p:sldId id="470" r:id="rId3"/>
    <p:sldId id="562" r:id="rId4"/>
    <p:sldId id="563" r:id="rId5"/>
    <p:sldId id="564" r:id="rId6"/>
    <p:sldId id="565" r:id="rId7"/>
    <p:sldId id="566" r:id="rId8"/>
    <p:sldId id="567" r:id="rId9"/>
    <p:sldId id="568" r:id="rId10"/>
    <p:sldId id="569" r:id="rId11"/>
    <p:sldId id="571" r:id="rId12"/>
    <p:sldId id="572" r:id="rId13"/>
    <p:sldId id="574" r:id="rId14"/>
    <p:sldId id="575" r:id="rId15"/>
    <p:sldId id="576" r:id="rId16"/>
    <p:sldId id="577" r:id="rId17"/>
    <p:sldId id="578" r:id="rId18"/>
    <p:sldId id="579" r:id="rId19"/>
    <p:sldId id="580" r:id="rId20"/>
    <p:sldId id="581" r:id="rId21"/>
    <p:sldId id="582" r:id="rId22"/>
    <p:sldId id="583" r:id="rId23"/>
    <p:sldId id="584" r:id="rId24"/>
    <p:sldId id="585" r:id="rId25"/>
    <p:sldId id="586" r:id="rId26"/>
    <p:sldId id="587" r:id="rId27"/>
    <p:sldId id="588" r:id="rId28"/>
    <p:sldId id="589" r:id="rId29"/>
    <p:sldId id="590" r:id="rId30"/>
    <p:sldId id="591" r:id="rId31"/>
    <p:sldId id="592" r:id="rId32"/>
    <p:sldId id="594" r:id="rId33"/>
    <p:sldId id="595" r:id="rId34"/>
    <p:sldId id="596" r:id="rId35"/>
    <p:sldId id="597" r:id="rId36"/>
    <p:sldId id="292" r:id="rId37"/>
    <p:sldId id="546" r:id="rId38"/>
    <p:sldId id="471" r:id="rId39"/>
    <p:sldId id="472" r:id="rId40"/>
    <p:sldId id="293" r:id="rId41"/>
    <p:sldId id="599" r:id="rId42"/>
    <p:sldId id="600" r:id="rId43"/>
    <p:sldId id="476" r:id="rId44"/>
    <p:sldId id="474" r:id="rId45"/>
    <p:sldId id="475" r:id="rId46"/>
    <p:sldId id="598" r:id="rId47"/>
    <p:sldId id="602" r:id="rId48"/>
  </p:sldIdLst>
  <p:sldSz cx="12192000" cy="6858000"/>
  <p:notesSz cx="6858000" cy="9144000"/>
  <p:defaultTextStyle>
    <a:defPPr>
      <a:defRPr lang="en-US"/>
    </a:defPPr>
    <a:lvl1pPr marL="0" lvl="0"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78" userDrawn="1">
          <p15:clr>
            <a:srgbClr val="A4A3A4"/>
          </p15:clr>
        </p15:guide>
        <p15:guide id="2" pos="256" userDrawn="1">
          <p15:clr>
            <a:srgbClr val="A4A3A4"/>
          </p15:clr>
        </p15:guide>
        <p15:guide id="3" orient="horz" pos="3974" userDrawn="1">
          <p15:clr>
            <a:srgbClr val="A4A3A4"/>
          </p15:clr>
        </p15:guide>
        <p15:guide id="4" orient="horz" pos="1040" userDrawn="1">
          <p15:clr>
            <a:srgbClr val="A4A3A4"/>
          </p15:clr>
        </p15:guide>
        <p15:guide id="5" pos="7333" userDrawn="1">
          <p15:clr>
            <a:srgbClr val="A4A3A4"/>
          </p15:clr>
        </p15:guide>
        <p15:guide id="6" orient="horz" pos="708" userDrawn="1">
          <p15:clr>
            <a:srgbClr val="A4A3A4"/>
          </p15:clr>
        </p15:guide>
        <p15:guide id="7" orient="horz" pos="37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45"/>
    <p:restoredTop sz="94660"/>
  </p:normalViewPr>
  <p:slideViewPr>
    <p:cSldViewPr showGuides="1">
      <p:cViewPr varScale="1">
        <p:scale>
          <a:sx n="72" d="100"/>
          <a:sy n="72" d="100"/>
        </p:scale>
        <p:origin x="1018" y="72"/>
      </p:cViewPr>
      <p:guideLst>
        <p:guide orient="horz" pos="2178"/>
        <p:guide pos="256"/>
        <p:guide orient="horz" pos="3974"/>
        <p:guide orient="horz" pos="1040"/>
        <p:guide pos="7333"/>
        <p:guide orient="horz" pos="708"/>
        <p:guide orient="horz" pos="37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handoutMaster" Target="handoutMasters/handoutMaster1.xml"/><Relationship Id="rId5" Type="http://schemas.openxmlformats.org/officeDocument/2006/relationships/slide" Target="slides/slide3.xml"/><Relationship Id="rId49" Type="http://schemas.openxmlformats.org/officeDocument/2006/relationships/notesMaster" Target="notesMasters/notesMaster1.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defRPr/>
            </a:pPr>
            <a:fld id="{09083275-57FB-4032-8AD4-1F8D9A185EE9}" type="datetimeFigureOut">
              <a:rPr kumimoji="0" lang="uk-UA" sz="1200" b="0" i="0" u="none" strike="noStrike" kern="1200" cap="none" spc="0" normalizeH="0" baseline="0" noProof="0">
                <a:ln>
                  <a:noFill/>
                </a:ln>
                <a:solidFill>
                  <a:schemeClr val="tx1"/>
                </a:solidFill>
                <a:effectLst/>
                <a:uLnTx/>
                <a:uFillTx/>
                <a:latin typeface="+mn-lt"/>
                <a:ea typeface="+mn-ea"/>
                <a:cs typeface="+mn-cs"/>
              </a:rPr>
            </a:fld>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Клацніть, щоб відредагувати стилі зразків тексту</a:t>
            </a:r>
            <a:endParaRPr kumimoji="0" lang="uk-UA"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Другий рівень</a:t>
            </a:r>
            <a:endParaRPr kumimoji="0" lang="uk-UA"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Третій рівень</a:t>
            </a:r>
            <a:endParaRPr kumimoji="0" lang="uk-UA"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Четвертий рівень</a:t>
            </a:r>
            <a:endParaRPr kumimoji="0" lang="uk-UA"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uk-UA" sz="1200" b="0" i="0" u="none" strike="noStrike" kern="1200" cap="none" spc="0" normalizeH="0" baseline="0" noProof="0">
                <a:ln>
                  <a:noFill/>
                </a:ln>
                <a:solidFill>
                  <a:schemeClr val="tx1"/>
                </a:solidFill>
                <a:effectLst/>
                <a:uLnTx/>
                <a:uFillTx/>
                <a:latin typeface="+mn-lt"/>
                <a:ea typeface="+mn-ea"/>
                <a:cs typeface="+mn-cs"/>
              </a:rPr>
              <a:t>П’ятий рівень</a:t>
            </a:r>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6" name="Місце для нижнього колонтитула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uk-UA" sz="1200" b="0" i="0" u="none" strike="noStrike" kern="1200" cap="none" spc="0" normalizeH="0" baseline="0" noProof="0">
              <a:ln>
                <a:noFill/>
              </a:ln>
              <a:solidFill>
                <a:schemeClr val="tx1"/>
              </a:solidFill>
              <a:effectLst/>
              <a:uLnTx/>
              <a:uFillTx/>
              <a:latin typeface="+mn-lt"/>
              <a:ea typeface="+mn-ea"/>
              <a:cs typeface="+mn-cs"/>
            </a:endParaRPr>
          </a:p>
        </p:txBody>
      </p:sp>
      <p:sp>
        <p:nvSpPr>
          <p:cNvPr id="7" name="Місце для номера слайда 6"/>
          <p:cNvSpPr>
            <a:spLocks noGrp="1"/>
          </p:cNvSpPr>
          <p:nvPr>
            <p:ph type="sldNum" sz="quarter" idx="5"/>
          </p:nvPr>
        </p:nvSpPr>
        <p:spPr>
          <a:xfrm>
            <a:off x="3884613" y="8685213"/>
            <a:ext cx="2971800" cy="458788"/>
          </a:xfrm>
          <a:prstGeom prst="rect">
            <a:avLst/>
          </a:prstGeom>
        </p:spPr>
        <p:txBody>
          <a:bodyPr vert="horz" lIns="91440" tIns="45720" rIns="91440" bIns="45720" rtlCol="0" anchor="b"/>
          <a:p>
            <a:pPr lvl="0" algn="r" eaLnBrk="1" fontAlgn="base" hangingPunct="1">
              <a:buNone/>
            </a:pPr>
            <a:fld id="{9A0DB2DC-4C9A-4742-B13C-FB6460FD3503}" type="slidenum">
              <a:rPr lang="uk-UA" altLang="x-none" sz="1200" strike="noStrike" noProof="1" dirty="0">
                <a:latin typeface="Calibri" panose="020F0502020204030204" pitchFamily="34" charset="0"/>
                <a:ea typeface="+mn-ea"/>
                <a:cs typeface="+mn-cs"/>
              </a:rPr>
            </a:fld>
            <a:endParaRPr lang="uk-UA" altLang="x-none"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pPr fontAlgn="base"/>
            <a:r>
              <a:rPr lang="uk-UA" strike="noStrike" noProof="1"/>
              <a:t>Клацніть, щоб редагувати стиль зразка заголовка</a:t>
            </a:r>
            <a:endParaRPr lang="en-US" strike="noStrike" noProof="1"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uk-UA" strike="noStrike" noProof="1"/>
              <a:t>Клацніть, щоб редагувати стиль зразка підзаголовка</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Vertical Text Placeholder 2"/>
          <p:cNvSpPr>
            <a:spLocks noGrp="1"/>
          </p:cNvSpPr>
          <p:nvPr>
            <p:ph type="body" orient="vert" idx="1" hasCustomPrompt="1"/>
          </p:nvPr>
        </p:nvSpPr>
        <p:spPr/>
        <p:txBody>
          <a:bodyPr vert="eaVert"/>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724900" y="365125"/>
            <a:ext cx="2628900" cy="5811838"/>
          </a:xfrm>
        </p:spPr>
        <p:txBody>
          <a:bodyPr vert="eaVert"/>
          <a:lstStyle/>
          <a:p>
            <a:pPr fontAlgn="base"/>
            <a:r>
              <a:rPr lang="uk-UA" strike="noStrike" noProof="1"/>
              <a:t>Клацніть, щоб редагувати стиль зразка заголовка</a:t>
            </a:r>
            <a:endParaRPr lang="en-US" strike="noStrike" noProof="1" dirty="0"/>
          </a:p>
        </p:txBody>
      </p:sp>
      <p:sp>
        <p:nvSpPr>
          <p:cNvPr id="3" name="Vertical Text Placeholder 2"/>
          <p:cNvSpPr>
            <a:spLocks noGrp="1"/>
          </p:cNvSpPr>
          <p:nvPr>
            <p:ph type="body" orient="vert" idx="1" hasCustomPrompt="1"/>
          </p:nvPr>
        </p:nvSpPr>
        <p:spPr>
          <a:xfrm>
            <a:off x="838200" y="365125"/>
            <a:ext cx="7734300" cy="5811838"/>
          </a:xfrm>
        </p:spPr>
        <p:txBody>
          <a:bodyPr vert="eaVert"/>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idx="1" hasCustomPrompt="1"/>
          </p:nvPr>
        </p:nvSpPr>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a:lvl1pPr>
          </a:lstStyle>
          <a:p>
            <a:pPr fontAlgn="base"/>
            <a:r>
              <a:rPr lang="uk-UA" strike="noStrike" noProof="1"/>
              <a:t>Клацніть, щоб редагувати стиль зразка заголовка</a:t>
            </a:r>
            <a:endParaRPr lang="en-US" strike="noStrike" noProof="1" dirty="0"/>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uk-UA" strike="noStrike" noProof="1"/>
              <a:t>Клацніть, щоб відредагувати стилі зразків тексту</a:t>
            </a:r>
            <a:endParaRPr lang="uk-UA" strike="noStrike" noProof="1"/>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sz="half" idx="1" hasCustomPrompt="1"/>
          </p:nvPr>
        </p:nvSpPr>
        <p:spPr>
          <a:xfrm>
            <a:off x="838200" y="1825625"/>
            <a:ext cx="5181600" cy="435133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Content Placeholder 3"/>
          <p:cNvSpPr>
            <a:spLocks noGrp="1"/>
          </p:cNvSpPr>
          <p:nvPr>
            <p:ph sz="half" idx="2" hasCustomPrompt="1"/>
          </p:nvPr>
        </p:nvSpPr>
        <p:spPr>
          <a:xfrm>
            <a:off x="6172200" y="1825625"/>
            <a:ext cx="5181600" cy="435133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uk-UA" strike="noStrike" noProof="1"/>
              <a:t>Клацніть, щоб відредагувати стилі зразків тексту</a:t>
            </a:r>
            <a:endParaRPr lang="uk-UA" strike="noStrike" noProof="1"/>
          </a:p>
        </p:txBody>
      </p:sp>
      <p:sp>
        <p:nvSpPr>
          <p:cNvPr id="4" name="Content Placeholder 3"/>
          <p:cNvSpPr>
            <a:spLocks noGrp="1"/>
          </p:cNvSpPr>
          <p:nvPr>
            <p:ph sz="half" idx="2" hasCustomPrompt="1"/>
          </p:nvPr>
        </p:nvSpPr>
        <p:spPr>
          <a:xfrm>
            <a:off x="839788" y="2505075"/>
            <a:ext cx="5157787" cy="368458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uk-UA" strike="noStrike" noProof="1"/>
              <a:t>Клацніть, щоб відредагувати стилі зразків тексту</a:t>
            </a:r>
            <a:endParaRPr lang="uk-UA" strike="noStrike" noProof="1"/>
          </a:p>
        </p:txBody>
      </p:sp>
      <p:sp>
        <p:nvSpPr>
          <p:cNvPr id="6" name="Content Placeholder 5"/>
          <p:cNvSpPr>
            <a:spLocks noGrp="1"/>
          </p:cNvSpPr>
          <p:nvPr>
            <p:ph sz="quarter" idx="4" hasCustomPrompt="1"/>
          </p:nvPr>
        </p:nvSpPr>
        <p:spPr>
          <a:xfrm>
            <a:off x="6172200" y="2505075"/>
            <a:ext cx="5183188" cy="3684588"/>
          </a:xfrm>
        </p:spPr>
        <p:txBody>
          <a:body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7" name="Date Placeholder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fontAlgn="base"/>
            <a:r>
              <a:rPr lang="uk-UA" strike="noStrike" noProof="1"/>
              <a:t>Клацніть, щоб редагувати стиль зразка заголовка</a:t>
            </a:r>
            <a:endParaRPr lang="en-US" strike="noStrike" noProof="1" dirty="0"/>
          </a:p>
        </p:txBody>
      </p:sp>
      <p:sp>
        <p:nvSpPr>
          <p:cNvPr id="3" name="Date Placeholder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pPr fontAlgn="base"/>
            <a:r>
              <a:rPr lang="uk-UA" strike="noStrike" noProof="1"/>
              <a:t>Клацніть, щоб редагувати стиль зразка заголовка</a:t>
            </a:r>
            <a:endParaRPr lang="en-US" strike="noStrike" noProof="1" dirty="0"/>
          </a:p>
        </p:txBody>
      </p:sp>
      <p:sp>
        <p:nvSpPr>
          <p:cNvPr id="3" name="Content Placehold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uk-UA" strike="noStrike" noProof="1"/>
              <a:t>Клацніть, щоб відредагувати стилі зразків тексту</a:t>
            </a:r>
            <a:endParaRPr lang="uk-UA" strike="noStrike" noProof="1"/>
          </a:p>
          <a:p>
            <a:pPr lvl="1" fontAlgn="base"/>
            <a:r>
              <a:rPr lang="uk-UA" strike="noStrike" noProof="1"/>
              <a:t>Другий рівень</a:t>
            </a:r>
            <a:endParaRPr lang="uk-UA" strike="noStrike" noProof="1"/>
          </a:p>
          <a:p>
            <a:pPr lvl="2" fontAlgn="base"/>
            <a:r>
              <a:rPr lang="uk-UA" strike="noStrike" noProof="1"/>
              <a:t>Третій рівень</a:t>
            </a:r>
            <a:endParaRPr lang="uk-UA" strike="noStrike" noProof="1"/>
          </a:p>
          <a:p>
            <a:pPr lvl="3" fontAlgn="base"/>
            <a:r>
              <a:rPr lang="uk-UA" strike="noStrike" noProof="1"/>
              <a:t>Четвертий рівень</a:t>
            </a:r>
            <a:endParaRPr lang="uk-UA" strike="noStrike" noProof="1"/>
          </a:p>
          <a:p>
            <a:pPr lvl="4" fontAlgn="base"/>
            <a:r>
              <a:rPr lang="uk-UA" strike="noStrike" noProof="1"/>
              <a:t>П’ятий рівень</a:t>
            </a:r>
            <a:endParaRPr lang="en-US" strike="noStrike" noProof="1"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uk-UA" strike="noStrike" noProof="1"/>
              <a:t>Клацніть, щоб відредагувати стилі зразків тексту</a:t>
            </a:r>
            <a:endParaRPr lang="uk-UA" strike="noStrike" noProof="1"/>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pPr fontAlgn="base"/>
            <a:r>
              <a:rPr lang="uk-UA" strike="noStrike" noProof="1"/>
              <a:t>Клацніть, щоб редагувати стиль зразка заголовка</a:t>
            </a:r>
            <a:endParaRPr lang="en-US" strike="noStrike" noProof="1" dirty="0"/>
          </a:p>
        </p:txBody>
      </p:sp>
      <p:sp>
        <p:nvSpPr>
          <p:cNvPr id="3" name="Picture Placeholder 2"/>
          <p:cNvSpPr>
            <a:spLocks noGrp="1" noChangeAspect="1"/>
          </p:cNvSpPr>
          <p:nvPr>
            <p:ph type="pic" idx="1" hasCustomPrompt="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r>
              <a:rPr kumimoji="0" lang="uk-UA" sz="3200" b="0" i="0" u="none" strike="noStrike" kern="1200" cap="none" spc="0" normalizeH="0" baseline="0" noProof="0">
                <a:ln>
                  <a:noFill/>
                </a:ln>
                <a:solidFill>
                  <a:schemeClr val="tx1"/>
                </a:solidFill>
                <a:effectLst/>
                <a:uLnTx/>
                <a:uFillTx/>
                <a:latin typeface="+mn-lt"/>
                <a:ea typeface="+mn-ea"/>
                <a:cs typeface="+mn-cs"/>
              </a:rPr>
              <a:t>Клацніть піктограму, щоб додати зображення</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uk-UA" strike="noStrike" noProof="1"/>
              <a:t>Клацніть, щоб відредагувати стилі зразків тексту</a:t>
            </a:r>
            <a:endParaRPr lang="uk-UA" strike="noStrike" noProof="1"/>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uk-UA" altLang="uk-UA" dirty="0"/>
              <a:t>Клацніть, щоб редагувати стиль зразка заголовка</a:t>
            </a:r>
            <a:endParaRPr lang="en-US" altLang="uk-UA" dirty="0"/>
          </a:p>
        </p:txBody>
      </p:sp>
      <p:sp>
        <p:nvSpPr>
          <p:cNvPr id="1027" name="Text Placeholder 2"/>
          <p:cNvSpPr>
            <a:spLocks noGrp="1"/>
          </p:cNvSpPr>
          <p:nvPr>
            <p:ph type="body"/>
          </p:nvPr>
        </p:nvSpPr>
        <p:spPr>
          <a:xfrm>
            <a:off x="838200" y="1825625"/>
            <a:ext cx="10515600" cy="4351338"/>
          </a:xfrm>
          <a:prstGeom prst="rect">
            <a:avLst/>
          </a:prstGeom>
          <a:noFill/>
          <a:ln w="9525">
            <a:noFill/>
          </a:ln>
        </p:spPr>
        <p:txBody>
          <a:bodyPr anchor="t" anchorCtr="0"/>
          <a:p>
            <a:pPr lvl="0"/>
            <a:r>
              <a:rPr lang="uk-UA" altLang="uk-UA" dirty="0"/>
              <a:t>Клацніть, щоб відредагувати стилі зразків тексту</a:t>
            </a:r>
            <a:endParaRPr lang="uk-UA" altLang="uk-UA" dirty="0"/>
          </a:p>
          <a:p>
            <a:pPr lvl="1"/>
            <a:r>
              <a:rPr lang="uk-UA" altLang="uk-UA" dirty="0"/>
              <a:t>Другий рівень</a:t>
            </a:r>
            <a:endParaRPr lang="uk-UA" altLang="uk-UA" dirty="0"/>
          </a:p>
          <a:p>
            <a:pPr lvl="2"/>
            <a:r>
              <a:rPr lang="uk-UA" altLang="uk-UA" dirty="0"/>
              <a:t>Третій рівень</a:t>
            </a:r>
            <a:endParaRPr lang="uk-UA" altLang="uk-UA" dirty="0"/>
          </a:p>
          <a:p>
            <a:pPr lvl="3"/>
            <a:r>
              <a:rPr lang="uk-UA" altLang="uk-UA" dirty="0"/>
              <a:t>Четвертий рівень</a:t>
            </a:r>
            <a:endParaRPr lang="uk-UA" altLang="uk-UA" dirty="0"/>
          </a:p>
          <a:p>
            <a:pPr lvl="4"/>
            <a:r>
              <a:rPr lang="uk-UA" altLang="uk-UA" dirty="0"/>
              <a:t>П’ятий рівень</a:t>
            </a:r>
            <a:endParaRPr lang="en-US" altLang="uk-UA"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ru-RU" altLang="uk-UA"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898989"/>
                </a:solidFill>
              </a:defRPr>
            </a:lvl1pPr>
          </a:lstStyle>
          <a:p>
            <a:pPr lvl="0" eaLnBrk="1" fontAlgn="base" hangingPunct="1">
              <a:buNone/>
            </a:pPr>
            <a:fld id="{9A0DB2DC-4C9A-4742-B13C-FB6460FD3503}" type="slidenum">
              <a:rPr lang="ru-RU" altLang="uk-UA" strike="noStrike" noProof="1" dirty="0">
                <a:latin typeface="Calibri" panose="020F0502020204030204" pitchFamily="34" charset="0"/>
                <a:ea typeface="+mn-ea"/>
                <a:cs typeface="+mn-cs"/>
              </a:rPr>
            </a:fld>
            <a:endParaRPr lang="ru-RU" altLang="uk-UA"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2.wmf"/><Relationship Id="rId1"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1.xml"/><Relationship Id="rId2" Type="http://schemas.openxmlformats.org/officeDocument/2006/relationships/image" Target="../media/image3.emf"/><Relationship Id="rId1"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624205" y="2204720"/>
            <a:ext cx="11162030" cy="1922145"/>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altLang="uk-UA" sz="5000" b="1" i="0" u="none" strike="noStrike" kern="1200" cap="none" spc="0" normalizeH="0" baseline="0" noProof="0" dirty="0">
                <a:ln>
                  <a:noFill/>
                </a:ln>
                <a:solidFill>
                  <a:schemeClr val="tx1"/>
                </a:solidFill>
                <a:effectLst/>
                <a:uLnTx/>
                <a:uFillTx/>
                <a:latin typeface="+mn-lt"/>
                <a:ea typeface="+mj-ea"/>
                <a:cs typeface="+mj-cs"/>
              </a:rPr>
              <a:t>Зарплатний і кадровий облік - 2024</a:t>
            </a:r>
            <a:br>
              <a:rPr kumimoji="0" lang="uk-UA" altLang="uk-UA" sz="5000" b="1" i="0" u="none" strike="noStrike" kern="1200" cap="none" spc="0" normalizeH="0" baseline="0" noProof="0" dirty="0">
                <a:ln>
                  <a:noFill/>
                </a:ln>
                <a:solidFill>
                  <a:schemeClr val="tx1"/>
                </a:solidFill>
                <a:effectLst/>
                <a:uLnTx/>
                <a:uFillTx/>
                <a:latin typeface="+mn-lt"/>
                <a:ea typeface="+mj-ea"/>
                <a:cs typeface="+mj-cs"/>
              </a:rPr>
            </a:br>
            <a:r>
              <a:rPr kumimoji="0" lang="uk-UA" altLang="uk-UA" sz="5000" b="1" i="0" u="none" strike="noStrike" kern="1200" cap="none" spc="0" normalizeH="0" baseline="0" noProof="0" dirty="0">
                <a:ln>
                  <a:noFill/>
                </a:ln>
                <a:solidFill>
                  <a:schemeClr val="tx1"/>
                </a:solidFill>
                <a:effectLst/>
                <a:uLnTx/>
                <a:uFillTx/>
                <a:latin typeface="+mn-lt"/>
                <a:ea typeface="+mj-ea"/>
                <a:cs typeface="+mj-cs"/>
              </a:rPr>
              <a:t>і перспективи наступного року</a:t>
            </a:r>
            <a:endParaRPr kumimoji="0" lang="uk-UA" altLang="uk-UA" sz="5000" b="1" i="0" u="none" strike="noStrike" kern="1200" cap="none" spc="0" normalizeH="0" baseline="0" noProof="0" dirty="0">
              <a:ln>
                <a:noFill/>
              </a:ln>
              <a:solidFill>
                <a:schemeClr val="tx1"/>
              </a:solidFill>
              <a:effectLst/>
              <a:uLnTx/>
              <a:uFillTx/>
              <a:latin typeface="+mn-lt"/>
              <a:ea typeface="+mj-ea"/>
              <a:cs typeface="+mj-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375285" y="1229995"/>
            <a:ext cx="11518900" cy="5078730"/>
          </a:xfrm>
        </p:spPr>
        <p:txBody>
          <a:bodyPr vert="horz" wrap="square" lIns="91440" tIns="45720" rIns="91440" bIns="45720" anchor="t" anchorCtr="0"/>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Держстат </a:t>
            </a:r>
            <a:r>
              <a:rPr lang="ru-RU" altLang="uk-UA" sz="2800" kern="1200" dirty="0">
                <a:latin typeface="+mn-lt"/>
                <a:ea typeface="+mn-ea"/>
                <a:cs typeface="+mn-cs"/>
              </a:rPr>
              <a:t>у листопад</a:t>
            </a:r>
            <a:r>
              <a:rPr lang="uk-UA" altLang="uk-UA" sz="2800" kern="1200" dirty="0">
                <a:latin typeface="+mn-lt"/>
                <a:ea typeface="+mn-ea"/>
                <a:cs typeface="+mn-cs"/>
              </a:rPr>
              <a:t>і опублікував індекс інфляції за жовтень 2024 р. - 101,8%, а це означає, що вже маємо повну річну картину індексації:</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1. Для тих, хто востаннє підвищував оклади до січня 2024 року, базовим місяцем є </a:t>
            </a:r>
            <a:r>
              <a:rPr lang="uk-UA" altLang="uk-UA" sz="2800" b="1" kern="1200" dirty="0">
                <a:latin typeface="+mn-lt"/>
                <a:ea typeface="+mn-ea"/>
                <a:cs typeface="+mn-cs"/>
              </a:rPr>
              <a:t>ГРУДЕНЬ 2023</a:t>
            </a:r>
            <a:r>
              <a:rPr lang="uk-UA" altLang="uk-UA" sz="2800" kern="1200" dirty="0">
                <a:latin typeface="+mn-lt"/>
                <a:ea typeface="+mn-ea"/>
                <a:cs typeface="+mn-cs"/>
              </a:rPr>
              <a:t>. Індексація для таких з серпня по листопад 2024 року була однаковою (130,20 грн), але у грудні вона складе вже 254,35 грн.</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2. Останнє підвищення окладів у </a:t>
            </a:r>
            <a:r>
              <a:rPr lang="uk-UA" altLang="uk-UA" sz="2800" b="1" kern="1200" dirty="0">
                <a:latin typeface="+mn-lt"/>
                <a:ea typeface="+mn-ea"/>
                <a:cs typeface="+mn-cs"/>
              </a:rPr>
              <a:t>СІЧНІ 2024</a:t>
            </a:r>
            <a:r>
              <a:rPr lang="uk-UA" altLang="uk-UA" sz="2800" kern="1200" dirty="0">
                <a:latin typeface="+mn-lt"/>
                <a:ea typeface="+mn-ea"/>
                <a:cs typeface="+mn-cs"/>
              </a:rPr>
              <a:t> зробило цей місяць базовим і дало індексацію з серпня по листопад 115,06 грн, а в грудні – 236,18 грн.</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3. Ті, хто востаннє підвищив оклади у </a:t>
            </a:r>
            <a:r>
              <a:rPr lang="uk-UA" altLang="uk-UA" sz="2800" b="1" kern="1200" dirty="0">
                <a:latin typeface="+mn-lt"/>
                <a:ea typeface="+mn-ea"/>
                <a:cs typeface="+mn-cs"/>
              </a:rPr>
              <a:t>ЛЮТОМУ</a:t>
            </a:r>
            <a:r>
              <a:rPr lang="uk-UA" altLang="uk-UA" sz="2800" kern="1200" dirty="0">
                <a:latin typeface="+mn-lt"/>
                <a:ea typeface="+mn-ea"/>
                <a:cs typeface="+mn-cs"/>
              </a:rPr>
              <a:t>, мають цей місяць за базовий і індексацію з серпня по листопад 105,98, а в грудні – 227,10 грн.</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dirty="0">
                <a:sym typeface="+mn-ea"/>
              </a:rPr>
              <a:t>4. Підвищили востаннє оклади у </a:t>
            </a:r>
            <a:r>
              <a:rPr lang="uk-UA" altLang="uk-UA" sz="2800" b="1" dirty="0">
                <a:sym typeface="+mn-ea"/>
              </a:rPr>
              <a:t>БЕРЕЗНІ</a:t>
            </a:r>
            <a:r>
              <a:rPr lang="uk-UA" altLang="uk-UA" sz="2800" dirty="0">
                <a:sym typeface="+mn-ea"/>
              </a:rPr>
              <a:t>? У жовтні і листопаді індексація 109,01 грн, а в грудні – 211,96 грн.</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49974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Кадрові та зарплатні особливості 2024 року:</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особливості індексації зарплати у 2024 році</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375285" y="1229995"/>
            <a:ext cx="11518900" cy="5078730"/>
          </a:xfrm>
        </p:spPr>
        <p:txBody>
          <a:bodyPr vert="horz" wrap="square" lIns="91440" tIns="45720" rIns="91440" bIns="45720" anchor="t" anchorCtr="0"/>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5. Не мали індексації до жовтня ті, хто підвищив востаннє оклади у </a:t>
            </a:r>
            <a:r>
              <a:rPr lang="uk-UA" altLang="uk-UA" sz="2800" b="1" kern="1200" dirty="0">
                <a:latin typeface="+mn-lt"/>
                <a:ea typeface="+mn-ea"/>
                <a:cs typeface="+mn-cs"/>
              </a:rPr>
              <a:t>КВІТНІ</a:t>
            </a:r>
            <a:r>
              <a:rPr lang="uk-UA" altLang="uk-UA" sz="2800" kern="1200" dirty="0">
                <a:latin typeface="+mn-lt"/>
                <a:ea typeface="+mn-ea"/>
                <a:cs typeface="+mn-cs"/>
              </a:rPr>
              <a:t>. У жовтні і листопаді індексація склала 102,95 грн, а в грудні – 205,90 грн.</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6. Ті, хто востаннє підвищив оклади у </a:t>
            </a:r>
            <a:r>
              <a:rPr lang="uk-UA" altLang="uk-UA" sz="2800" b="1" kern="1200" dirty="0">
                <a:latin typeface="+mn-lt"/>
                <a:ea typeface="+mn-ea"/>
                <a:cs typeface="+mn-cs"/>
              </a:rPr>
              <a:t>ТРАВНІ </a:t>
            </a:r>
            <a:r>
              <a:rPr lang="uk-UA" altLang="uk-UA" sz="2800" kern="1200" dirty="0">
                <a:latin typeface="+mn-lt"/>
                <a:ea typeface="+mn-ea"/>
                <a:cs typeface="+mn-cs"/>
              </a:rPr>
              <a:t>індексацію вперше мали у листопаді на суму 133,23 грн, і такою ж вона залишиться у грудні.</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7. </a:t>
            </a:r>
            <a:r>
              <a:rPr lang="uk-UA" altLang="uk-UA" sz="2800" b="1" kern="1200" dirty="0">
                <a:latin typeface="+mn-lt"/>
                <a:ea typeface="+mn-ea"/>
                <a:cs typeface="+mn-cs"/>
              </a:rPr>
              <a:t>ЧЕРВНЕВЕ </a:t>
            </a:r>
            <a:r>
              <a:rPr lang="uk-UA" altLang="uk-UA" sz="2800" kern="1200" dirty="0">
                <a:latin typeface="+mn-lt"/>
                <a:ea typeface="+mn-ea"/>
                <a:cs typeface="+mn-cs"/>
              </a:rPr>
              <a:t>чи </a:t>
            </a:r>
            <a:r>
              <a:rPr lang="uk-UA" altLang="uk-UA" sz="2800" b="1" kern="1200" dirty="0">
                <a:latin typeface="+mn-lt"/>
                <a:ea typeface="+mn-ea"/>
                <a:cs typeface="+mn-cs"/>
              </a:rPr>
              <a:t>ЛИПНЕВЕ </a:t>
            </a:r>
            <a:r>
              <a:rPr lang="uk-UA" altLang="uk-UA" sz="2800" kern="1200" dirty="0">
                <a:latin typeface="+mn-lt"/>
                <a:ea typeface="+mn-ea"/>
                <a:cs typeface="+mn-cs"/>
              </a:rPr>
              <a:t>підвищення окладу забезпечувало відсутність індексації до листопада включно, але у грудні індексація З’ЯВИТЬСЯ на суму 118,09 грн (1*1,006*1,015*1,018=3,9%).</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8. Для тих, хто востаннє підвищив зарплату у </a:t>
            </a:r>
            <a:r>
              <a:rPr lang="uk-UA" altLang="uk-UA" sz="2800" b="1" kern="1200" dirty="0">
                <a:latin typeface="+mn-lt"/>
                <a:ea typeface="+mn-ea"/>
                <a:cs typeface="+mn-cs"/>
              </a:rPr>
              <a:t>СЕРПНІ</a:t>
            </a:r>
            <a:r>
              <a:rPr lang="uk-UA" altLang="uk-UA" sz="2800" kern="1200" dirty="0">
                <a:latin typeface="+mn-lt"/>
                <a:ea typeface="+mn-ea"/>
                <a:cs typeface="+mn-cs"/>
              </a:rPr>
              <a:t>, до листопада включно індексації немає, але у грудні індексація БУДЕ на суму 99,92 грн.</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9. </a:t>
            </a:r>
            <a:r>
              <a:rPr lang="uk-UA" altLang="uk-UA" sz="2800" b="1" kern="1200" dirty="0">
                <a:latin typeface="+mn-lt"/>
                <a:ea typeface="+mn-ea"/>
                <a:cs typeface="+mn-cs"/>
              </a:rPr>
              <a:t>БЕЗ ІНДЕКСАЦІЇ</a:t>
            </a:r>
            <a:r>
              <a:rPr lang="uk-UA" altLang="uk-UA" sz="2800" kern="1200" dirty="0">
                <a:latin typeface="+mn-lt"/>
                <a:ea typeface="+mn-ea"/>
                <a:cs typeface="+mn-cs"/>
              </a:rPr>
              <a:t> ті, кому оклади підвищували у </a:t>
            </a:r>
            <a:r>
              <a:rPr lang="uk-UA" altLang="uk-UA" sz="2800" b="1" kern="1200" dirty="0">
                <a:latin typeface="+mn-lt"/>
                <a:ea typeface="+mn-ea"/>
                <a:cs typeface="+mn-cs"/>
              </a:rPr>
              <a:t>ВЕРЕСНІ та пізніше</a:t>
            </a:r>
            <a:r>
              <a:rPr lang="uk-UA" altLang="uk-UA" sz="2800" kern="1200" dirty="0">
                <a:latin typeface="+mn-lt"/>
                <a:ea typeface="+mn-ea"/>
                <a:cs typeface="+mn-cs"/>
              </a:rPr>
              <a:t>.</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49974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Кадрові та зарплатні особливості 2024 року:</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особливості індексації зарплати у 2024 році</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Спочатку про </a:t>
            </a:r>
            <a:r>
              <a:rPr lang="uk-UA" altLang="uk-UA" sz="2800" b="1" kern="1200" dirty="0">
                <a:latin typeface="+mn-lt"/>
                <a:ea typeface="+mn-ea"/>
                <a:cs typeface="+mn-cs"/>
              </a:rPr>
              <a:t>основні зміни</a:t>
            </a:r>
            <a:r>
              <a:rPr lang="uk-UA" altLang="uk-UA" sz="2800" kern="1200" dirty="0">
                <a:latin typeface="+mn-lt"/>
                <a:ea typeface="+mn-ea"/>
                <a:cs typeface="+mn-cs"/>
              </a:rPr>
              <a:t>:</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військовий збір тепер платитимуть за себе </a:t>
            </a:r>
            <a:r>
              <a:rPr lang="uk-UA" altLang="uk-UA" sz="2800" b="1" kern="1200" dirty="0">
                <a:latin typeface="+mn-lt"/>
                <a:ea typeface="+mn-ea"/>
                <a:cs typeface="+mn-cs"/>
              </a:rPr>
              <a:t>ФОПи 1, 2 та 4 групи, а також платники єдиного податку 3 групи</a:t>
            </a:r>
            <a:r>
              <a:rPr lang="uk-UA" altLang="uk-UA" sz="2800" kern="1200" dirty="0">
                <a:latin typeface="+mn-lt"/>
                <a:ea typeface="+mn-ea"/>
                <a:cs typeface="+mn-cs"/>
              </a:rPr>
              <a:t> (тобто не тільки ФОПи, а й юридичні) по 31 грудня року, у якому буде скасовано воєнний стан;</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ФОПи 1, 2 та 4 групи платитимуть по </a:t>
            </a:r>
            <a:r>
              <a:rPr lang="uk-UA" altLang="uk-UA" sz="2800" b="1" kern="1200" dirty="0">
                <a:latin typeface="+mn-lt"/>
                <a:ea typeface="+mn-ea"/>
                <a:cs typeface="+mn-cs"/>
              </a:rPr>
              <a:t>10% від МЗП</a:t>
            </a:r>
            <a:r>
              <a:rPr lang="uk-UA" altLang="uk-UA" sz="2800" kern="1200" dirty="0">
                <a:latin typeface="+mn-lt"/>
                <a:ea typeface="+mn-ea"/>
                <a:cs typeface="+mn-cs"/>
              </a:rPr>
              <a:t> (в наступному році по 800 грн/міс.) у термін не пізніше 20 числа (включно) поточного місяця, а можна і авансом до кінця року;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єдинники на 3 групі платитимуть </a:t>
            </a:r>
            <a:r>
              <a:rPr lang="uk-UA" altLang="uk-UA" sz="2800" b="1" kern="1200" dirty="0">
                <a:latin typeface="+mn-lt"/>
                <a:ea typeface="+mn-ea"/>
                <a:cs typeface="+mn-cs"/>
              </a:rPr>
              <a:t>1% ВЗ від доходу</a:t>
            </a:r>
            <a:r>
              <a:rPr lang="uk-UA" altLang="uk-UA" sz="2800" kern="1200" dirty="0">
                <a:latin typeface="+mn-lt"/>
                <a:ea typeface="+mn-ea"/>
                <a:cs typeface="+mn-cs"/>
              </a:rPr>
              <a:t>, з якого сплачують ЄП у термін сплати ЄП 10 днів після квартальної декларації;</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Особливості</a:t>
            </a:r>
            <a:r>
              <a:rPr lang="uk-UA" altLang="uk-UA" sz="3000" b="1" noProof="0" dirty="0">
                <a:ln>
                  <a:noFill/>
                </a:ln>
                <a:effectLst/>
                <a:uLnTx/>
                <a:uFillTx/>
                <a:latin typeface="+mn-lt"/>
                <a:ea typeface="+mn-ea"/>
                <a:cs typeface="+mn-cs"/>
                <a:sym typeface="+mn-ea"/>
              </a:rPr>
              <a:t> набрання чинності Закону № 4015 (проект 11416-д)</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 відображати ВЗ треба буде </a:t>
            </a:r>
            <a:r>
              <a:rPr lang="uk-UA" altLang="uk-UA" sz="2800" b="1" kern="1200" dirty="0">
                <a:latin typeface="+mn-lt"/>
                <a:ea typeface="+mn-ea"/>
                <a:cs typeface="+mn-cs"/>
              </a:rPr>
              <a:t>у декларації з ЄП</a:t>
            </a:r>
            <a:r>
              <a:rPr lang="uk-UA" altLang="uk-UA" sz="2800" kern="1200" dirty="0">
                <a:latin typeface="+mn-lt"/>
                <a:ea typeface="+mn-ea"/>
                <a:cs typeface="+mn-cs"/>
              </a:rPr>
              <a:t>, тобто варто очікувати змін у її формі;</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військовий збір для </a:t>
            </a:r>
            <a:r>
              <a:rPr lang="uk-UA" altLang="uk-UA" sz="2800" b="1" kern="1200" dirty="0">
                <a:latin typeface="+mn-lt"/>
                <a:ea typeface="+mn-ea"/>
                <a:cs typeface="+mn-cs"/>
              </a:rPr>
              <a:t>фізосіб </a:t>
            </a:r>
            <a:r>
              <a:rPr lang="uk-UA" altLang="uk-UA" sz="2800" kern="1200" dirty="0">
                <a:latin typeface="+mn-lt"/>
                <a:ea typeface="+mn-ea"/>
                <a:cs typeface="+mn-cs"/>
              </a:rPr>
              <a:t>(зарплата, оренда, дивіденди, ФОП-загальники тощо) - 5% до 1 січня року наступного за роком скасування воєнного стану (потім знову 1,5%);</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ВЗ для </a:t>
            </a:r>
            <a:r>
              <a:rPr lang="uk-UA" altLang="uk-UA" sz="2800" b="1" kern="1200" dirty="0">
                <a:latin typeface="+mn-lt"/>
                <a:ea typeface="+mn-ea"/>
                <a:cs typeface="+mn-cs"/>
              </a:rPr>
              <a:t>військовослужбовців </a:t>
            </a:r>
            <a:r>
              <a:rPr lang="uk-UA" altLang="uk-UA" sz="2800" kern="1200" dirty="0">
                <a:latin typeface="+mn-lt"/>
                <a:ea typeface="+mn-ea"/>
                <a:cs typeface="+mn-cs"/>
              </a:rPr>
              <a:t>– 1,5%;</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з 2025 року буде </a:t>
            </a:r>
            <a:r>
              <a:rPr lang="uk-UA" altLang="uk-UA" sz="2800" b="1" kern="1200" dirty="0">
                <a:latin typeface="+mn-lt"/>
                <a:ea typeface="+mn-ea"/>
                <a:cs typeface="+mn-cs"/>
              </a:rPr>
              <a:t>щомісячна об’єднана звітність</a:t>
            </a:r>
            <a:r>
              <a:rPr lang="uk-UA" altLang="uk-UA" sz="2800" kern="1200" dirty="0">
                <a:latin typeface="+mn-lt"/>
                <a:ea typeface="+mn-ea"/>
                <a:cs typeface="+mn-cs"/>
              </a:rPr>
              <a:t> зі строком подання 20 днів після звітного місяця (нова форма, сподіваюсь, буде раніше 19 лютого 2025);</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Особливості набрання чинності Закону № 4015 (проект 11416-д)</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ВРУ найближчим часом має прийняти закон </a:t>
            </a:r>
            <a:r>
              <a:rPr lang="uk-UA" altLang="uk-UA" sz="2800" dirty="0">
                <a:sym typeface="+mn-ea"/>
              </a:rPr>
              <a:t>(проект № </a:t>
            </a:r>
            <a:r>
              <a:rPr lang="uk-UA" altLang="uk-UA" sz="2800" b="1" dirty="0">
                <a:sym typeface="+mn-ea"/>
              </a:rPr>
              <a:t>9319</a:t>
            </a:r>
            <a:r>
              <a:rPr lang="uk-UA" altLang="uk-UA" sz="2800" dirty="0">
                <a:sym typeface="+mn-ea"/>
              </a:rPr>
              <a:t>)</a:t>
            </a:r>
            <a:r>
              <a:rPr lang="uk-UA" altLang="uk-UA" sz="2800" kern="1200" dirty="0">
                <a:latin typeface="+mn-lt"/>
                <a:ea typeface="+mn-ea"/>
                <a:cs typeface="+mn-cs"/>
              </a:rPr>
              <a:t> про зміни до закону № 4015, а фактично - вже до ПКУ, що стосується ФОПів та самозайнятих: мають перенести введення їм ВЗ на </a:t>
            </a:r>
            <a:r>
              <a:rPr lang="uk-UA" altLang="uk-UA" sz="2800" b="1" kern="1200" dirty="0">
                <a:latin typeface="+mn-lt"/>
                <a:ea typeface="+mn-ea"/>
                <a:cs typeface="+mn-cs"/>
              </a:rPr>
              <a:t>01.01.2025</a:t>
            </a:r>
            <a:r>
              <a:rPr lang="uk-UA" altLang="uk-UA" sz="2800" kern="1200" dirty="0">
                <a:latin typeface="+mn-lt"/>
                <a:ea typeface="+mn-ea"/>
                <a:cs typeface="+mn-cs"/>
              </a:rPr>
              <a:t>.</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Тому</a:t>
            </a:r>
            <a:r>
              <a:rPr lang="uk-UA" altLang="uk-UA" sz="2800" b="1" kern="1200" dirty="0">
                <a:latin typeface="+mn-lt"/>
                <a:ea typeface="+mn-ea"/>
                <a:cs typeface="+mn-cs"/>
              </a:rPr>
              <a:t> до 20 грудня</a:t>
            </a:r>
            <a:r>
              <a:rPr lang="uk-UA" altLang="uk-UA" sz="2800" kern="1200" dirty="0">
                <a:latin typeface="+mn-lt"/>
                <a:ea typeface="+mn-ea"/>
                <a:cs typeface="+mn-cs"/>
              </a:rPr>
              <a:t> не рекомендуємо 1, 2 та 4 групі на єдиному податку платити за себе ВЗ, а 3 групі поки просто слідкувати за розвитком подій.</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На даний час і до моменту набрання чинності цього закону ПКУ міститиме обов'язок сплати ВЗ зазначеними платниками з 1 жовтня 2024 року.</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Особливості набрання чинності Закону № 4015 (проект 11416-д)</a:t>
            </a:r>
            <a:endParaRPr lang="uk-UA" altLang="uk-UA" sz="2700" b="1" noProof="0" dirty="0">
              <a:ln>
                <a:noFill/>
              </a:ln>
              <a:effectLst/>
              <a:uLnTx/>
              <a:uFillTx/>
              <a:latin typeface="+mn-lt"/>
              <a:ea typeface="+mn-ea"/>
              <a:cs typeface="+mn-cs"/>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Головне правило</a:t>
            </a:r>
            <a:r>
              <a:rPr lang="ru-RU" altLang="uk-UA" sz="2800" kern="1200" dirty="0">
                <a:latin typeface="+mn-lt"/>
                <a:ea typeface="+mn-ea"/>
                <a:cs typeface="+mn-cs"/>
              </a:rPr>
              <a:t> м</a:t>
            </a:r>
            <a:r>
              <a:rPr lang="uk-UA" altLang="ru-RU" sz="2800" kern="1200" dirty="0">
                <a:latin typeface="+mn-lt"/>
                <a:ea typeface="+mn-ea"/>
                <a:cs typeface="+mn-cs"/>
              </a:rPr>
              <a:t>ає бути таким</a:t>
            </a:r>
            <a:r>
              <a:rPr lang="uk-UA" altLang="uk-UA" sz="2800" kern="1200" dirty="0">
                <a:latin typeface="+mn-lt"/>
                <a:ea typeface="+mn-ea"/>
                <a:cs typeface="+mn-cs"/>
              </a:rPr>
              <a:t>:</a:t>
            </a:r>
            <a:endParaRPr lang="uk-UA" altLang="uk-UA" sz="2800" kern="1200" dirty="0">
              <a:latin typeface="+mn-lt"/>
              <a:ea typeface="+mn-ea"/>
              <a:cs typeface="+mn-cs"/>
            </a:endParaRPr>
          </a:p>
          <a:p>
            <a:pPr algn="ctr" eaLnBrk="1" latinLnBrk="0" hangingPunct="1">
              <a:lnSpc>
                <a:spcPct val="110000"/>
              </a:lnSpc>
              <a:spcBef>
                <a:spcPts val="400"/>
              </a:spcBef>
              <a:buClrTx/>
              <a:buSzTx/>
              <a:buFont typeface="Arial" panose="020B0604020202020204" pitchFamily="34" charset="0"/>
            </a:pPr>
            <a:r>
              <a:rPr lang="uk-UA" altLang="uk-UA" sz="2800" b="1" kern="1200" dirty="0">
                <a:latin typeface="+mn-lt"/>
                <a:ea typeface="+mn-ea"/>
                <a:cs typeface="+mn-cs"/>
              </a:rPr>
              <a:t>УСЕ, що НАРАХОВАНО фізичній особі з дати набрання чинності (з 01.12.2024) – за ставкою 5%,</a:t>
            </a:r>
            <a:endParaRPr lang="uk-UA" altLang="uk-UA" sz="2800" b="1" kern="1200" dirty="0">
              <a:latin typeface="+mn-lt"/>
              <a:ea typeface="+mn-ea"/>
              <a:cs typeface="+mn-cs"/>
            </a:endParaRPr>
          </a:p>
          <a:p>
            <a:pPr algn="ctr" eaLnBrk="1" latinLnBrk="0" hangingPunct="1">
              <a:lnSpc>
                <a:spcPct val="110000"/>
              </a:lnSpc>
              <a:spcBef>
                <a:spcPts val="400"/>
              </a:spcBef>
              <a:buClrTx/>
              <a:buSzTx/>
              <a:buFont typeface="Arial" panose="020B0604020202020204" pitchFamily="34" charset="0"/>
            </a:pPr>
            <a:r>
              <a:rPr lang="uk-UA" altLang="uk-UA" sz="2800" b="1" kern="1200" dirty="0">
                <a:latin typeface="+mn-lt"/>
                <a:ea typeface="+mn-ea"/>
                <a:cs typeface="+mn-cs"/>
              </a:rPr>
              <a:t>а НАРАХОВАНЕ ДО – за ставкою 1,5%</a:t>
            </a:r>
            <a:r>
              <a:rPr lang="uk-UA" altLang="uk-UA" sz="2800" kern="1200" dirty="0">
                <a:latin typeface="+mn-lt"/>
                <a:ea typeface="+mn-ea"/>
                <a:cs typeface="+mn-cs"/>
              </a:rPr>
              <a:t>:</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нарахована зарплата за листопад або раніше і виплачена у грудні або пізніше (вчасно або із затримкою) - 1,5% без перерахунку до 5% ;</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нарахована зарплата за грудень – 5%;</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нараховані дивіденди, оренда, винагорода по ЦПД (акти датою) з 01.12.2024 – 5%, а якщо нараховані до грудня, а виплачені у грудні та пізніше - 1,5%.</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Особливості набрання чинності Закону № 4015 (проект 11416-д)</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З роз’яснення ДПСУ від 02.12.2024 (https://tax.gov.ua/media-tsentr/novini/847129.html):</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b="1" kern="1200" dirty="0">
                <a:latin typeface="+mn-lt"/>
                <a:ea typeface="+mn-ea"/>
                <a:cs typeface="+mn-cs"/>
              </a:rPr>
              <a:t>1) Щодо лікарняних:</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До виплат (частини виплат), пов’язаних з тимчасовою втратою працездатності, у разі перебування платника податку на лікарняному в періоді</a:t>
            </a:r>
            <a:r>
              <a:rPr lang="uk-UA" altLang="uk-UA" sz="2800" b="1" kern="1200" dirty="0">
                <a:latin typeface="+mn-lt"/>
                <a:ea typeface="+mn-ea"/>
                <a:cs typeface="+mn-cs"/>
              </a:rPr>
              <a:t> до 01.12.2024</a:t>
            </a:r>
            <a:r>
              <a:rPr lang="uk-UA" altLang="uk-UA" sz="2800" kern="1200" dirty="0">
                <a:latin typeface="+mn-lt"/>
                <a:ea typeface="+mn-ea"/>
                <a:cs typeface="+mn-cs"/>
              </a:rPr>
              <a:t>, застосовується ставка військового збору 1,5% незалежно від того, що нарахування (виплата, надання) будуть проведені у грудні 2024 року.</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Зазначені виплати (частини виплат) у разі перебування платника податку на лікарняному у періоді </a:t>
            </a:r>
            <a:r>
              <a:rPr lang="uk-UA" altLang="uk-UA" sz="2800" b="1" kern="1200" dirty="0">
                <a:latin typeface="+mn-lt"/>
                <a:ea typeface="+mn-ea"/>
                <a:cs typeface="+mn-cs"/>
              </a:rPr>
              <a:t>після 01.12.2024</a:t>
            </a:r>
            <a:r>
              <a:rPr lang="uk-UA" altLang="uk-UA" sz="2800" kern="1200" dirty="0">
                <a:latin typeface="+mn-lt"/>
                <a:ea typeface="+mn-ea"/>
                <a:cs typeface="+mn-cs"/>
              </a:rPr>
              <a:t> - ставка у розмірі 5%.</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Військовий збір «заднім числом»: для кого і як?</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latinLnBrk="0" hangingPunct="1">
              <a:lnSpc>
                <a:spcPct val="110000"/>
              </a:lnSpc>
              <a:spcBef>
                <a:spcPts val="1000"/>
              </a:spcBef>
              <a:buClrTx/>
              <a:buSzTx/>
              <a:buFont typeface="Arial" panose="020B0604020202020204" pitchFamily="34" charset="0"/>
            </a:pPr>
            <a:r>
              <a:rPr lang="uk-UA" altLang="uk-UA" sz="2800" b="1" kern="1200" dirty="0">
                <a:latin typeface="+mn-lt"/>
                <a:ea typeface="+mn-ea"/>
                <a:cs typeface="+mn-cs"/>
              </a:rPr>
              <a:t>2) Щодо відпусткових:</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До доходу (частини доходу) у вигляді заробітної плати за час перебування платника податків у відпустці </a:t>
            </a:r>
            <a:r>
              <a:rPr lang="uk-UA" altLang="uk-UA" sz="2800" b="1" kern="1200" dirty="0">
                <a:latin typeface="+mn-lt"/>
                <a:ea typeface="+mn-ea"/>
                <a:cs typeface="+mn-cs"/>
              </a:rPr>
              <a:t>до 01.12.2024</a:t>
            </a:r>
            <a:r>
              <a:rPr lang="uk-UA" altLang="uk-UA" sz="2800" kern="1200" dirty="0">
                <a:latin typeface="+mn-lt"/>
                <a:ea typeface="+mn-ea"/>
                <a:cs typeface="+mn-cs"/>
              </a:rPr>
              <a:t> застосовується ставка військового збору 1,5 %, а за час перебування у відпустці </a:t>
            </a:r>
            <a:r>
              <a:rPr lang="uk-UA" altLang="uk-UA" sz="2800" b="1" kern="1200" dirty="0">
                <a:latin typeface="+mn-lt"/>
                <a:ea typeface="+mn-ea"/>
                <a:cs typeface="+mn-cs"/>
              </a:rPr>
              <a:t>після 01.12.2024</a:t>
            </a:r>
            <a:r>
              <a:rPr lang="uk-UA" altLang="uk-UA" sz="2800" kern="1200" dirty="0">
                <a:latin typeface="+mn-lt"/>
                <a:ea typeface="+mn-ea"/>
                <a:cs typeface="+mn-cs"/>
              </a:rPr>
              <a:t> застосовується ставка ВЗ 5% незалежно від того, коли будуть проведені нарахування (виплата, надання) таких доходів.</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При цьому якщо платнику податку були нараховані (виплачені, надані) такі доходи у листопаді 2024 року за період перебування у відпустці як у листопаді, так і в грудні, то роботодавець має провести </a:t>
            </a:r>
            <a:r>
              <a:rPr lang="uk-UA" altLang="uk-UA" sz="2800" b="1" kern="1200" dirty="0">
                <a:latin typeface="+mn-lt"/>
                <a:ea typeface="+mn-ea"/>
                <a:cs typeface="+mn-cs"/>
              </a:rPr>
              <a:t>перерахунок </a:t>
            </a:r>
            <a:r>
              <a:rPr lang="uk-UA" altLang="uk-UA" sz="2800" kern="1200" dirty="0">
                <a:latin typeface="+mn-lt"/>
                <a:ea typeface="+mn-ea"/>
                <a:cs typeface="+mn-cs"/>
              </a:rPr>
              <a:t>утриманих (перерахованих) сум ВЗ у порядку п. 169.4 ПКУ.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Військовий збір «заднім числом»: для кого і як?</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З листа ДФСУ від 08.09.2014 № 3095/6/99-99-17-03-03-15:</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“Під об'єктом оподаткування ВЗ розуміється дохід, який нараховується платнику податку у зв'язку з відносинами трудового найму відповідно до умов трудового та ЦП договорів та належить до фонду оплати праці.</a:t>
            </a:r>
            <a:endParaRPr lang="uk-UA" altLang="uk-UA" sz="2800" kern="1200" dirty="0">
              <a:latin typeface="+mn-lt"/>
              <a:ea typeface="+mn-ea"/>
              <a:cs typeface="+mn-cs"/>
            </a:endParaRPr>
          </a:p>
          <a:p>
            <a:pPr algn="l" eaLnBrk="1" latinLnBrk="0" hangingPunct="1">
              <a:lnSpc>
                <a:spcPct val="110000"/>
              </a:lnSpc>
              <a:spcBef>
                <a:spcPts val="1000"/>
              </a:spcBef>
              <a:buClrTx/>
              <a:buSzTx/>
              <a:buFont typeface="Arial" panose="020B0604020202020204" pitchFamily="34" charset="0"/>
            </a:pPr>
            <a:r>
              <a:rPr lang="uk-UA" altLang="uk-UA" sz="2800" kern="1200" dirty="0">
                <a:latin typeface="+mn-lt"/>
                <a:ea typeface="+mn-ea"/>
                <a:cs typeface="+mn-cs"/>
              </a:rPr>
              <a:t>Оскільки Закон № 1621 </a:t>
            </a:r>
            <a:r>
              <a:rPr lang="uk-UA" altLang="uk-UA" sz="2800" dirty="0">
                <a:sym typeface="+mn-ea"/>
              </a:rPr>
              <a:t>(про внесення змін до ПКУ про введення ВЗ) </a:t>
            </a:r>
            <a:r>
              <a:rPr lang="uk-UA" altLang="uk-UA" sz="2800" kern="1200" dirty="0">
                <a:latin typeface="+mn-lt"/>
                <a:ea typeface="+mn-ea"/>
                <a:cs typeface="+mn-cs"/>
              </a:rPr>
              <a:t>набрав чинності з 03.08.2014,  нараховані до 03.08.2014 доходи, але виплачені після 03.08.2014, не підлягають оподаткуванню військовим збором. Водночас суми доходів, нараховані після 03.08.2014 за період до 03.08.2014, підлягають оподаткуванню військовим збором на загальних підставах.”</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Військовий збір «заднім числом»: для кого і як?</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Оскільки у Д4 немає розподілу між ставками утриманих ПДФО та ВЗ, заповнення проводиться у звичному порядку.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Приклад: нарахована заробітна плата за грудень склала 10 000 грн.</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Військовий збір «заднім числом»: для кого і як?</a:t>
            </a:r>
            <a:endParaRPr lang="uk-UA" altLang="uk-UA" sz="2700" b="1" noProof="0" dirty="0">
              <a:ln>
                <a:noFill/>
              </a:ln>
              <a:effectLst/>
              <a:uLnTx/>
              <a:uFillTx/>
              <a:latin typeface="+mn-lt"/>
              <a:ea typeface="+mn-ea"/>
              <a:cs typeface="+mn-cs"/>
              <a:sym typeface="+mn-ea"/>
            </a:endParaRPr>
          </a:p>
        </p:txBody>
      </p:sp>
      <p:graphicFrame>
        <p:nvGraphicFramePr>
          <p:cNvPr id="2" name="Object 1"/>
          <p:cNvGraphicFramePr/>
          <p:nvPr/>
        </p:nvGraphicFramePr>
        <p:xfrm>
          <a:off x="261620" y="2996565"/>
          <a:ext cx="11748135" cy="2506345"/>
        </p:xfrm>
        <a:graphic>
          <a:graphicData uri="http://schemas.openxmlformats.org/presentationml/2006/ole">
            <mc:AlternateContent xmlns:mc="http://schemas.openxmlformats.org/markup-compatibility/2006">
              <mc:Choice xmlns:v="urn:schemas-microsoft-com:vml" Requires="v">
                <p:oleObj spid="_x0000_s4" name="" r:id="rId1" imgW="9533890" imgH="2263140" progId="Paint.Picture">
                  <p:embed/>
                </p:oleObj>
              </mc:Choice>
              <mc:Fallback>
                <p:oleObj name="" r:id="rId1" imgW="9533890" imgH="2263140" progId="Paint.Picture">
                  <p:embed/>
                  <p:pic>
                    <p:nvPicPr>
                      <p:cNvPr id="0" name="Picture 3"/>
                      <p:cNvPicPr/>
                      <p:nvPr/>
                    </p:nvPicPr>
                    <p:blipFill>
                      <a:blip r:embed="rId2"/>
                      <a:stretch>
                        <a:fillRect/>
                      </a:stretch>
                    </p:blipFill>
                    <p:spPr>
                      <a:xfrm>
                        <a:off x="261620" y="2996565"/>
                        <a:ext cx="11748135" cy="2506345"/>
                      </a:xfrm>
                      <a:prstGeom prst="rect">
                        <a:avLst/>
                      </a:prstGeom>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514985" y="47688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altLang="uk-UA" sz="3000" b="1" i="0" u="none" strike="noStrike" kern="1200" cap="none" spc="0" normalizeH="0" baseline="0" noProof="0" dirty="0">
                <a:ln>
                  <a:noFill/>
                </a:ln>
                <a:solidFill>
                  <a:schemeClr val="tx1"/>
                </a:solidFill>
                <a:effectLst/>
                <a:uLnTx/>
                <a:uFillTx/>
                <a:latin typeface="+mn-lt"/>
                <a:ea typeface="+mj-ea"/>
                <a:cs typeface="+mj-cs"/>
              </a:rPr>
              <a:t>ПРОГРАМА</a:t>
            </a:r>
            <a:endParaRPr kumimoji="0" lang="uk-UA" altLang="uk-UA" sz="3000" b="1" i="0" u="none" strike="noStrike" kern="1200" cap="none" spc="0" normalizeH="0" baseline="0" noProof="0" dirty="0">
              <a:ln>
                <a:noFill/>
              </a:ln>
              <a:solidFill>
                <a:schemeClr val="tx1"/>
              </a:solidFill>
              <a:effectLst/>
              <a:uLnTx/>
              <a:uFillTx/>
              <a:latin typeface="+mn-lt"/>
              <a:ea typeface="+mj-ea"/>
              <a:cs typeface="+mj-cs"/>
            </a:endParaRPr>
          </a:p>
        </p:txBody>
      </p:sp>
      <p:sp>
        <p:nvSpPr>
          <p:cNvPr id="3075" name="Rectangle 3"/>
          <p:cNvSpPr>
            <a:spLocks noGrp="1" noChangeArrowheads="1"/>
          </p:cNvSpPr>
          <p:nvPr>
            <p:ph type="subTitle" idx="1" hasCustomPrompt="1"/>
          </p:nvPr>
        </p:nvSpPr>
        <p:spPr>
          <a:xfrm>
            <a:off x="514985" y="1052830"/>
            <a:ext cx="11310620" cy="5010785"/>
          </a:xfrm>
        </p:spPr>
        <p:txBody>
          <a:bodyPr vert="horz" wrap="square" lIns="91440" tIns="45720" rIns="91440" bIns="45720" numCol="1" anchor="t" anchorCtr="0" compatLnSpc="1"/>
          <a:lstStyle/>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1. Кадрові та зарплатні особливості 2024 року:</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на що наразі ще впливає воєнний стан?</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новий порядок компенсації відпусток при і без звільнення;</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нові підстави звільнення працівників;</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особливості індексації зарплати у 2024 році.</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2. Що з військовим збором та щомісячною об’єднаною звітністю?</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особливості набрання чинності Закону № 4015 (проект 11416-д);</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військовий збір «заднім числом»: для кого і як?</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як саме об’єднана звітність з 2025 року стане місячною?</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Вперше нову щомісячну звітність з ЄСВ, ПДФО та ВЗ будемо подавати до 20 лютого 2025 року за січень.</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Нова форма звітності має бути найближчим часом розроблена Мінфіном, затверджена та впроваджена в електронному вигляді.</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Ймовірно, склад і порядок заповнення звітності кардинально не зміниться (окремий додаток щодо ЄСВ, для ПДФО та ВЗ, щодо трудових відносин та спецстажу).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Таким чином, будемо мати майже ту ж форму податкового розрахунку, тільки розділену помісячно.</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2. Що з військовим збором та щомісячною об’єднаною звітністю?</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Як саме об’єднана звітність з 2025 року стане місячною?</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Роботодавець зобов'язаний здійснити, у тому числі за місцем застосування податкової соціальної пільги, перерахунок суми доходів, нарахованих такому платнику податку у вигляді заробітної плати, а також суми наданої податкової соціальної пільги (п. 169.4 ПКУ):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а) за наслідками кожного звітного податкового року під час нарахування заробітної плати за останній місяць звітного року;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б) під час проведення розрахунку за останній місяць застосування податкової соціальної пільги у разі зміни місця її застосування за самостійним рішенням платника податку;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річний перерахунок ПДФО</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в) під час проведення остаточного розрахунку з платником податку, який припиняє трудові відносини з таким роботодавцем.</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Роботодавець та/або податковий агент має право здійснювати перерахунок сум нарахованих доходів, утриманого податку за будь-який період та у будь-яких випадках для визначення правильності оподаткування, незалежно від того, чи має платник податку право на застосування податкової соціальної пільги.</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Недоплата утриманого податку стягується за рахунок суми будь-якого оподатковуваного доходу за відповідний місяць, а в разі недостатності суми такого доходу - за рахунок наступних місяців.</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річний перерахунок ПДФО</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Резерв на оплату відпусток можуть не створювати (п. 7 розд. І НП(С)БО 25) підприємства, зазначені в пп. 2 п. 2 розд. І НП(С)БО 25 :</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непідприємницькі товариства;</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мікропідприємства – юридичні особи, визнані такими відповідно до </a:t>
            </a:r>
            <a:r>
              <a:rPr lang="uk-UA" altLang="uk-UA" sz="2800" dirty="0">
                <a:sym typeface="+mn-ea"/>
              </a:rPr>
              <a:t>ч. 2 ст. 2 </a:t>
            </a:r>
            <a:r>
              <a:rPr lang="uk-UA" altLang="uk-UA" sz="2800" kern="1200" dirty="0">
                <a:latin typeface="+mn-lt"/>
                <a:ea typeface="+mn-ea"/>
                <a:cs typeface="+mn-cs"/>
              </a:rPr>
              <a:t>Закону № 996</a:t>
            </a:r>
            <a:r>
              <a:rPr lang="uk-UA" altLang="uk-UA" sz="2800" dirty="0">
                <a:sym typeface="+mn-ea"/>
              </a:rPr>
              <a:t>, показники яких на дату складання річної фінансової звітності за рік, що передує звітному, відповідають щонайменше двом із таких критеріїв:</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балансова вартість активів – до 350 тис. євро;</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чистий дохід від реалізації продукції (товарів, робіт, послуг) – до 700 тис. євро;</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 середня кількість працівників – до 10 осіб.</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Якщо підприємство однієї з наведених категорій за показниками річної фінансової звітності </a:t>
            </a:r>
            <a:r>
              <a:rPr lang="uk-UA" altLang="uk-UA" sz="2800" b="1" kern="1200" dirty="0">
                <a:latin typeface="+mn-lt"/>
                <a:ea typeface="+mn-ea"/>
                <a:cs typeface="+mn-cs"/>
              </a:rPr>
              <a:t>протягом двох років поспіль</a:t>
            </a:r>
            <a:r>
              <a:rPr lang="uk-UA" altLang="uk-UA" sz="2800" kern="1200" dirty="0">
                <a:latin typeface="+mn-lt"/>
                <a:ea typeface="+mn-ea"/>
                <a:cs typeface="+mn-cs"/>
              </a:rPr>
              <a:t> не відповідає наведеним критеріям, воно відноситься до відповідної категорії підприємств.</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Для того, щоб у поточному році всі відпустки та компенсації відпусток, в т.ч. минулих періодів, виплачувати із резерву, треба створити "</a:t>
            </a:r>
            <a:r>
              <a:rPr lang="uk-UA" altLang="uk-UA" sz="2800" b="1" kern="1200" dirty="0">
                <a:latin typeface="+mn-lt"/>
                <a:ea typeface="+mn-ea"/>
                <a:cs typeface="+mn-cs"/>
              </a:rPr>
              <a:t>вхідний залишок</a:t>
            </a:r>
            <a:r>
              <a:rPr lang="uk-UA" altLang="uk-UA" sz="2800" kern="1200" dirty="0">
                <a:latin typeface="+mn-lt"/>
                <a:ea typeface="+mn-ea"/>
                <a:cs typeface="+mn-cs"/>
              </a:rPr>
              <a:t>" за рахунок прибутку: Дт 44 ... Кт 471 за принципом </a:t>
            </a:r>
            <a:r>
              <a:rPr lang="uk-UA" altLang="uk-UA" sz="2800" b="1" kern="1200" dirty="0">
                <a:latin typeface="+mn-lt"/>
                <a:ea typeface="+mn-ea"/>
                <a:cs typeface="+mn-cs"/>
              </a:rPr>
              <a:t>інвентаризації резерву</a:t>
            </a:r>
            <a:r>
              <a:rPr lang="uk-UA" altLang="uk-UA" sz="2800" kern="1200" dirty="0">
                <a:latin typeface="+mn-lt"/>
                <a:ea typeface="+mn-ea"/>
                <a:cs typeface="+mn-cs"/>
              </a:rPr>
              <a:t>.</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Пункти 8.1-8.2 Положення про інвентаризацію визначають наступне:</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При інвентаризації забезпечень перевіряються їх правильність і обґрунтованість. Залишок забезпечення на виплату відпусток, у тому числі відрахування на загальнообов’язкове державне соціальне страхування з цих сум, станом на кінець звітного року визначається за розрахунком, який базується на кількості днів невикористаної працівниками підприємства щорічної відпустки та середньоденній оплаті праці працівників. Середньоденна оплата праці визначається відповідно до законодавства.</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Необхідно порахувати залишок невикористаних днів щорічних (основної та додаткових) відпусток, а також відпустки на дітей по всім працівникам і розрахувати, скільки на їх нарахування та ЄСВ треба коштів станом на 01.01.2025.</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Таким чином "вхідного залишку" по Кт 471 рахунку вистачить на виплату усіх невикористаних відпусток у наступних періодах.</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На витрати періоду за Дт 23, 91, 92, 93 будуть відноситись суми поточного резерву, розрахованого уже протягом поточного року.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Згідно з п. 13 НП(С)БО 11 "Зобов’язання" сума забезпечення на виплату відпусток визначається щомісяця як добуток фактично нарахованої заробітної плати працівникам і відсотка, обчисленого як відношення річної планової суми на оплату відпусток до загального планового фонду оплати праці з урахуванням відповідної суми відрахувань на загальнообов'язкове державне соціальне страхування.</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Тобто, маємо дві формули:</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Формула коефіцієнту резервування (визначається тільки 1 раз на рік):</a:t>
            </a:r>
            <a:endParaRPr lang="uk-UA" altLang="uk-UA" sz="2800" kern="1200" dirty="0">
              <a:latin typeface="+mn-lt"/>
              <a:ea typeface="+mn-ea"/>
              <a:cs typeface="+mn-cs"/>
            </a:endParaRPr>
          </a:p>
          <a:p>
            <a:pPr algn="ctr" eaLnBrk="1" hangingPunct="1">
              <a:lnSpc>
                <a:spcPct val="110000"/>
              </a:lnSpc>
              <a:buClrTx/>
              <a:buSzTx/>
              <a:buFont typeface="Arial" panose="020B0604020202020204" pitchFamily="34" charset="0"/>
            </a:pPr>
            <a:r>
              <a:rPr lang="uk-UA" altLang="uk-UA" sz="2800" kern="1200" dirty="0">
                <a:latin typeface="+mn-lt"/>
                <a:ea typeface="+mn-ea"/>
                <a:cs typeface="+mn-cs"/>
              </a:rPr>
              <a:t>Кр = Вп ÷ ФОПп</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Кр – коефіцієнт резервування</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Вп – планова сума відпускних за рік</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ФОПп – плановий фонд оплати праці за рік</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Розрахунок місячної суми резерву (розраховується щомісячно):</a:t>
            </a:r>
            <a:endParaRPr lang="uk-UA" altLang="uk-UA" sz="2800" kern="1200" dirty="0">
              <a:latin typeface="+mn-lt"/>
              <a:ea typeface="+mn-ea"/>
              <a:cs typeface="+mn-cs"/>
            </a:endParaRPr>
          </a:p>
          <a:p>
            <a:pPr algn="ctr"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Рм = ЗПм × Кр × Кєсв</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Рм – сума резерву відпусток відповідного місяця</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ЗПм – фактична заробітна плата за відповідний місяць</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Кр – коефіцієнт резервування</a:t>
            </a:r>
            <a:endParaRPr lang="uk-UA" altLang="uk-UA" sz="2800" kern="1200" dirty="0">
              <a:latin typeface="+mn-lt"/>
              <a:ea typeface="+mn-ea"/>
              <a:cs typeface="+mn-cs"/>
            </a:endParaRPr>
          </a:p>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Кєсв – коефіцієнт ЄСВ (1,22 для усіх і 1,0841 для працівників з інвалідністю).</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latinLnBrk="0" hangingPunct="1">
              <a:lnSpc>
                <a:spcPct val="110000"/>
              </a:lnSpc>
              <a:spcBef>
                <a:spcPts val="400"/>
              </a:spcBef>
              <a:buClrTx/>
              <a:buSzTx/>
              <a:buFont typeface="Arial" panose="020B0604020202020204" pitchFamily="34" charset="0"/>
            </a:pPr>
            <a:r>
              <a:rPr lang="uk-UA" altLang="uk-UA" sz="2800" kern="1200" dirty="0">
                <a:latin typeface="+mn-lt"/>
                <a:ea typeface="+mn-ea"/>
                <a:cs typeface="+mn-cs"/>
              </a:rPr>
              <a:t>Наприклад, планова сума фонду оплати праці на 2024 рік 500 000 грн. З них 21 000 - планова сума відпускних на 2024 рік.</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Кр=21000/500000*1,22=0,042*1,22=0,05124</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Тепер для визначення суми резерву відпусток кожного місяця множимо фактично нараховану суму зарплати за місяць на Кр.</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Наприклад, за січень нараховано 42000 зарплати, тоді резерв відпусток 42000*0,05124=2152,08</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Дт 92, 93, 23 ... Кт 471 - 2152,08 грн.</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514985" y="47688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altLang="uk-UA" sz="3000" b="1" i="0" u="none" strike="noStrike" kern="1200" cap="none" spc="0" normalizeH="0" baseline="0" noProof="0" dirty="0">
                <a:ln>
                  <a:noFill/>
                </a:ln>
                <a:solidFill>
                  <a:schemeClr val="tx1"/>
                </a:solidFill>
                <a:effectLst/>
                <a:uLnTx/>
                <a:uFillTx/>
                <a:latin typeface="+mn-lt"/>
                <a:ea typeface="+mj-ea"/>
                <a:cs typeface="+mj-cs"/>
              </a:rPr>
              <a:t>ПРОГРАМА</a:t>
            </a:r>
            <a:endParaRPr kumimoji="0" lang="uk-UA" altLang="uk-UA" sz="3000" b="1" i="0" u="none" strike="noStrike" kern="1200" cap="none" spc="0" normalizeH="0" baseline="0" noProof="0" dirty="0">
              <a:ln>
                <a:noFill/>
              </a:ln>
              <a:solidFill>
                <a:schemeClr val="tx1"/>
              </a:solidFill>
              <a:effectLst/>
              <a:uLnTx/>
              <a:uFillTx/>
              <a:latin typeface="+mn-lt"/>
              <a:ea typeface="+mj-ea"/>
              <a:cs typeface="+mj-cs"/>
            </a:endParaRPr>
          </a:p>
        </p:txBody>
      </p:sp>
      <p:sp>
        <p:nvSpPr>
          <p:cNvPr id="3075" name="Rectangle 3"/>
          <p:cNvSpPr>
            <a:spLocks noGrp="1" noChangeArrowheads="1"/>
          </p:cNvSpPr>
          <p:nvPr>
            <p:ph type="subTitle" idx="1" hasCustomPrompt="1"/>
          </p:nvPr>
        </p:nvSpPr>
        <p:spPr>
          <a:xfrm>
            <a:off x="514985" y="1052830"/>
            <a:ext cx="11310620" cy="5010785"/>
          </a:xfrm>
        </p:spPr>
        <p:txBody>
          <a:bodyPr vert="horz" wrap="square" lIns="91440" tIns="45720" rIns="91440" bIns="45720" numCol="1" anchor="t" anchorCtr="0" compatLnSpc="1"/>
          <a:lstStyle/>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3. Рік закінчується, починається новий: дії кадровика і бухгалтера, про які важливо не забути:</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річний перерахунок ПДФО;</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резерв відпусток та його інвентаризація;</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графік відпусток та графік роботи на наступний рік.</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4. Держбюджет-2025: головні цифри для бухгалтера і вплив на оподаткування та оплату праці:</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мінімальна оплата праці;</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податкові соціальні пільги;</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Нарахування відпусток та компенсації відпусток, а також ЄСВ на ці суми будуть зменшувати резерв:</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Дт 471 ... Кт 661, 651</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Відповідно до п. 17 НП(С)БО 11 "Зобов’язання" залишок забезпечення переглядається на кожну дату балансу та, у разі потреби, коригується (збільшується або зменшується). Це так звана інвентаризація резерву.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Тобто, на дату балансу треба перевірити, чи вистачає залишку резерву по Кт 471 рахунку, щоб виплатити усі заборговані дні відпусток і нарахувати ЄСВ на ці суми.</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Для цього необхідно порахувати залишок невикористаних днів щорічних (основної та додаткових) відпусток, а також відпустки на дітей по всім працівникам і розрахувати, скільки на їх нарахування та ЄСВ треба коштів.</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Отримані розрахункові дані у відомості порівнюємо із залишком по Кт 471 рахунку і робимо проведення:</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1) Дт 20, 23, 91, 92, 93, 94 … Кт 471 – на суму донарахованого резерву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2) Дт 20, 23, 91, 92, 93, 94 … Кт 471 (сторно) – на суму зайвого резерву.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a:t>
            </a:r>
            <a:r>
              <a:rPr lang="uk-UA" altLang="uk-UA" sz="3000" b="1" noProof="0" dirty="0">
                <a:ln>
                  <a:noFill/>
                </a:ln>
                <a:effectLst/>
                <a:uLnTx/>
                <a:uFillTx/>
                <a:latin typeface="+mn-lt"/>
                <a:ea typeface="+mn-ea"/>
                <a:cs typeface="+mn-cs"/>
                <a:sym typeface="+mn-ea"/>
              </a:rPr>
              <a:t>резерв відпусток та його інвентаризація</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Згідно зі ст. 10 Закону про відпустки черговість надання відпусток визначається </a:t>
            </a:r>
            <a:r>
              <a:rPr lang="uk-UA" altLang="x-none" sz="2800" b="1">
                <a:latin typeface="Calibri" panose="020F0502020204030204" pitchFamily="34" charset="0"/>
                <a:ea typeface="Arial" panose="020B0604020202020204" pitchFamily="34" charset="0"/>
                <a:cs typeface="Calibri" panose="020F0502020204030204" pitchFamily="34" charset="0"/>
                <a:sym typeface="+mn-ea"/>
              </a:rPr>
              <a:t>графіками</a:t>
            </a:r>
            <a:r>
              <a:rPr lang="uk-UA" altLang="x-none" sz="2800">
                <a:latin typeface="Calibri" panose="020F0502020204030204" pitchFamily="34" charset="0"/>
                <a:ea typeface="Arial" panose="020B0604020202020204" pitchFamily="34" charset="0"/>
                <a:cs typeface="Calibri" panose="020F0502020204030204" pitchFamily="34" charset="0"/>
                <a:sym typeface="+mn-ea"/>
              </a:rPr>
              <a:t>, які затверджуються власником або уповноваженим ним органом за погодженням з виборним органом первинної профспілкової організації (профспілковим представником) чи іншим уповноваженим на представництво трудовим колективом органом, і доводиться до відома всіх працівників.</a:t>
            </a:r>
            <a:endParaRPr lang="uk-UA" altLang="x-none" sz="2800">
              <a:latin typeface="Calibri" panose="020F0502020204030204" pitchFamily="34" charset="0"/>
              <a:ea typeface="Arial" panose="020B0604020202020204" pitchFamily="34" charset="0"/>
              <a:cs typeface="Calibri" panose="020F0502020204030204" pitchFamily="34" charset="0"/>
              <a:sym typeface="+mn-ea"/>
            </a:endParaRPr>
          </a:p>
          <a:p>
            <a:pPr algn="l" eaLnBrk="1" hangingPunct="1">
              <a:lnSpc>
                <a:spcPct val="110000"/>
              </a:lnSpc>
              <a:buClrTx/>
              <a:buSzTx/>
              <a:buFont typeface="Arial" panose="020B0604020202020204" pitchFamily="34" charset="0"/>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При складанні графіків ураховуються інтереси виробництва, особисті інтереси працівників та можливості для їх відпочинку.</a:t>
            </a:r>
            <a:endParaRPr lang="uk-UA" altLang="uk-UA" sz="2800" kern="1200" dirty="0">
              <a:latin typeface="Calibri" panose="020F0502020204030204" pitchFamily="34" charset="0"/>
              <a:ea typeface="+mn-ea"/>
              <a:cs typeface="Calibri" panose="020F0502020204030204" pitchFamily="34" charset="0"/>
            </a:endParaRPr>
          </a:p>
          <a:p>
            <a:pPr algn="l" eaLnBrk="1" hangingPunct="1">
              <a:lnSpc>
                <a:spcPct val="110000"/>
              </a:lnSpc>
              <a:buClrTx/>
              <a:buSzTx/>
              <a:buFont typeface="Arial" panose="020B0604020202020204" pitchFamily="34" charset="0"/>
            </a:pPr>
            <a:r>
              <a:rPr lang="uk-UA" altLang="x-none" sz="2800">
                <a:ea typeface="Arial" panose="020B0604020202020204" pitchFamily="34" charset="0"/>
                <a:cs typeface="+mn-lt"/>
                <a:sym typeface="+mn-ea"/>
              </a:rPr>
              <a:t>Складання графіку відпусток є обов’язковим для усіх роботодавців!</a:t>
            </a:r>
            <a:endParaRPr lang="uk-UA" altLang="uk-UA" sz="2800" kern="1200" dirty="0">
              <a:ea typeface="+mn-ea"/>
              <a:cs typeface="+mn-lt"/>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графік відпусток та графік роботи </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Графік відпусток затверджується наказом, а от його форма визначається роботодавцем самостійно.</a:t>
            </a:r>
            <a:endParaRPr lang="uk-UA" altLang="x-none" sz="2800" kern="1200" baseline="0">
              <a:latin typeface="Calibri" panose="020F0502020204030204" pitchFamily="34" charset="0"/>
              <a:ea typeface="Arial" panose="020B0604020202020204" pitchFamily="34" charset="0"/>
              <a:cs typeface="Calibri" panose="020F0502020204030204" pitchFamily="34" charset="0"/>
            </a:endParaRPr>
          </a:p>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За зразок можна використати типову форму графіка відпусток, наведену у Збірнику уніфікованих форм організаційно-розпорядчих документів, схваленому Нормативно-методичною комісією </a:t>
            </a:r>
            <a:r>
              <a:rPr lang="uk-UA" altLang="x-none" sz="2800" err="1">
                <a:latin typeface="Calibri" panose="020F0502020204030204" pitchFamily="34" charset="0"/>
                <a:ea typeface="Arial" panose="020B0604020202020204" pitchFamily="34" charset="0"/>
                <a:cs typeface="Calibri" panose="020F0502020204030204" pitchFamily="34" charset="0"/>
                <a:sym typeface="+mn-ea"/>
              </a:rPr>
              <a:t>Укрдержархіву</a:t>
            </a:r>
            <a:r>
              <a:rPr lang="uk-UA" altLang="x-none" sz="2800">
                <a:latin typeface="Calibri" panose="020F0502020204030204" pitchFamily="34" charset="0"/>
                <a:ea typeface="Arial" panose="020B0604020202020204" pitchFamily="34" charset="0"/>
                <a:cs typeface="Calibri" panose="020F0502020204030204" pitchFamily="34" charset="0"/>
                <a:sym typeface="+mn-ea"/>
              </a:rPr>
              <a:t> (протокол від 22.11.2015 № 7)</a:t>
            </a:r>
            <a:endParaRPr lang="uk-UA" altLang="x-none" sz="2800">
              <a:latin typeface="Calibri" panose="020F0502020204030204" pitchFamily="34" charset="0"/>
              <a:ea typeface="Arial" panose="020B0604020202020204" pitchFamily="34" charset="0"/>
              <a:cs typeface="Calibri" panose="020F0502020204030204" pitchFamily="34" charset="0"/>
              <a:sym typeface="+mn-ea"/>
            </a:endParaRPr>
          </a:p>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Обов'язково графіком відпусток планується надання </a:t>
            </a:r>
            <a:r>
              <a:rPr lang="uk-UA" altLang="x-none" sz="2800" b="1">
                <a:latin typeface="Calibri" panose="020F0502020204030204" pitchFamily="34" charset="0"/>
                <a:ea typeface="Arial" panose="020B0604020202020204" pitchFamily="34" charset="0"/>
                <a:cs typeface="Calibri" panose="020F0502020204030204" pitchFamily="34" charset="0"/>
                <a:sym typeface="+mn-ea"/>
              </a:rPr>
              <a:t>основної </a:t>
            </a:r>
            <a:r>
              <a:rPr lang="uk-UA" altLang="x-none" sz="2800">
                <a:latin typeface="Calibri" panose="020F0502020204030204" pitchFamily="34" charset="0"/>
                <a:ea typeface="Arial" panose="020B0604020202020204" pitchFamily="34" charset="0"/>
                <a:cs typeface="Calibri" panose="020F0502020204030204" pitchFamily="34" charset="0"/>
                <a:sym typeface="+mn-ea"/>
              </a:rPr>
              <a:t>та </a:t>
            </a:r>
            <a:r>
              <a:rPr lang="uk-UA" altLang="x-none" sz="2800" b="1">
                <a:latin typeface="Calibri" panose="020F0502020204030204" pitchFamily="34" charset="0"/>
                <a:ea typeface="Arial" panose="020B0604020202020204" pitchFamily="34" charset="0"/>
                <a:cs typeface="Calibri" panose="020F0502020204030204" pitchFamily="34" charset="0"/>
                <a:sym typeface="+mn-ea"/>
              </a:rPr>
              <a:t>додаткової </a:t>
            </a:r>
            <a:r>
              <a:rPr lang="uk-UA" altLang="x-none" sz="2800">
                <a:latin typeface="Calibri" panose="020F0502020204030204" pitchFamily="34" charset="0"/>
                <a:ea typeface="Arial" panose="020B0604020202020204" pitchFamily="34" charset="0"/>
                <a:cs typeface="Calibri" panose="020F0502020204030204" pitchFamily="34" charset="0"/>
                <a:sym typeface="+mn-ea"/>
              </a:rPr>
              <a:t>щорічних відпусток (за роботу із шкідливими та важкими умовами праці, за особливий характер праці, інші додаткові, передбачені законодавством).</a:t>
            </a:r>
            <a:endParaRPr lang="uk-UA" altLang="x-none" sz="2800" kern="1200" baseline="0">
              <a:latin typeface="Calibri" panose="020F0502020204030204" pitchFamily="34" charset="0"/>
              <a:ea typeface="Arial" panose="020B0604020202020204" pitchFamily="34" charset="0"/>
              <a:cs typeface="Calibri" panose="020F0502020204030204" pitchFamily="34" charset="0"/>
            </a:endParaRPr>
          </a:p>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За рішенням роботодавця можна також внести у графік </a:t>
            </a:r>
            <a:r>
              <a:rPr lang="uk-UA" altLang="x-none" sz="2800" b="1">
                <a:latin typeface="Calibri" panose="020F0502020204030204" pitchFamily="34" charset="0"/>
                <a:ea typeface="Arial" panose="020B0604020202020204" pitchFamily="34" charset="0"/>
                <a:cs typeface="Calibri" panose="020F0502020204030204" pitchFamily="34" charset="0"/>
                <a:sym typeface="+mn-ea"/>
              </a:rPr>
              <a:t>інші види відпусток</a:t>
            </a:r>
            <a:r>
              <a:rPr lang="uk-UA" altLang="x-none" sz="2800">
                <a:latin typeface="Calibri" panose="020F0502020204030204" pitchFamily="34" charset="0"/>
                <a:ea typeface="Arial" panose="020B0604020202020204" pitchFamily="34" charset="0"/>
                <a:cs typeface="Calibri" panose="020F0502020204030204" pitchFamily="34" charset="0"/>
                <a:sym typeface="+mn-ea"/>
              </a:rPr>
              <a:t>, а також невикористані дні відпусток </a:t>
            </a:r>
            <a:r>
              <a:rPr lang="uk-UA" altLang="x-none" sz="2800" b="1">
                <a:latin typeface="Calibri" panose="020F0502020204030204" pitchFamily="34" charset="0"/>
                <a:ea typeface="Arial" panose="020B0604020202020204" pitchFamily="34" charset="0"/>
                <a:cs typeface="Calibri" panose="020F0502020204030204" pitchFamily="34" charset="0"/>
                <a:sym typeface="+mn-ea"/>
              </a:rPr>
              <a:t>попередніх років</a:t>
            </a:r>
            <a:r>
              <a:rPr lang="uk-UA" altLang="x-none" sz="2800">
                <a:latin typeface="Calibri" panose="020F0502020204030204" pitchFamily="34" charset="0"/>
                <a:ea typeface="Arial" panose="020B0604020202020204" pitchFamily="34" charset="0"/>
                <a:cs typeface="Calibri" panose="020F0502020204030204" pitchFamily="34" charset="0"/>
                <a:sym typeface="+mn-ea"/>
              </a:rPr>
              <a:t>.</a:t>
            </a:r>
            <a:endParaRPr lang="uk-UA" altLang="uk-UA" sz="2800" kern="1200" dirty="0">
              <a:latin typeface="Calibri" panose="020F0502020204030204" pitchFamily="34" charset="0"/>
              <a:ea typeface="+mn-ea"/>
              <a:cs typeface="Calibri" panose="020F0502020204030204" pitchFamily="34" charset="0"/>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графік відпусток та графік роботи </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1346835"/>
            <a:ext cx="11162030" cy="4961890"/>
          </a:xfrm>
        </p:spPr>
        <p:txBody>
          <a:bodyPr vert="horz" wrap="square" lIns="91440" tIns="45720" rIns="91440" bIns="45720" anchor="t" anchorCtr="0"/>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Підприємство самостійно визначає свій графік роботи в межах чинного законодавства і з урахуванням власних потреб.</a:t>
            </a:r>
            <a:endParaRPr lang="uk-UA" altLang="x-none" sz="2800" kern="1200" baseline="0">
              <a:latin typeface="Calibri" panose="020F0502020204030204" pitchFamily="34" charset="0"/>
              <a:ea typeface="Arial" panose="020B0604020202020204" pitchFamily="34" charset="0"/>
              <a:cs typeface="Calibri" panose="020F0502020204030204" pitchFamily="34" charset="0"/>
            </a:endParaRPr>
          </a:p>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Графік роботи підприємства і графік роботи працівника – </a:t>
            </a:r>
            <a:r>
              <a:rPr lang="uk-UA" altLang="x-none" sz="2800" b="1">
                <a:latin typeface="Calibri" panose="020F0502020204030204" pitchFamily="34" charset="0"/>
                <a:ea typeface="Arial" panose="020B0604020202020204" pitchFamily="34" charset="0"/>
                <a:cs typeface="Calibri" panose="020F0502020204030204" pitchFamily="34" charset="0"/>
                <a:sym typeface="+mn-ea"/>
              </a:rPr>
              <a:t>не завжди одне й те саме</a:t>
            </a:r>
            <a:r>
              <a:rPr lang="uk-UA" altLang="x-none" sz="2800">
                <a:latin typeface="Calibri" panose="020F0502020204030204" pitchFamily="34" charset="0"/>
                <a:ea typeface="Arial" panose="020B0604020202020204" pitchFamily="34" charset="0"/>
                <a:cs typeface="Calibri" panose="020F0502020204030204" pitchFamily="34" charset="0"/>
                <a:sym typeface="+mn-ea"/>
              </a:rPr>
              <a:t>.</a:t>
            </a:r>
            <a:endParaRPr lang="uk-UA" altLang="x-none" sz="2800" kern="1200" baseline="0">
              <a:latin typeface="Calibri" panose="020F0502020204030204" pitchFamily="34" charset="0"/>
              <a:ea typeface="Arial" panose="020B0604020202020204" pitchFamily="34" charset="0"/>
              <a:cs typeface="Calibri" panose="020F0502020204030204" pitchFamily="34" charset="0"/>
            </a:endParaRPr>
          </a:p>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Графік передбачає встановлення не тільки тривалості робочого часу, а й час початку та закінчення роботи, а також час перерви.</a:t>
            </a:r>
            <a:endParaRPr lang="uk-UA" altLang="x-none" sz="2800">
              <a:latin typeface="Calibri" panose="020F0502020204030204" pitchFamily="34" charset="0"/>
              <a:ea typeface="Arial" panose="020B0604020202020204" pitchFamily="34" charset="0"/>
              <a:cs typeface="Calibri" panose="020F0502020204030204" pitchFamily="34" charset="0"/>
              <a:sym typeface="+mn-ea"/>
            </a:endParaRPr>
          </a:p>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Норми і графіки роботи на рік або інший обліковий період встановлюються </a:t>
            </a:r>
            <a:r>
              <a:rPr lang="uk-UA" altLang="x-none" sz="2800" b="1">
                <a:latin typeface="Calibri" panose="020F0502020204030204" pitchFamily="34" charset="0"/>
                <a:ea typeface="Arial" panose="020B0604020202020204" pitchFamily="34" charset="0"/>
                <a:cs typeface="Calibri" panose="020F0502020204030204" pitchFamily="34" charset="0"/>
                <a:sym typeface="+mn-ea"/>
              </a:rPr>
              <a:t>наказом </a:t>
            </a:r>
            <a:r>
              <a:rPr lang="uk-UA" altLang="x-none" sz="2800">
                <a:latin typeface="Calibri" panose="020F0502020204030204" pitchFamily="34" charset="0"/>
                <a:ea typeface="Arial" panose="020B0604020202020204" pitchFamily="34" charset="0"/>
                <a:cs typeface="Calibri" panose="020F0502020204030204" pitchFamily="34" charset="0"/>
                <a:sym typeface="+mn-ea"/>
              </a:rPr>
              <a:t>роботодавця з </a:t>
            </a:r>
            <a:r>
              <a:rPr lang="uk-UA" altLang="x-none" sz="2800" b="1">
                <a:latin typeface="Calibri" panose="020F0502020204030204" pitchFamily="34" charset="0"/>
                <a:ea typeface="Arial" panose="020B0604020202020204" pitchFamily="34" charset="0"/>
                <a:cs typeface="Calibri" panose="020F0502020204030204" pitchFamily="34" charset="0"/>
                <a:sym typeface="+mn-ea"/>
              </a:rPr>
              <a:t>погодженням </a:t>
            </a:r>
            <a:r>
              <a:rPr lang="uk-UA" altLang="x-none" sz="2800">
                <a:latin typeface="Calibri" panose="020F0502020204030204" pitchFamily="34" charset="0"/>
                <a:ea typeface="Arial" panose="020B0604020202020204" pitchFamily="34" charset="0"/>
                <a:cs typeface="Calibri" panose="020F0502020204030204" pitchFamily="34" charset="0"/>
                <a:sym typeface="+mn-ea"/>
              </a:rPr>
              <a:t>з профспілкою (представником колективу).</a:t>
            </a:r>
            <a:endParaRPr lang="uk-UA" altLang="x-none" sz="2800" kern="1200" baseline="0">
              <a:latin typeface="Calibri" panose="020F0502020204030204" pitchFamily="34" charset="0"/>
              <a:ea typeface="Arial" panose="020B0604020202020204" pitchFamily="34" charset="0"/>
              <a:cs typeface="Calibri" panose="020F0502020204030204" pitchFamily="34" charset="0"/>
            </a:endParaRPr>
          </a:p>
          <a:p>
            <a:pPr algn="l" defTabSz="914400">
              <a:buClrTx/>
              <a:buSzTx/>
              <a:buFontTx/>
            </a:pPr>
            <a:r>
              <a:rPr lang="uk-UA" altLang="x-none" sz="2800">
                <a:latin typeface="Calibri" panose="020F0502020204030204" pitchFamily="34" charset="0"/>
                <a:ea typeface="Arial" panose="020B0604020202020204" pitchFamily="34" charset="0"/>
                <a:cs typeface="Calibri" panose="020F0502020204030204" pitchFamily="34" charset="0"/>
                <a:sym typeface="+mn-ea"/>
              </a:rPr>
              <a:t>Зміни у графіку роботи є змінами істотних умов праці, тому про них треба попереджати працівників за 2 місяці до їх введення. (Напередодні – у період війни.)</a:t>
            </a:r>
            <a:endParaRPr lang="uk-UA" altLang="uk-UA" sz="2800" kern="1200" dirty="0">
              <a:latin typeface="Calibri" panose="020F0502020204030204" pitchFamily="34" charset="0"/>
              <a:ea typeface="+mn-ea"/>
              <a:cs typeface="Calibri" panose="020F0502020204030204" pitchFamily="34" charset="0"/>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899795"/>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3. Рік закінчується, починається новий: дії кадровика і бухгалтера, про які важливо не забути: графік відпусток та графік роботи </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4338" name="Rectangle 3"/>
          <p:cNvSpPr>
            <a:spLocks noGrp="1"/>
          </p:cNvSpPr>
          <p:nvPr>
            <p:ph type="subTitle" idx="1" hasCustomPrompt="1"/>
          </p:nvPr>
        </p:nvSpPr>
        <p:spPr>
          <a:xfrm>
            <a:off x="551180" y="1268730"/>
            <a:ext cx="11161713" cy="452438"/>
          </a:xfrm>
        </p:spPr>
        <p:txBody>
          <a:bodyPr vert="horz" wrap="square" lIns="91440" tIns="45720" rIns="91440" bIns="45720" anchor="t" anchorCtr="0"/>
          <a:p>
            <a:pPr algn="l" eaLnBrk="1" hangingPunct="1">
              <a:lnSpc>
                <a:spcPct val="100000"/>
              </a:lnSpc>
              <a:buClrTx/>
              <a:buSzTx/>
            </a:pPr>
            <a:r>
              <a:rPr lang="uk-UA" altLang="uk-UA" b="1" kern="1200" dirty="0">
                <a:latin typeface="+mn-lt"/>
                <a:ea typeface="+mn-ea"/>
                <a:cs typeface="+mn-cs"/>
              </a:rPr>
              <a:t>Прожитковий мінімум у 2024-2025 роках</a:t>
            </a:r>
            <a:endParaRPr lang="uk-UA" altLang="uk-UA" b="1" kern="1200" dirty="0">
              <a:latin typeface="+mn-lt"/>
              <a:ea typeface="+mn-ea"/>
              <a:cs typeface="+mn-cs"/>
            </a:endParaRPr>
          </a:p>
          <a:p>
            <a:pPr algn="l" eaLnBrk="1" hangingPunct="1">
              <a:lnSpc>
                <a:spcPct val="100000"/>
              </a:lnSpc>
              <a:buClrTx/>
              <a:buSzTx/>
            </a:pPr>
            <a:endParaRPr lang="uk-UA" altLang="uk-UA" b="1" kern="1200" dirty="0">
              <a:latin typeface="+mn-lt"/>
              <a:ea typeface="+mn-ea"/>
              <a:cs typeface="+mn-cs"/>
            </a:endParaRPr>
          </a:p>
        </p:txBody>
      </p:sp>
      <p:sp>
        <p:nvSpPr>
          <p:cNvPr id="14339"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graphicFrame>
        <p:nvGraphicFramePr>
          <p:cNvPr id="7" name="Таблиця 6"/>
          <p:cNvGraphicFramePr>
            <a:graphicFrameLocks noGrp="1"/>
          </p:cNvGraphicFramePr>
          <p:nvPr/>
        </p:nvGraphicFramePr>
        <p:xfrm>
          <a:off x="551180" y="1721168"/>
          <a:ext cx="11161713" cy="2743200"/>
        </p:xfrm>
        <a:graphic>
          <a:graphicData uri="http://schemas.openxmlformats.org/drawingml/2006/table">
            <a:tbl>
              <a:tblPr firstRow="1" bandRow="1">
                <a:tableStyleId>{5940675A-B579-460E-94D1-54222C63F5DA}</a:tableStyleId>
              </a:tblPr>
              <a:tblGrid>
                <a:gridCol w="5832647"/>
                <a:gridCol w="5329066"/>
              </a:tblGrid>
              <a:tr h="45720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uk-UA" altLang="uk-UA" sz="2400" b="1" dirty="0"/>
                        <a:t>Групи населення</a:t>
                      </a:r>
                      <a:endParaRPr lang="uk-UA" altLang="uk-UA" sz="2400" b="1"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altLang="uk-UA" sz="2400" b="1" dirty="0"/>
                        <a:t>Місячний розмір, грн</a:t>
                      </a:r>
                      <a:endParaRPr lang="uk-UA" sz="2400" b="1"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lstStyle/>
                    <a:p>
                      <a:pPr algn="ctr"/>
                      <a:r>
                        <a:rPr lang="uk-UA" altLang="uk-UA" sz="2400" dirty="0"/>
                        <a:t>    одна особа 	</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sz="2400" dirty="0"/>
                        <a:t>2920</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lstStyle/>
                    <a:p>
                      <a:pPr algn="ctr"/>
                      <a:r>
                        <a:rPr lang="uk-UA" altLang="uk-UA" sz="2400" dirty="0"/>
                        <a:t>діти віком до 6 р.</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sz="2400" dirty="0"/>
                        <a:t>2563</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lstStyle/>
                    <a:p>
                      <a:pPr algn="ctr"/>
                      <a:r>
                        <a:rPr lang="uk-UA" altLang="uk-UA" sz="2400" dirty="0"/>
                        <a:t>діти віком від 6 до 18 р.</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sz="2400" dirty="0"/>
                        <a:t>3196</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uk-UA" altLang="uk-UA" sz="2400" b="1" dirty="0"/>
                        <a:t>працездатна особа</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sz="2400" b="1" dirty="0"/>
                        <a:t>3028</a:t>
                      </a:r>
                      <a:endParaRPr lang="uk-UA" sz="2400" b="1"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uk-UA" altLang="uk-UA" sz="2400" dirty="0"/>
                        <a:t>непрацездатні особи</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uk-UA" sz="2400" dirty="0"/>
                        <a:t>2361</a:t>
                      </a:r>
                      <a:endParaRPr lang="uk-UA" sz="2400" dirty="0"/>
                    </a:p>
                  </a:txBody>
                  <a:tcPr marL="91433" marR="9143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Rectangle 2"/>
          <p:cNvSpPr>
            <a:spLocks noGrp="1" noChangeArrowheads="1"/>
          </p:cNvSpPr>
          <p:nvPr>
            <p:ph type="ctrTitle" hasCustomPrompt="1"/>
          </p:nvPr>
        </p:nvSpPr>
        <p:spPr>
          <a:xfrm>
            <a:off x="407670" y="332105"/>
            <a:ext cx="11485880" cy="85979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мінімальна оплата праці</a:t>
            </a:r>
            <a:endParaRPr lang="uk-UA" altLang="uk-UA" sz="3000" b="1" noProof="0" dirty="0">
              <a:ln>
                <a:noFill/>
              </a:ln>
              <a:effectLst/>
              <a:uLnTx/>
              <a:uFillTx/>
              <a:latin typeface="+mn-lt"/>
              <a:ea typeface="+mn-ea"/>
              <a:cs typeface="+mn-cs"/>
              <a:sym typeface="+mn-ea"/>
            </a:endParaRPr>
          </a:p>
        </p:txBody>
      </p:sp>
      <p:graphicFrame>
        <p:nvGraphicFramePr>
          <p:cNvPr id="3" name="Таблиця 2"/>
          <p:cNvGraphicFramePr>
            <a:graphicFrameLocks noGrp="1"/>
          </p:cNvGraphicFramePr>
          <p:nvPr/>
        </p:nvGraphicFramePr>
        <p:xfrm>
          <a:off x="551180" y="4993640"/>
          <a:ext cx="11162030" cy="1371600"/>
        </p:xfrm>
        <a:graphic>
          <a:graphicData uri="http://schemas.openxmlformats.org/drawingml/2006/table">
            <a:tbl>
              <a:tblPr firstRow="1" bandRow="1">
                <a:tableStyleId>{5940675A-B579-460E-94D1-54222C63F5DA}</a:tableStyleId>
              </a:tblPr>
              <a:tblGrid>
                <a:gridCol w="5073650"/>
                <a:gridCol w="3049905"/>
                <a:gridCol w="3038158"/>
              </a:tblGrid>
              <a:tr h="370840">
                <a:tc>
                  <a:txBody>
                    <a:bodyPr/>
                    <a:p>
                      <a:pPr marL="0" marR="0" lvl="0" indent="0" algn="ctr" defTabSz="914400" rtl="0" eaLnBrk="1" fontAlgn="auto" latinLnBrk="0" hangingPunct="1">
                        <a:lnSpc>
                          <a:spcPct val="100000"/>
                        </a:lnSpc>
                        <a:spcBef>
                          <a:spcPts val="0"/>
                        </a:spcBef>
                        <a:spcAft>
                          <a:spcPts val="0"/>
                        </a:spcAft>
                        <a:buClrTx/>
                        <a:buSzTx/>
                        <a:buFontTx/>
                        <a:buNone/>
                        <a:defRPr/>
                      </a:pPr>
                      <a:endParaRPr lang="uk-UA" altLang="uk-UA" sz="24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p>
                      <a:pPr algn="ctr"/>
                      <a:r>
                        <a:rPr lang="uk-UA" altLang="uk-UA" sz="2400" b="1" dirty="0"/>
                        <a:t>Місячний розмір, грн</a:t>
                      </a:r>
                      <a:endParaRPr lang="uk-UA" sz="2400" b="1"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uk-UA" altLang="uk-UA" sz="2400" b="1" dirty="0"/>
                        <a:t>Годинний розмір, грн</a:t>
                      </a:r>
                      <a:endParaRPr lang="uk-UA" altLang="uk-UA" sz="2400" b="1"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p>
                      <a:pPr algn="ctr"/>
                      <a:r>
                        <a:rPr lang="uk-UA" altLang="uk-UA" sz="2400" dirty="0"/>
                        <a:t>    з 1 січня 2024	</a:t>
                      </a:r>
                      <a:endParaRPr lang="uk-UA" sz="24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p>
                      <a:pPr algn="ctr"/>
                      <a:r>
                        <a:rPr lang="uk-UA" sz="2400" dirty="0"/>
                        <a:t>7100</a:t>
                      </a:r>
                      <a:endParaRPr lang="uk-UA" sz="24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p>
                      <a:pPr algn="ctr"/>
                      <a:r>
                        <a:rPr lang="uk-UA" sz="2400" dirty="0"/>
                        <a:t>42,60</a:t>
                      </a:r>
                      <a:endParaRPr lang="uk-UA" sz="24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p>
                      <a:pPr algn="ctr"/>
                      <a:r>
                        <a:rPr lang="uk-UA" altLang="uk-UA" sz="2400" dirty="0"/>
                        <a:t>з 1 квітня 2024,</a:t>
                      </a:r>
                      <a:r>
                        <a:rPr lang="uk-UA" altLang="uk-UA" sz="2400" b="1" dirty="0"/>
                        <a:t> весь 2025 рік</a:t>
                      </a:r>
                      <a:endParaRPr lang="uk-UA" sz="2400" b="1"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p>
                      <a:pPr algn="ctr"/>
                      <a:r>
                        <a:rPr lang="uk-UA" sz="2400" b="1" dirty="0"/>
                        <a:t>8000</a:t>
                      </a:r>
                      <a:endParaRPr lang="uk-UA" sz="2400" b="1"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p>
                      <a:pPr algn="ctr"/>
                      <a:r>
                        <a:rPr lang="uk-UA" sz="2400" b="1" dirty="0"/>
                        <a:t>48</a:t>
                      </a:r>
                      <a:r>
                        <a:rPr lang="uk-UA" sz="2400" b="1" dirty="0"/>
                        <a:t>,00</a:t>
                      </a:r>
                      <a:endParaRPr lang="uk-UA" sz="2400" b="1"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TextBox 2"/>
          <p:cNvSpPr txBox="1"/>
          <p:nvPr/>
        </p:nvSpPr>
        <p:spPr>
          <a:xfrm>
            <a:off x="551180" y="4565015"/>
            <a:ext cx="11161713" cy="460375"/>
          </a:xfrm>
          <a:prstGeom prst="rect">
            <a:avLst/>
          </a:prstGeom>
          <a:noFill/>
          <a:ln w="9525">
            <a:noFill/>
          </a:ln>
        </p:spPr>
        <p:txBody>
          <a:bodyPr anchor="t" anchorCtr="0">
            <a:spAutoFit/>
          </a:bodyPr>
          <a:p>
            <a:pPr>
              <a:buFontTx/>
            </a:pPr>
            <a:r>
              <a:rPr lang="uk-UA" altLang="uk-UA" sz="2400" b="1" dirty="0">
                <a:latin typeface="Calibri" panose="020F0502020204030204" pitchFamily="34" charset="0"/>
              </a:rPr>
              <a:t>Мінімальна заробітна плата у 2024-2025 роках</a:t>
            </a:r>
            <a:endParaRPr lang="uk-UA" altLang="uk-UA" sz="2400" b="1" dirty="0">
              <a:latin typeface="Calibri" panose="020F050202020403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852805"/>
            <a:ext cx="11162030" cy="545592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Згідно з ч. 2 ст. 182 СКУ </a:t>
            </a:r>
            <a:r>
              <a:rPr lang="uk-UA" altLang="uk-UA" sz="2800" b="1" kern="1200" dirty="0">
                <a:latin typeface="+mn-lt"/>
                <a:ea typeface="+mn-ea"/>
                <a:cs typeface="+mn-cs"/>
              </a:rPr>
              <a:t>мінімальний гарантований розмір аліментів</a:t>
            </a:r>
            <a:r>
              <a:rPr lang="uk-UA" altLang="uk-UA" sz="2800" kern="1200" dirty="0">
                <a:latin typeface="+mn-lt"/>
                <a:ea typeface="+mn-ea"/>
                <a:cs typeface="+mn-cs"/>
              </a:rPr>
              <a:t> на одну дитину не може бути меншим, ніж </a:t>
            </a:r>
            <a:r>
              <a:rPr lang="uk-UA" altLang="uk-UA" sz="2800" b="1" kern="1200" dirty="0">
                <a:latin typeface="+mn-lt"/>
                <a:ea typeface="+mn-ea"/>
                <a:cs typeface="+mn-cs"/>
              </a:rPr>
              <a:t>50 відсотків</a:t>
            </a:r>
            <a:r>
              <a:rPr lang="uk-UA" altLang="uk-UA" sz="2800" kern="1200" dirty="0">
                <a:latin typeface="+mn-lt"/>
                <a:ea typeface="+mn-ea"/>
                <a:cs typeface="+mn-cs"/>
              </a:rPr>
              <a:t> прожиткового мінімуму для дитини відповідного віку.</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Змін розміру прожиткового мінімуму протягом 2024 та 2025 року не передбачено, тому наразі і весь 2025 рік мінімальний розмір аліментів складає щомісячно:</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для дітей віком до 6 років - 1281,50 грн;</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дітей віком від 6 до 18 років - 1598 грн.</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Утримання аліментів не може бути меншим цього розміру, про що зазначається у постанові державного виконавця про стягнення.</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мінімальна оплата праці</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852805"/>
            <a:ext cx="11162030" cy="545592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b="1" kern="1200" dirty="0">
                <a:latin typeface="+mn-lt"/>
                <a:ea typeface="+mn-ea"/>
                <a:cs typeface="+mn-cs"/>
              </a:rPr>
              <a:t>Мінімальний посадовий оклад</a:t>
            </a:r>
            <a:r>
              <a:rPr lang="uk-UA" altLang="uk-UA" sz="2800" kern="1200" dirty="0">
                <a:latin typeface="+mn-lt"/>
                <a:ea typeface="+mn-ea"/>
                <a:cs typeface="+mn-cs"/>
              </a:rPr>
              <a:t> (тарифна ставка) встановлюється у розмірі, не меншому за прожитковий мінімум, встановлений для працездатних осіб на 1 січня календарного року (</a:t>
            </a:r>
            <a:r>
              <a:rPr lang="uk-UA" altLang="uk-UA" sz="2800" b="1" kern="1200" dirty="0">
                <a:latin typeface="+mn-lt"/>
                <a:ea typeface="+mn-ea"/>
                <a:cs typeface="+mn-cs"/>
              </a:rPr>
              <a:t>3028 грн у 2024-2025 роках</a:t>
            </a:r>
            <a:r>
              <a:rPr lang="uk-UA" altLang="uk-UA" sz="2800" kern="1200" dirty="0">
                <a:latin typeface="+mn-lt"/>
                <a:ea typeface="+mn-ea"/>
                <a:cs typeface="+mn-cs"/>
              </a:rPr>
              <a:t>) згідно зі ст. 6 Закону про оплату праці.</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Розмір заробітної плати працівника за повністю виконану місячну (годинну) норму праці не може бути нижчим за розмір </a:t>
            </a:r>
            <a:r>
              <a:rPr lang="uk-UA" altLang="uk-UA" sz="2800" b="1" kern="1200" dirty="0">
                <a:latin typeface="+mn-lt"/>
                <a:ea typeface="+mn-ea"/>
                <a:cs typeface="+mn-cs"/>
              </a:rPr>
              <a:t>мінімальної заробітної плати (наразі 8000 грн)</a:t>
            </a:r>
            <a:r>
              <a:rPr lang="uk-UA" altLang="uk-UA" sz="2800" kern="1200" dirty="0">
                <a:latin typeface="+mn-lt"/>
                <a:ea typeface="+mn-ea"/>
                <a:cs typeface="+mn-cs"/>
              </a:rPr>
              <a:t>.</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Якщо нарахована зарплата працівника є </a:t>
            </a:r>
            <a:r>
              <a:rPr lang="uk-UA" altLang="uk-UA" sz="2800" b="1" kern="1200" dirty="0">
                <a:latin typeface="+mn-lt"/>
                <a:ea typeface="+mn-ea"/>
                <a:cs typeface="+mn-cs"/>
              </a:rPr>
              <a:t>нижчою за МЗП</a:t>
            </a:r>
            <a:r>
              <a:rPr lang="uk-UA" altLang="uk-UA" sz="2800" kern="1200" dirty="0">
                <a:latin typeface="+mn-lt"/>
                <a:ea typeface="+mn-ea"/>
                <a:cs typeface="+mn-cs"/>
              </a:rPr>
              <a:t>, роботодавець проводить </a:t>
            </a:r>
            <a:r>
              <a:rPr lang="uk-UA" altLang="uk-UA" sz="2800" b="1" kern="1200" dirty="0">
                <a:latin typeface="+mn-lt"/>
                <a:ea typeface="+mn-ea"/>
                <a:cs typeface="+mn-cs"/>
              </a:rPr>
              <a:t>доплату </a:t>
            </a:r>
            <a:r>
              <a:rPr lang="uk-UA" altLang="uk-UA" sz="2800" kern="1200" dirty="0">
                <a:latin typeface="+mn-lt"/>
                <a:ea typeface="+mn-ea"/>
                <a:cs typeface="+mn-cs"/>
              </a:rPr>
              <a:t>до рівня МЗП, яка виплачується щомісячно одночасно з виплатою заробітної плати (ст. 3-1 Закону про оплату праці).</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мінімальна оплата праці</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7409" name="Rectangle 3"/>
          <p:cNvSpPr>
            <a:spLocks noGrp="1"/>
          </p:cNvSpPr>
          <p:nvPr>
            <p:ph type="subTitle" idx="1" hasCustomPrompt="1"/>
          </p:nvPr>
        </p:nvSpPr>
        <p:spPr>
          <a:xfrm>
            <a:off x="479425" y="852805"/>
            <a:ext cx="11162030" cy="5455920"/>
          </a:xfrm>
        </p:spPr>
        <p:txBody>
          <a:bodyPr vert="horz" wrap="square" lIns="91440" tIns="45720" rIns="91440" bIns="45720" anchor="t" anchorCtr="0"/>
          <a:p>
            <a:pPr algn="l" eaLnBrk="1" hangingPunct="1">
              <a:lnSpc>
                <a:spcPct val="110000"/>
              </a:lnSpc>
              <a:buClrTx/>
              <a:buSzTx/>
              <a:buFont typeface="Arial" panose="020B0604020202020204" pitchFamily="34" charset="0"/>
            </a:pPr>
            <a:r>
              <a:rPr lang="uk-UA" altLang="uk-UA" sz="2800" kern="1200" dirty="0">
                <a:latin typeface="+mn-lt"/>
                <a:ea typeface="+mn-ea"/>
                <a:cs typeface="+mn-cs"/>
              </a:rPr>
              <a:t>При обчисленні розміру заробітної плати працівника для забезпечення її мінімального розміру </a:t>
            </a:r>
            <a:r>
              <a:rPr lang="uk-UA" altLang="uk-UA" sz="2800" b="1" kern="1200" dirty="0">
                <a:latin typeface="+mn-lt"/>
                <a:ea typeface="+mn-ea"/>
                <a:cs typeface="+mn-cs"/>
              </a:rPr>
              <a:t>не враховуються:</a:t>
            </a:r>
            <a:endParaRPr lang="uk-UA" altLang="uk-UA" sz="2800" b="1"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b="1" kern="1200" dirty="0">
                <a:latin typeface="+mn-lt"/>
                <a:ea typeface="+mn-ea"/>
                <a:cs typeface="+mn-cs"/>
              </a:rPr>
              <a:t>- </a:t>
            </a:r>
            <a:r>
              <a:rPr lang="uk-UA" altLang="uk-UA" sz="2800" kern="1200" dirty="0">
                <a:latin typeface="+mn-lt"/>
                <a:ea typeface="+mn-ea"/>
                <a:cs typeface="+mn-cs"/>
              </a:rPr>
              <a:t>доплати за роботу в несприятливих умовах праці та підвищеного ризику для здоров’я;</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доплати за роботу в нічний та надурочний час;</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доплата за роз’їзний характер робіт;</a:t>
            </a:r>
            <a:endParaRPr lang="uk-UA" altLang="uk-UA" sz="2800" kern="1200" dirty="0">
              <a:latin typeface="+mn-lt"/>
              <a:ea typeface="+mn-ea"/>
              <a:cs typeface="+mn-cs"/>
            </a:endParaRPr>
          </a:p>
          <a:p>
            <a:pPr algn="l" eaLnBrk="1" hangingPunct="1">
              <a:lnSpc>
                <a:spcPct val="110000"/>
              </a:lnSpc>
              <a:buClrTx/>
              <a:buSzTx/>
              <a:buFont typeface="Arial" panose="020B0604020202020204" pitchFamily="34" charset="0"/>
            </a:pPr>
            <a:r>
              <a:rPr lang="uk-UA" altLang="uk-UA" sz="2800" kern="1200" dirty="0">
                <a:latin typeface="+mn-lt"/>
                <a:ea typeface="+mn-ea"/>
                <a:cs typeface="+mn-cs"/>
              </a:rPr>
              <a:t>- премії до святкових і ювілейних дат.</a:t>
            </a:r>
            <a:endParaRPr lang="uk-UA" altLang="uk-UA" sz="2800" kern="1200" dirty="0">
              <a:latin typeface="+mn-lt"/>
              <a:ea typeface="+mn-ea"/>
              <a:cs typeface="+mn-cs"/>
            </a:endParaRPr>
          </a:p>
          <a:p>
            <a:pPr algn="l" eaLnBrk="1" latinLnBrk="0" hangingPunct="1">
              <a:lnSpc>
                <a:spcPct val="110000"/>
              </a:lnSpc>
              <a:spcBef>
                <a:spcPts val="1600"/>
              </a:spcBef>
              <a:buClrTx/>
              <a:buSzTx/>
              <a:buFont typeface="Arial" panose="020B0604020202020204" pitchFamily="34" charset="0"/>
            </a:pPr>
            <a:r>
              <a:rPr lang="uk-UA" altLang="uk-UA" sz="2800" kern="1200" dirty="0">
                <a:latin typeface="+mn-lt"/>
                <a:ea typeface="+mn-ea"/>
                <a:cs typeface="+mn-cs"/>
              </a:rPr>
              <a:t>Мінімальна заробітна плата у </a:t>
            </a:r>
            <a:r>
              <a:rPr lang="uk-UA" altLang="uk-UA" sz="2800" b="1" kern="1200" dirty="0">
                <a:latin typeface="+mn-lt"/>
                <a:ea typeface="+mn-ea"/>
                <a:cs typeface="+mn-cs"/>
              </a:rPr>
              <a:t>погодинному розмірі</a:t>
            </a:r>
            <a:r>
              <a:rPr lang="uk-UA" altLang="uk-UA" sz="2800" kern="1200" dirty="0">
                <a:latin typeface="+mn-lt"/>
                <a:ea typeface="+mn-ea"/>
                <a:cs typeface="+mn-cs"/>
              </a:rPr>
              <a:t> (наразі 48 грн/год.) застосовується у разі застосування погодинної оплати праці.</a:t>
            </a:r>
            <a:endParaRPr lang="uk-UA" altLang="uk-UA" sz="2800" kern="1200" dirty="0">
              <a:latin typeface="+mn-lt"/>
              <a:ea typeface="+mn-ea"/>
              <a:cs typeface="+mn-cs"/>
            </a:endParaRPr>
          </a:p>
        </p:txBody>
      </p:sp>
      <p:sp>
        <p:nvSpPr>
          <p:cNvPr id="17410"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мінімальна оплата праці</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aphicFrame>
        <p:nvGraphicFramePr>
          <p:cNvPr id="15361" name="Object 4"/>
          <p:cNvGraphicFramePr>
            <a:graphicFrameLocks noChangeAspect="1"/>
          </p:cNvGraphicFramePr>
          <p:nvPr/>
        </p:nvGraphicFramePr>
        <p:xfrm>
          <a:off x="479267" y="1675607"/>
          <a:ext cx="11593830" cy="5162550"/>
        </p:xfrm>
        <a:graphic>
          <a:graphicData uri="http://schemas.openxmlformats.org/presentationml/2006/ole">
            <mc:AlternateContent xmlns:mc="http://schemas.openxmlformats.org/markup-compatibility/2006">
              <mc:Choice xmlns:v="urn:schemas-microsoft-com:vml" Requires="v">
                <p:oleObj spid="_x0000_s3076" name="" r:id="rId1" imgW="6891020" imgH="3297555" progId="Word.Document.8">
                  <p:embed/>
                </p:oleObj>
              </mc:Choice>
              <mc:Fallback>
                <p:oleObj name="" r:id="rId1" imgW="6891020" imgH="3297555" progId="Word.Document.8">
                  <p:embed/>
                  <p:pic>
                    <p:nvPicPr>
                      <p:cNvPr id="0" name="Picture 3075"/>
                      <p:cNvPicPr/>
                      <p:nvPr/>
                    </p:nvPicPr>
                    <p:blipFill>
                      <a:blip r:embed="rId2"/>
                      <a:stretch>
                        <a:fillRect/>
                      </a:stretch>
                    </p:blipFill>
                    <p:spPr>
                      <a:xfrm>
                        <a:off x="479267" y="1675607"/>
                        <a:ext cx="11593830" cy="5162550"/>
                      </a:xfrm>
                      <a:prstGeom prst="rect">
                        <a:avLst/>
                      </a:prstGeom>
                      <a:noFill/>
                      <a:ln w="38100">
                        <a:noFill/>
                        <a:miter/>
                      </a:ln>
                    </p:spPr>
                  </p:pic>
                </p:oleObj>
              </mc:Fallback>
            </mc:AlternateContent>
          </a:graphicData>
        </a:graphic>
      </p:graphicFrame>
      <p:sp>
        <p:nvSpPr>
          <p:cNvPr id="15362"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15364" name="TextBox 8"/>
          <p:cNvSpPr txBox="1"/>
          <p:nvPr/>
        </p:nvSpPr>
        <p:spPr>
          <a:xfrm>
            <a:off x="479425" y="1196975"/>
            <a:ext cx="11161713" cy="460375"/>
          </a:xfrm>
          <a:prstGeom prst="rect">
            <a:avLst/>
          </a:prstGeom>
          <a:noFill/>
          <a:ln w="9525">
            <a:noFill/>
          </a:ln>
        </p:spPr>
        <p:txBody>
          <a:bodyPr anchor="t" anchorCtr="0">
            <a:spAutoFit/>
          </a:bodyPr>
          <a:p>
            <a:pPr>
              <a:buFontTx/>
            </a:pPr>
            <a:r>
              <a:rPr lang="uk-UA" altLang="uk-UA" sz="2400" b="1" dirty="0">
                <a:latin typeface="Calibri" panose="020F0502020204030204" pitchFamily="34" charset="0"/>
              </a:rPr>
              <a:t>Розмір податкової соціальної пільги у 2024-2025 роках:</a:t>
            </a:r>
            <a:endParaRPr lang="uk-UA" altLang="uk-UA" sz="2400" b="1" dirty="0">
              <a:latin typeface="Calibri" panose="020F0502020204030204" pitchFamily="34" charset="0"/>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податкові соціальні пільги</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514985" y="47688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altLang="uk-UA" sz="3000" b="1" i="0" u="none" strike="noStrike" kern="1200" cap="none" spc="0" normalizeH="0" baseline="0" noProof="0" dirty="0">
                <a:ln>
                  <a:noFill/>
                </a:ln>
                <a:solidFill>
                  <a:schemeClr val="tx1"/>
                </a:solidFill>
                <a:effectLst/>
                <a:uLnTx/>
                <a:uFillTx/>
                <a:latin typeface="+mn-lt"/>
                <a:ea typeface="+mj-ea"/>
                <a:cs typeface="+mj-cs"/>
              </a:rPr>
              <a:t>ПРОГРАМА</a:t>
            </a:r>
            <a:endParaRPr kumimoji="0" lang="uk-UA" altLang="uk-UA" sz="3000" b="1" i="0" u="none" strike="noStrike" kern="1200" cap="none" spc="0" normalizeH="0" baseline="0" noProof="0" dirty="0">
              <a:ln>
                <a:noFill/>
              </a:ln>
              <a:solidFill>
                <a:schemeClr val="tx1"/>
              </a:solidFill>
              <a:effectLst/>
              <a:uLnTx/>
              <a:uFillTx/>
              <a:latin typeface="+mn-lt"/>
              <a:ea typeface="+mj-ea"/>
              <a:cs typeface="+mj-cs"/>
            </a:endParaRPr>
          </a:p>
        </p:txBody>
      </p:sp>
      <p:sp>
        <p:nvSpPr>
          <p:cNvPr id="3075" name="Rectangle 3"/>
          <p:cNvSpPr>
            <a:spLocks noGrp="1" noChangeArrowheads="1"/>
          </p:cNvSpPr>
          <p:nvPr>
            <p:ph type="subTitle" idx="1" hasCustomPrompt="1"/>
          </p:nvPr>
        </p:nvSpPr>
        <p:spPr>
          <a:xfrm>
            <a:off x="514985" y="1052830"/>
            <a:ext cx="11310620" cy="5010785"/>
          </a:xfrm>
        </p:spPr>
        <p:txBody>
          <a:bodyPr vert="horz" wrap="square" lIns="91440" tIns="45720" rIns="91440" bIns="45720" numCol="1" anchor="t" anchorCtr="0" compatLnSpc="1"/>
          <a:lstStyle/>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обмеження для ЄСВ;</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неоподатковувані доходи;</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обмеження в оплаті лікарняних, відпусток, відряджень;</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що буде з індексацією у 2025 році?</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482"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graphicFrame>
        <p:nvGraphicFramePr>
          <p:cNvPr id="10" name="Таблиця 9"/>
          <p:cNvGraphicFramePr>
            <a:graphicFrameLocks noGrp="1"/>
          </p:cNvGraphicFramePr>
          <p:nvPr>
            <p:custDataLst>
              <p:tags r:id="rId1"/>
            </p:custDataLst>
          </p:nvPr>
        </p:nvGraphicFramePr>
        <p:xfrm>
          <a:off x="479425" y="908685"/>
          <a:ext cx="11306175" cy="4203065"/>
        </p:xfrm>
        <a:graphic>
          <a:graphicData uri="http://schemas.openxmlformats.org/drawingml/2006/table">
            <a:tbl>
              <a:tblPr firstRow="1" bandRow="1">
                <a:tableStyleId>{5940675A-B579-460E-94D1-54222C63F5DA}</a:tableStyleId>
              </a:tblPr>
              <a:tblGrid>
                <a:gridCol w="8679815"/>
                <a:gridCol w="2626360"/>
              </a:tblGrid>
              <a:tr h="563880">
                <a:tc gridSpan="2">
                  <a:txBody>
                    <a:bodyPr/>
                    <a:lstStyle/>
                    <a:p>
                      <a:pPr algn="l"/>
                      <a:r>
                        <a:rPr lang="uk-UA" altLang="uk-UA" sz="2800" b="1" dirty="0"/>
                        <a:t>Максимальний </a:t>
                      </a:r>
                      <a:r>
                        <a:rPr lang="uk-UA" altLang="uk-UA" sz="2800" b="0" dirty="0"/>
                        <a:t>розмір доходу, на який нараховується ЄСВ у 2024-2025 р.</a:t>
                      </a:r>
                      <a:endParaRPr lang="uk-UA" altLang="uk-UA" sz="2800" b="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cPr marT="45716" marB="45716">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518160">
                <a:tc>
                  <a:txBody>
                    <a:bodyPr/>
                    <a:lstStyle/>
                    <a:p>
                      <a:pPr algn="l"/>
                      <a:r>
                        <a:rPr lang="uk-UA" altLang="uk-UA" sz="2800" dirty="0"/>
                        <a:t>з 1 січня 2024 (7 100*15)</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uk-UA" altLang="uk-UA" sz="2800" dirty="0"/>
                        <a:t>106 500 грн</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518160">
                <a:tc>
                  <a:txBody>
                    <a:bodyPr/>
                    <a:lstStyle/>
                    <a:p>
                      <a:pPr algn="l"/>
                      <a:r>
                        <a:rPr lang="uk-UA" altLang="uk-UA" sz="2800" dirty="0"/>
                        <a:t>з 1 квітня 2024 (8 000*15)</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uk-UA" altLang="uk-UA" sz="2800" dirty="0"/>
                        <a:t>120 000 грн</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518160">
                <a:tc>
                  <a:txBody>
                    <a:bodyPr/>
                    <a:p>
                      <a:pPr algn="l">
                        <a:buNone/>
                      </a:pPr>
                      <a:r>
                        <a:rPr lang="uk-UA" sz="2800" dirty="0"/>
                        <a:t>з 1 січня 2025 (8 000*</a:t>
                      </a:r>
                      <a:r>
                        <a:rPr lang="uk-UA" sz="2800" b="1" dirty="0"/>
                        <a:t>20</a:t>
                      </a:r>
                      <a:r>
                        <a:rPr lang="uk-UA" sz="2800" dirty="0"/>
                        <a:t>)</a:t>
                      </a:r>
                      <a:endParaRPr 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p>
                      <a:pPr algn="l">
                        <a:buNone/>
                      </a:pPr>
                      <a:r>
                        <a:rPr lang="uk-UA" altLang="uk-UA" sz="2800" dirty="0"/>
                        <a:t>160 000 грн</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944880">
                <a:tc gridSpan="2">
                  <a:txBody>
                    <a:bodyPr/>
                    <a:lstStyle/>
                    <a:p>
                      <a:pPr algn="l"/>
                      <a:r>
                        <a:rPr lang="uk-UA" altLang="uk-UA" sz="2800" b="0" dirty="0"/>
                        <a:t>Розмір ЄСВ, який зокрема сплачують за себе ФОП та </a:t>
                      </a:r>
                      <a:r>
                        <a:rPr lang="uk-UA" altLang="uk-UA" sz="2800" b="0" dirty="0" err="1"/>
                        <a:t>самозайняті</a:t>
                      </a:r>
                      <a:r>
                        <a:rPr lang="uk-UA" altLang="uk-UA" sz="2800" b="0" dirty="0"/>
                        <a:t> особи та роботодавці за працівників (на рівні </a:t>
                      </a:r>
                      <a:r>
                        <a:rPr lang="uk-UA" altLang="uk-UA" sz="2800" b="1" dirty="0"/>
                        <a:t>мінімального</a:t>
                      </a:r>
                      <a:r>
                        <a:rPr lang="uk-UA" altLang="uk-UA" sz="2800" b="0" dirty="0"/>
                        <a:t>) у 2024-2025 роках</a:t>
                      </a:r>
                      <a:endParaRPr lang="uk-UA" altLang="uk-UA" sz="2800" b="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cPr marT="45716" marB="45716">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518160">
                <a:tc>
                  <a:txBody>
                    <a:bodyPr/>
                    <a:lstStyle/>
                    <a:p>
                      <a:pPr algn="l"/>
                      <a:r>
                        <a:rPr lang="uk-UA" altLang="uk-UA" sz="2800" dirty="0"/>
                        <a:t>з 1 січня 2024 </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uk-UA" altLang="uk-UA" sz="2800" dirty="0"/>
                        <a:t>1 562 грн</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621665">
                <a:tc>
                  <a:txBody>
                    <a:bodyPr/>
                    <a:lstStyle/>
                    <a:p>
                      <a:pPr algn="l"/>
                      <a:r>
                        <a:rPr lang="uk-UA" altLang="uk-UA" sz="2800" dirty="0"/>
                        <a:t>з 1 квітня 2024, весь </a:t>
                      </a:r>
                      <a:r>
                        <a:rPr lang="uk-UA" altLang="uk-UA" sz="2800" b="1" dirty="0"/>
                        <a:t>2025 </a:t>
                      </a:r>
                      <a:r>
                        <a:rPr lang="uk-UA" altLang="uk-UA" sz="2800" dirty="0"/>
                        <a:t>рік</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uk-UA" altLang="uk-UA" sz="2800" dirty="0"/>
                        <a:t>1 760 грн</a:t>
                      </a:r>
                      <a:endParaRPr lang="uk-UA" altLang="uk-UA" sz="2800" dirty="0"/>
                    </a:p>
                  </a:txBody>
                  <a:tcPr marT="45711" marB="4571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обмеження для ЄСВ</a:t>
            </a:r>
            <a:endParaRPr lang="uk-UA" altLang="uk-UA" sz="3000" b="1" noProof="0" dirty="0">
              <a:ln>
                <a:noFill/>
              </a:ln>
              <a:effectLst/>
              <a:uLnTx/>
              <a:uFillTx/>
              <a:latin typeface="+mn-lt"/>
              <a:ea typeface="+mn-ea"/>
              <a:cs typeface="+mn-cs"/>
              <a:sym typeface="+mn-ea"/>
            </a:endParaRPr>
          </a:p>
        </p:txBody>
      </p:sp>
      <p:sp>
        <p:nvSpPr>
          <p:cNvPr id="2" name="Text Box 1"/>
          <p:cNvSpPr txBox="1"/>
          <p:nvPr/>
        </p:nvSpPr>
        <p:spPr>
          <a:xfrm>
            <a:off x="479425" y="5156835"/>
            <a:ext cx="11306810" cy="1325245"/>
          </a:xfrm>
          <a:prstGeom prst="rect">
            <a:avLst/>
          </a:prstGeom>
          <a:noFill/>
        </p:spPr>
        <p:txBody>
          <a:bodyPr wrap="square" rtlCol="0">
            <a:noAutofit/>
          </a:bodyPr>
          <a:p>
            <a:r>
              <a:rPr lang="uk-UA" altLang="en-US" sz="2800"/>
              <a:t>Згідно з п. 3 Прикінцевих положень Закону про бюджет на 2025 рік призупинено дію п. 9-19 розд. VIII Закону про ЄСВ, тому у наступному році </a:t>
            </a:r>
            <a:r>
              <a:rPr lang="uk-UA" altLang="en-US" sz="2800" b="1"/>
              <a:t>ФОПи зобов’язані платити за себе ЄСВ </a:t>
            </a:r>
            <a:r>
              <a:rPr lang="uk-UA" altLang="en-US" sz="2800"/>
              <a:t>не менше мінімального</a:t>
            </a:r>
            <a:r>
              <a:rPr lang="uk-UA" altLang="en-US" sz="2800"/>
              <a:t>! </a:t>
            </a:r>
            <a:endParaRPr lang="uk-UA" altLang="en-US" sz="28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9425" y="1002665"/>
            <a:ext cx="11162030" cy="5163185"/>
          </a:xfrm>
        </p:spPr>
        <p:txBody>
          <a:bodyPr vert="horz" wrap="square" lIns="91440" tIns="45720" rIns="91440" bIns="45720" numCol="1" rtlCol="0"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a:pPr>
            <a:r>
              <a:rPr kumimoji="0" lang="uk-UA" altLang="uk-UA" sz="2900" b="1" i="0" u="none" strike="noStrike" kern="1200" cap="none" spc="0" normalizeH="0" baseline="0" noProof="0" dirty="0">
                <a:ln>
                  <a:noFill/>
                </a:ln>
                <a:solidFill>
                  <a:schemeClr val="tx1"/>
                </a:solidFill>
                <a:effectLst/>
                <a:uLnTx/>
                <a:uFillTx/>
                <a:latin typeface="+mn-lt"/>
                <a:ea typeface="+mn-ea"/>
                <a:cs typeface="+mn-cs"/>
              </a:rPr>
              <a:t>Найбільш поширені виплати, на які не нараховується ЄСВ:</a:t>
            </a:r>
            <a:endParaRPr kumimoji="0" lang="uk-UA" altLang="uk-UA" sz="29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Вихідна</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допомога</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у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разі</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припинення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трудового договору;</a:t>
            </a:r>
            <a:endParaRPr kumimoji="0" lang="ru-RU" altLang="uk-UA" sz="29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Витрати</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на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відрядження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а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саме</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добові</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(у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повному</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обсязі</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вартість</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проїзду</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витрати</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на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наймання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житла</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a:t>
            </a:r>
            <a:endParaRPr kumimoji="0" lang="ru-RU" altLang="uk-UA" sz="29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Матеріальна</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допомога</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разового  характеру,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що</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надається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окремим</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працівникам</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у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зв'язку</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із</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сімейними</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обставинами</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на оплату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лікування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оздоровлення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дітей</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поховання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a:t>
            </a:r>
            <a:endParaRPr kumimoji="0" lang="ru-RU" altLang="uk-UA" sz="29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Платіж</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згідно</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з  договорами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добровільного</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медичного</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та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пенсійного</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страхування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працівників</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і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членів</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їх</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сімей</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a:t>
            </a:r>
            <a:endParaRPr kumimoji="0" lang="ru-RU" altLang="uk-UA" sz="29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Компенсація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відпустки</a:t>
            </a:r>
            <a:r>
              <a:rPr kumimoji="0" lang="uk-UA" altLang="ru-RU" sz="2900" b="0" i="0" u="none" strike="noStrike" kern="1200" cap="none" spc="0" normalizeH="0" baseline="0" noProof="0" dirty="0" err="1">
                <a:ln>
                  <a:noFill/>
                </a:ln>
                <a:solidFill>
                  <a:schemeClr val="tx1"/>
                </a:solidFill>
                <a:effectLst/>
                <a:uLnTx/>
                <a:uFillTx/>
                <a:latin typeface="+mn-lt"/>
                <a:ea typeface="+mn-ea"/>
                <a:cs typeface="+mn-cs"/>
              </a:rPr>
              <a:t>,</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лікарняні</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нараховані</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після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звільнення</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a:t>
            </a:r>
            <a:endParaRPr kumimoji="0" lang="ru-RU" altLang="uk-UA" sz="29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Вартість</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подарунків</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до свят і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квитків</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на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видовищні</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заходи для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дітей</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 </a:t>
            </a:r>
            <a:r>
              <a:rPr kumimoji="0" lang="ru-RU" altLang="uk-UA" sz="2900" b="0" i="0" u="none" strike="noStrike" kern="1200" cap="none" spc="0" normalizeH="0" baseline="0" noProof="0" dirty="0" err="1">
                <a:ln>
                  <a:noFill/>
                </a:ln>
                <a:solidFill>
                  <a:schemeClr val="tx1"/>
                </a:solidFill>
                <a:effectLst/>
                <a:uLnTx/>
                <a:uFillTx/>
                <a:latin typeface="+mn-lt"/>
                <a:ea typeface="+mn-ea"/>
                <a:cs typeface="+mn-cs"/>
              </a:rPr>
              <a:t>працівників</a:t>
            </a:r>
            <a:r>
              <a:rPr kumimoji="0" lang="ru-RU" altLang="uk-UA" sz="2900" b="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900" b="0" i="0" u="none" strike="noStrike" kern="1200" cap="none" spc="0" normalizeH="0" baseline="0" noProof="0" dirty="0">
              <a:ln>
                <a:noFill/>
              </a:ln>
              <a:solidFill>
                <a:schemeClr val="tx1"/>
              </a:solidFill>
              <a:effectLst/>
              <a:uLnTx/>
              <a:uFillTx/>
              <a:latin typeface="+mn-lt"/>
              <a:ea typeface="+mn-ea"/>
              <a:cs typeface="+mn-cs"/>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обмеження для ЄСВ</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6385" name="Rectangle 3"/>
          <p:cNvSpPr>
            <a:spLocks noGrp="1"/>
          </p:cNvSpPr>
          <p:nvPr>
            <p:ph type="subTitle" idx="1" hasCustomPrompt="1"/>
          </p:nvPr>
        </p:nvSpPr>
        <p:spPr>
          <a:xfrm>
            <a:off x="479425" y="1124268"/>
            <a:ext cx="11161713" cy="863600"/>
          </a:xfrm>
        </p:spPr>
        <p:txBody>
          <a:bodyPr vert="horz" wrap="square" lIns="91440" tIns="45720" rIns="91440" bIns="45720" anchor="t" anchorCtr="0"/>
          <a:p>
            <a:pPr algn="l" eaLnBrk="1" hangingPunct="1">
              <a:lnSpc>
                <a:spcPct val="100000"/>
              </a:lnSpc>
              <a:buClrTx/>
              <a:buSzTx/>
            </a:pPr>
            <a:r>
              <a:rPr lang="uk-UA" altLang="uk-UA" sz="3000" kern="1200" dirty="0">
                <a:latin typeface="+mn-lt"/>
                <a:ea typeface="+mn-ea"/>
                <a:cs typeface="+mn-cs"/>
              </a:rPr>
              <a:t>Максимальний розмір добових, які не включаються у 2024-2025 роках до оподатковуваного доходу фізичної особи:</a:t>
            </a:r>
            <a:endParaRPr lang="uk-UA" altLang="uk-UA" sz="3000" kern="1200" dirty="0">
              <a:latin typeface="+mn-lt"/>
              <a:ea typeface="+mn-ea"/>
              <a:cs typeface="+mn-cs"/>
            </a:endParaRPr>
          </a:p>
          <a:p>
            <a:pPr algn="l" eaLnBrk="1" hangingPunct="1">
              <a:lnSpc>
                <a:spcPct val="100000"/>
              </a:lnSpc>
              <a:buClrTx/>
              <a:buSzTx/>
            </a:pPr>
            <a:endParaRPr lang="uk-UA" altLang="uk-UA" sz="3000" kern="1200" dirty="0">
              <a:latin typeface="+mn-lt"/>
              <a:ea typeface="+mn-ea"/>
              <a:cs typeface="+mn-cs"/>
            </a:endParaRPr>
          </a:p>
          <a:p>
            <a:pPr algn="l" eaLnBrk="1" hangingPunct="1">
              <a:lnSpc>
                <a:spcPct val="100000"/>
              </a:lnSpc>
              <a:buClrTx/>
              <a:buSzTx/>
            </a:pPr>
            <a:endParaRPr lang="uk-UA" altLang="uk-UA" sz="3000" kern="1200" dirty="0">
              <a:latin typeface="+mn-lt"/>
              <a:ea typeface="+mn-ea"/>
              <a:cs typeface="+mn-cs"/>
            </a:endParaRPr>
          </a:p>
          <a:p>
            <a:pPr algn="l" eaLnBrk="1" hangingPunct="1">
              <a:lnSpc>
                <a:spcPct val="100000"/>
              </a:lnSpc>
              <a:buClrTx/>
              <a:buSzTx/>
            </a:pPr>
            <a:endParaRPr lang="uk-UA" altLang="uk-UA" sz="3000" kern="1200" dirty="0">
              <a:latin typeface="+mn-lt"/>
              <a:ea typeface="+mn-ea"/>
              <a:cs typeface="+mn-cs"/>
            </a:endParaRPr>
          </a:p>
        </p:txBody>
      </p:sp>
      <p:sp>
        <p:nvSpPr>
          <p:cNvPr id="1638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graphicFrame>
        <p:nvGraphicFramePr>
          <p:cNvPr id="7" name="Таблиця 7"/>
          <p:cNvGraphicFramePr>
            <a:graphicFrameLocks noGrp="1"/>
          </p:cNvGraphicFramePr>
          <p:nvPr/>
        </p:nvGraphicFramePr>
        <p:xfrm>
          <a:off x="479425" y="2275205"/>
          <a:ext cx="11162030" cy="2160538"/>
        </p:xfrm>
        <a:graphic>
          <a:graphicData uri="http://schemas.openxmlformats.org/drawingml/2006/table">
            <a:tbl>
              <a:tblPr firstRow="1" bandRow="1">
                <a:tableStyleId>{5940675A-B579-460E-94D1-54222C63F5DA}</a:tableStyleId>
              </a:tblPr>
              <a:tblGrid>
                <a:gridCol w="3560445"/>
                <a:gridCol w="7601269"/>
              </a:tblGrid>
              <a:tr h="1124168">
                <a:tc>
                  <a:txBody>
                    <a:bodyPr/>
                    <a:lstStyle/>
                    <a:p>
                      <a:pPr algn="l"/>
                      <a:r>
                        <a:rPr lang="uk-UA" altLang="uk-UA" sz="2800" b="1" dirty="0"/>
                        <a:t>Країна відрядження</a:t>
                      </a:r>
                      <a:endParaRPr lang="uk-UA" altLang="uk-UA" sz="2800" b="1" dirty="0"/>
                    </a:p>
                  </a:txBody>
                  <a:tcPr marT="45730" marB="4573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a:lnSpc>
                          <a:spcPct val="80000"/>
                        </a:lnSpc>
                      </a:pPr>
                      <a:r>
                        <a:rPr lang="uk-UA" altLang="uk-UA" sz="2800" b="1" dirty="0"/>
                        <a:t>Максимальний розмір добових із розрахунку на 1 календарний день відрядження</a:t>
                      </a:r>
                      <a:endParaRPr lang="uk-UA" altLang="uk-UA" sz="2800" b="1" dirty="0"/>
                    </a:p>
                  </a:txBody>
                  <a:tcPr marT="45730" marB="4573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r h="518160">
                <a:tc>
                  <a:txBody>
                    <a:bodyPr/>
                    <a:lstStyle/>
                    <a:p>
                      <a:pPr algn="l"/>
                      <a:r>
                        <a:rPr lang="uk-UA" altLang="uk-UA" sz="2800" dirty="0"/>
                        <a:t>Україна	</a:t>
                      </a:r>
                      <a:endParaRPr lang="uk-UA" sz="2800" dirty="0"/>
                    </a:p>
                  </a:txBody>
                  <a:tcPr marT="45730" marB="4573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a:r>
                        <a:rPr lang="uk-UA" altLang="uk-UA" sz="2800" dirty="0"/>
                        <a:t>710 грн - 2024 рік, 800 грн - 2025 рік*</a:t>
                      </a:r>
                      <a:endParaRPr lang="uk-UA" sz="2800" dirty="0"/>
                    </a:p>
                  </a:txBody>
                  <a:tcPr marT="45730" marB="4573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r h="518210">
                <a:tc>
                  <a:txBody>
                    <a:bodyPr/>
                    <a:lstStyle/>
                    <a:p>
                      <a:pPr algn="l"/>
                      <a:r>
                        <a:rPr lang="uk-UA" altLang="uk-UA" sz="2800" dirty="0"/>
                        <a:t>Закордон</a:t>
                      </a:r>
                      <a:endParaRPr lang="uk-UA" sz="2800" dirty="0"/>
                    </a:p>
                  </a:txBody>
                  <a:tcPr marT="45730" marB="4573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uk-UA" altLang="uk-UA" sz="2800" dirty="0"/>
                        <a:t>80 євро**</a:t>
                      </a:r>
                      <a:endParaRPr lang="uk-UA" altLang="uk-UA" sz="2800" dirty="0"/>
                    </a:p>
                  </a:txBody>
                  <a:tcPr marT="45730" marB="4573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bl>
          </a:graphicData>
        </a:graphic>
      </p:graphicFrame>
      <p:sp>
        <p:nvSpPr>
          <p:cNvPr id="16402" name="TextBox 7"/>
          <p:cNvSpPr txBox="1"/>
          <p:nvPr/>
        </p:nvSpPr>
        <p:spPr>
          <a:xfrm>
            <a:off x="479425" y="4436110"/>
            <a:ext cx="11162030" cy="2042795"/>
          </a:xfrm>
          <a:prstGeom prst="rect">
            <a:avLst/>
          </a:prstGeom>
          <a:noFill/>
          <a:ln w="9525">
            <a:noFill/>
          </a:ln>
        </p:spPr>
        <p:txBody>
          <a:bodyPr anchor="t" anchorCtr="0">
            <a:noAutofit/>
          </a:bodyPr>
          <a:p>
            <a:pPr algn="r">
              <a:lnSpc>
                <a:spcPct val="80000"/>
              </a:lnSpc>
              <a:buFontTx/>
            </a:pPr>
            <a:r>
              <a:rPr lang="uk-UA" altLang="uk-UA" sz="2400" dirty="0">
                <a:latin typeface="Calibri" panose="020F0502020204030204" pitchFamily="34" charset="0"/>
              </a:rPr>
              <a:t>*не більше 0,1 мінімальної заробітної плати на 1 січня звітного року.</a:t>
            </a:r>
            <a:endParaRPr lang="uk-UA" altLang="uk-UA" sz="2400" dirty="0">
              <a:latin typeface="Calibri" panose="020F0502020204030204" pitchFamily="34" charset="0"/>
            </a:endParaRPr>
          </a:p>
          <a:p>
            <a:pPr algn="r">
              <a:lnSpc>
                <a:spcPct val="80000"/>
              </a:lnSpc>
              <a:buFontTx/>
            </a:pPr>
            <a:r>
              <a:rPr lang="uk-UA" altLang="uk-UA" sz="2400" dirty="0">
                <a:latin typeface="Calibri" panose="020F0502020204030204" pitchFamily="34" charset="0"/>
              </a:rPr>
              <a:t>**на кожен календарний день такого відрядження за офіційним курсом, установленим НБУ.</a:t>
            </a:r>
            <a:endParaRPr lang="uk-UA" altLang="uk-UA" sz="2400" dirty="0">
              <a:latin typeface="Calibri" panose="020F0502020204030204" pitchFamily="34" charset="0"/>
            </a:endParaRPr>
          </a:p>
          <a:p>
            <a:pPr algn="r">
              <a:lnSpc>
                <a:spcPct val="80000"/>
              </a:lnSpc>
              <a:buFontTx/>
            </a:pPr>
            <a:endParaRPr lang="uk-UA" altLang="uk-UA" sz="2400" dirty="0">
              <a:solidFill>
                <a:srgbClr val="FF0000"/>
              </a:solidFill>
              <a:latin typeface="Calibri" panose="020F0502020204030204" pitchFamily="34" charset="0"/>
            </a:endParaRPr>
          </a:p>
          <a:p>
            <a:pPr algn="r">
              <a:lnSpc>
                <a:spcPct val="80000"/>
              </a:lnSpc>
              <a:buFontTx/>
            </a:pPr>
            <a:r>
              <a:rPr lang="uk-UA" altLang="uk-UA" sz="2400" b="1" dirty="0">
                <a:solidFill>
                  <a:schemeClr val="tx1"/>
                </a:solidFill>
                <a:latin typeface="Calibri" panose="020F0502020204030204" pitchFamily="34" charset="0"/>
              </a:rPr>
              <a:t>! Добові по Україні для бюджетників – 300 грн за добу</a:t>
            </a:r>
            <a:endParaRPr lang="uk-UA" altLang="uk-UA" sz="2400" b="1" dirty="0">
              <a:solidFill>
                <a:schemeClr val="tx1"/>
              </a:solidFill>
              <a:latin typeface="Calibri" panose="020F0502020204030204" pitchFamily="34" charset="0"/>
            </a:endParaRPr>
          </a:p>
          <a:p>
            <a:pPr algn="r">
              <a:lnSpc>
                <a:spcPct val="80000"/>
              </a:lnSpc>
              <a:buFontTx/>
            </a:pPr>
            <a:r>
              <a:rPr lang="uk-UA" altLang="uk-UA" sz="2400" b="1" dirty="0">
                <a:solidFill>
                  <a:schemeClr val="tx1"/>
                </a:solidFill>
                <a:latin typeface="Calibri" panose="020F0502020204030204" pitchFamily="34" charset="0"/>
              </a:rPr>
              <a:t>(мінімальний розмір для небюджету)</a:t>
            </a:r>
            <a:endParaRPr lang="uk-UA" altLang="uk-UA" sz="2400" b="1" dirty="0">
              <a:solidFill>
                <a:schemeClr val="tx1"/>
              </a:solidFill>
              <a:latin typeface="Calibri" panose="020F0502020204030204" pitchFamily="34" charset="0"/>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неоподатковувані доходи</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4515" name="Rectangle 3"/>
          <p:cNvSpPr>
            <a:spLocks noGrp="1" noChangeArrowheads="1"/>
          </p:cNvSpPr>
          <p:nvPr>
            <p:ph type="subTitle" idx="1" hasCustomPrompt="1"/>
          </p:nvPr>
        </p:nvSpPr>
        <p:spPr>
          <a:xfrm>
            <a:off x="479425" y="853440"/>
            <a:ext cx="11258550" cy="5455920"/>
          </a:xfrm>
        </p:spPr>
        <p:txBody>
          <a:bodyPr vert="horz" wrap="square" lIns="91440" tIns="45720" rIns="91440" bIns="45720" numCol="1" rtlCol="0" anchor="t" anchorCtr="0" compatLnSpc="1">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Неоподатковувані доходи ПДФО і ВЗ:</a:t>
            </a:r>
            <a:endParaRPr kumimoji="0" lang="uk-UA" altLang="uk-UA" sz="2800" b="1"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000"/>
              </a:spcBef>
              <a:spcAft>
                <a:spcPts val="0"/>
              </a:spcAft>
              <a:buClrTx/>
              <a:buSzTx/>
              <a:buFont typeface="Arial" panose="020B0604020202020204" pitchFamily="34" charset="0"/>
              <a:buChar char="•"/>
              <a:defRPr/>
            </a:pP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Подарунок </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у </a:t>
            </a: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натуральній </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формі у межах 25% від МЗП у розрахунку на місяць (1 775 грн – 2024 рік, </a:t>
            </a:r>
            <a:r>
              <a:rPr lang="uk-UA" altLang="uk-UA" sz="2800" noProof="0" dirty="0">
                <a:ln>
                  <a:noFill/>
                </a:ln>
                <a:effectLst/>
                <a:uLnTx/>
                <a:uFillTx/>
                <a:sym typeface="+mn-ea"/>
              </a:rPr>
              <a:t>2 000 грн – 2025 рік</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000"/>
              </a:spcBef>
              <a:spcAft>
                <a:spcPts val="0"/>
              </a:spcAft>
              <a:buClrTx/>
              <a:buSzTx/>
              <a:buFont typeface="Arial" panose="020B0604020202020204" pitchFamily="34" charset="0"/>
              <a:buChar char="•"/>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Допомога на </a:t>
            </a: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поховання</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надана роботодавцем в сумі в межах 8 480 грн у 2024-2025 роках;</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000"/>
              </a:spcBef>
              <a:spcAft>
                <a:spcPts val="0"/>
              </a:spcAft>
              <a:buClrTx/>
              <a:buSzTx/>
              <a:buFont typeface="Arial" panose="020B0604020202020204" pitchFamily="34" charset="0"/>
              <a:buChar char="•"/>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Нецільова </a:t>
            </a: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благодійна </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допомога в межах 4 240 грн за 2024-2025 роки;</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000"/>
              </a:spcBef>
              <a:spcAft>
                <a:spcPts val="0"/>
              </a:spcAft>
              <a:buClrTx/>
              <a:buSzTx/>
              <a:buFont typeface="Arial" panose="020B0604020202020204" pitchFamily="34" charset="0"/>
              <a:buChar char="•"/>
              <a:defRPr/>
            </a:pPr>
            <a:r>
              <a:rPr kumimoji="0" lang="uk-UA" altLang="uk-UA" sz="2800" b="0" i="0" u="none" strike="noStrike" kern="1200" cap="none" spc="0" normalizeH="0" baseline="0" noProof="0" dirty="0">
                <a:ln>
                  <a:noFill/>
                </a:ln>
                <a:solidFill>
                  <a:schemeClr val="tx1"/>
                </a:solidFill>
                <a:effectLst/>
                <a:uLnTx/>
                <a:uFillTx/>
                <a:latin typeface="+mn-lt"/>
                <a:ea typeface="+mn-ea"/>
                <a:cs typeface="+mn-cs"/>
              </a:rPr>
              <a:t>Вартість </a:t>
            </a: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навчання</a:t>
            </a:r>
            <a:r>
              <a:rPr kumimoji="0" lang="uk-UA" altLang="uk-UA" sz="2800" b="0" i="0" u="none" strike="noStrike" kern="1200" cap="none" spc="0" normalizeH="0" baseline="0" noProof="0" dirty="0">
                <a:ln>
                  <a:noFill/>
                </a:ln>
                <a:solidFill>
                  <a:schemeClr val="tx1"/>
                </a:solidFill>
                <a:effectLst/>
                <a:uLnTx/>
                <a:uFillTx/>
                <a:latin typeface="+mn-lt"/>
                <a:ea typeface="+mn-ea"/>
                <a:cs typeface="+mn-cs"/>
              </a:rPr>
              <a:t>, сплачена будь-якою юридичною або фізичною особою на користь вітчизняних вищих та професійно-технічних навчальних закладів за здобуття освіти, за підготовку чи перепідготовку платника податку, у розмірі, що не перевищує 3 МЗП (21 300 грн – 2024 р., 24 000 грн у 2025 р.), за кожний повний або неповний місяць навчання, підготовки чи перепідготовки;</a:t>
            </a:r>
            <a:endParaRPr kumimoji="0" lang="uk-UA" altLang="uk-UA"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8434"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неоподатковувані доходи</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5539" name="Rectangle 3"/>
          <p:cNvSpPr>
            <a:spLocks noGrp="1" noChangeArrowheads="1"/>
          </p:cNvSpPr>
          <p:nvPr>
            <p:ph type="subTitle" idx="1" hasCustomPrompt="1"/>
          </p:nvPr>
        </p:nvSpPr>
        <p:spPr>
          <a:xfrm>
            <a:off x="479425" y="908368"/>
            <a:ext cx="11161713" cy="4681538"/>
          </a:xfrm>
        </p:spPr>
        <p:txBody>
          <a:bodyPr vert="horz" wrap="square" lIns="91440" tIns="45720" rIns="91440" bIns="45720" numCol="1" rtlCol="0" anchor="t" anchorCtr="0" compatLnSpc="1">
            <a:normAutofit fontScale="90000" lnSpcReduction="10000"/>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uk-UA" altLang="uk-UA" sz="3110" b="1" i="0" u="none" strike="noStrike" kern="1200" cap="none" spc="0" normalizeH="0" baseline="0" noProof="0" dirty="0">
                <a:ln>
                  <a:noFill/>
                </a:ln>
                <a:solidFill>
                  <a:schemeClr val="tx1"/>
                </a:solidFill>
                <a:effectLst/>
                <a:uLnTx/>
                <a:uFillTx/>
                <a:latin typeface="+mn-lt"/>
                <a:ea typeface="+mn-ea"/>
                <a:cs typeface="+mn-cs"/>
              </a:rPr>
              <a:t>Неоподатковувані доходи ПДФО і ВЗ:</a:t>
            </a:r>
            <a:endParaRPr kumimoji="0" lang="uk-UA" altLang="uk-UA" sz="311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000"/>
              </a:spcBef>
              <a:spcAft>
                <a:spcPts val="0"/>
              </a:spcAft>
              <a:buClrTx/>
              <a:buSzTx/>
              <a:buFont typeface="Arial" panose="020B0604020202020204" pitchFamily="34" charset="0"/>
              <a:buChar char="•"/>
              <a:defRPr/>
            </a:pPr>
            <a:r>
              <a:rPr kumimoji="0" lang="ru-RU" altLang="uk-UA" sz="3110" b="0" i="0" u="none" strike="noStrike" kern="1200" cap="none" spc="0" normalizeH="0" baseline="0" noProof="0" dirty="0">
                <a:ln>
                  <a:noFill/>
                </a:ln>
                <a:solidFill>
                  <a:schemeClr val="tx1"/>
                </a:solidFill>
                <a:effectLst/>
                <a:uLnTx/>
                <a:uFillTx/>
                <a:latin typeface="+mn-lt"/>
                <a:ea typeface="+mn-ea"/>
                <a:cs typeface="+mn-cs"/>
              </a:rPr>
              <a:t>В</a:t>
            </a:r>
            <a:r>
              <a:rPr kumimoji="0" lang="uk-UA" altLang="uk-UA" sz="3110" b="0" i="0" u="none" strike="noStrike" kern="1200" cap="none" spc="0" normalizeH="0" baseline="0" noProof="0" dirty="0" err="1">
                <a:ln>
                  <a:noFill/>
                </a:ln>
                <a:solidFill>
                  <a:schemeClr val="tx1"/>
                </a:solidFill>
                <a:effectLst/>
                <a:uLnTx/>
                <a:uFillTx/>
                <a:latin typeface="+mn-lt"/>
                <a:ea typeface="+mn-ea"/>
                <a:cs typeface="+mn-cs"/>
              </a:rPr>
              <a:t>артість</a:t>
            </a:r>
            <a:r>
              <a:rPr kumimoji="0" lang="uk-UA" altLang="uk-UA" sz="3110" b="0" i="0" u="none" strike="noStrike" kern="1200" cap="none" spc="0" normalizeH="0" baseline="0" noProof="0" dirty="0">
                <a:ln>
                  <a:noFill/>
                </a:ln>
                <a:solidFill>
                  <a:schemeClr val="tx1"/>
                </a:solidFill>
                <a:effectLst/>
                <a:uLnTx/>
                <a:uFillTx/>
                <a:latin typeface="+mn-lt"/>
                <a:ea typeface="+mn-ea"/>
                <a:cs typeface="+mn-cs"/>
              </a:rPr>
              <a:t> </a:t>
            </a:r>
            <a:r>
              <a:rPr kumimoji="0" lang="uk-UA" altLang="uk-UA" sz="3110" b="1" i="0" u="none" strike="noStrike" kern="1200" cap="none" spc="0" normalizeH="0" baseline="0" noProof="0" dirty="0">
                <a:ln>
                  <a:noFill/>
                </a:ln>
                <a:solidFill>
                  <a:schemeClr val="tx1"/>
                </a:solidFill>
                <a:effectLst/>
                <a:uLnTx/>
                <a:uFillTx/>
                <a:latin typeface="+mn-lt"/>
                <a:ea typeface="+mn-ea"/>
                <a:cs typeface="+mn-cs"/>
              </a:rPr>
              <a:t>путівок </a:t>
            </a:r>
            <a:r>
              <a:rPr kumimoji="0" lang="uk-UA" altLang="uk-UA" sz="3110" b="0" i="0" u="none" strike="noStrike" kern="1200" cap="none" spc="0" normalizeH="0" baseline="0" noProof="0" dirty="0">
                <a:ln>
                  <a:noFill/>
                </a:ln>
                <a:solidFill>
                  <a:schemeClr val="tx1"/>
                </a:solidFill>
                <a:effectLst/>
                <a:uLnTx/>
                <a:uFillTx/>
                <a:latin typeface="+mn-lt"/>
                <a:ea typeface="+mn-ea"/>
                <a:cs typeface="+mn-cs"/>
              </a:rPr>
              <a:t>на відпочинок, оздоровлення та лікування, зокрема, на реабілітацію інвалідів на території України платника податку та/або членів його сім'ї першого ступеня споріднення, які надає роботодавець - платник податку на прибуток підприємств 1 раз на рік безоплатно або зі знижкою (у розмірі такої), у розмірі, що не перевищує 5 МЗП (35 500 грн у 2024 р., 40 000 грн у 2025 році);</a:t>
            </a:r>
            <a:endParaRPr kumimoji="0" lang="uk-UA" altLang="uk-UA" sz="311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ts val="1000"/>
              </a:spcBef>
              <a:spcAft>
                <a:spcPts val="0"/>
              </a:spcAft>
              <a:buClrTx/>
              <a:buSzTx/>
              <a:buFont typeface="Arial" panose="020B0604020202020204" pitchFamily="34" charset="0"/>
              <a:buChar char="•"/>
              <a:defRPr/>
            </a:pPr>
            <a:r>
              <a:rPr kumimoji="0" lang="uk-UA" altLang="uk-UA" sz="3110" b="1" i="0" u="none" strike="noStrike" kern="1200" cap="none" spc="0" normalizeH="0" baseline="0" noProof="0" dirty="0">
                <a:ln>
                  <a:noFill/>
                </a:ln>
                <a:solidFill>
                  <a:schemeClr val="tx1"/>
                </a:solidFill>
                <a:effectLst/>
                <a:uLnTx/>
                <a:uFillTx/>
                <a:latin typeface="+mn-lt"/>
                <a:ea typeface="+mn-ea"/>
                <a:cs typeface="+mn-cs"/>
              </a:rPr>
              <a:t>Внески </a:t>
            </a:r>
            <a:r>
              <a:rPr kumimoji="0" lang="uk-UA" altLang="uk-UA" sz="3110" b="0" i="0" u="none" strike="noStrike" kern="1200" cap="none" spc="0" normalizeH="0" baseline="0" noProof="0" dirty="0">
                <a:ln>
                  <a:noFill/>
                </a:ln>
                <a:solidFill>
                  <a:schemeClr val="tx1"/>
                </a:solidFill>
                <a:effectLst/>
                <a:uLnTx/>
                <a:uFillTx/>
                <a:latin typeface="+mn-lt"/>
                <a:ea typeface="+mn-ea"/>
                <a:cs typeface="+mn-cs"/>
              </a:rPr>
              <a:t>на недержавне пенсійне забезпечення та за договорами добровільного медичного страхування, сплачені роботодавцем-резидентом у розмірі в межах 30% від заробітної плати, нарахованої такому працівнику за місяць.</a:t>
            </a:r>
            <a:endParaRPr kumimoji="0" lang="uk-UA" altLang="uk-UA" sz="3110" b="0" i="0" u="none" strike="noStrike" kern="1200" cap="none" spc="0" normalizeH="0" baseline="0" noProof="0" dirty="0">
              <a:ln>
                <a:noFill/>
              </a:ln>
              <a:solidFill>
                <a:schemeClr val="tx1"/>
              </a:solidFill>
              <a:effectLst/>
              <a:uLnTx/>
              <a:uFillTx/>
              <a:latin typeface="+mn-lt"/>
              <a:ea typeface="+mn-ea"/>
              <a:cs typeface="+mn-cs"/>
            </a:endParaRPr>
          </a:p>
        </p:txBody>
      </p:sp>
      <p:sp>
        <p:nvSpPr>
          <p:cNvPr id="19458"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 неоподатковувані доходи</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3074" name="Rectangle 3"/>
          <p:cNvSpPr>
            <a:spLocks noGrp="1"/>
          </p:cNvSpPr>
          <p:nvPr>
            <p:ph type="subTitle" idx="1" hasCustomPrompt="1"/>
          </p:nvPr>
        </p:nvSpPr>
        <p:spPr>
          <a:xfrm>
            <a:off x="514350" y="1343660"/>
            <a:ext cx="11293475" cy="5109845"/>
          </a:xfrm>
        </p:spPr>
        <p:txBody>
          <a:bodyPr vert="horz" wrap="square" lIns="91440" tIns="45720" rIns="91440" bIns="45720" anchor="t" anchorCtr="0"/>
          <a:p>
            <a:pPr marR="0" lvl="0" algn="l" defTabSz="914400" rtl="0" eaLnBrk="1" fontAlgn="auto" latinLnBrk="0" hangingPunct="1">
              <a:lnSpc>
                <a:spcPct val="100000"/>
              </a:lnSpc>
              <a:spcBef>
                <a:spcPts val="600"/>
              </a:spcBef>
              <a:spcAft>
                <a:spcPts val="0"/>
              </a:spcAft>
              <a:buClrTx/>
              <a:buSzTx/>
              <a:buFont typeface="Arial" panose="020B0604020202020204" pitchFamily="34" charset="0"/>
              <a:buNone/>
              <a:defRPr/>
            </a:pPr>
            <a:r>
              <a:rPr lang="uk-UA" altLang="uk-UA" sz="2800" kern="1200" dirty="0">
                <a:latin typeface="+mn-lt"/>
                <a:ea typeface="+mn-ea"/>
                <a:cs typeface="+mn-cs"/>
              </a:rPr>
              <a:t>1. Коли у працівника </a:t>
            </a:r>
            <a:r>
              <a:rPr lang="uk-UA" altLang="uk-UA" sz="2800" b="1" kern="1200" dirty="0">
                <a:latin typeface="+mn-lt"/>
                <a:ea typeface="+mn-ea"/>
                <a:cs typeface="+mn-cs"/>
              </a:rPr>
              <a:t>немає зарплати у розрахунковому періоді</a:t>
            </a:r>
            <a:r>
              <a:rPr lang="uk-UA" altLang="uk-UA" sz="2800" kern="1200" dirty="0">
                <a:latin typeface="+mn-lt"/>
                <a:ea typeface="+mn-ea"/>
                <a:cs typeface="+mn-cs"/>
              </a:rPr>
              <a:t> для </a:t>
            </a:r>
            <a:r>
              <a:rPr lang="uk-UA" altLang="uk-UA" sz="2800" dirty="0">
                <a:sym typeface="+mn-ea"/>
              </a:rPr>
              <a:t>обчислення середньої зарплати для відпустки чи компенсації </a:t>
            </a:r>
            <a:r>
              <a:rPr lang="uk-UA" altLang="uk-UA" sz="2800" dirty="0">
                <a:sym typeface="+mn-ea"/>
              </a:rPr>
              <a:t>відпустки, беремо його оклад або поточну мінімалку 8000 грн, якщо вона більша на день початку відпустки або звільнення.</a:t>
            </a:r>
            <a:endParaRPr lang="uk-UA" altLang="uk-UA" sz="2800" kern="1200" dirty="0">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anose="020B0604020202020204" pitchFamily="34" charset="0"/>
              <a:buNone/>
              <a:defRPr/>
            </a:pPr>
            <a:r>
              <a:rPr lang="uk-UA" altLang="uk-UA" sz="2800" dirty="0">
                <a:sym typeface="+mn-ea"/>
              </a:rPr>
              <a:t>2. Коли у працівника </a:t>
            </a:r>
            <a:r>
              <a:rPr lang="uk-UA" altLang="uk-UA" sz="2800" b="1" dirty="0">
                <a:sym typeface="+mn-ea"/>
              </a:rPr>
              <a:t>немає 6 міс. страхового стажу</a:t>
            </a:r>
            <a:r>
              <a:rPr lang="uk-UA" altLang="uk-UA" sz="2800" dirty="0">
                <a:sym typeface="+mn-ea"/>
              </a:rPr>
              <a:t> у попередніх 12 міс. до початку </a:t>
            </a:r>
            <a:r>
              <a:rPr lang="uk-UA" altLang="uk-UA" sz="2800" b="1" dirty="0">
                <a:sym typeface="+mn-ea"/>
              </a:rPr>
              <a:t>лікарняного</a:t>
            </a:r>
            <a:r>
              <a:rPr lang="uk-UA" altLang="uk-UA" sz="2800" dirty="0">
                <a:sym typeface="+mn-ea"/>
              </a:rPr>
              <a:t>, обмежуємо середню 8000/30,44=262,81 грн.</a:t>
            </a:r>
            <a:endParaRPr lang="uk-UA" altLang="uk-UA" sz="2800" kern="1200" dirty="0">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anose="020B0604020202020204" pitchFamily="34" charset="0"/>
              <a:buNone/>
              <a:defRPr/>
            </a:pPr>
            <a:r>
              <a:rPr lang="uk-UA" altLang="uk-UA" sz="2800" dirty="0">
                <a:sym typeface="+mn-ea"/>
              </a:rPr>
              <a:t>3. Коли у працівниці </a:t>
            </a:r>
            <a:r>
              <a:rPr lang="uk-UA" altLang="uk-UA" sz="2800" b="1" dirty="0">
                <a:sym typeface="+mn-ea"/>
              </a:rPr>
              <a:t>немає 6 міс. страхового стажу </a:t>
            </a:r>
            <a:r>
              <a:rPr lang="uk-UA" altLang="uk-UA" sz="2800" dirty="0">
                <a:sym typeface="+mn-ea"/>
              </a:rPr>
              <a:t>у попередніх 12 міс. до початку лікарняного </a:t>
            </a:r>
            <a:r>
              <a:rPr lang="uk-UA" altLang="uk-UA" sz="2800" b="1" dirty="0">
                <a:sym typeface="+mn-ea"/>
              </a:rPr>
              <a:t>по вагітності</a:t>
            </a:r>
            <a:r>
              <a:rPr lang="uk-UA" altLang="uk-UA" sz="2800" dirty="0">
                <a:sym typeface="+mn-ea"/>
              </a:rPr>
              <a:t>, обмежуємо середню 8000*2/30,44=525,62 грн.</a:t>
            </a:r>
            <a:endParaRPr lang="uk-UA" altLang="uk-UA" sz="2800" kern="1200" dirty="0">
              <a:latin typeface="+mn-lt"/>
              <a:ea typeface="+mn-ea"/>
              <a:cs typeface="+mn-cs"/>
            </a:endParaRPr>
          </a:p>
          <a:p>
            <a:pPr marR="0" lvl="0" algn="l" defTabSz="914400" rtl="0" eaLnBrk="1" fontAlgn="auto" latinLnBrk="0" hangingPunct="1">
              <a:lnSpc>
                <a:spcPct val="100000"/>
              </a:lnSpc>
              <a:spcBef>
                <a:spcPts val="600"/>
              </a:spcBef>
              <a:spcAft>
                <a:spcPts val="0"/>
              </a:spcAft>
              <a:buClrTx/>
              <a:buSzTx/>
              <a:buFont typeface="Arial" panose="020B0604020202020204" pitchFamily="34" charset="0"/>
              <a:buNone/>
              <a:defRPr/>
            </a:pPr>
            <a:r>
              <a:rPr lang="uk-UA" altLang="uk-UA" sz="2800" dirty="0">
                <a:sym typeface="+mn-ea"/>
              </a:rPr>
              <a:t>4. </a:t>
            </a:r>
            <a:r>
              <a:rPr lang="uk-UA" altLang="uk-UA" sz="2800" b="1" dirty="0">
                <a:sym typeface="+mn-ea"/>
              </a:rPr>
              <a:t>Мінімальна </a:t>
            </a:r>
            <a:r>
              <a:rPr lang="uk-UA" altLang="uk-UA" sz="2800" dirty="0">
                <a:sym typeface="+mn-ea"/>
              </a:rPr>
              <a:t>середня 1 дня лікарняного по вагітності 8000/30,44=262,81 грн.</a:t>
            </a:r>
            <a:endParaRPr lang="uk-UA" altLang="uk-UA" sz="2900" kern="1200" dirty="0">
              <a:latin typeface="+mn-lt"/>
              <a:ea typeface="+mn-ea"/>
              <a:cs typeface="+mn-cs"/>
            </a:endParaRPr>
          </a:p>
        </p:txBody>
      </p:sp>
      <p:sp>
        <p:nvSpPr>
          <p:cNvPr id="3075"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3"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обмеження в оплаті лікарняних, відпусток, відряджень</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68611" name="Rectangle 3"/>
          <p:cNvSpPr>
            <a:spLocks noGrp="1" noChangeArrowheads="1"/>
          </p:cNvSpPr>
          <p:nvPr>
            <p:ph type="subTitle" idx="1" hasCustomPrompt="1"/>
          </p:nvPr>
        </p:nvSpPr>
        <p:spPr>
          <a:xfrm>
            <a:off x="477520" y="1252220"/>
            <a:ext cx="11199495" cy="5200650"/>
          </a:xfrm>
        </p:spPr>
        <p:txBody>
          <a:bodyPr vert="horz" wrap="square" lIns="91440" tIns="45720" rIns="91440" bIns="45720" numCol="1" rtlCol="0" anchor="t" anchorCtr="0" compatLnSpc="1">
            <a:noAutofit/>
          </a:bodyPr>
          <a:lstStyle/>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Згідно зі ст. 34 Закону “Про Державний бюджет України на 2025 рік” від 19.11.2024 № 4059 обчислення індексу споживчих цін для індексації грошових доходів населення провадиться наростаючим підсумком, починаючи </a:t>
            </a:r>
            <a:r>
              <a:rPr lang="uk-UA" altLang="uk-UA" sz="2800" b="1" noProof="0" dirty="0">
                <a:ln>
                  <a:noFill/>
                </a:ln>
                <a:effectLst/>
                <a:uLnTx/>
                <a:uFillTx/>
                <a:sym typeface="+mn-ea"/>
              </a:rPr>
              <a:t>з січня 2025 року, який приймається за 1 або 100 відсотків</a:t>
            </a:r>
            <a:r>
              <a:rPr lang="uk-UA" altLang="uk-UA" sz="2800" noProof="0" dirty="0">
                <a:ln>
                  <a:noFill/>
                </a:ln>
                <a:effectLst/>
                <a:uLnTx/>
                <a:uFillTx/>
                <a:sym typeface="+mn-ea"/>
              </a:rPr>
              <a:t>. Сума індексації, яка склалась у грудні 2024 року, у січні 2025 року </a:t>
            </a:r>
            <a:r>
              <a:rPr lang="uk-UA" altLang="uk-UA" sz="2800" b="1" noProof="0" dirty="0">
                <a:ln>
                  <a:noFill/>
                </a:ln>
                <a:effectLst/>
                <a:uLnTx/>
                <a:uFillTx/>
                <a:sym typeface="+mn-ea"/>
              </a:rPr>
              <a:t>не нараховується</a:t>
            </a:r>
            <a:r>
              <a:rPr lang="uk-UA" altLang="uk-UA" sz="2800" noProof="0" dirty="0">
                <a:ln>
                  <a:noFill/>
                </a:ln>
                <a:effectLst/>
                <a:uLnTx/>
                <a:uFillTx/>
                <a:sym typeface="+mn-ea"/>
              </a:rPr>
              <a:t>.</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Це означає, що «базовим» місяцем для обчислення індексації </a:t>
            </a:r>
            <a:r>
              <a:rPr lang="uk-UA" altLang="uk-UA" sz="2800" b="1" u="sng" noProof="0" dirty="0">
                <a:ln>
                  <a:noFill/>
                </a:ln>
                <a:effectLst/>
                <a:uLnTx/>
                <a:uFillTx/>
                <a:sym typeface="+mn-ea"/>
              </a:rPr>
              <a:t>для всіх</a:t>
            </a:r>
            <a:r>
              <a:rPr lang="uk-UA" altLang="uk-UA" sz="2800" b="1" noProof="0" dirty="0">
                <a:ln>
                  <a:noFill/>
                </a:ln>
                <a:effectLst/>
                <a:uLnTx/>
                <a:uFillTx/>
                <a:sym typeface="+mn-ea"/>
              </a:rPr>
              <a:t> буде січень 2025 року</a:t>
            </a:r>
            <a:r>
              <a:rPr lang="uk-UA" altLang="uk-UA" sz="2800" noProof="0" dirty="0">
                <a:ln>
                  <a:noFill/>
                </a:ln>
                <a:effectLst/>
                <a:uLnTx/>
                <a:uFillTx/>
                <a:sym typeface="+mn-ea"/>
              </a:rPr>
              <a:t> незалежно від того, коли до цього підвищували оклади працівників.</a:t>
            </a:r>
            <a:endParaRPr lang="uk-UA" altLang="uk-UA" sz="2800" noProof="0" dirty="0">
              <a:ln>
                <a:noFill/>
              </a:ln>
              <a:effectLst/>
              <a:uLnTx/>
              <a:uFillTx/>
              <a:sym typeface="+mn-ea"/>
            </a:endParaRPr>
          </a:p>
          <a:p>
            <a:pPr marR="0" lvl="0" algn="l" defTabSz="914400" rtl="0" eaLnBrk="1" fontAlgn="auto" latinLnBrk="0" hangingPunct="1">
              <a:lnSpc>
                <a:spcPct val="100000"/>
              </a:lnSpc>
              <a:spcBef>
                <a:spcPts val="1200"/>
              </a:spcBef>
              <a:spcAft>
                <a:spcPts val="0"/>
              </a:spcAft>
              <a:buClrTx/>
              <a:buSzTx/>
              <a:buFont typeface="Arial" panose="020B0604020202020204" pitchFamily="34" charset="0"/>
              <a:defRPr/>
            </a:pPr>
            <a:r>
              <a:rPr lang="uk-UA" altLang="uk-UA" sz="2800" noProof="0" dirty="0">
                <a:ln>
                  <a:noFill/>
                </a:ln>
                <a:effectLst/>
                <a:uLnTx/>
                <a:uFillTx/>
                <a:sym typeface="+mn-ea"/>
              </a:rPr>
              <a:t>Індексація 2024 року у наступному році не буде нараховуватись, тому принаймні у</a:t>
            </a:r>
            <a:r>
              <a:rPr lang="uk-UA" altLang="uk-UA" sz="2800" b="1" noProof="0" dirty="0">
                <a:ln>
                  <a:noFill/>
                </a:ln>
                <a:effectLst/>
                <a:uLnTx/>
                <a:uFillTx/>
                <a:sym typeface="+mn-ea"/>
              </a:rPr>
              <a:t> січні, лютому та березні 2025 р. знову ні у кого її не буде</a:t>
            </a:r>
            <a:r>
              <a:rPr lang="uk-UA" altLang="uk-UA" sz="2800" noProof="0" dirty="0">
                <a:ln>
                  <a:noFill/>
                </a:ln>
                <a:effectLst/>
                <a:uLnTx/>
                <a:uFillTx/>
                <a:sym typeface="+mn-ea"/>
              </a:rPr>
              <a:t>.</a:t>
            </a:r>
            <a:endParaRPr lang="uk-UA" altLang="uk-UA" sz="2800" b="1" noProof="0" dirty="0">
              <a:ln>
                <a:noFill/>
              </a:ln>
              <a:effectLst/>
              <a:uLnTx/>
              <a:uFillTx/>
              <a:sym typeface="+mn-ea"/>
            </a:endParaRPr>
          </a:p>
        </p:txBody>
      </p:sp>
      <p:sp>
        <p:nvSpPr>
          <p:cNvPr id="21506"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
        <p:nvSpPr>
          <p:cNvPr id="9" name="Rectangle 2"/>
          <p:cNvSpPr>
            <a:spLocks noGrp="1" noChangeArrowheads="1"/>
          </p:cNvSpPr>
          <p:nvPr>
            <p:ph type="ctrTitle" hasCustomPrompt="1"/>
          </p:nvPr>
        </p:nvSpPr>
        <p:spPr>
          <a:xfrm>
            <a:off x="407670" y="332105"/>
            <a:ext cx="11485880" cy="520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4. Держбюджет-2025:</a:t>
            </a:r>
            <a:br>
              <a:rPr lang="uk-UA" altLang="uk-UA" sz="3000" b="1" noProof="0" dirty="0">
                <a:ln>
                  <a:noFill/>
                </a:ln>
                <a:effectLst/>
                <a:uLnTx/>
                <a:uFillTx/>
                <a:latin typeface="+mn-lt"/>
                <a:ea typeface="+mn-ea"/>
                <a:cs typeface="+mn-cs"/>
                <a:sym typeface="+mn-ea"/>
              </a:rPr>
            </a:br>
            <a:r>
              <a:rPr lang="uk-UA" altLang="uk-UA" sz="3000" b="1" noProof="0" dirty="0">
                <a:ln>
                  <a:noFill/>
                </a:ln>
                <a:effectLst/>
                <a:uLnTx/>
                <a:uFillTx/>
                <a:latin typeface="+mn-lt"/>
                <a:ea typeface="+mn-ea"/>
                <a:cs typeface="+mn-cs"/>
                <a:sym typeface="+mn-ea"/>
              </a:rPr>
              <a:t>що буде з індексацією у 2025 році?</a:t>
            </a:r>
            <a:endParaRPr lang="uk-UA" altLang="uk-UA" sz="3000" b="1" noProof="0" dirty="0">
              <a:ln>
                <a:noFill/>
              </a:ln>
              <a:effectLst/>
              <a:uLnTx/>
              <a:uFillTx/>
              <a:latin typeface="+mn-lt"/>
              <a:ea typeface="+mn-ea"/>
              <a:cs typeface="+mn-cs"/>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514985" y="47688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Кадрові та зарплатні особливості 2024 року:</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на що наразі ще впливає воєнний стан?</a:t>
            </a:r>
            <a:endParaRPr kumimoji="0" lang="uk-UA" altLang="uk-UA" sz="3000" b="1" i="0" u="none" strike="noStrike" kern="1200" cap="none" spc="0" normalizeH="0" baseline="0" noProof="0" dirty="0">
              <a:ln>
                <a:noFill/>
              </a:ln>
              <a:solidFill>
                <a:schemeClr val="tx1"/>
              </a:solidFill>
              <a:effectLst/>
              <a:uLnTx/>
              <a:uFillTx/>
              <a:latin typeface="+mn-lt"/>
              <a:ea typeface="+mj-ea"/>
              <a:cs typeface="+mj-cs"/>
            </a:endParaRPr>
          </a:p>
        </p:txBody>
      </p:sp>
      <p:sp>
        <p:nvSpPr>
          <p:cNvPr id="3075" name="Rectangle 3"/>
          <p:cNvSpPr>
            <a:spLocks noGrp="1" noChangeArrowheads="1"/>
          </p:cNvSpPr>
          <p:nvPr>
            <p:ph type="subTitle" idx="1" hasCustomPrompt="1"/>
          </p:nvPr>
        </p:nvSpPr>
        <p:spPr>
          <a:xfrm>
            <a:off x="514985" y="1511300"/>
            <a:ext cx="11310620" cy="4552315"/>
          </a:xfrm>
        </p:spPr>
        <p:txBody>
          <a:bodyPr vert="horz" wrap="square" lIns="91440" tIns="45720" rIns="91440" bIns="45720" numCol="1" anchor="t" anchorCtr="0" compatLnSpc="1"/>
          <a:lstStyle/>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ПРОДОВЖЕНО ВОЄННИЙ СТАН ДО 08 ЛЮТОГО 2025 РОКУ</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Зокрема, це означає, що:</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святковими не будуть 25 грудня та 1 січня - вони стають звичайними календарними днями;</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обидва види відпусток без збереження зарплати на час воєнного стану (ч. 3 ст. 26 Закону про відпустки і ч. 4 ст. 12 Закону 2136) можна надавати по 07.02.2025 включно;</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продовжує діяти закон 2136 (зі змінами) про трудові відносини у період війни;</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514985" y="47688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Кадрові та зарплатні особливості 2024 року:</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на що наразі ще впливає воєнний стан?</a:t>
            </a:r>
            <a:endParaRPr kumimoji="0" lang="uk-UA" altLang="uk-UA" sz="3000" b="1" i="0" u="none" strike="noStrike" kern="1200" cap="none" spc="0" normalizeH="0" baseline="0" noProof="0" dirty="0">
              <a:ln>
                <a:noFill/>
              </a:ln>
              <a:solidFill>
                <a:schemeClr val="tx1"/>
              </a:solidFill>
              <a:effectLst/>
              <a:uLnTx/>
              <a:uFillTx/>
              <a:latin typeface="+mn-lt"/>
              <a:ea typeface="+mj-ea"/>
              <a:cs typeface="+mj-cs"/>
            </a:endParaRPr>
          </a:p>
        </p:txBody>
      </p:sp>
      <p:sp>
        <p:nvSpPr>
          <p:cNvPr id="3075" name="Rectangle 3"/>
          <p:cNvSpPr>
            <a:spLocks noGrp="1" noChangeArrowheads="1"/>
          </p:cNvSpPr>
          <p:nvPr>
            <p:ph type="subTitle" idx="1" hasCustomPrompt="1"/>
          </p:nvPr>
        </p:nvSpPr>
        <p:spPr>
          <a:xfrm>
            <a:off x="514985" y="1511300"/>
            <a:ext cx="11310620" cy="4552315"/>
          </a:xfrm>
        </p:spPr>
        <p:txBody>
          <a:bodyPr vert="horz" wrap="square" lIns="91440" tIns="45720" rIns="91440" bIns="45720" numCol="1" anchor="t" anchorCtr="0" compatLnSpc="1"/>
          <a:lstStyle/>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податкові та ЄСВ-перевірки проводяться з урахуванням особливостей, визначених ПКУ на час воєнного стану;</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до лютого 2026 року підприємці можуть не платити ЄСВ за себе (але і страхового стажу не буде);</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до 08.05.2025 ще можуть видаватись/оплачуватись паперові листки непрацездатності;</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до 08.02.2025 дистанційна робота може запроваджуватися наказом роботодавця без обов’язкового укладення трудового договору про дистанційну роботу в письмовій формі.</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514985" y="47688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Кадрові та зарплатні особливості 2024 року:</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новий порядок компенсації відпусток при і без звільнення</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3075" name="Rectangle 3"/>
          <p:cNvSpPr>
            <a:spLocks noGrp="1" noChangeArrowheads="1"/>
          </p:cNvSpPr>
          <p:nvPr>
            <p:ph type="subTitle" idx="1" hasCustomPrompt="1"/>
          </p:nvPr>
        </p:nvSpPr>
        <p:spPr>
          <a:xfrm>
            <a:off x="514985" y="1511300"/>
            <a:ext cx="11310620" cy="4552315"/>
          </a:xfrm>
        </p:spPr>
        <p:txBody>
          <a:bodyPr vert="horz" wrap="square" lIns="91440" tIns="45720" rIns="91440" bIns="45720" numCol="1" anchor="t" anchorCtr="0" compatLnSpc="1"/>
          <a:lstStyle/>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Згідно з п. 2 Порядку № 100 розрахунковим періодом для компенсації відпустки буде:</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місяці з січня по грудень 2023 року - для відпусток, право на які набуто по 31.12.2023 включно;</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попередні 12 місяців до місяця звільнення - для відпусток, право на які набуто з 01.01.2024.</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Якщо немає заробітку:</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Оклад*12/365(366) або 8000*12/365(366) - по більшій з них.</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Оклад та МЗП беруться станом на день звільнення (лист Мінекономіки від 13.02.2024 № 4707-05/10901-09).</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514985" y="47688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Кадрові та зарплатні особливості 2024 року:</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нові підстави звільнення працівників</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3075" name="Rectangle 3"/>
          <p:cNvSpPr>
            <a:spLocks noGrp="1" noChangeArrowheads="1"/>
          </p:cNvSpPr>
          <p:nvPr>
            <p:ph type="subTitle" idx="1" hasCustomPrompt="1"/>
          </p:nvPr>
        </p:nvSpPr>
        <p:spPr>
          <a:xfrm>
            <a:off x="514985" y="1511300"/>
            <a:ext cx="11310620" cy="4552315"/>
          </a:xfrm>
        </p:spPr>
        <p:txBody>
          <a:bodyPr vert="horz" wrap="square" lIns="91440" tIns="45720" rIns="91440" bIns="45720" numCol="1" anchor="t" anchorCtr="0" compatLnSpc="1"/>
          <a:lstStyle/>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Частину 1 статті 40 КЗпП доповнили пунктами 13 і 14 такого змісту:</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"13) набрання законної сили вироком суду, яким працівника засуджено (крім звільнення від відбування покарання з випробуванням) за вчинення злочину проти основ національної безпеки України;</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10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14) невиконання працівником правил поведінки на підприємстві, в установі, організації в частині положень, передбачених частиною 2 статті 142 КЗпП".</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050" name="Rectangle 2"/>
          <p:cNvSpPr>
            <a:spLocks noGrp="1" noChangeArrowheads="1"/>
          </p:cNvSpPr>
          <p:nvPr>
            <p:ph type="ctrTitle" hasCustomPrompt="1"/>
          </p:nvPr>
        </p:nvSpPr>
        <p:spPr>
          <a:xfrm>
            <a:off x="514985" y="476885"/>
            <a:ext cx="11161713" cy="647700"/>
          </a:xfrm>
        </p:spPr>
        <p:txBody>
          <a:bodyPr vert="horz" wrap="square" lIns="91440" tIns="45720" rIns="91440" bIns="45720" numCol="1" rtlCol="0" anchor="t"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lang="uk-UA" altLang="uk-UA" sz="3000" b="1" noProof="0" dirty="0">
                <a:ln>
                  <a:noFill/>
                </a:ln>
                <a:effectLst/>
                <a:uLnTx/>
                <a:uFillTx/>
                <a:latin typeface="+mn-lt"/>
                <a:ea typeface="+mn-ea"/>
                <a:cs typeface="+mn-cs"/>
                <a:sym typeface="+mn-ea"/>
              </a:rPr>
              <a:t>1. Кадрові та зарплатні особливості 2024 року:</a:t>
            </a:r>
            <a:br>
              <a:rPr kumimoji="0" lang="uk-UA" altLang="uk-UA" sz="3000" b="1" i="0" u="none" strike="noStrike" kern="1200" cap="none" spc="0" normalizeH="0" baseline="0" noProof="0" dirty="0">
                <a:ln>
                  <a:noFill/>
                </a:ln>
                <a:solidFill>
                  <a:schemeClr val="tx1"/>
                </a:solidFill>
                <a:effectLst/>
                <a:uLnTx/>
                <a:uFillTx/>
                <a:latin typeface="+mn-lt"/>
                <a:ea typeface="+mn-ea"/>
                <a:cs typeface="+mn-cs"/>
              </a:rPr>
            </a:br>
            <a:r>
              <a:rPr lang="uk-UA" altLang="uk-UA" sz="3000" b="1" noProof="0" dirty="0">
                <a:ln>
                  <a:noFill/>
                </a:ln>
                <a:effectLst/>
                <a:uLnTx/>
                <a:uFillTx/>
                <a:latin typeface="+mn-lt"/>
                <a:ea typeface="+mn-ea"/>
                <a:cs typeface="+mn-cs"/>
                <a:sym typeface="+mn-ea"/>
              </a:rPr>
              <a:t>нові підстави звільнення працівників</a:t>
            </a:r>
            <a:endParaRPr kumimoji="0" lang="uk-UA" altLang="uk-UA" sz="3000" b="1" i="0" u="none" strike="noStrike" kern="1200" cap="none" spc="0" normalizeH="0" baseline="0" noProof="0" dirty="0">
              <a:ln>
                <a:noFill/>
              </a:ln>
              <a:solidFill>
                <a:schemeClr val="tx1"/>
              </a:solidFill>
              <a:effectLst/>
              <a:uLnTx/>
              <a:uFillTx/>
              <a:latin typeface="+mn-lt"/>
              <a:ea typeface="+mn-ea"/>
              <a:cs typeface="+mn-cs"/>
              <a:sym typeface="+mn-ea"/>
            </a:endParaRPr>
          </a:p>
        </p:txBody>
      </p:sp>
      <p:sp>
        <p:nvSpPr>
          <p:cNvPr id="3075" name="Rectangle 3"/>
          <p:cNvSpPr>
            <a:spLocks noGrp="1" noChangeArrowheads="1"/>
          </p:cNvSpPr>
          <p:nvPr>
            <p:ph type="subTitle" idx="1" hasCustomPrompt="1"/>
          </p:nvPr>
        </p:nvSpPr>
        <p:spPr>
          <a:xfrm>
            <a:off x="514985" y="1511300"/>
            <a:ext cx="11310620" cy="4552315"/>
          </a:xfrm>
        </p:spPr>
        <p:txBody>
          <a:bodyPr vert="horz" wrap="square" lIns="91440" tIns="45720" rIns="91440" bIns="45720" numCol="1" anchor="t" anchorCtr="0" compatLnSpc="1"/>
          <a:lstStyle/>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 Статтю 142 КЗпП доповнили двома новими частинами такого змісту:</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"Складовою правил внутрішнього трудового розпорядку можуть бути </a:t>
            </a:r>
            <a:r>
              <a:rPr kumimoji="0" lang="uk-UA" altLang="uk-UA" sz="2800" b="1" i="0" u="none" strike="noStrike" kern="1200" cap="none" spc="0" normalizeH="0" baseline="0" noProof="0" dirty="0">
                <a:ln>
                  <a:noFill/>
                </a:ln>
                <a:solidFill>
                  <a:schemeClr val="tx1"/>
                </a:solidFill>
                <a:effectLst/>
                <a:uLnTx/>
                <a:uFillTx/>
                <a:latin typeface="+mn-lt"/>
                <a:ea typeface="+mn-ea"/>
                <a:cs typeface="+mn-cs"/>
              </a:rPr>
              <a:t>правила поведінки</a:t>
            </a:r>
            <a:r>
              <a:rPr kumimoji="0" lang="uk-UA" altLang="uk-UA" sz="2800" i="0" u="none" strike="noStrike" kern="1200" cap="none" spc="0" normalizeH="0" baseline="0" noProof="0" dirty="0">
                <a:ln>
                  <a:noFill/>
                </a:ln>
                <a:solidFill>
                  <a:schemeClr val="tx1"/>
                </a:solidFill>
                <a:effectLst/>
                <a:uLnTx/>
                <a:uFillTx/>
                <a:latin typeface="+mn-lt"/>
                <a:ea typeface="+mn-ea"/>
                <a:cs typeface="+mn-cs"/>
              </a:rPr>
              <a:t> на підприємстві, в установі, організації, які містять положення, зокрема, про зобов’язання працівників про нерозголошення інформації з обмеженим доступом, зокрема інформації, що становить державну чи комерційну таємницю, а також про умови роботи з конфіденційною інформацією.</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latinLnBrk="0" hangingPunct="1">
              <a:lnSpc>
                <a:spcPct val="100000"/>
              </a:lnSpc>
              <a:spcBef>
                <a:spcPts val="400"/>
              </a:spcBef>
              <a:spcAft>
                <a:spcPct val="0"/>
              </a:spcAft>
              <a:buClrTx/>
              <a:buSzTx/>
              <a:buFont typeface="+mj-lt"/>
              <a:defRPr/>
            </a:pPr>
            <a:r>
              <a:rPr kumimoji="0" lang="uk-UA" altLang="uk-UA" sz="2800" i="0" u="none" strike="noStrike" kern="1200" cap="none" spc="0" normalizeH="0" baseline="0" noProof="0" dirty="0">
                <a:ln>
                  <a:noFill/>
                </a:ln>
                <a:solidFill>
                  <a:schemeClr val="tx1"/>
                </a:solidFill>
                <a:effectLst/>
                <a:uLnTx/>
                <a:uFillTx/>
                <a:latin typeface="+mn-lt"/>
                <a:ea typeface="+mn-ea"/>
                <a:cs typeface="+mn-cs"/>
              </a:rPr>
              <a:t>Встановлення правил поведінки на підприємствах, в установах, організаціях, що мають стратегічне значення для економіки і безпеки держави, та/або об’єктах чи операторах критичної інфраструктури є обов’язковим".</a:t>
            </a:r>
            <a:endParaRPr kumimoji="0" lang="uk-UA" altLang="uk-UA" sz="2800" i="0" u="none" strike="noStrike" kern="1200" cap="none" spc="0" normalizeH="0" baseline="0" noProof="0" dirty="0">
              <a:ln>
                <a:noFill/>
              </a:ln>
              <a:solidFill>
                <a:schemeClr val="tx1"/>
              </a:solidFill>
              <a:effectLst/>
              <a:uLnTx/>
              <a:uFillTx/>
              <a:latin typeface="+mn-lt"/>
              <a:ea typeface="+mn-ea"/>
              <a:cs typeface="+mn-cs"/>
            </a:endParaRPr>
          </a:p>
        </p:txBody>
      </p:sp>
      <p:sp>
        <p:nvSpPr>
          <p:cNvPr id="5123" name="Номер слайда 1"/>
          <p:cNvSpPr>
            <a:spLocks noGrp="1"/>
          </p:cNvSpPr>
          <p:nvPr>
            <p:ph type="sldNum" sz="quarter" idx="12"/>
          </p:nvPr>
        </p:nvSpPr>
        <p:spPr>
          <a:xfrm>
            <a:off x="119063" y="6453188"/>
            <a:ext cx="504825" cy="360362"/>
          </a:xfrm>
          <a:noFill/>
          <a:ln>
            <a:noFill/>
          </a:ln>
        </p:spPr>
        <p:txBody>
          <a:bodyPr vert="horz" lIns="91440" tIns="45720" rIns="91440" bIns="45720" anchor="ctr" anchorCtr="0"/>
          <a:lstStyle>
            <a:lvl1pPr marL="0" lvl="0" indent="0" algn="l" defTabSz="4572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eaLnBrk="1" hangingPunct="1">
              <a:buSzTx/>
            </a:pPr>
            <a:fld id="{9A0DB2DC-4C9A-4742-B13C-FB6460FD3503}" type="slidenum">
              <a:rPr lang="uk-UA" altLang="x-none" sz="1200" dirty="0">
                <a:solidFill>
                  <a:srgbClr val="898989"/>
                </a:solidFill>
              </a:rPr>
            </a:fld>
            <a:endParaRPr lang="uk-UA" altLang="x-none" sz="1200" dirty="0">
              <a:solidFill>
                <a:srgbClr val="898989"/>
              </a:solidFill>
            </a:endParaRPr>
          </a:p>
        </p:txBody>
      </p:sp>
    </p:spTree>
  </p:cSld>
  <p:clrMapOvr>
    <a:masterClrMapping/>
  </p:clrMapOvr>
</p:sld>
</file>

<file path=ppt/tags/tag1.xml><?xml version="1.0" encoding="utf-8"?>
<p:tagLst xmlns:p="http://schemas.openxmlformats.org/presentationml/2006/main">
  <p:tag name="TABLE_ENDDRAG_ORIGIN_RECT" val="890*324"/>
  <p:tag name="TABLE_ENDDRAG_RECT" val="37*71*890*324"/>
</p:tagLst>
</file>

<file path=ppt/theme/theme1.xml><?xml version="1.0" encoding="utf-8"?>
<a:theme xmlns:a="http://schemas.openxmlformats.org/drawingml/2006/main" name="Оформление по умолчанию">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26845</Words>
  <Application>WPS Presentation</Application>
  <PresentationFormat>Широкоэкранный</PresentationFormat>
  <Paragraphs>514</Paragraphs>
  <Slides>46</Slides>
  <Notes>2</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46</vt:i4>
      </vt:variant>
    </vt:vector>
  </HeadingPairs>
  <TitlesOfParts>
    <vt:vector size="56" baseType="lpstr">
      <vt:lpstr>Arial</vt:lpstr>
      <vt:lpstr>SimSun</vt:lpstr>
      <vt:lpstr>Wingdings</vt:lpstr>
      <vt:lpstr>Calibri</vt:lpstr>
      <vt:lpstr>Calibri Light</vt:lpstr>
      <vt:lpstr>Microsoft YaHei</vt:lpstr>
      <vt:lpstr>Arial Unicode MS</vt:lpstr>
      <vt:lpstr>Оформление по умолчанию</vt:lpstr>
      <vt:lpstr>Paint.Picture</vt:lpstr>
      <vt:lpstr>Word.Document.8</vt:lpstr>
      <vt:lpstr>Зарплатний і кадровий облік - 2024 і перспективи наступного року</vt:lpstr>
      <vt:lpstr>ПРОГРАМА</vt:lpstr>
      <vt:lpstr>ПРОГРАМА</vt:lpstr>
      <vt:lpstr>ПРОГРАМА</vt:lpstr>
      <vt:lpstr>1. Кадрові та зарплатні особливості 2024 року: на що наразі ще впливає воєнний стан?</vt:lpstr>
      <vt:lpstr>1. Кадрові та зарплатні особливості 2024 року: на що наразі ще впливає воєнний стан?</vt:lpstr>
      <vt:lpstr>1. Кадрові та зарплатні особливості 2024 року: новий порядок компенсації відпусток при і без звільнення</vt:lpstr>
      <vt:lpstr>1. Кадрові та зарплатні особливості 2024 року: нові підстави звільнення працівників</vt:lpstr>
      <vt:lpstr>1. Кадрові та зарплатні особливості 2024 року: нові підстави звільнення працівників</vt:lpstr>
      <vt:lpstr>1. Кадрові та зарплатні особливості 2024 року: особливості індексації зарплати у 2024 році </vt:lpstr>
      <vt:lpstr>1. Кадрові та зарплатні особливості 2024 року: особливості індексації зарплати у 2024 році </vt:lpstr>
      <vt:lpstr>2. Що з військовим збором та щомісячною об’єднаною звітністю? Особливості набрання чинності Закону № 4015 (проект 11416-д)</vt:lpstr>
      <vt:lpstr>2. Що з військовим збором та щомісячною об’єднаною звітністю? Особливості набрання чинності Закону № 4015 (проект 11416-д)</vt:lpstr>
      <vt:lpstr>2. Що з військовим збором та щомісячною об’єднаною звітністю? Особливості набрання чинності Закону № 4015 (проект 11416-д)</vt:lpstr>
      <vt:lpstr>2. Що з військовим збором та щомісячною об’єднаною звітністю? Особливості набрання чинності Закону № 4015 (проект 11416-д)</vt:lpstr>
      <vt:lpstr>2. Що з військовим збором та щомісячною об’єднаною звітністю? Військовий збір «заднім числом»: для кого і як?</vt:lpstr>
      <vt:lpstr>2. Що з військовим збором та щомісячною об’єднаною звітністю? Військовий збір «заднім числом»: для кого і як?</vt:lpstr>
      <vt:lpstr>2. Що з військовим збором та щомісячною об’єднаною звітністю? Військовий збір «заднім числом»: для кого і як?</vt:lpstr>
      <vt:lpstr>2. Що з військовим збором та щомісячною об’єднаною звітністю? Військовий збір «заднім числом»: для кого і як?</vt:lpstr>
      <vt:lpstr>2. Що з військовим збором та щомісячною об’єднаною звітністю? Як саме об’єднана звітність з 2025 року стане місячною?</vt:lpstr>
      <vt:lpstr>3. Рік закінчується, починається новий: дії кадровика і бухгалтера, про які важливо не забути: річний перерахунок ПДФО</vt:lpstr>
      <vt:lpstr>3. Рік закінчується, починається новий: дії кадровика і бухгалтера, про які важливо не забути: річний перерахунок ПДФО</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резерв відпусток та його інвентаризація</vt:lpstr>
      <vt:lpstr>3. Рік закінчується, починається новий: дії кадровика і бухгалтера, про які важливо не забути: графік відпусток та графік роботи </vt:lpstr>
      <vt:lpstr>3. Рік закінчується, починається новий: дії кадровика і бухгалтера, про які важливо не забути: графік відпусток та графік роботи </vt:lpstr>
      <vt:lpstr>3. Рік закінчується, починається новий: дії кадровика і бухгалтера, про які важливо не забути: графік відпусток та графік роботи </vt:lpstr>
      <vt:lpstr>4. Держбюджет-2025: мінімальна оплата праці</vt:lpstr>
      <vt:lpstr>4. Держбюджет-2025: мінімальна оплата праці</vt:lpstr>
      <vt:lpstr>4. Держбюджет-2025: мінімальна оплата праці</vt:lpstr>
      <vt:lpstr>4. Держбюджет-2025: мінімальна оплата праці</vt:lpstr>
      <vt:lpstr>4. Держбюджет-2025: податкові соціальні пільги</vt:lpstr>
      <vt:lpstr>4. Держбюджет-2025: обмеження для ЄСВ</vt:lpstr>
      <vt:lpstr>4. Держбюджет-2025: обмеження для ЄСВ</vt:lpstr>
      <vt:lpstr>4. Держбюджет-2025: неоподатковувані доходи</vt:lpstr>
      <vt:lpstr>4. Держбюджет-2025: неоподатковувані доходи</vt:lpstr>
      <vt:lpstr>4. Держбюджет-2025: неоподатковувані доходи</vt:lpstr>
      <vt:lpstr>4. Держбюджет-2025: обмеження в оплаті лікарняних, відпусток, відряджень</vt:lpstr>
      <vt:lpstr>4. Держбюджет-2025: що буде з індексацією у 2025 році?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Перегляд штатного розпису: коли це потрібно та чи є обов’язок перезатвердження на 1 січня кожного року? </dc:title>
  <dc:creator>Yanko_Notebook</dc:creator>
  <cp:lastModifiedBy>Dell</cp:lastModifiedBy>
  <cp:revision>103</cp:revision>
  <dcterms:created xsi:type="dcterms:W3CDTF">2023-11-21T12:34:00Z</dcterms:created>
  <dcterms:modified xsi:type="dcterms:W3CDTF">2024-12-16T18:10:25Z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17BF4A769ECD4DF4BA447B22860463C1</vt:lpwstr>
  </property>
  <property fmtid="{D5CDD505-2E9C-101B-9397-08002B2CF9AE}" pid="3" name="KSOProductBuildVer">
    <vt:lpwstr>1033-12.2.0.18639</vt:lpwstr>
  </property>
</Properties>
</file>