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61" r:id="rId3"/>
    <p:sldId id="262" r:id="rId4"/>
    <p:sldId id="263" r:id="rId5"/>
    <p:sldId id="282" r:id="rId6"/>
    <p:sldId id="266" r:id="rId7"/>
    <p:sldId id="267" r:id="rId8"/>
    <p:sldId id="268" r:id="rId9"/>
    <p:sldId id="284" r:id="rId10"/>
    <p:sldId id="306" r:id="rId11"/>
    <p:sldId id="307" r:id="rId12"/>
    <p:sldId id="283" r:id="rId13"/>
    <p:sldId id="269" r:id="rId14"/>
    <p:sldId id="285" r:id="rId15"/>
    <p:sldId id="294" r:id="rId16"/>
    <p:sldId id="295" r:id="rId17"/>
    <p:sldId id="286" r:id="rId18"/>
    <p:sldId id="290" r:id="rId19"/>
    <p:sldId id="296" r:id="rId20"/>
    <p:sldId id="297" r:id="rId21"/>
    <p:sldId id="300" r:id="rId22"/>
    <p:sldId id="298" r:id="rId23"/>
    <p:sldId id="301" r:id="rId24"/>
    <p:sldId id="292" r:id="rId25"/>
    <p:sldId id="293" r:id="rId26"/>
    <p:sldId id="287" r:id="rId27"/>
    <p:sldId id="303" r:id="rId28"/>
    <p:sldId id="304" r:id="rId29"/>
    <p:sldId id="305" r:id="rId30"/>
    <p:sldId id="291" r:id="rId31"/>
    <p:sldId id="288" r:id="rId32"/>
    <p:sldId id="289" r:id="rId33"/>
    <p:sldId id="264" r:id="rId34"/>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142" userDrawn="1">
          <p15:clr>
            <a:srgbClr val="A4A3A4"/>
          </p15:clr>
        </p15:guide>
        <p15:guide id="3" orient="horz" pos="4156" userDrawn="1">
          <p15:clr>
            <a:srgbClr val="A4A3A4"/>
          </p15:clr>
        </p15:guide>
        <p15:guide id="4" pos="778" userDrawn="1">
          <p15:clr>
            <a:srgbClr val="A4A3A4"/>
          </p15:clr>
        </p15:guide>
        <p15:guide id="5" pos="7514" userDrawn="1">
          <p15:clr>
            <a:srgbClr val="A4A3A4"/>
          </p15:clr>
        </p15:guide>
        <p15:guide id="6" pos="41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2E"/>
    <a:srgbClr val="2C64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1" autoAdjust="0"/>
    <p:restoredTop sz="94660"/>
  </p:normalViewPr>
  <p:slideViewPr>
    <p:cSldViewPr snapToGrid="0" showGuides="1">
      <p:cViewPr varScale="1">
        <p:scale>
          <a:sx n="115" d="100"/>
          <a:sy n="115" d="100"/>
        </p:scale>
        <p:origin x="144" y="42"/>
      </p:cViewPr>
      <p:guideLst>
        <p:guide orient="horz" pos="2160"/>
        <p:guide orient="horz" pos="142"/>
        <p:guide orient="horz" pos="4156"/>
        <p:guide pos="778"/>
        <p:guide pos="7514"/>
        <p:guide pos="411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818B74-9FA3-41C9-8ACC-9EFCB91115DA}"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ru-RU"/>
        </a:p>
      </dgm:t>
    </dgm:pt>
    <dgm:pt modelId="{51A40505-C12C-4525-9995-3B56F190B9F4}">
      <dgm:prSet phldrT="[Текст]"/>
      <dgm:spPr/>
      <dgm:t>
        <a:bodyPr/>
        <a:lstStyle/>
        <a:p>
          <a:r>
            <a:rPr lang="uk-UA" noProof="0" dirty="0" smtClean="0">
              <a:latin typeface="Open Sans" panose="020B0604020202020204" charset="0"/>
              <a:ea typeface="Open Sans" panose="020B0604020202020204" charset="0"/>
              <a:cs typeface="Open Sans" panose="020B0604020202020204" charset="0"/>
            </a:rPr>
            <a:t>Рішення про призупинення дії ТД</a:t>
          </a:r>
          <a:endParaRPr lang="uk-UA" noProof="0" dirty="0">
            <a:latin typeface="Open Sans" panose="020B0604020202020204" charset="0"/>
            <a:ea typeface="Open Sans" panose="020B0604020202020204" charset="0"/>
            <a:cs typeface="Open Sans" panose="020B0604020202020204" charset="0"/>
          </a:endParaRPr>
        </a:p>
      </dgm:t>
    </dgm:pt>
    <dgm:pt modelId="{851AA087-2B21-41F5-9EE6-77104313DB5E}" type="parTrans" cxnId="{24BC838C-F55D-457F-914F-21290E50B957}">
      <dgm:prSet/>
      <dgm:spPr/>
      <dgm:t>
        <a:bodyPr/>
        <a:lstStyle/>
        <a:p>
          <a:endParaRPr lang="ru-RU"/>
        </a:p>
      </dgm:t>
    </dgm:pt>
    <dgm:pt modelId="{7FD32292-58CE-40BA-A7C2-58F1F95BDA52}" type="sibTrans" cxnId="{24BC838C-F55D-457F-914F-21290E50B957}">
      <dgm:prSet/>
      <dgm:spPr/>
      <dgm:t>
        <a:bodyPr/>
        <a:lstStyle/>
        <a:p>
          <a:endParaRPr lang="ru-RU"/>
        </a:p>
      </dgm:t>
    </dgm:pt>
    <dgm:pt modelId="{A65883EE-7387-482B-9722-FDAED6CD2D8D}">
      <dgm:prSet phldrT="[Текст]"/>
      <dgm:spPr/>
      <dgm:t>
        <a:bodyPr/>
        <a:lstStyle/>
        <a:p>
          <a:r>
            <a:rPr lang="ru-RU" dirty="0" smtClean="0">
              <a:latin typeface="Open Sans" panose="020B0604020202020204" charset="0"/>
              <a:ea typeface="Open Sans" panose="020B0604020202020204" charset="0"/>
              <a:cs typeface="Open Sans" panose="020B0604020202020204" charset="0"/>
            </a:rPr>
            <a:t>Наказ</a:t>
          </a:r>
          <a:endParaRPr lang="ru-RU" dirty="0">
            <a:latin typeface="Open Sans" panose="020B0604020202020204" charset="0"/>
            <a:ea typeface="Open Sans" panose="020B0604020202020204" charset="0"/>
            <a:cs typeface="Open Sans" panose="020B0604020202020204" charset="0"/>
          </a:endParaRPr>
        </a:p>
      </dgm:t>
    </dgm:pt>
    <dgm:pt modelId="{C1AAB99B-A2C1-4745-8A1C-25DB574503CF}" type="parTrans" cxnId="{4A4B9F03-0C3C-4B09-8CE7-FBE42E9FA622}">
      <dgm:prSet/>
      <dgm:spPr/>
      <dgm:t>
        <a:bodyPr/>
        <a:lstStyle/>
        <a:p>
          <a:endParaRPr lang="ru-RU"/>
        </a:p>
      </dgm:t>
    </dgm:pt>
    <dgm:pt modelId="{CA488B70-1F70-4209-A7A8-4A8304A0FD93}" type="sibTrans" cxnId="{4A4B9F03-0C3C-4B09-8CE7-FBE42E9FA622}">
      <dgm:prSet/>
      <dgm:spPr/>
      <dgm:t>
        <a:bodyPr/>
        <a:lstStyle/>
        <a:p>
          <a:endParaRPr lang="ru-RU"/>
        </a:p>
      </dgm:t>
    </dgm:pt>
    <dgm:pt modelId="{CE32C3B8-BBBB-4751-BD07-4F70DC7551D5}">
      <dgm:prSet phldrT="[Текст]"/>
      <dgm:spPr/>
      <dgm:t>
        <a:bodyPr/>
        <a:lstStyle/>
        <a:p>
          <a:r>
            <a:rPr lang="uk-UA" noProof="0" dirty="0" smtClean="0">
              <a:latin typeface="Open Sans" panose="020B0604020202020204" charset="0"/>
              <a:ea typeface="Open Sans" panose="020B0604020202020204" charset="0"/>
              <a:cs typeface="Open Sans" panose="020B0604020202020204" charset="0"/>
            </a:rPr>
            <a:t>Ознайомлення працівника з наказом</a:t>
          </a:r>
          <a:endParaRPr lang="uk-UA" noProof="0" dirty="0">
            <a:latin typeface="Open Sans" panose="020B0604020202020204" charset="0"/>
            <a:ea typeface="Open Sans" panose="020B0604020202020204" charset="0"/>
            <a:cs typeface="Open Sans" panose="020B0604020202020204" charset="0"/>
          </a:endParaRPr>
        </a:p>
      </dgm:t>
    </dgm:pt>
    <dgm:pt modelId="{97882124-4FBF-4B6C-8086-75483718BEE3}" type="parTrans" cxnId="{604B3934-47E4-4752-994C-C67AA101FFBF}">
      <dgm:prSet/>
      <dgm:spPr/>
      <dgm:t>
        <a:bodyPr/>
        <a:lstStyle/>
        <a:p>
          <a:endParaRPr lang="ru-RU"/>
        </a:p>
      </dgm:t>
    </dgm:pt>
    <dgm:pt modelId="{56573058-B269-46E4-9858-5922D342F10D}" type="sibTrans" cxnId="{604B3934-47E4-4752-994C-C67AA101FFBF}">
      <dgm:prSet/>
      <dgm:spPr/>
      <dgm:t>
        <a:bodyPr/>
        <a:lstStyle/>
        <a:p>
          <a:endParaRPr lang="ru-RU"/>
        </a:p>
      </dgm:t>
    </dgm:pt>
    <dgm:pt modelId="{89EA6A63-126A-451F-A8FD-0B1A0DEAD5D1}">
      <dgm:prSet phldrT="[Текст]"/>
      <dgm:spPr/>
      <dgm:t>
        <a:bodyPr/>
        <a:lstStyle/>
        <a:p>
          <a:r>
            <a:rPr lang="uk-UA" noProof="0" dirty="0" smtClean="0">
              <a:latin typeface="Open Sans" panose="020B0604020202020204" charset="0"/>
              <a:ea typeface="Open Sans" panose="020B0604020202020204" charset="0"/>
              <a:cs typeface="Open Sans" panose="020B0604020202020204" charset="0"/>
            </a:rPr>
            <a:t>Період призупинення</a:t>
          </a:r>
          <a:endParaRPr lang="uk-UA" noProof="0" dirty="0">
            <a:latin typeface="Open Sans" panose="020B0604020202020204" charset="0"/>
            <a:ea typeface="Open Sans" panose="020B0604020202020204" charset="0"/>
            <a:cs typeface="Open Sans" panose="020B0604020202020204" charset="0"/>
          </a:endParaRPr>
        </a:p>
      </dgm:t>
    </dgm:pt>
    <dgm:pt modelId="{8F019224-6905-4425-816E-FF76871C3105}" type="parTrans" cxnId="{4A1E9221-78AC-44F4-B197-48C67A0C17A4}">
      <dgm:prSet/>
      <dgm:spPr/>
      <dgm:t>
        <a:bodyPr/>
        <a:lstStyle/>
        <a:p>
          <a:endParaRPr lang="ru-RU"/>
        </a:p>
      </dgm:t>
    </dgm:pt>
    <dgm:pt modelId="{1BBD73A2-E39E-4337-8BCB-8A6DC99C1AE0}" type="sibTrans" cxnId="{4A1E9221-78AC-44F4-B197-48C67A0C17A4}">
      <dgm:prSet/>
      <dgm:spPr/>
      <dgm:t>
        <a:bodyPr/>
        <a:lstStyle/>
        <a:p>
          <a:endParaRPr lang="ru-RU"/>
        </a:p>
      </dgm:t>
    </dgm:pt>
    <dgm:pt modelId="{E305AC8B-5F9F-464B-A75B-7B58004A71FB}">
      <dgm:prSet phldrT="[Текст]"/>
      <dgm:spPr/>
      <dgm:t>
        <a:bodyPr/>
        <a:lstStyle/>
        <a:p>
          <a:r>
            <a:rPr lang="uk-UA" noProof="0" dirty="0" smtClean="0">
              <a:latin typeface="Open Sans" panose="020B0604020202020204" charset="0"/>
              <a:ea typeface="Open Sans" panose="020B0604020202020204" charset="0"/>
              <a:cs typeface="Open Sans" panose="020B0604020202020204" charset="0"/>
            </a:rPr>
            <a:t>Працівник не виконує обов'язки, не отримує ЗП, не має права на відпустки і лікарняні</a:t>
          </a:r>
          <a:endParaRPr lang="uk-UA" noProof="0" dirty="0">
            <a:latin typeface="Open Sans" panose="020B0604020202020204" charset="0"/>
            <a:ea typeface="Open Sans" panose="020B0604020202020204" charset="0"/>
            <a:cs typeface="Open Sans" panose="020B0604020202020204" charset="0"/>
          </a:endParaRPr>
        </a:p>
      </dgm:t>
    </dgm:pt>
    <dgm:pt modelId="{18017A2F-4BB4-4F92-B6B4-46613FC22984}" type="parTrans" cxnId="{B5C49A9A-D419-46DE-B4FB-AA4B31AD6D5B}">
      <dgm:prSet/>
      <dgm:spPr/>
      <dgm:t>
        <a:bodyPr/>
        <a:lstStyle/>
        <a:p>
          <a:endParaRPr lang="ru-RU"/>
        </a:p>
      </dgm:t>
    </dgm:pt>
    <dgm:pt modelId="{A49E46DD-94F6-4BB2-90D5-BFB8249DDC01}" type="sibTrans" cxnId="{B5C49A9A-D419-46DE-B4FB-AA4B31AD6D5B}">
      <dgm:prSet/>
      <dgm:spPr/>
      <dgm:t>
        <a:bodyPr/>
        <a:lstStyle/>
        <a:p>
          <a:endParaRPr lang="ru-RU"/>
        </a:p>
      </dgm:t>
    </dgm:pt>
    <dgm:pt modelId="{D0B4CA9B-1B13-402F-A4AF-8072CB1B28B1}">
      <dgm:prSet phldrT="[Текст]"/>
      <dgm:spPr/>
      <dgm:t>
        <a:bodyPr/>
        <a:lstStyle/>
        <a:p>
          <a:r>
            <a:rPr lang="uk-UA" noProof="0" dirty="0" smtClean="0">
              <a:latin typeface="Open Sans" panose="020B0604020202020204" charset="0"/>
              <a:ea typeface="Open Sans" panose="020B0604020202020204" charset="0"/>
              <a:cs typeface="Open Sans" panose="020B0604020202020204" charset="0"/>
            </a:rPr>
            <a:t>Роботодавець не надає роботу, не виплачує ЗП, не сплачує ЄСВ</a:t>
          </a:r>
          <a:endParaRPr lang="uk-UA" noProof="0" dirty="0">
            <a:latin typeface="Open Sans" panose="020B0604020202020204" charset="0"/>
            <a:ea typeface="Open Sans" panose="020B0604020202020204" charset="0"/>
            <a:cs typeface="Open Sans" panose="020B0604020202020204" charset="0"/>
          </a:endParaRPr>
        </a:p>
      </dgm:t>
    </dgm:pt>
    <dgm:pt modelId="{40A39D6A-5D88-4987-8AF0-11A5637AF27B}" type="parTrans" cxnId="{3DFB8FDD-F2E7-449B-BA59-0FC1288957F0}">
      <dgm:prSet/>
      <dgm:spPr/>
      <dgm:t>
        <a:bodyPr/>
        <a:lstStyle/>
        <a:p>
          <a:endParaRPr lang="ru-RU"/>
        </a:p>
      </dgm:t>
    </dgm:pt>
    <dgm:pt modelId="{B3568820-EBA0-41FD-A017-6D9E26703120}" type="sibTrans" cxnId="{3DFB8FDD-F2E7-449B-BA59-0FC1288957F0}">
      <dgm:prSet/>
      <dgm:spPr/>
      <dgm:t>
        <a:bodyPr/>
        <a:lstStyle/>
        <a:p>
          <a:endParaRPr lang="ru-RU"/>
        </a:p>
      </dgm:t>
    </dgm:pt>
    <dgm:pt modelId="{DD391B5B-EE93-44DD-82EB-264F99BB08E0}">
      <dgm:prSet phldrT="[Текст]"/>
      <dgm:spPr/>
      <dgm:t>
        <a:bodyPr/>
        <a:lstStyle/>
        <a:p>
          <a:r>
            <a:rPr lang="uk-UA" noProof="0" dirty="0" smtClean="0">
              <a:latin typeface="Open Sans" panose="020B0604020202020204" charset="0"/>
              <a:ea typeface="Open Sans" panose="020B0604020202020204" charset="0"/>
              <a:cs typeface="Open Sans" panose="020B0604020202020204" charset="0"/>
            </a:rPr>
            <a:t>Поновлення дії ТД</a:t>
          </a:r>
          <a:endParaRPr lang="uk-UA" noProof="0" dirty="0">
            <a:latin typeface="Open Sans" panose="020B0604020202020204" charset="0"/>
            <a:ea typeface="Open Sans" panose="020B0604020202020204" charset="0"/>
            <a:cs typeface="Open Sans" panose="020B0604020202020204" charset="0"/>
          </a:endParaRPr>
        </a:p>
      </dgm:t>
    </dgm:pt>
    <dgm:pt modelId="{CBBF7FF8-FEE3-4B2B-A42F-9DD9A590749A}" type="parTrans" cxnId="{146175D8-DDB7-43F2-857B-9BBE7ED1DD57}">
      <dgm:prSet/>
      <dgm:spPr/>
      <dgm:t>
        <a:bodyPr/>
        <a:lstStyle/>
        <a:p>
          <a:endParaRPr lang="ru-RU"/>
        </a:p>
      </dgm:t>
    </dgm:pt>
    <dgm:pt modelId="{2E44E196-B860-4D2D-A998-38B5355CDA15}" type="sibTrans" cxnId="{146175D8-DDB7-43F2-857B-9BBE7ED1DD57}">
      <dgm:prSet/>
      <dgm:spPr/>
      <dgm:t>
        <a:bodyPr/>
        <a:lstStyle/>
        <a:p>
          <a:endParaRPr lang="ru-RU"/>
        </a:p>
      </dgm:t>
    </dgm:pt>
    <dgm:pt modelId="{5C74D882-DA09-4979-A84B-973A50FE6715}">
      <dgm:prSet phldrT="[Текст]"/>
      <dgm:spPr/>
      <dgm:t>
        <a:bodyPr/>
        <a:lstStyle/>
        <a:p>
          <a:r>
            <a:rPr lang="ru-RU" dirty="0" smtClean="0">
              <a:latin typeface="Open Sans" panose="020B0604020202020204" charset="0"/>
              <a:ea typeface="Open Sans" panose="020B0604020202020204" charset="0"/>
              <a:cs typeface="Open Sans" panose="020B0604020202020204" charset="0"/>
            </a:rPr>
            <a:t>Наказ</a:t>
          </a:r>
          <a:r>
            <a:rPr lang="ru-RU" dirty="0" smtClean="0"/>
            <a:t>**</a:t>
          </a:r>
          <a:endParaRPr lang="ru-RU" dirty="0"/>
        </a:p>
      </dgm:t>
    </dgm:pt>
    <dgm:pt modelId="{4E361F09-D434-4B7D-8696-1CCCD1320A69}" type="parTrans" cxnId="{14753F39-EC3C-452E-97DA-0B47853C55D6}">
      <dgm:prSet/>
      <dgm:spPr/>
      <dgm:t>
        <a:bodyPr/>
        <a:lstStyle/>
        <a:p>
          <a:endParaRPr lang="ru-RU"/>
        </a:p>
      </dgm:t>
    </dgm:pt>
    <dgm:pt modelId="{CCC376C0-68B4-4494-A038-9AF90659C659}" type="sibTrans" cxnId="{14753F39-EC3C-452E-97DA-0B47853C55D6}">
      <dgm:prSet/>
      <dgm:spPr/>
      <dgm:t>
        <a:bodyPr/>
        <a:lstStyle/>
        <a:p>
          <a:endParaRPr lang="ru-RU"/>
        </a:p>
      </dgm:t>
    </dgm:pt>
    <dgm:pt modelId="{2E257596-CD91-4163-B148-BC22F027527A}">
      <dgm:prSet phldrT="[Текст]"/>
      <dgm:spPr/>
      <dgm:t>
        <a:bodyPr/>
        <a:lstStyle/>
        <a:p>
          <a:r>
            <a:rPr lang="uk-UA" noProof="0" dirty="0" smtClean="0">
              <a:latin typeface="Open Sans" panose="020B0604020202020204" charset="0"/>
              <a:ea typeface="Open Sans" panose="020B0604020202020204" charset="0"/>
              <a:cs typeface="Open Sans" panose="020B0604020202020204" charset="0"/>
            </a:rPr>
            <a:t>Повідомлення працівника за 10 днів</a:t>
          </a:r>
          <a:r>
            <a:rPr lang="ru-RU" dirty="0" smtClean="0">
              <a:latin typeface="Open Sans" panose="020B0604020202020204" charset="0"/>
              <a:ea typeface="Open Sans" panose="020B0604020202020204" charset="0"/>
              <a:cs typeface="Open Sans" panose="020B0604020202020204" charset="0"/>
            </a:rPr>
            <a:t> </a:t>
          </a:r>
          <a:endParaRPr lang="ru-RU" dirty="0">
            <a:latin typeface="Open Sans" panose="020B0604020202020204" charset="0"/>
            <a:ea typeface="Open Sans" panose="020B0604020202020204" charset="0"/>
            <a:cs typeface="Open Sans" panose="020B0604020202020204" charset="0"/>
          </a:endParaRPr>
        </a:p>
      </dgm:t>
    </dgm:pt>
    <dgm:pt modelId="{D5F24930-9F7D-418C-B628-5C571EF7CEA1}" type="parTrans" cxnId="{B1E95BB2-F55B-4384-ADA6-6434EC850E97}">
      <dgm:prSet/>
      <dgm:spPr/>
      <dgm:t>
        <a:bodyPr/>
        <a:lstStyle/>
        <a:p>
          <a:endParaRPr lang="ru-RU"/>
        </a:p>
      </dgm:t>
    </dgm:pt>
    <dgm:pt modelId="{8553B9BD-E1E4-48F1-8440-443277B92DE1}" type="sibTrans" cxnId="{B1E95BB2-F55B-4384-ADA6-6434EC850E97}">
      <dgm:prSet/>
      <dgm:spPr/>
      <dgm:t>
        <a:bodyPr/>
        <a:lstStyle/>
        <a:p>
          <a:endParaRPr lang="ru-RU"/>
        </a:p>
      </dgm:t>
    </dgm:pt>
    <dgm:pt modelId="{A18F7E17-910A-47C0-B610-7C6BD7F6942E}" type="pres">
      <dgm:prSet presAssocID="{6D818B74-9FA3-41C9-8ACC-9EFCB91115DA}" presName="Name0" presStyleCnt="0">
        <dgm:presLayoutVars>
          <dgm:dir/>
          <dgm:animLvl val="lvl"/>
          <dgm:resizeHandles val="exact"/>
        </dgm:presLayoutVars>
      </dgm:prSet>
      <dgm:spPr/>
      <dgm:t>
        <a:bodyPr/>
        <a:lstStyle/>
        <a:p>
          <a:endParaRPr lang="ru-RU"/>
        </a:p>
      </dgm:t>
    </dgm:pt>
    <dgm:pt modelId="{494C8284-FF07-430C-BCF9-F404D8186217}" type="pres">
      <dgm:prSet presAssocID="{DD391B5B-EE93-44DD-82EB-264F99BB08E0}" presName="boxAndChildren" presStyleCnt="0"/>
      <dgm:spPr/>
    </dgm:pt>
    <dgm:pt modelId="{026D89F0-52E5-4D49-9F61-11FAF38727B5}" type="pres">
      <dgm:prSet presAssocID="{DD391B5B-EE93-44DD-82EB-264F99BB08E0}" presName="parentTextBox" presStyleLbl="node1" presStyleIdx="0" presStyleCnt="3"/>
      <dgm:spPr/>
      <dgm:t>
        <a:bodyPr/>
        <a:lstStyle/>
        <a:p>
          <a:endParaRPr lang="ru-RU"/>
        </a:p>
      </dgm:t>
    </dgm:pt>
    <dgm:pt modelId="{21C67502-8F45-46CB-9652-D405A535047A}" type="pres">
      <dgm:prSet presAssocID="{DD391B5B-EE93-44DD-82EB-264F99BB08E0}" presName="entireBox" presStyleLbl="node1" presStyleIdx="0" presStyleCnt="3"/>
      <dgm:spPr/>
      <dgm:t>
        <a:bodyPr/>
        <a:lstStyle/>
        <a:p>
          <a:endParaRPr lang="ru-RU"/>
        </a:p>
      </dgm:t>
    </dgm:pt>
    <dgm:pt modelId="{03EA2C7E-A9FB-4609-AB6F-CEFD0FC2A0E4}" type="pres">
      <dgm:prSet presAssocID="{DD391B5B-EE93-44DD-82EB-264F99BB08E0}" presName="descendantBox" presStyleCnt="0"/>
      <dgm:spPr/>
    </dgm:pt>
    <dgm:pt modelId="{20F0B03A-6EA2-4531-A5FA-B927484D76C9}" type="pres">
      <dgm:prSet presAssocID="{5C74D882-DA09-4979-A84B-973A50FE6715}" presName="childTextBox" presStyleLbl="fgAccFollowNode1" presStyleIdx="0" presStyleCnt="6">
        <dgm:presLayoutVars>
          <dgm:bulletEnabled val="1"/>
        </dgm:presLayoutVars>
      </dgm:prSet>
      <dgm:spPr/>
      <dgm:t>
        <a:bodyPr/>
        <a:lstStyle/>
        <a:p>
          <a:endParaRPr lang="ru-RU"/>
        </a:p>
      </dgm:t>
    </dgm:pt>
    <dgm:pt modelId="{A18CD89D-2659-4242-8E3C-8E5825FEC5E1}" type="pres">
      <dgm:prSet presAssocID="{2E257596-CD91-4163-B148-BC22F027527A}" presName="childTextBox" presStyleLbl="fgAccFollowNode1" presStyleIdx="1" presStyleCnt="6">
        <dgm:presLayoutVars>
          <dgm:bulletEnabled val="1"/>
        </dgm:presLayoutVars>
      </dgm:prSet>
      <dgm:spPr/>
      <dgm:t>
        <a:bodyPr/>
        <a:lstStyle/>
        <a:p>
          <a:endParaRPr lang="ru-RU"/>
        </a:p>
      </dgm:t>
    </dgm:pt>
    <dgm:pt modelId="{AA1D79C4-EC01-4C22-B5BB-5947C408D766}" type="pres">
      <dgm:prSet presAssocID="{1BBD73A2-E39E-4337-8BCB-8A6DC99C1AE0}" presName="sp" presStyleCnt="0"/>
      <dgm:spPr/>
    </dgm:pt>
    <dgm:pt modelId="{DAC917AC-AAD2-4F23-94FB-DBC1592CB7C3}" type="pres">
      <dgm:prSet presAssocID="{89EA6A63-126A-451F-A8FD-0B1A0DEAD5D1}" presName="arrowAndChildren" presStyleCnt="0"/>
      <dgm:spPr/>
    </dgm:pt>
    <dgm:pt modelId="{F035F386-4288-44A5-A639-5EF0D34D3F22}" type="pres">
      <dgm:prSet presAssocID="{89EA6A63-126A-451F-A8FD-0B1A0DEAD5D1}" presName="parentTextArrow" presStyleLbl="node1" presStyleIdx="0" presStyleCnt="3"/>
      <dgm:spPr/>
      <dgm:t>
        <a:bodyPr/>
        <a:lstStyle/>
        <a:p>
          <a:endParaRPr lang="ru-RU"/>
        </a:p>
      </dgm:t>
    </dgm:pt>
    <dgm:pt modelId="{856F334F-CB90-410A-9EA2-CACEB63D463A}" type="pres">
      <dgm:prSet presAssocID="{89EA6A63-126A-451F-A8FD-0B1A0DEAD5D1}" presName="arrow" presStyleLbl="node1" presStyleIdx="1" presStyleCnt="3"/>
      <dgm:spPr/>
      <dgm:t>
        <a:bodyPr/>
        <a:lstStyle/>
        <a:p>
          <a:endParaRPr lang="ru-RU"/>
        </a:p>
      </dgm:t>
    </dgm:pt>
    <dgm:pt modelId="{942143E8-1320-4C21-9595-149D24FA2CC8}" type="pres">
      <dgm:prSet presAssocID="{89EA6A63-126A-451F-A8FD-0B1A0DEAD5D1}" presName="descendantArrow" presStyleCnt="0"/>
      <dgm:spPr/>
    </dgm:pt>
    <dgm:pt modelId="{702BB837-0347-4167-8EE2-2EE2F998374F}" type="pres">
      <dgm:prSet presAssocID="{E305AC8B-5F9F-464B-A75B-7B58004A71FB}" presName="childTextArrow" presStyleLbl="fgAccFollowNode1" presStyleIdx="2" presStyleCnt="6">
        <dgm:presLayoutVars>
          <dgm:bulletEnabled val="1"/>
        </dgm:presLayoutVars>
      </dgm:prSet>
      <dgm:spPr/>
      <dgm:t>
        <a:bodyPr/>
        <a:lstStyle/>
        <a:p>
          <a:endParaRPr lang="ru-RU"/>
        </a:p>
      </dgm:t>
    </dgm:pt>
    <dgm:pt modelId="{EFCB04C2-4443-4901-B47F-128BE46C40F0}" type="pres">
      <dgm:prSet presAssocID="{D0B4CA9B-1B13-402F-A4AF-8072CB1B28B1}" presName="childTextArrow" presStyleLbl="fgAccFollowNode1" presStyleIdx="3" presStyleCnt="6">
        <dgm:presLayoutVars>
          <dgm:bulletEnabled val="1"/>
        </dgm:presLayoutVars>
      </dgm:prSet>
      <dgm:spPr/>
      <dgm:t>
        <a:bodyPr/>
        <a:lstStyle/>
        <a:p>
          <a:endParaRPr lang="ru-RU"/>
        </a:p>
      </dgm:t>
    </dgm:pt>
    <dgm:pt modelId="{72872A6F-1F7B-4DA3-A901-DB4900858061}" type="pres">
      <dgm:prSet presAssocID="{7FD32292-58CE-40BA-A7C2-58F1F95BDA52}" presName="sp" presStyleCnt="0"/>
      <dgm:spPr/>
    </dgm:pt>
    <dgm:pt modelId="{161D0663-587A-40BC-AA86-8F119487D2AB}" type="pres">
      <dgm:prSet presAssocID="{51A40505-C12C-4525-9995-3B56F190B9F4}" presName="arrowAndChildren" presStyleCnt="0"/>
      <dgm:spPr/>
    </dgm:pt>
    <dgm:pt modelId="{3C48DEC6-BBB8-49DF-A76D-95A45E04B1F7}" type="pres">
      <dgm:prSet presAssocID="{51A40505-C12C-4525-9995-3B56F190B9F4}" presName="parentTextArrow" presStyleLbl="node1" presStyleIdx="1" presStyleCnt="3"/>
      <dgm:spPr/>
      <dgm:t>
        <a:bodyPr/>
        <a:lstStyle/>
        <a:p>
          <a:endParaRPr lang="ru-RU"/>
        </a:p>
      </dgm:t>
    </dgm:pt>
    <dgm:pt modelId="{BA20C1AF-E1C8-4221-848C-6F2E21559CFD}" type="pres">
      <dgm:prSet presAssocID="{51A40505-C12C-4525-9995-3B56F190B9F4}" presName="arrow" presStyleLbl="node1" presStyleIdx="2" presStyleCnt="3" custLinFactNeighborX="-19114" custLinFactNeighborY="-64389"/>
      <dgm:spPr/>
      <dgm:t>
        <a:bodyPr/>
        <a:lstStyle/>
        <a:p>
          <a:endParaRPr lang="ru-RU"/>
        </a:p>
      </dgm:t>
    </dgm:pt>
    <dgm:pt modelId="{C33D87E5-5946-4F61-801D-C54E2CA0E2B3}" type="pres">
      <dgm:prSet presAssocID="{51A40505-C12C-4525-9995-3B56F190B9F4}" presName="descendantArrow" presStyleCnt="0"/>
      <dgm:spPr/>
    </dgm:pt>
    <dgm:pt modelId="{74F0EC44-2E7D-4CB5-AA63-4A0871A168EC}" type="pres">
      <dgm:prSet presAssocID="{A65883EE-7387-482B-9722-FDAED6CD2D8D}" presName="childTextArrow" presStyleLbl="fgAccFollowNode1" presStyleIdx="4" presStyleCnt="6">
        <dgm:presLayoutVars>
          <dgm:bulletEnabled val="1"/>
        </dgm:presLayoutVars>
      </dgm:prSet>
      <dgm:spPr/>
      <dgm:t>
        <a:bodyPr/>
        <a:lstStyle/>
        <a:p>
          <a:endParaRPr lang="ru-RU"/>
        </a:p>
      </dgm:t>
    </dgm:pt>
    <dgm:pt modelId="{47244B7F-14DD-4A28-BA77-BB1D20F6EECD}" type="pres">
      <dgm:prSet presAssocID="{CE32C3B8-BBBB-4751-BD07-4F70DC7551D5}" presName="childTextArrow" presStyleLbl="fgAccFollowNode1" presStyleIdx="5" presStyleCnt="6">
        <dgm:presLayoutVars>
          <dgm:bulletEnabled val="1"/>
        </dgm:presLayoutVars>
      </dgm:prSet>
      <dgm:spPr/>
      <dgm:t>
        <a:bodyPr/>
        <a:lstStyle/>
        <a:p>
          <a:endParaRPr lang="ru-RU"/>
        </a:p>
      </dgm:t>
    </dgm:pt>
  </dgm:ptLst>
  <dgm:cxnLst>
    <dgm:cxn modelId="{4A1E9221-78AC-44F4-B197-48C67A0C17A4}" srcId="{6D818B74-9FA3-41C9-8ACC-9EFCB91115DA}" destId="{89EA6A63-126A-451F-A8FD-0B1A0DEAD5D1}" srcOrd="1" destOrd="0" parTransId="{8F019224-6905-4425-816E-FF76871C3105}" sibTransId="{1BBD73A2-E39E-4337-8BCB-8A6DC99C1AE0}"/>
    <dgm:cxn modelId="{D0E950F8-6DBC-4D8E-8097-B70F9A6C6ADD}" type="presOf" srcId="{DD391B5B-EE93-44DD-82EB-264F99BB08E0}" destId="{026D89F0-52E5-4D49-9F61-11FAF38727B5}" srcOrd="0" destOrd="0" presId="urn:microsoft.com/office/officeart/2005/8/layout/process4"/>
    <dgm:cxn modelId="{84D9F272-D98F-472D-ACFC-DA6C82BA1211}" type="presOf" srcId="{DD391B5B-EE93-44DD-82EB-264F99BB08E0}" destId="{21C67502-8F45-46CB-9652-D405A535047A}" srcOrd="1" destOrd="0" presId="urn:microsoft.com/office/officeart/2005/8/layout/process4"/>
    <dgm:cxn modelId="{0CDC954B-4A51-4E97-9FEC-D34CFFC238C2}" type="presOf" srcId="{5C74D882-DA09-4979-A84B-973A50FE6715}" destId="{20F0B03A-6EA2-4531-A5FA-B927484D76C9}" srcOrd="0" destOrd="0" presId="urn:microsoft.com/office/officeart/2005/8/layout/process4"/>
    <dgm:cxn modelId="{88D07E2A-36B0-4EBC-BAF9-24E3020062BA}" type="presOf" srcId="{6D818B74-9FA3-41C9-8ACC-9EFCB91115DA}" destId="{A18F7E17-910A-47C0-B610-7C6BD7F6942E}" srcOrd="0" destOrd="0" presId="urn:microsoft.com/office/officeart/2005/8/layout/process4"/>
    <dgm:cxn modelId="{6D530AE0-0E61-4CEE-9D01-E3C6F25F7904}" type="presOf" srcId="{51A40505-C12C-4525-9995-3B56F190B9F4}" destId="{BA20C1AF-E1C8-4221-848C-6F2E21559CFD}" srcOrd="1" destOrd="0" presId="urn:microsoft.com/office/officeart/2005/8/layout/process4"/>
    <dgm:cxn modelId="{89FAB3D1-BF40-44C4-A66C-3833BBBBF45D}" type="presOf" srcId="{A65883EE-7387-482B-9722-FDAED6CD2D8D}" destId="{74F0EC44-2E7D-4CB5-AA63-4A0871A168EC}" srcOrd="0" destOrd="0" presId="urn:microsoft.com/office/officeart/2005/8/layout/process4"/>
    <dgm:cxn modelId="{6244AE8F-5AD0-43F8-A184-8854755D9C7C}" type="presOf" srcId="{2E257596-CD91-4163-B148-BC22F027527A}" destId="{A18CD89D-2659-4242-8E3C-8E5825FEC5E1}" srcOrd="0" destOrd="0" presId="urn:microsoft.com/office/officeart/2005/8/layout/process4"/>
    <dgm:cxn modelId="{3DFB8FDD-F2E7-449B-BA59-0FC1288957F0}" srcId="{89EA6A63-126A-451F-A8FD-0B1A0DEAD5D1}" destId="{D0B4CA9B-1B13-402F-A4AF-8072CB1B28B1}" srcOrd="1" destOrd="0" parTransId="{40A39D6A-5D88-4987-8AF0-11A5637AF27B}" sibTransId="{B3568820-EBA0-41FD-A017-6D9E26703120}"/>
    <dgm:cxn modelId="{BA90AB48-A47B-4DC3-9BCA-979C430A263B}" type="presOf" srcId="{51A40505-C12C-4525-9995-3B56F190B9F4}" destId="{3C48DEC6-BBB8-49DF-A76D-95A45E04B1F7}" srcOrd="0" destOrd="0" presId="urn:microsoft.com/office/officeart/2005/8/layout/process4"/>
    <dgm:cxn modelId="{14753F39-EC3C-452E-97DA-0B47853C55D6}" srcId="{DD391B5B-EE93-44DD-82EB-264F99BB08E0}" destId="{5C74D882-DA09-4979-A84B-973A50FE6715}" srcOrd="0" destOrd="0" parTransId="{4E361F09-D434-4B7D-8696-1CCCD1320A69}" sibTransId="{CCC376C0-68B4-4494-A038-9AF90659C659}"/>
    <dgm:cxn modelId="{EEC8BC2B-ACDE-4DD9-A0A3-D67DB34581DE}" type="presOf" srcId="{89EA6A63-126A-451F-A8FD-0B1A0DEAD5D1}" destId="{F035F386-4288-44A5-A639-5EF0D34D3F22}" srcOrd="0" destOrd="0" presId="urn:microsoft.com/office/officeart/2005/8/layout/process4"/>
    <dgm:cxn modelId="{1EC51479-D049-4312-8497-027BFE85C476}" type="presOf" srcId="{89EA6A63-126A-451F-A8FD-0B1A0DEAD5D1}" destId="{856F334F-CB90-410A-9EA2-CACEB63D463A}" srcOrd="1" destOrd="0" presId="urn:microsoft.com/office/officeart/2005/8/layout/process4"/>
    <dgm:cxn modelId="{B1E95BB2-F55B-4384-ADA6-6434EC850E97}" srcId="{DD391B5B-EE93-44DD-82EB-264F99BB08E0}" destId="{2E257596-CD91-4163-B148-BC22F027527A}" srcOrd="1" destOrd="0" parTransId="{D5F24930-9F7D-418C-B628-5C571EF7CEA1}" sibTransId="{8553B9BD-E1E4-48F1-8440-443277B92DE1}"/>
    <dgm:cxn modelId="{604B3934-47E4-4752-994C-C67AA101FFBF}" srcId="{51A40505-C12C-4525-9995-3B56F190B9F4}" destId="{CE32C3B8-BBBB-4751-BD07-4F70DC7551D5}" srcOrd="1" destOrd="0" parTransId="{97882124-4FBF-4B6C-8086-75483718BEE3}" sibTransId="{56573058-B269-46E4-9858-5922D342F10D}"/>
    <dgm:cxn modelId="{350B1291-D854-4134-B8A1-5A6BB307BD08}" type="presOf" srcId="{D0B4CA9B-1B13-402F-A4AF-8072CB1B28B1}" destId="{EFCB04C2-4443-4901-B47F-128BE46C40F0}" srcOrd="0" destOrd="0" presId="urn:microsoft.com/office/officeart/2005/8/layout/process4"/>
    <dgm:cxn modelId="{5EEEB1BB-38B3-4A65-867B-A6647EB46064}" type="presOf" srcId="{CE32C3B8-BBBB-4751-BD07-4F70DC7551D5}" destId="{47244B7F-14DD-4A28-BA77-BB1D20F6EECD}" srcOrd="0" destOrd="0" presId="urn:microsoft.com/office/officeart/2005/8/layout/process4"/>
    <dgm:cxn modelId="{146175D8-DDB7-43F2-857B-9BBE7ED1DD57}" srcId="{6D818B74-9FA3-41C9-8ACC-9EFCB91115DA}" destId="{DD391B5B-EE93-44DD-82EB-264F99BB08E0}" srcOrd="2" destOrd="0" parTransId="{CBBF7FF8-FEE3-4B2B-A42F-9DD9A590749A}" sibTransId="{2E44E196-B860-4D2D-A998-38B5355CDA15}"/>
    <dgm:cxn modelId="{4A4B9F03-0C3C-4B09-8CE7-FBE42E9FA622}" srcId="{51A40505-C12C-4525-9995-3B56F190B9F4}" destId="{A65883EE-7387-482B-9722-FDAED6CD2D8D}" srcOrd="0" destOrd="0" parTransId="{C1AAB99B-A2C1-4745-8A1C-25DB574503CF}" sibTransId="{CA488B70-1F70-4209-A7A8-4A8304A0FD93}"/>
    <dgm:cxn modelId="{2B983184-4D9E-48B3-8CD0-13881A14D7CA}" type="presOf" srcId="{E305AC8B-5F9F-464B-A75B-7B58004A71FB}" destId="{702BB837-0347-4167-8EE2-2EE2F998374F}" srcOrd="0" destOrd="0" presId="urn:microsoft.com/office/officeart/2005/8/layout/process4"/>
    <dgm:cxn modelId="{24BC838C-F55D-457F-914F-21290E50B957}" srcId="{6D818B74-9FA3-41C9-8ACC-9EFCB91115DA}" destId="{51A40505-C12C-4525-9995-3B56F190B9F4}" srcOrd="0" destOrd="0" parTransId="{851AA087-2B21-41F5-9EE6-77104313DB5E}" sibTransId="{7FD32292-58CE-40BA-A7C2-58F1F95BDA52}"/>
    <dgm:cxn modelId="{B5C49A9A-D419-46DE-B4FB-AA4B31AD6D5B}" srcId="{89EA6A63-126A-451F-A8FD-0B1A0DEAD5D1}" destId="{E305AC8B-5F9F-464B-A75B-7B58004A71FB}" srcOrd="0" destOrd="0" parTransId="{18017A2F-4BB4-4F92-B6B4-46613FC22984}" sibTransId="{A49E46DD-94F6-4BB2-90D5-BFB8249DDC01}"/>
    <dgm:cxn modelId="{1628185E-F3FF-4105-960D-F43445619C65}" type="presParOf" srcId="{A18F7E17-910A-47C0-B610-7C6BD7F6942E}" destId="{494C8284-FF07-430C-BCF9-F404D8186217}" srcOrd="0" destOrd="0" presId="urn:microsoft.com/office/officeart/2005/8/layout/process4"/>
    <dgm:cxn modelId="{754B5CB5-AF13-48AD-B384-E300C9A2C2B6}" type="presParOf" srcId="{494C8284-FF07-430C-BCF9-F404D8186217}" destId="{026D89F0-52E5-4D49-9F61-11FAF38727B5}" srcOrd="0" destOrd="0" presId="urn:microsoft.com/office/officeart/2005/8/layout/process4"/>
    <dgm:cxn modelId="{DFA03403-8F99-48AE-ADC3-04CAD3F28E98}" type="presParOf" srcId="{494C8284-FF07-430C-BCF9-F404D8186217}" destId="{21C67502-8F45-46CB-9652-D405A535047A}" srcOrd="1" destOrd="0" presId="urn:microsoft.com/office/officeart/2005/8/layout/process4"/>
    <dgm:cxn modelId="{27B307A4-F781-438C-877E-02756EF4EF8F}" type="presParOf" srcId="{494C8284-FF07-430C-BCF9-F404D8186217}" destId="{03EA2C7E-A9FB-4609-AB6F-CEFD0FC2A0E4}" srcOrd="2" destOrd="0" presId="urn:microsoft.com/office/officeart/2005/8/layout/process4"/>
    <dgm:cxn modelId="{5175AC94-8882-4D54-B0A5-B45E093CB763}" type="presParOf" srcId="{03EA2C7E-A9FB-4609-AB6F-CEFD0FC2A0E4}" destId="{20F0B03A-6EA2-4531-A5FA-B927484D76C9}" srcOrd="0" destOrd="0" presId="urn:microsoft.com/office/officeart/2005/8/layout/process4"/>
    <dgm:cxn modelId="{59A9AA3A-B763-41DD-BD76-8ACDF5876BC6}" type="presParOf" srcId="{03EA2C7E-A9FB-4609-AB6F-CEFD0FC2A0E4}" destId="{A18CD89D-2659-4242-8E3C-8E5825FEC5E1}" srcOrd="1" destOrd="0" presId="urn:microsoft.com/office/officeart/2005/8/layout/process4"/>
    <dgm:cxn modelId="{84E838FD-EFD1-4180-B722-5922DE8F68E1}" type="presParOf" srcId="{A18F7E17-910A-47C0-B610-7C6BD7F6942E}" destId="{AA1D79C4-EC01-4C22-B5BB-5947C408D766}" srcOrd="1" destOrd="0" presId="urn:microsoft.com/office/officeart/2005/8/layout/process4"/>
    <dgm:cxn modelId="{4A9FF454-5462-4241-8979-1C91BFEA14AF}" type="presParOf" srcId="{A18F7E17-910A-47C0-B610-7C6BD7F6942E}" destId="{DAC917AC-AAD2-4F23-94FB-DBC1592CB7C3}" srcOrd="2" destOrd="0" presId="urn:microsoft.com/office/officeart/2005/8/layout/process4"/>
    <dgm:cxn modelId="{DAF9912F-F8A9-4C80-8865-528FABBB42F5}" type="presParOf" srcId="{DAC917AC-AAD2-4F23-94FB-DBC1592CB7C3}" destId="{F035F386-4288-44A5-A639-5EF0D34D3F22}" srcOrd="0" destOrd="0" presId="urn:microsoft.com/office/officeart/2005/8/layout/process4"/>
    <dgm:cxn modelId="{7677A214-AB4D-471B-980B-3CC7DB700947}" type="presParOf" srcId="{DAC917AC-AAD2-4F23-94FB-DBC1592CB7C3}" destId="{856F334F-CB90-410A-9EA2-CACEB63D463A}" srcOrd="1" destOrd="0" presId="urn:microsoft.com/office/officeart/2005/8/layout/process4"/>
    <dgm:cxn modelId="{5F02B954-781B-4D28-B915-71B18BC5AD55}" type="presParOf" srcId="{DAC917AC-AAD2-4F23-94FB-DBC1592CB7C3}" destId="{942143E8-1320-4C21-9595-149D24FA2CC8}" srcOrd="2" destOrd="0" presId="urn:microsoft.com/office/officeart/2005/8/layout/process4"/>
    <dgm:cxn modelId="{2D93C5A6-6BD0-4AB5-9DB7-BC06832DFC73}" type="presParOf" srcId="{942143E8-1320-4C21-9595-149D24FA2CC8}" destId="{702BB837-0347-4167-8EE2-2EE2F998374F}" srcOrd="0" destOrd="0" presId="urn:microsoft.com/office/officeart/2005/8/layout/process4"/>
    <dgm:cxn modelId="{950851D5-D1EF-439D-9541-01E469E4CD1A}" type="presParOf" srcId="{942143E8-1320-4C21-9595-149D24FA2CC8}" destId="{EFCB04C2-4443-4901-B47F-128BE46C40F0}" srcOrd="1" destOrd="0" presId="urn:microsoft.com/office/officeart/2005/8/layout/process4"/>
    <dgm:cxn modelId="{EA75BA31-D7E4-4EBE-91B3-2F609551A21D}" type="presParOf" srcId="{A18F7E17-910A-47C0-B610-7C6BD7F6942E}" destId="{72872A6F-1F7B-4DA3-A901-DB4900858061}" srcOrd="3" destOrd="0" presId="urn:microsoft.com/office/officeart/2005/8/layout/process4"/>
    <dgm:cxn modelId="{BC528EF1-64B8-4F49-8CC6-6C41BF5314FD}" type="presParOf" srcId="{A18F7E17-910A-47C0-B610-7C6BD7F6942E}" destId="{161D0663-587A-40BC-AA86-8F119487D2AB}" srcOrd="4" destOrd="0" presId="urn:microsoft.com/office/officeart/2005/8/layout/process4"/>
    <dgm:cxn modelId="{5F3B97FE-4EC5-4BB0-A0A3-5EAF75E4A4F0}" type="presParOf" srcId="{161D0663-587A-40BC-AA86-8F119487D2AB}" destId="{3C48DEC6-BBB8-49DF-A76D-95A45E04B1F7}" srcOrd="0" destOrd="0" presId="urn:microsoft.com/office/officeart/2005/8/layout/process4"/>
    <dgm:cxn modelId="{9D9C33ED-8F79-47F5-BBF2-480A266A6320}" type="presParOf" srcId="{161D0663-587A-40BC-AA86-8F119487D2AB}" destId="{BA20C1AF-E1C8-4221-848C-6F2E21559CFD}" srcOrd="1" destOrd="0" presId="urn:microsoft.com/office/officeart/2005/8/layout/process4"/>
    <dgm:cxn modelId="{EF62541B-F6B7-4945-A224-F96C4CE761CE}" type="presParOf" srcId="{161D0663-587A-40BC-AA86-8F119487D2AB}" destId="{C33D87E5-5946-4F61-801D-C54E2CA0E2B3}" srcOrd="2" destOrd="0" presId="urn:microsoft.com/office/officeart/2005/8/layout/process4"/>
    <dgm:cxn modelId="{3A11D596-0510-4DA3-9BD6-C3802676068A}" type="presParOf" srcId="{C33D87E5-5946-4F61-801D-C54E2CA0E2B3}" destId="{74F0EC44-2E7D-4CB5-AA63-4A0871A168EC}" srcOrd="0" destOrd="0" presId="urn:microsoft.com/office/officeart/2005/8/layout/process4"/>
    <dgm:cxn modelId="{1E90466A-29C1-4BFD-8AFF-7778263C8AF2}" type="presParOf" srcId="{C33D87E5-5946-4F61-801D-C54E2CA0E2B3}" destId="{47244B7F-14DD-4A28-BA77-BB1D20F6EECD}"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600F76-554B-4030-903A-102AB2DE4A80}"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ru-RU"/>
        </a:p>
      </dgm:t>
    </dgm:pt>
    <dgm:pt modelId="{ACDC5FC9-162C-4728-9CC9-3052405079CE}">
      <dgm:prSet phldrT="[Текст]"/>
      <dgm:spPr/>
      <dgm:t>
        <a:bodyPr/>
        <a:lstStyle/>
        <a:p>
          <a:r>
            <a:rPr lang="uk-UA" noProof="0" dirty="0" smtClean="0">
              <a:solidFill>
                <a:schemeClr val="accent1">
                  <a:lumMod val="50000"/>
                </a:schemeClr>
              </a:solidFill>
              <a:latin typeface="Open Sans" panose="020B0604020202020204" charset="0"/>
              <a:ea typeface="Open Sans" panose="020B0604020202020204" charset="0"/>
              <a:cs typeface="Open Sans" panose="020B0604020202020204" charset="0"/>
            </a:rPr>
            <a:t>Рішення роботодавця</a:t>
          </a:r>
          <a:endParaRPr lang="uk-UA" noProof="0" dirty="0">
            <a:solidFill>
              <a:schemeClr val="accent1">
                <a:lumMod val="50000"/>
              </a:schemeClr>
            </a:solidFill>
            <a:latin typeface="Open Sans" panose="020B0604020202020204" charset="0"/>
            <a:ea typeface="Open Sans" panose="020B0604020202020204" charset="0"/>
            <a:cs typeface="Open Sans" panose="020B0604020202020204" charset="0"/>
          </a:endParaRPr>
        </a:p>
      </dgm:t>
    </dgm:pt>
    <dgm:pt modelId="{4BEDA645-30B0-46A8-A201-C70B5AF121C5}" type="parTrans" cxnId="{682A9E5C-F20F-441C-822D-B9C654CA45BF}">
      <dgm:prSet/>
      <dgm:spPr/>
      <dgm:t>
        <a:bodyPr/>
        <a:lstStyle/>
        <a:p>
          <a:endParaRPr lang="ru-RU"/>
        </a:p>
      </dgm:t>
    </dgm:pt>
    <dgm:pt modelId="{79EBE110-86EC-47E8-9A28-07CB20C6BF2A}" type="sibTrans" cxnId="{682A9E5C-F20F-441C-822D-B9C654CA45BF}">
      <dgm:prSet/>
      <dgm:spPr/>
      <dgm:t>
        <a:bodyPr/>
        <a:lstStyle/>
        <a:p>
          <a:endParaRPr lang="ru-RU"/>
        </a:p>
      </dgm:t>
    </dgm:pt>
    <dgm:pt modelId="{3A5DEF77-537F-4D52-BEC1-CBC04A39440D}">
      <dgm:prSet phldrT="[Текст]"/>
      <dgm:spPr/>
      <dgm:t>
        <a:bodyPr/>
        <a:lstStyle/>
        <a:p>
          <a:r>
            <a:rPr lang="uk-UA" noProof="0" dirty="0" smtClean="0">
              <a:latin typeface="Open Sans" panose="020B0604020202020204" charset="0"/>
              <a:ea typeface="Open Sans" panose="020B0604020202020204" charset="0"/>
              <a:cs typeface="Open Sans" panose="020B0604020202020204" charset="0"/>
            </a:rPr>
            <a:t>Дає право на щорічну відпустку</a:t>
          </a:r>
          <a:endParaRPr lang="uk-UA" noProof="0" dirty="0">
            <a:latin typeface="Open Sans" panose="020B0604020202020204" charset="0"/>
            <a:ea typeface="Open Sans" panose="020B0604020202020204" charset="0"/>
            <a:cs typeface="Open Sans" panose="020B0604020202020204" charset="0"/>
          </a:endParaRPr>
        </a:p>
      </dgm:t>
    </dgm:pt>
    <dgm:pt modelId="{2A57E14F-F5C6-4B6B-A65C-29400EB1920E}" type="parTrans" cxnId="{CA01570E-3839-48DC-9C86-F78125850170}">
      <dgm:prSet/>
      <dgm:spPr/>
      <dgm:t>
        <a:bodyPr/>
        <a:lstStyle/>
        <a:p>
          <a:endParaRPr lang="ru-RU"/>
        </a:p>
      </dgm:t>
    </dgm:pt>
    <dgm:pt modelId="{14E2C32C-E559-4375-9CC4-B71D9F28E9EC}" type="sibTrans" cxnId="{CA01570E-3839-48DC-9C86-F78125850170}">
      <dgm:prSet/>
      <dgm:spPr/>
      <dgm:t>
        <a:bodyPr/>
        <a:lstStyle/>
        <a:p>
          <a:endParaRPr lang="ru-RU"/>
        </a:p>
      </dgm:t>
    </dgm:pt>
    <dgm:pt modelId="{9BC35620-9E6E-423C-8BC2-ADEE738EFA6D}">
      <dgm:prSet phldrT="[Текст]"/>
      <dgm:spPr/>
      <dgm:t>
        <a:bodyPr/>
        <a:lstStyle/>
        <a:p>
          <a:r>
            <a:rPr lang="uk-UA" noProof="0" dirty="0" smtClean="0">
              <a:latin typeface="Open Sans" panose="020B0604020202020204" charset="0"/>
              <a:ea typeface="Open Sans" panose="020B0604020202020204" charset="0"/>
              <a:cs typeface="Open Sans" panose="020B0604020202020204" charset="0"/>
            </a:rPr>
            <a:t>Лікарняні не оплачуються</a:t>
          </a:r>
          <a:endParaRPr lang="uk-UA" noProof="0" dirty="0">
            <a:latin typeface="Open Sans" panose="020B0604020202020204" charset="0"/>
            <a:ea typeface="Open Sans" panose="020B0604020202020204" charset="0"/>
            <a:cs typeface="Open Sans" panose="020B0604020202020204" charset="0"/>
          </a:endParaRPr>
        </a:p>
      </dgm:t>
    </dgm:pt>
    <dgm:pt modelId="{210DE6DC-C5DD-4C93-87F8-0E93C464EC07}" type="parTrans" cxnId="{BFE94B03-5B84-453B-9D5E-C9ACA2E5DB89}">
      <dgm:prSet/>
      <dgm:spPr/>
      <dgm:t>
        <a:bodyPr/>
        <a:lstStyle/>
        <a:p>
          <a:endParaRPr lang="ru-RU"/>
        </a:p>
      </dgm:t>
    </dgm:pt>
    <dgm:pt modelId="{FE0D0A4E-77AD-476A-AE52-E31F04ADF015}" type="sibTrans" cxnId="{BFE94B03-5B84-453B-9D5E-C9ACA2E5DB89}">
      <dgm:prSet/>
      <dgm:spPr/>
      <dgm:t>
        <a:bodyPr/>
        <a:lstStyle/>
        <a:p>
          <a:endParaRPr lang="ru-RU"/>
        </a:p>
      </dgm:t>
    </dgm:pt>
    <dgm:pt modelId="{7E68162D-A666-4D91-8153-3EFF2A730BFF}">
      <dgm:prSet phldrT="[Текст]"/>
      <dgm:spPr/>
      <dgm:t>
        <a:bodyPr/>
        <a:lstStyle/>
        <a:p>
          <a:r>
            <a:rPr lang="uk-UA" noProof="0" dirty="0" smtClean="0">
              <a:latin typeface="Open Sans" panose="020B0604020202020204" charset="0"/>
              <a:ea typeface="Open Sans" panose="020B0604020202020204" charset="0"/>
              <a:cs typeface="Open Sans" panose="020B0604020202020204" charset="0"/>
            </a:rPr>
            <a:t>Місце перебування працівника визначається роботодавцем</a:t>
          </a:r>
          <a:endParaRPr lang="uk-UA" noProof="0" dirty="0">
            <a:latin typeface="Open Sans" panose="020B0604020202020204" charset="0"/>
            <a:ea typeface="Open Sans" panose="020B0604020202020204" charset="0"/>
            <a:cs typeface="Open Sans" panose="020B0604020202020204" charset="0"/>
          </a:endParaRPr>
        </a:p>
      </dgm:t>
    </dgm:pt>
    <dgm:pt modelId="{C5D26634-F0BA-45D7-9EC8-B248347B4A65}" type="parTrans" cxnId="{91B2928D-545C-4E48-BB7A-6BA4B750CD98}">
      <dgm:prSet/>
      <dgm:spPr/>
      <dgm:t>
        <a:bodyPr/>
        <a:lstStyle/>
        <a:p>
          <a:endParaRPr lang="ru-RU"/>
        </a:p>
      </dgm:t>
    </dgm:pt>
    <dgm:pt modelId="{6F29841E-B442-4332-BDEE-0BE3A3C09FD2}" type="sibTrans" cxnId="{91B2928D-545C-4E48-BB7A-6BA4B750CD98}">
      <dgm:prSet/>
      <dgm:spPr/>
      <dgm:t>
        <a:bodyPr/>
        <a:lstStyle/>
        <a:p>
          <a:endParaRPr lang="ru-RU"/>
        </a:p>
      </dgm:t>
    </dgm:pt>
    <dgm:pt modelId="{E3ECA8C1-8E9A-40EC-B2D3-49D4F112B5ED}">
      <dgm:prSet phldrT="[Текст]"/>
      <dgm:spPr/>
      <dgm:t>
        <a:bodyPr/>
        <a:lstStyle/>
        <a:p>
          <a:r>
            <a:rPr lang="uk-UA" noProof="0" dirty="0" smtClean="0">
              <a:latin typeface="Open Sans" panose="020B0604020202020204" charset="0"/>
              <a:ea typeface="Open Sans" panose="020B0604020202020204" charset="0"/>
              <a:cs typeface="Open Sans" panose="020B0604020202020204" charset="0"/>
            </a:rPr>
            <a:t>Оплата не менше 2/3 тарифної ставки (посадового окладу)</a:t>
          </a:r>
          <a:endParaRPr lang="uk-UA" noProof="0" dirty="0">
            <a:latin typeface="Open Sans" panose="020B0604020202020204" charset="0"/>
            <a:ea typeface="Open Sans" panose="020B0604020202020204" charset="0"/>
            <a:cs typeface="Open Sans" panose="020B0604020202020204" charset="0"/>
          </a:endParaRPr>
        </a:p>
      </dgm:t>
    </dgm:pt>
    <dgm:pt modelId="{A80433F9-3AEE-4CF0-BD0E-E12AFAC4E3C2}" type="parTrans" cxnId="{678344D0-12EE-48AC-BC04-362533A8CDDE}">
      <dgm:prSet/>
      <dgm:spPr/>
      <dgm:t>
        <a:bodyPr/>
        <a:lstStyle/>
        <a:p>
          <a:endParaRPr lang="ru-RU"/>
        </a:p>
      </dgm:t>
    </dgm:pt>
    <dgm:pt modelId="{BF256A1D-458E-44B4-84D0-A3BF3870222B}" type="sibTrans" cxnId="{678344D0-12EE-48AC-BC04-362533A8CDDE}">
      <dgm:prSet/>
      <dgm:spPr/>
      <dgm:t>
        <a:bodyPr/>
        <a:lstStyle/>
        <a:p>
          <a:endParaRPr lang="ru-RU"/>
        </a:p>
      </dgm:t>
    </dgm:pt>
    <dgm:pt modelId="{840376A9-C80E-4A90-9444-9444D359F9E2}" type="pres">
      <dgm:prSet presAssocID="{19600F76-554B-4030-903A-102AB2DE4A80}" presName="diagram" presStyleCnt="0">
        <dgm:presLayoutVars>
          <dgm:chMax val="1"/>
          <dgm:dir/>
          <dgm:animLvl val="ctr"/>
          <dgm:resizeHandles val="exact"/>
        </dgm:presLayoutVars>
      </dgm:prSet>
      <dgm:spPr/>
      <dgm:t>
        <a:bodyPr/>
        <a:lstStyle/>
        <a:p>
          <a:endParaRPr lang="ru-RU"/>
        </a:p>
      </dgm:t>
    </dgm:pt>
    <dgm:pt modelId="{D7A0317A-CC6E-4649-B046-87F419787BE0}" type="pres">
      <dgm:prSet presAssocID="{19600F76-554B-4030-903A-102AB2DE4A80}" presName="matrix" presStyleCnt="0"/>
      <dgm:spPr/>
    </dgm:pt>
    <dgm:pt modelId="{4A41DC5B-E93D-478D-9C1D-CBED247C656C}" type="pres">
      <dgm:prSet presAssocID="{19600F76-554B-4030-903A-102AB2DE4A80}" presName="tile1" presStyleLbl="node1" presStyleIdx="0" presStyleCnt="4"/>
      <dgm:spPr/>
      <dgm:t>
        <a:bodyPr/>
        <a:lstStyle/>
        <a:p>
          <a:endParaRPr lang="ru-RU"/>
        </a:p>
      </dgm:t>
    </dgm:pt>
    <dgm:pt modelId="{33175A4A-58C8-4869-89DA-6D646200A976}" type="pres">
      <dgm:prSet presAssocID="{19600F76-554B-4030-903A-102AB2DE4A80}" presName="tile1text" presStyleLbl="node1" presStyleIdx="0" presStyleCnt="4">
        <dgm:presLayoutVars>
          <dgm:chMax val="0"/>
          <dgm:chPref val="0"/>
          <dgm:bulletEnabled val="1"/>
        </dgm:presLayoutVars>
      </dgm:prSet>
      <dgm:spPr/>
      <dgm:t>
        <a:bodyPr/>
        <a:lstStyle/>
        <a:p>
          <a:endParaRPr lang="ru-RU"/>
        </a:p>
      </dgm:t>
    </dgm:pt>
    <dgm:pt modelId="{DACD8529-8919-4C8F-8709-871AE83B25E5}" type="pres">
      <dgm:prSet presAssocID="{19600F76-554B-4030-903A-102AB2DE4A80}" presName="tile2" presStyleLbl="node1" presStyleIdx="1" presStyleCnt="4"/>
      <dgm:spPr/>
      <dgm:t>
        <a:bodyPr/>
        <a:lstStyle/>
        <a:p>
          <a:endParaRPr lang="ru-RU"/>
        </a:p>
      </dgm:t>
    </dgm:pt>
    <dgm:pt modelId="{9364E11F-B482-4FBD-A7CF-5E873AD65CC7}" type="pres">
      <dgm:prSet presAssocID="{19600F76-554B-4030-903A-102AB2DE4A80}" presName="tile2text" presStyleLbl="node1" presStyleIdx="1" presStyleCnt="4">
        <dgm:presLayoutVars>
          <dgm:chMax val="0"/>
          <dgm:chPref val="0"/>
          <dgm:bulletEnabled val="1"/>
        </dgm:presLayoutVars>
      </dgm:prSet>
      <dgm:spPr/>
      <dgm:t>
        <a:bodyPr/>
        <a:lstStyle/>
        <a:p>
          <a:endParaRPr lang="ru-RU"/>
        </a:p>
      </dgm:t>
    </dgm:pt>
    <dgm:pt modelId="{17A78356-8E57-483D-A28D-4E9026989A97}" type="pres">
      <dgm:prSet presAssocID="{19600F76-554B-4030-903A-102AB2DE4A80}" presName="tile3" presStyleLbl="node1" presStyleIdx="2" presStyleCnt="4"/>
      <dgm:spPr/>
      <dgm:t>
        <a:bodyPr/>
        <a:lstStyle/>
        <a:p>
          <a:endParaRPr lang="ru-RU"/>
        </a:p>
      </dgm:t>
    </dgm:pt>
    <dgm:pt modelId="{0FBA2E47-044A-4BD1-ADEE-1C2FC681F280}" type="pres">
      <dgm:prSet presAssocID="{19600F76-554B-4030-903A-102AB2DE4A80}" presName="tile3text" presStyleLbl="node1" presStyleIdx="2" presStyleCnt="4">
        <dgm:presLayoutVars>
          <dgm:chMax val="0"/>
          <dgm:chPref val="0"/>
          <dgm:bulletEnabled val="1"/>
        </dgm:presLayoutVars>
      </dgm:prSet>
      <dgm:spPr/>
      <dgm:t>
        <a:bodyPr/>
        <a:lstStyle/>
        <a:p>
          <a:endParaRPr lang="ru-RU"/>
        </a:p>
      </dgm:t>
    </dgm:pt>
    <dgm:pt modelId="{C680F719-34A3-4B83-9FDC-F9998872DED0}" type="pres">
      <dgm:prSet presAssocID="{19600F76-554B-4030-903A-102AB2DE4A80}" presName="tile4" presStyleLbl="node1" presStyleIdx="3" presStyleCnt="4"/>
      <dgm:spPr/>
      <dgm:t>
        <a:bodyPr/>
        <a:lstStyle/>
        <a:p>
          <a:endParaRPr lang="ru-RU"/>
        </a:p>
      </dgm:t>
    </dgm:pt>
    <dgm:pt modelId="{15843E1B-7A9A-4B34-B041-1FC135F0B0A4}" type="pres">
      <dgm:prSet presAssocID="{19600F76-554B-4030-903A-102AB2DE4A80}" presName="tile4text" presStyleLbl="node1" presStyleIdx="3" presStyleCnt="4">
        <dgm:presLayoutVars>
          <dgm:chMax val="0"/>
          <dgm:chPref val="0"/>
          <dgm:bulletEnabled val="1"/>
        </dgm:presLayoutVars>
      </dgm:prSet>
      <dgm:spPr/>
      <dgm:t>
        <a:bodyPr/>
        <a:lstStyle/>
        <a:p>
          <a:endParaRPr lang="ru-RU"/>
        </a:p>
      </dgm:t>
    </dgm:pt>
    <dgm:pt modelId="{9C228AB8-ADB5-4301-8427-EB076BEC926F}" type="pres">
      <dgm:prSet presAssocID="{19600F76-554B-4030-903A-102AB2DE4A80}" presName="centerTile" presStyleLbl="fgShp" presStyleIdx="0" presStyleCnt="1">
        <dgm:presLayoutVars>
          <dgm:chMax val="0"/>
          <dgm:chPref val="0"/>
        </dgm:presLayoutVars>
      </dgm:prSet>
      <dgm:spPr/>
      <dgm:t>
        <a:bodyPr/>
        <a:lstStyle/>
        <a:p>
          <a:endParaRPr lang="ru-RU"/>
        </a:p>
      </dgm:t>
    </dgm:pt>
  </dgm:ptLst>
  <dgm:cxnLst>
    <dgm:cxn modelId="{80C2E1E2-1B5F-4532-8D15-BEA39FFABF4B}" type="presOf" srcId="{3A5DEF77-537F-4D52-BEC1-CBC04A39440D}" destId="{33175A4A-58C8-4869-89DA-6D646200A976}" srcOrd="1" destOrd="0" presId="urn:microsoft.com/office/officeart/2005/8/layout/matrix1"/>
    <dgm:cxn modelId="{4E53E8F2-F028-49B2-B7DF-9BB7BCDF6438}" type="presOf" srcId="{3A5DEF77-537F-4D52-BEC1-CBC04A39440D}" destId="{4A41DC5B-E93D-478D-9C1D-CBED247C656C}" srcOrd="0" destOrd="0" presId="urn:microsoft.com/office/officeart/2005/8/layout/matrix1"/>
    <dgm:cxn modelId="{91B2928D-545C-4E48-BB7A-6BA4B750CD98}" srcId="{ACDC5FC9-162C-4728-9CC9-3052405079CE}" destId="{7E68162D-A666-4D91-8153-3EFF2A730BFF}" srcOrd="2" destOrd="0" parTransId="{C5D26634-F0BA-45D7-9EC8-B248347B4A65}" sibTransId="{6F29841E-B442-4332-BDEE-0BE3A3C09FD2}"/>
    <dgm:cxn modelId="{CD4CA3CC-5AE2-44D6-A545-2D8D5DDB7447}" type="presOf" srcId="{E3ECA8C1-8E9A-40EC-B2D3-49D4F112B5ED}" destId="{15843E1B-7A9A-4B34-B041-1FC135F0B0A4}" srcOrd="1" destOrd="0" presId="urn:microsoft.com/office/officeart/2005/8/layout/matrix1"/>
    <dgm:cxn modelId="{54747138-D5AC-43DD-95ED-73AB52DEACAB}" type="presOf" srcId="{7E68162D-A666-4D91-8153-3EFF2A730BFF}" destId="{0FBA2E47-044A-4BD1-ADEE-1C2FC681F280}" srcOrd="1" destOrd="0" presId="urn:microsoft.com/office/officeart/2005/8/layout/matrix1"/>
    <dgm:cxn modelId="{138E8F36-4869-4924-AC50-54EB4CB59896}" type="presOf" srcId="{7E68162D-A666-4D91-8153-3EFF2A730BFF}" destId="{17A78356-8E57-483D-A28D-4E9026989A97}" srcOrd="0" destOrd="0" presId="urn:microsoft.com/office/officeart/2005/8/layout/matrix1"/>
    <dgm:cxn modelId="{682A9E5C-F20F-441C-822D-B9C654CA45BF}" srcId="{19600F76-554B-4030-903A-102AB2DE4A80}" destId="{ACDC5FC9-162C-4728-9CC9-3052405079CE}" srcOrd="0" destOrd="0" parTransId="{4BEDA645-30B0-46A8-A201-C70B5AF121C5}" sibTransId="{79EBE110-86EC-47E8-9A28-07CB20C6BF2A}"/>
    <dgm:cxn modelId="{4AE70C38-486A-472B-8629-193856E21D52}" type="presOf" srcId="{E3ECA8C1-8E9A-40EC-B2D3-49D4F112B5ED}" destId="{C680F719-34A3-4B83-9FDC-F9998872DED0}" srcOrd="0" destOrd="0" presId="urn:microsoft.com/office/officeart/2005/8/layout/matrix1"/>
    <dgm:cxn modelId="{452526D0-9A27-4D1B-94D6-0AE06B9AC0B1}" type="presOf" srcId="{ACDC5FC9-162C-4728-9CC9-3052405079CE}" destId="{9C228AB8-ADB5-4301-8427-EB076BEC926F}" srcOrd="0" destOrd="0" presId="urn:microsoft.com/office/officeart/2005/8/layout/matrix1"/>
    <dgm:cxn modelId="{678344D0-12EE-48AC-BC04-362533A8CDDE}" srcId="{ACDC5FC9-162C-4728-9CC9-3052405079CE}" destId="{E3ECA8C1-8E9A-40EC-B2D3-49D4F112B5ED}" srcOrd="3" destOrd="0" parTransId="{A80433F9-3AEE-4CF0-BD0E-E12AFAC4E3C2}" sibTransId="{BF256A1D-458E-44B4-84D0-A3BF3870222B}"/>
    <dgm:cxn modelId="{BFE94B03-5B84-453B-9D5E-C9ACA2E5DB89}" srcId="{ACDC5FC9-162C-4728-9CC9-3052405079CE}" destId="{9BC35620-9E6E-423C-8BC2-ADEE738EFA6D}" srcOrd="1" destOrd="0" parTransId="{210DE6DC-C5DD-4C93-87F8-0E93C464EC07}" sibTransId="{FE0D0A4E-77AD-476A-AE52-E31F04ADF015}"/>
    <dgm:cxn modelId="{F16E89A2-1195-4DD6-B8B7-933803B42564}" type="presOf" srcId="{9BC35620-9E6E-423C-8BC2-ADEE738EFA6D}" destId="{DACD8529-8919-4C8F-8709-871AE83B25E5}" srcOrd="0" destOrd="0" presId="urn:microsoft.com/office/officeart/2005/8/layout/matrix1"/>
    <dgm:cxn modelId="{CA01570E-3839-48DC-9C86-F78125850170}" srcId="{ACDC5FC9-162C-4728-9CC9-3052405079CE}" destId="{3A5DEF77-537F-4D52-BEC1-CBC04A39440D}" srcOrd="0" destOrd="0" parTransId="{2A57E14F-F5C6-4B6B-A65C-29400EB1920E}" sibTransId="{14E2C32C-E559-4375-9CC4-B71D9F28E9EC}"/>
    <dgm:cxn modelId="{8024A4D6-719D-4E4F-A5C5-6079A51F1941}" type="presOf" srcId="{9BC35620-9E6E-423C-8BC2-ADEE738EFA6D}" destId="{9364E11F-B482-4FBD-A7CF-5E873AD65CC7}" srcOrd="1" destOrd="0" presId="urn:microsoft.com/office/officeart/2005/8/layout/matrix1"/>
    <dgm:cxn modelId="{7270A66A-43BB-418B-BA3A-C96F3FA2647F}" type="presOf" srcId="{19600F76-554B-4030-903A-102AB2DE4A80}" destId="{840376A9-C80E-4A90-9444-9444D359F9E2}" srcOrd="0" destOrd="0" presId="urn:microsoft.com/office/officeart/2005/8/layout/matrix1"/>
    <dgm:cxn modelId="{4D3ED77C-6318-496D-8A30-8F4349CDA1F2}" type="presParOf" srcId="{840376A9-C80E-4A90-9444-9444D359F9E2}" destId="{D7A0317A-CC6E-4649-B046-87F419787BE0}" srcOrd="0" destOrd="0" presId="urn:microsoft.com/office/officeart/2005/8/layout/matrix1"/>
    <dgm:cxn modelId="{6B6D0D6D-E580-440F-98D5-4466BA746E41}" type="presParOf" srcId="{D7A0317A-CC6E-4649-B046-87F419787BE0}" destId="{4A41DC5B-E93D-478D-9C1D-CBED247C656C}" srcOrd="0" destOrd="0" presId="urn:microsoft.com/office/officeart/2005/8/layout/matrix1"/>
    <dgm:cxn modelId="{10FD4882-C00A-43A4-909C-1CE6D53EEA64}" type="presParOf" srcId="{D7A0317A-CC6E-4649-B046-87F419787BE0}" destId="{33175A4A-58C8-4869-89DA-6D646200A976}" srcOrd="1" destOrd="0" presId="urn:microsoft.com/office/officeart/2005/8/layout/matrix1"/>
    <dgm:cxn modelId="{916AAA7D-F609-4985-AAC7-EC7DE1786CF7}" type="presParOf" srcId="{D7A0317A-CC6E-4649-B046-87F419787BE0}" destId="{DACD8529-8919-4C8F-8709-871AE83B25E5}" srcOrd="2" destOrd="0" presId="urn:microsoft.com/office/officeart/2005/8/layout/matrix1"/>
    <dgm:cxn modelId="{8E457F59-0BCB-4E68-BE62-6D29DD9FEA9B}" type="presParOf" srcId="{D7A0317A-CC6E-4649-B046-87F419787BE0}" destId="{9364E11F-B482-4FBD-A7CF-5E873AD65CC7}" srcOrd="3" destOrd="0" presId="urn:microsoft.com/office/officeart/2005/8/layout/matrix1"/>
    <dgm:cxn modelId="{3190FBB5-6577-414A-88EE-5358AAFBB9CB}" type="presParOf" srcId="{D7A0317A-CC6E-4649-B046-87F419787BE0}" destId="{17A78356-8E57-483D-A28D-4E9026989A97}" srcOrd="4" destOrd="0" presId="urn:microsoft.com/office/officeart/2005/8/layout/matrix1"/>
    <dgm:cxn modelId="{A0E8B072-1C65-4164-813E-6292EED71211}" type="presParOf" srcId="{D7A0317A-CC6E-4649-B046-87F419787BE0}" destId="{0FBA2E47-044A-4BD1-ADEE-1C2FC681F280}" srcOrd="5" destOrd="0" presId="urn:microsoft.com/office/officeart/2005/8/layout/matrix1"/>
    <dgm:cxn modelId="{7B05E77A-8AFC-47FD-84E4-384EA4186107}" type="presParOf" srcId="{D7A0317A-CC6E-4649-B046-87F419787BE0}" destId="{C680F719-34A3-4B83-9FDC-F9998872DED0}" srcOrd="6" destOrd="0" presId="urn:microsoft.com/office/officeart/2005/8/layout/matrix1"/>
    <dgm:cxn modelId="{437113F1-424B-4BB9-AD5C-3A3B018FB249}" type="presParOf" srcId="{D7A0317A-CC6E-4649-B046-87F419787BE0}" destId="{15843E1B-7A9A-4B34-B041-1FC135F0B0A4}" srcOrd="7" destOrd="0" presId="urn:microsoft.com/office/officeart/2005/8/layout/matrix1"/>
    <dgm:cxn modelId="{B1744FE0-8CC7-4780-A93B-DD721262CAAB}" type="presParOf" srcId="{840376A9-C80E-4A90-9444-9444D359F9E2}" destId="{9C228AB8-ADB5-4301-8427-EB076BEC926F}"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67502-8F45-46CB-9652-D405A535047A}">
      <dsp:nvSpPr>
        <dsp:cNvPr id="0" name=""/>
        <dsp:cNvSpPr/>
      </dsp:nvSpPr>
      <dsp:spPr>
        <a:xfrm>
          <a:off x="0" y="3098291"/>
          <a:ext cx="4795993" cy="10169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uk-UA" sz="2000" kern="1200" noProof="0" dirty="0" smtClean="0">
              <a:latin typeface="Open Sans" panose="020B0604020202020204" charset="0"/>
              <a:ea typeface="Open Sans" panose="020B0604020202020204" charset="0"/>
              <a:cs typeface="Open Sans" panose="020B0604020202020204" charset="0"/>
            </a:rPr>
            <a:t>Поновлення дії ТД</a:t>
          </a:r>
          <a:endParaRPr lang="uk-UA" sz="2000" kern="1200" noProof="0" dirty="0">
            <a:latin typeface="Open Sans" panose="020B0604020202020204" charset="0"/>
            <a:ea typeface="Open Sans" panose="020B0604020202020204" charset="0"/>
            <a:cs typeface="Open Sans" panose="020B0604020202020204" charset="0"/>
          </a:endParaRPr>
        </a:p>
      </dsp:txBody>
      <dsp:txXfrm>
        <a:off x="0" y="3098291"/>
        <a:ext cx="4795993" cy="549141"/>
      </dsp:txXfrm>
    </dsp:sp>
    <dsp:sp modelId="{20F0B03A-6EA2-4531-A5FA-B927484D76C9}">
      <dsp:nvSpPr>
        <dsp:cNvPr id="0" name=""/>
        <dsp:cNvSpPr/>
      </dsp:nvSpPr>
      <dsp:spPr>
        <a:xfrm>
          <a:off x="0" y="3627094"/>
          <a:ext cx="2397996" cy="46778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ru-RU" sz="1100" kern="1200" dirty="0" smtClean="0">
              <a:latin typeface="Open Sans" panose="020B0604020202020204" charset="0"/>
              <a:ea typeface="Open Sans" panose="020B0604020202020204" charset="0"/>
              <a:cs typeface="Open Sans" panose="020B0604020202020204" charset="0"/>
            </a:rPr>
            <a:t>Наказ</a:t>
          </a:r>
          <a:r>
            <a:rPr lang="ru-RU" sz="1100" kern="1200" dirty="0" smtClean="0"/>
            <a:t>**</a:t>
          </a:r>
          <a:endParaRPr lang="ru-RU" sz="1100" kern="1200" dirty="0"/>
        </a:p>
      </dsp:txBody>
      <dsp:txXfrm>
        <a:off x="0" y="3627094"/>
        <a:ext cx="2397996" cy="467787"/>
      </dsp:txXfrm>
    </dsp:sp>
    <dsp:sp modelId="{A18CD89D-2659-4242-8E3C-8E5825FEC5E1}">
      <dsp:nvSpPr>
        <dsp:cNvPr id="0" name=""/>
        <dsp:cNvSpPr/>
      </dsp:nvSpPr>
      <dsp:spPr>
        <a:xfrm>
          <a:off x="2397996" y="3627094"/>
          <a:ext cx="2397996" cy="46778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uk-UA" sz="1100" kern="1200" noProof="0" dirty="0" smtClean="0">
              <a:latin typeface="Open Sans" panose="020B0604020202020204" charset="0"/>
              <a:ea typeface="Open Sans" panose="020B0604020202020204" charset="0"/>
              <a:cs typeface="Open Sans" panose="020B0604020202020204" charset="0"/>
            </a:rPr>
            <a:t>Повідомлення працівника за 10 днів</a:t>
          </a:r>
          <a:r>
            <a:rPr lang="ru-RU" sz="1100" kern="1200" dirty="0" smtClean="0">
              <a:latin typeface="Open Sans" panose="020B0604020202020204" charset="0"/>
              <a:ea typeface="Open Sans" panose="020B0604020202020204" charset="0"/>
              <a:cs typeface="Open Sans" panose="020B0604020202020204" charset="0"/>
            </a:rPr>
            <a:t> </a:t>
          </a:r>
          <a:endParaRPr lang="ru-RU" sz="1100" kern="1200" dirty="0">
            <a:latin typeface="Open Sans" panose="020B0604020202020204" charset="0"/>
            <a:ea typeface="Open Sans" panose="020B0604020202020204" charset="0"/>
            <a:cs typeface="Open Sans" panose="020B0604020202020204" charset="0"/>
          </a:endParaRPr>
        </a:p>
      </dsp:txBody>
      <dsp:txXfrm>
        <a:off x="2397996" y="3627094"/>
        <a:ext cx="2397996" cy="467787"/>
      </dsp:txXfrm>
    </dsp:sp>
    <dsp:sp modelId="{856F334F-CB90-410A-9EA2-CACEB63D463A}">
      <dsp:nvSpPr>
        <dsp:cNvPr id="0" name=""/>
        <dsp:cNvSpPr/>
      </dsp:nvSpPr>
      <dsp:spPr>
        <a:xfrm rot="10800000">
          <a:off x="0" y="1549509"/>
          <a:ext cx="4795993" cy="156403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uk-UA" sz="2000" kern="1200" noProof="0" dirty="0" smtClean="0">
              <a:latin typeface="Open Sans" panose="020B0604020202020204" charset="0"/>
              <a:ea typeface="Open Sans" panose="020B0604020202020204" charset="0"/>
              <a:cs typeface="Open Sans" panose="020B0604020202020204" charset="0"/>
            </a:rPr>
            <a:t>Період призупинення</a:t>
          </a:r>
          <a:endParaRPr lang="uk-UA" sz="2000" kern="1200" noProof="0" dirty="0">
            <a:latin typeface="Open Sans" panose="020B0604020202020204" charset="0"/>
            <a:ea typeface="Open Sans" panose="020B0604020202020204" charset="0"/>
            <a:cs typeface="Open Sans" panose="020B0604020202020204" charset="0"/>
          </a:endParaRPr>
        </a:p>
      </dsp:txBody>
      <dsp:txXfrm rot="-10800000">
        <a:off x="0" y="1549509"/>
        <a:ext cx="4795993" cy="548976"/>
      </dsp:txXfrm>
    </dsp:sp>
    <dsp:sp modelId="{702BB837-0347-4167-8EE2-2EE2F998374F}">
      <dsp:nvSpPr>
        <dsp:cNvPr id="0" name=""/>
        <dsp:cNvSpPr/>
      </dsp:nvSpPr>
      <dsp:spPr>
        <a:xfrm>
          <a:off x="0" y="2098486"/>
          <a:ext cx="2397996" cy="46764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uk-UA" sz="1100" kern="1200" noProof="0" dirty="0" smtClean="0">
              <a:latin typeface="Open Sans" panose="020B0604020202020204" charset="0"/>
              <a:ea typeface="Open Sans" panose="020B0604020202020204" charset="0"/>
              <a:cs typeface="Open Sans" panose="020B0604020202020204" charset="0"/>
            </a:rPr>
            <a:t>Працівник не виконує обов'язки, не отримує ЗП, не має права на відпустки і лікарняні</a:t>
          </a:r>
          <a:endParaRPr lang="uk-UA" sz="1100" kern="1200" noProof="0" dirty="0">
            <a:latin typeface="Open Sans" panose="020B0604020202020204" charset="0"/>
            <a:ea typeface="Open Sans" panose="020B0604020202020204" charset="0"/>
            <a:cs typeface="Open Sans" panose="020B0604020202020204" charset="0"/>
          </a:endParaRPr>
        </a:p>
      </dsp:txBody>
      <dsp:txXfrm>
        <a:off x="0" y="2098486"/>
        <a:ext cx="2397996" cy="467646"/>
      </dsp:txXfrm>
    </dsp:sp>
    <dsp:sp modelId="{EFCB04C2-4443-4901-B47F-128BE46C40F0}">
      <dsp:nvSpPr>
        <dsp:cNvPr id="0" name=""/>
        <dsp:cNvSpPr/>
      </dsp:nvSpPr>
      <dsp:spPr>
        <a:xfrm>
          <a:off x="2397996" y="2098486"/>
          <a:ext cx="2397996" cy="46764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uk-UA" sz="1100" kern="1200" noProof="0" dirty="0" smtClean="0">
              <a:latin typeface="Open Sans" panose="020B0604020202020204" charset="0"/>
              <a:ea typeface="Open Sans" panose="020B0604020202020204" charset="0"/>
              <a:cs typeface="Open Sans" panose="020B0604020202020204" charset="0"/>
            </a:rPr>
            <a:t>Роботодавець не надає роботу, не виплачує ЗП, не сплачує ЄСВ</a:t>
          </a:r>
          <a:endParaRPr lang="uk-UA" sz="1100" kern="1200" noProof="0" dirty="0">
            <a:latin typeface="Open Sans" panose="020B0604020202020204" charset="0"/>
            <a:ea typeface="Open Sans" panose="020B0604020202020204" charset="0"/>
            <a:cs typeface="Open Sans" panose="020B0604020202020204" charset="0"/>
          </a:endParaRPr>
        </a:p>
      </dsp:txBody>
      <dsp:txXfrm>
        <a:off x="2397996" y="2098486"/>
        <a:ext cx="2397996" cy="467646"/>
      </dsp:txXfrm>
    </dsp:sp>
    <dsp:sp modelId="{BA20C1AF-E1C8-4221-848C-6F2E21559CFD}">
      <dsp:nvSpPr>
        <dsp:cNvPr id="0" name=""/>
        <dsp:cNvSpPr/>
      </dsp:nvSpPr>
      <dsp:spPr>
        <a:xfrm rot="10800000">
          <a:off x="0" y="0"/>
          <a:ext cx="4795993" cy="156403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uk-UA" sz="2000" kern="1200" noProof="0" dirty="0" smtClean="0">
              <a:latin typeface="Open Sans" panose="020B0604020202020204" charset="0"/>
              <a:ea typeface="Open Sans" panose="020B0604020202020204" charset="0"/>
              <a:cs typeface="Open Sans" panose="020B0604020202020204" charset="0"/>
            </a:rPr>
            <a:t>Рішення про призупинення дії ТД</a:t>
          </a:r>
          <a:endParaRPr lang="uk-UA" sz="2000" kern="1200" noProof="0" dirty="0">
            <a:latin typeface="Open Sans" panose="020B0604020202020204" charset="0"/>
            <a:ea typeface="Open Sans" panose="020B0604020202020204" charset="0"/>
            <a:cs typeface="Open Sans" panose="020B0604020202020204" charset="0"/>
          </a:endParaRPr>
        </a:p>
      </dsp:txBody>
      <dsp:txXfrm rot="-10800000">
        <a:off x="0" y="0"/>
        <a:ext cx="4795993" cy="548976"/>
      </dsp:txXfrm>
    </dsp:sp>
    <dsp:sp modelId="{74F0EC44-2E7D-4CB5-AA63-4A0871A168EC}">
      <dsp:nvSpPr>
        <dsp:cNvPr id="0" name=""/>
        <dsp:cNvSpPr/>
      </dsp:nvSpPr>
      <dsp:spPr>
        <a:xfrm>
          <a:off x="0" y="549704"/>
          <a:ext cx="2397996" cy="46764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ru-RU" sz="1100" kern="1200" dirty="0" smtClean="0">
              <a:latin typeface="Open Sans" panose="020B0604020202020204" charset="0"/>
              <a:ea typeface="Open Sans" panose="020B0604020202020204" charset="0"/>
              <a:cs typeface="Open Sans" panose="020B0604020202020204" charset="0"/>
            </a:rPr>
            <a:t>Наказ</a:t>
          </a:r>
          <a:endParaRPr lang="ru-RU" sz="1100" kern="1200" dirty="0">
            <a:latin typeface="Open Sans" panose="020B0604020202020204" charset="0"/>
            <a:ea typeface="Open Sans" panose="020B0604020202020204" charset="0"/>
            <a:cs typeface="Open Sans" panose="020B0604020202020204" charset="0"/>
          </a:endParaRPr>
        </a:p>
      </dsp:txBody>
      <dsp:txXfrm>
        <a:off x="0" y="549704"/>
        <a:ext cx="2397996" cy="467646"/>
      </dsp:txXfrm>
    </dsp:sp>
    <dsp:sp modelId="{47244B7F-14DD-4A28-BA77-BB1D20F6EECD}">
      <dsp:nvSpPr>
        <dsp:cNvPr id="0" name=""/>
        <dsp:cNvSpPr/>
      </dsp:nvSpPr>
      <dsp:spPr>
        <a:xfrm>
          <a:off x="2397996" y="549704"/>
          <a:ext cx="2397996" cy="46764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uk-UA" sz="1100" kern="1200" noProof="0" dirty="0" smtClean="0">
              <a:latin typeface="Open Sans" panose="020B0604020202020204" charset="0"/>
              <a:ea typeface="Open Sans" panose="020B0604020202020204" charset="0"/>
              <a:cs typeface="Open Sans" panose="020B0604020202020204" charset="0"/>
            </a:rPr>
            <a:t>Ознайомлення працівника з наказом</a:t>
          </a:r>
          <a:endParaRPr lang="uk-UA" sz="1100" kern="1200" noProof="0" dirty="0">
            <a:latin typeface="Open Sans" panose="020B0604020202020204" charset="0"/>
            <a:ea typeface="Open Sans" panose="020B0604020202020204" charset="0"/>
            <a:cs typeface="Open Sans" panose="020B0604020202020204" charset="0"/>
          </a:endParaRPr>
        </a:p>
      </dsp:txBody>
      <dsp:txXfrm>
        <a:off x="2397996" y="549704"/>
        <a:ext cx="2397996" cy="4676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1DC5B-E93D-478D-9C1D-CBED247C656C}">
      <dsp:nvSpPr>
        <dsp:cNvPr id="0" name=""/>
        <dsp:cNvSpPr/>
      </dsp:nvSpPr>
      <dsp:spPr>
        <a:xfrm rot="16200000">
          <a:off x="1600490" y="-1600490"/>
          <a:ext cx="2069996" cy="5270977"/>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uk-UA" sz="2700" kern="1200" noProof="0" dirty="0" smtClean="0">
              <a:latin typeface="Open Sans" panose="020B0604020202020204" charset="0"/>
              <a:ea typeface="Open Sans" panose="020B0604020202020204" charset="0"/>
              <a:cs typeface="Open Sans" panose="020B0604020202020204" charset="0"/>
            </a:rPr>
            <a:t>Дає право на щорічну відпустку</a:t>
          </a:r>
          <a:endParaRPr lang="uk-UA" sz="2700" kern="1200" noProof="0" dirty="0">
            <a:latin typeface="Open Sans" panose="020B0604020202020204" charset="0"/>
            <a:ea typeface="Open Sans" panose="020B0604020202020204" charset="0"/>
            <a:cs typeface="Open Sans" panose="020B0604020202020204" charset="0"/>
          </a:endParaRPr>
        </a:p>
      </dsp:txBody>
      <dsp:txXfrm rot="5400000">
        <a:off x="0" y="0"/>
        <a:ext cx="5270977" cy="1552497"/>
      </dsp:txXfrm>
    </dsp:sp>
    <dsp:sp modelId="{DACD8529-8919-4C8F-8709-871AE83B25E5}">
      <dsp:nvSpPr>
        <dsp:cNvPr id="0" name=""/>
        <dsp:cNvSpPr/>
      </dsp:nvSpPr>
      <dsp:spPr>
        <a:xfrm>
          <a:off x="5270977" y="0"/>
          <a:ext cx="5270977" cy="2069996"/>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uk-UA" sz="2700" kern="1200" noProof="0" dirty="0" smtClean="0">
              <a:latin typeface="Open Sans" panose="020B0604020202020204" charset="0"/>
              <a:ea typeface="Open Sans" panose="020B0604020202020204" charset="0"/>
              <a:cs typeface="Open Sans" panose="020B0604020202020204" charset="0"/>
            </a:rPr>
            <a:t>Лікарняні не оплачуються</a:t>
          </a:r>
          <a:endParaRPr lang="uk-UA" sz="2700" kern="1200" noProof="0" dirty="0">
            <a:latin typeface="Open Sans" panose="020B0604020202020204" charset="0"/>
            <a:ea typeface="Open Sans" panose="020B0604020202020204" charset="0"/>
            <a:cs typeface="Open Sans" panose="020B0604020202020204" charset="0"/>
          </a:endParaRPr>
        </a:p>
      </dsp:txBody>
      <dsp:txXfrm>
        <a:off x="5270977" y="0"/>
        <a:ext cx="5270977" cy="1552497"/>
      </dsp:txXfrm>
    </dsp:sp>
    <dsp:sp modelId="{17A78356-8E57-483D-A28D-4E9026989A97}">
      <dsp:nvSpPr>
        <dsp:cNvPr id="0" name=""/>
        <dsp:cNvSpPr/>
      </dsp:nvSpPr>
      <dsp:spPr>
        <a:xfrm rot="10800000">
          <a:off x="0" y="2069996"/>
          <a:ext cx="5270977" cy="2069996"/>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uk-UA" sz="2700" kern="1200" noProof="0" dirty="0" smtClean="0">
              <a:latin typeface="Open Sans" panose="020B0604020202020204" charset="0"/>
              <a:ea typeface="Open Sans" panose="020B0604020202020204" charset="0"/>
              <a:cs typeface="Open Sans" panose="020B0604020202020204" charset="0"/>
            </a:rPr>
            <a:t>Місце перебування працівника визначається роботодавцем</a:t>
          </a:r>
          <a:endParaRPr lang="uk-UA" sz="2700" kern="1200" noProof="0" dirty="0">
            <a:latin typeface="Open Sans" panose="020B0604020202020204" charset="0"/>
            <a:ea typeface="Open Sans" panose="020B0604020202020204" charset="0"/>
            <a:cs typeface="Open Sans" panose="020B0604020202020204" charset="0"/>
          </a:endParaRPr>
        </a:p>
      </dsp:txBody>
      <dsp:txXfrm rot="10800000">
        <a:off x="0" y="2587495"/>
        <a:ext cx="5270977" cy="1552497"/>
      </dsp:txXfrm>
    </dsp:sp>
    <dsp:sp modelId="{C680F719-34A3-4B83-9FDC-F9998872DED0}">
      <dsp:nvSpPr>
        <dsp:cNvPr id="0" name=""/>
        <dsp:cNvSpPr/>
      </dsp:nvSpPr>
      <dsp:spPr>
        <a:xfrm rot="5400000">
          <a:off x="6871468" y="469505"/>
          <a:ext cx="2069996" cy="5270977"/>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uk-UA" sz="2700" kern="1200" noProof="0" dirty="0" smtClean="0">
              <a:latin typeface="Open Sans" panose="020B0604020202020204" charset="0"/>
              <a:ea typeface="Open Sans" panose="020B0604020202020204" charset="0"/>
              <a:cs typeface="Open Sans" panose="020B0604020202020204" charset="0"/>
            </a:rPr>
            <a:t>Оплата не менше 2/3 тарифної ставки (посадового окладу)</a:t>
          </a:r>
          <a:endParaRPr lang="uk-UA" sz="2700" kern="1200" noProof="0" dirty="0">
            <a:latin typeface="Open Sans" panose="020B0604020202020204" charset="0"/>
            <a:ea typeface="Open Sans" panose="020B0604020202020204" charset="0"/>
            <a:cs typeface="Open Sans" panose="020B0604020202020204" charset="0"/>
          </a:endParaRPr>
        </a:p>
      </dsp:txBody>
      <dsp:txXfrm rot="-5400000">
        <a:off x="5270977" y="2587495"/>
        <a:ext cx="5270977" cy="1552497"/>
      </dsp:txXfrm>
    </dsp:sp>
    <dsp:sp modelId="{9C228AB8-ADB5-4301-8427-EB076BEC926F}">
      <dsp:nvSpPr>
        <dsp:cNvPr id="0" name=""/>
        <dsp:cNvSpPr/>
      </dsp:nvSpPr>
      <dsp:spPr>
        <a:xfrm>
          <a:off x="3689684" y="1552497"/>
          <a:ext cx="3162586" cy="1034998"/>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uk-UA" sz="2700" kern="1200" noProof="0" dirty="0" smtClean="0">
              <a:solidFill>
                <a:schemeClr val="accent1">
                  <a:lumMod val="50000"/>
                </a:schemeClr>
              </a:solidFill>
              <a:latin typeface="Open Sans" panose="020B0604020202020204" charset="0"/>
              <a:ea typeface="Open Sans" panose="020B0604020202020204" charset="0"/>
              <a:cs typeface="Open Sans" panose="020B0604020202020204" charset="0"/>
            </a:rPr>
            <a:t>Рішення роботодавця</a:t>
          </a:r>
          <a:endParaRPr lang="uk-UA" sz="2700" kern="1200" noProof="0" dirty="0">
            <a:solidFill>
              <a:schemeClr val="accent1">
                <a:lumMod val="50000"/>
              </a:schemeClr>
            </a:solidFill>
            <a:latin typeface="Open Sans" panose="020B0604020202020204" charset="0"/>
            <a:ea typeface="Open Sans" panose="020B0604020202020204" charset="0"/>
            <a:cs typeface="Open Sans" panose="020B0604020202020204" charset="0"/>
          </a:endParaRPr>
        </a:p>
      </dsp:txBody>
      <dsp:txXfrm>
        <a:off x="3740208" y="1603021"/>
        <a:ext cx="3061538" cy="9339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9D6845-4DB9-4041-9C4D-BCE898EE2F67}" type="datetimeFigureOut">
              <a:rPr lang="LID4096" smtClean="0"/>
              <a:t>01/16/2025</a:t>
            </a:fld>
            <a:endParaRPr lang="LID4096"/>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14127F-6B6B-46D5-996F-C436A19FBC2C}" type="slidenum">
              <a:rPr lang="LID4096" smtClean="0"/>
              <a:t>‹#›</a:t>
            </a:fld>
            <a:endParaRPr lang="LID4096"/>
          </a:p>
        </p:txBody>
      </p:sp>
    </p:spTree>
    <p:extLst>
      <p:ext uri="{BB962C8B-B14F-4D97-AF65-F5344CB8AC3E}">
        <p14:creationId xmlns:p14="http://schemas.microsoft.com/office/powerpoint/2010/main" val="3784640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69624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42256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49864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3638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794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16678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48952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3784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2021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88612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5349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9935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57681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6436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5152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07816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3362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7933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78763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1407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10619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0206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58138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28582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03508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329bbed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329bbed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15522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6863C1-0937-4F82-AC65-554C49C8280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LID4096"/>
          </a:p>
        </p:txBody>
      </p:sp>
      <p:sp>
        <p:nvSpPr>
          <p:cNvPr id="3" name="Подзаголовок 2">
            <a:extLst>
              <a:ext uri="{FF2B5EF4-FFF2-40B4-BE49-F238E27FC236}">
                <a16:creationId xmlns:a16="http://schemas.microsoft.com/office/drawing/2014/main" id="{3D3E035B-8818-4C23-A14D-50963DAABE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LID4096"/>
          </a:p>
        </p:txBody>
      </p:sp>
      <p:sp>
        <p:nvSpPr>
          <p:cNvPr id="4" name="Дата 3">
            <a:extLst>
              <a:ext uri="{FF2B5EF4-FFF2-40B4-BE49-F238E27FC236}">
                <a16:creationId xmlns:a16="http://schemas.microsoft.com/office/drawing/2014/main" id="{774F9898-48F3-4C64-B209-6FA0E70ED5D6}"/>
              </a:ext>
            </a:extLst>
          </p:cNvPr>
          <p:cNvSpPr>
            <a:spLocks noGrp="1"/>
          </p:cNvSpPr>
          <p:nvPr>
            <p:ph type="dt" sz="half" idx="10"/>
          </p:nvPr>
        </p:nvSpPr>
        <p:spPr/>
        <p:txBody>
          <a:bodyPr/>
          <a:lstStyle/>
          <a:p>
            <a:fld id="{B9C69841-7351-4894-A4FD-2F43700E9138}" type="datetimeFigureOut">
              <a:rPr lang="LID4096" smtClean="0"/>
              <a:t>01/16/2025</a:t>
            </a:fld>
            <a:endParaRPr lang="LID4096"/>
          </a:p>
        </p:txBody>
      </p:sp>
      <p:sp>
        <p:nvSpPr>
          <p:cNvPr id="5" name="Нижний колонтитул 4">
            <a:extLst>
              <a:ext uri="{FF2B5EF4-FFF2-40B4-BE49-F238E27FC236}">
                <a16:creationId xmlns:a16="http://schemas.microsoft.com/office/drawing/2014/main" id="{B63601F4-3CFB-48C2-92B7-4900CF06AB8F}"/>
              </a:ext>
            </a:extLst>
          </p:cNvPr>
          <p:cNvSpPr>
            <a:spLocks noGrp="1"/>
          </p:cNvSpPr>
          <p:nvPr>
            <p:ph type="ftr" sz="quarter" idx="11"/>
          </p:nvPr>
        </p:nvSpPr>
        <p:spPr/>
        <p:txBody>
          <a:bodyPr/>
          <a:lstStyle/>
          <a:p>
            <a:endParaRPr lang="LID4096"/>
          </a:p>
        </p:txBody>
      </p:sp>
      <p:sp>
        <p:nvSpPr>
          <p:cNvPr id="6" name="Номер слайда 5">
            <a:extLst>
              <a:ext uri="{FF2B5EF4-FFF2-40B4-BE49-F238E27FC236}">
                <a16:creationId xmlns:a16="http://schemas.microsoft.com/office/drawing/2014/main" id="{997B3807-6CA0-4F39-929C-F0CDC4729598}"/>
              </a:ext>
            </a:extLst>
          </p:cNvPr>
          <p:cNvSpPr>
            <a:spLocks noGrp="1"/>
          </p:cNvSpPr>
          <p:nvPr>
            <p:ph type="sldNum" sz="quarter" idx="12"/>
          </p:nvPr>
        </p:nvSpPr>
        <p:spPr/>
        <p:txBody>
          <a:bodyPr/>
          <a:lstStyle/>
          <a:p>
            <a:fld id="{B77BAE84-B53E-40B1-8B44-BBA65F95C5CB}" type="slidenum">
              <a:rPr lang="LID4096" smtClean="0"/>
              <a:t>‹#›</a:t>
            </a:fld>
            <a:endParaRPr lang="LID4096"/>
          </a:p>
        </p:txBody>
      </p:sp>
    </p:spTree>
    <p:extLst>
      <p:ext uri="{BB962C8B-B14F-4D97-AF65-F5344CB8AC3E}">
        <p14:creationId xmlns:p14="http://schemas.microsoft.com/office/powerpoint/2010/main" val="2341534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40E6AB-AEAE-4747-B29A-626D070FC6C1}"/>
              </a:ext>
            </a:extLst>
          </p:cNvPr>
          <p:cNvSpPr>
            <a:spLocks noGrp="1"/>
          </p:cNvSpPr>
          <p:nvPr>
            <p:ph type="title"/>
          </p:nvPr>
        </p:nvSpPr>
        <p:spPr/>
        <p:txBody>
          <a:bodyPr/>
          <a:lstStyle/>
          <a:p>
            <a:r>
              <a:rPr lang="ru-RU"/>
              <a:t>Образец заголовка</a:t>
            </a:r>
            <a:endParaRPr lang="LID4096"/>
          </a:p>
        </p:txBody>
      </p:sp>
      <p:sp>
        <p:nvSpPr>
          <p:cNvPr id="3" name="Вертикальный текст 2">
            <a:extLst>
              <a:ext uri="{FF2B5EF4-FFF2-40B4-BE49-F238E27FC236}">
                <a16:creationId xmlns:a16="http://schemas.microsoft.com/office/drawing/2014/main" id="{AB29A46E-48A2-4928-B351-71918D1AC7D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4" name="Дата 3">
            <a:extLst>
              <a:ext uri="{FF2B5EF4-FFF2-40B4-BE49-F238E27FC236}">
                <a16:creationId xmlns:a16="http://schemas.microsoft.com/office/drawing/2014/main" id="{547BD94E-2F2A-405F-9801-EA9154A7446F}"/>
              </a:ext>
            </a:extLst>
          </p:cNvPr>
          <p:cNvSpPr>
            <a:spLocks noGrp="1"/>
          </p:cNvSpPr>
          <p:nvPr>
            <p:ph type="dt" sz="half" idx="10"/>
          </p:nvPr>
        </p:nvSpPr>
        <p:spPr/>
        <p:txBody>
          <a:bodyPr/>
          <a:lstStyle/>
          <a:p>
            <a:fld id="{B9C69841-7351-4894-A4FD-2F43700E9138}" type="datetimeFigureOut">
              <a:rPr lang="LID4096" smtClean="0"/>
              <a:t>01/16/2025</a:t>
            </a:fld>
            <a:endParaRPr lang="LID4096"/>
          </a:p>
        </p:txBody>
      </p:sp>
      <p:sp>
        <p:nvSpPr>
          <p:cNvPr id="5" name="Нижний колонтитул 4">
            <a:extLst>
              <a:ext uri="{FF2B5EF4-FFF2-40B4-BE49-F238E27FC236}">
                <a16:creationId xmlns:a16="http://schemas.microsoft.com/office/drawing/2014/main" id="{C64D6DE7-64AD-4BF2-AE17-E081F0C469E6}"/>
              </a:ext>
            </a:extLst>
          </p:cNvPr>
          <p:cNvSpPr>
            <a:spLocks noGrp="1"/>
          </p:cNvSpPr>
          <p:nvPr>
            <p:ph type="ftr" sz="quarter" idx="11"/>
          </p:nvPr>
        </p:nvSpPr>
        <p:spPr/>
        <p:txBody>
          <a:bodyPr/>
          <a:lstStyle/>
          <a:p>
            <a:endParaRPr lang="LID4096"/>
          </a:p>
        </p:txBody>
      </p:sp>
      <p:sp>
        <p:nvSpPr>
          <p:cNvPr id="6" name="Номер слайда 5">
            <a:extLst>
              <a:ext uri="{FF2B5EF4-FFF2-40B4-BE49-F238E27FC236}">
                <a16:creationId xmlns:a16="http://schemas.microsoft.com/office/drawing/2014/main" id="{570A1984-023F-4F09-A241-45FC33CCBBAA}"/>
              </a:ext>
            </a:extLst>
          </p:cNvPr>
          <p:cNvSpPr>
            <a:spLocks noGrp="1"/>
          </p:cNvSpPr>
          <p:nvPr>
            <p:ph type="sldNum" sz="quarter" idx="12"/>
          </p:nvPr>
        </p:nvSpPr>
        <p:spPr/>
        <p:txBody>
          <a:bodyPr/>
          <a:lstStyle/>
          <a:p>
            <a:fld id="{B77BAE84-B53E-40B1-8B44-BBA65F95C5CB}" type="slidenum">
              <a:rPr lang="LID4096" smtClean="0"/>
              <a:t>‹#›</a:t>
            </a:fld>
            <a:endParaRPr lang="LID4096"/>
          </a:p>
        </p:txBody>
      </p:sp>
    </p:spTree>
    <p:extLst>
      <p:ext uri="{BB962C8B-B14F-4D97-AF65-F5344CB8AC3E}">
        <p14:creationId xmlns:p14="http://schemas.microsoft.com/office/powerpoint/2010/main" val="3597697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D34B0B9-5180-43EE-AC56-B25105FBE08C}"/>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LID4096"/>
          </a:p>
        </p:txBody>
      </p:sp>
      <p:sp>
        <p:nvSpPr>
          <p:cNvPr id="3" name="Вертикальный текст 2">
            <a:extLst>
              <a:ext uri="{FF2B5EF4-FFF2-40B4-BE49-F238E27FC236}">
                <a16:creationId xmlns:a16="http://schemas.microsoft.com/office/drawing/2014/main" id="{EBBED690-E315-4350-8DC4-AA7F7DE9FFB9}"/>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4" name="Дата 3">
            <a:extLst>
              <a:ext uri="{FF2B5EF4-FFF2-40B4-BE49-F238E27FC236}">
                <a16:creationId xmlns:a16="http://schemas.microsoft.com/office/drawing/2014/main" id="{D65AC7E7-5E42-494D-8928-F342524B8B6B}"/>
              </a:ext>
            </a:extLst>
          </p:cNvPr>
          <p:cNvSpPr>
            <a:spLocks noGrp="1"/>
          </p:cNvSpPr>
          <p:nvPr>
            <p:ph type="dt" sz="half" idx="10"/>
          </p:nvPr>
        </p:nvSpPr>
        <p:spPr/>
        <p:txBody>
          <a:bodyPr/>
          <a:lstStyle/>
          <a:p>
            <a:fld id="{B9C69841-7351-4894-A4FD-2F43700E9138}" type="datetimeFigureOut">
              <a:rPr lang="LID4096" smtClean="0"/>
              <a:t>01/16/2025</a:t>
            </a:fld>
            <a:endParaRPr lang="LID4096"/>
          </a:p>
        </p:txBody>
      </p:sp>
      <p:sp>
        <p:nvSpPr>
          <p:cNvPr id="5" name="Нижний колонтитул 4">
            <a:extLst>
              <a:ext uri="{FF2B5EF4-FFF2-40B4-BE49-F238E27FC236}">
                <a16:creationId xmlns:a16="http://schemas.microsoft.com/office/drawing/2014/main" id="{AFD337C7-B2B5-4F65-8BDA-F675791DB8D0}"/>
              </a:ext>
            </a:extLst>
          </p:cNvPr>
          <p:cNvSpPr>
            <a:spLocks noGrp="1"/>
          </p:cNvSpPr>
          <p:nvPr>
            <p:ph type="ftr" sz="quarter" idx="11"/>
          </p:nvPr>
        </p:nvSpPr>
        <p:spPr/>
        <p:txBody>
          <a:bodyPr/>
          <a:lstStyle/>
          <a:p>
            <a:endParaRPr lang="LID4096"/>
          </a:p>
        </p:txBody>
      </p:sp>
      <p:sp>
        <p:nvSpPr>
          <p:cNvPr id="6" name="Номер слайда 5">
            <a:extLst>
              <a:ext uri="{FF2B5EF4-FFF2-40B4-BE49-F238E27FC236}">
                <a16:creationId xmlns:a16="http://schemas.microsoft.com/office/drawing/2014/main" id="{6F795F5A-D488-487A-9BAC-9FD6C4F7801E}"/>
              </a:ext>
            </a:extLst>
          </p:cNvPr>
          <p:cNvSpPr>
            <a:spLocks noGrp="1"/>
          </p:cNvSpPr>
          <p:nvPr>
            <p:ph type="sldNum" sz="quarter" idx="12"/>
          </p:nvPr>
        </p:nvSpPr>
        <p:spPr/>
        <p:txBody>
          <a:bodyPr/>
          <a:lstStyle/>
          <a:p>
            <a:fld id="{B77BAE84-B53E-40B1-8B44-BBA65F95C5CB}" type="slidenum">
              <a:rPr lang="LID4096" smtClean="0"/>
              <a:t>‹#›</a:t>
            </a:fld>
            <a:endParaRPr lang="LID4096"/>
          </a:p>
        </p:txBody>
      </p:sp>
    </p:spTree>
    <p:extLst>
      <p:ext uri="{BB962C8B-B14F-4D97-AF65-F5344CB8AC3E}">
        <p14:creationId xmlns:p14="http://schemas.microsoft.com/office/powerpoint/2010/main" val="4097536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 type="tx">
  <p:cSld name="2">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1592500" y="593367"/>
            <a:ext cx="101840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4"/>
          <p:cNvSpPr txBox="1">
            <a:spLocks noGrp="1"/>
          </p:cNvSpPr>
          <p:nvPr>
            <p:ph type="body" idx="1"/>
          </p:nvPr>
        </p:nvSpPr>
        <p:spPr>
          <a:xfrm>
            <a:off x="1258500" y="1509133"/>
            <a:ext cx="105180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dirty="0"/>
          </a:p>
        </p:txBody>
      </p:sp>
      <p:pic>
        <p:nvPicPr>
          <p:cNvPr id="30" name="Google Shape;30;p4"/>
          <p:cNvPicPr preferRelativeResize="0"/>
          <p:nvPr/>
        </p:nvPicPr>
        <p:blipFill rotWithShape="1">
          <a:blip r:embed="rId2">
            <a:alphaModFix/>
          </a:blip>
          <a:srcRect l="37440" t="75444" r="5484" b="11360"/>
          <a:stretch/>
        </p:blipFill>
        <p:spPr>
          <a:xfrm rot="5400000">
            <a:off x="-3088484" y="2951381"/>
            <a:ext cx="7132199" cy="955235"/>
          </a:xfrm>
          <a:prstGeom prst="rect">
            <a:avLst/>
          </a:prstGeom>
          <a:noFill/>
          <a:ln>
            <a:noFill/>
          </a:ln>
        </p:spPr>
      </p:pic>
      <p:pic>
        <p:nvPicPr>
          <p:cNvPr id="31" name="Google Shape;31;p4"/>
          <p:cNvPicPr preferRelativeResize="0"/>
          <p:nvPr/>
        </p:nvPicPr>
        <p:blipFill>
          <a:blip r:embed="rId3">
            <a:alphaModFix/>
          </a:blip>
          <a:stretch>
            <a:fillRect/>
          </a:stretch>
        </p:blipFill>
        <p:spPr>
          <a:xfrm>
            <a:off x="9355400" y="-12"/>
            <a:ext cx="2836600" cy="1485533"/>
          </a:xfrm>
          <a:prstGeom prst="rect">
            <a:avLst/>
          </a:prstGeom>
          <a:noFill/>
          <a:ln>
            <a:noFill/>
          </a:ln>
        </p:spPr>
      </p:pic>
      <p:sp>
        <p:nvSpPr>
          <p:cNvPr id="32" name="Google Shape;32;p4"/>
          <p:cNvSpPr/>
          <p:nvPr/>
        </p:nvSpPr>
        <p:spPr>
          <a:xfrm>
            <a:off x="11707600" y="6217634"/>
            <a:ext cx="281667" cy="171433"/>
          </a:xfrm>
          <a:prstGeom prst="flowChartDecision">
            <a:avLst/>
          </a:prstGeom>
          <a:solidFill>
            <a:srgbClr val="F1C232"/>
          </a:solidFill>
          <a:ln w="9525"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3" name="Google Shape;33;p4"/>
          <p:cNvSpPr/>
          <p:nvPr/>
        </p:nvSpPr>
        <p:spPr>
          <a:xfrm>
            <a:off x="11707600" y="6556868"/>
            <a:ext cx="281667" cy="171433"/>
          </a:xfrm>
          <a:prstGeom prst="flowChartDecision">
            <a:avLst/>
          </a:prstGeom>
          <a:solidFill>
            <a:srgbClr val="F1C232"/>
          </a:solidFill>
          <a:ln w="9525"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4" name="Google Shape;34;p4"/>
          <p:cNvSpPr txBox="1"/>
          <p:nvPr/>
        </p:nvSpPr>
        <p:spPr>
          <a:xfrm>
            <a:off x="10363700" y="6087933"/>
            <a:ext cx="1412800" cy="430847"/>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ru" sz="1200" u="sng">
                <a:solidFill>
                  <a:srgbClr val="4778AE"/>
                </a:solidFill>
              </a:rPr>
              <a:t>www.dsp.gov.ua</a:t>
            </a:r>
            <a:endParaRPr sz="1200" u="sng" dirty="0">
              <a:solidFill>
                <a:srgbClr val="4778AE"/>
              </a:solidFill>
            </a:endParaRPr>
          </a:p>
        </p:txBody>
      </p:sp>
      <p:sp>
        <p:nvSpPr>
          <p:cNvPr id="35" name="Google Shape;35;p4"/>
          <p:cNvSpPr txBox="1"/>
          <p:nvPr/>
        </p:nvSpPr>
        <p:spPr>
          <a:xfrm>
            <a:off x="10363700" y="6427167"/>
            <a:ext cx="1592400" cy="430847"/>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ru" sz="1200" u="sng">
                <a:solidFill>
                  <a:srgbClr val="4778AE"/>
                </a:solidFill>
              </a:rPr>
              <a:t>www.pratsia.in.ua</a:t>
            </a:r>
            <a:endParaRPr sz="1200" u="sng" dirty="0">
              <a:solidFill>
                <a:srgbClr val="4778AE"/>
              </a:solidFill>
            </a:endParaRPr>
          </a:p>
        </p:txBody>
      </p:sp>
    </p:spTree>
    <p:extLst>
      <p:ext uri="{BB962C8B-B14F-4D97-AF65-F5344CB8AC3E}">
        <p14:creationId xmlns:p14="http://schemas.microsoft.com/office/powerpoint/2010/main" val="3410070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8D89AB-A4E7-4D77-8E98-7AE41C271EB3}"/>
              </a:ext>
            </a:extLst>
          </p:cNvPr>
          <p:cNvSpPr>
            <a:spLocks noGrp="1"/>
          </p:cNvSpPr>
          <p:nvPr>
            <p:ph type="title"/>
          </p:nvPr>
        </p:nvSpPr>
        <p:spPr/>
        <p:txBody>
          <a:bodyPr/>
          <a:lstStyle/>
          <a:p>
            <a:r>
              <a:rPr lang="ru-RU"/>
              <a:t>Образец заголовка</a:t>
            </a:r>
            <a:endParaRPr lang="LID4096"/>
          </a:p>
        </p:txBody>
      </p:sp>
      <p:sp>
        <p:nvSpPr>
          <p:cNvPr id="3" name="Объект 2">
            <a:extLst>
              <a:ext uri="{FF2B5EF4-FFF2-40B4-BE49-F238E27FC236}">
                <a16:creationId xmlns:a16="http://schemas.microsoft.com/office/drawing/2014/main" id="{01832D43-E1A6-4CC6-B733-4DC3232F789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4" name="Дата 3">
            <a:extLst>
              <a:ext uri="{FF2B5EF4-FFF2-40B4-BE49-F238E27FC236}">
                <a16:creationId xmlns:a16="http://schemas.microsoft.com/office/drawing/2014/main" id="{AC6760AF-CE19-44E0-92E7-FCB80F4DBB4F}"/>
              </a:ext>
            </a:extLst>
          </p:cNvPr>
          <p:cNvSpPr>
            <a:spLocks noGrp="1"/>
          </p:cNvSpPr>
          <p:nvPr>
            <p:ph type="dt" sz="half" idx="10"/>
          </p:nvPr>
        </p:nvSpPr>
        <p:spPr/>
        <p:txBody>
          <a:bodyPr/>
          <a:lstStyle/>
          <a:p>
            <a:fld id="{B9C69841-7351-4894-A4FD-2F43700E9138}" type="datetimeFigureOut">
              <a:rPr lang="LID4096" smtClean="0"/>
              <a:t>01/16/2025</a:t>
            </a:fld>
            <a:endParaRPr lang="LID4096"/>
          </a:p>
        </p:txBody>
      </p:sp>
      <p:sp>
        <p:nvSpPr>
          <p:cNvPr id="5" name="Нижний колонтитул 4">
            <a:extLst>
              <a:ext uri="{FF2B5EF4-FFF2-40B4-BE49-F238E27FC236}">
                <a16:creationId xmlns:a16="http://schemas.microsoft.com/office/drawing/2014/main" id="{9AD21396-58BB-4CA7-98F1-BB03033FE5E3}"/>
              </a:ext>
            </a:extLst>
          </p:cNvPr>
          <p:cNvSpPr>
            <a:spLocks noGrp="1"/>
          </p:cNvSpPr>
          <p:nvPr>
            <p:ph type="ftr" sz="quarter" idx="11"/>
          </p:nvPr>
        </p:nvSpPr>
        <p:spPr/>
        <p:txBody>
          <a:bodyPr/>
          <a:lstStyle/>
          <a:p>
            <a:endParaRPr lang="LID4096"/>
          </a:p>
        </p:txBody>
      </p:sp>
      <p:sp>
        <p:nvSpPr>
          <p:cNvPr id="6" name="Номер слайда 5">
            <a:extLst>
              <a:ext uri="{FF2B5EF4-FFF2-40B4-BE49-F238E27FC236}">
                <a16:creationId xmlns:a16="http://schemas.microsoft.com/office/drawing/2014/main" id="{E8F1B563-0186-4326-BAD7-B16D25E0EE0B}"/>
              </a:ext>
            </a:extLst>
          </p:cNvPr>
          <p:cNvSpPr>
            <a:spLocks noGrp="1"/>
          </p:cNvSpPr>
          <p:nvPr>
            <p:ph type="sldNum" sz="quarter" idx="12"/>
          </p:nvPr>
        </p:nvSpPr>
        <p:spPr/>
        <p:txBody>
          <a:bodyPr/>
          <a:lstStyle/>
          <a:p>
            <a:fld id="{B77BAE84-B53E-40B1-8B44-BBA65F95C5CB}" type="slidenum">
              <a:rPr lang="LID4096" smtClean="0"/>
              <a:t>‹#›</a:t>
            </a:fld>
            <a:endParaRPr lang="LID4096"/>
          </a:p>
        </p:txBody>
      </p:sp>
    </p:spTree>
    <p:extLst>
      <p:ext uri="{BB962C8B-B14F-4D97-AF65-F5344CB8AC3E}">
        <p14:creationId xmlns:p14="http://schemas.microsoft.com/office/powerpoint/2010/main" val="980402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141CC4-9E92-493B-8139-0B431773E67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LID4096"/>
          </a:p>
        </p:txBody>
      </p:sp>
      <p:sp>
        <p:nvSpPr>
          <p:cNvPr id="3" name="Текст 2">
            <a:extLst>
              <a:ext uri="{FF2B5EF4-FFF2-40B4-BE49-F238E27FC236}">
                <a16:creationId xmlns:a16="http://schemas.microsoft.com/office/drawing/2014/main" id="{7056C3B2-86FC-4E50-AF10-1533677A46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3E5C6EDC-5E9D-4BC3-9916-A6AC1CC36225}"/>
              </a:ext>
            </a:extLst>
          </p:cNvPr>
          <p:cNvSpPr>
            <a:spLocks noGrp="1"/>
          </p:cNvSpPr>
          <p:nvPr>
            <p:ph type="dt" sz="half" idx="10"/>
          </p:nvPr>
        </p:nvSpPr>
        <p:spPr/>
        <p:txBody>
          <a:bodyPr/>
          <a:lstStyle/>
          <a:p>
            <a:fld id="{B9C69841-7351-4894-A4FD-2F43700E9138}" type="datetimeFigureOut">
              <a:rPr lang="LID4096" smtClean="0"/>
              <a:t>01/16/2025</a:t>
            </a:fld>
            <a:endParaRPr lang="LID4096"/>
          </a:p>
        </p:txBody>
      </p:sp>
      <p:sp>
        <p:nvSpPr>
          <p:cNvPr id="5" name="Нижний колонтитул 4">
            <a:extLst>
              <a:ext uri="{FF2B5EF4-FFF2-40B4-BE49-F238E27FC236}">
                <a16:creationId xmlns:a16="http://schemas.microsoft.com/office/drawing/2014/main" id="{BAEFD96F-190A-4D32-98B7-B9583FCAC572}"/>
              </a:ext>
            </a:extLst>
          </p:cNvPr>
          <p:cNvSpPr>
            <a:spLocks noGrp="1"/>
          </p:cNvSpPr>
          <p:nvPr>
            <p:ph type="ftr" sz="quarter" idx="11"/>
          </p:nvPr>
        </p:nvSpPr>
        <p:spPr/>
        <p:txBody>
          <a:bodyPr/>
          <a:lstStyle/>
          <a:p>
            <a:endParaRPr lang="LID4096"/>
          </a:p>
        </p:txBody>
      </p:sp>
      <p:sp>
        <p:nvSpPr>
          <p:cNvPr id="6" name="Номер слайда 5">
            <a:extLst>
              <a:ext uri="{FF2B5EF4-FFF2-40B4-BE49-F238E27FC236}">
                <a16:creationId xmlns:a16="http://schemas.microsoft.com/office/drawing/2014/main" id="{6DE92BC0-A0CF-436E-99CE-37EF279D30CB}"/>
              </a:ext>
            </a:extLst>
          </p:cNvPr>
          <p:cNvSpPr>
            <a:spLocks noGrp="1"/>
          </p:cNvSpPr>
          <p:nvPr>
            <p:ph type="sldNum" sz="quarter" idx="12"/>
          </p:nvPr>
        </p:nvSpPr>
        <p:spPr/>
        <p:txBody>
          <a:bodyPr/>
          <a:lstStyle/>
          <a:p>
            <a:fld id="{B77BAE84-B53E-40B1-8B44-BBA65F95C5CB}" type="slidenum">
              <a:rPr lang="LID4096" smtClean="0"/>
              <a:t>‹#›</a:t>
            </a:fld>
            <a:endParaRPr lang="LID4096"/>
          </a:p>
        </p:txBody>
      </p:sp>
    </p:spTree>
    <p:extLst>
      <p:ext uri="{BB962C8B-B14F-4D97-AF65-F5344CB8AC3E}">
        <p14:creationId xmlns:p14="http://schemas.microsoft.com/office/powerpoint/2010/main" val="1304029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BA90D5-E5C0-412E-A88D-817A1862F585}"/>
              </a:ext>
            </a:extLst>
          </p:cNvPr>
          <p:cNvSpPr>
            <a:spLocks noGrp="1"/>
          </p:cNvSpPr>
          <p:nvPr>
            <p:ph type="title"/>
          </p:nvPr>
        </p:nvSpPr>
        <p:spPr/>
        <p:txBody>
          <a:bodyPr/>
          <a:lstStyle/>
          <a:p>
            <a:r>
              <a:rPr lang="ru-RU"/>
              <a:t>Образец заголовка</a:t>
            </a:r>
            <a:endParaRPr lang="LID4096"/>
          </a:p>
        </p:txBody>
      </p:sp>
      <p:sp>
        <p:nvSpPr>
          <p:cNvPr id="3" name="Объект 2">
            <a:extLst>
              <a:ext uri="{FF2B5EF4-FFF2-40B4-BE49-F238E27FC236}">
                <a16:creationId xmlns:a16="http://schemas.microsoft.com/office/drawing/2014/main" id="{F40C232F-2D65-4B3C-8CD7-CAFD50C2E172}"/>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4" name="Объект 3">
            <a:extLst>
              <a:ext uri="{FF2B5EF4-FFF2-40B4-BE49-F238E27FC236}">
                <a16:creationId xmlns:a16="http://schemas.microsoft.com/office/drawing/2014/main" id="{8877EA52-A749-4C5A-8EFE-3CE468766F6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5" name="Дата 4">
            <a:extLst>
              <a:ext uri="{FF2B5EF4-FFF2-40B4-BE49-F238E27FC236}">
                <a16:creationId xmlns:a16="http://schemas.microsoft.com/office/drawing/2014/main" id="{F8D716B7-9A60-46B1-B021-F5FB6F63B332}"/>
              </a:ext>
            </a:extLst>
          </p:cNvPr>
          <p:cNvSpPr>
            <a:spLocks noGrp="1"/>
          </p:cNvSpPr>
          <p:nvPr>
            <p:ph type="dt" sz="half" idx="10"/>
          </p:nvPr>
        </p:nvSpPr>
        <p:spPr/>
        <p:txBody>
          <a:bodyPr/>
          <a:lstStyle/>
          <a:p>
            <a:fld id="{B9C69841-7351-4894-A4FD-2F43700E9138}" type="datetimeFigureOut">
              <a:rPr lang="LID4096" smtClean="0"/>
              <a:t>01/16/2025</a:t>
            </a:fld>
            <a:endParaRPr lang="LID4096"/>
          </a:p>
        </p:txBody>
      </p:sp>
      <p:sp>
        <p:nvSpPr>
          <p:cNvPr id="6" name="Нижний колонтитул 5">
            <a:extLst>
              <a:ext uri="{FF2B5EF4-FFF2-40B4-BE49-F238E27FC236}">
                <a16:creationId xmlns:a16="http://schemas.microsoft.com/office/drawing/2014/main" id="{7C797350-6001-46B1-85F1-307C842B08AF}"/>
              </a:ext>
            </a:extLst>
          </p:cNvPr>
          <p:cNvSpPr>
            <a:spLocks noGrp="1"/>
          </p:cNvSpPr>
          <p:nvPr>
            <p:ph type="ftr" sz="quarter" idx="11"/>
          </p:nvPr>
        </p:nvSpPr>
        <p:spPr/>
        <p:txBody>
          <a:bodyPr/>
          <a:lstStyle/>
          <a:p>
            <a:endParaRPr lang="LID4096"/>
          </a:p>
        </p:txBody>
      </p:sp>
      <p:sp>
        <p:nvSpPr>
          <p:cNvPr id="7" name="Номер слайда 6">
            <a:extLst>
              <a:ext uri="{FF2B5EF4-FFF2-40B4-BE49-F238E27FC236}">
                <a16:creationId xmlns:a16="http://schemas.microsoft.com/office/drawing/2014/main" id="{08106377-82D8-4EA7-8731-38508D80823C}"/>
              </a:ext>
            </a:extLst>
          </p:cNvPr>
          <p:cNvSpPr>
            <a:spLocks noGrp="1"/>
          </p:cNvSpPr>
          <p:nvPr>
            <p:ph type="sldNum" sz="quarter" idx="12"/>
          </p:nvPr>
        </p:nvSpPr>
        <p:spPr/>
        <p:txBody>
          <a:bodyPr/>
          <a:lstStyle/>
          <a:p>
            <a:fld id="{B77BAE84-B53E-40B1-8B44-BBA65F95C5CB}" type="slidenum">
              <a:rPr lang="LID4096" smtClean="0"/>
              <a:t>‹#›</a:t>
            </a:fld>
            <a:endParaRPr lang="LID4096"/>
          </a:p>
        </p:txBody>
      </p:sp>
    </p:spTree>
    <p:extLst>
      <p:ext uri="{BB962C8B-B14F-4D97-AF65-F5344CB8AC3E}">
        <p14:creationId xmlns:p14="http://schemas.microsoft.com/office/powerpoint/2010/main" val="292115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2FBD8A-9D00-4508-8E7F-82257E75DB1D}"/>
              </a:ext>
            </a:extLst>
          </p:cNvPr>
          <p:cNvSpPr>
            <a:spLocks noGrp="1"/>
          </p:cNvSpPr>
          <p:nvPr>
            <p:ph type="title"/>
          </p:nvPr>
        </p:nvSpPr>
        <p:spPr>
          <a:xfrm>
            <a:off x="839788" y="365125"/>
            <a:ext cx="10515600" cy="1325563"/>
          </a:xfrm>
        </p:spPr>
        <p:txBody>
          <a:bodyPr/>
          <a:lstStyle/>
          <a:p>
            <a:r>
              <a:rPr lang="ru-RU"/>
              <a:t>Образец заголовка</a:t>
            </a:r>
            <a:endParaRPr lang="LID4096"/>
          </a:p>
        </p:txBody>
      </p:sp>
      <p:sp>
        <p:nvSpPr>
          <p:cNvPr id="3" name="Текст 2">
            <a:extLst>
              <a:ext uri="{FF2B5EF4-FFF2-40B4-BE49-F238E27FC236}">
                <a16:creationId xmlns:a16="http://schemas.microsoft.com/office/drawing/2014/main" id="{20054BAA-D791-4A90-8E89-E6415C7E67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1A7556B1-FE96-46CD-AF42-24C2673CC6A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5" name="Текст 4">
            <a:extLst>
              <a:ext uri="{FF2B5EF4-FFF2-40B4-BE49-F238E27FC236}">
                <a16:creationId xmlns:a16="http://schemas.microsoft.com/office/drawing/2014/main" id="{987D766E-6401-4B2A-9964-07755331D6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513139A-3386-452E-95ED-FA28E914DEBF}"/>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7" name="Дата 6">
            <a:extLst>
              <a:ext uri="{FF2B5EF4-FFF2-40B4-BE49-F238E27FC236}">
                <a16:creationId xmlns:a16="http://schemas.microsoft.com/office/drawing/2014/main" id="{B9083834-3113-4EA4-A97B-D5397A983755}"/>
              </a:ext>
            </a:extLst>
          </p:cNvPr>
          <p:cNvSpPr>
            <a:spLocks noGrp="1"/>
          </p:cNvSpPr>
          <p:nvPr>
            <p:ph type="dt" sz="half" idx="10"/>
          </p:nvPr>
        </p:nvSpPr>
        <p:spPr/>
        <p:txBody>
          <a:bodyPr/>
          <a:lstStyle/>
          <a:p>
            <a:fld id="{B9C69841-7351-4894-A4FD-2F43700E9138}" type="datetimeFigureOut">
              <a:rPr lang="LID4096" smtClean="0"/>
              <a:t>01/16/2025</a:t>
            </a:fld>
            <a:endParaRPr lang="LID4096"/>
          </a:p>
        </p:txBody>
      </p:sp>
      <p:sp>
        <p:nvSpPr>
          <p:cNvPr id="8" name="Нижний колонтитул 7">
            <a:extLst>
              <a:ext uri="{FF2B5EF4-FFF2-40B4-BE49-F238E27FC236}">
                <a16:creationId xmlns:a16="http://schemas.microsoft.com/office/drawing/2014/main" id="{C53F7440-4A07-43E9-BD30-9B2AC3362953}"/>
              </a:ext>
            </a:extLst>
          </p:cNvPr>
          <p:cNvSpPr>
            <a:spLocks noGrp="1"/>
          </p:cNvSpPr>
          <p:nvPr>
            <p:ph type="ftr" sz="quarter" idx="11"/>
          </p:nvPr>
        </p:nvSpPr>
        <p:spPr/>
        <p:txBody>
          <a:bodyPr/>
          <a:lstStyle/>
          <a:p>
            <a:endParaRPr lang="LID4096"/>
          </a:p>
        </p:txBody>
      </p:sp>
      <p:sp>
        <p:nvSpPr>
          <p:cNvPr id="9" name="Номер слайда 8">
            <a:extLst>
              <a:ext uri="{FF2B5EF4-FFF2-40B4-BE49-F238E27FC236}">
                <a16:creationId xmlns:a16="http://schemas.microsoft.com/office/drawing/2014/main" id="{1DF88F5E-5F8E-4109-BE5B-6EF9524A594C}"/>
              </a:ext>
            </a:extLst>
          </p:cNvPr>
          <p:cNvSpPr>
            <a:spLocks noGrp="1"/>
          </p:cNvSpPr>
          <p:nvPr>
            <p:ph type="sldNum" sz="quarter" idx="12"/>
          </p:nvPr>
        </p:nvSpPr>
        <p:spPr/>
        <p:txBody>
          <a:bodyPr/>
          <a:lstStyle/>
          <a:p>
            <a:fld id="{B77BAE84-B53E-40B1-8B44-BBA65F95C5CB}" type="slidenum">
              <a:rPr lang="LID4096" smtClean="0"/>
              <a:t>‹#›</a:t>
            </a:fld>
            <a:endParaRPr lang="LID4096"/>
          </a:p>
        </p:txBody>
      </p:sp>
    </p:spTree>
    <p:extLst>
      <p:ext uri="{BB962C8B-B14F-4D97-AF65-F5344CB8AC3E}">
        <p14:creationId xmlns:p14="http://schemas.microsoft.com/office/powerpoint/2010/main" val="1412085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7DFA98-24A0-4A46-8BB8-A27D1C8C6D86}"/>
              </a:ext>
            </a:extLst>
          </p:cNvPr>
          <p:cNvSpPr>
            <a:spLocks noGrp="1"/>
          </p:cNvSpPr>
          <p:nvPr>
            <p:ph type="title"/>
          </p:nvPr>
        </p:nvSpPr>
        <p:spPr/>
        <p:txBody>
          <a:bodyPr/>
          <a:lstStyle/>
          <a:p>
            <a:r>
              <a:rPr lang="ru-RU"/>
              <a:t>Образец заголовка</a:t>
            </a:r>
            <a:endParaRPr lang="LID4096"/>
          </a:p>
        </p:txBody>
      </p:sp>
      <p:sp>
        <p:nvSpPr>
          <p:cNvPr id="3" name="Дата 2">
            <a:extLst>
              <a:ext uri="{FF2B5EF4-FFF2-40B4-BE49-F238E27FC236}">
                <a16:creationId xmlns:a16="http://schemas.microsoft.com/office/drawing/2014/main" id="{8304EDE3-366E-44F0-8E85-74CC646D3C2F}"/>
              </a:ext>
            </a:extLst>
          </p:cNvPr>
          <p:cNvSpPr>
            <a:spLocks noGrp="1"/>
          </p:cNvSpPr>
          <p:nvPr>
            <p:ph type="dt" sz="half" idx="10"/>
          </p:nvPr>
        </p:nvSpPr>
        <p:spPr/>
        <p:txBody>
          <a:bodyPr/>
          <a:lstStyle/>
          <a:p>
            <a:fld id="{B9C69841-7351-4894-A4FD-2F43700E9138}" type="datetimeFigureOut">
              <a:rPr lang="LID4096" smtClean="0"/>
              <a:t>01/16/2025</a:t>
            </a:fld>
            <a:endParaRPr lang="LID4096"/>
          </a:p>
        </p:txBody>
      </p:sp>
      <p:sp>
        <p:nvSpPr>
          <p:cNvPr id="4" name="Нижний колонтитул 3">
            <a:extLst>
              <a:ext uri="{FF2B5EF4-FFF2-40B4-BE49-F238E27FC236}">
                <a16:creationId xmlns:a16="http://schemas.microsoft.com/office/drawing/2014/main" id="{CEE59F51-800C-4038-A2C8-595E735BE138}"/>
              </a:ext>
            </a:extLst>
          </p:cNvPr>
          <p:cNvSpPr>
            <a:spLocks noGrp="1"/>
          </p:cNvSpPr>
          <p:nvPr>
            <p:ph type="ftr" sz="quarter" idx="11"/>
          </p:nvPr>
        </p:nvSpPr>
        <p:spPr/>
        <p:txBody>
          <a:bodyPr/>
          <a:lstStyle/>
          <a:p>
            <a:endParaRPr lang="LID4096"/>
          </a:p>
        </p:txBody>
      </p:sp>
      <p:sp>
        <p:nvSpPr>
          <p:cNvPr id="5" name="Номер слайда 4">
            <a:extLst>
              <a:ext uri="{FF2B5EF4-FFF2-40B4-BE49-F238E27FC236}">
                <a16:creationId xmlns:a16="http://schemas.microsoft.com/office/drawing/2014/main" id="{821F6AE2-C5CF-45ED-9942-240EFF97D358}"/>
              </a:ext>
            </a:extLst>
          </p:cNvPr>
          <p:cNvSpPr>
            <a:spLocks noGrp="1"/>
          </p:cNvSpPr>
          <p:nvPr>
            <p:ph type="sldNum" sz="quarter" idx="12"/>
          </p:nvPr>
        </p:nvSpPr>
        <p:spPr/>
        <p:txBody>
          <a:bodyPr/>
          <a:lstStyle/>
          <a:p>
            <a:fld id="{B77BAE84-B53E-40B1-8B44-BBA65F95C5CB}" type="slidenum">
              <a:rPr lang="LID4096" smtClean="0"/>
              <a:t>‹#›</a:t>
            </a:fld>
            <a:endParaRPr lang="LID4096"/>
          </a:p>
        </p:txBody>
      </p:sp>
    </p:spTree>
    <p:extLst>
      <p:ext uri="{BB962C8B-B14F-4D97-AF65-F5344CB8AC3E}">
        <p14:creationId xmlns:p14="http://schemas.microsoft.com/office/powerpoint/2010/main" val="3151891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AD4B1B40-92B9-488E-9FA5-CA1D15FD11B2}"/>
              </a:ext>
            </a:extLst>
          </p:cNvPr>
          <p:cNvSpPr>
            <a:spLocks noGrp="1"/>
          </p:cNvSpPr>
          <p:nvPr>
            <p:ph type="dt" sz="half" idx="10"/>
          </p:nvPr>
        </p:nvSpPr>
        <p:spPr/>
        <p:txBody>
          <a:bodyPr/>
          <a:lstStyle/>
          <a:p>
            <a:fld id="{B9C69841-7351-4894-A4FD-2F43700E9138}" type="datetimeFigureOut">
              <a:rPr lang="LID4096" smtClean="0"/>
              <a:t>01/16/2025</a:t>
            </a:fld>
            <a:endParaRPr lang="LID4096"/>
          </a:p>
        </p:txBody>
      </p:sp>
      <p:sp>
        <p:nvSpPr>
          <p:cNvPr id="3" name="Нижний колонтитул 2">
            <a:extLst>
              <a:ext uri="{FF2B5EF4-FFF2-40B4-BE49-F238E27FC236}">
                <a16:creationId xmlns:a16="http://schemas.microsoft.com/office/drawing/2014/main" id="{048C8445-9172-4D5A-B96C-F2433F73C8E5}"/>
              </a:ext>
            </a:extLst>
          </p:cNvPr>
          <p:cNvSpPr>
            <a:spLocks noGrp="1"/>
          </p:cNvSpPr>
          <p:nvPr>
            <p:ph type="ftr" sz="quarter" idx="11"/>
          </p:nvPr>
        </p:nvSpPr>
        <p:spPr/>
        <p:txBody>
          <a:bodyPr/>
          <a:lstStyle/>
          <a:p>
            <a:endParaRPr lang="LID4096"/>
          </a:p>
        </p:txBody>
      </p:sp>
      <p:sp>
        <p:nvSpPr>
          <p:cNvPr id="4" name="Номер слайда 3">
            <a:extLst>
              <a:ext uri="{FF2B5EF4-FFF2-40B4-BE49-F238E27FC236}">
                <a16:creationId xmlns:a16="http://schemas.microsoft.com/office/drawing/2014/main" id="{8164CC93-6A7A-4417-9762-2ED25C58C29B}"/>
              </a:ext>
            </a:extLst>
          </p:cNvPr>
          <p:cNvSpPr>
            <a:spLocks noGrp="1"/>
          </p:cNvSpPr>
          <p:nvPr>
            <p:ph type="sldNum" sz="quarter" idx="12"/>
          </p:nvPr>
        </p:nvSpPr>
        <p:spPr/>
        <p:txBody>
          <a:bodyPr/>
          <a:lstStyle/>
          <a:p>
            <a:fld id="{B77BAE84-B53E-40B1-8B44-BBA65F95C5CB}" type="slidenum">
              <a:rPr lang="LID4096" smtClean="0"/>
              <a:t>‹#›</a:t>
            </a:fld>
            <a:endParaRPr lang="LID4096"/>
          </a:p>
        </p:txBody>
      </p:sp>
    </p:spTree>
    <p:extLst>
      <p:ext uri="{BB962C8B-B14F-4D97-AF65-F5344CB8AC3E}">
        <p14:creationId xmlns:p14="http://schemas.microsoft.com/office/powerpoint/2010/main" val="1718484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91F304-A386-4F27-BC16-FFF46EB2C33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LID4096"/>
          </a:p>
        </p:txBody>
      </p:sp>
      <p:sp>
        <p:nvSpPr>
          <p:cNvPr id="3" name="Объект 2">
            <a:extLst>
              <a:ext uri="{FF2B5EF4-FFF2-40B4-BE49-F238E27FC236}">
                <a16:creationId xmlns:a16="http://schemas.microsoft.com/office/drawing/2014/main" id="{1AC6C215-497B-4B3F-BB8C-D1546A2F7E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4" name="Текст 3">
            <a:extLst>
              <a:ext uri="{FF2B5EF4-FFF2-40B4-BE49-F238E27FC236}">
                <a16:creationId xmlns:a16="http://schemas.microsoft.com/office/drawing/2014/main" id="{74D9EC61-D24F-4ED4-96BB-F72D67C7E9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3B1B9CB-C2D3-43A4-9A73-3E5DED3A2C2A}"/>
              </a:ext>
            </a:extLst>
          </p:cNvPr>
          <p:cNvSpPr>
            <a:spLocks noGrp="1"/>
          </p:cNvSpPr>
          <p:nvPr>
            <p:ph type="dt" sz="half" idx="10"/>
          </p:nvPr>
        </p:nvSpPr>
        <p:spPr/>
        <p:txBody>
          <a:bodyPr/>
          <a:lstStyle/>
          <a:p>
            <a:fld id="{B9C69841-7351-4894-A4FD-2F43700E9138}" type="datetimeFigureOut">
              <a:rPr lang="LID4096" smtClean="0"/>
              <a:t>01/16/2025</a:t>
            </a:fld>
            <a:endParaRPr lang="LID4096"/>
          </a:p>
        </p:txBody>
      </p:sp>
      <p:sp>
        <p:nvSpPr>
          <p:cNvPr id="6" name="Нижний колонтитул 5">
            <a:extLst>
              <a:ext uri="{FF2B5EF4-FFF2-40B4-BE49-F238E27FC236}">
                <a16:creationId xmlns:a16="http://schemas.microsoft.com/office/drawing/2014/main" id="{2D89726F-67ED-450F-BBE8-2B863C515BFD}"/>
              </a:ext>
            </a:extLst>
          </p:cNvPr>
          <p:cNvSpPr>
            <a:spLocks noGrp="1"/>
          </p:cNvSpPr>
          <p:nvPr>
            <p:ph type="ftr" sz="quarter" idx="11"/>
          </p:nvPr>
        </p:nvSpPr>
        <p:spPr/>
        <p:txBody>
          <a:bodyPr/>
          <a:lstStyle/>
          <a:p>
            <a:endParaRPr lang="LID4096"/>
          </a:p>
        </p:txBody>
      </p:sp>
      <p:sp>
        <p:nvSpPr>
          <p:cNvPr id="7" name="Номер слайда 6">
            <a:extLst>
              <a:ext uri="{FF2B5EF4-FFF2-40B4-BE49-F238E27FC236}">
                <a16:creationId xmlns:a16="http://schemas.microsoft.com/office/drawing/2014/main" id="{D153B226-527A-41A5-898A-49C6789FA121}"/>
              </a:ext>
            </a:extLst>
          </p:cNvPr>
          <p:cNvSpPr>
            <a:spLocks noGrp="1"/>
          </p:cNvSpPr>
          <p:nvPr>
            <p:ph type="sldNum" sz="quarter" idx="12"/>
          </p:nvPr>
        </p:nvSpPr>
        <p:spPr/>
        <p:txBody>
          <a:bodyPr/>
          <a:lstStyle/>
          <a:p>
            <a:fld id="{B77BAE84-B53E-40B1-8B44-BBA65F95C5CB}" type="slidenum">
              <a:rPr lang="LID4096" smtClean="0"/>
              <a:t>‹#›</a:t>
            </a:fld>
            <a:endParaRPr lang="LID4096"/>
          </a:p>
        </p:txBody>
      </p:sp>
    </p:spTree>
    <p:extLst>
      <p:ext uri="{BB962C8B-B14F-4D97-AF65-F5344CB8AC3E}">
        <p14:creationId xmlns:p14="http://schemas.microsoft.com/office/powerpoint/2010/main" val="3873553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36028D-997F-47AD-8DBC-4E497B2BE62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LID4096"/>
          </a:p>
        </p:txBody>
      </p:sp>
      <p:sp>
        <p:nvSpPr>
          <p:cNvPr id="3" name="Рисунок 2">
            <a:extLst>
              <a:ext uri="{FF2B5EF4-FFF2-40B4-BE49-F238E27FC236}">
                <a16:creationId xmlns:a16="http://schemas.microsoft.com/office/drawing/2014/main" id="{8FE49BB0-AE00-4FDA-89FB-6D13006E01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Текст 3">
            <a:extLst>
              <a:ext uri="{FF2B5EF4-FFF2-40B4-BE49-F238E27FC236}">
                <a16:creationId xmlns:a16="http://schemas.microsoft.com/office/drawing/2014/main" id="{C64F5EB9-EC99-42A5-B8A5-530E2FDD3A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87DEF91-7EAF-4A01-8437-F180E33648CD}"/>
              </a:ext>
            </a:extLst>
          </p:cNvPr>
          <p:cNvSpPr>
            <a:spLocks noGrp="1"/>
          </p:cNvSpPr>
          <p:nvPr>
            <p:ph type="dt" sz="half" idx="10"/>
          </p:nvPr>
        </p:nvSpPr>
        <p:spPr/>
        <p:txBody>
          <a:bodyPr/>
          <a:lstStyle/>
          <a:p>
            <a:fld id="{B9C69841-7351-4894-A4FD-2F43700E9138}" type="datetimeFigureOut">
              <a:rPr lang="LID4096" smtClean="0"/>
              <a:t>01/16/2025</a:t>
            </a:fld>
            <a:endParaRPr lang="LID4096"/>
          </a:p>
        </p:txBody>
      </p:sp>
      <p:sp>
        <p:nvSpPr>
          <p:cNvPr id="6" name="Нижний колонтитул 5">
            <a:extLst>
              <a:ext uri="{FF2B5EF4-FFF2-40B4-BE49-F238E27FC236}">
                <a16:creationId xmlns:a16="http://schemas.microsoft.com/office/drawing/2014/main" id="{58686891-C400-447F-8DC4-A3ECD4D2392D}"/>
              </a:ext>
            </a:extLst>
          </p:cNvPr>
          <p:cNvSpPr>
            <a:spLocks noGrp="1"/>
          </p:cNvSpPr>
          <p:nvPr>
            <p:ph type="ftr" sz="quarter" idx="11"/>
          </p:nvPr>
        </p:nvSpPr>
        <p:spPr/>
        <p:txBody>
          <a:bodyPr/>
          <a:lstStyle/>
          <a:p>
            <a:endParaRPr lang="LID4096"/>
          </a:p>
        </p:txBody>
      </p:sp>
      <p:sp>
        <p:nvSpPr>
          <p:cNvPr id="7" name="Номер слайда 6">
            <a:extLst>
              <a:ext uri="{FF2B5EF4-FFF2-40B4-BE49-F238E27FC236}">
                <a16:creationId xmlns:a16="http://schemas.microsoft.com/office/drawing/2014/main" id="{A4E03BF0-8D6D-4EF3-BCCC-0F3A2F49A69E}"/>
              </a:ext>
            </a:extLst>
          </p:cNvPr>
          <p:cNvSpPr>
            <a:spLocks noGrp="1"/>
          </p:cNvSpPr>
          <p:nvPr>
            <p:ph type="sldNum" sz="quarter" idx="12"/>
          </p:nvPr>
        </p:nvSpPr>
        <p:spPr/>
        <p:txBody>
          <a:bodyPr/>
          <a:lstStyle/>
          <a:p>
            <a:fld id="{B77BAE84-B53E-40B1-8B44-BBA65F95C5CB}" type="slidenum">
              <a:rPr lang="LID4096" smtClean="0"/>
              <a:t>‹#›</a:t>
            </a:fld>
            <a:endParaRPr lang="LID4096"/>
          </a:p>
        </p:txBody>
      </p:sp>
    </p:spTree>
    <p:extLst>
      <p:ext uri="{BB962C8B-B14F-4D97-AF65-F5344CB8AC3E}">
        <p14:creationId xmlns:p14="http://schemas.microsoft.com/office/powerpoint/2010/main" val="491476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94FB8B-918C-4EE3-8407-A45CBF2B47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LID4096"/>
          </a:p>
        </p:txBody>
      </p:sp>
      <p:sp>
        <p:nvSpPr>
          <p:cNvPr id="3" name="Текст 2">
            <a:extLst>
              <a:ext uri="{FF2B5EF4-FFF2-40B4-BE49-F238E27FC236}">
                <a16:creationId xmlns:a16="http://schemas.microsoft.com/office/drawing/2014/main" id="{07064897-CEF5-43F4-853C-E18B124C82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4" name="Дата 3">
            <a:extLst>
              <a:ext uri="{FF2B5EF4-FFF2-40B4-BE49-F238E27FC236}">
                <a16:creationId xmlns:a16="http://schemas.microsoft.com/office/drawing/2014/main" id="{BAA14A48-79DF-455B-8F7E-55E9379BA7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C69841-7351-4894-A4FD-2F43700E9138}" type="datetimeFigureOut">
              <a:rPr lang="LID4096" smtClean="0"/>
              <a:t>01/16/2025</a:t>
            </a:fld>
            <a:endParaRPr lang="LID4096"/>
          </a:p>
        </p:txBody>
      </p:sp>
      <p:sp>
        <p:nvSpPr>
          <p:cNvPr id="5" name="Нижний колонтитул 4">
            <a:extLst>
              <a:ext uri="{FF2B5EF4-FFF2-40B4-BE49-F238E27FC236}">
                <a16:creationId xmlns:a16="http://schemas.microsoft.com/office/drawing/2014/main" id="{DC648AA2-EF27-443C-9B40-27C4ED7122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Номер слайда 5">
            <a:extLst>
              <a:ext uri="{FF2B5EF4-FFF2-40B4-BE49-F238E27FC236}">
                <a16:creationId xmlns:a16="http://schemas.microsoft.com/office/drawing/2014/main" id="{073D6E07-E033-417D-9DA4-EA7DB0F03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7BAE84-B53E-40B1-8B44-BBA65F95C5CB}" type="slidenum">
              <a:rPr lang="LID4096" smtClean="0"/>
              <a:t>‹#›</a:t>
            </a:fld>
            <a:endParaRPr lang="LID4096"/>
          </a:p>
        </p:txBody>
      </p:sp>
    </p:spTree>
    <p:extLst>
      <p:ext uri="{BB962C8B-B14F-4D97-AF65-F5344CB8AC3E}">
        <p14:creationId xmlns:p14="http://schemas.microsoft.com/office/powerpoint/2010/main" val="969569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zakon2.rada.gov.ua/laws/show/3206-17"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zakon0.rada.gov.ua/laws/show/393/96-%D0%B2%D1%80"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zakon0.rada.gov.ua/laws/show/2232-12"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hyperlink" Target="http://zakon0.rada.gov.ua/laws/show/3543-12" TargetMode="External"/><Relationship Id="rId4" Type="http://schemas.openxmlformats.org/officeDocument/2006/relationships/hyperlink" Target="http://zakon0.rada.gov.ua/laws/show/1975-1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181C737D-1110-4F55-A58B-B86992BBFCB5}"/>
              </a:ext>
            </a:extLst>
          </p:cNvPr>
          <p:cNvSpPr/>
          <p:nvPr/>
        </p:nvSpPr>
        <p:spPr>
          <a:xfrm>
            <a:off x="0" y="5055"/>
            <a:ext cx="12192000" cy="6858000"/>
          </a:xfrm>
          <a:prstGeom prst="rect">
            <a:avLst/>
          </a:prstGeom>
          <a:solidFill>
            <a:srgbClr val="006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0"/>
              </a:spcBef>
            </a:pPr>
            <a:r>
              <a:rPr lang="uk-UA" sz="3200" b="1" dirty="0" smtClean="0">
                <a:latin typeface="Rubik"/>
                <a:ea typeface="Rubik"/>
                <a:cs typeface="Rubik"/>
                <a:sym typeface="Rubik"/>
              </a:rPr>
              <a:t>Здійснення заходів державного контролю за додержанням законодавства про працю та охорону праці в умовах воєнного </a:t>
            </a:r>
            <a:r>
              <a:rPr lang="ru-RU" sz="3200" b="1" dirty="0" smtClean="0">
                <a:latin typeface="Rubik"/>
                <a:ea typeface="Rubik"/>
                <a:cs typeface="Rubik"/>
                <a:sym typeface="Rubik"/>
              </a:rPr>
              <a:t>стану</a:t>
            </a:r>
          </a:p>
          <a:p>
            <a:pPr lvl="0" algn="ctr">
              <a:lnSpc>
                <a:spcPct val="120000"/>
              </a:lnSpc>
              <a:spcBef>
                <a:spcPts val="0"/>
              </a:spcBef>
            </a:pPr>
            <a:r>
              <a:rPr lang="uk-UA" b="1" dirty="0" smtClean="0">
                <a:latin typeface="Rubik"/>
                <a:ea typeface="Rubik"/>
                <a:cs typeface="Rubik"/>
                <a:sym typeface="Rubik"/>
              </a:rPr>
              <a:t>Вадим Бондар, </a:t>
            </a:r>
          </a:p>
          <a:p>
            <a:pPr lvl="0" algn="ctr">
              <a:lnSpc>
                <a:spcPct val="120000"/>
              </a:lnSpc>
              <a:spcBef>
                <a:spcPts val="0"/>
              </a:spcBef>
            </a:pPr>
            <a:r>
              <a:rPr lang="uk-UA" b="1" dirty="0" smtClean="0">
                <a:latin typeface="Rubik"/>
                <a:ea typeface="Rubik"/>
                <a:cs typeface="Rubik"/>
                <a:sym typeface="Rubik"/>
              </a:rPr>
              <a:t>заступник директора департаменту з питань праці – </a:t>
            </a:r>
          </a:p>
          <a:p>
            <a:pPr lvl="0" algn="ctr">
              <a:lnSpc>
                <a:spcPct val="120000"/>
              </a:lnSpc>
              <a:spcBef>
                <a:spcPts val="0"/>
              </a:spcBef>
            </a:pPr>
            <a:r>
              <a:rPr lang="uk-UA" b="1" dirty="0" smtClean="0">
                <a:latin typeface="Rubik"/>
                <a:ea typeface="Rubik"/>
                <a:cs typeface="Rubik"/>
                <a:sym typeface="Rubik"/>
              </a:rPr>
              <a:t>начальник відділу з питань трудових відносин </a:t>
            </a:r>
          </a:p>
          <a:p>
            <a:pPr lvl="0" algn="ctr">
              <a:lnSpc>
                <a:spcPct val="120000"/>
              </a:lnSpc>
              <a:spcBef>
                <a:spcPts val="0"/>
              </a:spcBef>
            </a:pPr>
            <a:endParaRPr lang="uk-UA" b="1" dirty="0">
              <a:latin typeface="Rubik"/>
              <a:ea typeface="Rubik"/>
              <a:cs typeface="Rubik"/>
              <a:sym typeface="Rubik"/>
            </a:endParaRPr>
          </a:p>
        </p:txBody>
      </p:sp>
      <p:pic>
        <p:nvPicPr>
          <p:cNvPr id="6" name="Рисунок 5">
            <a:extLst>
              <a:ext uri="{FF2B5EF4-FFF2-40B4-BE49-F238E27FC236}">
                <a16:creationId xmlns:a16="http://schemas.microsoft.com/office/drawing/2014/main" id="{5693CC89-74AA-4856-91D0-DE53BBD04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625" y="350838"/>
            <a:ext cx="2952750" cy="1057275"/>
          </a:xfrm>
          <a:prstGeom prst="rect">
            <a:avLst/>
          </a:prstGeom>
        </p:spPr>
      </p:pic>
      <p:pic>
        <p:nvPicPr>
          <p:cNvPr id="7" name="Рисунок 6">
            <a:extLst>
              <a:ext uri="{FF2B5EF4-FFF2-40B4-BE49-F238E27FC236}">
                <a16:creationId xmlns:a16="http://schemas.microsoft.com/office/drawing/2014/main" id="{5F7DD35C-3C68-4EAF-95D3-5601F9DBC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91800"/>
            <a:ext cx="12192000" cy="1383796"/>
          </a:xfrm>
          <a:prstGeom prst="rect">
            <a:avLst/>
          </a:prstGeom>
        </p:spPr>
      </p:pic>
      <p:sp>
        <p:nvSpPr>
          <p:cNvPr id="9" name="Google Shape;611;p112">
            <a:extLst>
              <a:ext uri="{FF2B5EF4-FFF2-40B4-BE49-F238E27FC236}">
                <a16:creationId xmlns:a16="http://schemas.microsoft.com/office/drawing/2014/main" id="{3A4C4D81-7AD4-4E43-BC98-BB02423BE1CC}"/>
              </a:ext>
            </a:extLst>
          </p:cNvPr>
          <p:cNvSpPr txBox="1">
            <a:spLocks/>
          </p:cNvSpPr>
          <p:nvPr/>
        </p:nvSpPr>
        <p:spPr>
          <a:xfrm>
            <a:off x="1004000" y="6193784"/>
            <a:ext cx="10184000" cy="669271"/>
          </a:xfrm>
          <a:prstGeom prst="rect">
            <a:avLst/>
          </a:prstGeom>
        </p:spPr>
        <p:txBody>
          <a:bodyPr spcFirstLastPara="1" vert="horz" wrap="square" lIns="121900" tIns="121900" rIns="121900" bIns="12190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5000"/>
              </a:lnSpc>
              <a:spcBef>
                <a:spcPts val="0"/>
              </a:spcBef>
              <a:buClr>
                <a:schemeClr val="dk1"/>
              </a:buClr>
              <a:buSzPct val="37786"/>
            </a:pPr>
            <a:r>
              <a:rPr lang="uk-UA" sz="1800" dirty="0" smtClean="0">
                <a:solidFill>
                  <a:schemeClr val="lt1"/>
                </a:solidFill>
                <a:latin typeface="Rubik" panose="02000604000000020004" pitchFamily="2" charset="-79"/>
                <a:ea typeface="Open Sans" panose="020B0604020202020204" charset="0"/>
                <a:cs typeface="Rubik" panose="02000604000000020004" pitchFamily="2" charset="-79"/>
                <a:sym typeface="Open Sans"/>
              </a:rPr>
              <a:t>Січень 2025</a:t>
            </a:r>
            <a:endParaRPr lang="ru-RU" sz="1800" dirty="0">
              <a:latin typeface="Rubik" panose="02000604000000020004" pitchFamily="2" charset="-79"/>
              <a:ea typeface="Open Sans" panose="020B0604020202020204" charset="0"/>
              <a:cs typeface="Rubik" panose="02000604000000020004" pitchFamily="2" charset="-79"/>
            </a:endParaRPr>
          </a:p>
        </p:txBody>
      </p:sp>
    </p:spTree>
    <p:extLst>
      <p:ext uri="{BB962C8B-B14F-4D97-AF65-F5344CB8AC3E}">
        <p14:creationId xmlns:p14="http://schemas.microsoft.com/office/powerpoint/2010/main" val="24544667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066801" y="387471"/>
            <a:ext cx="9105900" cy="584775"/>
          </a:xfrm>
          <a:prstGeom prst="rect">
            <a:avLst/>
          </a:prstGeom>
          <a:noFill/>
        </p:spPr>
        <p:txBody>
          <a:bodyPr wrap="square" rtlCol="0">
            <a:spAutoFit/>
          </a:bodyPr>
          <a:lstStyle/>
          <a:p>
            <a:r>
              <a:rPr lang="uk-UA" sz="3200" b="1" dirty="0" smtClean="0">
                <a:solidFill>
                  <a:schemeClr val="accent1">
                    <a:lumMod val="50000"/>
                  </a:schemeClr>
                </a:solidFill>
                <a:latin typeface="Open Sans" panose="020B0604020202020204" charset="0"/>
                <a:ea typeface="Open Sans" panose="020B0604020202020204" charset="0"/>
                <a:cs typeface="Open Sans" panose="020B0604020202020204" charset="0"/>
              </a:rPr>
              <a:t>Оплата праці</a:t>
            </a:r>
            <a:endParaRPr lang="uk-UA" sz="3200" i="1" dirty="0">
              <a:solidFill>
                <a:schemeClr val="accent1">
                  <a:lumMod val="50000"/>
                </a:schemeClr>
              </a:solidFill>
              <a:latin typeface="Open Sans" panose="020B0604020202020204" charset="0"/>
              <a:ea typeface="Open Sans" panose="020B0604020202020204" charset="0"/>
              <a:cs typeface="Open Sans" panose="020B0604020202020204" charset="0"/>
            </a:endParaRPr>
          </a:p>
        </p:txBody>
      </p:sp>
      <p:sp>
        <p:nvSpPr>
          <p:cNvPr id="3" name="Прямоугольник 2"/>
          <p:cNvSpPr/>
          <p:nvPr/>
        </p:nvSpPr>
        <p:spPr>
          <a:xfrm>
            <a:off x="1066801" y="1041006"/>
            <a:ext cx="10725508" cy="5262979"/>
          </a:xfrm>
          <a:prstGeom prst="rect">
            <a:avLst/>
          </a:prstGeom>
        </p:spPr>
        <p:txBody>
          <a:bodyPr wrap="square">
            <a:spAutoFit/>
          </a:bodyPr>
          <a:lstStyle/>
          <a:p>
            <a:pPr lvl="0"/>
            <a:r>
              <a:rPr lang="uk-UA" sz="2100" dirty="0">
                <a:solidFill>
                  <a:srgbClr val="3F81EE">
                    <a:lumMod val="50000"/>
                  </a:srgbClr>
                </a:solidFill>
                <a:latin typeface="Open Sans" panose="020B0604020202020204" charset="0"/>
                <a:ea typeface="Open Sans" panose="020B0604020202020204" charset="0"/>
                <a:cs typeface="Open Sans" panose="020B0604020202020204" charset="0"/>
              </a:rPr>
              <a:t>Заробітна плата виплачується працівнику на умовах, визначених трудовим договором.</a:t>
            </a:r>
          </a:p>
          <a:p>
            <a:pPr lvl="0"/>
            <a:endParaRPr lang="uk-UA" sz="2100" dirty="0">
              <a:solidFill>
                <a:srgbClr val="3F81EE">
                  <a:lumMod val="50000"/>
                </a:srgbClr>
              </a:solidFill>
              <a:latin typeface="Open Sans" panose="020B0604020202020204" charset="0"/>
              <a:ea typeface="Open Sans" panose="020B0604020202020204" charset="0"/>
              <a:cs typeface="Open Sans" panose="020B0604020202020204" charset="0"/>
            </a:endParaRPr>
          </a:p>
          <a:p>
            <a:pPr lvl="0"/>
            <a:r>
              <a:rPr lang="uk-UA" sz="2100" dirty="0" smtClean="0">
                <a:solidFill>
                  <a:srgbClr val="3F81EE">
                    <a:lumMod val="50000"/>
                  </a:srgbClr>
                </a:solidFill>
                <a:latin typeface="Open Sans" panose="020B0604020202020204" charset="0"/>
                <a:ea typeface="Open Sans" panose="020B0604020202020204" charset="0"/>
                <a:cs typeface="Open Sans" panose="020B0604020202020204" charset="0"/>
              </a:rPr>
              <a:t>Роботодавець </a:t>
            </a:r>
            <a:r>
              <a:rPr lang="uk-UA" sz="2100" dirty="0">
                <a:solidFill>
                  <a:srgbClr val="3F81EE">
                    <a:lumMod val="50000"/>
                  </a:srgbClr>
                </a:solidFill>
                <a:latin typeface="Open Sans" panose="020B0604020202020204" charset="0"/>
                <a:ea typeface="Open Sans" panose="020B0604020202020204" charset="0"/>
                <a:cs typeface="Open Sans" panose="020B0604020202020204" charset="0"/>
              </a:rPr>
              <a:t>повинен вживати всіх можливих заходів для забезпечення реалізації права працівників на своєчасне отримання заробітної плати.</a:t>
            </a:r>
          </a:p>
          <a:p>
            <a:pPr lvl="0"/>
            <a:endParaRPr lang="uk-UA" sz="2100" dirty="0">
              <a:solidFill>
                <a:srgbClr val="3F81EE">
                  <a:lumMod val="50000"/>
                </a:srgbClr>
              </a:solidFill>
              <a:latin typeface="Open Sans" panose="020B0604020202020204" charset="0"/>
              <a:ea typeface="Open Sans" panose="020B0604020202020204" charset="0"/>
              <a:cs typeface="Open Sans" panose="020B0604020202020204" charset="0"/>
            </a:endParaRPr>
          </a:p>
          <a:p>
            <a:pPr lvl="0"/>
            <a:r>
              <a:rPr lang="uk-UA" sz="2100" dirty="0" smtClean="0">
                <a:solidFill>
                  <a:srgbClr val="3F81EE">
                    <a:lumMod val="50000"/>
                  </a:srgbClr>
                </a:solidFill>
                <a:latin typeface="Open Sans" panose="020B0604020202020204" charset="0"/>
                <a:ea typeface="Open Sans" panose="020B0604020202020204" charset="0"/>
                <a:cs typeface="Open Sans" panose="020B0604020202020204" charset="0"/>
              </a:rPr>
              <a:t>Роботодавець </a:t>
            </a:r>
            <a:r>
              <a:rPr lang="uk-UA" sz="2100" dirty="0">
                <a:solidFill>
                  <a:srgbClr val="3F81EE">
                    <a:lumMod val="50000"/>
                  </a:srgbClr>
                </a:solidFill>
                <a:latin typeface="Open Sans" panose="020B0604020202020204" charset="0"/>
                <a:ea typeface="Open Sans" panose="020B0604020202020204" charset="0"/>
                <a:cs typeface="Open Sans" panose="020B0604020202020204" charset="0"/>
              </a:rPr>
              <a:t>звільняється від відповідальності за порушення зобов’язання щодо строків оплати праці, якщо доведе, що це порушення сталося внаслідок ведення бойових дій або дії інших обставин непереборної сили.</a:t>
            </a:r>
          </a:p>
          <a:p>
            <a:pPr lvl="0"/>
            <a:endParaRPr lang="uk-UA" sz="2100" dirty="0">
              <a:solidFill>
                <a:srgbClr val="3F81EE">
                  <a:lumMod val="50000"/>
                </a:srgbClr>
              </a:solidFill>
              <a:latin typeface="Open Sans" panose="020B0604020202020204" charset="0"/>
              <a:ea typeface="Open Sans" panose="020B0604020202020204" charset="0"/>
              <a:cs typeface="Open Sans" panose="020B0604020202020204" charset="0"/>
            </a:endParaRPr>
          </a:p>
          <a:p>
            <a:pPr lvl="0"/>
            <a:r>
              <a:rPr lang="uk-UA" sz="2100" dirty="0">
                <a:solidFill>
                  <a:srgbClr val="3F81EE">
                    <a:lumMod val="50000"/>
                  </a:srgbClr>
                </a:solidFill>
                <a:latin typeface="Open Sans" panose="020B0604020202020204" charset="0"/>
                <a:ea typeface="Open Sans" panose="020B0604020202020204" charset="0"/>
                <a:cs typeface="Open Sans" panose="020B0604020202020204" charset="0"/>
              </a:rPr>
              <a:t>Звільнення роботодавця від відповідальності за несвоєчасну оплату праці не звільняє його від обов’язку виплати заробітної плати.</a:t>
            </a:r>
          </a:p>
          <a:p>
            <a:pPr lvl="0"/>
            <a:endParaRPr lang="uk-UA" sz="2100" dirty="0">
              <a:solidFill>
                <a:srgbClr val="3F81EE">
                  <a:lumMod val="50000"/>
                </a:srgbClr>
              </a:solidFill>
              <a:latin typeface="Open Sans" panose="020B0604020202020204" charset="0"/>
              <a:ea typeface="Open Sans" panose="020B0604020202020204" charset="0"/>
              <a:cs typeface="Open Sans" panose="020B0604020202020204" charset="0"/>
            </a:endParaRPr>
          </a:p>
          <a:p>
            <a:pPr lvl="0"/>
            <a:r>
              <a:rPr lang="uk-UA" sz="2100" dirty="0" smtClean="0">
                <a:solidFill>
                  <a:srgbClr val="3F81EE">
                    <a:lumMod val="50000"/>
                  </a:srgbClr>
                </a:solidFill>
                <a:latin typeface="Open Sans" panose="020B0604020202020204" charset="0"/>
                <a:ea typeface="Open Sans" panose="020B0604020202020204" charset="0"/>
                <a:cs typeface="Open Sans" panose="020B0604020202020204" charset="0"/>
              </a:rPr>
              <a:t>У </a:t>
            </a:r>
            <a:r>
              <a:rPr lang="uk-UA" sz="2100" dirty="0">
                <a:solidFill>
                  <a:srgbClr val="3F81EE">
                    <a:lumMod val="50000"/>
                  </a:srgbClr>
                </a:solidFill>
                <a:latin typeface="Open Sans" panose="020B0604020202020204" charset="0"/>
                <a:ea typeface="Open Sans" panose="020B0604020202020204" charset="0"/>
                <a:cs typeface="Open Sans" panose="020B0604020202020204" charset="0"/>
              </a:rPr>
              <a:t>разі неможливості своєчасної виплати заробітної плати внаслідок ведення бойові дії, строк виплати заробітної плати може бути відтермінований до моменту відновлення діяльності підприємства.</a:t>
            </a:r>
            <a:endParaRPr lang="uk-UA" sz="2133" b="1" i="1" dirty="0">
              <a:solidFill>
                <a:srgbClr val="3F81EE">
                  <a:lumMod val="50000"/>
                </a:srgbClr>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10634182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066801" y="387471"/>
            <a:ext cx="9105900" cy="584775"/>
          </a:xfrm>
          <a:prstGeom prst="rect">
            <a:avLst/>
          </a:prstGeom>
          <a:noFill/>
        </p:spPr>
        <p:txBody>
          <a:bodyPr wrap="square" rtlCol="0">
            <a:spAutoFit/>
          </a:bodyPr>
          <a:lstStyle/>
          <a:p>
            <a:r>
              <a:rPr lang="uk-UA" sz="3200" b="1" dirty="0" smtClean="0">
                <a:solidFill>
                  <a:schemeClr val="accent1">
                    <a:lumMod val="50000"/>
                  </a:schemeClr>
                </a:solidFill>
                <a:latin typeface="Open Sans" panose="020B0604020202020204" charset="0"/>
                <a:ea typeface="Open Sans" panose="020B0604020202020204" charset="0"/>
                <a:cs typeface="Open Sans" panose="020B0604020202020204" charset="0"/>
              </a:rPr>
              <a:t>Оформлення трудових відносин</a:t>
            </a:r>
            <a:endParaRPr lang="uk-UA" sz="3200" i="1" dirty="0">
              <a:solidFill>
                <a:schemeClr val="accent1">
                  <a:lumMod val="50000"/>
                </a:schemeClr>
              </a:solidFill>
              <a:latin typeface="Open Sans" panose="020B0604020202020204" charset="0"/>
              <a:ea typeface="Open Sans" panose="020B0604020202020204" charset="0"/>
              <a:cs typeface="Open Sans" panose="020B0604020202020204" charset="0"/>
            </a:endParaRPr>
          </a:p>
        </p:txBody>
      </p:sp>
      <p:sp>
        <p:nvSpPr>
          <p:cNvPr id="3" name="Прямоугольник 2"/>
          <p:cNvSpPr/>
          <p:nvPr/>
        </p:nvSpPr>
        <p:spPr>
          <a:xfrm>
            <a:off x="1066801" y="1041006"/>
            <a:ext cx="10725508" cy="5078313"/>
          </a:xfrm>
          <a:prstGeom prst="rect">
            <a:avLst/>
          </a:prstGeom>
        </p:spPr>
        <p:txBody>
          <a:bodyPr wrap="square">
            <a:spAutoFit/>
          </a:bodyPr>
          <a:lstStyle/>
          <a:p>
            <a:pPr lvl="0"/>
            <a:r>
              <a:rPr lang="uk-UA" b="1" dirty="0" smtClean="0">
                <a:solidFill>
                  <a:srgbClr val="3F81EE">
                    <a:lumMod val="50000"/>
                  </a:srgbClr>
                </a:solidFill>
                <a:latin typeface="Open Sans" panose="020B0604020202020204" charset="0"/>
                <a:ea typeface="Open Sans" panose="020B0604020202020204" charset="0"/>
                <a:cs typeface="Open Sans" panose="020B0604020202020204" charset="0"/>
              </a:rPr>
              <a:t>Трудовий договір </a:t>
            </a:r>
            <a:r>
              <a:rPr lang="uk-UA" dirty="0" smtClean="0">
                <a:solidFill>
                  <a:srgbClr val="3F81EE">
                    <a:lumMod val="50000"/>
                  </a:srgbClr>
                </a:solidFill>
                <a:latin typeface="Open Sans" panose="020B0604020202020204" charset="0"/>
                <a:ea typeface="Open Sans" panose="020B0604020202020204" charset="0"/>
                <a:cs typeface="Open Sans" panose="020B0604020202020204" charset="0"/>
              </a:rPr>
              <a:t>- це угода між працівником і роботодавцем, за якою працівник зобов’язується виконувати роботу, визначену цією угодою, а роботодавець зобов’язується виплачувати працівникові заробітну плату і забезпечувати умови праці, необхідні для виконання роботи, передбачені законодавством про працю, колективним договором і угодою сторін. </a:t>
            </a:r>
          </a:p>
          <a:p>
            <a:pPr lvl="0"/>
            <a:endParaRPr lang="uk-UA" dirty="0" smtClean="0">
              <a:solidFill>
                <a:srgbClr val="3F81EE">
                  <a:lumMod val="50000"/>
                </a:srgbClr>
              </a:solidFill>
              <a:latin typeface="Open Sans" panose="020B0604020202020204" charset="0"/>
              <a:ea typeface="Open Sans" panose="020B0604020202020204" charset="0"/>
              <a:cs typeface="Open Sans" panose="020B0604020202020204" charset="0"/>
            </a:endParaRPr>
          </a:p>
          <a:p>
            <a:pPr lvl="0"/>
            <a:r>
              <a:rPr lang="uk-UA" dirty="0" smtClean="0">
                <a:solidFill>
                  <a:srgbClr val="3F81EE">
                    <a:lumMod val="50000"/>
                  </a:srgbClr>
                </a:solidFill>
                <a:latin typeface="Open Sans" panose="020B0604020202020204" charset="0"/>
                <a:ea typeface="Open Sans" panose="020B0604020202020204" charset="0"/>
                <a:cs typeface="Open Sans" panose="020B0604020202020204" charset="0"/>
              </a:rPr>
              <a:t>Працівник не може бути допущений до роботи без укладення трудового договору, оформленого наказом чи розпорядженням роботодавця, та повідомлення органів Державної податкової служби про прийняття працівника </a:t>
            </a:r>
            <a:r>
              <a:rPr lang="ru-RU" dirty="0" smtClean="0">
                <a:solidFill>
                  <a:srgbClr val="3F81EE">
                    <a:lumMod val="50000"/>
                  </a:srgbClr>
                </a:solidFill>
                <a:latin typeface="Open Sans" panose="020B0604020202020204" charset="0"/>
                <a:ea typeface="Open Sans" panose="020B0604020202020204" charset="0"/>
                <a:cs typeface="Open Sans" panose="020B0604020202020204" charset="0"/>
              </a:rPr>
              <a:t>на роботу.</a:t>
            </a:r>
          </a:p>
          <a:p>
            <a:pPr lvl="0"/>
            <a:endParaRPr lang="uk-UA" dirty="0" smtClean="0">
              <a:solidFill>
                <a:srgbClr val="3F81EE">
                  <a:lumMod val="50000"/>
                </a:srgbClr>
              </a:solidFill>
              <a:latin typeface="Open Sans" panose="020B0604020202020204" charset="0"/>
              <a:ea typeface="Open Sans" panose="020B0604020202020204" charset="0"/>
              <a:cs typeface="Open Sans" panose="020B0604020202020204" charset="0"/>
            </a:endParaRPr>
          </a:p>
          <a:p>
            <a:pPr lvl="0"/>
            <a:r>
              <a:rPr lang="uk-UA" dirty="0" smtClean="0">
                <a:solidFill>
                  <a:srgbClr val="3F81EE">
                    <a:lumMod val="50000"/>
                  </a:srgbClr>
                </a:solidFill>
                <a:latin typeface="Open Sans" panose="020B0604020202020204" charset="0"/>
                <a:ea typeface="Open Sans" panose="020B0604020202020204" charset="0"/>
                <a:cs typeface="Open Sans" panose="020B0604020202020204" charset="0"/>
              </a:rPr>
              <a:t>При укладенні трудового договору громадянин зобов'язаний подати: </a:t>
            </a:r>
          </a:p>
          <a:p>
            <a:pPr lvl="0"/>
            <a:r>
              <a:rPr lang="uk-UA" dirty="0" smtClean="0">
                <a:solidFill>
                  <a:srgbClr val="3F81EE">
                    <a:lumMod val="50000"/>
                  </a:srgbClr>
                </a:solidFill>
                <a:latin typeface="Open Sans" panose="020B0604020202020204" charset="0"/>
                <a:ea typeface="Open Sans" panose="020B0604020202020204" charset="0"/>
                <a:cs typeface="Open Sans" panose="020B0604020202020204" charset="0"/>
              </a:rPr>
              <a:t>паспорт або інший документ, що посвідчує особу, </a:t>
            </a:r>
          </a:p>
          <a:p>
            <a:pPr lvl="0"/>
            <a:r>
              <a:rPr lang="uk-UA" dirty="0" smtClean="0">
                <a:solidFill>
                  <a:srgbClr val="3F81EE">
                    <a:lumMod val="50000"/>
                  </a:srgbClr>
                </a:solidFill>
                <a:latin typeface="Open Sans" panose="020B0604020202020204" charset="0"/>
                <a:ea typeface="Open Sans" panose="020B0604020202020204" charset="0"/>
                <a:cs typeface="Open Sans" panose="020B0604020202020204" charset="0"/>
              </a:rPr>
              <a:t>трудову книжку (у разі наявності) або відомості про трудову діяльність з реєстру застрахованих осіб Державного реєстру загальнообов’язкового державного соціального страхування, </a:t>
            </a:r>
          </a:p>
          <a:p>
            <a:pPr lvl="0"/>
            <a:r>
              <a:rPr lang="uk-UA" dirty="0" smtClean="0">
                <a:solidFill>
                  <a:srgbClr val="3F81EE">
                    <a:lumMod val="50000"/>
                  </a:srgbClr>
                </a:solidFill>
                <a:latin typeface="Open Sans" panose="020B0604020202020204" charset="0"/>
                <a:ea typeface="Open Sans" panose="020B0604020202020204" charset="0"/>
                <a:cs typeface="Open Sans" panose="020B0604020202020204" charset="0"/>
              </a:rPr>
              <a:t>а у випадках, передбачених законодавством, - також </a:t>
            </a:r>
          </a:p>
          <a:p>
            <a:pPr lvl="0"/>
            <a:r>
              <a:rPr lang="uk-UA" dirty="0" smtClean="0">
                <a:solidFill>
                  <a:srgbClr val="3F81EE">
                    <a:lumMod val="50000"/>
                  </a:srgbClr>
                </a:solidFill>
                <a:latin typeface="Open Sans" panose="020B0604020202020204" charset="0"/>
                <a:ea typeface="Open Sans" panose="020B0604020202020204" charset="0"/>
                <a:cs typeface="Open Sans" panose="020B0604020202020204" charset="0"/>
              </a:rPr>
              <a:t>документ про освіту (спеціальність, кваліфікацію), </a:t>
            </a:r>
          </a:p>
          <a:p>
            <a:pPr lvl="0"/>
            <a:r>
              <a:rPr lang="uk-UA" dirty="0" smtClean="0">
                <a:solidFill>
                  <a:srgbClr val="3F81EE">
                    <a:lumMod val="50000"/>
                  </a:srgbClr>
                </a:solidFill>
                <a:latin typeface="Open Sans" panose="020B0604020202020204" charset="0"/>
                <a:ea typeface="Open Sans" panose="020B0604020202020204" charset="0"/>
                <a:cs typeface="Open Sans" panose="020B0604020202020204" charset="0"/>
              </a:rPr>
              <a:t>про стан здоров'я, </a:t>
            </a:r>
          </a:p>
          <a:p>
            <a:pPr lvl="0"/>
            <a:r>
              <a:rPr lang="uk-UA" dirty="0" smtClean="0">
                <a:solidFill>
                  <a:srgbClr val="3F81EE">
                    <a:lumMod val="50000"/>
                  </a:srgbClr>
                </a:solidFill>
                <a:latin typeface="Open Sans" panose="020B0604020202020204" charset="0"/>
                <a:ea typeface="Open Sans" panose="020B0604020202020204" charset="0"/>
                <a:cs typeface="Open Sans" panose="020B0604020202020204" charset="0"/>
              </a:rPr>
              <a:t>відповідний військово-обліковий документ та </a:t>
            </a:r>
          </a:p>
          <a:p>
            <a:pPr lvl="0"/>
            <a:r>
              <a:rPr lang="uk-UA" dirty="0" smtClean="0">
                <a:solidFill>
                  <a:srgbClr val="3F81EE">
                    <a:lumMod val="50000"/>
                  </a:srgbClr>
                </a:solidFill>
                <a:latin typeface="Open Sans" panose="020B0604020202020204" charset="0"/>
                <a:ea typeface="Open Sans" panose="020B0604020202020204" charset="0"/>
                <a:cs typeface="Open Sans" panose="020B0604020202020204" charset="0"/>
              </a:rPr>
              <a:t>інші документи.</a:t>
            </a:r>
            <a:endParaRPr lang="uk-UA" dirty="0">
              <a:solidFill>
                <a:srgbClr val="3F81EE">
                  <a:lumMod val="50000"/>
                </a:srgbClr>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4730329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181C737D-1110-4F55-A58B-B86992BBFCB5}"/>
              </a:ext>
            </a:extLst>
          </p:cNvPr>
          <p:cNvSpPr/>
          <p:nvPr/>
        </p:nvSpPr>
        <p:spPr>
          <a:xfrm>
            <a:off x="0" y="5055"/>
            <a:ext cx="12192000" cy="6858000"/>
          </a:xfrm>
          <a:prstGeom prst="rect">
            <a:avLst/>
          </a:prstGeom>
          <a:solidFill>
            <a:srgbClr val="006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0"/>
              </a:spcBef>
            </a:pPr>
            <a:r>
              <a:rPr lang="uk-UA" sz="3200" b="1" dirty="0" smtClean="0">
                <a:latin typeface="Rubik"/>
                <a:ea typeface="Rubik"/>
                <a:cs typeface="Rubik"/>
                <a:sym typeface="Rubik"/>
              </a:rPr>
              <a:t>Відповідальність за порушення законодавства </a:t>
            </a:r>
          </a:p>
          <a:p>
            <a:pPr lvl="0" algn="ctr">
              <a:lnSpc>
                <a:spcPct val="120000"/>
              </a:lnSpc>
              <a:spcBef>
                <a:spcPts val="0"/>
              </a:spcBef>
            </a:pPr>
            <a:r>
              <a:rPr lang="uk-UA" sz="3200" b="1" dirty="0" smtClean="0">
                <a:latin typeface="Rubik"/>
                <a:ea typeface="Rubik"/>
                <a:cs typeface="Rubik"/>
                <a:sym typeface="Rubik"/>
              </a:rPr>
              <a:t>про працю</a:t>
            </a:r>
          </a:p>
          <a:p>
            <a:pPr lvl="0" algn="ctr">
              <a:lnSpc>
                <a:spcPct val="120000"/>
              </a:lnSpc>
              <a:spcBef>
                <a:spcPts val="0"/>
              </a:spcBef>
            </a:pPr>
            <a:r>
              <a:rPr lang="uk-UA" sz="2400" b="1" dirty="0" smtClean="0">
                <a:latin typeface="Rubik"/>
                <a:ea typeface="Rubik"/>
                <a:cs typeface="Rubik"/>
                <a:sym typeface="Rubik"/>
              </a:rPr>
              <a:t>Оксана </a:t>
            </a:r>
            <a:r>
              <a:rPr lang="uk-UA" sz="2400" b="1" dirty="0" err="1" smtClean="0">
                <a:latin typeface="Rubik"/>
                <a:ea typeface="Rubik"/>
                <a:cs typeface="Rubik"/>
                <a:sym typeface="Rubik"/>
              </a:rPr>
              <a:t>Сатаніна</a:t>
            </a:r>
            <a:endParaRPr lang="uk-UA" sz="2400" b="1" dirty="0" smtClean="0">
              <a:latin typeface="Rubik"/>
              <a:ea typeface="Rubik"/>
              <a:cs typeface="Rubik"/>
              <a:sym typeface="Rubik"/>
            </a:endParaRPr>
          </a:p>
          <a:p>
            <a:pPr lvl="0" algn="ctr">
              <a:lnSpc>
                <a:spcPct val="120000"/>
              </a:lnSpc>
              <a:spcBef>
                <a:spcPts val="0"/>
              </a:spcBef>
            </a:pPr>
            <a:r>
              <a:rPr lang="uk-UA" sz="2000" dirty="0" smtClean="0">
                <a:latin typeface="Rubik"/>
                <a:ea typeface="Rubik"/>
                <a:cs typeface="Rubik"/>
                <a:sym typeface="Rubik"/>
              </a:rPr>
              <a:t>Заступник </a:t>
            </a:r>
            <a:r>
              <a:rPr lang="uk-UA" sz="2000" dirty="0" smtClean="0">
                <a:latin typeface="Rubik"/>
                <a:ea typeface="Rubik"/>
                <a:cs typeface="Rubik"/>
                <a:sym typeface="Rubik"/>
              </a:rPr>
              <a:t>начальника відділу  з питань трудових відносин</a:t>
            </a:r>
            <a:endParaRPr lang="uk-UA" sz="2000" dirty="0">
              <a:latin typeface="Rubik"/>
              <a:ea typeface="Rubik"/>
              <a:cs typeface="Rubik"/>
              <a:sym typeface="Rubik"/>
            </a:endParaRPr>
          </a:p>
        </p:txBody>
      </p:sp>
      <p:pic>
        <p:nvPicPr>
          <p:cNvPr id="6" name="Рисунок 5">
            <a:extLst>
              <a:ext uri="{FF2B5EF4-FFF2-40B4-BE49-F238E27FC236}">
                <a16:creationId xmlns:a16="http://schemas.microsoft.com/office/drawing/2014/main" id="{5693CC89-74AA-4856-91D0-DE53BBD04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625" y="350838"/>
            <a:ext cx="2952750" cy="1057275"/>
          </a:xfrm>
          <a:prstGeom prst="rect">
            <a:avLst/>
          </a:prstGeom>
        </p:spPr>
      </p:pic>
      <p:pic>
        <p:nvPicPr>
          <p:cNvPr id="7" name="Рисунок 6">
            <a:extLst>
              <a:ext uri="{FF2B5EF4-FFF2-40B4-BE49-F238E27FC236}">
                <a16:creationId xmlns:a16="http://schemas.microsoft.com/office/drawing/2014/main" id="{5F7DD35C-3C68-4EAF-95D3-5601F9DBC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91800"/>
            <a:ext cx="12192000" cy="1383796"/>
          </a:xfrm>
          <a:prstGeom prst="rect">
            <a:avLst/>
          </a:prstGeom>
        </p:spPr>
      </p:pic>
      <p:sp>
        <p:nvSpPr>
          <p:cNvPr id="9" name="Google Shape;611;p112">
            <a:extLst>
              <a:ext uri="{FF2B5EF4-FFF2-40B4-BE49-F238E27FC236}">
                <a16:creationId xmlns:a16="http://schemas.microsoft.com/office/drawing/2014/main" id="{3A4C4D81-7AD4-4E43-BC98-BB02423BE1CC}"/>
              </a:ext>
            </a:extLst>
          </p:cNvPr>
          <p:cNvSpPr txBox="1">
            <a:spLocks/>
          </p:cNvSpPr>
          <p:nvPr/>
        </p:nvSpPr>
        <p:spPr>
          <a:xfrm>
            <a:off x="1004000" y="6193784"/>
            <a:ext cx="10184000" cy="669271"/>
          </a:xfrm>
          <a:prstGeom prst="rect">
            <a:avLst/>
          </a:prstGeom>
        </p:spPr>
        <p:txBody>
          <a:bodyPr spcFirstLastPara="1" vert="horz" wrap="square" lIns="121900" tIns="121900" rIns="121900" bIns="12190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5000"/>
              </a:lnSpc>
              <a:spcBef>
                <a:spcPts val="0"/>
              </a:spcBef>
              <a:buClr>
                <a:schemeClr val="dk1"/>
              </a:buClr>
              <a:buSzPct val="37786"/>
            </a:pPr>
            <a:r>
              <a:rPr lang="uk-UA" sz="1800" dirty="0" smtClean="0">
                <a:solidFill>
                  <a:schemeClr val="lt1"/>
                </a:solidFill>
                <a:latin typeface="Rubik" panose="02000604000000020004" pitchFamily="2" charset="-79"/>
                <a:ea typeface="Open Sans" panose="020B0604020202020204" charset="0"/>
                <a:cs typeface="Rubik" panose="02000604000000020004" pitchFamily="2" charset="-79"/>
                <a:sym typeface="Open Sans"/>
              </a:rPr>
              <a:t>Січень 2025</a:t>
            </a:r>
            <a:endParaRPr lang="ru-RU" sz="1800" dirty="0">
              <a:latin typeface="Rubik" panose="02000604000000020004" pitchFamily="2" charset="-79"/>
              <a:ea typeface="Open Sans" panose="020B0604020202020204" charset="0"/>
              <a:cs typeface="Rubik" panose="02000604000000020004" pitchFamily="2" charset="-79"/>
            </a:endParaRPr>
          </a:p>
        </p:txBody>
      </p:sp>
    </p:spTree>
    <p:extLst>
      <p:ext uri="{BB962C8B-B14F-4D97-AF65-F5344CB8AC3E}">
        <p14:creationId xmlns:p14="http://schemas.microsoft.com/office/powerpoint/2010/main" val="3371604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066801" y="404096"/>
            <a:ext cx="9105900" cy="584775"/>
          </a:xfrm>
          <a:prstGeom prst="rect">
            <a:avLst/>
          </a:prstGeom>
          <a:noFill/>
        </p:spPr>
        <p:txBody>
          <a:bodyPr wrap="square" rtlCol="0">
            <a:spAutoFit/>
          </a:bodyPr>
          <a:lstStyle/>
          <a:p>
            <a:r>
              <a:rPr lang="uk-UA" sz="3200" b="1" dirty="0" smtClean="0">
                <a:solidFill>
                  <a:schemeClr val="accent1">
                    <a:lumMod val="50000"/>
                  </a:schemeClr>
                </a:solidFill>
                <a:latin typeface="Open Sans" panose="020B0604020202020204" charset="0"/>
                <a:ea typeface="Open Sans" panose="020B0604020202020204" charset="0"/>
                <a:cs typeface="Open Sans" panose="020B0604020202020204" charset="0"/>
              </a:rPr>
              <a:t>Види відповідальності</a:t>
            </a:r>
            <a:endParaRPr lang="uk-UA" sz="3200" i="1" dirty="0">
              <a:solidFill>
                <a:schemeClr val="accent1">
                  <a:lumMod val="50000"/>
                </a:schemeClr>
              </a:solidFill>
              <a:latin typeface="Open Sans" panose="020B0604020202020204" charset="0"/>
              <a:ea typeface="Open Sans" panose="020B0604020202020204" charset="0"/>
              <a:cs typeface="Open Sans" panose="020B0604020202020204" charset="0"/>
            </a:endParaRPr>
          </a:p>
        </p:txBody>
      </p:sp>
      <p:sp>
        <p:nvSpPr>
          <p:cNvPr id="3" name="Прямоугольник 2"/>
          <p:cNvSpPr/>
          <p:nvPr/>
        </p:nvSpPr>
        <p:spPr>
          <a:xfrm>
            <a:off x="1066801" y="1331952"/>
            <a:ext cx="10725508" cy="4093428"/>
          </a:xfrm>
          <a:prstGeom prst="rect">
            <a:avLst/>
          </a:prstGeom>
        </p:spPr>
        <p:txBody>
          <a:bodyPr wrap="square">
            <a:spAutoFit/>
          </a:bodyPr>
          <a:lstStyle/>
          <a:p>
            <a:pPr lvl="0"/>
            <a:r>
              <a:rPr lang="uk-UA" sz="3200" b="1" dirty="0" smtClean="0">
                <a:solidFill>
                  <a:srgbClr val="3F81EE">
                    <a:lumMod val="50000"/>
                  </a:srgbClr>
                </a:solidFill>
                <a:latin typeface="Open Sans" panose="020B0604020202020204" charset="0"/>
                <a:ea typeface="Open Sans" panose="020B0604020202020204" charset="0"/>
                <a:cs typeface="Open Sans" panose="020B0604020202020204" charset="0"/>
              </a:rPr>
              <a:t>За порушення законодавства про працю передбачено</a:t>
            </a:r>
            <a:r>
              <a:rPr lang="uk-UA" sz="3200" b="1" dirty="0" smtClean="0">
                <a:solidFill>
                  <a:srgbClr val="3F81EE">
                    <a:lumMod val="50000"/>
                  </a:srgbClr>
                </a:solidFill>
                <a:latin typeface="Open Sans" panose="020B0604020202020204" charset="0"/>
                <a:ea typeface="Open Sans" panose="020B0604020202020204" charset="0"/>
                <a:cs typeface="Open Sans" panose="020B0604020202020204" charset="0"/>
              </a:rPr>
              <a:t>:</a:t>
            </a:r>
            <a:endParaRPr lang="en-US" sz="3200" b="1" dirty="0" smtClean="0">
              <a:solidFill>
                <a:srgbClr val="3F81EE">
                  <a:lumMod val="50000"/>
                </a:srgbClr>
              </a:solidFill>
              <a:latin typeface="Open Sans" panose="020B0604020202020204" charset="0"/>
              <a:ea typeface="Open Sans" panose="020B0604020202020204" charset="0"/>
              <a:cs typeface="Open Sans" panose="020B0604020202020204" charset="0"/>
            </a:endParaRPr>
          </a:p>
          <a:p>
            <a:pPr lvl="0"/>
            <a:endParaRPr lang="uk-UA" sz="3200" b="1" dirty="0" smtClean="0">
              <a:solidFill>
                <a:srgbClr val="3F81EE">
                  <a:lumMod val="50000"/>
                </a:srgbClr>
              </a:solidFill>
              <a:latin typeface="Open Sans" panose="020B0604020202020204" charset="0"/>
              <a:ea typeface="Open Sans" panose="020B0604020202020204" charset="0"/>
              <a:cs typeface="Open Sans" panose="020B0604020202020204" charset="0"/>
            </a:endParaRPr>
          </a:p>
          <a:p>
            <a:pPr marL="342900" lvl="0" indent="-342900">
              <a:buFontTx/>
              <a:buChar char="-"/>
            </a:pPr>
            <a:r>
              <a:rPr lang="uk-UA" sz="2800" dirty="0" smtClean="0">
                <a:solidFill>
                  <a:srgbClr val="3F81EE">
                    <a:lumMod val="50000"/>
                  </a:srgbClr>
                </a:solidFill>
                <a:latin typeface="Open Sans" panose="020B0604020202020204" charset="0"/>
                <a:ea typeface="Open Sans" panose="020B0604020202020204" charset="0"/>
                <a:cs typeface="Open Sans" panose="020B0604020202020204" charset="0"/>
              </a:rPr>
              <a:t>Кримінальну відповідальність (статті 172, 173, 175 КК України)</a:t>
            </a:r>
          </a:p>
          <a:p>
            <a:pPr marL="342900" lvl="0" indent="-342900">
              <a:buFontTx/>
              <a:buChar char="-"/>
            </a:pPr>
            <a:r>
              <a:rPr lang="uk-UA" sz="2800" dirty="0" smtClean="0">
                <a:solidFill>
                  <a:srgbClr val="3F81EE">
                    <a:lumMod val="50000"/>
                  </a:srgbClr>
                </a:solidFill>
                <a:latin typeface="Open Sans" panose="020B0604020202020204" charset="0"/>
                <a:ea typeface="Open Sans" panose="020B0604020202020204" charset="0"/>
                <a:cs typeface="Open Sans" panose="020B0604020202020204" charset="0"/>
              </a:rPr>
              <a:t>Адміністративну відповідальність (статті 41, 41-1, 41-2, 41-3, 166-28, 173-5, 188-1, 188-6 КУпАП)</a:t>
            </a:r>
          </a:p>
          <a:p>
            <a:pPr marL="342900" lvl="0" indent="-342900">
              <a:buFontTx/>
              <a:buChar char="-"/>
            </a:pPr>
            <a:r>
              <a:rPr lang="uk-UA" sz="2800" dirty="0" smtClean="0">
                <a:solidFill>
                  <a:srgbClr val="3F81EE">
                    <a:lumMod val="50000"/>
                  </a:srgbClr>
                </a:solidFill>
                <a:latin typeface="Open Sans" panose="020B0604020202020204" charset="0"/>
                <a:ea typeface="Open Sans" panose="020B0604020202020204" charset="0"/>
                <a:cs typeface="Open Sans" panose="020B0604020202020204" charset="0"/>
              </a:rPr>
              <a:t>Фінансову відповідальність (стаття 265 КЗпП України)</a:t>
            </a:r>
          </a:p>
          <a:p>
            <a:pPr marL="342900" lvl="0" indent="-342900">
              <a:buFontTx/>
              <a:buChar char="-"/>
            </a:pPr>
            <a:r>
              <a:rPr lang="uk-UA" sz="2800" dirty="0" smtClean="0">
                <a:solidFill>
                  <a:srgbClr val="3F81EE">
                    <a:lumMod val="50000"/>
                  </a:srgbClr>
                </a:solidFill>
                <a:latin typeface="Open Sans" panose="020B0604020202020204" charset="0"/>
                <a:ea typeface="Open Sans" panose="020B0604020202020204" charset="0"/>
                <a:cs typeface="Open Sans" panose="020B0604020202020204" charset="0"/>
              </a:rPr>
              <a:t>Дисциплінарну відповідальність (стаття 147 КЗпП України)</a:t>
            </a:r>
          </a:p>
          <a:p>
            <a:pPr marL="342900" lvl="0" indent="-342900">
              <a:buFontTx/>
              <a:buChar char="-"/>
            </a:pPr>
            <a:r>
              <a:rPr lang="uk-UA" sz="2800" dirty="0" smtClean="0">
                <a:solidFill>
                  <a:srgbClr val="3F81EE">
                    <a:lumMod val="50000"/>
                  </a:srgbClr>
                </a:solidFill>
                <a:latin typeface="Open Sans" panose="020B0604020202020204" charset="0"/>
                <a:ea typeface="Open Sans" panose="020B0604020202020204" charset="0"/>
                <a:cs typeface="Open Sans" panose="020B0604020202020204" charset="0"/>
              </a:rPr>
              <a:t>Матеріальну відповідальність (стаття 237 КЗпП України)</a:t>
            </a:r>
            <a:endParaRPr lang="uk-UA" sz="2800" dirty="0">
              <a:solidFill>
                <a:srgbClr val="3F81EE">
                  <a:lumMod val="50000"/>
                </a:srgbClr>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10265076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066801" y="387471"/>
            <a:ext cx="9105900" cy="584775"/>
          </a:xfrm>
          <a:prstGeom prst="rect">
            <a:avLst/>
          </a:prstGeom>
          <a:noFill/>
        </p:spPr>
        <p:txBody>
          <a:bodyPr wrap="square" rtlCol="0">
            <a:spAutoFit/>
          </a:bodyPr>
          <a:lstStyle/>
          <a:p>
            <a:r>
              <a:rPr lang="uk-UA" sz="3200" b="1" dirty="0" smtClean="0">
                <a:solidFill>
                  <a:schemeClr val="accent1">
                    <a:lumMod val="50000"/>
                  </a:schemeClr>
                </a:solidFill>
                <a:latin typeface="Open Sans" panose="020B0604020202020204" charset="0"/>
                <a:ea typeface="Open Sans" panose="020B0604020202020204" charset="0"/>
                <a:cs typeface="Open Sans" panose="020B0604020202020204" charset="0"/>
              </a:rPr>
              <a:t>Кримінальна відповідальність</a:t>
            </a:r>
            <a:endParaRPr lang="uk-UA" sz="3200" i="1" dirty="0">
              <a:solidFill>
                <a:schemeClr val="accent1">
                  <a:lumMod val="50000"/>
                </a:schemeClr>
              </a:solidFill>
              <a:latin typeface="Open Sans" panose="020B0604020202020204" charset="0"/>
              <a:ea typeface="Open Sans" panose="020B0604020202020204" charset="0"/>
              <a:cs typeface="Open Sans" panose="020B060402020202020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844685648"/>
              </p:ext>
            </p:extLst>
          </p:nvPr>
        </p:nvGraphicFramePr>
        <p:xfrm>
          <a:off x="1227944" y="1255998"/>
          <a:ext cx="10584305" cy="4678746"/>
        </p:xfrm>
        <a:graphic>
          <a:graphicData uri="http://schemas.openxmlformats.org/drawingml/2006/table">
            <a:tbl>
              <a:tblPr/>
              <a:tblGrid>
                <a:gridCol w="603059">
                  <a:extLst>
                    <a:ext uri="{9D8B030D-6E8A-4147-A177-3AD203B41FA5}">
                      <a16:colId xmlns:a16="http://schemas.microsoft.com/office/drawing/2014/main" val="1334690896"/>
                    </a:ext>
                  </a:extLst>
                </a:gridCol>
                <a:gridCol w="1832166">
                  <a:extLst>
                    <a:ext uri="{9D8B030D-6E8A-4147-A177-3AD203B41FA5}">
                      <a16:colId xmlns:a16="http://schemas.microsoft.com/office/drawing/2014/main" val="2086517728"/>
                    </a:ext>
                  </a:extLst>
                </a:gridCol>
                <a:gridCol w="4383551">
                  <a:extLst>
                    <a:ext uri="{9D8B030D-6E8A-4147-A177-3AD203B41FA5}">
                      <a16:colId xmlns:a16="http://schemas.microsoft.com/office/drawing/2014/main" val="3428475729"/>
                    </a:ext>
                  </a:extLst>
                </a:gridCol>
                <a:gridCol w="3765529">
                  <a:extLst>
                    <a:ext uri="{9D8B030D-6E8A-4147-A177-3AD203B41FA5}">
                      <a16:colId xmlns:a16="http://schemas.microsoft.com/office/drawing/2014/main" val="107140126"/>
                    </a:ext>
                  </a:extLst>
                </a:gridCol>
              </a:tblGrid>
              <a:tr h="245362">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uk-UA" sz="2000" b="1" dirty="0">
                          <a:latin typeface="Times New Roman"/>
                          <a:ea typeface="Calibri"/>
                          <a:cs typeface="Times New Roman"/>
                        </a:rPr>
                        <a:t>Кримінальний кодекс України</a:t>
                      </a:r>
                      <a:endParaRPr lang="ru-RU" sz="2000" dirty="0">
                        <a:latin typeface="Calibri"/>
                        <a:ea typeface="Calibri"/>
                        <a:cs typeface="Times New Roman"/>
                      </a:endParaRPr>
                    </a:p>
                  </a:txBody>
                  <a:tcPr marL="63114" marR="63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894287277"/>
                  </a:ext>
                </a:extLst>
              </a:tr>
              <a:tr h="201019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15000"/>
                        </a:lnSpc>
                        <a:spcAft>
                          <a:spcPts val="0"/>
                        </a:spcAft>
                      </a:pPr>
                      <a:r>
                        <a:rPr lang="uk-UA" sz="1400" dirty="0" smtClean="0">
                          <a:latin typeface="Times New Roman"/>
                          <a:ea typeface="Calibri"/>
                          <a:cs typeface="Times New Roman"/>
                        </a:rPr>
                        <a:t>1</a:t>
                      </a:r>
                      <a:endParaRPr lang="ru-RU" sz="1400" dirty="0">
                        <a:latin typeface="Calibri"/>
                        <a:ea typeface="Calibri"/>
                        <a:cs typeface="Times New Roman"/>
                      </a:endParaRPr>
                    </a:p>
                  </a:txBody>
                  <a:tcPr marL="63114" marR="63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15000"/>
                        </a:lnSpc>
                        <a:spcAft>
                          <a:spcPts val="0"/>
                        </a:spcAft>
                      </a:pPr>
                      <a:r>
                        <a:rPr lang="uk-UA" sz="1600" dirty="0">
                          <a:latin typeface="Times New Roman"/>
                          <a:ea typeface="Calibri"/>
                          <a:cs typeface="Times New Roman"/>
                        </a:rPr>
                        <a:t>Частина перша статті 172 КК</a:t>
                      </a:r>
                      <a:endParaRPr lang="ru-RU" sz="1600" dirty="0">
                        <a:latin typeface="Calibri"/>
                        <a:ea typeface="Calibri"/>
                        <a:cs typeface="Times New Roman"/>
                      </a:endParaRPr>
                    </a:p>
                  </a:txBody>
                  <a:tcPr marL="63114" marR="63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15000"/>
                        </a:lnSpc>
                        <a:spcAft>
                          <a:spcPts val="0"/>
                        </a:spcAft>
                      </a:pPr>
                      <a:r>
                        <a:rPr lang="uk-UA" sz="1600" dirty="0">
                          <a:solidFill>
                            <a:srgbClr val="000000"/>
                          </a:solidFill>
                          <a:latin typeface="Times New Roman"/>
                          <a:ea typeface="Calibri"/>
                          <a:cs typeface="Times New Roman"/>
                        </a:rPr>
                        <a:t>Незаконне звільнення працівника з роботи з особистих мотивів чи у зв’язку з повідомленням ним про порушення вимог</a:t>
                      </a:r>
                      <a:r>
                        <a:rPr lang="ru-RU" sz="1600" dirty="0">
                          <a:solidFill>
                            <a:srgbClr val="000000"/>
                          </a:solidFill>
                          <a:latin typeface="Times New Roman"/>
                          <a:ea typeface="Calibri"/>
                          <a:cs typeface="Times New Roman"/>
                        </a:rPr>
                        <a:t> </a:t>
                      </a:r>
                      <a:r>
                        <a:rPr lang="uk-UA" sz="1600" u="sng" dirty="0">
                          <a:solidFill>
                            <a:srgbClr val="0000FF"/>
                          </a:solidFill>
                          <a:latin typeface="Times New Roman"/>
                          <a:ea typeface="Calibri"/>
                          <a:cs typeface="Times New Roman"/>
                          <a:hlinkClick r:id="rId3"/>
                        </a:rPr>
                        <a:t>Закону України</a:t>
                      </a:r>
                      <a:r>
                        <a:rPr lang="ru-RU" sz="1600" dirty="0">
                          <a:solidFill>
                            <a:srgbClr val="000000"/>
                          </a:solidFill>
                          <a:latin typeface="Times New Roman"/>
                          <a:ea typeface="Calibri"/>
                          <a:cs typeface="Times New Roman"/>
                        </a:rPr>
                        <a:t> </a:t>
                      </a:r>
                      <a:r>
                        <a:rPr lang="uk-UA" sz="1600" dirty="0">
                          <a:solidFill>
                            <a:srgbClr val="000000"/>
                          </a:solidFill>
                          <a:latin typeface="Times New Roman"/>
                          <a:ea typeface="Calibri"/>
                          <a:cs typeface="Times New Roman"/>
                        </a:rPr>
                        <a:t>"Про засади запобігання і протидії корупції" іншою особою, а також інше грубе порушення законодавства про працю</a:t>
                      </a:r>
                      <a:endParaRPr lang="ru-RU" sz="1600" dirty="0">
                        <a:latin typeface="Calibri"/>
                        <a:ea typeface="Calibri"/>
                        <a:cs typeface="Times New Roman"/>
                      </a:endParaRPr>
                    </a:p>
                  </a:txBody>
                  <a:tcPr marL="63114" marR="63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15000"/>
                        </a:lnSpc>
                        <a:spcAft>
                          <a:spcPts val="0"/>
                        </a:spcAft>
                      </a:pPr>
                      <a:r>
                        <a:rPr lang="uk-UA" sz="1600" dirty="0">
                          <a:solidFill>
                            <a:srgbClr val="000000"/>
                          </a:solidFill>
                          <a:latin typeface="Times New Roman"/>
                          <a:ea typeface="Calibri"/>
                          <a:cs typeface="Times New Roman"/>
                        </a:rPr>
                        <a:t>штраф від 34 000 до 51 000 грн. або позбавленням права обіймати певні посади чи займатися певною діяльністю на строк до трьох років, або виправними роботами на строк до двох років.</a:t>
                      </a:r>
                      <a:endParaRPr lang="ru-RU" sz="1600" dirty="0">
                        <a:latin typeface="Calibri"/>
                        <a:ea typeface="Calibri"/>
                        <a:cs typeface="Times New Roman"/>
                      </a:endParaRPr>
                    </a:p>
                  </a:txBody>
                  <a:tcPr marL="63114" marR="63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8044484"/>
                  </a:ext>
                </a:extLst>
              </a:tr>
              <a:tr h="231803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15000"/>
                        </a:lnSpc>
                        <a:spcAft>
                          <a:spcPts val="0"/>
                        </a:spcAft>
                      </a:pPr>
                      <a:r>
                        <a:rPr lang="uk-UA" sz="1400" dirty="0" smtClean="0">
                          <a:latin typeface="Times New Roman"/>
                          <a:ea typeface="Calibri"/>
                          <a:cs typeface="Times New Roman"/>
                        </a:rPr>
                        <a:t>2</a:t>
                      </a:r>
                      <a:endParaRPr lang="ru-RU" sz="1400" dirty="0">
                        <a:latin typeface="Calibri"/>
                        <a:ea typeface="Calibri"/>
                        <a:cs typeface="Times New Roman"/>
                      </a:endParaRPr>
                    </a:p>
                  </a:txBody>
                  <a:tcPr marL="63114" marR="63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15000"/>
                        </a:lnSpc>
                        <a:spcAft>
                          <a:spcPts val="0"/>
                        </a:spcAft>
                      </a:pPr>
                      <a:r>
                        <a:rPr lang="uk-UA" sz="1600">
                          <a:latin typeface="Times New Roman"/>
                          <a:ea typeface="Calibri"/>
                          <a:cs typeface="Times New Roman"/>
                        </a:rPr>
                        <a:t>Частина друга статті 172 КК</a:t>
                      </a:r>
                      <a:endParaRPr lang="ru-RU" sz="1600">
                        <a:latin typeface="Calibri"/>
                        <a:ea typeface="Calibri"/>
                        <a:cs typeface="Times New Roman"/>
                      </a:endParaRPr>
                    </a:p>
                  </a:txBody>
                  <a:tcPr marL="63114" marR="63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15000"/>
                        </a:lnSpc>
                        <a:spcAft>
                          <a:spcPts val="0"/>
                        </a:spcAft>
                      </a:pPr>
                      <a:r>
                        <a:rPr lang="uk-UA" sz="1600" dirty="0">
                          <a:solidFill>
                            <a:srgbClr val="000000"/>
                          </a:solidFill>
                          <a:latin typeface="Times New Roman"/>
                          <a:ea typeface="Calibri"/>
                          <a:cs typeface="Times New Roman"/>
                        </a:rPr>
                        <a:t>Ті самі дії, якщо вони вчинені повторно, або щодо неповнолітнього, вагітної жінки, одинокого батька, матері або особи, яка їх замінює і виховує дитину віком до 14 років або дитину-інваліда</a:t>
                      </a:r>
                      <a:endParaRPr lang="ru-RU" sz="1600" dirty="0">
                        <a:latin typeface="Calibri"/>
                        <a:ea typeface="Calibri"/>
                        <a:cs typeface="Times New Roman"/>
                      </a:endParaRPr>
                    </a:p>
                  </a:txBody>
                  <a:tcPr marL="63114" marR="63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15000"/>
                        </a:lnSpc>
                        <a:spcAft>
                          <a:spcPts val="0"/>
                        </a:spcAft>
                      </a:pPr>
                      <a:r>
                        <a:rPr lang="uk-UA" sz="1600" dirty="0">
                          <a:solidFill>
                            <a:srgbClr val="000000"/>
                          </a:solidFill>
                          <a:latin typeface="Times New Roman"/>
                          <a:ea typeface="Calibri"/>
                          <a:cs typeface="Times New Roman"/>
                        </a:rPr>
                        <a:t>Штраф від 51 000 до 85 000 або позбавленням права обіймати певні посади чи займатися певною діяльністю на строк до п’яти років, або виправними роботами на строк до двох років, або арештом на строк до шести місяців</a:t>
                      </a:r>
                      <a:endParaRPr lang="ru-RU" sz="1600" dirty="0">
                        <a:latin typeface="Calibri"/>
                        <a:ea typeface="Calibri"/>
                        <a:cs typeface="Times New Roman"/>
                      </a:endParaRPr>
                    </a:p>
                  </a:txBody>
                  <a:tcPr marL="63114" marR="63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6325173"/>
                  </a:ext>
                </a:extLst>
              </a:tr>
            </a:tbl>
          </a:graphicData>
        </a:graphic>
      </p:graphicFrame>
    </p:spTree>
    <p:extLst>
      <p:ext uri="{BB962C8B-B14F-4D97-AF65-F5344CB8AC3E}">
        <p14:creationId xmlns:p14="http://schemas.microsoft.com/office/powerpoint/2010/main" val="15833565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066801" y="387471"/>
            <a:ext cx="9105900" cy="584775"/>
          </a:xfrm>
          <a:prstGeom prst="rect">
            <a:avLst/>
          </a:prstGeom>
          <a:noFill/>
        </p:spPr>
        <p:txBody>
          <a:bodyPr wrap="square" rtlCol="0">
            <a:spAutoFit/>
          </a:bodyPr>
          <a:lstStyle/>
          <a:p>
            <a:r>
              <a:rPr lang="uk-UA" sz="3200" b="1" dirty="0" smtClean="0">
                <a:solidFill>
                  <a:schemeClr val="accent1">
                    <a:lumMod val="50000"/>
                  </a:schemeClr>
                </a:solidFill>
                <a:latin typeface="Open Sans" panose="020B0604020202020204" charset="0"/>
                <a:ea typeface="Open Sans" panose="020B0604020202020204" charset="0"/>
                <a:cs typeface="Open Sans" panose="020B0604020202020204" charset="0"/>
              </a:rPr>
              <a:t>Кримінальна відповідальність</a:t>
            </a:r>
            <a:endParaRPr lang="uk-UA" sz="3200" i="1" dirty="0">
              <a:solidFill>
                <a:schemeClr val="accent1">
                  <a:lumMod val="50000"/>
                </a:schemeClr>
              </a:solidFill>
              <a:latin typeface="Open Sans" panose="020B0604020202020204" charset="0"/>
              <a:ea typeface="Open Sans" panose="020B0604020202020204" charset="0"/>
              <a:cs typeface="Open Sans" panose="020B060402020202020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152803081"/>
              </p:ext>
            </p:extLst>
          </p:nvPr>
        </p:nvGraphicFramePr>
        <p:xfrm>
          <a:off x="1272915" y="1420891"/>
          <a:ext cx="10359452" cy="3792538"/>
        </p:xfrm>
        <a:graphic>
          <a:graphicData uri="http://schemas.openxmlformats.org/drawingml/2006/table">
            <a:tbl>
              <a:tblPr/>
              <a:tblGrid>
                <a:gridCol w="590247">
                  <a:extLst>
                    <a:ext uri="{9D8B030D-6E8A-4147-A177-3AD203B41FA5}">
                      <a16:colId xmlns:a16="http://schemas.microsoft.com/office/drawing/2014/main" val="4142188504"/>
                    </a:ext>
                  </a:extLst>
                </a:gridCol>
                <a:gridCol w="2401514">
                  <a:extLst>
                    <a:ext uri="{9D8B030D-6E8A-4147-A177-3AD203B41FA5}">
                      <a16:colId xmlns:a16="http://schemas.microsoft.com/office/drawing/2014/main" val="440674897"/>
                    </a:ext>
                  </a:extLst>
                </a:gridCol>
                <a:gridCol w="4521414">
                  <a:extLst>
                    <a:ext uri="{9D8B030D-6E8A-4147-A177-3AD203B41FA5}">
                      <a16:colId xmlns:a16="http://schemas.microsoft.com/office/drawing/2014/main" val="2526847747"/>
                    </a:ext>
                  </a:extLst>
                </a:gridCol>
                <a:gridCol w="2846277">
                  <a:extLst>
                    <a:ext uri="{9D8B030D-6E8A-4147-A177-3AD203B41FA5}">
                      <a16:colId xmlns:a16="http://schemas.microsoft.com/office/drawing/2014/main" val="1572486491"/>
                    </a:ext>
                  </a:extLst>
                </a:gridCol>
              </a:tblGrid>
              <a:tr h="2430310">
                <a:tc>
                  <a:txBody>
                    <a:bodyPr/>
                    <a:lstStyle/>
                    <a:p>
                      <a:pPr>
                        <a:lnSpc>
                          <a:spcPct val="115000"/>
                        </a:lnSpc>
                        <a:spcAft>
                          <a:spcPts val="0"/>
                        </a:spcAft>
                      </a:pPr>
                      <a:r>
                        <a:rPr lang="uk-UA" sz="1600" dirty="0" smtClean="0">
                          <a:latin typeface="Times New Roman"/>
                          <a:ea typeface="Calibri"/>
                          <a:cs typeface="Times New Roman"/>
                        </a:rPr>
                        <a:t>3</a:t>
                      </a:r>
                      <a:endParaRPr lang="ru-RU" sz="1600" dirty="0">
                        <a:latin typeface="Calibri"/>
                        <a:ea typeface="Calibri"/>
                        <a:cs typeface="Times New Roman"/>
                      </a:endParaRPr>
                    </a:p>
                  </a:txBody>
                  <a:tcPr marL="66042" marR="660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latin typeface="Times New Roman"/>
                          <a:ea typeface="Calibri"/>
                          <a:cs typeface="Times New Roman"/>
                        </a:rPr>
                        <a:t>Частина перша статті 173 КК</a:t>
                      </a:r>
                      <a:endParaRPr lang="ru-RU" sz="1600" dirty="0">
                        <a:latin typeface="Calibri"/>
                        <a:ea typeface="Calibri"/>
                        <a:cs typeface="Times New Roman"/>
                      </a:endParaRPr>
                    </a:p>
                  </a:txBody>
                  <a:tcPr marL="66042" marR="660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noProof="0" dirty="0" smtClean="0">
                          <a:solidFill>
                            <a:srgbClr val="000000"/>
                          </a:solidFill>
                          <a:latin typeface="Times New Roman"/>
                          <a:ea typeface="Calibri"/>
                          <a:cs typeface="Times New Roman"/>
                        </a:rPr>
                        <a:t>Грубе порушення угоди про працю службовою особою підприємства, установи, організації незалежно від форми власності, а також окремим громадянином або уповноваженою ними особою шляхом обману чи зловживання довірою або примусом до виконання роботи, не обумовленої угодою</a:t>
                      </a:r>
                      <a:endParaRPr lang="uk-UA" sz="1600" noProof="0" dirty="0">
                        <a:latin typeface="Calibri"/>
                        <a:ea typeface="Calibri"/>
                        <a:cs typeface="Times New Roman"/>
                      </a:endParaRPr>
                    </a:p>
                  </a:txBody>
                  <a:tcPr marL="66042" marR="660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solidFill>
                            <a:srgbClr val="000000"/>
                          </a:solidFill>
                          <a:latin typeface="Times New Roman"/>
                          <a:ea typeface="Calibri"/>
                          <a:cs typeface="Times New Roman"/>
                        </a:rPr>
                        <a:t>Штраф до 850 грн. </a:t>
                      </a:r>
                      <a:r>
                        <a:rPr lang="uk-UA" sz="1600" noProof="0" dirty="0" smtClean="0">
                          <a:solidFill>
                            <a:srgbClr val="000000"/>
                          </a:solidFill>
                          <a:latin typeface="Times New Roman"/>
                          <a:ea typeface="Calibri"/>
                          <a:cs typeface="Times New Roman"/>
                        </a:rPr>
                        <a:t>або позбавленням права обіймати певні посади чи займатися певною діяльністю на строк до п'яти років, або арештом на строк до шести місяців, або обмеженням волі на строк до двох років</a:t>
                      </a:r>
                      <a:endParaRPr lang="uk-UA" sz="1600" noProof="0" dirty="0">
                        <a:latin typeface="Calibri"/>
                        <a:ea typeface="Calibri"/>
                        <a:cs typeface="Times New Roman"/>
                      </a:endParaRPr>
                    </a:p>
                  </a:txBody>
                  <a:tcPr marL="66042" marR="660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3082923"/>
                  </a:ext>
                </a:extLst>
              </a:tr>
              <a:tr h="1362228">
                <a:tc>
                  <a:txBody>
                    <a:bodyPr/>
                    <a:lstStyle/>
                    <a:p>
                      <a:pPr>
                        <a:lnSpc>
                          <a:spcPct val="115000"/>
                        </a:lnSpc>
                        <a:spcAft>
                          <a:spcPts val="0"/>
                        </a:spcAft>
                      </a:pPr>
                      <a:r>
                        <a:rPr lang="uk-UA" sz="1600" dirty="0" smtClean="0">
                          <a:latin typeface="Times New Roman"/>
                          <a:ea typeface="Calibri"/>
                          <a:cs typeface="Times New Roman"/>
                        </a:rPr>
                        <a:t>4</a:t>
                      </a:r>
                      <a:endParaRPr lang="ru-RU" sz="1600" dirty="0">
                        <a:latin typeface="Calibri"/>
                        <a:ea typeface="Calibri"/>
                        <a:cs typeface="Times New Roman"/>
                      </a:endParaRPr>
                    </a:p>
                  </a:txBody>
                  <a:tcPr marL="66042" marR="660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a:latin typeface="Times New Roman"/>
                          <a:ea typeface="Calibri"/>
                          <a:cs typeface="Times New Roman"/>
                        </a:rPr>
                        <a:t>Частина друга статті 173 КК</a:t>
                      </a:r>
                      <a:endParaRPr lang="ru-RU" sz="1600">
                        <a:latin typeface="Calibri"/>
                        <a:ea typeface="Calibri"/>
                        <a:cs typeface="Times New Roman"/>
                      </a:endParaRPr>
                    </a:p>
                  </a:txBody>
                  <a:tcPr marL="66042" marR="660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noProof="0" dirty="0" smtClean="0">
                          <a:solidFill>
                            <a:srgbClr val="000000"/>
                          </a:solidFill>
                          <a:latin typeface="Times New Roman"/>
                          <a:ea typeface="Calibri"/>
                          <a:cs typeface="Times New Roman"/>
                        </a:rPr>
                        <a:t>Ті самі дії, вчинені стосовно громадянина, з яким укладена угода щодо його роботи за межами України</a:t>
                      </a:r>
                      <a:endParaRPr lang="uk-UA" sz="1600" noProof="0" dirty="0">
                        <a:latin typeface="Calibri"/>
                        <a:ea typeface="Calibri"/>
                        <a:cs typeface="Times New Roman"/>
                      </a:endParaRPr>
                    </a:p>
                  </a:txBody>
                  <a:tcPr marL="66042" marR="660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solidFill>
                            <a:srgbClr val="000000"/>
                          </a:solidFill>
                          <a:latin typeface="Times New Roman"/>
                          <a:ea typeface="Calibri"/>
                          <a:cs typeface="Times New Roman"/>
                        </a:rPr>
                        <a:t>Штраф від 850 до 1700 грн.</a:t>
                      </a:r>
                      <a:r>
                        <a:rPr lang="ru-RU" sz="1600" dirty="0">
                          <a:solidFill>
                            <a:srgbClr val="000000"/>
                          </a:solidFill>
                          <a:latin typeface="Times New Roman"/>
                          <a:ea typeface="Calibri"/>
                          <a:cs typeface="Times New Roman"/>
                        </a:rPr>
                        <a:t> </a:t>
                      </a:r>
                      <a:r>
                        <a:rPr lang="uk-UA" sz="1600" noProof="0" dirty="0" smtClean="0">
                          <a:solidFill>
                            <a:srgbClr val="000000"/>
                          </a:solidFill>
                          <a:latin typeface="Times New Roman"/>
                          <a:ea typeface="Calibri"/>
                          <a:cs typeface="Times New Roman"/>
                        </a:rPr>
                        <a:t>або обмеженням волі на строк до трьох років</a:t>
                      </a:r>
                      <a:endParaRPr lang="uk-UA" sz="1600" noProof="0" dirty="0">
                        <a:latin typeface="Calibri"/>
                        <a:ea typeface="Calibri"/>
                        <a:cs typeface="Times New Roman"/>
                      </a:endParaRPr>
                    </a:p>
                  </a:txBody>
                  <a:tcPr marL="66042" marR="660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3971781"/>
                  </a:ext>
                </a:extLst>
              </a:tr>
            </a:tbl>
          </a:graphicData>
        </a:graphic>
      </p:graphicFrame>
    </p:spTree>
    <p:extLst>
      <p:ext uri="{BB962C8B-B14F-4D97-AF65-F5344CB8AC3E}">
        <p14:creationId xmlns:p14="http://schemas.microsoft.com/office/powerpoint/2010/main" val="38826834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066801" y="387471"/>
            <a:ext cx="9105900" cy="584775"/>
          </a:xfrm>
          <a:prstGeom prst="rect">
            <a:avLst/>
          </a:prstGeom>
          <a:noFill/>
        </p:spPr>
        <p:txBody>
          <a:bodyPr wrap="square" rtlCol="0">
            <a:spAutoFit/>
          </a:bodyPr>
          <a:lstStyle/>
          <a:p>
            <a:r>
              <a:rPr lang="uk-UA" sz="3200" b="1" dirty="0" smtClean="0">
                <a:solidFill>
                  <a:schemeClr val="accent1">
                    <a:lumMod val="50000"/>
                  </a:schemeClr>
                </a:solidFill>
                <a:latin typeface="Open Sans" panose="020B0604020202020204" charset="0"/>
                <a:ea typeface="Open Sans" panose="020B0604020202020204" charset="0"/>
                <a:cs typeface="Open Sans" panose="020B0604020202020204" charset="0"/>
              </a:rPr>
              <a:t>Кримінальна відповідальність</a:t>
            </a:r>
            <a:endParaRPr lang="uk-UA" sz="3200" i="1" dirty="0">
              <a:solidFill>
                <a:schemeClr val="accent1">
                  <a:lumMod val="50000"/>
                </a:schemeClr>
              </a:solidFill>
              <a:latin typeface="Open Sans" panose="020B0604020202020204" charset="0"/>
              <a:ea typeface="Open Sans" panose="020B0604020202020204" charset="0"/>
              <a:cs typeface="Open Sans" panose="020B060402020202020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108337633"/>
              </p:ext>
            </p:extLst>
          </p:nvPr>
        </p:nvGraphicFramePr>
        <p:xfrm>
          <a:off x="1182974" y="1244184"/>
          <a:ext cx="10494364" cy="4695694"/>
        </p:xfrm>
        <a:graphic>
          <a:graphicData uri="http://schemas.openxmlformats.org/drawingml/2006/table">
            <a:tbl>
              <a:tblPr/>
              <a:tblGrid>
                <a:gridCol w="597305">
                  <a:extLst>
                    <a:ext uri="{9D8B030D-6E8A-4147-A177-3AD203B41FA5}">
                      <a16:colId xmlns:a16="http://schemas.microsoft.com/office/drawing/2014/main" val="3992658750"/>
                    </a:ext>
                  </a:extLst>
                </a:gridCol>
                <a:gridCol w="2027223">
                  <a:extLst>
                    <a:ext uri="{9D8B030D-6E8A-4147-A177-3AD203B41FA5}">
                      <a16:colId xmlns:a16="http://schemas.microsoft.com/office/drawing/2014/main" val="2845714496"/>
                    </a:ext>
                  </a:extLst>
                </a:gridCol>
                <a:gridCol w="4152275">
                  <a:extLst>
                    <a:ext uri="{9D8B030D-6E8A-4147-A177-3AD203B41FA5}">
                      <a16:colId xmlns:a16="http://schemas.microsoft.com/office/drawing/2014/main" val="537644253"/>
                    </a:ext>
                  </a:extLst>
                </a:gridCol>
                <a:gridCol w="3717561">
                  <a:extLst>
                    <a:ext uri="{9D8B030D-6E8A-4147-A177-3AD203B41FA5}">
                      <a16:colId xmlns:a16="http://schemas.microsoft.com/office/drawing/2014/main" val="2479363107"/>
                    </a:ext>
                  </a:extLst>
                </a:gridCol>
              </a:tblGrid>
              <a:tr h="2511614">
                <a:tc>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uk-UA" altLang="ru-RU" sz="16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Arial" panose="020B0604020202020204" pitchFamily="34" charset="0"/>
                        </a:rPr>
                        <a:t>5</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endParaRPr>
                    </a:p>
                  </a:txBody>
                  <a:tcPr marL="64440" marR="644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uk-UA" altLang="ru-RU" sz="16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Arial" panose="020B0604020202020204" pitchFamily="34" charset="0"/>
                        </a:rPr>
                        <a:t>Частина перша статті 175 КК</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endParaRPr>
                    </a:p>
                  </a:txBody>
                  <a:tcPr marL="64440" marR="644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192088"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192088" algn="just" defTabSz="914400" rtl="0" eaLnBrk="1" fontAlgn="base" latinLnBrk="0" hangingPunct="1">
                        <a:lnSpc>
                          <a:spcPct val="100000"/>
                        </a:lnSpc>
                        <a:spcBef>
                          <a:spcPct val="0"/>
                        </a:spcBef>
                        <a:spcAft>
                          <a:spcPts val="500"/>
                        </a:spcAft>
                        <a:buClrTx/>
                        <a:buSzTx/>
                        <a:buFontTx/>
                        <a:buNone/>
                        <a:tabLst/>
                      </a:pPr>
                      <a:r>
                        <a:rPr kumimoji="0" lang="uk-UA" altLang="ru-RU"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Безпідставна невиплата заробітної плати, стипендії, пенсії чи іншої установленої законом виплати громадянам більш як за один місяць, вчинена умисно керівником підприємства, установи або організації незалежно від форми власності чи громадянином - суб'єктом підприємницької діяльності, -</a:t>
                      </a:r>
                      <a:endPar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sym typeface="Arial" panose="020B0604020202020204" pitchFamily="34" charset="0"/>
                      </a:endParaRPr>
                    </a:p>
                  </a:txBody>
                  <a:tcPr marL="64440" marR="644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uk-UA" altLang="ru-RU" sz="1600" b="0"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Arial" panose="020B0604020202020204" pitchFamily="34" charset="0"/>
                        </a:rPr>
                        <a:t>Штраф від 8500 до 17000 грн.  або виправними роботами на строк до двох років, або позбавленням волі на строк до двох років, з позбавленням права обіймати певні посади чи займатися певною діяльністю на строк до трьох років.</a:t>
                      </a:r>
                      <a:endParaRPr kumimoji="0" lang="ru-RU" altLang="ru-RU"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endParaRPr>
                    </a:p>
                  </a:txBody>
                  <a:tcPr marL="64440" marR="644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77897205"/>
                  </a:ext>
                </a:extLst>
              </a:tr>
              <a:tr h="2184080">
                <a:tc>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uk-UA" altLang="ru-RU" sz="16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Arial" panose="020B0604020202020204" pitchFamily="34" charset="0"/>
                        </a:rPr>
                        <a:t>6</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endParaRPr>
                    </a:p>
                  </a:txBody>
                  <a:tcPr marL="64440" marR="644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uk-UA" altLang="ru-RU" sz="16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Arial" panose="020B0604020202020204" pitchFamily="34" charset="0"/>
                        </a:rPr>
                        <a:t>Частина друга статті 175 КК</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endParaRPr>
                    </a:p>
                  </a:txBody>
                  <a:tcPr marL="64440" marR="644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192088"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192088" algn="just"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2. Те саме діяння, якщо воно було вчинене внаслідок нецільового використання коштів, призначених для виплати заробітної плати, стипендії, пенсії та інших встановлених законом виплат, -</a:t>
                      </a:r>
                      <a:endPar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sym typeface="Arial" panose="020B0604020202020204" pitchFamily="34" charset="0"/>
                      </a:endParaRPr>
                    </a:p>
                  </a:txBody>
                  <a:tcPr marL="64440" marR="644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192088"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192088"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Штраф від 17000 до 25500 грн. або обмеженням волі на строк до трьох років, або позбавленням волі на строк до п'яти років, з позбавленням права обіймати певні посади чи займатися певною діяльністю на строк до трьох років.</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sym typeface="Arial" panose="020B0604020202020204" pitchFamily="34" charset="0"/>
                      </a:endParaRPr>
                    </a:p>
                  </a:txBody>
                  <a:tcPr marL="64440" marR="644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5133332"/>
                  </a:ext>
                </a:extLst>
              </a:tr>
            </a:tbl>
          </a:graphicData>
        </a:graphic>
      </p:graphicFrame>
    </p:spTree>
    <p:extLst>
      <p:ext uri="{BB962C8B-B14F-4D97-AF65-F5344CB8AC3E}">
        <p14:creationId xmlns:p14="http://schemas.microsoft.com/office/powerpoint/2010/main" val="32241852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066801" y="387471"/>
            <a:ext cx="9105900" cy="584775"/>
          </a:xfrm>
          <a:prstGeom prst="rect">
            <a:avLst/>
          </a:prstGeom>
          <a:noFill/>
        </p:spPr>
        <p:txBody>
          <a:bodyPr wrap="square" rtlCol="0">
            <a:spAutoFit/>
          </a:bodyPr>
          <a:lstStyle/>
          <a:p>
            <a:r>
              <a:rPr lang="uk-UA" sz="3200" b="1" dirty="0" smtClean="0">
                <a:solidFill>
                  <a:schemeClr val="accent1">
                    <a:lumMod val="50000"/>
                  </a:schemeClr>
                </a:solidFill>
                <a:latin typeface="Open Sans" panose="020B0604020202020204" charset="0"/>
                <a:ea typeface="Open Sans" panose="020B0604020202020204" charset="0"/>
                <a:cs typeface="Open Sans" panose="020B0604020202020204" charset="0"/>
              </a:rPr>
              <a:t>Адміністративна відповідальність</a:t>
            </a:r>
            <a:endParaRPr lang="uk-UA" sz="3200" i="1" dirty="0">
              <a:solidFill>
                <a:schemeClr val="accent1">
                  <a:lumMod val="50000"/>
                </a:schemeClr>
              </a:solidFill>
              <a:latin typeface="Open Sans" panose="020B0604020202020204" charset="0"/>
              <a:ea typeface="Open Sans" panose="020B0604020202020204" charset="0"/>
              <a:cs typeface="Open Sans" panose="020B060402020202020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412911500"/>
              </p:ext>
            </p:extLst>
          </p:nvPr>
        </p:nvGraphicFramePr>
        <p:xfrm>
          <a:off x="1066801" y="1121087"/>
          <a:ext cx="10565566" cy="5135945"/>
        </p:xfrm>
        <a:graphic>
          <a:graphicData uri="http://schemas.openxmlformats.org/drawingml/2006/table">
            <a:tbl>
              <a:tblPr/>
              <a:tblGrid>
                <a:gridCol w="601991">
                  <a:extLst>
                    <a:ext uri="{9D8B030D-6E8A-4147-A177-3AD203B41FA5}">
                      <a16:colId xmlns:a16="http://schemas.microsoft.com/office/drawing/2014/main" val="2749016996"/>
                    </a:ext>
                  </a:extLst>
                </a:gridCol>
                <a:gridCol w="1883877">
                  <a:extLst>
                    <a:ext uri="{9D8B030D-6E8A-4147-A177-3AD203B41FA5}">
                      <a16:colId xmlns:a16="http://schemas.microsoft.com/office/drawing/2014/main" val="3819721131"/>
                    </a:ext>
                  </a:extLst>
                </a:gridCol>
                <a:gridCol w="6520721">
                  <a:extLst>
                    <a:ext uri="{9D8B030D-6E8A-4147-A177-3AD203B41FA5}">
                      <a16:colId xmlns:a16="http://schemas.microsoft.com/office/drawing/2014/main" val="3194456898"/>
                    </a:ext>
                  </a:extLst>
                </a:gridCol>
                <a:gridCol w="1558977">
                  <a:extLst>
                    <a:ext uri="{9D8B030D-6E8A-4147-A177-3AD203B41FA5}">
                      <a16:colId xmlns:a16="http://schemas.microsoft.com/office/drawing/2014/main" val="2391635537"/>
                    </a:ext>
                  </a:extLst>
                </a:gridCol>
              </a:tblGrid>
              <a:tr h="245362">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uk-UA" sz="2000" b="1" dirty="0">
                          <a:latin typeface="Times New Roman" pitchFamily="18" charset="0"/>
                          <a:ea typeface="Calibri"/>
                          <a:cs typeface="Times New Roman" pitchFamily="18" charset="0"/>
                        </a:rPr>
                        <a:t>Кодекс України про адміністративні правопорушення</a:t>
                      </a:r>
                      <a:endParaRPr lang="ru-RU" sz="2000" dirty="0">
                        <a:latin typeface="Times New Roman" pitchFamily="18" charset="0"/>
                        <a:ea typeface="Calibri"/>
                        <a:cs typeface="Times New Roman" pitchFamily="18" charset="0"/>
                      </a:endParaRPr>
                    </a:p>
                  </a:txBody>
                  <a:tcPr marL="57617" marR="576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54440553"/>
                  </a:ext>
                </a:extLst>
              </a:tr>
              <a:tr h="47854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15000"/>
                        </a:lnSpc>
                        <a:spcAft>
                          <a:spcPts val="0"/>
                        </a:spcAft>
                      </a:pPr>
                      <a:r>
                        <a:rPr lang="uk-UA" sz="1600" dirty="0" smtClean="0">
                          <a:latin typeface="Times New Roman" pitchFamily="18" charset="0"/>
                          <a:ea typeface="Calibri"/>
                          <a:cs typeface="Times New Roman" pitchFamily="18" charset="0"/>
                        </a:rPr>
                        <a:t>1</a:t>
                      </a:r>
                      <a:endParaRPr lang="ru-RU" sz="1600" dirty="0">
                        <a:latin typeface="Times New Roman" pitchFamily="18" charset="0"/>
                        <a:ea typeface="Calibri"/>
                        <a:cs typeface="Times New Roman" pitchFamily="18" charset="0"/>
                      </a:endParaRPr>
                    </a:p>
                  </a:txBody>
                  <a:tcPr marL="57617" marR="576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15000"/>
                        </a:lnSpc>
                        <a:spcAft>
                          <a:spcPts val="0"/>
                        </a:spcAft>
                      </a:pPr>
                      <a:r>
                        <a:rPr lang="uk-UA" sz="1600" dirty="0">
                          <a:latin typeface="Times New Roman" pitchFamily="18" charset="0"/>
                          <a:ea typeface="Calibri"/>
                          <a:cs typeface="Times New Roman" pitchFamily="18" charset="0"/>
                        </a:rPr>
                        <a:t>Частина перша статті 41 </a:t>
                      </a:r>
                      <a:r>
                        <a:rPr lang="uk-UA" sz="1600" dirty="0" err="1">
                          <a:latin typeface="Times New Roman" pitchFamily="18" charset="0"/>
                          <a:ea typeface="Calibri"/>
                          <a:cs typeface="Times New Roman" pitchFamily="18" charset="0"/>
                        </a:rPr>
                        <a:t>КУпАП</a:t>
                      </a:r>
                      <a:endParaRPr lang="ru-RU" sz="1600" dirty="0">
                        <a:latin typeface="Times New Roman" pitchFamily="18" charset="0"/>
                        <a:ea typeface="Calibri"/>
                        <a:cs typeface="Times New Roman" pitchFamily="18" charset="0"/>
                      </a:endParaRPr>
                    </a:p>
                  </a:txBody>
                  <a:tcPr marL="57617" marR="576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15000"/>
                        </a:lnSpc>
                        <a:spcAft>
                          <a:spcPts val="0"/>
                        </a:spcAft>
                      </a:pPr>
                      <a:r>
                        <a:rPr lang="uk-UA" sz="1600" dirty="0">
                          <a:latin typeface="Times New Roman" pitchFamily="18" charset="0"/>
                          <a:ea typeface="Calibri"/>
                          <a:cs typeface="Times New Roman" pitchFamily="18" charset="0"/>
                        </a:rPr>
                        <a:t>Порушення встановлених термінів виплати пенсій, стипендій, заробітної плати, виплата їх не в повному обсязі, терміну надання посадовими особами підприємств, установ, організацій незалежно від форми власності та фізичними особами - підприємцями працівникам, у тому числі колишнім, на їхню вимогу документів стосовно їх трудової діяльності на даному підприємстві, в установі, організації чи у фізичної особи - підприємця, необхідних для призначення пенсії (про стаж, заробітну плату тощо), визначеного</a:t>
                      </a:r>
                      <a:r>
                        <a:rPr lang="ru-RU" sz="1600" dirty="0">
                          <a:latin typeface="Times New Roman" pitchFamily="18" charset="0"/>
                          <a:ea typeface="Calibri"/>
                          <a:cs typeface="Times New Roman" pitchFamily="18" charset="0"/>
                        </a:rPr>
                        <a:t> </a:t>
                      </a:r>
                      <a:r>
                        <a:rPr lang="uk-UA" sz="1600" u="none" strike="noStrike" dirty="0">
                          <a:solidFill>
                            <a:srgbClr val="0000FF"/>
                          </a:solidFill>
                          <a:latin typeface="Times New Roman" pitchFamily="18" charset="0"/>
                          <a:ea typeface="Calibri"/>
                          <a:cs typeface="Times New Roman" pitchFamily="18" charset="0"/>
                          <a:hlinkClick r:id="rId3"/>
                        </a:rPr>
                        <a:t>Законом України</a:t>
                      </a:r>
                      <a:r>
                        <a:rPr lang="ru-RU" sz="1600" dirty="0">
                          <a:latin typeface="Times New Roman" pitchFamily="18" charset="0"/>
                          <a:ea typeface="Calibri"/>
                          <a:cs typeface="Times New Roman" pitchFamily="18" charset="0"/>
                        </a:rPr>
                        <a:t> </a:t>
                      </a:r>
                      <a:r>
                        <a:rPr lang="uk-UA" sz="1600" dirty="0">
                          <a:latin typeface="Times New Roman" pitchFamily="18" charset="0"/>
                          <a:ea typeface="Calibri"/>
                          <a:cs typeface="Times New Roman" pitchFamily="18" charset="0"/>
                        </a:rPr>
                        <a:t>"Про звернення громадян", або надання зазначених документів, що містять недостовірні дані, порушення терміну проведення атестації робочих місць за умовами праці та порядку її проведення, а також інші порушення вимог законодавства про працю</a:t>
                      </a:r>
                      <a:endParaRPr lang="ru-RU" sz="1600" dirty="0">
                        <a:latin typeface="Times New Roman" pitchFamily="18" charset="0"/>
                        <a:ea typeface="Calibri"/>
                        <a:cs typeface="Times New Roman" pitchFamily="18" charset="0"/>
                      </a:endParaRPr>
                    </a:p>
                  </a:txBody>
                  <a:tcPr marL="57617" marR="576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15000"/>
                        </a:lnSpc>
                        <a:spcAft>
                          <a:spcPts val="0"/>
                        </a:spcAft>
                      </a:pPr>
                      <a:r>
                        <a:rPr lang="uk-UA" sz="1600" dirty="0">
                          <a:latin typeface="Times New Roman" pitchFamily="18" charset="0"/>
                          <a:ea typeface="Calibri"/>
                          <a:cs typeface="Times New Roman" pitchFamily="18" charset="0"/>
                        </a:rPr>
                        <a:t>Штраф от 510 до 1700 грн.</a:t>
                      </a:r>
                      <a:endParaRPr lang="ru-RU" sz="1600" dirty="0">
                        <a:latin typeface="Times New Roman" pitchFamily="18" charset="0"/>
                        <a:ea typeface="Calibri"/>
                        <a:cs typeface="Times New Roman" pitchFamily="18" charset="0"/>
                      </a:endParaRPr>
                    </a:p>
                  </a:txBody>
                  <a:tcPr marL="57617" marR="576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123735"/>
                  </a:ext>
                </a:extLst>
              </a:tr>
            </a:tbl>
          </a:graphicData>
        </a:graphic>
      </p:graphicFrame>
    </p:spTree>
    <p:extLst>
      <p:ext uri="{BB962C8B-B14F-4D97-AF65-F5344CB8AC3E}">
        <p14:creationId xmlns:p14="http://schemas.microsoft.com/office/powerpoint/2010/main" val="40808409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066801" y="387471"/>
            <a:ext cx="9105900" cy="584775"/>
          </a:xfrm>
          <a:prstGeom prst="rect">
            <a:avLst/>
          </a:prstGeom>
          <a:noFill/>
        </p:spPr>
        <p:txBody>
          <a:bodyPr wrap="square" rtlCol="0">
            <a:spAutoFit/>
          </a:bodyPr>
          <a:lstStyle/>
          <a:p>
            <a:r>
              <a:rPr lang="uk-UA" sz="3200" b="1" dirty="0" smtClean="0">
                <a:solidFill>
                  <a:schemeClr val="accent1">
                    <a:lumMod val="50000"/>
                  </a:schemeClr>
                </a:solidFill>
                <a:latin typeface="Open Sans" panose="020B0604020202020204" charset="0"/>
                <a:ea typeface="Open Sans" panose="020B0604020202020204" charset="0"/>
                <a:cs typeface="Open Sans" panose="020B0604020202020204" charset="0"/>
              </a:rPr>
              <a:t>Адміністративна відповідальність</a:t>
            </a:r>
            <a:endParaRPr lang="uk-UA" sz="3200" i="1" dirty="0">
              <a:solidFill>
                <a:schemeClr val="accent1">
                  <a:lumMod val="50000"/>
                </a:schemeClr>
              </a:solidFill>
              <a:latin typeface="Open Sans" panose="020B0604020202020204" charset="0"/>
              <a:ea typeface="Open Sans" panose="020B0604020202020204" charset="0"/>
              <a:cs typeface="Open Sans" panose="020B0604020202020204"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702377189"/>
              </p:ext>
            </p:extLst>
          </p:nvPr>
        </p:nvGraphicFramePr>
        <p:xfrm>
          <a:off x="1212273" y="1335174"/>
          <a:ext cx="10483735" cy="4625975"/>
        </p:xfrm>
        <a:graphic>
          <a:graphicData uri="http://schemas.openxmlformats.org/drawingml/2006/table">
            <a:tbl>
              <a:tblPr/>
              <a:tblGrid>
                <a:gridCol w="597329">
                  <a:extLst>
                    <a:ext uri="{9D8B030D-6E8A-4147-A177-3AD203B41FA5}">
                      <a16:colId xmlns:a16="http://schemas.microsoft.com/office/drawing/2014/main" val="2132225498"/>
                    </a:ext>
                  </a:extLst>
                </a:gridCol>
                <a:gridCol w="2430324">
                  <a:extLst>
                    <a:ext uri="{9D8B030D-6E8A-4147-A177-3AD203B41FA5}">
                      <a16:colId xmlns:a16="http://schemas.microsoft.com/office/drawing/2014/main" val="2954158694"/>
                    </a:ext>
                  </a:extLst>
                </a:gridCol>
                <a:gridCol w="6234110">
                  <a:extLst>
                    <a:ext uri="{9D8B030D-6E8A-4147-A177-3AD203B41FA5}">
                      <a16:colId xmlns:a16="http://schemas.microsoft.com/office/drawing/2014/main" val="1696911889"/>
                    </a:ext>
                  </a:extLst>
                </a:gridCol>
                <a:gridCol w="1221972">
                  <a:extLst>
                    <a:ext uri="{9D8B030D-6E8A-4147-A177-3AD203B41FA5}">
                      <a16:colId xmlns:a16="http://schemas.microsoft.com/office/drawing/2014/main" val="2676388599"/>
                    </a:ext>
                  </a:extLst>
                </a:gridCol>
              </a:tblGrid>
              <a:tr h="2077085">
                <a:tc>
                  <a:txBody>
                    <a:bodyPr/>
                    <a:lstStyle/>
                    <a:p>
                      <a:pPr>
                        <a:lnSpc>
                          <a:spcPct val="115000"/>
                        </a:lnSpc>
                        <a:spcAft>
                          <a:spcPts val="0"/>
                        </a:spcAft>
                      </a:pPr>
                      <a:r>
                        <a:rPr lang="uk-UA" sz="1600" dirty="0" smtClean="0">
                          <a:latin typeface="Times New Roman"/>
                          <a:ea typeface="Calibri"/>
                          <a:cs typeface="Times New Roman"/>
                        </a:rPr>
                        <a:t>2</a:t>
                      </a:r>
                      <a:endParaRPr lang="ru-RU" sz="1600" dirty="0">
                        <a:latin typeface="Calibri"/>
                        <a:ea typeface="Calibri"/>
                        <a:cs typeface="Times New Roman"/>
                      </a:endParaRPr>
                    </a:p>
                  </a:txBody>
                  <a:tcPr marL="66042" marR="660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latin typeface="Times New Roman"/>
                          <a:ea typeface="Calibri"/>
                          <a:cs typeface="Times New Roman"/>
                        </a:rPr>
                        <a:t>Частина друга статті 41 </a:t>
                      </a:r>
                      <a:r>
                        <a:rPr lang="uk-UA" sz="1600" dirty="0" err="1">
                          <a:latin typeface="Times New Roman"/>
                          <a:ea typeface="Calibri"/>
                          <a:cs typeface="Times New Roman"/>
                        </a:rPr>
                        <a:t>КУпАП</a:t>
                      </a:r>
                      <a:endParaRPr lang="ru-RU" sz="1600" dirty="0">
                        <a:latin typeface="Calibri"/>
                        <a:ea typeface="Calibri"/>
                        <a:cs typeface="Times New Roman"/>
                      </a:endParaRPr>
                    </a:p>
                  </a:txBody>
                  <a:tcPr marL="66042" marR="660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latin typeface="Times New Roman"/>
                          <a:ea typeface="Calibri"/>
                          <a:cs typeface="Times New Roman"/>
                        </a:rPr>
                        <a:t>Повторне протягом року вчинення порушення, передбаченого частиною першою цієї статті, за яке особу вже було піддано адміністративному стягненню, або ті самі діяння, вчинені щодо неповнолітнього, вагітної жінки, одинокого батька, матері або особи, яка їх замінює і виховує дитину віком до 14 років або дитину-інваліда</a:t>
                      </a:r>
                      <a:endParaRPr lang="ru-RU" sz="1600" dirty="0">
                        <a:latin typeface="Calibri"/>
                        <a:ea typeface="Calibri"/>
                        <a:cs typeface="Times New Roman"/>
                      </a:endParaRPr>
                    </a:p>
                  </a:txBody>
                  <a:tcPr marL="66042" marR="660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latin typeface="Times New Roman"/>
                          <a:ea typeface="Calibri"/>
                          <a:cs typeface="Times New Roman"/>
                        </a:rPr>
                        <a:t>Штраф от 1700 до 5100 грн.</a:t>
                      </a:r>
                      <a:endParaRPr lang="ru-RU" sz="1600" dirty="0">
                        <a:latin typeface="Calibri"/>
                        <a:ea typeface="Calibri"/>
                        <a:cs typeface="Times New Roman"/>
                      </a:endParaRPr>
                    </a:p>
                  </a:txBody>
                  <a:tcPr marL="66042" marR="660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6155222"/>
                  </a:ext>
                </a:extLst>
              </a:tr>
              <a:tr h="2548890">
                <a:tc>
                  <a:txBody>
                    <a:bodyPr/>
                    <a:lstStyle/>
                    <a:p>
                      <a:pPr>
                        <a:lnSpc>
                          <a:spcPct val="115000"/>
                        </a:lnSpc>
                        <a:spcAft>
                          <a:spcPts val="0"/>
                        </a:spcAft>
                      </a:pPr>
                      <a:r>
                        <a:rPr lang="uk-UA" sz="1600" dirty="0" smtClean="0">
                          <a:latin typeface="Times New Roman"/>
                          <a:ea typeface="Calibri"/>
                          <a:cs typeface="Times New Roman"/>
                        </a:rPr>
                        <a:t>3</a:t>
                      </a:r>
                      <a:endParaRPr lang="ru-RU" sz="1600" dirty="0">
                        <a:latin typeface="Calibri"/>
                        <a:ea typeface="Calibri"/>
                        <a:cs typeface="Times New Roman"/>
                      </a:endParaRPr>
                    </a:p>
                  </a:txBody>
                  <a:tcPr marL="66042" marR="660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a:latin typeface="Times New Roman"/>
                          <a:ea typeface="Calibri"/>
                          <a:cs typeface="Times New Roman"/>
                        </a:rPr>
                        <a:t>Частина третя статті 41 КУпАП</a:t>
                      </a:r>
                      <a:endParaRPr lang="ru-RU" sz="1600">
                        <a:latin typeface="Calibri"/>
                        <a:ea typeface="Calibri"/>
                        <a:cs typeface="Times New Roman"/>
                      </a:endParaRPr>
                    </a:p>
                  </a:txBody>
                  <a:tcPr marL="66042" marR="660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noProof="0" dirty="0" smtClean="0">
                          <a:latin typeface="Times New Roman"/>
                          <a:ea typeface="Calibri"/>
                          <a:cs typeface="Times New Roman"/>
                        </a:rPr>
                        <a:t>Фактичний допуск працівника до роботи без оформлення трудового договору (контракту), допуск до роботи іноземця або особи без громадянства та осіб, стосовно яких прийнято рішення про оформлення документів для вирішення питання щодо надання статусу біженця, на умовах трудового договору (контракту) без дозволу на застосування праці іноземця або особи без громадянства</a:t>
                      </a:r>
                      <a:endParaRPr lang="uk-UA" sz="1600" noProof="0" dirty="0">
                        <a:latin typeface="Calibri"/>
                        <a:ea typeface="Calibri"/>
                        <a:cs typeface="Times New Roman"/>
                      </a:endParaRPr>
                    </a:p>
                  </a:txBody>
                  <a:tcPr marL="66042" marR="660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latin typeface="Times New Roman"/>
                          <a:ea typeface="Calibri"/>
                          <a:cs typeface="Times New Roman"/>
                        </a:rPr>
                        <a:t>Штраф от 8500 до 17000 грн.</a:t>
                      </a:r>
                      <a:endParaRPr lang="ru-RU" sz="1600" dirty="0">
                        <a:latin typeface="Calibri"/>
                        <a:ea typeface="Calibri"/>
                        <a:cs typeface="Times New Roman"/>
                      </a:endParaRPr>
                    </a:p>
                  </a:txBody>
                  <a:tcPr marL="66042" marR="660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3473469"/>
                  </a:ext>
                </a:extLst>
              </a:tr>
            </a:tbl>
          </a:graphicData>
        </a:graphic>
      </p:graphicFrame>
    </p:spTree>
    <p:extLst>
      <p:ext uri="{BB962C8B-B14F-4D97-AF65-F5344CB8AC3E}">
        <p14:creationId xmlns:p14="http://schemas.microsoft.com/office/powerpoint/2010/main" val="19973014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066801" y="387471"/>
            <a:ext cx="9105900" cy="584775"/>
          </a:xfrm>
          <a:prstGeom prst="rect">
            <a:avLst/>
          </a:prstGeom>
          <a:noFill/>
        </p:spPr>
        <p:txBody>
          <a:bodyPr wrap="square" rtlCol="0">
            <a:spAutoFit/>
          </a:bodyPr>
          <a:lstStyle/>
          <a:p>
            <a:r>
              <a:rPr lang="uk-UA" sz="3200" b="1" dirty="0" smtClean="0">
                <a:solidFill>
                  <a:schemeClr val="accent1">
                    <a:lumMod val="50000"/>
                  </a:schemeClr>
                </a:solidFill>
                <a:latin typeface="Open Sans" panose="020B0604020202020204" charset="0"/>
                <a:ea typeface="Open Sans" panose="020B0604020202020204" charset="0"/>
                <a:cs typeface="Open Sans" panose="020B0604020202020204" charset="0"/>
              </a:rPr>
              <a:t>Адміністративна відповідальність</a:t>
            </a:r>
            <a:endParaRPr lang="uk-UA" sz="3200" i="1" dirty="0">
              <a:solidFill>
                <a:schemeClr val="accent1">
                  <a:lumMod val="50000"/>
                </a:schemeClr>
              </a:solidFill>
              <a:latin typeface="Open Sans" panose="020B0604020202020204" charset="0"/>
              <a:ea typeface="Open Sans" panose="020B0604020202020204" charset="0"/>
              <a:cs typeface="Open Sans" panose="020B060402020202020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495723730"/>
              </p:ext>
            </p:extLst>
          </p:nvPr>
        </p:nvGraphicFramePr>
        <p:xfrm>
          <a:off x="1187334" y="1443240"/>
          <a:ext cx="10616740" cy="3962400"/>
        </p:xfrm>
        <a:graphic>
          <a:graphicData uri="http://schemas.openxmlformats.org/drawingml/2006/table">
            <a:tbl>
              <a:tblPr/>
              <a:tblGrid>
                <a:gridCol w="604908">
                  <a:extLst>
                    <a:ext uri="{9D8B030D-6E8A-4147-A177-3AD203B41FA5}">
                      <a16:colId xmlns:a16="http://schemas.microsoft.com/office/drawing/2014/main" val="3757414732"/>
                    </a:ext>
                  </a:extLst>
                </a:gridCol>
                <a:gridCol w="2461157">
                  <a:extLst>
                    <a:ext uri="{9D8B030D-6E8A-4147-A177-3AD203B41FA5}">
                      <a16:colId xmlns:a16="http://schemas.microsoft.com/office/drawing/2014/main" val="406834064"/>
                    </a:ext>
                  </a:extLst>
                </a:gridCol>
                <a:gridCol w="5690567">
                  <a:extLst>
                    <a:ext uri="{9D8B030D-6E8A-4147-A177-3AD203B41FA5}">
                      <a16:colId xmlns:a16="http://schemas.microsoft.com/office/drawing/2014/main" val="44200742"/>
                    </a:ext>
                  </a:extLst>
                </a:gridCol>
                <a:gridCol w="1860108">
                  <a:extLst>
                    <a:ext uri="{9D8B030D-6E8A-4147-A177-3AD203B41FA5}">
                      <a16:colId xmlns:a16="http://schemas.microsoft.com/office/drawing/2014/main" val="3788951119"/>
                    </a:ext>
                  </a:extLst>
                </a:gridCol>
              </a:tblGrid>
              <a:tr h="1415143">
                <a:tc>
                  <a:txBody>
                    <a:bodyPr/>
                    <a:lstStyle/>
                    <a:p>
                      <a:pPr>
                        <a:lnSpc>
                          <a:spcPct val="115000"/>
                        </a:lnSpc>
                        <a:spcAft>
                          <a:spcPts val="0"/>
                        </a:spcAft>
                      </a:pPr>
                      <a:r>
                        <a:rPr lang="uk-UA" sz="1600" dirty="0" smtClean="0">
                          <a:latin typeface="Times New Roman"/>
                          <a:ea typeface="Calibri"/>
                          <a:cs typeface="Times New Roman"/>
                        </a:rPr>
                        <a:t>4</a:t>
                      </a:r>
                      <a:endParaRPr lang="ru-RU" sz="1600" dirty="0">
                        <a:latin typeface="Calibri"/>
                        <a:ea typeface="Calibri"/>
                        <a:cs typeface="Times New Roman"/>
                      </a:endParaRPr>
                    </a:p>
                  </a:txBody>
                  <a:tcPr marL="66045" marR="66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latin typeface="Times New Roman"/>
                          <a:ea typeface="Calibri"/>
                          <a:cs typeface="Times New Roman"/>
                        </a:rPr>
                        <a:t>Частина четверта статті 41 </a:t>
                      </a:r>
                      <a:r>
                        <a:rPr lang="uk-UA" sz="1600" dirty="0" err="1" smtClean="0">
                          <a:latin typeface="Times New Roman"/>
                          <a:ea typeface="Calibri"/>
                          <a:cs typeface="Times New Roman"/>
                        </a:rPr>
                        <a:t>КУпАП</a:t>
                      </a:r>
                      <a:endParaRPr lang="ru-RU" sz="1600" dirty="0">
                        <a:latin typeface="Calibri"/>
                        <a:ea typeface="Calibri"/>
                        <a:cs typeface="Times New Roman"/>
                      </a:endParaRPr>
                    </a:p>
                  </a:txBody>
                  <a:tcPr marL="66045" marR="66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latin typeface="Times New Roman"/>
                          <a:ea typeface="Calibri"/>
                          <a:cs typeface="Times New Roman"/>
                        </a:rPr>
                        <a:t>Повторне протягом року вчинення порушення, передбаченого частиною третьою цієї статті, за яке особу вже було піддано адміністративному стягненню</a:t>
                      </a:r>
                      <a:endParaRPr lang="ru-RU" sz="1600">
                        <a:latin typeface="Calibri"/>
                        <a:ea typeface="Calibri"/>
                        <a:cs typeface="Times New Roman"/>
                      </a:endParaRPr>
                    </a:p>
                  </a:txBody>
                  <a:tcPr marL="66045" marR="66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latin typeface="Times New Roman"/>
                          <a:ea typeface="Calibri"/>
                          <a:cs typeface="Times New Roman"/>
                        </a:rPr>
                        <a:t>Штраф от 17000 до 34000 грн.</a:t>
                      </a:r>
                      <a:endParaRPr lang="ru-RU" sz="1600" dirty="0">
                        <a:latin typeface="Calibri"/>
                        <a:ea typeface="Calibri"/>
                        <a:cs typeface="Times New Roman"/>
                      </a:endParaRPr>
                    </a:p>
                  </a:txBody>
                  <a:tcPr marL="66045" marR="66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6244574"/>
                  </a:ext>
                </a:extLst>
              </a:tr>
              <a:tr h="2547257">
                <a:tc>
                  <a:txBody>
                    <a:bodyPr/>
                    <a:lstStyle/>
                    <a:p>
                      <a:pPr>
                        <a:lnSpc>
                          <a:spcPct val="115000"/>
                        </a:lnSpc>
                        <a:spcAft>
                          <a:spcPts val="0"/>
                        </a:spcAft>
                      </a:pPr>
                      <a:r>
                        <a:rPr lang="uk-UA" sz="1600" dirty="0" smtClean="0">
                          <a:latin typeface="Times New Roman"/>
                          <a:ea typeface="Calibri"/>
                          <a:cs typeface="Times New Roman"/>
                        </a:rPr>
                        <a:t>5</a:t>
                      </a:r>
                      <a:endParaRPr lang="ru-RU" sz="1600" dirty="0">
                        <a:latin typeface="Calibri"/>
                        <a:ea typeface="Calibri"/>
                        <a:cs typeface="Times New Roman"/>
                      </a:endParaRPr>
                    </a:p>
                  </a:txBody>
                  <a:tcPr marL="66045" marR="66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latin typeface="Times New Roman"/>
                          <a:ea typeface="Calibri"/>
                          <a:cs typeface="Times New Roman"/>
                        </a:rPr>
                        <a:t>Частина сьома статті 41 </a:t>
                      </a:r>
                      <a:r>
                        <a:rPr lang="uk-UA" sz="1600" dirty="0" err="1" smtClean="0">
                          <a:latin typeface="Times New Roman"/>
                          <a:ea typeface="Calibri"/>
                          <a:cs typeface="Times New Roman"/>
                        </a:rPr>
                        <a:t>КУпАП</a:t>
                      </a:r>
                      <a:endParaRPr lang="ru-RU" sz="1600" dirty="0">
                        <a:latin typeface="Calibri"/>
                        <a:ea typeface="Calibri"/>
                        <a:cs typeface="Times New Roman"/>
                      </a:endParaRPr>
                    </a:p>
                  </a:txBody>
                  <a:tcPr marL="66045" marR="66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latin typeface="Times New Roman"/>
                          <a:ea typeface="Calibri"/>
                          <a:cs typeface="Times New Roman"/>
                        </a:rPr>
                        <a:t>Порушення встановлених законом гарантій та пільг працівникам, які залучаються до виконання обов’язків, передбачених законами України</a:t>
                      </a:r>
                      <a:r>
                        <a:rPr lang="ru-RU" sz="1600" dirty="0">
                          <a:latin typeface="Times New Roman"/>
                          <a:ea typeface="Calibri"/>
                          <a:cs typeface="Times New Roman"/>
                        </a:rPr>
                        <a:t> </a:t>
                      </a:r>
                      <a:r>
                        <a:rPr lang="uk-UA" sz="1600" u="none" strike="noStrike" dirty="0">
                          <a:solidFill>
                            <a:srgbClr val="0000FF"/>
                          </a:solidFill>
                          <a:latin typeface="Times New Roman"/>
                          <a:ea typeface="Calibri"/>
                          <a:cs typeface="Times New Roman"/>
                          <a:hlinkClick r:id="rId3"/>
                        </a:rPr>
                        <a:t>"Про військовий обов’язок і військову службу"</a:t>
                      </a:r>
                      <a:r>
                        <a:rPr lang="uk-UA" sz="1600" dirty="0">
                          <a:latin typeface="Times New Roman"/>
                          <a:ea typeface="Calibri"/>
                          <a:cs typeface="Times New Roman"/>
                        </a:rPr>
                        <a:t>,</a:t>
                      </a:r>
                      <a:r>
                        <a:rPr lang="ru-RU" sz="1600" dirty="0">
                          <a:latin typeface="Times New Roman"/>
                          <a:ea typeface="Calibri"/>
                          <a:cs typeface="Times New Roman"/>
                        </a:rPr>
                        <a:t> </a:t>
                      </a:r>
                      <a:r>
                        <a:rPr lang="uk-UA" sz="1600" u="none" strike="noStrike" dirty="0">
                          <a:solidFill>
                            <a:srgbClr val="0000FF"/>
                          </a:solidFill>
                          <a:latin typeface="Times New Roman"/>
                          <a:ea typeface="Calibri"/>
                          <a:cs typeface="Times New Roman"/>
                          <a:hlinkClick r:id="rId4"/>
                        </a:rPr>
                        <a:t>"Про альтернативну (невійськову) службу"</a:t>
                      </a:r>
                      <a:r>
                        <a:rPr lang="uk-UA" sz="1600" dirty="0">
                          <a:latin typeface="Times New Roman"/>
                          <a:ea typeface="Calibri"/>
                          <a:cs typeface="Times New Roman"/>
                        </a:rPr>
                        <a:t>,</a:t>
                      </a:r>
                      <a:r>
                        <a:rPr lang="ru-RU" sz="1600" dirty="0">
                          <a:latin typeface="Times New Roman"/>
                          <a:ea typeface="Calibri"/>
                          <a:cs typeface="Times New Roman"/>
                        </a:rPr>
                        <a:t> </a:t>
                      </a:r>
                      <a:r>
                        <a:rPr lang="uk-UA" sz="1600" u="none" strike="noStrike" dirty="0">
                          <a:solidFill>
                            <a:srgbClr val="0000FF"/>
                          </a:solidFill>
                          <a:latin typeface="Times New Roman"/>
                          <a:ea typeface="Calibri"/>
                          <a:cs typeface="Times New Roman"/>
                          <a:hlinkClick r:id="rId5"/>
                        </a:rPr>
                        <a:t>"Про мобілізаційну підготовку та мобілізацію"</a:t>
                      </a:r>
                      <a:endParaRPr lang="ru-RU" sz="1600" dirty="0">
                        <a:latin typeface="Calibri"/>
                        <a:ea typeface="Calibri"/>
                        <a:cs typeface="Times New Roman"/>
                      </a:endParaRPr>
                    </a:p>
                  </a:txBody>
                  <a:tcPr marL="66045" marR="66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latin typeface="Times New Roman"/>
                          <a:ea typeface="Calibri"/>
                          <a:cs typeface="Times New Roman"/>
                        </a:rPr>
                        <a:t>Штраф от 850 до 1700 грн.</a:t>
                      </a:r>
                      <a:endParaRPr lang="ru-RU" sz="1600" dirty="0">
                        <a:latin typeface="Calibri"/>
                        <a:ea typeface="Calibri"/>
                        <a:cs typeface="Times New Roman"/>
                      </a:endParaRPr>
                    </a:p>
                  </a:txBody>
                  <a:tcPr marL="66045" marR="66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657771"/>
                  </a:ext>
                </a:extLst>
              </a:tr>
            </a:tbl>
          </a:graphicData>
        </a:graphic>
      </p:graphicFrame>
    </p:spTree>
    <p:extLst>
      <p:ext uri="{BB962C8B-B14F-4D97-AF65-F5344CB8AC3E}">
        <p14:creationId xmlns:p14="http://schemas.microsoft.com/office/powerpoint/2010/main" val="2367974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DAE97A9-B6E9-4C55-9CE7-46140F5A4B0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5400000">
            <a:off x="-2879792" y="3005246"/>
            <a:ext cx="6775448" cy="872910"/>
          </a:xfrm>
          <a:prstGeom prst="rect">
            <a:avLst/>
          </a:prstGeom>
        </p:spPr>
      </p:pic>
      <p:pic>
        <p:nvPicPr>
          <p:cNvPr id="5" name="Рисунок 4">
            <a:extLst>
              <a:ext uri="{FF2B5EF4-FFF2-40B4-BE49-F238E27FC236}">
                <a16:creationId xmlns:a16="http://schemas.microsoft.com/office/drawing/2014/main" id="{7334B0CF-C51B-47B3-BBD0-D4B8BAB10C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9828" y="-183428"/>
            <a:ext cx="2862222" cy="1498945"/>
          </a:xfrm>
          <a:prstGeom prst="rect">
            <a:avLst/>
          </a:prstGeom>
        </p:spPr>
      </p:pic>
      <p:grpSp>
        <p:nvGrpSpPr>
          <p:cNvPr id="6" name="Группа 5">
            <a:extLst>
              <a:ext uri="{FF2B5EF4-FFF2-40B4-BE49-F238E27FC236}">
                <a16:creationId xmlns:a16="http://schemas.microsoft.com/office/drawing/2014/main" id="{37A034B2-CAC5-48AF-8ED8-48DE8F559D9B}"/>
              </a:ext>
            </a:extLst>
          </p:cNvPr>
          <p:cNvGrpSpPr/>
          <p:nvPr/>
        </p:nvGrpSpPr>
        <p:grpSpPr>
          <a:xfrm>
            <a:off x="10336800" y="6056604"/>
            <a:ext cx="1588800" cy="622398"/>
            <a:chOff x="10389600" y="6161601"/>
            <a:chExt cx="1588800" cy="622398"/>
          </a:xfrm>
        </p:grpSpPr>
        <p:sp>
          <p:nvSpPr>
            <p:cNvPr id="7" name="TextBox 6">
              <a:extLst>
                <a:ext uri="{FF2B5EF4-FFF2-40B4-BE49-F238E27FC236}">
                  <a16:creationId xmlns:a16="http://schemas.microsoft.com/office/drawing/2014/main" id="{C34FFC07-A60C-4CFA-ACCD-8A2127709881}"/>
                </a:ext>
              </a:extLst>
            </p:cNvPr>
            <p:cNvSpPr txBox="1"/>
            <p:nvPr/>
          </p:nvSpPr>
          <p:spPr>
            <a:xfrm>
              <a:off x="10393190" y="6161601"/>
              <a:ext cx="1243210" cy="276999"/>
            </a:xfrm>
            <a:prstGeom prst="rect">
              <a:avLst/>
            </a:prstGeom>
            <a:noFill/>
          </p:spPr>
          <p:txBody>
            <a:bodyPr wrap="square" rtlCol="0">
              <a:spAutoFit/>
            </a:bodyPr>
            <a:lstStyle/>
            <a:p>
              <a:r>
                <a:rPr lang="en-US" sz="1200" u="sng" dirty="0">
                  <a:solidFill>
                    <a:srgbClr val="4778AE"/>
                  </a:solidFill>
                </a:rPr>
                <a:t>www.dsp.gov.ua</a:t>
              </a:r>
              <a:endParaRPr lang="LID4096" sz="1200" u="sng" dirty="0">
                <a:solidFill>
                  <a:srgbClr val="4778AE"/>
                </a:solidFill>
              </a:endParaRPr>
            </a:p>
          </p:txBody>
        </p:sp>
        <p:sp>
          <p:nvSpPr>
            <p:cNvPr id="8" name="TextBox 7">
              <a:extLst>
                <a:ext uri="{FF2B5EF4-FFF2-40B4-BE49-F238E27FC236}">
                  <a16:creationId xmlns:a16="http://schemas.microsoft.com/office/drawing/2014/main" id="{790A1008-9038-48CF-B6D6-42C72C7DC681}"/>
                </a:ext>
              </a:extLst>
            </p:cNvPr>
            <p:cNvSpPr txBox="1"/>
            <p:nvPr/>
          </p:nvSpPr>
          <p:spPr>
            <a:xfrm>
              <a:off x="10389600" y="6507000"/>
              <a:ext cx="1315200" cy="276999"/>
            </a:xfrm>
            <a:prstGeom prst="rect">
              <a:avLst/>
            </a:prstGeom>
            <a:noFill/>
          </p:spPr>
          <p:txBody>
            <a:bodyPr wrap="square" rtlCol="0">
              <a:spAutoFit/>
            </a:bodyPr>
            <a:lstStyle/>
            <a:p>
              <a:r>
                <a:rPr lang="en-US" sz="1200" u="sng" dirty="0">
                  <a:solidFill>
                    <a:srgbClr val="4778AE"/>
                  </a:solidFill>
                </a:rPr>
                <a:t>www.pratsia.in.ua</a:t>
              </a:r>
              <a:endParaRPr lang="LID4096" sz="1200" u="sng" dirty="0">
                <a:solidFill>
                  <a:srgbClr val="4778AE"/>
                </a:solidFill>
              </a:endParaRPr>
            </a:p>
          </p:txBody>
        </p:sp>
        <p:sp>
          <p:nvSpPr>
            <p:cNvPr id="9" name="Блок-схема: решение 8">
              <a:extLst>
                <a:ext uri="{FF2B5EF4-FFF2-40B4-BE49-F238E27FC236}">
                  <a16:creationId xmlns:a16="http://schemas.microsoft.com/office/drawing/2014/main" id="{101858AE-7944-4BE3-9614-2D39AA131080}"/>
                </a:ext>
              </a:extLst>
            </p:cNvPr>
            <p:cNvSpPr/>
            <p:nvPr/>
          </p:nvSpPr>
          <p:spPr>
            <a:xfrm>
              <a:off x="11704800" y="6231700"/>
              <a:ext cx="273600" cy="136800"/>
            </a:xfrm>
            <a:prstGeom prst="flowChartDecision">
              <a:avLst/>
            </a:prstGeom>
            <a:solidFill>
              <a:srgbClr val="F1C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Блок-схема: решение 9">
              <a:extLst>
                <a:ext uri="{FF2B5EF4-FFF2-40B4-BE49-F238E27FC236}">
                  <a16:creationId xmlns:a16="http://schemas.microsoft.com/office/drawing/2014/main" id="{6FEF45DF-96DB-456D-8C7F-9E055D26475B}"/>
                </a:ext>
              </a:extLst>
            </p:cNvPr>
            <p:cNvSpPr/>
            <p:nvPr/>
          </p:nvSpPr>
          <p:spPr>
            <a:xfrm>
              <a:off x="11704800" y="6577099"/>
              <a:ext cx="273600" cy="136800"/>
            </a:xfrm>
            <a:prstGeom prst="flowChartDecision">
              <a:avLst/>
            </a:prstGeom>
            <a:solidFill>
              <a:srgbClr val="F1C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14" name="Google Shape;685;p128">
            <a:extLst>
              <a:ext uri="{FF2B5EF4-FFF2-40B4-BE49-F238E27FC236}">
                <a16:creationId xmlns:a16="http://schemas.microsoft.com/office/drawing/2014/main" id="{085066B2-D04D-486A-8571-71EC184E56BA}"/>
              </a:ext>
            </a:extLst>
          </p:cNvPr>
          <p:cNvSpPr txBox="1"/>
          <p:nvPr/>
        </p:nvSpPr>
        <p:spPr>
          <a:xfrm>
            <a:off x="1147990" y="105230"/>
            <a:ext cx="8387895" cy="800189"/>
          </a:xfrm>
          <a:prstGeom prst="rect">
            <a:avLst/>
          </a:prstGeom>
          <a:noFill/>
          <a:ln>
            <a:noFill/>
          </a:ln>
        </p:spPr>
        <p:txBody>
          <a:bodyPr spcFirstLastPara="1" wrap="square" lIns="91425" tIns="91425" rIns="91425" bIns="91425" anchor="t" anchorCtr="0">
            <a:spAutoFit/>
          </a:bodyPr>
          <a:lstStyle/>
          <a:p>
            <a:pPr lvl="0"/>
            <a:r>
              <a:rPr lang="uk-UA" sz="2000" b="1" dirty="0" smtClean="0">
                <a:solidFill>
                  <a:srgbClr val="2C64DF"/>
                </a:solidFill>
                <a:latin typeface="Rubik"/>
                <a:ea typeface="Rubik"/>
                <a:cs typeface="Rubik"/>
                <a:sym typeface="Rubik"/>
              </a:rPr>
              <a:t>Особливості здійснення державного контролю в умовах воєнного </a:t>
            </a:r>
            <a:r>
              <a:rPr lang="ru-RU" sz="2000" b="1" dirty="0" smtClean="0">
                <a:solidFill>
                  <a:srgbClr val="2C64DF"/>
                </a:solidFill>
                <a:latin typeface="Rubik"/>
                <a:ea typeface="Rubik"/>
                <a:cs typeface="Rubik"/>
                <a:sym typeface="Rubik"/>
              </a:rPr>
              <a:t>стану</a:t>
            </a:r>
            <a:endParaRPr sz="2000" b="1" dirty="0">
              <a:solidFill>
                <a:srgbClr val="2C64DF"/>
              </a:solidFill>
              <a:latin typeface="Rubik"/>
              <a:ea typeface="Rubik"/>
              <a:cs typeface="Rubik"/>
              <a:sym typeface="Rubik"/>
            </a:endParaRPr>
          </a:p>
        </p:txBody>
      </p:sp>
      <p:sp>
        <p:nvSpPr>
          <p:cNvPr id="2" name="Прямоугольник 1">
            <a:extLst>
              <a:ext uri="{FF2B5EF4-FFF2-40B4-BE49-F238E27FC236}">
                <a16:creationId xmlns:a16="http://schemas.microsoft.com/office/drawing/2014/main" id="{EFFB866D-09DC-4C5C-9ED9-6927177B50B0}"/>
              </a:ext>
            </a:extLst>
          </p:cNvPr>
          <p:cNvSpPr/>
          <p:nvPr/>
        </p:nvSpPr>
        <p:spPr>
          <a:xfrm>
            <a:off x="1235074" y="1066801"/>
            <a:ext cx="8036354" cy="5530850"/>
          </a:xfrm>
          <a:prstGeom prst="rect">
            <a:avLst/>
          </a:prstGeom>
          <a:solidFill>
            <a:srgbClr val="FFC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2" name="Прямоугольник 11">
            <a:extLst>
              <a:ext uri="{FF2B5EF4-FFF2-40B4-BE49-F238E27FC236}">
                <a16:creationId xmlns:a16="http://schemas.microsoft.com/office/drawing/2014/main" id="{F85CD332-7A34-4B8E-8E4A-C1D70E58ADF3}"/>
              </a:ext>
            </a:extLst>
          </p:cNvPr>
          <p:cNvSpPr/>
          <p:nvPr/>
        </p:nvSpPr>
        <p:spPr>
          <a:xfrm>
            <a:off x="6096000" y="2046812"/>
            <a:ext cx="5832475" cy="3831176"/>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5" name="Google Shape;685;p128">
            <a:extLst>
              <a:ext uri="{FF2B5EF4-FFF2-40B4-BE49-F238E27FC236}">
                <a16:creationId xmlns:a16="http://schemas.microsoft.com/office/drawing/2014/main" id="{EF1DFD91-DF5E-4F34-BE8F-68694FEC1920}"/>
              </a:ext>
            </a:extLst>
          </p:cNvPr>
          <p:cNvSpPr txBox="1"/>
          <p:nvPr/>
        </p:nvSpPr>
        <p:spPr>
          <a:xfrm>
            <a:off x="1467545" y="1311157"/>
            <a:ext cx="4649353" cy="677078"/>
          </a:xfrm>
          <a:prstGeom prst="rect">
            <a:avLst/>
          </a:prstGeom>
          <a:noFill/>
          <a:ln>
            <a:noFill/>
          </a:ln>
        </p:spPr>
        <p:txBody>
          <a:bodyPr spcFirstLastPara="1" wrap="square" lIns="91425" tIns="91425" rIns="91425" bIns="91425" anchor="t" anchorCtr="0">
            <a:spAutoFit/>
          </a:bodyPr>
          <a:lstStyle/>
          <a:p>
            <a:pPr lvl="0"/>
            <a:r>
              <a:rPr lang="uk-UA" sz="1600" b="1" dirty="0" smtClean="0">
                <a:latin typeface="Rubik" panose="02000604000000020004" pitchFamily="2" charset="-79"/>
                <a:ea typeface="Rubik"/>
                <a:cs typeface="Rubik" panose="02000604000000020004" pitchFamily="2" charset="-79"/>
                <a:sym typeface="Rubik"/>
              </a:rPr>
              <a:t>У період дії воєнного стану можуть проводитися перевірки в частині: </a:t>
            </a:r>
            <a:endParaRPr lang="uk-UA" sz="1600" b="1" dirty="0">
              <a:latin typeface="Rubik" panose="02000604000000020004" pitchFamily="2" charset="-79"/>
              <a:ea typeface="Rubik"/>
              <a:cs typeface="Rubik" panose="02000604000000020004" pitchFamily="2" charset="-79"/>
              <a:sym typeface="Rubik"/>
            </a:endParaRPr>
          </a:p>
        </p:txBody>
      </p:sp>
      <p:sp>
        <p:nvSpPr>
          <p:cNvPr id="16" name="Google Shape;685;p128">
            <a:extLst>
              <a:ext uri="{FF2B5EF4-FFF2-40B4-BE49-F238E27FC236}">
                <a16:creationId xmlns:a16="http://schemas.microsoft.com/office/drawing/2014/main" id="{9661E39C-CBED-4097-A371-723B9ADF0F0B}"/>
              </a:ext>
            </a:extLst>
          </p:cNvPr>
          <p:cNvSpPr txBox="1"/>
          <p:nvPr/>
        </p:nvSpPr>
        <p:spPr>
          <a:xfrm>
            <a:off x="1715195" y="1852317"/>
            <a:ext cx="4090119" cy="830966"/>
          </a:xfrm>
          <a:prstGeom prst="rect">
            <a:avLst/>
          </a:prstGeom>
          <a:noFill/>
          <a:ln>
            <a:noFill/>
          </a:ln>
        </p:spPr>
        <p:txBody>
          <a:bodyPr spcFirstLastPara="1" wrap="square" lIns="91425" tIns="91425" rIns="91425" bIns="91425" anchor="t" anchorCtr="0">
            <a:spAutoFit/>
          </a:bodyPr>
          <a:lstStyle/>
          <a:p>
            <a:pPr lvl="0"/>
            <a:r>
              <a:rPr lang="uk-UA" sz="1400" dirty="0" smtClean="0">
                <a:latin typeface="Rubik" panose="02000604000000020004" pitchFamily="2" charset="-79"/>
                <a:ea typeface="Rubik"/>
                <a:cs typeface="Rubik" panose="02000604000000020004" pitchFamily="2" charset="-79"/>
                <a:sym typeface="Rubik"/>
              </a:rPr>
              <a:t>додержання вимог Закону України «Про організацію трудових відносин в умовах воєнного стану»</a:t>
            </a:r>
            <a:endParaRPr lang="uk-UA" sz="1400" dirty="0">
              <a:latin typeface="Rubik" panose="02000604000000020004" pitchFamily="2" charset="-79"/>
              <a:ea typeface="Rubik"/>
              <a:cs typeface="Rubik" panose="02000604000000020004" pitchFamily="2" charset="-79"/>
              <a:sym typeface="Rubik"/>
            </a:endParaRPr>
          </a:p>
        </p:txBody>
      </p:sp>
      <p:sp>
        <p:nvSpPr>
          <p:cNvPr id="17" name="Google Shape;685;p128">
            <a:extLst>
              <a:ext uri="{FF2B5EF4-FFF2-40B4-BE49-F238E27FC236}">
                <a16:creationId xmlns:a16="http://schemas.microsoft.com/office/drawing/2014/main" id="{ABD0FA08-91DA-448E-837A-018C7B73391A}"/>
              </a:ext>
            </a:extLst>
          </p:cNvPr>
          <p:cNvSpPr txBox="1"/>
          <p:nvPr/>
        </p:nvSpPr>
        <p:spPr>
          <a:xfrm>
            <a:off x="1710646" y="2540494"/>
            <a:ext cx="4090119" cy="615523"/>
          </a:xfrm>
          <a:prstGeom prst="rect">
            <a:avLst/>
          </a:prstGeom>
          <a:noFill/>
          <a:ln>
            <a:noFill/>
          </a:ln>
        </p:spPr>
        <p:txBody>
          <a:bodyPr spcFirstLastPara="1" wrap="square" lIns="91425" tIns="91425" rIns="91425" bIns="91425" anchor="t" anchorCtr="0">
            <a:spAutoFit/>
          </a:bodyPr>
          <a:lstStyle/>
          <a:p>
            <a:pPr lvl="0"/>
            <a:r>
              <a:rPr lang="uk-UA" sz="1400" dirty="0" smtClean="0">
                <a:latin typeface="Rubik" panose="02000604000000020004" pitchFamily="2" charset="-79"/>
                <a:ea typeface="Rubik"/>
                <a:cs typeface="Rubik" panose="02000604000000020004" pitchFamily="2" charset="-79"/>
                <a:sym typeface="Rubik"/>
              </a:rPr>
              <a:t>з питань виявлення неоформлених трудових відносин</a:t>
            </a:r>
            <a:endParaRPr lang="uk-UA" sz="1400" dirty="0">
              <a:latin typeface="Rubik" panose="02000604000000020004" pitchFamily="2" charset="-79"/>
              <a:ea typeface="Rubik"/>
              <a:cs typeface="Rubik" panose="02000604000000020004" pitchFamily="2" charset="-79"/>
              <a:sym typeface="Rubik"/>
            </a:endParaRPr>
          </a:p>
        </p:txBody>
      </p:sp>
      <p:sp>
        <p:nvSpPr>
          <p:cNvPr id="18" name="Google Shape;685;p128">
            <a:extLst>
              <a:ext uri="{FF2B5EF4-FFF2-40B4-BE49-F238E27FC236}">
                <a16:creationId xmlns:a16="http://schemas.microsoft.com/office/drawing/2014/main" id="{252BF41D-BAA6-4EE3-810E-3D47610C2037}"/>
              </a:ext>
            </a:extLst>
          </p:cNvPr>
          <p:cNvSpPr txBox="1"/>
          <p:nvPr/>
        </p:nvSpPr>
        <p:spPr>
          <a:xfrm>
            <a:off x="1710645" y="3055632"/>
            <a:ext cx="4090119" cy="615523"/>
          </a:xfrm>
          <a:prstGeom prst="rect">
            <a:avLst/>
          </a:prstGeom>
          <a:noFill/>
          <a:ln>
            <a:noFill/>
          </a:ln>
        </p:spPr>
        <p:txBody>
          <a:bodyPr spcFirstLastPara="1" wrap="square" lIns="91425" tIns="91425" rIns="91425" bIns="91425" anchor="t" anchorCtr="0">
            <a:spAutoFit/>
          </a:bodyPr>
          <a:lstStyle/>
          <a:p>
            <a:pPr lvl="0"/>
            <a:r>
              <a:rPr lang="uk-UA" sz="1400" dirty="0" smtClean="0">
                <a:latin typeface="Rubik" panose="02000604000000020004" pitchFamily="2" charset="-79"/>
                <a:ea typeface="Rubik"/>
                <a:cs typeface="Rubik" panose="02000604000000020004" pitchFamily="2" charset="-79"/>
                <a:sym typeface="Rubik"/>
              </a:rPr>
              <a:t>законності припинення трудових договорів</a:t>
            </a:r>
            <a:endParaRPr lang="uk-UA" sz="1400" dirty="0">
              <a:latin typeface="Rubik" panose="02000604000000020004" pitchFamily="2" charset="-79"/>
              <a:ea typeface="Rubik"/>
              <a:cs typeface="Rubik" panose="02000604000000020004" pitchFamily="2" charset="-79"/>
              <a:sym typeface="Rubik"/>
            </a:endParaRPr>
          </a:p>
        </p:txBody>
      </p:sp>
      <p:grpSp>
        <p:nvGrpSpPr>
          <p:cNvPr id="22" name="Группа 21">
            <a:extLst>
              <a:ext uri="{FF2B5EF4-FFF2-40B4-BE49-F238E27FC236}">
                <a16:creationId xmlns:a16="http://schemas.microsoft.com/office/drawing/2014/main" id="{04D60E21-B701-4D36-9A6B-986D89BBAAC0}"/>
              </a:ext>
            </a:extLst>
          </p:cNvPr>
          <p:cNvGrpSpPr/>
          <p:nvPr/>
        </p:nvGrpSpPr>
        <p:grpSpPr>
          <a:xfrm>
            <a:off x="1559482" y="2021856"/>
            <a:ext cx="104776" cy="82550"/>
            <a:chOff x="1628774" y="1924050"/>
            <a:chExt cx="104776" cy="82550"/>
          </a:xfrm>
        </p:grpSpPr>
        <p:sp>
          <p:nvSpPr>
            <p:cNvPr id="19" name="Прямоугольник: скругленные углы 18">
              <a:extLst>
                <a:ext uri="{FF2B5EF4-FFF2-40B4-BE49-F238E27FC236}">
                  <a16:creationId xmlns:a16="http://schemas.microsoft.com/office/drawing/2014/main" id="{4C7958A3-ECD0-412E-90E9-D176A7FC4D32}"/>
                </a:ext>
              </a:extLst>
            </p:cNvPr>
            <p:cNvSpPr/>
            <p:nvPr/>
          </p:nvSpPr>
          <p:spPr>
            <a:xfrm rot="5400000">
              <a:off x="1639887" y="1912937"/>
              <a:ext cx="82550" cy="104776"/>
            </a:xfrm>
            <a:prstGeom prst="roundRect">
              <a:avLst>
                <a:gd name="adj" fmla="val 50000"/>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1" name="Прямоугольник 20">
              <a:extLst>
                <a:ext uri="{FF2B5EF4-FFF2-40B4-BE49-F238E27FC236}">
                  <a16:creationId xmlns:a16="http://schemas.microsoft.com/office/drawing/2014/main" id="{F5957D28-3D07-45FA-850E-8F119813F099}"/>
                </a:ext>
              </a:extLst>
            </p:cNvPr>
            <p:cNvSpPr/>
            <p:nvPr/>
          </p:nvSpPr>
          <p:spPr>
            <a:xfrm>
              <a:off x="1628774" y="1924050"/>
              <a:ext cx="68400" cy="82550"/>
            </a:xfrm>
            <a:prstGeom prst="rect">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23" name="Группа 22">
            <a:extLst>
              <a:ext uri="{FF2B5EF4-FFF2-40B4-BE49-F238E27FC236}">
                <a16:creationId xmlns:a16="http://schemas.microsoft.com/office/drawing/2014/main" id="{2873618B-30B5-4612-90B2-3AB1EE3BF9E2}"/>
              </a:ext>
            </a:extLst>
          </p:cNvPr>
          <p:cNvGrpSpPr/>
          <p:nvPr/>
        </p:nvGrpSpPr>
        <p:grpSpPr>
          <a:xfrm>
            <a:off x="1555757" y="2708683"/>
            <a:ext cx="104776" cy="82550"/>
            <a:chOff x="1628774" y="1924050"/>
            <a:chExt cx="104776" cy="82550"/>
          </a:xfrm>
        </p:grpSpPr>
        <p:sp>
          <p:nvSpPr>
            <p:cNvPr id="24" name="Прямоугольник: скругленные углы 23">
              <a:extLst>
                <a:ext uri="{FF2B5EF4-FFF2-40B4-BE49-F238E27FC236}">
                  <a16:creationId xmlns:a16="http://schemas.microsoft.com/office/drawing/2014/main" id="{E850A8F6-0700-41B1-81C0-5B29FD03E6BB}"/>
                </a:ext>
              </a:extLst>
            </p:cNvPr>
            <p:cNvSpPr/>
            <p:nvPr/>
          </p:nvSpPr>
          <p:spPr>
            <a:xfrm rot="5400000">
              <a:off x="1639887" y="1912937"/>
              <a:ext cx="82550" cy="104776"/>
            </a:xfrm>
            <a:prstGeom prst="roundRect">
              <a:avLst>
                <a:gd name="adj" fmla="val 50000"/>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5" name="Прямоугольник 24">
              <a:extLst>
                <a:ext uri="{FF2B5EF4-FFF2-40B4-BE49-F238E27FC236}">
                  <a16:creationId xmlns:a16="http://schemas.microsoft.com/office/drawing/2014/main" id="{FC61DB4F-1655-4579-9ADB-6D1A79B2F457}"/>
                </a:ext>
              </a:extLst>
            </p:cNvPr>
            <p:cNvSpPr/>
            <p:nvPr/>
          </p:nvSpPr>
          <p:spPr>
            <a:xfrm>
              <a:off x="1628774" y="1924050"/>
              <a:ext cx="68400" cy="82550"/>
            </a:xfrm>
            <a:prstGeom prst="rect">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26" name="Группа 25">
            <a:extLst>
              <a:ext uri="{FF2B5EF4-FFF2-40B4-BE49-F238E27FC236}">
                <a16:creationId xmlns:a16="http://schemas.microsoft.com/office/drawing/2014/main" id="{A9CD4DFC-81EB-46BC-87A2-2C1F320E73A6}"/>
              </a:ext>
            </a:extLst>
          </p:cNvPr>
          <p:cNvGrpSpPr/>
          <p:nvPr/>
        </p:nvGrpSpPr>
        <p:grpSpPr>
          <a:xfrm>
            <a:off x="1552552" y="3223124"/>
            <a:ext cx="104776" cy="82550"/>
            <a:chOff x="1628774" y="1924050"/>
            <a:chExt cx="104776" cy="82550"/>
          </a:xfrm>
        </p:grpSpPr>
        <p:sp>
          <p:nvSpPr>
            <p:cNvPr id="27" name="Прямоугольник: скругленные углы 26">
              <a:extLst>
                <a:ext uri="{FF2B5EF4-FFF2-40B4-BE49-F238E27FC236}">
                  <a16:creationId xmlns:a16="http://schemas.microsoft.com/office/drawing/2014/main" id="{170E21AC-A135-4B42-A5B2-5EDFCE789296}"/>
                </a:ext>
              </a:extLst>
            </p:cNvPr>
            <p:cNvSpPr/>
            <p:nvPr/>
          </p:nvSpPr>
          <p:spPr>
            <a:xfrm rot="5400000">
              <a:off x="1639887" y="1912937"/>
              <a:ext cx="82550" cy="104776"/>
            </a:xfrm>
            <a:prstGeom prst="roundRect">
              <a:avLst>
                <a:gd name="adj" fmla="val 50000"/>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8" name="Прямоугольник 27">
              <a:extLst>
                <a:ext uri="{FF2B5EF4-FFF2-40B4-BE49-F238E27FC236}">
                  <a16:creationId xmlns:a16="http://schemas.microsoft.com/office/drawing/2014/main" id="{E663DD0B-1FB4-4656-8CA7-A85F9C94A095}"/>
                </a:ext>
              </a:extLst>
            </p:cNvPr>
            <p:cNvSpPr/>
            <p:nvPr/>
          </p:nvSpPr>
          <p:spPr>
            <a:xfrm>
              <a:off x="1628774" y="1924050"/>
              <a:ext cx="68400" cy="82550"/>
            </a:xfrm>
            <a:prstGeom prst="rect">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29" name="Google Shape;685;p128">
            <a:extLst>
              <a:ext uri="{FF2B5EF4-FFF2-40B4-BE49-F238E27FC236}">
                <a16:creationId xmlns:a16="http://schemas.microsoft.com/office/drawing/2014/main" id="{828F9CFF-1402-4DEE-8C4A-C2EE0D2912F5}"/>
              </a:ext>
            </a:extLst>
          </p:cNvPr>
          <p:cNvSpPr txBox="1"/>
          <p:nvPr/>
        </p:nvSpPr>
        <p:spPr>
          <a:xfrm>
            <a:off x="1467545" y="3459605"/>
            <a:ext cx="4649353" cy="430857"/>
          </a:xfrm>
          <a:prstGeom prst="rect">
            <a:avLst/>
          </a:prstGeom>
          <a:noFill/>
          <a:ln>
            <a:noFill/>
          </a:ln>
        </p:spPr>
        <p:txBody>
          <a:bodyPr spcFirstLastPara="1" wrap="square" lIns="91425" tIns="91425" rIns="91425" bIns="91425" anchor="t" anchorCtr="0">
            <a:spAutoFit/>
          </a:bodyPr>
          <a:lstStyle/>
          <a:p>
            <a:pPr lvl="0"/>
            <a:r>
              <a:rPr lang="uk-UA" sz="1600" b="1" dirty="0" smtClean="0">
                <a:latin typeface="Rubik" panose="02000604000000020004" pitchFamily="2" charset="-79"/>
                <a:ea typeface="Rubik"/>
                <a:cs typeface="Rubik" panose="02000604000000020004" pitchFamily="2" charset="-79"/>
                <a:sym typeface="Rubik"/>
              </a:rPr>
              <a:t>Підстави для проведення перевірок</a:t>
            </a:r>
            <a:r>
              <a:rPr lang="ru-RU" sz="1600" b="1" dirty="0" smtClean="0">
                <a:latin typeface="Rubik" panose="02000604000000020004" pitchFamily="2" charset="-79"/>
                <a:ea typeface="Rubik"/>
                <a:cs typeface="Rubik" panose="02000604000000020004" pitchFamily="2" charset="-79"/>
                <a:sym typeface="Rubik"/>
              </a:rPr>
              <a:t>:</a:t>
            </a:r>
            <a:endParaRPr lang="ru-RU" sz="1600" b="1" dirty="0">
              <a:latin typeface="Rubik" panose="02000604000000020004" pitchFamily="2" charset="-79"/>
              <a:ea typeface="Rubik"/>
              <a:cs typeface="Rubik" panose="02000604000000020004" pitchFamily="2" charset="-79"/>
              <a:sym typeface="Rubik"/>
            </a:endParaRPr>
          </a:p>
        </p:txBody>
      </p:sp>
      <p:sp>
        <p:nvSpPr>
          <p:cNvPr id="30" name="Прямоугольник 29">
            <a:extLst>
              <a:ext uri="{FF2B5EF4-FFF2-40B4-BE49-F238E27FC236}">
                <a16:creationId xmlns:a16="http://schemas.microsoft.com/office/drawing/2014/main" id="{225335C5-F9EA-4344-A185-063002CE11BA}"/>
              </a:ext>
            </a:extLst>
          </p:cNvPr>
          <p:cNvSpPr/>
          <p:nvPr/>
        </p:nvSpPr>
        <p:spPr>
          <a:xfrm>
            <a:off x="11788398" y="2882901"/>
            <a:ext cx="159050" cy="1898651"/>
          </a:xfrm>
          <a:prstGeom prst="rect">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1" name="Google Shape;685;p128">
            <a:extLst>
              <a:ext uri="{FF2B5EF4-FFF2-40B4-BE49-F238E27FC236}">
                <a16:creationId xmlns:a16="http://schemas.microsoft.com/office/drawing/2014/main" id="{ADBC14E7-3C29-47DD-B2AA-DA4BEA9E1422}"/>
              </a:ext>
            </a:extLst>
          </p:cNvPr>
          <p:cNvSpPr txBox="1"/>
          <p:nvPr/>
        </p:nvSpPr>
        <p:spPr>
          <a:xfrm>
            <a:off x="1715195" y="3754028"/>
            <a:ext cx="4090119" cy="400079"/>
          </a:xfrm>
          <a:prstGeom prst="rect">
            <a:avLst/>
          </a:prstGeom>
          <a:noFill/>
          <a:ln>
            <a:noFill/>
          </a:ln>
        </p:spPr>
        <p:txBody>
          <a:bodyPr spcFirstLastPara="1" wrap="square" lIns="91425" tIns="91425" rIns="91425" bIns="91425" anchor="t" anchorCtr="0">
            <a:spAutoFit/>
          </a:bodyPr>
          <a:lstStyle/>
          <a:p>
            <a:pPr lvl="0"/>
            <a:r>
              <a:rPr lang="uk-UA" sz="1400" dirty="0" smtClean="0">
                <a:latin typeface="Rubik" panose="02000604000000020004" pitchFamily="2" charset="-79"/>
                <a:ea typeface="Rubik"/>
                <a:cs typeface="Rubik" panose="02000604000000020004" pitchFamily="2" charset="-79"/>
                <a:sym typeface="Rubik"/>
              </a:rPr>
              <a:t>звернення працівника</a:t>
            </a:r>
            <a:r>
              <a:rPr lang="ru-RU" sz="1400" dirty="0" smtClean="0">
                <a:latin typeface="Rubik" panose="02000604000000020004" pitchFamily="2" charset="-79"/>
                <a:ea typeface="Rubik"/>
                <a:cs typeface="Rubik" panose="02000604000000020004" pitchFamily="2" charset="-79"/>
                <a:sym typeface="Rubik"/>
              </a:rPr>
              <a:t>,</a:t>
            </a:r>
            <a:endParaRPr lang="ru-RU" sz="1400" dirty="0">
              <a:latin typeface="Rubik" panose="02000604000000020004" pitchFamily="2" charset="-79"/>
              <a:ea typeface="Rubik"/>
              <a:cs typeface="Rubik" panose="02000604000000020004" pitchFamily="2" charset="-79"/>
              <a:sym typeface="Rubik"/>
            </a:endParaRPr>
          </a:p>
        </p:txBody>
      </p:sp>
      <p:grpSp>
        <p:nvGrpSpPr>
          <p:cNvPr id="32" name="Группа 31">
            <a:extLst>
              <a:ext uri="{FF2B5EF4-FFF2-40B4-BE49-F238E27FC236}">
                <a16:creationId xmlns:a16="http://schemas.microsoft.com/office/drawing/2014/main" id="{10E6D04C-CBE5-4516-8D30-BA3547FE2310}"/>
              </a:ext>
            </a:extLst>
          </p:cNvPr>
          <p:cNvGrpSpPr/>
          <p:nvPr/>
        </p:nvGrpSpPr>
        <p:grpSpPr>
          <a:xfrm>
            <a:off x="1559482" y="3923567"/>
            <a:ext cx="104776" cy="82550"/>
            <a:chOff x="1628774" y="1924050"/>
            <a:chExt cx="104776" cy="82550"/>
          </a:xfrm>
        </p:grpSpPr>
        <p:sp>
          <p:nvSpPr>
            <p:cNvPr id="33" name="Прямоугольник: скругленные углы 32">
              <a:extLst>
                <a:ext uri="{FF2B5EF4-FFF2-40B4-BE49-F238E27FC236}">
                  <a16:creationId xmlns:a16="http://schemas.microsoft.com/office/drawing/2014/main" id="{8D74E80B-6C8F-4FBC-BE97-79F79C59A3AA}"/>
                </a:ext>
              </a:extLst>
            </p:cNvPr>
            <p:cNvSpPr/>
            <p:nvPr/>
          </p:nvSpPr>
          <p:spPr>
            <a:xfrm rot="5400000">
              <a:off x="1639887" y="1912937"/>
              <a:ext cx="82550" cy="104776"/>
            </a:xfrm>
            <a:prstGeom prst="roundRect">
              <a:avLst>
                <a:gd name="adj" fmla="val 50000"/>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4" name="Прямоугольник 33">
              <a:extLst>
                <a:ext uri="{FF2B5EF4-FFF2-40B4-BE49-F238E27FC236}">
                  <a16:creationId xmlns:a16="http://schemas.microsoft.com/office/drawing/2014/main" id="{8E18CE9D-69CB-48D0-BB80-68698940FA57}"/>
                </a:ext>
              </a:extLst>
            </p:cNvPr>
            <p:cNvSpPr/>
            <p:nvPr/>
          </p:nvSpPr>
          <p:spPr>
            <a:xfrm>
              <a:off x="1628774" y="1924050"/>
              <a:ext cx="68400" cy="82550"/>
            </a:xfrm>
            <a:prstGeom prst="rect">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35" name="Google Shape;685;p128">
            <a:extLst>
              <a:ext uri="{FF2B5EF4-FFF2-40B4-BE49-F238E27FC236}">
                <a16:creationId xmlns:a16="http://schemas.microsoft.com/office/drawing/2014/main" id="{D7D36F24-A64E-4B17-8C3A-5514559B9E77}"/>
              </a:ext>
            </a:extLst>
          </p:cNvPr>
          <p:cNvSpPr txBox="1"/>
          <p:nvPr/>
        </p:nvSpPr>
        <p:spPr>
          <a:xfrm>
            <a:off x="1715195" y="4028219"/>
            <a:ext cx="4090119" cy="400079"/>
          </a:xfrm>
          <a:prstGeom prst="rect">
            <a:avLst/>
          </a:prstGeom>
          <a:noFill/>
          <a:ln>
            <a:noFill/>
          </a:ln>
        </p:spPr>
        <p:txBody>
          <a:bodyPr spcFirstLastPara="1" wrap="square" lIns="91425" tIns="91425" rIns="91425" bIns="91425" anchor="t" anchorCtr="0">
            <a:spAutoFit/>
          </a:bodyPr>
          <a:lstStyle/>
          <a:p>
            <a:pPr lvl="0"/>
            <a:r>
              <a:rPr lang="uk-UA" sz="1400" dirty="0" smtClean="0">
                <a:latin typeface="Rubik" panose="02000604000000020004" pitchFamily="2" charset="-79"/>
                <a:ea typeface="Rubik"/>
                <a:cs typeface="Rubik" panose="02000604000000020004" pitchFamily="2" charset="-79"/>
                <a:sym typeface="Rubik"/>
              </a:rPr>
              <a:t>доручення Прем'єр-міністра України</a:t>
            </a:r>
            <a:r>
              <a:rPr lang="ru-RU" sz="1400" dirty="0" smtClean="0">
                <a:latin typeface="Rubik" panose="02000604000000020004" pitchFamily="2" charset="-79"/>
                <a:ea typeface="Rubik"/>
                <a:cs typeface="Rubik" panose="02000604000000020004" pitchFamily="2" charset="-79"/>
                <a:sym typeface="Rubik"/>
              </a:rPr>
              <a:t>, </a:t>
            </a:r>
            <a:endParaRPr lang="ru-RU" sz="1400" dirty="0">
              <a:latin typeface="Rubik" panose="02000604000000020004" pitchFamily="2" charset="-79"/>
              <a:ea typeface="Rubik"/>
              <a:cs typeface="Rubik" panose="02000604000000020004" pitchFamily="2" charset="-79"/>
              <a:sym typeface="Rubik"/>
            </a:endParaRPr>
          </a:p>
        </p:txBody>
      </p:sp>
      <p:grpSp>
        <p:nvGrpSpPr>
          <p:cNvPr id="36" name="Группа 35">
            <a:extLst>
              <a:ext uri="{FF2B5EF4-FFF2-40B4-BE49-F238E27FC236}">
                <a16:creationId xmlns:a16="http://schemas.microsoft.com/office/drawing/2014/main" id="{7314B99F-6BFC-4CAD-803A-55474A80DA7F}"/>
              </a:ext>
            </a:extLst>
          </p:cNvPr>
          <p:cNvGrpSpPr/>
          <p:nvPr/>
        </p:nvGrpSpPr>
        <p:grpSpPr>
          <a:xfrm>
            <a:off x="1559482" y="4205378"/>
            <a:ext cx="104776" cy="82550"/>
            <a:chOff x="1628774" y="1924050"/>
            <a:chExt cx="104776" cy="82550"/>
          </a:xfrm>
        </p:grpSpPr>
        <p:sp>
          <p:nvSpPr>
            <p:cNvPr id="37" name="Прямоугольник: скругленные углы 36">
              <a:extLst>
                <a:ext uri="{FF2B5EF4-FFF2-40B4-BE49-F238E27FC236}">
                  <a16:creationId xmlns:a16="http://schemas.microsoft.com/office/drawing/2014/main" id="{84676155-DE66-4ECB-BF4E-1D819AE61217}"/>
                </a:ext>
              </a:extLst>
            </p:cNvPr>
            <p:cNvSpPr/>
            <p:nvPr/>
          </p:nvSpPr>
          <p:spPr>
            <a:xfrm rot="5400000">
              <a:off x="1639887" y="1912937"/>
              <a:ext cx="82550" cy="104776"/>
            </a:xfrm>
            <a:prstGeom prst="roundRect">
              <a:avLst>
                <a:gd name="adj" fmla="val 50000"/>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8" name="Прямоугольник 37">
              <a:extLst>
                <a:ext uri="{FF2B5EF4-FFF2-40B4-BE49-F238E27FC236}">
                  <a16:creationId xmlns:a16="http://schemas.microsoft.com/office/drawing/2014/main" id="{30B338D2-2650-40EB-A8EB-CCD283435155}"/>
                </a:ext>
              </a:extLst>
            </p:cNvPr>
            <p:cNvSpPr/>
            <p:nvPr/>
          </p:nvSpPr>
          <p:spPr>
            <a:xfrm>
              <a:off x="1628774" y="1924050"/>
              <a:ext cx="68400" cy="82550"/>
            </a:xfrm>
            <a:prstGeom prst="rect">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39" name="Google Shape;685;p128">
            <a:extLst>
              <a:ext uri="{FF2B5EF4-FFF2-40B4-BE49-F238E27FC236}">
                <a16:creationId xmlns:a16="http://schemas.microsoft.com/office/drawing/2014/main" id="{37BA7B1D-985C-4023-8989-121F30EBB461}"/>
              </a:ext>
            </a:extLst>
          </p:cNvPr>
          <p:cNvSpPr txBox="1"/>
          <p:nvPr/>
        </p:nvSpPr>
        <p:spPr>
          <a:xfrm>
            <a:off x="1715195" y="4300398"/>
            <a:ext cx="4090119" cy="400079"/>
          </a:xfrm>
          <a:prstGeom prst="rect">
            <a:avLst/>
          </a:prstGeom>
          <a:noFill/>
          <a:ln>
            <a:noFill/>
          </a:ln>
        </p:spPr>
        <p:txBody>
          <a:bodyPr spcFirstLastPara="1" wrap="square" lIns="91425" tIns="91425" rIns="91425" bIns="91425" anchor="t" anchorCtr="0">
            <a:spAutoFit/>
          </a:bodyPr>
          <a:lstStyle/>
          <a:p>
            <a:pPr lvl="0"/>
            <a:r>
              <a:rPr lang="uk-UA" sz="1400" dirty="0" smtClean="0">
                <a:latin typeface="Rubik" panose="02000604000000020004" pitchFamily="2" charset="-79"/>
                <a:ea typeface="Rubik"/>
                <a:cs typeface="Rubik" panose="02000604000000020004" pitchFamily="2" charset="-79"/>
                <a:sym typeface="Rubik"/>
              </a:rPr>
              <a:t>настання нещасного випадку або аварії, </a:t>
            </a:r>
            <a:endParaRPr lang="uk-UA" sz="1400" dirty="0">
              <a:latin typeface="Rubik" panose="02000604000000020004" pitchFamily="2" charset="-79"/>
              <a:ea typeface="Rubik"/>
              <a:cs typeface="Rubik" panose="02000604000000020004" pitchFamily="2" charset="-79"/>
              <a:sym typeface="Rubik"/>
            </a:endParaRPr>
          </a:p>
        </p:txBody>
      </p:sp>
      <p:grpSp>
        <p:nvGrpSpPr>
          <p:cNvPr id="40" name="Группа 39">
            <a:extLst>
              <a:ext uri="{FF2B5EF4-FFF2-40B4-BE49-F238E27FC236}">
                <a16:creationId xmlns:a16="http://schemas.microsoft.com/office/drawing/2014/main" id="{D3BCA0D5-CC51-46AA-9196-9720E5F8B288}"/>
              </a:ext>
            </a:extLst>
          </p:cNvPr>
          <p:cNvGrpSpPr/>
          <p:nvPr/>
        </p:nvGrpSpPr>
        <p:grpSpPr>
          <a:xfrm>
            <a:off x="1559482" y="4477557"/>
            <a:ext cx="104776" cy="82550"/>
            <a:chOff x="1628774" y="1924050"/>
            <a:chExt cx="104776" cy="82550"/>
          </a:xfrm>
        </p:grpSpPr>
        <p:sp>
          <p:nvSpPr>
            <p:cNvPr id="41" name="Прямоугольник: скругленные углы 40">
              <a:extLst>
                <a:ext uri="{FF2B5EF4-FFF2-40B4-BE49-F238E27FC236}">
                  <a16:creationId xmlns:a16="http://schemas.microsoft.com/office/drawing/2014/main" id="{B0588E49-733F-4350-980A-DE0397772ED7}"/>
                </a:ext>
              </a:extLst>
            </p:cNvPr>
            <p:cNvSpPr/>
            <p:nvPr/>
          </p:nvSpPr>
          <p:spPr>
            <a:xfrm rot="5400000">
              <a:off x="1639887" y="1912937"/>
              <a:ext cx="82550" cy="104776"/>
            </a:xfrm>
            <a:prstGeom prst="roundRect">
              <a:avLst>
                <a:gd name="adj" fmla="val 50000"/>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2" name="Прямоугольник 41">
              <a:extLst>
                <a:ext uri="{FF2B5EF4-FFF2-40B4-BE49-F238E27FC236}">
                  <a16:creationId xmlns:a16="http://schemas.microsoft.com/office/drawing/2014/main" id="{8B1CBF9E-7E14-4B6F-8270-F6AFE751D29E}"/>
                </a:ext>
              </a:extLst>
            </p:cNvPr>
            <p:cNvSpPr/>
            <p:nvPr/>
          </p:nvSpPr>
          <p:spPr>
            <a:xfrm>
              <a:off x="1628774" y="1924050"/>
              <a:ext cx="68400" cy="82550"/>
            </a:xfrm>
            <a:prstGeom prst="rect">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43" name="Google Shape;685;p128">
            <a:extLst>
              <a:ext uri="{FF2B5EF4-FFF2-40B4-BE49-F238E27FC236}">
                <a16:creationId xmlns:a16="http://schemas.microsoft.com/office/drawing/2014/main" id="{B7ED1F14-3B69-41DC-9E52-05DE40F0A723}"/>
              </a:ext>
            </a:extLst>
          </p:cNvPr>
          <p:cNvSpPr txBox="1"/>
          <p:nvPr/>
        </p:nvSpPr>
        <p:spPr>
          <a:xfrm>
            <a:off x="1715195" y="4568476"/>
            <a:ext cx="4090119" cy="400079"/>
          </a:xfrm>
          <a:prstGeom prst="rect">
            <a:avLst/>
          </a:prstGeom>
          <a:noFill/>
          <a:ln>
            <a:noFill/>
          </a:ln>
        </p:spPr>
        <p:txBody>
          <a:bodyPr spcFirstLastPara="1" wrap="square" lIns="91425" tIns="91425" rIns="91425" bIns="91425" anchor="t" anchorCtr="0">
            <a:spAutoFit/>
          </a:bodyPr>
          <a:lstStyle/>
          <a:p>
            <a:pPr lvl="0"/>
            <a:r>
              <a:rPr lang="uk-UA" sz="1400" dirty="0" smtClean="0">
                <a:latin typeface="Rubik" panose="02000604000000020004" pitchFamily="2" charset="-79"/>
                <a:ea typeface="Rubik"/>
                <a:cs typeface="Rubik" panose="02000604000000020004" pitchFamily="2" charset="-79"/>
                <a:sym typeface="Rubik"/>
              </a:rPr>
              <a:t>звернення</a:t>
            </a:r>
            <a:r>
              <a:rPr lang="ru-RU" sz="1400" dirty="0" smtClean="0">
                <a:latin typeface="Rubik" panose="02000604000000020004" pitchFamily="2" charset="-79"/>
                <a:ea typeface="Rubik"/>
                <a:cs typeface="Rubik" panose="02000604000000020004" pitchFamily="2" charset="-79"/>
                <a:sym typeface="Rubik"/>
              </a:rPr>
              <a:t> </a:t>
            </a:r>
            <a:r>
              <a:rPr lang="ru-RU" sz="1400" dirty="0">
                <a:latin typeface="Rubik" panose="02000604000000020004" pitchFamily="2" charset="-79"/>
                <a:ea typeface="Rubik"/>
                <a:cs typeface="Rubik" panose="02000604000000020004" pitchFamily="2" charset="-79"/>
                <a:sym typeface="Rubik"/>
              </a:rPr>
              <a:t>ОМС,</a:t>
            </a:r>
          </a:p>
        </p:txBody>
      </p:sp>
      <p:grpSp>
        <p:nvGrpSpPr>
          <p:cNvPr id="44" name="Группа 43">
            <a:extLst>
              <a:ext uri="{FF2B5EF4-FFF2-40B4-BE49-F238E27FC236}">
                <a16:creationId xmlns:a16="http://schemas.microsoft.com/office/drawing/2014/main" id="{AEDD587E-1089-4A9A-BCC1-7570AB8A0249}"/>
              </a:ext>
            </a:extLst>
          </p:cNvPr>
          <p:cNvGrpSpPr/>
          <p:nvPr/>
        </p:nvGrpSpPr>
        <p:grpSpPr>
          <a:xfrm>
            <a:off x="1559482" y="4730395"/>
            <a:ext cx="104776" cy="82550"/>
            <a:chOff x="1628774" y="1924050"/>
            <a:chExt cx="104776" cy="82550"/>
          </a:xfrm>
        </p:grpSpPr>
        <p:sp>
          <p:nvSpPr>
            <p:cNvPr id="45" name="Прямоугольник: скругленные углы 44">
              <a:extLst>
                <a:ext uri="{FF2B5EF4-FFF2-40B4-BE49-F238E27FC236}">
                  <a16:creationId xmlns:a16="http://schemas.microsoft.com/office/drawing/2014/main" id="{1BE1799D-9919-457C-A8F7-274FD77CDD33}"/>
                </a:ext>
              </a:extLst>
            </p:cNvPr>
            <p:cNvSpPr/>
            <p:nvPr/>
          </p:nvSpPr>
          <p:spPr>
            <a:xfrm rot="5400000">
              <a:off x="1639887" y="1912937"/>
              <a:ext cx="82550" cy="104776"/>
            </a:xfrm>
            <a:prstGeom prst="roundRect">
              <a:avLst>
                <a:gd name="adj" fmla="val 50000"/>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6" name="Прямоугольник 45">
              <a:extLst>
                <a:ext uri="{FF2B5EF4-FFF2-40B4-BE49-F238E27FC236}">
                  <a16:creationId xmlns:a16="http://schemas.microsoft.com/office/drawing/2014/main" id="{A1EE3395-346E-4D18-A1D2-548BEBA15636}"/>
                </a:ext>
              </a:extLst>
            </p:cNvPr>
            <p:cNvSpPr/>
            <p:nvPr/>
          </p:nvSpPr>
          <p:spPr>
            <a:xfrm>
              <a:off x="1628774" y="1924050"/>
              <a:ext cx="68400" cy="82550"/>
            </a:xfrm>
            <a:prstGeom prst="rect">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47" name="Google Shape;685;p128">
            <a:extLst>
              <a:ext uri="{FF2B5EF4-FFF2-40B4-BE49-F238E27FC236}">
                <a16:creationId xmlns:a16="http://schemas.microsoft.com/office/drawing/2014/main" id="{5811F96F-36B4-4B0F-9197-E9617B6BB3EE}"/>
              </a:ext>
            </a:extLst>
          </p:cNvPr>
          <p:cNvSpPr txBox="1"/>
          <p:nvPr/>
        </p:nvSpPr>
        <p:spPr>
          <a:xfrm>
            <a:off x="1715195" y="4842018"/>
            <a:ext cx="4090119" cy="830966"/>
          </a:xfrm>
          <a:prstGeom prst="rect">
            <a:avLst/>
          </a:prstGeom>
          <a:noFill/>
          <a:ln>
            <a:noFill/>
          </a:ln>
        </p:spPr>
        <p:txBody>
          <a:bodyPr spcFirstLastPara="1" wrap="square" lIns="91425" tIns="91425" rIns="91425" bIns="91425" anchor="t" anchorCtr="0">
            <a:spAutoFit/>
          </a:bodyPr>
          <a:lstStyle/>
          <a:p>
            <a:pPr lvl="0"/>
            <a:r>
              <a:rPr lang="uk-UA" sz="1400" dirty="0" smtClean="0">
                <a:latin typeface="Rubik" panose="02000604000000020004" pitchFamily="2" charset="-79"/>
                <a:ea typeface="Rubik"/>
                <a:cs typeface="Rubik" panose="02000604000000020004" pitchFamily="2" charset="-79"/>
                <a:sym typeface="Rubik"/>
              </a:rPr>
              <a:t>Звернення Київської міської військової адміністрації або обласної військової адміністрації,</a:t>
            </a:r>
            <a:endParaRPr lang="uk-UA" sz="1400" dirty="0">
              <a:latin typeface="Rubik" panose="02000604000000020004" pitchFamily="2" charset="-79"/>
              <a:ea typeface="Rubik"/>
              <a:cs typeface="Rubik" panose="02000604000000020004" pitchFamily="2" charset="-79"/>
              <a:sym typeface="Rubik"/>
            </a:endParaRPr>
          </a:p>
        </p:txBody>
      </p:sp>
      <p:grpSp>
        <p:nvGrpSpPr>
          <p:cNvPr id="48" name="Группа 47">
            <a:extLst>
              <a:ext uri="{FF2B5EF4-FFF2-40B4-BE49-F238E27FC236}">
                <a16:creationId xmlns:a16="http://schemas.microsoft.com/office/drawing/2014/main" id="{D77EDC1A-2341-4786-A673-A1B394275CC4}"/>
              </a:ext>
            </a:extLst>
          </p:cNvPr>
          <p:cNvGrpSpPr/>
          <p:nvPr/>
        </p:nvGrpSpPr>
        <p:grpSpPr>
          <a:xfrm>
            <a:off x="1559482" y="4996317"/>
            <a:ext cx="104776" cy="82550"/>
            <a:chOff x="1628774" y="1924050"/>
            <a:chExt cx="104776" cy="82550"/>
          </a:xfrm>
        </p:grpSpPr>
        <p:sp>
          <p:nvSpPr>
            <p:cNvPr id="49" name="Прямоугольник: скругленные углы 48">
              <a:extLst>
                <a:ext uri="{FF2B5EF4-FFF2-40B4-BE49-F238E27FC236}">
                  <a16:creationId xmlns:a16="http://schemas.microsoft.com/office/drawing/2014/main" id="{3837A1C3-FDF2-4D30-9140-02858DE9B239}"/>
                </a:ext>
              </a:extLst>
            </p:cNvPr>
            <p:cNvSpPr/>
            <p:nvPr/>
          </p:nvSpPr>
          <p:spPr>
            <a:xfrm rot="5400000">
              <a:off x="1639887" y="1912937"/>
              <a:ext cx="82550" cy="104776"/>
            </a:xfrm>
            <a:prstGeom prst="roundRect">
              <a:avLst>
                <a:gd name="adj" fmla="val 50000"/>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0" name="Прямоугольник 49">
              <a:extLst>
                <a:ext uri="{FF2B5EF4-FFF2-40B4-BE49-F238E27FC236}">
                  <a16:creationId xmlns:a16="http://schemas.microsoft.com/office/drawing/2014/main" id="{18CD8C0B-0693-4C16-845E-51D34B0E5D7C}"/>
                </a:ext>
              </a:extLst>
            </p:cNvPr>
            <p:cNvSpPr/>
            <p:nvPr/>
          </p:nvSpPr>
          <p:spPr>
            <a:xfrm>
              <a:off x="1628774" y="1924050"/>
              <a:ext cx="68400" cy="82550"/>
            </a:xfrm>
            <a:prstGeom prst="rect">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51" name="Google Shape;685;p128">
            <a:extLst>
              <a:ext uri="{FF2B5EF4-FFF2-40B4-BE49-F238E27FC236}">
                <a16:creationId xmlns:a16="http://schemas.microsoft.com/office/drawing/2014/main" id="{3A8929F5-ADAC-4479-BDF0-2E5B9F240B76}"/>
              </a:ext>
            </a:extLst>
          </p:cNvPr>
          <p:cNvSpPr txBox="1"/>
          <p:nvPr/>
        </p:nvSpPr>
        <p:spPr>
          <a:xfrm>
            <a:off x="1708265" y="5532655"/>
            <a:ext cx="4090119" cy="400079"/>
          </a:xfrm>
          <a:prstGeom prst="rect">
            <a:avLst/>
          </a:prstGeom>
          <a:noFill/>
          <a:ln>
            <a:noFill/>
          </a:ln>
        </p:spPr>
        <p:txBody>
          <a:bodyPr spcFirstLastPara="1" wrap="square" lIns="91425" tIns="91425" rIns="91425" bIns="91425" anchor="t" anchorCtr="0">
            <a:spAutoFit/>
          </a:bodyPr>
          <a:lstStyle/>
          <a:p>
            <a:pPr lvl="0"/>
            <a:r>
              <a:rPr lang="uk-UA" sz="1400" dirty="0" smtClean="0">
                <a:latin typeface="Rubik" panose="02000604000000020004" pitchFamily="2" charset="-79"/>
                <a:ea typeface="Rubik"/>
                <a:cs typeface="Rubik" panose="02000604000000020004" pitchFamily="2" charset="-79"/>
                <a:sym typeface="Rubik"/>
              </a:rPr>
              <a:t>Невиконання внесених приписів</a:t>
            </a:r>
            <a:r>
              <a:rPr lang="ru-RU" sz="1400" dirty="0" smtClean="0">
                <a:latin typeface="Rubik" panose="02000604000000020004" pitchFamily="2" charset="-79"/>
                <a:ea typeface="Rubik"/>
                <a:cs typeface="Rubik" panose="02000604000000020004" pitchFamily="2" charset="-79"/>
                <a:sym typeface="Rubik"/>
              </a:rPr>
              <a:t>.</a:t>
            </a:r>
            <a:endParaRPr lang="ru-RU" sz="1400" dirty="0">
              <a:latin typeface="Rubik" panose="02000604000000020004" pitchFamily="2" charset="-79"/>
              <a:ea typeface="Rubik"/>
              <a:cs typeface="Rubik" panose="02000604000000020004" pitchFamily="2" charset="-79"/>
              <a:sym typeface="Rubik"/>
            </a:endParaRPr>
          </a:p>
        </p:txBody>
      </p:sp>
      <p:grpSp>
        <p:nvGrpSpPr>
          <p:cNvPr id="52" name="Группа 51">
            <a:extLst>
              <a:ext uri="{FF2B5EF4-FFF2-40B4-BE49-F238E27FC236}">
                <a16:creationId xmlns:a16="http://schemas.microsoft.com/office/drawing/2014/main" id="{25540C8F-1DE0-4DF7-B5C1-958FB3301CFE}"/>
              </a:ext>
            </a:extLst>
          </p:cNvPr>
          <p:cNvGrpSpPr/>
          <p:nvPr/>
        </p:nvGrpSpPr>
        <p:grpSpPr>
          <a:xfrm>
            <a:off x="1552552" y="5702194"/>
            <a:ext cx="104776" cy="82550"/>
            <a:chOff x="1628774" y="1924050"/>
            <a:chExt cx="104776" cy="82550"/>
          </a:xfrm>
        </p:grpSpPr>
        <p:sp>
          <p:nvSpPr>
            <p:cNvPr id="53" name="Прямоугольник: скругленные углы 52">
              <a:extLst>
                <a:ext uri="{FF2B5EF4-FFF2-40B4-BE49-F238E27FC236}">
                  <a16:creationId xmlns:a16="http://schemas.microsoft.com/office/drawing/2014/main" id="{6D503ECE-9F67-45BD-8283-F4D30D331B79}"/>
                </a:ext>
              </a:extLst>
            </p:cNvPr>
            <p:cNvSpPr/>
            <p:nvPr/>
          </p:nvSpPr>
          <p:spPr>
            <a:xfrm rot="5400000">
              <a:off x="1639887" y="1912937"/>
              <a:ext cx="82550" cy="104776"/>
            </a:xfrm>
            <a:prstGeom prst="roundRect">
              <a:avLst>
                <a:gd name="adj" fmla="val 50000"/>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4" name="Прямоугольник 53">
              <a:extLst>
                <a:ext uri="{FF2B5EF4-FFF2-40B4-BE49-F238E27FC236}">
                  <a16:creationId xmlns:a16="http://schemas.microsoft.com/office/drawing/2014/main" id="{37B08EFE-4D2E-4C19-858B-5D22452AD856}"/>
                </a:ext>
              </a:extLst>
            </p:cNvPr>
            <p:cNvSpPr/>
            <p:nvPr/>
          </p:nvSpPr>
          <p:spPr>
            <a:xfrm>
              <a:off x="1628774" y="1924050"/>
              <a:ext cx="68400" cy="82550"/>
            </a:xfrm>
            <a:prstGeom prst="rect">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55" name="Google Shape;685;p128">
            <a:extLst>
              <a:ext uri="{FF2B5EF4-FFF2-40B4-BE49-F238E27FC236}">
                <a16:creationId xmlns:a16="http://schemas.microsoft.com/office/drawing/2014/main" id="{AF53C10D-C058-408D-AA4B-25B1188DCCB3}"/>
              </a:ext>
            </a:extLst>
          </p:cNvPr>
          <p:cNvSpPr txBox="1"/>
          <p:nvPr/>
        </p:nvSpPr>
        <p:spPr>
          <a:xfrm>
            <a:off x="1442145" y="5813709"/>
            <a:ext cx="4090119" cy="492412"/>
          </a:xfrm>
          <a:prstGeom prst="rect">
            <a:avLst/>
          </a:prstGeom>
          <a:noFill/>
          <a:ln>
            <a:noFill/>
          </a:ln>
        </p:spPr>
        <p:txBody>
          <a:bodyPr spcFirstLastPara="1" wrap="square" lIns="91425" tIns="91425" rIns="91425" bIns="91425" anchor="t" anchorCtr="0">
            <a:spAutoFit/>
          </a:bodyPr>
          <a:lstStyle/>
          <a:p>
            <a:pPr lvl="0"/>
            <a:r>
              <a:rPr lang="ru-RU" sz="1000" i="1" dirty="0" smtClean="0">
                <a:latin typeface="Rubik" panose="02000604000000020004" pitchFamily="2" charset="-79"/>
                <a:ea typeface="Rubik"/>
                <a:cs typeface="Rubik" panose="02000604000000020004" pitchFamily="2" charset="-79"/>
                <a:sym typeface="Rubik"/>
              </a:rPr>
              <a:t>(</a:t>
            </a:r>
            <a:r>
              <a:rPr lang="uk-UA" sz="1000" i="1" dirty="0" smtClean="0">
                <a:latin typeface="Rubik" panose="02000604000000020004" pitchFamily="2" charset="-79"/>
                <a:ea typeface="Rubik"/>
                <a:cs typeface="Rubik" panose="02000604000000020004" pitchFamily="2" charset="-79"/>
                <a:sym typeface="Rubik"/>
              </a:rPr>
              <a:t>Стаття 16 Закону України «Про організацію трудових відносин в умовах воєнного стану»)</a:t>
            </a:r>
            <a:endParaRPr lang="uk-UA" sz="1000" i="1" dirty="0">
              <a:latin typeface="Rubik" panose="02000604000000020004" pitchFamily="2" charset="-79"/>
              <a:ea typeface="Rubik"/>
              <a:cs typeface="Rubik" panose="02000604000000020004" pitchFamily="2" charset="-79"/>
              <a:sym typeface="Rubik"/>
            </a:endParaRPr>
          </a:p>
        </p:txBody>
      </p:sp>
    </p:spTree>
    <p:extLst>
      <p:ext uri="{BB962C8B-B14F-4D97-AF65-F5344CB8AC3E}">
        <p14:creationId xmlns:p14="http://schemas.microsoft.com/office/powerpoint/2010/main" val="7640587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066801" y="387471"/>
            <a:ext cx="9105900" cy="584775"/>
          </a:xfrm>
          <a:prstGeom prst="rect">
            <a:avLst/>
          </a:prstGeom>
          <a:noFill/>
        </p:spPr>
        <p:txBody>
          <a:bodyPr wrap="square" rtlCol="0">
            <a:spAutoFit/>
          </a:bodyPr>
          <a:lstStyle/>
          <a:p>
            <a:r>
              <a:rPr lang="uk-UA" sz="3200" b="1" dirty="0" smtClean="0">
                <a:solidFill>
                  <a:schemeClr val="accent1">
                    <a:lumMod val="50000"/>
                  </a:schemeClr>
                </a:solidFill>
                <a:latin typeface="Open Sans" panose="020B0604020202020204" charset="0"/>
                <a:ea typeface="Open Sans" panose="020B0604020202020204" charset="0"/>
                <a:cs typeface="Open Sans" panose="020B0604020202020204" charset="0"/>
              </a:rPr>
              <a:t>Адміністративна відповідальність</a:t>
            </a:r>
            <a:endParaRPr lang="uk-UA" sz="3200" i="1" dirty="0">
              <a:solidFill>
                <a:schemeClr val="accent1">
                  <a:lumMod val="50000"/>
                </a:schemeClr>
              </a:solidFill>
              <a:latin typeface="Open Sans" panose="020B0604020202020204" charset="0"/>
              <a:ea typeface="Open Sans" panose="020B0604020202020204" charset="0"/>
              <a:cs typeface="Open Sans" panose="020B060402020202020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240322151"/>
              </p:ext>
            </p:extLst>
          </p:nvPr>
        </p:nvGraphicFramePr>
        <p:xfrm>
          <a:off x="1145771" y="1243734"/>
          <a:ext cx="10591801" cy="4949825"/>
        </p:xfrm>
        <a:graphic>
          <a:graphicData uri="http://schemas.openxmlformats.org/drawingml/2006/table">
            <a:tbl>
              <a:tblPr/>
              <a:tblGrid>
                <a:gridCol w="603485">
                  <a:extLst>
                    <a:ext uri="{9D8B030D-6E8A-4147-A177-3AD203B41FA5}">
                      <a16:colId xmlns:a16="http://schemas.microsoft.com/office/drawing/2014/main" val="3061800495"/>
                    </a:ext>
                  </a:extLst>
                </a:gridCol>
                <a:gridCol w="2118772">
                  <a:extLst>
                    <a:ext uri="{9D8B030D-6E8A-4147-A177-3AD203B41FA5}">
                      <a16:colId xmlns:a16="http://schemas.microsoft.com/office/drawing/2014/main" val="1987624017"/>
                    </a:ext>
                  </a:extLst>
                </a:gridCol>
                <a:gridCol w="6281812">
                  <a:extLst>
                    <a:ext uri="{9D8B030D-6E8A-4147-A177-3AD203B41FA5}">
                      <a16:colId xmlns:a16="http://schemas.microsoft.com/office/drawing/2014/main" val="1925170808"/>
                    </a:ext>
                  </a:extLst>
                </a:gridCol>
                <a:gridCol w="1587732">
                  <a:extLst>
                    <a:ext uri="{9D8B030D-6E8A-4147-A177-3AD203B41FA5}">
                      <a16:colId xmlns:a16="http://schemas.microsoft.com/office/drawing/2014/main" val="2068873560"/>
                    </a:ext>
                  </a:extLst>
                </a:gridCol>
              </a:tblGrid>
              <a:tr h="2208479">
                <a:tc>
                  <a:txBody>
                    <a:bodyPr/>
                    <a:lstStyle/>
                    <a:p>
                      <a:pPr>
                        <a:lnSpc>
                          <a:spcPct val="115000"/>
                        </a:lnSpc>
                        <a:spcAft>
                          <a:spcPts val="0"/>
                        </a:spcAft>
                      </a:pPr>
                      <a:r>
                        <a:rPr lang="uk-UA" sz="1600" dirty="0" smtClean="0">
                          <a:latin typeface="Times New Roman"/>
                          <a:ea typeface="Calibri"/>
                          <a:cs typeface="Times New Roman"/>
                        </a:rPr>
                        <a:t>6</a:t>
                      </a:r>
                      <a:endParaRPr lang="ru-RU" sz="1600" dirty="0">
                        <a:latin typeface="Calibri"/>
                        <a:ea typeface="Calibri"/>
                        <a:cs typeface="Times New Roman"/>
                      </a:endParaRPr>
                    </a:p>
                  </a:txBody>
                  <a:tcPr marL="44172" marR="4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latin typeface="Times New Roman"/>
                          <a:ea typeface="Calibri"/>
                          <a:cs typeface="Times New Roman"/>
                        </a:rPr>
                        <a:t>Стаття 41-1 </a:t>
                      </a:r>
                      <a:r>
                        <a:rPr lang="uk-UA" sz="1600" dirty="0" err="1" smtClean="0">
                          <a:latin typeface="Times New Roman"/>
                          <a:ea typeface="Calibri"/>
                          <a:cs typeface="Times New Roman"/>
                        </a:rPr>
                        <a:t>КУпАП</a:t>
                      </a:r>
                      <a:endParaRPr lang="ru-RU" sz="1600" dirty="0">
                        <a:latin typeface="Calibri"/>
                        <a:ea typeface="Calibri"/>
                        <a:cs typeface="Times New Roman"/>
                      </a:endParaRPr>
                    </a:p>
                  </a:txBody>
                  <a:tcPr marL="44172" marR="4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solidFill>
                            <a:srgbClr val="000000"/>
                          </a:solidFill>
                          <a:latin typeface="Times New Roman"/>
                          <a:ea typeface="Calibri"/>
                          <a:cs typeface="Times New Roman"/>
                        </a:rPr>
                        <a:t>Ухилення осіб, які представляють власників або уповноважені ними органи чи профспілки або інші уповноважені трудовим колективом органи, представників трудових колективів від участі в переговорах щодо укладення, зміни чи доповнення колективного договору, угоди, умисне порушення встановленого законодавством строку початку переговорів або незабезпечення роботи комісій з представників сторін чи примирних комісій у визначений сторонами переговорів строк</a:t>
                      </a:r>
                      <a:endParaRPr lang="ru-RU" sz="1600">
                        <a:latin typeface="Calibri"/>
                        <a:ea typeface="Calibri"/>
                        <a:cs typeface="Times New Roman"/>
                      </a:endParaRPr>
                    </a:p>
                  </a:txBody>
                  <a:tcPr marL="44172" marR="4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latin typeface="Times New Roman"/>
                          <a:ea typeface="Calibri"/>
                          <a:cs typeface="Times New Roman"/>
                        </a:rPr>
                        <a:t>Штраф від 51 до 170 грн.</a:t>
                      </a:r>
                      <a:endParaRPr lang="ru-RU" sz="1600" dirty="0">
                        <a:latin typeface="Calibri"/>
                        <a:ea typeface="Calibri"/>
                        <a:cs typeface="Times New Roman"/>
                      </a:endParaRPr>
                    </a:p>
                  </a:txBody>
                  <a:tcPr marL="44172" marR="4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4349199"/>
                  </a:ext>
                </a:extLst>
              </a:tr>
              <a:tr h="1226933">
                <a:tc>
                  <a:txBody>
                    <a:bodyPr/>
                    <a:lstStyle/>
                    <a:p>
                      <a:pPr>
                        <a:lnSpc>
                          <a:spcPct val="115000"/>
                        </a:lnSpc>
                        <a:spcAft>
                          <a:spcPts val="0"/>
                        </a:spcAft>
                      </a:pPr>
                      <a:r>
                        <a:rPr lang="uk-UA" sz="1600" dirty="0" smtClean="0">
                          <a:latin typeface="Times New Roman"/>
                          <a:ea typeface="Calibri"/>
                          <a:cs typeface="Times New Roman"/>
                        </a:rPr>
                        <a:t>8</a:t>
                      </a:r>
                      <a:endParaRPr lang="ru-RU" sz="1600" dirty="0">
                        <a:latin typeface="Calibri"/>
                        <a:ea typeface="Calibri"/>
                        <a:cs typeface="Times New Roman"/>
                      </a:endParaRPr>
                    </a:p>
                  </a:txBody>
                  <a:tcPr marL="44172" marR="4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latin typeface="Times New Roman"/>
                          <a:ea typeface="Calibri"/>
                          <a:cs typeface="Times New Roman"/>
                        </a:rPr>
                        <a:t>Стаття 41-2 </a:t>
                      </a:r>
                      <a:r>
                        <a:rPr lang="uk-UA" sz="1600" dirty="0" err="1" smtClean="0">
                          <a:latin typeface="Times New Roman"/>
                          <a:ea typeface="Calibri"/>
                          <a:cs typeface="Times New Roman"/>
                        </a:rPr>
                        <a:t>КУпАП</a:t>
                      </a:r>
                      <a:endParaRPr lang="ru-RU" sz="1600" dirty="0">
                        <a:latin typeface="Calibri"/>
                        <a:ea typeface="Calibri"/>
                        <a:cs typeface="Times New Roman"/>
                      </a:endParaRPr>
                    </a:p>
                  </a:txBody>
                  <a:tcPr marL="44172" marR="4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noProof="0" dirty="0" smtClean="0">
                          <a:solidFill>
                            <a:srgbClr val="000000"/>
                          </a:solidFill>
                          <a:latin typeface="Times New Roman"/>
                          <a:ea typeface="Calibri"/>
                          <a:cs typeface="Times New Roman"/>
                        </a:rPr>
                        <a:t>Порушення чи невиконання зобов'язань щодо колективного договору, угоди особами, які представляють власників або уповноважені ними органи чи профспілки або інші уповноважені трудовим колективом органи, чи представниками трудових колективів</a:t>
                      </a:r>
                      <a:endParaRPr lang="uk-UA" sz="1600" noProof="0" dirty="0">
                        <a:latin typeface="Calibri"/>
                        <a:ea typeface="Calibri"/>
                        <a:cs typeface="Times New Roman"/>
                      </a:endParaRPr>
                    </a:p>
                  </a:txBody>
                  <a:tcPr marL="44172" marR="4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latin typeface="Times New Roman"/>
                          <a:ea typeface="Calibri"/>
                          <a:cs typeface="Times New Roman"/>
                        </a:rPr>
                        <a:t>Штраф від 850 до 1700 грн.</a:t>
                      </a:r>
                      <a:endParaRPr lang="ru-RU" sz="1600" dirty="0">
                        <a:latin typeface="Calibri"/>
                        <a:ea typeface="Calibri"/>
                        <a:cs typeface="Times New Roman"/>
                      </a:endParaRPr>
                    </a:p>
                  </a:txBody>
                  <a:tcPr marL="44172" marR="4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4554004"/>
                  </a:ext>
                </a:extLst>
              </a:tr>
              <a:tr h="1514413">
                <a:tc>
                  <a:txBody>
                    <a:bodyPr/>
                    <a:lstStyle/>
                    <a:p>
                      <a:pPr>
                        <a:lnSpc>
                          <a:spcPct val="115000"/>
                        </a:lnSpc>
                        <a:spcAft>
                          <a:spcPts val="0"/>
                        </a:spcAft>
                      </a:pPr>
                      <a:r>
                        <a:rPr lang="uk-UA" sz="1600" dirty="0" smtClean="0">
                          <a:latin typeface="Times New Roman"/>
                          <a:ea typeface="Calibri"/>
                          <a:cs typeface="Times New Roman"/>
                        </a:rPr>
                        <a:t>9</a:t>
                      </a:r>
                      <a:endParaRPr lang="ru-RU" sz="1600" dirty="0">
                        <a:latin typeface="Calibri"/>
                        <a:ea typeface="Calibri"/>
                        <a:cs typeface="Times New Roman"/>
                      </a:endParaRPr>
                    </a:p>
                  </a:txBody>
                  <a:tcPr marL="44172" marR="4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latin typeface="Times New Roman"/>
                          <a:ea typeface="Calibri"/>
                          <a:cs typeface="Times New Roman"/>
                        </a:rPr>
                        <a:t>Стаття 41-3 </a:t>
                      </a:r>
                      <a:r>
                        <a:rPr lang="uk-UA" sz="1600" dirty="0" err="1" smtClean="0">
                          <a:latin typeface="Times New Roman"/>
                          <a:ea typeface="Calibri"/>
                          <a:cs typeface="Times New Roman"/>
                        </a:rPr>
                        <a:t>КУпАП</a:t>
                      </a:r>
                      <a:endParaRPr lang="ru-RU" sz="1600" dirty="0">
                        <a:latin typeface="Calibri"/>
                        <a:ea typeface="Calibri"/>
                        <a:cs typeface="Times New Roman"/>
                      </a:endParaRPr>
                    </a:p>
                  </a:txBody>
                  <a:tcPr marL="44172" marR="4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noProof="0" dirty="0" smtClean="0">
                          <a:solidFill>
                            <a:srgbClr val="000000"/>
                          </a:solidFill>
                          <a:latin typeface="Times New Roman"/>
                          <a:ea typeface="Calibri"/>
                          <a:cs typeface="Times New Roman"/>
                        </a:rPr>
                        <a:t>Ненадання особами, які представляють власників або уповноважені ними органи чи профспілки або інші уповноважені трудовим колективом органи, представниками трудових колективів інформації, необхідної для ведення колективних переговорів і здійснення контролю за виконанням колективних договорів, угод</a:t>
                      </a:r>
                      <a:endParaRPr lang="uk-UA" sz="1600" noProof="0" dirty="0">
                        <a:latin typeface="Calibri"/>
                        <a:ea typeface="Calibri"/>
                        <a:cs typeface="Times New Roman"/>
                      </a:endParaRPr>
                    </a:p>
                  </a:txBody>
                  <a:tcPr marL="44172" marR="4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latin typeface="Times New Roman"/>
                          <a:ea typeface="Calibri"/>
                          <a:cs typeface="Times New Roman"/>
                        </a:rPr>
                        <a:t>Штраф від 17 до 85 грн.</a:t>
                      </a:r>
                      <a:endParaRPr lang="ru-RU" sz="1600" dirty="0">
                        <a:latin typeface="Calibri"/>
                        <a:ea typeface="Calibri"/>
                        <a:cs typeface="Times New Roman"/>
                      </a:endParaRPr>
                    </a:p>
                  </a:txBody>
                  <a:tcPr marL="44172" marR="4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3790500"/>
                  </a:ext>
                </a:extLst>
              </a:tr>
            </a:tbl>
          </a:graphicData>
        </a:graphic>
      </p:graphicFrame>
    </p:spTree>
    <p:extLst>
      <p:ext uri="{BB962C8B-B14F-4D97-AF65-F5344CB8AC3E}">
        <p14:creationId xmlns:p14="http://schemas.microsoft.com/office/powerpoint/2010/main" val="24212250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066801" y="387471"/>
            <a:ext cx="9105900" cy="584775"/>
          </a:xfrm>
          <a:prstGeom prst="rect">
            <a:avLst/>
          </a:prstGeom>
          <a:noFill/>
        </p:spPr>
        <p:txBody>
          <a:bodyPr wrap="square" rtlCol="0">
            <a:spAutoFit/>
          </a:bodyPr>
          <a:lstStyle/>
          <a:p>
            <a:r>
              <a:rPr lang="uk-UA" sz="3200" b="1" dirty="0" smtClean="0">
                <a:solidFill>
                  <a:schemeClr val="accent1">
                    <a:lumMod val="50000"/>
                  </a:schemeClr>
                </a:solidFill>
                <a:latin typeface="Open Sans" panose="020B0604020202020204" charset="0"/>
                <a:ea typeface="Open Sans" panose="020B0604020202020204" charset="0"/>
                <a:cs typeface="Open Sans" panose="020B0604020202020204" charset="0"/>
              </a:rPr>
              <a:t>Адміністративна відповідальність</a:t>
            </a:r>
            <a:endParaRPr lang="uk-UA" sz="3200" i="1" dirty="0">
              <a:solidFill>
                <a:schemeClr val="accent1">
                  <a:lumMod val="50000"/>
                </a:schemeClr>
              </a:solidFill>
              <a:latin typeface="Open Sans" panose="020B0604020202020204" charset="0"/>
              <a:ea typeface="Open Sans" panose="020B0604020202020204" charset="0"/>
              <a:cs typeface="Open Sans" panose="020B060402020202020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983821639"/>
              </p:ext>
            </p:extLst>
          </p:nvPr>
        </p:nvGraphicFramePr>
        <p:xfrm>
          <a:off x="1162395" y="1168920"/>
          <a:ext cx="10433859" cy="5343026"/>
        </p:xfrm>
        <a:graphic>
          <a:graphicData uri="http://schemas.openxmlformats.org/drawingml/2006/table">
            <a:tbl>
              <a:tblPr/>
              <a:tblGrid>
                <a:gridCol w="594487">
                  <a:extLst>
                    <a:ext uri="{9D8B030D-6E8A-4147-A177-3AD203B41FA5}">
                      <a16:colId xmlns:a16="http://schemas.microsoft.com/office/drawing/2014/main" val="4128851492"/>
                    </a:ext>
                  </a:extLst>
                </a:gridCol>
                <a:gridCol w="1434387">
                  <a:extLst>
                    <a:ext uri="{9D8B030D-6E8A-4147-A177-3AD203B41FA5}">
                      <a16:colId xmlns:a16="http://schemas.microsoft.com/office/drawing/2014/main" val="646693101"/>
                    </a:ext>
                  </a:extLst>
                </a:gridCol>
                <a:gridCol w="4257207">
                  <a:extLst>
                    <a:ext uri="{9D8B030D-6E8A-4147-A177-3AD203B41FA5}">
                      <a16:colId xmlns:a16="http://schemas.microsoft.com/office/drawing/2014/main" val="3763971174"/>
                    </a:ext>
                  </a:extLst>
                </a:gridCol>
                <a:gridCol w="4147778">
                  <a:extLst>
                    <a:ext uri="{9D8B030D-6E8A-4147-A177-3AD203B41FA5}">
                      <a16:colId xmlns:a16="http://schemas.microsoft.com/office/drawing/2014/main" val="3572019784"/>
                    </a:ext>
                  </a:extLst>
                </a:gridCol>
              </a:tblGrid>
              <a:tr h="1581203">
                <a:tc>
                  <a:txBody>
                    <a:bodyPr/>
                    <a:lstStyle/>
                    <a:p>
                      <a:pPr>
                        <a:lnSpc>
                          <a:spcPct val="115000"/>
                        </a:lnSpc>
                        <a:spcAft>
                          <a:spcPts val="0"/>
                        </a:spcAft>
                      </a:pPr>
                      <a:r>
                        <a:rPr lang="uk-UA" sz="1600" dirty="0" smtClean="0">
                          <a:latin typeface="Times New Roman"/>
                          <a:ea typeface="Calibri"/>
                          <a:cs typeface="Times New Roman"/>
                        </a:rPr>
                        <a:t>10</a:t>
                      </a:r>
                      <a:endParaRPr lang="ru-RU" sz="1600" dirty="0">
                        <a:latin typeface="Calibri"/>
                        <a:ea typeface="Calibri"/>
                        <a:cs typeface="Times New Roman"/>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smtClean="0">
                          <a:latin typeface="Times New Roman"/>
                          <a:ea typeface="Calibri"/>
                          <a:cs typeface="Times New Roman"/>
                        </a:rPr>
                        <a:t>Частина</a:t>
                      </a:r>
                      <a:r>
                        <a:rPr lang="uk-UA" sz="1600" baseline="0" dirty="0" smtClean="0">
                          <a:latin typeface="Times New Roman"/>
                          <a:ea typeface="Calibri"/>
                          <a:cs typeface="Times New Roman"/>
                        </a:rPr>
                        <a:t> перша с</a:t>
                      </a:r>
                      <a:r>
                        <a:rPr lang="uk-UA" sz="1600" dirty="0" smtClean="0">
                          <a:latin typeface="Times New Roman"/>
                          <a:ea typeface="Calibri"/>
                          <a:cs typeface="Times New Roman"/>
                        </a:rPr>
                        <a:t>татті 173-5 КУпАП</a:t>
                      </a:r>
                      <a:endParaRPr lang="ru-RU" sz="1600" dirty="0">
                        <a:latin typeface="Calibri"/>
                        <a:ea typeface="Calibri"/>
                        <a:cs typeface="Times New Roman"/>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smtClean="0">
                          <a:solidFill>
                            <a:srgbClr val="000000"/>
                          </a:solidFill>
                          <a:latin typeface="Times New Roman"/>
                          <a:ea typeface="Calibri"/>
                          <a:cs typeface="Times New Roman"/>
                        </a:rPr>
                        <a:t>Вчинення мобінгу (цькування) працівника</a:t>
                      </a:r>
                      <a:endParaRPr lang="ru-RU" sz="1600" dirty="0">
                        <a:latin typeface="Calibri"/>
                        <a:ea typeface="Calibri"/>
                        <a:cs typeface="Times New Roman"/>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smtClean="0">
                          <a:latin typeface="Times New Roman"/>
                          <a:ea typeface="Calibri"/>
                          <a:cs typeface="Times New Roman"/>
                        </a:rPr>
                        <a:t>На громадян </a:t>
                      </a:r>
                    </a:p>
                    <a:p>
                      <a:pPr>
                        <a:lnSpc>
                          <a:spcPct val="115000"/>
                        </a:lnSpc>
                        <a:spcAft>
                          <a:spcPts val="0"/>
                        </a:spcAft>
                      </a:pPr>
                      <a:r>
                        <a:rPr lang="uk-UA" sz="1600" dirty="0" smtClean="0">
                          <a:latin typeface="Times New Roman"/>
                          <a:ea typeface="Calibri"/>
                          <a:cs typeface="Times New Roman"/>
                        </a:rPr>
                        <a:t>Штраф </a:t>
                      </a:r>
                      <a:r>
                        <a:rPr lang="uk-UA" sz="1600" dirty="0">
                          <a:latin typeface="Times New Roman"/>
                          <a:ea typeface="Calibri"/>
                          <a:cs typeface="Times New Roman"/>
                        </a:rPr>
                        <a:t>від </a:t>
                      </a:r>
                      <a:r>
                        <a:rPr lang="uk-UA" sz="1600" dirty="0" smtClean="0">
                          <a:latin typeface="Times New Roman"/>
                          <a:ea typeface="Calibri"/>
                          <a:cs typeface="Times New Roman"/>
                        </a:rPr>
                        <a:t>850 </a:t>
                      </a:r>
                      <a:r>
                        <a:rPr lang="uk-UA" sz="1600" dirty="0">
                          <a:latin typeface="Times New Roman"/>
                          <a:ea typeface="Calibri"/>
                          <a:cs typeface="Times New Roman"/>
                        </a:rPr>
                        <a:t>до </a:t>
                      </a:r>
                      <a:r>
                        <a:rPr lang="uk-UA" sz="1600" dirty="0" smtClean="0">
                          <a:latin typeface="Times New Roman"/>
                          <a:ea typeface="Calibri"/>
                          <a:cs typeface="Times New Roman"/>
                        </a:rPr>
                        <a:t>1700  </a:t>
                      </a:r>
                      <a:r>
                        <a:rPr lang="uk-UA" sz="1600" dirty="0">
                          <a:latin typeface="Times New Roman"/>
                          <a:ea typeface="Calibri"/>
                          <a:cs typeface="Times New Roman"/>
                        </a:rPr>
                        <a:t>грн</a:t>
                      </a:r>
                      <a:r>
                        <a:rPr lang="uk-UA" sz="1600" dirty="0" smtClean="0">
                          <a:latin typeface="Times New Roman"/>
                          <a:ea typeface="Calibri"/>
                          <a:cs typeface="Times New Roman"/>
                        </a:rPr>
                        <a:t>. або 20-30 годин громадських робіт</a:t>
                      </a:r>
                    </a:p>
                    <a:p>
                      <a:pPr>
                        <a:lnSpc>
                          <a:spcPct val="115000"/>
                        </a:lnSpc>
                        <a:spcAft>
                          <a:spcPts val="0"/>
                        </a:spcAft>
                      </a:pPr>
                      <a:r>
                        <a:rPr lang="uk-UA" sz="1600" dirty="0" smtClean="0">
                          <a:latin typeface="Times New Roman"/>
                          <a:ea typeface="Calibri"/>
                          <a:cs typeface="Times New Roman"/>
                        </a:rPr>
                        <a:t>На</a:t>
                      </a:r>
                      <a:r>
                        <a:rPr lang="uk-UA" sz="1600" baseline="0" dirty="0" smtClean="0">
                          <a:latin typeface="Times New Roman"/>
                          <a:ea typeface="Calibri"/>
                          <a:cs typeface="Times New Roman"/>
                        </a:rPr>
                        <a:t> посадових осіб</a:t>
                      </a:r>
                    </a:p>
                    <a:p>
                      <a:pPr>
                        <a:lnSpc>
                          <a:spcPct val="115000"/>
                        </a:lnSpc>
                        <a:spcAft>
                          <a:spcPts val="0"/>
                        </a:spcAft>
                      </a:pPr>
                      <a:r>
                        <a:rPr lang="uk-UA" sz="1600" baseline="0" dirty="0" smtClean="0">
                          <a:latin typeface="Times New Roman"/>
                          <a:ea typeface="Calibri"/>
                          <a:cs typeface="Times New Roman"/>
                        </a:rPr>
                        <a:t>Штраф від 1700 до 3400 грн. або 30-40 годин громадських робіт</a:t>
                      </a: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7350078"/>
                  </a:ext>
                </a:extLst>
              </a:tr>
              <a:tr h="1581203">
                <a:tc>
                  <a:txBody>
                    <a:bodyPr/>
                    <a:lstStyle/>
                    <a:p>
                      <a:pPr>
                        <a:lnSpc>
                          <a:spcPct val="115000"/>
                        </a:lnSpc>
                        <a:spcAft>
                          <a:spcPts val="0"/>
                        </a:spcAft>
                      </a:pPr>
                      <a:r>
                        <a:rPr lang="uk-UA" sz="1600" dirty="0" smtClean="0">
                          <a:latin typeface="Times New Roman"/>
                          <a:ea typeface="Calibri"/>
                          <a:cs typeface="Times New Roman"/>
                        </a:rPr>
                        <a:t>11</a:t>
                      </a:r>
                      <a:endParaRPr lang="ru-RU" sz="1600" dirty="0">
                        <a:latin typeface="Calibri"/>
                        <a:ea typeface="Calibri"/>
                        <a:cs typeface="Times New Roman"/>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smtClean="0">
                          <a:latin typeface="Times New Roman" panose="02020603050405020304" pitchFamily="18" charset="0"/>
                          <a:ea typeface="Calibri"/>
                          <a:cs typeface="Times New Roman" panose="02020603050405020304" pitchFamily="18" charset="0"/>
                        </a:rPr>
                        <a:t>Частина друга статті </a:t>
                      </a:r>
                    </a:p>
                    <a:p>
                      <a:pPr>
                        <a:lnSpc>
                          <a:spcPct val="115000"/>
                        </a:lnSpc>
                        <a:spcAft>
                          <a:spcPts val="0"/>
                        </a:spcAft>
                      </a:pPr>
                      <a:r>
                        <a:rPr lang="uk-UA" sz="1600" dirty="0" smtClean="0">
                          <a:latin typeface="Times New Roman" panose="02020603050405020304" pitchFamily="18" charset="0"/>
                          <a:ea typeface="Calibri"/>
                          <a:cs typeface="Times New Roman" panose="02020603050405020304" pitchFamily="18" charset="0"/>
                        </a:rPr>
                        <a:t>173-5 КУпАП</a:t>
                      </a:r>
                      <a:endParaRPr lang="ru-RU" sz="1600" dirty="0">
                        <a:latin typeface="Times New Roman" panose="02020603050405020304" pitchFamily="18" charset="0"/>
                        <a:ea typeface="Calibri"/>
                        <a:cs typeface="Times New Roman" panose="02020603050405020304" pitchFamily="18" charset="0"/>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noProof="0" dirty="0" smtClean="0">
                          <a:latin typeface="Times New Roman" panose="02020603050405020304" pitchFamily="18" charset="0"/>
                          <a:ea typeface="Calibri"/>
                          <a:cs typeface="Times New Roman" panose="02020603050405020304" pitchFamily="18" charset="0"/>
                        </a:rPr>
                        <a:t>Вчинення мобінгу</a:t>
                      </a:r>
                      <a:r>
                        <a:rPr lang="uk-UA" sz="1600" baseline="0" noProof="0" dirty="0" smtClean="0">
                          <a:latin typeface="Times New Roman" panose="02020603050405020304" pitchFamily="18" charset="0"/>
                          <a:ea typeface="Calibri"/>
                          <a:cs typeface="Times New Roman" panose="02020603050405020304" pitchFamily="18" charset="0"/>
                        </a:rPr>
                        <a:t> </a:t>
                      </a:r>
                      <a:r>
                        <a:rPr lang="uk-UA" sz="1600" noProof="0" dirty="0" smtClean="0">
                          <a:latin typeface="Times New Roman" panose="02020603050405020304" pitchFamily="18" charset="0"/>
                          <a:ea typeface="Calibri"/>
                          <a:cs typeface="Times New Roman" panose="02020603050405020304" pitchFamily="18" charset="0"/>
                        </a:rPr>
                        <a:t>групою осіб або особою, яку протягом року було піддано адміністративному стягненню за таке ж порушення</a:t>
                      </a:r>
                      <a:endParaRPr lang="uk-UA" sz="1600" noProof="0" dirty="0">
                        <a:latin typeface="Times New Roman" panose="02020603050405020304" pitchFamily="18" charset="0"/>
                        <a:ea typeface="Calibri"/>
                        <a:cs typeface="Times New Roman" panose="02020603050405020304" pitchFamily="18" charset="0"/>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noProof="0" dirty="0" smtClean="0">
                          <a:latin typeface="Times New Roman"/>
                          <a:ea typeface="Calibri"/>
                          <a:cs typeface="Times New Roman"/>
                        </a:rPr>
                        <a:t>На громадян </a:t>
                      </a:r>
                    </a:p>
                    <a:p>
                      <a:pPr>
                        <a:lnSpc>
                          <a:spcPct val="115000"/>
                        </a:lnSpc>
                        <a:spcAft>
                          <a:spcPts val="0"/>
                        </a:spcAft>
                      </a:pPr>
                      <a:r>
                        <a:rPr lang="uk-UA" sz="1600" noProof="0" dirty="0" smtClean="0">
                          <a:latin typeface="Times New Roman"/>
                          <a:ea typeface="Calibri"/>
                          <a:cs typeface="Times New Roman"/>
                        </a:rPr>
                        <a:t>Штраф від 1700 до 3400  грн. або 30-50 годин громадських робіт</a:t>
                      </a:r>
                    </a:p>
                    <a:p>
                      <a:pPr>
                        <a:lnSpc>
                          <a:spcPct val="115000"/>
                        </a:lnSpc>
                        <a:spcAft>
                          <a:spcPts val="0"/>
                        </a:spcAft>
                      </a:pPr>
                      <a:r>
                        <a:rPr lang="uk-UA" sz="1600" noProof="0" dirty="0" smtClean="0">
                          <a:latin typeface="Times New Roman"/>
                          <a:ea typeface="Calibri"/>
                          <a:cs typeface="Times New Roman"/>
                        </a:rPr>
                        <a:t>На посадових осіб</a:t>
                      </a:r>
                    </a:p>
                    <a:p>
                      <a:pPr>
                        <a:lnSpc>
                          <a:spcPct val="115000"/>
                        </a:lnSpc>
                        <a:spcAft>
                          <a:spcPts val="0"/>
                        </a:spcAft>
                      </a:pPr>
                      <a:r>
                        <a:rPr lang="uk-UA" sz="1600" noProof="0" dirty="0" smtClean="0">
                          <a:latin typeface="Times New Roman"/>
                          <a:ea typeface="Calibri"/>
                          <a:cs typeface="Times New Roman"/>
                        </a:rPr>
                        <a:t>Штраф від 3400 до 6800 грн. або 40-60 годин громадських робіт</a:t>
                      </a:r>
                      <a:endParaRPr lang="uk-UA" sz="1600" noProof="0" dirty="0">
                        <a:latin typeface="Times New Roman"/>
                        <a:ea typeface="Calibri"/>
                        <a:cs typeface="Times New Roman"/>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6363115"/>
                  </a:ext>
                </a:extLst>
              </a:tr>
              <a:tr h="1978034">
                <a:tc>
                  <a:txBody>
                    <a:bodyPr/>
                    <a:lstStyle/>
                    <a:p>
                      <a:pPr>
                        <a:lnSpc>
                          <a:spcPct val="115000"/>
                        </a:lnSpc>
                        <a:spcAft>
                          <a:spcPts val="0"/>
                        </a:spcAft>
                      </a:pPr>
                      <a:r>
                        <a:rPr lang="ru-RU" sz="1600" dirty="0" smtClean="0">
                          <a:latin typeface="Times New Roman" panose="02020603050405020304" pitchFamily="18" charset="0"/>
                          <a:ea typeface="Calibri"/>
                          <a:cs typeface="Times New Roman" panose="02020603050405020304" pitchFamily="18" charset="0"/>
                        </a:rPr>
                        <a:t>12</a:t>
                      </a:r>
                      <a:endParaRPr lang="ru-RU" sz="1600" dirty="0">
                        <a:latin typeface="Times New Roman" panose="02020603050405020304" pitchFamily="18" charset="0"/>
                        <a:ea typeface="Calibri"/>
                        <a:cs typeface="Times New Roman" panose="02020603050405020304" pitchFamily="18" charset="0"/>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noProof="0" dirty="0" smtClean="0">
                          <a:latin typeface="Times New Roman" panose="02020603050405020304" pitchFamily="18" charset="0"/>
                          <a:ea typeface="Calibri"/>
                          <a:cs typeface="Times New Roman" panose="02020603050405020304" pitchFamily="18" charset="0"/>
                        </a:rPr>
                        <a:t>Частина перша статті 166-28 КУпАП</a:t>
                      </a:r>
                      <a:endParaRPr lang="uk-UA" sz="1600" noProof="0" dirty="0">
                        <a:latin typeface="Times New Roman" panose="02020603050405020304" pitchFamily="18" charset="0"/>
                        <a:ea typeface="Calibri"/>
                        <a:cs typeface="Times New Roman" panose="02020603050405020304" pitchFamily="18" charset="0"/>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noProof="0" dirty="0" smtClean="0">
                          <a:latin typeface="Times New Roman" panose="02020603050405020304" pitchFamily="18" charset="0"/>
                          <a:ea typeface="Calibri"/>
                          <a:cs typeface="Times New Roman" panose="02020603050405020304" pitchFamily="18" charset="0"/>
                        </a:rPr>
                        <a:t>Здійснення суб’єктом господарювання діяльності з надання послуг з посередництва у працевлаштуванні за кордоном без включення до переліку суб’єктів господарювання, що надають послуги з посередництва у працевлаштуванні за кордоном</a:t>
                      </a:r>
                      <a:endParaRPr lang="uk-UA" sz="1600" noProof="0" dirty="0">
                        <a:latin typeface="Times New Roman" panose="02020603050405020304" pitchFamily="18" charset="0"/>
                        <a:ea typeface="Calibri"/>
                        <a:cs typeface="Times New Roman" panose="02020603050405020304" pitchFamily="18" charset="0"/>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dirty="0" smtClean="0">
                          <a:latin typeface="Times New Roman" panose="02020603050405020304" pitchFamily="18" charset="0"/>
                          <a:ea typeface="Calibri"/>
                          <a:cs typeface="Times New Roman" panose="02020603050405020304" pitchFamily="18" charset="0"/>
                        </a:rPr>
                        <a:t>Штраф </a:t>
                      </a:r>
                      <a:r>
                        <a:rPr lang="ru-RU" sz="1600" dirty="0" err="1" smtClean="0">
                          <a:latin typeface="Times New Roman" panose="02020603050405020304" pitchFamily="18" charset="0"/>
                          <a:ea typeface="Calibri"/>
                          <a:cs typeface="Times New Roman" panose="02020603050405020304" pitchFamily="18" charset="0"/>
                        </a:rPr>
                        <a:t>від</a:t>
                      </a:r>
                      <a:r>
                        <a:rPr lang="ru-RU" sz="1600" dirty="0" smtClean="0">
                          <a:latin typeface="Times New Roman" panose="02020603050405020304" pitchFamily="18" charset="0"/>
                          <a:ea typeface="Calibri"/>
                          <a:cs typeface="Times New Roman" panose="02020603050405020304" pitchFamily="18" charset="0"/>
                        </a:rPr>
                        <a:t> 119 000 до 136 000 грн.</a:t>
                      </a:r>
                      <a:endParaRPr lang="ru-RU" sz="1600" dirty="0">
                        <a:latin typeface="Times New Roman" panose="02020603050405020304" pitchFamily="18" charset="0"/>
                        <a:ea typeface="Calibri"/>
                        <a:cs typeface="Times New Roman" panose="02020603050405020304" pitchFamily="18" charset="0"/>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7996356"/>
                  </a:ext>
                </a:extLst>
              </a:tr>
            </a:tbl>
          </a:graphicData>
        </a:graphic>
      </p:graphicFrame>
    </p:spTree>
    <p:extLst>
      <p:ext uri="{BB962C8B-B14F-4D97-AF65-F5344CB8AC3E}">
        <p14:creationId xmlns:p14="http://schemas.microsoft.com/office/powerpoint/2010/main" val="776824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066801" y="387471"/>
            <a:ext cx="9105900" cy="584775"/>
          </a:xfrm>
          <a:prstGeom prst="rect">
            <a:avLst/>
          </a:prstGeom>
          <a:noFill/>
        </p:spPr>
        <p:txBody>
          <a:bodyPr wrap="square" rtlCol="0">
            <a:spAutoFit/>
          </a:bodyPr>
          <a:lstStyle/>
          <a:p>
            <a:r>
              <a:rPr lang="uk-UA" sz="3200" b="1" dirty="0" smtClean="0">
                <a:solidFill>
                  <a:schemeClr val="accent1">
                    <a:lumMod val="50000"/>
                  </a:schemeClr>
                </a:solidFill>
                <a:latin typeface="Open Sans" panose="020B0604020202020204" charset="0"/>
                <a:ea typeface="Open Sans" panose="020B0604020202020204" charset="0"/>
                <a:cs typeface="Open Sans" panose="020B0604020202020204" charset="0"/>
              </a:rPr>
              <a:t>Адміністративна відповідальність</a:t>
            </a:r>
            <a:endParaRPr lang="uk-UA" sz="3200" i="1" dirty="0">
              <a:solidFill>
                <a:schemeClr val="accent1">
                  <a:lumMod val="50000"/>
                </a:schemeClr>
              </a:solidFill>
              <a:latin typeface="Open Sans" panose="020B0604020202020204" charset="0"/>
              <a:ea typeface="Open Sans" panose="020B0604020202020204" charset="0"/>
              <a:cs typeface="Open Sans" panose="020B060402020202020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281202703"/>
              </p:ext>
            </p:extLst>
          </p:nvPr>
        </p:nvGraphicFramePr>
        <p:xfrm>
          <a:off x="1179021" y="1160607"/>
          <a:ext cx="10433859" cy="4918075"/>
        </p:xfrm>
        <a:graphic>
          <a:graphicData uri="http://schemas.openxmlformats.org/drawingml/2006/table">
            <a:tbl>
              <a:tblPr/>
              <a:tblGrid>
                <a:gridCol w="594487">
                  <a:extLst>
                    <a:ext uri="{9D8B030D-6E8A-4147-A177-3AD203B41FA5}">
                      <a16:colId xmlns:a16="http://schemas.microsoft.com/office/drawing/2014/main" val="4128851492"/>
                    </a:ext>
                  </a:extLst>
                </a:gridCol>
                <a:gridCol w="2418763">
                  <a:extLst>
                    <a:ext uri="{9D8B030D-6E8A-4147-A177-3AD203B41FA5}">
                      <a16:colId xmlns:a16="http://schemas.microsoft.com/office/drawing/2014/main" val="646693101"/>
                    </a:ext>
                  </a:extLst>
                </a:gridCol>
                <a:gridCol w="5433867">
                  <a:extLst>
                    <a:ext uri="{9D8B030D-6E8A-4147-A177-3AD203B41FA5}">
                      <a16:colId xmlns:a16="http://schemas.microsoft.com/office/drawing/2014/main" val="3763971174"/>
                    </a:ext>
                  </a:extLst>
                </a:gridCol>
                <a:gridCol w="1986742">
                  <a:extLst>
                    <a:ext uri="{9D8B030D-6E8A-4147-A177-3AD203B41FA5}">
                      <a16:colId xmlns:a16="http://schemas.microsoft.com/office/drawing/2014/main" val="3572019784"/>
                    </a:ext>
                  </a:extLst>
                </a:gridCol>
              </a:tblGrid>
              <a:tr h="2213134">
                <a:tc>
                  <a:txBody>
                    <a:bodyPr/>
                    <a:lstStyle/>
                    <a:p>
                      <a:pPr>
                        <a:lnSpc>
                          <a:spcPct val="115000"/>
                        </a:lnSpc>
                        <a:spcAft>
                          <a:spcPts val="0"/>
                        </a:spcAft>
                      </a:pPr>
                      <a:r>
                        <a:rPr lang="uk-UA" sz="1600" dirty="0" smtClean="0">
                          <a:latin typeface="Times New Roman"/>
                          <a:ea typeface="Calibri"/>
                          <a:cs typeface="Times New Roman"/>
                        </a:rPr>
                        <a:t>13</a:t>
                      </a:r>
                      <a:endParaRPr lang="ru-RU" sz="1600" dirty="0">
                        <a:latin typeface="Calibri"/>
                        <a:ea typeface="Calibri"/>
                        <a:cs typeface="Times New Roman"/>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700" dirty="0" smtClean="0">
                          <a:latin typeface="Times New Roman"/>
                          <a:ea typeface="Calibri"/>
                          <a:cs typeface="Times New Roman"/>
                        </a:rPr>
                        <a:t>Частина друга</a:t>
                      </a:r>
                      <a:r>
                        <a:rPr lang="uk-UA" sz="1700" baseline="0" dirty="0" smtClean="0">
                          <a:latin typeface="Times New Roman"/>
                          <a:ea typeface="Calibri"/>
                          <a:cs typeface="Times New Roman"/>
                        </a:rPr>
                        <a:t> статті </a:t>
                      </a:r>
                    </a:p>
                    <a:p>
                      <a:pPr>
                        <a:lnSpc>
                          <a:spcPct val="115000"/>
                        </a:lnSpc>
                        <a:spcAft>
                          <a:spcPts val="0"/>
                        </a:spcAft>
                      </a:pPr>
                      <a:r>
                        <a:rPr lang="uk-UA" sz="1700" baseline="0" dirty="0" smtClean="0">
                          <a:latin typeface="Times New Roman"/>
                          <a:ea typeface="Calibri"/>
                          <a:cs typeface="Times New Roman"/>
                        </a:rPr>
                        <a:t>166-28 </a:t>
                      </a:r>
                      <a:r>
                        <a:rPr lang="uk-UA" sz="1700" dirty="0" smtClean="0">
                          <a:latin typeface="Times New Roman"/>
                          <a:ea typeface="Calibri"/>
                          <a:cs typeface="Times New Roman"/>
                        </a:rPr>
                        <a:t>КУпАП</a:t>
                      </a:r>
                      <a:endParaRPr lang="ru-RU" sz="1700" dirty="0">
                        <a:latin typeface="Calibri"/>
                        <a:ea typeface="Calibri"/>
                        <a:cs typeface="Times New Roman"/>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700" noProof="0" dirty="0" smtClean="0">
                          <a:solidFill>
                            <a:srgbClr val="000000"/>
                          </a:solidFill>
                          <a:latin typeface="Times New Roman"/>
                          <a:ea typeface="Calibri"/>
                          <a:cs typeface="Times New Roman"/>
                        </a:rPr>
                        <a:t>Повторне протягом року вчинення порушення, за яке особу вже було піддано адміністративному стягненню</a:t>
                      </a:r>
                      <a:endParaRPr lang="uk-UA" sz="1700" noProof="0" dirty="0">
                        <a:latin typeface="Calibri"/>
                        <a:ea typeface="Calibri"/>
                        <a:cs typeface="Times New Roman"/>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700" dirty="0">
                          <a:latin typeface="Times New Roman"/>
                          <a:ea typeface="Calibri"/>
                          <a:cs typeface="Times New Roman"/>
                        </a:rPr>
                        <a:t>Штраф від </a:t>
                      </a:r>
                      <a:endParaRPr lang="uk-UA" sz="1700" dirty="0" smtClean="0">
                        <a:latin typeface="Times New Roman"/>
                        <a:ea typeface="Calibri"/>
                        <a:cs typeface="Times New Roman"/>
                      </a:endParaRPr>
                    </a:p>
                    <a:p>
                      <a:pPr>
                        <a:lnSpc>
                          <a:spcPct val="115000"/>
                        </a:lnSpc>
                        <a:spcAft>
                          <a:spcPts val="0"/>
                        </a:spcAft>
                      </a:pPr>
                      <a:r>
                        <a:rPr lang="uk-UA" sz="1700" dirty="0" smtClean="0">
                          <a:latin typeface="Times New Roman"/>
                          <a:ea typeface="Calibri"/>
                          <a:cs typeface="Times New Roman"/>
                        </a:rPr>
                        <a:t>136 000 до </a:t>
                      </a:r>
                    </a:p>
                    <a:p>
                      <a:pPr>
                        <a:lnSpc>
                          <a:spcPct val="115000"/>
                        </a:lnSpc>
                        <a:spcAft>
                          <a:spcPts val="0"/>
                        </a:spcAft>
                      </a:pPr>
                      <a:r>
                        <a:rPr lang="uk-UA" sz="1700" dirty="0" smtClean="0">
                          <a:latin typeface="Times New Roman"/>
                          <a:ea typeface="Calibri"/>
                          <a:cs typeface="Times New Roman"/>
                        </a:rPr>
                        <a:t>170 000 грн</a:t>
                      </a:r>
                      <a:r>
                        <a:rPr lang="uk-UA" sz="1700" dirty="0">
                          <a:latin typeface="Times New Roman"/>
                          <a:ea typeface="Calibri"/>
                          <a:cs typeface="Times New Roman"/>
                        </a:rPr>
                        <a:t>.</a:t>
                      </a:r>
                      <a:endParaRPr lang="ru-RU" sz="1700" dirty="0">
                        <a:latin typeface="Calibri"/>
                        <a:ea typeface="Calibri"/>
                        <a:cs typeface="Times New Roman"/>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7350078"/>
                  </a:ext>
                </a:extLst>
              </a:tr>
              <a:tr h="2704941">
                <a:tc>
                  <a:txBody>
                    <a:bodyPr/>
                    <a:lstStyle/>
                    <a:p>
                      <a:pPr>
                        <a:lnSpc>
                          <a:spcPct val="115000"/>
                        </a:lnSpc>
                        <a:spcAft>
                          <a:spcPts val="0"/>
                        </a:spcAft>
                      </a:pPr>
                      <a:r>
                        <a:rPr lang="uk-UA" sz="1600" dirty="0" smtClean="0">
                          <a:latin typeface="Times New Roman"/>
                          <a:ea typeface="Calibri"/>
                          <a:cs typeface="Times New Roman"/>
                        </a:rPr>
                        <a:t>14</a:t>
                      </a:r>
                      <a:endParaRPr lang="ru-RU" sz="1600" dirty="0">
                        <a:latin typeface="Calibri"/>
                        <a:ea typeface="Calibri"/>
                        <a:cs typeface="Times New Roman"/>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700" dirty="0" smtClean="0">
                          <a:latin typeface="Times New Roman"/>
                          <a:ea typeface="Calibri"/>
                          <a:cs typeface="Times New Roman"/>
                        </a:rPr>
                        <a:t>Частина третя статті </a:t>
                      </a:r>
                    </a:p>
                    <a:p>
                      <a:pPr>
                        <a:lnSpc>
                          <a:spcPct val="115000"/>
                        </a:lnSpc>
                        <a:spcAft>
                          <a:spcPts val="0"/>
                        </a:spcAft>
                      </a:pPr>
                      <a:r>
                        <a:rPr lang="uk-UA" sz="1700" dirty="0" smtClean="0">
                          <a:latin typeface="Times New Roman"/>
                          <a:ea typeface="Calibri"/>
                          <a:cs typeface="Times New Roman"/>
                        </a:rPr>
                        <a:t>166-28 КУпАП</a:t>
                      </a:r>
                      <a:endParaRPr lang="ru-RU" sz="1700" dirty="0">
                        <a:latin typeface="Calibri"/>
                        <a:ea typeface="Calibri"/>
                        <a:cs typeface="Times New Roman"/>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700" noProof="0" dirty="0" smtClean="0">
                          <a:solidFill>
                            <a:srgbClr val="000000"/>
                          </a:solidFill>
                          <a:latin typeface="Times New Roman"/>
                          <a:ea typeface="Calibri"/>
                          <a:cs typeface="Times New Roman"/>
                        </a:rPr>
                        <a:t>Стягнення з громадян будь-яких гонорарів, комісійних, винагород, інших видів оплати послуг з посередництва у працевлаштуванні в Україні або за кордоном </a:t>
                      </a:r>
                      <a:endParaRPr lang="uk-UA" sz="1700" noProof="0" dirty="0">
                        <a:latin typeface="Calibri"/>
                        <a:ea typeface="Calibri"/>
                        <a:cs typeface="Times New Roman"/>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700" dirty="0">
                          <a:latin typeface="Times New Roman"/>
                          <a:ea typeface="Calibri"/>
                          <a:cs typeface="Times New Roman"/>
                        </a:rPr>
                        <a:t>Штраф </a:t>
                      </a:r>
                      <a:r>
                        <a:rPr lang="uk-UA" sz="1700" dirty="0" smtClean="0">
                          <a:latin typeface="Times New Roman"/>
                          <a:ea typeface="Calibri"/>
                          <a:cs typeface="Times New Roman"/>
                        </a:rPr>
                        <a:t>від </a:t>
                      </a:r>
                    </a:p>
                    <a:p>
                      <a:pPr>
                        <a:lnSpc>
                          <a:spcPct val="115000"/>
                        </a:lnSpc>
                        <a:spcAft>
                          <a:spcPts val="0"/>
                        </a:spcAft>
                      </a:pPr>
                      <a:r>
                        <a:rPr lang="uk-UA" sz="1700" dirty="0" smtClean="0">
                          <a:latin typeface="Times New Roman"/>
                          <a:ea typeface="Calibri"/>
                          <a:cs typeface="Times New Roman"/>
                        </a:rPr>
                        <a:t>59 500 </a:t>
                      </a:r>
                      <a:r>
                        <a:rPr lang="uk-UA" sz="1700" dirty="0">
                          <a:latin typeface="Times New Roman"/>
                          <a:ea typeface="Calibri"/>
                          <a:cs typeface="Times New Roman"/>
                        </a:rPr>
                        <a:t>до </a:t>
                      </a:r>
                      <a:r>
                        <a:rPr lang="uk-UA" sz="1700" dirty="0" smtClean="0">
                          <a:latin typeface="Times New Roman"/>
                          <a:ea typeface="Calibri"/>
                          <a:cs typeface="Times New Roman"/>
                        </a:rPr>
                        <a:t>68</a:t>
                      </a:r>
                      <a:r>
                        <a:rPr lang="uk-UA" sz="1700" baseline="0" dirty="0" smtClean="0">
                          <a:latin typeface="Times New Roman"/>
                          <a:ea typeface="Calibri"/>
                          <a:cs typeface="Times New Roman"/>
                        </a:rPr>
                        <a:t> 000</a:t>
                      </a:r>
                      <a:r>
                        <a:rPr lang="uk-UA" sz="1700" dirty="0" smtClean="0">
                          <a:latin typeface="Times New Roman"/>
                          <a:ea typeface="Calibri"/>
                          <a:cs typeface="Times New Roman"/>
                        </a:rPr>
                        <a:t> </a:t>
                      </a:r>
                      <a:r>
                        <a:rPr lang="uk-UA" sz="1700" dirty="0">
                          <a:latin typeface="Times New Roman"/>
                          <a:ea typeface="Calibri"/>
                          <a:cs typeface="Times New Roman"/>
                        </a:rPr>
                        <a:t>грн.</a:t>
                      </a:r>
                      <a:endParaRPr lang="ru-RU" sz="1700" dirty="0">
                        <a:latin typeface="Calibri"/>
                        <a:ea typeface="Calibri"/>
                        <a:cs typeface="Times New Roman"/>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6363115"/>
                  </a:ext>
                </a:extLst>
              </a:tr>
            </a:tbl>
          </a:graphicData>
        </a:graphic>
      </p:graphicFrame>
    </p:spTree>
    <p:extLst>
      <p:ext uri="{BB962C8B-B14F-4D97-AF65-F5344CB8AC3E}">
        <p14:creationId xmlns:p14="http://schemas.microsoft.com/office/powerpoint/2010/main" val="14026059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066801" y="387471"/>
            <a:ext cx="9105900" cy="584775"/>
          </a:xfrm>
          <a:prstGeom prst="rect">
            <a:avLst/>
          </a:prstGeom>
          <a:noFill/>
        </p:spPr>
        <p:txBody>
          <a:bodyPr wrap="square" rtlCol="0">
            <a:spAutoFit/>
          </a:bodyPr>
          <a:lstStyle/>
          <a:p>
            <a:r>
              <a:rPr lang="uk-UA" sz="3200" b="1" dirty="0" smtClean="0">
                <a:solidFill>
                  <a:schemeClr val="accent1">
                    <a:lumMod val="50000"/>
                  </a:schemeClr>
                </a:solidFill>
                <a:latin typeface="Open Sans" panose="020B0604020202020204" charset="0"/>
                <a:ea typeface="Open Sans" panose="020B0604020202020204" charset="0"/>
                <a:cs typeface="Open Sans" panose="020B0604020202020204" charset="0"/>
              </a:rPr>
              <a:t>Адміністративна відповідальність</a:t>
            </a:r>
            <a:endParaRPr lang="uk-UA" sz="3200" i="1" dirty="0">
              <a:solidFill>
                <a:schemeClr val="accent1">
                  <a:lumMod val="50000"/>
                </a:schemeClr>
              </a:solidFill>
              <a:latin typeface="Open Sans" panose="020B0604020202020204" charset="0"/>
              <a:ea typeface="Open Sans" panose="020B0604020202020204" charset="0"/>
              <a:cs typeface="Open Sans" panose="020B060402020202020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718765683"/>
              </p:ext>
            </p:extLst>
          </p:nvPr>
        </p:nvGraphicFramePr>
        <p:xfrm>
          <a:off x="1145770" y="1368425"/>
          <a:ext cx="10433859" cy="4802923"/>
        </p:xfrm>
        <a:graphic>
          <a:graphicData uri="http://schemas.openxmlformats.org/drawingml/2006/table">
            <a:tbl>
              <a:tblPr/>
              <a:tblGrid>
                <a:gridCol w="594487">
                  <a:extLst>
                    <a:ext uri="{9D8B030D-6E8A-4147-A177-3AD203B41FA5}">
                      <a16:colId xmlns:a16="http://schemas.microsoft.com/office/drawing/2014/main" val="4128851492"/>
                    </a:ext>
                  </a:extLst>
                </a:gridCol>
                <a:gridCol w="2418763">
                  <a:extLst>
                    <a:ext uri="{9D8B030D-6E8A-4147-A177-3AD203B41FA5}">
                      <a16:colId xmlns:a16="http://schemas.microsoft.com/office/drawing/2014/main" val="646693101"/>
                    </a:ext>
                  </a:extLst>
                </a:gridCol>
                <a:gridCol w="5829079">
                  <a:extLst>
                    <a:ext uri="{9D8B030D-6E8A-4147-A177-3AD203B41FA5}">
                      <a16:colId xmlns:a16="http://schemas.microsoft.com/office/drawing/2014/main" val="3763971174"/>
                    </a:ext>
                  </a:extLst>
                </a:gridCol>
                <a:gridCol w="1591530">
                  <a:extLst>
                    <a:ext uri="{9D8B030D-6E8A-4147-A177-3AD203B41FA5}">
                      <a16:colId xmlns:a16="http://schemas.microsoft.com/office/drawing/2014/main" val="3572019784"/>
                    </a:ext>
                  </a:extLst>
                </a:gridCol>
              </a:tblGrid>
              <a:tr h="2097982">
                <a:tc>
                  <a:txBody>
                    <a:bodyPr/>
                    <a:lstStyle/>
                    <a:p>
                      <a:pPr>
                        <a:lnSpc>
                          <a:spcPct val="115000"/>
                        </a:lnSpc>
                        <a:spcAft>
                          <a:spcPts val="0"/>
                        </a:spcAft>
                      </a:pPr>
                      <a:r>
                        <a:rPr lang="uk-UA" sz="1600" dirty="0" smtClean="0">
                          <a:latin typeface="Times New Roman"/>
                          <a:ea typeface="Calibri"/>
                          <a:cs typeface="Times New Roman"/>
                        </a:rPr>
                        <a:t>15</a:t>
                      </a:r>
                      <a:endParaRPr lang="ru-RU" sz="1600" dirty="0">
                        <a:latin typeface="Calibri"/>
                        <a:ea typeface="Calibri"/>
                        <a:cs typeface="Times New Roman"/>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latin typeface="Times New Roman"/>
                          <a:ea typeface="Calibri"/>
                          <a:cs typeface="Times New Roman"/>
                        </a:rPr>
                        <a:t>Стаття 188-1 </a:t>
                      </a:r>
                      <a:r>
                        <a:rPr lang="uk-UA" sz="1600" dirty="0" smtClean="0">
                          <a:latin typeface="Times New Roman"/>
                          <a:ea typeface="Calibri"/>
                          <a:cs typeface="Times New Roman"/>
                        </a:rPr>
                        <a:t>КУпАП</a:t>
                      </a:r>
                      <a:endParaRPr lang="ru-RU" sz="1600" dirty="0">
                        <a:latin typeface="Calibri"/>
                        <a:ea typeface="Calibri"/>
                        <a:cs typeface="Times New Roman"/>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solidFill>
                            <a:srgbClr val="000000"/>
                          </a:solidFill>
                          <a:latin typeface="Times New Roman"/>
                          <a:ea typeface="Calibri"/>
                          <a:cs typeface="Times New Roman"/>
                        </a:rPr>
                        <a:t>Невиконання посадовою особою, яка користується правом приймати на роботу і звільняти з роботи, фізичною особою, яка використовує найману працю, нормативу робочих місць для працевлаштування інвалідів, неподання Фонду соціального захисту інвалідів звіту про зайнятість та працевлаштування інвалідів</a:t>
                      </a:r>
                      <a:endParaRPr lang="ru-RU" sz="1600" dirty="0">
                        <a:latin typeface="Calibri"/>
                        <a:ea typeface="Calibri"/>
                        <a:cs typeface="Times New Roman"/>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latin typeface="Times New Roman"/>
                          <a:ea typeface="Calibri"/>
                          <a:cs typeface="Times New Roman"/>
                        </a:rPr>
                        <a:t>Штраф від 170 до 340 грн.</a:t>
                      </a:r>
                      <a:endParaRPr lang="ru-RU" sz="1600" dirty="0">
                        <a:latin typeface="Calibri"/>
                        <a:ea typeface="Calibri"/>
                        <a:cs typeface="Times New Roman"/>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7350078"/>
                  </a:ext>
                </a:extLst>
              </a:tr>
              <a:tr h="2704941">
                <a:tc>
                  <a:txBody>
                    <a:bodyPr/>
                    <a:lstStyle/>
                    <a:p>
                      <a:pPr>
                        <a:lnSpc>
                          <a:spcPct val="115000"/>
                        </a:lnSpc>
                        <a:spcAft>
                          <a:spcPts val="0"/>
                        </a:spcAft>
                      </a:pPr>
                      <a:r>
                        <a:rPr lang="uk-UA" sz="1600" dirty="0" smtClean="0">
                          <a:latin typeface="Times New Roman"/>
                          <a:ea typeface="Calibri"/>
                          <a:cs typeface="Times New Roman"/>
                        </a:rPr>
                        <a:t>16</a:t>
                      </a:r>
                      <a:endParaRPr lang="ru-RU" sz="1600" dirty="0">
                        <a:latin typeface="Calibri"/>
                        <a:ea typeface="Calibri"/>
                        <a:cs typeface="Times New Roman"/>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latin typeface="Times New Roman"/>
                          <a:ea typeface="Calibri"/>
                          <a:cs typeface="Times New Roman"/>
                        </a:rPr>
                        <a:t>Стаття 188-6 </a:t>
                      </a:r>
                      <a:r>
                        <a:rPr lang="uk-UA" sz="1600" dirty="0" smtClean="0">
                          <a:latin typeface="Times New Roman"/>
                          <a:ea typeface="Calibri"/>
                          <a:cs typeface="Times New Roman"/>
                        </a:rPr>
                        <a:t>КУпАП</a:t>
                      </a:r>
                      <a:endParaRPr lang="ru-RU" sz="1600" dirty="0">
                        <a:latin typeface="Calibri"/>
                        <a:ea typeface="Calibri"/>
                        <a:cs typeface="Times New Roman"/>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noProof="0" dirty="0" smtClean="0">
                          <a:solidFill>
                            <a:srgbClr val="000000"/>
                          </a:solidFill>
                          <a:latin typeface="Times New Roman"/>
                          <a:ea typeface="Calibri"/>
                          <a:cs typeface="Times New Roman"/>
                        </a:rPr>
                        <a:t>Невиконання законних вимог посадових осіб центрального органу виконавчої влади, що реалізує державну політику з питань нагляду та контролю за додержанням законодавства про працю, щодо усунення порушень законодавства про працю та загальнообов'язкове державне соціальне страхування або створення перешкод для діяльності цього </a:t>
                      </a:r>
                      <a:r>
                        <a:rPr lang="ru-RU" sz="1600" dirty="0" smtClean="0">
                          <a:solidFill>
                            <a:srgbClr val="000000"/>
                          </a:solidFill>
                          <a:latin typeface="Times New Roman"/>
                          <a:ea typeface="Calibri"/>
                          <a:cs typeface="Times New Roman"/>
                        </a:rPr>
                        <a:t>органу</a:t>
                      </a:r>
                      <a:endParaRPr lang="ru-RU" sz="1600" dirty="0">
                        <a:latin typeface="Calibri"/>
                        <a:ea typeface="Calibri"/>
                        <a:cs typeface="Times New Roman"/>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600" dirty="0">
                          <a:latin typeface="Times New Roman"/>
                          <a:ea typeface="Calibri"/>
                          <a:cs typeface="Times New Roman"/>
                        </a:rPr>
                        <a:t>Штраф от </a:t>
                      </a:r>
                      <a:r>
                        <a:rPr lang="uk-UA" sz="1600" dirty="0" smtClean="0">
                          <a:latin typeface="Times New Roman"/>
                          <a:ea typeface="Calibri"/>
                          <a:cs typeface="Times New Roman"/>
                        </a:rPr>
                        <a:t>850 </a:t>
                      </a:r>
                      <a:r>
                        <a:rPr lang="uk-UA" sz="1600" dirty="0">
                          <a:latin typeface="Times New Roman"/>
                          <a:ea typeface="Calibri"/>
                          <a:cs typeface="Times New Roman"/>
                        </a:rPr>
                        <a:t>до 1700 грн.</a:t>
                      </a:r>
                      <a:endParaRPr lang="ru-RU" sz="1600" dirty="0">
                        <a:latin typeface="Calibri"/>
                        <a:ea typeface="Calibri"/>
                        <a:cs typeface="Times New Roman"/>
                      </a:endParaRPr>
                    </a:p>
                  </a:txBody>
                  <a:tcPr marL="66050" marR="66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6363115"/>
                  </a:ext>
                </a:extLst>
              </a:tr>
            </a:tbl>
          </a:graphicData>
        </a:graphic>
      </p:graphicFrame>
    </p:spTree>
    <p:extLst>
      <p:ext uri="{BB962C8B-B14F-4D97-AF65-F5344CB8AC3E}">
        <p14:creationId xmlns:p14="http://schemas.microsoft.com/office/powerpoint/2010/main" val="26286314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249680" y="233959"/>
            <a:ext cx="9194579" cy="646331"/>
          </a:xfrm>
          <a:prstGeom prst="rect">
            <a:avLst/>
          </a:prstGeom>
          <a:noFill/>
        </p:spPr>
        <p:txBody>
          <a:bodyPr wrap="square" rtlCol="0">
            <a:spAutoFit/>
          </a:bodyPr>
          <a:lstStyle/>
          <a:p>
            <a:r>
              <a:rPr lang="uk-UA" sz="3600" b="1" dirty="0" smtClean="0">
                <a:solidFill>
                  <a:schemeClr val="accent1">
                    <a:lumMod val="50000"/>
                  </a:schemeClr>
                </a:solidFill>
                <a:latin typeface="Open Sans" panose="020B0604020202020204" charset="0"/>
                <a:ea typeface="Open Sans" panose="020B0604020202020204" charset="0"/>
                <a:cs typeface="Open Sans" panose="020B0604020202020204" charset="0"/>
              </a:rPr>
              <a:t>Протокол</a:t>
            </a:r>
          </a:p>
        </p:txBody>
      </p:sp>
      <p:sp>
        <p:nvSpPr>
          <p:cNvPr id="3" name="TextBox 2"/>
          <p:cNvSpPr txBox="1"/>
          <p:nvPr/>
        </p:nvSpPr>
        <p:spPr>
          <a:xfrm>
            <a:off x="1249680" y="1082040"/>
            <a:ext cx="10591800" cy="5447645"/>
          </a:xfrm>
          <a:prstGeom prst="rect">
            <a:avLst/>
          </a:prstGeom>
          <a:noFill/>
        </p:spPr>
        <p:txBody>
          <a:bodyPr wrap="square" rtlCol="0">
            <a:spAutoFit/>
          </a:bodyPr>
          <a:lstStyle/>
          <a:p>
            <a:r>
              <a:rPr lang="uk-UA" sz="2000" dirty="0" smtClean="0">
                <a:solidFill>
                  <a:srgbClr val="002060"/>
                </a:solidFill>
                <a:latin typeface="Open Sans" panose="020B0604020202020204" charset="0"/>
                <a:ea typeface="Open Sans" panose="020B0604020202020204" charset="0"/>
                <a:cs typeface="Open Sans" panose="020B0604020202020204" charset="0"/>
              </a:rPr>
              <a:t>Про вчинення адміністративного правопорушення складається протокол.</a:t>
            </a:r>
          </a:p>
          <a:p>
            <a:endParaRPr lang="uk-UA" sz="2000" dirty="0" smtClean="0">
              <a:solidFill>
                <a:srgbClr val="002060"/>
              </a:solidFill>
              <a:latin typeface="Open Sans" panose="020B0604020202020204" charset="0"/>
              <a:ea typeface="Open Sans" panose="020B0604020202020204" charset="0"/>
              <a:cs typeface="Open Sans" panose="020B0604020202020204" charset="0"/>
            </a:endParaRPr>
          </a:p>
          <a:p>
            <a:r>
              <a:rPr lang="uk-UA" sz="2000" dirty="0" smtClean="0">
                <a:solidFill>
                  <a:srgbClr val="002060"/>
                </a:solidFill>
                <a:latin typeface="Open Sans" panose="020B0604020202020204" charset="0"/>
                <a:ea typeface="Open Sans" panose="020B0604020202020204" charset="0"/>
                <a:cs typeface="Open Sans" panose="020B0604020202020204" charset="0"/>
              </a:rPr>
              <a:t>Протокол про адміністративне правопорушення, у разі його оформлення, складається не пізніше двадцяти чотирьох годин з моменту виявлення особи, яка вчинила правопорушення, у двох примірниках, один із яких під розписку вручається особі, яка притягається до адміністративної відповідальності.</a:t>
            </a:r>
          </a:p>
          <a:p>
            <a:endParaRPr lang="uk-UA" sz="2000" dirty="0">
              <a:solidFill>
                <a:srgbClr val="002060"/>
              </a:solidFill>
              <a:latin typeface="Open Sans" panose="020B0604020202020204" charset="0"/>
              <a:ea typeface="Open Sans" panose="020B0604020202020204" charset="0"/>
              <a:cs typeface="Open Sans" panose="020B0604020202020204" charset="0"/>
            </a:endParaRPr>
          </a:p>
          <a:p>
            <a:r>
              <a:rPr lang="uk-UA" sz="2000" dirty="0" smtClean="0">
                <a:solidFill>
                  <a:srgbClr val="002060"/>
                </a:solidFill>
                <a:latin typeface="Open Sans" panose="020B0604020202020204" charset="0"/>
                <a:ea typeface="Open Sans" panose="020B0604020202020204" charset="0"/>
                <a:cs typeface="Open Sans" panose="020B0604020202020204" charset="0"/>
              </a:rPr>
              <a:t>Інспектори праці мають право складати протоколи за (частини перша - четверта, сьома статті 41, статті 41-1-41-3, 166-28, 173-5, 188-1 КУпАП.</a:t>
            </a:r>
          </a:p>
          <a:p>
            <a:endParaRPr lang="uk-UA" sz="2000" dirty="0">
              <a:solidFill>
                <a:srgbClr val="002060"/>
              </a:solidFill>
              <a:latin typeface="Open Sans" panose="020B0604020202020204" charset="0"/>
              <a:ea typeface="Open Sans" panose="020B0604020202020204" charset="0"/>
              <a:cs typeface="Open Sans" panose="020B0604020202020204" charset="0"/>
            </a:endParaRPr>
          </a:p>
          <a:p>
            <a:r>
              <a:rPr lang="uk-UA" sz="2000" dirty="0" smtClean="0">
                <a:solidFill>
                  <a:srgbClr val="002060"/>
                </a:solidFill>
                <a:latin typeface="Open Sans" panose="020B0604020202020204" charset="0"/>
                <a:ea typeface="Open Sans" panose="020B0604020202020204" charset="0"/>
                <a:cs typeface="Open Sans" panose="020B0604020202020204" charset="0"/>
              </a:rPr>
              <a:t>Розглядають справи суди.</a:t>
            </a:r>
          </a:p>
          <a:p>
            <a:endParaRPr lang="uk-UA" sz="2000" dirty="0">
              <a:solidFill>
                <a:srgbClr val="002060"/>
              </a:solidFill>
              <a:latin typeface="Open Sans" panose="020B0604020202020204" charset="0"/>
              <a:ea typeface="Open Sans" panose="020B0604020202020204" charset="0"/>
              <a:cs typeface="Open Sans" panose="020B0604020202020204" charset="0"/>
            </a:endParaRPr>
          </a:p>
          <a:p>
            <a:r>
              <a:rPr lang="ru-RU" sz="2000" dirty="0">
                <a:solidFill>
                  <a:srgbClr val="002060"/>
                </a:solidFill>
                <a:latin typeface="Open Sans" panose="020B0604020202020204" charset="0"/>
                <a:ea typeface="Open Sans" panose="020B0604020202020204" charset="0"/>
                <a:cs typeface="Open Sans" panose="020B0604020202020204" charset="0"/>
              </a:rPr>
              <a:t>У справах про </a:t>
            </a:r>
            <a:r>
              <a:rPr lang="uk-UA" sz="2000" dirty="0" smtClean="0">
                <a:solidFill>
                  <a:srgbClr val="002060"/>
                </a:solidFill>
                <a:latin typeface="Open Sans" panose="020B0604020202020204" charset="0"/>
                <a:ea typeface="Open Sans" panose="020B0604020202020204" charset="0"/>
                <a:cs typeface="Open Sans" panose="020B0604020202020204" charset="0"/>
              </a:rPr>
              <a:t>адміністративні правопорушення, розгляд яких віднесено до відання органів, протоколи про правопорушення мають право складати уповноважені на те посадові особи цих органів</a:t>
            </a:r>
            <a:r>
              <a:rPr lang="ru-RU" sz="2000" dirty="0">
                <a:solidFill>
                  <a:srgbClr val="002060"/>
                </a:solidFill>
                <a:latin typeface="Open Sans" panose="020B0604020202020204" charset="0"/>
                <a:ea typeface="Open Sans" panose="020B0604020202020204" charset="0"/>
                <a:cs typeface="Open Sans" panose="020B0604020202020204" charset="0"/>
              </a:rPr>
              <a:t> </a:t>
            </a:r>
            <a:r>
              <a:rPr lang="ru-RU" sz="2000" dirty="0" smtClean="0">
                <a:solidFill>
                  <a:srgbClr val="002060"/>
                </a:solidFill>
                <a:latin typeface="Open Sans" panose="020B0604020202020204" charset="0"/>
                <a:ea typeface="Open Sans" panose="020B0604020202020204" charset="0"/>
                <a:cs typeface="Open Sans" panose="020B0604020202020204" charset="0"/>
              </a:rPr>
              <a:t>(</a:t>
            </a:r>
            <a:r>
              <a:rPr lang="uk-UA" sz="2000" dirty="0" smtClean="0">
                <a:solidFill>
                  <a:srgbClr val="002060"/>
                </a:solidFill>
                <a:latin typeface="Open Sans" panose="020B0604020202020204" charset="0"/>
                <a:ea typeface="Open Sans" panose="020B0604020202020204" charset="0"/>
                <a:cs typeface="Open Sans" panose="020B0604020202020204" charset="0"/>
              </a:rPr>
              <a:t>стаття 255 КУпАП</a:t>
            </a:r>
            <a:r>
              <a:rPr lang="ru-RU" sz="2000" dirty="0" smtClean="0">
                <a:solidFill>
                  <a:srgbClr val="002060"/>
                </a:solidFill>
                <a:latin typeface="Open Sans" panose="020B0604020202020204" charset="0"/>
                <a:ea typeface="Open Sans" panose="020B0604020202020204" charset="0"/>
                <a:cs typeface="Open Sans" panose="020B0604020202020204" charset="0"/>
              </a:rPr>
              <a:t>)</a:t>
            </a:r>
            <a:endParaRPr lang="uk-UA" sz="2000" dirty="0" smtClean="0">
              <a:solidFill>
                <a:srgbClr val="002060"/>
              </a:solidFill>
              <a:latin typeface="Open Sans" panose="020B0604020202020204" charset="0"/>
              <a:ea typeface="Open Sans" panose="020B0604020202020204" charset="0"/>
              <a:cs typeface="Open Sans" panose="020B0604020202020204" charset="0"/>
            </a:endParaRPr>
          </a:p>
          <a:p>
            <a:endParaRPr lang="uk-UA" sz="2400" dirty="0">
              <a:solidFill>
                <a:schemeClr val="accent1">
                  <a:lumMod val="50000"/>
                </a:schemeClr>
              </a:solidFill>
            </a:endParaRPr>
          </a:p>
          <a:p>
            <a:endParaRPr lang="uk-UA" sz="2400" dirty="0">
              <a:solidFill>
                <a:schemeClr val="accent1">
                  <a:lumMod val="50000"/>
                </a:schemeClr>
              </a:solidFill>
            </a:endParaRPr>
          </a:p>
        </p:txBody>
      </p:sp>
    </p:spTree>
    <p:extLst>
      <p:ext uri="{BB962C8B-B14F-4D97-AF65-F5344CB8AC3E}">
        <p14:creationId xmlns:p14="http://schemas.microsoft.com/office/powerpoint/2010/main" val="41391925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249680" y="233959"/>
            <a:ext cx="9194579" cy="646331"/>
          </a:xfrm>
          <a:prstGeom prst="rect">
            <a:avLst/>
          </a:prstGeom>
          <a:noFill/>
        </p:spPr>
        <p:txBody>
          <a:bodyPr wrap="square" rtlCol="0">
            <a:spAutoFit/>
          </a:bodyPr>
          <a:lstStyle/>
          <a:p>
            <a:r>
              <a:rPr lang="uk-UA" sz="3600" b="1" dirty="0" smtClean="0">
                <a:solidFill>
                  <a:schemeClr val="accent1">
                    <a:lumMod val="50000"/>
                  </a:schemeClr>
                </a:solidFill>
                <a:latin typeface="Open Sans" panose="020B0604020202020204" charset="0"/>
                <a:ea typeface="Open Sans" panose="020B0604020202020204" charset="0"/>
                <a:cs typeface="Open Sans" panose="020B0604020202020204" charset="0"/>
              </a:rPr>
              <a:t>Протокол</a:t>
            </a:r>
          </a:p>
        </p:txBody>
      </p:sp>
      <p:sp>
        <p:nvSpPr>
          <p:cNvPr id="3" name="TextBox 2"/>
          <p:cNvSpPr txBox="1"/>
          <p:nvPr/>
        </p:nvSpPr>
        <p:spPr>
          <a:xfrm>
            <a:off x="1249680" y="1127760"/>
            <a:ext cx="10591800" cy="5139869"/>
          </a:xfrm>
          <a:prstGeom prst="rect">
            <a:avLst/>
          </a:prstGeom>
          <a:noFill/>
        </p:spPr>
        <p:txBody>
          <a:bodyPr wrap="square" rtlCol="0">
            <a:spAutoFit/>
          </a:bodyPr>
          <a:lstStyle/>
          <a:p>
            <a:r>
              <a:rPr lang="uk-UA" sz="2000" dirty="0" smtClean="0">
                <a:solidFill>
                  <a:schemeClr val="accent1">
                    <a:lumMod val="50000"/>
                  </a:schemeClr>
                </a:solidFill>
                <a:latin typeface="Open Sans" panose="020B0604020202020204" charset="0"/>
                <a:ea typeface="Open Sans" panose="020B0604020202020204" charset="0"/>
                <a:cs typeface="Open Sans" panose="020B0604020202020204" charset="0"/>
              </a:rPr>
              <a:t>Держпраці розглядає справи про адміністративні правопорушення, пов’язані з невиконанням законних вимог посадових осіб Держпраці та її територіальних органів або недопущенням посадових осіб цих органів до здійснення заходів державного нагляду (контролю), підстави яких визначені законом </a:t>
            </a:r>
          </a:p>
          <a:p>
            <a:r>
              <a:rPr lang="uk-UA" sz="2000" dirty="0" smtClean="0">
                <a:solidFill>
                  <a:schemeClr val="accent1">
                    <a:lumMod val="50000"/>
                  </a:schemeClr>
                </a:solidFill>
                <a:latin typeface="Open Sans" panose="020B0604020202020204" charset="0"/>
                <a:ea typeface="Open Sans" panose="020B0604020202020204" charset="0"/>
                <a:cs typeface="Open Sans" panose="020B0604020202020204" charset="0"/>
              </a:rPr>
              <a:t>(стаття 188-6).</a:t>
            </a:r>
          </a:p>
          <a:p>
            <a:endParaRPr lang="uk-UA" sz="2000" dirty="0" smtClean="0">
              <a:solidFill>
                <a:schemeClr val="accent1">
                  <a:lumMod val="50000"/>
                </a:schemeClr>
              </a:solidFill>
              <a:latin typeface="Open Sans" panose="020B0604020202020204" charset="0"/>
              <a:ea typeface="Open Sans" panose="020B0604020202020204" charset="0"/>
              <a:cs typeface="Open Sans" panose="020B0604020202020204" charset="0"/>
            </a:endParaRPr>
          </a:p>
          <a:p>
            <a:r>
              <a:rPr lang="uk-UA" sz="2000" dirty="0" smtClean="0">
                <a:solidFill>
                  <a:schemeClr val="accent1">
                    <a:lumMod val="50000"/>
                  </a:schemeClr>
                </a:solidFill>
                <a:latin typeface="Open Sans" panose="020B0604020202020204" charset="0"/>
                <a:ea typeface="Open Sans" panose="020B0604020202020204" charset="0"/>
                <a:cs typeface="Open Sans" panose="020B0604020202020204" charset="0"/>
              </a:rPr>
              <a:t>Від імені Держпраці розглядати справи про адміністративні правопорушення і накладати адміністративні стягнення мають право:</a:t>
            </a:r>
          </a:p>
          <a:p>
            <a:endParaRPr lang="uk-UA" sz="2000" dirty="0" smtClean="0">
              <a:solidFill>
                <a:schemeClr val="accent1">
                  <a:lumMod val="50000"/>
                </a:schemeClr>
              </a:solidFill>
              <a:latin typeface="Open Sans" panose="020B0604020202020204" charset="0"/>
              <a:ea typeface="Open Sans" panose="020B0604020202020204" charset="0"/>
              <a:cs typeface="Open Sans" panose="020B0604020202020204" charset="0"/>
            </a:endParaRPr>
          </a:p>
          <a:p>
            <a:r>
              <a:rPr lang="uk-UA" sz="2000" dirty="0" smtClean="0">
                <a:solidFill>
                  <a:schemeClr val="accent1">
                    <a:lumMod val="50000"/>
                  </a:schemeClr>
                </a:solidFill>
                <a:latin typeface="Open Sans" panose="020B0604020202020204" charset="0"/>
                <a:ea typeface="Open Sans" panose="020B0604020202020204" charset="0"/>
                <a:cs typeface="Open Sans" panose="020B0604020202020204" charset="0"/>
              </a:rPr>
              <a:t>посадові особи, уповноважені головою Держпраці, - штраф до вісімдесяти неоподатковуваних мінімумів доходів громадян;</a:t>
            </a:r>
          </a:p>
          <a:p>
            <a:endParaRPr lang="uk-UA" sz="2000" dirty="0" smtClean="0">
              <a:solidFill>
                <a:schemeClr val="accent1">
                  <a:lumMod val="50000"/>
                </a:schemeClr>
              </a:solidFill>
              <a:latin typeface="Open Sans" panose="020B0604020202020204" charset="0"/>
              <a:ea typeface="Open Sans" panose="020B0604020202020204" charset="0"/>
              <a:cs typeface="Open Sans" panose="020B0604020202020204" charset="0"/>
            </a:endParaRPr>
          </a:p>
          <a:p>
            <a:r>
              <a:rPr lang="uk-UA" sz="2000" dirty="0" smtClean="0">
                <a:solidFill>
                  <a:schemeClr val="accent1">
                    <a:lumMod val="50000"/>
                  </a:schemeClr>
                </a:solidFill>
                <a:latin typeface="Open Sans" panose="020B0604020202020204" charset="0"/>
                <a:ea typeface="Open Sans" panose="020B0604020202020204" charset="0"/>
                <a:cs typeface="Open Sans" panose="020B0604020202020204" charset="0"/>
              </a:rPr>
              <a:t>Голова Держпраці, його заступники та уповноважені ним посадові особи - штраф до ста неоподатковуваних мінімумів доходів громадян (стаття 230-1)</a:t>
            </a:r>
          </a:p>
          <a:p>
            <a:endParaRPr lang="uk-UA" sz="2400" dirty="0">
              <a:solidFill>
                <a:schemeClr val="accent1">
                  <a:lumMod val="50000"/>
                </a:schemeClr>
              </a:solidFill>
            </a:endParaRPr>
          </a:p>
          <a:p>
            <a:endParaRPr lang="uk-UA" sz="2400" dirty="0">
              <a:solidFill>
                <a:schemeClr val="accent1">
                  <a:lumMod val="50000"/>
                </a:schemeClr>
              </a:solidFill>
            </a:endParaRPr>
          </a:p>
        </p:txBody>
      </p:sp>
    </p:spTree>
    <p:extLst>
      <p:ext uri="{BB962C8B-B14F-4D97-AF65-F5344CB8AC3E}">
        <p14:creationId xmlns:p14="http://schemas.microsoft.com/office/powerpoint/2010/main" val="16764724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066801" y="387471"/>
            <a:ext cx="9105900" cy="584775"/>
          </a:xfrm>
          <a:prstGeom prst="rect">
            <a:avLst/>
          </a:prstGeom>
          <a:noFill/>
        </p:spPr>
        <p:txBody>
          <a:bodyPr wrap="square" rtlCol="0">
            <a:spAutoFit/>
          </a:bodyPr>
          <a:lstStyle/>
          <a:p>
            <a:r>
              <a:rPr lang="uk-UA" sz="3200" b="1" dirty="0" smtClean="0">
                <a:solidFill>
                  <a:schemeClr val="accent1">
                    <a:lumMod val="50000"/>
                  </a:schemeClr>
                </a:solidFill>
                <a:latin typeface="Open Sans" panose="020B0604020202020204" charset="0"/>
                <a:ea typeface="Open Sans" panose="020B0604020202020204" charset="0"/>
                <a:cs typeface="Open Sans" panose="020B0604020202020204" charset="0"/>
              </a:rPr>
              <a:t>Фінансова відповідальність</a:t>
            </a:r>
            <a:endParaRPr lang="uk-UA" sz="3200" i="1" dirty="0">
              <a:solidFill>
                <a:schemeClr val="accent1">
                  <a:lumMod val="50000"/>
                </a:schemeClr>
              </a:solidFill>
              <a:latin typeface="Open Sans" panose="020B0604020202020204" charset="0"/>
              <a:ea typeface="Open Sans" panose="020B0604020202020204" charset="0"/>
              <a:cs typeface="Open Sans" panose="020B0604020202020204" charset="0"/>
            </a:endParaRPr>
          </a:p>
        </p:txBody>
      </p:sp>
      <p:sp>
        <p:nvSpPr>
          <p:cNvPr id="4" name="Прямоугольник 3"/>
          <p:cNvSpPr/>
          <p:nvPr/>
        </p:nvSpPr>
        <p:spPr>
          <a:xfrm>
            <a:off x="1205346" y="1360990"/>
            <a:ext cx="10457411" cy="4154984"/>
          </a:xfrm>
          <a:prstGeom prst="rect">
            <a:avLst/>
          </a:prstGeom>
        </p:spPr>
        <p:txBody>
          <a:bodyPr wrap="square">
            <a:spAutoFit/>
          </a:bodyPr>
          <a:lstStyle/>
          <a:p>
            <a:r>
              <a:rPr lang="uk-UA" sz="2400" b="1" dirty="0" smtClean="0">
                <a:solidFill>
                  <a:srgbClr val="002060"/>
                </a:solidFill>
                <a:latin typeface="Open Sans" panose="020B0604020202020204" charset="0"/>
                <a:ea typeface="Open Sans" panose="020B0604020202020204" charset="0"/>
                <a:cs typeface="Open Sans" panose="020B0604020202020204" charset="0"/>
              </a:rPr>
              <a:t>Юридичні та фізичні особи, які використовують найману працю, несуть відповідальність у вигляді штрафу в разі:</a:t>
            </a:r>
          </a:p>
          <a:p>
            <a:endParaRPr lang="uk-UA" dirty="0" smtClean="0">
              <a:solidFill>
                <a:srgbClr val="002060"/>
              </a:solidFill>
              <a:latin typeface="Open Sans" panose="020B0604020202020204" charset="0"/>
              <a:ea typeface="Open Sans" panose="020B0604020202020204" charset="0"/>
              <a:cs typeface="Open Sans" panose="020B0604020202020204" charset="0"/>
            </a:endParaRPr>
          </a:p>
          <a:p>
            <a:r>
              <a:rPr lang="uk-UA" dirty="0" smtClean="0">
                <a:solidFill>
                  <a:srgbClr val="002060"/>
                </a:solidFill>
                <a:latin typeface="Open Sans" panose="020B0604020202020204" charset="0"/>
                <a:ea typeface="Open Sans" panose="020B0604020202020204" charset="0"/>
                <a:cs typeface="Open Sans" panose="020B0604020202020204" charset="0"/>
              </a:rPr>
              <a:t>фактичного допуску працівника до роботи без оформлення трудового договору (контракту), оформлення працівника на неповний робочий час або за трудовим договором з нефіксованим робочим часом у разі фактичного виконання роботи протягом усього робочого часу, установленого на підприємстві, та виплати заробітної плати (винагороди) без нарахування та сплати єдиного внеску на загальнообов’язкове державне соціальне страхування та податків (крім випадків, якщо платником єдиного внеску на загальнообов’язкове державне соціальне страхування та податків є сам працівник) - у </a:t>
            </a:r>
            <a:r>
              <a:rPr lang="uk-UA" b="1" dirty="0" smtClean="0">
                <a:solidFill>
                  <a:srgbClr val="002060"/>
                </a:solidFill>
                <a:latin typeface="Open Sans" panose="020B0604020202020204" charset="0"/>
                <a:ea typeface="Open Sans" panose="020B0604020202020204" charset="0"/>
                <a:cs typeface="Open Sans" panose="020B0604020202020204" charset="0"/>
              </a:rPr>
              <a:t>десятикратному розмірі мінімальної заробітної плати</a:t>
            </a:r>
            <a:r>
              <a:rPr lang="uk-UA" dirty="0" smtClean="0">
                <a:solidFill>
                  <a:srgbClr val="002060"/>
                </a:solidFill>
                <a:latin typeface="Open Sans" panose="020B0604020202020204" charset="0"/>
                <a:ea typeface="Open Sans" panose="020B0604020202020204" charset="0"/>
                <a:cs typeface="Open Sans" panose="020B0604020202020204" charset="0"/>
              </a:rPr>
              <a:t>, встановленої законом на момент виявлення порушення, за кожного працівника, стосовно якого скоєно порушення, а до юридичних осіб та фізичних осіб - підприємців, які використовують найману працю та є платниками єдиного податку першої - третьої груп, застосовується попередження</a:t>
            </a:r>
            <a:endParaRPr lang="uk-UA" dirty="0">
              <a:solidFill>
                <a:srgbClr val="002060"/>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10986935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066801" y="387471"/>
            <a:ext cx="9105900" cy="584775"/>
          </a:xfrm>
          <a:prstGeom prst="rect">
            <a:avLst/>
          </a:prstGeom>
          <a:noFill/>
        </p:spPr>
        <p:txBody>
          <a:bodyPr wrap="square" rtlCol="0">
            <a:spAutoFit/>
          </a:bodyPr>
          <a:lstStyle/>
          <a:p>
            <a:r>
              <a:rPr lang="uk-UA" sz="3200" b="1" dirty="0" smtClean="0">
                <a:solidFill>
                  <a:schemeClr val="accent1">
                    <a:lumMod val="50000"/>
                  </a:schemeClr>
                </a:solidFill>
                <a:latin typeface="Open Sans" panose="020B0604020202020204" charset="0"/>
                <a:ea typeface="Open Sans" panose="020B0604020202020204" charset="0"/>
                <a:cs typeface="Open Sans" panose="020B0604020202020204" charset="0"/>
              </a:rPr>
              <a:t>Фінансова відповідальність</a:t>
            </a:r>
            <a:endParaRPr lang="uk-UA" sz="3200" i="1" dirty="0">
              <a:solidFill>
                <a:schemeClr val="accent1">
                  <a:lumMod val="50000"/>
                </a:schemeClr>
              </a:solidFill>
              <a:latin typeface="Open Sans" panose="020B0604020202020204" charset="0"/>
              <a:ea typeface="Open Sans" panose="020B0604020202020204" charset="0"/>
              <a:cs typeface="Open Sans" panose="020B0604020202020204" charset="0"/>
            </a:endParaRPr>
          </a:p>
        </p:txBody>
      </p:sp>
      <p:sp>
        <p:nvSpPr>
          <p:cNvPr id="4" name="Прямоугольник 3"/>
          <p:cNvSpPr/>
          <p:nvPr/>
        </p:nvSpPr>
        <p:spPr>
          <a:xfrm>
            <a:off x="1205346" y="1360990"/>
            <a:ext cx="10457411" cy="4708981"/>
          </a:xfrm>
          <a:prstGeom prst="rect">
            <a:avLst/>
          </a:prstGeom>
        </p:spPr>
        <p:txBody>
          <a:bodyPr wrap="square">
            <a:spAutoFit/>
          </a:bodyPr>
          <a:lstStyle/>
          <a:p>
            <a:r>
              <a:rPr lang="uk-UA" sz="2400" b="1" dirty="0" smtClean="0">
                <a:solidFill>
                  <a:srgbClr val="002060"/>
                </a:solidFill>
                <a:latin typeface="Open Sans" panose="020B0604020202020204" charset="0"/>
                <a:ea typeface="Open Sans" panose="020B0604020202020204" charset="0"/>
                <a:cs typeface="Open Sans" panose="020B0604020202020204" charset="0"/>
              </a:rPr>
              <a:t>Юридичні та фізичні особи, які використовують найману працю, несуть відповідальність у вигляді штрафу в разі:</a:t>
            </a:r>
          </a:p>
          <a:p>
            <a:endParaRPr lang="uk-UA" dirty="0" smtClean="0">
              <a:solidFill>
                <a:srgbClr val="002060"/>
              </a:solidFill>
              <a:latin typeface="Open Sans" panose="020B0604020202020204" charset="0"/>
              <a:ea typeface="Open Sans" panose="020B0604020202020204" charset="0"/>
              <a:cs typeface="Open Sans" panose="020B0604020202020204" charset="0"/>
            </a:endParaRPr>
          </a:p>
          <a:p>
            <a:r>
              <a:rPr lang="uk-UA" dirty="0" smtClean="0">
                <a:solidFill>
                  <a:srgbClr val="002060"/>
                </a:solidFill>
                <a:latin typeface="Open Sans" panose="020B0604020202020204" charset="0"/>
                <a:ea typeface="Open Sans" panose="020B0604020202020204" charset="0"/>
                <a:cs typeface="Open Sans" panose="020B0604020202020204" charset="0"/>
              </a:rPr>
              <a:t>вчинення порушення, передбаченого абзацом другим цієї частини, повторно протягом двох років з дня виявлення порушення - у </a:t>
            </a:r>
            <a:r>
              <a:rPr lang="uk-UA" b="1" dirty="0" smtClean="0">
                <a:solidFill>
                  <a:srgbClr val="002060"/>
                </a:solidFill>
                <a:latin typeface="Open Sans" panose="020B0604020202020204" charset="0"/>
                <a:ea typeface="Open Sans" panose="020B0604020202020204" charset="0"/>
                <a:cs typeface="Open Sans" panose="020B0604020202020204" charset="0"/>
              </a:rPr>
              <a:t>тридцятикратному розмірі мінімальної заробітної плати</a:t>
            </a:r>
            <a:r>
              <a:rPr lang="uk-UA" dirty="0" smtClean="0">
                <a:solidFill>
                  <a:srgbClr val="002060"/>
                </a:solidFill>
                <a:latin typeface="Open Sans" panose="020B0604020202020204" charset="0"/>
                <a:ea typeface="Open Sans" panose="020B0604020202020204" charset="0"/>
                <a:cs typeface="Open Sans" panose="020B0604020202020204" charset="0"/>
              </a:rPr>
              <a:t>, встановленої законом на момент виявлення порушення, за кожного працівника, стосовно якого скоєно порушення;</a:t>
            </a:r>
          </a:p>
          <a:p>
            <a:endParaRPr lang="uk-UA" dirty="0" smtClean="0">
              <a:solidFill>
                <a:srgbClr val="002060"/>
              </a:solidFill>
              <a:latin typeface="Open Sans" panose="020B0604020202020204" charset="0"/>
              <a:ea typeface="Open Sans" panose="020B0604020202020204" charset="0"/>
              <a:cs typeface="Open Sans" panose="020B0604020202020204" charset="0"/>
            </a:endParaRPr>
          </a:p>
          <a:p>
            <a:r>
              <a:rPr lang="uk-UA" dirty="0" smtClean="0">
                <a:solidFill>
                  <a:srgbClr val="002060"/>
                </a:solidFill>
                <a:latin typeface="Open Sans" panose="020B0604020202020204" charset="0"/>
                <a:ea typeface="Open Sans" panose="020B0604020202020204" charset="0"/>
                <a:cs typeface="Open Sans" panose="020B0604020202020204" charset="0"/>
              </a:rPr>
              <a:t>порушення встановлених строків виплати заробітної плати працівникам, інших виплат, передбачених законодавством про працю, більш як за один місяць, виплата їх не в повному обсязі - </a:t>
            </a:r>
            <a:r>
              <a:rPr lang="uk-UA" b="1" dirty="0" smtClean="0">
                <a:solidFill>
                  <a:srgbClr val="002060"/>
                </a:solidFill>
                <a:latin typeface="Open Sans" panose="020B0604020202020204" charset="0"/>
                <a:ea typeface="Open Sans" panose="020B0604020202020204" charset="0"/>
                <a:cs typeface="Open Sans" panose="020B0604020202020204" charset="0"/>
              </a:rPr>
              <a:t>у трикратному розмірі мінімальної заробітної плати</a:t>
            </a:r>
            <a:r>
              <a:rPr lang="uk-UA" dirty="0" smtClean="0">
                <a:solidFill>
                  <a:srgbClr val="002060"/>
                </a:solidFill>
                <a:latin typeface="Open Sans" panose="020B0604020202020204" charset="0"/>
                <a:ea typeface="Open Sans" panose="020B0604020202020204" charset="0"/>
                <a:cs typeface="Open Sans" panose="020B0604020202020204" charset="0"/>
              </a:rPr>
              <a:t>, встановленої законом на момент виявлення порушення;</a:t>
            </a:r>
          </a:p>
          <a:p>
            <a:endParaRPr lang="uk-UA" dirty="0" smtClean="0">
              <a:solidFill>
                <a:srgbClr val="002060"/>
              </a:solidFill>
              <a:latin typeface="Open Sans" panose="020B0604020202020204" charset="0"/>
              <a:ea typeface="Open Sans" panose="020B0604020202020204" charset="0"/>
              <a:cs typeface="Open Sans" panose="020B0604020202020204" charset="0"/>
            </a:endParaRPr>
          </a:p>
          <a:p>
            <a:r>
              <a:rPr lang="uk-UA" dirty="0" smtClean="0">
                <a:solidFill>
                  <a:srgbClr val="002060"/>
                </a:solidFill>
                <a:latin typeface="Open Sans" panose="020B0604020202020204" charset="0"/>
                <a:ea typeface="Open Sans" panose="020B0604020202020204" charset="0"/>
                <a:cs typeface="Open Sans" panose="020B0604020202020204" charset="0"/>
              </a:rPr>
              <a:t>недотримання мінімальних державних гарантій в оплаті праці - </a:t>
            </a:r>
            <a:r>
              <a:rPr lang="uk-UA" b="1" dirty="0" smtClean="0">
                <a:solidFill>
                  <a:srgbClr val="002060"/>
                </a:solidFill>
                <a:latin typeface="Open Sans" panose="020B0604020202020204" charset="0"/>
                <a:ea typeface="Open Sans" panose="020B0604020202020204" charset="0"/>
                <a:cs typeface="Open Sans" panose="020B0604020202020204" charset="0"/>
              </a:rPr>
              <a:t>у двократному розмірі мінімальної заробітної плати</a:t>
            </a:r>
            <a:r>
              <a:rPr lang="uk-UA" dirty="0" smtClean="0">
                <a:solidFill>
                  <a:srgbClr val="002060"/>
                </a:solidFill>
                <a:latin typeface="Open Sans" panose="020B0604020202020204" charset="0"/>
                <a:ea typeface="Open Sans" panose="020B0604020202020204" charset="0"/>
                <a:cs typeface="Open Sans" panose="020B0604020202020204" charset="0"/>
              </a:rPr>
              <a:t>, встановленої законом на момент виявлення порушення, за кожного працівника, стосовно якого скоєно порушення;</a:t>
            </a:r>
            <a:endParaRPr lang="uk-UA" dirty="0">
              <a:solidFill>
                <a:srgbClr val="002060"/>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4529682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066801" y="387471"/>
            <a:ext cx="9105900" cy="584775"/>
          </a:xfrm>
          <a:prstGeom prst="rect">
            <a:avLst/>
          </a:prstGeom>
          <a:noFill/>
        </p:spPr>
        <p:txBody>
          <a:bodyPr wrap="square" rtlCol="0">
            <a:spAutoFit/>
          </a:bodyPr>
          <a:lstStyle/>
          <a:p>
            <a:r>
              <a:rPr lang="uk-UA" sz="3200" b="1" dirty="0" smtClean="0">
                <a:solidFill>
                  <a:schemeClr val="accent1">
                    <a:lumMod val="50000"/>
                  </a:schemeClr>
                </a:solidFill>
                <a:latin typeface="Open Sans" panose="020B0604020202020204" charset="0"/>
                <a:ea typeface="Open Sans" panose="020B0604020202020204" charset="0"/>
                <a:cs typeface="Open Sans" panose="020B0604020202020204" charset="0"/>
              </a:rPr>
              <a:t>Фінансова відповідальність</a:t>
            </a:r>
            <a:endParaRPr lang="uk-UA" sz="3200" i="1" dirty="0">
              <a:solidFill>
                <a:schemeClr val="accent1">
                  <a:lumMod val="50000"/>
                </a:schemeClr>
              </a:solidFill>
              <a:latin typeface="Open Sans" panose="020B0604020202020204" charset="0"/>
              <a:ea typeface="Open Sans" panose="020B0604020202020204" charset="0"/>
              <a:cs typeface="Open Sans" panose="020B0604020202020204" charset="0"/>
            </a:endParaRPr>
          </a:p>
        </p:txBody>
      </p:sp>
      <p:sp>
        <p:nvSpPr>
          <p:cNvPr id="4" name="Прямоугольник 3"/>
          <p:cNvSpPr/>
          <p:nvPr/>
        </p:nvSpPr>
        <p:spPr>
          <a:xfrm>
            <a:off x="1138844" y="1119921"/>
            <a:ext cx="10457411" cy="5262979"/>
          </a:xfrm>
          <a:prstGeom prst="rect">
            <a:avLst/>
          </a:prstGeom>
        </p:spPr>
        <p:txBody>
          <a:bodyPr wrap="square">
            <a:spAutoFit/>
          </a:bodyPr>
          <a:lstStyle/>
          <a:p>
            <a:r>
              <a:rPr lang="uk-UA" sz="2400" b="1" dirty="0" smtClean="0">
                <a:solidFill>
                  <a:srgbClr val="002060"/>
                </a:solidFill>
                <a:latin typeface="Open Sans" panose="020B0604020202020204" charset="0"/>
                <a:ea typeface="Open Sans" panose="020B0604020202020204" charset="0"/>
                <a:cs typeface="Open Sans" panose="020B0604020202020204" charset="0"/>
              </a:rPr>
              <a:t>Юридичні та фізичні особи, які використовують найману працю, несуть відповідальність у вигляді штрафу в разі:</a:t>
            </a:r>
          </a:p>
          <a:p>
            <a:endParaRPr lang="uk-UA" dirty="0" smtClean="0">
              <a:solidFill>
                <a:srgbClr val="002060"/>
              </a:solidFill>
              <a:latin typeface="Open Sans" panose="020B0604020202020204" charset="0"/>
              <a:ea typeface="Open Sans" panose="020B0604020202020204" charset="0"/>
              <a:cs typeface="Open Sans" panose="020B0604020202020204" charset="0"/>
            </a:endParaRPr>
          </a:p>
          <a:p>
            <a:r>
              <a:rPr lang="uk-UA" dirty="0" smtClean="0">
                <a:solidFill>
                  <a:srgbClr val="002060"/>
                </a:solidFill>
                <a:latin typeface="Open Sans" panose="020B0604020202020204" charset="0"/>
                <a:ea typeface="Open Sans" panose="020B0604020202020204" charset="0"/>
                <a:cs typeface="Open Sans" panose="020B0604020202020204" charset="0"/>
              </a:rPr>
              <a:t>недотримання встановлених законом гарантій та пільг працівникам, які залучаються до виконання обов’язків, передбачених законами України "Про військовий обов’язок і військову службу", "Про альтернативну (невійськову) службу", "Про мобілізаційну підготовку та мобілізацію", - </a:t>
            </a:r>
            <a:r>
              <a:rPr lang="uk-UA" b="1" dirty="0" smtClean="0">
                <a:solidFill>
                  <a:srgbClr val="002060"/>
                </a:solidFill>
                <a:latin typeface="Open Sans" panose="020B0604020202020204" charset="0"/>
                <a:ea typeface="Open Sans" panose="020B0604020202020204" charset="0"/>
                <a:cs typeface="Open Sans" panose="020B0604020202020204" charset="0"/>
              </a:rPr>
              <a:t>у чотирикратному розмірі мінімальної заробітної плати</a:t>
            </a:r>
            <a:r>
              <a:rPr lang="uk-UA" dirty="0" smtClean="0">
                <a:solidFill>
                  <a:srgbClr val="002060"/>
                </a:solidFill>
                <a:latin typeface="Open Sans" panose="020B0604020202020204" charset="0"/>
                <a:ea typeface="Open Sans" panose="020B0604020202020204" charset="0"/>
                <a:cs typeface="Open Sans" panose="020B0604020202020204" charset="0"/>
              </a:rPr>
              <a:t>, встановленої законом на момент виявлення порушення, за кожного працівника, стосовно якого скоєно порушення, а до юридичних осіб та фізичних осіб - підприємців, які використовують найману працю та є платниками єдиного податку першої - третьої груп, застосовується попередження;</a:t>
            </a:r>
          </a:p>
          <a:p>
            <a:endParaRPr lang="uk-UA" dirty="0" smtClean="0">
              <a:solidFill>
                <a:srgbClr val="002060"/>
              </a:solidFill>
              <a:latin typeface="Open Sans" panose="020B0604020202020204" charset="0"/>
              <a:ea typeface="Open Sans" panose="020B0604020202020204" charset="0"/>
              <a:cs typeface="Open Sans" panose="020B0604020202020204" charset="0"/>
            </a:endParaRPr>
          </a:p>
          <a:p>
            <a:r>
              <a:rPr lang="uk-UA" dirty="0" smtClean="0">
                <a:solidFill>
                  <a:srgbClr val="002060"/>
                </a:solidFill>
                <a:latin typeface="Open Sans" panose="020B0604020202020204" charset="0"/>
                <a:ea typeface="Open Sans" panose="020B0604020202020204" charset="0"/>
                <a:cs typeface="Open Sans" panose="020B0604020202020204" charset="0"/>
              </a:rPr>
              <a:t>недопущення до проведення перевірки з питань додержання законодавства про працю, створення перешкод у її проведенні - </a:t>
            </a:r>
            <a:r>
              <a:rPr lang="uk-UA" b="1" dirty="0" smtClean="0">
                <a:solidFill>
                  <a:srgbClr val="002060"/>
                </a:solidFill>
                <a:latin typeface="Open Sans" panose="020B0604020202020204" charset="0"/>
                <a:ea typeface="Open Sans" panose="020B0604020202020204" charset="0"/>
                <a:cs typeface="Open Sans" panose="020B0604020202020204" charset="0"/>
              </a:rPr>
              <a:t>у трикратному розмірі мінімальної заробітної плати</a:t>
            </a:r>
            <a:r>
              <a:rPr lang="uk-UA" dirty="0" smtClean="0">
                <a:solidFill>
                  <a:srgbClr val="002060"/>
                </a:solidFill>
                <a:latin typeface="Open Sans" panose="020B0604020202020204" charset="0"/>
                <a:ea typeface="Open Sans" panose="020B0604020202020204" charset="0"/>
                <a:cs typeface="Open Sans" panose="020B0604020202020204" charset="0"/>
              </a:rPr>
              <a:t>, встановленої законом на момент виявлення порушення;</a:t>
            </a:r>
          </a:p>
          <a:p>
            <a:endParaRPr lang="uk-UA" dirty="0" smtClean="0">
              <a:solidFill>
                <a:srgbClr val="002060"/>
              </a:solidFill>
              <a:latin typeface="Open Sans" panose="020B0604020202020204" charset="0"/>
              <a:ea typeface="Open Sans" panose="020B0604020202020204" charset="0"/>
              <a:cs typeface="Open Sans" panose="020B0604020202020204" charset="0"/>
            </a:endParaRPr>
          </a:p>
          <a:p>
            <a:r>
              <a:rPr lang="uk-UA" dirty="0" smtClean="0">
                <a:solidFill>
                  <a:srgbClr val="002060"/>
                </a:solidFill>
                <a:latin typeface="Open Sans" panose="020B0604020202020204" charset="0"/>
                <a:ea typeface="Open Sans" panose="020B0604020202020204" charset="0"/>
                <a:cs typeface="Open Sans" panose="020B0604020202020204" charset="0"/>
              </a:rPr>
              <a:t>Недопущення при проведенні перевірки з питань виявлення порушень, зазначених в абзаці другому цієї частини, - </a:t>
            </a:r>
            <a:r>
              <a:rPr lang="uk-UA" b="1" dirty="0" smtClean="0">
                <a:solidFill>
                  <a:srgbClr val="002060"/>
                </a:solidFill>
                <a:latin typeface="Open Sans" panose="020B0604020202020204" charset="0"/>
                <a:ea typeface="Open Sans" panose="020B0604020202020204" charset="0"/>
                <a:cs typeface="Open Sans" panose="020B0604020202020204" charset="0"/>
              </a:rPr>
              <a:t>у </a:t>
            </a:r>
            <a:r>
              <a:rPr lang="uk-UA" b="1" dirty="0" err="1" smtClean="0">
                <a:solidFill>
                  <a:srgbClr val="002060"/>
                </a:solidFill>
                <a:latin typeface="Open Sans" panose="020B0604020202020204" charset="0"/>
                <a:ea typeface="Open Sans" panose="020B0604020202020204" charset="0"/>
                <a:cs typeface="Open Sans" panose="020B0604020202020204" charset="0"/>
              </a:rPr>
              <a:t>шістнадцятикратному</a:t>
            </a:r>
            <a:r>
              <a:rPr lang="uk-UA" b="1" dirty="0" smtClean="0">
                <a:solidFill>
                  <a:srgbClr val="002060"/>
                </a:solidFill>
                <a:latin typeface="Open Sans" panose="020B0604020202020204" charset="0"/>
                <a:ea typeface="Open Sans" panose="020B0604020202020204" charset="0"/>
                <a:cs typeface="Open Sans" panose="020B0604020202020204" charset="0"/>
              </a:rPr>
              <a:t> розмірі мінімальної заробітної плати</a:t>
            </a:r>
            <a:r>
              <a:rPr lang="uk-UA" dirty="0" smtClean="0">
                <a:solidFill>
                  <a:srgbClr val="002060"/>
                </a:solidFill>
                <a:latin typeface="Open Sans" panose="020B0604020202020204" charset="0"/>
                <a:ea typeface="Open Sans" panose="020B0604020202020204" charset="0"/>
                <a:cs typeface="Open Sans" panose="020B0604020202020204" charset="0"/>
              </a:rPr>
              <a:t>, встановленої законом на момент виявлення порушення;</a:t>
            </a:r>
            <a:endParaRPr lang="uk-UA" dirty="0">
              <a:solidFill>
                <a:srgbClr val="002060"/>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2941611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066801" y="387471"/>
            <a:ext cx="9105900" cy="584775"/>
          </a:xfrm>
          <a:prstGeom prst="rect">
            <a:avLst/>
          </a:prstGeom>
          <a:noFill/>
        </p:spPr>
        <p:txBody>
          <a:bodyPr wrap="square" rtlCol="0">
            <a:spAutoFit/>
          </a:bodyPr>
          <a:lstStyle/>
          <a:p>
            <a:r>
              <a:rPr lang="uk-UA" sz="3200" b="1" dirty="0" smtClean="0">
                <a:solidFill>
                  <a:schemeClr val="accent1">
                    <a:lumMod val="50000"/>
                  </a:schemeClr>
                </a:solidFill>
                <a:latin typeface="Open Sans" panose="020B0604020202020204" charset="0"/>
                <a:ea typeface="Open Sans" panose="020B0604020202020204" charset="0"/>
                <a:cs typeface="Open Sans" panose="020B0604020202020204" charset="0"/>
              </a:rPr>
              <a:t>Фінансова відповідальність</a:t>
            </a:r>
            <a:endParaRPr lang="uk-UA" sz="3200" i="1" dirty="0">
              <a:solidFill>
                <a:schemeClr val="accent1">
                  <a:lumMod val="50000"/>
                </a:schemeClr>
              </a:solidFill>
              <a:latin typeface="Open Sans" panose="020B0604020202020204" charset="0"/>
              <a:ea typeface="Open Sans" panose="020B0604020202020204" charset="0"/>
              <a:cs typeface="Open Sans" panose="020B0604020202020204" charset="0"/>
            </a:endParaRPr>
          </a:p>
        </p:txBody>
      </p:sp>
      <p:sp>
        <p:nvSpPr>
          <p:cNvPr id="4" name="Прямоугольник 3"/>
          <p:cNvSpPr/>
          <p:nvPr/>
        </p:nvSpPr>
        <p:spPr>
          <a:xfrm>
            <a:off x="1138844" y="1119921"/>
            <a:ext cx="10457411" cy="4708981"/>
          </a:xfrm>
          <a:prstGeom prst="rect">
            <a:avLst/>
          </a:prstGeom>
        </p:spPr>
        <p:txBody>
          <a:bodyPr wrap="square">
            <a:spAutoFit/>
          </a:bodyPr>
          <a:lstStyle/>
          <a:p>
            <a:r>
              <a:rPr lang="uk-UA" sz="2400" b="1" dirty="0" smtClean="0">
                <a:solidFill>
                  <a:srgbClr val="002060"/>
                </a:solidFill>
                <a:latin typeface="Open Sans" panose="020B0604020202020204" charset="0"/>
                <a:ea typeface="Open Sans" panose="020B0604020202020204" charset="0"/>
                <a:cs typeface="Open Sans" panose="020B0604020202020204" charset="0"/>
              </a:rPr>
              <a:t>Юридичні та фізичні особи, які використовують найману працю, несуть відповідальність у вигляді штрафу в разі:</a:t>
            </a:r>
          </a:p>
          <a:p>
            <a:endParaRPr lang="uk-UA" dirty="0" smtClean="0">
              <a:solidFill>
                <a:srgbClr val="002060"/>
              </a:solidFill>
              <a:latin typeface="Open Sans" panose="020B0604020202020204" charset="0"/>
              <a:ea typeface="Open Sans" panose="020B0604020202020204" charset="0"/>
              <a:cs typeface="Open Sans" panose="020B0604020202020204" charset="0"/>
            </a:endParaRPr>
          </a:p>
          <a:p>
            <a:r>
              <a:rPr lang="uk-UA" dirty="0" smtClean="0">
                <a:solidFill>
                  <a:srgbClr val="002060"/>
                </a:solidFill>
                <a:latin typeface="Open Sans" panose="020B0604020202020204" charset="0"/>
                <a:ea typeface="Open Sans" panose="020B0604020202020204" charset="0"/>
                <a:cs typeface="Open Sans" panose="020B0604020202020204" charset="0"/>
              </a:rPr>
              <a:t>перевищення встановленої статтею 21-1 КЗпП допустимої кількості трудових договорів з нефіксованим робочим часом або ведення недостовірного обліку робочого часу працівника, який працює за трудовим договором з нефіксованим робочим часом, стосовно фактично виконуваної ним роботи - </a:t>
            </a:r>
            <a:r>
              <a:rPr lang="uk-UA" b="1" dirty="0" smtClean="0">
                <a:solidFill>
                  <a:srgbClr val="002060"/>
                </a:solidFill>
                <a:latin typeface="Open Sans" panose="020B0604020202020204" charset="0"/>
                <a:ea typeface="Open Sans" panose="020B0604020202020204" charset="0"/>
                <a:cs typeface="Open Sans" panose="020B0604020202020204" charset="0"/>
              </a:rPr>
              <a:t>у трикратному розмірі мінімальної заробітної плати</a:t>
            </a:r>
            <a:r>
              <a:rPr lang="uk-UA" dirty="0" smtClean="0">
                <a:solidFill>
                  <a:srgbClr val="002060"/>
                </a:solidFill>
                <a:latin typeface="Open Sans" panose="020B0604020202020204" charset="0"/>
                <a:ea typeface="Open Sans" panose="020B0604020202020204" charset="0"/>
                <a:cs typeface="Open Sans" panose="020B0604020202020204" charset="0"/>
              </a:rPr>
              <a:t>, встановленої законом на момент виявлення порушення, за кожного працівника, стосовно якого скоєно порушення;</a:t>
            </a:r>
          </a:p>
          <a:p>
            <a:endParaRPr lang="uk-UA" dirty="0" smtClean="0">
              <a:solidFill>
                <a:srgbClr val="002060"/>
              </a:solidFill>
              <a:latin typeface="Open Sans" panose="020B0604020202020204" charset="0"/>
              <a:ea typeface="Open Sans" panose="020B0604020202020204" charset="0"/>
              <a:cs typeface="Open Sans" panose="020B0604020202020204" charset="0"/>
            </a:endParaRPr>
          </a:p>
          <a:p>
            <a:r>
              <a:rPr lang="uk-UA" dirty="0" smtClean="0">
                <a:solidFill>
                  <a:srgbClr val="002060"/>
                </a:solidFill>
                <a:latin typeface="Open Sans" panose="020B0604020202020204" charset="0"/>
                <a:ea typeface="Open Sans" panose="020B0604020202020204" charset="0"/>
                <a:cs typeface="Open Sans" panose="020B0604020202020204" charset="0"/>
              </a:rPr>
              <a:t>порушення інших вимог законодавства про працю, крім передбачених абзацами другим - дев’ятим цієї частини, - </a:t>
            </a:r>
            <a:r>
              <a:rPr lang="uk-UA" b="1" dirty="0" smtClean="0">
                <a:solidFill>
                  <a:srgbClr val="002060"/>
                </a:solidFill>
                <a:latin typeface="Open Sans" panose="020B0604020202020204" charset="0"/>
                <a:ea typeface="Open Sans" panose="020B0604020202020204" charset="0"/>
                <a:cs typeface="Open Sans" panose="020B0604020202020204" charset="0"/>
              </a:rPr>
              <a:t>у розмірі мінімальної заробітної плати </a:t>
            </a:r>
            <a:r>
              <a:rPr lang="uk-UA" dirty="0" smtClean="0">
                <a:solidFill>
                  <a:srgbClr val="002060"/>
                </a:solidFill>
                <a:latin typeface="Open Sans" panose="020B0604020202020204" charset="0"/>
                <a:ea typeface="Open Sans" panose="020B0604020202020204" charset="0"/>
                <a:cs typeface="Open Sans" panose="020B0604020202020204" charset="0"/>
              </a:rPr>
              <a:t>за кожне таке порушення;</a:t>
            </a:r>
          </a:p>
          <a:p>
            <a:endParaRPr lang="uk-UA" dirty="0" smtClean="0">
              <a:solidFill>
                <a:srgbClr val="002060"/>
              </a:solidFill>
              <a:latin typeface="Open Sans" panose="020B0604020202020204" charset="0"/>
              <a:ea typeface="Open Sans" panose="020B0604020202020204" charset="0"/>
              <a:cs typeface="Open Sans" panose="020B0604020202020204" charset="0"/>
            </a:endParaRPr>
          </a:p>
          <a:p>
            <a:r>
              <a:rPr lang="uk-UA" dirty="0" smtClean="0">
                <a:solidFill>
                  <a:srgbClr val="002060"/>
                </a:solidFill>
                <a:latin typeface="Open Sans" panose="020B0604020202020204" charset="0"/>
                <a:ea typeface="Open Sans" panose="020B0604020202020204" charset="0"/>
                <a:cs typeface="Open Sans" panose="020B0604020202020204" charset="0"/>
              </a:rPr>
              <a:t>вчинення порушення, передбаченого абзацом десятим цієї частини, повторно протягом року з дня виявлення порушення - </a:t>
            </a:r>
            <a:r>
              <a:rPr lang="uk-UA" b="1" dirty="0" smtClean="0">
                <a:solidFill>
                  <a:srgbClr val="002060"/>
                </a:solidFill>
                <a:latin typeface="Open Sans" panose="020B0604020202020204" charset="0"/>
                <a:ea typeface="Open Sans" panose="020B0604020202020204" charset="0"/>
                <a:cs typeface="Open Sans" panose="020B0604020202020204" charset="0"/>
              </a:rPr>
              <a:t>у двократному розмірі мінімальної заробітної плати </a:t>
            </a:r>
            <a:r>
              <a:rPr lang="uk-UA" dirty="0" smtClean="0">
                <a:solidFill>
                  <a:srgbClr val="002060"/>
                </a:solidFill>
                <a:latin typeface="Open Sans" panose="020B0604020202020204" charset="0"/>
                <a:ea typeface="Open Sans" panose="020B0604020202020204" charset="0"/>
                <a:cs typeface="Open Sans" panose="020B0604020202020204" charset="0"/>
              </a:rPr>
              <a:t>за кожне таке порушення.</a:t>
            </a:r>
            <a:endParaRPr lang="uk-UA" dirty="0">
              <a:solidFill>
                <a:srgbClr val="002060"/>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37183574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4BF2E196-73EF-4F00-9208-DBD3D3D8CFD5}"/>
              </a:ext>
            </a:extLst>
          </p:cNvPr>
          <p:cNvPicPr>
            <a:picLocks noChangeAspect="1"/>
          </p:cNvPicPr>
          <p:nvPr/>
        </p:nvPicPr>
        <p:blipFill>
          <a:blip r:embed="rId2" cstate="hqprint">
            <a:grayscl/>
            <a:extLst>
              <a:ext uri="{28A0092B-C50C-407E-A947-70E740481C1C}">
                <a14:useLocalDpi xmlns:a14="http://schemas.microsoft.com/office/drawing/2010/main" val="0"/>
              </a:ext>
            </a:extLst>
          </a:blip>
          <a:stretch>
            <a:fillRect/>
          </a:stretch>
        </p:blipFill>
        <p:spPr>
          <a:xfrm>
            <a:off x="0" y="-635000"/>
            <a:ext cx="12202050" cy="8134700"/>
          </a:xfrm>
          <a:prstGeom prst="rect">
            <a:avLst/>
          </a:prstGeom>
        </p:spPr>
      </p:pic>
      <p:sp>
        <p:nvSpPr>
          <p:cNvPr id="13" name="Прямоугольник 12">
            <a:extLst>
              <a:ext uri="{FF2B5EF4-FFF2-40B4-BE49-F238E27FC236}">
                <a16:creationId xmlns:a16="http://schemas.microsoft.com/office/drawing/2014/main" id="{75E5BFDC-DF9B-4583-88AA-C1D727DDF96F}"/>
              </a:ext>
            </a:extLst>
          </p:cNvPr>
          <p:cNvSpPr/>
          <p:nvPr/>
        </p:nvSpPr>
        <p:spPr>
          <a:xfrm>
            <a:off x="0" y="-638350"/>
            <a:ext cx="12202050" cy="8134700"/>
          </a:xfrm>
          <a:prstGeom prst="rect">
            <a:avLst/>
          </a:prstGeom>
          <a:solidFill>
            <a:schemeClr val="bg2">
              <a:lumMod val="1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6" name="Прямоугольник 55">
            <a:extLst>
              <a:ext uri="{FF2B5EF4-FFF2-40B4-BE49-F238E27FC236}">
                <a16:creationId xmlns:a16="http://schemas.microsoft.com/office/drawing/2014/main" id="{69367B5E-FC00-4289-9C28-2ED99120F506}"/>
              </a:ext>
            </a:extLst>
          </p:cNvPr>
          <p:cNvSpPr/>
          <p:nvPr/>
        </p:nvSpPr>
        <p:spPr>
          <a:xfrm>
            <a:off x="1235074" y="1319771"/>
            <a:ext cx="10690525" cy="4528233"/>
          </a:xfrm>
          <a:prstGeom prst="rect">
            <a:avLst/>
          </a:prstGeom>
          <a:noFill/>
          <a:ln w="19050">
            <a:solidFill>
              <a:srgbClr val="FFC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 name="Рисунок 3">
            <a:extLst>
              <a:ext uri="{FF2B5EF4-FFF2-40B4-BE49-F238E27FC236}">
                <a16:creationId xmlns:a16="http://schemas.microsoft.com/office/drawing/2014/main" id="{CDAE97A9-B6E9-4C55-9CE7-46140F5A4B0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400000">
            <a:off x="-2879792" y="3005246"/>
            <a:ext cx="6775448" cy="872910"/>
          </a:xfrm>
          <a:prstGeom prst="rect">
            <a:avLst/>
          </a:prstGeom>
        </p:spPr>
      </p:pic>
      <p:pic>
        <p:nvPicPr>
          <p:cNvPr id="5" name="Рисунок 4">
            <a:extLst>
              <a:ext uri="{FF2B5EF4-FFF2-40B4-BE49-F238E27FC236}">
                <a16:creationId xmlns:a16="http://schemas.microsoft.com/office/drawing/2014/main" id="{7334B0CF-C51B-47B3-BBD0-D4B8BAB10C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9828" y="-183428"/>
            <a:ext cx="2862222" cy="1498945"/>
          </a:xfrm>
          <a:prstGeom prst="rect">
            <a:avLst/>
          </a:prstGeom>
        </p:spPr>
      </p:pic>
      <p:grpSp>
        <p:nvGrpSpPr>
          <p:cNvPr id="6" name="Группа 5">
            <a:extLst>
              <a:ext uri="{FF2B5EF4-FFF2-40B4-BE49-F238E27FC236}">
                <a16:creationId xmlns:a16="http://schemas.microsoft.com/office/drawing/2014/main" id="{37A034B2-CAC5-48AF-8ED8-48DE8F559D9B}"/>
              </a:ext>
            </a:extLst>
          </p:cNvPr>
          <p:cNvGrpSpPr/>
          <p:nvPr/>
        </p:nvGrpSpPr>
        <p:grpSpPr>
          <a:xfrm>
            <a:off x="10336800" y="6056604"/>
            <a:ext cx="1588800" cy="622398"/>
            <a:chOff x="10389600" y="6161601"/>
            <a:chExt cx="1588800" cy="622398"/>
          </a:xfrm>
        </p:grpSpPr>
        <p:sp>
          <p:nvSpPr>
            <p:cNvPr id="7" name="TextBox 6">
              <a:extLst>
                <a:ext uri="{FF2B5EF4-FFF2-40B4-BE49-F238E27FC236}">
                  <a16:creationId xmlns:a16="http://schemas.microsoft.com/office/drawing/2014/main" id="{C34FFC07-A60C-4CFA-ACCD-8A2127709881}"/>
                </a:ext>
              </a:extLst>
            </p:cNvPr>
            <p:cNvSpPr txBox="1"/>
            <p:nvPr/>
          </p:nvSpPr>
          <p:spPr>
            <a:xfrm>
              <a:off x="10393190" y="6161601"/>
              <a:ext cx="1243210" cy="276999"/>
            </a:xfrm>
            <a:prstGeom prst="rect">
              <a:avLst/>
            </a:prstGeom>
            <a:noFill/>
          </p:spPr>
          <p:txBody>
            <a:bodyPr wrap="square" rtlCol="0">
              <a:spAutoFit/>
            </a:bodyPr>
            <a:lstStyle/>
            <a:p>
              <a:r>
                <a:rPr lang="en-US" sz="1200" u="sng" dirty="0">
                  <a:solidFill>
                    <a:srgbClr val="4778AE"/>
                  </a:solidFill>
                </a:rPr>
                <a:t>www.dsp.gov.ua</a:t>
              </a:r>
              <a:endParaRPr lang="LID4096" sz="1200" u="sng" dirty="0">
                <a:solidFill>
                  <a:srgbClr val="4778AE"/>
                </a:solidFill>
              </a:endParaRPr>
            </a:p>
          </p:txBody>
        </p:sp>
        <p:sp>
          <p:nvSpPr>
            <p:cNvPr id="8" name="TextBox 7">
              <a:extLst>
                <a:ext uri="{FF2B5EF4-FFF2-40B4-BE49-F238E27FC236}">
                  <a16:creationId xmlns:a16="http://schemas.microsoft.com/office/drawing/2014/main" id="{790A1008-9038-48CF-B6D6-42C72C7DC681}"/>
                </a:ext>
              </a:extLst>
            </p:cNvPr>
            <p:cNvSpPr txBox="1"/>
            <p:nvPr/>
          </p:nvSpPr>
          <p:spPr>
            <a:xfrm>
              <a:off x="10389600" y="6507000"/>
              <a:ext cx="1315200" cy="276999"/>
            </a:xfrm>
            <a:prstGeom prst="rect">
              <a:avLst/>
            </a:prstGeom>
            <a:noFill/>
          </p:spPr>
          <p:txBody>
            <a:bodyPr wrap="square" rtlCol="0">
              <a:spAutoFit/>
            </a:bodyPr>
            <a:lstStyle/>
            <a:p>
              <a:r>
                <a:rPr lang="en-US" sz="1200" u="sng" dirty="0">
                  <a:solidFill>
                    <a:srgbClr val="4778AE"/>
                  </a:solidFill>
                </a:rPr>
                <a:t>www.pratsia.in.ua</a:t>
              </a:r>
              <a:endParaRPr lang="LID4096" sz="1200" u="sng" dirty="0">
                <a:solidFill>
                  <a:srgbClr val="4778AE"/>
                </a:solidFill>
              </a:endParaRPr>
            </a:p>
          </p:txBody>
        </p:sp>
        <p:sp>
          <p:nvSpPr>
            <p:cNvPr id="9" name="Блок-схема: решение 8">
              <a:extLst>
                <a:ext uri="{FF2B5EF4-FFF2-40B4-BE49-F238E27FC236}">
                  <a16:creationId xmlns:a16="http://schemas.microsoft.com/office/drawing/2014/main" id="{101858AE-7944-4BE3-9614-2D39AA131080}"/>
                </a:ext>
              </a:extLst>
            </p:cNvPr>
            <p:cNvSpPr/>
            <p:nvPr/>
          </p:nvSpPr>
          <p:spPr>
            <a:xfrm>
              <a:off x="11704800" y="6231700"/>
              <a:ext cx="273600" cy="136800"/>
            </a:xfrm>
            <a:prstGeom prst="flowChartDecision">
              <a:avLst/>
            </a:prstGeom>
            <a:solidFill>
              <a:srgbClr val="F1C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Блок-схема: решение 9">
              <a:extLst>
                <a:ext uri="{FF2B5EF4-FFF2-40B4-BE49-F238E27FC236}">
                  <a16:creationId xmlns:a16="http://schemas.microsoft.com/office/drawing/2014/main" id="{6FEF45DF-96DB-456D-8C7F-9E055D26475B}"/>
                </a:ext>
              </a:extLst>
            </p:cNvPr>
            <p:cNvSpPr/>
            <p:nvPr/>
          </p:nvSpPr>
          <p:spPr>
            <a:xfrm>
              <a:off x="11704800" y="6577099"/>
              <a:ext cx="273600" cy="136800"/>
            </a:xfrm>
            <a:prstGeom prst="flowChartDecision">
              <a:avLst/>
            </a:prstGeom>
            <a:solidFill>
              <a:srgbClr val="F1C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14" name="Google Shape;685;p128">
            <a:extLst>
              <a:ext uri="{FF2B5EF4-FFF2-40B4-BE49-F238E27FC236}">
                <a16:creationId xmlns:a16="http://schemas.microsoft.com/office/drawing/2014/main" id="{085066B2-D04D-486A-8571-71EC184E56BA}"/>
              </a:ext>
            </a:extLst>
          </p:cNvPr>
          <p:cNvSpPr txBox="1"/>
          <p:nvPr/>
        </p:nvSpPr>
        <p:spPr>
          <a:xfrm>
            <a:off x="1147990" y="105230"/>
            <a:ext cx="8387895" cy="492412"/>
          </a:xfrm>
          <a:prstGeom prst="rect">
            <a:avLst/>
          </a:prstGeom>
          <a:noFill/>
          <a:ln>
            <a:noFill/>
          </a:ln>
        </p:spPr>
        <p:txBody>
          <a:bodyPr spcFirstLastPara="1" wrap="square" lIns="91425" tIns="91425" rIns="91425" bIns="91425" anchor="t" anchorCtr="0">
            <a:spAutoFit/>
          </a:bodyPr>
          <a:lstStyle/>
          <a:p>
            <a:pPr lvl="0"/>
            <a:r>
              <a:rPr lang="ru-RU" sz="2000" b="1" dirty="0" err="1">
                <a:solidFill>
                  <a:srgbClr val="2C64DF"/>
                </a:solidFill>
                <a:latin typeface="Rubik"/>
                <a:ea typeface="Rubik"/>
                <a:cs typeface="Rubik"/>
                <a:sym typeface="Rubik"/>
              </a:rPr>
              <a:t>Обмеження</a:t>
            </a:r>
            <a:r>
              <a:rPr lang="ru-RU" sz="2000" b="1" dirty="0">
                <a:solidFill>
                  <a:srgbClr val="2C64DF"/>
                </a:solidFill>
                <a:latin typeface="Rubik"/>
                <a:ea typeface="Rubik"/>
                <a:cs typeface="Rubik"/>
                <a:sym typeface="Rubik"/>
              </a:rPr>
              <a:t> державного контролю</a:t>
            </a:r>
            <a:endParaRPr sz="2000" b="1" dirty="0">
              <a:solidFill>
                <a:srgbClr val="2C64DF"/>
              </a:solidFill>
              <a:latin typeface="Rubik"/>
              <a:ea typeface="Rubik"/>
              <a:cs typeface="Rubik"/>
              <a:sym typeface="Rubik"/>
            </a:endParaRPr>
          </a:p>
        </p:txBody>
      </p:sp>
      <p:sp>
        <p:nvSpPr>
          <p:cNvPr id="15" name="Google Shape;685;p128">
            <a:extLst>
              <a:ext uri="{FF2B5EF4-FFF2-40B4-BE49-F238E27FC236}">
                <a16:creationId xmlns:a16="http://schemas.microsoft.com/office/drawing/2014/main" id="{EF1DFD91-DF5E-4F34-BE8F-68694FEC1920}"/>
              </a:ext>
            </a:extLst>
          </p:cNvPr>
          <p:cNvSpPr txBox="1"/>
          <p:nvPr/>
        </p:nvSpPr>
        <p:spPr>
          <a:xfrm>
            <a:off x="1581447" y="2010816"/>
            <a:ext cx="9132361" cy="1415742"/>
          </a:xfrm>
          <a:prstGeom prst="rect">
            <a:avLst/>
          </a:prstGeom>
          <a:noFill/>
          <a:ln>
            <a:noFill/>
          </a:ln>
        </p:spPr>
        <p:txBody>
          <a:bodyPr spcFirstLastPara="1" wrap="square" lIns="91425" tIns="91425" rIns="91425" bIns="91425" anchor="t" anchorCtr="0">
            <a:spAutoFit/>
          </a:bodyPr>
          <a:lstStyle/>
          <a:p>
            <a:pPr lvl="0"/>
            <a:r>
              <a:rPr lang="uk-UA" sz="1600" dirty="0" smtClean="0">
                <a:solidFill>
                  <a:schemeClr val="bg1"/>
                </a:solidFill>
                <a:latin typeface="Rubik" panose="02000604000000020004" pitchFamily="2" charset="-79"/>
                <a:ea typeface="Rubik"/>
                <a:cs typeface="Rubik" panose="02000604000000020004" pitchFamily="2" charset="-79"/>
                <a:sym typeface="Rubik"/>
              </a:rPr>
              <a:t>Постановою</a:t>
            </a:r>
            <a:r>
              <a:rPr lang="ru-RU" sz="1600" dirty="0" smtClean="0">
                <a:solidFill>
                  <a:schemeClr val="bg1"/>
                </a:solidFill>
                <a:latin typeface="Rubik" panose="02000604000000020004" pitchFamily="2" charset="-79"/>
                <a:ea typeface="Rubik"/>
                <a:cs typeface="Rubik" panose="02000604000000020004" pitchFamily="2" charset="-79"/>
                <a:sym typeface="Rubik"/>
              </a:rPr>
              <a:t> </a:t>
            </a:r>
            <a:r>
              <a:rPr lang="ru-RU" sz="1600" dirty="0">
                <a:solidFill>
                  <a:schemeClr val="bg1"/>
                </a:solidFill>
                <a:latin typeface="Rubik" panose="02000604000000020004" pitchFamily="2" charset="-79"/>
                <a:ea typeface="Rubik"/>
                <a:cs typeface="Rubik" panose="02000604000000020004" pitchFamily="2" charset="-79"/>
                <a:sym typeface="Rubik"/>
              </a:rPr>
              <a:t>К</a:t>
            </a:r>
            <a:r>
              <a:rPr lang="uk-UA" sz="1600" dirty="0">
                <a:solidFill>
                  <a:schemeClr val="bg1"/>
                </a:solidFill>
                <a:latin typeface="Rubik" panose="02000604000000020004" pitchFamily="2" charset="-79"/>
                <a:ea typeface="Rubik"/>
                <a:cs typeface="Rubik" panose="02000604000000020004" pitchFamily="2" charset="-79"/>
                <a:sym typeface="Rubik"/>
              </a:rPr>
              <a:t>МУ </a:t>
            </a:r>
            <a:r>
              <a:rPr lang="uk-UA" sz="1600" dirty="0" smtClean="0">
                <a:solidFill>
                  <a:schemeClr val="bg1"/>
                </a:solidFill>
                <a:latin typeface="Rubik" panose="02000604000000020004" pitchFamily="2" charset="-79"/>
                <a:ea typeface="Rubik"/>
                <a:cs typeface="Rubik" panose="02000604000000020004" pitchFamily="2" charset="-79"/>
                <a:sym typeface="Rubik"/>
              </a:rPr>
              <a:t>від</a:t>
            </a:r>
            <a:r>
              <a:rPr lang="ru-RU" sz="1600" dirty="0" smtClean="0">
                <a:solidFill>
                  <a:schemeClr val="bg1"/>
                </a:solidFill>
                <a:latin typeface="Rubik" panose="02000604000000020004" pitchFamily="2" charset="-79"/>
                <a:ea typeface="Rubik"/>
                <a:cs typeface="Rubik" panose="02000604000000020004" pitchFamily="2" charset="-79"/>
                <a:sym typeface="Rubik"/>
              </a:rPr>
              <a:t> </a:t>
            </a:r>
            <a:r>
              <a:rPr lang="ru-RU" sz="1600" dirty="0">
                <a:solidFill>
                  <a:schemeClr val="bg1"/>
                </a:solidFill>
                <a:latin typeface="Rubik" panose="02000604000000020004" pitchFamily="2" charset="-79"/>
                <a:ea typeface="Rubik"/>
                <a:cs typeface="Rubik" panose="02000604000000020004" pitchFamily="2" charset="-79"/>
                <a:sym typeface="Rubik"/>
              </a:rPr>
              <a:t>13.03.2022 № 303 </a:t>
            </a:r>
            <a:r>
              <a:rPr lang="ru-RU" sz="1600" dirty="0" smtClean="0">
                <a:solidFill>
                  <a:schemeClr val="bg1"/>
                </a:solidFill>
                <a:latin typeface="Rubik" panose="02000604000000020004" pitchFamily="2" charset="-79"/>
                <a:ea typeface="Rubik"/>
                <a:cs typeface="Rubik" panose="02000604000000020004" pitchFamily="2" charset="-79"/>
                <a:sym typeface="Rubik"/>
              </a:rPr>
              <a:t>«</a:t>
            </a:r>
            <a:r>
              <a:rPr lang="uk-UA" sz="1600" dirty="0" smtClean="0">
                <a:solidFill>
                  <a:schemeClr val="bg1"/>
                </a:solidFill>
                <a:latin typeface="Rubik" panose="02000604000000020004" pitchFamily="2" charset="-79"/>
                <a:ea typeface="Rubik"/>
                <a:cs typeface="Rubik" panose="02000604000000020004" pitchFamily="2" charset="-79"/>
                <a:sym typeface="Rubik"/>
              </a:rPr>
              <a:t>Про припинення заходів державного нагляду (контролю) і державного ринкового нагляду в умовах воєнного стану</a:t>
            </a:r>
            <a:r>
              <a:rPr lang="ru-RU" sz="1600" dirty="0" smtClean="0">
                <a:solidFill>
                  <a:schemeClr val="bg1"/>
                </a:solidFill>
                <a:latin typeface="Rubik" panose="02000604000000020004" pitchFamily="2" charset="-79"/>
                <a:ea typeface="Rubik"/>
                <a:cs typeface="Rubik" panose="02000604000000020004" pitchFamily="2" charset="-79"/>
                <a:sym typeface="Rubik"/>
              </a:rPr>
              <a:t>» </a:t>
            </a:r>
            <a:r>
              <a:rPr lang="uk-UA" sz="1600" b="1" dirty="0" smtClean="0">
                <a:solidFill>
                  <a:srgbClr val="FFCC2E"/>
                </a:solidFill>
                <a:latin typeface="Rubik" panose="02000604000000020004" pitchFamily="2" charset="-79"/>
                <a:ea typeface="Rubik"/>
                <a:cs typeface="Rubik" panose="02000604000000020004" pitchFamily="2" charset="-79"/>
                <a:sym typeface="Rubik"/>
              </a:rPr>
              <a:t>припинено проведення планових та позапланових заходів державного нагляду (контролю) на період воєнного </a:t>
            </a:r>
            <a:r>
              <a:rPr lang="ru-RU" sz="1600" b="1" dirty="0" smtClean="0">
                <a:solidFill>
                  <a:srgbClr val="FFCC2E"/>
                </a:solidFill>
                <a:latin typeface="Rubik" panose="02000604000000020004" pitchFamily="2" charset="-79"/>
                <a:ea typeface="Rubik"/>
                <a:cs typeface="Rubik" panose="02000604000000020004" pitchFamily="2" charset="-79"/>
                <a:sym typeface="Rubik"/>
              </a:rPr>
              <a:t>стану</a:t>
            </a:r>
            <a:r>
              <a:rPr lang="ru-RU" sz="1600" dirty="0">
                <a:solidFill>
                  <a:schemeClr val="bg1"/>
                </a:solidFill>
                <a:latin typeface="Rubik" panose="02000604000000020004" pitchFamily="2" charset="-79"/>
                <a:ea typeface="Rubik"/>
                <a:cs typeface="Rubik" panose="02000604000000020004" pitchFamily="2" charset="-79"/>
                <a:sym typeface="Rubik"/>
              </a:rPr>
              <a:t>, </a:t>
            </a:r>
            <a:r>
              <a:rPr lang="uk-UA" sz="1600" dirty="0" smtClean="0">
                <a:solidFill>
                  <a:schemeClr val="bg1"/>
                </a:solidFill>
                <a:latin typeface="Rubik" panose="02000604000000020004" pitchFamily="2" charset="-79"/>
                <a:ea typeface="Rubik"/>
                <a:cs typeface="Rubik" panose="02000604000000020004" pitchFamily="2" charset="-79"/>
                <a:sym typeface="Rubik"/>
              </a:rPr>
              <a:t>введеного</a:t>
            </a:r>
            <a:r>
              <a:rPr lang="ru-RU" sz="1600" dirty="0" smtClean="0">
                <a:solidFill>
                  <a:schemeClr val="bg1"/>
                </a:solidFill>
                <a:latin typeface="Rubik" panose="02000604000000020004" pitchFamily="2" charset="-79"/>
                <a:ea typeface="Rubik"/>
                <a:cs typeface="Rubik" panose="02000604000000020004" pitchFamily="2" charset="-79"/>
                <a:sym typeface="Rubik"/>
              </a:rPr>
              <a:t> </a:t>
            </a:r>
            <a:r>
              <a:rPr lang="ru-RU" sz="1600" dirty="0">
                <a:solidFill>
                  <a:schemeClr val="bg1"/>
                </a:solidFill>
                <a:latin typeface="Rubik" panose="02000604000000020004" pitchFamily="2" charset="-79"/>
                <a:ea typeface="Rubik"/>
                <a:cs typeface="Rubik" panose="02000604000000020004" pitchFamily="2" charset="-79"/>
                <a:sym typeface="Rubik"/>
              </a:rPr>
              <a:t>Указом Президента </a:t>
            </a:r>
            <a:r>
              <a:rPr lang="uk-UA" sz="1600" dirty="0" smtClean="0">
                <a:solidFill>
                  <a:schemeClr val="bg1"/>
                </a:solidFill>
                <a:latin typeface="Rubik" panose="02000604000000020004" pitchFamily="2" charset="-79"/>
                <a:ea typeface="Rubik"/>
                <a:cs typeface="Rubik" panose="02000604000000020004" pitchFamily="2" charset="-79"/>
                <a:sym typeface="Rubik"/>
              </a:rPr>
              <a:t>України</a:t>
            </a:r>
            <a:r>
              <a:rPr lang="ru-RU" sz="1600" dirty="0" smtClean="0">
                <a:solidFill>
                  <a:schemeClr val="bg1"/>
                </a:solidFill>
                <a:latin typeface="Rubik" panose="02000604000000020004" pitchFamily="2" charset="-79"/>
                <a:ea typeface="Rubik"/>
                <a:cs typeface="Rubik" panose="02000604000000020004" pitchFamily="2" charset="-79"/>
                <a:sym typeface="Rubik"/>
              </a:rPr>
              <a:t> </a:t>
            </a:r>
            <a:r>
              <a:rPr lang="uk-UA" sz="1600" dirty="0" smtClean="0">
                <a:solidFill>
                  <a:schemeClr val="bg1"/>
                </a:solidFill>
                <a:latin typeface="Rubik" panose="02000604000000020004" pitchFamily="2" charset="-79"/>
                <a:ea typeface="Rubik"/>
                <a:cs typeface="Rubik" panose="02000604000000020004" pitchFamily="2" charset="-79"/>
                <a:sym typeface="Rubik"/>
              </a:rPr>
              <a:t>від</a:t>
            </a:r>
            <a:r>
              <a:rPr lang="ru-RU" sz="1600" dirty="0" smtClean="0">
                <a:solidFill>
                  <a:schemeClr val="bg1"/>
                </a:solidFill>
                <a:latin typeface="Rubik" panose="02000604000000020004" pitchFamily="2" charset="-79"/>
                <a:ea typeface="Rubik"/>
                <a:cs typeface="Rubik" panose="02000604000000020004" pitchFamily="2" charset="-79"/>
                <a:sym typeface="Rubik"/>
              </a:rPr>
              <a:t> </a:t>
            </a:r>
            <a:r>
              <a:rPr lang="ru-RU" sz="1600" dirty="0">
                <a:solidFill>
                  <a:schemeClr val="bg1"/>
                </a:solidFill>
                <a:latin typeface="Rubik" panose="02000604000000020004" pitchFamily="2" charset="-79"/>
                <a:ea typeface="Rubik"/>
                <a:cs typeface="Rubik" panose="02000604000000020004" pitchFamily="2" charset="-79"/>
                <a:sym typeface="Rubik"/>
              </a:rPr>
              <a:t>24</a:t>
            </a:r>
            <a:r>
              <a:rPr lang="en-US" sz="1600" dirty="0">
                <a:solidFill>
                  <a:schemeClr val="bg1"/>
                </a:solidFill>
                <a:latin typeface="Rubik" panose="02000604000000020004" pitchFamily="2" charset="-79"/>
                <a:ea typeface="Rubik"/>
                <a:cs typeface="Rubik" panose="02000604000000020004" pitchFamily="2" charset="-79"/>
                <a:sym typeface="Rubik"/>
              </a:rPr>
              <a:t>.02.</a:t>
            </a:r>
            <a:r>
              <a:rPr lang="ru-RU" sz="1600" dirty="0">
                <a:solidFill>
                  <a:schemeClr val="bg1"/>
                </a:solidFill>
                <a:latin typeface="Rubik" panose="02000604000000020004" pitchFamily="2" charset="-79"/>
                <a:ea typeface="Rubik"/>
                <a:cs typeface="Rubik" panose="02000604000000020004" pitchFamily="2" charset="-79"/>
                <a:sym typeface="Rubik"/>
              </a:rPr>
              <a:t>2022 р. № 64 “Про </a:t>
            </a:r>
            <a:r>
              <a:rPr lang="uk-UA" sz="1600" dirty="0" smtClean="0">
                <a:solidFill>
                  <a:schemeClr val="bg1"/>
                </a:solidFill>
                <a:latin typeface="Rubik" panose="02000604000000020004" pitchFamily="2" charset="-79"/>
                <a:ea typeface="Rubik"/>
                <a:cs typeface="Rubik" panose="02000604000000020004" pitchFamily="2" charset="-79"/>
                <a:sym typeface="Rubik"/>
              </a:rPr>
              <a:t>введення воєнного </a:t>
            </a:r>
            <a:r>
              <a:rPr lang="ru-RU" sz="1600" dirty="0" smtClean="0">
                <a:solidFill>
                  <a:schemeClr val="bg1"/>
                </a:solidFill>
                <a:latin typeface="Rubik" panose="02000604000000020004" pitchFamily="2" charset="-79"/>
                <a:ea typeface="Rubik"/>
                <a:cs typeface="Rubik" panose="02000604000000020004" pitchFamily="2" charset="-79"/>
                <a:sym typeface="Rubik"/>
              </a:rPr>
              <a:t>стану </a:t>
            </a:r>
            <a:r>
              <a:rPr lang="ru-RU" sz="1600" dirty="0">
                <a:solidFill>
                  <a:schemeClr val="bg1"/>
                </a:solidFill>
                <a:latin typeface="Rubik" panose="02000604000000020004" pitchFamily="2" charset="-79"/>
                <a:ea typeface="Rubik"/>
                <a:cs typeface="Rubik" panose="02000604000000020004" pitchFamily="2" charset="-79"/>
                <a:sym typeface="Rubik"/>
              </a:rPr>
              <a:t>в </a:t>
            </a:r>
            <a:r>
              <a:rPr lang="uk-UA" sz="1600" dirty="0" smtClean="0">
                <a:solidFill>
                  <a:schemeClr val="bg1"/>
                </a:solidFill>
                <a:latin typeface="Rubik" panose="02000604000000020004" pitchFamily="2" charset="-79"/>
                <a:ea typeface="Rubik"/>
                <a:cs typeface="Rubik" panose="02000604000000020004" pitchFamily="2" charset="-79"/>
                <a:sym typeface="Rubik"/>
              </a:rPr>
              <a:t>Україні</a:t>
            </a:r>
            <a:r>
              <a:rPr lang="ru-RU" sz="1600" dirty="0" smtClean="0">
                <a:solidFill>
                  <a:schemeClr val="bg1"/>
                </a:solidFill>
                <a:latin typeface="Rubik" panose="02000604000000020004" pitchFamily="2" charset="-79"/>
                <a:ea typeface="Rubik"/>
                <a:cs typeface="Rubik" panose="02000604000000020004" pitchFamily="2" charset="-79"/>
                <a:sym typeface="Rubik"/>
              </a:rPr>
              <a:t>”.</a:t>
            </a:r>
            <a:endParaRPr lang="ru-RU" sz="1600" dirty="0">
              <a:solidFill>
                <a:schemeClr val="bg1"/>
              </a:solidFill>
              <a:latin typeface="Rubik" panose="02000604000000020004" pitchFamily="2" charset="-79"/>
              <a:ea typeface="Rubik"/>
              <a:cs typeface="Rubik" panose="02000604000000020004" pitchFamily="2" charset="-79"/>
              <a:sym typeface="Rubik"/>
            </a:endParaRPr>
          </a:p>
        </p:txBody>
      </p:sp>
      <p:pic>
        <p:nvPicPr>
          <p:cNvPr id="62" name="Рисунок 61">
            <a:extLst>
              <a:ext uri="{FF2B5EF4-FFF2-40B4-BE49-F238E27FC236}">
                <a16:creationId xmlns:a16="http://schemas.microsoft.com/office/drawing/2014/main" id="{CAE3611E-5D8F-4DAB-853C-6CC7A25332E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880569" y="1834572"/>
            <a:ext cx="629380" cy="3623423"/>
          </a:xfrm>
          <a:prstGeom prst="rect">
            <a:avLst/>
          </a:prstGeom>
        </p:spPr>
      </p:pic>
      <p:sp>
        <p:nvSpPr>
          <p:cNvPr id="63" name="Google Shape;685;p128">
            <a:extLst>
              <a:ext uri="{FF2B5EF4-FFF2-40B4-BE49-F238E27FC236}">
                <a16:creationId xmlns:a16="http://schemas.microsoft.com/office/drawing/2014/main" id="{531DD318-6237-4F18-BF3F-C9832E24024D}"/>
              </a:ext>
            </a:extLst>
          </p:cNvPr>
          <p:cNvSpPr txBox="1"/>
          <p:nvPr/>
        </p:nvSpPr>
        <p:spPr>
          <a:xfrm>
            <a:off x="1581448" y="3576410"/>
            <a:ext cx="9132361" cy="1661963"/>
          </a:xfrm>
          <a:prstGeom prst="rect">
            <a:avLst/>
          </a:prstGeom>
          <a:noFill/>
          <a:ln>
            <a:noFill/>
          </a:ln>
        </p:spPr>
        <p:txBody>
          <a:bodyPr spcFirstLastPara="1" wrap="square" lIns="91425" tIns="91425" rIns="91425" bIns="91425" anchor="t" anchorCtr="0">
            <a:spAutoFit/>
          </a:bodyPr>
          <a:lstStyle/>
          <a:p>
            <a:pPr lvl="0"/>
            <a:r>
              <a:rPr lang="uk-UA" sz="1600" dirty="0" smtClean="0">
                <a:solidFill>
                  <a:schemeClr val="bg1"/>
                </a:solidFill>
                <a:latin typeface="Rubik" panose="02000604000000020004" pitchFamily="2" charset="-79"/>
                <a:ea typeface="Rubik"/>
                <a:cs typeface="Rubik" panose="02000604000000020004" pitchFamily="2" charset="-79"/>
                <a:sym typeface="Rubik"/>
              </a:rPr>
              <a:t>За наявності загрози, що має негативний вплив на права, законні інтереси, життя та здоров’я людини, захист навколишнього природного середовища та забезпечення безпеки держави, а також для виконання міжнародних зобов’язань України протягом періоду воєнного стану </a:t>
            </a:r>
            <a:r>
              <a:rPr lang="uk-UA" sz="1600" dirty="0" smtClean="0">
                <a:solidFill>
                  <a:srgbClr val="FFCC2E"/>
                </a:solidFill>
                <a:latin typeface="Rubik" panose="02000604000000020004" pitchFamily="2" charset="-79"/>
                <a:ea typeface="Rubik"/>
                <a:cs typeface="Rubik" panose="02000604000000020004" pitchFamily="2" charset="-79"/>
                <a:sym typeface="Rubik"/>
              </a:rPr>
              <a:t>дозволити здійснення позапланових заходів державного нагляду (контролю) на підставі рішень центральних органів виконавчої влади, що забезпечують формування державної політики у відповідних </a:t>
            </a:r>
            <a:r>
              <a:rPr lang="ru-RU" sz="1600" dirty="0" smtClean="0">
                <a:solidFill>
                  <a:srgbClr val="FFCC2E"/>
                </a:solidFill>
                <a:latin typeface="Rubik" panose="02000604000000020004" pitchFamily="2" charset="-79"/>
                <a:ea typeface="Rubik"/>
                <a:cs typeface="Rubik" panose="02000604000000020004" pitchFamily="2" charset="-79"/>
                <a:sym typeface="Rubik"/>
              </a:rPr>
              <a:t>сферах</a:t>
            </a:r>
            <a:r>
              <a:rPr lang="ru-RU" sz="1600" dirty="0">
                <a:solidFill>
                  <a:srgbClr val="FFCC2E"/>
                </a:solidFill>
                <a:latin typeface="Rubik" panose="02000604000000020004" pitchFamily="2" charset="-79"/>
                <a:ea typeface="Rubik"/>
                <a:cs typeface="Rubik" panose="02000604000000020004" pitchFamily="2" charset="-79"/>
                <a:sym typeface="Rubik"/>
              </a:rPr>
              <a:t>. </a:t>
            </a:r>
          </a:p>
        </p:txBody>
      </p:sp>
    </p:spTree>
    <p:extLst>
      <p:ext uri="{BB962C8B-B14F-4D97-AF65-F5344CB8AC3E}">
        <p14:creationId xmlns:p14="http://schemas.microsoft.com/office/powerpoint/2010/main" val="21267649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066801" y="387471"/>
            <a:ext cx="9105900" cy="584775"/>
          </a:xfrm>
          <a:prstGeom prst="rect">
            <a:avLst/>
          </a:prstGeom>
          <a:noFill/>
        </p:spPr>
        <p:txBody>
          <a:bodyPr wrap="square" rtlCol="0">
            <a:spAutoFit/>
          </a:bodyPr>
          <a:lstStyle/>
          <a:p>
            <a:r>
              <a:rPr lang="uk-UA" sz="3200" b="1" dirty="0" smtClean="0">
                <a:solidFill>
                  <a:schemeClr val="accent1">
                    <a:lumMod val="50000"/>
                  </a:schemeClr>
                </a:solidFill>
                <a:latin typeface="Open Sans" panose="020B0604020202020204" charset="0"/>
                <a:ea typeface="Open Sans" panose="020B0604020202020204" charset="0"/>
                <a:cs typeface="Open Sans" panose="020B0604020202020204" charset="0"/>
              </a:rPr>
              <a:t>Фінансова відповідальність</a:t>
            </a:r>
            <a:endParaRPr lang="uk-UA" sz="3200" i="1" dirty="0">
              <a:solidFill>
                <a:schemeClr val="accent1">
                  <a:lumMod val="50000"/>
                </a:schemeClr>
              </a:solidFill>
              <a:latin typeface="Open Sans" panose="020B0604020202020204" charset="0"/>
              <a:ea typeface="Open Sans" panose="020B0604020202020204" charset="0"/>
              <a:cs typeface="Open Sans" panose="020B0604020202020204" charset="0"/>
            </a:endParaRPr>
          </a:p>
        </p:txBody>
      </p:sp>
      <p:sp>
        <p:nvSpPr>
          <p:cNvPr id="3" name="Прямоугольник 2"/>
          <p:cNvSpPr/>
          <p:nvPr/>
        </p:nvSpPr>
        <p:spPr>
          <a:xfrm>
            <a:off x="1066801" y="1331952"/>
            <a:ext cx="10725508" cy="4939814"/>
          </a:xfrm>
          <a:prstGeom prst="rect">
            <a:avLst/>
          </a:prstGeom>
        </p:spPr>
        <p:txBody>
          <a:bodyPr wrap="square">
            <a:spAutoFit/>
          </a:bodyPr>
          <a:lstStyle/>
          <a:p>
            <a:pPr lvl="0"/>
            <a:r>
              <a:rPr lang="uk-UA" sz="2100" dirty="0" smtClean="0">
                <a:solidFill>
                  <a:srgbClr val="3F81EE">
                    <a:lumMod val="50000"/>
                  </a:srgbClr>
                </a:solidFill>
                <a:latin typeface="Open Sans" panose="020B0604020202020204" charset="0"/>
                <a:ea typeface="Open Sans" panose="020B0604020202020204" charset="0"/>
                <a:cs typeface="Open Sans" panose="020B0604020202020204" charset="0"/>
              </a:rPr>
              <a:t>Штрафи є фінансовими санкціями і не належать до адміністративно-господарських санкцій, визначених главою 27 Господарського кодексу України.</a:t>
            </a:r>
          </a:p>
          <a:p>
            <a:pPr lvl="0"/>
            <a:endParaRPr lang="uk-UA" sz="2100" dirty="0" smtClean="0">
              <a:solidFill>
                <a:srgbClr val="3F81EE">
                  <a:lumMod val="50000"/>
                </a:srgbClr>
              </a:solidFill>
              <a:latin typeface="Open Sans" panose="020B0604020202020204" charset="0"/>
              <a:ea typeface="Open Sans" panose="020B0604020202020204" charset="0"/>
              <a:cs typeface="Open Sans" panose="020B0604020202020204" charset="0"/>
            </a:endParaRPr>
          </a:p>
          <a:p>
            <a:pPr lvl="0"/>
            <a:r>
              <a:rPr lang="uk-UA" sz="2100" dirty="0" smtClean="0">
                <a:solidFill>
                  <a:srgbClr val="3F81EE">
                    <a:lumMod val="50000"/>
                  </a:srgbClr>
                </a:solidFill>
                <a:latin typeface="Open Sans" panose="020B0604020202020204" charset="0"/>
                <a:ea typeface="Open Sans" panose="020B0604020202020204" charset="0"/>
                <a:cs typeface="Open Sans" panose="020B0604020202020204" charset="0"/>
              </a:rPr>
              <a:t>Штрафи накладаються Держпраці у порядку, встановленому Кабінетом Міністрів України.</a:t>
            </a:r>
          </a:p>
          <a:p>
            <a:pPr lvl="0"/>
            <a:endParaRPr lang="uk-UA" sz="2100" dirty="0" smtClean="0">
              <a:solidFill>
                <a:srgbClr val="3F81EE">
                  <a:lumMod val="50000"/>
                </a:srgbClr>
              </a:solidFill>
              <a:latin typeface="Open Sans" panose="020B0604020202020204" charset="0"/>
              <a:ea typeface="Open Sans" panose="020B0604020202020204" charset="0"/>
              <a:cs typeface="Open Sans" panose="020B0604020202020204" charset="0"/>
            </a:endParaRPr>
          </a:p>
          <a:p>
            <a:pPr lvl="0"/>
            <a:r>
              <a:rPr lang="uk-UA" sz="2100" dirty="0" smtClean="0">
                <a:solidFill>
                  <a:srgbClr val="3F81EE">
                    <a:lumMod val="50000"/>
                  </a:srgbClr>
                </a:solidFill>
                <a:latin typeface="Open Sans" panose="020B0604020202020204" charset="0"/>
                <a:ea typeface="Open Sans" panose="020B0604020202020204" charset="0"/>
                <a:cs typeface="Open Sans" panose="020B0604020202020204" charset="0"/>
              </a:rPr>
              <a:t>У разі сплати юридичною особою або фізичною особою - підприємцем, яка використовує найману працю, 50 відсотків розміру штрафу протягом 10 банківських днів з дня вручення постанови про накладення штрафу за порушення вимог законодавства про працю, така постанова вважається виконаною.</a:t>
            </a:r>
          </a:p>
          <a:p>
            <a:pPr lvl="0"/>
            <a:endParaRPr lang="uk-UA" sz="2100" dirty="0" smtClean="0">
              <a:solidFill>
                <a:srgbClr val="3F81EE">
                  <a:lumMod val="50000"/>
                </a:srgbClr>
              </a:solidFill>
              <a:latin typeface="Open Sans" panose="020B0604020202020204" charset="0"/>
              <a:ea typeface="Open Sans" panose="020B0604020202020204" charset="0"/>
              <a:cs typeface="Open Sans" panose="020B0604020202020204" charset="0"/>
            </a:endParaRPr>
          </a:p>
          <a:p>
            <a:pPr lvl="0"/>
            <a:r>
              <a:rPr lang="uk-UA" sz="2100" dirty="0" smtClean="0">
                <a:solidFill>
                  <a:srgbClr val="3F81EE">
                    <a:lumMod val="50000"/>
                  </a:srgbClr>
                </a:solidFill>
                <a:latin typeface="Open Sans" panose="020B0604020202020204" charset="0"/>
                <a:ea typeface="Open Sans" panose="020B0604020202020204" charset="0"/>
                <a:cs typeface="Open Sans" panose="020B0604020202020204" charset="0"/>
              </a:rPr>
              <a:t>У разі виконання припису Держпраці та усунення виявлених порушень, передбачених абзацами четвертим - шостим, десятим частини другої 265 статті 265 КЗпП, у визначені приписом строки заходи щодо притягнення до відповідальності не застосовуються.</a:t>
            </a:r>
            <a:endParaRPr lang="uk-UA" sz="2133" b="1" i="1" dirty="0">
              <a:solidFill>
                <a:srgbClr val="3F81EE">
                  <a:lumMod val="50000"/>
                </a:srgbClr>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209150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066801" y="387471"/>
            <a:ext cx="9105900" cy="584775"/>
          </a:xfrm>
          <a:prstGeom prst="rect">
            <a:avLst/>
          </a:prstGeom>
          <a:noFill/>
        </p:spPr>
        <p:txBody>
          <a:bodyPr wrap="square" rtlCol="0">
            <a:spAutoFit/>
          </a:bodyPr>
          <a:lstStyle/>
          <a:p>
            <a:r>
              <a:rPr lang="uk-UA" sz="3200" b="1" dirty="0" smtClean="0">
                <a:solidFill>
                  <a:schemeClr val="accent1">
                    <a:lumMod val="50000"/>
                  </a:schemeClr>
                </a:solidFill>
                <a:latin typeface="Open Sans" panose="020B0604020202020204" charset="0"/>
                <a:ea typeface="Open Sans" panose="020B0604020202020204" charset="0"/>
                <a:cs typeface="Open Sans" panose="020B0604020202020204" charset="0"/>
              </a:rPr>
              <a:t>Дисциплінарна відповідальність</a:t>
            </a:r>
            <a:endParaRPr lang="uk-UA" sz="3200" i="1" dirty="0">
              <a:solidFill>
                <a:schemeClr val="accent1">
                  <a:lumMod val="50000"/>
                </a:schemeClr>
              </a:solidFill>
              <a:latin typeface="Open Sans" panose="020B0604020202020204" charset="0"/>
              <a:ea typeface="Open Sans" panose="020B0604020202020204" charset="0"/>
              <a:cs typeface="Open Sans" panose="020B0604020202020204" charset="0"/>
            </a:endParaRPr>
          </a:p>
        </p:txBody>
      </p:sp>
      <p:sp>
        <p:nvSpPr>
          <p:cNvPr id="3" name="Прямоугольник 2"/>
          <p:cNvSpPr/>
          <p:nvPr/>
        </p:nvSpPr>
        <p:spPr>
          <a:xfrm>
            <a:off x="1066801" y="1090884"/>
            <a:ext cx="10725508" cy="5678478"/>
          </a:xfrm>
          <a:prstGeom prst="rect">
            <a:avLst/>
          </a:prstGeom>
        </p:spPr>
        <p:txBody>
          <a:bodyPr wrap="square">
            <a:spAutoFit/>
          </a:bodyPr>
          <a:lstStyle/>
          <a:p>
            <a:pPr lvl="0"/>
            <a:r>
              <a:rPr lang="uk-UA" sz="2000" dirty="0" smtClean="0">
                <a:solidFill>
                  <a:srgbClr val="3F81EE">
                    <a:lumMod val="50000"/>
                  </a:srgbClr>
                </a:solidFill>
                <a:latin typeface="Open Sans" panose="020B0604020202020204" charset="0"/>
                <a:ea typeface="Open Sans" panose="020B0604020202020204" charset="0"/>
                <a:cs typeface="Open Sans" panose="020B0604020202020204" charset="0"/>
              </a:rPr>
              <a:t>За порушення трудової дисципліни до працівника може бути застосовано тільки один з таких заходів стягнення:</a:t>
            </a:r>
          </a:p>
          <a:p>
            <a:pPr lvl="0"/>
            <a:r>
              <a:rPr lang="uk-UA" sz="2100" dirty="0" smtClean="0">
                <a:solidFill>
                  <a:srgbClr val="3F81EE">
                    <a:lumMod val="50000"/>
                  </a:srgbClr>
                </a:solidFill>
                <a:latin typeface="Open Sans" panose="020B0604020202020204" charset="0"/>
                <a:ea typeface="Open Sans" panose="020B0604020202020204" charset="0"/>
                <a:cs typeface="Open Sans" panose="020B0604020202020204" charset="0"/>
              </a:rPr>
              <a:t>1) догана;</a:t>
            </a:r>
          </a:p>
          <a:p>
            <a:pPr lvl="0"/>
            <a:r>
              <a:rPr lang="uk-UA" sz="2100" dirty="0" smtClean="0">
                <a:solidFill>
                  <a:srgbClr val="3F81EE">
                    <a:lumMod val="50000"/>
                  </a:srgbClr>
                </a:solidFill>
                <a:latin typeface="Open Sans" panose="020B0604020202020204" charset="0"/>
                <a:ea typeface="Open Sans" panose="020B0604020202020204" charset="0"/>
                <a:cs typeface="Open Sans" panose="020B0604020202020204" charset="0"/>
              </a:rPr>
              <a:t>2) звільнення</a:t>
            </a:r>
            <a:r>
              <a:rPr lang="ru-RU" sz="2100" dirty="0" smtClean="0">
                <a:solidFill>
                  <a:srgbClr val="3F81EE">
                    <a:lumMod val="50000"/>
                  </a:srgbClr>
                </a:solidFill>
                <a:latin typeface="Open Sans" panose="020B0604020202020204" charset="0"/>
                <a:ea typeface="Open Sans" panose="020B0604020202020204" charset="0"/>
                <a:cs typeface="Open Sans" panose="020B0604020202020204" charset="0"/>
              </a:rPr>
              <a:t>.</a:t>
            </a:r>
          </a:p>
          <a:p>
            <a:pPr lvl="0"/>
            <a:r>
              <a:rPr lang="uk-UA" sz="2100" i="1" dirty="0" smtClean="0">
                <a:solidFill>
                  <a:srgbClr val="3F81EE">
                    <a:lumMod val="50000"/>
                  </a:srgbClr>
                </a:solidFill>
                <a:latin typeface="Open Sans" panose="020B0604020202020204" charset="0"/>
                <a:ea typeface="Open Sans" panose="020B0604020202020204" charset="0"/>
                <a:cs typeface="Open Sans" panose="020B0604020202020204" charset="0"/>
              </a:rPr>
              <a:t>(стаття 147 КЗпП)</a:t>
            </a:r>
          </a:p>
          <a:p>
            <a:pPr lvl="0"/>
            <a:endParaRPr lang="uk-UA" sz="1000" b="1" i="1" dirty="0" smtClean="0">
              <a:solidFill>
                <a:srgbClr val="3F81EE">
                  <a:lumMod val="50000"/>
                </a:srgbClr>
              </a:solidFill>
              <a:latin typeface="Open Sans" panose="020B0604020202020204" charset="0"/>
              <a:ea typeface="Open Sans" panose="020B0604020202020204" charset="0"/>
              <a:cs typeface="Open Sans" panose="020B0604020202020204" charset="0"/>
            </a:endParaRPr>
          </a:p>
          <a:p>
            <a:pPr lvl="0"/>
            <a:r>
              <a:rPr lang="uk-UA" sz="2000" b="1" i="1" dirty="0" smtClean="0">
                <a:solidFill>
                  <a:srgbClr val="3F81EE">
                    <a:lumMod val="50000"/>
                  </a:srgbClr>
                </a:solidFill>
                <a:latin typeface="Open Sans" panose="020B0604020202020204" charset="0"/>
                <a:ea typeface="Open Sans" panose="020B0604020202020204" charset="0"/>
                <a:cs typeface="Open Sans" panose="020B0604020202020204" charset="0"/>
              </a:rPr>
              <a:t>Розірвання трудового договору з ініціативи роботодавця </a:t>
            </a:r>
          </a:p>
          <a:p>
            <a:pPr lvl="0"/>
            <a:r>
              <a:rPr lang="uk-UA" sz="2000" dirty="0" smtClean="0">
                <a:solidFill>
                  <a:srgbClr val="3F81EE">
                    <a:lumMod val="50000"/>
                  </a:srgbClr>
                </a:solidFill>
                <a:latin typeface="Open Sans" panose="020B0604020202020204" charset="0"/>
                <a:ea typeface="Open Sans" panose="020B0604020202020204" charset="0"/>
                <a:cs typeface="Open Sans" panose="020B0604020202020204" charset="0"/>
              </a:rPr>
              <a:t>Трудовий договір, укладений на невизначений строк, а також строковий трудовий договір до закінчення строку його чинності може бути розірваний роботодавцем у випадку: </a:t>
            </a:r>
          </a:p>
          <a:p>
            <a:pPr lvl="0"/>
            <a:r>
              <a:rPr lang="uk-UA" sz="2000" dirty="0" smtClean="0">
                <a:solidFill>
                  <a:srgbClr val="3F81EE">
                    <a:lumMod val="50000"/>
                  </a:srgbClr>
                </a:solidFill>
                <a:latin typeface="Open Sans" panose="020B0604020202020204" charset="0"/>
                <a:ea typeface="Open Sans" panose="020B0604020202020204" charset="0"/>
                <a:cs typeface="Open Sans" panose="020B0604020202020204" charset="0"/>
              </a:rPr>
              <a:t>12) вчинення працівником мобінгу (цькування), встановленого судовим рішенням, що набрало законної сили.</a:t>
            </a:r>
          </a:p>
          <a:p>
            <a:pPr lvl="0"/>
            <a:r>
              <a:rPr lang="uk-UA" sz="2000" i="1" dirty="0">
                <a:solidFill>
                  <a:srgbClr val="3F81EE">
                    <a:lumMod val="50000"/>
                  </a:srgbClr>
                </a:solidFill>
                <a:latin typeface="Open Sans" panose="020B0604020202020204" charset="0"/>
                <a:ea typeface="Open Sans" panose="020B0604020202020204" charset="0"/>
                <a:cs typeface="Open Sans" panose="020B0604020202020204" charset="0"/>
              </a:rPr>
              <a:t>(</a:t>
            </a:r>
            <a:r>
              <a:rPr lang="uk-UA" sz="2000" i="1" dirty="0" smtClean="0">
                <a:solidFill>
                  <a:srgbClr val="3F81EE">
                    <a:lumMod val="50000"/>
                  </a:srgbClr>
                </a:solidFill>
                <a:latin typeface="Open Sans" panose="020B0604020202020204" charset="0"/>
                <a:ea typeface="Open Sans" panose="020B0604020202020204" charset="0"/>
                <a:cs typeface="Open Sans" panose="020B0604020202020204" charset="0"/>
              </a:rPr>
              <a:t>пункт 12 статті </a:t>
            </a:r>
            <a:r>
              <a:rPr lang="uk-UA" sz="2000" i="1" dirty="0">
                <a:solidFill>
                  <a:srgbClr val="3F81EE">
                    <a:lumMod val="50000"/>
                  </a:srgbClr>
                </a:solidFill>
                <a:latin typeface="Open Sans" panose="020B0604020202020204" charset="0"/>
                <a:ea typeface="Open Sans" panose="020B0604020202020204" charset="0"/>
                <a:cs typeface="Open Sans" panose="020B0604020202020204" charset="0"/>
              </a:rPr>
              <a:t>40 КЗпП)</a:t>
            </a:r>
          </a:p>
          <a:p>
            <a:pPr lvl="0"/>
            <a:endParaRPr lang="uk-UA" sz="1000" dirty="0">
              <a:solidFill>
                <a:srgbClr val="3F81EE">
                  <a:lumMod val="50000"/>
                </a:srgbClr>
              </a:solidFill>
              <a:latin typeface="Open Sans" panose="020B0604020202020204" charset="0"/>
              <a:ea typeface="Open Sans" panose="020B0604020202020204" charset="0"/>
              <a:cs typeface="Open Sans" panose="020B0604020202020204" charset="0"/>
            </a:endParaRPr>
          </a:p>
          <a:p>
            <a:pPr lvl="0"/>
            <a:r>
              <a:rPr lang="uk-UA" sz="2000" dirty="0">
                <a:solidFill>
                  <a:srgbClr val="3F81EE">
                    <a:lumMod val="50000"/>
                  </a:srgbClr>
                </a:solidFill>
                <a:latin typeface="Open Sans" panose="020B0604020202020204" charset="0"/>
                <a:ea typeface="Open Sans" panose="020B0604020202020204" charset="0"/>
                <a:cs typeface="Open Sans" panose="020B0604020202020204" charset="0"/>
              </a:rPr>
              <a:t>Трудовий договір з ініціативи роботодавця може бути розірваний також у випадку</a:t>
            </a:r>
            <a:r>
              <a:rPr lang="uk-UA" sz="2000" dirty="0" smtClean="0">
                <a:solidFill>
                  <a:srgbClr val="3F81EE">
                    <a:lumMod val="50000"/>
                  </a:srgbClr>
                </a:solidFill>
                <a:latin typeface="Open Sans" panose="020B0604020202020204" charset="0"/>
                <a:ea typeface="Open Sans" panose="020B0604020202020204" charset="0"/>
                <a:cs typeface="Open Sans" panose="020B0604020202020204" charset="0"/>
              </a:rPr>
              <a:t>:</a:t>
            </a:r>
            <a:endParaRPr lang="uk-UA" sz="2000" dirty="0">
              <a:solidFill>
                <a:srgbClr val="3F81EE">
                  <a:lumMod val="50000"/>
                </a:srgbClr>
              </a:solidFill>
              <a:latin typeface="Open Sans" panose="020B0604020202020204" charset="0"/>
              <a:ea typeface="Open Sans" panose="020B0604020202020204" charset="0"/>
              <a:cs typeface="Open Sans" panose="020B0604020202020204" charset="0"/>
            </a:endParaRPr>
          </a:p>
          <a:p>
            <a:pPr lvl="0"/>
            <a:r>
              <a:rPr lang="uk-UA" sz="2000" dirty="0">
                <a:solidFill>
                  <a:srgbClr val="3F81EE">
                    <a:lumMod val="50000"/>
                  </a:srgbClr>
                </a:solidFill>
                <a:latin typeface="Open Sans" panose="020B0604020202020204" charset="0"/>
                <a:ea typeface="Open Sans" panose="020B0604020202020204" charset="0"/>
                <a:cs typeface="Open Sans" panose="020B0604020202020204" charset="0"/>
              </a:rPr>
              <a:t>1-2) вчинення керівником підприємства, установи, організації мобінгу (цькування) незалежно від форм прояву та/або невжиття заходів щодо його припинення, встановленого судовим рішенням, що набрало законної сили</a:t>
            </a:r>
            <a:r>
              <a:rPr lang="uk-UA" sz="2000" dirty="0" smtClean="0">
                <a:solidFill>
                  <a:srgbClr val="3F81EE">
                    <a:lumMod val="50000"/>
                  </a:srgbClr>
                </a:solidFill>
                <a:latin typeface="Open Sans" panose="020B0604020202020204" charset="0"/>
                <a:ea typeface="Open Sans" panose="020B0604020202020204" charset="0"/>
                <a:cs typeface="Open Sans" panose="020B0604020202020204" charset="0"/>
              </a:rPr>
              <a:t>.</a:t>
            </a:r>
          </a:p>
          <a:p>
            <a:pPr lvl="0"/>
            <a:r>
              <a:rPr lang="uk-UA" sz="2000" i="1" dirty="0" smtClean="0">
                <a:solidFill>
                  <a:srgbClr val="3F81EE">
                    <a:lumMod val="50000"/>
                  </a:srgbClr>
                </a:solidFill>
                <a:latin typeface="Open Sans" panose="020B0604020202020204" charset="0"/>
                <a:ea typeface="Open Sans" panose="020B0604020202020204" charset="0"/>
                <a:cs typeface="Open Sans" panose="020B0604020202020204" charset="0"/>
              </a:rPr>
              <a:t>(пункт 1-2 статті 41 КЗпП)</a:t>
            </a:r>
            <a:endParaRPr lang="uk-UA" sz="2000" i="1" dirty="0">
              <a:solidFill>
                <a:srgbClr val="3F81EE">
                  <a:lumMod val="50000"/>
                </a:srgbClr>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35983216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066801" y="387471"/>
            <a:ext cx="9105900" cy="584775"/>
          </a:xfrm>
          <a:prstGeom prst="rect">
            <a:avLst/>
          </a:prstGeom>
          <a:noFill/>
        </p:spPr>
        <p:txBody>
          <a:bodyPr wrap="square" rtlCol="0">
            <a:spAutoFit/>
          </a:bodyPr>
          <a:lstStyle/>
          <a:p>
            <a:r>
              <a:rPr lang="uk-UA" sz="3200" b="1" dirty="0" smtClean="0">
                <a:solidFill>
                  <a:schemeClr val="accent1">
                    <a:lumMod val="50000"/>
                  </a:schemeClr>
                </a:solidFill>
                <a:latin typeface="Open Sans" panose="020B0604020202020204" charset="0"/>
                <a:ea typeface="Open Sans" panose="020B0604020202020204" charset="0"/>
                <a:cs typeface="Open Sans" panose="020B0604020202020204" charset="0"/>
              </a:rPr>
              <a:t>Матеріальна відповідальність</a:t>
            </a:r>
            <a:endParaRPr lang="uk-UA" sz="3200" i="1" dirty="0">
              <a:solidFill>
                <a:schemeClr val="accent1">
                  <a:lumMod val="50000"/>
                </a:schemeClr>
              </a:solidFill>
              <a:latin typeface="Open Sans" panose="020B0604020202020204" charset="0"/>
              <a:ea typeface="Open Sans" panose="020B0604020202020204" charset="0"/>
              <a:cs typeface="Open Sans" panose="020B0604020202020204" charset="0"/>
            </a:endParaRPr>
          </a:p>
        </p:txBody>
      </p:sp>
      <p:sp>
        <p:nvSpPr>
          <p:cNvPr id="3" name="Прямоугольник 2"/>
          <p:cNvSpPr/>
          <p:nvPr/>
        </p:nvSpPr>
        <p:spPr>
          <a:xfrm>
            <a:off x="1066801" y="1049319"/>
            <a:ext cx="10725508" cy="5370701"/>
          </a:xfrm>
          <a:prstGeom prst="rect">
            <a:avLst/>
          </a:prstGeom>
        </p:spPr>
        <p:txBody>
          <a:bodyPr wrap="square">
            <a:spAutoFit/>
          </a:bodyPr>
          <a:lstStyle/>
          <a:p>
            <a:pPr lvl="0"/>
            <a:r>
              <a:rPr lang="uk-UA" sz="2000" dirty="0">
                <a:solidFill>
                  <a:srgbClr val="3F81EE">
                    <a:lumMod val="50000"/>
                  </a:srgbClr>
                </a:solidFill>
                <a:latin typeface="Open Sans" panose="020B0604020202020204" charset="0"/>
                <a:ea typeface="Open Sans" panose="020B0604020202020204" charset="0"/>
                <a:cs typeface="Open Sans" panose="020B0604020202020204" charset="0"/>
              </a:rPr>
              <a:t>Суд покладає на службову особу, винну в незаконному звільненні або переведенні працівника на іншу роботу, обов’язок покрити шкоду, заподіяну підприємству, установі, організації у зв’язку з оплатою працівникові часу вимушеного прогулу або часу виконання </a:t>
            </a:r>
            <a:r>
              <a:rPr lang="uk-UA" sz="2000" dirty="0" err="1">
                <a:solidFill>
                  <a:srgbClr val="3F81EE">
                    <a:lumMod val="50000"/>
                  </a:srgbClr>
                </a:solidFill>
                <a:latin typeface="Open Sans" panose="020B0604020202020204" charset="0"/>
                <a:ea typeface="Open Sans" panose="020B0604020202020204" charset="0"/>
                <a:cs typeface="Open Sans" panose="020B0604020202020204" charset="0"/>
              </a:rPr>
              <a:t>нижчеоплачуваної</a:t>
            </a:r>
            <a:r>
              <a:rPr lang="uk-UA" sz="2000" dirty="0">
                <a:solidFill>
                  <a:srgbClr val="3F81EE">
                    <a:lumMod val="50000"/>
                  </a:srgbClr>
                </a:solidFill>
                <a:latin typeface="Open Sans" panose="020B0604020202020204" charset="0"/>
                <a:ea typeface="Open Sans" panose="020B0604020202020204" charset="0"/>
                <a:cs typeface="Open Sans" panose="020B0604020202020204" charset="0"/>
              </a:rPr>
              <a:t> роботи. Такий обов’язок покладається, якщо звільнення чи переведення здійснено з порушенням закону або якщо роботодавець затримав виконання рішення суду про поновлення на </a:t>
            </a:r>
            <a:r>
              <a:rPr lang="uk-UA" sz="2000" dirty="0" smtClean="0">
                <a:solidFill>
                  <a:srgbClr val="3F81EE">
                    <a:lumMod val="50000"/>
                  </a:srgbClr>
                </a:solidFill>
                <a:latin typeface="Open Sans" panose="020B0604020202020204" charset="0"/>
                <a:ea typeface="Open Sans" panose="020B0604020202020204" charset="0"/>
                <a:cs typeface="Open Sans" panose="020B0604020202020204" charset="0"/>
              </a:rPr>
              <a:t>роботі.</a:t>
            </a:r>
          </a:p>
          <a:p>
            <a:pPr lvl="0"/>
            <a:r>
              <a:rPr lang="uk-UA" sz="2100" i="1" dirty="0" smtClean="0">
                <a:solidFill>
                  <a:srgbClr val="3F81EE">
                    <a:lumMod val="50000"/>
                  </a:srgbClr>
                </a:solidFill>
                <a:latin typeface="Open Sans" panose="020B0604020202020204" charset="0"/>
                <a:ea typeface="Open Sans" panose="020B0604020202020204" charset="0"/>
                <a:cs typeface="Open Sans" panose="020B0604020202020204" charset="0"/>
              </a:rPr>
              <a:t>(стаття 237 КЗпП)</a:t>
            </a:r>
          </a:p>
          <a:p>
            <a:pPr lvl="0"/>
            <a:r>
              <a:rPr lang="uk-UA" sz="2100" i="1" dirty="0" smtClean="0">
                <a:solidFill>
                  <a:srgbClr val="3F81EE">
                    <a:lumMod val="50000"/>
                  </a:srgbClr>
                </a:solidFill>
                <a:latin typeface="Open Sans" panose="020B0604020202020204" charset="0"/>
                <a:ea typeface="Open Sans" panose="020B0604020202020204" charset="0"/>
                <a:cs typeface="Open Sans" panose="020B0604020202020204" charset="0"/>
              </a:rPr>
              <a:t>Матеріальна відповідальність </a:t>
            </a:r>
            <a:r>
              <a:rPr lang="uk-UA" sz="2100" i="1" dirty="0">
                <a:solidFill>
                  <a:srgbClr val="3F81EE">
                    <a:lumMod val="50000"/>
                  </a:srgbClr>
                </a:solidFill>
                <a:latin typeface="Open Sans" panose="020B0604020202020204" charset="0"/>
                <a:ea typeface="Open Sans" panose="020B0604020202020204" charset="0"/>
                <a:cs typeface="Open Sans" panose="020B0604020202020204" charset="0"/>
              </a:rPr>
              <a:t>у повному розмірі шкоди, заподіяної з їх вини підприємству, установі, організації, у випадках, коли:</a:t>
            </a:r>
          </a:p>
          <a:p>
            <a:pPr lvl="0"/>
            <a:r>
              <a:rPr lang="uk-UA" sz="2000" dirty="0" smtClean="0">
                <a:solidFill>
                  <a:srgbClr val="3F81EE">
                    <a:lumMod val="50000"/>
                  </a:srgbClr>
                </a:solidFill>
                <a:latin typeface="Open Sans" panose="020B0604020202020204" charset="0"/>
                <a:ea typeface="Open Sans" panose="020B0604020202020204" charset="0"/>
                <a:cs typeface="Open Sans" panose="020B0604020202020204" charset="0"/>
              </a:rPr>
              <a:t>- службова </a:t>
            </a:r>
            <a:r>
              <a:rPr lang="uk-UA" sz="2000" dirty="0">
                <a:solidFill>
                  <a:srgbClr val="3F81EE">
                    <a:lumMod val="50000"/>
                  </a:srgbClr>
                </a:solidFill>
                <a:latin typeface="Open Sans" panose="020B0604020202020204" charset="0"/>
                <a:ea typeface="Open Sans" panose="020B0604020202020204" charset="0"/>
                <a:cs typeface="Open Sans" panose="020B0604020202020204" charset="0"/>
              </a:rPr>
              <a:t>особа, винна в незаконному звільненні або переведенні працівника на іншу роботу</a:t>
            </a:r>
            <a:r>
              <a:rPr lang="uk-UA" sz="2000" dirty="0" smtClean="0">
                <a:solidFill>
                  <a:srgbClr val="3F81EE">
                    <a:lumMod val="50000"/>
                  </a:srgbClr>
                </a:solidFill>
                <a:latin typeface="Open Sans" panose="020B0604020202020204" charset="0"/>
                <a:ea typeface="Open Sans" panose="020B0604020202020204" charset="0"/>
                <a:cs typeface="Open Sans" panose="020B0604020202020204" charset="0"/>
              </a:rPr>
              <a:t>;</a:t>
            </a:r>
            <a:endParaRPr lang="uk-UA" sz="2000" dirty="0">
              <a:solidFill>
                <a:srgbClr val="3F81EE">
                  <a:lumMod val="50000"/>
                </a:srgbClr>
              </a:solidFill>
              <a:latin typeface="Open Sans" panose="020B0604020202020204" charset="0"/>
              <a:ea typeface="Open Sans" panose="020B0604020202020204" charset="0"/>
              <a:cs typeface="Open Sans" panose="020B0604020202020204" charset="0"/>
            </a:endParaRPr>
          </a:p>
          <a:p>
            <a:pPr lvl="0"/>
            <a:r>
              <a:rPr lang="uk-UA" sz="2000" dirty="0" smtClean="0">
                <a:solidFill>
                  <a:srgbClr val="3F81EE">
                    <a:lumMod val="50000"/>
                  </a:srgbClr>
                </a:solidFill>
                <a:latin typeface="Open Sans" panose="020B0604020202020204" charset="0"/>
                <a:ea typeface="Open Sans" panose="020B0604020202020204" charset="0"/>
                <a:cs typeface="Open Sans" panose="020B0604020202020204" charset="0"/>
              </a:rPr>
              <a:t>- керівник </a:t>
            </a:r>
            <a:r>
              <a:rPr lang="uk-UA" sz="2000" dirty="0">
                <a:solidFill>
                  <a:srgbClr val="3F81EE">
                    <a:lumMod val="50000"/>
                  </a:srgbClr>
                </a:solidFill>
                <a:latin typeface="Open Sans" panose="020B0604020202020204" charset="0"/>
                <a:ea typeface="Open Sans" panose="020B0604020202020204" charset="0"/>
                <a:cs typeface="Open Sans" panose="020B0604020202020204" charset="0"/>
              </a:rPr>
              <a:t>підприємства, установи, організації всіх форм власності, винний у несвоєчасній виплаті заробітної плати понад один місяць, що призвело до виплати компенсацій за порушення строків її виплати, і за умови, що Державний бюджет України та місцеві бюджети, юридичні особи державної форми власності не мають заборгованості перед цим </a:t>
            </a:r>
            <a:r>
              <a:rPr lang="uk-UA" sz="2000" dirty="0" smtClean="0">
                <a:solidFill>
                  <a:srgbClr val="3F81EE">
                    <a:lumMod val="50000"/>
                  </a:srgbClr>
                </a:solidFill>
                <a:latin typeface="Open Sans" panose="020B0604020202020204" charset="0"/>
                <a:ea typeface="Open Sans" panose="020B0604020202020204" charset="0"/>
                <a:cs typeface="Open Sans" panose="020B0604020202020204" charset="0"/>
              </a:rPr>
              <a:t>підприємством.</a:t>
            </a:r>
          </a:p>
          <a:p>
            <a:pPr lvl="0"/>
            <a:r>
              <a:rPr lang="uk-UA" sz="2000" i="1" dirty="0" smtClean="0">
                <a:solidFill>
                  <a:srgbClr val="3F81EE">
                    <a:lumMod val="50000"/>
                  </a:srgbClr>
                </a:solidFill>
                <a:latin typeface="Open Sans" panose="020B0604020202020204" charset="0"/>
                <a:ea typeface="Open Sans" panose="020B0604020202020204" charset="0"/>
                <a:cs typeface="Open Sans" panose="020B0604020202020204" charset="0"/>
              </a:rPr>
              <a:t>(стаття 134 КЗпП)</a:t>
            </a:r>
            <a:endParaRPr lang="uk-UA" sz="2000" i="1" dirty="0">
              <a:solidFill>
                <a:srgbClr val="3F81EE">
                  <a:lumMod val="50000"/>
                </a:srgbClr>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42688480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DAE97A9-B6E9-4C55-9CE7-46140F5A4B0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5400000">
            <a:off x="-2879792" y="3005246"/>
            <a:ext cx="6775448" cy="872910"/>
          </a:xfrm>
          <a:prstGeom prst="rect">
            <a:avLst/>
          </a:prstGeom>
        </p:spPr>
      </p:pic>
      <p:pic>
        <p:nvPicPr>
          <p:cNvPr id="5" name="Рисунок 4">
            <a:extLst>
              <a:ext uri="{FF2B5EF4-FFF2-40B4-BE49-F238E27FC236}">
                <a16:creationId xmlns:a16="http://schemas.microsoft.com/office/drawing/2014/main" id="{7334B0CF-C51B-47B3-BBD0-D4B8BAB10C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9828" y="-183428"/>
            <a:ext cx="2862222" cy="1498945"/>
          </a:xfrm>
          <a:prstGeom prst="rect">
            <a:avLst/>
          </a:prstGeom>
        </p:spPr>
      </p:pic>
      <p:grpSp>
        <p:nvGrpSpPr>
          <p:cNvPr id="6" name="Группа 5">
            <a:extLst>
              <a:ext uri="{FF2B5EF4-FFF2-40B4-BE49-F238E27FC236}">
                <a16:creationId xmlns:a16="http://schemas.microsoft.com/office/drawing/2014/main" id="{37A034B2-CAC5-48AF-8ED8-48DE8F559D9B}"/>
              </a:ext>
            </a:extLst>
          </p:cNvPr>
          <p:cNvGrpSpPr/>
          <p:nvPr/>
        </p:nvGrpSpPr>
        <p:grpSpPr>
          <a:xfrm>
            <a:off x="10336800" y="6056604"/>
            <a:ext cx="1588800" cy="622398"/>
            <a:chOff x="10389600" y="6161601"/>
            <a:chExt cx="1588800" cy="622398"/>
          </a:xfrm>
        </p:grpSpPr>
        <p:sp>
          <p:nvSpPr>
            <p:cNvPr id="7" name="TextBox 6">
              <a:extLst>
                <a:ext uri="{FF2B5EF4-FFF2-40B4-BE49-F238E27FC236}">
                  <a16:creationId xmlns:a16="http://schemas.microsoft.com/office/drawing/2014/main" id="{C34FFC07-A60C-4CFA-ACCD-8A2127709881}"/>
                </a:ext>
              </a:extLst>
            </p:cNvPr>
            <p:cNvSpPr txBox="1"/>
            <p:nvPr/>
          </p:nvSpPr>
          <p:spPr>
            <a:xfrm>
              <a:off x="10393190" y="6161601"/>
              <a:ext cx="1243210" cy="276999"/>
            </a:xfrm>
            <a:prstGeom prst="rect">
              <a:avLst/>
            </a:prstGeom>
            <a:noFill/>
          </p:spPr>
          <p:txBody>
            <a:bodyPr wrap="square" rtlCol="0">
              <a:spAutoFit/>
            </a:bodyPr>
            <a:lstStyle/>
            <a:p>
              <a:r>
                <a:rPr lang="en-US" sz="1200" u="sng" dirty="0">
                  <a:solidFill>
                    <a:srgbClr val="4778AE"/>
                  </a:solidFill>
                </a:rPr>
                <a:t>www.dsp.gov.ua</a:t>
              </a:r>
              <a:endParaRPr lang="LID4096" sz="1200" u="sng" dirty="0">
                <a:solidFill>
                  <a:srgbClr val="4778AE"/>
                </a:solidFill>
              </a:endParaRPr>
            </a:p>
          </p:txBody>
        </p:sp>
        <p:sp>
          <p:nvSpPr>
            <p:cNvPr id="8" name="TextBox 7">
              <a:extLst>
                <a:ext uri="{FF2B5EF4-FFF2-40B4-BE49-F238E27FC236}">
                  <a16:creationId xmlns:a16="http://schemas.microsoft.com/office/drawing/2014/main" id="{790A1008-9038-48CF-B6D6-42C72C7DC681}"/>
                </a:ext>
              </a:extLst>
            </p:cNvPr>
            <p:cNvSpPr txBox="1"/>
            <p:nvPr/>
          </p:nvSpPr>
          <p:spPr>
            <a:xfrm>
              <a:off x="10389600" y="6507000"/>
              <a:ext cx="1315200" cy="276999"/>
            </a:xfrm>
            <a:prstGeom prst="rect">
              <a:avLst/>
            </a:prstGeom>
            <a:noFill/>
          </p:spPr>
          <p:txBody>
            <a:bodyPr wrap="square" rtlCol="0">
              <a:spAutoFit/>
            </a:bodyPr>
            <a:lstStyle/>
            <a:p>
              <a:r>
                <a:rPr lang="en-US" sz="1200" u="sng" dirty="0">
                  <a:solidFill>
                    <a:srgbClr val="4778AE"/>
                  </a:solidFill>
                </a:rPr>
                <a:t>www.pratsia.in.ua</a:t>
              </a:r>
              <a:endParaRPr lang="LID4096" sz="1200" u="sng" dirty="0">
                <a:solidFill>
                  <a:srgbClr val="4778AE"/>
                </a:solidFill>
              </a:endParaRPr>
            </a:p>
          </p:txBody>
        </p:sp>
        <p:sp>
          <p:nvSpPr>
            <p:cNvPr id="9" name="Блок-схема: решение 8">
              <a:extLst>
                <a:ext uri="{FF2B5EF4-FFF2-40B4-BE49-F238E27FC236}">
                  <a16:creationId xmlns:a16="http://schemas.microsoft.com/office/drawing/2014/main" id="{101858AE-7944-4BE3-9614-2D39AA131080}"/>
                </a:ext>
              </a:extLst>
            </p:cNvPr>
            <p:cNvSpPr/>
            <p:nvPr/>
          </p:nvSpPr>
          <p:spPr>
            <a:xfrm>
              <a:off x="11704800" y="6231700"/>
              <a:ext cx="273600" cy="136800"/>
            </a:xfrm>
            <a:prstGeom prst="flowChartDecision">
              <a:avLst/>
            </a:prstGeom>
            <a:solidFill>
              <a:srgbClr val="F1C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Блок-схема: решение 9">
              <a:extLst>
                <a:ext uri="{FF2B5EF4-FFF2-40B4-BE49-F238E27FC236}">
                  <a16:creationId xmlns:a16="http://schemas.microsoft.com/office/drawing/2014/main" id="{6FEF45DF-96DB-456D-8C7F-9E055D26475B}"/>
                </a:ext>
              </a:extLst>
            </p:cNvPr>
            <p:cNvSpPr/>
            <p:nvPr/>
          </p:nvSpPr>
          <p:spPr>
            <a:xfrm>
              <a:off x="11704800" y="6577099"/>
              <a:ext cx="273600" cy="136800"/>
            </a:xfrm>
            <a:prstGeom prst="flowChartDecision">
              <a:avLst/>
            </a:prstGeom>
            <a:solidFill>
              <a:srgbClr val="F1C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28" name="Google Shape;208;p26">
            <a:extLst>
              <a:ext uri="{FF2B5EF4-FFF2-40B4-BE49-F238E27FC236}">
                <a16:creationId xmlns:a16="http://schemas.microsoft.com/office/drawing/2014/main" id="{9D1F7A0B-39BE-450B-8CAC-71D53A840523}"/>
              </a:ext>
            </a:extLst>
          </p:cNvPr>
          <p:cNvSpPr txBox="1"/>
          <p:nvPr/>
        </p:nvSpPr>
        <p:spPr>
          <a:xfrm>
            <a:off x="2771787" y="909119"/>
            <a:ext cx="70848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5000" b="1" dirty="0">
                <a:solidFill>
                  <a:srgbClr val="2C64DF"/>
                </a:solidFill>
                <a:latin typeface="Rubik" panose="02000604000000020004" pitchFamily="2" charset="-79"/>
                <a:ea typeface="Open Sans"/>
                <a:cs typeface="Rubik" panose="02000604000000020004" pitchFamily="2" charset="-79"/>
                <a:sym typeface="Open Sans"/>
              </a:rPr>
              <a:t>ДЯКУЮ ЗА УВАГУ !</a:t>
            </a:r>
            <a:endParaRPr sz="5000" b="1" dirty="0">
              <a:solidFill>
                <a:srgbClr val="2C64DF"/>
              </a:solidFill>
              <a:latin typeface="Rubik" panose="02000604000000020004" pitchFamily="2" charset="-79"/>
              <a:ea typeface="Open Sans"/>
              <a:cs typeface="Rubik" panose="02000604000000020004" pitchFamily="2" charset="-79"/>
              <a:sym typeface="Open Sans"/>
            </a:endParaRPr>
          </a:p>
        </p:txBody>
      </p:sp>
      <p:grpSp>
        <p:nvGrpSpPr>
          <p:cNvPr id="29" name="Группа 28">
            <a:extLst>
              <a:ext uri="{FF2B5EF4-FFF2-40B4-BE49-F238E27FC236}">
                <a16:creationId xmlns:a16="http://schemas.microsoft.com/office/drawing/2014/main" id="{69E0CBE9-2507-439E-AA14-35854539C533}"/>
              </a:ext>
            </a:extLst>
          </p:cNvPr>
          <p:cNvGrpSpPr/>
          <p:nvPr/>
        </p:nvGrpSpPr>
        <p:grpSpPr>
          <a:xfrm>
            <a:off x="7857145" y="2167081"/>
            <a:ext cx="3865233" cy="3564486"/>
            <a:chOff x="6022498" y="2098682"/>
            <a:chExt cx="2702115" cy="2491868"/>
          </a:xfrm>
        </p:grpSpPr>
        <p:sp>
          <p:nvSpPr>
            <p:cNvPr id="30" name="TextBox 29">
              <a:extLst>
                <a:ext uri="{FF2B5EF4-FFF2-40B4-BE49-F238E27FC236}">
                  <a16:creationId xmlns:a16="http://schemas.microsoft.com/office/drawing/2014/main" id="{A3936E7D-084F-4B05-BAC6-08ACBD235FEA}"/>
                </a:ext>
              </a:extLst>
            </p:cNvPr>
            <p:cNvSpPr txBox="1"/>
            <p:nvPr/>
          </p:nvSpPr>
          <p:spPr>
            <a:xfrm>
              <a:off x="6022498" y="4067330"/>
              <a:ext cx="2702115" cy="523220"/>
            </a:xfrm>
            <a:prstGeom prst="rect">
              <a:avLst/>
            </a:prstGeom>
            <a:noFill/>
          </p:spPr>
          <p:txBody>
            <a:bodyPr wrap="square" rtlCol="0">
              <a:spAutoFit/>
            </a:bodyPr>
            <a:lstStyle/>
            <a:p>
              <a:pPr algn="ctr"/>
              <a:r>
                <a:rPr lang="uk-UA" dirty="0">
                  <a:solidFill>
                    <a:srgbClr val="002060"/>
                  </a:solidFill>
                  <a:latin typeface="Open Sans" panose="020B0604020202020204" charset="0"/>
                  <a:ea typeface="Open Sans" panose="020B0604020202020204" charset="0"/>
                  <a:cs typeface="Open Sans" panose="020B0604020202020204" charset="0"/>
                </a:rPr>
                <a:t>Сервіс онлайн консультацій «інтерактивний інспектор»</a:t>
              </a:r>
            </a:p>
          </p:txBody>
        </p:sp>
        <p:pic>
          <p:nvPicPr>
            <p:cNvPr id="31" name="Picture 4" descr="https://lh4.googleusercontent.com/8X4CeYy7R_NsOtLrs1zSljyrOEHDdnKHo_ZzgWf43dBZhXuUXjzURdJb_IlX4yGx4ICd8DqG3S9Av1MrvAIDhVczSGluv2A441w2hzzf7F4Ymwkz3t8Fcg8Ac673m3J-2Gfjyv-uQlWjrZoJakiQGvjOXw=s2048">
              <a:extLst>
                <a:ext uri="{FF2B5EF4-FFF2-40B4-BE49-F238E27FC236}">
                  <a16:creationId xmlns:a16="http://schemas.microsoft.com/office/drawing/2014/main" id="{0B4DCFBC-7F15-4840-96AA-C0BDF06E95B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384018" y="2098682"/>
              <a:ext cx="1869970" cy="186997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grpSp>
        <p:nvGrpSpPr>
          <p:cNvPr id="32" name="Группа 31">
            <a:extLst>
              <a:ext uri="{FF2B5EF4-FFF2-40B4-BE49-F238E27FC236}">
                <a16:creationId xmlns:a16="http://schemas.microsoft.com/office/drawing/2014/main" id="{53C70B50-AFF2-4642-AD65-BA35ADD4044B}"/>
              </a:ext>
            </a:extLst>
          </p:cNvPr>
          <p:cNvGrpSpPr/>
          <p:nvPr/>
        </p:nvGrpSpPr>
        <p:grpSpPr>
          <a:xfrm>
            <a:off x="1793625" y="2167080"/>
            <a:ext cx="3695559" cy="3561013"/>
            <a:chOff x="1024974" y="2098682"/>
            <a:chExt cx="2583499" cy="2489440"/>
          </a:xfrm>
        </p:grpSpPr>
        <p:sp>
          <p:nvSpPr>
            <p:cNvPr id="33" name="Прямоугольник 32">
              <a:extLst>
                <a:ext uri="{FF2B5EF4-FFF2-40B4-BE49-F238E27FC236}">
                  <a16:creationId xmlns:a16="http://schemas.microsoft.com/office/drawing/2014/main" id="{5B136EE1-5ECE-4D2C-B48A-CC6DE46A5829}"/>
                </a:ext>
              </a:extLst>
            </p:cNvPr>
            <p:cNvSpPr/>
            <p:nvPr/>
          </p:nvSpPr>
          <p:spPr>
            <a:xfrm>
              <a:off x="1024974" y="4064902"/>
              <a:ext cx="2088914" cy="523220"/>
            </a:xfrm>
            <a:prstGeom prst="rect">
              <a:avLst/>
            </a:prstGeom>
          </p:spPr>
          <p:txBody>
            <a:bodyPr wrap="square">
              <a:spAutoFit/>
            </a:bodyPr>
            <a:lstStyle/>
            <a:p>
              <a:pPr algn="ctr"/>
              <a:r>
                <a:rPr lang="uk-UA" dirty="0">
                  <a:solidFill>
                    <a:srgbClr val="002060"/>
                  </a:solidFill>
                  <a:latin typeface="Open Sans" panose="020B0604020202020204" charset="0"/>
                  <a:ea typeface="Open Sans" panose="020B0604020202020204" charset="0"/>
                  <a:cs typeface="Open Sans" panose="020B0604020202020204" charset="0"/>
                </a:rPr>
                <a:t>Інформаційний портал </a:t>
              </a:r>
              <a:r>
                <a:rPr lang="en-US" dirty="0">
                  <a:solidFill>
                    <a:srgbClr val="002060"/>
                  </a:solidFill>
                  <a:latin typeface="Open Sans" panose="020B0604020202020204" charset="0"/>
                  <a:ea typeface="Open Sans" panose="020B0604020202020204" charset="0"/>
                  <a:cs typeface="Open Sans" panose="020B0604020202020204" charset="0"/>
                </a:rPr>
                <a:t>pratsia.in.ua </a:t>
              </a:r>
              <a:endParaRPr lang="uk-UA" dirty="0">
                <a:solidFill>
                  <a:srgbClr val="002060"/>
                </a:solidFill>
                <a:latin typeface="Open Sans" panose="020B0604020202020204" charset="0"/>
                <a:ea typeface="Open Sans" panose="020B0604020202020204" charset="0"/>
                <a:cs typeface="Open Sans" panose="020B0604020202020204" charset="0"/>
              </a:endParaRPr>
            </a:p>
          </p:txBody>
        </p:sp>
        <p:pic>
          <p:nvPicPr>
            <p:cNvPr id="34" name="Рисунок 33">
              <a:extLst>
                <a:ext uri="{FF2B5EF4-FFF2-40B4-BE49-F238E27FC236}">
                  <a16:creationId xmlns:a16="http://schemas.microsoft.com/office/drawing/2014/main" id="{83A15B29-F5C5-498E-BF33-06CF71B908A6}"/>
                </a:ext>
              </a:extLst>
            </p:cNvPr>
            <p:cNvPicPr>
              <a:picLocks noChangeAspect="1"/>
            </p:cNvPicPr>
            <p:nvPr/>
          </p:nvPicPr>
          <p:blipFill>
            <a:blip r:embed="rId6"/>
            <a:stretch>
              <a:fillRect/>
            </a:stretch>
          </p:blipFill>
          <p:spPr>
            <a:xfrm>
              <a:off x="1262301" y="2098682"/>
              <a:ext cx="2346172" cy="1869969"/>
            </a:xfrm>
            <a:prstGeom prst="rect">
              <a:avLst/>
            </a:prstGeom>
          </p:spPr>
        </p:pic>
      </p:grpSp>
      <p:grpSp>
        <p:nvGrpSpPr>
          <p:cNvPr id="35" name="Группа 34">
            <a:extLst>
              <a:ext uri="{FF2B5EF4-FFF2-40B4-BE49-F238E27FC236}">
                <a16:creationId xmlns:a16="http://schemas.microsoft.com/office/drawing/2014/main" id="{085C83E2-726A-497B-AEDB-77535A22ADE6}"/>
              </a:ext>
            </a:extLst>
          </p:cNvPr>
          <p:cNvGrpSpPr/>
          <p:nvPr/>
        </p:nvGrpSpPr>
        <p:grpSpPr>
          <a:xfrm>
            <a:off x="4903729" y="2167082"/>
            <a:ext cx="3313026" cy="3869192"/>
            <a:chOff x="3608473" y="2098683"/>
            <a:chExt cx="2316077" cy="2704883"/>
          </a:xfrm>
        </p:grpSpPr>
        <p:sp>
          <p:nvSpPr>
            <p:cNvPr id="36" name="TextBox 35">
              <a:extLst>
                <a:ext uri="{FF2B5EF4-FFF2-40B4-BE49-F238E27FC236}">
                  <a16:creationId xmlns:a16="http://schemas.microsoft.com/office/drawing/2014/main" id="{DB8F5B7C-5D07-4592-AD9E-BF2BC08FE6EB}"/>
                </a:ext>
              </a:extLst>
            </p:cNvPr>
            <p:cNvSpPr txBox="1"/>
            <p:nvPr/>
          </p:nvSpPr>
          <p:spPr>
            <a:xfrm>
              <a:off x="3608473" y="4064902"/>
              <a:ext cx="2316077" cy="738664"/>
            </a:xfrm>
            <a:prstGeom prst="rect">
              <a:avLst/>
            </a:prstGeom>
            <a:noFill/>
          </p:spPr>
          <p:txBody>
            <a:bodyPr wrap="square" rtlCol="0">
              <a:spAutoFit/>
            </a:bodyPr>
            <a:lstStyle/>
            <a:p>
              <a:pPr algn="ctr"/>
              <a:r>
                <a:rPr lang="uk-UA" dirty="0">
                  <a:solidFill>
                    <a:srgbClr val="002060"/>
                  </a:solidFill>
                  <a:latin typeface="Open Sans" panose="020B0604020202020204" charset="0"/>
                  <a:ea typeface="Open Sans" panose="020B0604020202020204" charset="0"/>
                  <a:cs typeface="Open Sans" panose="020B0604020202020204" charset="0"/>
                </a:rPr>
                <a:t>Анімаційні ролики</a:t>
              </a:r>
            </a:p>
            <a:p>
              <a:pPr algn="ctr"/>
              <a:r>
                <a:rPr lang="en-US" dirty="0">
                  <a:solidFill>
                    <a:srgbClr val="002060"/>
                  </a:solidFill>
                  <a:latin typeface="Open Sans" panose="020B0604020202020204" charset="0"/>
                  <a:ea typeface="Open Sans" panose="020B0604020202020204" charset="0"/>
                  <a:cs typeface="Open Sans" panose="020B0604020202020204" charset="0"/>
                </a:rPr>
                <a:t>https://m.youtube.com/@user-om9dz7ey4r/videos</a:t>
              </a:r>
              <a:endParaRPr lang="uk-UA" dirty="0">
                <a:solidFill>
                  <a:srgbClr val="002060"/>
                </a:solidFill>
                <a:latin typeface="Open Sans" panose="020B0604020202020204" charset="0"/>
                <a:ea typeface="Open Sans" panose="020B0604020202020204" charset="0"/>
                <a:cs typeface="Open Sans" panose="020B0604020202020204" charset="0"/>
              </a:endParaRPr>
            </a:p>
          </p:txBody>
        </p:sp>
        <p:pic>
          <p:nvPicPr>
            <p:cNvPr id="37" name="Picture 6" descr="https://lh5.googleusercontent.com/KQsImu21MByBj5Ov1-7eStznLOV-9IQHZDrowS3lzsZXtZhCFoFaC4AHveibIeX-WzZ69gaEeKeBPaZbKUkdEGgp4Kf2GEgDboxP9gX2AAWcHNPnrT1dXqnWcQ-KCjPd9sZUd-7JEQGmtQjWWNXhyTjFlQ=s2048">
              <a:extLst>
                <a:ext uri="{FF2B5EF4-FFF2-40B4-BE49-F238E27FC236}">
                  <a16:creationId xmlns:a16="http://schemas.microsoft.com/office/drawing/2014/main" id="{F008D60E-F7C9-4D1B-BB62-28420F6F9F4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872" t="23416" r="22355" b="13870"/>
            <a:stretch/>
          </p:blipFill>
          <p:spPr bwMode="auto">
            <a:xfrm>
              <a:off x="3725297" y="2098683"/>
              <a:ext cx="2010651" cy="17768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541115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DAE97A9-B6E9-4C55-9CE7-46140F5A4B0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5400000">
            <a:off x="-2879792" y="3005246"/>
            <a:ext cx="6775448" cy="872910"/>
          </a:xfrm>
          <a:prstGeom prst="rect">
            <a:avLst/>
          </a:prstGeom>
        </p:spPr>
      </p:pic>
      <p:pic>
        <p:nvPicPr>
          <p:cNvPr id="5" name="Рисунок 4">
            <a:extLst>
              <a:ext uri="{FF2B5EF4-FFF2-40B4-BE49-F238E27FC236}">
                <a16:creationId xmlns:a16="http://schemas.microsoft.com/office/drawing/2014/main" id="{7334B0CF-C51B-47B3-BBD0-D4B8BAB10C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9828" y="-183428"/>
            <a:ext cx="2862222" cy="1498945"/>
          </a:xfrm>
          <a:prstGeom prst="rect">
            <a:avLst/>
          </a:prstGeom>
        </p:spPr>
      </p:pic>
      <p:grpSp>
        <p:nvGrpSpPr>
          <p:cNvPr id="6" name="Группа 5">
            <a:extLst>
              <a:ext uri="{FF2B5EF4-FFF2-40B4-BE49-F238E27FC236}">
                <a16:creationId xmlns:a16="http://schemas.microsoft.com/office/drawing/2014/main" id="{37A034B2-CAC5-48AF-8ED8-48DE8F559D9B}"/>
              </a:ext>
            </a:extLst>
          </p:cNvPr>
          <p:cNvGrpSpPr/>
          <p:nvPr/>
        </p:nvGrpSpPr>
        <p:grpSpPr>
          <a:xfrm>
            <a:off x="10336800" y="6056604"/>
            <a:ext cx="1588800" cy="622398"/>
            <a:chOff x="10389600" y="6161601"/>
            <a:chExt cx="1588800" cy="622398"/>
          </a:xfrm>
        </p:grpSpPr>
        <p:sp>
          <p:nvSpPr>
            <p:cNvPr id="7" name="TextBox 6">
              <a:extLst>
                <a:ext uri="{FF2B5EF4-FFF2-40B4-BE49-F238E27FC236}">
                  <a16:creationId xmlns:a16="http://schemas.microsoft.com/office/drawing/2014/main" id="{C34FFC07-A60C-4CFA-ACCD-8A2127709881}"/>
                </a:ext>
              </a:extLst>
            </p:cNvPr>
            <p:cNvSpPr txBox="1"/>
            <p:nvPr/>
          </p:nvSpPr>
          <p:spPr>
            <a:xfrm>
              <a:off x="10393190" y="6161601"/>
              <a:ext cx="1243210" cy="276999"/>
            </a:xfrm>
            <a:prstGeom prst="rect">
              <a:avLst/>
            </a:prstGeom>
            <a:noFill/>
          </p:spPr>
          <p:txBody>
            <a:bodyPr wrap="square" rtlCol="0">
              <a:spAutoFit/>
            </a:bodyPr>
            <a:lstStyle/>
            <a:p>
              <a:r>
                <a:rPr lang="en-US" sz="1200" u="sng" dirty="0">
                  <a:solidFill>
                    <a:srgbClr val="4778AE"/>
                  </a:solidFill>
                </a:rPr>
                <a:t>www.dsp.gov.ua</a:t>
              </a:r>
              <a:endParaRPr lang="LID4096" sz="1200" u="sng" dirty="0">
                <a:solidFill>
                  <a:srgbClr val="4778AE"/>
                </a:solidFill>
              </a:endParaRPr>
            </a:p>
          </p:txBody>
        </p:sp>
        <p:sp>
          <p:nvSpPr>
            <p:cNvPr id="8" name="TextBox 7">
              <a:extLst>
                <a:ext uri="{FF2B5EF4-FFF2-40B4-BE49-F238E27FC236}">
                  <a16:creationId xmlns:a16="http://schemas.microsoft.com/office/drawing/2014/main" id="{790A1008-9038-48CF-B6D6-42C72C7DC681}"/>
                </a:ext>
              </a:extLst>
            </p:cNvPr>
            <p:cNvSpPr txBox="1"/>
            <p:nvPr/>
          </p:nvSpPr>
          <p:spPr>
            <a:xfrm>
              <a:off x="10389600" y="6507000"/>
              <a:ext cx="1315200" cy="276999"/>
            </a:xfrm>
            <a:prstGeom prst="rect">
              <a:avLst/>
            </a:prstGeom>
            <a:noFill/>
          </p:spPr>
          <p:txBody>
            <a:bodyPr wrap="square" rtlCol="0">
              <a:spAutoFit/>
            </a:bodyPr>
            <a:lstStyle/>
            <a:p>
              <a:r>
                <a:rPr lang="en-US" sz="1200" u="sng" dirty="0">
                  <a:solidFill>
                    <a:srgbClr val="4778AE"/>
                  </a:solidFill>
                </a:rPr>
                <a:t>www.pratsia.in.ua</a:t>
              </a:r>
              <a:endParaRPr lang="LID4096" sz="1200" u="sng" dirty="0">
                <a:solidFill>
                  <a:srgbClr val="4778AE"/>
                </a:solidFill>
              </a:endParaRPr>
            </a:p>
          </p:txBody>
        </p:sp>
        <p:sp>
          <p:nvSpPr>
            <p:cNvPr id="9" name="Блок-схема: решение 8">
              <a:extLst>
                <a:ext uri="{FF2B5EF4-FFF2-40B4-BE49-F238E27FC236}">
                  <a16:creationId xmlns:a16="http://schemas.microsoft.com/office/drawing/2014/main" id="{101858AE-7944-4BE3-9614-2D39AA131080}"/>
                </a:ext>
              </a:extLst>
            </p:cNvPr>
            <p:cNvSpPr/>
            <p:nvPr/>
          </p:nvSpPr>
          <p:spPr>
            <a:xfrm>
              <a:off x="11704800" y="6231700"/>
              <a:ext cx="273600" cy="136800"/>
            </a:xfrm>
            <a:prstGeom prst="flowChartDecision">
              <a:avLst/>
            </a:prstGeom>
            <a:solidFill>
              <a:srgbClr val="F1C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Блок-схема: решение 9">
              <a:extLst>
                <a:ext uri="{FF2B5EF4-FFF2-40B4-BE49-F238E27FC236}">
                  <a16:creationId xmlns:a16="http://schemas.microsoft.com/office/drawing/2014/main" id="{6FEF45DF-96DB-456D-8C7F-9E055D26475B}"/>
                </a:ext>
              </a:extLst>
            </p:cNvPr>
            <p:cNvSpPr/>
            <p:nvPr/>
          </p:nvSpPr>
          <p:spPr>
            <a:xfrm>
              <a:off x="11704800" y="6577099"/>
              <a:ext cx="273600" cy="136800"/>
            </a:xfrm>
            <a:prstGeom prst="flowChartDecision">
              <a:avLst/>
            </a:prstGeom>
            <a:solidFill>
              <a:srgbClr val="F1C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14" name="Google Shape;685;p128">
            <a:extLst>
              <a:ext uri="{FF2B5EF4-FFF2-40B4-BE49-F238E27FC236}">
                <a16:creationId xmlns:a16="http://schemas.microsoft.com/office/drawing/2014/main" id="{085066B2-D04D-486A-8571-71EC184E56BA}"/>
              </a:ext>
            </a:extLst>
          </p:cNvPr>
          <p:cNvSpPr txBox="1"/>
          <p:nvPr/>
        </p:nvSpPr>
        <p:spPr>
          <a:xfrm>
            <a:off x="1147990" y="105230"/>
            <a:ext cx="8387895" cy="492412"/>
          </a:xfrm>
          <a:prstGeom prst="rect">
            <a:avLst/>
          </a:prstGeom>
          <a:noFill/>
          <a:ln>
            <a:noFill/>
          </a:ln>
        </p:spPr>
        <p:txBody>
          <a:bodyPr spcFirstLastPara="1" wrap="square" lIns="91425" tIns="91425" rIns="91425" bIns="91425" anchor="t" anchorCtr="0">
            <a:spAutoFit/>
          </a:bodyPr>
          <a:lstStyle/>
          <a:p>
            <a:pPr lvl="0"/>
            <a:r>
              <a:rPr lang="ru-RU" sz="2000" b="1" dirty="0" err="1">
                <a:solidFill>
                  <a:srgbClr val="2C64DF"/>
                </a:solidFill>
                <a:latin typeface="Rubik"/>
                <a:ea typeface="Rubik"/>
                <a:cs typeface="Rubik"/>
                <a:sym typeface="Rubik"/>
              </a:rPr>
              <a:t>Державний</a:t>
            </a:r>
            <a:r>
              <a:rPr lang="ru-RU" sz="2000" b="1" dirty="0">
                <a:solidFill>
                  <a:srgbClr val="2C64DF"/>
                </a:solidFill>
                <a:latin typeface="Rubik"/>
                <a:ea typeface="Rubik"/>
                <a:cs typeface="Rubik"/>
                <a:sym typeface="Rubik"/>
              </a:rPr>
              <a:t> контроль з </a:t>
            </a:r>
            <a:r>
              <a:rPr lang="ru-RU" sz="2000" b="1" dirty="0" err="1">
                <a:solidFill>
                  <a:srgbClr val="2C64DF"/>
                </a:solidFill>
                <a:latin typeface="Rubik"/>
                <a:ea typeface="Rubik"/>
                <a:cs typeface="Rubik"/>
                <a:sym typeface="Rubik"/>
              </a:rPr>
              <a:t>питань</a:t>
            </a:r>
            <a:r>
              <a:rPr lang="ru-RU" sz="2000" b="1" dirty="0">
                <a:solidFill>
                  <a:srgbClr val="2C64DF"/>
                </a:solidFill>
                <a:latin typeface="Rubik"/>
                <a:ea typeface="Rubik"/>
                <a:cs typeface="Rubik"/>
                <a:sym typeface="Rubik"/>
              </a:rPr>
              <a:t> </a:t>
            </a:r>
            <a:r>
              <a:rPr lang="ru-RU" sz="2000" b="1" dirty="0" err="1">
                <a:solidFill>
                  <a:srgbClr val="2C64DF"/>
                </a:solidFill>
                <a:latin typeface="Rubik"/>
                <a:ea typeface="Rubik"/>
                <a:cs typeface="Rubik"/>
                <a:sym typeface="Rubik"/>
              </a:rPr>
              <a:t>праці</a:t>
            </a:r>
            <a:endParaRPr sz="2000" b="1" dirty="0">
              <a:solidFill>
                <a:srgbClr val="2C64DF"/>
              </a:solidFill>
              <a:latin typeface="Rubik"/>
              <a:ea typeface="Rubik"/>
              <a:cs typeface="Rubik"/>
              <a:sym typeface="Rubik"/>
            </a:endParaRPr>
          </a:p>
        </p:txBody>
      </p:sp>
      <p:sp>
        <p:nvSpPr>
          <p:cNvPr id="12" name="Прямоугольник 11">
            <a:extLst>
              <a:ext uri="{FF2B5EF4-FFF2-40B4-BE49-F238E27FC236}">
                <a16:creationId xmlns:a16="http://schemas.microsoft.com/office/drawing/2014/main" id="{F85CD332-7A34-4B8E-8E4A-C1D70E58ADF3}"/>
              </a:ext>
            </a:extLst>
          </p:cNvPr>
          <p:cNvSpPr/>
          <p:nvPr/>
        </p:nvSpPr>
        <p:spPr>
          <a:xfrm>
            <a:off x="1235076" y="717885"/>
            <a:ext cx="5292724" cy="5879765"/>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2" name="Прямоугольник 1">
            <a:extLst>
              <a:ext uri="{FF2B5EF4-FFF2-40B4-BE49-F238E27FC236}">
                <a16:creationId xmlns:a16="http://schemas.microsoft.com/office/drawing/2014/main" id="{EFFB866D-09DC-4C5C-9ED9-6927177B50B0}"/>
              </a:ext>
            </a:extLst>
          </p:cNvPr>
          <p:cNvSpPr/>
          <p:nvPr/>
        </p:nvSpPr>
        <p:spPr>
          <a:xfrm>
            <a:off x="5156200" y="1131041"/>
            <a:ext cx="6946660" cy="4925561"/>
          </a:xfrm>
          <a:prstGeom prst="rect">
            <a:avLst/>
          </a:prstGeom>
          <a:solidFill>
            <a:srgbClr val="FFC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Google Shape;685;p128">
            <a:extLst>
              <a:ext uri="{FF2B5EF4-FFF2-40B4-BE49-F238E27FC236}">
                <a16:creationId xmlns:a16="http://schemas.microsoft.com/office/drawing/2014/main" id="{EF1DFD91-DF5E-4F34-BE8F-68694FEC1920}"/>
              </a:ext>
            </a:extLst>
          </p:cNvPr>
          <p:cNvSpPr txBox="1"/>
          <p:nvPr/>
        </p:nvSpPr>
        <p:spPr>
          <a:xfrm>
            <a:off x="5228263" y="1227100"/>
            <a:ext cx="6697338" cy="830966"/>
          </a:xfrm>
          <a:prstGeom prst="rect">
            <a:avLst/>
          </a:prstGeom>
          <a:noFill/>
          <a:ln>
            <a:noFill/>
          </a:ln>
        </p:spPr>
        <p:txBody>
          <a:bodyPr spcFirstLastPara="1" wrap="square" lIns="91425" tIns="91425" rIns="91425" bIns="91425" anchor="t" anchorCtr="0">
            <a:spAutoFit/>
          </a:bodyPr>
          <a:lstStyle/>
          <a:p>
            <a:pPr lvl="0"/>
            <a:r>
              <a:rPr lang="uk-UA" sz="1400" b="1" dirty="0" smtClean="0">
                <a:latin typeface="Rubik" panose="02000604000000020004" pitchFamily="2" charset="-79"/>
                <a:ea typeface="Rubik"/>
                <a:cs typeface="Rubik" panose="02000604000000020004" pitchFamily="2" charset="-79"/>
                <a:sym typeface="Rubik"/>
              </a:rPr>
              <a:t>Наказ Мінекономіки від 16.06.2023 № 5782 "Про здійснення позапланових заходів державного нагляду (контролю) протягом періоду воєнного </a:t>
            </a:r>
            <a:r>
              <a:rPr lang="uk-UA" sz="1400" b="1" dirty="0" err="1" smtClean="0">
                <a:latin typeface="Rubik" panose="02000604000000020004" pitchFamily="2" charset="-79"/>
                <a:ea typeface="Rubik"/>
                <a:cs typeface="Rubik" panose="02000604000000020004" pitchFamily="2" charset="-79"/>
                <a:sym typeface="Rubik"/>
              </a:rPr>
              <a:t>cтану</a:t>
            </a:r>
            <a:r>
              <a:rPr lang="uk-UA" sz="1400" b="1" dirty="0" smtClean="0">
                <a:latin typeface="Rubik" panose="02000604000000020004" pitchFamily="2" charset="-79"/>
                <a:ea typeface="Rubik"/>
                <a:cs typeface="Rubik" panose="02000604000000020004" pitchFamily="2" charset="-79"/>
                <a:sym typeface="Rubik"/>
              </a:rPr>
              <a:t>"</a:t>
            </a:r>
            <a:endParaRPr lang="uk-UA" sz="1400" b="1" dirty="0">
              <a:latin typeface="Rubik" panose="02000604000000020004" pitchFamily="2" charset="-79"/>
              <a:ea typeface="Rubik"/>
              <a:cs typeface="Rubik" panose="02000604000000020004" pitchFamily="2" charset="-79"/>
              <a:sym typeface="Rubik"/>
            </a:endParaRPr>
          </a:p>
        </p:txBody>
      </p:sp>
      <p:sp>
        <p:nvSpPr>
          <p:cNvPr id="16" name="Google Shape;685;p128">
            <a:extLst>
              <a:ext uri="{FF2B5EF4-FFF2-40B4-BE49-F238E27FC236}">
                <a16:creationId xmlns:a16="http://schemas.microsoft.com/office/drawing/2014/main" id="{9661E39C-CBED-4097-A371-723B9ADF0F0B}"/>
              </a:ext>
            </a:extLst>
          </p:cNvPr>
          <p:cNvSpPr txBox="1"/>
          <p:nvPr/>
        </p:nvSpPr>
        <p:spPr>
          <a:xfrm>
            <a:off x="5446713" y="1923115"/>
            <a:ext cx="6478887" cy="923299"/>
          </a:xfrm>
          <a:prstGeom prst="rect">
            <a:avLst/>
          </a:prstGeom>
          <a:noFill/>
          <a:ln>
            <a:noFill/>
          </a:ln>
        </p:spPr>
        <p:txBody>
          <a:bodyPr spcFirstLastPara="1" wrap="square" lIns="91425" tIns="91425" rIns="91425" bIns="91425" anchor="t" anchorCtr="0">
            <a:spAutoFit/>
          </a:bodyPr>
          <a:lstStyle/>
          <a:p>
            <a:pPr lvl="0"/>
            <a:r>
              <a:rPr lang="uk-UA" sz="1200" dirty="0" smtClean="0">
                <a:latin typeface="Rubik" panose="02000604000000020004" pitchFamily="2" charset="-79"/>
                <a:ea typeface="Rubik"/>
                <a:cs typeface="Rubik" panose="02000604000000020004" pitchFamily="2" charset="-79"/>
                <a:sym typeface="Rubik"/>
              </a:rPr>
              <a:t>Дозволити Державній службі України з питань праці протягом періоду воєнного стану проведення позапланових заходів державного нагляду (контролю) у сфері охорони праці, гігієни праці, а також з питань нагляду та контролю за додержанням законодавства про працю з підстав:</a:t>
            </a:r>
            <a:endParaRPr lang="uk-UA" sz="1200" dirty="0">
              <a:latin typeface="Rubik" panose="02000604000000020004" pitchFamily="2" charset="-79"/>
              <a:ea typeface="Rubik"/>
              <a:cs typeface="Rubik" panose="02000604000000020004" pitchFamily="2" charset="-79"/>
              <a:sym typeface="Rubik"/>
            </a:endParaRPr>
          </a:p>
        </p:txBody>
      </p:sp>
      <p:grpSp>
        <p:nvGrpSpPr>
          <p:cNvPr id="22" name="Группа 21">
            <a:extLst>
              <a:ext uri="{FF2B5EF4-FFF2-40B4-BE49-F238E27FC236}">
                <a16:creationId xmlns:a16="http://schemas.microsoft.com/office/drawing/2014/main" id="{04D60E21-B701-4D36-9A6B-986D89BBAAC0}"/>
              </a:ext>
            </a:extLst>
          </p:cNvPr>
          <p:cNvGrpSpPr/>
          <p:nvPr/>
        </p:nvGrpSpPr>
        <p:grpSpPr>
          <a:xfrm>
            <a:off x="5341937" y="2073604"/>
            <a:ext cx="104776" cy="82550"/>
            <a:chOff x="1628774" y="1924050"/>
            <a:chExt cx="104776" cy="82550"/>
          </a:xfrm>
        </p:grpSpPr>
        <p:sp>
          <p:nvSpPr>
            <p:cNvPr id="19" name="Прямоугольник: скругленные углы 18">
              <a:extLst>
                <a:ext uri="{FF2B5EF4-FFF2-40B4-BE49-F238E27FC236}">
                  <a16:creationId xmlns:a16="http://schemas.microsoft.com/office/drawing/2014/main" id="{4C7958A3-ECD0-412E-90E9-D176A7FC4D32}"/>
                </a:ext>
              </a:extLst>
            </p:cNvPr>
            <p:cNvSpPr/>
            <p:nvPr/>
          </p:nvSpPr>
          <p:spPr>
            <a:xfrm rot="5400000">
              <a:off x="1639887" y="1912937"/>
              <a:ext cx="82550" cy="104776"/>
            </a:xfrm>
            <a:prstGeom prst="roundRect">
              <a:avLst>
                <a:gd name="adj" fmla="val 50000"/>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1" name="Прямоугольник 20">
              <a:extLst>
                <a:ext uri="{FF2B5EF4-FFF2-40B4-BE49-F238E27FC236}">
                  <a16:creationId xmlns:a16="http://schemas.microsoft.com/office/drawing/2014/main" id="{F5957D28-3D07-45FA-850E-8F119813F099}"/>
                </a:ext>
              </a:extLst>
            </p:cNvPr>
            <p:cNvSpPr/>
            <p:nvPr/>
          </p:nvSpPr>
          <p:spPr>
            <a:xfrm>
              <a:off x="1628774" y="1924050"/>
              <a:ext cx="68400" cy="82550"/>
            </a:xfrm>
            <a:prstGeom prst="rect">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58" name="Прямоугольник 57">
            <a:extLst>
              <a:ext uri="{FF2B5EF4-FFF2-40B4-BE49-F238E27FC236}">
                <a16:creationId xmlns:a16="http://schemas.microsoft.com/office/drawing/2014/main" id="{E820F103-6761-4404-BD87-3D4B6E27AB4D}"/>
              </a:ext>
            </a:extLst>
          </p:cNvPr>
          <p:cNvSpPr/>
          <p:nvPr/>
        </p:nvSpPr>
        <p:spPr>
          <a:xfrm>
            <a:off x="5097801" y="1353617"/>
            <a:ext cx="130461" cy="621233"/>
          </a:xfrm>
          <a:prstGeom prst="rect">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9" name="Google Shape;685;p128">
            <a:extLst>
              <a:ext uri="{FF2B5EF4-FFF2-40B4-BE49-F238E27FC236}">
                <a16:creationId xmlns:a16="http://schemas.microsoft.com/office/drawing/2014/main" id="{AE3AD58C-0A0E-4202-AD7E-025BE1143955}"/>
              </a:ext>
            </a:extLst>
          </p:cNvPr>
          <p:cNvSpPr txBox="1"/>
          <p:nvPr/>
        </p:nvSpPr>
        <p:spPr>
          <a:xfrm>
            <a:off x="5446712" y="2679201"/>
            <a:ext cx="5430839" cy="369302"/>
          </a:xfrm>
          <a:prstGeom prst="rect">
            <a:avLst/>
          </a:prstGeom>
          <a:noFill/>
          <a:ln>
            <a:noFill/>
          </a:ln>
        </p:spPr>
        <p:txBody>
          <a:bodyPr spcFirstLastPara="1" wrap="square" lIns="91425" tIns="91425" rIns="91425" bIns="91425" anchor="t" anchorCtr="0">
            <a:spAutoFit/>
          </a:bodyPr>
          <a:lstStyle/>
          <a:p>
            <a:pPr lvl="0"/>
            <a:r>
              <a:rPr lang="uk-UA" sz="1200" dirty="0" smtClean="0">
                <a:latin typeface="Rubik" panose="02000604000000020004" pitchFamily="2" charset="-79"/>
                <a:ea typeface="Rubik"/>
                <a:cs typeface="Rubik" panose="02000604000000020004" pitchFamily="2" charset="-79"/>
                <a:sym typeface="Rubik"/>
              </a:rPr>
              <a:t>- звернення працівника про порушення його трудових прав</a:t>
            </a:r>
            <a:r>
              <a:rPr lang="ru-RU" sz="1200" dirty="0" smtClean="0">
                <a:latin typeface="Rubik" panose="02000604000000020004" pitchFamily="2" charset="-79"/>
                <a:ea typeface="Rubik"/>
                <a:cs typeface="Rubik" panose="02000604000000020004" pitchFamily="2" charset="-79"/>
                <a:sym typeface="Rubik"/>
              </a:rPr>
              <a:t>;</a:t>
            </a:r>
            <a:endParaRPr lang="ru-RU" sz="1200" dirty="0">
              <a:latin typeface="Rubik" panose="02000604000000020004" pitchFamily="2" charset="-79"/>
              <a:ea typeface="Rubik"/>
              <a:cs typeface="Rubik" panose="02000604000000020004" pitchFamily="2" charset="-79"/>
              <a:sym typeface="Rubik"/>
            </a:endParaRPr>
          </a:p>
        </p:txBody>
      </p:sp>
      <p:sp>
        <p:nvSpPr>
          <p:cNvPr id="61" name="Google Shape;685;p128">
            <a:extLst>
              <a:ext uri="{FF2B5EF4-FFF2-40B4-BE49-F238E27FC236}">
                <a16:creationId xmlns:a16="http://schemas.microsoft.com/office/drawing/2014/main" id="{DB9798F7-87A3-415C-8F42-2DCC5B684B86}"/>
              </a:ext>
            </a:extLst>
          </p:cNvPr>
          <p:cNvSpPr txBox="1"/>
          <p:nvPr/>
        </p:nvSpPr>
        <p:spPr>
          <a:xfrm>
            <a:off x="5446714" y="2896025"/>
            <a:ext cx="6478886" cy="738633"/>
          </a:xfrm>
          <a:prstGeom prst="rect">
            <a:avLst/>
          </a:prstGeom>
          <a:noFill/>
          <a:ln>
            <a:noFill/>
          </a:ln>
        </p:spPr>
        <p:txBody>
          <a:bodyPr spcFirstLastPara="1" wrap="square" lIns="91425" tIns="91425" rIns="91425" bIns="91425" anchor="t" anchorCtr="0">
            <a:spAutoFit/>
          </a:bodyPr>
          <a:lstStyle/>
          <a:p>
            <a:pPr marL="171450" lvl="0" indent="-171450">
              <a:buFontTx/>
              <a:buChar char="-"/>
            </a:pPr>
            <a:r>
              <a:rPr lang="uk-UA" sz="1200" dirty="0" smtClean="0">
                <a:latin typeface="Rubik" panose="02000604000000020004" pitchFamily="2" charset="-79"/>
                <a:ea typeface="Rubik"/>
                <a:cs typeface="Rubik" panose="02000604000000020004" pitchFamily="2" charset="-79"/>
                <a:sym typeface="Rubik"/>
              </a:rPr>
              <a:t>доручення Прем’єр-міністра України про перевірку суб’єктів господарювання у відповідній сфері</a:t>
            </a:r>
            <a:r>
              <a:rPr lang="ru-RU" sz="1200" dirty="0" smtClean="0">
                <a:latin typeface="Rubik" panose="02000604000000020004" pitchFamily="2" charset="-79"/>
                <a:ea typeface="Rubik"/>
                <a:cs typeface="Rubik" panose="02000604000000020004" pitchFamily="2" charset="-79"/>
                <a:sym typeface="Rubik"/>
              </a:rPr>
              <a:t>;</a:t>
            </a:r>
          </a:p>
          <a:p>
            <a:pPr marL="171450" lvl="0" indent="-171450">
              <a:buFontTx/>
              <a:buChar char="-"/>
            </a:pPr>
            <a:endParaRPr lang="ru-RU" sz="1200" dirty="0">
              <a:latin typeface="Rubik" panose="02000604000000020004" pitchFamily="2" charset="-79"/>
              <a:ea typeface="Rubik"/>
              <a:cs typeface="Rubik" panose="02000604000000020004" pitchFamily="2" charset="-79"/>
              <a:sym typeface="Rubik"/>
            </a:endParaRPr>
          </a:p>
        </p:txBody>
      </p:sp>
      <p:sp>
        <p:nvSpPr>
          <p:cNvPr id="62" name="Google Shape;685;p128">
            <a:extLst>
              <a:ext uri="{FF2B5EF4-FFF2-40B4-BE49-F238E27FC236}">
                <a16:creationId xmlns:a16="http://schemas.microsoft.com/office/drawing/2014/main" id="{D1D0573B-977E-4D37-B47D-DB06B09813C4}"/>
              </a:ext>
            </a:extLst>
          </p:cNvPr>
          <p:cNvSpPr txBox="1"/>
          <p:nvPr/>
        </p:nvSpPr>
        <p:spPr>
          <a:xfrm>
            <a:off x="5455941" y="3280029"/>
            <a:ext cx="6478885" cy="923299"/>
          </a:xfrm>
          <a:prstGeom prst="rect">
            <a:avLst/>
          </a:prstGeom>
          <a:noFill/>
          <a:ln>
            <a:noFill/>
          </a:ln>
        </p:spPr>
        <p:txBody>
          <a:bodyPr spcFirstLastPara="1" wrap="square" lIns="91425" tIns="91425" rIns="91425" bIns="91425" anchor="t" anchorCtr="0">
            <a:spAutoFit/>
          </a:bodyPr>
          <a:lstStyle/>
          <a:p>
            <a:pPr marL="171450" lvl="0" indent="-171450">
              <a:buFontTx/>
              <a:buChar char="-"/>
            </a:pPr>
            <a:r>
              <a:rPr lang="uk-UA" sz="1200" dirty="0" smtClean="0">
                <a:latin typeface="Rubik" panose="02000604000000020004" pitchFamily="2" charset="-79"/>
                <a:ea typeface="Rubik"/>
                <a:cs typeface="Rubik" panose="02000604000000020004" pitchFamily="2" charset="-79"/>
                <a:sym typeface="Rubik"/>
              </a:rPr>
              <a:t>настання аварії, пожежі, смерті потерпілого внаслідок нещасного випадку або професійного захворювання, що було пов’язано з діяльністю суб’єкта господарювання;</a:t>
            </a:r>
          </a:p>
          <a:p>
            <a:pPr marL="171450" lvl="0" indent="-171450">
              <a:buFontTx/>
              <a:buChar char="-"/>
            </a:pPr>
            <a:r>
              <a:rPr lang="uk-UA" sz="1200" dirty="0">
                <a:latin typeface="Rubik" panose="02000604000000020004" pitchFamily="2" charset="-79"/>
                <a:ea typeface="Rubik"/>
                <a:cs typeface="Rubik" panose="02000604000000020004" pitchFamily="2" charset="-79"/>
                <a:sym typeface="Rubik"/>
              </a:rPr>
              <a:t>п</a:t>
            </a:r>
            <a:r>
              <a:rPr lang="uk-UA" sz="1200" dirty="0" smtClean="0">
                <a:latin typeface="Rubik" panose="02000604000000020004" pitchFamily="2" charset="-79"/>
                <a:ea typeface="Rubik"/>
                <a:cs typeface="Rubik" panose="02000604000000020004" pitchFamily="2" charset="-79"/>
                <a:sym typeface="Rubik"/>
              </a:rPr>
              <a:t>еревірка виконання припису</a:t>
            </a:r>
            <a:r>
              <a:rPr lang="ru-RU" sz="1200" dirty="0" smtClean="0">
                <a:latin typeface="Rubik" panose="02000604000000020004" pitchFamily="2" charset="-79"/>
                <a:ea typeface="Rubik"/>
                <a:cs typeface="Rubik" panose="02000604000000020004" pitchFamily="2" charset="-79"/>
                <a:sym typeface="Rubik"/>
              </a:rPr>
              <a:t>.</a:t>
            </a:r>
            <a:endParaRPr lang="ru-RU" sz="1200" dirty="0">
              <a:latin typeface="Rubik" panose="02000604000000020004" pitchFamily="2" charset="-79"/>
              <a:ea typeface="Rubik"/>
              <a:cs typeface="Rubik" panose="02000604000000020004" pitchFamily="2" charset="-79"/>
              <a:sym typeface="Rubik"/>
            </a:endParaRPr>
          </a:p>
        </p:txBody>
      </p:sp>
      <p:sp>
        <p:nvSpPr>
          <p:cNvPr id="63" name="Google Shape;685;p128">
            <a:extLst>
              <a:ext uri="{FF2B5EF4-FFF2-40B4-BE49-F238E27FC236}">
                <a16:creationId xmlns:a16="http://schemas.microsoft.com/office/drawing/2014/main" id="{500604C2-163C-4878-A235-5555B4E36002}"/>
              </a:ext>
            </a:extLst>
          </p:cNvPr>
          <p:cNvSpPr txBox="1"/>
          <p:nvPr/>
        </p:nvSpPr>
        <p:spPr>
          <a:xfrm>
            <a:off x="5334883" y="4158092"/>
            <a:ext cx="6697338" cy="615523"/>
          </a:xfrm>
          <a:prstGeom prst="rect">
            <a:avLst/>
          </a:prstGeom>
          <a:noFill/>
          <a:ln>
            <a:noFill/>
          </a:ln>
        </p:spPr>
        <p:txBody>
          <a:bodyPr spcFirstLastPara="1" wrap="square" lIns="91425" tIns="91425" rIns="91425" bIns="91425" anchor="t" anchorCtr="0">
            <a:spAutoFit/>
          </a:bodyPr>
          <a:lstStyle/>
          <a:p>
            <a:pPr lvl="0"/>
            <a:r>
              <a:rPr lang="ru-RU" sz="1400" b="1" dirty="0">
                <a:latin typeface="Rubik" panose="02000604000000020004" pitchFamily="2" charset="-79"/>
                <a:ea typeface="Rubik"/>
                <a:cs typeface="Rubik" panose="02000604000000020004" pitchFamily="2" charset="-79"/>
                <a:sym typeface="Rubik"/>
              </a:rPr>
              <a:t>Закон </a:t>
            </a:r>
            <a:r>
              <a:rPr lang="uk-UA" sz="1400" b="1" dirty="0" smtClean="0">
                <a:latin typeface="Rubik" panose="02000604000000020004" pitchFamily="2" charset="-79"/>
                <a:ea typeface="Rubik"/>
                <a:cs typeface="Rubik" panose="02000604000000020004" pitchFamily="2" charset="-79"/>
                <a:sym typeface="Rubik"/>
              </a:rPr>
              <a:t>України «Про організацію трудових відносин в умовах воєнного стану</a:t>
            </a:r>
            <a:r>
              <a:rPr lang="ru-RU" sz="1400" b="1" dirty="0" smtClean="0">
                <a:latin typeface="Rubik" panose="02000604000000020004" pitchFamily="2" charset="-79"/>
                <a:ea typeface="Rubik"/>
                <a:cs typeface="Rubik" panose="02000604000000020004" pitchFamily="2" charset="-79"/>
                <a:sym typeface="Rubik"/>
              </a:rPr>
              <a:t>»</a:t>
            </a:r>
            <a:endParaRPr lang="ru-RU" sz="1400" b="1" dirty="0">
              <a:latin typeface="Rubik" panose="02000604000000020004" pitchFamily="2" charset="-79"/>
              <a:ea typeface="Rubik"/>
              <a:cs typeface="Rubik" panose="02000604000000020004" pitchFamily="2" charset="-79"/>
              <a:sym typeface="Rubik"/>
            </a:endParaRPr>
          </a:p>
        </p:txBody>
      </p:sp>
      <p:sp>
        <p:nvSpPr>
          <p:cNvPr id="64" name="Прямоугольник 63">
            <a:extLst>
              <a:ext uri="{FF2B5EF4-FFF2-40B4-BE49-F238E27FC236}">
                <a16:creationId xmlns:a16="http://schemas.microsoft.com/office/drawing/2014/main" id="{5FFA5297-9A78-457E-977F-ECF9900D4553}"/>
              </a:ext>
            </a:extLst>
          </p:cNvPr>
          <p:cNvSpPr/>
          <p:nvPr/>
        </p:nvSpPr>
        <p:spPr>
          <a:xfrm>
            <a:off x="5097801" y="4082120"/>
            <a:ext cx="130461" cy="397012"/>
          </a:xfrm>
          <a:prstGeom prst="rect">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5" name="Google Shape;685;p128">
            <a:extLst>
              <a:ext uri="{FF2B5EF4-FFF2-40B4-BE49-F238E27FC236}">
                <a16:creationId xmlns:a16="http://schemas.microsoft.com/office/drawing/2014/main" id="{C6A90B31-DF8D-4059-9268-EFA94441829C}"/>
              </a:ext>
            </a:extLst>
          </p:cNvPr>
          <p:cNvSpPr txBox="1"/>
          <p:nvPr/>
        </p:nvSpPr>
        <p:spPr>
          <a:xfrm>
            <a:off x="5310347" y="4652993"/>
            <a:ext cx="6515265" cy="553968"/>
          </a:xfrm>
          <a:prstGeom prst="rect">
            <a:avLst/>
          </a:prstGeom>
          <a:noFill/>
          <a:ln>
            <a:noFill/>
          </a:ln>
        </p:spPr>
        <p:txBody>
          <a:bodyPr spcFirstLastPara="1" wrap="square" lIns="91425" tIns="91425" rIns="91425" bIns="91425" anchor="t" anchorCtr="0">
            <a:spAutoFit/>
          </a:bodyPr>
          <a:lstStyle/>
          <a:p>
            <a:pPr lvl="0"/>
            <a:r>
              <a:rPr lang="uk-UA" sz="1200" b="1" dirty="0" smtClean="0">
                <a:latin typeface="Rubik" panose="02000604000000020004" pitchFamily="2" charset="-79"/>
                <a:ea typeface="Rubik"/>
                <a:cs typeface="Rubik" panose="02000604000000020004" pitchFamily="2" charset="-79"/>
                <a:sym typeface="Rubik"/>
              </a:rPr>
              <a:t>Стаття 16. Державний нагляд (контроль) за додержанням законодавства про працю у період дії воєнного </a:t>
            </a:r>
            <a:r>
              <a:rPr lang="ru-RU" sz="1200" b="1" dirty="0" smtClean="0">
                <a:latin typeface="Rubik" panose="02000604000000020004" pitchFamily="2" charset="-79"/>
                <a:ea typeface="Rubik"/>
                <a:cs typeface="Rubik" panose="02000604000000020004" pitchFamily="2" charset="-79"/>
                <a:sym typeface="Rubik"/>
              </a:rPr>
              <a:t>стану</a:t>
            </a:r>
            <a:endParaRPr lang="ru-RU" sz="1200" b="1" dirty="0">
              <a:latin typeface="Rubik" panose="02000604000000020004" pitchFamily="2" charset="-79"/>
              <a:ea typeface="Rubik"/>
              <a:cs typeface="Rubik" panose="02000604000000020004" pitchFamily="2" charset="-79"/>
              <a:sym typeface="Rubik"/>
            </a:endParaRPr>
          </a:p>
        </p:txBody>
      </p:sp>
      <p:grpSp>
        <p:nvGrpSpPr>
          <p:cNvPr id="66" name="Группа 65">
            <a:extLst>
              <a:ext uri="{FF2B5EF4-FFF2-40B4-BE49-F238E27FC236}">
                <a16:creationId xmlns:a16="http://schemas.microsoft.com/office/drawing/2014/main" id="{CF8A1B14-CA0C-4491-9BF1-34B10321F9D6}"/>
              </a:ext>
            </a:extLst>
          </p:cNvPr>
          <p:cNvGrpSpPr/>
          <p:nvPr/>
        </p:nvGrpSpPr>
        <p:grpSpPr>
          <a:xfrm>
            <a:off x="5341936" y="4589616"/>
            <a:ext cx="104776" cy="82550"/>
            <a:chOff x="1628774" y="1924050"/>
            <a:chExt cx="104776" cy="82550"/>
          </a:xfrm>
        </p:grpSpPr>
        <p:sp>
          <p:nvSpPr>
            <p:cNvPr id="67" name="Прямоугольник: скругленные углы 66">
              <a:extLst>
                <a:ext uri="{FF2B5EF4-FFF2-40B4-BE49-F238E27FC236}">
                  <a16:creationId xmlns:a16="http://schemas.microsoft.com/office/drawing/2014/main" id="{73AD92F6-4BE6-46C5-9C12-13988C332836}"/>
                </a:ext>
              </a:extLst>
            </p:cNvPr>
            <p:cNvSpPr/>
            <p:nvPr/>
          </p:nvSpPr>
          <p:spPr>
            <a:xfrm rot="5400000">
              <a:off x="1639887" y="1912937"/>
              <a:ext cx="82550" cy="104776"/>
            </a:xfrm>
            <a:prstGeom prst="roundRect">
              <a:avLst>
                <a:gd name="adj" fmla="val 50000"/>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8" name="Прямоугольник 67">
              <a:extLst>
                <a:ext uri="{FF2B5EF4-FFF2-40B4-BE49-F238E27FC236}">
                  <a16:creationId xmlns:a16="http://schemas.microsoft.com/office/drawing/2014/main" id="{F82B2DB6-D217-4383-B97D-959EA8423522}"/>
                </a:ext>
              </a:extLst>
            </p:cNvPr>
            <p:cNvSpPr/>
            <p:nvPr/>
          </p:nvSpPr>
          <p:spPr>
            <a:xfrm>
              <a:off x="1628774" y="1924050"/>
              <a:ext cx="68400" cy="82550"/>
            </a:xfrm>
            <a:prstGeom prst="rect">
              <a:avLst/>
            </a:prstGeom>
            <a:solidFill>
              <a:srgbClr val="2C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69" name="Google Shape;685;p128">
            <a:extLst>
              <a:ext uri="{FF2B5EF4-FFF2-40B4-BE49-F238E27FC236}">
                <a16:creationId xmlns:a16="http://schemas.microsoft.com/office/drawing/2014/main" id="{CE61053F-6865-44F8-BB5B-FB407CF8CC30}"/>
              </a:ext>
            </a:extLst>
          </p:cNvPr>
          <p:cNvSpPr txBox="1"/>
          <p:nvPr/>
        </p:nvSpPr>
        <p:spPr>
          <a:xfrm>
            <a:off x="5280861" y="5098254"/>
            <a:ext cx="6592889" cy="923299"/>
          </a:xfrm>
          <a:prstGeom prst="rect">
            <a:avLst/>
          </a:prstGeom>
          <a:noFill/>
          <a:ln>
            <a:noFill/>
          </a:ln>
        </p:spPr>
        <p:txBody>
          <a:bodyPr spcFirstLastPara="1" wrap="square" lIns="91425" tIns="91425" rIns="91425" bIns="91425" anchor="t" anchorCtr="0">
            <a:spAutoFit/>
          </a:bodyPr>
          <a:lstStyle/>
          <a:p>
            <a:pPr lvl="0"/>
            <a:r>
              <a:rPr lang="ru-RU" sz="1200" dirty="0">
                <a:latin typeface="Rubik" panose="02000604000000020004" pitchFamily="2" charset="-79"/>
                <a:ea typeface="Rubik"/>
                <a:cs typeface="Rubik" panose="02000604000000020004" pitchFamily="2" charset="-79"/>
                <a:sym typeface="Rubik"/>
              </a:rPr>
              <a:t>У </a:t>
            </a:r>
            <a:r>
              <a:rPr lang="uk-UA" sz="1200" dirty="0" smtClean="0">
                <a:latin typeface="Rubik" panose="02000604000000020004" pitchFamily="2" charset="-79"/>
                <a:ea typeface="Rubik"/>
                <a:cs typeface="Rubik" panose="02000604000000020004" pitchFamily="2" charset="-79"/>
                <a:sym typeface="Rubik"/>
              </a:rPr>
              <a:t>період дії воєнного стану у разі виконання в повному обсязі </a:t>
            </a:r>
            <a:r>
              <a:rPr lang="ru-RU" sz="1200" dirty="0" smtClean="0">
                <a:latin typeface="Rubik" panose="02000604000000020004" pitchFamily="2" charset="-79"/>
                <a:ea typeface="Rubik"/>
                <a:cs typeface="Rubik" panose="02000604000000020004" pitchFamily="2" charset="-79"/>
                <a:sym typeface="Rubik"/>
              </a:rPr>
              <a:t>та </a:t>
            </a:r>
            <a:endParaRPr lang="en-US" sz="1200" dirty="0">
              <a:latin typeface="Rubik" panose="02000604000000020004" pitchFamily="2" charset="-79"/>
              <a:ea typeface="Rubik"/>
              <a:cs typeface="Rubik" panose="02000604000000020004" pitchFamily="2" charset="-79"/>
              <a:sym typeface="Rubik"/>
            </a:endParaRPr>
          </a:p>
          <a:p>
            <a:pPr lvl="0"/>
            <a:r>
              <a:rPr lang="ru-RU" sz="1200" dirty="0">
                <a:latin typeface="Rubik" panose="02000604000000020004" pitchFamily="2" charset="-79"/>
                <a:ea typeface="Rubik"/>
                <a:cs typeface="Rubik" panose="02000604000000020004" pitchFamily="2" charset="-79"/>
                <a:sym typeface="Rubik"/>
              </a:rPr>
              <a:t>у </a:t>
            </a:r>
            <a:r>
              <a:rPr lang="uk-UA" sz="1200" dirty="0" smtClean="0">
                <a:latin typeface="Rubik" panose="02000604000000020004" pitchFamily="2" charset="-79"/>
                <a:ea typeface="Rubik"/>
                <a:cs typeface="Rubik" panose="02000604000000020004" pitchFamily="2" charset="-79"/>
                <a:sym typeface="Rubik"/>
              </a:rPr>
              <a:t>встановлений строк приписів про усунення порушень, виявлених під час здійснення позапланових заходів державного нагляду (контролю), штрафи, передбачені </a:t>
            </a:r>
            <a:r>
              <a:rPr lang="uk-UA" sz="1200" b="1" dirty="0" smtClean="0">
                <a:latin typeface="Rubik" panose="02000604000000020004" pitchFamily="2" charset="-79"/>
                <a:ea typeface="Rubik"/>
                <a:cs typeface="Rubik" panose="02000604000000020004" pitchFamily="2" charset="-79"/>
                <a:sym typeface="Rubik"/>
              </a:rPr>
              <a:t>статтею 265</a:t>
            </a:r>
            <a:r>
              <a:rPr lang="uk-UA" sz="1200" dirty="0" smtClean="0">
                <a:latin typeface="Rubik" panose="02000604000000020004" pitchFamily="2" charset="-79"/>
                <a:ea typeface="Rubik"/>
                <a:cs typeface="Rubik" panose="02000604000000020004" pitchFamily="2" charset="-79"/>
                <a:sym typeface="Rubik"/>
              </a:rPr>
              <a:t> Кодексу законів </a:t>
            </a:r>
            <a:r>
              <a:rPr lang="ru-RU" sz="1200" dirty="0" smtClean="0">
                <a:latin typeface="Rubik" panose="02000604000000020004" pitchFamily="2" charset="-79"/>
                <a:ea typeface="Rubik"/>
                <a:cs typeface="Rubik" panose="02000604000000020004" pitchFamily="2" charset="-79"/>
                <a:sym typeface="Rubik"/>
              </a:rPr>
              <a:t>про </a:t>
            </a:r>
            <a:r>
              <a:rPr lang="uk-UA" sz="1200" dirty="0" smtClean="0">
                <a:latin typeface="Rubik" panose="02000604000000020004" pitchFamily="2" charset="-79"/>
                <a:ea typeface="Rubik"/>
                <a:cs typeface="Rubik" panose="02000604000000020004" pitchFamily="2" charset="-79"/>
                <a:sym typeface="Rubik"/>
              </a:rPr>
              <a:t>працю України, не застосовуються</a:t>
            </a:r>
            <a:r>
              <a:rPr lang="ru-RU" sz="1200" dirty="0" smtClean="0">
                <a:latin typeface="Rubik" panose="02000604000000020004" pitchFamily="2" charset="-79"/>
                <a:ea typeface="Rubik"/>
                <a:cs typeface="Rubik" panose="02000604000000020004" pitchFamily="2" charset="-79"/>
                <a:sym typeface="Rubik"/>
              </a:rPr>
              <a:t>.</a:t>
            </a:r>
            <a:endParaRPr lang="ru-RU" sz="1200" dirty="0">
              <a:latin typeface="Rubik" panose="02000604000000020004" pitchFamily="2" charset="-79"/>
              <a:ea typeface="Rubik"/>
              <a:cs typeface="Rubik" panose="02000604000000020004" pitchFamily="2" charset="-79"/>
              <a:sym typeface="Rubik"/>
            </a:endParaRPr>
          </a:p>
        </p:txBody>
      </p:sp>
    </p:spTree>
    <p:extLst>
      <p:ext uri="{BB962C8B-B14F-4D97-AF65-F5344CB8AC3E}">
        <p14:creationId xmlns:p14="http://schemas.microsoft.com/office/powerpoint/2010/main" val="805814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181C737D-1110-4F55-A58B-B86992BBFCB5}"/>
              </a:ext>
            </a:extLst>
          </p:cNvPr>
          <p:cNvSpPr/>
          <p:nvPr/>
        </p:nvSpPr>
        <p:spPr>
          <a:xfrm>
            <a:off x="0" y="5055"/>
            <a:ext cx="12192000" cy="6858000"/>
          </a:xfrm>
          <a:prstGeom prst="rect">
            <a:avLst/>
          </a:prstGeom>
          <a:solidFill>
            <a:srgbClr val="006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0"/>
              </a:spcBef>
            </a:pPr>
            <a:r>
              <a:rPr lang="uk-UA" sz="3200" b="1" dirty="0" smtClean="0">
                <a:latin typeface="Rubik"/>
                <a:ea typeface="Rubik"/>
                <a:cs typeface="Rubik"/>
                <a:sym typeface="Rubik"/>
              </a:rPr>
              <a:t>Найбільш поширені порушення законодавства </a:t>
            </a:r>
          </a:p>
          <a:p>
            <a:pPr lvl="0" algn="ctr">
              <a:lnSpc>
                <a:spcPct val="120000"/>
              </a:lnSpc>
              <a:spcBef>
                <a:spcPts val="0"/>
              </a:spcBef>
            </a:pPr>
            <a:r>
              <a:rPr lang="uk-UA" sz="3200" b="1" dirty="0" smtClean="0">
                <a:latin typeface="Rubik"/>
                <a:ea typeface="Rubik"/>
                <a:cs typeface="Rubik"/>
                <a:sym typeface="Rubik"/>
              </a:rPr>
              <a:t>про працю</a:t>
            </a:r>
          </a:p>
          <a:p>
            <a:pPr lvl="0" algn="ctr">
              <a:lnSpc>
                <a:spcPct val="120000"/>
              </a:lnSpc>
              <a:spcBef>
                <a:spcPts val="0"/>
              </a:spcBef>
            </a:pPr>
            <a:r>
              <a:rPr lang="uk-UA" sz="2400" b="1" dirty="0" smtClean="0">
                <a:latin typeface="Rubik"/>
                <a:ea typeface="Rubik"/>
                <a:cs typeface="Rubik"/>
                <a:sym typeface="Rubik"/>
              </a:rPr>
              <a:t>Олена Коновалова</a:t>
            </a:r>
          </a:p>
          <a:p>
            <a:pPr lvl="0" algn="ctr">
              <a:lnSpc>
                <a:spcPct val="120000"/>
              </a:lnSpc>
              <a:spcBef>
                <a:spcPts val="0"/>
              </a:spcBef>
            </a:pPr>
            <a:r>
              <a:rPr lang="uk-UA" sz="2000" dirty="0" smtClean="0">
                <a:latin typeface="Rubik"/>
                <a:ea typeface="Rubik"/>
                <a:cs typeface="Rubik"/>
                <a:sym typeface="Rubik"/>
              </a:rPr>
              <a:t>Заступник директора департаменту з питань праці – начальник відділу нагляду </a:t>
            </a:r>
          </a:p>
          <a:p>
            <a:pPr lvl="0" algn="ctr">
              <a:lnSpc>
                <a:spcPct val="120000"/>
              </a:lnSpc>
              <a:spcBef>
                <a:spcPts val="0"/>
              </a:spcBef>
            </a:pPr>
            <a:r>
              <a:rPr lang="uk-UA" sz="2000" dirty="0" smtClean="0">
                <a:latin typeface="Rubik"/>
                <a:ea typeface="Rubik"/>
                <a:cs typeface="Rubik"/>
                <a:sym typeface="Rubik"/>
              </a:rPr>
              <a:t>за додержанням законодавства про працю</a:t>
            </a:r>
            <a:endParaRPr lang="uk-UA" sz="2000" dirty="0">
              <a:latin typeface="Rubik"/>
              <a:ea typeface="Rubik"/>
              <a:cs typeface="Rubik"/>
              <a:sym typeface="Rubik"/>
            </a:endParaRPr>
          </a:p>
        </p:txBody>
      </p:sp>
      <p:pic>
        <p:nvPicPr>
          <p:cNvPr id="6" name="Рисунок 5">
            <a:extLst>
              <a:ext uri="{FF2B5EF4-FFF2-40B4-BE49-F238E27FC236}">
                <a16:creationId xmlns:a16="http://schemas.microsoft.com/office/drawing/2014/main" id="{5693CC89-74AA-4856-91D0-DE53BBD04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625" y="350838"/>
            <a:ext cx="2952750" cy="1057275"/>
          </a:xfrm>
          <a:prstGeom prst="rect">
            <a:avLst/>
          </a:prstGeom>
        </p:spPr>
      </p:pic>
      <p:pic>
        <p:nvPicPr>
          <p:cNvPr id="7" name="Рисунок 6">
            <a:extLst>
              <a:ext uri="{FF2B5EF4-FFF2-40B4-BE49-F238E27FC236}">
                <a16:creationId xmlns:a16="http://schemas.microsoft.com/office/drawing/2014/main" id="{5F7DD35C-3C68-4EAF-95D3-5601F9DBC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91800"/>
            <a:ext cx="12192000" cy="1383796"/>
          </a:xfrm>
          <a:prstGeom prst="rect">
            <a:avLst/>
          </a:prstGeom>
        </p:spPr>
      </p:pic>
      <p:sp>
        <p:nvSpPr>
          <p:cNvPr id="9" name="Google Shape;611;p112">
            <a:extLst>
              <a:ext uri="{FF2B5EF4-FFF2-40B4-BE49-F238E27FC236}">
                <a16:creationId xmlns:a16="http://schemas.microsoft.com/office/drawing/2014/main" id="{3A4C4D81-7AD4-4E43-BC98-BB02423BE1CC}"/>
              </a:ext>
            </a:extLst>
          </p:cNvPr>
          <p:cNvSpPr txBox="1">
            <a:spLocks/>
          </p:cNvSpPr>
          <p:nvPr/>
        </p:nvSpPr>
        <p:spPr>
          <a:xfrm>
            <a:off x="1004000" y="6193784"/>
            <a:ext cx="10184000" cy="669271"/>
          </a:xfrm>
          <a:prstGeom prst="rect">
            <a:avLst/>
          </a:prstGeom>
        </p:spPr>
        <p:txBody>
          <a:bodyPr spcFirstLastPara="1" vert="horz" wrap="square" lIns="121900" tIns="121900" rIns="121900" bIns="12190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5000"/>
              </a:lnSpc>
              <a:spcBef>
                <a:spcPts val="0"/>
              </a:spcBef>
              <a:buClr>
                <a:schemeClr val="dk1"/>
              </a:buClr>
              <a:buSzPct val="37786"/>
            </a:pPr>
            <a:r>
              <a:rPr lang="uk-UA" sz="1800" dirty="0" smtClean="0">
                <a:solidFill>
                  <a:schemeClr val="lt1"/>
                </a:solidFill>
                <a:latin typeface="Rubik" panose="02000604000000020004" pitchFamily="2" charset="-79"/>
                <a:ea typeface="Open Sans" panose="020B0604020202020204" charset="0"/>
                <a:cs typeface="Rubik" panose="02000604000000020004" pitchFamily="2" charset="-79"/>
                <a:sym typeface="Open Sans"/>
              </a:rPr>
              <a:t>Січень 2025</a:t>
            </a:r>
            <a:endParaRPr lang="ru-RU" sz="1800" dirty="0">
              <a:latin typeface="Rubik" panose="02000604000000020004" pitchFamily="2" charset="-79"/>
              <a:ea typeface="Open Sans" panose="020B0604020202020204" charset="0"/>
              <a:cs typeface="Rubik" panose="02000604000000020004" pitchFamily="2" charset="-79"/>
            </a:endParaRPr>
          </a:p>
        </p:txBody>
      </p:sp>
    </p:spTree>
    <p:extLst>
      <p:ext uri="{BB962C8B-B14F-4D97-AF65-F5344CB8AC3E}">
        <p14:creationId xmlns:p14="http://schemas.microsoft.com/office/powerpoint/2010/main" val="39944476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044643" y="249199"/>
            <a:ext cx="9105900" cy="584775"/>
          </a:xfrm>
          <a:prstGeom prst="rect">
            <a:avLst/>
          </a:prstGeom>
          <a:noFill/>
        </p:spPr>
        <p:txBody>
          <a:bodyPr wrap="square" rtlCol="0">
            <a:spAutoFit/>
          </a:bodyPr>
          <a:lstStyle/>
          <a:p>
            <a:r>
              <a:rPr lang="uk-UA" sz="3200" b="1" dirty="0">
                <a:solidFill>
                  <a:schemeClr val="accent1">
                    <a:lumMod val="50000"/>
                  </a:schemeClr>
                </a:solidFill>
                <a:latin typeface="Open Sans" panose="020B0604020202020204" charset="0"/>
                <a:ea typeface="Open Sans" panose="020B0604020202020204" charset="0"/>
                <a:cs typeface="Open Sans" panose="020B0604020202020204" charset="0"/>
              </a:rPr>
              <a:t>Відпустки без збереження заробітної плати</a:t>
            </a:r>
          </a:p>
        </p:txBody>
      </p:sp>
      <p:pic>
        <p:nvPicPr>
          <p:cNvPr id="9" name="Рисунок 8"/>
          <p:cNvPicPr>
            <a:picLocks noChangeAspect="1"/>
          </p:cNvPicPr>
          <p:nvPr/>
        </p:nvPicPr>
        <p:blipFill>
          <a:blip r:embed="rId3"/>
          <a:stretch>
            <a:fillRect/>
          </a:stretch>
        </p:blipFill>
        <p:spPr>
          <a:xfrm>
            <a:off x="9264785" y="1218925"/>
            <a:ext cx="2755631" cy="2438612"/>
          </a:xfrm>
          <a:prstGeom prst="rect">
            <a:avLst/>
          </a:prstGeom>
        </p:spPr>
      </p:pic>
      <p:sp>
        <p:nvSpPr>
          <p:cNvPr id="3" name="Прямоугольник 2"/>
          <p:cNvSpPr/>
          <p:nvPr/>
        </p:nvSpPr>
        <p:spPr>
          <a:xfrm>
            <a:off x="1044643" y="1357196"/>
            <a:ext cx="9747002" cy="5262979"/>
          </a:xfrm>
          <a:prstGeom prst="rect">
            <a:avLst/>
          </a:prstGeom>
        </p:spPr>
        <p:txBody>
          <a:bodyPr wrap="square">
            <a:spAutoFit/>
          </a:bodyPr>
          <a:lstStyle/>
          <a:p>
            <a:pPr marL="228594" indent="-228594">
              <a:buFont typeface="Arial" panose="020B0604020202020204" pitchFamily="34" charset="0"/>
              <a:buChar char="•"/>
            </a:pPr>
            <a:r>
              <a:rPr lang="uk-UA" sz="2400" dirty="0">
                <a:solidFill>
                  <a:srgbClr val="3F81EE">
                    <a:lumMod val="50000"/>
                  </a:srgbClr>
                </a:solidFill>
                <a:latin typeface="Open Sans" panose="020B0604020202020204" charset="0"/>
                <a:ea typeface="Open Sans" panose="020B0604020202020204" charset="0"/>
                <a:cs typeface="Open Sans" panose="020B0604020202020204" charset="0"/>
              </a:rPr>
              <a:t>Визначеним категоріям громадян або за певних умов </a:t>
            </a:r>
            <a:endParaRPr lang="uk-UA" sz="2400" dirty="0" smtClean="0">
              <a:solidFill>
                <a:srgbClr val="3F81EE">
                  <a:lumMod val="50000"/>
                </a:srgbClr>
              </a:solidFill>
              <a:latin typeface="Open Sans" panose="020B0604020202020204" charset="0"/>
              <a:ea typeface="Open Sans" panose="020B0604020202020204" charset="0"/>
              <a:cs typeface="Open Sans" panose="020B0604020202020204" charset="0"/>
            </a:endParaRPr>
          </a:p>
          <a:p>
            <a:r>
              <a:rPr lang="uk-UA" sz="2400" dirty="0" smtClean="0">
                <a:solidFill>
                  <a:srgbClr val="3F81EE">
                    <a:lumMod val="50000"/>
                  </a:srgbClr>
                </a:solidFill>
                <a:latin typeface="Open Sans" panose="020B0604020202020204" charset="0"/>
                <a:ea typeface="Open Sans" panose="020B0604020202020204" charset="0"/>
                <a:cs typeface="Open Sans" panose="020B0604020202020204" charset="0"/>
              </a:rPr>
              <a:t>(</a:t>
            </a:r>
            <a:r>
              <a:rPr lang="uk-UA" sz="2400" dirty="0">
                <a:solidFill>
                  <a:srgbClr val="3F81EE">
                    <a:lumMod val="50000"/>
                  </a:srgbClr>
                </a:solidFill>
                <a:latin typeface="Open Sans" panose="020B0604020202020204" charset="0"/>
                <a:ea typeface="Open Sans" panose="020B0604020202020204" charset="0"/>
                <a:cs typeface="Open Sans" panose="020B0604020202020204" charset="0"/>
              </a:rPr>
              <a:t>ст. 25 ЗУ «Про відпустки»)</a:t>
            </a:r>
          </a:p>
          <a:p>
            <a:pPr lvl="0"/>
            <a:endParaRPr lang="uk-UA" sz="2400" dirty="0">
              <a:solidFill>
                <a:srgbClr val="3F81EE">
                  <a:lumMod val="50000"/>
                </a:srgbClr>
              </a:solidFill>
              <a:latin typeface="Open Sans" panose="020B0604020202020204" charset="0"/>
              <a:ea typeface="Open Sans" panose="020B0604020202020204" charset="0"/>
              <a:cs typeface="Open Sans" panose="020B0604020202020204" charset="0"/>
            </a:endParaRPr>
          </a:p>
          <a:p>
            <a:pPr marL="228594" indent="-228594">
              <a:buFont typeface="Arial" panose="020B0604020202020204" pitchFamily="34" charset="0"/>
              <a:buChar char="•"/>
            </a:pPr>
            <a:r>
              <a:rPr lang="uk-UA" sz="2400" dirty="0">
                <a:solidFill>
                  <a:srgbClr val="3F81EE">
                    <a:lumMod val="50000"/>
                  </a:srgbClr>
                </a:solidFill>
                <a:latin typeface="Open Sans" panose="020B0604020202020204" charset="0"/>
                <a:ea typeface="Open Sans" panose="020B0604020202020204" charset="0"/>
                <a:cs typeface="Open Sans" panose="020B0604020202020204" charset="0"/>
              </a:rPr>
              <a:t>ВПО або тим, хто виїхав за кордон (частина четверта </a:t>
            </a:r>
            <a:endParaRPr lang="uk-UA" sz="2400" dirty="0" smtClean="0">
              <a:solidFill>
                <a:srgbClr val="3F81EE">
                  <a:lumMod val="50000"/>
                </a:srgbClr>
              </a:solidFill>
              <a:latin typeface="Open Sans" panose="020B0604020202020204" charset="0"/>
              <a:ea typeface="Open Sans" panose="020B0604020202020204" charset="0"/>
              <a:cs typeface="Open Sans" panose="020B0604020202020204" charset="0"/>
            </a:endParaRPr>
          </a:p>
          <a:p>
            <a:r>
              <a:rPr lang="uk-UA" sz="2400" dirty="0" smtClean="0">
                <a:solidFill>
                  <a:srgbClr val="3F81EE">
                    <a:lumMod val="50000"/>
                  </a:srgbClr>
                </a:solidFill>
                <a:latin typeface="Open Sans" panose="020B0604020202020204" charset="0"/>
                <a:ea typeface="Open Sans" panose="020B0604020202020204" charset="0"/>
                <a:cs typeface="Open Sans" panose="020B0604020202020204" charset="0"/>
              </a:rPr>
              <a:t>ст</a:t>
            </a:r>
            <a:r>
              <a:rPr lang="uk-UA" sz="2400" dirty="0">
                <a:solidFill>
                  <a:srgbClr val="3F81EE">
                    <a:lumMod val="50000"/>
                  </a:srgbClr>
                </a:solidFill>
                <a:latin typeface="Open Sans" panose="020B0604020202020204" charset="0"/>
                <a:ea typeface="Open Sans" panose="020B0604020202020204" charset="0"/>
                <a:cs typeface="Open Sans" panose="020B0604020202020204" charset="0"/>
              </a:rPr>
              <a:t>. 12 ЗУ № 2136)</a:t>
            </a:r>
          </a:p>
          <a:p>
            <a:pPr lvl="0"/>
            <a:endParaRPr lang="uk-UA" sz="2400" dirty="0">
              <a:solidFill>
                <a:srgbClr val="3F81EE">
                  <a:lumMod val="50000"/>
                </a:srgbClr>
              </a:solidFill>
              <a:latin typeface="Open Sans" panose="020B0604020202020204" charset="0"/>
              <a:ea typeface="Open Sans" panose="020B0604020202020204" charset="0"/>
              <a:cs typeface="Open Sans" panose="020B0604020202020204" charset="0"/>
            </a:endParaRPr>
          </a:p>
          <a:p>
            <a:pPr lvl="0"/>
            <a:r>
              <a:rPr lang="uk-UA" sz="2400" dirty="0">
                <a:solidFill>
                  <a:srgbClr val="3F81EE">
                    <a:lumMod val="50000"/>
                  </a:srgbClr>
                </a:solidFill>
                <a:latin typeface="Open Sans" panose="020B0604020202020204" charset="0"/>
                <a:ea typeface="Open Sans" panose="020B0604020202020204" charset="0"/>
                <a:cs typeface="Open Sans" panose="020B0604020202020204" charset="0"/>
              </a:rPr>
              <a:t>Підстава для надання відпустки:</a:t>
            </a:r>
          </a:p>
          <a:p>
            <a:pPr marL="380990" indent="-380990">
              <a:buFontTx/>
              <a:buChar char="-"/>
            </a:pPr>
            <a:r>
              <a:rPr lang="uk-UA" sz="2400" dirty="0">
                <a:solidFill>
                  <a:srgbClr val="3F81EE">
                    <a:lumMod val="50000"/>
                  </a:srgbClr>
                </a:solidFill>
                <a:latin typeface="Open Sans" panose="020B0604020202020204" charset="0"/>
                <a:ea typeface="Open Sans" panose="020B0604020202020204" charset="0"/>
                <a:cs typeface="Open Sans" panose="020B0604020202020204" charset="0"/>
              </a:rPr>
              <a:t>Заява працівника</a:t>
            </a:r>
          </a:p>
          <a:p>
            <a:pPr marL="380990" indent="-380990">
              <a:buFontTx/>
              <a:buChar char="-"/>
            </a:pPr>
            <a:r>
              <a:rPr lang="uk-UA" sz="2400" dirty="0">
                <a:solidFill>
                  <a:srgbClr val="3F81EE">
                    <a:lumMod val="50000"/>
                  </a:srgbClr>
                </a:solidFill>
                <a:latin typeface="Open Sans" panose="020B0604020202020204" charset="0"/>
                <a:ea typeface="Open Sans" panose="020B0604020202020204" charset="0"/>
                <a:cs typeface="Open Sans" panose="020B0604020202020204" charset="0"/>
              </a:rPr>
              <a:t>Документ, що підтверджує право на таку відпустку</a:t>
            </a:r>
          </a:p>
          <a:p>
            <a:pPr marL="380990" indent="-380990">
              <a:buFontTx/>
              <a:buChar char="-"/>
            </a:pPr>
            <a:endParaRPr lang="uk-UA" sz="2400" dirty="0">
              <a:solidFill>
                <a:srgbClr val="3F81EE">
                  <a:lumMod val="50000"/>
                </a:srgbClr>
              </a:solidFill>
              <a:latin typeface="Open Sans" panose="020B0604020202020204" charset="0"/>
              <a:ea typeface="Open Sans" panose="020B0604020202020204" charset="0"/>
              <a:cs typeface="Open Sans" panose="020B0604020202020204" charset="0"/>
            </a:endParaRPr>
          </a:p>
          <a:p>
            <a:pPr marL="380990" indent="-380990">
              <a:buFont typeface="Arial" panose="020B0604020202020204" pitchFamily="34" charset="0"/>
              <a:buChar char="•"/>
            </a:pPr>
            <a:r>
              <a:rPr lang="uk-UA" sz="2400" dirty="0">
                <a:solidFill>
                  <a:srgbClr val="3F81EE">
                    <a:lumMod val="50000"/>
                  </a:srgbClr>
                </a:solidFill>
                <a:latin typeface="Open Sans" panose="020B0604020202020204" charset="0"/>
                <a:ea typeface="Open Sans" panose="020B0604020202020204" charset="0"/>
                <a:cs typeface="Open Sans" panose="020B0604020202020204" charset="0"/>
              </a:rPr>
              <a:t>За угодою між працівником і роботодавцем (ст. 26 ЗУ «Про відпустки» + частина третя ст. 12 ЗУ № 2136)</a:t>
            </a:r>
          </a:p>
          <a:p>
            <a:pPr lvl="0"/>
            <a:endParaRPr lang="uk-UA" sz="2400" dirty="0">
              <a:solidFill>
                <a:srgbClr val="3F81EE">
                  <a:lumMod val="50000"/>
                </a:srgbClr>
              </a:solidFill>
              <a:latin typeface="Open Sans" panose="020B0604020202020204" charset="0"/>
              <a:ea typeface="Open Sans" panose="020B0604020202020204" charset="0"/>
              <a:cs typeface="Open Sans" panose="020B0604020202020204" charset="0"/>
            </a:endParaRPr>
          </a:p>
          <a:p>
            <a:pPr lvl="0"/>
            <a:r>
              <a:rPr lang="uk-UA" sz="2400" b="1" dirty="0">
                <a:solidFill>
                  <a:srgbClr val="3F81EE">
                    <a:lumMod val="50000"/>
                  </a:srgbClr>
                </a:solidFill>
                <a:latin typeface="Open Sans" panose="020B0604020202020204" charset="0"/>
                <a:ea typeface="Open Sans" panose="020B0604020202020204" charset="0"/>
                <a:cs typeface="Open Sans" panose="020B0604020202020204" charset="0"/>
              </a:rPr>
              <a:t>Підстава для надання відпустки: заява працівника</a:t>
            </a:r>
          </a:p>
        </p:txBody>
      </p:sp>
    </p:spTree>
    <p:extLst>
      <p:ext uri="{BB962C8B-B14F-4D97-AF65-F5344CB8AC3E}">
        <p14:creationId xmlns:p14="http://schemas.microsoft.com/office/powerpoint/2010/main" val="28743887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1080001" y="196733"/>
            <a:ext cx="7869180" cy="959200"/>
          </a:xfrm>
          <a:prstGeom prst="rect">
            <a:avLst/>
          </a:prstGeom>
        </p:spPr>
        <p:txBody>
          <a:bodyPr spcFirstLastPara="1" vert="horz" wrap="square" lIns="121900" tIns="121900" rIns="121900" bIns="121900" rtlCol="0" anchor="t" anchorCtr="0">
            <a:noAutofit/>
          </a:bodyPr>
          <a:lstStyle/>
          <a:p>
            <a:pPr>
              <a:lnSpc>
                <a:spcPct val="100000"/>
              </a:lnSpc>
              <a:buClr>
                <a:schemeClr val="dk1"/>
              </a:buClr>
              <a:buSzPts val="990"/>
            </a:pPr>
            <a:r>
              <a:rPr lang="uk-UA" sz="3600" b="1" dirty="0">
                <a:solidFill>
                  <a:srgbClr val="184476"/>
                </a:solidFill>
                <a:latin typeface="Open Sans" panose="020B0604020202020204" charset="0"/>
                <a:ea typeface="Open Sans" panose="020B0604020202020204" charset="0"/>
                <a:cs typeface="Open Sans" panose="020B0604020202020204" charset="0"/>
              </a:rPr>
              <a:t>Призупинення дії трудового договору</a:t>
            </a:r>
            <a:r>
              <a:rPr lang="uk-UA" sz="3600" b="1" dirty="0">
                <a:solidFill>
                  <a:srgbClr val="184476"/>
                </a:solidFill>
              </a:rPr>
              <a:t>*</a:t>
            </a:r>
            <a:endParaRPr sz="3600" b="1" dirty="0">
              <a:solidFill>
                <a:srgbClr val="184476"/>
              </a:solidFill>
            </a:endParaRPr>
          </a:p>
        </p:txBody>
      </p:sp>
      <p:sp>
        <p:nvSpPr>
          <p:cNvPr id="2" name="TextBox 1"/>
          <p:cNvSpPr txBox="1"/>
          <p:nvPr/>
        </p:nvSpPr>
        <p:spPr>
          <a:xfrm>
            <a:off x="1080000" y="5731244"/>
            <a:ext cx="10818659" cy="830997"/>
          </a:xfrm>
          <a:prstGeom prst="rect">
            <a:avLst/>
          </a:prstGeom>
          <a:noFill/>
        </p:spPr>
        <p:txBody>
          <a:bodyPr wrap="square" rtlCol="0">
            <a:spAutoFit/>
          </a:bodyPr>
          <a:lstStyle/>
          <a:p>
            <a:r>
              <a:rPr lang="uk-UA" sz="1200" i="1" dirty="0">
                <a:solidFill>
                  <a:schemeClr val="accent1">
                    <a:lumMod val="50000"/>
                  </a:schemeClr>
                </a:solidFill>
                <a:latin typeface="Open Sans" panose="020B0604020202020204" charset="0"/>
                <a:ea typeface="Open Sans" panose="020B0604020202020204" charset="0"/>
                <a:cs typeface="Open Sans" panose="020B0604020202020204" charset="0"/>
              </a:rPr>
              <a:t>*тимчасове припинення роботодавцем забезпечення працівника роботою і тимчасове припинення працівником виконання роботи за укладеним трудовим договором у зв’язку із збройною агресією проти України, що виключає можливість обох сторін трудових відносин виконувати обов’язки, передбачені трудовим договором.</a:t>
            </a:r>
          </a:p>
          <a:p>
            <a:r>
              <a:rPr lang="uk-UA" sz="1200" i="1" dirty="0">
                <a:solidFill>
                  <a:schemeClr val="accent1">
                    <a:lumMod val="50000"/>
                  </a:schemeClr>
                </a:solidFill>
                <a:latin typeface="Open Sans" panose="020B0604020202020204" charset="0"/>
                <a:ea typeface="Open Sans" panose="020B0604020202020204" charset="0"/>
                <a:cs typeface="Open Sans" panose="020B0604020202020204" charset="0"/>
              </a:rPr>
              <a:t>** рішення роботодавця про поновлення дії трудового договору оформлюється розпорядчим документом</a:t>
            </a:r>
          </a:p>
        </p:txBody>
      </p:sp>
      <p:graphicFrame>
        <p:nvGraphicFramePr>
          <p:cNvPr id="3" name="Схема 2"/>
          <p:cNvGraphicFramePr/>
          <p:nvPr>
            <p:extLst/>
          </p:nvPr>
        </p:nvGraphicFramePr>
        <p:xfrm>
          <a:off x="1080000" y="1485039"/>
          <a:ext cx="4795993" cy="4115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6160168" y="1400071"/>
            <a:ext cx="5738491" cy="1938416"/>
          </a:xfrm>
          <a:prstGeom prst="rect">
            <a:avLst/>
          </a:prstGeom>
          <a:noFill/>
          <a:ln>
            <a:solidFill>
              <a:schemeClr val="accent1"/>
            </a:solidFill>
          </a:ln>
        </p:spPr>
        <p:txBody>
          <a:bodyPr wrap="square" rtlCol="0">
            <a:spAutoFit/>
          </a:bodyPr>
          <a:lstStyle/>
          <a:p>
            <a:pPr algn="ctr"/>
            <a:r>
              <a:rPr lang="uk-UA" sz="1333" b="1" i="1" dirty="0">
                <a:solidFill>
                  <a:schemeClr val="accent1">
                    <a:lumMod val="50000"/>
                  </a:schemeClr>
                </a:solidFill>
                <a:latin typeface="Open Sans" panose="020B0604020202020204" charset="0"/>
                <a:ea typeface="Open Sans" panose="020B0604020202020204" charset="0"/>
                <a:cs typeface="Open Sans" panose="020B0604020202020204" charset="0"/>
              </a:rPr>
              <a:t>Зміст наказу</a:t>
            </a:r>
            <a:r>
              <a:rPr lang="uk-UA" sz="1333" dirty="0">
                <a:solidFill>
                  <a:schemeClr val="accent1">
                    <a:lumMod val="50000"/>
                  </a:schemeClr>
                </a:solidFill>
                <a:latin typeface="Open Sans" panose="020B0604020202020204" charset="0"/>
                <a:ea typeface="Open Sans" panose="020B0604020202020204" charset="0"/>
                <a:cs typeface="Open Sans" panose="020B0604020202020204" charset="0"/>
              </a:rPr>
              <a:t>:</a:t>
            </a:r>
          </a:p>
          <a:p>
            <a:pPr marL="228594" indent="-228594">
              <a:buFontTx/>
              <a:buChar char="-"/>
            </a:pPr>
            <a:r>
              <a:rPr lang="uk-UA" sz="1333" dirty="0">
                <a:solidFill>
                  <a:schemeClr val="accent1">
                    <a:lumMod val="50000"/>
                  </a:schemeClr>
                </a:solidFill>
                <a:latin typeface="Open Sans" panose="020B0604020202020204" charset="0"/>
                <a:ea typeface="Open Sans" panose="020B0604020202020204" charset="0"/>
                <a:cs typeface="Open Sans" panose="020B0604020202020204" charset="0"/>
              </a:rPr>
              <a:t>інформація про причини призупинення, у тому числі про неможливість обох сторін виконувати свої обов’язки</a:t>
            </a:r>
          </a:p>
          <a:p>
            <a:pPr marL="228594" indent="-228594">
              <a:buFontTx/>
              <a:buChar char="-"/>
            </a:pPr>
            <a:r>
              <a:rPr lang="uk-UA" sz="1333" dirty="0">
                <a:solidFill>
                  <a:schemeClr val="accent1">
                    <a:lumMod val="50000"/>
                  </a:schemeClr>
                </a:solidFill>
                <a:latin typeface="Open Sans" panose="020B0604020202020204" charset="0"/>
                <a:ea typeface="Open Sans" panose="020B0604020202020204" charset="0"/>
                <a:cs typeface="Open Sans" panose="020B0604020202020204" charset="0"/>
              </a:rPr>
              <a:t>спосіб обміну інформацією </a:t>
            </a:r>
          </a:p>
          <a:p>
            <a:pPr marL="228594" indent="-228594">
              <a:buFontTx/>
              <a:buChar char="-"/>
            </a:pPr>
            <a:r>
              <a:rPr lang="uk-UA" sz="1333" dirty="0">
                <a:solidFill>
                  <a:schemeClr val="accent1">
                    <a:lumMod val="50000"/>
                  </a:schemeClr>
                </a:solidFill>
                <a:latin typeface="Open Sans" panose="020B0604020202020204" charset="0"/>
                <a:ea typeface="Open Sans" panose="020B0604020202020204" charset="0"/>
                <a:cs typeface="Open Sans" panose="020B0604020202020204" charset="0"/>
              </a:rPr>
              <a:t>строк призупинення дії трудового договору </a:t>
            </a:r>
          </a:p>
          <a:p>
            <a:pPr marL="228594" indent="-228594">
              <a:buFontTx/>
              <a:buChar char="-"/>
            </a:pPr>
            <a:r>
              <a:rPr lang="uk-UA" sz="1333" dirty="0">
                <a:solidFill>
                  <a:schemeClr val="accent1">
                    <a:lumMod val="50000"/>
                  </a:schemeClr>
                </a:solidFill>
                <a:latin typeface="Open Sans" panose="020B0604020202020204" charset="0"/>
                <a:ea typeface="Open Sans" panose="020B0604020202020204" charset="0"/>
                <a:cs typeface="Open Sans" panose="020B0604020202020204" charset="0"/>
              </a:rPr>
              <a:t>кількість, категорії і прізвища, ім’я, по батькові (за наявності) реєстраційний номер облікової картки платника податків або серія та номер паспорта відповідних працівників, </a:t>
            </a:r>
          </a:p>
          <a:p>
            <a:pPr marL="228594" indent="-228594">
              <a:buFontTx/>
              <a:buChar char="-"/>
            </a:pPr>
            <a:r>
              <a:rPr lang="uk-UA" sz="1333" dirty="0">
                <a:solidFill>
                  <a:schemeClr val="accent1">
                    <a:lumMod val="50000"/>
                  </a:schemeClr>
                </a:solidFill>
                <a:latin typeface="Open Sans" panose="020B0604020202020204" charset="0"/>
                <a:ea typeface="Open Sans" panose="020B0604020202020204" charset="0"/>
                <a:cs typeface="Open Sans" panose="020B0604020202020204" charset="0"/>
              </a:rPr>
              <a:t>умови відновлення дії трудового договору</a:t>
            </a:r>
          </a:p>
        </p:txBody>
      </p:sp>
      <p:sp>
        <p:nvSpPr>
          <p:cNvPr id="6" name="TextBox 5"/>
          <p:cNvSpPr txBox="1"/>
          <p:nvPr/>
        </p:nvSpPr>
        <p:spPr>
          <a:xfrm>
            <a:off x="6160170" y="4787395"/>
            <a:ext cx="5738489" cy="912814"/>
          </a:xfrm>
          <a:prstGeom prst="rect">
            <a:avLst/>
          </a:prstGeom>
          <a:noFill/>
          <a:ln>
            <a:solidFill>
              <a:schemeClr val="accent1"/>
            </a:solidFill>
          </a:ln>
        </p:spPr>
        <p:txBody>
          <a:bodyPr wrap="square" rtlCol="0">
            <a:spAutoFit/>
          </a:bodyPr>
          <a:lstStyle/>
          <a:p>
            <a:r>
              <a:rPr lang="uk-UA" sz="1333" dirty="0">
                <a:solidFill>
                  <a:schemeClr val="accent1">
                    <a:lumMod val="50000"/>
                  </a:schemeClr>
                </a:solidFill>
                <a:latin typeface="Open Sans" panose="020B0604020202020204" charset="0"/>
                <a:ea typeface="Open Sans" panose="020B0604020202020204" charset="0"/>
                <a:cs typeface="Open Sans" panose="020B0604020202020204" charset="0"/>
              </a:rPr>
              <a:t>Відшкодування заробітної плати, гарантійних та компенсаційних виплат працівникам за час призупинення дії трудового договору у повному обсязі покладається на державу, що здійснює збройну агресію проти України.</a:t>
            </a:r>
          </a:p>
        </p:txBody>
      </p:sp>
      <p:sp>
        <p:nvSpPr>
          <p:cNvPr id="8" name="TextBox 7"/>
          <p:cNvSpPr txBox="1"/>
          <p:nvPr/>
        </p:nvSpPr>
        <p:spPr>
          <a:xfrm>
            <a:off x="6160170" y="3401510"/>
            <a:ext cx="5738489" cy="1117935"/>
          </a:xfrm>
          <a:prstGeom prst="rect">
            <a:avLst/>
          </a:prstGeom>
          <a:noFill/>
          <a:ln>
            <a:solidFill>
              <a:schemeClr val="accent1"/>
            </a:solidFill>
          </a:ln>
        </p:spPr>
        <p:txBody>
          <a:bodyPr wrap="square" rtlCol="0">
            <a:spAutoFit/>
          </a:bodyPr>
          <a:lstStyle/>
          <a:p>
            <a:r>
              <a:rPr lang="uk-UA" sz="1333" dirty="0">
                <a:solidFill>
                  <a:schemeClr val="accent1">
                    <a:lumMod val="50000"/>
                  </a:schemeClr>
                </a:solidFill>
                <a:latin typeface="Open Sans" panose="020B0604020202020204" charset="0"/>
                <a:ea typeface="Open Sans" panose="020B0604020202020204" charset="0"/>
                <a:cs typeface="Open Sans" panose="020B0604020202020204" charset="0"/>
              </a:rPr>
              <a:t>У разі незгоди працівника (працівників) із наказом (розпорядженням) роботодавця про призупинення дії трудового договору працівником або профспілкою за дорученням працівника (працівників) відповідний наказ (розпорядження) може бути оскаржений до Держпраці або її територіальних органів.</a:t>
            </a:r>
          </a:p>
        </p:txBody>
      </p:sp>
    </p:spTree>
    <p:extLst>
      <p:ext uri="{BB962C8B-B14F-4D97-AF65-F5344CB8AC3E}">
        <p14:creationId xmlns:p14="http://schemas.microsoft.com/office/powerpoint/2010/main" val="40842618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1080000" y="196733"/>
            <a:ext cx="9160000" cy="959200"/>
          </a:xfrm>
          <a:prstGeom prst="rect">
            <a:avLst/>
          </a:prstGeom>
        </p:spPr>
        <p:txBody>
          <a:bodyPr spcFirstLastPara="1" vert="horz" wrap="square" lIns="121900" tIns="121900" rIns="121900" bIns="121900" rtlCol="0" anchor="t" anchorCtr="0">
            <a:noAutofit/>
          </a:bodyPr>
          <a:lstStyle/>
          <a:p>
            <a:pPr>
              <a:lnSpc>
                <a:spcPct val="100000"/>
              </a:lnSpc>
              <a:buClr>
                <a:schemeClr val="dk1"/>
              </a:buClr>
              <a:buSzPts val="990"/>
            </a:pPr>
            <a:r>
              <a:rPr lang="uk-UA" sz="3600" b="1" dirty="0">
                <a:solidFill>
                  <a:srgbClr val="184476"/>
                </a:solidFill>
                <a:latin typeface="Open Sans" panose="020B0604020202020204" charset="0"/>
                <a:ea typeface="Open Sans" panose="020B0604020202020204" charset="0"/>
                <a:cs typeface="Open Sans" panose="020B0604020202020204" charset="0"/>
              </a:rPr>
              <a:t>Простій</a:t>
            </a:r>
            <a:endParaRPr sz="3600" b="1" dirty="0">
              <a:solidFill>
                <a:srgbClr val="184476"/>
              </a:solidFill>
              <a:latin typeface="Open Sans" panose="020B0604020202020204" charset="0"/>
              <a:ea typeface="Open Sans" panose="020B0604020202020204" charset="0"/>
              <a:cs typeface="Open Sans" panose="020B0604020202020204" charset="0"/>
            </a:endParaRPr>
          </a:p>
        </p:txBody>
      </p:sp>
      <p:sp>
        <p:nvSpPr>
          <p:cNvPr id="2" name="TextBox 1"/>
          <p:cNvSpPr txBox="1"/>
          <p:nvPr/>
        </p:nvSpPr>
        <p:spPr>
          <a:xfrm>
            <a:off x="1170246" y="990027"/>
            <a:ext cx="9914697" cy="1107996"/>
          </a:xfrm>
          <a:prstGeom prst="rect">
            <a:avLst/>
          </a:prstGeom>
          <a:noFill/>
        </p:spPr>
        <p:txBody>
          <a:bodyPr wrap="square" rtlCol="0">
            <a:spAutoFit/>
          </a:bodyPr>
          <a:lstStyle/>
          <a:p>
            <a:r>
              <a:rPr lang="uk-UA" sz="2200" dirty="0">
                <a:solidFill>
                  <a:schemeClr val="accent1">
                    <a:lumMod val="50000"/>
                  </a:schemeClr>
                </a:solidFill>
                <a:latin typeface="Open Sans" panose="020B0604020202020204" charset="0"/>
                <a:ea typeface="Open Sans" panose="020B0604020202020204" charset="0"/>
                <a:cs typeface="Open Sans" panose="020B0604020202020204" charset="0"/>
              </a:rPr>
              <a:t>зупинення роботи, викликане відсутністю організаційних або технічних умов, необхідних для виконання роботи, невідворотною силою або іншими обставинами</a:t>
            </a:r>
          </a:p>
        </p:txBody>
      </p:sp>
      <p:graphicFrame>
        <p:nvGraphicFramePr>
          <p:cNvPr id="5" name="Схема 4"/>
          <p:cNvGraphicFramePr/>
          <p:nvPr>
            <p:extLst/>
          </p:nvPr>
        </p:nvGraphicFramePr>
        <p:xfrm>
          <a:off x="1170245" y="2075178"/>
          <a:ext cx="10541955" cy="4139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03006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extBox 1"/>
          <p:cNvSpPr txBox="1"/>
          <p:nvPr/>
        </p:nvSpPr>
        <p:spPr>
          <a:xfrm>
            <a:off x="1066801" y="387471"/>
            <a:ext cx="9105900" cy="584775"/>
          </a:xfrm>
          <a:prstGeom prst="rect">
            <a:avLst/>
          </a:prstGeom>
          <a:noFill/>
        </p:spPr>
        <p:txBody>
          <a:bodyPr wrap="square" rtlCol="0">
            <a:spAutoFit/>
          </a:bodyPr>
          <a:lstStyle/>
          <a:p>
            <a:r>
              <a:rPr lang="uk-UA" sz="3200" b="1" dirty="0">
                <a:solidFill>
                  <a:schemeClr val="accent1">
                    <a:lumMod val="50000"/>
                  </a:schemeClr>
                </a:solidFill>
                <a:latin typeface="Open Sans" panose="020B0604020202020204" charset="0"/>
                <a:ea typeface="Open Sans" panose="020B0604020202020204" charset="0"/>
                <a:cs typeface="Open Sans" panose="020B0604020202020204" charset="0"/>
              </a:rPr>
              <a:t>Щорічні відпустки</a:t>
            </a:r>
            <a:endParaRPr lang="uk-UA" sz="3200" i="1" dirty="0">
              <a:solidFill>
                <a:schemeClr val="accent1">
                  <a:lumMod val="50000"/>
                </a:schemeClr>
              </a:solidFill>
              <a:latin typeface="Open Sans" panose="020B0604020202020204" charset="0"/>
              <a:ea typeface="Open Sans" panose="020B0604020202020204" charset="0"/>
              <a:cs typeface="Open Sans" panose="020B0604020202020204" charset="0"/>
            </a:endParaRPr>
          </a:p>
        </p:txBody>
      </p:sp>
      <p:sp>
        <p:nvSpPr>
          <p:cNvPr id="3" name="Прямоугольник 2"/>
          <p:cNvSpPr/>
          <p:nvPr/>
        </p:nvSpPr>
        <p:spPr>
          <a:xfrm>
            <a:off x="1066801" y="1331952"/>
            <a:ext cx="10725508" cy="4939814"/>
          </a:xfrm>
          <a:prstGeom prst="rect">
            <a:avLst/>
          </a:prstGeom>
        </p:spPr>
        <p:txBody>
          <a:bodyPr wrap="square">
            <a:spAutoFit/>
          </a:bodyPr>
          <a:lstStyle/>
          <a:p>
            <a:pPr lvl="0"/>
            <a:r>
              <a:rPr lang="uk-UA" sz="2100" dirty="0">
                <a:solidFill>
                  <a:srgbClr val="3F81EE">
                    <a:lumMod val="50000"/>
                  </a:srgbClr>
                </a:solidFill>
                <a:latin typeface="Open Sans" panose="020B0604020202020204" charset="0"/>
                <a:ea typeface="Open Sans" panose="020B0604020202020204" charset="0"/>
                <a:cs typeface="Open Sans" panose="020B0604020202020204" charset="0"/>
              </a:rPr>
              <a:t>У період дії воєнного стану роботодавець може </a:t>
            </a:r>
            <a:r>
              <a:rPr lang="uk-UA" sz="2100" b="1" dirty="0">
                <a:solidFill>
                  <a:srgbClr val="3F81EE">
                    <a:lumMod val="50000"/>
                  </a:srgbClr>
                </a:solidFill>
                <a:latin typeface="Open Sans" panose="020B0604020202020204" charset="0"/>
                <a:ea typeface="Open Sans" panose="020B0604020202020204" charset="0"/>
                <a:cs typeface="Open Sans" panose="020B0604020202020204" charset="0"/>
              </a:rPr>
              <a:t>відмовити працівнику у наданні будь-якого виду відпусток </a:t>
            </a:r>
            <a:r>
              <a:rPr lang="uk-UA" sz="2100" dirty="0">
                <a:solidFill>
                  <a:srgbClr val="3F81EE">
                    <a:lumMod val="50000"/>
                  </a:srgbClr>
                </a:solidFill>
                <a:latin typeface="Open Sans" panose="020B0604020202020204" charset="0"/>
                <a:ea typeface="Open Sans" panose="020B0604020202020204" charset="0"/>
                <a:cs typeface="Open Sans" panose="020B0604020202020204" charset="0"/>
              </a:rPr>
              <a:t>(крім відпустки у зв’язку вагітністю та пологами та відпустки для догляду за дитиною до досягнення нею трирічного віку), якщо такий працівник залучений до виконання робіт </a:t>
            </a:r>
            <a:r>
              <a:rPr lang="uk-UA" sz="2100" b="1" dirty="0">
                <a:solidFill>
                  <a:srgbClr val="3F81EE">
                    <a:lumMod val="50000"/>
                  </a:srgbClr>
                </a:solidFill>
                <a:latin typeface="Open Sans" panose="020B0604020202020204" charset="0"/>
                <a:ea typeface="Open Sans" panose="020B0604020202020204" charset="0"/>
                <a:cs typeface="Open Sans" panose="020B0604020202020204" charset="0"/>
              </a:rPr>
              <a:t>на об’єктах критичної </a:t>
            </a:r>
            <a:r>
              <a:rPr lang="uk-UA" sz="2100" b="1" dirty="0" smtClean="0">
                <a:solidFill>
                  <a:srgbClr val="3F81EE">
                    <a:lumMod val="50000"/>
                  </a:srgbClr>
                </a:solidFill>
                <a:latin typeface="Open Sans" panose="020B0604020202020204" charset="0"/>
                <a:ea typeface="Open Sans" panose="020B0604020202020204" charset="0"/>
                <a:cs typeface="Open Sans" panose="020B0604020202020204" charset="0"/>
              </a:rPr>
              <a:t>інфраструктури, робіт з виробництва товарів оборонного призначення або до виконання мобілізаційного завдання (замовлення).</a:t>
            </a:r>
          </a:p>
          <a:p>
            <a:pPr lvl="0"/>
            <a:endParaRPr lang="uk-UA" sz="2100" b="1" dirty="0">
              <a:solidFill>
                <a:srgbClr val="3F81EE">
                  <a:lumMod val="50000"/>
                </a:srgbClr>
              </a:solidFill>
              <a:latin typeface="Open Sans" panose="020B0604020202020204" charset="0"/>
              <a:ea typeface="Open Sans" panose="020B0604020202020204" charset="0"/>
              <a:cs typeface="Open Sans" panose="020B0604020202020204" charset="0"/>
            </a:endParaRPr>
          </a:p>
          <a:p>
            <a:pPr lvl="0"/>
            <a:r>
              <a:rPr lang="uk-UA" sz="2100" b="1" dirty="0">
                <a:solidFill>
                  <a:srgbClr val="3F81EE">
                    <a:lumMod val="50000"/>
                  </a:srgbClr>
                </a:solidFill>
                <a:latin typeface="Open Sans" panose="020B0604020202020204" charset="0"/>
                <a:ea typeface="Open Sans" panose="020B0604020202020204" charset="0"/>
                <a:cs typeface="Open Sans" panose="020B0604020202020204" charset="0"/>
              </a:rPr>
              <a:t>Черговість надання відпусток визначається графіками, які затверджуються роботодавцем за погодженням з виборним органом первинної профспілкової організації (профспілковим представником), і доводиться до відома всіх працівників.</a:t>
            </a:r>
          </a:p>
          <a:p>
            <a:pPr lvl="0"/>
            <a:endParaRPr lang="uk-UA" sz="2100" b="1" dirty="0">
              <a:solidFill>
                <a:srgbClr val="3F81EE">
                  <a:lumMod val="50000"/>
                </a:srgbClr>
              </a:solidFill>
              <a:latin typeface="Open Sans" panose="020B0604020202020204" charset="0"/>
              <a:ea typeface="Open Sans" panose="020B0604020202020204" charset="0"/>
              <a:cs typeface="Open Sans" panose="020B0604020202020204" charset="0"/>
            </a:endParaRPr>
          </a:p>
          <a:p>
            <a:pPr lvl="0"/>
            <a:r>
              <a:rPr lang="uk-UA" sz="2100" b="1" dirty="0">
                <a:solidFill>
                  <a:srgbClr val="3F81EE">
                    <a:lumMod val="50000"/>
                  </a:srgbClr>
                </a:solidFill>
                <a:latin typeface="Open Sans" panose="020B0604020202020204" charset="0"/>
                <a:ea typeface="Open Sans" panose="020B0604020202020204" charset="0"/>
                <a:cs typeface="Open Sans" panose="020B0604020202020204" charset="0"/>
              </a:rPr>
              <a:t>Додаткові відпустки</a:t>
            </a:r>
          </a:p>
          <a:p>
            <a:pPr lvl="0"/>
            <a:r>
              <a:rPr lang="uk-UA" sz="2100" dirty="0">
                <a:solidFill>
                  <a:srgbClr val="3F81EE">
                    <a:lumMod val="50000"/>
                  </a:srgbClr>
                </a:solidFill>
                <a:latin typeface="Open Sans" panose="020B0604020202020204" charset="0"/>
                <a:ea typeface="Open Sans" panose="020B0604020202020204" charset="0"/>
                <a:cs typeface="Open Sans" panose="020B0604020202020204" charset="0"/>
              </a:rPr>
              <a:t>Надаються на підставі заяви працівника  за підтвердження права на відповідну </a:t>
            </a:r>
            <a:r>
              <a:rPr lang="uk-UA" sz="2100" dirty="0" smtClean="0">
                <a:solidFill>
                  <a:srgbClr val="3F81EE">
                    <a:lumMod val="50000"/>
                  </a:srgbClr>
                </a:solidFill>
                <a:latin typeface="Open Sans" panose="020B0604020202020204" charset="0"/>
                <a:ea typeface="Open Sans" panose="020B0604020202020204" charset="0"/>
                <a:cs typeface="Open Sans" panose="020B0604020202020204" charset="0"/>
              </a:rPr>
              <a:t>відпустку.</a:t>
            </a:r>
            <a:endParaRPr lang="uk-UA" sz="2133" b="1" i="1" dirty="0">
              <a:solidFill>
                <a:srgbClr val="3F81EE">
                  <a:lumMod val="50000"/>
                </a:srgbClr>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42829105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2409</TotalTime>
  <Words>3698</Words>
  <Application>Microsoft Office PowerPoint</Application>
  <PresentationFormat>Широкоэкранный</PresentationFormat>
  <Paragraphs>319</Paragraphs>
  <Slides>33</Slides>
  <Notes>26</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33</vt:i4>
      </vt:variant>
    </vt:vector>
  </HeadingPairs>
  <TitlesOfParts>
    <vt:vector size="40" baseType="lpstr">
      <vt:lpstr>Arial</vt:lpstr>
      <vt:lpstr>Calibri</vt:lpstr>
      <vt:lpstr>Calibri Light</vt:lpstr>
      <vt:lpstr>Open Sans</vt:lpstr>
      <vt:lpstr>Rubik</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Призупинення дії трудового договору*</vt:lpstr>
      <vt:lpstr>Простій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Bohdan</dc:creator>
  <cp:lastModifiedBy>user</cp:lastModifiedBy>
  <cp:revision>200</cp:revision>
  <dcterms:created xsi:type="dcterms:W3CDTF">2023-07-28T11:20:28Z</dcterms:created>
  <dcterms:modified xsi:type="dcterms:W3CDTF">2025-01-16T11:46:55Z</dcterms:modified>
</cp:coreProperties>
</file>