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59" r:id="rId3"/>
    <p:sldId id="261" r:id="rId4"/>
    <p:sldId id="262" r:id="rId5"/>
    <p:sldId id="263" r:id="rId6"/>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DF8A"/>
    <a:srgbClr val="A6CEE3"/>
    <a:srgbClr val="1F78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uk-UA" smtClean="0"/>
              <a:t>Зразок заголовка</a:t>
            </a:r>
            <a:endParaRPr lang="uk-UA"/>
          </a:p>
        </p:txBody>
      </p:sp>
      <p:sp>
        <p:nvSpPr>
          <p:cNvPr id="3" name="Пі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smtClean="0"/>
              <a:t>Клацніть, щоб редагувати стиль зразка підзаголовка</a:t>
            </a:r>
            <a:endParaRPr lang="uk-UA"/>
          </a:p>
        </p:txBody>
      </p:sp>
      <p:sp>
        <p:nvSpPr>
          <p:cNvPr id="4" name="Місце для дати 3"/>
          <p:cNvSpPr>
            <a:spLocks noGrp="1"/>
          </p:cNvSpPr>
          <p:nvPr>
            <p:ph type="dt" sz="half" idx="10"/>
          </p:nvPr>
        </p:nvSpPr>
        <p:spPr/>
        <p:txBody>
          <a:bodyPr/>
          <a:lstStyle/>
          <a:p>
            <a:fld id="{8AFC62EE-B28C-4EBD-B0E6-9DC3CDDA4251}" type="datetimeFigureOut">
              <a:rPr lang="uk-UA" smtClean="0"/>
              <a:t>13.02.2025</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15ECF3AE-1394-4C9B-8249-7FB98A8D8D3C}" type="slidenum">
              <a:rPr lang="uk-UA" smtClean="0"/>
              <a:t>‹№›</a:t>
            </a:fld>
            <a:endParaRPr lang="uk-UA"/>
          </a:p>
        </p:txBody>
      </p:sp>
    </p:spTree>
    <p:extLst>
      <p:ext uri="{BB962C8B-B14F-4D97-AF65-F5344CB8AC3E}">
        <p14:creationId xmlns:p14="http://schemas.microsoft.com/office/powerpoint/2010/main" val="450745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вертикального тексту 2"/>
          <p:cNvSpPr>
            <a:spLocks noGrp="1"/>
          </p:cNvSpPr>
          <p:nvPr>
            <p:ph type="body" orient="vert" idx="1"/>
          </p:nvPr>
        </p:nvSpPr>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10"/>
          </p:nvPr>
        </p:nvSpPr>
        <p:spPr/>
        <p:txBody>
          <a:bodyPr/>
          <a:lstStyle/>
          <a:p>
            <a:fld id="{8AFC62EE-B28C-4EBD-B0E6-9DC3CDDA4251}" type="datetimeFigureOut">
              <a:rPr lang="uk-UA" smtClean="0"/>
              <a:t>13.02.2025</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15ECF3AE-1394-4C9B-8249-7FB98A8D8D3C}" type="slidenum">
              <a:rPr lang="uk-UA" smtClean="0"/>
              <a:t>‹№›</a:t>
            </a:fld>
            <a:endParaRPr lang="uk-UA"/>
          </a:p>
        </p:txBody>
      </p:sp>
    </p:spTree>
    <p:extLst>
      <p:ext uri="{BB962C8B-B14F-4D97-AF65-F5344CB8AC3E}">
        <p14:creationId xmlns:p14="http://schemas.microsoft.com/office/powerpoint/2010/main" val="18966953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8724900" y="365125"/>
            <a:ext cx="2628900" cy="5811838"/>
          </a:xfrm>
        </p:spPr>
        <p:txBody>
          <a:bodyPr vert="eaVert"/>
          <a:lstStyle/>
          <a:p>
            <a:r>
              <a:rPr lang="uk-UA" smtClean="0"/>
              <a:t>Зразок заголовка</a:t>
            </a:r>
            <a:endParaRPr lang="uk-UA"/>
          </a:p>
        </p:txBody>
      </p:sp>
      <p:sp>
        <p:nvSpPr>
          <p:cNvPr id="3" name="Місце для вертикального тексту 2"/>
          <p:cNvSpPr>
            <a:spLocks noGrp="1"/>
          </p:cNvSpPr>
          <p:nvPr>
            <p:ph type="body" orient="vert" idx="1"/>
          </p:nvPr>
        </p:nvSpPr>
        <p:spPr>
          <a:xfrm>
            <a:off x="838200" y="365125"/>
            <a:ext cx="7734300" cy="5811838"/>
          </a:xfrm>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10"/>
          </p:nvPr>
        </p:nvSpPr>
        <p:spPr/>
        <p:txBody>
          <a:bodyPr/>
          <a:lstStyle/>
          <a:p>
            <a:fld id="{8AFC62EE-B28C-4EBD-B0E6-9DC3CDDA4251}" type="datetimeFigureOut">
              <a:rPr lang="uk-UA" smtClean="0"/>
              <a:t>13.02.2025</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15ECF3AE-1394-4C9B-8249-7FB98A8D8D3C}" type="slidenum">
              <a:rPr lang="uk-UA" smtClean="0"/>
              <a:t>‹№›</a:t>
            </a:fld>
            <a:endParaRPr lang="uk-UA"/>
          </a:p>
        </p:txBody>
      </p:sp>
    </p:spTree>
    <p:extLst>
      <p:ext uri="{BB962C8B-B14F-4D97-AF65-F5344CB8AC3E}">
        <p14:creationId xmlns:p14="http://schemas.microsoft.com/office/powerpoint/2010/main" val="3851738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вмісту 2"/>
          <p:cNvSpPr>
            <a:spLocks noGrp="1"/>
          </p:cNvSpPr>
          <p:nvPr>
            <p:ph idx="1"/>
          </p:nvPr>
        </p:nvSpPr>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10"/>
          </p:nvPr>
        </p:nvSpPr>
        <p:spPr/>
        <p:txBody>
          <a:bodyPr/>
          <a:lstStyle/>
          <a:p>
            <a:fld id="{8AFC62EE-B28C-4EBD-B0E6-9DC3CDDA4251}" type="datetimeFigureOut">
              <a:rPr lang="uk-UA" smtClean="0"/>
              <a:t>13.02.2025</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15ECF3AE-1394-4C9B-8249-7FB98A8D8D3C}" type="slidenum">
              <a:rPr lang="uk-UA" smtClean="0"/>
              <a:t>‹№›</a:t>
            </a:fld>
            <a:endParaRPr lang="uk-UA"/>
          </a:p>
        </p:txBody>
      </p:sp>
    </p:spTree>
    <p:extLst>
      <p:ext uri="{BB962C8B-B14F-4D97-AF65-F5344CB8AC3E}">
        <p14:creationId xmlns:p14="http://schemas.microsoft.com/office/powerpoint/2010/main" val="730846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uk-UA" smtClean="0"/>
              <a:t>Зразок заголовка</a:t>
            </a:r>
            <a:endParaRPr lang="uk-UA"/>
          </a:p>
        </p:txBody>
      </p:sp>
      <p:sp>
        <p:nvSpPr>
          <p:cNvPr id="3" name="Місце для тексту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smtClean="0"/>
              <a:t>Редагувати стиль зразка тексту</a:t>
            </a:r>
          </a:p>
        </p:txBody>
      </p:sp>
      <p:sp>
        <p:nvSpPr>
          <p:cNvPr id="4" name="Місце для дати 3"/>
          <p:cNvSpPr>
            <a:spLocks noGrp="1"/>
          </p:cNvSpPr>
          <p:nvPr>
            <p:ph type="dt" sz="half" idx="10"/>
          </p:nvPr>
        </p:nvSpPr>
        <p:spPr/>
        <p:txBody>
          <a:bodyPr/>
          <a:lstStyle/>
          <a:p>
            <a:fld id="{8AFC62EE-B28C-4EBD-B0E6-9DC3CDDA4251}" type="datetimeFigureOut">
              <a:rPr lang="uk-UA" smtClean="0"/>
              <a:t>13.02.2025</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15ECF3AE-1394-4C9B-8249-7FB98A8D8D3C}" type="slidenum">
              <a:rPr lang="uk-UA" smtClean="0"/>
              <a:t>‹№›</a:t>
            </a:fld>
            <a:endParaRPr lang="uk-UA"/>
          </a:p>
        </p:txBody>
      </p:sp>
    </p:spTree>
    <p:extLst>
      <p:ext uri="{BB962C8B-B14F-4D97-AF65-F5344CB8AC3E}">
        <p14:creationId xmlns:p14="http://schemas.microsoft.com/office/powerpoint/2010/main" val="247526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вмісту 2"/>
          <p:cNvSpPr>
            <a:spLocks noGrp="1"/>
          </p:cNvSpPr>
          <p:nvPr>
            <p:ph sz="half" idx="1"/>
          </p:nvPr>
        </p:nvSpPr>
        <p:spPr>
          <a:xfrm>
            <a:off x="838200" y="1825625"/>
            <a:ext cx="5181600" cy="4351338"/>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вмісту 3"/>
          <p:cNvSpPr>
            <a:spLocks noGrp="1"/>
          </p:cNvSpPr>
          <p:nvPr>
            <p:ph sz="half" idx="2"/>
          </p:nvPr>
        </p:nvSpPr>
        <p:spPr>
          <a:xfrm>
            <a:off x="6172200" y="1825625"/>
            <a:ext cx="5181600" cy="4351338"/>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5" name="Місце для дати 4"/>
          <p:cNvSpPr>
            <a:spLocks noGrp="1"/>
          </p:cNvSpPr>
          <p:nvPr>
            <p:ph type="dt" sz="half" idx="10"/>
          </p:nvPr>
        </p:nvSpPr>
        <p:spPr/>
        <p:txBody>
          <a:bodyPr/>
          <a:lstStyle/>
          <a:p>
            <a:fld id="{8AFC62EE-B28C-4EBD-B0E6-9DC3CDDA4251}" type="datetimeFigureOut">
              <a:rPr lang="uk-UA" smtClean="0"/>
              <a:t>13.02.2025</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15ECF3AE-1394-4C9B-8249-7FB98A8D8D3C}" type="slidenum">
              <a:rPr lang="uk-UA" smtClean="0"/>
              <a:t>‹№›</a:t>
            </a:fld>
            <a:endParaRPr lang="uk-UA"/>
          </a:p>
        </p:txBody>
      </p:sp>
    </p:spTree>
    <p:extLst>
      <p:ext uri="{BB962C8B-B14F-4D97-AF65-F5344CB8AC3E}">
        <p14:creationId xmlns:p14="http://schemas.microsoft.com/office/powerpoint/2010/main" val="3735547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uk-UA" smtClean="0"/>
              <a:t>Зразок заголовка</a:t>
            </a:r>
            <a:endParaRPr lang="uk-UA"/>
          </a:p>
        </p:txBody>
      </p:sp>
      <p:sp>
        <p:nvSpPr>
          <p:cNvPr id="3" name="Місце для тексту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4" name="Місце для вмісту 3"/>
          <p:cNvSpPr>
            <a:spLocks noGrp="1"/>
          </p:cNvSpPr>
          <p:nvPr>
            <p:ph sz="half" idx="2"/>
          </p:nvPr>
        </p:nvSpPr>
        <p:spPr>
          <a:xfrm>
            <a:off x="839788" y="2505075"/>
            <a:ext cx="5157787" cy="3684588"/>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5" name="Місце для тексту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6" name="Місце для вмісту 5"/>
          <p:cNvSpPr>
            <a:spLocks noGrp="1"/>
          </p:cNvSpPr>
          <p:nvPr>
            <p:ph sz="quarter" idx="4"/>
          </p:nvPr>
        </p:nvSpPr>
        <p:spPr>
          <a:xfrm>
            <a:off x="6172200" y="2505075"/>
            <a:ext cx="5183188" cy="3684588"/>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7" name="Місце для дати 6"/>
          <p:cNvSpPr>
            <a:spLocks noGrp="1"/>
          </p:cNvSpPr>
          <p:nvPr>
            <p:ph type="dt" sz="half" idx="10"/>
          </p:nvPr>
        </p:nvSpPr>
        <p:spPr/>
        <p:txBody>
          <a:bodyPr/>
          <a:lstStyle/>
          <a:p>
            <a:fld id="{8AFC62EE-B28C-4EBD-B0E6-9DC3CDDA4251}" type="datetimeFigureOut">
              <a:rPr lang="uk-UA" smtClean="0"/>
              <a:t>13.02.2025</a:t>
            </a:fld>
            <a:endParaRPr lang="uk-UA"/>
          </a:p>
        </p:txBody>
      </p:sp>
      <p:sp>
        <p:nvSpPr>
          <p:cNvPr id="8" name="Місце для нижнього колонтитула 7"/>
          <p:cNvSpPr>
            <a:spLocks noGrp="1"/>
          </p:cNvSpPr>
          <p:nvPr>
            <p:ph type="ftr" sz="quarter" idx="11"/>
          </p:nvPr>
        </p:nvSpPr>
        <p:spPr/>
        <p:txBody>
          <a:bodyPr/>
          <a:lstStyle/>
          <a:p>
            <a:endParaRPr lang="uk-UA"/>
          </a:p>
        </p:txBody>
      </p:sp>
      <p:sp>
        <p:nvSpPr>
          <p:cNvPr id="9" name="Місце для номера слайда 8"/>
          <p:cNvSpPr>
            <a:spLocks noGrp="1"/>
          </p:cNvSpPr>
          <p:nvPr>
            <p:ph type="sldNum" sz="quarter" idx="12"/>
          </p:nvPr>
        </p:nvSpPr>
        <p:spPr/>
        <p:txBody>
          <a:bodyPr/>
          <a:lstStyle/>
          <a:p>
            <a:fld id="{15ECF3AE-1394-4C9B-8249-7FB98A8D8D3C}" type="slidenum">
              <a:rPr lang="uk-UA" smtClean="0"/>
              <a:t>‹№›</a:t>
            </a:fld>
            <a:endParaRPr lang="uk-UA"/>
          </a:p>
        </p:txBody>
      </p:sp>
    </p:spTree>
    <p:extLst>
      <p:ext uri="{BB962C8B-B14F-4D97-AF65-F5344CB8AC3E}">
        <p14:creationId xmlns:p14="http://schemas.microsoft.com/office/powerpoint/2010/main" val="2257487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дати 2"/>
          <p:cNvSpPr>
            <a:spLocks noGrp="1"/>
          </p:cNvSpPr>
          <p:nvPr>
            <p:ph type="dt" sz="half" idx="10"/>
          </p:nvPr>
        </p:nvSpPr>
        <p:spPr/>
        <p:txBody>
          <a:bodyPr/>
          <a:lstStyle/>
          <a:p>
            <a:fld id="{8AFC62EE-B28C-4EBD-B0E6-9DC3CDDA4251}" type="datetimeFigureOut">
              <a:rPr lang="uk-UA" smtClean="0"/>
              <a:t>13.02.2025</a:t>
            </a:fld>
            <a:endParaRPr lang="uk-UA"/>
          </a:p>
        </p:txBody>
      </p:sp>
      <p:sp>
        <p:nvSpPr>
          <p:cNvPr id="4" name="Місце для нижнього колонтитула 3"/>
          <p:cNvSpPr>
            <a:spLocks noGrp="1"/>
          </p:cNvSpPr>
          <p:nvPr>
            <p:ph type="ftr" sz="quarter" idx="11"/>
          </p:nvPr>
        </p:nvSpPr>
        <p:spPr/>
        <p:txBody>
          <a:bodyPr/>
          <a:lstStyle/>
          <a:p>
            <a:endParaRPr lang="uk-UA"/>
          </a:p>
        </p:txBody>
      </p:sp>
      <p:sp>
        <p:nvSpPr>
          <p:cNvPr id="5" name="Місце для номера слайда 4"/>
          <p:cNvSpPr>
            <a:spLocks noGrp="1"/>
          </p:cNvSpPr>
          <p:nvPr>
            <p:ph type="sldNum" sz="quarter" idx="12"/>
          </p:nvPr>
        </p:nvSpPr>
        <p:spPr/>
        <p:txBody>
          <a:bodyPr/>
          <a:lstStyle/>
          <a:p>
            <a:fld id="{15ECF3AE-1394-4C9B-8249-7FB98A8D8D3C}" type="slidenum">
              <a:rPr lang="uk-UA" smtClean="0"/>
              <a:t>‹№›</a:t>
            </a:fld>
            <a:endParaRPr lang="uk-UA"/>
          </a:p>
        </p:txBody>
      </p:sp>
    </p:spTree>
    <p:extLst>
      <p:ext uri="{BB962C8B-B14F-4D97-AF65-F5344CB8AC3E}">
        <p14:creationId xmlns:p14="http://schemas.microsoft.com/office/powerpoint/2010/main" val="29179457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fld id="{8AFC62EE-B28C-4EBD-B0E6-9DC3CDDA4251}" type="datetimeFigureOut">
              <a:rPr lang="uk-UA" smtClean="0"/>
              <a:t>13.02.2025</a:t>
            </a:fld>
            <a:endParaRPr lang="uk-UA"/>
          </a:p>
        </p:txBody>
      </p:sp>
      <p:sp>
        <p:nvSpPr>
          <p:cNvPr id="3" name="Місце для нижнього колонтитула 2"/>
          <p:cNvSpPr>
            <a:spLocks noGrp="1"/>
          </p:cNvSpPr>
          <p:nvPr>
            <p:ph type="ftr" sz="quarter" idx="11"/>
          </p:nvPr>
        </p:nvSpPr>
        <p:spPr/>
        <p:txBody>
          <a:bodyPr/>
          <a:lstStyle/>
          <a:p>
            <a:endParaRPr lang="uk-UA"/>
          </a:p>
        </p:txBody>
      </p:sp>
      <p:sp>
        <p:nvSpPr>
          <p:cNvPr id="4" name="Місце для номера слайда 3"/>
          <p:cNvSpPr>
            <a:spLocks noGrp="1"/>
          </p:cNvSpPr>
          <p:nvPr>
            <p:ph type="sldNum" sz="quarter" idx="12"/>
          </p:nvPr>
        </p:nvSpPr>
        <p:spPr/>
        <p:txBody>
          <a:bodyPr/>
          <a:lstStyle/>
          <a:p>
            <a:fld id="{15ECF3AE-1394-4C9B-8249-7FB98A8D8D3C}" type="slidenum">
              <a:rPr lang="uk-UA" smtClean="0"/>
              <a:t>‹№›</a:t>
            </a:fld>
            <a:endParaRPr lang="uk-UA"/>
          </a:p>
        </p:txBody>
      </p:sp>
    </p:spTree>
    <p:extLst>
      <p:ext uri="{BB962C8B-B14F-4D97-AF65-F5344CB8AC3E}">
        <p14:creationId xmlns:p14="http://schemas.microsoft.com/office/powerpoint/2010/main" val="2790276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smtClean="0"/>
              <a:t>Зразок заголовка</a:t>
            </a:r>
            <a:endParaRPr lang="uk-UA"/>
          </a:p>
        </p:txBody>
      </p:sp>
      <p:sp>
        <p:nvSpPr>
          <p:cNvPr id="3" name="Місце для вмісту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Редагувати стиль зразка тексту</a:t>
            </a:r>
          </a:p>
        </p:txBody>
      </p:sp>
      <p:sp>
        <p:nvSpPr>
          <p:cNvPr id="5" name="Місце для дати 4"/>
          <p:cNvSpPr>
            <a:spLocks noGrp="1"/>
          </p:cNvSpPr>
          <p:nvPr>
            <p:ph type="dt" sz="half" idx="10"/>
          </p:nvPr>
        </p:nvSpPr>
        <p:spPr/>
        <p:txBody>
          <a:bodyPr/>
          <a:lstStyle/>
          <a:p>
            <a:fld id="{8AFC62EE-B28C-4EBD-B0E6-9DC3CDDA4251}" type="datetimeFigureOut">
              <a:rPr lang="uk-UA" smtClean="0"/>
              <a:t>13.02.2025</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15ECF3AE-1394-4C9B-8249-7FB98A8D8D3C}" type="slidenum">
              <a:rPr lang="uk-UA" smtClean="0"/>
              <a:t>‹№›</a:t>
            </a:fld>
            <a:endParaRPr lang="uk-UA"/>
          </a:p>
        </p:txBody>
      </p:sp>
    </p:spTree>
    <p:extLst>
      <p:ext uri="{BB962C8B-B14F-4D97-AF65-F5344CB8AC3E}">
        <p14:creationId xmlns:p14="http://schemas.microsoft.com/office/powerpoint/2010/main" val="157761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smtClean="0"/>
              <a:t>Зразок заголовка</a:t>
            </a:r>
            <a:endParaRPr lang="uk-UA"/>
          </a:p>
        </p:txBody>
      </p:sp>
      <p:sp>
        <p:nvSpPr>
          <p:cNvPr id="3" name="Місце для зображення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Редагувати стиль зразка тексту</a:t>
            </a:r>
          </a:p>
        </p:txBody>
      </p:sp>
      <p:sp>
        <p:nvSpPr>
          <p:cNvPr id="5" name="Місце для дати 4"/>
          <p:cNvSpPr>
            <a:spLocks noGrp="1"/>
          </p:cNvSpPr>
          <p:nvPr>
            <p:ph type="dt" sz="half" idx="10"/>
          </p:nvPr>
        </p:nvSpPr>
        <p:spPr/>
        <p:txBody>
          <a:bodyPr/>
          <a:lstStyle/>
          <a:p>
            <a:fld id="{8AFC62EE-B28C-4EBD-B0E6-9DC3CDDA4251}" type="datetimeFigureOut">
              <a:rPr lang="uk-UA" smtClean="0"/>
              <a:t>13.02.2025</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15ECF3AE-1394-4C9B-8249-7FB98A8D8D3C}" type="slidenum">
              <a:rPr lang="uk-UA" smtClean="0"/>
              <a:t>‹№›</a:t>
            </a:fld>
            <a:endParaRPr lang="uk-UA"/>
          </a:p>
        </p:txBody>
      </p:sp>
    </p:spTree>
    <p:extLst>
      <p:ext uri="{BB962C8B-B14F-4D97-AF65-F5344CB8AC3E}">
        <p14:creationId xmlns:p14="http://schemas.microsoft.com/office/powerpoint/2010/main" val="1227033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smtClean="0"/>
              <a:t>Зразок заголовка</a:t>
            </a:r>
            <a:endParaRPr lang="uk-UA"/>
          </a:p>
        </p:txBody>
      </p:sp>
      <p:sp>
        <p:nvSpPr>
          <p:cNvPr id="3" name="Місце для тексту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FC62EE-B28C-4EBD-B0E6-9DC3CDDA4251}" type="datetimeFigureOut">
              <a:rPr lang="uk-UA" smtClean="0"/>
              <a:t>13.02.2025</a:t>
            </a:fld>
            <a:endParaRPr lang="uk-UA"/>
          </a:p>
        </p:txBody>
      </p:sp>
      <p:sp>
        <p:nvSpPr>
          <p:cNvPr id="5" name="Місце для нижнього колонтитула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Місце для номера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ECF3AE-1394-4C9B-8249-7FB98A8D8D3C}" type="slidenum">
              <a:rPr lang="uk-UA" smtClean="0"/>
              <a:t>‹№›</a:t>
            </a:fld>
            <a:endParaRPr lang="uk-UA"/>
          </a:p>
        </p:txBody>
      </p:sp>
    </p:spTree>
    <p:extLst>
      <p:ext uri="{BB962C8B-B14F-4D97-AF65-F5344CB8AC3E}">
        <p14:creationId xmlns:p14="http://schemas.microsoft.com/office/powerpoint/2010/main" val="23085394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я 3"/>
          <p:cNvGraphicFramePr>
            <a:graphicFrameLocks noGrp="1"/>
          </p:cNvGraphicFramePr>
          <p:nvPr>
            <p:extLst>
              <p:ext uri="{D42A27DB-BD31-4B8C-83A1-F6EECF244321}">
                <p14:modId xmlns:p14="http://schemas.microsoft.com/office/powerpoint/2010/main" val="2673216225"/>
              </p:ext>
            </p:extLst>
          </p:nvPr>
        </p:nvGraphicFramePr>
        <p:xfrm>
          <a:off x="1881448" y="1471354"/>
          <a:ext cx="8412480" cy="2620904"/>
        </p:xfrm>
        <a:graphic>
          <a:graphicData uri="http://schemas.openxmlformats.org/drawingml/2006/table">
            <a:tbl>
              <a:tblPr firstRow="1" firstCol="1" bandRow="1"/>
              <a:tblGrid>
                <a:gridCol w="8412480">
                  <a:extLst>
                    <a:ext uri="{9D8B030D-6E8A-4147-A177-3AD203B41FA5}">
                      <a16:colId xmlns:a16="http://schemas.microsoft.com/office/drawing/2014/main" val="2924056176"/>
                    </a:ext>
                  </a:extLst>
                </a:gridCol>
              </a:tblGrid>
              <a:tr h="624652">
                <a:tc>
                  <a:txBody>
                    <a:bodyPr/>
                    <a:lstStyle/>
                    <a:p>
                      <a:pPr algn="l">
                        <a:lnSpc>
                          <a:spcPct val="107000"/>
                        </a:lnSpc>
                        <a:spcAft>
                          <a:spcPts val="0"/>
                        </a:spcAft>
                      </a:pPr>
                      <a:r>
                        <a:rPr lang="uk-UA" sz="1200">
                          <a:effectLst/>
                          <a:latin typeface="Calibri" panose="020F0502020204030204" pitchFamily="34" charset="0"/>
                          <a:ea typeface="Times New Roman" panose="02020603050405020304" pitchFamily="18" charset="0"/>
                          <a:cs typeface="Times New Roman" panose="02020603050405020304" pitchFamily="18" charset="0"/>
                        </a:rPr>
                        <a:t> </a:t>
                      </a:r>
                      <a:endParaRPr lang="uk-UA"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73025" marR="73025" marT="137160" marB="137160">
                    <a:lnL w="190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723123720"/>
                  </a:ext>
                </a:extLst>
              </a:tr>
              <a:tr h="729126">
                <a:tc>
                  <a:txBody>
                    <a:bodyPr/>
                    <a:lstStyle/>
                    <a:p>
                      <a:pPr algn="l">
                        <a:lnSpc>
                          <a:spcPct val="90000"/>
                        </a:lnSpc>
                        <a:spcAft>
                          <a:spcPts val="0"/>
                        </a:spcAft>
                      </a:pPr>
                      <a:r>
                        <a:rPr lang="uk-UA" sz="2000" b="1" dirty="0" smtClean="0">
                          <a:latin typeface="Times New Roman" panose="02020603050405020304" pitchFamily="18" charset="0"/>
                          <a:cs typeface="Times New Roman" panose="02020603050405020304" pitchFamily="18" charset="0"/>
                        </a:rPr>
                        <a:t>Огляд норм Закону України від 18.12.2024 № 4158 “Про внесення змін до деяких законодавчих актів України щодо загальнообов’язкового державного соціального страхування”, які впливають на страхові виплати за загальнообов’язковим  державним соціальним страхуванням у зв’язку з тимчасовою втратою працездатності</a:t>
                      </a:r>
                      <a:endParaRPr lang="uk-UA"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R="73025" marT="0" marB="0">
                    <a:lnL w="190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4111138041"/>
                  </a:ext>
                </a:extLst>
              </a:tr>
              <a:tr h="624652">
                <a:tc>
                  <a:txBody>
                    <a:bodyPr/>
                    <a:lstStyle/>
                    <a:p>
                      <a:pPr algn="l">
                        <a:lnSpc>
                          <a:spcPct val="107000"/>
                        </a:lnSpc>
                        <a:spcAft>
                          <a:spcPts val="0"/>
                        </a:spcAft>
                      </a:pPr>
                      <a:r>
                        <a:rPr lang="uk-UA" sz="12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uk-UA"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3025" marR="73025" marT="137160" marB="137160">
                    <a:lnL w="190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614803020"/>
                  </a:ext>
                </a:extLst>
              </a:tr>
            </a:tbl>
          </a:graphicData>
        </a:graphic>
      </p:graphicFrame>
      <p:graphicFrame>
        <p:nvGraphicFramePr>
          <p:cNvPr id="6" name="Таблиця 5"/>
          <p:cNvGraphicFramePr>
            <a:graphicFrameLocks noGrp="1"/>
          </p:cNvGraphicFramePr>
          <p:nvPr>
            <p:extLst/>
          </p:nvPr>
        </p:nvGraphicFramePr>
        <p:xfrm>
          <a:off x="1881448" y="5636982"/>
          <a:ext cx="8111734" cy="585978"/>
        </p:xfrm>
        <a:graphic>
          <a:graphicData uri="http://schemas.openxmlformats.org/drawingml/2006/table">
            <a:tbl>
              <a:tblPr firstRow="1" firstCol="1" bandRow="1"/>
              <a:tblGrid>
                <a:gridCol w="8111734">
                  <a:extLst>
                    <a:ext uri="{9D8B030D-6E8A-4147-A177-3AD203B41FA5}">
                      <a16:colId xmlns:a16="http://schemas.microsoft.com/office/drawing/2014/main" val="1649950928"/>
                    </a:ext>
                  </a:extLst>
                </a:gridCol>
              </a:tblGrid>
              <a:tr h="0">
                <a:tc>
                  <a:txBody>
                    <a:bodyPr/>
                    <a:lstStyle/>
                    <a:p>
                      <a:pPr algn="l">
                        <a:lnSpc>
                          <a:spcPct val="107000"/>
                        </a:lnSpc>
                        <a:spcAft>
                          <a:spcPts val="0"/>
                        </a:spcAft>
                      </a:pPr>
                      <a:endParaRPr lang="uk-UA"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3025" marR="73025" marT="137160" marB="137160">
                    <a:lnL>
                      <a:noFill/>
                    </a:lnL>
                    <a:lnR>
                      <a:noFill/>
                    </a:lnR>
                    <a:lnT>
                      <a:noFill/>
                    </a:lnT>
                    <a:lnB>
                      <a:noFill/>
                    </a:lnB>
                  </a:tcPr>
                </a:tc>
                <a:extLst>
                  <a:ext uri="{0D108BD9-81ED-4DB2-BD59-A6C34878D82A}">
                    <a16:rowId xmlns:a16="http://schemas.microsoft.com/office/drawing/2014/main" val="2968608630"/>
                  </a:ext>
                </a:extLst>
              </a:tr>
            </a:tbl>
          </a:graphicData>
        </a:graphic>
      </p:graphicFrame>
    </p:spTree>
    <p:extLst>
      <p:ext uri="{BB962C8B-B14F-4D97-AF65-F5344CB8AC3E}">
        <p14:creationId xmlns:p14="http://schemas.microsoft.com/office/powerpoint/2010/main" val="34709544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Блок-схема: процес 3"/>
          <p:cNvSpPr/>
          <p:nvPr/>
        </p:nvSpPr>
        <p:spPr>
          <a:xfrm>
            <a:off x="1147156" y="889461"/>
            <a:ext cx="9634451" cy="997527"/>
          </a:xfrm>
          <a:prstGeom prst="flowChartProcess">
            <a:avLst/>
          </a:prstGeom>
          <a:solidFill>
            <a:srgbClr val="1F78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a:latin typeface="Times New Roman" panose="02020603050405020304" pitchFamily="18" charset="0"/>
                <a:cs typeface="Times New Roman" panose="02020603050405020304" pitchFamily="18" charset="0"/>
              </a:rPr>
              <a:t>Набрання чинності Закону України від 18.12.2024 № 4158 “Про внесення змін до деяких законодавчих актів України щодо загальнообов’язкового державного соціального страхування” (далі – Закон № 4158)</a:t>
            </a:r>
            <a:endParaRPr lang="uk-UA" dirty="0"/>
          </a:p>
        </p:txBody>
      </p:sp>
      <p:sp>
        <p:nvSpPr>
          <p:cNvPr id="5" name="Блок-схема: альтернативний процес 4"/>
          <p:cNvSpPr/>
          <p:nvPr/>
        </p:nvSpPr>
        <p:spPr>
          <a:xfrm>
            <a:off x="1172095" y="2211186"/>
            <a:ext cx="5270269" cy="423950"/>
          </a:xfrm>
          <a:prstGeom prst="flowChartAlternateProcess">
            <a:avLst/>
          </a:prstGeom>
          <a:solidFill>
            <a:srgbClr val="A6CEE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uk-UA" b="1" dirty="0" smtClean="0">
                <a:solidFill>
                  <a:srgbClr val="002060"/>
                </a:solidFill>
                <a:latin typeface="Times New Roman" panose="02020603050405020304" pitchFamily="18" charset="0"/>
                <a:cs typeface="Times New Roman" panose="02020603050405020304" pitchFamily="18" charset="0"/>
              </a:rPr>
              <a:t>18.12.2024</a:t>
            </a:r>
            <a:r>
              <a:rPr lang="en-US" dirty="0" smtClean="0">
                <a:solidFill>
                  <a:srgbClr val="002060"/>
                </a:solidFill>
                <a:latin typeface="Times New Roman" panose="02020603050405020304" pitchFamily="18" charset="0"/>
                <a:cs typeface="Times New Roman" panose="02020603050405020304" pitchFamily="18" charset="0"/>
              </a:rPr>
              <a:t> </a:t>
            </a:r>
            <a:r>
              <a:rPr lang="uk-UA" dirty="0" smtClean="0">
                <a:solidFill>
                  <a:srgbClr val="002060"/>
                </a:solidFill>
                <a:latin typeface="Times New Roman" panose="02020603050405020304" pitchFamily="18" charset="0"/>
                <a:cs typeface="Times New Roman" panose="02020603050405020304" pitchFamily="18" charset="0"/>
              </a:rPr>
              <a:t>прийнято Верховною радою України</a:t>
            </a:r>
            <a:endParaRPr lang="uk-UA" dirty="0">
              <a:solidFill>
                <a:srgbClr val="002060"/>
              </a:solidFill>
            </a:endParaRPr>
          </a:p>
        </p:txBody>
      </p:sp>
      <p:sp>
        <p:nvSpPr>
          <p:cNvPr id="6" name="Блок-схема: альтернативний процес 5"/>
          <p:cNvSpPr/>
          <p:nvPr/>
        </p:nvSpPr>
        <p:spPr>
          <a:xfrm>
            <a:off x="1130530" y="2980424"/>
            <a:ext cx="5270269" cy="423950"/>
          </a:xfrm>
          <a:prstGeom prst="flowChartAlternateProcess">
            <a:avLst/>
          </a:prstGeom>
          <a:solidFill>
            <a:srgbClr val="A6CEE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b="1" dirty="0" smtClean="0">
                <a:solidFill>
                  <a:srgbClr val="002060"/>
                </a:solidFill>
                <a:latin typeface="Times New Roman" panose="02020603050405020304" pitchFamily="18" charset="0"/>
                <a:cs typeface="Times New Roman" panose="02020603050405020304" pitchFamily="18" charset="0"/>
              </a:rPr>
              <a:t>04.01.2025</a:t>
            </a:r>
            <a:r>
              <a:rPr lang="ru-RU" dirty="0" smtClean="0">
                <a:solidFill>
                  <a:srgbClr val="002060"/>
                </a:solidFill>
                <a:latin typeface="Times New Roman" panose="02020603050405020304" pitchFamily="18" charset="0"/>
                <a:cs typeface="Times New Roman" panose="02020603050405020304" pitchFamily="18" charset="0"/>
              </a:rPr>
              <a:t> </a:t>
            </a:r>
            <a:r>
              <a:rPr lang="uk-UA" dirty="0" smtClean="0">
                <a:solidFill>
                  <a:srgbClr val="002060"/>
                </a:solidFill>
                <a:latin typeface="Times New Roman" panose="02020603050405020304" pitchFamily="18" charset="0"/>
                <a:cs typeface="Times New Roman" panose="02020603050405020304" pitchFamily="18" charset="0"/>
              </a:rPr>
              <a:t>опубліковано в Голосі України № 2</a:t>
            </a:r>
            <a:endParaRPr lang="uk-UA" dirty="0">
              <a:solidFill>
                <a:srgbClr val="002060"/>
              </a:solidFill>
            </a:endParaRPr>
          </a:p>
        </p:txBody>
      </p:sp>
      <p:sp>
        <p:nvSpPr>
          <p:cNvPr id="7" name="Блок-схема: альтернативний процес 6"/>
          <p:cNvSpPr/>
          <p:nvPr/>
        </p:nvSpPr>
        <p:spPr>
          <a:xfrm>
            <a:off x="1147156" y="3740682"/>
            <a:ext cx="5270269" cy="423950"/>
          </a:xfrm>
          <a:prstGeom prst="flowChartAlternateProcess">
            <a:avLst/>
          </a:prstGeom>
          <a:solidFill>
            <a:srgbClr val="A6CEE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b="1" dirty="0" smtClean="0">
                <a:solidFill>
                  <a:srgbClr val="002060"/>
                </a:solidFill>
                <a:latin typeface="Times New Roman" panose="02020603050405020304" pitchFamily="18" charset="0"/>
                <a:cs typeface="Times New Roman" panose="02020603050405020304" pitchFamily="18" charset="0"/>
              </a:rPr>
              <a:t>04.04.2025</a:t>
            </a:r>
            <a:r>
              <a:rPr lang="ru-RU" dirty="0" smtClean="0">
                <a:solidFill>
                  <a:srgbClr val="002060"/>
                </a:solidFill>
                <a:latin typeface="Times New Roman" panose="02020603050405020304" pitchFamily="18" charset="0"/>
                <a:cs typeface="Times New Roman" panose="02020603050405020304" pitchFamily="18" charset="0"/>
              </a:rPr>
              <a:t> </a:t>
            </a:r>
            <a:r>
              <a:rPr lang="uk-UA" dirty="0" smtClean="0">
                <a:solidFill>
                  <a:srgbClr val="002060"/>
                </a:solidFill>
                <a:latin typeface="Times New Roman" panose="02020603050405020304" pitchFamily="18" charset="0"/>
                <a:cs typeface="Times New Roman" panose="02020603050405020304" pitchFamily="18" charset="0"/>
              </a:rPr>
              <a:t>набирає чинності</a:t>
            </a:r>
            <a:endParaRPr lang="uk-UA" dirty="0">
              <a:solidFill>
                <a:srgbClr val="002060"/>
              </a:solidFill>
            </a:endParaRPr>
          </a:p>
        </p:txBody>
      </p:sp>
      <p:sp>
        <p:nvSpPr>
          <p:cNvPr id="8" name="Блок-схема: процес 7"/>
          <p:cNvSpPr/>
          <p:nvPr/>
        </p:nvSpPr>
        <p:spPr>
          <a:xfrm>
            <a:off x="6841374" y="2344491"/>
            <a:ext cx="3940233" cy="1687484"/>
          </a:xfrm>
          <a:prstGeom prst="flowChartProcess">
            <a:avLst/>
          </a:prstGeom>
          <a:solidFill>
            <a:srgbClr val="B2DF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600" dirty="0" smtClean="0">
                <a:solidFill>
                  <a:schemeClr val="accent6">
                    <a:lumMod val="50000"/>
                  </a:schemeClr>
                </a:solidFill>
                <a:latin typeface="Times New Roman" panose="02020603050405020304" pitchFamily="18" charset="0"/>
                <a:cs typeface="Times New Roman" panose="02020603050405020304" pitchFamily="18" charset="0"/>
              </a:rPr>
              <a:t>Відповідно до пункту 1 розділу ІІ Закону № 4158 він набирає чинності через три місяці з дня його опублікування, крім пункту 2 цього розділу, який набирає чинності з дня опублікування цього Закону.</a:t>
            </a:r>
            <a:endParaRPr lang="uk-UA" dirty="0">
              <a:solidFill>
                <a:schemeClr val="accent6">
                  <a:lumMod val="50000"/>
                </a:schemeClr>
              </a:solidFill>
            </a:endParaRPr>
          </a:p>
        </p:txBody>
      </p:sp>
      <p:sp>
        <p:nvSpPr>
          <p:cNvPr id="9" name="Нашивка 8"/>
          <p:cNvSpPr/>
          <p:nvPr/>
        </p:nvSpPr>
        <p:spPr>
          <a:xfrm rot="5400000">
            <a:off x="3678382" y="1907769"/>
            <a:ext cx="257694" cy="299258"/>
          </a:xfrm>
          <a:prstGeom prst="chevron">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chemeClr val="tx1"/>
              </a:solidFill>
            </a:endParaRPr>
          </a:p>
        </p:txBody>
      </p:sp>
      <p:sp>
        <p:nvSpPr>
          <p:cNvPr id="10" name="Нашивка 9"/>
          <p:cNvSpPr/>
          <p:nvPr/>
        </p:nvSpPr>
        <p:spPr>
          <a:xfrm rot="5400000">
            <a:off x="3653442" y="2658151"/>
            <a:ext cx="257694" cy="299258"/>
          </a:xfrm>
          <a:prstGeom prst="chevron">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chemeClr val="tx1"/>
              </a:solidFill>
            </a:endParaRPr>
          </a:p>
        </p:txBody>
      </p:sp>
      <p:sp>
        <p:nvSpPr>
          <p:cNvPr id="11" name="Нашивка 10"/>
          <p:cNvSpPr/>
          <p:nvPr/>
        </p:nvSpPr>
        <p:spPr>
          <a:xfrm rot="5400000">
            <a:off x="3653443" y="3422899"/>
            <a:ext cx="257694" cy="299258"/>
          </a:xfrm>
          <a:prstGeom prst="chevron">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chemeClr val="tx1"/>
              </a:solidFill>
            </a:endParaRPr>
          </a:p>
        </p:txBody>
      </p:sp>
    </p:spTree>
    <p:extLst>
      <p:ext uri="{BB962C8B-B14F-4D97-AF65-F5344CB8AC3E}">
        <p14:creationId xmlns:p14="http://schemas.microsoft.com/office/powerpoint/2010/main" val="1970307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Блок-схема: процес 3"/>
          <p:cNvSpPr/>
          <p:nvPr/>
        </p:nvSpPr>
        <p:spPr>
          <a:xfrm>
            <a:off x="648393" y="245227"/>
            <a:ext cx="10158153" cy="997527"/>
          </a:xfrm>
          <a:prstGeom prst="flowChartProcess">
            <a:avLst/>
          </a:prstGeom>
          <a:solidFill>
            <a:srgbClr val="1F78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b="1" dirty="0" smtClean="0">
                <a:latin typeface="Times New Roman" panose="02020603050405020304" pitchFamily="18" charset="0"/>
                <a:cs typeface="Times New Roman" panose="02020603050405020304" pitchFamily="18" charset="0"/>
              </a:rPr>
              <a:t>Вплив </a:t>
            </a:r>
            <a:r>
              <a:rPr lang="uk-UA" b="1" dirty="0">
                <a:latin typeface="Times New Roman" panose="02020603050405020304" pitchFamily="18" charset="0"/>
                <a:cs typeface="Times New Roman" panose="02020603050405020304" pitchFamily="18" charset="0"/>
              </a:rPr>
              <a:t>на страхові виплати за загальнообов’язковим  державним соціальним страхуванням у зв’язку з тимчасовою втратою </a:t>
            </a:r>
            <a:r>
              <a:rPr lang="uk-UA" b="1" dirty="0" smtClean="0">
                <a:latin typeface="Times New Roman" panose="02020603050405020304" pitchFamily="18" charset="0"/>
                <a:cs typeface="Times New Roman" panose="02020603050405020304" pitchFamily="18" charset="0"/>
              </a:rPr>
              <a:t>працездатності норм Закону № 4158</a:t>
            </a:r>
            <a:endParaRPr lang="uk-UA" dirty="0"/>
          </a:p>
        </p:txBody>
      </p:sp>
      <p:sp>
        <p:nvSpPr>
          <p:cNvPr id="5" name="Блок-схема: альтернативний процес 4"/>
          <p:cNvSpPr/>
          <p:nvPr/>
        </p:nvSpPr>
        <p:spPr>
          <a:xfrm>
            <a:off x="1172094" y="1463052"/>
            <a:ext cx="5270269" cy="598517"/>
          </a:xfrm>
          <a:prstGeom prst="flowChartAlternateProcess">
            <a:avLst/>
          </a:prstGeom>
          <a:solidFill>
            <a:srgbClr val="A6CEE3"/>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600" dirty="0" smtClean="0">
                <a:solidFill>
                  <a:srgbClr val="002060"/>
                </a:solidFill>
                <a:latin typeface="Times New Roman" panose="02020603050405020304" pitchFamily="18" charset="0"/>
                <a:cs typeface="Times New Roman" panose="02020603050405020304" pitchFamily="18" charset="0"/>
              </a:rPr>
              <a:t>Внесені зміни до </a:t>
            </a:r>
            <a:r>
              <a:rPr lang="uk-UA" sz="1600" b="1" dirty="0" smtClean="0">
                <a:solidFill>
                  <a:srgbClr val="002060"/>
                </a:solidFill>
                <a:latin typeface="Times New Roman" panose="02020603050405020304" pitchFamily="18" charset="0"/>
                <a:cs typeface="Times New Roman" panose="02020603050405020304" pitchFamily="18" charset="0"/>
              </a:rPr>
              <a:t>абзацу другого частини першої статті 22 Закону № 1105</a:t>
            </a:r>
            <a:endParaRPr lang="uk-UA" sz="1600" b="1" dirty="0">
              <a:solidFill>
                <a:srgbClr val="002060"/>
              </a:solidFill>
            </a:endParaRPr>
          </a:p>
        </p:txBody>
      </p:sp>
      <p:sp>
        <p:nvSpPr>
          <p:cNvPr id="8" name="Блок-схема: процес 7"/>
          <p:cNvSpPr/>
          <p:nvPr/>
        </p:nvSpPr>
        <p:spPr>
          <a:xfrm>
            <a:off x="6866313" y="1479820"/>
            <a:ext cx="3940233" cy="589902"/>
          </a:xfrm>
          <a:prstGeom prst="flowChartProcess">
            <a:avLst/>
          </a:prstGeom>
          <a:solidFill>
            <a:srgbClr val="B2DF8A"/>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600" dirty="0" smtClean="0">
                <a:solidFill>
                  <a:schemeClr val="accent6">
                    <a:lumMod val="50000"/>
                  </a:schemeClr>
                </a:solidFill>
                <a:latin typeface="Times New Roman" panose="02020603050405020304" pitchFamily="18" charset="0"/>
                <a:cs typeface="Times New Roman" panose="02020603050405020304" pitchFamily="18" charset="0"/>
              </a:rPr>
              <a:t>Відповідно до підпункту 1 пункту 14 розділу І Закону № 4158</a:t>
            </a:r>
            <a:endParaRPr lang="uk-UA" dirty="0">
              <a:solidFill>
                <a:schemeClr val="accent6">
                  <a:lumMod val="50000"/>
                </a:schemeClr>
              </a:solidFill>
            </a:endParaRPr>
          </a:p>
        </p:txBody>
      </p:sp>
      <p:sp>
        <p:nvSpPr>
          <p:cNvPr id="12" name="Блок-схема: альтернативний процес 11"/>
          <p:cNvSpPr/>
          <p:nvPr/>
        </p:nvSpPr>
        <p:spPr>
          <a:xfrm>
            <a:off x="1172094" y="2163621"/>
            <a:ext cx="9634452" cy="1172248"/>
          </a:xfrm>
          <a:prstGeom prst="flowChartAlternateProcess">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k-UA" sz="1400" dirty="0">
                <a:solidFill>
                  <a:schemeClr val="tx1"/>
                </a:solidFill>
                <a:latin typeface="Times New Roman" panose="02020603050405020304" pitchFamily="18" charset="0"/>
                <a:cs typeface="Times New Roman" panose="02020603050405020304" pitchFamily="18" charset="0"/>
              </a:rPr>
              <a:t>Допомога по тимчасовій непрацездатності (включаючи догляд за хворою дитиною), допомога по вагітності та пологах застрахованим особам (у тому числі тим, які здійснюють підприємницьку чи іншу діяльність та одночасно працюють на умовах трудового договору) надається за основним місцем роботи (діяльності) </a:t>
            </a:r>
            <a:r>
              <a:rPr lang="uk-UA" sz="1400" b="1" dirty="0">
                <a:solidFill>
                  <a:schemeClr val="tx1"/>
                </a:solidFill>
                <a:latin typeface="Times New Roman" panose="02020603050405020304" pitchFamily="18" charset="0"/>
                <a:cs typeface="Times New Roman" panose="02020603050405020304" pitchFamily="18" charset="0"/>
              </a:rPr>
              <a:t>та</a:t>
            </a:r>
            <a:r>
              <a:rPr lang="uk-UA" sz="1400" dirty="0">
                <a:solidFill>
                  <a:schemeClr val="tx1"/>
                </a:solidFill>
                <a:latin typeface="Times New Roman" panose="02020603050405020304" pitchFamily="18" charset="0"/>
                <a:cs typeface="Times New Roman" panose="02020603050405020304" pitchFamily="18" charset="0"/>
              </a:rPr>
              <a:t> за місцем роботи за сумісництвом (</a:t>
            </a:r>
            <a:r>
              <a:rPr lang="uk-UA" sz="1400" dirty="0" err="1">
                <a:solidFill>
                  <a:schemeClr val="tx1"/>
                </a:solidFill>
                <a:latin typeface="Times New Roman" panose="02020603050405020304" pitchFamily="18" charset="0"/>
                <a:cs typeface="Times New Roman" panose="02020603050405020304" pitchFamily="18" charset="0"/>
              </a:rPr>
              <a:t>наймом</a:t>
            </a:r>
            <a:r>
              <a:rPr lang="uk-UA" sz="1400" dirty="0">
                <a:solidFill>
                  <a:schemeClr val="tx1"/>
                </a:solidFill>
                <a:latin typeface="Times New Roman" panose="02020603050405020304" pitchFamily="18" charset="0"/>
                <a:cs typeface="Times New Roman" panose="02020603050405020304" pitchFamily="18" charset="0"/>
              </a:rPr>
              <a:t>) у порядку, встановленому Кабінетом Міністрів України, </a:t>
            </a:r>
            <a:r>
              <a:rPr lang="uk-UA" sz="1400" b="1" dirty="0">
                <a:solidFill>
                  <a:schemeClr val="tx1"/>
                </a:solidFill>
                <a:latin typeface="Times New Roman" panose="02020603050405020304" pitchFamily="18" charset="0"/>
                <a:cs typeface="Times New Roman" panose="02020603050405020304" pitchFamily="18" charset="0"/>
              </a:rPr>
              <a:t>з урахуванням особливостей для страхових випадків, передбачених абзацом третім частини третьої статті 36 цього Закону.</a:t>
            </a:r>
            <a:endParaRPr lang="uk-UA" sz="1400" b="1" dirty="0">
              <a:solidFill>
                <a:schemeClr val="tx1"/>
              </a:solidFill>
            </a:endParaRPr>
          </a:p>
        </p:txBody>
      </p:sp>
      <p:sp>
        <p:nvSpPr>
          <p:cNvPr id="13" name="Блок-схема: альтернативний процес 12"/>
          <p:cNvSpPr/>
          <p:nvPr/>
        </p:nvSpPr>
        <p:spPr>
          <a:xfrm>
            <a:off x="1172094" y="3696191"/>
            <a:ext cx="5270269" cy="598517"/>
          </a:xfrm>
          <a:prstGeom prst="flowChartAlternateProcess">
            <a:avLst/>
          </a:prstGeom>
          <a:solidFill>
            <a:srgbClr val="A6CEE3"/>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600" dirty="0" smtClean="0">
                <a:solidFill>
                  <a:srgbClr val="002060"/>
                </a:solidFill>
                <a:latin typeface="Times New Roman" panose="02020603050405020304" pitchFamily="18" charset="0"/>
                <a:cs typeface="Times New Roman" panose="02020603050405020304" pitchFamily="18" charset="0"/>
              </a:rPr>
              <a:t>Внесені</a:t>
            </a:r>
            <a:r>
              <a:rPr lang="ru-RU" sz="1600" dirty="0" smtClean="0">
                <a:solidFill>
                  <a:srgbClr val="002060"/>
                </a:solidFill>
                <a:latin typeface="Times New Roman" panose="02020603050405020304" pitchFamily="18" charset="0"/>
                <a:cs typeface="Times New Roman" panose="02020603050405020304" pitchFamily="18" charset="0"/>
              </a:rPr>
              <a:t> </a:t>
            </a:r>
            <a:r>
              <a:rPr lang="uk-UA" sz="1600" dirty="0" smtClean="0">
                <a:solidFill>
                  <a:srgbClr val="002060"/>
                </a:solidFill>
                <a:latin typeface="Times New Roman" panose="02020603050405020304" pitchFamily="18" charset="0"/>
                <a:cs typeface="Times New Roman" panose="02020603050405020304" pitchFamily="18" charset="0"/>
              </a:rPr>
              <a:t>зміни</a:t>
            </a:r>
            <a:r>
              <a:rPr lang="ru-RU" sz="1600" dirty="0" smtClean="0">
                <a:solidFill>
                  <a:srgbClr val="002060"/>
                </a:solidFill>
                <a:latin typeface="Times New Roman" panose="02020603050405020304" pitchFamily="18" charset="0"/>
                <a:cs typeface="Times New Roman" panose="02020603050405020304" pitchFamily="18" charset="0"/>
              </a:rPr>
              <a:t> </a:t>
            </a:r>
            <a:r>
              <a:rPr lang="uk-UA" sz="1600" dirty="0" smtClean="0">
                <a:solidFill>
                  <a:srgbClr val="002060"/>
                </a:solidFill>
                <a:latin typeface="Times New Roman" panose="02020603050405020304" pitchFamily="18" charset="0"/>
                <a:cs typeface="Times New Roman" panose="02020603050405020304" pitchFamily="18" charset="0"/>
              </a:rPr>
              <a:t>до </a:t>
            </a:r>
            <a:r>
              <a:rPr lang="uk-UA" sz="1600" b="1" dirty="0" smtClean="0">
                <a:solidFill>
                  <a:srgbClr val="002060"/>
                </a:solidFill>
                <a:latin typeface="Times New Roman" panose="02020603050405020304" pitchFamily="18" charset="0"/>
                <a:cs typeface="Times New Roman" panose="02020603050405020304" pitchFamily="18" charset="0"/>
              </a:rPr>
              <a:t>абзацу третього частини третьої статті 36 Закону № 110</a:t>
            </a:r>
            <a:r>
              <a:rPr lang="uk-UA" sz="1600" dirty="0" smtClean="0">
                <a:solidFill>
                  <a:srgbClr val="002060"/>
                </a:solidFill>
                <a:latin typeface="Times New Roman" panose="02020603050405020304" pitchFamily="18" charset="0"/>
                <a:cs typeface="Times New Roman" panose="02020603050405020304" pitchFamily="18" charset="0"/>
              </a:rPr>
              <a:t>5</a:t>
            </a:r>
            <a:endParaRPr lang="uk-UA" sz="1600" b="1" dirty="0">
              <a:solidFill>
                <a:srgbClr val="002060"/>
              </a:solidFill>
            </a:endParaRPr>
          </a:p>
        </p:txBody>
      </p:sp>
      <p:sp>
        <p:nvSpPr>
          <p:cNvPr id="14" name="Блок-схема: процес 13"/>
          <p:cNvSpPr/>
          <p:nvPr/>
        </p:nvSpPr>
        <p:spPr>
          <a:xfrm>
            <a:off x="6866312" y="3693400"/>
            <a:ext cx="3940233" cy="589902"/>
          </a:xfrm>
          <a:prstGeom prst="flowChartProcess">
            <a:avLst/>
          </a:prstGeom>
          <a:solidFill>
            <a:srgbClr val="B2DF8A"/>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600" dirty="0" smtClean="0">
                <a:solidFill>
                  <a:schemeClr val="accent6">
                    <a:lumMod val="50000"/>
                  </a:schemeClr>
                </a:solidFill>
                <a:latin typeface="Times New Roman" panose="02020603050405020304" pitchFamily="18" charset="0"/>
                <a:cs typeface="Times New Roman" panose="02020603050405020304" pitchFamily="18" charset="0"/>
              </a:rPr>
              <a:t>Відповідно до підпункту 2 пункту 14 розділу І Закону № 4158 </a:t>
            </a:r>
            <a:endParaRPr lang="uk-UA" dirty="0">
              <a:solidFill>
                <a:schemeClr val="accent6">
                  <a:lumMod val="50000"/>
                </a:schemeClr>
              </a:solidFill>
            </a:endParaRPr>
          </a:p>
        </p:txBody>
      </p:sp>
      <p:sp>
        <p:nvSpPr>
          <p:cNvPr id="15" name="Блок-схема: альтернативний процес 14"/>
          <p:cNvSpPr/>
          <p:nvPr/>
        </p:nvSpPr>
        <p:spPr>
          <a:xfrm>
            <a:off x="1172094" y="4350039"/>
            <a:ext cx="9634452" cy="2259203"/>
          </a:xfrm>
          <a:prstGeom prst="flowChartAlternateProcess">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k-UA" sz="1400" b="1" dirty="0" smtClean="0">
                <a:solidFill>
                  <a:schemeClr val="tx1"/>
                </a:solidFill>
                <a:latin typeface="Times New Roman" panose="02020603050405020304" pitchFamily="18" charset="0"/>
                <a:cs typeface="Times New Roman" panose="02020603050405020304" pitchFamily="18" charset="0"/>
              </a:rPr>
              <a:t>Допомога по тимчасовій непрацездатності призначається та виплачується роботодавцем, у якого настав страховий випадок за соціальним страхуванням від нещасного випадку, у розмірі 100 відсотків середньої заробітної плати (оподатковуваного доходу). При цьому перші сімнадцять днів тимчасової непрацездатності оплачуються цим роботодавцем за рахунок коштів підприємства, установи, організації. У разі перебування потерпілого у трудових відносинах з іншими страхувальниками (у тому числі здійснення підприємницької чи іншої діяльності та одночасної праці на умовах трудового договору) за місцями роботи іншими, ніж місце роботи, на якому настав страховий випадок за соціальним страхуванням від нещасного випадку, виплачується допомога по тимчасовій непрацездатності відповідно до розділу IV "Загальнообов’язкове державне соціальне страхування у зв’язку з тимчасовою втратою працездатності" цього Закону в розмірі 100 відсотків середньої заробітної плати (оподатковуваного доходу) незалежно від страхового стажу.</a:t>
            </a:r>
            <a:endParaRPr lang="uk-UA" sz="1400" b="1" dirty="0">
              <a:solidFill>
                <a:schemeClr val="tx1"/>
              </a:solidFill>
            </a:endParaRPr>
          </a:p>
        </p:txBody>
      </p:sp>
      <p:sp>
        <p:nvSpPr>
          <p:cNvPr id="2" name="Блок-схема: альтернативний процес 1"/>
          <p:cNvSpPr/>
          <p:nvPr/>
        </p:nvSpPr>
        <p:spPr>
          <a:xfrm>
            <a:off x="290945" y="1376228"/>
            <a:ext cx="10764982" cy="2077852"/>
          </a:xfrm>
          <a:prstGeom prst="flowChartAlternateProcess">
            <a:avLst/>
          </a:prstGeom>
          <a:no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6" name="TextBox 15"/>
          <p:cNvSpPr txBox="1"/>
          <p:nvPr/>
        </p:nvSpPr>
        <p:spPr>
          <a:xfrm>
            <a:off x="464249" y="2044637"/>
            <a:ext cx="441146" cy="707886"/>
          </a:xfrm>
          <a:prstGeom prst="rect">
            <a:avLst/>
          </a:prstGeom>
          <a:noFill/>
        </p:spPr>
        <p:txBody>
          <a:bodyPr wrap="none" rtlCol="0">
            <a:spAutoFit/>
          </a:bodyPr>
          <a:lstStyle/>
          <a:p>
            <a:r>
              <a:rPr lang="uk-UA" sz="4000" b="1" dirty="0" smtClean="0">
                <a:solidFill>
                  <a:schemeClr val="accent5">
                    <a:lumMod val="50000"/>
                  </a:schemeClr>
                </a:solidFill>
                <a:latin typeface="Times New Roman" panose="02020603050405020304" pitchFamily="18" charset="0"/>
                <a:cs typeface="Times New Roman" panose="02020603050405020304" pitchFamily="18" charset="0"/>
              </a:rPr>
              <a:t>1</a:t>
            </a:r>
            <a:endParaRPr lang="uk-UA" sz="4000" b="1" dirty="0">
              <a:solidFill>
                <a:schemeClr val="accent5">
                  <a:lumMod val="50000"/>
                </a:schemeClr>
              </a:solidFill>
              <a:latin typeface="Times New Roman" panose="02020603050405020304" pitchFamily="18" charset="0"/>
              <a:cs typeface="Times New Roman" panose="02020603050405020304" pitchFamily="18" charset="0"/>
            </a:endParaRPr>
          </a:p>
        </p:txBody>
      </p:sp>
      <p:sp>
        <p:nvSpPr>
          <p:cNvPr id="17" name="Блок-схема: альтернативний процес 16"/>
          <p:cNvSpPr/>
          <p:nvPr/>
        </p:nvSpPr>
        <p:spPr>
          <a:xfrm>
            <a:off x="290945" y="3540904"/>
            <a:ext cx="10764982" cy="3184091"/>
          </a:xfrm>
          <a:prstGeom prst="flowChartAlternateProcess">
            <a:avLst/>
          </a:prstGeom>
          <a:no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8" name="TextBox 17"/>
          <p:cNvSpPr txBox="1"/>
          <p:nvPr/>
        </p:nvSpPr>
        <p:spPr>
          <a:xfrm>
            <a:off x="464249" y="4779006"/>
            <a:ext cx="441146" cy="707886"/>
          </a:xfrm>
          <a:prstGeom prst="rect">
            <a:avLst/>
          </a:prstGeom>
          <a:noFill/>
        </p:spPr>
        <p:txBody>
          <a:bodyPr wrap="none" rtlCol="0">
            <a:spAutoFit/>
          </a:bodyPr>
          <a:lstStyle/>
          <a:p>
            <a:r>
              <a:rPr lang="uk-UA" sz="4000" b="1" dirty="0" smtClean="0">
                <a:solidFill>
                  <a:schemeClr val="accent5">
                    <a:lumMod val="50000"/>
                  </a:schemeClr>
                </a:solidFill>
                <a:latin typeface="Times New Roman" panose="02020603050405020304" pitchFamily="18" charset="0"/>
                <a:cs typeface="Times New Roman" panose="02020603050405020304" pitchFamily="18" charset="0"/>
              </a:rPr>
              <a:t>2</a:t>
            </a:r>
            <a:endParaRPr lang="uk-UA" sz="4000" b="1" dirty="0">
              <a:solidFill>
                <a:schemeClr val="accent5">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8038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Блок-схема: процес 3"/>
          <p:cNvSpPr/>
          <p:nvPr/>
        </p:nvSpPr>
        <p:spPr>
          <a:xfrm>
            <a:off x="1147156" y="432261"/>
            <a:ext cx="9634451" cy="507077"/>
          </a:xfrm>
          <a:prstGeom prst="flowChartProcess">
            <a:avLst/>
          </a:prstGeom>
          <a:solidFill>
            <a:srgbClr val="1F78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latin typeface="Times New Roman" panose="02020603050405020304" pitchFamily="18" charset="0"/>
                <a:cs typeface="Times New Roman" panose="02020603050405020304" pitchFamily="18" charset="0"/>
              </a:rPr>
              <a:t>Застосування норм статті 22 та статті 36 Закону № 1105 в редакції Закону № 4158 </a:t>
            </a:r>
            <a:endParaRPr lang="uk-UA" dirty="0"/>
          </a:p>
        </p:txBody>
      </p:sp>
      <p:sp>
        <p:nvSpPr>
          <p:cNvPr id="5" name="Блок-схема: альтернативний процес 4"/>
          <p:cNvSpPr/>
          <p:nvPr/>
        </p:nvSpPr>
        <p:spPr>
          <a:xfrm>
            <a:off x="498761" y="1072342"/>
            <a:ext cx="10931237" cy="399011"/>
          </a:xfrm>
          <a:prstGeom prst="flowChartAlternateProcess">
            <a:avLst/>
          </a:prstGeom>
          <a:solidFill>
            <a:srgbClr val="B2DF8A"/>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uk-UA" sz="1600" dirty="0" smtClean="0">
                <a:solidFill>
                  <a:srgbClr val="C00000"/>
                </a:solidFill>
                <a:latin typeface="Times New Roman" panose="02020603050405020304" pitchFamily="18" charset="0"/>
                <a:cs typeface="Times New Roman" panose="02020603050405020304" pitchFamily="18" charset="0"/>
              </a:rPr>
              <a:t>Зміни до статті 22 та статті 36 Закону № 1105 будуть застосовуватися до страхових випадків, які </a:t>
            </a:r>
            <a:r>
              <a:rPr lang="uk-UA" sz="1600" dirty="0" err="1" smtClean="0">
                <a:solidFill>
                  <a:srgbClr val="C00000"/>
                </a:solidFill>
                <a:latin typeface="Times New Roman" panose="02020603050405020304" pitchFamily="18" charset="0"/>
                <a:cs typeface="Times New Roman" panose="02020603050405020304" pitchFamily="18" charset="0"/>
              </a:rPr>
              <a:t>розпочнуться</a:t>
            </a:r>
            <a:r>
              <a:rPr lang="uk-UA" sz="1600" dirty="0" smtClean="0">
                <a:solidFill>
                  <a:srgbClr val="C00000"/>
                </a:solidFill>
                <a:latin typeface="Times New Roman" panose="02020603050405020304" pitchFamily="18" charset="0"/>
                <a:cs typeface="Times New Roman" panose="02020603050405020304" pitchFamily="18" charset="0"/>
              </a:rPr>
              <a:t> з 04.04.2025</a:t>
            </a:r>
            <a:r>
              <a:rPr lang="uk-UA" sz="1600" dirty="0" smtClean="0">
                <a:latin typeface="Times New Roman" panose="02020603050405020304" pitchFamily="18" charset="0"/>
                <a:cs typeface="Times New Roman" panose="02020603050405020304" pitchFamily="18" charset="0"/>
              </a:rPr>
              <a:t> </a:t>
            </a:r>
            <a:endParaRPr lang="uk-UA" sz="1600" dirty="0"/>
          </a:p>
        </p:txBody>
      </p:sp>
      <p:sp>
        <p:nvSpPr>
          <p:cNvPr id="12" name="Блок-схема: альтернативний процес 11"/>
          <p:cNvSpPr/>
          <p:nvPr/>
        </p:nvSpPr>
        <p:spPr>
          <a:xfrm>
            <a:off x="498761" y="1637607"/>
            <a:ext cx="10931237" cy="1695797"/>
          </a:xfrm>
          <a:prstGeom prst="flowChartAlternateProcess">
            <a:avLst/>
          </a:prstGeom>
          <a:solidFill>
            <a:srgbClr val="A6CEE3"/>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k-UA" sz="1600" dirty="0" smtClean="0">
                <a:solidFill>
                  <a:srgbClr val="002060"/>
                </a:solidFill>
                <a:latin typeface="Times New Roman" panose="02020603050405020304" pitchFamily="18" charset="0"/>
                <a:cs typeface="Times New Roman" panose="02020603050405020304" pitchFamily="18" charset="0"/>
              </a:rPr>
              <a:t>У зв'язку із заміною в абзаці другому частини першої статті 22 Закону № 1105 у словосполученні «надається за основним місцем роботи (діяльності) та за місцем роботи за сумісництвом (</a:t>
            </a:r>
            <a:r>
              <a:rPr lang="uk-UA" sz="1600" dirty="0" err="1" smtClean="0">
                <a:solidFill>
                  <a:srgbClr val="002060"/>
                </a:solidFill>
                <a:latin typeface="Times New Roman" panose="02020603050405020304" pitchFamily="18" charset="0"/>
                <a:cs typeface="Times New Roman" panose="02020603050405020304" pitchFamily="18" charset="0"/>
              </a:rPr>
              <a:t>наймом</a:t>
            </a:r>
            <a:r>
              <a:rPr lang="uk-UA" sz="1600" dirty="0" smtClean="0">
                <a:solidFill>
                  <a:srgbClr val="002060"/>
                </a:solidFill>
                <a:latin typeface="Times New Roman" panose="02020603050405020304" pitchFamily="18" charset="0"/>
                <a:cs typeface="Times New Roman" panose="02020603050405020304" pitchFamily="18" charset="0"/>
              </a:rPr>
              <a:t>)» сполучника «або» на «та», надання допомоги по тимчасовій непрацездатності, допомоги по вагітності та пологах здійснюється за усіма місцями роботи (діяльності) де особа була застрахована на момент настання страхового випадку.</a:t>
            </a:r>
          </a:p>
          <a:p>
            <a:pPr algn="just"/>
            <a:r>
              <a:rPr lang="uk-UA" sz="1600" dirty="0" smtClean="0">
                <a:solidFill>
                  <a:srgbClr val="002060"/>
                </a:solidFill>
                <a:latin typeface="Times New Roman" panose="02020603050405020304" pitchFamily="18" charset="0"/>
                <a:cs typeface="Times New Roman" panose="02020603050405020304" pitchFamily="18" charset="0"/>
              </a:rPr>
              <a:t>Призначення, обчислення, надання зазначених видів допомоги здійснюється за загальними принципами та підходами визначеними нормами Закону № 1105 лише з однією особливістю передбаченою пунктом 30 Порядку </a:t>
            </a:r>
            <a:r>
              <a:rPr lang="ru-RU" sz="1600" dirty="0" smtClean="0">
                <a:solidFill>
                  <a:srgbClr val="002060"/>
                </a:solidFill>
                <a:latin typeface="Times New Roman" panose="02020603050405020304" pitchFamily="18" charset="0"/>
                <a:cs typeface="Times New Roman" panose="02020603050405020304" pitchFamily="18" charset="0"/>
              </a:rPr>
              <a:t>№ 1266.</a:t>
            </a:r>
            <a:endParaRPr lang="uk-UA" sz="1600" dirty="0" smtClean="0">
              <a:solidFill>
                <a:srgbClr val="002060"/>
              </a:solidFill>
              <a:latin typeface="Times New Roman" panose="02020603050405020304" pitchFamily="18" charset="0"/>
              <a:cs typeface="Times New Roman" panose="02020603050405020304" pitchFamily="18" charset="0"/>
            </a:endParaRPr>
          </a:p>
        </p:txBody>
      </p:sp>
      <p:sp>
        <p:nvSpPr>
          <p:cNvPr id="13" name="Блок-схема: процес 12"/>
          <p:cNvSpPr/>
          <p:nvPr/>
        </p:nvSpPr>
        <p:spPr>
          <a:xfrm>
            <a:off x="498761" y="3566160"/>
            <a:ext cx="10931237" cy="3108960"/>
          </a:xfrm>
          <a:prstGeom prst="flowChartProcess">
            <a:avLst/>
          </a:prstGeom>
          <a:solidFill>
            <a:srgbClr val="B2DF8A"/>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k-UA" sz="1300" dirty="0" smtClean="0">
                <a:solidFill>
                  <a:schemeClr val="accent6">
                    <a:lumMod val="50000"/>
                  </a:schemeClr>
                </a:solidFill>
                <a:latin typeface="Times New Roman" panose="02020603050405020304" pitchFamily="18" charset="0"/>
                <a:cs typeface="Times New Roman" panose="02020603050405020304" pitchFamily="18" charset="0"/>
              </a:rPr>
              <a:t>Пункт 30 Порядку обчислення середньої заробітної плати (доходу, грошового забезпечення) для розрахунку виплат за загальнообов’язковим державним соціальним страхуванням, затвердженого постановою Кабінету Міністрів України від 26.09.2001 № 1266</a:t>
            </a:r>
          </a:p>
          <a:p>
            <a:pPr algn="just"/>
            <a:endParaRPr lang="uk-UA" sz="1300" dirty="0" smtClean="0">
              <a:solidFill>
                <a:schemeClr val="accent6">
                  <a:lumMod val="50000"/>
                </a:schemeClr>
              </a:solidFill>
              <a:latin typeface="Times New Roman" panose="02020603050405020304" pitchFamily="18" charset="0"/>
              <a:cs typeface="Times New Roman" panose="02020603050405020304" pitchFamily="18" charset="0"/>
            </a:endParaRPr>
          </a:p>
          <a:p>
            <a:pPr algn="just"/>
            <a:r>
              <a:rPr lang="uk-UA" sz="1300" dirty="0" smtClean="0">
                <a:solidFill>
                  <a:schemeClr val="accent6">
                    <a:lumMod val="50000"/>
                  </a:schemeClr>
                </a:solidFill>
                <a:latin typeface="Times New Roman" panose="02020603050405020304" pitchFamily="18" charset="0"/>
                <a:cs typeface="Times New Roman" panose="02020603050405020304" pitchFamily="18" charset="0"/>
              </a:rPr>
              <a:t>У разі коли на момент настання страхового випадку застрахована особа працює за сумісництвом, на умовах цивільно-правового договору, провадить підприємницьку або іншу діяльність, пов’язану з отриманням доходу безпосередньо від такої діяльності, </a:t>
            </a:r>
            <a:r>
              <a:rPr lang="uk-UA" sz="1300" u="sng" dirty="0" smtClean="0">
                <a:solidFill>
                  <a:schemeClr val="accent6">
                    <a:lumMod val="50000"/>
                  </a:schemeClr>
                </a:solidFill>
                <a:latin typeface="Times New Roman" panose="02020603050405020304" pitchFamily="18" charset="0"/>
                <a:cs typeface="Times New Roman" panose="02020603050405020304" pitchFamily="18" charset="0"/>
              </a:rPr>
              <a:t>обчислення середньої заробітної плати (суми заробітної плати) здійснюється страхувальниками окремо за основним місцем роботи, за сумісництвом та за місцем (місцями) провадження іншого виду (видів) діяльності</a:t>
            </a:r>
            <a:r>
              <a:rPr lang="uk-UA" sz="1300" dirty="0" smtClean="0">
                <a:solidFill>
                  <a:schemeClr val="accent6">
                    <a:lumMod val="50000"/>
                  </a:schemeClr>
                </a:solidFill>
                <a:latin typeface="Times New Roman" panose="02020603050405020304" pitchFamily="18" charset="0"/>
                <a:cs typeface="Times New Roman" panose="02020603050405020304" pitchFamily="18" charset="0"/>
              </a:rPr>
              <a:t>. </a:t>
            </a:r>
            <a:r>
              <a:rPr lang="uk-UA" sz="1300" u="sng" dirty="0" smtClean="0">
                <a:solidFill>
                  <a:schemeClr val="accent6">
                    <a:lumMod val="50000"/>
                  </a:schemeClr>
                </a:solidFill>
                <a:latin typeface="Times New Roman" panose="02020603050405020304" pitchFamily="18" charset="0"/>
                <a:cs typeface="Times New Roman" panose="02020603050405020304" pitchFamily="18" charset="0"/>
              </a:rPr>
              <a:t>Розрахунковий період у такому разі визначається за кожним місцем роботи окремо</a:t>
            </a:r>
            <a:r>
              <a:rPr lang="uk-UA" sz="1300" dirty="0" smtClean="0">
                <a:solidFill>
                  <a:schemeClr val="accent6">
                    <a:lumMod val="50000"/>
                  </a:schemeClr>
                </a:solidFill>
                <a:latin typeface="Times New Roman" panose="02020603050405020304" pitchFamily="18" charset="0"/>
                <a:cs typeface="Times New Roman" panose="02020603050405020304" pitchFamily="18" charset="0"/>
              </a:rPr>
              <a:t>.</a:t>
            </a:r>
          </a:p>
          <a:p>
            <a:pPr algn="just"/>
            <a:r>
              <a:rPr lang="uk-UA" sz="1300" dirty="0" smtClean="0">
                <a:solidFill>
                  <a:schemeClr val="accent6">
                    <a:lumMod val="50000"/>
                  </a:schemeClr>
                </a:solidFill>
                <a:latin typeface="Times New Roman" panose="02020603050405020304" pitchFamily="18" charset="0"/>
                <a:cs typeface="Times New Roman" panose="02020603050405020304" pitchFamily="18" charset="0"/>
              </a:rPr>
              <a:t>Страхові виплати та оплата перших п’яти днів тимчасової непрацездатності за рахунок коштів роботодавця здійснюються на підставі виданого в установленому порядку листка непрацездатності (у разі видачі листка непрацездатності у формі документа на папері - на підставі його копії, засвідченої підписом керівника і скріпленої печаткою (у разі наявності) за основним місцем роботи) та </a:t>
            </a:r>
            <a:r>
              <a:rPr lang="uk-UA" sz="1300" u="sng" dirty="0" smtClean="0">
                <a:solidFill>
                  <a:schemeClr val="accent6">
                    <a:lumMod val="50000"/>
                  </a:schemeClr>
                </a:solidFill>
                <a:latin typeface="Times New Roman" panose="02020603050405020304" pitchFamily="18" charset="0"/>
                <a:cs typeface="Times New Roman" panose="02020603050405020304" pitchFamily="18" charset="0"/>
              </a:rPr>
              <a:t>довідки про середню заробітну плату за основним місцем роботи</a:t>
            </a:r>
            <a:r>
              <a:rPr lang="uk-UA" sz="1300" dirty="0" smtClean="0">
                <a:solidFill>
                  <a:schemeClr val="accent6">
                    <a:lumMod val="50000"/>
                  </a:schemeClr>
                </a:solidFill>
                <a:latin typeface="Times New Roman" panose="02020603050405020304" pitchFamily="18" charset="0"/>
                <a:cs typeface="Times New Roman" panose="02020603050405020304" pitchFamily="18" charset="0"/>
              </a:rPr>
              <a:t>. Якщо особа працює на кількох роботах за сумісництвом, додатково додаються довідки про середню заробітну плату за місцями роботи за сумісництвом.</a:t>
            </a:r>
          </a:p>
          <a:p>
            <a:pPr algn="just"/>
            <a:r>
              <a:rPr lang="uk-UA" sz="1300" dirty="0" smtClean="0">
                <a:solidFill>
                  <a:schemeClr val="accent6">
                    <a:lumMod val="50000"/>
                  </a:schemeClr>
                </a:solidFill>
                <a:latin typeface="Times New Roman" panose="02020603050405020304" pitchFamily="18" charset="0"/>
                <a:cs typeface="Times New Roman" panose="02020603050405020304" pitchFamily="18" charset="0"/>
              </a:rPr>
              <a:t>У такому разі </a:t>
            </a:r>
            <a:r>
              <a:rPr lang="uk-UA" sz="1300" u="sng" dirty="0" smtClean="0">
                <a:solidFill>
                  <a:schemeClr val="accent6">
                    <a:lumMod val="50000"/>
                  </a:schemeClr>
                </a:solidFill>
                <a:latin typeface="Times New Roman" panose="02020603050405020304" pitchFamily="18" charset="0"/>
                <a:cs typeface="Times New Roman" panose="02020603050405020304" pitchFamily="18" charset="0"/>
              </a:rPr>
              <a:t>сумарна заробітна плата, з якої розраховуються виплати, за місяцями розрахункового періоду за основним місцем роботи та за місцем (місцями) роботи за сумісництвом не може перевищувати розміру максимальної величини бази нарахування єдиного внеску</a:t>
            </a:r>
            <a:r>
              <a:rPr lang="uk-UA" sz="1300" dirty="0" smtClean="0">
                <a:solidFill>
                  <a:schemeClr val="accent6">
                    <a:lumMod val="50000"/>
                  </a:schemeClr>
                </a:solidFill>
                <a:latin typeface="Times New Roman" panose="02020603050405020304" pitchFamily="18" charset="0"/>
                <a:cs typeface="Times New Roman" panose="02020603050405020304" pitchFamily="18" charset="0"/>
              </a:rPr>
              <a:t>.</a:t>
            </a:r>
            <a:endParaRPr lang="uk-UA" sz="1300" dirty="0">
              <a:solidFill>
                <a:schemeClr val="accent6">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5394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Блок-схема: процес 3"/>
          <p:cNvSpPr/>
          <p:nvPr/>
        </p:nvSpPr>
        <p:spPr>
          <a:xfrm>
            <a:off x="1147156" y="432261"/>
            <a:ext cx="9634451" cy="507077"/>
          </a:xfrm>
          <a:prstGeom prst="flowChartProcess">
            <a:avLst/>
          </a:prstGeom>
          <a:solidFill>
            <a:srgbClr val="1F78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latin typeface="Times New Roman" panose="02020603050405020304" pitchFamily="18" charset="0"/>
                <a:cs typeface="Times New Roman" panose="02020603050405020304" pitchFamily="18" charset="0"/>
              </a:rPr>
              <a:t>Застосування норм статті 22 та статті 36 Закону № 1105 в редакції Закону № 4158 </a:t>
            </a:r>
            <a:endParaRPr lang="uk-UA" dirty="0"/>
          </a:p>
        </p:txBody>
      </p:sp>
      <p:sp>
        <p:nvSpPr>
          <p:cNvPr id="12" name="Блок-схема: альтернативний процес 11"/>
          <p:cNvSpPr/>
          <p:nvPr/>
        </p:nvSpPr>
        <p:spPr>
          <a:xfrm>
            <a:off x="498761" y="1118061"/>
            <a:ext cx="10931237" cy="3196244"/>
          </a:xfrm>
          <a:prstGeom prst="flowChartAlternateProcess">
            <a:avLst/>
          </a:prstGeom>
          <a:solidFill>
            <a:srgbClr val="A6CEE3"/>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k-UA" sz="1600" dirty="0" smtClean="0">
                <a:solidFill>
                  <a:srgbClr val="002060"/>
                </a:solidFill>
                <a:latin typeface="Times New Roman" panose="02020603050405020304" pitchFamily="18" charset="0"/>
                <a:cs typeface="Times New Roman" panose="02020603050405020304" pitchFamily="18" charset="0"/>
              </a:rPr>
              <a:t>У зв'язку із викладенням в новій редакції абзацу третього частини третьої статті 36 Закону № 1105 та доповненням абзацу другого частини першої статті 22 Закону № 1105 надання допомоги по тимчасовій непрацездатності внаслідок нещасного випадку на виробництві або професійного захворювання за місцями роботи (діяльності), які не пов'язані із настанням страхового випадку за соціальним страхуванням від нещасного випадку буде здійснюватися за рахунок коштів Пенсійного фонду України з шостого дня непрацездатності відповідно до розділу IV "Загальнообов’язкове державне соціальне страхування у зв’язку з тимчасовою втратою працездатності" Закону № 1105 в розмірі 100 відсотків середньої заробітної плати (оподатковуваного доходу) незалежно від страхового стажу.</a:t>
            </a:r>
          </a:p>
          <a:p>
            <a:pPr algn="just"/>
            <a:endParaRPr lang="uk-UA" sz="1600" dirty="0" smtClean="0">
              <a:solidFill>
                <a:srgbClr val="002060"/>
              </a:solidFill>
              <a:latin typeface="Times New Roman" panose="02020603050405020304" pitchFamily="18" charset="0"/>
              <a:cs typeface="Times New Roman" panose="02020603050405020304" pitchFamily="18" charset="0"/>
            </a:endParaRPr>
          </a:p>
          <a:p>
            <a:pPr algn="just"/>
            <a:r>
              <a:rPr lang="uk-UA" sz="1600" dirty="0" smtClean="0">
                <a:solidFill>
                  <a:srgbClr val="002060"/>
                </a:solidFill>
                <a:latin typeface="Times New Roman" panose="02020603050405020304" pitchFamily="18" charset="0"/>
                <a:cs typeface="Times New Roman" panose="02020603050405020304" pitchFamily="18" charset="0"/>
              </a:rPr>
              <a:t>Водночас допомога по тимчасовій непрацездатності призначається та виплачується роботодавцем, у якого настав страховий випадок за соціальним страхуванням від нещасного випадку, у розмірі 100 відсотків середньої заробітної плати (оподатковуваного доходу). При цьому перші сімнадцять днів тимчасової непрацездатності оплачуються цим роботодавцем за рахунок коштів підприємства, установи, організації. </a:t>
            </a:r>
          </a:p>
        </p:txBody>
      </p:sp>
    </p:spTree>
    <p:extLst>
      <p:ext uri="{BB962C8B-B14F-4D97-AF65-F5344CB8AC3E}">
        <p14:creationId xmlns:p14="http://schemas.microsoft.com/office/powerpoint/2010/main" val="4188198086"/>
      </p:ext>
    </p:extLst>
  </p:cSld>
  <p:clrMapOvr>
    <a:masterClrMapping/>
  </p:clrMapOvr>
</p:sld>
</file>

<file path=ppt/theme/theme1.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TotalTime>
  <Words>951</Words>
  <Application>Microsoft Office PowerPoint</Application>
  <PresentationFormat>Широкий екран</PresentationFormat>
  <Paragraphs>30</Paragraphs>
  <Slides>5</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5</vt:i4>
      </vt:variant>
    </vt:vector>
  </HeadingPairs>
  <TitlesOfParts>
    <vt:vector size="10" baseType="lpstr">
      <vt:lpstr>Arial</vt:lpstr>
      <vt:lpstr>Calibri</vt:lpstr>
      <vt:lpstr>Calibri Light</vt:lpstr>
      <vt:lpstr>Times New Roman</vt:lpstr>
      <vt:lpstr>Тема Office</vt:lpstr>
      <vt:lpstr>Презентація PowerPoint</vt:lpstr>
      <vt:lpstr>Презентація PowerPoint</vt:lpstr>
      <vt:lpstr>Презентація PowerPoint</vt:lpstr>
      <vt:lpstr>Презентація PowerPoint</vt:lpstr>
      <vt:lpstr>Презентація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Cherednyk</dc:creator>
  <cp:lastModifiedBy>Cherednyk</cp:lastModifiedBy>
  <cp:revision>32</cp:revision>
  <dcterms:created xsi:type="dcterms:W3CDTF">2025-02-05T08:32:58Z</dcterms:created>
  <dcterms:modified xsi:type="dcterms:W3CDTF">2025-02-13T08:10:29Z</dcterms:modified>
</cp:coreProperties>
</file>