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3" r:id="rId17"/>
    <p:sldId id="274" r:id="rId18"/>
    <p:sldId id="275" r:id="rId19"/>
    <p:sldId id="278" r:id="rId20"/>
    <p:sldId id="276" r:id="rId21"/>
    <p:sldId id="277"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6EF11CA9-1174-47CE-A2A2-039400B6CADD}" type="datetimeFigureOut">
              <a:rPr lang="uk-UA" smtClean="0"/>
              <a:t>10.02.2025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156469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6EF11CA9-1174-47CE-A2A2-039400B6CADD}" type="datetimeFigureOut">
              <a:rPr lang="uk-UA" smtClean="0"/>
              <a:t>10.02.2025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213594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6EF11CA9-1174-47CE-A2A2-039400B6CADD}" type="datetimeFigureOut">
              <a:rPr lang="uk-UA" smtClean="0"/>
              <a:t>10.02.2025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291151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6EF11CA9-1174-47CE-A2A2-039400B6CADD}" type="datetimeFigureOut">
              <a:rPr lang="uk-UA" smtClean="0"/>
              <a:t>10.02.2025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171457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6EF11CA9-1174-47CE-A2A2-039400B6CADD}" type="datetimeFigureOut">
              <a:rPr lang="uk-UA" smtClean="0"/>
              <a:t>10.02.2025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387666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6EF11CA9-1174-47CE-A2A2-039400B6CADD}" type="datetimeFigureOut">
              <a:rPr lang="uk-UA" smtClean="0"/>
              <a:t>10.02.2025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418410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6EF11CA9-1174-47CE-A2A2-039400B6CADD}" type="datetimeFigureOut">
              <a:rPr lang="uk-UA" smtClean="0"/>
              <a:t>10.02.2025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118854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6EF11CA9-1174-47CE-A2A2-039400B6CADD}" type="datetimeFigureOut">
              <a:rPr lang="uk-UA" smtClean="0"/>
              <a:t>10.02.2025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190467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6EF11CA9-1174-47CE-A2A2-039400B6CADD}" type="datetimeFigureOut">
              <a:rPr lang="uk-UA" smtClean="0"/>
              <a:t>10.02.2025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87308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6EF11CA9-1174-47CE-A2A2-039400B6CADD}" type="datetimeFigureOut">
              <a:rPr lang="uk-UA" smtClean="0"/>
              <a:t>10.02.2025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394699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6EF11CA9-1174-47CE-A2A2-039400B6CADD}" type="datetimeFigureOut">
              <a:rPr lang="uk-UA" smtClean="0"/>
              <a:t>10.02.2025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E0DB7BC-7BFF-4178-A108-4D74599A75BA}" type="slidenum">
              <a:rPr lang="uk-UA" smtClean="0"/>
              <a:t>‹№›</a:t>
            </a:fld>
            <a:endParaRPr lang="uk-UA"/>
          </a:p>
        </p:txBody>
      </p:sp>
    </p:spTree>
    <p:extLst>
      <p:ext uri="{BB962C8B-B14F-4D97-AF65-F5344CB8AC3E}">
        <p14:creationId xmlns:p14="http://schemas.microsoft.com/office/powerpoint/2010/main" val="223020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11CA9-1174-47CE-A2A2-039400B6CADD}" type="datetimeFigureOut">
              <a:rPr lang="uk-UA" smtClean="0"/>
              <a:t>10.02.2025</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DB7BC-7BFF-4178-A108-4D74599A75BA}" type="slidenum">
              <a:rPr lang="uk-UA" smtClean="0"/>
              <a:t>‹№›</a:t>
            </a:fld>
            <a:endParaRPr lang="uk-UA"/>
          </a:p>
        </p:txBody>
      </p:sp>
    </p:spTree>
    <p:extLst>
      <p:ext uri="{BB962C8B-B14F-4D97-AF65-F5344CB8AC3E}">
        <p14:creationId xmlns:p14="http://schemas.microsoft.com/office/powerpoint/2010/main" val="174398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4144934090"/>
              </p:ext>
            </p:extLst>
          </p:nvPr>
        </p:nvGraphicFramePr>
        <p:xfrm>
          <a:off x="1881448" y="1471354"/>
          <a:ext cx="8412480" cy="3224408"/>
        </p:xfrm>
        <a:graphic>
          <a:graphicData uri="http://schemas.openxmlformats.org/drawingml/2006/table">
            <a:tbl>
              <a:tblPr firstRow="1" firstCol="1" bandRow="1"/>
              <a:tblGrid>
                <a:gridCol w="8412480">
                  <a:extLst>
                    <a:ext uri="{9D8B030D-6E8A-4147-A177-3AD203B41FA5}">
                      <a16:colId xmlns:a16="http://schemas.microsoft.com/office/drawing/2014/main" val="2924056176"/>
                    </a:ext>
                  </a:extLst>
                </a:gridCol>
              </a:tblGrid>
              <a:tr h="624652">
                <a:tc>
                  <a:txBody>
                    <a:bodyPr/>
                    <a:lstStyle/>
                    <a:p>
                      <a:pPr algn="l">
                        <a:lnSpc>
                          <a:spcPct val="107000"/>
                        </a:lnSpc>
                        <a:spcAft>
                          <a:spcPts val="0"/>
                        </a:spcAft>
                      </a:pPr>
                      <a:r>
                        <a:rPr lang="uk-UA" sz="1200">
                          <a:effectLst/>
                          <a:latin typeface="Calibri" panose="020F0502020204030204" pitchFamily="34" charset="0"/>
                          <a:ea typeface="Times New Roman" panose="02020603050405020304" pitchFamily="18" charset="0"/>
                          <a:cs typeface="Times New Roman" panose="02020603050405020304" pitchFamily="18" charset="0"/>
                        </a:rPr>
                        <a:t> </a:t>
                      </a:r>
                      <a:endParaRPr lang="uk-U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137160" marB="137160">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23123720"/>
                  </a:ext>
                </a:extLst>
              </a:tr>
              <a:tr h="729126">
                <a:tc>
                  <a:txBody>
                    <a:bodyPr/>
                    <a:lstStyle/>
                    <a:p>
                      <a:pPr algn="l">
                        <a:lnSpc>
                          <a:spcPct val="90000"/>
                        </a:lnSpc>
                        <a:spcAft>
                          <a:spcPts val="0"/>
                        </a:spcAft>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Страховий стаж за загальнообов’язковим державним соціальним страхуванням у зв’язку з тимчасовою втратою працездатності</a:t>
                      </a:r>
                      <a:endParaRPr lang="uk-UA"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3025" marT="0" marB="0">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1138041"/>
                  </a:ext>
                </a:extLst>
              </a:tr>
              <a:tr h="624652">
                <a:tc>
                  <a:txBody>
                    <a:bodyPr/>
                    <a:lstStyle/>
                    <a:p>
                      <a:pPr algn="l">
                        <a:lnSpc>
                          <a:spcPct val="107000"/>
                        </a:lnSpc>
                        <a:spcAft>
                          <a:spcPts val="0"/>
                        </a:spcAft>
                      </a:pPr>
                      <a:r>
                        <a:rPr lang="uk-UA"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uk-U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137160" marB="137160">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4803020"/>
                  </a:ext>
                </a:extLst>
              </a:tr>
            </a:tbl>
          </a:graphicData>
        </a:graphic>
      </p:graphicFrame>
      <p:graphicFrame>
        <p:nvGraphicFramePr>
          <p:cNvPr id="6" name="Таблиця 5"/>
          <p:cNvGraphicFramePr>
            <a:graphicFrameLocks noGrp="1"/>
          </p:cNvGraphicFramePr>
          <p:nvPr>
            <p:extLst>
              <p:ext uri="{D42A27DB-BD31-4B8C-83A1-F6EECF244321}">
                <p14:modId xmlns:p14="http://schemas.microsoft.com/office/powerpoint/2010/main" val="1844096401"/>
              </p:ext>
            </p:extLst>
          </p:nvPr>
        </p:nvGraphicFramePr>
        <p:xfrm>
          <a:off x="1881448" y="5636982"/>
          <a:ext cx="8111734" cy="585978"/>
        </p:xfrm>
        <a:graphic>
          <a:graphicData uri="http://schemas.openxmlformats.org/drawingml/2006/table">
            <a:tbl>
              <a:tblPr firstRow="1" firstCol="1" bandRow="1"/>
              <a:tblGrid>
                <a:gridCol w="8111734">
                  <a:extLst>
                    <a:ext uri="{9D8B030D-6E8A-4147-A177-3AD203B41FA5}">
                      <a16:colId xmlns:a16="http://schemas.microsoft.com/office/drawing/2014/main" val="1649950928"/>
                    </a:ext>
                  </a:extLst>
                </a:gridCol>
              </a:tblGrid>
              <a:tr h="0">
                <a:tc>
                  <a:txBody>
                    <a:bodyPr/>
                    <a:lstStyle/>
                    <a:p>
                      <a:pPr algn="l">
                        <a:lnSpc>
                          <a:spcPct val="107000"/>
                        </a:lnSpc>
                        <a:spcAft>
                          <a:spcPts val="0"/>
                        </a:spcAft>
                      </a:pP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137160" marB="137160">
                    <a:lnL>
                      <a:noFill/>
                    </a:lnL>
                    <a:lnR>
                      <a:noFill/>
                    </a:lnR>
                    <a:lnT>
                      <a:noFill/>
                    </a:lnT>
                    <a:lnB>
                      <a:noFill/>
                    </a:lnB>
                  </a:tcPr>
                </a:tc>
                <a:extLst>
                  <a:ext uri="{0D108BD9-81ED-4DB2-BD59-A6C34878D82A}">
                    <a16:rowId xmlns:a16="http://schemas.microsoft.com/office/drawing/2014/main" val="2968608630"/>
                  </a:ext>
                </a:extLst>
              </a:tr>
            </a:tbl>
          </a:graphicData>
        </a:graphic>
      </p:graphicFrame>
    </p:spTree>
    <p:extLst>
      <p:ext uri="{BB962C8B-B14F-4D97-AF65-F5344CB8AC3E}">
        <p14:creationId xmlns:p14="http://schemas.microsoft.com/office/powerpoint/2010/main" val="3149003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490451"/>
            <a:ext cx="10515600" cy="5686512"/>
          </a:xfrm>
        </p:spPr>
        <p:txBody>
          <a:bodyPr>
            <a:normAutofit/>
          </a:bodyPr>
          <a:lstStyle/>
          <a:p>
            <a:pPr marL="0" indent="0" algn="just">
              <a:spcAft>
                <a:spcPts val="0"/>
              </a:spcAft>
              <a:buNone/>
            </a:pPr>
            <a:r>
              <a:rPr lang="uk-UA" sz="2600" i="1" dirty="0">
                <a:latin typeface="Times New Roman" panose="02020603050405020304" pitchFamily="18" charset="0"/>
                <a:ea typeface="Times New Roman" panose="02020603050405020304" pitchFamily="18" charset="0"/>
              </a:rPr>
              <a:t>5.3. Страховий стаж в період до </a:t>
            </a:r>
            <a:r>
              <a:rPr lang="uk-UA" sz="2600" i="1" dirty="0" smtClean="0">
                <a:latin typeface="Times New Roman" panose="02020603050405020304" pitchFamily="18" charset="0"/>
                <a:ea typeface="Times New Roman" panose="02020603050405020304" pitchFamily="18" charset="0"/>
              </a:rPr>
              <a:t>27.02.2001</a:t>
            </a:r>
          </a:p>
          <a:p>
            <a:pPr marL="0" indent="0" algn="just">
              <a:spcAft>
                <a:spcPts val="0"/>
              </a:spcAft>
              <a:buNone/>
            </a:pPr>
            <a:endParaRPr lang="uk-UA" sz="2400" dirty="0" smtClean="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uk-UA" sz="2400" spc="-10" dirty="0">
                <a:latin typeface="Times New Roman" panose="02020603050405020304" pitchFamily="18" charset="0"/>
                <a:ea typeface="Times New Roman" panose="02020603050405020304" pitchFamily="18" charset="0"/>
              </a:rPr>
              <a:t>Визначення загального трудового стажу, набутого особою до набрання чинності Закону України від 18.01.2001 № 2240 “Про загальнообов’язкове державне соціальне страхування у зв’язку з тимчасовою втратою працездатності та витратами, зумовленими похованням”, здійснюється відповідно до Правил обчислення загального трудового стажу для призначення працівникам допомоги по тимчасовій непрацездатності, затверджених постановою Кабінету Міністрів України від 19.10.1998 № </a:t>
            </a:r>
            <a:r>
              <a:rPr lang="uk-UA" sz="2400" spc="-10" dirty="0" smtClean="0">
                <a:latin typeface="Times New Roman" panose="02020603050405020304" pitchFamily="18" charset="0"/>
                <a:ea typeface="Times New Roman" panose="02020603050405020304" pitchFamily="18" charset="0"/>
              </a:rPr>
              <a:t>1658, </a:t>
            </a:r>
            <a:r>
              <a:rPr lang="uk-UA" sz="2400" spc="-10" dirty="0">
                <a:latin typeface="Times New Roman" panose="02020603050405020304" pitchFamily="18" charset="0"/>
                <a:ea typeface="Times New Roman" panose="02020603050405020304" pitchFamily="18" charset="0"/>
              </a:rPr>
              <a:t>а до набрання чинності Правил № 1658 – відповідно до Правил обчислення безперервного трудового стажу робітників та службовців при призначенні допомоги по державному соціальному страхуванню, затверджених постановою Ради Міністрів СРСР від 13.04.1973 № </a:t>
            </a:r>
            <a:r>
              <a:rPr lang="uk-UA" sz="2400" spc="-10" dirty="0" smtClean="0">
                <a:latin typeface="Times New Roman" panose="02020603050405020304" pitchFamily="18" charset="0"/>
                <a:ea typeface="Times New Roman" panose="02020603050405020304" pitchFamily="18" charset="0"/>
              </a:rPr>
              <a:t>252.</a:t>
            </a:r>
          </a:p>
        </p:txBody>
      </p:sp>
    </p:spTree>
    <p:extLst>
      <p:ext uri="{BB962C8B-B14F-4D97-AF65-F5344CB8AC3E}">
        <p14:creationId xmlns:p14="http://schemas.microsoft.com/office/powerpoint/2010/main" val="4145501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9973"/>
          </a:xfrm>
        </p:spPr>
        <p:txBody>
          <a:bodyPr>
            <a:normAutofit fontScale="90000"/>
          </a:bodyPr>
          <a:lstStyle/>
          <a:p>
            <a:pPr>
              <a:spcAft>
                <a:spcPts val="0"/>
              </a:spcAft>
            </a:pPr>
            <a:r>
              <a:rPr lang="uk-UA" sz="3200" b="1" i="1" dirty="0">
                <a:latin typeface="Times New Roman" panose="02020603050405020304" pitchFamily="18" charset="0"/>
                <a:ea typeface="Times New Roman" panose="02020603050405020304" pitchFamily="18" charset="0"/>
              </a:rPr>
              <a:t>6. Страховий стаж </a:t>
            </a:r>
            <a:r>
              <a:rPr lang="uk-UA" sz="3200" b="1" i="1" dirty="0" smtClean="0">
                <a:latin typeface="Times New Roman" panose="02020603050405020304" pitchFamily="18" charset="0"/>
                <a:ea typeface="Times New Roman" panose="02020603050405020304" pitchFamily="18" charset="0"/>
              </a:rPr>
              <a:t>за </a:t>
            </a:r>
            <a:r>
              <a:rPr lang="uk-UA" sz="3200" b="1" i="1" dirty="0">
                <a:latin typeface="Times New Roman" panose="02020603050405020304" pitchFamily="18" charset="0"/>
                <a:ea typeface="Times New Roman" panose="02020603050405020304" pitchFamily="18" charset="0"/>
              </a:rPr>
              <a:t>період участі в добровільному </a:t>
            </a:r>
            <a:r>
              <a:rPr lang="uk-UA" sz="3200" b="1" i="1" dirty="0" smtClean="0">
                <a:latin typeface="Times New Roman" panose="02020603050405020304" pitchFamily="18" charset="0"/>
                <a:ea typeface="Times New Roman" panose="02020603050405020304" pitchFamily="18" charset="0"/>
              </a:rPr>
              <a:t>страхуванні</a:t>
            </a:r>
            <a:endParaRPr lang="uk-UA" sz="3200" dirty="0"/>
          </a:p>
        </p:txBody>
      </p:sp>
      <p:sp>
        <p:nvSpPr>
          <p:cNvPr id="3" name="Місце для вмісту 2"/>
          <p:cNvSpPr>
            <a:spLocks noGrp="1"/>
          </p:cNvSpPr>
          <p:nvPr>
            <p:ph idx="1"/>
          </p:nvPr>
        </p:nvSpPr>
        <p:spPr>
          <a:xfrm>
            <a:off x="838200" y="1371599"/>
            <a:ext cx="10515600" cy="5245331"/>
          </a:xfrm>
        </p:spPr>
        <p:txBody>
          <a:bodyPr>
            <a:normAutofit fontScale="32500" lnSpcReduction="20000"/>
          </a:bodyPr>
          <a:lstStyle/>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До страхового стажу зараховуються періоди коли фізична особа брала добровільну участь у системі загальнообов’язкового державного соціального страхування та сплачувала страхові внески на загальнообов’язкове державне соціальне страхування у зв’язку з тимчасовою втратою працездатності.</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З 01.01.201</a:t>
            </a:r>
            <a:r>
              <a:rPr lang="en-US" sz="4000" dirty="0">
                <a:latin typeface="Times New Roman" panose="02020603050405020304" pitchFamily="18" charset="0"/>
                <a:ea typeface="Times New Roman" panose="02020603050405020304" pitchFamily="18" charset="0"/>
              </a:rPr>
              <a:t>1</a:t>
            </a:r>
            <a:r>
              <a:rPr lang="uk-UA" sz="4000" dirty="0">
                <a:latin typeface="Times New Roman" panose="02020603050405020304" pitchFamily="18" charset="0"/>
                <a:ea typeface="Times New Roman" panose="02020603050405020304" pitchFamily="18" charset="0"/>
              </a:rPr>
              <a:t> до теперішнього часу члени особистого селянського господарства, якщо вони не належать до осіб, які підлягають страхуванню.</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З 01.01.2011 до 31.12.2015 фізичні особи – підприємці, у тому числі ті, які обрали спрощену систему оподаткування; особи, які </a:t>
            </a:r>
            <a:r>
              <a:rPr lang="uk-UA" sz="4000" dirty="0" smtClean="0">
                <a:latin typeface="Times New Roman" panose="02020603050405020304" pitchFamily="18" charset="0"/>
                <a:ea typeface="Times New Roman" panose="02020603050405020304" pitchFamily="18" charset="0"/>
              </a:rPr>
              <a:t>провадили </a:t>
            </a:r>
            <a:r>
              <a:rPr lang="uk-UA" sz="4000" dirty="0">
                <a:latin typeface="Times New Roman" panose="02020603050405020304" pitchFamily="18" charset="0"/>
                <a:ea typeface="Times New Roman" panose="02020603050405020304" pitchFamily="18" charset="0"/>
              </a:rPr>
              <a:t>незалежну професійну діяльність, а саме наукову, літературну, артистичну, художню, освітню або викладацьку, а також медичну, юридичну практику, в тому числі адвокатську, нотаріальну діяльність, або особи, які </a:t>
            </a:r>
            <a:r>
              <a:rPr lang="uk-UA" sz="4000" dirty="0" smtClean="0">
                <a:latin typeface="Times New Roman" panose="02020603050405020304" pitchFamily="18" charset="0"/>
                <a:ea typeface="Times New Roman" panose="02020603050405020304" pitchFamily="18" charset="0"/>
              </a:rPr>
              <a:t>провадили </a:t>
            </a:r>
            <a:r>
              <a:rPr lang="uk-UA" sz="4000" dirty="0">
                <a:latin typeface="Times New Roman" panose="02020603050405020304" pitchFamily="18" charset="0"/>
                <a:ea typeface="Times New Roman" panose="02020603050405020304" pitchFamily="18" charset="0"/>
              </a:rPr>
              <a:t>релігійну (місіонерську) діяльність, іншу подібну діяльність та </a:t>
            </a:r>
            <a:r>
              <a:rPr lang="uk-UA" sz="4000" dirty="0" smtClean="0">
                <a:latin typeface="Times New Roman" panose="02020603050405020304" pitchFamily="18" charset="0"/>
                <a:ea typeface="Times New Roman" panose="02020603050405020304" pitchFamily="18" charset="0"/>
              </a:rPr>
              <a:t>отримували </a:t>
            </a:r>
            <a:r>
              <a:rPr lang="uk-UA" sz="4000" dirty="0">
                <a:latin typeface="Times New Roman" panose="02020603050405020304" pitchFamily="18" charset="0"/>
                <a:ea typeface="Times New Roman" panose="02020603050405020304" pitchFamily="18" charset="0"/>
              </a:rPr>
              <a:t>дохід від цієї діяльності; громадяни України, які </a:t>
            </a:r>
            <a:r>
              <a:rPr lang="uk-UA" sz="4000" dirty="0" smtClean="0">
                <a:latin typeface="Times New Roman" panose="02020603050405020304" pitchFamily="18" charset="0"/>
                <a:ea typeface="Times New Roman" panose="02020603050405020304" pitchFamily="18" charset="0"/>
              </a:rPr>
              <a:t>працювали </a:t>
            </a:r>
            <a:r>
              <a:rPr lang="uk-UA" sz="4000" dirty="0">
                <a:latin typeface="Times New Roman" panose="02020603050405020304" pitchFamily="18" charset="0"/>
                <a:ea typeface="Times New Roman" panose="02020603050405020304" pitchFamily="18" charset="0"/>
              </a:rPr>
              <a:t>за межами України.</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З 01.01.2011 до 31.12.2017 члени фермерського господарства, якщо вони не </a:t>
            </a:r>
            <a:r>
              <a:rPr lang="uk-UA" sz="4000" dirty="0" smtClean="0">
                <a:latin typeface="Times New Roman" panose="02020603050405020304" pitchFamily="18" charset="0"/>
                <a:ea typeface="Times New Roman" panose="02020603050405020304" pitchFamily="18" charset="0"/>
              </a:rPr>
              <a:t>належали </a:t>
            </a:r>
            <a:r>
              <a:rPr lang="uk-UA" sz="4000" dirty="0">
                <a:latin typeface="Times New Roman" panose="02020603050405020304" pitchFamily="18" charset="0"/>
                <a:ea typeface="Times New Roman" panose="02020603050405020304" pitchFamily="18" charset="0"/>
              </a:rPr>
              <a:t>до осіб, які </a:t>
            </a:r>
            <a:r>
              <a:rPr lang="uk-UA" sz="4000" dirty="0" smtClean="0">
                <a:latin typeface="Times New Roman" panose="02020603050405020304" pitchFamily="18" charset="0"/>
                <a:ea typeface="Times New Roman" panose="02020603050405020304" pitchFamily="18" charset="0"/>
              </a:rPr>
              <a:t>підлягали </a:t>
            </a:r>
            <a:r>
              <a:rPr lang="uk-UA" sz="4000" dirty="0">
                <a:latin typeface="Times New Roman" panose="02020603050405020304" pitchFamily="18" charset="0"/>
                <a:ea typeface="Times New Roman" panose="02020603050405020304" pitchFamily="18" charset="0"/>
              </a:rPr>
              <a:t>страхуванню.</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До 31.12.2010 особи, які </a:t>
            </a:r>
            <a:r>
              <a:rPr lang="uk-UA" sz="4000" dirty="0" smtClean="0">
                <a:latin typeface="Times New Roman" panose="02020603050405020304" pitchFamily="18" charset="0"/>
                <a:ea typeface="Times New Roman" panose="02020603050405020304" pitchFamily="18" charset="0"/>
              </a:rPr>
              <a:t>забезпечували </a:t>
            </a:r>
            <a:r>
              <a:rPr lang="uk-UA" sz="4000" dirty="0">
                <a:latin typeface="Times New Roman" panose="02020603050405020304" pitchFamily="18" charset="0"/>
                <a:ea typeface="Times New Roman" panose="02020603050405020304" pitchFamily="18" charset="0"/>
              </a:rPr>
              <a:t>себе роботою самостійно (особи, які </a:t>
            </a:r>
            <a:r>
              <a:rPr lang="uk-UA" sz="4000" dirty="0" smtClean="0">
                <a:latin typeface="Times New Roman" panose="02020603050405020304" pitchFamily="18" charset="0"/>
                <a:ea typeface="Times New Roman" panose="02020603050405020304" pitchFamily="18" charset="0"/>
              </a:rPr>
              <a:t>займалися </a:t>
            </a:r>
            <a:r>
              <a:rPr lang="uk-UA" sz="4000" dirty="0">
                <a:latin typeface="Times New Roman" panose="02020603050405020304" pitchFamily="18" charset="0"/>
                <a:ea typeface="Times New Roman" panose="02020603050405020304" pitchFamily="18" charset="0"/>
              </a:rPr>
              <a:t>підприємницькою, адвокатською, нотаріальною, творчою та іншою діяльністю, пов’язаною з одержанням доходу безпосередньо від цієї діяльності, в тому числі члени творчих спілок, творчі працівники, які не є членами творчих спілок);</a:t>
            </a:r>
          </a:p>
          <a:p>
            <a:pPr marL="230400" indent="0" algn="just">
              <a:lnSpc>
                <a:spcPct val="120000"/>
              </a:lnSpc>
              <a:spcAft>
                <a:spcPts val="0"/>
              </a:spcAft>
              <a:buNone/>
            </a:pPr>
            <a:r>
              <a:rPr lang="uk-UA" sz="4000" dirty="0">
                <a:latin typeface="Times New Roman" panose="02020603050405020304" pitchFamily="18" charset="0"/>
                <a:ea typeface="Times New Roman" panose="02020603050405020304" pitchFamily="18" charset="0"/>
              </a:rPr>
              <a:t>громадяни України, які </a:t>
            </a:r>
            <a:r>
              <a:rPr lang="uk-UA" sz="4000" dirty="0" smtClean="0">
                <a:latin typeface="Times New Roman" panose="02020603050405020304" pitchFamily="18" charset="0"/>
                <a:ea typeface="Times New Roman" panose="02020603050405020304" pitchFamily="18" charset="0"/>
              </a:rPr>
              <a:t>працювали </a:t>
            </a:r>
            <a:r>
              <a:rPr lang="uk-UA" sz="4000" dirty="0">
                <a:latin typeface="Times New Roman" panose="02020603050405020304" pitchFamily="18" charset="0"/>
                <a:ea typeface="Times New Roman" panose="02020603050405020304" pitchFamily="18" charset="0"/>
              </a:rPr>
              <a:t>за межами території України і не </a:t>
            </a:r>
            <a:r>
              <a:rPr lang="uk-UA" sz="4000" dirty="0" smtClean="0">
                <a:latin typeface="Times New Roman" panose="02020603050405020304" pitchFamily="18" charset="0"/>
                <a:ea typeface="Times New Roman" panose="02020603050405020304" pitchFamily="18" charset="0"/>
              </a:rPr>
              <a:t>були застраховані </a:t>
            </a:r>
            <a:r>
              <a:rPr lang="uk-UA" sz="4000" dirty="0">
                <a:latin typeface="Times New Roman" panose="02020603050405020304" pitchFamily="18" charset="0"/>
                <a:ea typeface="Times New Roman" panose="02020603050405020304" pitchFamily="18" charset="0"/>
              </a:rPr>
              <a:t>в системі соціального страхування країни, в якій вони </a:t>
            </a:r>
            <a:r>
              <a:rPr lang="uk-UA" sz="4000" dirty="0" smtClean="0">
                <a:latin typeface="Times New Roman" panose="02020603050405020304" pitchFamily="18" charset="0"/>
                <a:ea typeface="Times New Roman" panose="02020603050405020304" pitchFamily="18" charset="0"/>
              </a:rPr>
              <a:t>перебували </a:t>
            </a:r>
            <a:r>
              <a:rPr lang="uk-UA" sz="4000" dirty="0">
                <a:latin typeface="Times New Roman" panose="02020603050405020304" pitchFamily="18" charset="0"/>
                <a:ea typeface="Times New Roman" panose="02020603050405020304" pitchFamily="18" charset="0"/>
              </a:rPr>
              <a:t>(якщо інше не передбачено міжнародними договорами України, згода на які надана Верховною Радою України);</a:t>
            </a:r>
          </a:p>
          <a:p>
            <a:pPr marL="230400" indent="0" algn="just">
              <a:lnSpc>
                <a:spcPct val="120000"/>
              </a:lnSpc>
              <a:spcAft>
                <a:spcPts val="0"/>
              </a:spcAft>
              <a:buNone/>
            </a:pPr>
            <a:r>
              <a:rPr lang="uk-UA" sz="4000" dirty="0">
                <a:latin typeface="Times New Roman" panose="02020603050405020304" pitchFamily="18" charset="0"/>
                <a:ea typeface="Times New Roman" panose="02020603050405020304" pitchFamily="18" charset="0"/>
              </a:rPr>
              <a:t>фізичні особи, які </a:t>
            </a:r>
            <a:r>
              <a:rPr lang="uk-UA" sz="4000" dirty="0" smtClean="0">
                <a:latin typeface="Times New Roman" panose="02020603050405020304" pitchFamily="18" charset="0"/>
                <a:ea typeface="Times New Roman" panose="02020603050405020304" pitchFamily="18" charset="0"/>
              </a:rPr>
              <a:t>виконували </a:t>
            </a:r>
            <a:r>
              <a:rPr lang="uk-UA" sz="4000" dirty="0">
                <a:latin typeface="Times New Roman" panose="02020603050405020304" pitchFamily="18" charset="0"/>
                <a:ea typeface="Times New Roman" panose="02020603050405020304" pitchFamily="18" charset="0"/>
              </a:rPr>
              <a:t>роботи (послуги) за цивільно-правовими угодами.</a:t>
            </a:r>
          </a:p>
          <a:p>
            <a:pPr marL="0" indent="0" algn="just">
              <a:lnSpc>
                <a:spcPct val="120000"/>
              </a:lnSpc>
              <a:spcAft>
                <a:spcPts val="0"/>
              </a:spcAft>
              <a:buNone/>
            </a:pPr>
            <a:r>
              <a:rPr lang="uk-UA" dirty="0">
                <a:latin typeface="Times New Roman" panose="02020603050405020304" pitchFamily="18" charset="0"/>
                <a:ea typeface="Times New Roman" panose="02020603050405020304" pitchFamily="18" charset="0"/>
              </a:rPr>
              <a:t> </a:t>
            </a:r>
          </a:p>
          <a:p>
            <a:pPr marL="0" indent="0" algn="just">
              <a:lnSpc>
                <a:spcPct val="120000"/>
              </a:lnSpc>
              <a:spcAft>
                <a:spcPts val="0"/>
              </a:spcAft>
              <a:buNone/>
            </a:pPr>
            <a:r>
              <a:rPr lang="uk-UA" sz="3700" i="1" dirty="0" smtClean="0">
                <a:effectLst/>
                <a:latin typeface="Times New Roman" panose="02020603050405020304" pitchFamily="18" charset="0"/>
                <a:ea typeface="Times New Roman" panose="02020603050405020304" pitchFamily="18" charset="0"/>
              </a:rPr>
              <a:t>Примітка: питання добровільного страхування в період 2005–2010 роки було врегульовано нормами Порядку страхування осіб на добровільних засадах за загальнообов’язковим державним соціальним страхуванням у зв’язку з тимчасовою втратою працездатності та витратами, зумовленими народженням та похованням, затвердженого постановою правління Фонду соціального страхування з тимчасової втрати працездатності від 02.06.2005 № 62, починаючи з 2011 року добровільне страхування врегульовується нормами статті 10 Закону України від 08.07.2010 № 2464 “Про збір та облік єдиного внеску на загальнообов’язкове державне соціальне страхування”.</a:t>
            </a:r>
            <a:endParaRPr lang="uk-UA" sz="3700" i="1" dirty="0"/>
          </a:p>
        </p:txBody>
      </p:sp>
    </p:spTree>
    <p:extLst>
      <p:ext uri="{BB962C8B-B14F-4D97-AF65-F5344CB8AC3E}">
        <p14:creationId xmlns:p14="http://schemas.microsoft.com/office/powerpoint/2010/main" val="437127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0468"/>
          </a:xfrm>
        </p:spPr>
        <p:txBody>
          <a:bodyPr>
            <a:normAutofit/>
          </a:bodyPr>
          <a:lstStyle/>
          <a:p>
            <a:pPr>
              <a:spcAft>
                <a:spcPts val="0"/>
              </a:spcAft>
            </a:pPr>
            <a:r>
              <a:rPr lang="uk-UA" sz="3200" b="1" i="1" dirty="0">
                <a:latin typeface="Times New Roman" panose="02020603050405020304" pitchFamily="18" charset="0"/>
                <a:ea typeface="Times New Roman" panose="02020603050405020304" pitchFamily="18" charset="0"/>
              </a:rPr>
              <a:t>7. Страховий стаж </a:t>
            </a:r>
            <a:r>
              <a:rPr lang="uk-UA" sz="3200" b="1" i="1" dirty="0" smtClean="0">
                <a:latin typeface="Times New Roman" panose="02020603050405020304" pitchFamily="18" charset="0"/>
                <a:ea typeface="Times New Roman" panose="02020603050405020304" pitchFamily="18" charset="0"/>
              </a:rPr>
              <a:t>без </a:t>
            </a:r>
            <a:r>
              <a:rPr lang="uk-UA" sz="3200" b="1" i="1" dirty="0">
                <a:latin typeface="Times New Roman" panose="02020603050405020304" pitchFamily="18" charset="0"/>
                <a:ea typeface="Times New Roman" panose="02020603050405020304" pitchFamily="18" charset="0"/>
              </a:rPr>
              <a:t>сплати страхових </a:t>
            </a:r>
            <a:r>
              <a:rPr lang="uk-UA" sz="3200" b="1" i="1" dirty="0" smtClean="0">
                <a:latin typeface="Times New Roman" panose="02020603050405020304" pitchFamily="18" charset="0"/>
                <a:ea typeface="Times New Roman" panose="02020603050405020304" pitchFamily="18" charset="0"/>
              </a:rPr>
              <a:t>внесків</a:t>
            </a:r>
            <a:endParaRPr lang="uk-UA" sz="3200" dirty="0"/>
          </a:p>
        </p:txBody>
      </p:sp>
      <p:sp>
        <p:nvSpPr>
          <p:cNvPr id="3" name="Місце для вмісту 2"/>
          <p:cNvSpPr>
            <a:spLocks noGrp="1"/>
          </p:cNvSpPr>
          <p:nvPr>
            <p:ph idx="1"/>
          </p:nvPr>
        </p:nvSpPr>
        <p:spPr>
          <a:xfrm>
            <a:off x="838200" y="1205345"/>
            <a:ext cx="10515600" cy="4971618"/>
          </a:xfrm>
        </p:spPr>
        <p:txBody>
          <a:bodyPr>
            <a:normAutofit fontScale="92500" lnSpcReduction="10000"/>
          </a:bodyPr>
          <a:lstStyle/>
          <a:p>
            <a:pPr algn="just">
              <a:lnSpc>
                <a:spcPct val="110000"/>
              </a:lnSpc>
              <a:spcAft>
                <a:spcPts val="0"/>
              </a:spcAft>
            </a:pPr>
            <a:r>
              <a:rPr lang="uk-UA" dirty="0">
                <a:latin typeface="Times New Roman" panose="02020603050405020304" pitchFamily="18" charset="0"/>
                <a:ea typeface="Times New Roman" panose="02020603050405020304" pitchFamily="18" charset="0"/>
              </a:rPr>
              <a:t>При обчислені страхового стажу за загальнообов’язковим державним соціальним страхуванням у зв’язку з тимчасовою втратою працездатності необхідно враховувати періоди, які зараховуються до страхового стажу без сплати страхових внесків, відповідно до абзацу другого частини першої статті 14 Закону № 1105 та абзацу другого частини першої статті 7 Закону № 2240, а саме:</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період відпустки для догляду за дитиною до досягнення нею трирічного віку;</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період отримання виплат за окремими видами соціального страхування, крім пенсій усіх видів;</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період отримання пенсії по інвалідності з 2011 року.</a:t>
            </a:r>
            <a:endParaRPr lang="uk-UA" sz="2400" dirty="0">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1822549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23841"/>
          </a:xfrm>
        </p:spPr>
        <p:txBody>
          <a:bodyPr>
            <a:normAutofit fontScale="90000"/>
          </a:bodyPr>
          <a:lstStyle/>
          <a:p>
            <a:pPr>
              <a:spcAft>
                <a:spcPts val="0"/>
              </a:spcAft>
            </a:pPr>
            <a:r>
              <a:rPr lang="uk-UA" sz="2700" i="1" dirty="0">
                <a:latin typeface="Times New Roman" panose="02020603050405020304" pitchFamily="18" charset="0"/>
                <a:ea typeface="Times New Roman" panose="02020603050405020304" pitchFamily="18" charset="0"/>
              </a:rPr>
              <a:t>7.1. Зарахування до страхового стажу періоду відпустки для догляду за дитиною до досягнення нею трирічного </a:t>
            </a:r>
            <a:r>
              <a:rPr lang="uk-UA" sz="2700" i="1" dirty="0" smtClean="0">
                <a:latin typeface="Times New Roman" panose="02020603050405020304" pitchFamily="18" charset="0"/>
                <a:ea typeface="Times New Roman" panose="02020603050405020304" pitchFamily="18" charset="0"/>
              </a:rPr>
              <a:t>віку</a:t>
            </a:r>
            <a:endParaRPr lang="uk-UA" dirty="0"/>
          </a:p>
        </p:txBody>
      </p:sp>
      <p:sp>
        <p:nvSpPr>
          <p:cNvPr id="3" name="Місце для вмісту 2"/>
          <p:cNvSpPr>
            <a:spLocks noGrp="1"/>
          </p:cNvSpPr>
          <p:nvPr>
            <p:ph idx="1"/>
          </p:nvPr>
        </p:nvSpPr>
        <p:spPr>
          <a:xfrm>
            <a:off x="838200" y="1238596"/>
            <a:ext cx="10515600" cy="5253644"/>
          </a:xfrm>
        </p:spPr>
        <p:txBody>
          <a:bodyPr>
            <a:normAutofit fontScale="40000" lnSpcReduction="20000"/>
          </a:bodyPr>
          <a:lstStyle/>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Статтею 18 Закону України </a:t>
            </a:r>
            <a:r>
              <a:rPr lang="en-US" sz="4000" dirty="0">
                <a:latin typeface="Times New Roman" panose="02020603050405020304" pitchFamily="18" charset="0"/>
                <a:ea typeface="Times New Roman" panose="02020603050405020304" pitchFamily="18" charset="0"/>
              </a:rPr>
              <a:t>“</a:t>
            </a:r>
            <a:r>
              <a:rPr lang="uk-UA" sz="4000" dirty="0">
                <a:latin typeface="Times New Roman" panose="02020603050405020304" pitchFamily="18" charset="0"/>
                <a:ea typeface="Times New Roman" panose="02020603050405020304" pitchFamily="18" charset="0"/>
              </a:rPr>
              <a:t>Про відпустки</a:t>
            </a:r>
            <a:r>
              <a:rPr lang="en-US" sz="4000" dirty="0">
                <a:latin typeface="Times New Roman" panose="02020603050405020304" pitchFamily="18" charset="0"/>
                <a:ea typeface="Times New Roman" panose="02020603050405020304" pitchFamily="18" charset="0"/>
              </a:rPr>
              <a:t>” </a:t>
            </a:r>
            <a:r>
              <a:rPr lang="uk-UA" sz="4000" dirty="0">
                <a:latin typeface="Times New Roman" panose="02020603050405020304" pitchFamily="18" charset="0"/>
                <a:ea typeface="Times New Roman" panose="02020603050405020304" pitchFamily="18" charset="0"/>
              </a:rPr>
              <a:t>від 15.11.1996 № № 504/96-ВР передбачено, що після закінчення відпустки у зв’язку з вагітністю та пологами за бажанням матері або батька дитини одному з них надається відпустка для догляду за дитиною до досягнення нею трирічного віку.</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Ця відпустка може бути використана повністю або частинами також бабою, дідом чи іншими родичами, які фактично доглядають за дитиною, або особою, яка усиновила чи взяла під опіку дитину, одним із прийомних батьків чи батьків-вихователів.</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Враховуючи те, що дані про перебування застрахованої особи у відпустці для догляду за дитиною до досягнення нею трирічного віку не відображені в інформації з Державного реєстру загальнообов’язкового державного соціального страхування, яка надається застрахованій особі Пенсійним фондом України, а також не передбачено зазначення такої інформації в трудовій книжці, для зарахування періоду перебування застрахованої особи у відпустці для догляду за дитиною до досягнення нею трирічного віку можливо на підставі даних роботодавця який надавав таку відпустку у вигляді копії відповідного наказу роботодавця.</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Страховий стаж за період відпустки для догляду за дитиною до досягнення нею трирічного віку обчислюється на підставі даних роботодавця, який надавав таку відпустку (копії відповідного наказу), і включається до нього як період, за який сплачено страхові внески виходячи з розміру мінімального страхового внеску.</a:t>
            </a:r>
          </a:p>
          <a:p>
            <a:pPr marL="0" indent="0" algn="just">
              <a:lnSpc>
                <a:spcPct val="120000"/>
              </a:lnSpc>
              <a:spcAft>
                <a:spcPts val="0"/>
              </a:spcAft>
              <a:buNone/>
            </a:pPr>
            <a:r>
              <a:rPr lang="uk-UA" sz="3500" i="1" dirty="0" smtClean="0">
                <a:latin typeface="Times New Roman" panose="02020603050405020304" pitchFamily="18" charset="0"/>
                <a:ea typeface="Times New Roman" panose="02020603050405020304" pitchFamily="18" charset="0"/>
              </a:rPr>
              <a:t>Примітка</a:t>
            </a:r>
            <a:r>
              <a:rPr lang="uk-UA" sz="3500" i="1" dirty="0">
                <a:latin typeface="Times New Roman" panose="02020603050405020304" pitchFamily="18" charset="0"/>
                <a:ea typeface="Times New Roman" panose="02020603050405020304" pitchFamily="18" charset="0"/>
              </a:rPr>
              <a:t>: при зарахуванні періоду відпустки для догляду за дитиною до досягнення нею трирічного віку треба враховувати те, що зазначена відпустка надається лише особам, які перебувають у трудових відносинах з підприємствами, установами, організаціями незалежно від форм власності, виду діяльності та галузевої належності, а також працюють за трудовим договором у фізичної особи</a:t>
            </a:r>
            <a:r>
              <a:rPr lang="uk-UA" sz="3500" i="1" dirty="0" smtClean="0">
                <a:latin typeface="Times New Roman" panose="02020603050405020304" pitchFamily="18" charset="0"/>
                <a:ea typeface="Times New Roman" panose="02020603050405020304" pitchFamily="18" charset="0"/>
              </a:rPr>
              <a:t>.</a:t>
            </a:r>
            <a:r>
              <a:rPr lang="uk-UA" sz="3500" i="1"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23942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07217"/>
          </a:xfrm>
        </p:spPr>
        <p:txBody>
          <a:bodyPr>
            <a:noAutofit/>
          </a:bodyPr>
          <a:lstStyle/>
          <a:p>
            <a:pPr>
              <a:spcAft>
                <a:spcPts val="0"/>
              </a:spcAft>
            </a:pPr>
            <a:r>
              <a:rPr lang="uk-UA" sz="2400" i="1" dirty="0">
                <a:latin typeface="Times New Roman" panose="02020603050405020304" pitchFamily="18" charset="0"/>
                <a:ea typeface="Times New Roman" panose="02020603050405020304" pitchFamily="18" charset="0"/>
              </a:rPr>
              <a:t>7.2. Зарахування до страхового стажу періоду отримання виплат за окремими видами соціального страхування, крім пенсій усіх </a:t>
            </a:r>
            <a:r>
              <a:rPr lang="uk-UA" sz="2400" i="1" dirty="0" smtClean="0">
                <a:latin typeface="Times New Roman" panose="02020603050405020304" pitchFamily="18" charset="0"/>
                <a:ea typeface="Times New Roman" panose="02020603050405020304" pitchFamily="18" charset="0"/>
              </a:rPr>
              <a:t>видів</a:t>
            </a:r>
            <a:endParaRPr lang="uk-UA" sz="2400" dirty="0"/>
          </a:p>
        </p:txBody>
      </p:sp>
      <p:sp>
        <p:nvSpPr>
          <p:cNvPr id="3" name="Місце для вмісту 2"/>
          <p:cNvSpPr>
            <a:spLocks noGrp="1"/>
          </p:cNvSpPr>
          <p:nvPr>
            <p:ph idx="1"/>
          </p:nvPr>
        </p:nvSpPr>
        <p:spPr>
          <a:xfrm>
            <a:off x="838200" y="1712423"/>
            <a:ext cx="10515600" cy="4114800"/>
          </a:xfrm>
        </p:spPr>
        <p:txBody>
          <a:bodyPr>
            <a:normAutofit fontScale="85000" lnSpcReduction="20000"/>
          </a:bodyPr>
          <a:lstStyle/>
          <a:p>
            <a:pPr algn="just">
              <a:lnSpc>
                <a:spcPct val="110000"/>
              </a:lnSpc>
              <a:spcAft>
                <a:spcPts val="0"/>
              </a:spcAft>
            </a:pPr>
            <a:r>
              <a:rPr lang="uk-UA" dirty="0">
                <a:latin typeface="Times New Roman" panose="02020603050405020304" pitchFamily="18" charset="0"/>
                <a:ea typeface="Times New Roman" panose="02020603050405020304" pitchFamily="18" charset="0"/>
              </a:rPr>
              <a:t>Так, відповідно до статті 4 Основ законодавства України про загальнообов’язкове державне соціальне страхування залежно від страхового випадку існують такі види загальнообов’язкового державного соціального страхування:</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пенсійне страхування;</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страхування у зв’язку з тимчасовою втратою працездатності;</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медичне страхування;</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страхування від нещасного випадку на виробництві та професійного захворювання, які спричинили втрату працездатності;</a:t>
            </a:r>
            <a:endParaRPr lang="uk-UA" sz="2400" dirty="0">
              <a:latin typeface="Times New Roman" panose="02020603050405020304" pitchFamily="18" charset="0"/>
              <a:ea typeface="Times New Roman" panose="02020603050405020304" pitchFamily="18" charset="0"/>
            </a:endParaRPr>
          </a:p>
          <a:p>
            <a:pPr marL="588600" indent="-457200" algn="just">
              <a:lnSpc>
                <a:spcPct val="110000"/>
              </a:lnSpc>
              <a:spcAft>
                <a:spcPts val="0"/>
              </a:spcAft>
              <a:buFont typeface="Courier New" panose="02070309020205020404" pitchFamily="49" charset="0"/>
              <a:buChar char="o"/>
            </a:pPr>
            <a:r>
              <a:rPr lang="uk-UA" dirty="0">
                <a:latin typeface="Times New Roman" panose="02020603050405020304" pitchFamily="18" charset="0"/>
                <a:ea typeface="Times New Roman" panose="02020603050405020304" pitchFamily="18" charset="0"/>
              </a:rPr>
              <a:t>страхування на випадок безробіття.</a:t>
            </a:r>
            <a:endParaRPr lang="uk-UA" sz="2400" dirty="0">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4107028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290944"/>
            <a:ext cx="10515600" cy="6242859"/>
          </a:xfrm>
        </p:spPr>
        <p:txBody>
          <a:bodyPr>
            <a:normAutofit fontScale="62500" lnSpcReduction="20000"/>
          </a:bodyPr>
          <a:lstStyle/>
          <a:p>
            <a:pPr algn="just">
              <a:lnSpc>
                <a:spcPct val="120000"/>
              </a:lnSpc>
              <a:spcAft>
                <a:spcPts val="0"/>
              </a:spcAft>
            </a:pPr>
            <a:r>
              <a:rPr lang="uk-UA" dirty="0">
                <a:latin typeface="Times New Roman" panose="02020603050405020304" pitchFamily="18" charset="0"/>
                <a:ea typeface="Times New Roman" panose="02020603050405020304" pitchFamily="18" charset="0"/>
              </a:rPr>
              <a:t>Отже, період отримання виплат за загальнообов’язковим державним соціальним страхуванням:</a:t>
            </a:r>
            <a:endParaRPr lang="uk-UA" sz="2400" dirty="0">
              <a:latin typeface="Times New Roman" panose="02020603050405020304" pitchFamily="18" charset="0"/>
              <a:ea typeface="Times New Roman" panose="02020603050405020304" pitchFamily="18" charset="0"/>
            </a:endParaRPr>
          </a:p>
          <a:p>
            <a:pPr algn="just">
              <a:lnSpc>
                <a:spcPct val="120000"/>
              </a:lnSpc>
              <a:spcAft>
                <a:spcPts val="0"/>
              </a:spcAft>
              <a:buFont typeface="Courier New" panose="02070309020205020404" pitchFamily="49" charset="0"/>
              <a:buChar char="o"/>
            </a:pPr>
            <a:r>
              <a:rPr lang="uk-UA" i="1" dirty="0">
                <a:latin typeface="Times New Roman" panose="02020603050405020304" pitchFamily="18" charset="0"/>
                <a:ea typeface="Times New Roman" panose="02020603050405020304" pitchFamily="18" charset="0"/>
              </a:rPr>
              <a:t>у зв’язку з тимчасовою втратою працездатності</a:t>
            </a:r>
            <a:r>
              <a:rPr lang="uk-UA" dirty="0">
                <a:latin typeface="Times New Roman" panose="02020603050405020304" pitchFamily="18" charset="0"/>
                <a:ea typeface="Times New Roman" panose="02020603050405020304" pitchFamily="18" charset="0"/>
              </a:rPr>
              <a:t> враховуються до страхового стажу в частині періодів коли застрахованій особі надавалась допомога по тимчасовій непрацездатності та допомога по вагітності та пологах, на підставі даних зазначених в Державному реєстрі загальнообов’язкового державного соціального страхування</a:t>
            </a:r>
            <a:r>
              <a:rPr lang="uk-UA" dirty="0" smtClean="0">
                <a:latin typeface="Times New Roman" panose="02020603050405020304" pitchFamily="18" charset="0"/>
                <a:ea typeface="Times New Roman" panose="02020603050405020304" pitchFamily="18" charset="0"/>
              </a:rPr>
              <a:t>;</a:t>
            </a:r>
          </a:p>
          <a:p>
            <a:pPr algn="just">
              <a:lnSpc>
                <a:spcPct val="120000"/>
              </a:lnSpc>
              <a:spcAft>
                <a:spcPts val="0"/>
              </a:spcAft>
              <a:buFont typeface="Courier New" panose="02070309020205020404" pitchFamily="49" charset="0"/>
              <a:buChar char="o"/>
            </a:pPr>
            <a:r>
              <a:rPr lang="uk-UA" sz="2900" i="1" dirty="0">
                <a:solidFill>
                  <a:srgbClr val="000000"/>
                </a:solidFill>
                <a:latin typeface="Times New Roman" panose="02020603050405020304" pitchFamily="18" charset="0"/>
              </a:rPr>
              <a:t>від нещасного випадку на виробництві та професійного захворювання, які спричинили втрату працездатності </a:t>
            </a:r>
            <a:r>
              <a:rPr lang="uk-UA" sz="2900" dirty="0">
                <a:solidFill>
                  <a:srgbClr val="000000"/>
                </a:solidFill>
                <a:latin typeface="Times New Roman" panose="02020603050405020304" pitchFamily="18" charset="0"/>
              </a:rPr>
              <a:t>враховуються до страхового стажу в частині періодів коли застрахованій особі надавалась допомога по тимчасовій непрацездатності або щомісячна страхова виплата втраченої заробітної плати (або відповідної її частини) залежно від ступеня втрати потерпілим професійної працездатності; </a:t>
            </a:r>
            <a:endParaRPr lang="uk-UA" sz="2900" dirty="0">
              <a:latin typeface="Times New Roman" panose="02020603050405020304" pitchFamily="18" charset="0"/>
              <a:ea typeface="Times New Roman" panose="02020603050405020304" pitchFamily="18" charset="0"/>
            </a:endParaRPr>
          </a:p>
          <a:p>
            <a:pPr algn="just">
              <a:lnSpc>
                <a:spcPct val="120000"/>
              </a:lnSpc>
              <a:spcAft>
                <a:spcPts val="0"/>
              </a:spcAft>
              <a:buFont typeface="Courier New" panose="02070309020205020404" pitchFamily="49" charset="0"/>
              <a:buChar char="o"/>
            </a:pPr>
            <a:r>
              <a:rPr lang="uk-UA" i="1" dirty="0" smtClean="0">
                <a:latin typeface="Times New Roman" panose="02020603050405020304" pitchFamily="18" charset="0"/>
                <a:ea typeface="Times New Roman" panose="02020603050405020304" pitchFamily="18" charset="0"/>
              </a:rPr>
              <a:t>на </a:t>
            </a:r>
            <a:r>
              <a:rPr lang="uk-UA" i="1" dirty="0">
                <a:latin typeface="Times New Roman" panose="02020603050405020304" pitchFamily="18" charset="0"/>
                <a:ea typeface="Times New Roman" panose="02020603050405020304" pitchFamily="18" charset="0"/>
              </a:rPr>
              <a:t>випадок безробіття </a:t>
            </a:r>
            <a:r>
              <a:rPr lang="uk-UA" dirty="0">
                <a:latin typeface="Times New Roman" panose="02020603050405020304" pitchFamily="18" charset="0"/>
                <a:ea typeface="Times New Roman" panose="02020603050405020304" pitchFamily="18" charset="0"/>
              </a:rPr>
              <a:t>враховуються до страхового стажу в частині періодів отримання допомоги по безробіттю</a:t>
            </a:r>
            <a:r>
              <a:rPr lang="uk-UA" sz="2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 підставі даних зазначених в Державному реєстрі загальнообов’язкового державного соціального страхування, відміток в трудовій книжці про період отримання допомоги по безробіттю, відповідної довідки територіального органу Державної центру зайнятості про періоди отримання допомоги по безробіттю.</a:t>
            </a:r>
            <a:endParaRPr lang="uk-UA" sz="2400" dirty="0">
              <a:latin typeface="Times New Roman" panose="02020603050405020304" pitchFamily="18" charset="0"/>
              <a:ea typeface="Times New Roman" panose="02020603050405020304" pitchFamily="18" charset="0"/>
            </a:endParaRPr>
          </a:p>
          <a:p>
            <a:pPr marL="0" indent="0" algn="just">
              <a:lnSpc>
                <a:spcPct val="120000"/>
              </a:lnSpc>
              <a:spcAft>
                <a:spcPts val="0"/>
              </a:spcAft>
              <a:buNone/>
            </a:pPr>
            <a:r>
              <a:rPr lang="uk-UA" sz="2400" i="1" dirty="0" smtClean="0">
                <a:latin typeface="Times New Roman" panose="02020603050405020304" pitchFamily="18" charset="0"/>
                <a:ea typeface="Times New Roman" panose="02020603050405020304" pitchFamily="18" charset="0"/>
              </a:rPr>
              <a:t>Примітка</a:t>
            </a:r>
            <a:r>
              <a:rPr lang="uk-UA" sz="2400" i="1" dirty="0">
                <a:latin typeface="Times New Roman" panose="02020603050405020304" pitchFamily="18" charset="0"/>
                <a:ea typeface="Times New Roman" panose="02020603050405020304" pitchFamily="18" charset="0"/>
              </a:rPr>
              <a:t>: пунктом 6 розділу V Положення про реєстр застрахованих осіб Державного реєстру загальнообов’язкового державного соціального страхування, затвердженого постановою правління Пенсійного фонду України від 18.06.2014 № 10-1, передбачено надання інформації з Реєстру застрахованих осіб за формою ОК-5. Так, в формі ОК-5 передбачена таблиця “Відомості за звітний рік щодо БСВ”, в якій зазначаються періоди одержання допомоги по безробіттю з кодом підстави для обліку стажу БСВ “ЗПЗ056А3</a:t>
            </a:r>
            <a:r>
              <a:rPr lang="uk-UA" sz="2400" i="1" dirty="0" smtClean="0">
                <a:latin typeface="Times New Roman" panose="02020603050405020304" pitchFamily="18" charset="0"/>
                <a:ea typeface="Times New Roman" panose="02020603050405020304" pitchFamily="18" charset="0"/>
              </a:rPr>
              <a:t>”.</a:t>
            </a:r>
            <a:endParaRPr lang="uk-UA" sz="24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510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8657"/>
          </a:xfrm>
        </p:spPr>
        <p:txBody>
          <a:bodyPr>
            <a:normAutofit/>
          </a:bodyPr>
          <a:lstStyle/>
          <a:p>
            <a:pPr>
              <a:spcAft>
                <a:spcPts val="0"/>
              </a:spcAft>
            </a:pPr>
            <a:r>
              <a:rPr lang="uk-UA" sz="2400" i="1" dirty="0">
                <a:latin typeface="Times New Roman" panose="02020603050405020304" pitchFamily="18" charset="0"/>
                <a:ea typeface="Times New Roman" panose="02020603050405020304" pitchFamily="18" charset="0"/>
              </a:rPr>
              <a:t>7.3. Зарахування до страхового стажу період отримання пенсії по інвалідності з 2011 </a:t>
            </a:r>
            <a:r>
              <a:rPr lang="uk-UA" sz="2400" i="1" dirty="0" smtClean="0">
                <a:latin typeface="Times New Roman" panose="02020603050405020304" pitchFamily="18" charset="0"/>
                <a:ea typeface="Times New Roman" panose="02020603050405020304" pitchFamily="18" charset="0"/>
              </a:rPr>
              <a:t>року</a:t>
            </a:r>
            <a:endParaRPr lang="uk-UA" sz="2400" dirty="0"/>
          </a:p>
        </p:txBody>
      </p:sp>
      <p:sp>
        <p:nvSpPr>
          <p:cNvPr id="3" name="Місце для вмісту 2"/>
          <p:cNvSpPr>
            <a:spLocks noGrp="1"/>
          </p:cNvSpPr>
          <p:nvPr>
            <p:ph idx="1"/>
          </p:nvPr>
        </p:nvSpPr>
        <p:spPr>
          <a:xfrm>
            <a:off x="838200" y="1313411"/>
            <a:ext cx="10515600" cy="4863552"/>
          </a:xfrm>
        </p:spPr>
        <p:txBody>
          <a:bodyPr>
            <a:normAutofit fontScale="62500" lnSpcReduction="20000"/>
          </a:bodyPr>
          <a:lstStyle/>
          <a:p>
            <a:pPr algn="just">
              <a:lnSpc>
                <a:spcPct val="120000"/>
              </a:lnSpc>
              <a:spcAft>
                <a:spcPts val="0"/>
              </a:spcAft>
            </a:pPr>
            <a:r>
              <a:rPr lang="uk-UA" dirty="0">
                <a:latin typeface="Times New Roman" panose="02020603050405020304" pitchFamily="18" charset="0"/>
                <a:ea typeface="Times New Roman" panose="02020603050405020304" pitchFamily="18" charset="0"/>
              </a:rPr>
              <a:t>Частиною першою статті 9 Закону України </a:t>
            </a:r>
            <a:r>
              <a:rPr lang="en-US" dirty="0" smtClean="0">
                <a:latin typeface="Times New Roman" panose="02020603050405020304" pitchFamily="18" charset="0"/>
                <a:ea typeface="Times New Roman" panose="02020603050405020304" pitchFamily="18" charset="0"/>
              </a:rPr>
              <a:t>“</a:t>
            </a:r>
            <a:r>
              <a:rPr lang="uk-UA" dirty="0" smtClean="0">
                <a:latin typeface="Times New Roman" panose="02020603050405020304" pitchFamily="18" charset="0"/>
                <a:ea typeface="Times New Roman" panose="02020603050405020304" pitchFamily="18" charset="0"/>
              </a:rPr>
              <a:t>Про </a:t>
            </a:r>
            <a:r>
              <a:rPr lang="uk-UA" dirty="0">
                <a:latin typeface="Times New Roman" panose="02020603050405020304" pitchFamily="18" charset="0"/>
                <a:ea typeface="Times New Roman" panose="02020603050405020304" pitchFamily="18" charset="0"/>
              </a:rPr>
              <a:t>загальнообов’язкове державне пенсійне </a:t>
            </a:r>
            <a:r>
              <a:rPr lang="uk-UA" dirty="0" smtClean="0">
                <a:latin typeface="Times New Roman" panose="02020603050405020304" pitchFamily="18" charset="0"/>
                <a:ea typeface="Times New Roman" panose="02020603050405020304" pitchFamily="18" charset="0"/>
              </a:rPr>
              <a:t>страхування</a:t>
            </a:r>
            <a:r>
              <a:rPr lang="en-US" dirty="0" smtClean="0">
                <a:latin typeface="Times New Roman" panose="02020603050405020304" pitchFamily="18" charset="0"/>
                <a:ea typeface="Times New Roman" panose="02020603050405020304" pitchFamily="18" charset="0"/>
              </a:rPr>
              <a:t>”</a:t>
            </a:r>
            <a:r>
              <a:rPr lang="uk-UA"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від 09.06.2003 № 1058 визначено, що відповідно до цього Закону за рахунок коштів Пенсійного фонду України в солідарній системі призначається пенсія по інвалідності.</a:t>
            </a:r>
            <a:endParaRPr lang="uk-UA" sz="2400" dirty="0">
              <a:latin typeface="Times New Roman" panose="02020603050405020304" pitchFamily="18" charset="0"/>
              <a:ea typeface="Times New Roman" panose="02020603050405020304" pitchFamily="18" charset="0"/>
            </a:endParaRPr>
          </a:p>
          <a:p>
            <a:pPr algn="just">
              <a:lnSpc>
                <a:spcPct val="120000"/>
              </a:lnSpc>
              <a:spcAft>
                <a:spcPts val="0"/>
              </a:spcAft>
            </a:pPr>
            <a:r>
              <a:rPr lang="uk-UA" dirty="0">
                <a:latin typeface="Times New Roman" panose="02020603050405020304" pitchFamily="18" charset="0"/>
                <a:ea typeface="Times New Roman" panose="02020603050405020304" pitchFamily="18" charset="0"/>
              </a:rPr>
              <a:t>Враховуючи те, що в інформації з Державного реєстру загальнообов’язкового державного соціального страхування, яка надається застрахованій особі Пенсійним фондом України, не зазначається факт призначення та періодів виплати пенсії по інвалідності, необхідно користуватися при обчисленні страхового стажу за загальнообов’язковим державним соціальним страхуванням у зв’язку з тимчасовою втратою працездатності відповідною довідкою Пенсійного фонду України, в якій зазначено дату призначення та періоди надання зазначеної пенсії.</a:t>
            </a:r>
            <a:endParaRPr lang="uk-UA" sz="2400" dirty="0">
              <a:latin typeface="Times New Roman" panose="02020603050405020304" pitchFamily="18" charset="0"/>
              <a:ea typeface="Times New Roman" panose="02020603050405020304" pitchFamily="18" charset="0"/>
            </a:endParaRPr>
          </a:p>
          <a:p>
            <a:pPr algn="just">
              <a:lnSpc>
                <a:spcPct val="120000"/>
              </a:lnSpc>
              <a:spcAft>
                <a:spcPts val="0"/>
              </a:spcAft>
            </a:pPr>
            <a:r>
              <a:rPr lang="uk-UA" dirty="0">
                <a:latin typeface="Times New Roman" panose="02020603050405020304" pitchFamily="18" charset="0"/>
                <a:ea typeface="Times New Roman" panose="02020603050405020304" pitchFamily="18" charset="0"/>
              </a:rPr>
              <a:t>Страховий стаж за період отримання пенсії по інвалідності з 2011 року обчислюється на підставі відповідної довідки Пенсійного фонду України, і включається до нього як період, за який сплачено страхові внески виходячи з розміру мінімального страхового внеску.</a:t>
            </a:r>
            <a:endParaRPr lang="uk-UA" sz="2400" dirty="0">
              <a:latin typeface="Times New Roman" panose="02020603050405020304" pitchFamily="18" charset="0"/>
              <a:ea typeface="Times New Roman" panose="02020603050405020304" pitchFamily="18" charset="0"/>
            </a:endParaRPr>
          </a:p>
          <a:p>
            <a:pPr marL="0" indent="0" algn="just">
              <a:lnSpc>
                <a:spcPct val="120000"/>
              </a:lnSpc>
              <a:spcAft>
                <a:spcPts val="0"/>
              </a:spcAft>
              <a:buNone/>
            </a:pPr>
            <a:endParaRPr lang="uk-UA" sz="2400" dirty="0">
              <a:latin typeface="Times New Roman" panose="02020603050405020304" pitchFamily="18" charset="0"/>
              <a:ea typeface="Times New Roman" panose="02020603050405020304" pitchFamily="18" charset="0"/>
            </a:endParaRPr>
          </a:p>
          <a:p>
            <a:pPr marL="0" indent="0" algn="just">
              <a:lnSpc>
                <a:spcPct val="120000"/>
              </a:lnSpc>
              <a:spcAft>
                <a:spcPts val="0"/>
              </a:spcAft>
              <a:buNone/>
            </a:pPr>
            <a:r>
              <a:rPr lang="uk-UA" sz="2600" i="1" dirty="0">
                <a:latin typeface="Times New Roman" panose="02020603050405020304" pitchFamily="18" charset="0"/>
                <a:ea typeface="Times New Roman" panose="02020603050405020304" pitchFamily="18" charset="0"/>
              </a:rPr>
              <a:t>Примітка: при зарахуванні до страхового стажу періоду отримання пенсії по інвалідності з 2011 року, зараховується лише період отримання зазначеного виду пенсії, а не період отримання державної соціальної допомоги по інвалідності</a:t>
            </a:r>
            <a:r>
              <a:rPr lang="uk-UA" sz="2600" i="1" dirty="0" smtClean="0">
                <a:latin typeface="Times New Roman" panose="02020603050405020304" pitchFamily="18" charset="0"/>
                <a:ea typeface="Times New Roman" panose="02020603050405020304" pitchFamily="18" charset="0"/>
              </a:rPr>
              <a:t>.</a:t>
            </a:r>
            <a:endParaRPr lang="uk-UA" sz="26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9693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a:latin typeface="Times New Roman" panose="02020603050405020304" pitchFamily="18" charset="0"/>
                <a:ea typeface="Times New Roman" panose="02020603050405020304" pitchFamily="18" charset="0"/>
              </a:rPr>
              <a:t>8. </a:t>
            </a:r>
            <a:r>
              <a:rPr lang="uk-UA" sz="2400" b="1" i="1" dirty="0" smtClean="0">
                <a:latin typeface="Times New Roman" panose="02020603050405020304" pitchFamily="18" charset="0"/>
                <a:ea typeface="Times New Roman" panose="02020603050405020304" pitchFamily="18" charset="0"/>
              </a:rPr>
              <a:t>Страховий стаж набутий особою до набрання чинності Закону України від 18.01.2001 № 2240 “Про загальнообов’язкове державне соціальне страхування у зв’язку з тимчасовою втратою працездатності та витратами, зумовленими похованням</a:t>
            </a:r>
            <a:r>
              <a:rPr lang="ru-RU" sz="2400" b="1" i="1" dirty="0" smtClean="0">
                <a:latin typeface="Times New Roman" panose="02020603050405020304" pitchFamily="18" charset="0"/>
                <a:ea typeface="Times New Roman" panose="02020603050405020304" pitchFamily="18" charset="0"/>
              </a:rPr>
              <a:t>”</a:t>
            </a:r>
            <a:endParaRPr lang="uk-UA" sz="2400" dirty="0"/>
          </a:p>
        </p:txBody>
      </p:sp>
      <p:sp>
        <p:nvSpPr>
          <p:cNvPr id="3" name="Місце для вмісту 2"/>
          <p:cNvSpPr>
            <a:spLocks noGrp="1"/>
          </p:cNvSpPr>
          <p:nvPr>
            <p:ph idx="1"/>
          </p:nvPr>
        </p:nvSpPr>
        <p:spPr>
          <a:xfrm>
            <a:off x="838200" y="1778924"/>
            <a:ext cx="10515600" cy="4979323"/>
          </a:xfrm>
        </p:spPr>
        <p:txBody>
          <a:bodyPr>
            <a:normAutofit fontScale="32500" lnSpcReduction="20000"/>
          </a:bodyPr>
          <a:lstStyle/>
          <a:p>
            <a:pPr algn="just">
              <a:lnSpc>
                <a:spcPct val="120000"/>
              </a:lnSpc>
              <a:spcBef>
                <a:spcPts val="600"/>
              </a:spcBef>
              <a:spcAft>
                <a:spcPts val="0"/>
              </a:spcAft>
            </a:pPr>
            <a:r>
              <a:rPr lang="uk-UA" sz="4300" dirty="0">
                <a:latin typeface="Times New Roman" panose="02020603050405020304" pitchFamily="18" charset="0"/>
                <a:ea typeface="Times New Roman" panose="02020603050405020304" pitchFamily="18" charset="0"/>
              </a:rPr>
              <a:t>Визначення загального трудового стажу, набутого особою до набрання чинності Закону України від 18.01.2001 № 2240 “Про загальнообов’язкове державне соціальне страхування у зв’язку з тимчасовою втратою працездатності та витратами, зумовленими похованням”, здійснюється відповідно до Правил обчислення загального трудового стажу для призначення працівникам допомоги по тимчасовій непрацездатності, затверджених постановою Кабінету Міністрів України від 19.10.1998 № 1658 (далі – Правила № 1658), а до набрання чинності Правил № 1658 відповідно до Правил обчислення безперервного трудового стажу робітників та службовців при призначенні допомоги по державному соціальному страхуванню, затверджених постановою Ради Міністрів СРСР від 13.04.1973 № 252 (далі – Правила № 252).</a:t>
            </a:r>
          </a:p>
          <a:p>
            <a:pPr algn="just">
              <a:lnSpc>
                <a:spcPct val="120000"/>
              </a:lnSpc>
              <a:spcBef>
                <a:spcPts val="600"/>
              </a:spcBef>
              <a:spcAft>
                <a:spcPts val="0"/>
              </a:spcAft>
            </a:pPr>
            <a:r>
              <a:rPr lang="uk-UA" sz="4300" dirty="0">
                <a:latin typeface="Times New Roman" panose="02020603050405020304" pitchFamily="18" charset="0"/>
                <a:ea typeface="Times New Roman" panose="02020603050405020304" pitchFamily="18" charset="0"/>
              </a:rPr>
              <a:t>Отже, до страхового стажу за загальнообов’язковим державним соціальним страхуванням у зв’язку з тимчасовою втратою працездатності враховуються до набрання чинності Закону № 2240 (28.02.2001) періоди визначенні Правилами № 1658 та Правилами № 252, зокрема:</a:t>
            </a:r>
          </a:p>
          <a:p>
            <a:pPr marL="360000" algn="just">
              <a:lnSpc>
                <a:spcPct val="120000"/>
              </a:lnSpc>
              <a:spcBef>
                <a:spcPts val="600"/>
              </a:spcBef>
              <a:spcAft>
                <a:spcPts val="0"/>
              </a:spcAft>
              <a:buFont typeface="Courier New" panose="02070309020205020404" pitchFamily="49" charset="0"/>
              <a:buChar char="o"/>
            </a:pPr>
            <a:r>
              <a:rPr lang="uk-UA" sz="4300" dirty="0">
                <a:latin typeface="Times New Roman" panose="02020603050405020304" pitchFamily="18" charset="0"/>
                <a:ea typeface="Times New Roman" panose="02020603050405020304" pitchFamily="18" charset="0"/>
              </a:rPr>
              <a:t>- періоди проходження служби у Збройних Силах, Національній гвардії, Прикордонних військах, СБУ, внутрішніх військах МВС, військах цивільної оборони та інших військових формуваннях, утворених відповідно до законів України, а також в органах внутрішніх справ, відповідно до абзацу другого пункту 4 Правил № 1658 (з 29.10.1998 по 27.02.2001);</a:t>
            </a:r>
          </a:p>
          <a:p>
            <a:pPr marL="360000" algn="just">
              <a:lnSpc>
                <a:spcPct val="120000"/>
              </a:lnSpc>
              <a:spcBef>
                <a:spcPts val="600"/>
              </a:spcBef>
              <a:spcAft>
                <a:spcPts val="0"/>
              </a:spcAft>
              <a:buFont typeface="Courier New" panose="02070309020205020404" pitchFamily="49" charset="0"/>
              <a:buChar char="o"/>
            </a:pPr>
            <a:r>
              <a:rPr lang="uk-UA" sz="4300" dirty="0">
                <a:latin typeface="Times New Roman" panose="02020603050405020304" pitchFamily="18" charset="0"/>
                <a:ea typeface="Times New Roman" panose="02020603050405020304" pitchFamily="18" charset="0"/>
              </a:rPr>
              <a:t>- періоди проходження служби у Збройних Силах СРСР, в органах Комітету державної безпеки при Раді Міністрів СРСР та Міністерства внутрішніх справ СРСР, в народному ополченні та партизанських загонах, відповідно до підпункту а) пункту 8 Правил № 252 (з 01.07.1973 по 28.10.1998);</a:t>
            </a:r>
          </a:p>
          <a:p>
            <a:pPr marL="360000" algn="just">
              <a:lnSpc>
                <a:spcPct val="120000"/>
              </a:lnSpc>
              <a:spcBef>
                <a:spcPts val="600"/>
              </a:spcBef>
              <a:spcAft>
                <a:spcPts val="0"/>
              </a:spcAft>
              <a:buFont typeface="Courier New" panose="02070309020205020404" pitchFamily="49" charset="0"/>
              <a:buChar char="o"/>
            </a:pPr>
            <a:r>
              <a:rPr lang="uk-UA" sz="4300" dirty="0">
                <a:latin typeface="Times New Roman" panose="02020603050405020304" pitchFamily="18" charset="0"/>
                <a:ea typeface="Times New Roman" panose="02020603050405020304" pitchFamily="18" charset="0"/>
              </a:rPr>
              <a:t>- час навчання у професійно-технічному закладі освіти, відповідно до абзацу дванадцятого пункту 4 Правил № 1658 (з 29.10.1998 по 27.02.2001) та підпункту в) пункту 8 Правил № 252 (з 01.07.1973 по 28.10.1998).</a:t>
            </a:r>
          </a:p>
          <a:p>
            <a:pPr marL="0" indent="0" algn="just">
              <a:lnSpc>
                <a:spcPct val="120000"/>
              </a:lnSpc>
              <a:spcAft>
                <a:spcPts val="0"/>
              </a:spcAft>
              <a:buNone/>
            </a:pPr>
            <a:r>
              <a:rPr lang="uk-UA" sz="3700" i="1" dirty="0" smtClean="0">
                <a:latin typeface="Times New Roman" panose="02020603050405020304" pitchFamily="18" charset="0"/>
                <a:ea typeface="Times New Roman" panose="02020603050405020304" pitchFamily="18" charset="0"/>
              </a:rPr>
              <a:t>Примітка</a:t>
            </a:r>
            <a:r>
              <a:rPr lang="uk-UA" sz="3700" i="1" dirty="0">
                <a:latin typeface="Times New Roman" panose="02020603050405020304" pitchFamily="18" charset="0"/>
                <a:ea typeface="Times New Roman" panose="02020603050405020304" pitchFamily="18" charset="0"/>
              </a:rPr>
              <a:t>: до страхового стажу за загальнообов’язковим державним соціальним страхуванням у зв’язку з тимчасовою втратою працездатності час навчання у вищому закладі освіти (у тому числі на підготовчих відділеннях), в аспірантурі, докторантурі і клінічній ординатурі з денною (очною) формою навчання, відповідно до норм Законів № 1105 та № 2240, а також Правил № 1658 та № 252, не зараховуються</a:t>
            </a:r>
            <a:r>
              <a:rPr lang="uk-UA" sz="3700" i="1" dirty="0" smtClean="0">
                <a:latin typeface="Times New Roman" panose="02020603050405020304" pitchFamily="18" charset="0"/>
                <a:ea typeface="Times New Roman" panose="02020603050405020304" pitchFamily="18" charset="0"/>
              </a:rPr>
              <a:t>.</a:t>
            </a:r>
            <a:endParaRPr lang="uk-UA" sz="3700" i="1" dirty="0"/>
          </a:p>
        </p:txBody>
      </p:sp>
    </p:spTree>
    <p:extLst>
      <p:ext uri="{BB962C8B-B14F-4D97-AF65-F5344CB8AC3E}">
        <p14:creationId xmlns:p14="http://schemas.microsoft.com/office/powerpoint/2010/main" val="209189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14788"/>
          </a:xfrm>
        </p:spPr>
        <p:txBody>
          <a:bodyPr>
            <a:normAutofit fontScale="90000"/>
          </a:bodyPr>
          <a:lstStyle/>
          <a:p>
            <a:pPr>
              <a:spcAft>
                <a:spcPts val="0"/>
              </a:spcAft>
            </a:pPr>
            <a:r>
              <a:rPr lang="uk-UA" sz="3600" b="1" i="1" dirty="0">
                <a:latin typeface="Times New Roman" panose="02020603050405020304" pitchFamily="18" charset="0"/>
                <a:ea typeface="Times New Roman" panose="02020603050405020304" pitchFamily="18" charset="0"/>
              </a:rPr>
              <a:t>9. Зарахування до страхового стажу періоду протягом яких особа не підлягала страхуванню за Законом № </a:t>
            </a:r>
            <a:r>
              <a:rPr lang="uk-UA" sz="3600" b="1" i="1" dirty="0" smtClean="0">
                <a:latin typeface="Times New Roman" panose="02020603050405020304" pitchFamily="18" charset="0"/>
                <a:ea typeface="Times New Roman" panose="02020603050405020304" pitchFamily="18" charset="0"/>
              </a:rPr>
              <a:t>1105</a:t>
            </a:r>
            <a:endParaRPr lang="uk-UA" dirty="0"/>
          </a:p>
        </p:txBody>
      </p:sp>
      <p:sp>
        <p:nvSpPr>
          <p:cNvPr id="3" name="Місце для вмісту 2"/>
          <p:cNvSpPr>
            <a:spLocks noGrp="1"/>
          </p:cNvSpPr>
          <p:nvPr>
            <p:ph idx="1"/>
          </p:nvPr>
        </p:nvSpPr>
        <p:spPr>
          <a:xfrm>
            <a:off x="838200" y="1463040"/>
            <a:ext cx="4416454" cy="4713923"/>
          </a:xfrm>
        </p:spPr>
        <p:txBody>
          <a:bodyPr>
            <a:normAutofit fontScale="92500" lnSpcReduction="10000"/>
          </a:bodyPr>
          <a:lstStyle/>
          <a:p>
            <a:pPr algn="just">
              <a:lnSpc>
                <a:spcPct val="100000"/>
              </a:lnSpc>
              <a:spcAft>
                <a:spcPts val="0"/>
              </a:spcAft>
            </a:pPr>
            <a:r>
              <a:rPr lang="uk-UA" sz="1800" dirty="0">
                <a:latin typeface="Times New Roman" panose="02020603050405020304" pitchFamily="18" charset="0"/>
                <a:ea typeface="Times New Roman" panose="02020603050405020304" pitchFamily="18" charset="0"/>
              </a:rPr>
              <a:t>Враховуючи зміни внесені згідно з Законом України від 03.10.2017 № 2148-VIII “Про внесення змін до деяких законодавчих актів України щодо підвищення пенсій” до частини четвертої статті 21 Закону № 1105 починаючи з 11.10.2017 до страхового стажу за загальнообов’язковим державним соціальним страхуванням у зв’язку з тимчасовою втратою працездатності прирівнюються періоди сплати єдиного внеску з 01.01.2016 за осіб, які не підлягають загальнообов’язковому державному соціальному страхуванню у зв’язку з тимчасовою втратою працездатності (лист Міністерства соціальної політики України від 10.04.2018 № 530/0/51-18/218).</a:t>
            </a:r>
          </a:p>
          <a:p>
            <a:endParaRPr lang="uk-UA"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8896" y="1580198"/>
            <a:ext cx="3243580" cy="4578985"/>
          </a:xfrm>
          <a:prstGeom prst="rect">
            <a:avLst/>
          </a:prstGeom>
          <a:noFill/>
          <a:ln>
            <a:no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684" y="1558564"/>
            <a:ext cx="3257550" cy="4596765"/>
          </a:xfrm>
          <a:prstGeom prst="rect">
            <a:avLst/>
          </a:prstGeom>
          <a:noFill/>
          <a:ln>
            <a:noFill/>
          </a:ln>
        </p:spPr>
      </p:pic>
    </p:spTree>
    <p:extLst>
      <p:ext uri="{BB962C8B-B14F-4D97-AF65-F5344CB8AC3E}">
        <p14:creationId xmlns:p14="http://schemas.microsoft.com/office/powerpoint/2010/main" val="4028132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781538"/>
            <a:ext cx="10515600" cy="5395425"/>
          </a:xfrm>
        </p:spPr>
        <p:txBody>
          <a:bodyPr/>
          <a:lstStyle/>
          <a:p>
            <a:pPr marL="0" indent="0" algn="ctr">
              <a:buNone/>
            </a:pPr>
            <a:r>
              <a:rPr lang="uk-UA" b="1" i="1" dirty="0" smtClean="0">
                <a:latin typeface="Times New Roman" panose="02020603050405020304" pitchFamily="18" charset="0"/>
                <a:cs typeface="Times New Roman" panose="02020603050405020304" pitchFamily="18" charset="0"/>
              </a:rPr>
              <a:t>10.</a:t>
            </a:r>
            <a:r>
              <a:rPr lang="en-US" b="1" i="1" dirty="0" smtClean="0">
                <a:latin typeface="Times New Roman" panose="02020603050405020304" pitchFamily="18" charset="0"/>
                <a:cs typeface="Times New Roman" panose="02020603050405020304" pitchFamily="18" charset="0"/>
              </a:rPr>
              <a:t> </a:t>
            </a:r>
            <a:r>
              <a:rPr lang="uk-UA" b="1" i="1" dirty="0" smtClean="0">
                <a:latin typeface="Times New Roman" panose="02020603050405020304" pitchFamily="18" charset="0"/>
                <a:cs typeface="Times New Roman" panose="02020603050405020304" pitchFamily="18" charset="0"/>
              </a:rPr>
              <a:t>Зарахування</a:t>
            </a:r>
            <a:r>
              <a:rPr lang="ru-RU" b="1" i="1"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до страхового стажу </a:t>
            </a:r>
            <a:r>
              <a:rPr lang="uk-UA" b="1" i="1" dirty="0" smtClean="0">
                <a:latin typeface="Times New Roman" panose="02020603050405020304" pitchFamily="18" charset="0"/>
                <a:cs typeface="Times New Roman" panose="02020603050405020304" pitchFamily="18" charset="0"/>
              </a:rPr>
              <a:t>періодів військової служби</a:t>
            </a:r>
            <a:endParaRPr lang="uk-UA" b="1" i="1" dirty="0">
              <a:latin typeface="Times New Roman" panose="02020603050405020304" pitchFamily="18" charset="0"/>
              <a:cs typeface="Times New Roman" panose="02020603050405020304" pitchFamily="18" charset="0"/>
            </a:endParaRPr>
          </a:p>
        </p:txBody>
      </p:sp>
      <p:sp>
        <p:nvSpPr>
          <p:cNvPr id="5" name="П'ятикутник 4"/>
          <p:cNvSpPr/>
          <p:nvPr/>
        </p:nvSpPr>
        <p:spPr>
          <a:xfrm>
            <a:off x="1125415" y="3110523"/>
            <a:ext cx="10003693" cy="351692"/>
          </a:xfrm>
          <a:prstGeom prst="homePlat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white"/>
                </a:solidFill>
                <a:effectLst/>
                <a:uLnTx/>
                <a:uFillTx/>
                <a:latin typeface="Calibri" panose="020F0502020204030204"/>
                <a:ea typeface="+mn-ea"/>
                <a:cs typeface="+mn-cs"/>
              </a:rPr>
              <a:t>Не враховується</a:t>
            </a:r>
            <a:endParaRPr kumimoji="0" lang="uk-U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Прямокутник 5"/>
          <p:cNvSpPr/>
          <p:nvPr/>
        </p:nvSpPr>
        <p:spPr>
          <a:xfrm>
            <a:off x="1133231" y="3110523"/>
            <a:ext cx="2758831" cy="3516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white"/>
                </a:solidFill>
                <a:effectLst/>
                <a:uLnTx/>
                <a:uFillTx/>
                <a:latin typeface="Calibri" panose="020F0502020204030204"/>
                <a:ea typeface="+mn-ea"/>
                <a:cs typeface="+mn-cs"/>
              </a:rPr>
              <a:t>Враховується</a:t>
            </a:r>
            <a:endParaRPr kumimoji="0" lang="uk-U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П'ятикутник 7"/>
          <p:cNvSpPr/>
          <p:nvPr/>
        </p:nvSpPr>
        <p:spPr>
          <a:xfrm>
            <a:off x="8339015" y="3110523"/>
            <a:ext cx="2790093" cy="351692"/>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white"/>
                </a:solidFill>
                <a:effectLst/>
                <a:uLnTx/>
                <a:uFillTx/>
                <a:latin typeface="Calibri" panose="020F0502020204030204"/>
                <a:ea typeface="+mn-ea"/>
                <a:cs typeface="+mn-cs"/>
              </a:rPr>
              <a:t>Враховується</a:t>
            </a:r>
            <a:endParaRPr kumimoji="0" lang="uk-U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Ліва фігурна дужка 8"/>
          <p:cNvSpPr/>
          <p:nvPr/>
        </p:nvSpPr>
        <p:spPr>
          <a:xfrm rot="5400000">
            <a:off x="2310954" y="1500256"/>
            <a:ext cx="403382" cy="2679279"/>
          </a:xfrm>
          <a:prstGeom prst="leftBrace">
            <a:avLst>
              <a:gd name="adj1" fmla="val 8333"/>
              <a:gd name="adj2" fmla="val 4928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Ліва фігурна дужка 9"/>
          <p:cNvSpPr/>
          <p:nvPr/>
        </p:nvSpPr>
        <p:spPr>
          <a:xfrm rot="5400000">
            <a:off x="9476964" y="1534725"/>
            <a:ext cx="403382" cy="2679279"/>
          </a:xfrm>
          <a:prstGeom prst="leftBrace">
            <a:avLst>
              <a:gd name="adj1" fmla="val 8333"/>
              <a:gd name="adj2" fmla="val 4928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Ліва фігурна дужка 10"/>
          <p:cNvSpPr/>
          <p:nvPr/>
        </p:nvSpPr>
        <p:spPr>
          <a:xfrm rot="16200000">
            <a:off x="5913849" y="1509366"/>
            <a:ext cx="403382" cy="4446954"/>
          </a:xfrm>
          <a:prstGeom prst="leftBrace">
            <a:avLst>
              <a:gd name="adj1" fmla="val 8333"/>
              <a:gd name="adj2" fmla="val 4928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Овал 11"/>
          <p:cNvSpPr/>
          <p:nvPr/>
        </p:nvSpPr>
        <p:spPr>
          <a:xfrm>
            <a:off x="3852285" y="3233430"/>
            <a:ext cx="105878" cy="1058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Овал 12"/>
          <p:cNvSpPr/>
          <p:nvPr/>
        </p:nvSpPr>
        <p:spPr>
          <a:xfrm>
            <a:off x="8286076" y="3233430"/>
            <a:ext cx="105878" cy="1058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426925" y="2101442"/>
            <a:ext cx="23100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Період до 27.02.2001</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8523623" y="2101442"/>
            <a:ext cx="23100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Період з 01.01.2016</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304672" y="4029431"/>
            <a:ext cx="35826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Період з 28.02.2001 до 31.12.2015</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Пряма зі стрілкою 18"/>
          <p:cNvCxnSpPr/>
          <p:nvPr/>
        </p:nvCxnSpPr>
        <p:spPr>
          <a:xfrm flipV="1">
            <a:off x="2906748" y="3339308"/>
            <a:ext cx="965982" cy="127600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2151" y="4684250"/>
            <a:ext cx="515511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Calibri" panose="020F0502020204030204"/>
                <a:ea typeface="+mn-ea"/>
                <a:cs typeface="+mn-cs"/>
              </a:rPr>
              <a:t>28.02.2001 </a:t>
            </a:r>
            <a:r>
              <a:rPr kumimoji="0" lang="uk-UA" sz="1400" b="0" i="0" u="none" strike="noStrike" kern="1200" cap="none" spc="0" normalizeH="0" baseline="0" noProof="0" dirty="0">
                <a:ln>
                  <a:noFill/>
                </a:ln>
                <a:solidFill>
                  <a:prstClr val="black"/>
                </a:solidFill>
                <a:effectLst/>
                <a:uLnTx/>
                <a:uFillTx/>
                <a:latin typeface="Calibri" panose="020F0502020204030204"/>
                <a:ea typeface="+mn-ea"/>
                <a:cs typeface="+mn-cs"/>
              </a:rPr>
              <a:t>набув чинності шляхом опублікування в Урядовому кур’єрі від 28.02.2001 № 38 Закон України від 18.01.2001 № 2240 “Про загальнообов’язкове державне соціальне страхування у зв’язку з тимчасовою втратою працездатності та витратами, зумовленими похованням”</a:t>
            </a:r>
          </a:p>
        </p:txBody>
      </p:sp>
      <p:cxnSp>
        <p:nvCxnSpPr>
          <p:cNvPr id="16" name="Пряма зі стрілкою 15"/>
          <p:cNvCxnSpPr/>
          <p:nvPr/>
        </p:nvCxnSpPr>
        <p:spPr>
          <a:xfrm flipH="1" flipV="1">
            <a:off x="8370893" y="3339308"/>
            <a:ext cx="912057" cy="127600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23382" y="4684249"/>
            <a:ext cx="506436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black"/>
                </a:solidFill>
                <a:effectLst/>
                <a:uLnTx/>
                <a:uFillTx/>
                <a:latin typeface="Calibri" panose="020F0502020204030204"/>
                <a:ea typeface="+mn-ea"/>
                <a:cs typeface="+mn-cs"/>
              </a:rPr>
              <a:t>В</a:t>
            </a:r>
            <a:r>
              <a:rPr kumimoji="0" lang="uk-UA" sz="1400" b="0" i="0" u="none" strike="noStrike" kern="1200" cap="none" spc="0" normalizeH="0" baseline="0" noProof="0" dirty="0" smtClean="0">
                <a:ln>
                  <a:noFill/>
                </a:ln>
                <a:solidFill>
                  <a:prstClr val="black"/>
                </a:solidFill>
                <a:effectLst/>
                <a:uLnTx/>
                <a:uFillTx/>
                <a:latin typeface="Calibri" panose="020F0502020204030204"/>
                <a:ea typeface="+mn-ea"/>
                <a:cs typeface="+mn-cs"/>
              </a:rPr>
              <a:t>несені зміни згідно </a:t>
            </a:r>
            <a:r>
              <a:rPr kumimoji="0" lang="uk-UA" sz="1400" b="0" i="0" u="none" strike="noStrike" kern="1200" cap="none" spc="0" normalizeH="0" baseline="0" noProof="0" dirty="0">
                <a:ln>
                  <a:noFill/>
                </a:ln>
                <a:solidFill>
                  <a:prstClr val="black"/>
                </a:solidFill>
                <a:effectLst/>
                <a:uLnTx/>
                <a:uFillTx/>
                <a:latin typeface="Calibri" panose="020F0502020204030204"/>
                <a:ea typeface="+mn-ea"/>
                <a:cs typeface="+mn-cs"/>
              </a:rPr>
              <a:t>з Законом України від 03.10.2017 № 2148-</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VIII “</a:t>
            </a:r>
            <a:r>
              <a:rPr kumimoji="0" lang="uk-UA" sz="1400" b="0" i="0" u="none" strike="noStrike" kern="1200" cap="none" spc="0" normalizeH="0" baseline="0" noProof="0" dirty="0">
                <a:ln>
                  <a:noFill/>
                </a:ln>
                <a:solidFill>
                  <a:prstClr val="black"/>
                </a:solidFill>
                <a:effectLst/>
                <a:uLnTx/>
                <a:uFillTx/>
                <a:latin typeface="Calibri" panose="020F0502020204030204"/>
                <a:ea typeface="+mn-ea"/>
                <a:cs typeface="+mn-cs"/>
              </a:rPr>
              <a:t>Про внесення змін до деяких законодавчих актів України щодо підвищення пенсій” до частини четвертої статті 21 Закону № </a:t>
            </a:r>
            <a:r>
              <a:rPr kumimoji="0" lang="uk-UA" sz="1400" b="0" i="0" u="none" strike="noStrike" kern="1200" cap="none" spc="0" normalizeH="0" baseline="0" noProof="0" dirty="0" smtClean="0">
                <a:ln>
                  <a:noFill/>
                </a:ln>
                <a:solidFill>
                  <a:prstClr val="black"/>
                </a:solidFill>
                <a:effectLst/>
                <a:uLnTx/>
                <a:uFillTx/>
                <a:latin typeface="Calibri" panose="020F0502020204030204"/>
                <a:ea typeface="+mn-ea"/>
                <a:cs typeface="+mn-cs"/>
              </a:rPr>
              <a:t>1105</a:t>
            </a:r>
            <a:endParaRPr kumimoji="0" lang="uk-U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1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40714"/>
          </a:xfrm>
        </p:spPr>
        <p:txBody>
          <a:bodyPr>
            <a:normAutofit/>
          </a:bodyPr>
          <a:lstStyle/>
          <a:p>
            <a:r>
              <a:rPr lang="uk-UA" sz="3600" b="1" dirty="0">
                <a:latin typeface="Times New Roman" panose="02020603050405020304" pitchFamily="18" charset="0"/>
                <a:ea typeface="Times New Roman" panose="02020603050405020304" pitchFamily="18" charset="0"/>
              </a:rPr>
              <a:t>ЗМІСТ</a:t>
            </a:r>
            <a:endParaRPr lang="uk-UA" sz="3600"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3030971057"/>
              </p:ext>
            </p:extLst>
          </p:nvPr>
        </p:nvGraphicFramePr>
        <p:xfrm>
          <a:off x="838199" y="939335"/>
          <a:ext cx="9178637" cy="5933679"/>
        </p:xfrm>
        <a:graphic>
          <a:graphicData uri="http://schemas.openxmlformats.org/drawingml/2006/table">
            <a:tbl>
              <a:tblPr firstRow="1" firstCol="1" bandRow="1"/>
              <a:tblGrid>
                <a:gridCol w="913546">
                  <a:extLst>
                    <a:ext uri="{9D8B030D-6E8A-4147-A177-3AD203B41FA5}">
                      <a16:colId xmlns:a16="http://schemas.microsoft.com/office/drawing/2014/main" val="128523702"/>
                    </a:ext>
                  </a:extLst>
                </a:gridCol>
                <a:gridCol w="8265091">
                  <a:extLst>
                    <a:ext uri="{9D8B030D-6E8A-4147-A177-3AD203B41FA5}">
                      <a16:colId xmlns:a16="http://schemas.microsoft.com/office/drawing/2014/main" val="1033690620"/>
                    </a:ext>
                  </a:extLst>
                </a:gridCol>
              </a:tblGrid>
              <a:tr h="506811">
                <a:tc>
                  <a:txBody>
                    <a:bodyPr/>
                    <a:lstStyle/>
                    <a:p>
                      <a:pPr marR="10795" algn="r">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Законодавче врегулювання питання страхового стажу за загальнообов’язковим державним соціальним страхуванням у зв’язку з тимчасовою втратою працездатності</a:t>
                      </a:r>
                    </a:p>
                  </a:txBody>
                  <a:tcPr marL="46114" marR="46114" marT="0" marB="0" anchor="ctr">
                    <a:lnL>
                      <a:noFill/>
                    </a:lnL>
                    <a:lnR>
                      <a:noFill/>
                    </a:lnR>
                    <a:lnT>
                      <a:noFill/>
                    </a:lnT>
                    <a:lnB>
                      <a:noFill/>
                    </a:lnB>
                  </a:tcPr>
                </a:tc>
                <a:extLst>
                  <a:ext uri="{0D108BD9-81ED-4DB2-BD59-A6C34878D82A}">
                    <a16:rowId xmlns:a16="http://schemas.microsoft.com/office/drawing/2014/main" val="2114927925"/>
                  </a:ext>
                </a:extLst>
              </a:tr>
              <a:tr h="447278">
                <a:tc>
                  <a:txBody>
                    <a:bodyPr/>
                    <a:lstStyle/>
                    <a:p>
                      <a:pPr marR="10795" algn="r">
                        <a:spcBef>
                          <a:spcPts val="600"/>
                        </a:spcBef>
                        <a:spcAft>
                          <a:spcPts val="0"/>
                        </a:spcAft>
                      </a:pPr>
                      <a:r>
                        <a:rPr lang="uk-UA" sz="16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Застосування страхового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стажу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extLst>
                  <a:ext uri="{0D108BD9-81ED-4DB2-BD59-A6C34878D82A}">
                    <a16:rowId xmlns:a16="http://schemas.microsoft.com/office/drawing/2014/main" val="3429517756"/>
                  </a:ext>
                </a:extLst>
              </a:tr>
              <a:tr h="447278">
                <a:tc>
                  <a:txBody>
                    <a:bodyPr/>
                    <a:lstStyle/>
                    <a:p>
                      <a:pPr marR="10795" algn="r">
                        <a:spcBef>
                          <a:spcPts val="600"/>
                        </a:spcBef>
                        <a:spcAft>
                          <a:spcPts val="0"/>
                        </a:spcAft>
                      </a:pPr>
                      <a:r>
                        <a:rPr lang="uk-UA" sz="16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Загальний принцип визначення страхового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стажу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extLst>
                  <a:ext uri="{0D108BD9-81ED-4DB2-BD59-A6C34878D82A}">
                    <a16:rowId xmlns:a16="http://schemas.microsoft.com/office/drawing/2014/main" val="3612102698"/>
                  </a:ext>
                </a:extLst>
              </a:tr>
              <a:tr h="447278">
                <a:tc>
                  <a:txBody>
                    <a:bodyPr/>
                    <a:lstStyle/>
                    <a:p>
                      <a:pPr marR="10795" algn="r">
                        <a:spcBef>
                          <a:spcPts val="600"/>
                        </a:spcBef>
                        <a:spcAft>
                          <a:spcPts val="0"/>
                        </a:spcAft>
                      </a:pPr>
                      <a:r>
                        <a:rPr lang="uk-UA" sz="16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Структура страхового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стажу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extLst>
                  <a:ext uri="{0D108BD9-81ED-4DB2-BD59-A6C34878D82A}">
                    <a16:rowId xmlns:a16="http://schemas.microsoft.com/office/drawing/2014/main" val="4202496123"/>
                  </a:ext>
                </a:extLst>
              </a:tr>
              <a:tr h="447278">
                <a:tc>
                  <a:txBody>
                    <a:bodyPr/>
                    <a:lstStyle/>
                    <a:p>
                      <a:pPr marR="10795" algn="r">
                        <a:spcBef>
                          <a:spcPts val="600"/>
                        </a:spcBef>
                        <a:spcAft>
                          <a:spcPts val="0"/>
                        </a:spcAft>
                      </a:pPr>
                      <a:r>
                        <a:rPr lang="uk-UA" sz="16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Визначення страхового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стажу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extLst>
                  <a:ext uri="{0D108BD9-81ED-4DB2-BD59-A6C34878D82A}">
                    <a16:rowId xmlns:a16="http://schemas.microsoft.com/office/drawing/2014/main" val="173316977"/>
                  </a:ext>
                </a:extLst>
              </a:tr>
              <a:tr h="447278">
                <a:tc>
                  <a:txBody>
                    <a:bodyPr/>
                    <a:lstStyle/>
                    <a:p>
                      <a:pPr marR="10795" algn="r">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Страховий стаж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за </a:t>
                      </a: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період участі в добровільному страхуванні</a:t>
                      </a:r>
                    </a:p>
                  </a:txBody>
                  <a:tcPr marL="46114" marR="46114" marT="0" marB="0" anchor="ctr">
                    <a:lnL>
                      <a:noFill/>
                    </a:lnL>
                    <a:lnR>
                      <a:noFill/>
                    </a:lnR>
                    <a:lnT>
                      <a:noFill/>
                    </a:lnT>
                    <a:lnB>
                      <a:noFill/>
                    </a:lnB>
                  </a:tcPr>
                </a:tc>
                <a:extLst>
                  <a:ext uri="{0D108BD9-81ED-4DB2-BD59-A6C34878D82A}">
                    <a16:rowId xmlns:a16="http://schemas.microsoft.com/office/drawing/2014/main" val="2287717705"/>
                  </a:ext>
                </a:extLst>
              </a:tr>
              <a:tr h="447278">
                <a:tc>
                  <a:txBody>
                    <a:bodyPr/>
                    <a:lstStyle/>
                    <a:p>
                      <a:pPr marR="10795" algn="r">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Страховий стаж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без </a:t>
                      </a: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сплати страхових внесків</a:t>
                      </a:r>
                    </a:p>
                  </a:txBody>
                  <a:tcPr marL="46114" marR="46114" marT="0" marB="0" anchor="ctr">
                    <a:lnL>
                      <a:noFill/>
                    </a:lnL>
                    <a:lnR>
                      <a:noFill/>
                    </a:lnR>
                    <a:lnT>
                      <a:noFill/>
                    </a:lnT>
                    <a:lnB>
                      <a:noFill/>
                    </a:lnB>
                  </a:tcPr>
                </a:tc>
                <a:extLst>
                  <a:ext uri="{0D108BD9-81ED-4DB2-BD59-A6C34878D82A}">
                    <a16:rowId xmlns:a16="http://schemas.microsoft.com/office/drawing/2014/main" val="674436222"/>
                  </a:ext>
                </a:extLst>
              </a:tr>
              <a:tr h="596370">
                <a:tc>
                  <a:txBody>
                    <a:bodyPr/>
                    <a:lstStyle/>
                    <a:p>
                      <a:pPr marR="10795" algn="r">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Страховий стаж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набутий </a:t>
                      </a: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особою до набрання чинності Закону № 2240</a:t>
                      </a:r>
                    </a:p>
                  </a:txBody>
                  <a:tcPr marL="46114" marR="46114" marT="0" marB="0" anchor="ctr">
                    <a:lnL>
                      <a:noFill/>
                    </a:lnL>
                    <a:lnR>
                      <a:noFill/>
                    </a:lnR>
                    <a:lnT>
                      <a:noFill/>
                    </a:lnT>
                    <a:lnB>
                      <a:noFill/>
                    </a:lnB>
                  </a:tcPr>
                </a:tc>
                <a:extLst>
                  <a:ext uri="{0D108BD9-81ED-4DB2-BD59-A6C34878D82A}">
                    <a16:rowId xmlns:a16="http://schemas.microsoft.com/office/drawing/2014/main" val="2455287277"/>
                  </a:ext>
                </a:extLst>
              </a:tr>
              <a:tr h="506811">
                <a:tc>
                  <a:txBody>
                    <a:bodyPr/>
                    <a:lstStyle/>
                    <a:p>
                      <a:pPr marR="10795" algn="r">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Зарахування до страхового стажу періоду протягом яких особа не підлягала страхуванню за Законом № 1105</a:t>
                      </a:r>
                    </a:p>
                  </a:txBody>
                  <a:tcPr marL="46114" marR="46114" marT="0" marB="0" anchor="ctr">
                    <a:lnL>
                      <a:noFill/>
                    </a:lnL>
                    <a:lnR>
                      <a:noFill/>
                    </a:lnR>
                    <a:lnT>
                      <a:noFill/>
                    </a:lnT>
                    <a:lnB>
                      <a:noFill/>
                    </a:lnB>
                  </a:tcPr>
                </a:tc>
                <a:extLst>
                  <a:ext uri="{0D108BD9-81ED-4DB2-BD59-A6C34878D82A}">
                    <a16:rowId xmlns:a16="http://schemas.microsoft.com/office/drawing/2014/main" val="3879629314"/>
                  </a:ext>
                </a:extLst>
              </a:tr>
              <a:tr h="447278">
                <a:tc>
                  <a:txBody>
                    <a:bodyPr/>
                    <a:lstStyle/>
                    <a:p>
                      <a:pPr marR="10795" algn="r">
                        <a:spcBef>
                          <a:spcPts val="600"/>
                        </a:spcBef>
                        <a:spcAft>
                          <a:spcPts val="0"/>
                        </a:spcAf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tc>
                  <a:txBody>
                    <a:bodyPr/>
                    <a:lstStyle/>
                    <a:p>
                      <a:pPr algn="just">
                        <a:spcBef>
                          <a:spcPts val="600"/>
                        </a:spcBef>
                        <a:spcAft>
                          <a:spcPts val="0"/>
                        </a:spcAft>
                      </a:pPr>
                      <a:r>
                        <a:rPr lang="uk-UA" sz="1600" noProof="0" dirty="0" smtClean="0">
                          <a:effectLst/>
                          <a:latin typeface="Times New Roman" panose="02020603050405020304" pitchFamily="18" charset="0"/>
                          <a:ea typeface="Times New Roman" panose="02020603050405020304" pitchFamily="18" charset="0"/>
                          <a:cs typeface="Times New Roman" panose="02020603050405020304" pitchFamily="18" charset="0"/>
                        </a:rPr>
                        <a:t>Зарахування</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до страхового стажу </a:t>
                      </a:r>
                      <a:r>
                        <a:rPr lang="uk-UA" sz="1600" noProof="0" dirty="0" smtClean="0">
                          <a:effectLst/>
                          <a:latin typeface="Times New Roman" panose="02020603050405020304" pitchFamily="18" charset="0"/>
                          <a:ea typeface="Times New Roman" panose="02020603050405020304" pitchFamily="18" charset="0"/>
                          <a:cs typeface="Times New Roman" panose="02020603050405020304" pitchFamily="18" charset="0"/>
                        </a:rPr>
                        <a:t>періодів військової служби</a:t>
                      </a:r>
                      <a:endParaRPr lang="uk-UA" sz="16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extLst>
                  <a:ext uri="{0D108BD9-81ED-4DB2-BD59-A6C34878D82A}">
                    <a16:rowId xmlns:a16="http://schemas.microsoft.com/office/drawing/2014/main" val="2468599893"/>
                  </a:ext>
                </a:extLst>
              </a:tr>
              <a:tr h="447278">
                <a:tc>
                  <a:txBody>
                    <a:bodyPr/>
                    <a:lstStyle/>
                    <a:p>
                      <a:pPr marR="10795" algn="r">
                        <a:spcBef>
                          <a:spcPts val="600"/>
                        </a:spcBef>
                        <a:spcAft>
                          <a:spcPts val="0"/>
                        </a:spcAft>
                      </a:pP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Документальне підтвердження страхового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стажу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extLst>
                  <a:ext uri="{0D108BD9-81ED-4DB2-BD59-A6C34878D82A}">
                    <a16:rowId xmlns:a16="http://schemas.microsoft.com/office/drawing/2014/main" val="1985884362"/>
                  </a:ext>
                </a:extLst>
              </a:tr>
              <a:tr h="745463">
                <a:tc>
                  <a:txBody>
                    <a:bodyPr/>
                    <a:lstStyle/>
                    <a:p>
                      <a:pPr marR="10795" algn="r">
                        <a:spcBef>
                          <a:spcPts val="600"/>
                        </a:spcBef>
                        <a:spcAft>
                          <a:spcPts val="0"/>
                        </a:spcAft>
                      </a:pP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tc>
                  <a:txBody>
                    <a:bodyPr/>
                    <a:lstStyle/>
                    <a:p>
                      <a:pPr algn="just">
                        <a:spcBef>
                          <a:spcPts val="600"/>
                        </a:spcBef>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Зарахування трудового (страхового) стажу, набутого громадянами України, а також іноземцями за час роботи за межами України, до страхового </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стажу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14" marR="46114" marT="0" marB="0" anchor="ctr">
                    <a:lnL>
                      <a:noFill/>
                    </a:lnL>
                    <a:lnR>
                      <a:noFill/>
                    </a:lnR>
                    <a:lnT>
                      <a:noFill/>
                    </a:lnT>
                    <a:lnB>
                      <a:noFill/>
                    </a:lnB>
                  </a:tcPr>
                </a:tc>
                <a:extLst>
                  <a:ext uri="{0D108BD9-81ED-4DB2-BD59-A6C34878D82A}">
                    <a16:rowId xmlns:a16="http://schemas.microsoft.com/office/drawing/2014/main" val="4289967501"/>
                  </a:ext>
                </a:extLst>
              </a:tr>
            </a:tbl>
          </a:graphicData>
        </a:graphic>
      </p:graphicFrame>
    </p:spTree>
    <p:extLst>
      <p:ext uri="{BB962C8B-B14F-4D97-AF65-F5344CB8AC3E}">
        <p14:creationId xmlns:p14="http://schemas.microsoft.com/office/powerpoint/2010/main" val="1635319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32650"/>
          </a:xfrm>
        </p:spPr>
        <p:txBody>
          <a:bodyPr>
            <a:normAutofit/>
          </a:bodyPr>
          <a:lstStyle/>
          <a:p>
            <a:pPr>
              <a:spcAft>
                <a:spcPts val="0"/>
              </a:spcAft>
            </a:pPr>
            <a:r>
              <a:rPr lang="uk-UA" sz="3200" b="1" i="1" dirty="0" smtClean="0">
                <a:latin typeface="Times New Roman" panose="02020603050405020304" pitchFamily="18" charset="0"/>
                <a:ea typeface="Times New Roman" panose="02020603050405020304" pitchFamily="18" charset="0"/>
              </a:rPr>
              <a:t>1</a:t>
            </a:r>
            <a:r>
              <a:rPr lang="en-US" sz="3200" b="1" i="1" dirty="0" smtClean="0">
                <a:latin typeface="Times New Roman" panose="02020603050405020304" pitchFamily="18" charset="0"/>
                <a:ea typeface="Times New Roman" panose="02020603050405020304" pitchFamily="18" charset="0"/>
              </a:rPr>
              <a:t>1</a:t>
            </a:r>
            <a:r>
              <a:rPr lang="uk-UA" sz="3200" b="1" i="1" dirty="0" smtClean="0">
                <a:latin typeface="Times New Roman" panose="02020603050405020304" pitchFamily="18" charset="0"/>
                <a:ea typeface="Times New Roman" panose="02020603050405020304" pitchFamily="18" charset="0"/>
              </a:rPr>
              <a:t>.</a:t>
            </a:r>
            <a:r>
              <a:rPr lang="uk-UA" sz="3200" b="1" i="1" dirty="0">
                <a:latin typeface="Times New Roman" panose="02020603050405020304" pitchFamily="18" charset="0"/>
                <a:ea typeface="Times New Roman" panose="02020603050405020304" pitchFamily="18" charset="0"/>
              </a:rPr>
              <a:t> Документальне підтвердження страхового </a:t>
            </a:r>
            <a:r>
              <a:rPr lang="uk-UA" sz="3200" b="1" i="1" dirty="0" smtClean="0">
                <a:latin typeface="Times New Roman" panose="02020603050405020304" pitchFamily="18" charset="0"/>
                <a:ea typeface="Times New Roman" panose="02020603050405020304" pitchFamily="18" charset="0"/>
              </a:rPr>
              <a:t>стажу</a:t>
            </a:r>
            <a:endParaRPr lang="uk-UA" sz="3200" dirty="0"/>
          </a:p>
        </p:txBody>
      </p:sp>
      <p:sp>
        <p:nvSpPr>
          <p:cNvPr id="3" name="Місце для вмісту 2"/>
          <p:cNvSpPr>
            <a:spLocks noGrp="1"/>
          </p:cNvSpPr>
          <p:nvPr>
            <p:ph idx="1"/>
          </p:nvPr>
        </p:nvSpPr>
        <p:spPr>
          <a:xfrm>
            <a:off x="838200" y="1047404"/>
            <a:ext cx="10515600" cy="5494712"/>
          </a:xfrm>
        </p:spPr>
        <p:txBody>
          <a:bodyPr>
            <a:noAutofit/>
          </a:bodyPr>
          <a:lstStyle/>
          <a:p>
            <a:pPr algn="just">
              <a:lnSpc>
                <a:spcPct val="120000"/>
              </a:lnSpc>
              <a:spcAft>
                <a:spcPts val="0"/>
              </a:spcAft>
            </a:pPr>
            <a:r>
              <a:rPr lang="uk-UA" sz="1600" dirty="0">
                <a:latin typeface="Times New Roman" panose="02020603050405020304" pitchFamily="18" charset="0"/>
                <a:ea typeface="Times New Roman" panose="02020603050405020304" pitchFamily="18" charset="0"/>
              </a:rPr>
              <a:t>Документальним підтвердженням даних, на підставі яких здійснюється обчислення страхового стажу за загальнообов’язковим державним соціальним страхуванням у зв’язку з тимчасовою втратою працездатності є:</a:t>
            </a:r>
          </a:p>
          <a:p>
            <a:pPr algn="just">
              <a:lnSpc>
                <a:spcPct val="120000"/>
              </a:lnSpc>
              <a:spcAft>
                <a:spcPts val="0"/>
              </a:spcAft>
              <a:buFont typeface="Wingdings" panose="05000000000000000000" pitchFamily="2" charset="2"/>
              <a:buChar char="Ø"/>
            </a:pPr>
            <a:r>
              <a:rPr lang="uk-UA" sz="1600" dirty="0">
                <a:latin typeface="Times New Roman" panose="02020603050405020304" pitchFamily="18" charset="0"/>
                <a:ea typeface="Times New Roman" panose="02020603050405020304" pitchFamily="18" charset="0"/>
              </a:rPr>
              <a:t>- з 01.01.2011 по теперішній час, дані персоніфікованого обліку відомостей про застрахованих осіб Державного реєстру загальнообов’язкового державного соціального страхування, надані застрахованій особі Пенсійним фондом України у вигляді довідки за період перебування в трудових відносинах із роботодавцями за місцями роботи згідно з пунктом 6 розділу V Положення про реєстр застрахованих осіб Державного реєстру загальнообов’язкового державного соціального страхування, затвердженого постановою правління Пенсійного фонду України від 18.06.2014 № 10-1, у вигляді інформації з Реєстру застрахованих осіб за формою ОК-5, а також за період починаючи з 01.01.2016 </a:t>
            </a:r>
            <a:r>
              <a:rPr lang="uk-UA" sz="1600" dirty="0" smtClean="0">
                <a:latin typeface="Times New Roman" panose="02020603050405020304" pitchFamily="18" charset="0"/>
                <a:ea typeface="Times New Roman" panose="02020603050405020304" pitchFamily="18" charset="0"/>
              </a:rPr>
              <a:t>– за </a:t>
            </a:r>
            <a:r>
              <a:rPr lang="uk-UA" sz="1600" dirty="0">
                <a:latin typeface="Times New Roman" panose="02020603050405020304" pitchFamily="18" charset="0"/>
                <a:ea typeface="Times New Roman" panose="02020603050405020304" pitchFamily="18" charset="0"/>
              </a:rPr>
              <a:t>формою згідно з додатком 9. Додатково для визначення страхового стажу за період з 01.01.2011 до 31.12.2015 – </a:t>
            </a:r>
            <a:r>
              <a:rPr lang="uk-UA" sz="1600" dirty="0" smtClean="0">
                <a:latin typeface="Times New Roman" panose="02020603050405020304" pitchFamily="18" charset="0"/>
                <a:ea typeface="Times New Roman" panose="02020603050405020304" pitchFamily="18" charset="0"/>
              </a:rPr>
              <a:t>трудова </a:t>
            </a:r>
            <a:r>
              <a:rPr lang="uk-UA" sz="1600" dirty="0">
                <a:latin typeface="Times New Roman" panose="02020603050405020304" pitchFamily="18" charset="0"/>
                <a:ea typeface="Times New Roman" panose="02020603050405020304" pitchFamily="18" charset="0"/>
              </a:rPr>
              <a:t>книжка;</a:t>
            </a:r>
          </a:p>
          <a:p>
            <a:pPr algn="just">
              <a:lnSpc>
                <a:spcPct val="120000"/>
              </a:lnSpc>
              <a:spcAft>
                <a:spcPts val="0"/>
              </a:spcAft>
              <a:buFont typeface="Wingdings" panose="05000000000000000000" pitchFamily="2" charset="2"/>
              <a:buChar char="Ø"/>
            </a:pPr>
            <a:r>
              <a:rPr lang="uk-UA" sz="1600" dirty="0">
                <a:latin typeface="Times New Roman" panose="02020603050405020304" pitchFamily="18" charset="0"/>
                <a:ea typeface="Times New Roman" panose="02020603050405020304" pitchFamily="18" charset="0"/>
              </a:rPr>
              <a:t>- до 31.12.2010, дані, зазначені в трудовій книжці, про періоди перебування застрахованої особи в трудових відносинах із </a:t>
            </a:r>
            <a:r>
              <a:rPr lang="uk-UA" sz="1600" dirty="0" smtClean="0">
                <a:latin typeface="Times New Roman" panose="02020603050405020304" pitchFamily="18" charset="0"/>
                <a:ea typeface="Times New Roman" panose="02020603050405020304" pitchFamily="18" charset="0"/>
              </a:rPr>
              <a:t>роботодавцем;</a:t>
            </a:r>
            <a:endParaRPr lang="uk-UA" sz="1600" dirty="0">
              <a:latin typeface="Times New Roman" panose="02020603050405020304" pitchFamily="18" charset="0"/>
              <a:ea typeface="Times New Roman" panose="02020603050405020304" pitchFamily="18" charset="0"/>
            </a:endParaRPr>
          </a:p>
          <a:p>
            <a:pPr algn="just">
              <a:lnSpc>
                <a:spcPct val="120000"/>
              </a:lnSpc>
              <a:spcAft>
                <a:spcPts val="0"/>
              </a:spcAft>
              <a:buFont typeface="Wingdings" panose="05000000000000000000" pitchFamily="2" charset="2"/>
              <a:buChar char="Ø"/>
            </a:pPr>
            <a:r>
              <a:rPr lang="uk-UA" sz="1600" dirty="0">
                <a:latin typeface="Times New Roman" panose="02020603050405020304" pitchFamily="18" charset="0"/>
                <a:ea typeface="Times New Roman" panose="02020603050405020304" pitchFamily="18" charset="0"/>
              </a:rPr>
              <a:t>- до 27.02.2001, також дані, зазначені у відповідних документах про періоди проходження служби у Збройних Силах, Національній гвардії, Прикордонних військах, СБУ, внутрішніх військах МВС, військах цивільної оборони та інших військових формуваннях, утворених відповідно до законів України, а також в органах внутрішніх справ;</a:t>
            </a:r>
          </a:p>
          <a:p>
            <a:pPr algn="just">
              <a:lnSpc>
                <a:spcPct val="120000"/>
              </a:lnSpc>
              <a:spcAft>
                <a:spcPts val="0"/>
              </a:spcAft>
              <a:buFont typeface="Wingdings" panose="05000000000000000000" pitchFamily="2" charset="2"/>
              <a:buChar char="Ø"/>
            </a:pPr>
            <a:r>
              <a:rPr lang="uk-UA" sz="1600" dirty="0">
                <a:latin typeface="Times New Roman" panose="02020603050405020304" pitchFamily="18" charset="0"/>
                <a:ea typeface="Times New Roman" panose="02020603050405020304" pitchFamily="18" charset="0"/>
              </a:rPr>
              <a:t>- відповідна інформація про періоди отримання виплат за окремими видами соціального страхування та про період відпустки для догляду за дитиною до досягнення нею трирічного </a:t>
            </a:r>
            <a:r>
              <a:rPr lang="uk-UA" sz="1600" dirty="0" smtClean="0">
                <a:latin typeface="Times New Roman" panose="02020603050405020304" pitchFamily="18" charset="0"/>
                <a:ea typeface="Times New Roman" panose="02020603050405020304" pitchFamily="18" charset="0"/>
              </a:rPr>
              <a:t>віку.</a:t>
            </a:r>
            <a:endParaRPr lang="uk-UA" sz="1600" dirty="0"/>
          </a:p>
        </p:txBody>
      </p:sp>
    </p:spTree>
    <p:extLst>
      <p:ext uri="{BB962C8B-B14F-4D97-AF65-F5344CB8AC3E}">
        <p14:creationId xmlns:p14="http://schemas.microsoft.com/office/powerpoint/2010/main" val="804368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Aft>
                <a:spcPts val="0"/>
              </a:spcAft>
            </a:pPr>
            <a:r>
              <a:rPr lang="uk-UA" sz="3100" b="1" i="1" dirty="0" smtClean="0">
                <a:latin typeface="Times New Roman" panose="02020603050405020304" pitchFamily="18" charset="0"/>
                <a:ea typeface="Times New Roman" panose="02020603050405020304" pitchFamily="18" charset="0"/>
              </a:rPr>
              <a:t>1</a:t>
            </a:r>
            <a:r>
              <a:rPr lang="en-US" sz="3100" b="1" i="1" dirty="0" smtClean="0">
                <a:latin typeface="Times New Roman" panose="02020603050405020304" pitchFamily="18" charset="0"/>
                <a:ea typeface="Times New Roman" panose="02020603050405020304" pitchFamily="18" charset="0"/>
              </a:rPr>
              <a:t>2</a:t>
            </a:r>
            <a:r>
              <a:rPr lang="uk-UA" sz="3100" b="1" i="1" dirty="0" smtClean="0">
                <a:latin typeface="Times New Roman" panose="02020603050405020304" pitchFamily="18" charset="0"/>
                <a:ea typeface="Times New Roman" panose="02020603050405020304" pitchFamily="18" charset="0"/>
              </a:rPr>
              <a:t>.</a:t>
            </a:r>
            <a:r>
              <a:rPr lang="uk-UA" sz="3100" b="1" i="1" dirty="0">
                <a:latin typeface="Times New Roman" panose="02020603050405020304" pitchFamily="18" charset="0"/>
                <a:ea typeface="Times New Roman" panose="02020603050405020304" pitchFamily="18" charset="0"/>
              </a:rPr>
              <a:t> Зарахування трудового (страхового) стажу, набутого громадянами України, а також іноземцями за час роботи за межами України, до страхового </a:t>
            </a:r>
            <a:r>
              <a:rPr lang="uk-UA" sz="3100" b="1" i="1" dirty="0" smtClean="0">
                <a:latin typeface="Times New Roman" panose="02020603050405020304" pitchFamily="18" charset="0"/>
                <a:ea typeface="Times New Roman" panose="02020603050405020304" pitchFamily="18" charset="0"/>
              </a:rPr>
              <a:t>стажу</a:t>
            </a:r>
            <a:endParaRPr lang="uk-UA" dirty="0"/>
          </a:p>
        </p:txBody>
      </p:sp>
      <p:sp>
        <p:nvSpPr>
          <p:cNvPr id="3" name="Місце для вмісту 2"/>
          <p:cNvSpPr>
            <a:spLocks noGrp="1"/>
          </p:cNvSpPr>
          <p:nvPr>
            <p:ph idx="1"/>
          </p:nvPr>
        </p:nvSpPr>
        <p:spPr/>
        <p:txBody>
          <a:bodyPr>
            <a:noAutofit/>
          </a:bodyPr>
          <a:lstStyle/>
          <a:p>
            <a:pPr algn="just">
              <a:lnSpc>
                <a:spcPct val="120000"/>
              </a:lnSpc>
              <a:spcAft>
                <a:spcPts val="0"/>
              </a:spcAft>
            </a:pPr>
            <a:r>
              <a:rPr lang="uk-UA" sz="1400" dirty="0">
                <a:latin typeface="Times New Roman" panose="02020603050405020304" pitchFamily="18" charset="0"/>
                <a:ea typeface="Times New Roman" panose="02020603050405020304" pitchFamily="18" charset="0"/>
              </a:rPr>
              <a:t>Зарахування трудового (страхового) стажу, набутого громадянами України, а також іноземцями за час роботи за межами України, до страхового стажу, наявність якого вимагається Законом № 1105, здійснюється на підставі норм </a:t>
            </a:r>
            <a:r>
              <a:rPr lang="uk-UA" sz="1400" dirty="0" err="1">
                <a:latin typeface="Times New Roman" panose="02020603050405020304" pitchFamily="18" charset="0"/>
                <a:ea typeface="Times New Roman" panose="02020603050405020304" pitchFamily="18" charset="0"/>
              </a:rPr>
              <a:t>імлементованих</a:t>
            </a:r>
            <a:r>
              <a:rPr lang="uk-UA" sz="1400" dirty="0">
                <a:latin typeface="Times New Roman" panose="02020603050405020304" pitchFamily="18" charset="0"/>
                <a:ea typeface="Times New Roman" panose="02020603050405020304" pitchFamily="18" charset="0"/>
              </a:rPr>
              <a:t> до національного законодавства України міжнародних угод, в яких регламентується питання </a:t>
            </a:r>
            <a:r>
              <a:rPr lang="uk-UA" sz="1400" dirty="0" err="1">
                <a:latin typeface="Times New Roman" panose="02020603050405020304" pitchFamily="18" charset="0"/>
                <a:ea typeface="Times New Roman" panose="02020603050405020304" pitchFamily="18" charset="0"/>
              </a:rPr>
              <a:t>взаємовизнання</a:t>
            </a:r>
            <a:r>
              <a:rPr lang="uk-UA" sz="1400" dirty="0">
                <a:latin typeface="Times New Roman" panose="02020603050405020304" pitchFamily="18" charset="0"/>
                <a:ea typeface="Times New Roman" panose="02020603050405020304" pitchFamily="18" charset="0"/>
              </a:rPr>
              <a:t> стажу.</a:t>
            </a:r>
          </a:p>
          <a:p>
            <a:pPr algn="just">
              <a:lnSpc>
                <a:spcPct val="120000"/>
              </a:lnSpc>
              <a:spcAft>
                <a:spcPts val="0"/>
              </a:spcAft>
            </a:pPr>
            <a:r>
              <a:rPr lang="uk-UA" sz="1400" dirty="0">
                <a:latin typeface="Times New Roman" panose="02020603050405020304" pitchFamily="18" charset="0"/>
                <a:ea typeface="Times New Roman" panose="02020603050405020304" pitchFamily="18" charset="0"/>
              </a:rPr>
              <a:t>Станом на липень 2023 року діють двосторонні міжнародні угоди, що регулюють питання соціального забезпечення громадян договірних сторін в частині надання допомоги по тимчасовій непрацездатності: між Україною та Королівством Іспанія, Латвійською Республікою, Словацькою Республікою, Литовською Республікою, Чеською Республікою, Республікою Болгарія, Португальською Республікою, Республікою Польща.</a:t>
            </a:r>
          </a:p>
          <a:p>
            <a:pPr algn="just">
              <a:lnSpc>
                <a:spcPct val="120000"/>
              </a:lnSpc>
              <a:spcAft>
                <a:spcPts val="0"/>
              </a:spcAft>
            </a:pPr>
            <a:r>
              <a:rPr lang="uk-UA" sz="1400" dirty="0">
                <a:latin typeface="Times New Roman" panose="02020603050405020304" pitchFamily="18" charset="0"/>
                <a:ea typeface="Times New Roman" panose="02020603050405020304" pitchFamily="18" charset="0"/>
              </a:rPr>
              <a:t>Також на цей час на території України застосовуються двосторонні міждержавні угоди між Союзом Радянських Соціалістичних Республік та Румунською Народною Республікою, Угорською Народною Республікою, Монгольською Народною Республікою, та міжурядові угоди між Україною та Азербайджанською Республікою, Республікою Молдова, якими визнається на взаємній основі трудовий (страховий) стаж.</a:t>
            </a:r>
          </a:p>
          <a:p>
            <a:pPr algn="just">
              <a:lnSpc>
                <a:spcPct val="120000"/>
              </a:lnSpc>
              <a:spcAft>
                <a:spcPts val="0"/>
              </a:spcAft>
            </a:pPr>
            <a:r>
              <a:rPr lang="uk-UA" sz="1400" dirty="0">
                <a:latin typeface="Times New Roman" panose="02020603050405020304" pitchFamily="18" charset="0"/>
                <a:ea typeface="Times New Roman" panose="02020603050405020304" pitchFamily="18" charset="0"/>
              </a:rPr>
              <a:t>Отже, механізм підсумовування страхового (трудового) стажу застосовується для працівників, які мають відповідний стаж, набутий на території вищезазначених країн, у разі необхідності встановлення права на допомогу по тимчасовій непрацездатності згідно із статтями 19 та 24 Закону № 1105, шляхом додавання цього стажу до страхового (по мірі необхідності, за умови, що такий стаж не співпадає у часі із страховим стажем, отриманим на території України</a:t>
            </a:r>
            <a:r>
              <a:rPr lang="uk-UA" sz="1400" dirty="0" smtClean="0">
                <a:latin typeface="Times New Roman" panose="02020603050405020304" pitchFamily="18" charset="0"/>
                <a:ea typeface="Times New Roman" panose="02020603050405020304" pitchFamily="18" charset="0"/>
              </a:rPr>
              <a:t>).</a:t>
            </a:r>
            <a:endParaRPr lang="uk-UA" sz="1400" dirty="0"/>
          </a:p>
        </p:txBody>
      </p:sp>
    </p:spTree>
    <p:extLst>
      <p:ext uri="{BB962C8B-B14F-4D97-AF65-F5344CB8AC3E}">
        <p14:creationId xmlns:p14="http://schemas.microsoft.com/office/powerpoint/2010/main" val="35815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spcAft>
                <a:spcPts val="0"/>
              </a:spcAft>
            </a:pPr>
            <a:r>
              <a:rPr lang="uk-UA" sz="2800" b="1" i="1" dirty="0">
                <a:latin typeface="Times New Roman" panose="02020603050405020304" pitchFamily="18" charset="0"/>
                <a:ea typeface="Times New Roman" panose="02020603050405020304" pitchFamily="18" charset="0"/>
              </a:rPr>
              <a:t>1. Законодавче врегулювання питання страхового стажу за загальнообов’язковим державним соціальним страхуванням у зв’язку з тимчасовою втратою </a:t>
            </a:r>
            <a:r>
              <a:rPr lang="uk-UA" sz="2800" b="1" i="1" dirty="0" smtClean="0">
                <a:latin typeface="Times New Roman" panose="02020603050405020304" pitchFamily="18" charset="0"/>
                <a:ea typeface="Times New Roman" panose="02020603050405020304" pitchFamily="18" charset="0"/>
              </a:rPr>
              <a:t>працездатності</a:t>
            </a:r>
            <a:endParaRPr lang="uk-UA" sz="2800" dirty="0"/>
          </a:p>
        </p:txBody>
      </p:sp>
      <p:sp>
        <p:nvSpPr>
          <p:cNvPr id="3" name="Місце для вмісту 2"/>
          <p:cNvSpPr>
            <a:spLocks noGrp="1"/>
          </p:cNvSpPr>
          <p:nvPr>
            <p:ph idx="1"/>
          </p:nvPr>
        </p:nvSpPr>
        <p:spPr/>
        <p:txBody>
          <a:bodyPr>
            <a:normAutofit fontScale="70000" lnSpcReduction="20000"/>
          </a:bodyPr>
          <a:lstStyle/>
          <a:p>
            <a:pPr marL="0" indent="0" algn="just">
              <a:spcAft>
                <a:spcPts val="0"/>
              </a:spcAft>
              <a:buNone/>
            </a:pPr>
            <a:r>
              <a:rPr lang="uk-UA" i="1" dirty="0">
                <a:latin typeface="Times New Roman" panose="02020603050405020304" pitchFamily="18" charset="0"/>
                <a:ea typeface="Times New Roman" panose="02020603050405020304" pitchFamily="18" charset="0"/>
              </a:rPr>
              <a:t>1.1. Загальне законодавство</a:t>
            </a:r>
            <a:endParaRPr lang="uk-UA" dirty="0">
              <a:latin typeface="Times New Roman" panose="02020603050405020304" pitchFamily="18" charset="0"/>
              <a:ea typeface="Times New Roman" panose="02020603050405020304" pitchFamily="18" charset="0"/>
            </a:endParaRPr>
          </a:p>
          <a:p>
            <a:pPr algn="just">
              <a:lnSpc>
                <a:spcPct val="120000"/>
              </a:lnSpc>
              <a:spcAft>
                <a:spcPts val="0"/>
              </a:spcAft>
            </a:pPr>
            <a:r>
              <a:rPr lang="uk-UA" sz="2600" dirty="0">
                <a:latin typeface="Times New Roman" panose="02020603050405020304" pitchFamily="18" charset="0"/>
                <a:ea typeface="Times New Roman" panose="02020603050405020304" pitchFamily="18" charset="0"/>
              </a:rPr>
              <a:t>Страховий стаж відповідно до статті 9 Основ законодавства України про загальнообов’язкове державне соціальне страхування – це період (строк), протягом якого особа підлягає загальнообов’язковому державному соціальному страхуванню та сплачуються внески (нею, роботодавцем) на страхування, якщо інше не передбачено законодавством. </a:t>
            </a:r>
            <a:r>
              <a:rPr lang="uk-UA" sz="2600" u="sng" dirty="0">
                <a:latin typeface="Times New Roman" panose="02020603050405020304" pitchFamily="18" charset="0"/>
                <a:ea typeface="Times New Roman" panose="02020603050405020304" pitchFamily="18" charset="0"/>
              </a:rPr>
              <a:t>Особливості обчислення страхового стажу за видами загальнообов’язкового державного соціального страхування визначаються законом</a:t>
            </a:r>
            <a:r>
              <a:rPr lang="uk-UA" sz="2600" dirty="0">
                <a:latin typeface="Times New Roman" panose="02020603050405020304" pitchFamily="18" charset="0"/>
                <a:ea typeface="Times New Roman" panose="02020603050405020304" pitchFamily="18" charset="0"/>
              </a:rPr>
              <a:t>.</a:t>
            </a:r>
          </a:p>
          <a:p>
            <a:pPr algn="just">
              <a:lnSpc>
                <a:spcPct val="120000"/>
              </a:lnSpc>
              <a:spcAft>
                <a:spcPts val="0"/>
              </a:spcAft>
            </a:pPr>
            <a:r>
              <a:rPr lang="uk-UA" sz="2600" u="sng" dirty="0">
                <a:latin typeface="Times New Roman" panose="02020603050405020304" pitchFamily="18" charset="0"/>
                <a:ea typeface="Times New Roman" panose="02020603050405020304" pitchFamily="18" charset="0"/>
              </a:rPr>
              <a:t>Період, протягом якого особа є застрахованою за окремими видами загальнообов’язкового державного соціального страхування, визначається відповідними законами України</a:t>
            </a:r>
            <a:r>
              <a:rPr lang="uk-UA" sz="2600" dirty="0">
                <a:latin typeface="Times New Roman" panose="02020603050405020304" pitchFamily="18" charset="0"/>
                <a:ea typeface="Times New Roman" panose="02020603050405020304" pitchFamily="18" charset="0"/>
              </a:rPr>
              <a:t>.</a:t>
            </a:r>
          </a:p>
          <a:p>
            <a:pPr algn="just">
              <a:lnSpc>
                <a:spcPct val="120000"/>
              </a:lnSpc>
              <a:spcAft>
                <a:spcPts val="0"/>
              </a:spcAft>
            </a:pPr>
            <a:r>
              <a:rPr lang="uk-UA" sz="2600" dirty="0">
                <a:latin typeface="Times New Roman" panose="02020603050405020304" pitchFamily="18" charset="0"/>
                <a:ea typeface="Times New Roman" panose="02020603050405020304" pitchFamily="18" charset="0"/>
              </a:rPr>
              <a:t>Страховий стаж обчислюється за даними, що містяться в системі персоніфікованого обліку відомостей про застрахованих осіб Державного реєстру загальнообов’язкового державного соціального страхування, а за періоди до запровадження системи персоніфікованого обліку відомостей про застрахованих осіб – у порядку та на умовах, передбачених законодавством, що діяло раніше</a:t>
            </a:r>
            <a:r>
              <a:rPr lang="uk-UA" sz="2600" dirty="0" smtClean="0">
                <a:latin typeface="Times New Roman" panose="02020603050405020304" pitchFamily="18" charset="0"/>
                <a:ea typeface="Times New Roman" panose="02020603050405020304" pitchFamily="18" charset="0"/>
              </a:rPr>
              <a:t>.</a:t>
            </a:r>
            <a:endParaRPr lang="uk-UA" sz="2600" dirty="0"/>
          </a:p>
        </p:txBody>
      </p:sp>
    </p:spTree>
    <p:extLst>
      <p:ext uri="{BB962C8B-B14F-4D97-AF65-F5344CB8AC3E}">
        <p14:creationId xmlns:p14="http://schemas.microsoft.com/office/powerpoint/2010/main" val="294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482138"/>
            <a:ext cx="10515600" cy="5694825"/>
          </a:xfrm>
        </p:spPr>
        <p:txBody>
          <a:bodyPr>
            <a:normAutofit fontScale="40000" lnSpcReduction="20000"/>
          </a:bodyPr>
          <a:lstStyle/>
          <a:p>
            <a:pPr marL="0" indent="0" algn="just">
              <a:spcAft>
                <a:spcPts val="0"/>
              </a:spcAft>
              <a:buNone/>
            </a:pPr>
            <a:r>
              <a:rPr lang="uk-UA" sz="5000" i="1" dirty="0">
                <a:latin typeface="Times New Roman" panose="02020603050405020304" pitchFamily="18" charset="0"/>
                <a:ea typeface="Times New Roman" panose="02020603050405020304" pitchFamily="18" charset="0"/>
              </a:rPr>
              <a:t>1.2. Спеціальне законодавство</a:t>
            </a:r>
            <a:endParaRPr lang="uk-UA" sz="5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Згідно із статтею 14 Закону </a:t>
            </a:r>
            <a:r>
              <a:rPr lang="uk-UA" sz="3000" dirty="0">
                <a:solidFill>
                  <a:srgbClr val="000000"/>
                </a:solidFill>
                <a:latin typeface="Times New Roman" panose="02020603050405020304" pitchFamily="18" charset="0"/>
                <a:ea typeface="Times New Roman" panose="02020603050405020304" pitchFamily="18" charset="0"/>
              </a:rPr>
              <a:t>України </a:t>
            </a:r>
            <a:r>
              <a:rPr lang="uk-UA" sz="3000" spc="-10" dirty="0">
                <a:latin typeface="Times New Roman" panose="02020603050405020304" pitchFamily="18" charset="0"/>
                <a:ea typeface="Times New Roman" panose="02020603050405020304" pitchFamily="18" charset="0"/>
              </a:rPr>
              <a:t>від 23.09.1999 № 1105 </a:t>
            </a:r>
            <a:r>
              <a:rPr lang="en-US" sz="3000" spc="-10" dirty="0" smtClean="0">
                <a:latin typeface="Times New Roman" panose="02020603050405020304" pitchFamily="18" charset="0"/>
                <a:ea typeface="Times New Roman" panose="02020603050405020304" pitchFamily="18" charset="0"/>
              </a:rPr>
              <a:t>“</a:t>
            </a:r>
            <a:r>
              <a:rPr lang="uk-UA" sz="3000" spc="-10" dirty="0">
                <a:latin typeface="Times New Roman" panose="02020603050405020304" pitchFamily="18" charset="0"/>
                <a:ea typeface="Times New Roman" panose="02020603050405020304" pitchFamily="18" charset="0"/>
              </a:rPr>
              <a:t>Про загальнообов’язкове державне соціальне страхування</a:t>
            </a:r>
            <a:r>
              <a:rPr lang="en-US" sz="3000" spc="-10" dirty="0">
                <a:latin typeface="Times New Roman" panose="02020603050405020304" pitchFamily="18" charset="0"/>
                <a:ea typeface="Times New Roman" panose="02020603050405020304" pitchFamily="18" charset="0"/>
              </a:rPr>
              <a:t>”</a:t>
            </a:r>
            <a:r>
              <a:rPr lang="uk-UA" sz="3000" spc="-10" dirty="0">
                <a:latin typeface="Times New Roman" panose="02020603050405020304" pitchFamily="18" charset="0"/>
                <a:ea typeface="Times New Roman" panose="02020603050405020304" pitchFamily="18" charset="0"/>
              </a:rPr>
              <a:t> </a:t>
            </a:r>
            <a:r>
              <a:rPr lang="uk-UA" sz="3000" spc="-10" dirty="0" smtClean="0">
                <a:latin typeface="Times New Roman" panose="02020603050405020304" pitchFamily="18" charset="0"/>
                <a:ea typeface="Times New Roman" panose="02020603050405020304" pitchFamily="18" charset="0"/>
              </a:rPr>
              <a:t>(</a:t>
            </a:r>
            <a:r>
              <a:rPr lang="uk-UA" sz="3000" spc="-10" dirty="0">
                <a:latin typeface="Times New Roman" panose="02020603050405020304" pitchFamily="18" charset="0"/>
                <a:ea typeface="Times New Roman" panose="02020603050405020304" pitchFamily="18" charset="0"/>
              </a:rPr>
              <a:t>далі – Закон № 1105)</a:t>
            </a:r>
            <a:r>
              <a:rPr lang="uk-UA" sz="3000" dirty="0">
                <a:latin typeface="Times New Roman" panose="02020603050405020304" pitchFamily="18" charset="0"/>
                <a:ea typeface="Times New Roman" panose="02020603050405020304" pitchFamily="18" charset="0"/>
              </a:rPr>
              <a:t> страховий стаж – це період (строк), протягом якого </a:t>
            </a:r>
            <a:r>
              <a:rPr lang="uk-UA" sz="3000" u="sng" dirty="0">
                <a:latin typeface="Times New Roman" panose="02020603050405020304" pitchFamily="18" charset="0"/>
                <a:ea typeface="Times New Roman" panose="02020603050405020304" pitchFamily="18" charset="0"/>
              </a:rPr>
              <a:t>особа підлягала страхуванню у зв’язку з тимчасовою втратою працездатності</a:t>
            </a:r>
            <a:r>
              <a:rPr lang="uk-UA" sz="3000" dirty="0">
                <a:latin typeface="Times New Roman" panose="02020603050405020304" pitchFamily="18" charset="0"/>
                <a:ea typeface="Times New Roman" panose="02020603050405020304" pitchFamily="18" charset="0"/>
              </a:rPr>
              <a:t> та за який щомісяця </a:t>
            </a:r>
            <a:r>
              <a:rPr lang="uk-UA" sz="3000" u="sng" dirty="0">
                <a:latin typeface="Times New Roman" panose="02020603050405020304" pitchFamily="18" charset="0"/>
                <a:ea typeface="Times New Roman" panose="02020603050405020304" pitchFamily="18" charset="0"/>
              </a:rPr>
              <a:t>сплачено страхові внески в сумі не менше мінімального страхового внеску</a:t>
            </a:r>
            <a:r>
              <a:rPr lang="uk-UA" sz="3000" dirty="0">
                <a:latin typeface="Times New Roman" panose="02020603050405020304" pitchFamily="18" charset="0"/>
                <a:ea typeface="Times New Roman" panose="02020603050405020304" pitchFamily="18" charset="0"/>
              </a:rPr>
              <a:t>, крім випадків, передбачених абзацом другим цієї частини.</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Період відпустки для догляду за дитиною до досягнення нею трирічного віку, отримання виплат за окремими видами соціального страхування, крім пенсій усіх видів (за винятком пенсії по інвалідності), включається до страхового стажу як період, за який сплачено страхові внески виходячи з розміру мінімального страхового внеску.</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Страховий стаж обчислюється за даними реєстру застрахованих осіб Державного реєстру загальнообов’язкового державного соціального страхування, у тому числі за даними про трудову діяльність працівників, внесеними відповідно до Закону України </a:t>
            </a:r>
            <a:r>
              <a:rPr lang="en-US" sz="3000" dirty="0">
                <a:latin typeface="Times New Roman" panose="02020603050405020304" pitchFamily="18" charset="0"/>
                <a:ea typeface="Times New Roman" panose="02020603050405020304" pitchFamily="18" charset="0"/>
              </a:rPr>
              <a:t>“</a:t>
            </a:r>
            <a:r>
              <a:rPr lang="uk-UA" sz="3000" dirty="0">
                <a:latin typeface="Times New Roman" panose="02020603050405020304" pitchFamily="18" charset="0"/>
                <a:ea typeface="Times New Roman" panose="02020603050405020304" pitchFamily="18" charset="0"/>
              </a:rPr>
              <a:t>Про збір та облік єдиного внеску на загальнообов’язкове державне соціальне страхування</a:t>
            </a:r>
            <a:r>
              <a:rPr lang="en-US" sz="3000" dirty="0">
                <a:latin typeface="Times New Roman" panose="02020603050405020304" pitchFamily="18" charset="0"/>
                <a:ea typeface="Times New Roman" panose="02020603050405020304" pitchFamily="18" charset="0"/>
              </a:rPr>
              <a:t>”</a:t>
            </a:r>
            <a:r>
              <a:rPr lang="uk-UA" sz="3000" dirty="0">
                <a:latin typeface="Times New Roman" panose="02020603050405020304" pitchFamily="18" charset="0"/>
                <a:ea typeface="Times New Roman" panose="02020603050405020304" pitchFamily="18" charset="0"/>
              </a:rPr>
              <a:t>, а за періоди до 01.07.2000 – у порядку та на умовах, передбачених законодавством, що діяло раніше.</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Страховий стаж обчислюється в місяцях.</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Якщо сума сплачених за відповідний місяць страхових внесків менша, ніж мінімальний страховий внесок, цей період зараховується до страхового стажу за формулою:</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ТП = </a:t>
            </a:r>
            <a:r>
              <a:rPr lang="uk-UA" sz="3000" dirty="0" err="1">
                <a:latin typeface="Times New Roman" panose="02020603050405020304" pitchFamily="18" charset="0"/>
                <a:ea typeface="Times New Roman" panose="02020603050405020304" pitchFamily="18" charset="0"/>
              </a:rPr>
              <a:t>Св</a:t>
            </a:r>
            <a:r>
              <a:rPr lang="uk-UA" sz="3000" dirty="0">
                <a:latin typeface="Times New Roman" panose="02020603050405020304" pitchFamily="18" charset="0"/>
                <a:ea typeface="Times New Roman" panose="02020603050405020304" pitchFamily="18" charset="0"/>
              </a:rPr>
              <a:t> : В,</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де ТП – тривалість періоду, що зараховується до страхового стажу та визначається у місяцях;</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err="1">
                <a:latin typeface="Times New Roman" panose="02020603050405020304" pitchFamily="18" charset="0"/>
                <a:ea typeface="Times New Roman" panose="02020603050405020304" pitchFamily="18" charset="0"/>
              </a:rPr>
              <a:t>Св</a:t>
            </a:r>
            <a:r>
              <a:rPr lang="uk-UA" sz="3000" dirty="0">
                <a:latin typeface="Times New Roman" panose="02020603050405020304" pitchFamily="18" charset="0"/>
                <a:ea typeface="Times New Roman" panose="02020603050405020304" pitchFamily="18" charset="0"/>
              </a:rPr>
              <a:t> – сума єдиного внеску на загальнообов’язкове державне соціальне страхування, сплаченого за відповідний місяць;</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В – мінімальний розмір страхового внеску за відповідний місяць.</a:t>
            </a:r>
            <a:endParaRPr lang="uk-UA" sz="3000" dirty="0" smtClean="0">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uk-UA" sz="3000" dirty="0">
                <a:latin typeface="Times New Roman" panose="02020603050405020304" pitchFamily="18" charset="0"/>
                <a:ea typeface="Times New Roman" panose="02020603050405020304" pitchFamily="18" charset="0"/>
              </a:rPr>
              <a:t>До страхового стажу прирівнюється трудовий стаж, набутий працівником за час роботи на умовах трудового договору (контракту) до набрання чинності Законом України від 18.01.2001 № 2240 </a:t>
            </a:r>
            <a:r>
              <a:rPr lang="en-US" sz="3000" dirty="0" smtClean="0">
                <a:latin typeface="Times New Roman" panose="02020603050405020304" pitchFamily="18" charset="0"/>
                <a:ea typeface="Times New Roman" panose="02020603050405020304" pitchFamily="18" charset="0"/>
              </a:rPr>
              <a:t>“</a:t>
            </a:r>
            <a:r>
              <a:rPr lang="uk-UA" sz="3000" dirty="0">
                <a:latin typeface="Times New Roman" panose="02020603050405020304" pitchFamily="18" charset="0"/>
                <a:ea typeface="Times New Roman" panose="02020603050405020304" pitchFamily="18" charset="0"/>
              </a:rPr>
              <a:t>Про загальнообов’язкове державне соціальне страхування у зв’язку з тимчасовою втратою працездатності та витратами, зумовленими похованням</a:t>
            </a:r>
            <a:r>
              <a:rPr lang="en-US" sz="3000" dirty="0">
                <a:latin typeface="Times New Roman" panose="02020603050405020304" pitchFamily="18" charset="0"/>
                <a:ea typeface="Times New Roman" panose="02020603050405020304" pitchFamily="18" charset="0"/>
              </a:rPr>
              <a:t>”</a:t>
            </a:r>
            <a:r>
              <a:rPr lang="uk-UA" sz="3000" dirty="0">
                <a:latin typeface="Times New Roman" panose="02020603050405020304" pitchFamily="18" charset="0"/>
                <a:ea typeface="Times New Roman" panose="02020603050405020304" pitchFamily="18" charset="0"/>
              </a:rPr>
              <a:t> </a:t>
            </a:r>
            <a:r>
              <a:rPr lang="uk-UA" sz="3000" dirty="0" smtClean="0">
                <a:latin typeface="Times New Roman" panose="02020603050405020304" pitchFamily="18" charset="0"/>
                <a:ea typeface="Times New Roman" panose="02020603050405020304" pitchFamily="18" charset="0"/>
              </a:rPr>
              <a:t>(</a:t>
            </a:r>
            <a:r>
              <a:rPr lang="uk-UA" sz="3000" dirty="0">
                <a:latin typeface="Times New Roman" panose="02020603050405020304" pitchFamily="18" charset="0"/>
                <a:ea typeface="Times New Roman" panose="02020603050405020304" pitchFamily="18" charset="0"/>
              </a:rPr>
              <a:t>далі – Закон № 2240), а також періоди, починаючи з 1 січня 2016 року, протягом яких особа не підлягала страхуванню за цим Законом, але нею або роботодавцем за неї сплачено єдиний внесок на загальнообов’язкове державне соціальне страхування відповідно до Закону України </a:t>
            </a:r>
            <a:r>
              <a:rPr lang="en-US" sz="3000" dirty="0">
                <a:latin typeface="Times New Roman" panose="02020603050405020304" pitchFamily="18" charset="0"/>
                <a:ea typeface="Times New Roman" panose="02020603050405020304" pitchFamily="18" charset="0"/>
              </a:rPr>
              <a:t>“</a:t>
            </a:r>
            <a:r>
              <a:rPr lang="uk-UA" sz="3000" dirty="0">
                <a:latin typeface="Times New Roman" panose="02020603050405020304" pitchFamily="18" charset="0"/>
                <a:ea typeface="Times New Roman" panose="02020603050405020304" pitchFamily="18" charset="0"/>
              </a:rPr>
              <a:t>Про збір та облік єдиного внеску на загальнообов’язкове державне соціальне страхування</a:t>
            </a:r>
            <a:r>
              <a:rPr lang="en-US" sz="3000" dirty="0">
                <a:latin typeface="Times New Roman" panose="02020603050405020304" pitchFamily="18" charset="0"/>
                <a:ea typeface="Times New Roman" panose="02020603050405020304" pitchFamily="18" charset="0"/>
              </a:rPr>
              <a:t>”</a:t>
            </a:r>
            <a:r>
              <a:rPr lang="uk-UA" sz="3000" dirty="0" smtClean="0">
                <a:latin typeface="Times New Roman" panose="02020603050405020304" pitchFamily="18" charset="0"/>
                <a:ea typeface="Times New Roman" panose="02020603050405020304" pitchFamily="18" charset="0"/>
              </a:rPr>
              <a:t>.</a:t>
            </a:r>
            <a:endParaRPr lang="uk-UA" sz="3000" dirty="0"/>
          </a:p>
        </p:txBody>
      </p:sp>
    </p:spTree>
    <p:extLst>
      <p:ext uri="{BB962C8B-B14F-4D97-AF65-F5344CB8AC3E}">
        <p14:creationId xmlns:p14="http://schemas.microsoft.com/office/powerpoint/2010/main" val="340404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32155"/>
          </a:xfrm>
        </p:spPr>
        <p:txBody>
          <a:bodyPr>
            <a:normAutofit/>
          </a:bodyPr>
          <a:lstStyle/>
          <a:p>
            <a:r>
              <a:rPr lang="uk-UA" sz="3200" b="1" i="1" dirty="0">
                <a:latin typeface="Times New Roman" panose="02020603050405020304" pitchFamily="18" charset="0"/>
                <a:ea typeface="Times New Roman" panose="02020603050405020304" pitchFamily="18" charset="0"/>
              </a:rPr>
              <a:t>2. Застосування страхового стажу </a:t>
            </a:r>
            <a:endParaRPr lang="uk-UA" sz="3200" dirty="0"/>
          </a:p>
        </p:txBody>
      </p:sp>
      <p:sp>
        <p:nvSpPr>
          <p:cNvPr id="3" name="Місце для вмісту 2"/>
          <p:cNvSpPr>
            <a:spLocks noGrp="1"/>
          </p:cNvSpPr>
          <p:nvPr>
            <p:ph idx="1"/>
          </p:nvPr>
        </p:nvSpPr>
        <p:spPr>
          <a:xfrm>
            <a:off x="838200" y="1221970"/>
            <a:ext cx="10515600" cy="5220393"/>
          </a:xfrm>
        </p:spPr>
        <p:txBody>
          <a:bodyPr>
            <a:normAutofit fontScale="32500" lnSpcReduction="20000"/>
          </a:bodyPr>
          <a:lstStyle/>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В загальнообов’язковому державному соціальному страхуванні у зв’язку з тимчасовою втратою працездатності страховий стаж застосовується для визначення розміру допомоги по тимчасовій непрацездатності, а також при обмеженні допомоги по тимчасовій непрацездатності та допомоги по вагітності та пологах.</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Так, частиною першою статті 17 Закону № 1105 визначено, що допомога по тимчасовій непрацездатності виплачується застрахованим особам залежно від страхового стажу у розмірі:</a:t>
            </a:r>
          </a:p>
          <a:p>
            <a:pPr marL="540000" indent="0" algn="just">
              <a:lnSpc>
                <a:spcPct val="120000"/>
              </a:lnSpc>
              <a:buNone/>
            </a:pPr>
            <a:r>
              <a:rPr lang="uk-UA" sz="4000" dirty="0">
                <a:latin typeface="Times New Roman" panose="02020603050405020304" pitchFamily="18" charset="0"/>
                <a:ea typeface="Times New Roman" panose="02020603050405020304" pitchFamily="18" charset="0"/>
              </a:rPr>
              <a:t>1) 50 відсотків середньої заробітної плати (доходу) – застрахованим особам, які мають страховий стаж до трьох років;</a:t>
            </a:r>
          </a:p>
          <a:p>
            <a:pPr marL="540000" indent="0" algn="just">
              <a:lnSpc>
                <a:spcPct val="120000"/>
              </a:lnSpc>
              <a:buNone/>
            </a:pPr>
            <a:r>
              <a:rPr lang="uk-UA" sz="4000" dirty="0">
                <a:latin typeface="Times New Roman" panose="02020603050405020304" pitchFamily="18" charset="0"/>
                <a:ea typeface="Times New Roman" panose="02020603050405020304" pitchFamily="18" charset="0"/>
              </a:rPr>
              <a:t>2) 60 відсотків середньої заробітної плати (доходу) – застрахованим особам, які мають страховий стаж від трьох до п’яти років;</a:t>
            </a:r>
          </a:p>
          <a:p>
            <a:pPr marL="540000" indent="0" algn="just">
              <a:lnSpc>
                <a:spcPct val="120000"/>
              </a:lnSpc>
              <a:buNone/>
            </a:pPr>
            <a:r>
              <a:rPr lang="uk-UA" sz="4000" dirty="0">
                <a:latin typeface="Times New Roman" panose="02020603050405020304" pitchFamily="18" charset="0"/>
                <a:ea typeface="Times New Roman" panose="02020603050405020304" pitchFamily="18" charset="0"/>
              </a:rPr>
              <a:t>3) 70 відсотків середньої заробітної плати (доходу) – застрахованим особам, які мають страховий стаж від п’яти до восьми років;</a:t>
            </a:r>
          </a:p>
          <a:p>
            <a:pPr marL="540000" indent="0" algn="just">
              <a:lnSpc>
                <a:spcPct val="120000"/>
              </a:lnSpc>
              <a:buNone/>
            </a:pPr>
            <a:r>
              <a:rPr lang="uk-UA" sz="4000" dirty="0">
                <a:latin typeface="Times New Roman" panose="02020603050405020304" pitchFamily="18" charset="0"/>
                <a:ea typeface="Times New Roman" panose="02020603050405020304" pitchFamily="18" charset="0"/>
              </a:rPr>
              <a:t>4) 100 відсотків середньої заробітної плати (доходу) – застрахованим особам, які мають страховий стаж понад вісім років.</a:t>
            </a:r>
          </a:p>
          <a:p>
            <a:pPr algn="just">
              <a:lnSpc>
                <a:spcPct val="120000"/>
              </a:lnSpc>
              <a:spcAft>
                <a:spcPts val="0"/>
              </a:spcAft>
            </a:pPr>
            <a:r>
              <a:rPr lang="uk-UA" sz="4000" dirty="0">
                <a:latin typeface="Times New Roman" panose="02020603050405020304" pitchFamily="18" charset="0"/>
                <a:ea typeface="Times New Roman" panose="02020603050405020304" pitchFamily="18" charset="0"/>
              </a:rPr>
              <a:t>Також відповідно до частини четвертої статті 12 Закону № 1105 застраховані особи, які протягом дванадцяти місяців перед настанням страхового випадку, за даними реєстру застрахованих осіб Державного реєстру загальнообов’язкового державного соціального страхування, мають страховий стаж менше шести місяців, мають право на страхові виплати відповідно до цього Закону в таких розмірах:</a:t>
            </a:r>
          </a:p>
          <a:p>
            <a:pPr marL="540000" indent="0" algn="just">
              <a:lnSpc>
                <a:spcPct val="120000"/>
              </a:lnSpc>
              <a:spcAft>
                <a:spcPts val="0"/>
              </a:spcAft>
              <a:buNone/>
            </a:pPr>
            <a:r>
              <a:rPr lang="uk-UA" sz="4000" dirty="0">
                <a:latin typeface="Times New Roman" panose="02020603050405020304" pitchFamily="18" charset="0"/>
                <a:ea typeface="Times New Roman" panose="02020603050405020304" pitchFamily="18" charset="0"/>
              </a:rPr>
              <a:t>1) допомога по тимчасовій непрацездатності – виходячи з нарахованої заробітної плати (доходу), з якої сплачуються страхові внески, але не більше за розмір допомоги, обчислений із мінімальної заробітної плати, встановленої на час настання страхового випадку;</a:t>
            </a:r>
          </a:p>
          <a:p>
            <a:pPr marL="540000" indent="0" algn="just">
              <a:lnSpc>
                <a:spcPct val="120000"/>
              </a:lnSpc>
              <a:spcAft>
                <a:spcPts val="0"/>
              </a:spcAft>
              <a:buNone/>
            </a:pPr>
            <a:r>
              <a:rPr lang="uk-UA" sz="4000" dirty="0">
                <a:latin typeface="Times New Roman" panose="02020603050405020304" pitchFamily="18" charset="0"/>
                <a:ea typeface="Times New Roman" panose="02020603050405020304" pitchFamily="18" charset="0"/>
              </a:rPr>
              <a:t>2) допомога по вагітності та пологах – виходячи з нарахованої заробітної плати (доходу), з якої сплачуються страхові внески, але не більше за розмір допомоги, обчислений із двократного розміру мінімальної заробітної плати, встановленої на час настання страхового випадку.</a:t>
            </a:r>
          </a:p>
          <a:p>
            <a:pPr marL="0" indent="0" algn="just">
              <a:lnSpc>
                <a:spcPct val="120000"/>
              </a:lnSpc>
              <a:spcAft>
                <a:spcPts val="0"/>
              </a:spcAft>
              <a:buNone/>
            </a:pPr>
            <a:r>
              <a:rPr lang="uk-UA" sz="3400" i="1" dirty="0" smtClean="0">
                <a:effectLst/>
                <a:latin typeface="Times New Roman" panose="02020603050405020304" pitchFamily="18" charset="0"/>
                <a:ea typeface="Times New Roman" panose="02020603050405020304" pitchFamily="18" charset="0"/>
              </a:rPr>
              <a:t>Примітка: у випадках коли страхувальником нараховується заробітна плата, але не сплачується єдиний внесок, а також у випадках, коли сплачений єдиний внесок за поточні місяці списується в рахунок погашення недоїмки по сплаті єдиного внеску минулих періодів, у застрахованої особи за такі періоди буде відсутній страховий стаж, що призведе до зменшення розміру допомоги.</a:t>
            </a:r>
            <a:endParaRPr lang="uk-UA" sz="34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0003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15530"/>
          </a:xfrm>
        </p:spPr>
        <p:txBody>
          <a:bodyPr>
            <a:normAutofit/>
          </a:bodyPr>
          <a:lstStyle/>
          <a:p>
            <a:pPr>
              <a:spcAft>
                <a:spcPts val="0"/>
              </a:spcAft>
            </a:pPr>
            <a:r>
              <a:rPr lang="uk-UA" sz="3200" b="1" i="1" dirty="0">
                <a:latin typeface="Times New Roman" panose="02020603050405020304" pitchFamily="18" charset="0"/>
                <a:ea typeface="Times New Roman" panose="02020603050405020304" pitchFamily="18" charset="0"/>
              </a:rPr>
              <a:t>3. Загальний принцип визначення страхового </a:t>
            </a:r>
            <a:r>
              <a:rPr lang="uk-UA" sz="3200" b="1" i="1" dirty="0" smtClean="0">
                <a:latin typeface="Times New Roman" panose="02020603050405020304" pitchFamily="18" charset="0"/>
                <a:ea typeface="Times New Roman" panose="02020603050405020304" pitchFamily="18" charset="0"/>
              </a:rPr>
              <a:t>стажу</a:t>
            </a:r>
            <a:endParaRPr lang="uk-UA" sz="3200" dirty="0"/>
          </a:p>
        </p:txBody>
      </p:sp>
      <p:sp>
        <p:nvSpPr>
          <p:cNvPr id="3" name="Місце для вмісту 2"/>
          <p:cNvSpPr>
            <a:spLocks noGrp="1"/>
          </p:cNvSpPr>
          <p:nvPr>
            <p:ph idx="1"/>
          </p:nvPr>
        </p:nvSpPr>
        <p:spPr>
          <a:xfrm>
            <a:off x="838200" y="1188720"/>
            <a:ext cx="10515600" cy="4988243"/>
          </a:xfrm>
        </p:spPr>
        <p:txBody>
          <a:bodyPr>
            <a:normAutofit fontScale="70000" lnSpcReduction="20000"/>
          </a:bodyPr>
          <a:lstStyle/>
          <a:p>
            <a:pPr algn="just">
              <a:lnSpc>
                <a:spcPct val="120000"/>
              </a:lnSpc>
              <a:spcAft>
                <a:spcPts val="0"/>
              </a:spcAft>
            </a:pPr>
            <a:r>
              <a:rPr lang="uk-UA" dirty="0">
                <a:latin typeface="Times New Roman" panose="02020603050405020304" pitchFamily="18" charset="0"/>
                <a:ea typeface="Times New Roman" panose="02020603050405020304" pitchFamily="18" charset="0"/>
              </a:rPr>
              <a:t>Для зарахування застрахованій особі страхового стажу за загальнообов’язковим державним соціальним страхуванням у зв’язку з тимчасовою втратою працездатності, обчисленого за загальними правилами, необхідно виконання двох умов: </a:t>
            </a:r>
          </a:p>
          <a:p>
            <a:pPr marL="0" indent="0" algn="just">
              <a:lnSpc>
                <a:spcPct val="120000"/>
              </a:lnSpc>
              <a:spcAft>
                <a:spcPts val="0"/>
              </a:spcAft>
              <a:buNone/>
            </a:pPr>
            <a:r>
              <a:rPr lang="uk-UA" dirty="0">
                <a:latin typeface="Times New Roman" panose="02020603050405020304" pitchFamily="18" charset="0"/>
                <a:ea typeface="Times New Roman" panose="02020603050405020304" pitchFamily="18" charset="0"/>
              </a:rPr>
              <a:t> </a:t>
            </a:r>
          </a:p>
          <a:p>
            <a:pPr marL="540000" indent="0" algn="just">
              <a:lnSpc>
                <a:spcPct val="120000"/>
              </a:lnSpc>
              <a:spcAft>
                <a:spcPts val="0"/>
              </a:spcAft>
              <a:buNone/>
            </a:pPr>
            <a:r>
              <a:rPr lang="uk-UA" dirty="0">
                <a:latin typeface="Times New Roman" panose="02020603050405020304" pitchFamily="18" charset="0"/>
                <a:ea typeface="Times New Roman" panose="02020603050405020304" pitchFamily="18" charset="0"/>
              </a:rPr>
              <a:t>1. Підлягати страхуванню у зв’язку з тимчасовою втратою працездатності;</a:t>
            </a:r>
          </a:p>
          <a:p>
            <a:pPr marL="540000" indent="0" algn="just">
              <a:lnSpc>
                <a:spcPct val="120000"/>
              </a:lnSpc>
              <a:spcAft>
                <a:spcPts val="0"/>
              </a:spcAft>
              <a:buNone/>
            </a:pPr>
            <a:r>
              <a:rPr lang="uk-UA" dirty="0">
                <a:latin typeface="Times New Roman" panose="02020603050405020304" pitchFamily="18" charset="0"/>
                <a:ea typeface="Times New Roman" panose="02020603050405020304" pitchFamily="18" charset="0"/>
              </a:rPr>
              <a:t> </a:t>
            </a:r>
          </a:p>
          <a:p>
            <a:pPr marL="540000" indent="0" algn="just">
              <a:lnSpc>
                <a:spcPct val="120000"/>
              </a:lnSpc>
              <a:spcAft>
                <a:spcPts val="0"/>
              </a:spcAft>
              <a:buNone/>
            </a:pPr>
            <a:r>
              <a:rPr lang="uk-UA" dirty="0" smtClean="0">
                <a:latin typeface="Times New Roman" panose="02020603050405020304" pitchFamily="18" charset="0"/>
                <a:ea typeface="Times New Roman" panose="02020603050405020304" pitchFamily="18" charset="0"/>
              </a:rPr>
              <a:t>2. Застрахованій </a:t>
            </a:r>
            <a:r>
              <a:rPr lang="uk-UA" dirty="0">
                <a:latin typeface="Times New Roman" panose="02020603050405020304" pitchFamily="18" charset="0"/>
                <a:ea typeface="Times New Roman" panose="02020603050405020304" pitchFamily="18" charset="0"/>
              </a:rPr>
              <a:t>особі або роботодавцю щомісяця сплачувати страхові внески із заробітної плати (доходу).</a:t>
            </a:r>
          </a:p>
          <a:p>
            <a:pPr marL="0" indent="0" algn="just">
              <a:lnSpc>
                <a:spcPct val="120000"/>
              </a:lnSpc>
              <a:spcAft>
                <a:spcPts val="0"/>
              </a:spcAft>
              <a:buNone/>
            </a:pPr>
            <a:r>
              <a:rPr lang="uk-UA" dirty="0">
                <a:latin typeface="Times New Roman" panose="02020603050405020304" pitchFamily="18" charset="0"/>
                <a:ea typeface="Times New Roman" panose="02020603050405020304" pitchFamily="18" charset="0"/>
              </a:rPr>
              <a:t> </a:t>
            </a:r>
          </a:p>
          <a:p>
            <a:pPr marL="0" indent="0" algn="just">
              <a:lnSpc>
                <a:spcPct val="120000"/>
              </a:lnSpc>
              <a:spcAft>
                <a:spcPts val="0"/>
              </a:spcAft>
              <a:buNone/>
            </a:pPr>
            <a:r>
              <a:rPr lang="uk-UA" sz="2400" i="1" dirty="0" smtClean="0">
                <a:effectLst/>
                <a:latin typeface="Times New Roman" panose="02020603050405020304" pitchFamily="18" charset="0"/>
                <a:ea typeface="Times New Roman" panose="02020603050405020304" pitchFamily="18" charset="0"/>
              </a:rPr>
              <a:t>Примітка: при наявності у застрахованої особи декількох місць роботи, діяльності періоди сплати страхових внесків, до страхового стажу зараховуються сумарно за місяці, але не більше ніж один місяць за відповідний місяць.</a:t>
            </a:r>
            <a:endParaRPr lang="uk-UA" i="1" dirty="0"/>
          </a:p>
        </p:txBody>
      </p:sp>
    </p:spTree>
    <p:extLst>
      <p:ext uri="{BB962C8B-B14F-4D97-AF65-F5344CB8AC3E}">
        <p14:creationId xmlns:p14="http://schemas.microsoft.com/office/powerpoint/2010/main" val="65074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57093"/>
          </a:xfrm>
        </p:spPr>
        <p:txBody>
          <a:bodyPr>
            <a:normAutofit/>
          </a:bodyPr>
          <a:lstStyle/>
          <a:p>
            <a:pPr>
              <a:spcAft>
                <a:spcPts val="0"/>
              </a:spcAft>
            </a:pPr>
            <a:r>
              <a:rPr lang="uk-UA" sz="3200" b="1" i="1" dirty="0">
                <a:latin typeface="Times New Roman" panose="02020603050405020304" pitchFamily="18" charset="0"/>
                <a:ea typeface="Times New Roman" panose="02020603050405020304" pitchFamily="18" charset="0"/>
              </a:rPr>
              <a:t>4. Структура страхового </a:t>
            </a:r>
            <a:r>
              <a:rPr lang="uk-UA" sz="3200" b="1" i="1" dirty="0" smtClean="0">
                <a:latin typeface="Times New Roman" panose="02020603050405020304" pitchFamily="18" charset="0"/>
                <a:ea typeface="Times New Roman" panose="02020603050405020304" pitchFamily="18" charset="0"/>
              </a:rPr>
              <a:t>стажу</a:t>
            </a:r>
            <a:endParaRPr lang="uk-UA" sz="3200" dirty="0"/>
          </a:p>
        </p:txBody>
      </p:sp>
      <p:grpSp>
        <p:nvGrpSpPr>
          <p:cNvPr id="32" name="Групувати 31"/>
          <p:cNvGrpSpPr/>
          <p:nvPr/>
        </p:nvGrpSpPr>
        <p:grpSpPr>
          <a:xfrm>
            <a:off x="755073" y="1161796"/>
            <a:ext cx="10394528" cy="5133780"/>
            <a:chOff x="755073" y="1161796"/>
            <a:chExt cx="10394528" cy="5133780"/>
          </a:xfrm>
        </p:grpSpPr>
        <p:grpSp>
          <p:nvGrpSpPr>
            <p:cNvPr id="8" name="Групувати 7"/>
            <p:cNvGrpSpPr/>
            <p:nvPr/>
          </p:nvGrpSpPr>
          <p:grpSpPr>
            <a:xfrm>
              <a:off x="755073" y="1638540"/>
              <a:ext cx="10394528" cy="4657036"/>
              <a:chOff x="755073" y="1638540"/>
              <a:chExt cx="10394528" cy="4657036"/>
            </a:xfrm>
          </p:grpSpPr>
          <p:sp>
            <p:nvSpPr>
              <p:cNvPr id="9" name="Полілінія 8"/>
              <p:cNvSpPr/>
              <p:nvPr/>
            </p:nvSpPr>
            <p:spPr>
              <a:xfrm>
                <a:off x="755073" y="3537543"/>
                <a:ext cx="2570968" cy="899373"/>
              </a:xfrm>
              <a:custGeom>
                <a:avLst/>
                <a:gdLst>
                  <a:gd name="connsiteX0" fmla="*/ 0 w 2570968"/>
                  <a:gd name="connsiteY0" fmla="*/ 89937 h 899373"/>
                  <a:gd name="connsiteX1" fmla="*/ 89937 w 2570968"/>
                  <a:gd name="connsiteY1" fmla="*/ 0 h 899373"/>
                  <a:gd name="connsiteX2" fmla="*/ 2481031 w 2570968"/>
                  <a:gd name="connsiteY2" fmla="*/ 0 h 899373"/>
                  <a:gd name="connsiteX3" fmla="*/ 2570968 w 2570968"/>
                  <a:gd name="connsiteY3" fmla="*/ 89937 h 899373"/>
                  <a:gd name="connsiteX4" fmla="*/ 2570968 w 2570968"/>
                  <a:gd name="connsiteY4" fmla="*/ 809436 h 899373"/>
                  <a:gd name="connsiteX5" fmla="*/ 2481031 w 2570968"/>
                  <a:gd name="connsiteY5" fmla="*/ 899373 h 899373"/>
                  <a:gd name="connsiteX6" fmla="*/ 89937 w 2570968"/>
                  <a:gd name="connsiteY6" fmla="*/ 899373 h 899373"/>
                  <a:gd name="connsiteX7" fmla="*/ 0 w 2570968"/>
                  <a:gd name="connsiteY7" fmla="*/ 809436 h 899373"/>
                  <a:gd name="connsiteX8" fmla="*/ 0 w 2570968"/>
                  <a:gd name="connsiteY8" fmla="*/ 89937 h 89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968" h="899373">
                    <a:moveTo>
                      <a:pt x="0" y="89937"/>
                    </a:moveTo>
                    <a:cubicBezTo>
                      <a:pt x="0" y="40266"/>
                      <a:pt x="40266" y="0"/>
                      <a:pt x="89937" y="0"/>
                    </a:cubicBezTo>
                    <a:lnTo>
                      <a:pt x="2481031" y="0"/>
                    </a:lnTo>
                    <a:cubicBezTo>
                      <a:pt x="2530702" y="0"/>
                      <a:pt x="2570968" y="40266"/>
                      <a:pt x="2570968" y="89937"/>
                    </a:cubicBezTo>
                    <a:lnTo>
                      <a:pt x="2570968" y="809436"/>
                    </a:lnTo>
                    <a:cubicBezTo>
                      <a:pt x="2570968" y="859107"/>
                      <a:pt x="2530702" y="899373"/>
                      <a:pt x="2481031" y="899373"/>
                    </a:cubicBezTo>
                    <a:lnTo>
                      <a:pt x="89937" y="899373"/>
                    </a:lnTo>
                    <a:cubicBezTo>
                      <a:pt x="40266" y="899373"/>
                      <a:pt x="0" y="859107"/>
                      <a:pt x="0" y="809436"/>
                    </a:cubicBezTo>
                    <a:lnTo>
                      <a:pt x="0" y="899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33327" tIns="33327" rIns="33327" bIns="33327" numCol="1" spcCol="1270" anchor="ctr" anchorCtr="0">
                <a:noAutofit/>
              </a:bodyPr>
              <a:lstStyle/>
              <a:p>
                <a:pPr lvl="0" algn="ctr" defTabSz="488950">
                  <a:lnSpc>
                    <a:spcPct val="90000"/>
                  </a:lnSpc>
                  <a:spcBef>
                    <a:spcPct val="0"/>
                  </a:spcBef>
                  <a:spcAft>
                    <a:spcPct val="35000"/>
                  </a:spcAft>
                </a:pPr>
                <a:r>
                  <a:rPr lang="uk-UA" sz="1400" b="1" kern="1200" dirty="0" smtClean="0">
                    <a:latin typeface="Calibri" panose="020F0502020204030204"/>
                    <a:ea typeface="+mn-ea"/>
                    <a:cs typeface="+mn-cs"/>
                  </a:rPr>
                  <a:t>Страховий стаж за страхуванням у зв'язку з тимчасової втрати працездатності</a:t>
                </a:r>
                <a:endParaRPr lang="uk-UA" sz="1400" b="1" kern="1200" dirty="0">
                  <a:latin typeface="Calibri" panose="020F0502020204030204"/>
                  <a:ea typeface="+mn-ea"/>
                  <a:cs typeface="+mn-cs"/>
                </a:endParaRPr>
              </a:p>
            </p:txBody>
          </p:sp>
          <p:sp>
            <p:nvSpPr>
              <p:cNvPr id="10" name="Полілінія 9"/>
              <p:cNvSpPr/>
              <p:nvPr/>
            </p:nvSpPr>
            <p:spPr>
              <a:xfrm rot="16956145" flipV="1">
                <a:off x="2464572" y="2824703"/>
                <a:ext cx="2221034" cy="45719"/>
              </a:xfrm>
              <a:custGeom>
                <a:avLst/>
                <a:gdLst>
                  <a:gd name="connsiteX0" fmla="*/ 0 w 1887571"/>
                  <a:gd name="connsiteY0" fmla="*/ 16018 h 32036"/>
                  <a:gd name="connsiteX1" fmla="*/ 1613220 w 1887571"/>
                  <a:gd name="connsiteY1" fmla="*/ 16018 h 32036"/>
                </a:gdLst>
                <a:ahLst/>
                <a:cxnLst>
                  <a:cxn ang="0">
                    <a:pos x="connsiteX0" y="connsiteY0"/>
                  </a:cxn>
                  <a:cxn ang="0">
                    <a:pos x="connsiteX1" y="connsiteY1"/>
                  </a:cxn>
                </a:cxnLst>
                <a:rect l="l" t="t" r="r" b="b"/>
                <a:pathLst>
                  <a:path w="1887571" h="32036">
                    <a:moveTo>
                      <a:pt x="0" y="16018"/>
                    </a:moveTo>
                    <a:lnTo>
                      <a:pt x="1613220" y="16018"/>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909297" tIns="-31171" rIns="1003673" bIns="63206"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11" name="Полілінія 10"/>
              <p:cNvSpPr/>
              <p:nvPr/>
            </p:nvSpPr>
            <p:spPr>
              <a:xfrm>
                <a:off x="3737879" y="1790310"/>
                <a:ext cx="2646875" cy="709650"/>
              </a:xfrm>
              <a:custGeom>
                <a:avLst/>
                <a:gdLst>
                  <a:gd name="connsiteX0" fmla="*/ 0 w 2646875"/>
                  <a:gd name="connsiteY0" fmla="*/ 70965 h 709650"/>
                  <a:gd name="connsiteX1" fmla="*/ 70965 w 2646875"/>
                  <a:gd name="connsiteY1" fmla="*/ 0 h 709650"/>
                  <a:gd name="connsiteX2" fmla="*/ 2575910 w 2646875"/>
                  <a:gd name="connsiteY2" fmla="*/ 0 h 709650"/>
                  <a:gd name="connsiteX3" fmla="*/ 2646875 w 2646875"/>
                  <a:gd name="connsiteY3" fmla="*/ 70965 h 709650"/>
                  <a:gd name="connsiteX4" fmla="*/ 2646875 w 2646875"/>
                  <a:gd name="connsiteY4" fmla="*/ 638685 h 709650"/>
                  <a:gd name="connsiteX5" fmla="*/ 2575910 w 2646875"/>
                  <a:gd name="connsiteY5" fmla="*/ 709650 h 709650"/>
                  <a:gd name="connsiteX6" fmla="*/ 70965 w 2646875"/>
                  <a:gd name="connsiteY6" fmla="*/ 709650 h 709650"/>
                  <a:gd name="connsiteX7" fmla="*/ 0 w 2646875"/>
                  <a:gd name="connsiteY7" fmla="*/ 638685 h 709650"/>
                  <a:gd name="connsiteX8" fmla="*/ 0 w 2646875"/>
                  <a:gd name="connsiteY8" fmla="*/ 70965 h 7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875" h="709650">
                    <a:moveTo>
                      <a:pt x="0" y="70965"/>
                    </a:moveTo>
                    <a:cubicBezTo>
                      <a:pt x="0" y="31772"/>
                      <a:pt x="31772" y="0"/>
                      <a:pt x="70965" y="0"/>
                    </a:cubicBezTo>
                    <a:lnTo>
                      <a:pt x="2575910" y="0"/>
                    </a:lnTo>
                    <a:cubicBezTo>
                      <a:pt x="2615103" y="0"/>
                      <a:pt x="2646875" y="31772"/>
                      <a:pt x="2646875" y="70965"/>
                    </a:cubicBezTo>
                    <a:lnTo>
                      <a:pt x="2646875" y="638685"/>
                    </a:lnTo>
                    <a:cubicBezTo>
                      <a:pt x="2646875" y="677878"/>
                      <a:pt x="2615103" y="709650"/>
                      <a:pt x="2575910" y="709650"/>
                    </a:cubicBezTo>
                    <a:lnTo>
                      <a:pt x="70965" y="709650"/>
                    </a:lnTo>
                    <a:cubicBezTo>
                      <a:pt x="31772" y="709650"/>
                      <a:pt x="0" y="677878"/>
                      <a:pt x="0" y="638685"/>
                    </a:cubicBezTo>
                    <a:lnTo>
                      <a:pt x="0" y="7096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7770" tIns="27770" rIns="27770" bIns="27770" numCol="1" spcCol="1270" anchor="ctr" anchorCtr="0">
                <a:noAutofit/>
              </a:bodyPr>
              <a:lstStyle/>
              <a:p>
                <a:pPr lvl="0" algn="ctr" defTabSz="488950">
                  <a:lnSpc>
                    <a:spcPct val="90000"/>
                  </a:lnSpc>
                  <a:spcBef>
                    <a:spcPct val="0"/>
                  </a:spcBef>
                  <a:spcAft>
                    <a:spcPct val="35000"/>
                  </a:spcAft>
                </a:pPr>
                <a:r>
                  <a:rPr lang="uk-UA" sz="1200" b="1" kern="1200" dirty="0" smtClean="0">
                    <a:latin typeface="Calibri" panose="020F0502020204030204"/>
                    <a:ea typeface="+mn-ea"/>
                    <a:cs typeface="+mn-cs"/>
                  </a:rPr>
                  <a:t>Періоди за які сплачено страхові внески і особа підлягала страхуванню</a:t>
                </a:r>
                <a:endParaRPr lang="uk-UA" sz="1200" b="1" kern="1200" dirty="0">
                  <a:latin typeface="Calibri" panose="020F0502020204030204"/>
                  <a:ea typeface="+mn-ea"/>
                  <a:cs typeface="+mn-cs"/>
                </a:endParaRPr>
              </a:p>
            </p:txBody>
          </p:sp>
          <p:sp>
            <p:nvSpPr>
              <p:cNvPr id="12" name="Полілінія 11"/>
              <p:cNvSpPr/>
              <p:nvPr/>
            </p:nvSpPr>
            <p:spPr>
              <a:xfrm rot="20834251">
                <a:off x="6369649" y="1980374"/>
                <a:ext cx="1345111" cy="45719"/>
              </a:xfrm>
              <a:custGeom>
                <a:avLst/>
                <a:gdLst>
                  <a:gd name="connsiteX0" fmla="*/ 0 w 1177317"/>
                  <a:gd name="connsiteY0" fmla="*/ 16018 h 32036"/>
                  <a:gd name="connsiteX1" fmla="*/ 1013779 w 1177317"/>
                  <a:gd name="connsiteY1" fmla="*/ 16018 h 32036"/>
                </a:gdLst>
                <a:ahLst/>
                <a:cxnLst>
                  <a:cxn ang="0">
                    <a:pos x="connsiteX0" y="connsiteY0"/>
                  </a:cxn>
                  <a:cxn ang="0">
                    <a:pos x="connsiteX1" y="connsiteY1"/>
                  </a:cxn>
                </a:cxnLst>
                <a:rect l="l" t="t" r="r" b="b"/>
                <a:pathLst>
                  <a:path w="1177317" h="32036">
                    <a:moveTo>
                      <a:pt x="0" y="16018"/>
                    </a:moveTo>
                    <a:lnTo>
                      <a:pt x="1013779" y="16018"/>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571925" tIns="-13416" rIns="630791" bIns="45451"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13" name="Полілінія 12"/>
              <p:cNvSpPr/>
              <p:nvPr/>
            </p:nvSpPr>
            <p:spPr>
              <a:xfrm>
                <a:off x="7532985" y="1638540"/>
                <a:ext cx="3599995" cy="493027"/>
              </a:xfrm>
              <a:custGeom>
                <a:avLst/>
                <a:gdLst>
                  <a:gd name="connsiteX0" fmla="*/ 0 w 3599995"/>
                  <a:gd name="connsiteY0" fmla="*/ 49303 h 493027"/>
                  <a:gd name="connsiteX1" fmla="*/ 49303 w 3599995"/>
                  <a:gd name="connsiteY1" fmla="*/ 0 h 493027"/>
                  <a:gd name="connsiteX2" fmla="*/ 3550692 w 3599995"/>
                  <a:gd name="connsiteY2" fmla="*/ 0 h 493027"/>
                  <a:gd name="connsiteX3" fmla="*/ 3599995 w 3599995"/>
                  <a:gd name="connsiteY3" fmla="*/ 49303 h 493027"/>
                  <a:gd name="connsiteX4" fmla="*/ 3599995 w 3599995"/>
                  <a:gd name="connsiteY4" fmla="*/ 443724 h 493027"/>
                  <a:gd name="connsiteX5" fmla="*/ 3550692 w 3599995"/>
                  <a:gd name="connsiteY5" fmla="*/ 493027 h 493027"/>
                  <a:gd name="connsiteX6" fmla="*/ 49303 w 3599995"/>
                  <a:gd name="connsiteY6" fmla="*/ 493027 h 493027"/>
                  <a:gd name="connsiteX7" fmla="*/ 0 w 3599995"/>
                  <a:gd name="connsiteY7" fmla="*/ 443724 h 493027"/>
                  <a:gd name="connsiteX8" fmla="*/ 0 w 3599995"/>
                  <a:gd name="connsiteY8" fmla="*/ 49303 h 4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995" h="493027">
                    <a:moveTo>
                      <a:pt x="0" y="49303"/>
                    </a:moveTo>
                    <a:cubicBezTo>
                      <a:pt x="0" y="22074"/>
                      <a:pt x="22074" y="0"/>
                      <a:pt x="49303" y="0"/>
                    </a:cubicBezTo>
                    <a:lnTo>
                      <a:pt x="3550692" y="0"/>
                    </a:lnTo>
                    <a:cubicBezTo>
                      <a:pt x="3577921" y="0"/>
                      <a:pt x="3599995" y="22074"/>
                      <a:pt x="3599995" y="49303"/>
                    </a:cubicBezTo>
                    <a:lnTo>
                      <a:pt x="3599995" y="443724"/>
                    </a:lnTo>
                    <a:cubicBezTo>
                      <a:pt x="3599995" y="470953"/>
                      <a:pt x="3577921" y="493027"/>
                      <a:pt x="3550692" y="493027"/>
                    </a:cubicBezTo>
                    <a:lnTo>
                      <a:pt x="49303" y="493027"/>
                    </a:lnTo>
                    <a:cubicBezTo>
                      <a:pt x="22074" y="493027"/>
                      <a:pt x="0" y="470953"/>
                      <a:pt x="0" y="443724"/>
                    </a:cubicBezTo>
                    <a:lnTo>
                      <a:pt x="0" y="4930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1425" tIns="21425" rIns="21425" bIns="21425" numCol="1" spcCol="1270" anchor="ctr" anchorCtr="0">
                <a:noAutofit/>
              </a:bodyPr>
              <a:lstStyle/>
              <a:p>
                <a:pPr lvl="0" algn="ctr" defTabSz="488950">
                  <a:lnSpc>
                    <a:spcPct val="90000"/>
                  </a:lnSpc>
                  <a:spcBef>
                    <a:spcPct val="0"/>
                  </a:spcBef>
                  <a:spcAft>
                    <a:spcPct val="35000"/>
                  </a:spcAft>
                </a:pPr>
                <a:r>
                  <a:rPr lang="uk-UA" sz="1100" b="1" i="0" kern="1200" dirty="0" smtClean="0">
                    <a:latin typeface="Calibri" panose="020F0502020204030204"/>
                    <a:ea typeface="+mn-ea"/>
                    <a:cs typeface="+mn-cs"/>
                  </a:rPr>
                  <a:t>Страховий стаж в період починаючи з 01.01.2011</a:t>
                </a:r>
                <a:endParaRPr lang="uk-UA" sz="1100" b="1" i="0" kern="1200" dirty="0">
                  <a:latin typeface="Calibri" panose="020F0502020204030204"/>
                  <a:ea typeface="+mn-ea"/>
                  <a:cs typeface="+mn-cs"/>
                </a:endParaRPr>
              </a:p>
            </p:txBody>
          </p:sp>
          <p:sp>
            <p:nvSpPr>
              <p:cNvPr id="14" name="Полілінія 13"/>
              <p:cNvSpPr/>
              <p:nvPr/>
            </p:nvSpPr>
            <p:spPr>
              <a:xfrm rot="1090924" flipV="1">
                <a:off x="6379790" y="2348842"/>
                <a:ext cx="1379169" cy="45719"/>
              </a:xfrm>
              <a:custGeom>
                <a:avLst/>
                <a:gdLst>
                  <a:gd name="connsiteX0" fmla="*/ 0 w 1208575"/>
                  <a:gd name="connsiteY0" fmla="*/ 16018 h 32036"/>
                  <a:gd name="connsiteX1" fmla="*/ 1040695 w 1208575"/>
                  <a:gd name="connsiteY1" fmla="*/ 16018 h 32036"/>
                </a:gdLst>
                <a:ahLst/>
                <a:cxnLst>
                  <a:cxn ang="0">
                    <a:pos x="connsiteX0" y="connsiteY0"/>
                  </a:cxn>
                  <a:cxn ang="0">
                    <a:pos x="connsiteX1" y="connsiteY1"/>
                  </a:cxn>
                </a:cxnLst>
                <a:rect l="l" t="t" r="r" b="b"/>
                <a:pathLst>
                  <a:path w="1208575" h="32036">
                    <a:moveTo>
                      <a:pt x="0" y="16018"/>
                    </a:moveTo>
                    <a:lnTo>
                      <a:pt x="1040695" y="16018"/>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586773" tIns="-14196" rIns="647201" bIns="46231"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15" name="Полілінія 14"/>
              <p:cNvSpPr/>
              <p:nvPr/>
            </p:nvSpPr>
            <p:spPr>
              <a:xfrm>
                <a:off x="7532985" y="2266474"/>
                <a:ext cx="3599995" cy="511563"/>
              </a:xfrm>
              <a:custGeom>
                <a:avLst/>
                <a:gdLst>
                  <a:gd name="connsiteX0" fmla="*/ 0 w 3599995"/>
                  <a:gd name="connsiteY0" fmla="*/ 51156 h 511563"/>
                  <a:gd name="connsiteX1" fmla="*/ 51156 w 3599995"/>
                  <a:gd name="connsiteY1" fmla="*/ 0 h 511563"/>
                  <a:gd name="connsiteX2" fmla="*/ 3548839 w 3599995"/>
                  <a:gd name="connsiteY2" fmla="*/ 0 h 511563"/>
                  <a:gd name="connsiteX3" fmla="*/ 3599995 w 3599995"/>
                  <a:gd name="connsiteY3" fmla="*/ 51156 h 511563"/>
                  <a:gd name="connsiteX4" fmla="*/ 3599995 w 3599995"/>
                  <a:gd name="connsiteY4" fmla="*/ 460407 h 511563"/>
                  <a:gd name="connsiteX5" fmla="*/ 3548839 w 3599995"/>
                  <a:gd name="connsiteY5" fmla="*/ 511563 h 511563"/>
                  <a:gd name="connsiteX6" fmla="*/ 51156 w 3599995"/>
                  <a:gd name="connsiteY6" fmla="*/ 511563 h 511563"/>
                  <a:gd name="connsiteX7" fmla="*/ 0 w 3599995"/>
                  <a:gd name="connsiteY7" fmla="*/ 460407 h 511563"/>
                  <a:gd name="connsiteX8" fmla="*/ 0 w 3599995"/>
                  <a:gd name="connsiteY8" fmla="*/ 51156 h 5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995" h="511563">
                    <a:moveTo>
                      <a:pt x="0" y="51156"/>
                    </a:moveTo>
                    <a:cubicBezTo>
                      <a:pt x="0" y="22903"/>
                      <a:pt x="22903" y="0"/>
                      <a:pt x="51156" y="0"/>
                    </a:cubicBezTo>
                    <a:lnTo>
                      <a:pt x="3548839" y="0"/>
                    </a:lnTo>
                    <a:cubicBezTo>
                      <a:pt x="3577092" y="0"/>
                      <a:pt x="3599995" y="22903"/>
                      <a:pt x="3599995" y="51156"/>
                    </a:cubicBezTo>
                    <a:lnTo>
                      <a:pt x="3599995" y="460407"/>
                    </a:lnTo>
                    <a:cubicBezTo>
                      <a:pt x="3599995" y="488660"/>
                      <a:pt x="3577092" y="511563"/>
                      <a:pt x="3548839" y="511563"/>
                    </a:cubicBezTo>
                    <a:lnTo>
                      <a:pt x="51156" y="511563"/>
                    </a:lnTo>
                    <a:cubicBezTo>
                      <a:pt x="22903" y="511563"/>
                      <a:pt x="0" y="488660"/>
                      <a:pt x="0" y="460407"/>
                    </a:cubicBezTo>
                    <a:lnTo>
                      <a:pt x="0" y="5115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1968" tIns="21968" rIns="21968" bIns="21968" numCol="1" spcCol="1270" anchor="ctr" anchorCtr="0">
                <a:noAutofit/>
              </a:bodyPr>
              <a:lstStyle/>
              <a:p>
                <a:pPr lvl="0" algn="ctr" defTabSz="488950">
                  <a:lnSpc>
                    <a:spcPct val="90000"/>
                  </a:lnSpc>
                  <a:spcBef>
                    <a:spcPct val="0"/>
                  </a:spcBef>
                  <a:spcAft>
                    <a:spcPct val="35000"/>
                  </a:spcAft>
                </a:pPr>
                <a:r>
                  <a:rPr lang="uk-UA" sz="1100" b="1" i="0" kern="1200" dirty="0" smtClean="0">
                    <a:latin typeface="Calibri" panose="020F0502020204030204"/>
                    <a:ea typeface="+mn-ea"/>
                    <a:cs typeface="+mn-cs"/>
                  </a:rPr>
                  <a:t>Страховий стаж в період з 28.02.2001 до 31.12.2010</a:t>
                </a:r>
                <a:endParaRPr lang="uk-UA" sz="1100" b="1" i="0" kern="1200" dirty="0">
                  <a:latin typeface="Calibri" panose="020F0502020204030204"/>
                  <a:ea typeface="+mn-ea"/>
                  <a:cs typeface="+mn-cs"/>
                </a:endParaRPr>
              </a:p>
            </p:txBody>
          </p:sp>
          <p:sp>
            <p:nvSpPr>
              <p:cNvPr id="16" name="Полілінія 15"/>
              <p:cNvSpPr/>
              <p:nvPr/>
            </p:nvSpPr>
            <p:spPr>
              <a:xfrm rot="2439413" flipV="1">
                <a:off x="6193558" y="2694561"/>
                <a:ext cx="1707626" cy="45719"/>
              </a:xfrm>
              <a:custGeom>
                <a:avLst/>
                <a:gdLst>
                  <a:gd name="connsiteX0" fmla="*/ 0 w 1513568"/>
                  <a:gd name="connsiteY0" fmla="*/ 16018 h 32036"/>
                  <a:gd name="connsiteX1" fmla="*/ 1303323 w 1513568"/>
                  <a:gd name="connsiteY1" fmla="*/ 16018 h 32036"/>
                </a:gdLst>
                <a:ahLst/>
                <a:cxnLst>
                  <a:cxn ang="0">
                    <a:pos x="connsiteX0" y="connsiteY0"/>
                  </a:cxn>
                  <a:cxn ang="0">
                    <a:pos x="connsiteX1" y="connsiteY1"/>
                  </a:cxn>
                </a:cxnLst>
                <a:rect l="l" t="t" r="r" b="b"/>
                <a:pathLst>
                  <a:path w="1513568" h="32036">
                    <a:moveTo>
                      <a:pt x="0" y="16018"/>
                    </a:moveTo>
                    <a:lnTo>
                      <a:pt x="1303323" y="16018"/>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731645" tIns="-21822" rIns="807322" bIns="53857"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17" name="Полілінія 16"/>
              <p:cNvSpPr/>
              <p:nvPr/>
            </p:nvSpPr>
            <p:spPr>
              <a:xfrm>
                <a:off x="7532985" y="2912944"/>
                <a:ext cx="3599995" cy="436646"/>
              </a:xfrm>
              <a:custGeom>
                <a:avLst/>
                <a:gdLst>
                  <a:gd name="connsiteX0" fmla="*/ 0 w 3599995"/>
                  <a:gd name="connsiteY0" fmla="*/ 43665 h 436646"/>
                  <a:gd name="connsiteX1" fmla="*/ 43665 w 3599995"/>
                  <a:gd name="connsiteY1" fmla="*/ 0 h 436646"/>
                  <a:gd name="connsiteX2" fmla="*/ 3556330 w 3599995"/>
                  <a:gd name="connsiteY2" fmla="*/ 0 h 436646"/>
                  <a:gd name="connsiteX3" fmla="*/ 3599995 w 3599995"/>
                  <a:gd name="connsiteY3" fmla="*/ 43665 h 436646"/>
                  <a:gd name="connsiteX4" fmla="*/ 3599995 w 3599995"/>
                  <a:gd name="connsiteY4" fmla="*/ 392981 h 436646"/>
                  <a:gd name="connsiteX5" fmla="*/ 3556330 w 3599995"/>
                  <a:gd name="connsiteY5" fmla="*/ 436646 h 436646"/>
                  <a:gd name="connsiteX6" fmla="*/ 43665 w 3599995"/>
                  <a:gd name="connsiteY6" fmla="*/ 436646 h 436646"/>
                  <a:gd name="connsiteX7" fmla="*/ 0 w 3599995"/>
                  <a:gd name="connsiteY7" fmla="*/ 392981 h 436646"/>
                  <a:gd name="connsiteX8" fmla="*/ 0 w 3599995"/>
                  <a:gd name="connsiteY8" fmla="*/ 43665 h 4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995" h="436646">
                    <a:moveTo>
                      <a:pt x="0" y="43665"/>
                    </a:moveTo>
                    <a:cubicBezTo>
                      <a:pt x="0" y="19549"/>
                      <a:pt x="19549" y="0"/>
                      <a:pt x="43665" y="0"/>
                    </a:cubicBezTo>
                    <a:lnTo>
                      <a:pt x="3556330" y="0"/>
                    </a:lnTo>
                    <a:cubicBezTo>
                      <a:pt x="3580446" y="0"/>
                      <a:pt x="3599995" y="19549"/>
                      <a:pt x="3599995" y="43665"/>
                    </a:cubicBezTo>
                    <a:lnTo>
                      <a:pt x="3599995" y="392981"/>
                    </a:lnTo>
                    <a:cubicBezTo>
                      <a:pt x="3599995" y="417097"/>
                      <a:pt x="3580446" y="436646"/>
                      <a:pt x="3556330" y="436646"/>
                    </a:cubicBezTo>
                    <a:lnTo>
                      <a:pt x="43665" y="436646"/>
                    </a:lnTo>
                    <a:cubicBezTo>
                      <a:pt x="19549" y="436646"/>
                      <a:pt x="0" y="417097"/>
                      <a:pt x="0" y="392981"/>
                    </a:cubicBezTo>
                    <a:lnTo>
                      <a:pt x="0" y="4366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9774" tIns="19774" rIns="19774" bIns="19774" numCol="1" spcCol="1270" anchor="ctr" anchorCtr="0">
                <a:noAutofit/>
              </a:bodyPr>
              <a:lstStyle/>
              <a:p>
                <a:pPr lvl="0" algn="ctr" defTabSz="488950">
                  <a:lnSpc>
                    <a:spcPct val="90000"/>
                  </a:lnSpc>
                  <a:spcBef>
                    <a:spcPct val="0"/>
                  </a:spcBef>
                  <a:spcAft>
                    <a:spcPct val="35000"/>
                  </a:spcAft>
                </a:pPr>
                <a:r>
                  <a:rPr lang="uk-UA" sz="1100" b="1" i="0" kern="1200" dirty="0" smtClean="0">
                    <a:latin typeface="Calibri" panose="020F0502020204030204"/>
                    <a:ea typeface="+mn-ea"/>
                    <a:cs typeface="+mn-cs"/>
                  </a:rPr>
                  <a:t>Страховий стаж в період до 27.02.2001</a:t>
                </a:r>
                <a:endParaRPr lang="uk-UA" sz="1100" b="1" i="0" kern="1200" dirty="0">
                  <a:latin typeface="Calibri" panose="020F0502020204030204"/>
                  <a:ea typeface="+mn-ea"/>
                  <a:cs typeface="+mn-cs"/>
                </a:endParaRPr>
              </a:p>
            </p:txBody>
          </p:sp>
          <p:sp>
            <p:nvSpPr>
              <p:cNvPr id="18" name="Полілінія 17"/>
              <p:cNvSpPr/>
              <p:nvPr/>
            </p:nvSpPr>
            <p:spPr>
              <a:xfrm rot="17402402" flipV="1">
                <a:off x="2862276" y="3299163"/>
                <a:ext cx="1387796" cy="45719"/>
              </a:xfrm>
              <a:custGeom>
                <a:avLst/>
                <a:gdLst>
                  <a:gd name="connsiteX0" fmla="*/ 0 w 1150597"/>
                  <a:gd name="connsiteY0" fmla="*/ 16018 h 32036"/>
                  <a:gd name="connsiteX1" fmla="*/ 967459 w 1150597"/>
                  <a:gd name="connsiteY1" fmla="*/ 16018 h 32036"/>
                </a:gdLst>
                <a:ahLst/>
                <a:cxnLst>
                  <a:cxn ang="0">
                    <a:pos x="connsiteX0" y="connsiteY0"/>
                  </a:cxn>
                  <a:cxn ang="0">
                    <a:pos x="connsiteX1" y="connsiteY1"/>
                  </a:cxn>
                </a:cxnLst>
                <a:rect l="l" t="t" r="r" b="b"/>
                <a:pathLst>
                  <a:path w="1150597" h="32036">
                    <a:moveTo>
                      <a:pt x="0" y="16018"/>
                    </a:moveTo>
                    <a:lnTo>
                      <a:pt x="967459" y="16018"/>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59234" tIns="-12747" rIns="616762" bIns="44782"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19" name="Полілінія 18"/>
              <p:cNvSpPr/>
              <p:nvPr/>
            </p:nvSpPr>
            <p:spPr>
              <a:xfrm>
                <a:off x="3720324" y="2683415"/>
                <a:ext cx="2646000" cy="445765"/>
              </a:xfrm>
              <a:custGeom>
                <a:avLst/>
                <a:gdLst>
                  <a:gd name="connsiteX0" fmla="*/ 0 w 2621440"/>
                  <a:gd name="connsiteY0" fmla="*/ 44577 h 445765"/>
                  <a:gd name="connsiteX1" fmla="*/ 44577 w 2621440"/>
                  <a:gd name="connsiteY1" fmla="*/ 0 h 445765"/>
                  <a:gd name="connsiteX2" fmla="*/ 2576864 w 2621440"/>
                  <a:gd name="connsiteY2" fmla="*/ 0 h 445765"/>
                  <a:gd name="connsiteX3" fmla="*/ 2621441 w 2621440"/>
                  <a:gd name="connsiteY3" fmla="*/ 44577 h 445765"/>
                  <a:gd name="connsiteX4" fmla="*/ 2621440 w 2621440"/>
                  <a:gd name="connsiteY4" fmla="*/ 401189 h 445765"/>
                  <a:gd name="connsiteX5" fmla="*/ 2576863 w 2621440"/>
                  <a:gd name="connsiteY5" fmla="*/ 445766 h 445765"/>
                  <a:gd name="connsiteX6" fmla="*/ 44577 w 2621440"/>
                  <a:gd name="connsiteY6" fmla="*/ 445765 h 445765"/>
                  <a:gd name="connsiteX7" fmla="*/ 0 w 2621440"/>
                  <a:gd name="connsiteY7" fmla="*/ 401188 h 445765"/>
                  <a:gd name="connsiteX8" fmla="*/ 0 w 2621440"/>
                  <a:gd name="connsiteY8" fmla="*/ 44577 h 44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440" h="445765">
                    <a:moveTo>
                      <a:pt x="0" y="44577"/>
                    </a:moveTo>
                    <a:cubicBezTo>
                      <a:pt x="0" y="19958"/>
                      <a:pt x="19958" y="0"/>
                      <a:pt x="44577" y="0"/>
                    </a:cubicBezTo>
                    <a:lnTo>
                      <a:pt x="2576864" y="0"/>
                    </a:lnTo>
                    <a:cubicBezTo>
                      <a:pt x="2601483" y="0"/>
                      <a:pt x="2621441" y="19958"/>
                      <a:pt x="2621441" y="44577"/>
                    </a:cubicBezTo>
                    <a:cubicBezTo>
                      <a:pt x="2621441" y="163448"/>
                      <a:pt x="2621440" y="282318"/>
                      <a:pt x="2621440" y="401189"/>
                    </a:cubicBezTo>
                    <a:cubicBezTo>
                      <a:pt x="2621440" y="425808"/>
                      <a:pt x="2601482" y="445766"/>
                      <a:pt x="2576863" y="445766"/>
                    </a:cubicBezTo>
                    <a:lnTo>
                      <a:pt x="44577" y="445765"/>
                    </a:lnTo>
                    <a:cubicBezTo>
                      <a:pt x="19958" y="445765"/>
                      <a:pt x="0" y="425807"/>
                      <a:pt x="0" y="401188"/>
                    </a:cubicBezTo>
                    <a:lnTo>
                      <a:pt x="0" y="4457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0041" tIns="20041" rIns="20041" bIns="20041" numCol="1" spcCol="1270" anchor="ctr" anchorCtr="0">
                <a:noAutofit/>
              </a:bodyPr>
              <a:lstStyle/>
              <a:p>
                <a:pPr lvl="0" algn="ctr" defTabSz="488950">
                  <a:lnSpc>
                    <a:spcPct val="90000"/>
                  </a:lnSpc>
                  <a:spcBef>
                    <a:spcPct val="0"/>
                  </a:spcBef>
                  <a:spcAft>
                    <a:spcPct val="35000"/>
                  </a:spcAft>
                </a:pPr>
                <a:r>
                  <a:rPr lang="uk-UA" sz="1200" b="1" kern="1200" dirty="0" smtClean="0">
                    <a:latin typeface="Calibri" panose="020F0502020204030204"/>
                    <a:ea typeface="+mn-ea"/>
                    <a:cs typeface="+mn-cs"/>
                  </a:rPr>
                  <a:t>Період добровільного страхування </a:t>
                </a:r>
                <a:endParaRPr lang="uk-UA" sz="1200" b="1" kern="1200" dirty="0">
                  <a:latin typeface="Calibri" panose="020F0502020204030204"/>
                  <a:ea typeface="+mn-ea"/>
                  <a:cs typeface="+mn-cs"/>
                </a:endParaRPr>
              </a:p>
            </p:txBody>
          </p:sp>
          <p:sp>
            <p:nvSpPr>
              <p:cNvPr id="20" name="Полілінія 19"/>
              <p:cNvSpPr/>
              <p:nvPr/>
            </p:nvSpPr>
            <p:spPr>
              <a:xfrm rot="19627092" flipV="1">
                <a:off x="3245772" y="3731240"/>
                <a:ext cx="733655" cy="47163"/>
              </a:xfrm>
              <a:custGeom>
                <a:avLst/>
                <a:gdLst>
                  <a:gd name="connsiteX0" fmla="*/ 0 w 478260"/>
                  <a:gd name="connsiteY0" fmla="*/ 16018 h 32036"/>
                  <a:gd name="connsiteX1" fmla="*/ 335460 w 478260"/>
                  <a:gd name="connsiteY1" fmla="*/ 16018 h 32036"/>
                </a:gdLst>
                <a:ahLst/>
                <a:cxnLst>
                  <a:cxn ang="0">
                    <a:pos x="connsiteX0" y="connsiteY0"/>
                  </a:cxn>
                  <a:cxn ang="0">
                    <a:pos x="connsiteX1" y="connsiteY1"/>
                  </a:cxn>
                </a:cxnLst>
                <a:rect l="l" t="t" r="r" b="b"/>
                <a:pathLst>
                  <a:path w="478260" h="32036">
                    <a:moveTo>
                      <a:pt x="0" y="16018"/>
                    </a:moveTo>
                    <a:lnTo>
                      <a:pt x="335460" y="16018"/>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239873" tIns="4061" rIns="263786" bIns="27974"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21" name="Полілінія 20"/>
              <p:cNvSpPr/>
              <p:nvPr/>
            </p:nvSpPr>
            <p:spPr>
              <a:xfrm>
                <a:off x="3727680" y="3463473"/>
                <a:ext cx="2646000" cy="528211"/>
              </a:xfrm>
              <a:custGeom>
                <a:avLst/>
                <a:gdLst>
                  <a:gd name="connsiteX0" fmla="*/ 0 w 2663495"/>
                  <a:gd name="connsiteY0" fmla="*/ 52821 h 528211"/>
                  <a:gd name="connsiteX1" fmla="*/ 52821 w 2663495"/>
                  <a:gd name="connsiteY1" fmla="*/ 0 h 528211"/>
                  <a:gd name="connsiteX2" fmla="*/ 2610674 w 2663495"/>
                  <a:gd name="connsiteY2" fmla="*/ 0 h 528211"/>
                  <a:gd name="connsiteX3" fmla="*/ 2663495 w 2663495"/>
                  <a:gd name="connsiteY3" fmla="*/ 52821 h 528211"/>
                  <a:gd name="connsiteX4" fmla="*/ 2663495 w 2663495"/>
                  <a:gd name="connsiteY4" fmla="*/ 475390 h 528211"/>
                  <a:gd name="connsiteX5" fmla="*/ 2610674 w 2663495"/>
                  <a:gd name="connsiteY5" fmla="*/ 528211 h 528211"/>
                  <a:gd name="connsiteX6" fmla="*/ 52821 w 2663495"/>
                  <a:gd name="connsiteY6" fmla="*/ 528211 h 528211"/>
                  <a:gd name="connsiteX7" fmla="*/ 0 w 2663495"/>
                  <a:gd name="connsiteY7" fmla="*/ 475390 h 528211"/>
                  <a:gd name="connsiteX8" fmla="*/ 0 w 2663495"/>
                  <a:gd name="connsiteY8" fmla="*/ 52821 h 5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3495" h="528211">
                    <a:moveTo>
                      <a:pt x="0" y="52821"/>
                    </a:moveTo>
                    <a:cubicBezTo>
                      <a:pt x="0" y="23649"/>
                      <a:pt x="23649" y="0"/>
                      <a:pt x="52821" y="0"/>
                    </a:cubicBezTo>
                    <a:lnTo>
                      <a:pt x="2610674" y="0"/>
                    </a:lnTo>
                    <a:cubicBezTo>
                      <a:pt x="2639846" y="0"/>
                      <a:pt x="2663495" y="23649"/>
                      <a:pt x="2663495" y="52821"/>
                    </a:cubicBezTo>
                    <a:lnTo>
                      <a:pt x="2663495" y="475390"/>
                    </a:lnTo>
                    <a:cubicBezTo>
                      <a:pt x="2663495" y="504562"/>
                      <a:pt x="2639846" y="528211"/>
                      <a:pt x="2610674" y="528211"/>
                    </a:cubicBezTo>
                    <a:lnTo>
                      <a:pt x="52821" y="528211"/>
                    </a:lnTo>
                    <a:cubicBezTo>
                      <a:pt x="23649" y="528211"/>
                      <a:pt x="0" y="504562"/>
                      <a:pt x="0" y="475390"/>
                    </a:cubicBezTo>
                    <a:lnTo>
                      <a:pt x="0" y="5282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2456" tIns="22456" rIns="22456" bIns="22456" numCol="1" spcCol="1270" anchor="ctr" anchorCtr="0">
                <a:noAutofit/>
              </a:bodyPr>
              <a:lstStyle/>
              <a:p>
                <a:pPr lvl="0" algn="ctr" defTabSz="488950">
                  <a:lnSpc>
                    <a:spcPct val="90000"/>
                  </a:lnSpc>
                  <a:spcBef>
                    <a:spcPct val="0"/>
                  </a:spcBef>
                  <a:spcAft>
                    <a:spcPct val="35000"/>
                  </a:spcAft>
                </a:pPr>
                <a:r>
                  <a:rPr lang="uk-UA" sz="1200" b="1" kern="1200" dirty="0" smtClean="0">
                    <a:latin typeface="Calibri" panose="020F0502020204030204"/>
                    <a:ea typeface="+mn-ea"/>
                    <a:cs typeface="+mn-cs"/>
                  </a:rPr>
                  <a:t>Періоди за які не сплачено страхові внески</a:t>
                </a:r>
                <a:endParaRPr lang="uk-UA" sz="1200" b="1" kern="1200" dirty="0">
                  <a:latin typeface="Calibri" panose="020F0502020204030204"/>
                  <a:ea typeface="+mn-ea"/>
                  <a:cs typeface="+mn-cs"/>
                </a:endParaRPr>
              </a:p>
            </p:txBody>
          </p:sp>
          <p:sp>
            <p:nvSpPr>
              <p:cNvPr id="22" name="Полілінія 21"/>
              <p:cNvSpPr/>
              <p:nvPr/>
            </p:nvSpPr>
            <p:spPr>
              <a:xfrm rot="606738">
                <a:off x="6379623" y="3828451"/>
                <a:ext cx="1332712" cy="45719"/>
              </a:xfrm>
              <a:custGeom>
                <a:avLst/>
                <a:gdLst>
                  <a:gd name="connsiteX0" fmla="*/ 0 w 1176709"/>
                  <a:gd name="connsiteY0" fmla="*/ 16018 h 32036"/>
                  <a:gd name="connsiteX1" fmla="*/ 1013256 w 1176709"/>
                  <a:gd name="connsiteY1" fmla="*/ 16018 h 32036"/>
                </a:gdLst>
                <a:ahLst/>
                <a:cxnLst>
                  <a:cxn ang="0">
                    <a:pos x="connsiteX0" y="connsiteY0"/>
                  </a:cxn>
                  <a:cxn ang="0">
                    <a:pos x="connsiteX1" y="connsiteY1"/>
                  </a:cxn>
                </a:cxnLst>
                <a:rect l="l" t="t" r="r" b="b"/>
                <a:pathLst>
                  <a:path w="1176709" h="32036">
                    <a:moveTo>
                      <a:pt x="0" y="16018"/>
                    </a:moveTo>
                    <a:lnTo>
                      <a:pt x="1013256" y="16018"/>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571636" tIns="-13400" rIns="630472" bIns="45435"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23" name="Полілінія 22"/>
              <p:cNvSpPr/>
              <p:nvPr/>
            </p:nvSpPr>
            <p:spPr>
              <a:xfrm>
                <a:off x="7549606" y="3484496"/>
                <a:ext cx="3599995" cy="899373"/>
              </a:xfrm>
              <a:custGeom>
                <a:avLst/>
                <a:gdLst>
                  <a:gd name="connsiteX0" fmla="*/ 0 w 3599995"/>
                  <a:gd name="connsiteY0" fmla="*/ 89937 h 899373"/>
                  <a:gd name="connsiteX1" fmla="*/ 89937 w 3599995"/>
                  <a:gd name="connsiteY1" fmla="*/ 0 h 899373"/>
                  <a:gd name="connsiteX2" fmla="*/ 3510058 w 3599995"/>
                  <a:gd name="connsiteY2" fmla="*/ 0 h 899373"/>
                  <a:gd name="connsiteX3" fmla="*/ 3599995 w 3599995"/>
                  <a:gd name="connsiteY3" fmla="*/ 89937 h 899373"/>
                  <a:gd name="connsiteX4" fmla="*/ 3599995 w 3599995"/>
                  <a:gd name="connsiteY4" fmla="*/ 809436 h 899373"/>
                  <a:gd name="connsiteX5" fmla="*/ 3510058 w 3599995"/>
                  <a:gd name="connsiteY5" fmla="*/ 899373 h 899373"/>
                  <a:gd name="connsiteX6" fmla="*/ 89937 w 3599995"/>
                  <a:gd name="connsiteY6" fmla="*/ 899373 h 899373"/>
                  <a:gd name="connsiteX7" fmla="*/ 0 w 3599995"/>
                  <a:gd name="connsiteY7" fmla="*/ 809436 h 899373"/>
                  <a:gd name="connsiteX8" fmla="*/ 0 w 3599995"/>
                  <a:gd name="connsiteY8" fmla="*/ 89937 h 89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995" h="899373">
                    <a:moveTo>
                      <a:pt x="0" y="89937"/>
                    </a:moveTo>
                    <a:cubicBezTo>
                      <a:pt x="0" y="40266"/>
                      <a:pt x="40266" y="0"/>
                      <a:pt x="89937" y="0"/>
                    </a:cubicBezTo>
                    <a:lnTo>
                      <a:pt x="3510058" y="0"/>
                    </a:lnTo>
                    <a:cubicBezTo>
                      <a:pt x="3559729" y="0"/>
                      <a:pt x="3599995" y="40266"/>
                      <a:pt x="3599995" y="89937"/>
                    </a:cubicBezTo>
                    <a:lnTo>
                      <a:pt x="3599995" y="809436"/>
                    </a:lnTo>
                    <a:cubicBezTo>
                      <a:pt x="3599995" y="859107"/>
                      <a:pt x="3559729" y="899373"/>
                      <a:pt x="3510058" y="899373"/>
                    </a:cubicBezTo>
                    <a:lnTo>
                      <a:pt x="89937" y="899373"/>
                    </a:lnTo>
                    <a:cubicBezTo>
                      <a:pt x="40266" y="899373"/>
                      <a:pt x="0" y="859107"/>
                      <a:pt x="0" y="809436"/>
                    </a:cubicBezTo>
                    <a:lnTo>
                      <a:pt x="0" y="899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3327" tIns="33327" rIns="33327" bIns="33327" numCol="1" spcCol="1270" anchor="ctr" anchorCtr="0">
                <a:noAutofit/>
              </a:bodyPr>
              <a:lstStyle/>
              <a:p>
                <a:pPr lvl="0" algn="ctr" defTabSz="488950">
                  <a:lnSpc>
                    <a:spcPct val="90000"/>
                  </a:lnSpc>
                  <a:spcBef>
                    <a:spcPct val="0"/>
                  </a:spcBef>
                  <a:spcAft>
                    <a:spcPct val="35000"/>
                  </a:spcAft>
                </a:pPr>
                <a:r>
                  <a:rPr lang="uk-UA" sz="1100" b="1" kern="1200" dirty="0" smtClean="0">
                    <a:latin typeface="Calibri" panose="020F0502020204030204"/>
                    <a:ea typeface="+mn-ea"/>
                    <a:cs typeface="+mn-cs"/>
                  </a:rPr>
                  <a:t>Період відпустки для догляду за дитиною до досягнення нею трирічного віку</a:t>
                </a:r>
                <a:endParaRPr lang="uk-UA" sz="1100" b="1" kern="1200" dirty="0">
                  <a:latin typeface="Calibri" panose="020F0502020204030204"/>
                  <a:ea typeface="+mn-ea"/>
                  <a:cs typeface="+mn-cs"/>
                </a:endParaRPr>
              </a:p>
            </p:txBody>
          </p:sp>
          <p:sp>
            <p:nvSpPr>
              <p:cNvPr id="24" name="Полілінія 23"/>
              <p:cNvSpPr/>
              <p:nvPr/>
            </p:nvSpPr>
            <p:spPr>
              <a:xfrm rot="2818095">
                <a:off x="6076927" y="4421148"/>
                <a:ext cx="1947427" cy="45719"/>
              </a:xfrm>
              <a:custGeom>
                <a:avLst/>
                <a:gdLst>
                  <a:gd name="connsiteX0" fmla="*/ 0 w 1697572"/>
                  <a:gd name="connsiteY0" fmla="*/ 16018 h 32036"/>
                  <a:gd name="connsiteX1" fmla="*/ 1461768 w 1697572"/>
                  <a:gd name="connsiteY1" fmla="*/ 16018 h 32036"/>
                </a:gdLst>
                <a:ahLst/>
                <a:cxnLst>
                  <a:cxn ang="0">
                    <a:pos x="connsiteX0" y="connsiteY0"/>
                  </a:cxn>
                  <a:cxn ang="0">
                    <a:pos x="connsiteX1" y="connsiteY1"/>
                  </a:cxn>
                </a:cxnLst>
                <a:rect l="l" t="t" r="r" b="b"/>
                <a:pathLst>
                  <a:path w="1697572" h="32036">
                    <a:moveTo>
                      <a:pt x="0" y="16018"/>
                    </a:moveTo>
                    <a:lnTo>
                      <a:pt x="1461768" y="16018"/>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819047" tIns="-26421" rIns="903924" bIns="58456"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25" name="Полілінія 24"/>
              <p:cNvSpPr/>
              <p:nvPr/>
            </p:nvSpPr>
            <p:spPr>
              <a:xfrm>
                <a:off x="7549606" y="4518776"/>
                <a:ext cx="3599995" cy="899373"/>
              </a:xfrm>
              <a:custGeom>
                <a:avLst/>
                <a:gdLst>
                  <a:gd name="connsiteX0" fmla="*/ 0 w 3599995"/>
                  <a:gd name="connsiteY0" fmla="*/ 89937 h 899373"/>
                  <a:gd name="connsiteX1" fmla="*/ 89937 w 3599995"/>
                  <a:gd name="connsiteY1" fmla="*/ 0 h 899373"/>
                  <a:gd name="connsiteX2" fmla="*/ 3510058 w 3599995"/>
                  <a:gd name="connsiteY2" fmla="*/ 0 h 899373"/>
                  <a:gd name="connsiteX3" fmla="*/ 3599995 w 3599995"/>
                  <a:gd name="connsiteY3" fmla="*/ 89937 h 899373"/>
                  <a:gd name="connsiteX4" fmla="*/ 3599995 w 3599995"/>
                  <a:gd name="connsiteY4" fmla="*/ 809436 h 899373"/>
                  <a:gd name="connsiteX5" fmla="*/ 3510058 w 3599995"/>
                  <a:gd name="connsiteY5" fmla="*/ 899373 h 899373"/>
                  <a:gd name="connsiteX6" fmla="*/ 89937 w 3599995"/>
                  <a:gd name="connsiteY6" fmla="*/ 899373 h 899373"/>
                  <a:gd name="connsiteX7" fmla="*/ 0 w 3599995"/>
                  <a:gd name="connsiteY7" fmla="*/ 809436 h 899373"/>
                  <a:gd name="connsiteX8" fmla="*/ 0 w 3599995"/>
                  <a:gd name="connsiteY8" fmla="*/ 89937 h 89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995" h="899373">
                    <a:moveTo>
                      <a:pt x="0" y="89937"/>
                    </a:moveTo>
                    <a:cubicBezTo>
                      <a:pt x="0" y="40266"/>
                      <a:pt x="40266" y="0"/>
                      <a:pt x="89937" y="0"/>
                    </a:cubicBezTo>
                    <a:lnTo>
                      <a:pt x="3510058" y="0"/>
                    </a:lnTo>
                    <a:cubicBezTo>
                      <a:pt x="3559729" y="0"/>
                      <a:pt x="3599995" y="40266"/>
                      <a:pt x="3599995" y="89937"/>
                    </a:cubicBezTo>
                    <a:lnTo>
                      <a:pt x="3599995" y="809436"/>
                    </a:lnTo>
                    <a:cubicBezTo>
                      <a:pt x="3599995" y="859107"/>
                      <a:pt x="3559729" y="899373"/>
                      <a:pt x="3510058" y="899373"/>
                    </a:cubicBezTo>
                    <a:lnTo>
                      <a:pt x="89937" y="899373"/>
                    </a:lnTo>
                    <a:cubicBezTo>
                      <a:pt x="40266" y="899373"/>
                      <a:pt x="0" y="859107"/>
                      <a:pt x="0" y="809436"/>
                    </a:cubicBezTo>
                    <a:lnTo>
                      <a:pt x="0" y="899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3327" tIns="33327" rIns="33327" bIns="33327" numCol="1" spcCol="1270" anchor="ctr" anchorCtr="0">
                <a:noAutofit/>
              </a:bodyPr>
              <a:lstStyle/>
              <a:p>
                <a:pPr lvl="0" algn="ctr" defTabSz="488950">
                  <a:lnSpc>
                    <a:spcPct val="90000"/>
                  </a:lnSpc>
                  <a:spcBef>
                    <a:spcPct val="0"/>
                  </a:spcBef>
                  <a:spcAft>
                    <a:spcPct val="35000"/>
                  </a:spcAft>
                </a:pPr>
                <a:r>
                  <a:rPr lang="uk-UA" sz="1100" b="1" kern="1200" dirty="0" smtClean="0">
                    <a:latin typeface="Calibri" panose="020F0502020204030204"/>
                    <a:ea typeface="+mn-ea"/>
                    <a:cs typeface="+mn-cs"/>
                  </a:rPr>
                  <a:t>Отримання виплат за окремими видами соціального страхування, крім пенсій усіх видів</a:t>
                </a:r>
                <a:endParaRPr lang="uk-UA" sz="1100" b="1" kern="1200" dirty="0">
                  <a:latin typeface="Calibri" panose="020F0502020204030204"/>
                  <a:ea typeface="+mn-ea"/>
                  <a:cs typeface="+mn-cs"/>
                </a:endParaRPr>
              </a:p>
            </p:txBody>
          </p:sp>
          <p:sp>
            <p:nvSpPr>
              <p:cNvPr id="26" name="Полілінія 25"/>
              <p:cNvSpPr/>
              <p:nvPr/>
            </p:nvSpPr>
            <p:spPr>
              <a:xfrm rot="3623440">
                <a:off x="5691170" y="4900833"/>
                <a:ext cx="2743766" cy="45719"/>
              </a:xfrm>
              <a:custGeom>
                <a:avLst/>
                <a:gdLst>
                  <a:gd name="connsiteX0" fmla="*/ 0 w 2344602"/>
                  <a:gd name="connsiteY0" fmla="*/ 16018 h 32036"/>
                  <a:gd name="connsiteX1" fmla="*/ 2018920 w 2344602"/>
                  <a:gd name="connsiteY1" fmla="*/ 16018 h 32036"/>
                </a:gdLst>
                <a:ahLst/>
                <a:cxnLst>
                  <a:cxn ang="0">
                    <a:pos x="connsiteX0" y="connsiteY0"/>
                  </a:cxn>
                  <a:cxn ang="0">
                    <a:pos x="connsiteX1" y="connsiteY1"/>
                  </a:cxn>
                </a:cxnLst>
                <a:rect l="l" t="t" r="r" b="b"/>
                <a:pathLst>
                  <a:path w="2344602" h="32036">
                    <a:moveTo>
                      <a:pt x="0" y="16018"/>
                    </a:moveTo>
                    <a:lnTo>
                      <a:pt x="2018920" y="16018"/>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126386" tIns="-42597" rIns="1243615" bIns="74632"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27" name="Полілінія 26"/>
              <p:cNvSpPr/>
              <p:nvPr/>
            </p:nvSpPr>
            <p:spPr>
              <a:xfrm>
                <a:off x="7549606" y="5553056"/>
                <a:ext cx="3599995" cy="425907"/>
              </a:xfrm>
              <a:custGeom>
                <a:avLst/>
                <a:gdLst>
                  <a:gd name="connsiteX0" fmla="*/ 0 w 3599995"/>
                  <a:gd name="connsiteY0" fmla="*/ 42591 h 425907"/>
                  <a:gd name="connsiteX1" fmla="*/ 42591 w 3599995"/>
                  <a:gd name="connsiteY1" fmla="*/ 0 h 425907"/>
                  <a:gd name="connsiteX2" fmla="*/ 3557404 w 3599995"/>
                  <a:gd name="connsiteY2" fmla="*/ 0 h 425907"/>
                  <a:gd name="connsiteX3" fmla="*/ 3599995 w 3599995"/>
                  <a:gd name="connsiteY3" fmla="*/ 42591 h 425907"/>
                  <a:gd name="connsiteX4" fmla="*/ 3599995 w 3599995"/>
                  <a:gd name="connsiteY4" fmla="*/ 383316 h 425907"/>
                  <a:gd name="connsiteX5" fmla="*/ 3557404 w 3599995"/>
                  <a:gd name="connsiteY5" fmla="*/ 425907 h 425907"/>
                  <a:gd name="connsiteX6" fmla="*/ 42591 w 3599995"/>
                  <a:gd name="connsiteY6" fmla="*/ 425907 h 425907"/>
                  <a:gd name="connsiteX7" fmla="*/ 0 w 3599995"/>
                  <a:gd name="connsiteY7" fmla="*/ 383316 h 425907"/>
                  <a:gd name="connsiteX8" fmla="*/ 0 w 3599995"/>
                  <a:gd name="connsiteY8" fmla="*/ 42591 h 42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995" h="425907">
                    <a:moveTo>
                      <a:pt x="0" y="42591"/>
                    </a:moveTo>
                    <a:cubicBezTo>
                      <a:pt x="0" y="19069"/>
                      <a:pt x="19069" y="0"/>
                      <a:pt x="42591" y="0"/>
                    </a:cubicBezTo>
                    <a:lnTo>
                      <a:pt x="3557404" y="0"/>
                    </a:lnTo>
                    <a:cubicBezTo>
                      <a:pt x="3580926" y="0"/>
                      <a:pt x="3599995" y="19069"/>
                      <a:pt x="3599995" y="42591"/>
                    </a:cubicBezTo>
                    <a:lnTo>
                      <a:pt x="3599995" y="383316"/>
                    </a:lnTo>
                    <a:cubicBezTo>
                      <a:pt x="3599995" y="406838"/>
                      <a:pt x="3580926" y="425907"/>
                      <a:pt x="3557404" y="425907"/>
                    </a:cubicBezTo>
                    <a:lnTo>
                      <a:pt x="42591" y="425907"/>
                    </a:lnTo>
                    <a:cubicBezTo>
                      <a:pt x="19069" y="425907"/>
                      <a:pt x="0" y="406838"/>
                      <a:pt x="0" y="383316"/>
                    </a:cubicBezTo>
                    <a:lnTo>
                      <a:pt x="0" y="4259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9459" tIns="19459" rIns="19459" bIns="19459" numCol="1" spcCol="1270" anchor="ctr" anchorCtr="0">
                <a:noAutofit/>
              </a:bodyPr>
              <a:lstStyle/>
              <a:p>
                <a:pPr lvl="0" algn="ctr" defTabSz="488950">
                  <a:lnSpc>
                    <a:spcPct val="90000"/>
                  </a:lnSpc>
                  <a:spcBef>
                    <a:spcPct val="0"/>
                  </a:spcBef>
                  <a:spcAft>
                    <a:spcPct val="35000"/>
                  </a:spcAft>
                </a:pPr>
                <a:r>
                  <a:rPr lang="uk-UA" sz="1100" b="1" i="0" kern="1200" dirty="0" smtClean="0">
                    <a:latin typeface="Calibri" panose="020F0502020204030204"/>
                    <a:ea typeface="+mn-ea"/>
                    <a:cs typeface="+mn-cs"/>
                  </a:rPr>
                  <a:t>Період отримання пенсії по інвалідності з 2011 року</a:t>
                </a:r>
                <a:endParaRPr lang="uk-UA" sz="1100" b="1" i="0" kern="1200" dirty="0">
                  <a:latin typeface="Calibri" panose="020F0502020204030204"/>
                  <a:ea typeface="+mn-ea"/>
                  <a:cs typeface="+mn-cs"/>
                </a:endParaRPr>
              </a:p>
            </p:txBody>
          </p:sp>
          <p:sp>
            <p:nvSpPr>
              <p:cNvPr id="28" name="Полілінія 27"/>
              <p:cNvSpPr/>
              <p:nvPr/>
            </p:nvSpPr>
            <p:spPr>
              <a:xfrm rot="3814623">
                <a:off x="3018927" y="4453073"/>
                <a:ext cx="1084623" cy="45719"/>
              </a:xfrm>
              <a:custGeom>
                <a:avLst/>
                <a:gdLst>
                  <a:gd name="connsiteX0" fmla="*/ 0 w 902937"/>
                  <a:gd name="connsiteY0" fmla="*/ 16018 h 32036"/>
                  <a:gd name="connsiteX1" fmla="*/ 730934 w 902937"/>
                  <a:gd name="connsiteY1" fmla="*/ 16018 h 32036"/>
                </a:gdLst>
                <a:ahLst/>
                <a:cxnLst>
                  <a:cxn ang="0">
                    <a:pos x="connsiteX0" y="connsiteY0"/>
                  </a:cxn>
                  <a:cxn ang="0">
                    <a:pos x="connsiteX1" y="connsiteY1"/>
                  </a:cxn>
                </a:cxnLst>
                <a:rect l="l" t="t" r="r" b="b"/>
                <a:pathLst>
                  <a:path w="902937" h="32036">
                    <a:moveTo>
                      <a:pt x="0" y="16018"/>
                    </a:moveTo>
                    <a:lnTo>
                      <a:pt x="730934" y="16018"/>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41594" tIns="-6556" rIns="486742" bIns="38591"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29" name="Полілінія 28"/>
              <p:cNvSpPr/>
              <p:nvPr/>
            </p:nvSpPr>
            <p:spPr>
              <a:xfrm>
                <a:off x="3727842" y="4346155"/>
                <a:ext cx="2646000" cy="899373"/>
              </a:xfrm>
              <a:custGeom>
                <a:avLst/>
                <a:gdLst>
                  <a:gd name="connsiteX0" fmla="*/ 0 w 2696520"/>
                  <a:gd name="connsiteY0" fmla="*/ 89937 h 899373"/>
                  <a:gd name="connsiteX1" fmla="*/ 89937 w 2696520"/>
                  <a:gd name="connsiteY1" fmla="*/ 0 h 899373"/>
                  <a:gd name="connsiteX2" fmla="*/ 2606583 w 2696520"/>
                  <a:gd name="connsiteY2" fmla="*/ 0 h 899373"/>
                  <a:gd name="connsiteX3" fmla="*/ 2696520 w 2696520"/>
                  <a:gd name="connsiteY3" fmla="*/ 89937 h 899373"/>
                  <a:gd name="connsiteX4" fmla="*/ 2696520 w 2696520"/>
                  <a:gd name="connsiteY4" fmla="*/ 809436 h 899373"/>
                  <a:gd name="connsiteX5" fmla="*/ 2606583 w 2696520"/>
                  <a:gd name="connsiteY5" fmla="*/ 899373 h 899373"/>
                  <a:gd name="connsiteX6" fmla="*/ 89937 w 2696520"/>
                  <a:gd name="connsiteY6" fmla="*/ 899373 h 899373"/>
                  <a:gd name="connsiteX7" fmla="*/ 0 w 2696520"/>
                  <a:gd name="connsiteY7" fmla="*/ 809436 h 899373"/>
                  <a:gd name="connsiteX8" fmla="*/ 0 w 2696520"/>
                  <a:gd name="connsiteY8" fmla="*/ 89937 h 89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520" h="899373">
                    <a:moveTo>
                      <a:pt x="0" y="89937"/>
                    </a:moveTo>
                    <a:cubicBezTo>
                      <a:pt x="0" y="40266"/>
                      <a:pt x="40266" y="0"/>
                      <a:pt x="89937" y="0"/>
                    </a:cubicBezTo>
                    <a:lnTo>
                      <a:pt x="2606583" y="0"/>
                    </a:lnTo>
                    <a:cubicBezTo>
                      <a:pt x="2656254" y="0"/>
                      <a:pt x="2696520" y="40266"/>
                      <a:pt x="2696520" y="89937"/>
                    </a:cubicBezTo>
                    <a:lnTo>
                      <a:pt x="2696520" y="809436"/>
                    </a:lnTo>
                    <a:cubicBezTo>
                      <a:pt x="2696520" y="859107"/>
                      <a:pt x="2656254" y="899373"/>
                      <a:pt x="2606583" y="899373"/>
                    </a:cubicBezTo>
                    <a:lnTo>
                      <a:pt x="89937" y="899373"/>
                    </a:lnTo>
                    <a:cubicBezTo>
                      <a:pt x="40266" y="899373"/>
                      <a:pt x="0" y="859107"/>
                      <a:pt x="0" y="809436"/>
                    </a:cubicBezTo>
                    <a:lnTo>
                      <a:pt x="0" y="899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33327" tIns="33327" rIns="33327" bIns="33327" numCol="1" spcCol="1270" anchor="ctr" anchorCtr="0">
                <a:noAutofit/>
              </a:bodyPr>
              <a:lstStyle/>
              <a:p>
                <a:pPr lvl="0" algn="ctr" defTabSz="488950">
                  <a:lnSpc>
                    <a:spcPct val="90000"/>
                  </a:lnSpc>
                  <a:spcBef>
                    <a:spcPct val="0"/>
                  </a:spcBef>
                  <a:spcAft>
                    <a:spcPct val="35000"/>
                  </a:spcAft>
                </a:pPr>
                <a:r>
                  <a:rPr lang="uk-UA" sz="1200" b="1" kern="1200" dirty="0" smtClean="0">
                    <a:latin typeface="Calibri" panose="020F0502020204030204"/>
                    <a:ea typeface="+mn-ea"/>
                    <a:cs typeface="+mn-cs"/>
                  </a:rPr>
                  <a:t>Період протягом яких особа не підлягала страхуванню за Законом № 1105, але сплачувався єдиний внесок</a:t>
                </a:r>
                <a:endParaRPr lang="uk-UA" sz="1200" b="1" kern="1200" dirty="0">
                  <a:latin typeface="Calibri" panose="020F0502020204030204"/>
                  <a:ea typeface="+mn-ea"/>
                  <a:cs typeface="+mn-cs"/>
                </a:endParaRPr>
              </a:p>
            </p:txBody>
          </p:sp>
          <p:sp>
            <p:nvSpPr>
              <p:cNvPr id="30" name="Полілінія 29"/>
              <p:cNvSpPr/>
              <p:nvPr/>
            </p:nvSpPr>
            <p:spPr>
              <a:xfrm rot="4574253">
                <a:off x="2527644" y="4975075"/>
                <a:ext cx="2077808" cy="45719"/>
              </a:xfrm>
              <a:custGeom>
                <a:avLst/>
                <a:gdLst>
                  <a:gd name="connsiteX0" fmla="*/ 0 w 1806018"/>
                  <a:gd name="connsiteY0" fmla="*/ 16018 h 32036"/>
                  <a:gd name="connsiteX1" fmla="*/ 1526980 w 1806018"/>
                  <a:gd name="connsiteY1" fmla="*/ 16018 h 32036"/>
                </a:gdLst>
                <a:ahLst/>
                <a:cxnLst>
                  <a:cxn ang="0">
                    <a:pos x="connsiteX0" y="connsiteY0"/>
                  </a:cxn>
                  <a:cxn ang="0">
                    <a:pos x="connsiteX1" y="connsiteY1"/>
                  </a:cxn>
                </a:cxnLst>
                <a:rect l="l" t="t" r="r" b="b"/>
                <a:pathLst>
                  <a:path w="1806018" h="32036">
                    <a:moveTo>
                      <a:pt x="0" y="16018"/>
                    </a:moveTo>
                    <a:lnTo>
                      <a:pt x="1526980" y="16018"/>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870558" tIns="-29132" rIns="960859" bIns="61167" numCol="1" spcCol="1270" anchor="ctr" anchorCtr="0">
                <a:noAutofit/>
              </a:bodyPr>
              <a:lstStyle/>
              <a:p>
                <a:pPr lvl="0" algn="ctr" defTabSz="222250">
                  <a:lnSpc>
                    <a:spcPct val="90000"/>
                  </a:lnSpc>
                  <a:spcBef>
                    <a:spcPct val="0"/>
                  </a:spcBef>
                  <a:spcAft>
                    <a:spcPct val="35000"/>
                  </a:spcAft>
                </a:pPr>
                <a:endParaRPr lang="uk-UA" sz="500" kern="1200">
                  <a:solidFill>
                    <a:sysClr val="windowText" lastClr="000000">
                      <a:hueOff val="0"/>
                      <a:satOff val="0"/>
                      <a:lumOff val="0"/>
                      <a:alphaOff val="0"/>
                    </a:sysClr>
                  </a:solidFill>
                  <a:latin typeface="Calibri" panose="020F0502020204030204"/>
                  <a:ea typeface="+mn-ea"/>
                  <a:cs typeface="+mn-cs"/>
                </a:endParaRPr>
              </a:p>
            </p:txBody>
          </p:sp>
          <p:sp>
            <p:nvSpPr>
              <p:cNvPr id="31" name="Полілінія 30"/>
              <p:cNvSpPr/>
              <p:nvPr/>
            </p:nvSpPr>
            <p:spPr>
              <a:xfrm>
                <a:off x="3755686" y="5478071"/>
                <a:ext cx="2646000" cy="526655"/>
              </a:xfrm>
              <a:custGeom>
                <a:avLst/>
                <a:gdLst>
                  <a:gd name="connsiteX0" fmla="*/ 0 w 2637881"/>
                  <a:gd name="connsiteY0" fmla="*/ 52666 h 526655"/>
                  <a:gd name="connsiteX1" fmla="*/ 52666 w 2637881"/>
                  <a:gd name="connsiteY1" fmla="*/ 0 h 526655"/>
                  <a:gd name="connsiteX2" fmla="*/ 2585216 w 2637881"/>
                  <a:gd name="connsiteY2" fmla="*/ 0 h 526655"/>
                  <a:gd name="connsiteX3" fmla="*/ 2637882 w 2637881"/>
                  <a:gd name="connsiteY3" fmla="*/ 52666 h 526655"/>
                  <a:gd name="connsiteX4" fmla="*/ 2637881 w 2637881"/>
                  <a:gd name="connsiteY4" fmla="*/ 473990 h 526655"/>
                  <a:gd name="connsiteX5" fmla="*/ 2585215 w 2637881"/>
                  <a:gd name="connsiteY5" fmla="*/ 526656 h 526655"/>
                  <a:gd name="connsiteX6" fmla="*/ 52666 w 2637881"/>
                  <a:gd name="connsiteY6" fmla="*/ 526655 h 526655"/>
                  <a:gd name="connsiteX7" fmla="*/ 0 w 2637881"/>
                  <a:gd name="connsiteY7" fmla="*/ 473989 h 526655"/>
                  <a:gd name="connsiteX8" fmla="*/ 0 w 2637881"/>
                  <a:gd name="connsiteY8" fmla="*/ 52666 h 52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881" h="526655">
                    <a:moveTo>
                      <a:pt x="0" y="52666"/>
                    </a:moveTo>
                    <a:cubicBezTo>
                      <a:pt x="0" y="23579"/>
                      <a:pt x="23579" y="0"/>
                      <a:pt x="52666" y="0"/>
                    </a:cubicBezTo>
                    <a:lnTo>
                      <a:pt x="2585216" y="0"/>
                    </a:lnTo>
                    <a:cubicBezTo>
                      <a:pt x="2614303" y="0"/>
                      <a:pt x="2637882" y="23579"/>
                      <a:pt x="2637882" y="52666"/>
                    </a:cubicBezTo>
                    <a:cubicBezTo>
                      <a:pt x="2637882" y="193107"/>
                      <a:pt x="2637881" y="333549"/>
                      <a:pt x="2637881" y="473990"/>
                    </a:cubicBezTo>
                    <a:cubicBezTo>
                      <a:pt x="2637881" y="503077"/>
                      <a:pt x="2614302" y="526656"/>
                      <a:pt x="2585215" y="526656"/>
                    </a:cubicBezTo>
                    <a:lnTo>
                      <a:pt x="52666" y="526655"/>
                    </a:lnTo>
                    <a:cubicBezTo>
                      <a:pt x="23579" y="526655"/>
                      <a:pt x="0" y="503076"/>
                      <a:pt x="0" y="473989"/>
                    </a:cubicBezTo>
                    <a:lnTo>
                      <a:pt x="0" y="526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2410" tIns="22410" rIns="22410" bIns="22410" numCol="1" spcCol="1270" anchor="ctr" anchorCtr="0">
                <a:noAutofit/>
              </a:bodyPr>
              <a:lstStyle/>
              <a:p>
                <a:pPr lvl="0" algn="ctr" defTabSz="488950">
                  <a:lnSpc>
                    <a:spcPct val="90000"/>
                  </a:lnSpc>
                  <a:spcBef>
                    <a:spcPct val="0"/>
                  </a:spcBef>
                  <a:spcAft>
                    <a:spcPct val="35000"/>
                  </a:spcAft>
                </a:pPr>
                <a:r>
                  <a:rPr lang="uk-UA" sz="1200" b="1" kern="1200" dirty="0" smtClean="0">
                    <a:latin typeface="Calibri" panose="020F0502020204030204"/>
                    <a:ea typeface="+mn-ea"/>
                    <a:cs typeface="+mn-cs"/>
                  </a:rPr>
                  <a:t>Страховий стаж отриманий за кордоном</a:t>
                </a:r>
                <a:endParaRPr lang="uk-UA" sz="1200" b="1" kern="1200" dirty="0">
                  <a:latin typeface="Calibri" panose="020F0502020204030204"/>
                  <a:ea typeface="+mn-ea"/>
                  <a:cs typeface="+mn-cs"/>
                </a:endParaRPr>
              </a:p>
            </p:txBody>
          </p:sp>
        </p:grpSp>
        <p:sp>
          <p:nvSpPr>
            <p:cNvPr id="7" name="Текстове поле 2"/>
            <p:cNvSpPr txBox="1">
              <a:spLocks noChangeArrowheads="1"/>
            </p:cNvSpPr>
            <p:nvPr/>
          </p:nvSpPr>
          <p:spPr bwMode="auto">
            <a:xfrm>
              <a:off x="2613584" y="1161796"/>
              <a:ext cx="7733573" cy="4237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uk-UA" sz="1400" b="1" dirty="0">
                  <a:effectLst/>
                  <a:latin typeface="Arial" panose="020B0604020202020204" pitchFamily="34" charset="0"/>
                  <a:ea typeface="Times New Roman" panose="02020603050405020304" pitchFamily="18" charset="0"/>
                </a:rPr>
                <a:t>Структура страхового стажу за страхуванням у зв'язку з тимчасової втрати працездатності</a:t>
              </a:r>
              <a:endParaRPr lang="uk-UA" sz="1400" b="1"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82492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65653"/>
          </a:xfrm>
        </p:spPr>
        <p:txBody>
          <a:bodyPr>
            <a:normAutofit/>
          </a:bodyPr>
          <a:lstStyle/>
          <a:p>
            <a:r>
              <a:rPr lang="uk-UA" sz="3200" b="1" i="1" dirty="0">
                <a:latin typeface="Times New Roman" panose="02020603050405020304" pitchFamily="18" charset="0"/>
                <a:ea typeface="Times New Roman" panose="02020603050405020304" pitchFamily="18" charset="0"/>
              </a:rPr>
              <a:t>5. Визначення страхового стажу</a:t>
            </a:r>
            <a:endParaRPr lang="uk-UA" sz="3200" dirty="0"/>
          </a:p>
        </p:txBody>
      </p:sp>
      <p:sp>
        <p:nvSpPr>
          <p:cNvPr id="3" name="Місце для вмісту 2"/>
          <p:cNvSpPr>
            <a:spLocks noGrp="1"/>
          </p:cNvSpPr>
          <p:nvPr>
            <p:ph idx="1"/>
          </p:nvPr>
        </p:nvSpPr>
        <p:spPr>
          <a:xfrm>
            <a:off x="838200" y="1105593"/>
            <a:ext cx="10515600" cy="5378334"/>
          </a:xfrm>
        </p:spPr>
        <p:txBody>
          <a:bodyPr>
            <a:normAutofit fontScale="47500" lnSpcReduction="20000"/>
          </a:bodyPr>
          <a:lstStyle/>
          <a:p>
            <a:pPr marL="0" indent="0" algn="just">
              <a:lnSpc>
                <a:spcPct val="120000"/>
              </a:lnSpc>
              <a:spcAft>
                <a:spcPts val="0"/>
              </a:spcAft>
              <a:buNone/>
            </a:pPr>
            <a:r>
              <a:rPr lang="uk-UA" sz="5100" i="1" dirty="0">
                <a:latin typeface="Times New Roman" panose="02020603050405020304" pitchFamily="18" charset="0"/>
                <a:ea typeface="Times New Roman" panose="02020603050405020304" pitchFamily="18" charset="0"/>
              </a:rPr>
              <a:t>5.1. Страховий стаж в період починаючи з 01.01.2011</a:t>
            </a:r>
            <a:endParaRPr lang="uk-UA" sz="5100" dirty="0">
              <a:latin typeface="Times New Roman" panose="02020603050405020304" pitchFamily="18" charset="0"/>
              <a:ea typeface="Times New Roman" panose="02020603050405020304" pitchFamily="18" charset="0"/>
            </a:endParaRPr>
          </a:p>
          <a:p>
            <a:pPr algn="just">
              <a:lnSpc>
                <a:spcPct val="120000"/>
              </a:lnSpc>
              <a:spcAft>
                <a:spcPts val="0"/>
              </a:spcAft>
            </a:pPr>
            <a:r>
              <a:rPr lang="uk-UA" sz="3800" dirty="0">
                <a:latin typeface="Times New Roman" panose="02020603050405020304" pitchFamily="18" charset="0"/>
                <a:ea typeface="Times New Roman" panose="02020603050405020304" pitchFamily="18" charset="0"/>
              </a:rPr>
              <a:t>В період починаючи з 01.01.2011 і до теперішнього часу страховий стаж обчислюється за даними персоніфікованого обліку відомостей про застрахованих осіб Державного реєстру загальнообов’язкового державного соціального страхування.</a:t>
            </a:r>
          </a:p>
          <a:p>
            <a:pPr algn="just">
              <a:lnSpc>
                <a:spcPct val="120000"/>
              </a:lnSpc>
              <a:spcAft>
                <a:spcPts val="0"/>
              </a:spcAft>
            </a:pPr>
            <a:r>
              <a:rPr lang="uk-UA" sz="3800" dirty="0">
                <a:latin typeface="Times New Roman" panose="02020603050405020304" pitchFamily="18" charset="0"/>
                <a:ea typeface="Times New Roman" panose="02020603050405020304" pitchFamily="18" charset="0"/>
              </a:rPr>
              <a:t>Так, періоди коли особа підлягала страхуванню у зв’язку з тимчасовою втратою працездатності, і відповідно даних зазначеного реєстру за неї були сплачені страхові внески, зараховуються до стажу наступним чином:</a:t>
            </a:r>
          </a:p>
          <a:p>
            <a:pPr algn="just">
              <a:lnSpc>
                <a:spcPct val="120000"/>
              </a:lnSpc>
              <a:spcAft>
                <a:spcPts val="0"/>
              </a:spcAft>
            </a:pPr>
            <a:r>
              <a:rPr lang="uk-UA" sz="3800" dirty="0">
                <a:latin typeface="Times New Roman" panose="02020603050405020304" pitchFamily="18" charset="0"/>
                <a:ea typeface="Times New Roman" panose="02020603050405020304" pitchFamily="18" charset="0"/>
              </a:rPr>
              <a:t>місяць в якому страхові внески були сплачені із суми, що перевищує або дорівнює розміру мінімальної заробітної плати визначеному відповідно до законодавства для цього місяця, враховується, як один місяць (1,0).</a:t>
            </a:r>
          </a:p>
          <a:p>
            <a:pPr algn="just">
              <a:lnSpc>
                <a:spcPct val="120000"/>
              </a:lnSpc>
              <a:spcAft>
                <a:spcPts val="0"/>
              </a:spcAft>
            </a:pPr>
            <a:r>
              <a:rPr lang="uk-UA" sz="3800" dirty="0">
                <a:latin typeface="Times New Roman" panose="02020603050405020304" pitchFamily="18" charset="0"/>
                <a:ea typeface="Times New Roman" panose="02020603050405020304" pitchFamily="18" charset="0"/>
              </a:rPr>
              <a:t>місяць в якому страхові внески були сплачені із суми меншої за розмір мінімальної заробітної плати визначеної відповідно до законодавства для цього місяця, до страхового стажу зараховується лише відповідна частина місяця (0,99–0,01), яка обчислюється за формулою зазначеною вище. </a:t>
            </a:r>
          </a:p>
          <a:p>
            <a:pPr marL="0" indent="0" algn="just">
              <a:lnSpc>
                <a:spcPct val="120000"/>
              </a:lnSpc>
              <a:spcAft>
                <a:spcPts val="0"/>
              </a:spcAft>
              <a:buNone/>
            </a:pPr>
            <a:r>
              <a:rPr lang="uk-UA" sz="1200" dirty="0" smtClean="0">
                <a:effectLst/>
                <a:latin typeface="Times New Roman" panose="02020603050405020304" pitchFamily="18" charset="0"/>
                <a:ea typeface="Times New Roman" panose="02020603050405020304" pitchFamily="18" charset="0"/>
              </a:rPr>
              <a:t> </a:t>
            </a:r>
            <a:endParaRPr lang="uk-UA" dirty="0">
              <a:latin typeface="Times New Roman" panose="02020603050405020304" pitchFamily="18" charset="0"/>
              <a:ea typeface="Times New Roman" panose="02020603050405020304" pitchFamily="18" charset="0"/>
            </a:endParaRPr>
          </a:p>
          <a:p>
            <a:pPr marL="0" indent="0" algn="just">
              <a:lnSpc>
                <a:spcPct val="120000"/>
              </a:lnSpc>
              <a:spcAft>
                <a:spcPts val="0"/>
              </a:spcAft>
              <a:buNone/>
            </a:pPr>
            <a:r>
              <a:rPr lang="uk-UA" sz="3400" i="1" dirty="0" smtClean="0">
                <a:effectLst/>
                <a:latin typeface="Times New Roman" panose="02020603050405020304" pitchFamily="18" charset="0"/>
                <a:ea typeface="Times New Roman" panose="02020603050405020304" pitchFamily="18" charset="0"/>
              </a:rPr>
              <a:t>Примітка: у разі накопичення декількох частин місяців з страховим стажем в обсязі від 0,99 до 0,01, вони підсумовуються і включаються до загального стажу в частині цілого місяця.</a:t>
            </a:r>
            <a:endParaRPr lang="uk-UA" sz="3400" i="1" dirty="0">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84689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623455"/>
            <a:ext cx="10515600" cy="5553508"/>
          </a:xfrm>
        </p:spPr>
        <p:txBody>
          <a:bodyPr/>
          <a:lstStyle/>
          <a:p>
            <a:pPr marL="0" indent="0" algn="just">
              <a:spcAft>
                <a:spcPts val="0"/>
              </a:spcAft>
              <a:buNone/>
            </a:pPr>
            <a:r>
              <a:rPr lang="uk-UA" sz="2400" i="1" dirty="0">
                <a:latin typeface="Times New Roman" panose="02020603050405020304" pitchFamily="18" charset="0"/>
                <a:ea typeface="Times New Roman" panose="02020603050405020304" pitchFamily="18" charset="0"/>
              </a:rPr>
              <a:t>5.2. Страховий стаж в період з 28.02.2001 до </a:t>
            </a:r>
            <a:r>
              <a:rPr lang="uk-UA" sz="2400" i="1" dirty="0" smtClean="0">
                <a:latin typeface="Times New Roman" panose="02020603050405020304" pitchFamily="18" charset="0"/>
                <a:ea typeface="Times New Roman" panose="02020603050405020304" pitchFamily="18" charset="0"/>
              </a:rPr>
              <a:t>31.12.2010</a:t>
            </a:r>
          </a:p>
          <a:p>
            <a:pPr marL="0" indent="0" algn="just">
              <a:spcAft>
                <a:spcPts val="0"/>
              </a:spcAft>
              <a:buNone/>
            </a:pPr>
            <a:endParaRPr lang="uk-UA" sz="2400" dirty="0">
              <a:latin typeface="Times New Roman" panose="02020603050405020304" pitchFamily="18" charset="0"/>
              <a:ea typeface="Times New Roman" panose="02020603050405020304" pitchFamily="18" charset="0"/>
            </a:endParaRPr>
          </a:p>
          <a:p>
            <a:pPr algn="just">
              <a:spcAft>
                <a:spcPts val="0"/>
              </a:spcAft>
            </a:pPr>
            <a:r>
              <a:rPr lang="uk-UA" sz="2400" dirty="0">
                <a:latin typeface="Times New Roman" panose="02020603050405020304" pitchFamily="18" charset="0"/>
                <a:ea typeface="Times New Roman" panose="02020603050405020304" pitchFamily="18" charset="0"/>
              </a:rPr>
              <a:t>За період з 28.02.2001 до 31.12.2010 страховий стаж обчислюється у відповідності до даних зазначених у трудовій книжці, і зараховуються періоди перебування особи в трудових </a:t>
            </a:r>
            <a:r>
              <a:rPr lang="uk-UA" sz="2400" dirty="0" smtClean="0">
                <a:latin typeface="Times New Roman" panose="02020603050405020304" pitchFamily="18" charset="0"/>
                <a:ea typeface="Times New Roman" panose="02020603050405020304" pitchFamily="18" charset="0"/>
              </a:rPr>
              <a:t>відносинах.</a:t>
            </a:r>
          </a:p>
          <a:p>
            <a:pPr marL="0" indent="0" algn="just">
              <a:spcAft>
                <a:spcPts val="0"/>
              </a:spcAft>
              <a:buNone/>
            </a:pPr>
            <a:endParaRPr lang="uk-UA" sz="2400" dirty="0" smtClean="0">
              <a:effectLst/>
              <a:latin typeface="Times New Roman" panose="02020603050405020304" pitchFamily="18" charset="0"/>
              <a:ea typeface="Times New Roman" panose="02020603050405020304" pitchFamily="18" charset="0"/>
            </a:endParaRPr>
          </a:p>
          <a:p>
            <a:pPr marL="0" indent="0" algn="just">
              <a:buNone/>
            </a:pPr>
            <a:r>
              <a:rPr lang="uk-UA" sz="1200" dirty="0" smtClean="0">
                <a:effectLst/>
                <a:latin typeface="Times New Roman" panose="02020603050405020304" pitchFamily="18" charset="0"/>
                <a:ea typeface="Times New Roman" panose="02020603050405020304" pitchFamily="18" charset="0"/>
              </a:rPr>
              <a:t> </a:t>
            </a:r>
            <a:r>
              <a:rPr lang="uk-UA" sz="1800" i="1" dirty="0" smtClean="0">
                <a:effectLst/>
                <a:latin typeface="Times New Roman" panose="02020603050405020304" pitchFamily="18" charset="0"/>
                <a:ea typeface="Times New Roman" panose="02020603050405020304" pitchFamily="18" charset="0"/>
              </a:rPr>
              <a:t>Примітка: 28.02.2001 набув чинності шляхом опублікування в Урядовому кур’єрі від 28.02.2001 № 38 Закон України від 18.01.2001 № 2240 “Про загальнообов’язкове державне соціальне страхування у зв’язку з тимчасовою втратою працездатності та витратами, зумовленими похованням”.</a:t>
            </a:r>
          </a:p>
          <a:p>
            <a:pPr marL="0" indent="0" algn="just">
              <a:spcAft>
                <a:spcPts val="0"/>
              </a:spcAft>
              <a:buNone/>
            </a:pPr>
            <a:endParaRPr lang="uk-UA" sz="2400" dirty="0" smtClean="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289758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1927</Words>
  <Application>Microsoft Office PowerPoint</Application>
  <PresentationFormat>Широкий екран</PresentationFormat>
  <Paragraphs>161</Paragraphs>
  <Slides>21</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21</vt:i4>
      </vt:variant>
    </vt:vector>
  </HeadingPairs>
  <TitlesOfParts>
    <vt:vector size="28" baseType="lpstr">
      <vt:lpstr>Arial</vt:lpstr>
      <vt:lpstr>Calibri</vt:lpstr>
      <vt:lpstr>Calibri Light</vt:lpstr>
      <vt:lpstr>Courier New</vt:lpstr>
      <vt:lpstr>Times New Roman</vt:lpstr>
      <vt:lpstr>Wingdings</vt:lpstr>
      <vt:lpstr>Тема Office</vt:lpstr>
      <vt:lpstr>Презентація PowerPoint</vt:lpstr>
      <vt:lpstr>ЗМІСТ</vt:lpstr>
      <vt:lpstr>1. Законодавче врегулювання питання страхового стажу за загальнообов’язковим державним соціальним страхуванням у зв’язку з тимчасовою втратою працездатності</vt:lpstr>
      <vt:lpstr>Презентація PowerPoint</vt:lpstr>
      <vt:lpstr>2. Застосування страхового стажу </vt:lpstr>
      <vt:lpstr>3. Загальний принцип визначення страхового стажу</vt:lpstr>
      <vt:lpstr>4. Структура страхового стажу</vt:lpstr>
      <vt:lpstr>5. Визначення страхового стажу</vt:lpstr>
      <vt:lpstr>Презентація PowerPoint</vt:lpstr>
      <vt:lpstr>Презентація PowerPoint</vt:lpstr>
      <vt:lpstr>6. Страховий стаж за період участі в добровільному страхуванні</vt:lpstr>
      <vt:lpstr>7. Страховий стаж без сплати страхових внесків</vt:lpstr>
      <vt:lpstr>7.1. Зарахування до страхового стажу періоду відпустки для догляду за дитиною до досягнення нею трирічного віку</vt:lpstr>
      <vt:lpstr>7.2. Зарахування до страхового стажу періоду отримання виплат за окремими видами соціального страхування, крім пенсій усіх видів</vt:lpstr>
      <vt:lpstr>Презентація PowerPoint</vt:lpstr>
      <vt:lpstr>7.3. Зарахування до страхового стажу період отримання пенсії по інвалідності з 2011 року</vt:lpstr>
      <vt:lpstr>8. Страховий стаж набутий особою до набрання чинності Закону України від 18.01.2001 № 2240 “Про загальнообов’язкове державне соціальне страхування у зв’язку з тимчасовою втратою працездатності та витратами, зумовленими похованням”</vt:lpstr>
      <vt:lpstr>9. Зарахування до страхового стажу періоду протягом яких особа не підлягала страхуванню за Законом № 1105</vt:lpstr>
      <vt:lpstr>Презентація PowerPoint</vt:lpstr>
      <vt:lpstr>11. Документальне підтвердження страхового стажу</vt:lpstr>
      <vt:lpstr>12. Зарахування трудового (страхового) стажу, набутого громадянами України, а також іноземцями за час роботи за межами України, до страхового стажу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Cherednyk</dc:creator>
  <cp:lastModifiedBy>Cherednyk</cp:lastModifiedBy>
  <cp:revision>55</cp:revision>
  <dcterms:created xsi:type="dcterms:W3CDTF">2023-10-10T06:37:23Z</dcterms:created>
  <dcterms:modified xsi:type="dcterms:W3CDTF">2025-02-10T10:00:18Z</dcterms:modified>
</cp:coreProperties>
</file>