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61" r:id="rId5"/>
    <p:sldId id="270" r:id="rId6"/>
    <p:sldId id="271" r:id="rId7"/>
    <p:sldId id="259" r:id="rId8"/>
    <p:sldId id="267" r:id="rId9"/>
    <p:sldId id="268" r:id="rId10"/>
    <p:sldId id="260" r:id="rId11"/>
    <p:sldId id="269" r:id="rId12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FDCF83-83BE-40BF-906B-7434DD8D691B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CA1CAA-A426-4A3D-8C49-7B68574C8FE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088819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A1CAA-A426-4A3D-8C49-7B68574C8FE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2958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ECA1CAA-A426-4A3D-8C49-7B68574C8FE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14243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F28A4-2185-0409-FC6F-A344A7EA0E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E083E085-AA05-9626-58E8-C01449E498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5D6E89F-A47E-3981-E6E2-0B303FE4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F3F35FE9-51A0-A652-7529-50AE51752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B8633885-CC8D-0366-E61D-F3DD1F158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6746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6A8EB0-00CC-F3A2-DC74-3C8D13EA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ACB56D50-B5DF-9DB3-27B0-F037896A5D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CBF8B3F2-2629-7EF2-29F3-3846620FA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1E84B543-3F07-4F32-DC34-BA4CF99D1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F414DDB1-CA94-FA6E-384F-1E074D8F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046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>
            <a:extLst>
              <a:ext uri="{FF2B5EF4-FFF2-40B4-BE49-F238E27FC236}">
                <a16:creationId xmlns:a16="http://schemas.microsoft.com/office/drawing/2014/main" id="{60ABCDE7-39E1-81EA-72F1-3E27CF8C91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ертикального тексту 2">
            <a:extLst>
              <a:ext uri="{FF2B5EF4-FFF2-40B4-BE49-F238E27FC236}">
                <a16:creationId xmlns:a16="http://schemas.microsoft.com/office/drawing/2014/main" id="{B93DB0D7-8191-AA0B-D97A-DD08DB53E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30E355CA-26F2-1A95-8E4C-6C592312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7803FC44-7251-5942-ED20-E0509CB5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4E4AD726-7F01-3A5D-7689-0CF65D60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8773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D745D-DCC3-8E07-E295-97FDC6F95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91E9BB3-FA7D-5732-91A1-0A1CF2FE97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970E3AD0-7E85-B9FD-D66B-7D86CC708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502C69A8-583F-4FFF-AE81-B2658F34A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A4CD62E2-B7FE-9A35-03EA-32A25A1D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34844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520CA4-0958-0692-31D6-3A1F3450BE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3CCEE567-FEF2-63E8-DECF-76BC553362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4109CF53-F407-8F52-FF09-3EB984F13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3205984E-5463-8300-3F82-75E46C95F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5DBAB3E-40A6-956C-CD4C-47C8EF5CF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1631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F254BE-FC3B-28F3-E154-34F5745C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10CF1E2-354D-7AD9-7179-B3EC0B385B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3EB79507-2995-D0B9-2205-B22A34777B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E00A09C8-2138-0137-F2AB-DDB0D19B9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16227BB3-0867-A7D3-6690-3C79D54EF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0A264B43-9FA0-5DFE-98C6-DAED7DB9B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81840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A1A94-EE42-2A7A-54D2-2CCFC2477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6586BD32-2AC0-3168-B106-54D13AB8D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00CF49B7-4CE7-20D6-51CD-EB012AAB6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F7F977E0-DBC7-442B-0D47-9F103FBC99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E635116-4839-7653-1594-65847261B5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7" name="Місце для дати 6">
            <a:extLst>
              <a:ext uri="{FF2B5EF4-FFF2-40B4-BE49-F238E27FC236}">
                <a16:creationId xmlns:a16="http://schemas.microsoft.com/office/drawing/2014/main" id="{645617CB-F8C6-86DC-6E76-750D6CB3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8" name="Місце для нижнього колонтитула 7">
            <a:extLst>
              <a:ext uri="{FF2B5EF4-FFF2-40B4-BE49-F238E27FC236}">
                <a16:creationId xmlns:a16="http://schemas.microsoft.com/office/drawing/2014/main" id="{BD9E3C7E-079B-0E0B-8A6F-9892ADFC9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>
            <a:extLst>
              <a:ext uri="{FF2B5EF4-FFF2-40B4-BE49-F238E27FC236}">
                <a16:creationId xmlns:a16="http://schemas.microsoft.com/office/drawing/2014/main" id="{3D06E88F-16C8-FEC0-0C22-F8AB4DB73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74737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E88C13-55EA-CED3-554C-D52A8399A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дати 2">
            <a:extLst>
              <a:ext uri="{FF2B5EF4-FFF2-40B4-BE49-F238E27FC236}">
                <a16:creationId xmlns:a16="http://schemas.microsoft.com/office/drawing/2014/main" id="{7EBE13FF-F86B-B0FF-30F1-AA5BEE711E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4" name="Місце для нижнього колонтитула 3">
            <a:extLst>
              <a:ext uri="{FF2B5EF4-FFF2-40B4-BE49-F238E27FC236}">
                <a16:creationId xmlns:a16="http://schemas.microsoft.com/office/drawing/2014/main" id="{2A095A37-A4E7-A311-4D3D-8555537FC5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>
            <a:extLst>
              <a:ext uri="{FF2B5EF4-FFF2-40B4-BE49-F238E27FC236}">
                <a16:creationId xmlns:a16="http://schemas.microsoft.com/office/drawing/2014/main" id="{F6FD2472-4171-5DE8-13D6-DAA534EE2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7978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>
            <a:extLst>
              <a:ext uri="{FF2B5EF4-FFF2-40B4-BE49-F238E27FC236}">
                <a16:creationId xmlns:a16="http://schemas.microsoft.com/office/drawing/2014/main" id="{F2CD2659-C501-45FF-2A42-700936A4EA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3" name="Місце для нижнього колонтитула 2">
            <a:extLst>
              <a:ext uri="{FF2B5EF4-FFF2-40B4-BE49-F238E27FC236}">
                <a16:creationId xmlns:a16="http://schemas.microsoft.com/office/drawing/2014/main" id="{A11E0AE5-D433-C74D-4A35-73EE04644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>
            <a:extLst>
              <a:ext uri="{FF2B5EF4-FFF2-40B4-BE49-F238E27FC236}">
                <a16:creationId xmlns:a16="http://schemas.microsoft.com/office/drawing/2014/main" id="{362ADC39-CA7C-9D37-E8FD-DF5E835D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2287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C2F102-6FB2-8760-02C5-E5E2B7C4B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980EC87-34C8-FCD9-8458-C34F4A127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327E920F-BB8C-D1B0-663E-7BF93A6BC3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370A7684-BAF1-38EB-AAA7-BD8E9E681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8BC13F3E-AF3D-372F-AC6E-48918B388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C470195A-A42F-2E28-2DF4-CE94D6A12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3915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6328AD-CB79-7C8A-EA17-6169E837B3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зображення 2">
            <a:extLst>
              <a:ext uri="{FF2B5EF4-FFF2-40B4-BE49-F238E27FC236}">
                <a16:creationId xmlns:a16="http://schemas.microsoft.com/office/drawing/2014/main" id="{0A59B586-4FC6-EEC5-A90D-9BC47494583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27BA84A0-7ABA-BE88-3323-9BBAA950AA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Місце для дати 4">
            <a:extLst>
              <a:ext uri="{FF2B5EF4-FFF2-40B4-BE49-F238E27FC236}">
                <a16:creationId xmlns:a16="http://schemas.microsoft.com/office/drawing/2014/main" id="{9FA9DA6D-7826-8BDB-B049-7404AC417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6" name="Місце для нижнього колонтитула 5">
            <a:extLst>
              <a:ext uri="{FF2B5EF4-FFF2-40B4-BE49-F238E27FC236}">
                <a16:creationId xmlns:a16="http://schemas.microsoft.com/office/drawing/2014/main" id="{4B9297F2-749B-968E-2267-EED5DB779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>
            <a:extLst>
              <a:ext uri="{FF2B5EF4-FFF2-40B4-BE49-F238E27FC236}">
                <a16:creationId xmlns:a16="http://schemas.microsoft.com/office/drawing/2014/main" id="{76041128-D3AB-E96B-45D9-A7C0B4B3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64523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>
            <a:extLst>
              <a:ext uri="{FF2B5EF4-FFF2-40B4-BE49-F238E27FC236}">
                <a16:creationId xmlns:a16="http://schemas.microsoft.com/office/drawing/2014/main" id="{88F2E306-1B0C-FE8E-EF73-976ED718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40888E72-F24E-016F-2EEF-93F7027CE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4" name="Місце для дати 3">
            <a:extLst>
              <a:ext uri="{FF2B5EF4-FFF2-40B4-BE49-F238E27FC236}">
                <a16:creationId xmlns:a16="http://schemas.microsoft.com/office/drawing/2014/main" id="{D9FFE198-81EF-7280-FEE6-3E20EC6355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719FB4A-2B41-45FF-9279-0480971F70C5}" type="datetimeFigureOut">
              <a:rPr lang="uk-UA" smtClean="0"/>
              <a:t>26.03.2025</a:t>
            </a:fld>
            <a:endParaRPr lang="uk-UA"/>
          </a:p>
        </p:txBody>
      </p:sp>
      <p:sp>
        <p:nvSpPr>
          <p:cNvPr id="5" name="Місце для нижнього колонтитула 4">
            <a:extLst>
              <a:ext uri="{FF2B5EF4-FFF2-40B4-BE49-F238E27FC236}">
                <a16:creationId xmlns:a16="http://schemas.microsoft.com/office/drawing/2014/main" id="{D1516CF5-E533-A5CA-18E6-B0B41C8D8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>
            <a:extLst>
              <a:ext uri="{FF2B5EF4-FFF2-40B4-BE49-F238E27FC236}">
                <a16:creationId xmlns:a16="http://schemas.microsoft.com/office/drawing/2014/main" id="{093F4C98-52B4-AB4A-363D-1A241209B7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8F37A3-5551-4A31-A2F8-97B58F3E874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1116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48.png"/><Relationship Id="rId7" Type="http://schemas.openxmlformats.org/officeDocument/2006/relationships/hyperlink" Target="https://zakon.rada.gov.ua/laws/show/2755-17/ed20210101#n103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49.svg"/><Relationship Id="rId9" Type="http://schemas.openxmlformats.org/officeDocument/2006/relationships/image" Target="../media/image51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hyperlink" Target="https://zakon.rada.gov.ua/laws/show/2755-17/print#n10723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13.svg"/><Relationship Id="rId12" Type="http://schemas.openxmlformats.org/officeDocument/2006/relationships/image" Target="../media/image9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8.png"/><Relationship Id="rId5" Type="http://schemas.openxmlformats.org/officeDocument/2006/relationships/image" Target="../media/image11.svg"/><Relationship Id="rId10" Type="http://schemas.openxmlformats.org/officeDocument/2006/relationships/hyperlink" Target="https://zakon.rada.gov.ua/laws/show/2755-17/print#n1031" TargetMode="External"/><Relationship Id="rId4" Type="http://schemas.openxmlformats.org/officeDocument/2006/relationships/image" Target="../media/image10.png"/><Relationship Id="rId9" Type="http://schemas.openxmlformats.org/officeDocument/2006/relationships/image" Target="../media/image15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zakon.rada.gov.ua/laws/show/1117-20/ed20210101#n33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19.sv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10" Type="http://schemas.openxmlformats.org/officeDocument/2006/relationships/image" Target="../media/image21.sv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svg"/><Relationship Id="rId3" Type="http://schemas.openxmlformats.org/officeDocument/2006/relationships/image" Target="../media/image16.png"/><Relationship Id="rId7" Type="http://schemas.openxmlformats.org/officeDocument/2006/relationships/image" Target="../media/image22.png"/><Relationship Id="rId12" Type="http://schemas.openxmlformats.org/officeDocument/2006/relationships/image" Target="../media/image2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6.png"/><Relationship Id="rId5" Type="http://schemas.openxmlformats.org/officeDocument/2006/relationships/image" Target="../media/image18.png"/><Relationship Id="rId10" Type="http://schemas.openxmlformats.org/officeDocument/2006/relationships/image" Target="../media/image25.svg"/><Relationship Id="rId4" Type="http://schemas.openxmlformats.org/officeDocument/2006/relationships/image" Target="../media/image17.svg"/><Relationship Id="rId9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29.svg"/><Relationship Id="rId9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svg"/><Relationship Id="rId13" Type="http://schemas.openxmlformats.org/officeDocument/2006/relationships/image" Target="../media/image12.png"/><Relationship Id="rId3" Type="http://schemas.openxmlformats.org/officeDocument/2006/relationships/image" Target="../media/image38.png"/><Relationship Id="rId7" Type="http://schemas.openxmlformats.org/officeDocument/2006/relationships/image" Target="../media/image32.png"/><Relationship Id="rId12" Type="http://schemas.openxmlformats.org/officeDocument/2006/relationships/image" Target="../media/image37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sv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svg"/><Relationship Id="rId4" Type="http://schemas.openxmlformats.org/officeDocument/2006/relationships/image" Target="../media/image39.svg"/><Relationship Id="rId9" Type="http://schemas.openxmlformats.org/officeDocument/2006/relationships/image" Target="../media/image34.png"/><Relationship Id="rId14" Type="http://schemas.openxmlformats.org/officeDocument/2006/relationships/image" Target="../media/image13.sv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svg"/><Relationship Id="rId13" Type="http://schemas.openxmlformats.org/officeDocument/2006/relationships/image" Target="../media/image44.png"/><Relationship Id="rId1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40.png"/><Relationship Id="rId12" Type="http://schemas.openxmlformats.org/officeDocument/2006/relationships/image" Target="../media/image23.svg"/><Relationship Id="rId17" Type="http://schemas.openxmlformats.org/officeDocument/2006/relationships/image" Target="../media/image20.png"/><Relationship Id="rId2" Type="http://schemas.openxmlformats.org/officeDocument/2006/relationships/image" Target="../media/image1.png"/><Relationship Id="rId16" Type="http://schemas.openxmlformats.org/officeDocument/2006/relationships/image" Target="../media/image25.svg"/><Relationship Id="rId20" Type="http://schemas.openxmlformats.org/officeDocument/2006/relationships/image" Target="../media/image47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svg"/><Relationship Id="rId11" Type="http://schemas.openxmlformats.org/officeDocument/2006/relationships/image" Target="../media/image22.png"/><Relationship Id="rId5" Type="http://schemas.openxmlformats.org/officeDocument/2006/relationships/image" Target="../media/image18.png"/><Relationship Id="rId15" Type="http://schemas.openxmlformats.org/officeDocument/2006/relationships/image" Target="../media/image24.png"/><Relationship Id="rId10" Type="http://schemas.openxmlformats.org/officeDocument/2006/relationships/image" Target="../media/image43.svg"/><Relationship Id="rId19" Type="http://schemas.openxmlformats.org/officeDocument/2006/relationships/image" Target="../media/image46.png"/><Relationship Id="rId4" Type="http://schemas.openxmlformats.org/officeDocument/2006/relationships/image" Target="../media/image17.svg"/><Relationship Id="rId9" Type="http://schemas.openxmlformats.org/officeDocument/2006/relationships/image" Target="../media/image42.png"/><Relationship Id="rId14" Type="http://schemas.openxmlformats.org/officeDocument/2006/relationships/image" Target="../media/image4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56C23CD5-EADF-56C9-3D91-980FE7328F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4FE3C4F-8460-0776-2648-19EB44806013}"/>
              </a:ext>
            </a:extLst>
          </p:cNvPr>
          <p:cNvSpPr txBox="1">
            <a:spLocks/>
          </p:cNvSpPr>
          <p:nvPr/>
        </p:nvSpPr>
        <p:spPr>
          <a:xfrm>
            <a:off x="6270502" y="5038799"/>
            <a:ext cx="5810526" cy="140118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  <a:t>Заступник начальника управління – </a:t>
            </a:r>
            <a:b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відділу моніторингу контрольованих операцій </a:t>
            </a:r>
            <a:b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управління трансфертного ціноутворення </a:t>
            </a:r>
            <a:b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  <a:t>ГУ ДПС у м. Києві</a:t>
            </a:r>
            <a:br>
              <a:rPr lang="uk-UA" sz="1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Костянтин Кравчук</a:t>
            </a:r>
            <a:br>
              <a:rPr lang="uk-UA" sz="18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800" dirty="0"/>
          </a:p>
        </p:txBody>
      </p:sp>
      <p:sp>
        <p:nvSpPr>
          <p:cNvPr id="6" name="Місце для вмісту 2">
            <a:extLst>
              <a:ext uri="{FF2B5EF4-FFF2-40B4-BE49-F238E27FC236}">
                <a16:creationId xmlns:a16="http://schemas.microsoft.com/office/drawing/2014/main" id="{6BF2729B-0CF8-83F9-DBAC-5C6E2AD17B27}"/>
              </a:ext>
            </a:extLst>
          </p:cNvPr>
          <p:cNvSpPr txBox="1">
            <a:spLocks/>
          </p:cNvSpPr>
          <p:nvPr/>
        </p:nvSpPr>
        <p:spPr>
          <a:xfrm>
            <a:off x="1337188" y="2234864"/>
            <a:ext cx="10245212" cy="18078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uk-UA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Ділова мета та запобігання комерційно нераціональним операціям.</a:t>
            </a:r>
            <a:endParaRPr lang="af-ZA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0CFF58A-D717-C2AA-FCF9-A33B203F7659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</p:spTree>
    <p:extLst>
      <p:ext uri="{BB962C8B-B14F-4D97-AF65-F5344CB8AC3E}">
        <p14:creationId xmlns:p14="http://schemas.microsoft.com/office/powerpoint/2010/main" val="15866424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0F3965A-F073-019F-2760-F298F897E2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75B8EB-0A00-552D-643B-BF5F2A6A18E7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97CF9CE-D3A5-3734-AE1A-F2BD757ED082}"/>
              </a:ext>
            </a:extLst>
          </p:cNvPr>
          <p:cNvSpPr txBox="1"/>
          <p:nvPr/>
        </p:nvSpPr>
        <p:spPr>
          <a:xfrm>
            <a:off x="640324" y="1288629"/>
            <a:ext cx="1122106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Тягар доведення відсутності економічної причини (ділової мети) в контрольованих операціях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205B7D-44A8-050C-76D1-FA9BFBAE609F}"/>
              </a:ext>
            </a:extLst>
          </p:cNvPr>
          <p:cNvSpPr txBox="1"/>
          <p:nvPr/>
        </p:nvSpPr>
        <p:spPr>
          <a:xfrm>
            <a:off x="855406" y="6101031"/>
            <a:ext cx="1048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Обов’язок доведення обставин, передбачених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39.2.2.12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39.2.2 п. 39.2 ст. 39 ПКУ,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покладається на контролюючий орган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3F6793-E1F2-19AA-DCF4-6012BB893A01}"/>
              </a:ext>
            </a:extLst>
          </p:cNvPr>
          <p:cNvSpPr txBox="1"/>
          <p:nvPr/>
        </p:nvSpPr>
        <p:spPr>
          <a:xfrm>
            <a:off x="494071" y="2651286"/>
            <a:ext cx="5203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</a:rPr>
              <a:t>Якщо комерційні та/або фінансові характеристики контрольованої операції:</a:t>
            </a:r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356C92-BA1D-9320-AC40-5434B30C6742}"/>
              </a:ext>
            </a:extLst>
          </p:cNvPr>
          <p:cNvSpPr txBox="1"/>
          <p:nvPr/>
        </p:nvSpPr>
        <p:spPr>
          <a:xfrm>
            <a:off x="6303705" y="2839418"/>
            <a:ext cx="52037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Контролюючий орган має право: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FE4FE8-0142-98B0-AFCE-ACC8B901C7C3}"/>
              </a:ext>
            </a:extLst>
          </p:cNvPr>
          <p:cNvSpPr txBox="1"/>
          <p:nvPr/>
        </p:nvSpPr>
        <p:spPr>
          <a:xfrm>
            <a:off x="2330245" y="2214285"/>
            <a:ext cx="8603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Підпунктом 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39.2.2.12 п</a:t>
            </a:r>
            <a:r>
              <a:rPr lang="uk-UA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ідпункту</a:t>
            </a:r>
            <a:r>
              <a:rPr lang="uk-UA" sz="1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39.2.2 пункту 39.2 статті 39 ПКУ передбачено</a:t>
            </a:r>
            <a:endParaRPr lang="uk-UA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F1AEB7D-1A96-423C-B873-6E69B1B3BBAE}"/>
              </a:ext>
            </a:extLst>
          </p:cNvPr>
          <p:cNvSpPr txBox="1"/>
          <p:nvPr/>
        </p:nvSpPr>
        <p:spPr>
          <a:xfrm>
            <a:off x="615744" y="4609379"/>
            <a:ext cx="4960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встановлено, що </a:t>
            </a:r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непов’язані особи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які діють у зіставних умовах та ведуть себе комерційно раціонально з урахуванням альтернативних варіантів, реально доступних для кожної із сторін угоди, </a:t>
            </a:r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 вступали б у таку контрольовану операцію</a:t>
            </a:r>
            <a:endParaRPr lang="uk-UA" sz="1600" b="1" dirty="0"/>
          </a:p>
        </p:txBody>
      </p:sp>
      <p:pic>
        <p:nvPicPr>
          <p:cNvPr id="14" name="Графіка 13" descr="Flag1 with solid fill">
            <a:extLst>
              <a:ext uri="{FF2B5EF4-FFF2-40B4-BE49-F238E27FC236}">
                <a16:creationId xmlns:a16="http://schemas.microsoft.com/office/drawing/2014/main" id="{DE742616-C847-8860-2CBE-13C0679BCA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02304" y="3474642"/>
            <a:ext cx="676039" cy="676039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CEAA719-A988-21A1-2FE6-AEA877FC9B10}"/>
              </a:ext>
            </a:extLst>
          </p:cNvPr>
          <p:cNvSpPr txBox="1"/>
          <p:nvPr/>
        </p:nvSpPr>
        <p:spPr>
          <a:xfrm>
            <a:off x="737419" y="3435942"/>
            <a:ext cx="4960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відрізняються від умов, що застосовуються між непов’язаними особами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 з урахуванням наявності розумної економічної причини (ділової мети) у зіставних обставинах</a:t>
            </a:r>
            <a:endParaRPr lang="uk-UA" sz="1600" dirty="0"/>
          </a:p>
        </p:txBody>
      </p:sp>
      <p:pic>
        <p:nvPicPr>
          <p:cNvPr id="16" name="Графіка 15" descr="Flag1 with solid fill">
            <a:extLst>
              <a:ext uri="{FF2B5EF4-FFF2-40B4-BE49-F238E27FC236}">
                <a16:creationId xmlns:a16="http://schemas.microsoft.com/office/drawing/2014/main" id="{F0D61A4C-BA35-013B-96F9-0E3C928E12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77724" y="4744890"/>
            <a:ext cx="676039" cy="67603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F12905A-DB48-AB74-3DDD-5912A9FFD18F}"/>
              </a:ext>
            </a:extLst>
          </p:cNvPr>
          <p:cNvSpPr txBox="1"/>
          <p:nvPr/>
        </p:nvSpPr>
        <p:spPr>
          <a:xfrm>
            <a:off x="6737555" y="3268697"/>
            <a:ext cx="48743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 розрахунку фінансового результату платника податку до оподаткування </a:t>
            </a:r>
            <a:r>
              <a:rPr lang="uk-UA" sz="1600" b="1" i="0" dirty="0">
                <a:effectLst/>
                <a:latin typeface="Times New Roman" panose="02020603050405020304" pitchFamily="18" charset="0"/>
              </a:rPr>
              <a:t>не враховувати (не визнавати) таку контрольовану операцію</a:t>
            </a:r>
            <a:endParaRPr lang="uk-UA" sz="1600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D82245-F0B6-F4D2-4944-9222B71461A4}"/>
              </a:ext>
            </a:extLst>
          </p:cNvPr>
          <p:cNvSpPr txBox="1"/>
          <p:nvPr/>
        </p:nvSpPr>
        <p:spPr>
          <a:xfrm>
            <a:off x="6771967" y="4234294"/>
            <a:ext cx="49603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може бути замінена альтернативним варіантом 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визначення умов договору (контракту), які були б узгоджені непов’язаними особами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Графіка 18" descr="Checkmark with solid fill">
            <a:extLst>
              <a:ext uri="{FF2B5EF4-FFF2-40B4-BE49-F238E27FC236}">
                <a16:creationId xmlns:a16="http://schemas.microsoft.com/office/drawing/2014/main" id="{E9094B93-B7E5-976B-A7C8-279E347A678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209073" y="3306971"/>
            <a:ext cx="528482" cy="528482"/>
          </a:xfrm>
          <a:prstGeom prst="rect">
            <a:avLst/>
          </a:prstGeom>
        </p:spPr>
      </p:pic>
      <p:pic>
        <p:nvPicPr>
          <p:cNvPr id="20" name="Графіка 19" descr="Checkmark with solid fill">
            <a:extLst>
              <a:ext uri="{FF2B5EF4-FFF2-40B4-BE49-F238E27FC236}">
                <a16:creationId xmlns:a16="http://schemas.microsoft.com/office/drawing/2014/main" id="{5CBDA3F7-1240-D03D-B1AB-FC77F5EE132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303705" y="4307639"/>
            <a:ext cx="528482" cy="528482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2478777B-F5B4-A424-8CE2-26216E34B3DD}"/>
              </a:ext>
            </a:extLst>
          </p:cNvPr>
          <p:cNvSpPr txBox="1"/>
          <p:nvPr/>
        </p:nvSpPr>
        <p:spPr>
          <a:xfrm>
            <a:off x="6096000" y="5334454"/>
            <a:ext cx="60271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0" dirty="0">
                <a:effectLst/>
                <a:latin typeface="Times New Roman" panose="02020603050405020304" pitchFamily="18" charset="0"/>
              </a:rPr>
              <a:t>При збільшенні фінансового результату до оподаткування інші коригування, передбачені </a:t>
            </a:r>
            <a:r>
              <a:rPr lang="uk-UA" sz="1600" dirty="0">
                <a:latin typeface="Times New Roman" panose="02020603050405020304" pitchFamily="18" charset="0"/>
              </a:rPr>
              <a:t>ст. </a:t>
            </a:r>
            <a:r>
              <a:rPr lang="uk-UA" sz="1600" b="0" u="sng" dirty="0">
                <a:effectLst/>
                <a:latin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39</a:t>
            </a:r>
            <a:r>
              <a:rPr lang="uk-UA" sz="1600" b="0" dirty="0">
                <a:effectLst/>
                <a:latin typeface="Times New Roman" panose="02020603050405020304" pitchFamily="18" charset="0"/>
              </a:rPr>
              <a:t> ПКУ, </a:t>
            </a:r>
            <a:r>
              <a:rPr lang="uk-UA" sz="1600" b="1" dirty="0">
                <a:effectLst/>
                <a:latin typeface="Times New Roman" panose="02020603050405020304" pitchFamily="18" charset="0"/>
              </a:rPr>
              <a:t>не застосовуються</a:t>
            </a:r>
            <a:endParaRPr lang="uk-UA" sz="1600" b="1" dirty="0"/>
          </a:p>
        </p:txBody>
      </p:sp>
      <p:pic>
        <p:nvPicPr>
          <p:cNvPr id="23" name="Графіка 22" descr="Comment Important with solid fill">
            <a:extLst>
              <a:ext uri="{FF2B5EF4-FFF2-40B4-BE49-F238E27FC236}">
                <a16:creationId xmlns:a16="http://schemas.microsoft.com/office/drawing/2014/main" id="{688F3EA9-1CCA-7F47-FA88-38306D7B0BD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10863" y="5311512"/>
            <a:ext cx="570273" cy="570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177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665DBBEF-238B-476B-96AB-8AAC3224EC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F233A0-0EC5-2D51-CAAE-AB078A0D9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8881" y="639193"/>
            <a:ext cx="4198589" cy="357351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6000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ДЯКУЮ ЗА УВАГУ!</a:t>
            </a:r>
          </a:p>
        </p:txBody>
      </p:sp>
      <p:sp>
        <p:nvSpPr>
          <p:cNvPr id="21" name="sketch line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4409267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Місце для вмісту 3">
            <a:extLst>
              <a:ext uri="{FF2B5EF4-FFF2-40B4-BE49-F238E27FC236}">
                <a16:creationId xmlns:a16="http://schemas.microsoft.com/office/drawing/2014/main" id="{721D781A-6B4C-3402-4ED7-3C7F1776C4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3" b="3"/>
          <a:stretch/>
        </p:blipFill>
        <p:spPr>
          <a:xfrm>
            <a:off x="5486400" y="640080"/>
            <a:ext cx="5550408" cy="5550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6349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7E07B06-78B8-4F29-7959-73C990BC036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0931F5D-49FE-3ABE-99C4-5F116A547B08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81FD1B-2E43-678A-D681-1598E63D7DF5}"/>
              </a:ext>
            </a:extLst>
          </p:cNvPr>
          <p:cNvSpPr txBox="1"/>
          <p:nvPr/>
        </p:nvSpPr>
        <p:spPr>
          <a:xfrm>
            <a:off x="1356851" y="1386348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«Розумна економічна причина (ділова мета)» в контексті Податкового кодексу України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83B6386-227E-4FE1-CEF2-5558E3316465}"/>
              </a:ext>
            </a:extLst>
          </p:cNvPr>
          <p:cNvSpPr txBox="1"/>
          <p:nvPr/>
        </p:nvSpPr>
        <p:spPr>
          <a:xfrm>
            <a:off x="1260987" y="2441931"/>
            <a:ext cx="100092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Відповідно до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п.п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14.1.231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п. 14.1 ст. 14 ПКУ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розумна економічна причина (ділова мета)</a:t>
            </a:r>
            <a:r>
              <a:rPr lang="uk-UA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причина, яка може бути наявна лише за умови, що платник податків має намір одержати </a:t>
            </a:r>
            <a:r>
              <a:rPr lang="uk-U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економічний ефект 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 результаті господарської діяльності</a:t>
            </a:r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BC3B46-B80E-4CF6-0595-8DC714F2BBBD}"/>
              </a:ext>
            </a:extLst>
          </p:cNvPr>
          <p:cNvSpPr txBox="1"/>
          <p:nvPr/>
        </p:nvSpPr>
        <p:spPr>
          <a:xfrm>
            <a:off x="850489" y="3507678"/>
            <a:ext cx="4188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ефект передбачає:</a:t>
            </a:r>
          </a:p>
        </p:txBody>
      </p:sp>
      <p:pic>
        <p:nvPicPr>
          <p:cNvPr id="12" name="Графіка 11" descr="Bar graph with upward trend with solid fill">
            <a:extLst>
              <a:ext uri="{FF2B5EF4-FFF2-40B4-BE49-F238E27FC236}">
                <a16:creationId xmlns:a16="http://schemas.microsoft.com/office/drawing/2014/main" id="{082FEF70-4D66-B318-C995-E917103E0F3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52947" y="3973258"/>
            <a:ext cx="604684" cy="604684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933659-4FD5-9762-DC04-F5E95A599414}"/>
              </a:ext>
            </a:extLst>
          </p:cNvPr>
          <p:cNvSpPr txBox="1"/>
          <p:nvPr/>
        </p:nvSpPr>
        <p:spPr>
          <a:xfrm>
            <a:off x="1457631" y="4127685"/>
            <a:ext cx="34511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Приріст активів (їх вартості)</a:t>
            </a:r>
          </a:p>
        </p:txBody>
      </p:sp>
      <p:pic>
        <p:nvPicPr>
          <p:cNvPr id="15" name="Графіка 14" descr="Bar chart with solid fill">
            <a:extLst>
              <a:ext uri="{FF2B5EF4-FFF2-40B4-BE49-F238E27FC236}">
                <a16:creationId xmlns:a16="http://schemas.microsoft.com/office/drawing/2014/main" id="{B1B29548-BFFA-9E82-2360-AF6BD57EC0C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0488" y="4698640"/>
            <a:ext cx="604684" cy="604684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73623877-CD09-9CAF-24E4-57B035855014}"/>
              </a:ext>
            </a:extLst>
          </p:cNvPr>
          <p:cNvSpPr txBox="1"/>
          <p:nvPr/>
        </p:nvSpPr>
        <p:spPr>
          <a:xfrm>
            <a:off x="1509248" y="4845224"/>
            <a:ext cx="3583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Збереження активів (їх вартості)</a:t>
            </a:r>
          </a:p>
        </p:txBody>
      </p:sp>
      <p:pic>
        <p:nvPicPr>
          <p:cNvPr id="18" name="Графіка 17" descr="Bar graph with downward trend with solid fill">
            <a:extLst>
              <a:ext uri="{FF2B5EF4-FFF2-40B4-BE49-F238E27FC236}">
                <a16:creationId xmlns:a16="http://schemas.microsoft.com/office/drawing/2014/main" id="{A619066E-583A-3D83-2600-EFD4CCBCC5D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850488" y="5562764"/>
            <a:ext cx="604684" cy="604684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3426C3C-B451-DAC0-330E-CEC5584E4C8F}"/>
              </a:ext>
            </a:extLst>
          </p:cNvPr>
          <p:cNvSpPr txBox="1"/>
          <p:nvPr/>
        </p:nvSpPr>
        <p:spPr>
          <a:xfrm>
            <a:off x="1455173" y="5496606"/>
            <a:ext cx="39869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умов для приросту (збереження) активів у майбутньому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D21D429-5D22-F5DB-CB15-7EAB43DF93D2}"/>
              </a:ext>
            </a:extLst>
          </p:cNvPr>
          <p:cNvSpPr txBox="1"/>
          <p:nvPr/>
        </p:nvSpPr>
        <p:spPr>
          <a:xfrm>
            <a:off x="5577347" y="3892242"/>
            <a:ext cx="6184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здійснення операції суб’єкт господарювання отримав економічні вигоди (грошові кошти, матеріальні та нематеріальні цінності тощо) </a:t>
            </a:r>
          </a:p>
        </p:txBody>
      </p:sp>
      <p:pic>
        <p:nvPicPr>
          <p:cNvPr id="29" name="Графіка 28" descr="Checkmark with solid fill">
            <a:extLst>
              <a:ext uri="{FF2B5EF4-FFF2-40B4-BE49-F238E27FC236}">
                <a16:creationId xmlns:a16="http://schemas.microsoft.com/office/drawing/2014/main" id="{990B873C-377C-706D-2A01-08F3CF17965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147183" y="4082619"/>
            <a:ext cx="403123" cy="403123"/>
          </a:xfrm>
          <a:prstGeom prst="rect">
            <a:avLst/>
          </a:prstGeom>
        </p:spPr>
      </p:pic>
      <p:pic>
        <p:nvPicPr>
          <p:cNvPr id="31" name="Графіка 30" descr="Checkmark with solid fill">
            <a:extLst>
              <a:ext uri="{FF2B5EF4-FFF2-40B4-BE49-F238E27FC236}">
                <a16:creationId xmlns:a16="http://schemas.microsoft.com/office/drawing/2014/main" id="{E8FDF026-BA75-B51B-62D3-9620D21EBE9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60141" y="4828328"/>
            <a:ext cx="403123" cy="40312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FF07CF79-4685-4F3E-C710-4EA76EB71612}"/>
              </a:ext>
            </a:extLst>
          </p:cNvPr>
          <p:cNvSpPr txBox="1"/>
          <p:nvPr/>
        </p:nvSpPr>
        <p:spPr>
          <a:xfrm>
            <a:off x="6076335" y="4689497"/>
            <a:ext cx="593130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здійснення операції суб’єкт господарювання зберіг активи (</a:t>
            </a:r>
            <a:r>
              <a:rPr lang="uk-UA" sz="16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забезпечив їхню цілісність та вартість, щоб уникнути втрат (збитків)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Графіка 33" descr="Checkmark with solid fill">
            <a:extLst>
              <a:ext uri="{FF2B5EF4-FFF2-40B4-BE49-F238E27FC236}">
                <a16:creationId xmlns:a16="http://schemas.microsoft.com/office/drawing/2014/main" id="{BFB14EBB-8A37-4737-95A5-DFFB8A5051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943601" y="5730671"/>
            <a:ext cx="403123" cy="403123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053D5B6E-5EC1-2A30-A652-C60409DAB9F3}"/>
              </a:ext>
            </a:extLst>
          </p:cNvPr>
          <p:cNvSpPr txBox="1"/>
          <p:nvPr/>
        </p:nvSpPr>
        <p:spPr>
          <a:xfrm>
            <a:off x="6405715" y="5581581"/>
            <a:ext cx="55994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результаті здійснення операції суб’єкт господарювання не отримав економічних вигід, але забезпечив </a:t>
            </a:r>
            <a:r>
              <a:rPr lang="uk-UA" sz="1600" b="0" i="0" dirty="0">
                <a:solidFill>
                  <a:srgbClr val="11111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підтримання їх економічної цінності з часом</a:t>
            </a:r>
            <a:endParaRPr lang="uk-UA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26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0D21C56-A262-2DE2-E916-0519DFA122C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B29513D-B767-1BC9-10E0-96075EA2D34A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803AE7-5F99-3314-345D-F9A899EFDF55}"/>
              </a:ext>
            </a:extLst>
          </p:cNvPr>
          <p:cNvSpPr txBox="1"/>
          <p:nvPr/>
        </p:nvSpPr>
        <p:spPr>
          <a:xfrm>
            <a:off x="1356851" y="1310175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Розумна економічна причина (ділова мета) в операціях з контрагентами-нерезидентами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A67F379-0FFD-6723-B008-B512E8CC7FED}"/>
              </a:ext>
            </a:extLst>
          </p:cNvPr>
          <p:cNvSpPr txBox="1"/>
          <p:nvPr/>
        </p:nvSpPr>
        <p:spPr>
          <a:xfrm>
            <a:off x="0" y="2261953"/>
            <a:ext cx="5759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цілей оподаткування вважається, що операція, здійснена з нерезидентами, </a:t>
            </a:r>
            <a:r>
              <a:rPr lang="uk-UA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має розумної економічної причини (ділової мети), якщо:</a:t>
            </a:r>
            <a:endParaRPr lang="uk-UA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98C140-06FA-22D0-0301-9A384DA16EE5}"/>
              </a:ext>
            </a:extLst>
          </p:cNvPr>
          <p:cNvSpPr txBox="1"/>
          <p:nvPr/>
        </p:nvSpPr>
        <p:spPr>
          <a:xfrm>
            <a:off x="0" y="3256739"/>
            <a:ext cx="549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головною ціллю або однією з головних цілей операції є</a:t>
            </a:r>
            <a:endParaRPr lang="uk-UA" b="1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340EFB0-FF49-8C7D-7A0D-4C58E89EE45D}"/>
              </a:ext>
            </a:extLst>
          </p:cNvPr>
          <p:cNvSpPr txBox="1"/>
          <p:nvPr/>
        </p:nvSpPr>
        <p:spPr>
          <a:xfrm>
            <a:off x="803123" y="3898680"/>
            <a:ext cx="482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несплата (неповна сплата) суми податків</a:t>
            </a:r>
            <a:endParaRPr lang="uk-UA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A5B17FE-85E2-65B6-7504-6581D8B3CA87}"/>
              </a:ext>
            </a:extLst>
          </p:cNvPr>
          <p:cNvSpPr txBox="1"/>
          <p:nvPr/>
        </p:nvSpPr>
        <p:spPr>
          <a:xfrm>
            <a:off x="803123" y="4448018"/>
            <a:ext cx="48276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зменшення обсягу оподатковуваного прибутку платника податків</a:t>
            </a:r>
            <a:endParaRPr lang="uk-UA" dirty="0"/>
          </a:p>
        </p:txBody>
      </p:sp>
      <p:pic>
        <p:nvPicPr>
          <p:cNvPr id="26" name="Графіка 25" descr="Downstairs with solid fill">
            <a:extLst>
              <a:ext uri="{FF2B5EF4-FFF2-40B4-BE49-F238E27FC236}">
                <a16:creationId xmlns:a16="http://schemas.microsoft.com/office/drawing/2014/main" id="{DF5C077E-442B-652C-DB22-5893BB3A0A1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7245" y="4497450"/>
            <a:ext cx="552865" cy="552865"/>
          </a:xfrm>
          <a:prstGeom prst="rect">
            <a:avLst/>
          </a:prstGeom>
        </p:spPr>
      </p:pic>
      <p:pic>
        <p:nvPicPr>
          <p:cNvPr id="28" name="Графіка 27" descr="Close with solid fill">
            <a:extLst>
              <a:ext uri="{FF2B5EF4-FFF2-40B4-BE49-F238E27FC236}">
                <a16:creationId xmlns:a16="http://schemas.microsoft.com/office/drawing/2014/main" id="{D7FB76DF-B309-0CD8-EFBF-0CDA2BD7EA0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85885" y="3906641"/>
            <a:ext cx="497343" cy="497343"/>
          </a:xfrm>
          <a:prstGeom prst="rect">
            <a:avLst/>
          </a:prstGeom>
        </p:spPr>
      </p:pic>
      <p:sp>
        <p:nvSpPr>
          <p:cNvPr id="32" name="TextBox 31">
            <a:extLst>
              <a:ext uri="{FF2B5EF4-FFF2-40B4-BE49-F238E27FC236}">
                <a16:creationId xmlns:a16="http://schemas.microsoft.com/office/drawing/2014/main" id="{26BF829A-7526-F5C0-52CF-B38E64194DB9}"/>
              </a:ext>
            </a:extLst>
          </p:cNvPr>
          <p:cNvSpPr txBox="1"/>
          <p:nvPr/>
        </p:nvSpPr>
        <p:spPr>
          <a:xfrm>
            <a:off x="792724" y="5200370"/>
            <a:ext cx="43261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зіставних умовах особа НЕ була б готова здійснити такі операції з непов’язаними особами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4" name="Графіка 33" descr="Cycle with people with solid fill">
            <a:extLst>
              <a:ext uri="{FF2B5EF4-FFF2-40B4-BE49-F238E27FC236}">
                <a16:creationId xmlns:a16="http://schemas.microsoft.com/office/drawing/2014/main" id="{258FD7AD-41C5-280E-434E-27476230162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06477" y="5200370"/>
            <a:ext cx="914400" cy="914400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7D67E235-1EF9-FA2F-1D1B-093DF5BFD398}"/>
              </a:ext>
            </a:extLst>
          </p:cNvPr>
          <p:cNvSpPr txBox="1"/>
          <p:nvPr/>
        </p:nvSpPr>
        <p:spPr>
          <a:xfrm>
            <a:off x="6292645" y="2448554"/>
            <a:ext cx="48964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Підпункт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14.1.231</a:t>
            </a:r>
            <a:r>
              <a:rPr lang="uk-UA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ПКУ застосовується для: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299CD3A0-B9E2-BAC6-CEB2-399F11D5DED4}"/>
              </a:ext>
            </a:extLst>
          </p:cNvPr>
          <p:cNvSpPr txBox="1"/>
          <p:nvPr/>
        </p:nvSpPr>
        <p:spPr>
          <a:xfrm>
            <a:off x="6277895" y="3031443"/>
            <a:ext cx="51766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цілей 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статті 39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ПКУ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тому числі при доведенні обставин, що с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відчать про відсутність ділової мети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" name="Графіка 37" descr="Checkmark with solid fill">
            <a:extLst>
              <a:ext uri="{FF2B5EF4-FFF2-40B4-BE49-F238E27FC236}">
                <a16:creationId xmlns:a16="http://schemas.microsoft.com/office/drawing/2014/main" id="{5AAD3B87-5A5F-6202-460A-32E2A546108A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073876" y="3139147"/>
            <a:ext cx="403123" cy="403123"/>
          </a:xfrm>
          <a:prstGeom prst="rect">
            <a:avLst/>
          </a:prstGeom>
        </p:spPr>
      </p:pic>
      <p:pic>
        <p:nvPicPr>
          <p:cNvPr id="39" name="Графіка 38" descr="Checkmark with solid fill">
            <a:extLst>
              <a:ext uri="{FF2B5EF4-FFF2-40B4-BE49-F238E27FC236}">
                <a16:creationId xmlns:a16="http://schemas.microsoft.com/office/drawing/2014/main" id="{D02BDAF9-A3F0-CEED-6993-BC64ECBFA4B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174937" y="4097729"/>
            <a:ext cx="403123" cy="403123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2D0EEB4D-9BF6-A47E-0234-57ED644D77BB}"/>
              </a:ext>
            </a:extLst>
          </p:cNvPr>
          <p:cNvSpPr txBox="1"/>
          <p:nvPr/>
        </p:nvSpPr>
        <p:spPr>
          <a:xfrm>
            <a:off x="6626942" y="3942319"/>
            <a:ext cx="48276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випадках, визначених </a:t>
            </a:r>
            <a:r>
              <a:rPr lang="uk-UA" sz="1800" b="1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пунктом 140.5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статті 140 ПКУ</a:t>
            </a:r>
            <a: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які передбачають застосування відповідних положень статті 39 ПКУ: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3FBDAFC-2DB9-B36A-72C1-C88FCC55AB1E}"/>
              </a:ext>
            </a:extLst>
          </p:cNvPr>
          <p:cNvSpPr txBox="1"/>
          <p:nvPr/>
        </p:nvSpPr>
        <p:spPr>
          <a:xfrm>
            <a:off x="8594522" y="4960213"/>
            <a:ext cx="32102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контрольовані операції з нерезидентами, які не сплачують податок на прибуток згідно </a:t>
            </a:r>
            <a:r>
              <a:rPr lang="uk-UA" sz="1600" b="0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Постанови КМУ № 480 від 04.07.2017</a:t>
            </a:r>
            <a:endParaRPr lang="uk-UA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84F010B9-B684-D3EB-4150-F2332C2F936B}"/>
              </a:ext>
            </a:extLst>
          </p:cNvPr>
          <p:cNvSpPr txBox="1"/>
          <p:nvPr/>
        </p:nvSpPr>
        <p:spPr>
          <a:xfrm>
            <a:off x="5493773" y="5014160"/>
            <a:ext cx="321023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Ø"/>
            </a:pPr>
            <a:r>
              <a:rPr lang="uk-UA" sz="1600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контрольовані операції з нерезидентами</a:t>
            </a:r>
            <a:r>
              <a:rPr lang="ru-RU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1600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зареєстрованими у країнах визначених Постановою </a:t>
            </a:r>
            <a:r>
              <a:rPr lang="uk-UA" sz="1600" b="0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КМУ № 1045 від </a:t>
            </a:r>
            <a:r>
              <a:rPr lang="ru-RU" sz="1600" b="0" i="0" u="sng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27.12.2017 </a:t>
            </a:r>
            <a:endParaRPr lang="uk-UA" sz="16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430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4CABFE6A-53F5-0669-E7BC-5AD2447D870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A6853BC-4BE0-BEAC-115B-9E4B6EF622F2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43A36A-CB04-A9E2-622E-BB183E32169E}"/>
              </a:ext>
            </a:extLst>
          </p:cNvPr>
          <p:cNvSpPr txBox="1"/>
          <p:nvPr/>
        </p:nvSpPr>
        <p:spPr>
          <a:xfrm>
            <a:off x="1393455" y="1190699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Вимоги до висвітлення економічної причини (ділової мети) в документації з трансфертного ціноутворення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1F7E6F0-8569-41C6-3575-E1296E6DEBA3}"/>
              </a:ext>
            </a:extLst>
          </p:cNvPr>
          <p:cNvSpPr txBox="1"/>
          <p:nvPr/>
        </p:nvSpPr>
        <p:spPr>
          <a:xfrm>
            <a:off x="142568" y="2493386"/>
            <a:ext cx="11906865" cy="368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285750" algn="ctr">
              <a:lnSpc>
                <a:spcPct val="107000"/>
              </a:lnSpc>
              <a:spcAft>
                <a:spcPts val="750"/>
              </a:spcAft>
            </a:pPr>
            <a:r>
              <a:rPr lang="uk-UA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Відповідно до </a:t>
            </a:r>
            <a:r>
              <a:rPr lang="uk-UA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uk-UA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«д» </a:t>
            </a:r>
            <a:r>
              <a:rPr lang="uk-UA" b="1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п.п</a:t>
            </a:r>
            <a:r>
              <a:rPr lang="uk-UA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39.4.6 п. 39.4 ст. 39 ПКУ документація з трансфертного ціноутворення має містит</a:t>
            </a:r>
            <a:r>
              <a:rPr lang="uk-UA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и:</a:t>
            </a:r>
            <a:endParaRPr lang="uk-UA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89645B5-3D11-675C-5F75-3C3E7ECCDA1B}"/>
              </a:ext>
            </a:extLst>
          </p:cNvPr>
          <p:cNvSpPr txBox="1"/>
          <p:nvPr/>
        </p:nvSpPr>
        <p:spPr>
          <a:xfrm>
            <a:off x="1304965" y="2985146"/>
            <a:ext cx="101862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обґрунтування економічної доцільності </a:t>
            </a:r>
            <a:r>
              <a:rPr lang="uk-UA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(економічної вигоди, що отримується в результаті здійснення контрольованої операції у порівнянні із неконтрольованими операціями, які є реально доступними альтернативними варіантами такої контрольованої операції)</a:t>
            </a:r>
            <a:endParaRPr lang="uk-UA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E25842-EBF3-20D8-6957-1D711EF4B81B}"/>
              </a:ext>
            </a:extLst>
          </p:cNvPr>
          <p:cNvSpPr txBox="1"/>
          <p:nvPr/>
        </p:nvSpPr>
        <p:spPr>
          <a:xfrm>
            <a:off x="1683774" y="4034935"/>
            <a:ext cx="101075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18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бґрунтування наявності ділової мети </a:t>
            </a:r>
            <a:r>
              <a:rPr lang="uk-UA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контрольованих операціях з 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 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придбання (продажу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 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товарів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робіт (послуг</a:t>
            </a:r>
            <a:r>
              <a:rPr lang="ru-RU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), </a:t>
            </a:r>
            <a:r>
              <a:rPr lang="uk-UA" b="0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</a:rPr>
              <a:t>нематеріальних активів, інших предметів господарських операцій, відмінних від товарів</a:t>
            </a:r>
            <a:endParaRPr lang="uk-UA" dirty="0"/>
          </a:p>
        </p:txBody>
      </p:sp>
      <p:pic>
        <p:nvPicPr>
          <p:cNvPr id="10" name="Графіка 9" descr="Badge 1 outline">
            <a:extLst>
              <a:ext uri="{FF2B5EF4-FFF2-40B4-BE49-F238E27FC236}">
                <a16:creationId xmlns:a16="http://schemas.microsoft.com/office/drawing/2014/main" id="{78F87915-DAE3-5A91-A4AA-BD0339511C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48929" y="3100982"/>
            <a:ext cx="656036" cy="656036"/>
          </a:xfrm>
          <a:prstGeom prst="rect">
            <a:avLst/>
          </a:prstGeom>
        </p:spPr>
      </p:pic>
      <p:pic>
        <p:nvPicPr>
          <p:cNvPr id="14" name="Графіка 13" descr="Badge outline">
            <a:extLst>
              <a:ext uri="{FF2B5EF4-FFF2-40B4-BE49-F238E27FC236}">
                <a16:creationId xmlns:a16="http://schemas.microsoft.com/office/drawing/2014/main" id="{D431B3FC-B463-387C-80BE-7BAAA2D77DF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00815" y="4037579"/>
            <a:ext cx="656036" cy="656036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F2CCFC0D-FB7E-3001-5860-CB96541C7CD6}"/>
              </a:ext>
            </a:extLst>
          </p:cNvPr>
          <p:cNvSpPr txBox="1"/>
          <p:nvPr/>
        </p:nvSpPr>
        <p:spPr>
          <a:xfrm>
            <a:off x="1246238" y="5313358"/>
            <a:ext cx="10865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2021 рік є першим податковим періодом у якому діє комплекс положень </a:t>
            </a:r>
            <a:r>
              <a:rPr lang="uk-UA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п.п</a:t>
            </a:r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. 14.1.231 </a:t>
            </a:r>
          </a:p>
          <a:p>
            <a:pPr algn="ctr"/>
            <a:r>
              <a:rPr lang="uk-UA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п. 14.1 ст. 14 ПКУ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7CA5475-E25C-AA3F-62CE-12468602DCF5}"/>
              </a:ext>
            </a:extLst>
          </p:cNvPr>
          <p:cNvSpPr txBox="1"/>
          <p:nvPr/>
        </p:nvSpPr>
        <p:spPr>
          <a:xfrm>
            <a:off x="142568" y="6338346"/>
            <a:ext cx="113486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0" i="1" u="none" strike="noStrike" dirty="0">
                <a:effectLst/>
                <a:latin typeface="Times New Roman" panose="02020603050405020304" pitchFamily="18" charset="0"/>
              </a:rPr>
              <a:t>*Підпункт "д" підпункту 39.4.6 пункту 39.3 статті 39 доповнено абзацом другим згідно із Законом</a:t>
            </a:r>
            <a:r>
              <a:rPr lang="uk-UA" sz="1600" i="1" dirty="0">
                <a:latin typeface="Times New Roman" panose="02020603050405020304" pitchFamily="18" charset="0"/>
              </a:rPr>
              <a:t> </a:t>
            </a:r>
            <a:r>
              <a:rPr lang="uk-UA" sz="1600" i="1" dirty="0">
                <a:latin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№ 1117-</a:t>
            </a:r>
            <a:r>
              <a:rPr lang="af-ZA" sz="1600" i="1" dirty="0">
                <a:latin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IX </a:t>
            </a:r>
            <a:r>
              <a:rPr lang="uk-UA" sz="1600" i="1" dirty="0">
                <a:latin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від 17.12.2020</a:t>
            </a:r>
            <a:endParaRPr lang="uk-UA" sz="1600" i="1" dirty="0">
              <a:latin typeface="Times New Roman" panose="02020603050405020304" pitchFamily="18" charset="0"/>
            </a:endParaRPr>
          </a:p>
        </p:txBody>
      </p:sp>
      <p:pic>
        <p:nvPicPr>
          <p:cNvPr id="20" name="Графіка 19" descr="Clipboard with solid fill">
            <a:extLst>
              <a:ext uri="{FF2B5EF4-FFF2-40B4-BE49-F238E27FC236}">
                <a16:creationId xmlns:a16="http://schemas.microsoft.com/office/drawing/2014/main" id="{F1F38204-1F33-45A5-82E7-3FF740E3E5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08703" y="5078445"/>
            <a:ext cx="875071" cy="875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220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00D7AFA3-8007-7A74-3776-CD645494F1C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2006957-6501-C6A5-8328-18A287C8DD22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27B79D4-E8C7-955A-1B3E-53486B0FC01F}"/>
              </a:ext>
            </a:extLst>
          </p:cNvPr>
          <p:cNvSpPr txBox="1"/>
          <p:nvPr/>
        </p:nvSpPr>
        <p:spPr>
          <a:xfrm>
            <a:off x="1494503" y="1166016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Обставини, які можуть свідчити, що певна операція не має комерційної раціональності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D0D9C9F-AE0A-59D8-ADEC-6AB4C4EB45A8}"/>
              </a:ext>
            </a:extLst>
          </p:cNvPr>
          <p:cNvSpPr txBox="1"/>
          <p:nvPr/>
        </p:nvSpPr>
        <p:spPr>
          <a:xfrm>
            <a:off x="791496" y="2058171"/>
            <a:ext cx="537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Відмінність певної операції від операцій, які платник податків здійснює в межах своєї звичайної діяльності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6D5D5CD-3268-3267-9630-46EC78D4AFB9}"/>
              </a:ext>
            </a:extLst>
          </p:cNvPr>
          <p:cNvSpPr txBox="1"/>
          <p:nvPr/>
        </p:nvSpPr>
        <p:spPr>
          <a:xfrm>
            <a:off x="791496" y="3180764"/>
            <a:ext cx="537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операцією платник податків приймає ризики, які значно перевищують ризики, які він приймає в межах своєї звичайної діяльності</a:t>
            </a:r>
          </a:p>
        </p:txBody>
      </p:sp>
      <p:pic>
        <p:nvPicPr>
          <p:cNvPr id="10" name="Графіка 9" descr="Badge 1 outline">
            <a:extLst>
              <a:ext uri="{FF2B5EF4-FFF2-40B4-BE49-F238E27FC236}">
                <a16:creationId xmlns:a16="http://schemas.microsoft.com/office/drawing/2014/main" id="{9CF1C330-C4EA-1A41-B3DA-386867D595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6366" y="1924875"/>
            <a:ext cx="715297" cy="715297"/>
          </a:xfrm>
          <a:prstGeom prst="rect">
            <a:avLst/>
          </a:prstGeom>
        </p:spPr>
      </p:pic>
      <p:pic>
        <p:nvPicPr>
          <p:cNvPr id="11" name="Графіка 10" descr="Badge outline">
            <a:extLst>
              <a:ext uri="{FF2B5EF4-FFF2-40B4-BE49-F238E27FC236}">
                <a16:creationId xmlns:a16="http://schemas.microsoft.com/office/drawing/2014/main" id="{E838589B-EE15-3FF5-8247-3B633A83D8B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53517" y="3111267"/>
            <a:ext cx="710157" cy="7101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128A8C3-C18D-26DD-951C-3E9ADE41CBF8}"/>
              </a:ext>
            </a:extLst>
          </p:cNvPr>
          <p:cNvSpPr txBox="1"/>
          <p:nvPr/>
        </p:nvSpPr>
        <p:spPr>
          <a:xfrm>
            <a:off x="6070192" y="2309206"/>
            <a:ext cx="6051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для здійснення якої суб’єкт господарювання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володіє необхідними активами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8A3CEF-5CCD-455C-E47C-46C015047E44}"/>
              </a:ext>
            </a:extLst>
          </p:cNvPr>
          <p:cNvSpPr txBox="1"/>
          <p:nvPr/>
        </p:nvSpPr>
        <p:spPr>
          <a:xfrm>
            <a:off x="6070192" y="3090137"/>
            <a:ext cx="60517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надає відстрочення платежів в обсягах, які значно перевищують нормальний строк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цьому не отримуючи належної компенсації прийнятих ризиків</a:t>
            </a:r>
          </a:p>
        </p:txBody>
      </p:sp>
      <p:pic>
        <p:nvPicPr>
          <p:cNvPr id="16" name="Графіка 15" descr="Badge 3 outline">
            <a:extLst>
              <a:ext uri="{FF2B5EF4-FFF2-40B4-BE49-F238E27FC236}">
                <a16:creationId xmlns:a16="http://schemas.microsoft.com/office/drawing/2014/main" id="{13E02A17-B599-7A46-DE5E-79DD2D0B897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53518" y="4158512"/>
            <a:ext cx="710156" cy="710156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70B2F942-C340-E204-66C0-FBDB8C2FE232}"/>
              </a:ext>
            </a:extLst>
          </p:cNvPr>
          <p:cNvSpPr txBox="1"/>
          <p:nvPr/>
        </p:nvSpPr>
        <p:spPr>
          <a:xfrm>
            <a:off x="863674" y="4238829"/>
            <a:ext cx="537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 податків приймає ризики, які об’єктивно не може контролювати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021DFEA-4ADB-1DAA-09CD-32C2C396132F}"/>
              </a:ext>
            </a:extLst>
          </p:cNvPr>
          <p:cNvSpPr txBox="1"/>
          <p:nvPr/>
        </p:nvSpPr>
        <p:spPr>
          <a:xfrm>
            <a:off x="6185832" y="4098091"/>
            <a:ext cx="58526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підприємство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купує товар в обсягах, які фактично не можуть бути реалізовані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ринку, при цьому приймає ризик знецінення і псування товару</a:t>
            </a:r>
          </a:p>
        </p:txBody>
      </p:sp>
      <p:pic>
        <p:nvPicPr>
          <p:cNvPr id="20" name="Графіка 19" descr="Badge 4 outline">
            <a:extLst>
              <a:ext uri="{FF2B5EF4-FFF2-40B4-BE49-F238E27FC236}">
                <a16:creationId xmlns:a16="http://schemas.microsoft.com/office/drawing/2014/main" id="{1BFC023F-F274-8CED-76F5-5DB8785014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169606" y="4954657"/>
            <a:ext cx="736187" cy="736187"/>
          </a:xfrm>
          <a:prstGeom prst="rect">
            <a:avLst/>
          </a:prstGeom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662F4D80-B8A8-20C1-8246-5DF78A83895D}"/>
              </a:ext>
            </a:extLst>
          </p:cNvPr>
          <p:cNvSpPr txBox="1"/>
          <p:nvPr/>
        </p:nvSpPr>
        <p:spPr>
          <a:xfrm>
            <a:off x="791496" y="4881390"/>
            <a:ext cx="53782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виконання зобов’язань за укладеними угодами суттєво відрізняються від угод в звичайній діяльності платника податків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6A28DA-A250-5939-6CFF-F7C7E5057A79}"/>
              </a:ext>
            </a:extLst>
          </p:cNvPr>
          <p:cNvSpPr txBox="1"/>
          <p:nvPr/>
        </p:nvSpPr>
        <p:spPr>
          <a:xfrm>
            <a:off x="6096000" y="5030362"/>
            <a:ext cx="5933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середній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 обігу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кредиторської або дебіторської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заборгованості може бути суттєво більший</a:t>
            </a:r>
          </a:p>
        </p:txBody>
      </p:sp>
      <p:pic>
        <p:nvPicPr>
          <p:cNvPr id="25" name="Графіка 24" descr="Badge 5 outline">
            <a:extLst>
              <a:ext uri="{FF2B5EF4-FFF2-40B4-BE49-F238E27FC236}">
                <a16:creationId xmlns:a16="http://schemas.microsoft.com/office/drawing/2014/main" id="{7D73B410-D38E-8D1A-506B-AE9071E5667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53517" y="5912512"/>
            <a:ext cx="710157" cy="710157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EDEB87CC-9D7C-09CC-22C7-76681BD9CA18}"/>
              </a:ext>
            </a:extLst>
          </p:cNvPr>
          <p:cNvSpPr txBox="1"/>
          <p:nvPr/>
        </p:nvSpPr>
        <p:spPr>
          <a:xfrm>
            <a:off x="717754" y="5892156"/>
            <a:ext cx="53782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Збиткова діяльність платника податків, коли діяльність групи пов’язаних осіб є прибутковою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CE1F6AD-B1E3-C4DC-4840-B2D4E62C3A1C}"/>
              </a:ext>
            </a:extLst>
          </p:cNvPr>
          <p:cNvSpPr txBox="1"/>
          <p:nvPr/>
        </p:nvSpPr>
        <p:spPr>
          <a:xfrm>
            <a:off x="6425267" y="5855207"/>
            <a:ext cx="56966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платник податків </a:t>
            </a:r>
            <a:r>
              <a:rPr lang="uk-UA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протягом тривалого терміну декларує збиток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результатами проведення контрольованих операцій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F9AE774-3C98-D26A-B3D6-655A83DC5956}"/>
              </a:ext>
            </a:extLst>
          </p:cNvPr>
          <p:cNvSpPr txBox="1"/>
          <p:nvPr/>
        </p:nvSpPr>
        <p:spPr>
          <a:xfrm>
            <a:off x="8406581" y="1957549"/>
            <a:ext cx="22909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</a:p>
        </p:txBody>
      </p:sp>
    </p:spTree>
    <p:extLst>
      <p:ext uri="{BB962C8B-B14F-4D97-AF65-F5344CB8AC3E}">
        <p14:creationId xmlns:p14="http://schemas.microsoft.com/office/powerpoint/2010/main" val="6260374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068E292-3779-BDD5-D8DD-8F7527CB1E0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29C736-5CE6-EC17-41CC-8E184E5A54C2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55AB63-A27B-A196-2416-EAAFB1158A31}"/>
              </a:ext>
            </a:extLst>
          </p:cNvPr>
          <p:cNvSpPr txBox="1"/>
          <p:nvPr/>
        </p:nvSpPr>
        <p:spPr>
          <a:xfrm>
            <a:off x="1430592" y="1052224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Збиткова діяльність як своєрідний індикатор комерційно нераціональної операції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AE01F18-9ED1-AF0B-3050-512CF27B009E}"/>
              </a:ext>
            </a:extLst>
          </p:cNvPr>
          <p:cNvSpPr txBox="1"/>
          <p:nvPr/>
        </p:nvSpPr>
        <p:spPr>
          <a:xfrm>
            <a:off x="619433" y="1960800"/>
            <a:ext cx="10491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 розуміти, що сам факт збиткової діяльності суб’єкта господарювання в цілому або наявності окремих збиткових операціях </a:t>
            </a:r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вказує на відсутність розумної економічної причини (ділової мети)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177BF18-B304-22D9-7C94-E00B626EA352}"/>
              </a:ext>
            </a:extLst>
          </p:cNvPr>
          <p:cNvSpPr txBox="1"/>
          <p:nvPr/>
        </p:nvSpPr>
        <p:spPr>
          <a:xfrm>
            <a:off x="2598174" y="2718543"/>
            <a:ext cx="67449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Збиткова діяльність, зокрема, може бути викликана: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0EF2935-5F9C-E007-3A29-DC022296A6A4}"/>
              </a:ext>
            </a:extLst>
          </p:cNvPr>
          <p:cNvSpPr txBox="1"/>
          <p:nvPr/>
        </p:nvSpPr>
        <p:spPr>
          <a:xfrm>
            <a:off x="1147918" y="3054440"/>
            <a:ext cx="9896163" cy="31239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стратегією проникнення на нові ринки збуту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ctr">
              <a:buFont typeface="Wingdings" panose="05000000000000000000" pitchFamily="2" charset="2"/>
              <a:buChar char="v"/>
            </a:pPr>
            <a:endParaRPr lang="uk-UA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економічними умовами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(зміни в економічному середовищі, такі як рецесія або інфляція, можуть негативно вплинути на прибутковість підприємства)</a:t>
            </a:r>
          </a:p>
          <a:p>
            <a:pPr marL="171450" indent="-171450" algn="ctr">
              <a:buFont typeface="Wingdings" panose="05000000000000000000" pitchFamily="2" charset="2"/>
              <a:buChar char="v"/>
            </a:pPr>
            <a:endParaRPr lang="uk-UA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низьким попитом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(якщо попит на продукцію або послуги підприємства знижується, це може призвести до зменшення доходів або збитків)</a:t>
            </a:r>
          </a:p>
          <a:p>
            <a:pPr marL="171450" indent="-171450" algn="ctr">
              <a:buFont typeface="Wingdings" panose="05000000000000000000" pitchFamily="2" charset="2"/>
              <a:buChar char="v"/>
            </a:pPr>
            <a:endParaRPr lang="uk-UA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високою конкретністю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(сильна конкуренція на ринку може знизити частку ринку підприємства і його прибутковість)</a:t>
            </a:r>
          </a:p>
          <a:p>
            <a:pPr marL="171450" indent="-171450" algn="ctr">
              <a:buFont typeface="Wingdings" panose="05000000000000000000" pitchFamily="2" charset="2"/>
              <a:buChar char="v"/>
            </a:pPr>
            <a:endParaRPr lang="uk-UA" sz="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ctr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неефективне управлінням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(погане управління ресурсами, неправильне планування або стратегічні помилки можуть також бути причиною збиткової діяльності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46B988-3B6B-14EF-627D-10F2FF76F52F}"/>
              </a:ext>
            </a:extLst>
          </p:cNvPr>
          <p:cNvSpPr txBox="1"/>
          <p:nvPr/>
        </p:nvSpPr>
        <p:spPr>
          <a:xfrm>
            <a:off x="422787" y="6178372"/>
            <a:ext cx="11385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відсутністю додаткових доказів збиткова діяльність НЕ може розглядатись як самодостатній критерій відсутності розумної економічної причини (ділової мети)</a:t>
            </a:r>
          </a:p>
        </p:txBody>
      </p:sp>
    </p:spTree>
    <p:extLst>
      <p:ext uri="{BB962C8B-B14F-4D97-AF65-F5344CB8AC3E}">
        <p14:creationId xmlns:p14="http://schemas.microsoft.com/office/powerpoint/2010/main" val="667838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Пряма сполучна лінія 16">
            <a:extLst>
              <a:ext uri="{FF2B5EF4-FFF2-40B4-BE49-F238E27FC236}">
                <a16:creationId xmlns:a16="http://schemas.microsoft.com/office/drawing/2014/main" id="{09B2F52E-8D9E-F2B7-1F14-7E494FF5CCE3}"/>
              </a:ext>
            </a:extLst>
          </p:cNvPr>
          <p:cNvCxnSpPr/>
          <p:nvPr/>
        </p:nvCxnSpPr>
        <p:spPr>
          <a:xfrm>
            <a:off x="2492477" y="4192689"/>
            <a:ext cx="0" cy="1541664"/>
          </a:xfrm>
          <a:prstGeom prst="line">
            <a:avLst/>
          </a:prstGeom>
          <a:ln w="9525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189C1C6-6842-DCFF-1389-0810E6DB99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9C38BDD-1D01-9955-48BF-5392A0116CDD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10D6832-5F71-0D1E-7902-FC853F714C01}"/>
              </a:ext>
            </a:extLst>
          </p:cNvPr>
          <p:cNvSpPr txBox="1"/>
          <p:nvPr/>
        </p:nvSpPr>
        <p:spPr>
          <a:xfrm>
            <a:off x="1494503" y="1166016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Ідентифікація розумної економічної причини (ділової мети) в проведених операціях</a:t>
            </a:r>
          </a:p>
        </p:txBody>
      </p:sp>
      <p:pic>
        <p:nvPicPr>
          <p:cNvPr id="8" name="Графіка 7" descr="Badge 1 with solid fill">
            <a:extLst>
              <a:ext uri="{FF2B5EF4-FFF2-40B4-BE49-F238E27FC236}">
                <a16:creationId xmlns:a16="http://schemas.microsoft.com/office/drawing/2014/main" id="{265944F3-2B1F-22EA-C5FC-5FC671E464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29378" y="2447697"/>
            <a:ext cx="776749" cy="77674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366C03-41D2-5291-BC55-A329F43713A8}"/>
              </a:ext>
            </a:extLst>
          </p:cNvPr>
          <p:cNvSpPr txBox="1"/>
          <p:nvPr/>
        </p:nvSpPr>
        <p:spPr>
          <a:xfrm>
            <a:off x="781662" y="2512905"/>
            <a:ext cx="51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Окреслення фактично здійсненої операції відповідно до її суті, а не форми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93A6EF-28D1-692A-0931-3599F20FD53A}"/>
              </a:ext>
            </a:extLst>
          </p:cNvPr>
          <p:cNvSpPr txBox="1"/>
          <p:nvPr/>
        </p:nvSpPr>
        <p:spPr>
          <a:xfrm>
            <a:off x="6282813" y="2174444"/>
            <a:ext cx="56338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Проведення комплексного аналізу операції з урахування виконуваних функцій, понесених  ризиків та використаних активів на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виявлення </a:t>
            </a:r>
            <a:r>
              <a:rPr lang="ru-RU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фактів здійснення операцій, які не мають документального</a:t>
            </a:r>
            <a:r>
              <a:rPr lang="ru-RU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i="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оформлення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998FCFC-4A98-DBE8-695A-2AD3B7AD0EAD}"/>
              </a:ext>
            </a:extLst>
          </p:cNvPr>
          <p:cNvSpPr txBox="1"/>
          <p:nvPr/>
        </p:nvSpPr>
        <p:spPr>
          <a:xfrm>
            <a:off x="766914" y="3534208"/>
            <a:ext cx="345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</a:p>
        </p:txBody>
      </p:sp>
      <p:pic>
        <p:nvPicPr>
          <p:cNvPr id="12" name="Графіка 11" descr="Bank with solid fill">
            <a:extLst>
              <a:ext uri="{FF2B5EF4-FFF2-40B4-BE49-F238E27FC236}">
                <a16:creationId xmlns:a16="http://schemas.microsoft.com/office/drawing/2014/main" id="{C7EBBBE4-2FEF-0570-9E5B-D15A583905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539612" y="4644404"/>
            <a:ext cx="914400" cy="91440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4434421-D7FD-5EE0-D517-1543BC0EB3E6}"/>
              </a:ext>
            </a:extLst>
          </p:cNvPr>
          <p:cNvSpPr txBox="1"/>
          <p:nvPr/>
        </p:nvSpPr>
        <p:spPr>
          <a:xfrm>
            <a:off x="329378" y="4258549"/>
            <a:ext cx="14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А</a:t>
            </a:r>
          </a:p>
        </p:txBody>
      </p:sp>
      <p:pic>
        <p:nvPicPr>
          <p:cNvPr id="14" name="Графіка 13" descr="Bank with solid fill">
            <a:extLst>
              <a:ext uri="{FF2B5EF4-FFF2-40B4-BE49-F238E27FC236}">
                <a16:creationId xmlns:a16="http://schemas.microsoft.com/office/drawing/2014/main" id="{56EBAE03-6D35-FB9C-9944-91D16CF069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11275" y="4562021"/>
            <a:ext cx="914400" cy="91440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B3A341D-ACDC-8AB3-9E48-F851D6D27AAE}"/>
              </a:ext>
            </a:extLst>
          </p:cNvPr>
          <p:cNvSpPr txBox="1"/>
          <p:nvPr/>
        </p:nvSpPr>
        <p:spPr>
          <a:xfrm>
            <a:off x="3347882" y="4288833"/>
            <a:ext cx="1492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Б</a:t>
            </a:r>
          </a:p>
        </p:txBody>
      </p:sp>
      <p:cxnSp>
        <p:nvCxnSpPr>
          <p:cNvPr id="21" name="Пряма зі стрілкою 20">
            <a:extLst>
              <a:ext uri="{FF2B5EF4-FFF2-40B4-BE49-F238E27FC236}">
                <a16:creationId xmlns:a16="http://schemas.microsoft.com/office/drawing/2014/main" id="{8888FD98-D4C3-481C-A9DB-AAE0E98B8BFF}"/>
              </a:ext>
            </a:extLst>
          </p:cNvPr>
          <p:cNvCxnSpPr>
            <a:cxnSpLocks/>
          </p:cNvCxnSpPr>
          <p:nvPr/>
        </p:nvCxnSpPr>
        <p:spPr>
          <a:xfrm>
            <a:off x="1558413" y="5096541"/>
            <a:ext cx="178455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4EEC3DEC-D02D-5F63-3CE5-AD0833A60D9A}"/>
              </a:ext>
            </a:extLst>
          </p:cNvPr>
          <p:cNvSpPr txBox="1"/>
          <p:nvPr/>
        </p:nvSpPr>
        <p:spPr>
          <a:xfrm>
            <a:off x="84204" y="5475165"/>
            <a:ext cx="1784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Сінгапур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48B68D3-01D6-48D3-7C9F-65D5BDE619DF}"/>
              </a:ext>
            </a:extLst>
          </p:cNvPr>
          <p:cNvSpPr txBox="1"/>
          <p:nvPr/>
        </p:nvSpPr>
        <p:spPr>
          <a:xfrm>
            <a:off x="3104537" y="5500069"/>
            <a:ext cx="17845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Україна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C875F3-9592-9D57-FC7B-0226D3A3F7E8}"/>
              </a:ext>
            </a:extLst>
          </p:cNvPr>
          <p:cNvSpPr txBox="1"/>
          <p:nvPr/>
        </p:nvSpPr>
        <p:spPr>
          <a:xfrm>
            <a:off x="1919745" y="4759243"/>
            <a:ext cx="114546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товару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851C7FC-FD53-6AE9-FF68-6FAF78CA7ABA}"/>
              </a:ext>
            </a:extLst>
          </p:cNvPr>
          <p:cNvSpPr txBox="1"/>
          <p:nvPr/>
        </p:nvSpPr>
        <p:spPr>
          <a:xfrm>
            <a:off x="4858969" y="4771182"/>
            <a:ext cx="128680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та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</a:t>
            </a:r>
          </a:p>
        </p:txBody>
      </p:sp>
      <p:cxnSp>
        <p:nvCxnSpPr>
          <p:cNvPr id="30" name="Пряма зі стрілкою 29">
            <a:extLst>
              <a:ext uri="{FF2B5EF4-FFF2-40B4-BE49-F238E27FC236}">
                <a16:creationId xmlns:a16="http://schemas.microsoft.com/office/drawing/2014/main" id="{87DB7650-18CE-3BF5-9B80-05EA19DE14DC}"/>
              </a:ext>
            </a:extLst>
          </p:cNvPr>
          <p:cNvCxnSpPr>
            <a:cxnSpLocks/>
          </p:cNvCxnSpPr>
          <p:nvPr/>
        </p:nvCxnSpPr>
        <p:spPr>
          <a:xfrm>
            <a:off x="4465999" y="5096541"/>
            <a:ext cx="403730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 зі стрілкою 31">
            <a:extLst>
              <a:ext uri="{FF2B5EF4-FFF2-40B4-BE49-F238E27FC236}">
                <a16:creationId xmlns:a16="http://schemas.microsoft.com/office/drawing/2014/main" id="{8A073C18-08DD-A6D5-6BEF-459A03402217}"/>
              </a:ext>
            </a:extLst>
          </p:cNvPr>
          <p:cNvCxnSpPr>
            <a:cxnSpLocks/>
          </p:cNvCxnSpPr>
          <p:nvPr/>
        </p:nvCxnSpPr>
        <p:spPr>
          <a:xfrm>
            <a:off x="5502373" y="5512603"/>
            <a:ext cx="0" cy="3653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D4A045E-DB45-5D76-C202-6855A0F4D3B6}"/>
              </a:ext>
            </a:extLst>
          </p:cNvPr>
          <p:cNvSpPr txBox="1"/>
          <p:nvPr/>
        </p:nvSpPr>
        <p:spPr>
          <a:xfrm>
            <a:off x="4355693" y="5918359"/>
            <a:ext cx="22406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Ідентифіковано як замовлення рекламних та маркетингових послуг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DA90CC6-661D-7CC3-019C-F042EE94E7E5}"/>
              </a:ext>
            </a:extLst>
          </p:cNvPr>
          <p:cNvSpPr txBox="1"/>
          <p:nvPr/>
        </p:nvSpPr>
        <p:spPr>
          <a:xfrm>
            <a:off x="6885048" y="3708592"/>
            <a:ext cx="5031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результат: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C8C1FB1-7C5A-FDFF-095D-33C044EFEE49}"/>
              </a:ext>
            </a:extLst>
          </p:cNvPr>
          <p:cNvSpPr txBox="1"/>
          <p:nvPr/>
        </p:nvSpPr>
        <p:spPr>
          <a:xfrm>
            <a:off x="7354535" y="4089272"/>
            <a:ext cx="432619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Операція здійснена, але документально НЕ оформлена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 укладено відповідний договір про надання послуг з контрагентом-нерезидентом)</a:t>
            </a:r>
          </a:p>
        </p:txBody>
      </p:sp>
      <p:pic>
        <p:nvPicPr>
          <p:cNvPr id="51" name="Графіка 50" descr="Clipboard Badge with solid fill">
            <a:extLst>
              <a:ext uri="{FF2B5EF4-FFF2-40B4-BE49-F238E27FC236}">
                <a16:creationId xmlns:a16="http://schemas.microsoft.com/office/drawing/2014/main" id="{01181A71-5222-EA90-BDDE-DE9ED808E44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66587" y="4033373"/>
            <a:ext cx="706409" cy="706409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255AB17B-D7EC-460B-5759-F0EDB7E62E32}"/>
              </a:ext>
            </a:extLst>
          </p:cNvPr>
          <p:cNvSpPr txBox="1"/>
          <p:nvPr/>
        </p:nvSpPr>
        <p:spPr>
          <a:xfrm>
            <a:off x="7575516" y="5143305"/>
            <a:ext cx="413105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понесла значні витрати 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замовлення відповідних послуг, які не були б відшкодовані </a:t>
            </a:r>
          </a:p>
        </p:txBody>
      </p:sp>
      <p:pic>
        <p:nvPicPr>
          <p:cNvPr id="56" name="Графіка 55" descr="Transfer1 with solid fill">
            <a:extLst>
              <a:ext uri="{FF2B5EF4-FFF2-40B4-BE49-F238E27FC236}">
                <a16:creationId xmlns:a16="http://schemas.microsoft.com/office/drawing/2014/main" id="{5485CD4F-2325-CE2C-7BB0-357B4EEA55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72251" y="4930000"/>
            <a:ext cx="727586" cy="727586"/>
          </a:xfrm>
          <a:prstGeom prst="rect">
            <a:avLst/>
          </a:prstGeom>
        </p:spPr>
      </p:pic>
      <p:pic>
        <p:nvPicPr>
          <p:cNvPr id="58" name="Графіка 57" descr="Badge Tick1 with solid fill">
            <a:extLst>
              <a:ext uri="{FF2B5EF4-FFF2-40B4-BE49-F238E27FC236}">
                <a16:creationId xmlns:a16="http://schemas.microsoft.com/office/drawing/2014/main" id="{393BD6EC-C478-2B45-016F-DDFE75E479E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936141" y="5933069"/>
            <a:ext cx="599806" cy="599806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3C2F7CCD-6C77-0082-F6EE-2FBD52057328}"/>
              </a:ext>
            </a:extLst>
          </p:cNvPr>
          <p:cNvSpPr txBox="1"/>
          <p:nvPr/>
        </p:nvSpPr>
        <p:spPr>
          <a:xfrm>
            <a:off x="7549632" y="5997563"/>
            <a:ext cx="44545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Компанії Б необхідно здійснити </a:t>
            </a:r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обґрунтування такої операції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виходячи з її змісту</a:t>
            </a:r>
          </a:p>
        </p:txBody>
      </p:sp>
    </p:spTree>
    <p:extLst>
      <p:ext uri="{BB962C8B-B14F-4D97-AF65-F5344CB8AC3E}">
        <p14:creationId xmlns:p14="http://schemas.microsoft.com/office/powerpoint/2010/main" val="1848587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Пряма зі стрілкою 31">
            <a:extLst>
              <a:ext uri="{FF2B5EF4-FFF2-40B4-BE49-F238E27FC236}">
                <a16:creationId xmlns:a16="http://schemas.microsoft.com/office/drawing/2014/main" id="{15D6E1EE-6770-4AD4-B77D-7255E7A392D5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1494505" y="5520189"/>
            <a:ext cx="2177228" cy="791743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C56FC52-E125-CC6B-0D0B-9B22116F37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BF254D9-D4EE-CF3C-C329-E25A82FB9130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1B1B2F-A5C6-F326-DD7C-C829222BDD66}"/>
              </a:ext>
            </a:extLst>
          </p:cNvPr>
          <p:cNvSpPr txBox="1"/>
          <p:nvPr/>
        </p:nvSpPr>
        <p:spPr>
          <a:xfrm>
            <a:off x="1494503" y="1166016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Ідентифікація розумної економічної причини (ділової мети) в проведених операціях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5FA2244-DF29-0D02-E4C9-3B035B87A917}"/>
              </a:ext>
            </a:extLst>
          </p:cNvPr>
          <p:cNvSpPr txBox="1"/>
          <p:nvPr/>
        </p:nvSpPr>
        <p:spPr>
          <a:xfrm>
            <a:off x="926690" y="2382251"/>
            <a:ext cx="5132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чи є доступні альтернативні варіанти замість</a:t>
            </a:r>
            <a:r>
              <a:rPr lang="uk-UA" sz="18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контрольованої операції</a:t>
            </a:r>
          </a:p>
        </p:txBody>
      </p:sp>
      <p:pic>
        <p:nvPicPr>
          <p:cNvPr id="9" name="Графіка 8" descr="Badge with solid fill">
            <a:extLst>
              <a:ext uri="{FF2B5EF4-FFF2-40B4-BE49-F238E27FC236}">
                <a16:creationId xmlns:a16="http://schemas.microsoft.com/office/drawing/2014/main" id="{391FF718-8E72-1BB6-0BE5-99009E7A4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01446" y="2302357"/>
            <a:ext cx="797641" cy="79764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F16F99F-287E-B412-73C8-9F7CFEB0D58C}"/>
              </a:ext>
            </a:extLst>
          </p:cNvPr>
          <p:cNvSpPr txBox="1"/>
          <p:nvPr/>
        </p:nvSpPr>
        <p:spPr>
          <a:xfrm>
            <a:off x="6678007" y="2201104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Провести комплексний аналіз операцій, що здійснюються суб’єктом господарювання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межах своєї звичайної діяльності з непов’язаними особами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DD629A9-C51F-43AB-F3C9-CBAC9C3F2425}"/>
              </a:ext>
            </a:extLst>
          </p:cNvPr>
          <p:cNvSpPr txBox="1"/>
          <p:nvPr/>
        </p:nvSpPr>
        <p:spPr>
          <a:xfrm>
            <a:off x="766914" y="3534208"/>
            <a:ext cx="34511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Наприклад</a:t>
            </a:r>
          </a:p>
        </p:txBody>
      </p:sp>
      <p:pic>
        <p:nvPicPr>
          <p:cNvPr id="13" name="Графіка 12" descr="Bank with solid fill">
            <a:extLst>
              <a:ext uri="{FF2B5EF4-FFF2-40B4-BE49-F238E27FC236}">
                <a16:creationId xmlns:a16="http://schemas.microsoft.com/office/drawing/2014/main" id="{C7EAF611-1B40-EE03-AE34-1D607A0427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9490" y="4187043"/>
            <a:ext cx="829597" cy="82959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5BA6839-3CBD-D960-2D02-F3258FAC46E6}"/>
              </a:ext>
            </a:extLst>
          </p:cNvPr>
          <p:cNvSpPr txBox="1"/>
          <p:nvPr/>
        </p:nvSpPr>
        <p:spPr>
          <a:xfrm>
            <a:off x="281472" y="3967656"/>
            <a:ext cx="1401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8CD584F-874A-408C-83C1-E5340993AEFB}"/>
              </a:ext>
            </a:extLst>
          </p:cNvPr>
          <p:cNvSpPr txBox="1"/>
          <p:nvPr/>
        </p:nvSpPr>
        <p:spPr>
          <a:xfrm>
            <a:off x="263036" y="5311104"/>
            <a:ext cx="1401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Б</a:t>
            </a:r>
          </a:p>
        </p:txBody>
      </p:sp>
      <p:pic>
        <p:nvPicPr>
          <p:cNvPr id="17" name="Графіка 16" descr="Bank with solid fill">
            <a:extLst>
              <a:ext uri="{FF2B5EF4-FFF2-40B4-BE49-F238E27FC236}">
                <a16:creationId xmlns:a16="http://schemas.microsoft.com/office/drawing/2014/main" id="{2C5BB896-B7FE-520C-A795-64268B5DEFB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69490" y="5520189"/>
            <a:ext cx="829597" cy="829597"/>
          </a:xfrm>
          <a:prstGeom prst="rect">
            <a:avLst/>
          </a:prstGeom>
        </p:spPr>
      </p:pic>
      <p:cxnSp>
        <p:nvCxnSpPr>
          <p:cNvPr id="19" name="Пряма сполучна лінія 18">
            <a:extLst>
              <a:ext uri="{FF2B5EF4-FFF2-40B4-BE49-F238E27FC236}">
                <a16:creationId xmlns:a16="http://schemas.microsoft.com/office/drawing/2014/main" id="{F3C3EB7B-EBFF-7F10-E92F-CDFCEDB64393}"/>
              </a:ext>
            </a:extLst>
          </p:cNvPr>
          <p:cNvCxnSpPr>
            <a:cxnSpLocks/>
          </p:cNvCxnSpPr>
          <p:nvPr/>
        </p:nvCxnSpPr>
        <p:spPr>
          <a:xfrm>
            <a:off x="2413819" y="4187043"/>
            <a:ext cx="0" cy="2489060"/>
          </a:xfrm>
          <a:prstGeom prst="line">
            <a:avLst/>
          </a:prstGeom>
          <a:ln w="19050">
            <a:solidFill>
              <a:schemeClr val="tx1"/>
            </a:solidFill>
            <a:prstDash val="lg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Графіка 20" descr="Bank with solid fill">
            <a:extLst>
              <a:ext uri="{FF2B5EF4-FFF2-40B4-BE49-F238E27FC236}">
                <a16:creationId xmlns:a16="http://schemas.microsoft.com/office/drawing/2014/main" id="{826FD097-6EE3-2846-A44A-0DEAA15C21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256934" y="4690592"/>
            <a:ext cx="829597" cy="829597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E5BA9185-46D6-D41D-DC1C-0D124AB2F9AF}"/>
              </a:ext>
            </a:extLst>
          </p:cNvPr>
          <p:cNvSpPr txBox="1"/>
          <p:nvPr/>
        </p:nvSpPr>
        <p:spPr>
          <a:xfrm>
            <a:off x="3068917" y="4417175"/>
            <a:ext cx="14010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Компанія В</a:t>
            </a:r>
          </a:p>
        </p:txBody>
      </p:sp>
      <p:cxnSp>
        <p:nvCxnSpPr>
          <p:cNvPr id="24" name="Пряма зі стрілкою 23">
            <a:extLst>
              <a:ext uri="{FF2B5EF4-FFF2-40B4-BE49-F238E27FC236}">
                <a16:creationId xmlns:a16="http://schemas.microsoft.com/office/drawing/2014/main" id="{8084B3F1-C451-A74B-9B98-40FAF998AEFA}"/>
              </a:ext>
            </a:extLst>
          </p:cNvPr>
          <p:cNvCxnSpPr>
            <a:cxnSpLocks/>
          </p:cNvCxnSpPr>
          <p:nvPr/>
        </p:nvCxnSpPr>
        <p:spPr>
          <a:xfrm>
            <a:off x="1255756" y="4623510"/>
            <a:ext cx="1818653" cy="474545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C5F0F143-216B-AB3E-BA35-84844303DDDF}"/>
              </a:ext>
            </a:extLst>
          </p:cNvPr>
          <p:cNvSpPr txBox="1"/>
          <p:nvPr/>
        </p:nvSpPr>
        <p:spPr>
          <a:xfrm>
            <a:off x="1723981" y="4649200"/>
            <a:ext cx="1090826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 (КО)</a:t>
            </a:r>
          </a:p>
        </p:txBody>
      </p:sp>
      <p:cxnSp>
        <p:nvCxnSpPr>
          <p:cNvPr id="25" name="Пряма зі стрілкою 24">
            <a:extLst>
              <a:ext uri="{FF2B5EF4-FFF2-40B4-BE49-F238E27FC236}">
                <a16:creationId xmlns:a16="http://schemas.microsoft.com/office/drawing/2014/main" id="{C9C79C38-54D0-7484-4696-714CF2B4934D}"/>
              </a:ext>
            </a:extLst>
          </p:cNvPr>
          <p:cNvCxnSpPr>
            <a:cxnSpLocks/>
          </p:cNvCxnSpPr>
          <p:nvPr/>
        </p:nvCxnSpPr>
        <p:spPr>
          <a:xfrm flipV="1">
            <a:off x="1255756" y="5387139"/>
            <a:ext cx="1861984" cy="58659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97999E0B-E076-42CC-F03D-0D7032904C54}"/>
              </a:ext>
            </a:extLst>
          </p:cNvPr>
          <p:cNvSpPr txBox="1"/>
          <p:nvPr/>
        </p:nvSpPr>
        <p:spPr>
          <a:xfrm>
            <a:off x="1682571" y="5281790"/>
            <a:ext cx="1211716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Товар, маркетингові послуги </a:t>
            </a:r>
          </a:p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(не КО)</a:t>
            </a:r>
          </a:p>
        </p:txBody>
      </p:sp>
      <p:cxnSp>
        <p:nvCxnSpPr>
          <p:cNvPr id="34" name="Пряма зі стрілкою 33">
            <a:extLst>
              <a:ext uri="{FF2B5EF4-FFF2-40B4-BE49-F238E27FC236}">
                <a16:creationId xmlns:a16="http://schemas.microsoft.com/office/drawing/2014/main" id="{884DC658-F112-BA07-9BAF-0496F3CB3CB2}"/>
              </a:ext>
            </a:extLst>
          </p:cNvPr>
          <p:cNvCxnSpPr>
            <a:cxnSpLocks/>
          </p:cNvCxnSpPr>
          <p:nvPr/>
        </p:nvCxnSpPr>
        <p:spPr>
          <a:xfrm>
            <a:off x="4130801" y="5098726"/>
            <a:ext cx="52968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644DE165-4183-993F-F825-56C4A0B98135}"/>
              </a:ext>
            </a:extLst>
          </p:cNvPr>
          <p:cNvSpPr txBox="1"/>
          <p:nvPr/>
        </p:nvSpPr>
        <p:spPr>
          <a:xfrm>
            <a:off x="4652541" y="4757106"/>
            <a:ext cx="1286808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Реалізація та </a:t>
            </a:r>
            <a:r>
              <a:rPr lang="uk-UA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просування</a:t>
            </a:r>
            <a:r>
              <a:rPr lang="uk-UA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</a:t>
            </a:r>
          </a:p>
        </p:txBody>
      </p:sp>
      <p:cxnSp>
        <p:nvCxnSpPr>
          <p:cNvPr id="40" name="Пряма зі стрілкою 39">
            <a:extLst>
              <a:ext uri="{FF2B5EF4-FFF2-40B4-BE49-F238E27FC236}">
                <a16:creationId xmlns:a16="http://schemas.microsoft.com/office/drawing/2014/main" id="{45B54815-A151-81CB-9162-9769FFBE3F56}"/>
              </a:ext>
            </a:extLst>
          </p:cNvPr>
          <p:cNvCxnSpPr>
            <a:cxnSpLocks/>
          </p:cNvCxnSpPr>
          <p:nvPr/>
        </p:nvCxnSpPr>
        <p:spPr>
          <a:xfrm>
            <a:off x="5295896" y="5520189"/>
            <a:ext cx="0" cy="3653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39718FFB-0819-EF63-0090-5F424C282F36}"/>
              </a:ext>
            </a:extLst>
          </p:cNvPr>
          <p:cNvSpPr txBox="1"/>
          <p:nvPr/>
        </p:nvSpPr>
        <p:spPr>
          <a:xfrm>
            <a:off x="4232472" y="5866565"/>
            <a:ext cx="224066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Ідентифіковано як замовлення рекламних та маркетингових послуг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53D8C93-DE9B-FAC0-EDB4-E7B8282DE99C}"/>
              </a:ext>
            </a:extLst>
          </p:cNvPr>
          <p:cNvSpPr txBox="1"/>
          <p:nvPr/>
        </p:nvSpPr>
        <p:spPr>
          <a:xfrm>
            <a:off x="6970359" y="3530075"/>
            <a:ext cx="50316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 результат: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4DFB30-9055-699C-25BC-A000397CB820}"/>
              </a:ext>
            </a:extLst>
          </p:cNvPr>
          <p:cNvSpPr txBox="1"/>
          <p:nvPr/>
        </p:nvSpPr>
        <p:spPr>
          <a:xfrm>
            <a:off x="7203895" y="3940302"/>
            <a:ext cx="48509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зіставних умовах Компанія В забезпечує укладання контракту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просування товару, що підтверджується відповідними первинними документами</a:t>
            </a:r>
          </a:p>
        </p:txBody>
      </p:sp>
      <p:pic>
        <p:nvPicPr>
          <p:cNvPr id="44" name="Графіка 43" descr="Clipboard Badge with solid fill">
            <a:extLst>
              <a:ext uri="{FF2B5EF4-FFF2-40B4-BE49-F238E27FC236}">
                <a16:creationId xmlns:a16="http://schemas.microsoft.com/office/drawing/2014/main" id="{4B987B72-F3DC-4383-1642-5EB34435169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780343" y="3915521"/>
            <a:ext cx="706409" cy="706409"/>
          </a:xfrm>
          <a:prstGeom prst="rect">
            <a:avLst/>
          </a:prstGeom>
        </p:spPr>
      </p:pic>
      <p:pic>
        <p:nvPicPr>
          <p:cNvPr id="45" name="Графіка 44" descr="Transfer1 with solid fill">
            <a:extLst>
              <a:ext uri="{FF2B5EF4-FFF2-40B4-BE49-F238E27FC236}">
                <a16:creationId xmlns:a16="http://schemas.microsoft.com/office/drawing/2014/main" id="{56578574-6822-6A9F-DACF-6CDC04E9F4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6820410" y="4917997"/>
            <a:ext cx="727586" cy="727586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9E700F3C-4E77-8E3C-A0D4-5757AAEFE51B}"/>
              </a:ext>
            </a:extLst>
          </p:cNvPr>
          <p:cNvSpPr txBox="1"/>
          <p:nvPr/>
        </p:nvSpPr>
        <p:spPr>
          <a:xfrm>
            <a:off x="7203895" y="4999063"/>
            <a:ext cx="48509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зіставних умовах Компанія В отримує економічну вигоду (прибуток)</a:t>
            </a:r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від виконання маркетингових послуг</a:t>
            </a:r>
          </a:p>
        </p:txBody>
      </p:sp>
      <p:pic>
        <p:nvPicPr>
          <p:cNvPr id="47" name="Графіка 46" descr="Badge Tick1 with solid fill">
            <a:extLst>
              <a:ext uri="{FF2B5EF4-FFF2-40B4-BE49-F238E27FC236}">
                <a16:creationId xmlns:a16="http://schemas.microsoft.com/office/drawing/2014/main" id="{49E33233-A7D2-42D5-6ACA-542C20CF6A2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6873190" y="5941650"/>
            <a:ext cx="599806" cy="599806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:a16="http://schemas.microsoft.com/office/drawing/2014/main" id="{9881B6E0-21BC-6A86-B374-57A44699B569}"/>
              </a:ext>
            </a:extLst>
          </p:cNvPr>
          <p:cNvSpPr txBox="1"/>
          <p:nvPr/>
        </p:nvSpPr>
        <p:spPr>
          <a:xfrm>
            <a:off x="7472996" y="5858672"/>
            <a:ext cx="45290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Суб’єкту господарювання необхідно проаналізувати чи здійснювали б таку операцію </a:t>
            </a:r>
            <a:r>
              <a:rPr lang="uk-UA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непов'язані особи між </a:t>
            </a:r>
            <a:r>
              <a:rPr lang="ru-RU" sz="1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собою</a:t>
            </a:r>
            <a:endParaRPr lang="uk-UA" sz="1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5" name="Графіка 34" descr="Transfer1 with solid fill">
            <a:extLst>
              <a:ext uri="{FF2B5EF4-FFF2-40B4-BE49-F238E27FC236}">
                <a16:creationId xmlns:a16="http://schemas.microsoft.com/office/drawing/2014/main" id="{EB12120D-37FA-44C1-841D-0F00E4270C1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32506" y="5558788"/>
            <a:ext cx="400110" cy="400110"/>
          </a:xfrm>
          <a:prstGeom prst="rect">
            <a:avLst/>
          </a:prstGeom>
        </p:spPr>
      </p:pic>
      <p:cxnSp>
        <p:nvCxnSpPr>
          <p:cNvPr id="37" name="Пряма зі стрілкою 36">
            <a:extLst>
              <a:ext uri="{FF2B5EF4-FFF2-40B4-BE49-F238E27FC236}">
                <a16:creationId xmlns:a16="http://schemas.microsoft.com/office/drawing/2014/main" id="{A8750E1B-E3B4-4041-9C03-DBC0980CEC83}"/>
              </a:ext>
            </a:extLst>
          </p:cNvPr>
          <p:cNvCxnSpPr>
            <a:cxnSpLocks/>
          </p:cNvCxnSpPr>
          <p:nvPr/>
        </p:nvCxnSpPr>
        <p:spPr>
          <a:xfrm flipH="1" flipV="1">
            <a:off x="1804371" y="4378380"/>
            <a:ext cx="1464984" cy="491187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9" name="Графіка 48" descr="Close with solid fill">
            <a:extLst>
              <a:ext uri="{FF2B5EF4-FFF2-40B4-BE49-F238E27FC236}">
                <a16:creationId xmlns:a16="http://schemas.microsoft.com/office/drawing/2014/main" id="{3328BB68-1BD6-45DD-8C30-422AC5049039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2771073" y="4621930"/>
            <a:ext cx="283508" cy="283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11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27F94A2-02C8-88AE-30F7-B4CD746B77BD}"/>
              </a:ext>
            </a:extLst>
          </p:cNvPr>
          <p:cNvSpPr txBox="1"/>
          <p:nvPr/>
        </p:nvSpPr>
        <p:spPr>
          <a:xfrm>
            <a:off x="1415844" y="1362240"/>
            <a:ext cx="100977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Рекомендації для належного обґрунтування наявності розумної </a:t>
            </a:r>
            <a:r>
              <a:rPr lang="uk-UA" sz="2400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економічної причини (ділової мети)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006146F-2411-1F4F-9F43-BE0DBD0E4D1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4793" b="24794"/>
          <a:stretch/>
        </p:blipFill>
        <p:spPr>
          <a:xfrm>
            <a:off x="71284" y="110638"/>
            <a:ext cx="2379406" cy="119953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B991F57-5DEF-C344-F164-EC525FB0F396}"/>
              </a:ext>
            </a:extLst>
          </p:cNvPr>
          <p:cNvSpPr txBox="1"/>
          <p:nvPr/>
        </p:nvSpPr>
        <p:spPr>
          <a:xfrm>
            <a:off x="2598174" y="418018"/>
            <a:ext cx="4139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податкова служба України</a:t>
            </a:r>
          </a:p>
          <a:p>
            <a:r>
              <a:rPr lang="uk-UA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Головне управління ДПС у місті Києві</a:t>
            </a:r>
          </a:p>
        </p:txBody>
      </p:sp>
      <p:pic>
        <p:nvPicPr>
          <p:cNvPr id="8" name="Графіка 7" descr="Badge 1 outline">
            <a:extLst>
              <a:ext uri="{FF2B5EF4-FFF2-40B4-BE49-F238E27FC236}">
                <a16:creationId xmlns:a16="http://schemas.microsoft.com/office/drawing/2014/main" id="{F87CA5FB-B15A-09C0-CCD5-A348D9B145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9886" y="2278214"/>
            <a:ext cx="715297" cy="7152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FC269F-5F77-0D65-552D-F23948CEC9C3}"/>
              </a:ext>
            </a:extLst>
          </p:cNvPr>
          <p:cNvSpPr txBox="1"/>
          <p:nvPr/>
        </p:nvSpPr>
        <p:spPr>
          <a:xfrm>
            <a:off x="678427" y="2174197"/>
            <a:ext cx="45793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b="1" i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роаналізувати та забезпечити документальне оформлення операцій відповідно до їх суті та змісту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A773C7-E810-4581-6446-F6B0D73412F9}"/>
              </a:ext>
            </a:extLst>
          </p:cNvPr>
          <p:cNvSpPr txBox="1"/>
          <p:nvPr/>
        </p:nvSpPr>
        <p:spPr>
          <a:xfrm>
            <a:off x="6096000" y="2275344"/>
            <a:ext cx="578136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 належним чином оформлених первинних документів (договори та контракти, специфікації, додаткові угоди, рахунки-фактури, акти приймання-передачі тощо)</a:t>
            </a:r>
          </a:p>
        </p:txBody>
      </p:sp>
      <p:pic>
        <p:nvPicPr>
          <p:cNvPr id="13" name="Графіка 12" descr="Badge outline">
            <a:extLst>
              <a:ext uri="{FF2B5EF4-FFF2-40B4-BE49-F238E27FC236}">
                <a16:creationId xmlns:a16="http://schemas.microsoft.com/office/drawing/2014/main" id="{0D394A0D-C6D6-CFBB-D61B-4345CA4D27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5026" y="3329366"/>
            <a:ext cx="710157" cy="71015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3F33707-FF1C-BB84-3609-D501D09E3785}"/>
              </a:ext>
            </a:extLst>
          </p:cNvPr>
          <p:cNvSpPr txBox="1"/>
          <p:nvPr/>
        </p:nvSpPr>
        <p:spPr>
          <a:xfrm>
            <a:off x="596135" y="3458152"/>
            <a:ext cx="4493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Проводити системний огляд та аналіз кон'юнктури ринку</a:t>
            </a:r>
            <a:endParaRPr lang="uk-UA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7C1464-3827-4D3D-CD1E-BCE1E8B6D1B4}"/>
              </a:ext>
            </a:extLst>
          </p:cNvPr>
          <p:cNvSpPr txBox="1"/>
          <p:nvPr/>
        </p:nvSpPr>
        <p:spPr>
          <a:xfrm>
            <a:off x="6132480" y="3369584"/>
            <a:ext cx="57813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 інформації зі спеціалізованих видань, статистичних даних, інформаційно-аналітичних </a:t>
            </a:r>
            <a:r>
              <a:rPr lang="uk-UA" sz="17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агенст</a:t>
            </a:r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</a:t>
            </a:r>
          </a:p>
        </p:txBody>
      </p:sp>
      <p:pic>
        <p:nvPicPr>
          <p:cNvPr id="18" name="Графіка 17" descr="Clipboard Mixed with solid fill">
            <a:extLst>
              <a:ext uri="{FF2B5EF4-FFF2-40B4-BE49-F238E27FC236}">
                <a16:creationId xmlns:a16="http://schemas.microsoft.com/office/drawing/2014/main" id="{73A2E779-A6AE-E38E-8EF6-AE7ACBAA8EF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385843" y="2234384"/>
            <a:ext cx="710157" cy="710157"/>
          </a:xfrm>
          <a:prstGeom prst="rect">
            <a:avLst/>
          </a:prstGeom>
        </p:spPr>
      </p:pic>
      <p:pic>
        <p:nvPicPr>
          <p:cNvPr id="20" name="Графіка 19" descr="Hockey Stick Curve Graph with solid fill">
            <a:extLst>
              <a:ext uri="{FF2B5EF4-FFF2-40B4-BE49-F238E27FC236}">
                <a16:creationId xmlns:a16="http://schemas.microsoft.com/office/drawing/2014/main" id="{1BE98E16-D3C9-B77F-76F0-A82C74A0D54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422323" y="3303166"/>
            <a:ext cx="710157" cy="710157"/>
          </a:xfrm>
          <a:prstGeom prst="rect">
            <a:avLst/>
          </a:prstGeom>
        </p:spPr>
      </p:pic>
      <p:pic>
        <p:nvPicPr>
          <p:cNvPr id="22" name="Графіка 21" descr="Badge 3 outline">
            <a:extLst>
              <a:ext uri="{FF2B5EF4-FFF2-40B4-BE49-F238E27FC236}">
                <a16:creationId xmlns:a16="http://schemas.microsoft.com/office/drawing/2014/main" id="{BD473AB1-2754-D6A4-4234-A0681165AC6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97315" y="4232445"/>
            <a:ext cx="710156" cy="710156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F1D6AA19-FBC2-AB22-FB03-D40675AF6AE8}"/>
              </a:ext>
            </a:extLst>
          </p:cNvPr>
          <p:cNvSpPr txBox="1"/>
          <p:nvPr/>
        </p:nvSpPr>
        <p:spPr>
          <a:xfrm>
            <a:off x="739877" y="4297405"/>
            <a:ext cx="4205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Здійснювати розрахунки економічного ефекту від контрольованих операцій</a:t>
            </a:r>
            <a:endParaRPr lang="uk-UA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2FCA27E-E533-E91D-2E75-66F061F1D53A}"/>
              </a:ext>
            </a:extLst>
          </p:cNvPr>
          <p:cNvSpPr txBox="1"/>
          <p:nvPr/>
        </p:nvSpPr>
        <p:spPr>
          <a:xfrm>
            <a:off x="6195774" y="4085467"/>
            <a:ext cx="5663381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підставі регістрів бухгалтерського обліку визначити збиткові операції та/або операції, які не забезпечили приріст активів (їх збереження)</a:t>
            </a:r>
          </a:p>
        </p:txBody>
      </p:sp>
      <p:pic>
        <p:nvPicPr>
          <p:cNvPr id="31" name="Графіка 30" descr="Bar chart with solid fill">
            <a:extLst>
              <a:ext uri="{FF2B5EF4-FFF2-40B4-BE49-F238E27FC236}">
                <a16:creationId xmlns:a16="http://schemas.microsoft.com/office/drawing/2014/main" id="{42099880-784D-FB8E-C940-7C8CF295C9CB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385843" y="4131393"/>
            <a:ext cx="717975" cy="717975"/>
          </a:xfrm>
          <a:prstGeom prst="rect">
            <a:avLst/>
          </a:prstGeom>
        </p:spPr>
      </p:pic>
      <p:pic>
        <p:nvPicPr>
          <p:cNvPr id="33" name="Графіка 32" descr="Badge 4 outline">
            <a:extLst>
              <a:ext uri="{FF2B5EF4-FFF2-40B4-BE49-F238E27FC236}">
                <a16:creationId xmlns:a16="http://schemas.microsoft.com/office/drawing/2014/main" id="{886B7CA8-CE25-4868-31D0-106A714639C2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128042" y="5135523"/>
            <a:ext cx="736187" cy="736187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6C9CF969-9A24-4453-5970-274141C038B6}"/>
              </a:ext>
            </a:extLst>
          </p:cNvPr>
          <p:cNvSpPr txBox="1"/>
          <p:nvPr/>
        </p:nvSpPr>
        <p:spPr>
          <a:xfrm>
            <a:off x="452393" y="5269411"/>
            <a:ext cx="4331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Розробити та затвердити бізнес-стратегію</a:t>
            </a:r>
            <a:endParaRPr lang="uk-UA" b="1" i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7EBEAA1-0D3D-8BCA-5A1F-02C491BBCAD6}"/>
              </a:ext>
            </a:extLst>
          </p:cNvPr>
          <p:cNvSpPr txBox="1"/>
          <p:nvPr/>
        </p:nvSpPr>
        <p:spPr>
          <a:xfrm>
            <a:off x="6096000" y="5023189"/>
            <a:ext cx="58499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умови, що операції не мали економічного ефекту у звітному періоді, мати розроблену та затверджену бізнес-стратегію, що свідчить про отримання економічних вигід у майбутньому</a:t>
            </a:r>
          </a:p>
        </p:txBody>
      </p:sp>
      <p:pic>
        <p:nvPicPr>
          <p:cNvPr id="37" name="Графіка 36" descr="Clipboard with solid fill">
            <a:extLst>
              <a:ext uri="{FF2B5EF4-FFF2-40B4-BE49-F238E27FC236}">
                <a16:creationId xmlns:a16="http://schemas.microsoft.com/office/drawing/2014/main" id="{0BD8A1F9-E94B-1123-BA69-99DFC5CFC578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5437046" y="4995624"/>
            <a:ext cx="736187" cy="736187"/>
          </a:xfrm>
          <a:prstGeom prst="rect">
            <a:avLst/>
          </a:prstGeom>
        </p:spPr>
      </p:pic>
      <p:pic>
        <p:nvPicPr>
          <p:cNvPr id="39" name="Графіка 38" descr="Badge 5 with solid fill">
            <a:extLst>
              <a:ext uri="{FF2B5EF4-FFF2-40B4-BE49-F238E27FC236}">
                <a16:creationId xmlns:a16="http://schemas.microsoft.com/office/drawing/2014/main" id="{E66D1A3A-F695-DD83-00A2-375CD6E7477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154072" y="5959775"/>
            <a:ext cx="736187" cy="736187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53A06CD4-E501-C865-4BEE-B156C4E4AB44}"/>
              </a:ext>
            </a:extLst>
          </p:cNvPr>
          <p:cNvSpPr txBox="1"/>
          <p:nvPr/>
        </p:nvSpPr>
        <p:spPr>
          <a:xfrm>
            <a:off x="452393" y="6124215"/>
            <a:ext cx="11585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i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Підготувати обґрунтування наявності ділової мети в контрольованих операцій в документації з трансфертного ціноутворення </a:t>
            </a:r>
            <a:endParaRPr lang="uk-UA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8482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1431</Words>
  <Application>Microsoft Office PowerPoint</Application>
  <PresentationFormat>Широкий екран</PresentationFormat>
  <Paragraphs>128</Paragraphs>
  <Slides>11</Slides>
  <Notes>2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Times New Roman</vt:lpstr>
      <vt:lpstr>Wingdings</vt:lpstr>
      <vt:lpstr>Тема Office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Богдана Романенко</dc:creator>
  <cp:lastModifiedBy>Костянтин Кравчук</cp:lastModifiedBy>
  <cp:revision>173</cp:revision>
  <dcterms:created xsi:type="dcterms:W3CDTF">2024-09-11T18:33:33Z</dcterms:created>
  <dcterms:modified xsi:type="dcterms:W3CDTF">2025-03-26T15:29:49Z</dcterms:modified>
</cp:coreProperties>
</file>