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0"/>
  </p:notesMasterIdLst>
  <p:sldIdLst>
    <p:sldId id="256" r:id="rId4"/>
    <p:sldId id="366" r:id="rId5"/>
    <p:sldId id="367" r:id="rId6"/>
    <p:sldId id="368" r:id="rId7"/>
    <p:sldId id="325" r:id="rId8"/>
    <p:sldId id="328" r:id="rId9"/>
    <p:sldId id="326" r:id="rId10"/>
    <p:sldId id="327" r:id="rId11"/>
    <p:sldId id="329" r:id="rId12"/>
    <p:sldId id="330" r:id="rId13"/>
    <p:sldId id="331" r:id="rId14"/>
    <p:sldId id="332" r:id="rId15"/>
    <p:sldId id="302" r:id="rId16"/>
    <p:sldId id="303" r:id="rId17"/>
    <p:sldId id="304" r:id="rId18"/>
    <p:sldId id="272" r:id="rId19"/>
    <p:sldId id="333" r:id="rId21"/>
    <p:sldId id="334" r:id="rId22"/>
    <p:sldId id="335" r:id="rId23"/>
    <p:sldId id="336" r:id="rId24"/>
    <p:sldId id="358" r:id="rId25"/>
    <p:sldId id="359" r:id="rId26"/>
    <p:sldId id="360" r:id="rId27"/>
    <p:sldId id="361" r:id="rId28"/>
    <p:sldId id="362" r:id="rId29"/>
    <p:sldId id="363" r:id="rId30"/>
    <p:sldId id="364" r:id="rId31"/>
    <p:sldId id="365" r:id="rId32"/>
    <p:sldId id="275" r:id="rId33"/>
    <p:sldId id="273" r:id="rId34"/>
    <p:sldId id="310" r:id="rId35"/>
    <p:sldId id="309" r:id="rId36"/>
    <p:sldId id="313" r:id="rId37"/>
    <p:sldId id="314" r:id="rId38"/>
    <p:sldId id="316"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05" r:id="rId71"/>
    <p:sldId id="406" r:id="rId72"/>
    <p:sldId id="407" r:id="rId73"/>
    <p:sldId id="408" r:id="rId74"/>
    <p:sldId id="409" r:id="rId75"/>
    <p:sldId id="410" r:id="rId76"/>
    <p:sldId id="429" r:id="rId77"/>
    <p:sldId id="430" r:id="rId78"/>
    <p:sldId id="431" r:id="rId79"/>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guide id="3" orient="horz" pos="3982" userDrawn="1">
          <p15:clr>
            <a:srgbClr val="A4A3A4"/>
          </p15:clr>
        </p15:guide>
        <p15:guide id="4" orient="horz" pos="1071" userDrawn="1">
          <p15:clr>
            <a:srgbClr val="A4A3A4"/>
          </p15:clr>
        </p15:guide>
        <p15:guide id="5" pos="7333" userDrawn="1">
          <p15:clr>
            <a:srgbClr val="A4A3A4"/>
          </p15:clr>
        </p15:guide>
        <p15:guide id="6" orient="horz" pos="754" userDrawn="1">
          <p15:clr>
            <a:srgbClr val="A4A3A4"/>
          </p15:clr>
        </p15:guide>
        <p15:guide id="7"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E9EBF5"/>
    <a:srgbClr val="E9EBF7"/>
    <a:srgbClr val="DFE0E5"/>
    <a:srgbClr val="E9EDF0"/>
    <a:srgbClr val="F5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5"/>
    <p:restoredTop sz="94660"/>
  </p:normalViewPr>
  <p:slideViewPr>
    <p:cSldViewPr showGuides="1">
      <p:cViewPr varScale="1">
        <p:scale>
          <a:sx n="72" d="100"/>
          <a:sy n="72" d="100"/>
        </p:scale>
        <p:origin x="1018" y="72"/>
      </p:cViewPr>
      <p:guideLst>
        <p:guide orient="horz" pos="2160"/>
        <p:guide pos="302"/>
        <p:guide orient="horz" pos="3982"/>
        <p:guide orient="horz" pos="1071"/>
        <p:guide pos="7333"/>
        <p:guide orient="horz" pos="754"/>
        <p:guide orient="horz" pos="3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09083275-57FB-4032-8AD4-1F8D9A185EE9}" type="datetimeFigureOut">
              <a:rPr kumimoji="0" lang="uk-UA" sz="1200" b="0" i="0" u="none" strike="noStrike" kern="1200" cap="none" spc="0" normalizeH="0" baseline="0" noProof="0">
                <a:ln>
                  <a:noFill/>
                </a:ln>
                <a:solidFill>
                  <a:schemeClr val="tx1"/>
                </a:solidFill>
                <a:effectLst/>
                <a:uLnTx/>
                <a:uFillTx/>
                <a:latin typeface="+mn-lt"/>
                <a:ea typeface="+mn-ea"/>
                <a:cs typeface="+mn-cs"/>
              </a:rPr>
            </a:fld>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Клацніть, щоб відредагувати стилі зразків тексту</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Другий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Третій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Четвертий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uk-UA" sz="1200" b="0" i="0" u="none" strike="noStrike" kern="1200" cap="none" spc="0" normalizeH="0" baseline="0" noProof="0">
                <a:ln>
                  <a:noFill/>
                </a:ln>
                <a:solidFill>
                  <a:schemeClr val="tx1"/>
                </a:solidFill>
                <a:effectLst/>
                <a:uLnTx/>
                <a:uFillTx/>
                <a:latin typeface="+mn-lt"/>
                <a:ea typeface="+mn-ea"/>
                <a:cs typeface="+mn-cs"/>
              </a:rPr>
              <a:t>П’ятий рівень</a:t>
            </a: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6" name="Місце для нижнього колонтитула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uk-UA" sz="1200" b="0" i="0" u="none" strike="noStrike" kern="1200" cap="none" spc="0" normalizeH="0" baseline="0" noProof="0">
              <a:ln>
                <a:noFill/>
              </a:ln>
              <a:solidFill>
                <a:schemeClr val="tx1"/>
              </a:solidFill>
              <a:effectLst/>
              <a:uLnTx/>
              <a:uFillTx/>
              <a:latin typeface="+mn-lt"/>
              <a:ea typeface="+mn-ea"/>
              <a:cs typeface="+mn-cs"/>
            </a:endParaRPr>
          </a:p>
        </p:txBody>
      </p:sp>
      <p:sp>
        <p:nvSpPr>
          <p:cNvPr id="7" name="Місце для номера слайда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fontAlgn="base" hangingPunct="1">
              <a:buNone/>
            </a:pPr>
            <a:fld id="{9A0DB2DC-4C9A-4742-B13C-FB6460FD3503}" type="slidenum">
              <a:rPr lang="uk-UA" altLang="x-none" sz="1200" strike="noStrike" noProof="1" dirty="0">
                <a:latin typeface="Calibri" panose="020F0502020204030204" pitchFamily="34" charset="0"/>
                <a:ea typeface="+mn-ea"/>
                <a:cs typeface="+mn-cs"/>
              </a:rPr>
            </a:fld>
            <a:endParaRPr lang="uk-UA" altLang="x-none"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Місце для зображення 1"/>
          <p:cNvSpPr>
            <a:spLocks noGrp="1" noRot="1" noChangeAspect="1" noTextEdit="1"/>
          </p:cNvSpPr>
          <p:nvPr>
            <p:ph type="sldImg"/>
          </p:nvPr>
        </p:nvSpPr>
        <p:spPr>
          <a:ln>
            <a:solidFill>
              <a:srgbClr val="000000"/>
            </a:solidFill>
            <a:miter/>
          </a:ln>
        </p:spPr>
      </p:sp>
      <p:sp>
        <p:nvSpPr>
          <p:cNvPr id="23554" name="Місце для нотаток 2"/>
          <p:cNvSpPr>
            <a:spLocks noGrp="1"/>
          </p:cNvSpPr>
          <p:nvPr>
            <p:ph type="body"/>
          </p:nvPr>
        </p:nvSpPr>
        <p:spPr>
          <a:noFill/>
          <a:ln>
            <a:noFill/>
          </a:ln>
        </p:spPr>
        <p:txBody>
          <a:bodyPr wrap="square" lIns="91440" tIns="45720" rIns="91440" bIns="45720" anchor="t" anchorCtr="0"/>
          <a:p>
            <a:pPr lvl="0" eaLnBrk="1" hangingPunct="1">
              <a:spcBef>
                <a:spcPct val="0"/>
              </a:spcBef>
            </a:pPr>
            <a:endParaRPr lang="uk-UA" altLang="uk-UA" dirty="0"/>
          </a:p>
        </p:txBody>
      </p:sp>
      <p:sp>
        <p:nvSpPr>
          <p:cNvPr id="23555" name="Місце для номера слайда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eaLnBrk="1" hangingPunct="1"/>
            <a:fld id="{9A0DB2DC-4C9A-4742-B13C-FB6460FD3503}" type="slidenum">
              <a:rPr lang="uk-UA" altLang="uk-UA" sz="1200" dirty="0"/>
            </a:fld>
            <a:endParaRPr lang="uk-UA" altLang="uk-UA"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uk-UA" strike="noStrike" noProof="1"/>
              <a:t>Клацніть, щоб редагувати стиль зразка підзаголовка</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uk-UA" strike="noStrike" noProof="1"/>
              <a:t>Клацніть, щоб редагувати стиль зразка підзаголовка</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uk-UA" strike="noStrike" noProof="1"/>
              <a:t>Клацніть, щоб відредагувати стилі зразків тексту</a:t>
            </a:r>
            <a:endParaRPr lang="uk-UA" strike="noStrike" noProof="1"/>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sz="half" idx="1" hasCustomPrompt="1"/>
          </p:nvPr>
        </p:nvSpPr>
        <p:spPr>
          <a:xfrm>
            <a:off x="838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Content Placeholder 3"/>
          <p:cNvSpPr>
            <a:spLocks noGrp="1"/>
          </p:cNvSpPr>
          <p:nvPr>
            <p:ph sz="half" idx="2" hasCustomPrompt="1"/>
          </p:nvPr>
        </p:nvSpPr>
        <p:spPr>
          <a:xfrm>
            <a:off x="6172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4" name="Content Placeholder 3"/>
          <p:cNvSpPr>
            <a:spLocks noGrp="1"/>
          </p:cNvSpPr>
          <p:nvPr>
            <p:ph sz="half" idx="2" hasCustomPrompt="1"/>
          </p:nvPr>
        </p:nvSpPr>
        <p:spPr>
          <a:xfrm>
            <a:off x="839788" y="2505075"/>
            <a:ext cx="5157787"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6" name="Content Placeholder 5"/>
          <p:cNvSpPr>
            <a:spLocks noGrp="1"/>
          </p:cNvSpPr>
          <p:nvPr>
            <p:ph sz="quarter" idx="4" hasCustomPrompt="1"/>
          </p:nvPr>
        </p:nvSpPr>
        <p:spPr>
          <a:xfrm>
            <a:off x="6172200" y="2505075"/>
            <a:ext cx="5183188"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Picture Placeholder 2"/>
          <p:cNvSpPr>
            <a:spLocks noGrp="1" noChangeAspect="1"/>
          </p:cNvSpPr>
          <p:nvPr>
            <p:ph type="pic" idx="1" hasCustomPrompt="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uk-UA" sz="3200" b="0" i="0" u="none" strike="noStrike" kern="1200" cap="none" spc="0" normalizeH="0" baseline="0" noProof="0">
                <a:ln>
                  <a:noFill/>
                </a:ln>
                <a:solidFill>
                  <a:schemeClr val="tx1"/>
                </a:solidFill>
                <a:effectLst/>
                <a:uLnTx/>
                <a:uFillTx/>
                <a:latin typeface="+mn-lt"/>
                <a:ea typeface="+mn-ea"/>
                <a:cs typeface="+mn-cs"/>
              </a:rPr>
              <a:t>Клацніть піктограму, щоб додати зображення</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pPr fontAlgn="base"/>
            <a:r>
              <a:rPr lang="uk-UA" strike="noStrike" noProof="1"/>
              <a:t>Клацніть, щоб редагувати стиль зразка заголовка</a:t>
            </a:r>
            <a:endParaRPr lang="en-US" strike="noStrike" noProof="1"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uk-UA" strike="noStrike" noProof="1"/>
              <a:t>Клацніть, щоб відредагувати стилі зразків тексту</a:t>
            </a:r>
            <a:endParaRPr lang="uk-UA" strike="noStrike" noProof="1"/>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sz="half" idx="1" hasCustomPrompt="1"/>
          </p:nvPr>
        </p:nvSpPr>
        <p:spPr>
          <a:xfrm>
            <a:off x="838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Content Placeholder 3"/>
          <p:cNvSpPr>
            <a:spLocks noGrp="1"/>
          </p:cNvSpPr>
          <p:nvPr>
            <p:ph sz="half" idx="2" hasCustomPrompt="1"/>
          </p:nvPr>
        </p:nvSpPr>
        <p:spPr>
          <a:xfrm>
            <a:off x="6172200" y="1825625"/>
            <a:ext cx="5181600" cy="435133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4" name="Content Placeholder 3"/>
          <p:cNvSpPr>
            <a:spLocks noGrp="1"/>
          </p:cNvSpPr>
          <p:nvPr>
            <p:ph sz="half" idx="2" hasCustomPrompt="1"/>
          </p:nvPr>
        </p:nvSpPr>
        <p:spPr>
          <a:xfrm>
            <a:off x="839788" y="2505075"/>
            <a:ext cx="5157787"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uk-UA" strike="noStrike" noProof="1"/>
              <a:t>Клацніть, щоб відредагувати стилі зразків тексту</a:t>
            </a:r>
            <a:endParaRPr lang="uk-UA" strike="noStrike" noProof="1"/>
          </a:p>
        </p:txBody>
      </p:sp>
      <p:sp>
        <p:nvSpPr>
          <p:cNvPr id="6" name="Content Placeholder 5"/>
          <p:cNvSpPr>
            <a:spLocks noGrp="1"/>
          </p:cNvSpPr>
          <p:nvPr>
            <p:ph sz="quarter" idx="4" hasCustomPrompt="1"/>
          </p:nvPr>
        </p:nvSpPr>
        <p:spPr>
          <a:xfrm>
            <a:off x="6172200" y="2505075"/>
            <a:ext cx="5183188" cy="3684588"/>
          </a:xfrm>
        </p:spPr>
        <p:txBody>
          <a:body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fontAlgn="base"/>
            <a:r>
              <a:rPr lang="uk-UA" strike="noStrike" noProof="1"/>
              <a:t>Клацніть, щоб редагувати стиль зразка заголовка</a:t>
            </a:r>
            <a:endParaRPr lang="en-US" strike="noStrike" noProof="1"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uk-UA" strike="noStrike" noProof="1"/>
              <a:t>Клацніть, щоб відредагувати стилі зразків тексту</a:t>
            </a:r>
            <a:endParaRPr lang="uk-UA" strike="noStrike" noProof="1"/>
          </a:p>
          <a:p>
            <a:pPr lvl="1" fontAlgn="base"/>
            <a:r>
              <a:rPr lang="uk-UA" strike="noStrike" noProof="1"/>
              <a:t>Другий рівень</a:t>
            </a:r>
            <a:endParaRPr lang="uk-UA" strike="noStrike" noProof="1"/>
          </a:p>
          <a:p>
            <a:pPr lvl="2" fontAlgn="base"/>
            <a:r>
              <a:rPr lang="uk-UA" strike="noStrike" noProof="1"/>
              <a:t>Третій рівень</a:t>
            </a:r>
            <a:endParaRPr lang="uk-UA" strike="noStrike" noProof="1"/>
          </a:p>
          <a:p>
            <a:pPr lvl="3" fontAlgn="base"/>
            <a:r>
              <a:rPr lang="uk-UA" strike="noStrike" noProof="1"/>
              <a:t>Четвертий рівень</a:t>
            </a:r>
            <a:endParaRPr lang="uk-UA" strike="noStrike" noProof="1"/>
          </a:p>
          <a:p>
            <a:pPr lvl="4" fontAlgn="base"/>
            <a:r>
              <a:rPr lang="uk-UA" strike="noStrike" noProof="1"/>
              <a:t>П’ятий рівень</a:t>
            </a:r>
            <a:endParaRPr lang="en-US" strike="noStrike" noProof="1"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pPr fontAlgn="base"/>
            <a:r>
              <a:rPr lang="uk-UA" strike="noStrike" noProof="1"/>
              <a:t>Клацніть, щоб редагувати стиль зразка заголовка</a:t>
            </a:r>
            <a:endParaRPr lang="en-US" strike="noStrike" noProof="1" dirty="0"/>
          </a:p>
        </p:txBody>
      </p:sp>
      <p:sp>
        <p:nvSpPr>
          <p:cNvPr id="3" name="Picture Placeholder 2"/>
          <p:cNvSpPr>
            <a:spLocks noGrp="1" noChangeAspect="1"/>
          </p:cNvSpPr>
          <p:nvPr>
            <p:ph type="pic" idx="1" hasCustomPrompt="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uk-UA" sz="3200" b="0" i="0" u="none" strike="noStrike" kern="1200" cap="none" spc="0" normalizeH="0" baseline="0" noProof="0">
                <a:ln>
                  <a:noFill/>
                </a:ln>
                <a:solidFill>
                  <a:schemeClr val="tx1"/>
                </a:solidFill>
                <a:effectLst/>
                <a:uLnTx/>
                <a:uFillTx/>
                <a:latin typeface="+mn-lt"/>
                <a:ea typeface="+mn-ea"/>
                <a:cs typeface="+mn-cs"/>
              </a:rPr>
              <a:t>Клацніть піктограму, щоб додати зображення</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uk-UA" strike="noStrike" noProof="1"/>
              <a:t>Клацніть, щоб відредагувати стилі зразків тексту</a:t>
            </a:r>
            <a:endParaRPr lang="uk-UA" strike="noStrike" noProof="1"/>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uk-UA" altLang="uk-UA" dirty="0"/>
              <a:t>Клацніть, щоб редагувати стиль зразка заголовка</a:t>
            </a:r>
            <a:endParaRPr lang="en-US" altLang="uk-UA"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uk-UA" altLang="uk-UA" dirty="0"/>
              <a:t>Клацніть, щоб відредагувати стилі зразків тексту</a:t>
            </a:r>
            <a:endParaRPr lang="uk-UA" altLang="uk-UA" dirty="0"/>
          </a:p>
          <a:p>
            <a:pPr lvl="1"/>
            <a:r>
              <a:rPr lang="uk-UA" altLang="uk-UA" dirty="0"/>
              <a:t>Другий рівень</a:t>
            </a:r>
            <a:endParaRPr lang="uk-UA" altLang="uk-UA" dirty="0"/>
          </a:p>
          <a:p>
            <a:pPr lvl="2"/>
            <a:r>
              <a:rPr lang="uk-UA" altLang="uk-UA" dirty="0"/>
              <a:t>Третій рівень</a:t>
            </a:r>
            <a:endParaRPr lang="uk-UA" altLang="uk-UA" dirty="0"/>
          </a:p>
          <a:p>
            <a:pPr lvl="3"/>
            <a:r>
              <a:rPr lang="uk-UA" altLang="uk-UA" dirty="0"/>
              <a:t>Четвертий рівень</a:t>
            </a:r>
            <a:endParaRPr lang="uk-UA" altLang="uk-UA" dirty="0"/>
          </a:p>
          <a:p>
            <a:pPr lvl="4"/>
            <a:r>
              <a:rPr lang="uk-UA" altLang="uk-UA" dirty="0"/>
              <a:t>П’ятий рівень</a:t>
            </a:r>
            <a:endParaRPr lang="en-US" altLang="uk-U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uk-UA" altLang="uk-UA" dirty="0"/>
              <a:t>Клацніть, щоб редагувати стиль зразка заголовка</a:t>
            </a:r>
            <a:endParaRPr lang="en-US" altLang="uk-UA"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uk-UA" altLang="uk-UA" dirty="0"/>
              <a:t>Клацніть, щоб відредагувати стилі зразків тексту</a:t>
            </a:r>
            <a:endParaRPr lang="uk-UA" altLang="uk-UA" dirty="0"/>
          </a:p>
          <a:p>
            <a:pPr lvl="1"/>
            <a:r>
              <a:rPr lang="uk-UA" altLang="uk-UA" dirty="0"/>
              <a:t>Другий рівень</a:t>
            </a:r>
            <a:endParaRPr lang="uk-UA" altLang="uk-UA" dirty="0"/>
          </a:p>
          <a:p>
            <a:pPr lvl="2"/>
            <a:r>
              <a:rPr lang="uk-UA" altLang="uk-UA" dirty="0"/>
              <a:t>Третій рівень</a:t>
            </a:r>
            <a:endParaRPr lang="uk-UA" altLang="uk-UA" dirty="0"/>
          </a:p>
          <a:p>
            <a:pPr lvl="3"/>
            <a:r>
              <a:rPr lang="uk-UA" altLang="uk-UA" dirty="0"/>
              <a:t>Четвертий рівень</a:t>
            </a:r>
            <a:endParaRPr lang="uk-UA" altLang="uk-UA" dirty="0"/>
          </a:p>
          <a:p>
            <a:pPr lvl="4"/>
            <a:r>
              <a:rPr lang="uk-UA" altLang="uk-UA" dirty="0"/>
              <a:t>П’ятий рівень</a:t>
            </a:r>
            <a:endParaRPr lang="en-US" altLang="uk-U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ru-RU" altLang="uk-U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ru-RU" altLang="uk-UA" strike="noStrike" noProof="1" dirty="0">
                <a:latin typeface="Calibri" panose="020F0502020204030204" pitchFamily="34" charset="0"/>
                <a:ea typeface="+mn-ea"/>
                <a:cs typeface="+mn-cs"/>
              </a:rPr>
            </a:fld>
            <a:endParaRPr lang="ru-RU" altLang="uk-UA"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image" Target="../media/image3.wmf"/><Relationship Id="rId1"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4.wmf"/><Relationship Id="rId1"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image" Target="../media/image5.wmf"/><Relationship Id="rId1"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6.wmf"/><Relationship Id="rId1"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7.wmf"/><Relationship Id="rId1"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xml"/><Relationship Id="rId2" Type="http://schemas.openxmlformats.org/officeDocument/2006/relationships/image" Target="../media/image8.wmf"/><Relationship Id="rId1"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xml"/><Relationship Id="rId2" Type="http://schemas.openxmlformats.org/officeDocument/2006/relationships/image" Target="../media/image9.wmf"/><Relationship Id="rId1"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479425" y="549275"/>
            <a:ext cx="11162030" cy="5586095"/>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US" altLang="en-US" sz="4000" b="1" i="0" u="none" strike="noStrike" kern="1200" cap="none" spc="0" normalizeH="0" baseline="0" noProof="0" dirty="0">
                <a:ln>
                  <a:noFill/>
                </a:ln>
                <a:solidFill>
                  <a:schemeClr val="tx1"/>
                </a:solidFill>
                <a:effectLst/>
                <a:uLnTx/>
                <a:uFillTx/>
                <a:latin typeface="+mn-lt"/>
                <a:ea typeface="+mj-ea"/>
                <a:cs typeface="+mj-cs"/>
              </a:rPr>
            </a:br>
            <a:r>
              <a:rPr kumimoji="0" lang="en-US" altLang="en-US" sz="4000" b="1" i="0" u="none" strike="noStrike" kern="1200" cap="none" spc="0" normalizeH="0" baseline="0" noProof="0" dirty="0">
                <a:ln>
                  <a:noFill/>
                </a:ln>
                <a:solidFill>
                  <a:schemeClr val="tx1"/>
                </a:solidFill>
                <a:effectLst/>
                <a:uLnTx/>
                <a:uFillTx/>
                <a:latin typeface="+mn-lt"/>
                <a:ea typeface="+mj-ea"/>
                <a:cs typeface="+mj-cs"/>
              </a:rPr>
              <a:t>Актуальні питання обліку оплати праці та кадрового адміністрування</a:t>
            </a:r>
            <a:br>
              <a:rPr kumimoji="0" lang="en-US" altLang="en-US" sz="4000" b="1" i="0" u="none" strike="noStrike" kern="1200" cap="none" spc="0" normalizeH="0" baseline="0" noProof="0" dirty="0">
                <a:ln>
                  <a:noFill/>
                </a:ln>
                <a:solidFill>
                  <a:schemeClr val="tx1"/>
                </a:solidFill>
                <a:effectLst/>
                <a:uLnTx/>
                <a:uFillTx/>
                <a:latin typeface="+mn-lt"/>
                <a:ea typeface="+mj-ea"/>
                <a:cs typeface="+mj-cs"/>
              </a:rPr>
            </a:br>
            <a:br>
              <a:rPr kumimoji="0" lang="en-US" altLang="en-US" sz="4000" b="1" i="0" u="none" strike="noStrike" kern="1200" cap="none" spc="0" normalizeH="0" baseline="0" noProof="0" dirty="0">
                <a:ln>
                  <a:noFill/>
                </a:ln>
                <a:solidFill>
                  <a:schemeClr val="tx1"/>
                </a:solidFill>
                <a:effectLst/>
                <a:uLnTx/>
                <a:uFillTx/>
                <a:latin typeface="+mn-lt"/>
                <a:ea typeface="+mj-ea"/>
                <a:cs typeface="+mj-cs"/>
              </a:rPr>
            </a:br>
            <a:r>
              <a:rPr kumimoji="0" lang="ru-RU" altLang="en-US" sz="4000" b="1" i="0" u="none" strike="noStrike" kern="1200" cap="none" spc="0" normalizeH="0" baseline="0" noProof="0" dirty="0">
                <a:ln>
                  <a:noFill/>
                </a:ln>
                <a:solidFill>
                  <a:schemeClr val="tx1"/>
                </a:solidFill>
                <a:effectLst/>
                <a:uLnTx/>
                <a:uFillTx/>
                <a:latin typeface="+mn-lt"/>
                <a:ea typeface="+mj-ea"/>
                <a:cs typeface="+mj-cs"/>
              </a:rPr>
              <a:t>2</a:t>
            </a:r>
            <a:r>
              <a:rPr kumimoji="0" lang="uk-UA" altLang="ru-RU" sz="4000" b="1" i="0" u="none" strike="noStrike" kern="1200" cap="none" spc="0" normalizeH="0" baseline="0" noProof="0" dirty="0">
                <a:ln>
                  <a:noFill/>
                </a:ln>
                <a:solidFill>
                  <a:schemeClr val="tx1"/>
                </a:solidFill>
                <a:effectLst/>
                <a:uLnTx/>
                <a:uFillTx/>
                <a:latin typeface="+mn-lt"/>
                <a:ea typeface="+mj-ea"/>
                <a:cs typeface="+mj-cs"/>
              </a:rPr>
              <a:t>3</a:t>
            </a:r>
            <a:r>
              <a:rPr kumimoji="0" lang="ru-RU" altLang="en-US" sz="4000" b="1" i="0" u="none" strike="noStrike" kern="1200" cap="none" spc="0" normalizeH="0" baseline="0" noProof="0" dirty="0">
                <a:ln>
                  <a:noFill/>
                </a:ln>
                <a:solidFill>
                  <a:schemeClr val="tx1"/>
                </a:solidFill>
                <a:effectLst/>
                <a:uLnTx/>
                <a:uFillTx/>
                <a:latin typeface="+mn-lt"/>
                <a:ea typeface="+mj-ea"/>
                <a:cs typeface="+mj-cs"/>
              </a:rPr>
              <a:t>.04.2025</a:t>
            </a:r>
            <a:br>
              <a:rPr kumimoji="0" lang="ru-RU" altLang="en-US" sz="4000" b="1" i="0" u="none" strike="noStrike" kern="1200" cap="none" spc="0" normalizeH="0" baseline="0" noProof="0" dirty="0">
                <a:ln>
                  <a:noFill/>
                </a:ln>
                <a:solidFill>
                  <a:schemeClr val="tx1"/>
                </a:solidFill>
                <a:effectLst/>
                <a:uLnTx/>
                <a:uFillTx/>
                <a:latin typeface="+mn-lt"/>
                <a:ea typeface="+mj-ea"/>
                <a:cs typeface="+mj-cs"/>
              </a:rPr>
            </a:br>
            <a:br>
              <a:rPr kumimoji="0" lang="ru-RU" altLang="en-US" sz="4000" b="1" i="0" u="none" strike="noStrike" kern="1200" cap="none" spc="0" normalizeH="0" baseline="0" noProof="0" dirty="0">
                <a:ln>
                  <a:noFill/>
                </a:ln>
                <a:solidFill>
                  <a:schemeClr val="tx1"/>
                </a:solidFill>
                <a:effectLst/>
                <a:uLnTx/>
                <a:uFillTx/>
                <a:latin typeface="+mn-lt"/>
                <a:ea typeface="+mj-ea"/>
                <a:cs typeface="+mj-cs"/>
              </a:rPr>
            </a:br>
            <a:r>
              <a:rPr kumimoji="0" lang="en-US" altLang="en-US" sz="4000" b="1" i="0" u="none" strike="noStrike" kern="1200" cap="none" spc="0" normalizeH="0" baseline="0" noProof="0" dirty="0">
                <a:ln>
                  <a:noFill/>
                </a:ln>
                <a:solidFill>
                  <a:schemeClr val="tx1"/>
                </a:solidFill>
                <a:effectLst/>
                <a:uLnTx/>
                <a:uFillTx/>
                <a:latin typeface="+mn-lt"/>
                <a:ea typeface="+mj-ea"/>
                <a:cs typeface="+mj-cs"/>
              </a:rPr>
              <a:t>Асоціація платників податків України</a:t>
            </a:r>
            <a:br>
              <a:rPr kumimoji="0" lang="uk-UA" altLang="ru-RU" sz="4000" b="1" i="0" u="none" strike="noStrike" kern="1200" cap="none" spc="0" normalizeH="0" baseline="0" noProof="0" dirty="0">
                <a:ln>
                  <a:noFill/>
                </a:ln>
                <a:solidFill>
                  <a:schemeClr val="tx1"/>
                </a:solidFill>
                <a:effectLst/>
                <a:uLnTx/>
                <a:uFillTx/>
                <a:latin typeface="+mn-lt"/>
                <a:ea typeface="+mj-ea"/>
                <a:cs typeface="+mj-cs"/>
              </a:rPr>
            </a:br>
            <a:r>
              <a:rPr kumimoji="0" lang="ru-RU" altLang="en-US" sz="4000" b="1" i="0" u="none" strike="noStrike" kern="1200" cap="none" spc="0" normalizeH="0" baseline="0" noProof="0" dirty="0">
                <a:ln>
                  <a:noFill/>
                </a:ln>
                <a:solidFill>
                  <a:schemeClr val="tx1"/>
                </a:solidFill>
                <a:effectLst/>
                <a:uLnTx/>
                <a:uFillTx/>
                <a:latin typeface="+mn-lt"/>
                <a:ea typeface="+mj-ea"/>
                <a:cs typeface="+mj-cs"/>
              </a:rPr>
              <a:t>Янко Антон</a:t>
            </a:r>
            <a:endParaRPr kumimoji="0" lang="ru-RU" altLang="en-US"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60830"/>
            <a:ext cx="11162030" cy="480187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3. Проблеми з бронюванням працівників.</a:t>
            </a:r>
            <a:endParaRPr kumimoji="0" 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0" i="0" u="none" strike="noStrike" kern="1200" cap="none" spc="0" normalizeH="0" baseline="0" noProof="0" dirty="0">
                <a:ln>
                  <a:noFill/>
                </a:ln>
                <a:solidFill>
                  <a:schemeClr val="tx1"/>
                </a:solidFill>
                <a:effectLst/>
                <a:uLnTx/>
                <a:uFillTx/>
                <a:latin typeface="+mn-lt"/>
                <a:ea typeface="+mn-ea"/>
                <a:cs typeface="+mn-cs"/>
              </a:rPr>
              <a:t>Згідно з Порядком бронювання № 76 дані ПР використовуються для підтвердження статусу критичності (середня зарплата не нижче 2,5 МЗП) та перевірки гарантованої зарплати заброньованих працівників (щомісячно не менше 2,5 МЗП).</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0" i="0" u="none" strike="noStrike" kern="1200" cap="none" spc="0" normalizeH="0" baseline="0" noProof="0" dirty="0">
                <a:ln>
                  <a:noFill/>
                </a:ln>
                <a:solidFill>
                  <a:schemeClr val="tx1"/>
                </a:solidFill>
                <a:effectLst/>
                <a:uLnTx/>
                <a:uFillTx/>
                <a:latin typeface="+mn-lt"/>
                <a:ea typeface="+mn-ea"/>
                <a:cs typeface="+mn-cs"/>
              </a:rPr>
              <a:t>У разі неподання ПР неможливо підтвердити статус критичного підприємства або можна </a:t>
            </a:r>
            <a:r>
              <a:rPr kumimoji="0" lang="uk-UA" sz="2600" b="1" i="0" u="none" strike="noStrike" kern="1200" cap="none" spc="0" normalizeH="0" baseline="0" noProof="0" dirty="0">
                <a:ln>
                  <a:noFill/>
                </a:ln>
                <a:solidFill>
                  <a:schemeClr val="tx1"/>
                </a:solidFill>
                <a:effectLst/>
                <a:uLnTx/>
                <a:uFillTx/>
                <a:latin typeface="+mn-lt"/>
                <a:ea typeface="+mn-ea"/>
                <a:cs typeface="+mn-cs"/>
              </a:rPr>
              <a:t>втратити </a:t>
            </a:r>
            <a:r>
              <a:rPr kumimoji="0" lang="uk-UA" sz="2600" b="0" i="0" u="none" strike="noStrike" kern="1200" cap="none" spc="0" normalizeH="0" baseline="0" noProof="0" dirty="0">
                <a:ln>
                  <a:noFill/>
                </a:ln>
                <a:solidFill>
                  <a:schemeClr val="tx1"/>
                </a:solidFill>
                <a:effectLst/>
                <a:uLnTx/>
                <a:uFillTx/>
                <a:latin typeface="+mn-lt"/>
                <a:ea typeface="+mn-ea"/>
                <a:cs typeface="+mn-cs"/>
              </a:rPr>
              <a:t>такий статус, що призведе до втрати відстрочок вже заброньованими працівниками, а також заборони повторного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підтвердження </a:t>
            </a:r>
            <a:r>
              <a:rPr kumimoji="0" lang="uk-UA" sz="2600" b="0" i="0" u="none" strike="noStrike" kern="1200" cap="none" spc="0" normalizeH="0" baseline="0" noProof="0" dirty="0">
                <a:ln>
                  <a:noFill/>
                </a:ln>
                <a:solidFill>
                  <a:schemeClr val="tx1"/>
                </a:solidFill>
                <a:effectLst/>
                <a:uLnTx/>
                <a:uFillTx/>
                <a:latin typeface="+mn-lt"/>
                <a:ea typeface="+mn-ea"/>
                <a:cs typeface="+mn-cs"/>
              </a:rPr>
              <a:t>критичності протягом 6 місяців.</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4. Неподаний ПР = відсутність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зобов’язання </a:t>
            </a:r>
            <a:r>
              <a:rPr kumimoji="0" lang="uk-UA" sz="2600" b="1" i="0" u="none" strike="noStrike" kern="1200" cap="none" spc="0" normalizeH="0" baseline="0" noProof="0" dirty="0">
                <a:ln>
                  <a:noFill/>
                </a:ln>
                <a:solidFill>
                  <a:schemeClr val="tx1"/>
                </a:solidFill>
                <a:effectLst/>
                <a:uLnTx/>
                <a:uFillTx/>
                <a:latin typeface="+mn-lt"/>
                <a:ea typeface="+mn-ea"/>
                <a:cs typeface="+mn-cs"/>
              </a:rPr>
              <a:t>зі сплати ЄСВ! (тимчасова відсутність штрафів за невчасну або неповну сплату, несплату внеску).</a:t>
            </a:r>
            <a:endParaRPr kumimoji="0" lang="uk-UA"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2456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Які наслідки чекають на роботодавця у разі неподання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об’єднаного звіту?</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73835"/>
            <a:ext cx="11162030" cy="506603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Помилки у ПР як такі</a:t>
            </a:r>
            <a:r>
              <a:rPr kumimoji="0" lang="uk-UA" sz="2600" b="0" i="0" u="none" strike="noStrike" kern="1200" cap="none" spc="0" normalizeH="0" baseline="0" noProof="0" dirty="0">
                <a:ln>
                  <a:noFill/>
                </a:ln>
                <a:solidFill>
                  <a:schemeClr val="tx1"/>
                </a:solidFill>
                <a:effectLst/>
                <a:uLnTx/>
                <a:uFillTx/>
                <a:latin typeface="+mn-lt"/>
                <a:ea typeface="+mn-ea"/>
                <a:cs typeface="+mn-cs"/>
              </a:rPr>
              <a:t> впливають на працівників (невірні дані в реєстрах призводять до неправильних розрахунків різних виплат, які проводяться на підставі цих даних) та на роботодавців (проблеми з оплатою лікарняних за рахунок ПФУ, визначенням страхового стажу, бронюванням тощо).</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Відповідальність за допущені помилки:</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0" i="0" u="none" strike="noStrike" kern="1200" cap="none" spc="0" normalizeH="0" baseline="0" noProof="0" dirty="0">
                <a:ln>
                  <a:noFill/>
                </a:ln>
                <a:solidFill>
                  <a:schemeClr val="tx1"/>
                </a:solidFill>
                <a:effectLst/>
                <a:uLnTx/>
                <a:uFillTx/>
                <a:latin typeface="+mn-lt"/>
                <a:ea typeface="+mn-ea"/>
                <a:cs typeface="+mn-cs"/>
              </a:rPr>
              <a:t>Згідно зі ст. 119 ПКУ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подання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ПР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не в повному обсязі, з недостовірними відомостями або з помилками, якщо такі недостовірні відомості або помилки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призвели до</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зменшення та/або збільшення податкових зобов’язань платника податку та/або до зміни платника податку,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тягнуть за собою накладення штрафу в розмірі</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1020 гривень</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lang="uk-UA" altLang="en-US" sz="2600" noProof="0" dirty="0">
                <a:ln>
                  <a:noFill/>
                </a:ln>
                <a:effectLst/>
                <a:uLnTx/>
                <a:uFillTx/>
                <a:sym typeface="+mn-ea"/>
              </a:rPr>
              <a:t>а якщо</a:t>
            </a:r>
            <a:r>
              <a:rPr lang="en-US" altLang="en-US" sz="2600" b="1" noProof="0" dirty="0">
                <a:ln>
                  <a:noFill/>
                </a:ln>
                <a:effectLst/>
                <a:uLnTx/>
                <a:uFillTx/>
                <a:sym typeface="+mn-ea"/>
              </a:rPr>
              <a:t> </a:t>
            </a:r>
            <a:r>
              <a:rPr lang="uk-UA" altLang="en-US" sz="2600" b="1" noProof="0" dirty="0">
                <a:ln>
                  <a:noFill/>
                </a:ln>
                <a:effectLst/>
                <a:uLnTx/>
                <a:uFillTx/>
                <a:sym typeface="+mn-ea"/>
              </a:rPr>
              <a:t>повторно </a:t>
            </a:r>
            <a:r>
              <a:rPr lang="en-US" altLang="en-US" sz="2600" b="1" noProof="0" dirty="0">
                <a:ln>
                  <a:noFill/>
                </a:ln>
                <a:effectLst/>
                <a:uLnTx/>
                <a:uFillTx/>
                <a:sym typeface="+mn-ea"/>
              </a:rPr>
              <a:t>протягом року</a:t>
            </a:r>
            <a:r>
              <a:rPr lang="uk-UA" altLang="en-US" sz="2600" b="1" noProof="0" dirty="0">
                <a:ln>
                  <a:noFill/>
                </a:ln>
                <a:effectLst/>
                <a:uLnTx/>
                <a:uFillTx/>
                <a:sym typeface="+mn-ea"/>
              </a:rPr>
              <a:t> -</a:t>
            </a:r>
            <a:r>
              <a:rPr lang="en-US" altLang="en-US" sz="2600" noProof="0" dirty="0">
                <a:ln>
                  <a:noFill/>
                </a:ln>
                <a:effectLst/>
                <a:uLnTx/>
                <a:uFillTx/>
                <a:sym typeface="+mn-ea"/>
              </a:rPr>
              <a:t> штраф у розмірі </a:t>
            </a:r>
            <a:r>
              <a:rPr lang="en-US" altLang="en-US" sz="2600" b="1" noProof="0" dirty="0">
                <a:ln>
                  <a:noFill/>
                </a:ln>
                <a:effectLst/>
                <a:uLnTx/>
                <a:uFillTx/>
                <a:sym typeface="+mn-ea"/>
              </a:rPr>
              <a:t>2040 гривень</a:t>
            </a:r>
            <a:r>
              <a:rPr lang="en-US" altLang="en-US" sz="2600" noProof="0" dirty="0">
                <a:ln>
                  <a:noFill/>
                </a:ln>
                <a:effectLst/>
                <a:uLnTx/>
                <a:uFillTx/>
                <a:sym typeface="+mn-ea"/>
              </a:rPr>
              <a:t>.</a:t>
            </a:r>
            <a:r>
              <a:rPr lang="uk-UA" altLang="en-US" sz="2600" noProof="0" dirty="0">
                <a:ln>
                  <a:noFill/>
                </a:ln>
                <a:effectLst/>
                <a:uLnTx/>
                <a:uFillTx/>
                <a:sym typeface="+mn-ea"/>
              </a:rPr>
              <a:t> Такі штрафи накладаються ДПС за ППР.</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Передбачені цим пунктом штрафи не застосовуються у випадках, якщо недостовірні відомості або помилки в податковій звітності про суми доходів, нараховані (сплачені) на користь платника податків, суми утриманого з них податку, а також суми, нараховані (виплачені) фізичним особам за товари (роботи, послуги), виникли у зв’язку з виконанням податковим агентом вимог пункту 169.4 статті 169 цього Кодексу та були виправлені відповідно до вимог статті 50 цього Кодексу.</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2456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Звіт подано, але в ньому допущено помилки:</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на що вони впливають?</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73835"/>
            <a:ext cx="11162030" cy="506603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Коли штраф не накладається:</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lang="en-US" altLang="en-US" sz="2600" noProof="0" dirty="0">
                <a:ln>
                  <a:noFill/>
                </a:ln>
                <a:effectLst/>
                <a:uLnTx/>
                <a:uFillTx/>
                <a:sym typeface="+mn-ea"/>
              </a:rPr>
              <a:t>якщо недостовірні відомості або помилки </a:t>
            </a:r>
            <a:r>
              <a:rPr lang="uk-UA" altLang="en-US" sz="2600" b="1" noProof="0" dirty="0">
                <a:ln>
                  <a:noFill/>
                </a:ln>
                <a:effectLst/>
                <a:uLnTx/>
                <a:uFillTx/>
                <a:sym typeface="+mn-ea"/>
              </a:rPr>
              <a:t>НЕ</a:t>
            </a:r>
            <a:r>
              <a:rPr lang="uk-UA" altLang="en-US" sz="2600" noProof="0" dirty="0">
                <a:ln>
                  <a:noFill/>
                </a:ln>
                <a:effectLst/>
                <a:uLnTx/>
                <a:uFillTx/>
                <a:sym typeface="+mn-ea"/>
              </a:rPr>
              <a:t> </a:t>
            </a:r>
            <a:r>
              <a:rPr lang="en-US" altLang="en-US" sz="2600" b="1" noProof="0" dirty="0">
                <a:ln>
                  <a:noFill/>
                </a:ln>
                <a:effectLst/>
                <a:uLnTx/>
                <a:uFillTx/>
                <a:sym typeface="+mn-ea"/>
              </a:rPr>
              <a:t>призвели до</a:t>
            </a:r>
            <a:r>
              <a:rPr lang="en-US" altLang="en-US" sz="2600" noProof="0" dirty="0">
                <a:ln>
                  <a:noFill/>
                </a:ln>
                <a:effectLst/>
                <a:uLnTx/>
                <a:uFillTx/>
                <a:sym typeface="+mn-ea"/>
              </a:rPr>
              <a:t> зменшення та/або збільшення податкових зобов’язань платника податку та/або до зміни платника податку</a:t>
            </a:r>
            <a:r>
              <a:rPr lang="uk-UA" altLang="en-US" sz="2600" noProof="0" dirty="0">
                <a:ln>
                  <a:noFill/>
                </a:ln>
                <a:effectLst/>
                <a:uLnTx/>
                <a:uFillTx/>
                <a:sym typeface="+mn-ea"/>
              </a:rPr>
              <a:t>;</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якщо помилки виправлені при проведенні добровільного або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обов’язкового</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перерахунку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ПДФО згідно з пп.</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169.4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ПКУ;</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якщо помилки</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щодо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РНОКПП</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були виправлені податковими агентами самостійно, у тому числі протягом 30 календарних днів з дня надходження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повідомлень про помилки</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виявлені контролюючим органом.</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2456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Звіт подано, але в ньому допущено помилки:</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на що вони впливають?</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60500"/>
            <a:ext cx="11162030" cy="499300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Виправлення помилок у податковому розрахунку проводимо згідно з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розділом </a:t>
            </a:r>
            <a:r>
              <a:rPr kumimoji="0" lang="en-US" altLang="uk-UA" sz="2600" b="1" i="0" u="none" strike="noStrike" kern="1200" cap="none" spc="0" normalizeH="0" baseline="0" noProof="0" dirty="0">
                <a:ln>
                  <a:noFill/>
                </a:ln>
                <a:solidFill>
                  <a:schemeClr val="tx1"/>
                </a:solidFill>
                <a:effectLst/>
                <a:uLnTx/>
                <a:uFillTx/>
                <a:latin typeface="+mn-lt"/>
                <a:ea typeface="+mn-ea"/>
                <a:cs typeface="+mn-cs"/>
              </a:rPr>
              <a:t>V</a:t>
            </a:r>
            <a:r>
              <a:rPr kumimoji="0" lang="en-US" altLang="uk-UA" sz="2600" b="0" i="0" u="none" strike="noStrike" kern="1200" cap="none" spc="0" normalizeH="0" baseline="0" noProof="0" dirty="0">
                <a:ln>
                  <a:noFill/>
                </a:ln>
                <a:solidFill>
                  <a:schemeClr val="tx1"/>
                </a:solidFill>
                <a:effectLst/>
                <a:uLnTx/>
                <a:uFillTx/>
                <a:latin typeface="+mn-lt"/>
                <a:ea typeface="+mn-ea"/>
                <a:cs typeface="+mn-cs"/>
              </a:rPr>
              <a:t>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Порядку, затвердженого Наказом МФУ від 13.01.2015 № 4.</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ПР, сформований для виправлення помилок за звітний (податковий) та за попередній періоди,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не має містити</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інших додатків крім тих, у яких проводиться коригування.</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У разі необхідності проведення коригувань ПР з типом «Звітний»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до закінчення строку його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подання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подається ПР з типом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Звітний новий</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ПР з типом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Уточнюючий</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подається після закінчення строку подання ПР з типом «Звітний» та/або «Звітний новий», тобто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за минулі періоди</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У разі неподання ПР за минулі періоди</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після закінчення строку його подання подається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“Звітний”</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ПР.</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7282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Основні правила виправлення помилок у податковому розрахунку та його додатках</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02715"/>
            <a:ext cx="11162030" cy="513080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Порядок заповнення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«Звітного нового» та «Уточнюючого» ПР </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при коригуванні сум податку на доходи фізичних осіб, військового збору та у разі коригування виключно реквізитів</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є однаковим</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Розрахунки «Звітний новий» та «Уточнюючий» подаються на підставі інформації з раніше поданих ПР і містять інформацію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лише за рядками</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з реквізитами або сумами нарахованого податку на доходи фізичних осіб, військового збору, які уточнюються.</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Для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виключення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помилкового рядка з попередньо поданої звітності потрібно повторити всі графи такого рядка і у відповідній графі додатків указати «1» - на виключення рядка.</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Для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введення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нового або пропущеного рядка потрібно повністю заповнити всі його графи і у відповідній графі додатків указати «0» - на введення рядка.</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Основні правила виправлення помилок у податковому розрахунку та його додатках</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54785"/>
            <a:ext cx="11162030" cy="496443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Для коригування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сум нарахованого доходу та/або ЄСВ</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у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додатку 1</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ПР:</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1) у разі подання </a:t>
            </a:r>
            <a:r>
              <a:rPr lang="uk-UA" altLang="uk-UA" sz="2600" noProof="0" dirty="0">
                <a:ln>
                  <a:noFill/>
                </a:ln>
                <a:effectLst/>
                <a:uLnTx/>
                <a:uFillTx/>
                <a:sym typeface="+mn-ea"/>
              </a:rPr>
              <a:t>«</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Звітного нового</a:t>
            </a:r>
            <a:r>
              <a:rPr lang="uk-UA" altLang="uk-UA" sz="2600" noProof="0" dirty="0">
                <a:ln>
                  <a:noFill/>
                </a:ln>
                <a:effectLst/>
                <a:uLnTx/>
                <a:uFillTx/>
                <a:sym typeface="+mn-ea"/>
              </a:rPr>
              <a:t>»</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ПР використовуємо ознаку 1 для виключення даних та 0 для включення правильних даних;</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2) у разі подання «Уточнюючого» ПР коригування сум проводиться з використанням типів нарахувань 2 та 3, при цьому ознака 1/0 не застосовується.</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За необхідності коригувань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одночасно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і реквізитів (несумових показників) і сум доходу та/або ЄСВ подаються окремі ПР з типом “Уточнюючий”.</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Увага! Виправити помилки у рядках 07-110 ПР неможливо і ці рядки при поданні “звітного </a:t>
            </a:r>
            <a:r>
              <a:rPr lang="uk-UA" altLang="uk-UA" sz="2600" b="1" noProof="0" dirty="0">
                <a:ln>
                  <a:noFill/>
                </a:ln>
                <a:effectLst/>
                <a:uLnTx/>
                <a:uFillTx/>
                <a:sym typeface="+mn-ea"/>
              </a:rPr>
              <a:t>нового</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 чи “уточнюючого” ПР не заповнюються.</a:t>
            </a:r>
            <a:endParaRPr kumimoji="0" lang="uk-UA" altLang="uk-UA"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Основні правила виправлення помилок у податковому розрахунку та його додатках</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0658"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Основні правила виправлення помилок у податковому розрахунку та його додатках</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22531" name="Table 22530"/>
          <p:cNvGraphicFramePr/>
          <p:nvPr>
            <p:custDataLst>
              <p:tags r:id="rId1"/>
            </p:custDataLst>
          </p:nvPr>
        </p:nvGraphicFramePr>
        <p:xfrm>
          <a:off x="408305" y="1454785"/>
          <a:ext cx="11520805" cy="4843145"/>
        </p:xfrm>
        <a:graphic>
          <a:graphicData uri="http://schemas.openxmlformats.org/drawingml/2006/table">
            <a:tbl>
              <a:tblPr/>
              <a:tblGrid>
                <a:gridCol w="6654800"/>
                <a:gridCol w="4866005"/>
              </a:tblGrid>
              <a:tr h="82296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lang="uk-UA" altLang="uk-UA" sz="2400" b="1" dirty="0">
                          <a:latin typeface="Calibri" panose="020F0502020204030204" pitchFamily="34" charset="0"/>
                          <a:cs typeface="Arial" panose="020B0604020202020204" pitchFamily="34" charset="0"/>
                        </a:rPr>
                        <a:t>Помилки, що виправляються “уточнюючим” або “новим звітним” ПР</a:t>
                      </a:r>
                      <a:endParaRPr lang="uk-UA" altLang="uk-UA" sz="2400" b="1" dirty="0">
                        <a:latin typeface="Calibri" panose="020F0502020204030204" pitchFamily="34" charset="0"/>
                        <a:ea typeface="Arial" panose="020B060402020202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defTabSz="914400" eaLnBrk="1" hangingPunct="1">
                        <a:buNone/>
                      </a:pPr>
                      <a:r>
                        <a:rPr lang="uk-UA" altLang="uk-UA" sz="2400" b="1" dirty="0">
                          <a:latin typeface="Calibri" panose="020F0502020204030204" pitchFamily="34" charset="0"/>
                          <a:cs typeface="Arial" panose="020B0604020202020204" pitchFamily="34" charset="0"/>
                        </a:rPr>
                        <a:t>Помилки, що можна виправити у “звітному” ПР</a:t>
                      </a:r>
                      <a:endParaRPr lang="uk-UA" altLang="uk-UA" sz="2400" b="1" dirty="0">
                        <a:latin typeface="Calibri" panose="020F0502020204030204" pitchFamily="34" charset="0"/>
                        <a:ea typeface="Arial" panose="020B060402020202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6764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cs typeface="Arial" panose="020B0604020202020204" pitchFamily="34" charset="0"/>
                        </a:rPr>
                        <a:t>Помилки додатку 1:</a:t>
                      </a:r>
                      <a:endParaRPr lang="uk-UA" altLang="uk-UA" sz="2600" dirty="0">
                        <a:latin typeface="Calibri" panose="020F0502020204030204" pitchFamily="34" charset="0"/>
                        <a:cs typeface="Arial" panose="020B0604020202020204" pitchFamily="34" charset="0"/>
                      </a:endParaRPr>
                    </a:p>
                    <a:p>
                      <a:pPr lvl="0" defTabSz="914400" eaLnBrk="1" hangingPunct="1">
                        <a:buChar char="-"/>
                      </a:pPr>
                      <a:r>
                        <a:rPr lang="uk-UA" altLang="uk-UA" sz="2600" dirty="0">
                          <a:latin typeface="Calibri" panose="020F0502020204030204" pitchFamily="34" charset="0"/>
                          <a:cs typeface="Arial" panose="020B0604020202020204" pitchFamily="34" charset="0"/>
                        </a:rPr>
                        <a:t>“новим звітним”: усі з ознакою 1/0 гр. 25;</a:t>
                      </a:r>
                      <a:endParaRPr lang="uk-UA" altLang="uk-UA" sz="2600" dirty="0">
                        <a:latin typeface="Calibri" panose="020F0502020204030204" pitchFamily="34" charset="0"/>
                        <a:cs typeface="Arial" panose="020B0604020202020204" pitchFamily="34" charset="0"/>
                      </a:endParaRPr>
                    </a:p>
                    <a:p>
                      <a:pPr lvl="0" defTabSz="914400" eaLnBrk="1" hangingPunct="1">
                        <a:buChar char="-"/>
                      </a:pPr>
                      <a:r>
                        <a:rPr lang="uk-UA" altLang="uk-UA" sz="2600" dirty="0">
                          <a:latin typeface="Calibri" panose="020F0502020204030204" pitchFamily="34" charset="0"/>
                          <a:cs typeface="Arial" panose="020B0604020202020204" pitchFamily="34" charset="0"/>
                        </a:rPr>
                        <a:t>“уточнюючим”: несумові ознакою 1/0 гр. 25, сумові типами нарахування 2/3 гр. 09;</a:t>
                      </a:r>
                      <a:endParaRPr lang="uk-UA" altLang="uk-UA" sz="2600" dirty="0">
                        <a:latin typeface="Calibri" panose="020F0502020204030204" pitchFamily="34" charset="0"/>
                        <a:ea typeface="Arial" panose="020B0604020202020204" pitchFamily="34" charset="0"/>
                        <a:cs typeface="Arial" panose="020B060402020202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2">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cs typeface="Arial" panose="020B0604020202020204" pitchFamily="34" charset="0"/>
                        </a:rPr>
                        <a:t>Сумові помилки у додатку 1 за минулі періоди типами нарахування 2 (донараховано) або 3 (зменшено) у графі 09.</a:t>
                      </a:r>
                      <a:endParaRPr lang="uk-UA" altLang="uk-UA" sz="2600" dirty="0">
                        <a:latin typeface="Calibri" panose="020F0502020204030204" pitchFamily="34" charset="0"/>
                        <a:ea typeface="Arial" panose="020B0604020202020204" pitchFamily="34" charset="0"/>
                        <a:cs typeface="Arial" panose="020B060402020202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66738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rPr>
                        <a:t>Помилки додатку 4ДФ: усі ознакою 1/0 гр. 10;</a:t>
                      </a:r>
                      <a:endParaRPr lang="uk-UA" altLang="uk-UA" sz="2600" dirty="0">
                        <a:latin typeface="Calibri" panose="020F050202020403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r>
              <a:tr h="63944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rPr>
                        <a:t>Помилки додатку 5: усі ознакою 1/0 гр. 20;</a:t>
                      </a:r>
                      <a:endParaRPr lang="uk-UA" altLang="uk-UA" sz="2600" dirty="0">
                        <a:latin typeface="Calibri" panose="020F050202020403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2">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rPr>
                        <a:t>Донарахування і сторнування ЗП за минулі періоди як виправлення помилок при нарахуванні зарплати.</a:t>
                      </a:r>
                      <a:endParaRPr lang="uk-UA" altLang="uk-UA" sz="2600" dirty="0">
                        <a:latin typeface="Calibri" panose="020F050202020403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03695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914400" eaLnBrk="1" hangingPunct="1">
                        <a:buNone/>
                      </a:pPr>
                      <a:r>
                        <a:rPr lang="uk-UA" altLang="uk-UA" sz="2600" dirty="0">
                          <a:latin typeface="Calibri" panose="020F0502020204030204" pitchFamily="34" charset="0"/>
                        </a:rPr>
                        <a:t>Помилки додатку 6: усі ознакою 1/0 гр. 17.</a:t>
                      </a:r>
                      <a:endParaRPr lang="uk-UA" altLang="uk-UA" sz="2600" dirty="0">
                        <a:latin typeface="Calibri" panose="020F0502020204030204" pitchFamily="34" charset="0"/>
                      </a:endParaRPr>
                    </a:p>
                  </a:txBody>
                  <a:tcPr marL="91434" marR="91434" marT="45736" marB="45736" anchor="ctr" anchorCtr="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r>
            </a:tbl>
          </a:graphicData>
        </a:graphic>
      </p:graphicFrame>
      <p:sp>
        <p:nvSpPr>
          <p:cNvPr id="2254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81405"/>
            <a:ext cx="11162030" cy="533781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Уточнюючі</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 ПР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з 11 лютого 2025 року</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 за попередні періоди,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у т.ч. до 2025 року</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 подаються за новою місячною формою ПР (ЗІР 103.25).</a:t>
            </a:r>
            <a:endParaRPr kumimoji="0" lang="uk-UA" alt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У разі подання ПР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за минулі періоди</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 з порушенням строків подання (якщо ПР не подавались взагалі) </a:t>
            </a:r>
            <a:r>
              <a:rPr lang="uk-UA" altLang="uk-UA" sz="2600" noProof="0" dirty="0">
                <a:ln>
                  <a:noFill/>
                </a:ln>
                <a:effectLst/>
                <a:uLnTx/>
                <a:uFillTx/>
                <a:sym typeface="+mn-ea"/>
              </a:rPr>
              <a:t>подаються ПР з типом “Звітний” за новою місячною формою, </a:t>
            </a:r>
            <a:r>
              <a:rPr lang="uk-UA" altLang="uk-UA" sz="2600" b="1" noProof="0" dirty="0">
                <a:ln>
                  <a:noFill/>
                </a:ln>
                <a:effectLst/>
                <a:uLnTx/>
                <a:uFillTx/>
                <a:sym typeface="+mn-ea"/>
              </a:rPr>
              <a:t>у т.ч. за періоди до 2025 року.</a:t>
            </a:r>
            <a:endParaRPr lang="uk-UA" altLang="uk-UA" sz="2600" b="1"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Таким чином, з 11.02.2025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квартальна </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форма ПР взагалі не використовується.</a:t>
            </a:r>
            <a:endParaRPr kumimoji="0" lang="uk-UA" alt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На жаль, на даний час ПР з типом “Уточнюючий” або “Звітний” за періоди до 2025 року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не приймаються</a:t>
            </a:r>
            <a:r>
              <a:rPr kumimoji="0" lang="uk-UA" altLang="uk-UA" sz="2600" i="0" u="none" strike="noStrike" kern="1200" cap="none" spc="0" normalizeH="0" baseline="0" noProof="0" dirty="0">
                <a:ln>
                  <a:noFill/>
                </a:ln>
                <a:solidFill>
                  <a:schemeClr val="tx1"/>
                </a:solidFill>
                <a:effectLst/>
                <a:uLnTx/>
                <a:uFillTx/>
                <a:latin typeface="+mn-lt"/>
                <a:ea typeface="+mn-ea"/>
                <a:cs typeface="+mn-cs"/>
              </a:rPr>
              <a:t> ДПС через те, що програмне забезпечення прийняття і обробки звітності досі не налаштоване під нову місячну форму ПР.</a:t>
            </a:r>
            <a:endParaRPr kumimoji="0" lang="uk-UA" alt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Офіційної інформації про строки вирішення цієї проблеми ДПС не надає, але неофіційно повідомляється про таку можливість з 20 лютого 2025 року.</a:t>
            </a:r>
            <a:endParaRPr kumimoji="0" lang="uk-UA" altLang="uk-UA"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Особливості виправлення помилок у звітах до 2025 року</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14020" y="1081405"/>
            <a:ext cx="11343005" cy="533781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i="0" u="none" strike="noStrike" kern="1200" cap="none" spc="0" normalizeH="0" baseline="0" noProof="0" dirty="0">
                <a:ln>
                  <a:noFill/>
                </a:ln>
                <a:solidFill>
                  <a:schemeClr val="tx1"/>
                </a:solidFill>
                <a:effectLst/>
                <a:uLnTx/>
                <a:uFillTx/>
                <a:latin typeface="+mn-lt"/>
                <a:ea typeface="+mn-ea"/>
                <a:cs typeface="+mn-cs"/>
              </a:rPr>
              <a:t>При поданні ПР за періоди до 2025 року необхідно врахувати наступне.</a:t>
            </a:r>
            <a:endParaRPr kumimoji="0" lang="uk-UA" alt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Д</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ля коригування помилок за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2021−2024 роки</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a:t>
            </a:r>
            <a:r>
              <a:rPr kumimoji="0" lang="uk-UA" sz="2600" i="0" u="none" strike="noStrike" kern="1200" cap="none" spc="0" normalizeH="0" baseline="0" noProof="0" dirty="0">
                <a:ln>
                  <a:noFill/>
                </a:ln>
                <a:solidFill>
                  <a:schemeClr val="tx1"/>
                </a:solidFill>
                <a:effectLst/>
                <a:uLnTx/>
                <a:uFillTx/>
                <a:latin typeface="+mn-lt"/>
                <a:ea typeface="+mn-ea"/>
                <a:cs typeface="+mn-cs"/>
              </a:rPr>
              <a:t>обираємо відповідний місяць</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 квартал:</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 місяць - січень (1);</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2 місяць - лютий (2);</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3 місяць - березень (3);</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II квартал:</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 місяць - квітень (4);</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2 місяць - травень (5);</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3 місяць - червень (6);</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III квартал:</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 місяць - липень (7);</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2 місяць - серпень (8);</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3 місяць - вересень (9);</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IV квартал:</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 місяць – жовтень (10);</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2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місяць – листопад (11);</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3 місяць – грудень (12).</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Для коригування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помилок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за періоди до 2021 року</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 квартал:</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березень (3)</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II квартал:</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червень (6)</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III квартал:</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вересень (9)</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IV квартал:</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грудень (12).</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Особливості виправлення помилок у звітах до 2025 року</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36650"/>
            <a:ext cx="11162030" cy="518477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У разі якщо у майбутніх податкових періодах (з урахуванням строків давності, визначених статтею 102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ПКУ</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платник податків самостійно виявляє помилки, що містяться у раніше поданій ним податковій декларації, він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зобов</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язаний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надіслати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уточнюючий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розрахунок до такої податкової декларації за формою чинного на час подання уточнюючого розрахунку.</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 50.1 ПКУ)</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Що стосується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періодів, за які можна подати уточнюючі ПР</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то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додаток 4дф</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можна відкоригувати тільки за минулі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3 роки</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ри цьому, строк давності</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подовжується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на період з 18.03.2020 року до 31.07.2023 року включно)</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А от дані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додатків 1, 5 та 6</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можна коригувати за періоди з 2011 року без обмеження за строком давності.</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Звітність до ПФУ за періоди до 2011 року</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коригується за формами, які діяли на той час, у паперовому вигляді після проведення перевірки ПФУ.</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Чи штрафують за самостійне виправлення помилок?</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350" y="1208405"/>
            <a:ext cx="11162030" cy="5453380"/>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1. Практика подання нової щомісячної об’єднаної звітності та наслідки її неподання чи подання з помилками:</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 н</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е подали зарплатний звіт: чим загрожує для працівників?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я</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кі наслідки чекають на роботодавця у разі неподання об’єднаного звіту?</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з</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віт подано, але в ньому допущено помилки: на що вони впливають?</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о</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сновні правила виправлення помилок у податковому розрахунку та його додатках.</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о</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собливості виправлення помилок у звітах до 2025 року.</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ч</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и штрафують за самостійне виправлення помилок?</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ru-RU"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ru-RU" altLang="en-US" sz="2600" b="0" i="0" u="none" strike="noStrike" kern="1200" cap="none" spc="0" normalizeH="0" baseline="0" noProof="0" dirty="0">
                <a:ln>
                  <a:noFill/>
                </a:ln>
                <a:solidFill>
                  <a:schemeClr val="tx1"/>
                </a:solidFill>
                <a:effectLst/>
                <a:uLnTx/>
                <a:uFillTx/>
                <a:latin typeface="+mn-lt"/>
                <a:ea typeface="+mn-ea"/>
                <a:cs typeface="+mn-cs"/>
              </a:rPr>
              <a:t>п</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ісля успішного подання звіту отримали повідомлення від ДПС про виявлені помилки: як реагувати?</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86485"/>
            <a:ext cx="11162030" cy="523494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При самостійному виправленні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необхідно враховувати сутність помилки</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при коригуванні додатків 5, 6 та </a:t>
            </a:r>
            <a:r>
              <a:rPr lang="uk-UA" altLang="en-US" sz="2600" noProof="0" dirty="0">
                <a:ln>
                  <a:noFill/>
                </a:ln>
                <a:effectLst/>
                <a:uLnTx/>
                <a:uFillTx/>
                <a:sym typeface="+mn-ea"/>
              </a:rPr>
              <a:t>несумових показників додатку 1 та 4дф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штрафи не застосовуються;</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при коригуванні сумових показників додатку 1 на збільшення суми ЄСВ (тип нарахування 2) застосовується штрафна санкція (20% від суми недоїмки ЄСВ) у разі відсутності переплати ЄСВ, яка може “перекрити” донараховану суму;</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при коригуванні сумових показників у додатку 4дф (оподатковуваного доходу і відповідно ПДФО та/або ВЗ) </a:t>
            </a:r>
            <a:r>
              <a:rPr lang="uk-UA" altLang="en-US" sz="2600" noProof="0" dirty="0">
                <a:ln>
                  <a:noFill/>
                </a:ln>
                <a:effectLst/>
                <a:uLnTx/>
                <a:uFillTx/>
                <a:sym typeface="+mn-ea"/>
              </a:rPr>
              <a:t>застосовується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штраф 1020 грн. При цьому у разі подання кількох “Уточнюючих” ПР в один день </a:t>
            </a:r>
            <a:r>
              <a:rPr lang="uk-UA" altLang="en-US" sz="2600" noProof="0" dirty="0">
                <a:ln>
                  <a:noFill/>
                </a:ln>
                <a:effectLst/>
                <a:uLnTx/>
                <a:uFillTx/>
                <a:sym typeface="+mn-ea"/>
              </a:rPr>
              <a:t>застосовується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одна штрафна санкція 1020 грн.</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Штрафні санкції самостійно платником податків не розраховуються і не сплачуються.</a:t>
            </a:r>
            <a:endParaRPr kumimoji="0" lang="uk-UA" altLang="en-US"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Чи штрафують за самостійне виправлення помилок?</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700530"/>
            <a:ext cx="11162030" cy="470916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uk-UA"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Кабінет платника - Вхідні/вихідні документи - Вхідні - Обрати місяць і рік</a:t>
            </a:r>
            <a:endParaRPr kumimoji="0" lang="uk-UA" altLang="en-US"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2" name="Object 1"/>
          <p:cNvGraphicFramePr/>
          <p:nvPr/>
        </p:nvGraphicFramePr>
        <p:xfrm>
          <a:off x="119380" y="1484630"/>
          <a:ext cx="11909425" cy="4483735"/>
        </p:xfrm>
        <a:graphic>
          <a:graphicData uri="http://schemas.openxmlformats.org/presentationml/2006/ole">
            <mc:AlternateContent xmlns:mc="http://schemas.openxmlformats.org/markup-compatibility/2006">
              <mc:Choice xmlns:v="urn:schemas-microsoft-com:vml" Requires="v">
                <p:oleObj spid="_x0000_s3" name="" r:id="rId1" imgW="11225530" imgH="4152900" progId="Paint.Picture">
                  <p:embed/>
                </p:oleObj>
              </mc:Choice>
              <mc:Fallback>
                <p:oleObj name="" r:id="rId1" imgW="11225530" imgH="4152900" progId="Paint.Picture">
                  <p:embed/>
                  <p:pic>
                    <p:nvPicPr>
                      <p:cNvPr id="0" name="Picture 2"/>
                      <p:cNvPicPr/>
                      <p:nvPr/>
                    </p:nvPicPr>
                    <p:blipFill>
                      <a:blip r:embed="rId2"/>
                      <a:stretch>
                        <a:fillRect/>
                      </a:stretch>
                    </p:blipFill>
                    <p:spPr>
                      <a:xfrm>
                        <a:off x="119380" y="1484630"/>
                        <a:ext cx="11909425" cy="4483735"/>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Інформація з Повідомлення, як</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е</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форму</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є</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ться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автоматично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та надсила</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є</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ться платнику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в</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електронному вигляді </a:t>
            </a:r>
            <a:r>
              <a:rPr kumimoji="0" lang="en-US" altLang="en-US" sz="2600" b="1" u="sng" strike="noStrike" kern="1200" cap="none" spc="0" normalizeH="0" baseline="0" noProof="0" dirty="0">
                <a:ln>
                  <a:noFill/>
                </a:ln>
                <a:solidFill>
                  <a:schemeClr val="tx1"/>
                </a:solidFill>
                <a:effectLst/>
                <a:uLnTx/>
                <a:uFillTx/>
                <a:latin typeface="+mn-lt"/>
                <a:ea typeface="+mn-ea"/>
                <a:cs typeface="+mn-cs"/>
              </a:rPr>
              <a:t>може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використовуватись  платниками для заповнення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Звітного нового</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та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Уточнюючого</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ПР</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2780665"/>
          <a:ext cx="11643360" cy="3407410"/>
        </p:xfrm>
        <a:graphic>
          <a:graphicData uri="http://schemas.openxmlformats.org/drawingml/2006/table">
            <a:tbl>
              <a:tblPr firstRow="1" bandRow="1">
                <a:tableStyleId>{5C22544A-7EE6-4342-B048-85BDC9FD1C3A}</a:tableStyleId>
              </a:tblPr>
              <a:tblGrid>
                <a:gridCol w="628015"/>
                <a:gridCol w="7885430"/>
                <a:gridCol w="3129915"/>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20510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запис не завантажений, оскільки за даний період вже був раніше завантажений запис з повним співпадінням полів: РНОКПП, суми доходів, суми податку, суми військового збору, ознака доходу та пільги, дати прийняття та звільнення з роботи;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Інформація про помилку надається до відома та не потребує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1487170">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2</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податковий номер особи або реєстрацію за серією (за наявності) та номером паспорту особи, про яку надається інформація в 4ДФ, закрито у зв'язку з надходженням відомостей про смерть особи з Державного реєстру актів цивільного стану;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Інформація про помилку потребує перевірки (у разі якщо дата смерті в межах звітного періоду, то інформація надається до відома).</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29900880"/>
        </p:xfrm>
        <a:graphic>
          <a:graphicData uri="http://schemas.openxmlformats.org/drawingml/2006/table">
            <a:tbl>
              <a:tblPr firstRow="1" bandRow="1">
                <a:tableStyleId>{5C22544A-7EE6-4342-B048-85BDC9FD1C3A}</a:tableStyleId>
              </a:tblPr>
              <a:tblGrid>
                <a:gridCol w="599440"/>
                <a:gridCol w="5022215"/>
                <a:gridCol w="6021705"/>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3</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номер зазначений у графі «Реєстраційний номер облікової картки платника податків або серія (за наявності) та номер паспорта» – не є реєстраційним номером облікової картки платника податків з ДРФО/ фізична особа з вказаними номером паспорта у вигляді картки на обліку в окремому реєстрі ДРФО не перебуває;</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або наявність підтвердження того, що особа перебуває на обліку за номером паспорта (наявність слова «відмова» у паспорті у вигляді картки), за результатами провести коригування відповідно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4</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особа з вказаними серією та номером паспорта на обліку в окремому реєстрі ДРФО не перебуває;</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або підтвердження того, що особа перебуває на обліку за серією та номером паспорта (наявність відмітки у паспорті з датою взяття на облік починаючи з 01.01.2011 – згідно норм ПКУ) – за результатами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29900880"/>
        </p:xfrm>
        <a:graphic>
          <a:graphicData uri="http://schemas.openxmlformats.org/drawingml/2006/table">
            <a:tbl>
              <a:tblPr firstRow="1" bandRow="1">
                <a:tableStyleId>{5C22544A-7EE6-4342-B048-85BDC9FD1C3A}</a:tableStyleId>
              </a:tblPr>
              <a:tblGrid>
                <a:gridCol w="599440"/>
                <a:gridCol w="5022215"/>
                <a:gridCol w="6021705"/>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5</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реєстраційний номер облікової картки платника податків закрито/ фізичну особу з вказаними в запиті серією (за наявності) та номером паспорта знято з обліку у окремому реєстрі ДРФО</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повідомити особу, стосовно якої надійшло повідомлення про помилки, о необхідності звернутися до контролюючого органу для проведення звірки реєстраційних даних/внесення змін до реєстраційних даних/отримання документа, що засвідчує реєстрацію у ДРФО. За результатами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6</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інформація з графи «Реєстраційний номер облікової картки платника податків або серія (за наявності)та номер паспорта», містить заборонений символ - запис забраковано;</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та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7</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запис містить в одному або декількох полях суми, які дорівнюють реєстраційному номеру облікової картки;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та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20025360"/>
        </p:xfrm>
        <a:graphic>
          <a:graphicData uri="http://schemas.openxmlformats.org/drawingml/2006/table">
            <a:tbl>
              <a:tblPr firstRow="1" bandRow="1">
                <a:tableStyleId>{5C22544A-7EE6-4342-B048-85BDC9FD1C3A}</a:tableStyleId>
              </a:tblPr>
              <a:tblGrid>
                <a:gridCol w="599440"/>
                <a:gridCol w="5916295"/>
                <a:gridCol w="5127625"/>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8</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невідповідність суми нарахованого доходу сумі виплаченого доходу або суми нарахованого податку сумі перерахованого податку або нарахованого військового збору сумі перерахованого військового збору, коли нарахована сума значно перевищує виплачену/перераховану суму (у сто і більше разів), або, навпаки, виплачена/перерахована сума значно перевищує нараховану;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Інформація надається для перевірки. Перевірте правильність внесення інформації, у разі якщо встановлено, що інформацію щодо сум доходу, податку або військового збору внесено неправильно, необхідно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9</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дата прийняття на роботу перевищує дату звільнення; дата прийняття на роботу не відповідає звітному періоду; дата звільнення до 01.01.1998 року.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10</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невірна ознака пільги або ознака пільги не відповідає ознаці доходу 101;</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 (можливі варіанти поєднування ознаки доходу та ознаки податкової соціальної пільги, наведені у таблиці 2 Додатку 2 до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17556480"/>
        </p:xfrm>
        <a:graphic>
          <a:graphicData uri="http://schemas.openxmlformats.org/drawingml/2006/table">
            <a:tbl>
              <a:tblPr firstRow="1" bandRow="1">
                <a:tableStyleId>{5C22544A-7EE6-4342-B048-85BDC9FD1C3A}</a:tableStyleId>
              </a:tblPr>
              <a:tblGrid>
                <a:gridCol w="599440"/>
                <a:gridCol w="5184775"/>
                <a:gridCol w="5859145"/>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11</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невірна ознака доходу;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 Довідник ознак доходів фізичних осіб Додаток 2 до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12</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Інформація потребує перевірки! По фізичній особі за вказаний період подано два записи з співпадаючими реквізитами РНОКПП, суми доходів, суми податку, суми військового збору, ознака доходу та пільги, дати прийняття та звільнення з роботи та з різними значеннями реквізиту Кодифікатор адміністративно-територіальних одиниць та територій територіальних громад за місцезнаходженням податкового агента або відокремленого підрозділу.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Перевірити чи дійсно фізична особа отримувала однакові виплати від різних відокремлених підрозділів, якщо інформація по одному з відокремлених підрозділів подана помилково, провести коригування шляхом подання уточнюючого Податкового розрахунку сум доходу, нарахованого (сплаченого) на користь платників податків - фізичних осіб, і сум утриманого з них податку, а також сум нарахованого єдиного внеску з додатком за ф.4ДФ за вказаний період</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4663440"/>
        </p:xfrm>
        <a:graphic>
          <a:graphicData uri="http://schemas.openxmlformats.org/drawingml/2006/table">
            <a:tbl>
              <a:tblPr firstRow="1" bandRow="1">
                <a:tableStyleId>{5C22544A-7EE6-4342-B048-85BDC9FD1C3A}</a:tableStyleId>
              </a:tblPr>
              <a:tblGrid>
                <a:gridCol w="599440"/>
                <a:gridCol w="6791960"/>
                <a:gridCol w="4251960"/>
              </a:tblGrid>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Код</a:t>
                      </a:r>
                      <a:endParaRPr sz="1800" kern="0">
                        <a:latin typeface="Calibri" panose="020F0502020204030204" pitchFamily="34" charset="0"/>
                        <a:ea typeface="Times New Roman" panose="02020603050405020304"/>
                        <a:cs typeface="Calibri" panose="020F0502020204030204" pitchFamily="34" charset="0"/>
                      </a:endParaRPr>
                    </a:p>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Опис помилки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Дії щодо виправлення</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13</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B «Розділ I. Персоніфіковані дані про суми нарахованого (виплаченого) на користь фізичних осіб доходу та нарахованих (перерахованих) до бюджету податку на доходи фізичних осіб та військового збору» наявна інформація стосовно особи з ознакою доходу 201,202,203, але відсутня інформація про цю особу у «Розділ III. Розгорнута інформація про бюджетні гранти»</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 (надати уточнюючий податковий розрахунок, де в розділі III зазначити відомості стосовно особи, яка отримувала суми доходу у вигляді бюджетного гранту)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14</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у «Розділ III. Розгорнута інформація про бюджетні гранти» наявна інформація стосовно особи, але відсутня інформація про цю особу у «Розділ I. Персоніфіковані дані про суми нарахованого (виплаченого) на користь фізичних осіб доходу та нарахованих (перерахованих) до бюджету податку на доходи фізичних осіб та військового збору» з ознаками доходу 201, 202, 203</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 (надати уточнюючий податковий розрахунок, де в розділі I зазначити відомості стосовно особи, яка отримувала суми доходу у вигляді бюджетного гранту)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r h="387985">
                <a:tc>
                  <a:txBody>
                    <a:bodyPr/>
                    <a:p>
                      <a:pPr indent="0" algn="ctr"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15</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Сума нарахованого доходу з графи 3а розділу I за ознакою доходу 201 не відповідає сумі гранту (фактично надано) з графи 8 розділу III;</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800" kern="0">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a:t>
                      </a:r>
                      <a:endParaRPr sz="18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3995"/>
            <a:ext cx="11162030" cy="49256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84328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Після успішного подання звіту отримали повідомлення від ДПС про виявлені помилки: як реагувати?</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Table 6"/>
          <p:cNvGraphicFramePr/>
          <p:nvPr>
            <p:custDataLst>
              <p:tags r:id="rId1"/>
            </p:custDataLst>
          </p:nvPr>
        </p:nvGraphicFramePr>
        <p:xfrm>
          <a:off x="276225" y="1484630"/>
          <a:ext cx="11643360" cy="6309360"/>
        </p:xfrm>
        <a:graphic>
          <a:graphicData uri="http://schemas.openxmlformats.org/drawingml/2006/table">
            <a:tbl>
              <a:tblPr firstRow="1" bandRow="1">
                <a:tableStyleId>{5C22544A-7EE6-4342-B048-85BDC9FD1C3A}</a:tableStyleId>
              </a:tblPr>
              <a:tblGrid>
                <a:gridCol w="599440"/>
                <a:gridCol w="7505065"/>
                <a:gridCol w="3538855"/>
              </a:tblGrid>
              <a:tr h="387985">
                <a:tc>
                  <a:txBody>
                    <a:bodyPr/>
                    <a:p>
                      <a:pPr indent="0" algn="ctr" fontAlgn="auto">
                        <a:lnSpc>
                          <a:spcPct val="100000"/>
                        </a:lnSpc>
                        <a:spcBef>
                          <a:spcPts val="0"/>
                        </a:spcBef>
                        <a:spcAft>
                          <a:spcPct val="0"/>
                        </a:spcAft>
                      </a:pPr>
                      <a:r>
                        <a:rPr sz="1700" b="0" kern="0">
                          <a:solidFill>
                            <a:schemeClr val="tx1"/>
                          </a:solidFill>
                          <a:latin typeface="Calibri" panose="020F0502020204030204" pitchFamily="34" charset="0"/>
                          <a:ea typeface="Times New Roman" panose="02020603050405020304"/>
                          <a:cs typeface="Calibri" panose="020F0502020204030204" pitchFamily="34" charset="0"/>
                        </a:rPr>
                        <a:t>16</a:t>
                      </a:r>
                      <a:endParaRPr sz="1700" b="0" kern="0">
                        <a:solidFill>
                          <a:schemeClr val="tx1"/>
                        </a:solidFill>
                        <a:latin typeface="Calibri" panose="020F0502020204030204" pitchFamily="34" charset="0"/>
                        <a:ea typeface="Times New Roman" panose="02020603050405020304"/>
                        <a:cs typeface="Calibri" panose="020F0502020204030204" pitchFamily="34" charset="0"/>
                      </a:endParaRPr>
                    </a:p>
                  </a:txBody>
                  <a:tcPr marL="0" marR="0" marT="0" marB="0" anchor="ctr" anchorCtr="0">
                    <a:solidFill>
                      <a:srgbClr val="E9EBF5"/>
                    </a:solidFill>
                  </a:tcPr>
                </a:tc>
                <a:tc>
                  <a:txBody>
                    <a:bodyPr/>
                    <a:p>
                      <a:pPr indent="0" fontAlgn="auto">
                        <a:lnSpc>
                          <a:spcPct val="100000"/>
                        </a:lnSpc>
                        <a:spcBef>
                          <a:spcPts val="0"/>
                        </a:spcBef>
                        <a:spcAft>
                          <a:spcPct val="0"/>
                        </a:spcAft>
                      </a:pPr>
                      <a:r>
                        <a:rPr sz="1700" b="0" kern="0">
                          <a:solidFill>
                            <a:schemeClr val="tx1"/>
                          </a:solidFill>
                          <a:latin typeface="Calibri" panose="020F0502020204030204" pitchFamily="34" charset="0"/>
                          <a:ea typeface="Times New Roman" panose="02020603050405020304"/>
                          <a:cs typeface="Calibri" panose="020F0502020204030204" pitchFamily="34" charset="0"/>
                        </a:rPr>
                        <a:t>Сума нарахованого доходу з графи 3а розділу I за ознакою доходу 202 не відповідає сумі гранту використаній не за цільовим призначенням з графи 9 розділу III;</a:t>
                      </a:r>
                      <a:endParaRPr sz="1700" b="0" kern="0">
                        <a:solidFill>
                          <a:schemeClr val="tx1"/>
                        </a:solidFill>
                        <a:latin typeface="Calibri" panose="020F0502020204030204" pitchFamily="34" charset="0"/>
                        <a:ea typeface="Times New Roman" panose="02020603050405020304"/>
                        <a:cs typeface="Calibri" panose="020F0502020204030204" pitchFamily="34" charset="0"/>
                      </a:endParaRPr>
                    </a:p>
                  </a:txBody>
                  <a:tcPr marL="0" marR="0" marT="0" marB="0" anchor="ctr" anchorCtr="0">
                    <a:solidFill>
                      <a:srgbClr val="E9EBF5"/>
                    </a:solidFill>
                  </a:tcPr>
                </a:tc>
                <a:tc>
                  <a:txBody>
                    <a:bodyPr/>
                    <a:p>
                      <a:pPr indent="0" fontAlgn="auto">
                        <a:lnSpc>
                          <a:spcPct val="100000"/>
                        </a:lnSpc>
                        <a:spcBef>
                          <a:spcPts val="0"/>
                        </a:spcBef>
                        <a:spcAft>
                          <a:spcPct val="0"/>
                        </a:spcAft>
                      </a:pPr>
                      <a:r>
                        <a:rPr sz="1700" b="0" kern="0">
                          <a:solidFill>
                            <a:schemeClr val="tx1"/>
                          </a:solidFill>
                          <a:latin typeface="Calibri" panose="020F0502020204030204" pitchFamily="34" charset="0"/>
                          <a:ea typeface="Times New Roman" panose="02020603050405020304"/>
                          <a:cs typeface="Calibri" panose="020F0502020204030204" pitchFamily="34" charset="0"/>
                        </a:rPr>
                        <a:t>Провести коригування відповідно до розділу V Порядку*.</a:t>
                      </a:r>
                      <a:endParaRPr sz="1700" b="0" kern="0">
                        <a:solidFill>
                          <a:schemeClr val="tx1"/>
                        </a:solidFill>
                        <a:latin typeface="Calibri" panose="020F0502020204030204" pitchFamily="34" charset="0"/>
                        <a:ea typeface="Times New Roman" panose="02020603050405020304"/>
                        <a:cs typeface="Calibri" panose="020F0502020204030204" pitchFamily="34" charset="0"/>
                      </a:endParaRPr>
                    </a:p>
                  </a:txBody>
                  <a:tcPr marL="0" marR="0" marT="0" marB="0" anchor="ctr" anchorCtr="0">
                    <a:solidFill>
                      <a:srgbClr val="E9EBF5"/>
                    </a:solidFill>
                  </a:tcPr>
                </a:tc>
              </a:tr>
              <a:tr h="387985">
                <a:tc>
                  <a:txBody>
                    <a:bodyPr/>
                    <a:p>
                      <a:pPr indent="0" algn="ctr"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rPr>
                        <a:t>17</a:t>
                      </a:r>
                      <a:endParaRPr sz="17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rPr>
                        <a:t>Сума нарахованого доходу з графи 3а розділу I за ознакою доходу 203 не відповідає сумі повернених коштів у зв'язку з нецільовим використанням з графи 10 розділу III;</a:t>
                      </a:r>
                      <a:endParaRPr sz="17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sym typeface="+mn-ea"/>
                        </a:rPr>
                        <a:t>Провести коригування відповідно до розділу V Порядку*.</a:t>
                      </a:r>
                      <a:endParaRPr sz="1700" kern="0">
                        <a:latin typeface="Calibri" panose="020F0502020204030204" pitchFamily="34" charset="0"/>
                        <a:ea typeface="Times New Roman" panose="02020603050405020304"/>
                        <a:cs typeface="Calibri" panose="020F0502020204030204" pitchFamily="34" charset="0"/>
                        <a:sym typeface="+mn-ea"/>
                      </a:endParaRPr>
                    </a:p>
                  </a:txBody>
                  <a:tcPr marL="0" marR="0" marT="0" marB="0" anchor="ctr" anchorCtr="0"/>
                </a:tc>
              </a:tr>
              <a:tr h="387985">
                <a:tc>
                  <a:txBody>
                    <a:bodyPr/>
                    <a:p>
                      <a:pPr indent="0" algn="ctr"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rPr>
                        <a:t>18</a:t>
                      </a:r>
                      <a:endParaRPr sz="17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rPr>
                        <a:t>Рядок, який зазначено в розрахунку для виключення попередньо поданої (прийнятої) інформації, не оброблений (інформацію. не виключено). Не виконано умову абзацу 3 пункту 6 розділу V Порядку*: для виключення одного помилкового рядка з попередньо поданої (прийнятої) інформації потрібно повторити всі графи такого рядка і у відповідній графі додатків указати «1» - на виключення рядка. Перевіряється повний збіг всіх граф рядка на виключення з відповідними графами попередньо поданої (прийнятої) інформації: РНОКПП, сума доходу нарахованого/виплаченого, сума податку нарахованого/перерахованого, сума військового збору нарахованого/перерахованого, ознака доходу, ознака податкової соціальної пільги, дата прийняття/звільнення з роботи. Крім того, перевіряється відповідність значення поля «Кодифікатор адміністративно-територіальних одиниць та територій територіальних громад за місцезнаходженням податкового агента або відокремленого підрозділу».</a:t>
                      </a:r>
                      <a:endParaRPr sz="17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c>
                  <a:txBody>
                    <a:bodyPr/>
                    <a:p>
                      <a:pPr indent="0" fontAlgn="auto">
                        <a:lnSpc>
                          <a:spcPct val="100000"/>
                        </a:lnSpc>
                        <a:spcBef>
                          <a:spcPts val="0"/>
                        </a:spcBef>
                        <a:spcAft>
                          <a:spcPct val="0"/>
                        </a:spcAft>
                      </a:pPr>
                      <a:r>
                        <a:rPr sz="1700" kern="0">
                          <a:latin typeface="Calibri" panose="020F0502020204030204" pitchFamily="34" charset="0"/>
                          <a:ea typeface="Times New Roman" panose="02020603050405020304"/>
                          <a:cs typeface="Calibri" panose="020F0502020204030204" pitchFamily="34" charset="0"/>
                        </a:rPr>
                        <a:t>Перевірити правильність внесення інформації: відповідність рядка на виключення з рядком, який подано раніше; звернути увагу на відповідність реквізиту «кодифікатор адміністративно-територіальних одиниць та територій територіальних громад за місцезнаходженням податкового агента або відокремленого підрозділу». Провести коригування відповідно до розділу V Порядку*.</a:t>
                      </a:r>
                      <a:endParaRPr sz="1700" kern="0">
                        <a:latin typeface="Calibri" panose="020F0502020204030204" pitchFamily="34" charset="0"/>
                        <a:ea typeface="Times New Roman" panose="02020603050405020304"/>
                        <a:cs typeface="Calibri" panose="020F0502020204030204" pitchFamily="34" charset="0"/>
                      </a:endParaRPr>
                    </a:p>
                  </a:txBody>
                  <a:tcPr marL="0" marR="0" marT="0" marB="0" anchor="ctr" anchorCtr="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2060575"/>
            <a:ext cx="11162030" cy="423418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Приклад: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працівнику Грінченку Олегу нараховано зарплату за січень 202</a:t>
            </a:r>
            <a:r>
              <a:rPr kumimoji="0" lang="ru-RU" altLang="uk-UA" sz="2600" b="0" i="0" u="none" strike="noStrike" kern="1200" cap="none" spc="0" normalizeH="0" baseline="0" noProof="0" dirty="0">
                <a:ln>
                  <a:noFill/>
                </a:ln>
                <a:solidFill>
                  <a:schemeClr val="tx1"/>
                </a:solidFill>
                <a:effectLst/>
                <a:uLnTx/>
                <a:uFillTx/>
                <a:latin typeface="+mn-lt"/>
                <a:ea typeface="+mn-ea"/>
                <a:cs typeface="+mn-cs"/>
              </a:rPr>
              <a:t>5</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року у сумі </a:t>
            </a:r>
            <a:r>
              <a:rPr kumimoji="0" lang="ru-RU" altLang="uk-UA" sz="2600" b="0" i="0" u="none" strike="noStrike" kern="1200" cap="none" spc="0" normalizeH="0" baseline="0" noProof="0" dirty="0">
                <a:ln>
                  <a:noFill/>
                </a:ln>
                <a:solidFill>
                  <a:schemeClr val="tx1"/>
                </a:solidFill>
                <a:effectLst/>
                <a:uLnTx/>
                <a:uFillTx/>
                <a:latin typeface="+mn-lt"/>
                <a:ea typeface="+mn-ea"/>
                <a:cs typeface="+mn-cs"/>
              </a:rPr>
              <a:t>80</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00 грн.</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У цьому ж місяці було виявлено та виправлено помилки:</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за грудень 2024 р. </a:t>
            </a:r>
            <a:r>
              <a:rPr kumimoji="0" lang="uk-UA" altLang="uk-UA" sz="2600" b="0" i="0" u="none" strike="noStrike" kern="1200" cap="none" spc="0" normalizeH="0" baseline="0" noProof="0" dirty="0" err="1">
                <a:ln>
                  <a:noFill/>
                </a:ln>
                <a:solidFill>
                  <a:schemeClr val="tx1"/>
                </a:solidFill>
                <a:effectLst/>
                <a:uLnTx/>
                <a:uFillTx/>
                <a:latin typeface="+mn-lt"/>
                <a:ea typeface="+mn-ea"/>
                <a:cs typeface="+mn-cs"/>
              </a:rPr>
              <a:t>доплачено</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премію 500 грн.</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у Д1 за вересень 2024 р. не було відображено оподатковувану матеріальну допомогу 1000 грн.</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у Д1 за серпень 2024 р. було невірно відображено зарплату: замість нарахованої суми 8000 грн. було вказано 8400 грн.</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 у липні 2024 року нарахована зарплата становила 7500 грн. і не було проведено доплату до мінімального ЄСВ.</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ПРИКЛАДИ ВИПРАВЛЕННЯ ПОМИЛОК У ПР</a:t>
            </a:r>
            <a:br>
              <a:rPr kumimoji="0" lang="uk-UA" altLang="uk-UA" sz="2800" b="1" i="0" u="none" strike="noStrike" kern="1200" cap="none" spc="0" normalizeH="0" baseline="0" noProof="0" dirty="0">
                <a:ln>
                  <a:noFill/>
                </a:ln>
                <a:solidFill>
                  <a:schemeClr val="tx1"/>
                </a:solidFill>
                <a:effectLst/>
                <a:uLnTx/>
                <a:uFillTx/>
                <a:latin typeface="+mn-lt"/>
                <a:ea typeface="+mj-ea"/>
                <a:cs typeface="+mj-cs"/>
              </a:rPr>
            </a:br>
            <a:br>
              <a:rPr kumimoji="0" lang="uk-UA" altLang="uk-UA" sz="2800" b="1" i="0" u="none" strike="noStrike" kern="1200" cap="none" spc="0" normalizeH="0" baseline="0" noProof="0" dirty="0">
                <a:ln>
                  <a:noFill/>
                </a:ln>
                <a:solidFill>
                  <a:schemeClr val="tx1"/>
                </a:solidFill>
                <a:effectLst/>
                <a:uLnTx/>
                <a:uFillTx/>
                <a:latin typeface="+mn-lt"/>
                <a:ea typeface="+mj-ea"/>
                <a:cs typeface="+mj-cs"/>
              </a:rPr>
            </a:b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ВИПРАВЛЕННЯ ПОМИЛОК МИНУЛИХ ПЕРІОДІВ У ЗВІТНОМУ </a:t>
            </a:r>
            <a:r>
              <a:rPr kumimoji="0" lang="ru-RU" altLang="uk-UA" sz="2800" b="1" i="0" u="none" strike="noStrike" kern="1200" cap="none" spc="0" normalizeH="0" baseline="0" noProof="0" dirty="0">
                <a:ln>
                  <a:noFill/>
                </a:ln>
                <a:solidFill>
                  <a:schemeClr val="tx1"/>
                </a:solidFill>
                <a:effectLst/>
                <a:uLnTx/>
                <a:uFillTx/>
                <a:latin typeface="+mn-lt"/>
                <a:ea typeface="+mj-ea"/>
                <a:cs typeface="+mj-cs"/>
              </a:rPr>
              <a:t>ПР</a:t>
            </a:r>
            <a:endParaRPr kumimoji="0" lang="ru-RU"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350" y="1208405"/>
            <a:ext cx="11162030" cy="5453380"/>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2. Зміна правил оплати лікарняних за сумісництвом з 4 квітня: основні практичні моменти.</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3. Рахуємо оплату відпусток та відряджень у неординарних випадках</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перенесення / продовження відпустки у зв’язку з лікарняним і не тільки;</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чи треба застосовувати коефіцієнт коригування при підвищенні окладів?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відпусткові та відрядження одразу після довгих неявок;</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місячні премії у розрахунку середнього заробітку;</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як правильно включити у розрахунок квартальні та річні премії?</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відпустку перевикористано на момент звільнення: коли не / утримуємо і як?</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5602" name="Text Box 8"/>
          <p:cNvSpPr txBox="1"/>
          <p:nvPr/>
        </p:nvSpPr>
        <p:spPr>
          <a:xfrm>
            <a:off x="349250" y="371475"/>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Фрагмент “Звітного” Д1 </a:t>
            </a:r>
            <a:r>
              <a:rPr lang="uk-UA" altLang="uk-UA" sz="2400" b="1" dirty="0">
                <a:latin typeface="Calibri" panose="020F0502020204030204" pitchFamily="34" charset="0"/>
              </a:rPr>
              <a:t>за січень 2025 року</a:t>
            </a:r>
            <a:endParaRPr lang="uk-UA" altLang="uk-UA" sz="2400" b="1" dirty="0">
              <a:latin typeface="Calibri" panose="020F0502020204030204" pitchFamily="34" charset="0"/>
            </a:endParaRPr>
          </a:p>
        </p:txBody>
      </p:sp>
      <p:sp>
        <p:nvSpPr>
          <p:cNvPr id="2560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graphicFrame>
        <p:nvGraphicFramePr>
          <p:cNvPr id="4" name="Object 3"/>
          <p:cNvGraphicFramePr/>
          <p:nvPr/>
        </p:nvGraphicFramePr>
        <p:xfrm>
          <a:off x="123190" y="836295"/>
          <a:ext cx="11960860" cy="3786505"/>
        </p:xfrm>
        <a:graphic>
          <a:graphicData uri="http://schemas.openxmlformats.org/presentationml/2006/ole">
            <mc:AlternateContent xmlns:mc="http://schemas.openxmlformats.org/markup-compatibility/2006">
              <mc:Choice xmlns:v="urn:schemas-microsoft-com:vml" Requires="v">
                <p:oleObj spid="_x0000_s5" name="" r:id="rId1" imgW="9892030" imgH="4030980" progId="Paint.Picture">
                  <p:embed/>
                </p:oleObj>
              </mc:Choice>
              <mc:Fallback>
                <p:oleObj name="" r:id="rId1" imgW="9892030" imgH="4030980" progId="Paint.Picture">
                  <p:embed/>
                  <p:pic>
                    <p:nvPicPr>
                      <p:cNvPr id="0" name="Picture 4"/>
                      <p:cNvPicPr/>
                      <p:nvPr/>
                    </p:nvPicPr>
                    <p:blipFill>
                      <a:blip r:embed="rId2"/>
                      <a:stretch>
                        <a:fillRect/>
                      </a:stretch>
                    </p:blipFill>
                    <p:spPr>
                      <a:xfrm>
                        <a:off x="123190" y="836295"/>
                        <a:ext cx="11960860" cy="3786505"/>
                      </a:xfrm>
                      <a:prstGeom prst="rect">
                        <a:avLst/>
                      </a:prstGeom>
                    </p:spPr>
                  </p:pic>
                </p:oleObj>
              </mc:Fallback>
            </mc:AlternateContent>
          </a:graphicData>
        </a:graphic>
      </p:graphicFrame>
      <p:sp>
        <p:nvSpPr>
          <p:cNvPr id="7" name="Text Box 8"/>
          <p:cNvSpPr txBox="1"/>
          <p:nvPr/>
        </p:nvSpPr>
        <p:spPr>
          <a:xfrm>
            <a:off x="123190" y="4652645"/>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Заповнення рядків ПР (титулки):	</a:t>
            </a:r>
            <a:endParaRPr lang="uk-UA" altLang="uk-UA" sz="2400" b="1" dirty="0">
              <a:latin typeface="Calibri" panose="020F0502020204030204" pitchFamily="34" charset="0"/>
            </a:endParaRPr>
          </a:p>
        </p:txBody>
      </p:sp>
      <p:graphicFrame>
        <p:nvGraphicFramePr>
          <p:cNvPr id="8" name="Table 7"/>
          <p:cNvGraphicFramePr/>
          <p:nvPr>
            <p:custDataLst>
              <p:tags r:id="rId3"/>
            </p:custDataLst>
          </p:nvPr>
        </p:nvGraphicFramePr>
        <p:xfrm>
          <a:off x="4584065" y="4725035"/>
          <a:ext cx="6093460" cy="2011680"/>
        </p:xfrm>
        <a:graphic>
          <a:graphicData uri="http://schemas.openxmlformats.org/drawingml/2006/table">
            <a:tbl>
              <a:tblPr firstRow="1" bandRow="1">
                <a:tableStyleId>{5C22544A-7EE6-4342-B048-85BDC9FD1C3A}</a:tableStyleId>
              </a:tblPr>
              <a:tblGrid>
                <a:gridCol w="3046730"/>
                <a:gridCol w="3046730"/>
              </a:tblGrid>
              <a:tr h="335280">
                <a:tc>
                  <a:txBody>
                    <a:bodyPr/>
                    <a:p>
                      <a:pPr algn="ctr">
                        <a:buNone/>
                      </a:pPr>
                      <a:r>
                        <a:rPr lang="uk-UA" altLang="en-US" sz="1600"/>
                        <a:t>Рядок</a:t>
                      </a:r>
                      <a:endParaRPr lang="uk-UA" altLang="en-US" sz="1600"/>
                    </a:p>
                  </a:txBody>
                  <a:tcPr/>
                </a:tc>
                <a:tc>
                  <a:txBody>
                    <a:bodyPr/>
                    <a:p>
                      <a:pPr algn="ctr">
                        <a:buNone/>
                      </a:pPr>
                      <a:r>
                        <a:rPr lang="uk-UA" altLang="en-US" sz="1600"/>
                        <a:t>Сума, грн</a:t>
                      </a:r>
                      <a:endParaRPr lang="uk-UA" altLang="en-US" sz="1600"/>
                    </a:p>
                  </a:txBody>
                  <a:tcPr/>
                </a:tc>
              </a:tr>
              <a:tr h="335280">
                <a:tc>
                  <a:txBody>
                    <a:bodyPr/>
                    <a:p>
                      <a:pPr>
                        <a:buNone/>
                      </a:pPr>
                      <a:r>
                        <a:rPr lang="uk-UA" altLang="en-US" sz="1600"/>
                        <a:t>1 = 1.1 = 2 = 2.1</a:t>
                      </a:r>
                      <a:endParaRPr lang="uk-UA" altLang="en-US" sz="1600"/>
                    </a:p>
                  </a:txBody>
                  <a:tcPr/>
                </a:tc>
                <a:tc>
                  <a:txBody>
                    <a:bodyPr/>
                    <a:p>
                      <a:pPr>
                        <a:buNone/>
                      </a:pPr>
                      <a:r>
                        <a:rPr lang="uk-UA" altLang="en-US" sz="1600"/>
                        <a:t>8500,00</a:t>
                      </a:r>
                      <a:endParaRPr lang="uk-UA" altLang="en-US" sz="1600"/>
                    </a:p>
                  </a:txBody>
                  <a:tcPr/>
                </a:tc>
              </a:tr>
              <a:tr h="335280">
                <a:tc>
                  <a:txBody>
                    <a:bodyPr/>
                    <a:p>
                      <a:pPr>
                        <a:buNone/>
                      </a:pPr>
                      <a:r>
                        <a:rPr lang="uk-UA" altLang="en-US" sz="1600"/>
                        <a:t>3 = 3.1</a:t>
                      </a:r>
                      <a:endParaRPr lang="uk-UA" altLang="en-US" sz="1600"/>
                    </a:p>
                  </a:txBody>
                  <a:tcPr/>
                </a:tc>
                <a:tc>
                  <a:txBody>
                    <a:bodyPr/>
                    <a:p>
                      <a:pPr>
                        <a:buNone/>
                      </a:pPr>
                      <a:r>
                        <a:rPr lang="uk-UA" altLang="en-US" sz="1600"/>
                        <a:t>1870,00</a:t>
                      </a:r>
                      <a:endParaRPr lang="uk-UA" altLang="en-US" sz="1600"/>
                    </a:p>
                  </a:txBody>
                  <a:tcPr/>
                </a:tc>
              </a:tr>
              <a:tr h="335280">
                <a:tc>
                  <a:txBody>
                    <a:bodyPr/>
                    <a:p>
                      <a:pPr>
                        <a:buNone/>
                      </a:pPr>
                      <a:r>
                        <a:rPr lang="uk-UA" altLang="en-US" sz="1600"/>
                        <a:t>4 = 4.1</a:t>
                      </a:r>
                      <a:endParaRPr lang="uk-UA" altLang="en-US" sz="1600"/>
                    </a:p>
                  </a:txBody>
                  <a:tcPr/>
                </a:tc>
                <a:tc>
                  <a:txBody>
                    <a:bodyPr/>
                    <a:p>
                      <a:pPr>
                        <a:buNone/>
                      </a:pPr>
                      <a:r>
                        <a:rPr lang="uk-UA" altLang="en-US" sz="1600"/>
                        <a:t>330,00</a:t>
                      </a:r>
                      <a:endParaRPr lang="uk-UA" altLang="en-US" sz="1600"/>
                    </a:p>
                  </a:txBody>
                  <a:tcPr/>
                </a:tc>
              </a:tr>
              <a:tr h="335280">
                <a:tc>
                  <a:txBody>
                    <a:bodyPr/>
                    <a:p>
                      <a:pPr>
                        <a:buNone/>
                      </a:pPr>
                      <a:r>
                        <a:rPr lang="uk-UA" altLang="en-US" sz="1600"/>
                        <a:t>6 = 6.1</a:t>
                      </a:r>
                      <a:endParaRPr lang="uk-UA" altLang="en-US" sz="1600"/>
                    </a:p>
                  </a:txBody>
                  <a:tcPr/>
                </a:tc>
                <a:tc>
                  <a:txBody>
                    <a:bodyPr/>
                    <a:p>
                      <a:pPr>
                        <a:buNone/>
                      </a:pPr>
                      <a:r>
                        <a:rPr lang="uk-UA" altLang="en-US" sz="1600"/>
                        <a:t>88,00</a:t>
                      </a:r>
                      <a:endParaRPr lang="uk-UA" altLang="en-US" sz="1600"/>
                    </a:p>
                  </a:txBody>
                  <a:tcPr/>
                </a:tc>
              </a:tr>
              <a:tr h="335280">
                <a:tc>
                  <a:txBody>
                    <a:bodyPr/>
                    <a:p>
                      <a:pPr>
                        <a:buNone/>
                      </a:pPr>
                      <a:r>
                        <a:rPr lang="uk-UA" altLang="en-US" sz="1600"/>
                        <a:t>7 = 8</a:t>
                      </a:r>
                      <a:endParaRPr lang="uk-UA" altLang="en-US" sz="1600"/>
                    </a:p>
                  </a:txBody>
                  <a:tcPr/>
                </a:tc>
                <a:tc>
                  <a:txBody>
                    <a:bodyPr/>
                    <a:p>
                      <a:pPr>
                        <a:buNone/>
                      </a:pPr>
                      <a:r>
                        <a:rPr lang="uk-UA" altLang="en-US" sz="1600"/>
                        <a:t>2112,00</a:t>
                      </a:r>
                      <a:endParaRPr lang="uk-UA" altLang="en-US" sz="160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57338"/>
            <a:ext cx="11161713" cy="4465638"/>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Приклад: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працівнику Абраменко Івану Петровичу нараховано зарплату за січень 2025 року у сумі 8000 грн, а у “Звітному” розрахунку помилково відображено 7100 грн і в Д1 і в Д4.</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uk-UA" sz="2600" dirty="0">
                <a:latin typeface="Calibri" panose="020F0502020204030204" pitchFamily="34" charset="0"/>
                <a:sym typeface="+mn-ea"/>
              </a:rPr>
              <a:t>Фрагмент “Звітного нового” Д4 </a:t>
            </a:r>
            <a:r>
              <a:rPr lang="uk-UA" altLang="uk-UA" sz="2600" b="1" dirty="0">
                <a:latin typeface="Calibri" panose="020F0502020204030204" pitchFamily="34" charset="0"/>
                <a:sym typeface="+mn-ea"/>
              </a:rPr>
              <a:t>за січень 2025 року</a:t>
            </a:r>
            <a:endParaRPr lang="uk-UA" altLang="uk-UA" sz="2600" b="1" dirty="0">
              <a:latin typeface="Calibri" panose="020F0502020204030204" pitchFamily="34" charset="0"/>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ВИПРАВЛЕННЯ ПОМИЛОК У ПР ДО ЗАКІНЧЕННЯ ТЕРМІНУ ПОДАННЯ (“НОВИМ ЗВІТНИМ”)</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2" name="Object 1"/>
          <p:cNvGraphicFramePr/>
          <p:nvPr/>
        </p:nvGraphicFramePr>
        <p:xfrm>
          <a:off x="211455" y="3644900"/>
          <a:ext cx="11851640" cy="2180590"/>
        </p:xfrm>
        <a:graphic>
          <a:graphicData uri="http://schemas.openxmlformats.org/presentationml/2006/ole">
            <mc:AlternateContent xmlns:mc="http://schemas.openxmlformats.org/markup-compatibility/2006">
              <mc:Choice xmlns:v="urn:schemas-microsoft-com:vml" Requires="v">
                <p:oleObj spid="_x0000_s3" name="" r:id="rId1" imgW="11164570" imgH="2080260" progId="Paint.Picture">
                  <p:embed/>
                </p:oleObj>
              </mc:Choice>
              <mc:Fallback>
                <p:oleObj name="" r:id="rId1" imgW="11164570" imgH="2080260" progId="Paint.Picture">
                  <p:embed/>
                  <p:pic>
                    <p:nvPicPr>
                      <p:cNvPr id="0" name="Picture 2"/>
                      <p:cNvPicPr/>
                      <p:nvPr/>
                    </p:nvPicPr>
                    <p:blipFill>
                      <a:blip r:embed="rId2"/>
                      <a:stretch>
                        <a:fillRect/>
                      </a:stretch>
                    </p:blipFill>
                    <p:spPr>
                      <a:xfrm>
                        <a:off x="211455" y="3644900"/>
                        <a:ext cx="11851640" cy="2180590"/>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5602" name="Text Box 8"/>
          <p:cNvSpPr txBox="1"/>
          <p:nvPr/>
        </p:nvSpPr>
        <p:spPr>
          <a:xfrm>
            <a:off x="349250" y="371475"/>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Фрагмент “Звітного нового” Д1 </a:t>
            </a:r>
            <a:r>
              <a:rPr lang="uk-UA" altLang="uk-UA" sz="2400" b="1" dirty="0">
                <a:latin typeface="Calibri" panose="020F0502020204030204" pitchFamily="34" charset="0"/>
              </a:rPr>
              <a:t>за січень 2025 року</a:t>
            </a:r>
            <a:endParaRPr lang="uk-UA" altLang="uk-UA" sz="2400" b="1" dirty="0">
              <a:latin typeface="Calibri" panose="020F0502020204030204" pitchFamily="34" charset="0"/>
            </a:endParaRPr>
          </a:p>
        </p:txBody>
      </p:sp>
      <p:sp>
        <p:nvSpPr>
          <p:cNvPr id="2560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graphicFrame>
        <p:nvGraphicFramePr>
          <p:cNvPr id="3" name="Object 2"/>
          <p:cNvGraphicFramePr/>
          <p:nvPr/>
        </p:nvGraphicFramePr>
        <p:xfrm>
          <a:off x="143510" y="831215"/>
          <a:ext cx="11950700" cy="3596640"/>
        </p:xfrm>
        <a:graphic>
          <a:graphicData uri="http://schemas.openxmlformats.org/presentationml/2006/ole">
            <mc:AlternateContent xmlns:mc="http://schemas.openxmlformats.org/markup-compatibility/2006">
              <mc:Choice xmlns:v="urn:schemas-microsoft-com:vml" Requires="v">
                <p:oleObj spid="_x0000_s6" name="" r:id="rId1" imgW="9884410" imgH="3474720" progId="Paint.Picture">
                  <p:embed/>
                </p:oleObj>
              </mc:Choice>
              <mc:Fallback>
                <p:oleObj name="" r:id="rId1" imgW="9884410" imgH="3474720" progId="Paint.Picture">
                  <p:embed/>
                  <p:pic>
                    <p:nvPicPr>
                      <p:cNvPr id="0" name="Picture 5"/>
                      <p:cNvPicPr/>
                      <p:nvPr/>
                    </p:nvPicPr>
                    <p:blipFill>
                      <a:blip r:embed="rId2"/>
                      <a:stretch>
                        <a:fillRect/>
                      </a:stretch>
                    </p:blipFill>
                    <p:spPr>
                      <a:xfrm>
                        <a:off x="143510" y="831215"/>
                        <a:ext cx="11950700" cy="3596640"/>
                      </a:xfrm>
                      <a:prstGeom prst="rect">
                        <a:avLst/>
                      </a:prstGeom>
                    </p:spPr>
                  </p:pic>
                </p:oleObj>
              </mc:Fallback>
            </mc:AlternateContent>
          </a:graphicData>
        </a:graphic>
      </p:graphicFrame>
      <p:sp>
        <p:nvSpPr>
          <p:cNvPr id="7" name="Text Box 8"/>
          <p:cNvSpPr txBox="1"/>
          <p:nvPr/>
        </p:nvSpPr>
        <p:spPr>
          <a:xfrm>
            <a:off x="191770" y="4508500"/>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Заповнення рядків ПР (титулки):	</a:t>
            </a:r>
            <a:endParaRPr lang="uk-UA" altLang="uk-UA" sz="2400" b="1" dirty="0">
              <a:latin typeface="Calibri" panose="020F0502020204030204" pitchFamily="34" charset="0"/>
            </a:endParaRPr>
          </a:p>
        </p:txBody>
      </p:sp>
      <p:graphicFrame>
        <p:nvGraphicFramePr>
          <p:cNvPr id="8" name="Table 7"/>
          <p:cNvGraphicFramePr/>
          <p:nvPr>
            <p:custDataLst>
              <p:tags r:id="rId3"/>
            </p:custDataLst>
          </p:nvPr>
        </p:nvGraphicFramePr>
        <p:xfrm>
          <a:off x="4584065" y="4580890"/>
          <a:ext cx="6093460" cy="2011680"/>
        </p:xfrm>
        <a:graphic>
          <a:graphicData uri="http://schemas.openxmlformats.org/drawingml/2006/table">
            <a:tbl>
              <a:tblPr firstRow="1" bandRow="1">
                <a:tableStyleId>{5C22544A-7EE6-4342-B048-85BDC9FD1C3A}</a:tableStyleId>
              </a:tblPr>
              <a:tblGrid>
                <a:gridCol w="3046730"/>
                <a:gridCol w="3046730"/>
              </a:tblGrid>
              <a:tr h="335280">
                <a:tc>
                  <a:txBody>
                    <a:bodyPr/>
                    <a:p>
                      <a:pPr algn="ctr">
                        <a:buNone/>
                      </a:pPr>
                      <a:r>
                        <a:rPr lang="uk-UA" altLang="en-US" sz="1600"/>
                        <a:t>Рядок</a:t>
                      </a:r>
                      <a:endParaRPr lang="uk-UA" altLang="en-US" sz="1600"/>
                    </a:p>
                  </a:txBody>
                  <a:tcPr/>
                </a:tc>
                <a:tc>
                  <a:txBody>
                    <a:bodyPr/>
                    <a:p>
                      <a:pPr algn="ctr">
                        <a:buNone/>
                      </a:pPr>
                      <a:r>
                        <a:rPr lang="uk-UA" altLang="en-US" sz="1600"/>
                        <a:t>Сума, грн</a:t>
                      </a:r>
                      <a:endParaRPr lang="uk-UA" altLang="en-US" sz="1600"/>
                    </a:p>
                  </a:txBody>
                  <a:tcPr/>
                </a:tc>
              </a:tr>
              <a:tr h="335280">
                <a:tc>
                  <a:txBody>
                    <a:bodyPr/>
                    <a:p>
                      <a:pPr>
                        <a:buNone/>
                      </a:pPr>
                      <a:r>
                        <a:rPr lang="uk-UA" altLang="en-US" sz="1600"/>
                        <a:t>1 = 1.1 = 2 = 2.1</a:t>
                      </a:r>
                      <a:endParaRPr lang="uk-UA" altLang="en-US" sz="1600"/>
                    </a:p>
                  </a:txBody>
                  <a:tcPr/>
                </a:tc>
                <a:tc>
                  <a:txBody>
                    <a:bodyPr/>
                    <a:p>
                      <a:pPr>
                        <a:buNone/>
                      </a:pPr>
                      <a:r>
                        <a:rPr lang="uk-UA" altLang="en-US" sz="1600"/>
                        <a:t>900,00</a:t>
                      </a:r>
                      <a:endParaRPr lang="uk-UA" altLang="en-US" sz="1600"/>
                    </a:p>
                  </a:txBody>
                  <a:tcPr/>
                </a:tc>
              </a:tr>
              <a:tr h="335280">
                <a:tc>
                  <a:txBody>
                    <a:bodyPr/>
                    <a:p>
                      <a:pPr>
                        <a:buNone/>
                      </a:pPr>
                      <a:r>
                        <a:rPr lang="uk-UA" altLang="en-US" sz="1600"/>
                        <a:t>3 = 3.1 = 7 = 8</a:t>
                      </a:r>
                      <a:endParaRPr lang="uk-UA" altLang="en-US" sz="1600"/>
                    </a:p>
                  </a:txBody>
                  <a:tcPr/>
                </a:tc>
                <a:tc>
                  <a:txBody>
                    <a:bodyPr/>
                    <a:p>
                      <a:pPr>
                        <a:buNone/>
                      </a:pPr>
                      <a:r>
                        <a:rPr lang="uk-UA" altLang="en-US" sz="1600"/>
                        <a:t>198,00</a:t>
                      </a:r>
                      <a:endParaRPr lang="uk-UA" altLang="en-US" sz="160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57338"/>
            <a:ext cx="11161713" cy="4465638"/>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Приклад: </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працівнику Абраменко Івану Петровичу нараховано зарплату за грудень 2023 року у сумі 7100 грн, а у “Звітному” розрахунку помилково відображено 8000 грн і в Д1 і в Д4.</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uk-UA" altLang="uk-UA" sz="2600" dirty="0">
                <a:latin typeface="Calibri" panose="020F0502020204030204" pitchFamily="34" charset="0"/>
                <a:sym typeface="+mn-ea"/>
              </a:rPr>
              <a:t>Фрагмент “Уточнюючого” Д4 </a:t>
            </a:r>
            <a:r>
              <a:rPr lang="uk-UA" altLang="uk-UA" sz="2600" b="1" dirty="0">
                <a:latin typeface="Calibri" panose="020F0502020204030204" pitchFamily="34" charset="0"/>
                <a:sym typeface="+mn-ea"/>
              </a:rPr>
              <a:t>за грудень 2023 року</a:t>
            </a:r>
            <a:endParaRPr lang="uk-UA" altLang="uk-UA" sz="2600" b="1" dirty="0">
              <a:latin typeface="Calibri" panose="020F0502020204030204" pitchFamily="34" charset="0"/>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uk-UA" altLang="uk-UA" sz="2600" b="1" dirty="0">
                <a:latin typeface="Calibri" panose="020F0502020204030204" pitchFamily="34" charset="0"/>
                <a:sym typeface="+mn-ea"/>
              </a:rPr>
              <a:t>(за новою місячною формою!)</a:t>
            </a:r>
            <a:endParaRPr lang="uk-UA" altLang="uk-UA" sz="2600" b="1" dirty="0">
              <a:latin typeface="Calibri" panose="020F0502020204030204" pitchFamily="34" charset="0"/>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ВИПРАВЛЕННЯ ПОМИЛОК У ПОПЕРЕДНІХ ПЕРІОДАХ (“УТОЧНЮЮЧИМ”)</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2" name="Object 1"/>
          <p:cNvGraphicFramePr/>
          <p:nvPr/>
        </p:nvGraphicFramePr>
        <p:xfrm>
          <a:off x="191770" y="3788410"/>
          <a:ext cx="11851640" cy="2180590"/>
        </p:xfrm>
        <a:graphic>
          <a:graphicData uri="http://schemas.openxmlformats.org/presentationml/2006/ole">
            <mc:AlternateContent xmlns:mc="http://schemas.openxmlformats.org/markup-compatibility/2006">
              <mc:Choice xmlns:v="urn:schemas-microsoft-com:vml" Requires="v">
                <p:oleObj spid="_x0000_s3" name="" r:id="rId1" imgW="11164570" imgH="2080260" progId="Paint.Picture">
                  <p:embed/>
                </p:oleObj>
              </mc:Choice>
              <mc:Fallback>
                <p:oleObj name="" r:id="rId1" imgW="11164570" imgH="2080260" progId="Paint.Picture">
                  <p:embed/>
                  <p:pic>
                    <p:nvPicPr>
                      <p:cNvPr id="0" name="Picture 2"/>
                      <p:cNvPicPr/>
                      <p:nvPr/>
                    </p:nvPicPr>
                    <p:blipFill>
                      <a:blip r:embed="rId2"/>
                      <a:stretch>
                        <a:fillRect/>
                      </a:stretch>
                    </p:blipFill>
                    <p:spPr>
                      <a:xfrm>
                        <a:off x="191770" y="3788410"/>
                        <a:ext cx="11851640" cy="218059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5602" name="Text Box 8"/>
          <p:cNvSpPr txBox="1"/>
          <p:nvPr/>
        </p:nvSpPr>
        <p:spPr>
          <a:xfrm>
            <a:off x="349250" y="371475"/>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Фрагмент “Уточнюючого” Д1 </a:t>
            </a:r>
            <a:r>
              <a:rPr lang="uk-UA" altLang="uk-UA" sz="2400" b="1" dirty="0">
                <a:latin typeface="Calibri" panose="020F0502020204030204" pitchFamily="34" charset="0"/>
              </a:rPr>
              <a:t>за грудень 2023 року</a:t>
            </a:r>
            <a:endParaRPr lang="uk-UA" altLang="uk-UA" sz="2400" b="1" dirty="0">
              <a:latin typeface="Calibri" panose="020F0502020204030204" pitchFamily="34" charset="0"/>
            </a:endParaRPr>
          </a:p>
        </p:txBody>
      </p:sp>
      <p:sp>
        <p:nvSpPr>
          <p:cNvPr id="2560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graphicFrame>
        <p:nvGraphicFramePr>
          <p:cNvPr id="2" name="Object 1"/>
          <p:cNvGraphicFramePr/>
          <p:nvPr/>
        </p:nvGraphicFramePr>
        <p:xfrm>
          <a:off x="119380" y="908685"/>
          <a:ext cx="11895455" cy="5034915"/>
        </p:xfrm>
        <a:graphic>
          <a:graphicData uri="http://schemas.openxmlformats.org/presentationml/2006/ole">
            <mc:AlternateContent xmlns:mc="http://schemas.openxmlformats.org/markup-compatibility/2006">
              <mc:Choice xmlns:v="urn:schemas-microsoft-com:vml" Requires="v">
                <p:oleObj spid="_x0000_s3" name="" r:id="rId1" imgW="11042650" imgH="4678680" progId="Paint.Picture">
                  <p:embed/>
                </p:oleObj>
              </mc:Choice>
              <mc:Fallback>
                <p:oleObj name="" r:id="rId1" imgW="11042650" imgH="4678680" progId="Paint.Picture">
                  <p:embed/>
                  <p:pic>
                    <p:nvPicPr>
                      <p:cNvPr id="0" name="Picture 2"/>
                      <p:cNvPicPr/>
                      <p:nvPr/>
                    </p:nvPicPr>
                    <p:blipFill>
                      <a:blip r:embed="rId2"/>
                      <a:stretch>
                        <a:fillRect/>
                      </a:stretch>
                    </p:blipFill>
                    <p:spPr>
                      <a:xfrm>
                        <a:off x="119380" y="908685"/>
                        <a:ext cx="11895455" cy="5034915"/>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5602" name="Text Box 8"/>
          <p:cNvSpPr txBox="1"/>
          <p:nvPr/>
        </p:nvSpPr>
        <p:spPr>
          <a:xfrm>
            <a:off x="349250" y="371475"/>
            <a:ext cx="11161713" cy="460375"/>
          </a:xfrm>
          <a:prstGeom prst="rect">
            <a:avLst/>
          </a:prstGeom>
          <a:noFill/>
          <a:ln w="9525">
            <a:noFill/>
          </a:ln>
        </p:spPr>
        <p:txBody>
          <a:bodyPr anchor="t" anchorCtr="0">
            <a:spAutoFit/>
          </a:bodyPr>
          <a:p>
            <a:pPr>
              <a:buFontTx/>
            </a:pPr>
            <a:r>
              <a:rPr lang="uk-UA" altLang="uk-UA" sz="2400" dirty="0">
                <a:latin typeface="Calibri" panose="020F0502020204030204" pitchFamily="34" charset="0"/>
              </a:rPr>
              <a:t>Фрагмент “Уточнюючого” розрахунку (титулки) </a:t>
            </a:r>
            <a:r>
              <a:rPr lang="uk-UA" altLang="uk-UA" sz="2400" b="1" dirty="0">
                <a:latin typeface="Calibri" panose="020F0502020204030204" pitchFamily="34" charset="0"/>
              </a:rPr>
              <a:t>за 4 квартал 2023 року</a:t>
            </a:r>
            <a:endParaRPr lang="uk-UA" altLang="uk-UA" sz="2400" b="1" dirty="0">
              <a:latin typeface="Calibri" panose="020F0502020204030204" pitchFamily="34" charset="0"/>
            </a:endParaRPr>
          </a:p>
        </p:txBody>
      </p:sp>
      <p:sp>
        <p:nvSpPr>
          <p:cNvPr id="2560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graphicFrame>
        <p:nvGraphicFramePr>
          <p:cNvPr id="6" name="Object 5"/>
          <p:cNvGraphicFramePr/>
          <p:nvPr/>
        </p:nvGraphicFramePr>
        <p:xfrm>
          <a:off x="191770" y="908685"/>
          <a:ext cx="11789410" cy="3970655"/>
        </p:xfrm>
        <a:graphic>
          <a:graphicData uri="http://schemas.openxmlformats.org/presentationml/2006/ole">
            <mc:AlternateContent xmlns:mc="http://schemas.openxmlformats.org/markup-compatibility/2006">
              <mc:Choice xmlns:v="urn:schemas-microsoft-com:vml" Requires="v">
                <p:oleObj spid="_x0000_s7" name="" r:id="rId1" imgW="11416030" imgH="3680460" progId="Paint.Picture">
                  <p:embed/>
                </p:oleObj>
              </mc:Choice>
              <mc:Fallback>
                <p:oleObj name="" r:id="rId1" imgW="11416030" imgH="3680460" progId="Paint.Picture">
                  <p:embed/>
                  <p:pic>
                    <p:nvPicPr>
                      <p:cNvPr id="0" name="Picture 6"/>
                      <p:cNvPicPr/>
                      <p:nvPr/>
                    </p:nvPicPr>
                    <p:blipFill>
                      <a:blip r:embed="rId2"/>
                      <a:stretch>
                        <a:fillRect/>
                      </a:stretch>
                    </p:blipFill>
                    <p:spPr>
                      <a:xfrm>
                        <a:off x="191770" y="908685"/>
                        <a:ext cx="11789410" cy="3970655"/>
                      </a:xfrm>
                      <a:prstGeom prst="rect">
                        <a:avLst/>
                      </a:prstGeom>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ru-RU" altLang="uk-UA" sz="2600" b="0" i="0" u="none" strike="noStrike" kern="1200" cap="none" spc="0" normalizeH="0" baseline="0" noProof="0" dirty="0">
                <a:ln>
                  <a:noFill/>
                </a:ln>
                <a:solidFill>
                  <a:schemeClr val="tx1"/>
                </a:solidFill>
                <a:effectLst/>
                <a:uLnTx/>
                <a:uFillTx/>
                <a:latin typeface="+mn-lt"/>
                <a:ea typeface="+mn-ea"/>
                <a:cs typeface="+mn-cs"/>
              </a:rPr>
              <a:t>Р</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едакція ч. 1 ст. 22 Закону № 1105</a:t>
            </a:r>
            <a:r>
              <a:rPr kumimoji="0" lang="ru-RU" altLang="uk-UA" sz="2600" b="0" i="0" u="none" strike="noStrike" kern="1200" cap="none" spc="0" normalizeH="0" baseline="0" noProof="0" dirty="0">
                <a:ln>
                  <a:noFill/>
                </a:ln>
                <a:solidFill>
                  <a:schemeClr val="tx1"/>
                </a:solidFill>
                <a:effectLst/>
                <a:uLnTx/>
                <a:uFillTx/>
                <a:latin typeface="+mn-lt"/>
                <a:ea typeface="+mn-ea"/>
                <a:cs typeface="+mn-cs"/>
              </a:rPr>
              <a:t>, що д</a:t>
            </a:r>
            <a:r>
              <a:rPr kumimoji="0" lang="uk-UA" altLang="uk-UA" sz="2600" b="0" i="0" u="none" strike="noStrike" kern="1200" cap="none" spc="0" normalizeH="0" baseline="0" noProof="0" dirty="0">
                <a:ln>
                  <a:noFill/>
                </a:ln>
                <a:solidFill>
                  <a:schemeClr val="tx1"/>
                </a:solidFill>
                <a:effectLst/>
                <a:uLnTx/>
                <a:uFillTx/>
                <a:latin typeface="+mn-lt"/>
                <a:ea typeface="+mn-ea"/>
                <a:cs typeface="+mn-cs"/>
              </a:rPr>
              <a:t>іяла </a:t>
            </a:r>
            <a:r>
              <a:rPr kumimoji="0" lang="uk-UA" altLang="uk-UA" sz="2600" b="1" i="0" u="none" strike="noStrike" kern="1200" cap="none" spc="0" normalizeH="0" baseline="0" noProof="0" dirty="0">
                <a:ln>
                  <a:noFill/>
                </a:ln>
                <a:solidFill>
                  <a:schemeClr val="tx1"/>
                </a:solidFill>
                <a:effectLst/>
                <a:uLnTx/>
                <a:uFillTx/>
                <a:latin typeface="+mn-lt"/>
                <a:ea typeface="+mn-ea"/>
                <a:cs typeface="+mn-cs"/>
              </a:rPr>
              <a:t>до 04.04.2025</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Допомога по тимчасовій непрацездатності (включаючи догляд за хворою дитиною), допомога по вагітності та пологах застрахованим особам (у тому числі тим, які здійснюють підприємницьку чи іншу діяльність та одночасно працюють на умовах трудового договору) </a:t>
            </a:r>
            <a:r>
              <a:rPr kumimoji="0" lang="en-US" altLang="en-US" sz="2600" b="1" i="1" u="none" strike="noStrike" kern="1200" cap="none" spc="0" normalizeH="0" baseline="0" noProof="0" dirty="0">
                <a:ln>
                  <a:noFill/>
                </a:ln>
                <a:solidFill>
                  <a:schemeClr val="tx1"/>
                </a:solidFill>
                <a:effectLst/>
                <a:uLnTx/>
                <a:uFillTx/>
                <a:latin typeface="+mn-lt"/>
                <a:ea typeface="+mn-ea"/>
                <a:cs typeface="+mn-cs"/>
              </a:rPr>
              <a:t>надається за основним місцем роботи (діяльності) </a:t>
            </a:r>
            <a:r>
              <a:rPr kumimoji="0" lang="en-US" altLang="en-US" sz="2600" b="1" i="1" u="sng" strike="noStrike" kern="1200" cap="none" spc="0" normalizeH="0" baseline="0" noProof="0" dirty="0">
                <a:ln>
                  <a:noFill/>
                </a:ln>
                <a:solidFill>
                  <a:schemeClr val="tx1"/>
                </a:solidFill>
                <a:effectLst/>
                <a:uLnTx/>
                <a:uFillTx/>
                <a:latin typeface="+mn-lt"/>
                <a:ea typeface="+mn-ea"/>
                <a:cs typeface="+mn-cs"/>
              </a:rPr>
              <a:t>або </a:t>
            </a:r>
            <a:r>
              <a:rPr kumimoji="0" lang="en-US" altLang="en-US" sz="2600" b="1" i="1" u="none" strike="noStrike" kern="1200" cap="none" spc="0" normalizeH="0" baseline="0" noProof="0" dirty="0">
                <a:ln>
                  <a:noFill/>
                </a:ln>
                <a:solidFill>
                  <a:schemeClr val="tx1"/>
                </a:solidFill>
                <a:effectLst/>
                <a:uLnTx/>
                <a:uFillTx/>
                <a:latin typeface="+mn-lt"/>
                <a:ea typeface="+mn-ea"/>
                <a:cs typeface="+mn-cs"/>
              </a:rPr>
              <a:t>за місцем роботи за сумісництвом (наймом)</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у порядку, встановленому Кабінетом Міністрів України.</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Редакція ч. 1 ст. 22 Закону № 1105 з урахуванням змін, внесених Законом № 4158, що буде діяти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з 04.04.2025</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надається за основним місцем роботи (діяльності) </a:t>
            </a:r>
            <a:r>
              <a:rPr kumimoji="0" lang="en-US" altLang="en-US" sz="2600" b="1" i="0" u="sng" strike="noStrike" kern="1200" cap="none" spc="0" normalizeH="0" baseline="0" noProof="0" dirty="0">
                <a:ln>
                  <a:noFill/>
                </a:ln>
                <a:solidFill>
                  <a:schemeClr val="tx1"/>
                </a:solidFill>
                <a:effectLst/>
                <a:uLnTx/>
                <a:uFillTx/>
                <a:latin typeface="+mn-lt"/>
                <a:ea typeface="+mn-ea"/>
                <a:cs typeface="+mn-cs"/>
              </a:rPr>
              <a:t>та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за місцем роботи за сумісництвом (наймом)</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За роз’ясненням ПФУ (</a:t>
            </a:r>
            <a:r>
              <a:rPr kumimoji="0" lang="en-US" altLang="en-US" sz="1800" i="0" u="none" strike="noStrike" kern="1200" cap="none" spc="0" normalizeH="0" baseline="0" noProof="0" dirty="0">
                <a:ln>
                  <a:noFill/>
                </a:ln>
                <a:solidFill>
                  <a:schemeClr val="tx1"/>
                </a:solidFill>
                <a:effectLst/>
                <a:uLnTx/>
                <a:uFillTx/>
                <a:latin typeface="+mn-lt"/>
                <a:ea typeface="+mn-ea"/>
                <a:cs typeface="+mn-cs"/>
              </a:rPr>
              <a:t>https://www.pfu.gov.ua/lg/362661-zminy-v-oplati-likarnyanyh-sumisnykam/</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До 04.04.2025:</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оплата лікарняного за рахунок ПФУ проводиться лише за одним з місць роботи – основним або за сумісництвом (за умови надання вмотивованої відмови з основного місця роботи).</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 04.04.2025:</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лікарняний оплачується як за основним місцем роботи, так і за сумісництвом (</a:t>
            </a:r>
            <a:r>
              <a:rPr kumimoji="0" lang="en-US" altLang="en-US" sz="2600" i="0" u="sng" strike="noStrike" kern="1200" cap="none" spc="0" normalizeH="0" baseline="0" noProof="0" dirty="0">
                <a:ln>
                  <a:noFill/>
                </a:ln>
                <a:solidFill>
                  <a:schemeClr val="tx1"/>
                </a:solidFill>
                <a:effectLst/>
                <a:uLnTx/>
                <a:uFillTx/>
                <a:latin typeface="+mn-lt"/>
                <a:ea typeface="+mn-ea"/>
                <a:cs typeface="+mn-cs"/>
              </a:rPr>
              <a:t>для страхових випадків, які настануть з 04.04.2025</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Таким чином, зміни стосуватимуться тільки нових випадків непрацездатності з 04.04.2025, тобто первинний лікарняний має починатись з цієї дати або пізніше.</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Якщо </a:t>
            </a:r>
            <a:r>
              <a:rPr kumimoji="0" lang="uk-UA" sz="2600" b="1" i="0" u="none" strike="noStrike" kern="1200" cap="none" spc="0" normalizeH="0" baseline="0" noProof="0" dirty="0">
                <a:ln>
                  <a:noFill/>
                </a:ln>
                <a:solidFill>
                  <a:schemeClr val="tx1"/>
                </a:solidFill>
                <a:effectLst/>
                <a:uLnTx/>
                <a:uFillTx/>
                <a:latin typeface="+mn-lt"/>
                <a:ea typeface="+mn-ea"/>
                <a:cs typeface="+mn-cs"/>
              </a:rPr>
              <a:t>первинний </a:t>
            </a:r>
            <a:r>
              <a:rPr kumimoji="0" lang="uk-UA" sz="2600" i="0" u="none" strike="noStrike" kern="1200" cap="none" spc="0" normalizeH="0" baseline="0" noProof="0" dirty="0">
                <a:ln>
                  <a:noFill/>
                </a:ln>
                <a:solidFill>
                  <a:schemeClr val="tx1"/>
                </a:solidFill>
                <a:effectLst/>
                <a:uLnTx/>
                <a:uFillTx/>
                <a:latin typeface="+mn-lt"/>
                <a:ea typeface="+mn-ea"/>
                <a:cs typeface="+mn-cs"/>
              </a:rPr>
              <a:t>лікарняний </a:t>
            </a:r>
            <a:r>
              <a:rPr kumimoji="0" lang="uk-UA" sz="2600" b="1" i="0" u="none" strike="noStrike" kern="1200" cap="none" spc="0" normalizeH="0" baseline="0" noProof="0" dirty="0">
                <a:ln>
                  <a:noFill/>
                </a:ln>
                <a:solidFill>
                  <a:schemeClr val="tx1"/>
                </a:solidFill>
                <a:effectLst/>
                <a:uLnTx/>
                <a:uFillTx/>
                <a:latin typeface="+mn-lt"/>
                <a:ea typeface="+mn-ea"/>
                <a:cs typeface="+mn-cs"/>
              </a:rPr>
              <a:t>почався до 04.04.2025</a:t>
            </a:r>
            <a:r>
              <a:rPr kumimoji="0" lang="uk-UA" sz="2600" i="0" u="none" strike="noStrike" kern="1200" cap="none" spc="0" normalizeH="0" baseline="0" noProof="0" dirty="0">
                <a:ln>
                  <a:noFill/>
                </a:ln>
                <a:solidFill>
                  <a:schemeClr val="tx1"/>
                </a:solidFill>
                <a:effectLst/>
                <a:uLnTx/>
                <a:uFillTx/>
                <a:latin typeface="+mn-lt"/>
                <a:ea typeface="+mn-ea"/>
                <a:cs typeface="+mn-cs"/>
              </a:rPr>
              <a:t>, його оплата і оплата всіх лікарняних, які його продовжують, проводиться за старими правилами.</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Приклад</a:t>
            </a:r>
            <a:r>
              <a:rPr kumimoji="0" lang="uk-UA" sz="2600" i="0" u="none" strike="noStrike" kern="1200" cap="none" spc="0" normalizeH="0" baseline="0" noProof="0" dirty="0">
                <a:ln>
                  <a:noFill/>
                </a:ln>
                <a:solidFill>
                  <a:schemeClr val="tx1"/>
                </a:solidFill>
                <a:effectLst/>
                <a:uLnTx/>
                <a:uFillTx/>
                <a:latin typeface="+mn-lt"/>
                <a:ea typeface="+mn-ea"/>
                <a:cs typeface="+mn-cs"/>
              </a:rPr>
              <a:t>. Первинний лікарняний триває з 01.04.2025 по 10.04.2025 - він весь буде оплачений за старими правилами.</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i="0" u="none" strike="noStrike" kern="1200" cap="none" spc="0" normalizeH="0" baseline="0" noProof="0" dirty="0">
                <a:ln>
                  <a:noFill/>
                </a:ln>
                <a:solidFill>
                  <a:schemeClr val="tx1"/>
                </a:solidFill>
                <a:effectLst/>
                <a:uLnTx/>
                <a:uFillTx/>
                <a:latin typeface="+mn-lt"/>
                <a:ea typeface="+mn-ea"/>
                <a:cs typeface="+mn-cs"/>
              </a:rPr>
              <a:t>Приклад</a:t>
            </a:r>
            <a:r>
              <a:rPr kumimoji="0" lang="uk-UA" sz="2600" i="0" u="none" strike="noStrike" kern="1200" cap="none" spc="0" normalizeH="0" baseline="0" noProof="0" dirty="0">
                <a:ln>
                  <a:noFill/>
                </a:ln>
                <a:solidFill>
                  <a:schemeClr val="tx1"/>
                </a:solidFill>
                <a:effectLst/>
                <a:uLnTx/>
                <a:uFillTx/>
                <a:latin typeface="+mn-lt"/>
                <a:ea typeface="+mn-ea"/>
                <a:cs typeface="+mn-cs"/>
              </a:rPr>
              <a:t>. Первинний лікарняний тривав з 01.04.2025 по 03.04.2025, а лікарняний як продовження з 04.04.2025 по 07.04.2025 - обидва лікарняні будуть оплачені за старими правилами.</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Аналогічні правила діють на </a:t>
            </a:r>
            <a:r>
              <a:rPr kumimoji="0" lang="uk-UA" sz="2600" b="1" i="0" u="none" strike="noStrike" kern="1200" cap="none" spc="0" normalizeH="0" baseline="0" noProof="0" dirty="0">
                <a:ln>
                  <a:noFill/>
                </a:ln>
                <a:solidFill>
                  <a:schemeClr val="tx1"/>
                </a:solidFill>
                <a:effectLst/>
                <a:uLnTx/>
                <a:uFillTx/>
                <a:latin typeface="+mn-lt"/>
                <a:ea typeface="+mn-ea"/>
                <a:cs typeface="+mn-cs"/>
              </a:rPr>
              <a:t>лікарняний по вагітності </a:t>
            </a:r>
            <a:r>
              <a:rPr kumimoji="0" lang="uk-UA" sz="2600" i="0" u="none" strike="noStrike" kern="1200" cap="none" spc="0" normalizeH="0" baseline="0" noProof="0" dirty="0">
                <a:ln>
                  <a:noFill/>
                </a:ln>
                <a:solidFill>
                  <a:schemeClr val="tx1"/>
                </a:solidFill>
                <a:effectLst/>
                <a:uLnTx/>
                <a:uFillTx/>
                <a:latin typeface="+mn-lt"/>
                <a:ea typeface="+mn-ea"/>
                <a:cs typeface="+mn-cs"/>
              </a:rPr>
              <a:t>та його продовження. Якщо первинний почався до 04.04.2025, він і його продовження (за наявності) будуть оплачені за старими правилами.</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Наразі, відповідно до чинної редакції ч</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1 ст</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22 Закону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uk-UA"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1105, право застрахованої особи на отримання допомоги по тимчасовій непрацездатності реалізується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в першу чергу за основним місцем роботи</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Водночас отримати виплату лікарняних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за сумісництвом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працівник міг лише у разі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відсутності</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такої допомоги за основним робочим місцем.</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Якщо працівник на час настання страхового випадку мав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декілька робочих місць за сумісництвом</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отримати допомогу по тимчасовій непрацездатності можна було лише за одним із них.</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Окрім того, працівник повинен надати роботодавцю вмотивоване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рішення про відмову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у призначенні страхових виплат за основним місцем роботи.</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altLang="uk-UA" sz="2800" b="1" i="0" u="none" strike="noStrike" kern="1200" cap="none" spc="0" normalizeH="0" baseline="0" noProof="0" dirty="0">
                <a:ln>
                  <a:noFill/>
                </a:ln>
                <a:solidFill>
                  <a:schemeClr val="tx1"/>
                </a:solidFill>
                <a:effectLst/>
                <a:uLnTx/>
                <a:uFillTx/>
                <a:latin typeface="+mn-lt"/>
                <a:ea typeface="+mj-ea"/>
                <a:cs typeface="+mj-cs"/>
              </a:rPr>
              <a:t>ПРОГРАМА</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
        <p:nvSpPr>
          <p:cNvPr id="3075" name="Rectangle 3"/>
          <p:cNvSpPr>
            <a:spLocks noGrp="1" noChangeArrowheads="1"/>
          </p:cNvSpPr>
          <p:nvPr>
            <p:ph type="subTitle" idx="1" hasCustomPrompt="1"/>
          </p:nvPr>
        </p:nvSpPr>
        <p:spPr>
          <a:xfrm>
            <a:off x="514350" y="1208405"/>
            <a:ext cx="11162030" cy="5453380"/>
          </a:xfrm>
        </p:spPr>
        <p:txBody>
          <a:bodyPr vert="horz" wrap="square" lIns="91440" tIns="45720" rIns="91440" bIns="45720" numCol="1" anchor="t" anchorCtr="0" compatLnSpc="1"/>
          <a:lstStyle/>
          <a:p>
            <a:pPr marR="0" lvl="0" algn="l" defTabSz="914400" rtl="0" eaLnBrk="1" fontAlgn="base" latinLnBrk="0" hangingPunct="1">
              <a:lnSpc>
                <a:spcPct val="100000"/>
              </a:lnSpc>
              <a:spcBef>
                <a:spcPts val="1000"/>
              </a:spcBef>
              <a:spcAft>
                <a:spcPct val="0"/>
              </a:spcAft>
              <a:buClrTx/>
              <a:buSzTx/>
              <a:buFont typeface="+mj-lt"/>
              <a:defRPr/>
            </a:pPr>
            <a:r>
              <a:rPr lang="en-US" altLang="en-US" sz="2600" noProof="0" dirty="0">
                <a:ln>
                  <a:noFill/>
                </a:ln>
                <a:effectLst/>
                <a:uLnTx/>
                <a:uFillTx/>
                <a:sym typeface="+mn-ea"/>
              </a:rPr>
              <a:t>- як правильно оплачувати перехідні відпусткові та відрядження з одного місяця на інший?</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lang="en-US" altLang="en-US" sz="2600" noProof="0" dirty="0">
                <a:ln>
                  <a:noFill/>
                </a:ln>
                <a:effectLst/>
                <a:uLnTx/>
                <a:uFillTx/>
                <a:sym typeface="+mn-ea"/>
              </a:rPr>
              <a:t>- відпустка та відрядження при неповному робочому часі;</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lang="en-US" altLang="en-US" sz="2600" noProof="0" dirty="0">
                <a:ln>
                  <a:noFill/>
                </a:ln>
                <a:effectLst/>
                <a:uLnTx/>
                <a:uFillTx/>
                <a:sym typeface="+mn-ea"/>
              </a:rPr>
              <a:t>- оплата відпустки та відрядження за сумісництвом.</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ts val="1000"/>
              </a:spcBef>
              <a:spcAft>
                <a:spcPct val="0"/>
              </a:spcAft>
              <a:buClrTx/>
              <a:buSzTx/>
              <a:buFont typeface="+mj-lt"/>
              <a:defRPr/>
            </a:pPr>
            <a:r>
              <a:rPr lang="en-US" altLang="en-US" sz="2600" noProof="0" dirty="0">
                <a:ln>
                  <a:noFill/>
                </a:ln>
                <a:effectLst/>
                <a:uLnTx/>
                <a:uFillTx/>
                <a:sym typeface="+mn-ea"/>
              </a:rPr>
              <a:t>4. Огляд актуальних зарплатно-кадрових питань щодо індексації, відряджень, бронювання, мобілізації та іншого.</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123"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Документи, необхідні для призначення страхових виплат, наведені в п</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1 ст</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23 Закону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uk-UA"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1105.</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Станом натепер використовують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як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електронні</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та</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к і</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паперові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листки непрацездатності. </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Якщо страховий випадок оформлений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паперовим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листком непрацездатності, то підставою для призначення допомоги по тимчасовій втраті працездатності за сумісництвом є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копія листка непрацездатності</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засвідчена підписом керівника і печаткою (за наявності) за основним місцем роботи.</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Відмітка про засвідчення копії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листка непрацездатності складається зі слів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Згідно з оригіналом</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(але без лапок!), найменування посади, підпису особи, яка засвідчує копію, зазначення її імені та прізвища, дати засвідчення копії.</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Якщо ж лікарняний було оформлено в </a:t>
            </a:r>
            <a:r>
              <a:rPr kumimoji="0" lang="uk-UA" sz="2600" b="1" i="0" u="none" strike="noStrike" kern="1200" cap="none" spc="0" normalizeH="0" baseline="0" noProof="0" dirty="0">
                <a:ln>
                  <a:noFill/>
                </a:ln>
                <a:solidFill>
                  <a:schemeClr val="tx1"/>
                </a:solidFill>
                <a:effectLst/>
                <a:uLnTx/>
                <a:uFillTx/>
                <a:latin typeface="+mn-lt"/>
                <a:ea typeface="+mn-ea"/>
                <a:cs typeface="+mn-cs"/>
              </a:rPr>
              <a:t>електронному </a:t>
            </a:r>
            <a:r>
              <a:rPr kumimoji="0" lang="uk-UA" sz="2600" i="0" u="none" strike="noStrike" kern="1200" cap="none" spc="0" normalizeH="0" baseline="0" noProof="0" dirty="0">
                <a:ln>
                  <a:noFill/>
                </a:ln>
                <a:solidFill>
                  <a:schemeClr val="tx1"/>
                </a:solidFill>
                <a:effectLst/>
                <a:uLnTx/>
                <a:uFillTx/>
                <a:latin typeface="+mn-lt"/>
                <a:ea typeface="+mn-ea"/>
                <a:cs typeface="+mn-cs"/>
              </a:rPr>
              <a:t>вигляді на підставі медичного висновку про непрацездатність, він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з’явиться </a:t>
            </a:r>
            <a:r>
              <a:rPr kumimoji="0" lang="uk-UA" sz="2600" i="0" u="none" strike="noStrike" kern="1200" cap="none" spc="0" normalizeH="0" baseline="0" noProof="0" dirty="0">
                <a:ln>
                  <a:noFill/>
                </a:ln>
                <a:solidFill>
                  <a:schemeClr val="tx1"/>
                </a:solidFill>
                <a:effectLst/>
                <a:uLnTx/>
                <a:uFillTx/>
                <a:latin typeface="+mn-lt"/>
                <a:ea typeface="+mn-ea"/>
                <a:cs typeface="+mn-cs"/>
              </a:rPr>
              <a:t>у кабінеті страхувальника (роботодавця) на порталі ПФУ за усіма місцями роботи одночасно.</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При цьому електронний лікарняний за сумісництвом буде відрізнятись своїм </a:t>
            </a:r>
            <a:r>
              <a:rPr kumimoji="0" lang="uk-UA" sz="2600" b="1" i="0" u="none" strike="noStrike" kern="1200" cap="none" spc="0" normalizeH="0" baseline="0" noProof="0" dirty="0">
                <a:ln>
                  <a:noFill/>
                </a:ln>
                <a:solidFill>
                  <a:schemeClr val="tx1"/>
                </a:solidFill>
                <a:effectLst/>
                <a:uLnTx/>
                <a:uFillTx/>
                <a:latin typeface="+mn-lt"/>
                <a:ea typeface="+mn-ea"/>
                <a:cs typeface="+mn-cs"/>
              </a:rPr>
              <a:t>номером</a:t>
            </a:r>
            <a:r>
              <a:rPr kumimoji="0" lang="uk-UA" sz="2600" i="0" u="none" strike="noStrike" kern="1200" cap="none" spc="0" normalizeH="0" baseline="0" noProof="0" dirty="0">
                <a:ln>
                  <a:noFill/>
                </a:ln>
                <a:solidFill>
                  <a:schemeClr val="tx1"/>
                </a:solidFill>
                <a:effectLst/>
                <a:uLnTx/>
                <a:uFillTx/>
                <a:latin typeface="+mn-lt"/>
                <a:ea typeface="+mn-ea"/>
                <a:cs typeface="+mn-cs"/>
              </a:rPr>
              <a:t>.</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Після звичайного номера буде додаватись </a:t>
            </a:r>
            <a:r>
              <a:rPr kumimoji="0" lang="uk-UA" sz="2600" b="1" i="0" u="none" strike="noStrike" kern="1200" cap="none" spc="0" normalizeH="0" baseline="0" noProof="0" dirty="0">
                <a:ln>
                  <a:noFill/>
                </a:ln>
                <a:solidFill>
                  <a:schemeClr val="tx1"/>
                </a:solidFill>
                <a:effectLst/>
                <a:uLnTx/>
                <a:uFillTx/>
                <a:latin typeface="+mn-lt"/>
                <a:ea typeface="+mn-ea"/>
                <a:cs typeface="+mn-cs"/>
              </a:rPr>
              <a:t>крапка і номер </a:t>
            </a:r>
            <a:r>
              <a:rPr kumimoji="0" lang="uk-UA" sz="2600" i="0" u="none" strike="noStrike" kern="1200" cap="none" spc="0" normalizeH="0" baseline="0" noProof="0" dirty="0">
                <a:ln>
                  <a:noFill/>
                </a:ln>
                <a:solidFill>
                  <a:schemeClr val="tx1"/>
                </a:solidFill>
                <a:effectLst/>
                <a:uLnTx/>
                <a:uFillTx/>
                <a:latin typeface="+mn-lt"/>
                <a:ea typeface="+mn-ea"/>
                <a:cs typeface="+mn-cs"/>
              </a:rPr>
              <a:t>листка за сумісництвом, наприклад:</a:t>
            </a:r>
            <a:endParaRPr kumimoji="0" lang="uk-UA"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graphicFrame>
        <p:nvGraphicFramePr>
          <p:cNvPr id="2" name="Object 1"/>
          <p:cNvGraphicFramePr/>
          <p:nvPr/>
        </p:nvGraphicFramePr>
        <p:xfrm>
          <a:off x="552450" y="5085080"/>
          <a:ext cx="11016615" cy="981710"/>
        </p:xfrm>
        <a:graphic>
          <a:graphicData uri="http://schemas.openxmlformats.org/presentationml/2006/ole">
            <mc:AlternateContent xmlns:mc="http://schemas.openxmlformats.org/markup-compatibility/2006">
              <mc:Choice xmlns:v="urn:schemas-microsoft-com:vml" Requires="v">
                <p:oleObj spid="_x0000_s3" name="" r:id="rId1" imgW="7711440" imgH="647700" progId="Paint.Picture">
                  <p:embed/>
                </p:oleObj>
              </mc:Choice>
              <mc:Fallback>
                <p:oleObj name="" r:id="rId1" imgW="7711440" imgH="647700" progId="Paint.Picture">
                  <p:embed/>
                  <p:pic>
                    <p:nvPicPr>
                      <p:cNvPr id="0" name="Picture 2"/>
                      <p:cNvPicPr/>
                      <p:nvPr/>
                    </p:nvPicPr>
                    <p:blipFill>
                      <a:blip r:embed="rId2"/>
                      <a:stretch>
                        <a:fillRect/>
                      </a:stretch>
                    </p:blipFill>
                    <p:spPr>
                      <a:xfrm>
                        <a:off x="552450" y="5085080"/>
                        <a:ext cx="11016615" cy="981710"/>
                      </a:xfrm>
                      <a:prstGeom prst="rect">
                        <a:avLst/>
                      </a:prstGeom>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i="0" u="none" strike="noStrike" kern="1200" cap="none" spc="0" normalizeH="0" baseline="0" noProof="0" dirty="0">
                <a:ln>
                  <a:noFill/>
                </a:ln>
                <a:solidFill>
                  <a:schemeClr val="tx1"/>
                </a:solidFill>
                <a:effectLst/>
                <a:uLnTx/>
                <a:uFillTx/>
                <a:latin typeface="+mn-lt"/>
                <a:ea typeface="+mn-ea"/>
                <a:cs typeface="+mn-cs"/>
              </a:rPr>
              <a:t>Згідно з п. 30 Порядку № 1266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обчислення середньої заробітної плати (суми заробітної плати) здійснюється страхувальниками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окремо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за основним місцем роботи, за сумісництвом та за місцем (місцями) провадження іншого виду (видів) діяльності.</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Розрахунковий період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(РП)</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у такому разі визначається за кожним місцем роботи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окремо</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Приклад</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Працівнику видано лікарняний з 10.04 по 15.04 за основним місцем роботи (де він працює кілька років) та за сумісництвом (був прийнятий 18.11.2024).</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РП за основним місцем роботи: квітень 2024 - березень 2025.</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РП за сумісництвом: грудень 2024 - березень 2025.</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Для оплати лікарняного за сумісництвом потрібна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довідка про середню заробітну плату</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з усіх інших місць роботи, але для чого вона?</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Згідно з п. 30 Порядку № 1266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сумарна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заробітна плата, з якої розраховуються виплати, за місяцями розрахункового періоду за основним місцем роботи та за місцем (місцями) роботи за сумісництвом не може перевищувати розміру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максимальної величини бази нарахування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ЄСВ</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Таким чином, якщо за основним місцем роботи, наприклад, розрахунок лікарняного проведено за максимальним обмеженням бази нарахування ЄСВ (до 01.01.2025 - 15 МЗП, з 01.01.2025 - 20 МЗП), за сумісництвом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лікарняний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не буде оплачуватись</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При розрахунку оплати лікарняного за сумісництвом, як і за основновним місцем роботи, необхідно враховувати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страховий стаж</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1)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загальний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для визначення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оплати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(50%, 60%, 70%, 100%);</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2)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наявність 6 і більше місяців стажу</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у попередніх 12 місяцях до місяця початку лікарняного - для визначення необхідності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обмеження</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 МЗП/30,44 - для “загального” та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доглядового</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лікарняного;</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 МЗП*2/30,44 - для лікарняного по вагітності та пологах.</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Н</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аявність страхового стажу</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необхідно перевірити за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даними трудової книжки, інших документів,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довідками ОК-5 або Довідкою про страховий</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трудовий стаж, отриманими на порталі ПФУ.</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48130"/>
            <a:ext cx="11162030" cy="47732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Оплата лікарняного суміснику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за перші 5 днів за рахунок роботодавця</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проводиться згідно з Порядком № 440.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З 04.04.2025 жодних змін тут не буде.</a:t>
            </a:r>
            <a:endParaRPr kumimoji="0" lang="uk-UA" altLang="en-US"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i="0" u="none" strike="noStrike" kern="1200" cap="none" spc="0" normalizeH="0" baseline="0" noProof="0" dirty="0">
                <a:ln>
                  <a:noFill/>
                </a:ln>
                <a:solidFill>
                  <a:schemeClr val="tx1"/>
                </a:solidFill>
                <a:effectLst/>
                <a:uLnTx/>
                <a:uFillTx/>
                <a:latin typeface="+mn-lt"/>
                <a:ea typeface="+mn-ea"/>
                <a:cs typeface="+mn-cs"/>
              </a:rPr>
              <a:t>Мін</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соцполітики було</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надане роз’яснення, що перші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5</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днів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лікарняного</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оплачуються роботодавцями як за основним місцем роботи, так і за сумісництвом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Л</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ист від 15.02.2023 р. </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i="0" u="none" strike="noStrike" kern="1200" cap="none" spc="0" normalizeH="0" baseline="0" noProof="0" dirty="0">
                <a:ln>
                  <a:noFill/>
                </a:ln>
                <a:solidFill>
                  <a:schemeClr val="tx1"/>
                </a:solidFill>
                <a:effectLst/>
                <a:uLnTx/>
                <a:uFillTx/>
                <a:latin typeface="+mn-lt"/>
                <a:ea typeface="+mn-ea"/>
                <a:cs typeface="+mn-cs"/>
              </a:rPr>
              <a:t> 494/0/290-23/54)</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Це пояснюється тим, що п. 2 Порядку № 440 містить формулювання “</a:t>
            </a:r>
            <a:r>
              <a:rPr kumimoji="0" lang="uk-UA" altLang="en-US" sz="2600" i="1" u="none" strike="noStrike" kern="1200" cap="none" spc="0" normalizeH="0" baseline="0" noProof="0" dirty="0">
                <a:ln>
                  <a:noFill/>
                </a:ln>
                <a:solidFill>
                  <a:schemeClr val="tx1"/>
                </a:solidFill>
                <a:effectLst/>
                <a:uLnTx/>
                <a:uFillTx/>
                <a:latin typeface="+mn-lt"/>
                <a:ea typeface="+mn-ea"/>
                <a:cs typeface="+mn-cs"/>
              </a:rPr>
              <a:t>...</a:t>
            </a:r>
            <a:r>
              <a:rPr kumimoji="0" lang="en-US" altLang="en-US" sz="2600" i="1" u="none" strike="noStrike" kern="1200" cap="none" spc="0" normalizeH="0" baseline="0" noProof="0" dirty="0">
                <a:ln>
                  <a:noFill/>
                </a:ln>
                <a:solidFill>
                  <a:schemeClr val="tx1"/>
                </a:solidFill>
                <a:effectLst/>
                <a:uLnTx/>
                <a:uFillTx/>
                <a:latin typeface="+mn-lt"/>
                <a:ea typeface="+mn-ea"/>
                <a:cs typeface="+mn-cs"/>
              </a:rPr>
              <a:t>за основним місцем роботи застрахованої особи </a:t>
            </a:r>
            <a:r>
              <a:rPr kumimoji="0" lang="en-US" altLang="en-US" sz="2600" b="1" i="1" u="none" strike="noStrike" kern="1200" cap="none" spc="0" normalizeH="0" baseline="0" noProof="0" dirty="0">
                <a:ln>
                  <a:noFill/>
                </a:ln>
                <a:solidFill>
                  <a:schemeClr val="tx1"/>
                </a:solidFill>
                <a:effectLst/>
                <a:uLnTx/>
                <a:uFillTx/>
                <a:latin typeface="+mn-lt"/>
                <a:ea typeface="+mn-ea"/>
                <a:cs typeface="+mn-cs"/>
              </a:rPr>
              <a:t>та</a:t>
            </a:r>
            <a:r>
              <a:rPr kumimoji="0" lang="en-US" altLang="en-US" sz="2600" i="1" u="none" strike="noStrike" kern="1200" cap="none" spc="0" normalizeH="0" baseline="0" noProof="0" dirty="0">
                <a:ln>
                  <a:noFill/>
                </a:ln>
                <a:solidFill>
                  <a:schemeClr val="tx1"/>
                </a:solidFill>
                <a:effectLst/>
                <a:uLnTx/>
                <a:uFillTx/>
                <a:latin typeface="+mn-lt"/>
                <a:ea typeface="+mn-ea"/>
                <a:cs typeface="+mn-cs"/>
              </a:rPr>
              <a:t> за місцем роботи за сумісництвом</a:t>
            </a:r>
            <a:r>
              <a:rPr kumimoji="0" lang="uk-UA" altLang="en-US" sz="2600" i="1" u="none" strike="noStrike" kern="1200" cap="none" spc="0" normalizeH="0" baseline="0" noProof="0" dirty="0">
                <a:ln>
                  <a:noFill/>
                </a:ln>
                <a:solidFill>
                  <a:schemeClr val="tx1"/>
                </a:solidFill>
                <a:effectLst/>
                <a:uLnTx/>
                <a:uFillTx/>
                <a:latin typeface="+mn-lt"/>
                <a:ea typeface="+mn-ea"/>
                <a:cs typeface="+mn-cs"/>
              </a:rPr>
              <a:t>...</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і змін до цієї норми не вносили.</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При цьому Мінсоцполітики наголошує, що Порядком № 440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не передбачено оплати перших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5</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днів тимчасової непрацездатності застрахованій особі, яка працює на умовах цивільно-правового договору</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35430"/>
            <a:ext cx="11162030" cy="478599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1" u="none" strike="noStrike" kern="1200" cap="none" spc="0" normalizeH="0" baseline="0" noProof="0" dirty="0">
                <a:ln>
                  <a:noFill/>
                </a:ln>
                <a:solidFill>
                  <a:schemeClr val="tx1"/>
                </a:solidFill>
                <a:effectLst/>
                <a:uLnTx/>
                <a:uFillTx/>
                <a:latin typeface="+mn-lt"/>
                <a:ea typeface="+mn-ea"/>
                <a:cs typeface="+mn-cs"/>
              </a:rPr>
              <a:t>ПРИКЛАД.</a:t>
            </a:r>
            <a:r>
              <a:rPr kumimoji="0" lang="uk-UA" altLang="en-US" sz="2600" i="1" u="none" strike="noStrike" kern="1200" cap="none" spc="0" normalizeH="0" baseline="0" noProof="0" dirty="0">
                <a:ln>
                  <a:noFill/>
                </a:ln>
                <a:solidFill>
                  <a:schemeClr val="tx1"/>
                </a:solidFill>
                <a:effectLst/>
                <a:uLnTx/>
                <a:uFillTx/>
                <a:latin typeface="+mn-lt"/>
                <a:ea typeface="+mn-ea"/>
                <a:cs typeface="+mn-cs"/>
              </a:rPr>
              <a:t> Працівник працює за сумісництвом з 06.01.2025. Заробітна плата за лютий та березень була нарахована по 15 000 грн на місяць, які відпрацьовані повністю. Хворів з 07.04.2025 по 18.04.2025 - сформовано електронний лікарняний. Надав довідку з основного місця роботи про зарплату за період з квітня 2024 по березень 2025, з якої видно, що у жодному місяці немає перевищення максимальної бази нарахування ЄСВ. За даними ПФУ його загальний страховий стаж складає 6 років, а у попередніх 12 місяцях є більше 6 місяців стажу. Лікарняний нараховано у квітні.</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i="0" u="none" strike="noStrike" kern="1200" cap="none" spc="0" normalizeH="0" baseline="0" noProof="0" dirty="0">
                <a:ln>
                  <a:noFill/>
                </a:ln>
                <a:solidFill>
                  <a:schemeClr val="tx1"/>
                </a:solidFill>
                <a:effectLst/>
                <a:uLnTx/>
                <a:uFillTx/>
                <a:latin typeface="+mn-lt"/>
                <a:ea typeface="+mn-ea"/>
                <a:cs typeface="+mn-cs"/>
              </a:rPr>
              <a:t>1. Електронний лікарняний стане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готовий до сплати</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26.04.2025 (через 7 к.д. після його закриття), з цієї дати у роботодавця є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10 р.д.</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на прийняття рішення про оплату та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5 р.д.</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 з дати рішення на проведення розрахунку, нарахування в обліку та подання заявки до ПФУ.</a:t>
            </a:r>
            <a:endParaRPr kumimoji="0" lang="uk-UA" altLang="en-US" sz="260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br>
              <a:rPr lang="en-US" altLang="en-US" sz="2800" b="1" noProof="0" dirty="0">
                <a:ln>
                  <a:noFill/>
                </a:ln>
                <a:effectLst/>
                <a:uLnTx/>
                <a:uFillTx/>
                <a:latin typeface="+mn-lt"/>
                <a:ea typeface="+mn-ea"/>
                <a:cs typeface="+mn-cs"/>
                <a:sym typeface="+mn-ea"/>
              </a:rPr>
            </a:b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66215"/>
            <a:ext cx="11162030" cy="485521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2. Підстав для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відмови </a:t>
            </a:r>
            <a:r>
              <a:rPr kumimoji="0" lang="uk-UA" altLang="en-US" sz="2600" u="none" strike="noStrike" kern="1200" cap="none" spc="0" normalizeH="0" baseline="0" noProof="0" dirty="0">
                <a:ln>
                  <a:noFill/>
                </a:ln>
                <a:solidFill>
                  <a:schemeClr val="tx1"/>
                </a:solidFill>
                <a:effectLst/>
                <a:uLnTx/>
                <a:uFillTx/>
                <a:latin typeface="+mn-lt"/>
                <a:ea typeface="+mn-ea"/>
                <a:cs typeface="+mn-cs"/>
              </a:rPr>
              <a:t>немає (ст. 16 Закону № 1105), тому складаємо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рішення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про оплату і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розрахунок </a:t>
            </a:r>
            <a:r>
              <a:rPr kumimoji="0" lang="uk-UA" altLang="en-US" sz="2600" u="none" strike="noStrike" kern="1200" cap="none" spc="0" normalizeH="0" baseline="0" noProof="0" dirty="0">
                <a:ln>
                  <a:noFill/>
                </a:ln>
                <a:solidFill>
                  <a:schemeClr val="tx1"/>
                </a:solidFill>
                <a:effectLst/>
                <a:uLnTx/>
                <a:uFillTx/>
                <a:latin typeface="+mn-lt"/>
                <a:ea typeface="+mn-ea"/>
                <a:cs typeface="+mn-cs"/>
              </a:rPr>
              <a:t>проводимо таким чином: зарплату за лютий і березень ділимо на кількість к.д., оскільки тільки ці 2 місяці є повними:</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ctr"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(15000 + 15000) / (28 + 31) = 508,47 грн.</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3. Оскільки загальний стаж складає 6 років, оплачуємо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70% від факту</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ctr"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508,47 * 70% = 355,93 грн.</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4. У працівника є більше 6 місяців страхового стажу у періоді з квітня 2024 по березень 2025, тому обмеження 8000/30,44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не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застосовуємо</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5. Оплата перших 5 днів лікарняного (07.04-11.04): 355,93 * 5 = </a:t>
            </a:r>
            <a:r>
              <a:rPr kumimoji="0" lang="en-US" altLang="en-US" sz="2600" u="none" strike="noStrike" kern="1200" cap="none" spc="0" normalizeH="0" baseline="0" noProof="0" dirty="0">
                <a:ln>
                  <a:noFill/>
                </a:ln>
                <a:solidFill>
                  <a:schemeClr val="tx1"/>
                </a:solidFill>
                <a:effectLst/>
                <a:uLnTx/>
                <a:uFillTx/>
                <a:latin typeface="+mn-lt"/>
                <a:ea typeface="+mn-ea"/>
                <a:cs typeface="+mn-cs"/>
              </a:rPr>
              <a:t>1779,65</a:t>
            </a:r>
            <a:r>
              <a:rPr kumimoji="0" lang="uk-UA" altLang="en-US" sz="2600" u="none" strike="noStrike" kern="1200" cap="none" spc="0" normalizeH="0" baseline="0" noProof="0" dirty="0">
                <a:ln>
                  <a:noFill/>
                </a:ln>
                <a:solidFill>
                  <a:schemeClr val="tx1"/>
                </a:solidFill>
                <a:effectLst/>
                <a:uLnTx/>
                <a:uFillTx/>
                <a:latin typeface="+mn-lt"/>
                <a:ea typeface="+mn-ea"/>
                <a:cs typeface="+mn-cs"/>
              </a:rPr>
              <a:t> грн.</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Оплата за рахунок ПФУ (12.04-18.04): 355,93 * 7 = </a:t>
            </a:r>
            <a:r>
              <a:rPr kumimoji="0" lang="en-US" altLang="en-US" sz="2600" u="none" strike="noStrike" kern="1200" cap="none" spc="0" normalizeH="0" baseline="0" noProof="0" dirty="0">
                <a:ln>
                  <a:noFill/>
                </a:ln>
                <a:solidFill>
                  <a:schemeClr val="tx1"/>
                </a:solidFill>
                <a:effectLst/>
                <a:uLnTx/>
                <a:uFillTx/>
                <a:latin typeface="+mn-lt"/>
                <a:ea typeface="+mn-ea"/>
                <a:cs typeface="+mn-cs"/>
              </a:rPr>
              <a:t>2491,51</a:t>
            </a:r>
            <a:r>
              <a:rPr kumimoji="0" lang="uk-UA" altLang="en-US" sz="2600" u="none" strike="noStrike" kern="1200" cap="none" spc="0" normalizeH="0" baseline="0" noProof="0" dirty="0">
                <a:ln>
                  <a:noFill/>
                </a:ln>
                <a:solidFill>
                  <a:schemeClr val="tx1"/>
                </a:solidFill>
                <a:effectLst/>
                <a:uLnTx/>
                <a:uFillTx/>
                <a:latin typeface="+mn-lt"/>
                <a:ea typeface="+mn-ea"/>
                <a:cs typeface="+mn-cs"/>
              </a:rPr>
              <a:t> грн.</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80820"/>
            <a:ext cx="11162030" cy="484060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6. На суму оплати 7 к.д. лікарняного за рахунок ПФУ (2491,51 грн) подаємо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заяву</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розрахунок </a:t>
            </a:r>
            <a:r>
              <a:rPr kumimoji="0" lang="en-US" altLang="en-US" sz="2600" u="none" strike="noStrike" kern="1200" cap="none" spc="0" normalizeH="0" baseline="0" noProof="0" dirty="0">
                <a:ln>
                  <a:noFill/>
                </a:ln>
                <a:solidFill>
                  <a:schemeClr val="tx1"/>
                </a:solidFill>
                <a:effectLst/>
                <a:uLnTx/>
                <a:uFillTx/>
                <a:latin typeface="+mn-lt"/>
                <a:ea typeface="+mn-ea"/>
                <a:cs typeface="+mn-cs"/>
              </a:rPr>
              <a:t>через портал ПФУ заздалегідь відкривши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спеціальний рахунок </a:t>
            </a:r>
            <a:r>
              <a:rPr kumimoji="0" lang="en-US" altLang="en-US" sz="2600" u="none" strike="noStrike" kern="1200" cap="none" spc="0" normalizeH="0" baseline="0" noProof="0" dirty="0">
                <a:ln>
                  <a:noFill/>
                </a:ln>
                <a:solidFill>
                  <a:schemeClr val="tx1"/>
                </a:solidFill>
                <a:effectLst/>
                <a:uLnTx/>
                <a:uFillTx/>
                <a:latin typeface="+mn-lt"/>
                <a:ea typeface="+mn-ea"/>
                <a:cs typeface="+mn-cs"/>
              </a:rPr>
              <a:t>у банку для зарахування страхових коштів.</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7. Оплата перших 5 днів за рахунок роботодавця має бути виплачена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разом із зарплатою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 ІІ половину квітня у встановлену підприємств</a:t>
            </a:r>
            <a:r>
              <a:rPr kumimoji="0" lang="uk-UA" altLang="en-US" sz="2600" u="none" strike="noStrike" kern="1200" cap="none" spc="0" normalizeH="0" baseline="0" noProof="0" dirty="0">
                <a:ln>
                  <a:noFill/>
                </a:ln>
                <a:solidFill>
                  <a:schemeClr val="tx1"/>
                </a:solidFill>
                <a:effectLst/>
                <a:uLnTx/>
                <a:uFillTx/>
                <a:latin typeface="+mn-lt"/>
                <a:ea typeface="+mn-ea"/>
                <a:cs typeface="+mn-cs"/>
              </a:rPr>
              <a:t>ом</a:t>
            </a:r>
            <a:r>
              <a:rPr kumimoji="0" lang="en-US" altLang="en-US" sz="2600" u="none" strike="noStrike" kern="1200" cap="none" spc="0" normalizeH="0" baseline="0" noProof="0" dirty="0">
                <a:ln>
                  <a:noFill/>
                </a:ln>
                <a:solidFill>
                  <a:schemeClr val="tx1"/>
                </a:solidFill>
                <a:effectLst/>
                <a:uLnTx/>
                <a:uFillTx/>
                <a:latin typeface="+mn-lt"/>
                <a:ea typeface="+mn-ea"/>
                <a:cs typeface="+mn-cs"/>
              </a:rPr>
              <a:t> дату виплати.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8. Оплата днів за рахунок ПФУ має бути виплачена зі спецрахунку після надходження фінансування не пізніше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найближчої дати виплати зарплати</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9.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Протягом місяця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 дня виплати коштів ПФУ подаємо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повідомлення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про виплату через портал (коли заявка буде у статусі “Оплачено”).</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10.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Оподаткування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(18% ПДФО, 5% ВЗ, 22% або 8,41% ЄСВ) </a:t>
            </a:r>
            <a:r>
              <a:rPr kumimoji="0" lang="en-US" altLang="en-US" sz="2600" u="none" strike="noStrike" kern="1200" cap="none" spc="0" normalizeH="0" baseline="0" noProof="0" dirty="0">
                <a:ln>
                  <a:noFill/>
                </a:ln>
                <a:solidFill>
                  <a:schemeClr val="tx1"/>
                </a:solidFill>
                <a:effectLst/>
                <a:uLnTx/>
                <a:uFillTx/>
                <a:latin typeface="+mn-lt"/>
                <a:ea typeface="+mn-ea"/>
                <a:cs typeface="+mn-cs"/>
              </a:rPr>
              <a:t>та відображення у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звітності </a:t>
            </a:r>
            <a:r>
              <a:rPr kumimoji="0" lang="uk-UA" altLang="en-US" sz="2600" u="none" strike="noStrike" kern="1200" cap="none" spc="0" normalizeH="0" baseline="0" noProof="0" dirty="0">
                <a:ln>
                  <a:noFill/>
                </a:ln>
                <a:solidFill>
                  <a:schemeClr val="tx1"/>
                </a:solidFill>
                <a:effectLst/>
                <a:uLnTx/>
                <a:uFillTx/>
                <a:latin typeface="+mn-lt"/>
                <a:ea typeface="+mn-ea"/>
                <a:cs typeface="+mn-cs"/>
              </a:rPr>
              <a:t>(код особи 29 або 36 у Д1)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 загальним правилами для лікарняних.</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2. Зміна правил оплати лікарняних за сумісництвом з 4 квітня: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основні практичні моменти</a:t>
            </a:r>
            <a:endParaRPr kumimoji="0" lang="en-US" altLang="en-US" sz="2800"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П</a:t>
            </a:r>
            <a:r>
              <a:rPr lang="en-US" altLang="en-US" sz="2600" b="1" noProof="0" dirty="0">
                <a:ln>
                  <a:noFill/>
                </a:ln>
                <a:effectLst/>
                <a:uLnTx/>
                <a:uFillTx/>
                <a:sym typeface="+mn-ea"/>
              </a:rPr>
              <a:t>еренесення / </a:t>
            </a:r>
            <a:r>
              <a:rPr lang="en-US" altLang="en-US" sz="2600" b="1" noProof="0" dirty="0">
                <a:ln>
                  <a:noFill/>
                </a:ln>
                <a:effectLst/>
                <a:uLnTx/>
                <a:uFillTx/>
                <a:sym typeface="+mn-ea"/>
              </a:rPr>
              <a:t>продовження відпустки у зв’язку з лікарняним і не тільки</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Згідно зі ст. 11 Закону про відпустки щ</a:t>
            </a:r>
            <a:r>
              <a:rPr kumimoji="0" lang="en-US" altLang="en-US" sz="2600" u="none" strike="noStrike" kern="1200" cap="none" spc="0" normalizeH="0" baseline="0" noProof="0" dirty="0">
                <a:ln>
                  <a:noFill/>
                </a:ln>
                <a:solidFill>
                  <a:schemeClr val="tx1"/>
                </a:solidFill>
                <a:effectLst/>
                <a:uLnTx/>
                <a:uFillTx/>
                <a:latin typeface="+mn-lt"/>
                <a:ea typeface="+mn-ea"/>
                <a:cs typeface="+mn-cs"/>
              </a:rPr>
              <a:t>орічна відпустка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на вимогу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працівника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повинна бути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перенесена </a:t>
            </a:r>
            <a:r>
              <a:rPr kumimoji="0" lang="en-US" altLang="en-US" sz="2600" u="none" strike="noStrike" kern="1200" cap="none" spc="0" normalizeH="0" baseline="0" noProof="0" dirty="0">
                <a:ln>
                  <a:noFill/>
                </a:ln>
                <a:solidFill>
                  <a:schemeClr val="tx1"/>
                </a:solidFill>
                <a:effectLst/>
                <a:uLnTx/>
                <a:uFillTx/>
                <a:latin typeface="+mn-lt"/>
                <a:ea typeface="+mn-ea"/>
                <a:cs typeface="+mn-cs"/>
              </a:rPr>
              <a:t>на інший період у разі:</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1) порушення власником або уповноваженим ним органом терміну письмового повідомлення працівника про час надання відпустки;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2) несвоєчасної виплати власником або уповноваженим ним органом заробітної плати працівнику за час щорічної відпустки.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Щорічна відпустка</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 повинна бути перенесена</a:t>
            </a:r>
            <a:r>
              <a:rPr kumimoji="0" lang="en-US" altLang="en-US" sz="2600" u="none" strike="noStrike" kern="1200" cap="none" spc="0" normalizeH="0" baseline="0" noProof="0" dirty="0">
                <a:ln>
                  <a:noFill/>
                </a:ln>
                <a:solidFill>
                  <a:schemeClr val="tx1"/>
                </a:solidFill>
                <a:effectLst/>
                <a:uLnTx/>
                <a:uFillTx/>
                <a:latin typeface="+mn-lt"/>
                <a:ea typeface="+mn-ea"/>
                <a:cs typeface="+mn-cs"/>
              </a:rPr>
              <a:t> на інший період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або продовжена</a:t>
            </a:r>
            <a:r>
              <a:rPr kumimoji="0" lang="en-US" altLang="en-US" sz="260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u="none" strike="noStrike" kern="1200" cap="none" spc="0" normalizeH="0" baseline="0" noProof="0" dirty="0">
                <a:ln>
                  <a:noFill/>
                </a:ln>
                <a:solidFill>
                  <a:schemeClr val="tx1"/>
                </a:solidFill>
                <a:effectLst/>
                <a:uLnTx/>
                <a:uFillTx/>
                <a:latin typeface="+mn-lt"/>
                <a:ea typeface="+mn-ea"/>
                <a:cs typeface="+mn-cs"/>
              </a:rPr>
              <a:t>(за рішенням працівника, викладеному у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заяві та згодою роботодавця - наказом</a:t>
            </a:r>
            <a:r>
              <a:rPr kumimoji="0" lang="uk-UA" altLang="en-US" sz="260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u="none" strike="noStrike" kern="1200" cap="none" spc="0" normalizeH="0" baseline="0" noProof="0" dirty="0">
                <a:ln>
                  <a:noFill/>
                </a:ln>
                <a:solidFill>
                  <a:schemeClr val="tx1"/>
                </a:solidFill>
                <a:effectLst/>
                <a:uLnTx/>
                <a:uFillTx/>
                <a:latin typeface="+mn-lt"/>
                <a:ea typeface="+mn-ea"/>
                <a:cs typeface="+mn-cs"/>
              </a:rPr>
              <a:t>в разі:</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1) тимчасової непрацездатності працівника;</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699895"/>
            <a:ext cx="11162030" cy="4621530"/>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Звітні дані із податкового розрахунку (ПР) наповнюють собою:</a:t>
            </a:r>
            <a:endParaRPr kumimoji="0" lang="uk-UA" altLang="uk-UA"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uk-UA" sz="2600" b="0" i="0" u="none" strike="noStrike" kern="1200" cap="none" spc="0" normalizeH="0" baseline="0" noProof="0" dirty="0">
                <a:ln>
                  <a:noFill/>
                </a:ln>
                <a:solidFill>
                  <a:schemeClr val="tx1"/>
                </a:solidFill>
                <a:effectLst/>
                <a:uLnTx/>
                <a:uFillTx/>
                <a:latin typeface="+mn-lt"/>
                <a:ea typeface="+mn-ea"/>
                <a:cs typeface="+mn-cs"/>
              </a:rPr>
              <a:t>1)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Державний реєстр загальнообов’язкового державного соціального страхування</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(інформація з Додатків 1, 5 та 6 ПР), який веде ПФУ з метою:</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призначення всіх видів державної соціальної допомоги та субсидій;</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виявлення порушень законодавства про працю, у тому числі фактів використання праці неоформлених працівників, вимог законодавства про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зайнятість</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осіб з інвалідністю;</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моніторингу дотримання законодавства про соціальний діалог, про професійні спілки, права та гарантії їх діяльності;</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накопичення, зберігання та використання відповідно до законодавства інформації про сформовані (видані), продовжені листки непрацездатності.</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260350"/>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1. Практика подання нової щомісячної об’єднаної звітності та наслідки її неподання чи подання з помилками</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Не подали зарплатний звіт: чим загрожує для працівників?</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2) виконання працівником державних або громадських обов'язків, якщо згідно з законодавством він підлягає звільненню на цей час від основної роботи із збереженням заробітної плати;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3) настання строку відпустки у зв'язку з вагітністю та пологами;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4) збігу щорічної відпустки з відпусткою у зв'язку з навчанням;</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5) встановлення згідно із Законом України "Про соціальний і правовий захист осіб, стосовно яких встановлено факт позбавлення особистої свободи внаслідок збройної агресії проти України, та членів їхніх сімей" факту позбавлення працівника особистої свободи внаслідок збройної агресії проти України.</a:t>
            </a:r>
            <a:r>
              <a:rPr kumimoji="0" lang="uk-UA" altLang="en-US" sz="2600" u="none" strike="noStrike" kern="1200" cap="none" spc="0" normalizeH="0" baseline="0" noProof="0" dirty="0">
                <a:ln>
                  <a:noFill/>
                </a:ln>
                <a:solidFill>
                  <a:schemeClr val="tx1"/>
                </a:solidFill>
                <a:effectLst/>
                <a:uLnTx/>
                <a:uFillTx/>
                <a:latin typeface="+mn-lt"/>
                <a:ea typeface="+mn-ea"/>
                <a:cs typeface="+mn-cs"/>
              </a:rPr>
              <a:t> </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en-US" sz="2600" b="1"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noProof="0" dirty="0">
                <a:ln>
                  <a:noFill/>
                </a:ln>
                <a:effectLst/>
                <a:uLnTx/>
                <a:uFillTx/>
                <a:sym typeface="+mn-ea"/>
              </a:rPr>
              <a:t>Залежно від ситуації продовження і перенесення відпустки </a:t>
            </a:r>
            <a:r>
              <a:rPr lang="uk-UA" altLang="en-US" sz="2600" b="1" noProof="0" dirty="0">
                <a:ln>
                  <a:noFill/>
                </a:ln>
                <a:effectLst/>
                <a:uLnTx/>
                <a:uFillTx/>
                <a:sym typeface="+mn-ea"/>
              </a:rPr>
              <a:t>може впливати на її оплату:</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1. Якщо продовження чи перенесення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стосується місяця початку відпустки</a:t>
            </a:r>
            <a:r>
              <a:rPr kumimoji="0" lang="uk-UA" altLang="en-US" sz="2600" u="none" strike="noStrike" kern="1200" cap="none" spc="0" normalizeH="0" baseline="0" noProof="0" dirty="0">
                <a:ln>
                  <a:noFill/>
                </a:ln>
                <a:solidFill>
                  <a:schemeClr val="tx1"/>
                </a:solidFill>
                <a:effectLst/>
                <a:uLnTx/>
                <a:uFillTx/>
                <a:latin typeface="+mn-lt"/>
                <a:ea typeface="+mn-ea"/>
                <a:cs typeface="+mn-cs"/>
              </a:rPr>
              <a:t>, оплата її залишається незмінною, а тільки додаються дні відпочинку.</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rPr>
              <a:t>Приклад.</a:t>
            </a:r>
            <a:r>
              <a:rPr kumimoji="0" lang="uk-UA" altLang="en-US" sz="2600" u="none" strike="noStrike" kern="1200" cap="none" spc="0" normalizeH="0" baseline="0" noProof="0" dirty="0">
                <a:ln>
                  <a:noFill/>
                </a:ln>
                <a:solidFill>
                  <a:schemeClr val="tx1"/>
                </a:solidFill>
                <a:effectLst/>
                <a:uLnTx/>
                <a:uFillTx/>
                <a:latin typeface="+mn-lt"/>
                <a:ea typeface="+mn-ea"/>
                <a:cs typeface="+mn-cs"/>
              </a:rPr>
              <a:t> Працівнику було надано щорічну відпустку з 3 по 16 березня. Але він хворів з 12 по 18 березня. За згодою з роботодавцем прийнято рішення продовжити відпустку після лікарняного.</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Відпустка продовжується на 5 к.д. (за 12.03-16.03) одразу після закінчення лікарняного - з 19.03 по 23.03.</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Оскільки місяць початку і продовження відпустки однаковий (березень), середній заробіток не перераховується, працівник приступає до роботи з 24.03, а дні продовження відпустки (19.03-23.03)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позначаються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у табелі “В”.</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2. Якщо продовження чи перенесення стосується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іншого місяця</a:t>
            </a:r>
            <a:r>
              <a:rPr kumimoji="0" lang="uk-UA" altLang="en-US" sz="2600" u="none" strike="noStrike" kern="1200" cap="none" spc="0" normalizeH="0" baseline="0" noProof="0" dirty="0">
                <a:ln>
                  <a:noFill/>
                </a:ln>
                <a:solidFill>
                  <a:schemeClr val="tx1"/>
                </a:solidFill>
                <a:effectLst/>
                <a:uLnTx/>
                <a:uFillTx/>
                <a:latin typeface="+mn-lt"/>
                <a:ea typeface="+mn-ea"/>
                <a:cs typeface="+mn-cs"/>
              </a:rPr>
              <a:t>, ніж місяць початку відпустки, оплату треба перерахувати за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новою середьою</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rPr>
              <a:t>Приклад.</a:t>
            </a:r>
            <a:r>
              <a:rPr kumimoji="0" lang="uk-UA" altLang="en-US" sz="2600" u="none" strike="noStrike" kern="1200" cap="none" spc="0" normalizeH="0" baseline="0" noProof="0" dirty="0">
                <a:ln>
                  <a:noFill/>
                </a:ln>
                <a:solidFill>
                  <a:schemeClr val="tx1"/>
                </a:solidFill>
                <a:effectLst/>
                <a:uLnTx/>
                <a:uFillTx/>
                <a:latin typeface="+mn-lt"/>
                <a:ea typeface="+mn-ea"/>
                <a:cs typeface="+mn-cs"/>
              </a:rPr>
              <a:t> Працівнику було надано щорічну відпустку з 24.03 по 06.04. Але він хворів з 1 по 5 квітня. За згодою з роботодавцем прийнято рішення продовжити відпустку після лікарняного.</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Відпустка продовжується на 5 к.д. одразу після закінчення лікарняного - з 07.04 по 11.04.</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Оскільки місяць початку і продовження відпустки різні, оплату відпусткових за 5 к.д. треба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сторнувати </a:t>
            </a:r>
            <a:r>
              <a:rPr kumimoji="0" lang="uk-UA" altLang="en-US" sz="2600" u="none" strike="noStrike" kern="1200" cap="none" spc="0" normalizeH="0" baseline="0" noProof="0" dirty="0">
                <a:ln>
                  <a:noFill/>
                </a:ln>
                <a:solidFill>
                  <a:schemeClr val="tx1"/>
                </a:solidFill>
                <a:effectLst/>
                <a:uLnTx/>
                <a:uFillTx/>
                <a:latin typeface="+mn-lt"/>
                <a:ea typeface="+mn-ea"/>
                <a:cs typeface="+mn-cs"/>
              </a:rPr>
              <a:t>та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нарахувати у квітні </a:t>
            </a:r>
            <a:r>
              <a:rPr kumimoji="0" lang="uk-UA" altLang="en-US" sz="2600" u="none" strike="noStrike" kern="1200" cap="none" spc="0" normalizeH="0" baseline="0" noProof="0" dirty="0">
                <a:ln>
                  <a:noFill/>
                </a:ln>
                <a:solidFill>
                  <a:schemeClr val="tx1"/>
                </a:solidFill>
                <a:effectLst/>
                <a:uLnTx/>
                <a:uFillTx/>
                <a:latin typeface="+mn-lt"/>
                <a:ea typeface="+mn-ea"/>
                <a:cs typeface="+mn-cs"/>
              </a:rPr>
              <a:t>вже за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новим розрахунковим періодом </a:t>
            </a:r>
            <a:r>
              <a:rPr kumimoji="0" lang="uk-UA" altLang="en-US" sz="2600" u="none" strike="noStrike" kern="1200" cap="none" spc="0" normalizeH="0" baseline="0" noProof="0" dirty="0">
                <a:ln>
                  <a:noFill/>
                </a:ln>
                <a:solidFill>
                  <a:schemeClr val="tx1"/>
                </a:solidFill>
                <a:effectLst/>
                <a:uLnTx/>
                <a:uFillTx/>
                <a:latin typeface="+mn-lt"/>
                <a:ea typeface="+mn-ea"/>
                <a:cs typeface="+mn-cs"/>
              </a:rPr>
              <a:t>з квітня 2024 по березень 2025.</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Аналогічно проводиться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перерахунок при перенесенні</a:t>
            </a:r>
            <a:r>
              <a:rPr kumimoji="0" lang="uk-UA" altLang="en-US" sz="2600" u="none" strike="noStrike" kern="1200" cap="none" spc="0" normalizeH="0" baseline="0" noProof="0" dirty="0">
                <a:ln>
                  <a:noFill/>
                </a:ln>
                <a:solidFill>
                  <a:schemeClr val="tx1"/>
                </a:solidFill>
                <a:effectLst/>
                <a:uLnTx/>
                <a:uFillTx/>
                <a:latin typeface="+mn-lt"/>
                <a:ea typeface="+mn-ea"/>
                <a:cs typeface="+mn-cs"/>
              </a:rPr>
              <a:t> відпустки на інший період, оскільки там теж буде новий розрахунковий період.</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Ч</a:t>
            </a:r>
            <a:r>
              <a:rPr lang="en-US" altLang="en-US" sz="2600" b="1" noProof="0" dirty="0">
                <a:ln>
                  <a:noFill/>
                </a:ln>
                <a:effectLst/>
                <a:uLnTx/>
                <a:uFillTx/>
                <a:sym typeface="+mn-ea"/>
              </a:rPr>
              <a:t>и треба застосовувати коефіцієнт коригування при підвищенні окладів?</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Коефіцієнт коригування середнього заробітку згідно з Порядком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100 в обов’язковому порядку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не застосовується з грудня 2020 року</a:t>
            </a:r>
            <a:r>
              <a:rPr kumimoji="0" lang="uk-UA" altLang="en-US" sz="2600" u="none" strike="noStrike" kern="1200" cap="none" spc="0" normalizeH="0" baseline="0" noProof="0" dirty="0">
                <a:ln>
                  <a:noFill/>
                </a:ln>
                <a:solidFill>
                  <a:schemeClr val="tx1"/>
                </a:solidFill>
                <a:effectLst/>
                <a:uLnTx/>
                <a:uFillTx/>
                <a:latin typeface="+mn-lt"/>
                <a:ea typeface="+mn-ea"/>
                <a:cs typeface="+mn-cs"/>
              </a:rPr>
              <a:t> (саме тоді було виключено п. 10 цього Порядку, який і передбачав таке коригування)</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Проте, якщо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внутрішніми документами роботодавця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(колективний договір, положення про оплату праці тощо) </a:t>
            </a:r>
            <a:r>
              <a:rPr kumimoji="0" lang="en-US" altLang="en-US" sz="2600" u="none" strike="noStrike" kern="1200" cap="none" spc="0" normalizeH="0" baseline="0" noProof="0" dirty="0">
                <a:ln>
                  <a:noFill/>
                </a:ln>
                <a:solidFill>
                  <a:schemeClr val="tx1"/>
                </a:solidFill>
                <a:effectLst/>
                <a:uLnTx/>
                <a:uFillTx/>
                <a:latin typeface="+mn-lt"/>
                <a:ea typeface="+mn-ea"/>
                <a:cs typeface="+mn-cs"/>
              </a:rPr>
              <a:t>він передбачений,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необхідно і далі його застосовувати</a:t>
            </a:r>
            <a:r>
              <a:rPr kumimoji="0" lang="en-US" altLang="en-US" sz="2600" u="none" strike="noStrike" kern="1200" cap="none" spc="0" normalizeH="0" baseline="0" noProof="0" dirty="0">
                <a:ln>
                  <a:noFill/>
                </a:ln>
                <a:solidFill>
                  <a:schemeClr val="tx1"/>
                </a:solidFill>
                <a:effectLst/>
                <a:uLnTx/>
                <a:uFillTx/>
                <a:latin typeface="+mn-lt"/>
                <a:ea typeface="+mn-ea"/>
                <a:cs typeface="+mn-cs"/>
              </a:rPr>
              <a:t> або внести зміни у відповідні документи</a:t>
            </a:r>
            <a:r>
              <a:rPr kumimoji="0" lang="uk-UA" altLang="en-US" sz="2600" u="none" strike="noStrike" kern="1200" cap="none" spc="0" normalizeH="0" baseline="0" noProof="0" dirty="0">
                <a:ln>
                  <a:noFill/>
                </a:ln>
                <a:solidFill>
                  <a:schemeClr val="tx1"/>
                </a:solidFill>
                <a:effectLst/>
                <a:uLnTx/>
                <a:uFillTx/>
                <a:latin typeface="+mn-lt"/>
                <a:ea typeface="+mn-ea"/>
                <a:cs typeface="+mn-cs"/>
              </a:rPr>
              <a:t> та виключити цю норму</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З іншого боку, можна внести зміни до </a:t>
            </a:r>
            <a:r>
              <a:rPr lang="en-US" altLang="en-US" sz="2600" noProof="0" dirty="0">
                <a:ln>
                  <a:noFill/>
                </a:ln>
                <a:effectLst/>
                <a:uLnTx/>
                <a:uFillTx/>
                <a:sym typeface="+mn-ea"/>
              </a:rPr>
              <a:t>внутрішні</a:t>
            </a:r>
            <a:r>
              <a:rPr lang="uk-UA" altLang="en-US" sz="2600" noProof="0" dirty="0">
                <a:ln>
                  <a:noFill/>
                </a:ln>
                <a:effectLst/>
                <a:uLnTx/>
                <a:uFillTx/>
                <a:sym typeface="+mn-ea"/>
              </a:rPr>
              <a:t>х</a:t>
            </a:r>
            <a:r>
              <a:rPr lang="en-US" altLang="en-US" sz="2600" noProof="0" dirty="0">
                <a:ln>
                  <a:noFill/>
                </a:ln>
                <a:effectLst/>
                <a:uLnTx/>
                <a:uFillTx/>
                <a:sym typeface="+mn-ea"/>
              </a:rPr>
              <a:t> документ</a:t>
            </a:r>
            <a:r>
              <a:rPr lang="uk-UA" altLang="en-US" sz="2600" noProof="0" dirty="0">
                <a:ln>
                  <a:noFill/>
                </a:ln>
                <a:effectLst/>
                <a:uLnTx/>
                <a:uFillTx/>
                <a:sym typeface="+mn-ea"/>
              </a:rPr>
              <a:t>ів</a:t>
            </a:r>
            <a:r>
              <a:rPr lang="en-US" altLang="en-US" sz="2600" noProof="0" dirty="0">
                <a:ln>
                  <a:noFill/>
                </a:ln>
                <a:effectLst/>
                <a:uLnTx/>
                <a:uFillTx/>
                <a:sym typeface="+mn-ea"/>
              </a:rPr>
              <a:t> роботодавця</a:t>
            </a:r>
            <a:r>
              <a:rPr lang="uk-UA" altLang="en-US" sz="2600" noProof="0" dirty="0">
                <a:ln>
                  <a:noFill/>
                </a:ln>
                <a:effectLst/>
                <a:uLnTx/>
                <a:uFillTx/>
                <a:sym typeface="+mn-ea"/>
              </a:rPr>
              <a:t> і гарантувати </a:t>
            </a:r>
            <a:r>
              <a:rPr lang="en-US" altLang="en-US" sz="2600" noProof="0" dirty="0">
                <a:ln>
                  <a:noFill/>
                </a:ln>
                <a:effectLst/>
                <a:uLnTx/>
                <a:uFillTx/>
                <a:sym typeface="+mn-ea"/>
              </a:rPr>
              <a:t>працівникам </a:t>
            </a:r>
            <a:r>
              <a:rPr lang="uk-UA" altLang="en-US" sz="2600" noProof="0" dirty="0">
                <a:ln>
                  <a:noFill/>
                </a:ln>
                <a:effectLst/>
                <a:uLnTx/>
                <a:uFillTx/>
                <a:sym typeface="+mn-ea"/>
              </a:rPr>
              <a:t>застосування такого коефіцієнта, проте це стосується, звичайно, </a:t>
            </a:r>
            <a:r>
              <a:rPr lang="uk-UA" altLang="en-US" sz="2600" b="1" noProof="0" dirty="0">
                <a:ln>
                  <a:noFill/>
                </a:ln>
                <a:effectLst/>
                <a:uLnTx/>
                <a:uFillTx/>
                <a:sym typeface="+mn-ea"/>
              </a:rPr>
              <a:t>тільки приватних підприємств</a:t>
            </a:r>
            <a:r>
              <a:rPr lang="uk-UA" altLang="en-US" sz="2600" noProof="0" dirty="0">
                <a:ln>
                  <a:noFill/>
                </a:ln>
                <a:effectLst/>
                <a:uLnTx/>
                <a:uFillTx/>
                <a:sym typeface="+mn-ea"/>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В</a:t>
            </a:r>
            <a:r>
              <a:rPr lang="en-US" altLang="en-US" sz="2600" b="1" noProof="0" dirty="0">
                <a:ln>
                  <a:noFill/>
                </a:ln>
                <a:effectLst/>
                <a:uLnTx/>
                <a:uFillTx/>
                <a:sym typeface="+mn-ea"/>
              </a:rPr>
              <a:t>ідпусткові та відрядження одразу після довгих неявок</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Якщо фактичного заробітку</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у розрахунковому періоді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немає</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(період мобілізації, довга відпустка без збереження зарплати, тривале призупинення трудових відносин тощо)</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розрахунок проводимо відповідно до абзаців третього - п’ятого пункту 4 Порядку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100 - з окладу, але не менше ніж із МЗП на дату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початку події</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Для розрахунку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відпусткових</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Оклад*12/365</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(366)</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або 8000*12/365</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(366)</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 по більшій.</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При цьому враховуємо частку зайнятості за умови роботи в режимі неповного робочого часу (0,5, 0,25 чи інші варіанти), наприклад:</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en-US" sz="2600" noProof="0" dirty="0">
                <a:ln>
                  <a:noFill/>
                </a:ln>
                <a:effectLst/>
                <a:uLnTx/>
                <a:uFillTx/>
                <a:sym typeface="+mn-ea"/>
              </a:rPr>
              <a:t>Оклад*</a:t>
            </a:r>
            <a:r>
              <a:rPr lang="uk-UA" altLang="en-US" sz="2600" noProof="0" dirty="0">
                <a:ln>
                  <a:noFill/>
                </a:ln>
                <a:effectLst/>
                <a:uLnTx/>
                <a:uFillTx/>
                <a:sym typeface="+mn-ea"/>
              </a:rPr>
              <a:t>0,5*</a:t>
            </a:r>
            <a:r>
              <a:rPr lang="en-US" altLang="en-US" sz="2600" noProof="0" dirty="0">
                <a:ln>
                  <a:noFill/>
                </a:ln>
                <a:effectLst/>
                <a:uLnTx/>
                <a:uFillTx/>
                <a:sym typeface="+mn-ea"/>
              </a:rPr>
              <a:t>12/365</a:t>
            </a:r>
            <a:r>
              <a:rPr lang="uk-UA" altLang="en-US" sz="2600" noProof="0" dirty="0">
                <a:ln>
                  <a:noFill/>
                </a:ln>
                <a:effectLst/>
                <a:uLnTx/>
                <a:uFillTx/>
                <a:sym typeface="+mn-ea"/>
              </a:rPr>
              <a:t> (366)</a:t>
            </a:r>
            <a:r>
              <a:rPr lang="en-US" altLang="en-US" sz="2600" noProof="0" dirty="0">
                <a:ln>
                  <a:noFill/>
                </a:ln>
                <a:effectLst/>
                <a:uLnTx/>
                <a:uFillTx/>
                <a:sym typeface="+mn-ea"/>
              </a:rPr>
              <a:t> або 8000*</a:t>
            </a:r>
            <a:r>
              <a:rPr lang="uk-UA" altLang="en-US" sz="2600" noProof="0" dirty="0">
                <a:ln>
                  <a:noFill/>
                </a:ln>
                <a:effectLst/>
                <a:uLnTx/>
                <a:uFillTx/>
                <a:sym typeface="+mn-ea"/>
              </a:rPr>
              <a:t>0,5*</a:t>
            </a:r>
            <a:r>
              <a:rPr lang="en-US" altLang="en-US" sz="2600" noProof="0" dirty="0">
                <a:ln>
                  <a:noFill/>
                </a:ln>
                <a:effectLst/>
                <a:uLnTx/>
                <a:uFillTx/>
                <a:sym typeface="+mn-ea"/>
              </a:rPr>
              <a:t>12/365</a:t>
            </a:r>
            <a:r>
              <a:rPr lang="uk-UA" altLang="en-US" sz="2600" noProof="0" dirty="0">
                <a:ln>
                  <a:noFill/>
                </a:ln>
                <a:effectLst/>
                <a:uLnTx/>
                <a:uFillTx/>
                <a:sym typeface="+mn-ea"/>
              </a:rPr>
              <a:t> (366)</a:t>
            </a:r>
            <a:r>
              <a:rPr lang="en-US" altLang="en-US" sz="2600" noProof="0" dirty="0">
                <a:ln>
                  <a:noFill/>
                </a:ln>
                <a:effectLst/>
                <a:uLnTx/>
                <a:uFillTx/>
                <a:sym typeface="+mn-ea"/>
              </a:rPr>
              <a:t> - по більшій.</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Для розрахунку оплати часу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відряджень та інших середніх</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Оклад*2/</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Прд</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або 8000*2/</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Прд</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 по більшій.</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Прд - планова кількість робочих днів за графіком роботи працівника у попередніх 2 місяцях до місяця події.</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Одразу після демобілізації 14.03.2025 працівника направлено у відрядження. У попередніх 4 місяцях зарплати не було. Оклад 15000 грн. Графік роботи стандартна 8-годинна 5-денка.</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15000*2/(20+23)=697,67 грн - середній заробіток за січень-лютий</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15000/21=714,29 - денний заробіток за березень</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Оплачуємо по більшому (ст. 121 КЗпП) - по денному заробітку.</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М</a:t>
            </a:r>
            <a:r>
              <a:rPr lang="en-US" altLang="en-US" sz="2600" b="1" noProof="0" dirty="0">
                <a:ln>
                  <a:noFill/>
                </a:ln>
                <a:effectLst/>
                <a:uLnTx/>
                <a:uFillTx/>
                <a:sym typeface="+mn-ea"/>
              </a:rPr>
              <a:t>ісячні премії у розрахунку середнього заробітку</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Для врахування місячних премій до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середнього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заробітку згідно з п. 3 Порядку № 100 їх поділяють на:</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1)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нараховані за поточний місяць у поточному</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 такі премії враховуються до середнього заробітку без будь-яких особливостей у повній нарахованій сумі;</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2)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нараховані у поточному місяці за минулий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такі премії враховуються у місяці їх нарахування за наступним розрахунком: суму премії ділимо на фактично відпрацьовані (робочі) дні місяця, за який вона нарахована і множимо на </a:t>
            </a:r>
            <a:r>
              <a:rPr lang="uk-UA" altLang="en-US" sz="2600" noProof="0" dirty="0">
                <a:ln>
                  <a:noFill/>
                </a:ln>
                <a:effectLst/>
                <a:uLnTx/>
                <a:uFillTx/>
                <a:sym typeface="+mn-ea"/>
              </a:rPr>
              <a:t>фактично відпрацьовані (робочі) дні місяця, в якому вона нарахована.</a:t>
            </a:r>
            <a:endParaRPr lang="uk-UA"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При цьому, якщо місяць, за який нараховано премію,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відпрацьовано неповністю</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її включають у середній заробіток в межах нарахованої суми.</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6744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Працівнику надано відпустку з 01.04. Йому було нараховано премії:</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у січні за січень на суму 500 грн - вона включається у січень в сумі 500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у січні </a:t>
            </a:r>
            <a:r>
              <a:rPr lang="uk-UA" sz="2600" noProof="0" dirty="0">
                <a:ln>
                  <a:noFill/>
                </a:ln>
                <a:effectLst/>
                <a:uLnTx/>
                <a:uFillTx/>
                <a:sym typeface="+mn-ea"/>
              </a:rPr>
              <a:t>(відпрацьовано 23 р.д.)</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за грудень </a:t>
            </a:r>
            <a:r>
              <a:rPr lang="uk-UA" sz="2600" noProof="0" dirty="0">
                <a:ln>
                  <a:noFill/>
                </a:ln>
                <a:effectLst/>
                <a:uLnTx/>
                <a:uFillTx/>
                <a:sym typeface="+mn-ea"/>
              </a:rPr>
              <a:t>(відпрацьовано 10 р.д.)</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на суму 2000 грн - вона включається у січень в сумі 2000/10*23=</a:t>
            </a:r>
            <a:r>
              <a:rPr kumimoji="0" lang="uk-UA" sz="2600" u="none" strike="sngStrike" kern="1200" cap="none" spc="0" normalizeH="0" baseline="0" noProof="0" dirty="0">
                <a:ln>
                  <a:noFill/>
                </a:ln>
                <a:solidFill>
                  <a:schemeClr val="tx1"/>
                </a:solidFill>
                <a:effectLst/>
                <a:uLnTx/>
                <a:uFillTx/>
                <a:latin typeface="+mn-lt"/>
                <a:ea typeface="+mn-ea"/>
                <a:cs typeface="+mn-cs"/>
                <a:sym typeface="+mn-ea"/>
              </a:rPr>
              <a:t>4600</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=2000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у лютому (відпрацьовано 20 р.д.) за січень (відпрацьовано 23 р.д.) на суму 1000 грн - вона включається у лютий в сумі 1000/23*20=869,57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sz="2600" noProof="0" dirty="0">
                <a:ln>
                  <a:noFill/>
                </a:ln>
                <a:effectLst/>
                <a:uLnTx/>
                <a:uFillTx/>
                <a:sym typeface="+mn-ea"/>
              </a:rPr>
              <a:t>- у березні (відпрацьовано 21 р.д.) за лютий (відпрацьовано 20 р.д.) на суму 1500 грн - вона включається у березень в сумі 1500/20*21=1575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у квітні за березень на суму 1700 грн - вона не включається, оскільки квітень не входить до розрахункового періоду.</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Я</a:t>
            </a:r>
            <a:r>
              <a:rPr lang="en-US" altLang="en-US" sz="2600" b="1" noProof="0" dirty="0">
                <a:ln>
                  <a:noFill/>
                </a:ln>
                <a:effectLst/>
                <a:uLnTx/>
                <a:uFillTx/>
                <a:sym typeface="+mn-ea"/>
              </a:rPr>
              <a:t>к правильно включити у розрахунок квартальні та річні премії?</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Згідно з п. 3 Порядку № 100 квартальні, піврічні, річні (більше місяця) премії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враховуються в заробіток періоду, який відповідає кількості місяців, за які вони нараховані, починаючи з місяця, в якому вони нараховані. Для цього до заробітку відповідних місяців розрахункового періоду додається частина, яка визначається діленням суми премії або іншої заохочувальної виплати за підсумками роботи за певний період на кількість відпрацьованих робочих днів періоду, за який вони нараховані, та множенням на кількість відпрацьованих робочих днів відповідного місяця, що припадає на розрахунковий період.</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noProof="0" dirty="0">
                <a:ln>
                  <a:noFill/>
                </a:ln>
                <a:effectLst/>
                <a:uLnTx/>
                <a:uFillTx/>
                <a:sym typeface="+mn-ea"/>
              </a:rPr>
              <a:t>При цьому, якщо період, за який нараховано премію, </a:t>
            </a:r>
            <a:r>
              <a:rPr lang="uk-UA" altLang="en-US" sz="2600" b="1" noProof="0" dirty="0">
                <a:ln>
                  <a:noFill/>
                </a:ln>
                <a:effectLst/>
                <a:uLnTx/>
                <a:uFillTx/>
                <a:sym typeface="+mn-ea"/>
              </a:rPr>
              <a:t>відпрацьовано неповністю</a:t>
            </a:r>
            <a:r>
              <a:rPr lang="uk-UA" altLang="en-US" sz="2600" noProof="0" dirty="0">
                <a:ln>
                  <a:noFill/>
                </a:ln>
                <a:effectLst/>
                <a:uLnTx/>
                <a:uFillTx/>
                <a:sym typeface="+mn-ea"/>
              </a:rPr>
              <a:t>, її включають у середній заробіток в межах нарахованої суми.</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6744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Працівнику надано відпустку з 01.04. Йому було нараховано премії:</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1) у лютому 2025 за 2024 рік (відпрацьовано усі 262 р.д.) на суму 20000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така премія включається у лютий 2025 - січень 2026 коли вони входитимуть до розрахункового періоду. У нашому випадку тільки до лютого та березня 2025. Припустимо, що у лютому відпрацьовано 20 р.д., а в березні 15 р.д.:</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20000/262*20=1526,72 грн - частина премії, що включається в лютий;</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20000/262*15=1145,04 грн - частина премії, що включається в березень.</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2) у січні (відпрацьовано 23 р.д.) за 4 квартал 2024 (відпрацьовано 15 р.д.) на суму 5000 грн: така премія включається частинами у січень, лютий і березень, але в нашому випадку тільки у січень з обмеженням:</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5000/15*23=</a:t>
            </a:r>
            <a:r>
              <a:rPr kumimoji="0" lang="uk-UA" sz="2600" u="none" strike="sngStrike" kern="1200" cap="none" spc="0" normalizeH="0" baseline="0" noProof="0" dirty="0">
                <a:ln>
                  <a:noFill/>
                </a:ln>
                <a:solidFill>
                  <a:schemeClr val="tx1"/>
                </a:solidFill>
                <a:effectLst/>
                <a:uLnTx/>
                <a:uFillTx/>
                <a:latin typeface="+mn-lt"/>
                <a:ea typeface="+mn-ea"/>
                <a:cs typeface="+mn-cs"/>
                <a:sym typeface="+mn-ea"/>
              </a:rPr>
              <a:t>7666,67</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=5000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36650"/>
            <a:ext cx="11162030" cy="525081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Наслідки відсутності даних у Реєстрі соціального страхування:</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неможливість формування електронних листків непрацездатності;</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відсутність повних даних для нарахування чи перерахунку пенсії;</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недостовірність даних довідок ОК-5, ОК-7, Додатку 9;</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неможливість зарахування страхового стажу та спеціального стажу;</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відмова у призначення субсидії;</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труднощі із взяттям на облік працівника </a:t>
            </a:r>
            <a:r>
              <a:rPr lang="uk-UA" altLang="en-US" sz="2600" noProof="0" dirty="0">
                <a:ln>
                  <a:noFill/>
                </a:ln>
                <a:effectLst/>
                <a:uLnTx/>
                <a:uFillTx/>
                <a:sym typeface="+mn-ea"/>
              </a:rPr>
              <a:t>в центрі зайнятості</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після його звільнення та призначенням допомоги по безробіттю;</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ФОПи, які одночасно є працівниками, не можуть скористатись правом не сплачувати за себе ЄСВ;</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неможливість бути заброньованим.</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Не подали зарплатний звіт: чим загрожує для працівників?</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8649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В</a:t>
            </a:r>
            <a:r>
              <a:rPr lang="en-US" altLang="en-US" sz="2600" b="1" noProof="0" dirty="0">
                <a:ln>
                  <a:noFill/>
                </a:ln>
                <a:effectLst/>
                <a:uLnTx/>
                <a:uFillTx/>
                <a:sym typeface="+mn-ea"/>
              </a:rPr>
              <a:t>ідпустку перевикористано на момент звільнення: коли не / утримуємо і як?</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“Перегуляну” відпустку згідно зі ст. 22 Закону про відпустки можна утримати при звільненні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за виключенням</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наступних причин звільнення:</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1) призовом</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на військову службу, направленням на альтернативну службу;</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2) переведенням працівника за його згодою на інше підприємство або переходом на виборну посаду у випадках, передбачених законами України;</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3) відмовою від переведення на роботу в іншу місцевість разом з підприємством, а також відмовою від продовження роботи у зв'язку з істотною зміною умов праці;</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4) змінами в організації виробництва та праці, в тому числі ліквідацією, реорганізацією або перепрофілюванням підприємства, скороченням чисельності або штату працівників;</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5) виявленням невідповідності працівника займаній посаді або виконуваній роботі внаслідок недостатньої кваліфікації або стану здоров'я, що перешкоджають продовженню даної роботи;</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6) нез'явленням на роботу понад чотири місяці підряд внаслідок тимчасової непрацездатності, не рахуючи відпустки у зв'язку з вагітністю та пологами, якщо законодавством не встановлено більш тривалий термін збереження місця роботи (посади) при певному захворюванні;</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7) поновленням на роботі працівника, який раніше виконував цю роботу;</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8) направленням на навчання;</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9) виходом на пенсію</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10) у разі смерті працівника.</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16203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Утримати відпусткові за “перегуляну” відпустку можна </a:t>
            </a: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в усіх інших випадках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звільнення</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зокрема таких популярних як </a:t>
            </a: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згода сторін </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та за </a:t>
            </a: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власним бажанням </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без поважної причини.</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Таке утримання проводиться за середнім заробітком, який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використовувався </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при оплаті відпусткових коли така відпустка була перевикористана.</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 Працівнику за період 01.04.2024-31.03.2025 у січні 2025 року була надана відпустка повної тривалості. Середній заробіток склав 412 грн/к.д.</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При звільненні працівника 14.03.2025 з його зарплати за березень відраховано оплату 1 к.д. “перегуляної” відпустки у сумі 412 грн.</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У Д1 за березень ця сума з мінусом (-412,00) буде окремим рядком з типом нарахування 10 та періодом 01-2025. А в Д4 вона просто зменшить зарплату за березень.</a:t>
            </a:r>
            <a:endParaRPr kumimoji="0" lang="uk-UA"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86490" cy="516509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uk-UA" altLang="en-US" sz="2600" b="1" noProof="0" dirty="0">
                <a:ln>
                  <a:noFill/>
                </a:ln>
                <a:effectLst/>
                <a:uLnTx/>
                <a:uFillTx/>
                <a:sym typeface="+mn-ea"/>
              </a:rPr>
              <a:t>Я</a:t>
            </a:r>
            <a:r>
              <a:rPr lang="en-US" altLang="en-US" sz="2600" b="1" noProof="0" dirty="0">
                <a:ln>
                  <a:noFill/>
                </a:ln>
                <a:effectLst/>
                <a:uLnTx/>
                <a:uFillTx/>
                <a:sym typeface="+mn-ea"/>
              </a:rPr>
              <a:t>к правильно оплачувати перехідні відпусткові та відрядження з одного місяця на інший?</a:t>
            </a:r>
            <a:endParaRPr lang="en-US" altLang="en-US" sz="2600" noProof="0" dirty="0">
              <a:ln>
                <a:noFill/>
              </a:ln>
              <a:effectLst/>
              <a:uLnTx/>
              <a:uFillTx/>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З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відпустковими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все просто: розрахунковий період залежить від дати початку відпустки і не змінюється у разі переходу відпустки з одного місяця в інший.</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З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відрядженнями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складніше, адже вони згідно зі ст. 121 КЗпП оплачуються по більшій: середній за 2 попередні місяці або денні місяця відрядження.</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Якщо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середня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для перехідного відрядження буде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єдиною</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бо теж залежить від дати початку відрядження, то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денну зарплату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треба рахувати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окремо за кожний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окремий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місяць</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Працівник був у відрядженні 31.03-01.04. Середній заробіток будемо рахувати за січень і лютий, а от денний - окремо за березень і квітень.</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86490" cy="5165090"/>
          </a:xfrm>
        </p:spPr>
        <p:txBody>
          <a:bodyPr vert="horz" wrap="square" lIns="91440" tIns="45720" rIns="91440" bIns="45720" numCol="1" rtlCol="0" anchor="t" anchorCtr="0" compatLnSpc="1">
            <a:noAutofit/>
          </a:bodyPr>
          <a:lstStyle/>
          <a:p>
            <a:pPr marR="0" lvl="0" algn="ctr"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uk-UA" altLang="en-US" sz="2600" b="1" noProof="0" dirty="0">
                <a:ln>
                  <a:noFill/>
                </a:ln>
                <a:effectLst/>
                <a:uLnTx/>
                <a:uFillTx/>
                <a:sym typeface="+mn-ea"/>
              </a:rPr>
              <a:t>В</a:t>
            </a:r>
            <a:r>
              <a:rPr lang="en-US" altLang="en-US" sz="2600" b="1" noProof="0" dirty="0">
                <a:ln>
                  <a:noFill/>
                </a:ln>
                <a:effectLst/>
                <a:uLnTx/>
                <a:uFillTx/>
                <a:sym typeface="+mn-ea"/>
              </a:rPr>
              <a:t>ідпустка та відрядження при неповному робочому часі</a:t>
            </a:r>
            <a:endParaRPr lang="en-US" altLang="en-US" sz="2600" noProof="0" dirty="0">
              <a:ln>
                <a:noFill/>
              </a:ln>
              <a:effectLst/>
              <a:uLnTx/>
              <a:uFillTx/>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Якщо працівнику встановлено неповний робочий час (ст. 56 КЗпП),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при розрахунку середнього заробітку</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треба врахувати таке:</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неповний робочий час не впливає на розрахунок середнього заробітку для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відряджень та інших середніх</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 береться фактична зарплата та фактично відпрацьований час;</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неповний робочий день </a:t>
            </a:r>
            <a:r>
              <a:rPr kumimoji="0" lang="uk-UA" sz="2600" u="none" strike="noStrike" kern="1200" cap="none" spc="0" normalizeH="0" baseline="0" noProof="0" dirty="0">
                <a:ln>
                  <a:noFill/>
                </a:ln>
                <a:solidFill>
                  <a:schemeClr val="tx1"/>
                </a:solidFill>
                <a:effectLst/>
                <a:uLnTx/>
                <a:uFillTx/>
                <a:latin typeface="+mn-lt"/>
                <a:ea typeface="+mn-ea"/>
                <a:cs typeface="+mn-cs"/>
                <a:sym typeface="+mn-ea"/>
              </a:rPr>
              <a:t>та</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неповний робочий тиждень,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введений за ініціативою працівника</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не впливає на розрахунок відпусткових;</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неповний робочий тиждень, введений за ініціативою роботодавця дає виключення неробочих днів за графіком при розрахунку відпусткових.</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Приклад</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Роботодавець увів неповний робочий тиждень з робочими днями з понеділка по четвер. Оскільки кожну п’ятницю працівники не працюють, усі п’ятниці виключаються з кількості календарних днів у середній зарплаті.</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56335"/>
            <a:ext cx="11286490" cy="516509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Що стосується безпосередньо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оплати часу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відпусток та відряджень при неповному робочому часі, то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відпусткові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оплачуються за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календарні дні, тому неповний робочий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час жодним чином</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 не впливає</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А от</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 оплата роботи у відрядженні</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при неповному робочому часі проводиться згідно з графіком роботи того підприємства, на яке відряджено працівника, тому замість, наприклад, 4 годин роботи працівник буде працювати 8 годин.</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Як зазначено у п. 16 постанови Пленуму ВСУ від 24.12.99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13, робота працівника з неповним робочим днем понад передбачений трудовим договором час, але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в межах установленої законодавством тривалості повного робочого</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дня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не вважається надурочною і оплачується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в одинарному розмірі.</a:t>
            </a:r>
            <a:endPar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Тобто, оплаті підлягає весь робочий час, відпрацьований у відрядженні.</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68400"/>
            <a:ext cx="11286490" cy="5153025"/>
          </a:xfrm>
        </p:spPr>
        <p:txBody>
          <a:bodyPr vert="horz" wrap="square" lIns="91440" tIns="45720" rIns="91440" bIns="45720" numCol="1" rtlCol="0" anchor="t" anchorCtr="0" compatLnSpc="1">
            <a:noAutofit/>
          </a:bodyPr>
          <a:lstStyle/>
          <a:p>
            <a:pPr marR="0" lvl="0" algn="ctr"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uk-UA" altLang="en-US" sz="2600" b="1" noProof="0" dirty="0">
                <a:ln>
                  <a:noFill/>
                </a:ln>
                <a:effectLst/>
                <a:uLnTx/>
                <a:uFillTx/>
                <a:sym typeface="+mn-ea"/>
              </a:rPr>
              <a:t>О</a:t>
            </a:r>
            <a:r>
              <a:rPr lang="en-US" altLang="en-US" sz="2600" b="1" noProof="0" dirty="0">
                <a:ln>
                  <a:noFill/>
                </a:ln>
                <a:effectLst/>
                <a:uLnTx/>
                <a:uFillTx/>
                <a:sym typeface="+mn-ea"/>
              </a:rPr>
              <a:t>плата відпустки та відрядження за сумісництвом</a:t>
            </a:r>
            <a:endParaRPr lang="en-US" altLang="en-US" sz="2600" noProof="0" dirty="0">
              <a:ln>
                <a:noFill/>
              </a:ln>
              <a:effectLst/>
              <a:uLnTx/>
              <a:uFillTx/>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Що стосується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відпусток</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вони сумісникам оплачуються за окремим від основного місця розрахунком за загальними правилами Порядку № 100.</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При цьому щ</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орічні відпустки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повної тривалості</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 до настання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6-</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місячного терміну безперервної роботи у перший рік роботи на даному підприємстві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за бажанням </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сумісника</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надаються</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a:t>
            </a:r>
            <a:r>
              <a:rPr kumimoji="0" lang="en-US" altLang="en-US" sz="2600" b="1" u="none" strike="noStrike" kern="1200" cap="none" spc="0" normalizeH="0" baseline="0" noProof="0" dirty="0">
                <a:ln>
                  <a:noFill/>
                </a:ln>
                <a:solidFill>
                  <a:schemeClr val="tx1"/>
                </a:solidFill>
                <a:effectLst/>
                <a:uLnTx/>
                <a:uFillTx/>
                <a:latin typeface="+mn-lt"/>
                <a:ea typeface="+mn-ea"/>
                <a:cs typeface="+mn-cs"/>
                <a:sym typeface="+mn-ea"/>
              </a:rPr>
              <a:t>одночасно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з відпусткою за основним місцем роботи</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(ст. 10 Закону про відпустки).</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Відрядження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сумісника можливе тільки у вільний від основної роботи час, що </a:t>
            </a:r>
            <a:r>
              <a:rPr kumimoji="0" lang="en-US" altLang="en-US" sz="2600" u="none" strike="noStrike" kern="1200" cap="none" spc="0" normalizeH="0" baseline="0" noProof="0" dirty="0">
                <a:ln>
                  <a:noFill/>
                </a:ln>
                <a:solidFill>
                  <a:schemeClr val="tx1"/>
                </a:solidFill>
                <a:effectLst/>
                <a:uLnTx/>
                <a:uFillTx/>
                <a:latin typeface="+mn-lt"/>
                <a:ea typeface="+mn-ea"/>
                <a:cs typeface="+mn-cs"/>
                <a:sym typeface="+mn-ea"/>
              </a:rPr>
              <a:t>випливає </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із визначення сумісництва (ст. 102-1 КЗпП). </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a:p>
            <a:pPr marR="0" lvl="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Тому у день відрядження сумісника за основним місцем роботи має бути будь-яка неявка (відпустка оплачувана і не оплачувана, вихідний за графіком тощо), але</a:t>
            </a:r>
            <a:r>
              <a:rPr kumimoji="0" lang="uk-UA" altLang="en-US" sz="2600" b="1" u="none" strike="noStrike" kern="1200" cap="none" spc="0" normalizeH="0" baseline="0" noProof="0" dirty="0">
                <a:ln>
                  <a:noFill/>
                </a:ln>
                <a:solidFill>
                  <a:schemeClr val="tx1"/>
                </a:solidFill>
                <a:effectLst/>
                <a:uLnTx/>
                <a:uFillTx/>
                <a:latin typeface="+mn-lt"/>
                <a:ea typeface="+mn-ea"/>
                <a:cs typeface="+mn-cs"/>
                <a:sym typeface="+mn-ea"/>
              </a:rPr>
              <a:t> тільки не робочий час</a:t>
            </a:r>
            <a:r>
              <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rPr>
              <a:t>, і навпаки: сумісник не працює у день відрядження за основним місцем роботи.</a:t>
            </a:r>
            <a:endParaRPr kumimoji="0" lang="uk-UA" altLang="en-US" sz="260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altLang="en-US" sz="2800" b="1" noProof="0" dirty="0">
                <a:ln>
                  <a:noFill/>
                </a:ln>
                <a:effectLst/>
                <a:uLnTx/>
                <a:uFillTx/>
                <a:latin typeface="+mn-lt"/>
                <a:ea typeface="+mn-ea"/>
                <a:cs typeface="+mn-cs"/>
                <a:sym typeface="+mn-ea"/>
              </a:rPr>
              <a:t>3</a:t>
            </a:r>
            <a:r>
              <a:rPr lang="en-US" altLang="en-US" sz="2800" b="1" noProof="0" dirty="0">
                <a:ln>
                  <a:noFill/>
                </a:ln>
                <a:effectLst/>
                <a:uLnTx/>
                <a:uFillTx/>
                <a:latin typeface="+mn-lt"/>
                <a:ea typeface="+mn-ea"/>
                <a:cs typeface="+mn-cs"/>
                <a:sym typeface="+mn-ea"/>
              </a:rPr>
              <a:t>. Рахуємо оплату відпусток та відряджень у неординарних випадках</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79550"/>
            <a:ext cx="11407140" cy="48418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З</a:t>
            </a:r>
            <a:r>
              <a:rPr kumimoji="0" lang="en-US" altLang="en-US" sz="2600" u="none" strike="noStrike" kern="1200" cap="none" spc="0" normalizeH="0" baseline="0" noProof="0" dirty="0">
                <a:ln>
                  <a:noFill/>
                </a:ln>
                <a:solidFill>
                  <a:schemeClr val="tx1"/>
                </a:solidFill>
                <a:effectLst/>
                <a:uLnTx/>
                <a:uFillTx/>
                <a:latin typeface="+mn-lt"/>
                <a:ea typeface="+mn-ea"/>
                <a:cs typeface="+mn-cs"/>
              </a:rPr>
              <a:t>гідно зі ст. 34 Закону “Про Державний бюджет України на 2025 рік” (https://zakon.rada.gov.ua/laws/show/4059-20#n144) обчислення індексу споживчих цін для індексації грошових доходів населення провадиться наростаючим підсумком, починаючи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з січня 2025 року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який приймається за 1 або 100 відсотків. Сума індексації, яка склалась у грудні 2024 року, у січні 2025 року не нараховується.</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Це означає, що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базовим</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місяцем для обчислення індексації для всіх буде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січень 2025 року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незалежно від того, коли до цього підвищували оклади працівників. Індексація минулого року у 2025 році не нараховується.</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b="1" u="none" strike="noStrike" kern="1200" cap="none" spc="0" normalizeH="0" baseline="0" noProof="0" dirty="0">
                <a:ln>
                  <a:noFill/>
                </a:ln>
                <a:solidFill>
                  <a:schemeClr val="tx1"/>
                </a:solidFill>
                <a:effectLst/>
                <a:uLnTx/>
                <a:uFillTx/>
                <a:latin typeface="+mn-lt"/>
                <a:ea typeface="+mn-ea"/>
                <a:cs typeface="+mn-cs"/>
              </a:rPr>
              <a:t>У січні-травні 2025 року обов’язкової індексації не виникає.</a:t>
            </a:r>
            <a:r>
              <a:rPr kumimoji="0" lang="uk-UA" altLang="en-US" sz="2600" u="none" strike="noStrike" kern="1200" cap="none" spc="0" normalizeH="0" baseline="0" noProof="0" dirty="0">
                <a:ln>
                  <a:noFill/>
                </a:ln>
                <a:solidFill>
                  <a:schemeClr val="tx1"/>
                </a:solidFill>
                <a:effectLst/>
                <a:uLnTx/>
                <a:uFillTx/>
                <a:latin typeface="+mn-lt"/>
                <a:ea typeface="+mn-ea"/>
                <a:cs typeface="+mn-cs"/>
              </a:rPr>
              <a:t> Далі все залежатиме від рівня інфляції, що його буде фіксувати Держстат.</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Індексація: коли починати в 2025 році</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або на скільки підняти оклади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479550"/>
            <a:ext cx="11407140" cy="48418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Ф</a:t>
            </a:r>
            <a:r>
              <a:rPr kumimoji="0" lang="en-US" altLang="en-US" sz="2600" u="none" strike="noStrike" kern="1200" cap="none" spc="0" normalizeH="0" baseline="0" noProof="0" dirty="0">
                <a:ln>
                  <a:noFill/>
                </a:ln>
                <a:solidFill>
                  <a:schemeClr val="tx1"/>
                </a:solidFill>
                <a:effectLst/>
                <a:uLnTx/>
                <a:uFillTx/>
                <a:latin typeface="+mn-lt"/>
                <a:ea typeface="+mn-ea"/>
                <a:cs typeface="+mn-cs"/>
              </a:rPr>
              <a:t>ормально, щоб уникнути індексації, навіть мінімальне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зростання посадового окладу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спричиняє зміну базового місяця. Приміром підвищення зарплати на 1, 5, 10 грн тощо.</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Я</a:t>
            </a:r>
            <a:r>
              <a:rPr kumimoji="0" lang="en-US" altLang="en-US" sz="2600" u="none" strike="noStrike" kern="1200" cap="none" spc="0" normalizeH="0" baseline="0" noProof="0" dirty="0">
                <a:ln>
                  <a:noFill/>
                </a:ln>
                <a:solidFill>
                  <a:schemeClr val="tx1"/>
                </a:solidFill>
                <a:effectLst/>
                <a:uLnTx/>
                <a:uFillTx/>
                <a:latin typeface="+mn-lt"/>
                <a:ea typeface="+mn-ea"/>
                <a:cs typeface="+mn-cs"/>
              </a:rPr>
              <a:t>кщо підвищення посадових окладів відбувається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один раз на три місяці</a:t>
            </a:r>
            <a:r>
              <a:rPr kumimoji="0" lang="en-US" altLang="en-US" sz="2600" u="none" strike="noStrike" kern="1200" cap="none" spc="0" normalizeH="0" baseline="0" noProof="0" dirty="0">
                <a:ln>
                  <a:noFill/>
                </a:ln>
                <a:solidFill>
                  <a:schemeClr val="tx1"/>
                </a:solidFill>
                <a:effectLst/>
                <a:uLnTx/>
                <a:uFillTx/>
                <a:latin typeface="+mn-lt"/>
                <a:ea typeface="+mn-ea"/>
                <a:cs typeface="+mn-cs"/>
              </a:rPr>
              <a:t>, то згідно з положенням пункту 1</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1 Порядку</a:t>
            </a:r>
            <a:r>
              <a:rPr kumimoji="0" lang="uk-UA" altLang="en-US" sz="2600" u="none" strike="noStrike" kern="1200" cap="none" spc="0" normalizeH="0" baseline="0" noProof="0" dirty="0">
                <a:ln>
                  <a:noFill/>
                </a:ln>
                <a:solidFill>
                  <a:schemeClr val="tx1"/>
                </a:solidFill>
                <a:effectLst/>
                <a:uLnTx/>
                <a:uFillTx/>
                <a:latin typeface="+mn-lt"/>
                <a:ea typeface="+mn-ea"/>
                <a:cs typeface="+mn-cs"/>
              </a:rPr>
              <a:t> № 1078</a:t>
            </a:r>
            <a:r>
              <a:rPr kumimoji="0" lang="en-US" altLang="en-US" sz="2600" u="none" strike="noStrike" kern="1200" cap="none" spc="0" normalizeH="0" baseline="0" noProof="0" dirty="0">
                <a:ln>
                  <a:noFill/>
                </a:ln>
                <a:solidFill>
                  <a:schemeClr val="tx1"/>
                </a:solidFill>
                <a:effectLst/>
                <a:uLnTx/>
                <a:uFillTx/>
                <a:latin typeface="+mn-lt"/>
                <a:ea typeface="+mn-ea"/>
                <a:cs typeface="+mn-cs"/>
              </a:rPr>
              <a:t> право на індексацію не відбувається, оскільки зростає розмір посадового окладу. При цьому Порядок не передбачає положення щодо конкретного розміру, на який має зростати посадовий оклад (лист </a:t>
            </a:r>
            <a:r>
              <a:rPr kumimoji="0" lang="uk-UA" altLang="en-US" sz="2600" u="none" strike="noStrike" kern="1200" cap="none" spc="0" normalizeH="0" baseline="0" noProof="0" dirty="0">
                <a:ln>
                  <a:noFill/>
                </a:ln>
                <a:solidFill>
                  <a:schemeClr val="tx1"/>
                </a:solidFill>
                <a:effectLst/>
                <a:uLnTx/>
                <a:uFillTx/>
                <a:latin typeface="+mn-lt"/>
                <a:ea typeface="+mn-ea"/>
                <a:cs typeface="+mn-cs"/>
              </a:rPr>
              <a:t>Мінсоцполітики </a:t>
            </a:r>
            <a:r>
              <a:rPr kumimoji="0" lang="en-US" altLang="en-US" sz="2600" u="none" strike="noStrike" kern="1200" cap="none" spc="0" normalizeH="0" baseline="0" noProof="0" dirty="0">
                <a:ln>
                  <a:noFill/>
                </a:ln>
                <a:solidFill>
                  <a:schemeClr val="tx1"/>
                </a:solidFill>
                <a:effectLst/>
                <a:uLnTx/>
                <a:uFillTx/>
                <a:latin typeface="+mn-lt"/>
                <a:ea typeface="+mn-ea"/>
                <a:cs typeface="+mn-cs"/>
              </a:rPr>
              <a:t>від 04.01.2018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uk-UA" sz="260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u="none" strike="noStrike" kern="1200" cap="none" spc="0" normalizeH="0" baseline="0" noProof="0" dirty="0">
                <a:ln>
                  <a:noFill/>
                </a:ln>
                <a:solidFill>
                  <a:schemeClr val="tx1"/>
                </a:solidFill>
                <a:effectLst/>
                <a:uLnTx/>
                <a:uFillTx/>
                <a:latin typeface="+mn-lt"/>
                <a:ea typeface="+mn-ea"/>
                <a:cs typeface="+mn-cs"/>
              </a:rPr>
              <a:t>1/0/66-18)</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Якщо індексація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вже виникла</a:t>
            </a:r>
            <a:r>
              <a:rPr kumimoji="0" lang="uk-UA" altLang="en-US" sz="2600" u="none" strike="noStrike" kern="1200" cap="none" spc="0" normalizeH="0" baseline="0" noProof="0" dirty="0">
                <a:ln>
                  <a:noFill/>
                </a:ln>
                <a:solidFill>
                  <a:schemeClr val="tx1"/>
                </a:solidFill>
                <a:effectLst/>
                <a:uLnTx/>
                <a:uFillTx/>
                <a:latin typeface="+mn-lt"/>
                <a:ea typeface="+mn-ea"/>
                <a:cs typeface="+mn-cs"/>
              </a:rPr>
              <a:t>, у поточному місяці можна підвищити оклад на більшу суму, ніж сума індексації, тоді місяць стає “базовим”, а індексація не нараховується.</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Індексація: коли починати в 2025 році</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або на скільки підняти оклади</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lang="en-US" altLang="en-US" sz="2600" b="1" noProof="0" dirty="0">
                <a:ln>
                  <a:noFill/>
                </a:ln>
                <a:effectLst/>
                <a:uLnTx/>
                <a:uFillTx/>
                <a:sym typeface="+mn-ea"/>
              </a:rPr>
              <a:t>Відрядження </a:t>
            </a:r>
            <a:r>
              <a:rPr lang="en-US" altLang="en-US" sz="2600" noProof="0" dirty="0">
                <a:ln>
                  <a:noFill/>
                </a:ln>
                <a:effectLst/>
                <a:uLnTx/>
                <a:uFillTx/>
                <a:sym typeface="+mn-ea"/>
              </a:rPr>
              <a:t>- це поїздка працівника</a:t>
            </a:r>
            <a:r>
              <a:rPr lang="en-US" altLang="en-US" sz="2600" b="1" noProof="0" dirty="0">
                <a:ln>
                  <a:noFill/>
                </a:ln>
                <a:effectLst/>
                <a:uLnTx/>
                <a:uFillTx/>
                <a:sym typeface="+mn-ea"/>
              </a:rPr>
              <a:t> за розпорядженням керівника </a:t>
            </a:r>
            <a:r>
              <a:rPr lang="en-US" altLang="en-US" sz="2600" noProof="0" dirty="0">
                <a:ln>
                  <a:noFill/>
                </a:ln>
                <a:effectLst/>
                <a:uLnTx/>
                <a:uFillTx/>
                <a:sym typeface="+mn-ea"/>
              </a:rPr>
              <a:t>підприємства для виконання службового </a:t>
            </a:r>
            <a:r>
              <a:rPr lang="uk-UA" altLang="en-US" sz="2600" noProof="0" dirty="0">
                <a:ln>
                  <a:noFill/>
                </a:ln>
                <a:effectLst/>
                <a:uLnTx/>
                <a:uFillTx/>
                <a:sym typeface="+mn-ea"/>
              </a:rPr>
              <a:t>завдання </a:t>
            </a:r>
            <a:r>
              <a:rPr lang="en-US" altLang="en-US" sz="2600" b="1" noProof="0" dirty="0">
                <a:ln>
                  <a:noFill/>
                </a:ln>
                <a:effectLst/>
                <a:uLnTx/>
                <a:uFillTx/>
                <a:sym typeface="+mn-ea"/>
              </a:rPr>
              <a:t>поза місцем постійної роботи</a:t>
            </a:r>
            <a:r>
              <a:rPr lang="en-US" altLang="en-US" sz="2600" noProof="0" dirty="0">
                <a:ln>
                  <a:noFill/>
                </a:ln>
                <a:effectLst/>
                <a:uLnTx/>
                <a:uFillTx/>
                <a:sym typeface="+mn-ea"/>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Згідно зі ст. 121 КЗпП працівники мають право на відшкодування витрат та одержання інших компенсацій у зв'язку з службовими відрядженнями.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Працівникам, які направляються у відрядження, виплачуються: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добові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 час перебування у відрядженні,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вартість проїзду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до місця призначення і назад та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витрати по найму жилого приміщення</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Працівникам, які направлені у службове відрядження,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оплата праці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 виконану роботу здійснюється відповідно до умов, визначених трудовим або колективним договором, і розмір такої оплати праці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не може бути нижчим середнього заробітку.</a:t>
            </a:r>
            <a:endParaRPr kumimoji="0" lang="en-US" altLang="en-US" sz="2600" b="1"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Відрядження – оформлюємо без помилок</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136650"/>
            <a:ext cx="11162030" cy="488696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2)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Державний реєстр фізичних осіб - платників податків</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(інформація з додатку 4дф ПР), який веде ДПС з метою накопичення інформації про:</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джерела отримання доходів;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об'єкти оподаткування;</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сум</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и</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нарахованих та/або отриманих доходів;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сум</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и</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нарахованих та/або сплачених податків;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податкову знижку та податкові пільги платника податків;</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Відомості з ДРФО, зокрема,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передаються до Єдиного державного демографічного реєстру для проведення верифікації даних про фізичних осіб</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в обсягах та порядку, встановлених Кабінетом Міністрів України</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Не подали зарплатний звіт: чим загрожує для працівників?</a:t>
            </a:r>
            <a:endParaRPr kumimoji="0" lang="uk-UA" altLang="uk-UA" sz="28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Згідно з пп. "а" пп. 170.9.1 ПКУ фактична кількість днів перебування у відрядженні визначається згідно з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наказом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про відрядження за наявності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одного </a:t>
            </a:r>
            <a:r>
              <a:rPr kumimoji="0" lang="en-US" altLang="en-US" sz="2600" u="none" strike="noStrike" kern="1200" cap="none" spc="0" normalizeH="0" baseline="0" noProof="0" dirty="0">
                <a:ln>
                  <a:noFill/>
                </a:ln>
                <a:solidFill>
                  <a:schemeClr val="tx1"/>
                </a:solidFill>
                <a:effectLst/>
                <a:uLnTx/>
                <a:uFillTx/>
                <a:latin typeface="+mn-lt"/>
                <a:ea typeface="+mn-ea"/>
                <a:cs typeface="+mn-cs"/>
              </a:rPr>
              <a:t>чи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декількох </a:t>
            </a:r>
            <a:r>
              <a:rPr kumimoji="0" lang="en-US" altLang="en-US" sz="2600" u="none" strike="noStrike" kern="1200" cap="none" spc="0" normalizeH="0" baseline="0" noProof="0" dirty="0">
                <a:ln>
                  <a:noFill/>
                </a:ln>
                <a:solidFill>
                  <a:schemeClr val="tx1"/>
                </a:solidFill>
                <a:effectLst/>
                <a:uLnTx/>
                <a:uFillTx/>
                <a:latin typeface="+mn-lt"/>
                <a:ea typeface="+mn-ea"/>
                <a:cs typeface="+mn-cs"/>
              </a:rPr>
              <a:t>документальних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доказів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перебування особи у відрядженні (відміток прикордонних служб про перетин кордону, проїзних документів, рахунків на проживання та/або будь-яких інших документів, що підтверджують фактичне перебування особи у відрядженні).</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b="1" u="none" strike="noStrike" kern="1200" cap="none" spc="0" normalizeH="0" baseline="0" noProof="0" dirty="0">
                <a:ln>
                  <a:noFill/>
                </a:ln>
                <a:solidFill>
                  <a:schemeClr val="tx1"/>
                </a:solidFill>
                <a:effectLst/>
                <a:uLnTx/>
                <a:uFillTx/>
                <a:latin typeface="+mn-lt"/>
                <a:ea typeface="+mn-ea"/>
                <a:cs typeface="+mn-cs"/>
              </a:rPr>
              <a:t>За відсутності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зазначених відповідних підтвердних документів сума добових включається до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оподатковуваного доходу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платника податку. </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разі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одноденного </a:t>
            </a:r>
            <a:r>
              <a:rPr kumimoji="0" lang="en-US" altLang="en-US" sz="2600" u="none" strike="noStrike" kern="1200" cap="none" spc="0" normalizeH="0" baseline="0" noProof="0" dirty="0">
                <a:ln>
                  <a:noFill/>
                </a:ln>
                <a:solidFill>
                  <a:schemeClr val="tx1"/>
                </a:solidFill>
                <a:effectLst/>
                <a:uLnTx/>
                <a:uFillTx/>
                <a:latin typeface="+mn-lt"/>
                <a:ea typeface="+mn-ea"/>
                <a:cs typeface="+mn-cs"/>
              </a:rPr>
              <a:t>відрядження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на власному авто</a:t>
            </a:r>
            <a:r>
              <a:rPr kumimoji="0" lang="en-US" altLang="en-US" sz="2600" u="none" strike="noStrike" kern="1200" cap="none" spc="0" normalizeH="0" baseline="0" noProof="0" dirty="0">
                <a:ln>
                  <a:noFill/>
                </a:ln>
                <a:solidFill>
                  <a:schemeClr val="tx1"/>
                </a:solidFill>
                <a:effectLst/>
                <a:uLnTx/>
                <a:uFillTx/>
                <a:latin typeface="+mn-lt"/>
                <a:ea typeface="+mn-ea"/>
                <a:cs typeface="+mn-cs"/>
              </a:rPr>
              <a:t> для добових достатньо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лише наказу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керівника підприємства (</a:t>
            </a:r>
            <a:r>
              <a:rPr kumimoji="0" lang="uk-UA" altLang="en-US" sz="2600" u="none" strike="noStrike" kern="1200" cap="none" spc="0" normalizeH="0" baseline="0" noProof="0" dirty="0">
                <a:ln>
                  <a:noFill/>
                </a:ln>
                <a:solidFill>
                  <a:schemeClr val="tx1"/>
                </a:solidFill>
                <a:effectLst/>
                <a:uLnTx/>
                <a:uFillTx/>
                <a:latin typeface="+mn-lt"/>
                <a:ea typeface="+mn-ea"/>
                <a:cs typeface="+mn-cs"/>
              </a:rPr>
              <a:t>ІПК</a:t>
            </a:r>
            <a:r>
              <a:rPr kumimoji="0" lang="en-US" altLang="en-US" sz="2600" u="none" strike="noStrike" kern="1200" cap="none" spc="0" normalizeH="0" baseline="0" noProof="0" dirty="0">
                <a:ln>
                  <a:noFill/>
                </a:ln>
                <a:solidFill>
                  <a:schemeClr val="tx1"/>
                </a:solidFill>
                <a:effectLst/>
                <a:uLnTx/>
                <a:uFillTx/>
                <a:latin typeface="+mn-lt"/>
                <a:ea typeface="+mn-ea"/>
                <a:cs typeface="+mn-cs"/>
              </a:rPr>
              <a:t> ДПСУ від 01.08.2024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3958/ІПК/99-00-24-03-03)</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Відрядження – оформлюємо без помилок</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Згідно з п. 8 Порядку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76 військовозобов’язаним працівникам критично важливих підприємств, критично важливих установ, які включаються до списків, повинна бути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нарахована щомісячна </a:t>
            </a:r>
            <a:r>
              <a:rPr kumimoji="0" lang="en-US" altLang="en-US" sz="2600" u="none" strike="noStrike" kern="1200" cap="none" spc="0" normalizeH="0" baseline="0" noProof="0" dirty="0">
                <a:ln>
                  <a:noFill/>
                </a:ln>
                <a:solidFill>
                  <a:schemeClr val="tx1"/>
                </a:solidFill>
                <a:effectLst/>
                <a:uLnTx/>
                <a:uFillTx/>
                <a:latin typeface="+mn-lt"/>
                <a:ea typeface="+mn-ea"/>
                <a:cs typeface="+mn-cs"/>
              </a:rPr>
              <a:t>заробітна плата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протягом строку</a:t>
            </a:r>
            <a:r>
              <a:rPr kumimoji="0" lang="en-US" altLang="en-US" sz="2600" u="none" strike="noStrike" kern="1200" cap="none" spc="0" normalizeH="0" baseline="0" noProof="0" dirty="0">
                <a:ln>
                  <a:noFill/>
                </a:ln>
                <a:solidFill>
                  <a:schemeClr val="tx1"/>
                </a:solidFill>
                <a:effectLst/>
                <a:uLnTx/>
                <a:uFillTx/>
                <a:latin typeface="+mn-lt"/>
                <a:ea typeface="+mn-ea"/>
                <a:cs typeface="+mn-cs"/>
              </a:rPr>
              <a:t>, на який надано відстрочку від призову на військову службу під час мобілізації та на воєнний час, не нижче за розмір мінімальної заробітної плати по країні, помноженої на коефіцієнт 2,5.</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Тобто, якщо у зв’язку з лікарняним, відпусткою, іншими неявками буде нараховано менше 20 000 грн за місяць,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критерій не буде виконано</a:t>
            </a:r>
            <a:r>
              <a:rPr kumimoji="0" lang="en-US" altLang="en-US" sz="2600" u="none" strike="noStrike" kern="1200" cap="none" spc="0" normalizeH="0" baseline="0" noProof="0" dirty="0">
                <a:ln>
                  <a:noFill/>
                </a:ln>
                <a:solidFill>
                  <a:schemeClr val="tx1"/>
                </a:solidFill>
                <a:effectLst/>
                <a:uLnTx/>
                <a:uFillTx/>
                <a:latin typeface="+mn-lt"/>
                <a:ea typeface="+mn-ea"/>
                <a:cs typeface="+mn-cs"/>
              </a:rPr>
              <a:t>, що призведе до втрати бронювання усіма працівниками підприємства, втрати статусу критичності підприємства та неможливості відновлення такого статусу протягом наступних 6 місяців.</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Це стосується також місяця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прийняття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і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звільнення </a:t>
            </a:r>
            <a:r>
              <a:rPr kumimoji="0" lang="uk-UA" altLang="en-US" sz="2600" u="none" strike="noStrike" kern="1200" cap="none" spc="0" normalizeH="0" baseline="0" noProof="0" dirty="0">
                <a:ln>
                  <a:noFill/>
                </a:ln>
                <a:solidFill>
                  <a:schemeClr val="tx1"/>
                </a:solidFill>
                <a:effectLst/>
                <a:uLnTx/>
                <a:uFillTx/>
                <a:latin typeface="+mn-lt"/>
                <a:ea typeface="+mn-ea"/>
                <a:cs typeface="+mn-cs"/>
              </a:rPr>
              <a:t>заброньованого працівника.</a:t>
            </a:r>
            <a:endParaRPr kumimoji="0" lang="uk-UA"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Зарплата 20 000</a:t>
            </a:r>
            <a:r>
              <a:rPr lang="uk-UA" altLang="en-US" sz="2800" b="1" noProof="0" dirty="0">
                <a:ln>
                  <a:noFill/>
                </a:ln>
                <a:effectLst/>
                <a:uLnTx/>
                <a:uFillTx/>
                <a:latin typeface="+mn-lt"/>
                <a:ea typeface="+mn-ea"/>
                <a:cs typeface="+mn-cs"/>
                <a:sym typeface="+mn-ea"/>
              </a:rPr>
              <a:t> грн</a:t>
            </a:r>
            <a:r>
              <a:rPr lang="en-US" altLang="en-US" sz="2800" b="1" noProof="0" dirty="0">
                <a:ln>
                  <a:noFill/>
                </a:ln>
                <a:effectLst/>
                <a:uLnTx/>
                <a:uFillTx/>
                <a:latin typeface="+mn-lt"/>
                <a:ea typeface="+mn-ea"/>
                <a:cs typeface="+mn-cs"/>
                <a:sym typeface="+mn-ea"/>
              </a:rPr>
              <a:t> для бронювання та дотримання критичності</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У розумінні цієї норми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до заробітної плати</a:t>
            </a:r>
            <a:r>
              <a:rPr kumimoji="0" lang="en-US" altLang="en-US" sz="2600" u="none" strike="noStrike" kern="1200" cap="none" spc="0" normalizeH="0" baseline="0" noProof="0" dirty="0">
                <a:ln>
                  <a:noFill/>
                </a:ln>
                <a:solidFill>
                  <a:schemeClr val="tx1"/>
                </a:solidFill>
                <a:effectLst/>
                <a:uLnTx/>
                <a:uFillTx/>
                <a:latin typeface="+mn-lt"/>
                <a:ea typeface="+mn-ea"/>
                <a:cs typeface="+mn-cs"/>
              </a:rPr>
              <a:t> включаються усі зарплатні виплати працівнику (основна, додаткова, інші заохочувальні та компенсаційні виплати згідно зі ст. 2 Закону про оплату праці, на які нараховується ЄСВ.</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b="1" u="none" strike="noStrike" kern="1200" cap="none" spc="0" normalizeH="0" baseline="0" noProof="0" dirty="0">
                <a:ln>
                  <a:noFill/>
                </a:ln>
                <a:solidFill>
                  <a:schemeClr val="tx1"/>
                </a:solidFill>
                <a:effectLst/>
                <a:uLnTx/>
                <a:uFillTx/>
                <a:latin typeface="+mn-lt"/>
                <a:ea typeface="+mn-ea"/>
                <a:cs typeface="+mn-cs"/>
              </a:rPr>
              <a:t>Допомога по тимчасовій непрацездатності</a:t>
            </a:r>
            <a:r>
              <a:rPr kumimoji="0" lang="en-US" altLang="en-US" sz="2600" u="none" strike="noStrike" kern="1200" cap="none" spc="0" normalizeH="0" baseline="0" noProof="0" dirty="0">
                <a:ln>
                  <a:noFill/>
                </a:ln>
                <a:solidFill>
                  <a:schemeClr val="tx1"/>
                </a:solidFill>
                <a:effectLst/>
                <a:uLnTx/>
                <a:uFillTx/>
                <a:latin typeface="+mn-lt"/>
                <a:ea typeface="+mn-ea"/>
                <a:cs typeface="+mn-cs"/>
              </a:rPr>
              <a:t> належить до інших виплат, що не належать до фонду оплати праці згідно з пп. 3.2 Інструкції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5. Тобто вона не є заробітною платою, хоч і є базою нарахування ЄСВ.</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Враховуючи відсутність чітких офіційних роз’яснень щодо цього питання, безпечніше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не включати </a:t>
            </a:r>
            <a:r>
              <a:rPr kumimoji="0" lang="en-US" altLang="en-US" sz="2600" u="none" strike="noStrike" kern="1200" cap="none" spc="0" normalizeH="0" baseline="0" noProof="0" dirty="0">
                <a:ln>
                  <a:noFill/>
                </a:ln>
                <a:solidFill>
                  <a:schemeClr val="tx1"/>
                </a:solidFill>
                <a:effectLst/>
                <a:uLnTx/>
                <a:uFillTx/>
                <a:latin typeface="+mn-lt"/>
                <a:ea typeface="+mn-ea"/>
                <a:cs typeface="+mn-cs"/>
              </a:rPr>
              <a:t>оплату лікарняного для порівняння з необхідним розміром зарплати заброньованого 20000 грн.</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uk-UA" altLang="en-US" sz="2600" u="none" strike="noStrike" kern="1200" cap="none" spc="0" normalizeH="0" baseline="0" noProof="0" dirty="0">
                <a:ln>
                  <a:noFill/>
                </a:ln>
                <a:solidFill>
                  <a:schemeClr val="tx1"/>
                </a:solidFill>
                <a:effectLst/>
                <a:uLnTx/>
                <a:uFillTx/>
                <a:latin typeface="+mn-lt"/>
                <a:ea typeface="+mn-ea"/>
                <a:cs typeface="+mn-cs"/>
              </a:rPr>
              <a:t>Для бронюючих роботодавців важливо тримати рівень зарплати не тільки кожного заброньованого працівника, а й </a:t>
            </a:r>
            <a:r>
              <a:rPr kumimoji="0" lang="uk-UA" altLang="en-US" sz="2600" b="1" u="none" strike="noStrike" kern="1200" cap="none" spc="0" normalizeH="0" baseline="0" noProof="0" dirty="0">
                <a:ln>
                  <a:noFill/>
                </a:ln>
                <a:solidFill>
                  <a:schemeClr val="tx1"/>
                </a:solidFill>
                <a:effectLst/>
                <a:uLnTx/>
                <a:uFillTx/>
                <a:latin typeface="+mn-lt"/>
                <a:ea typeface="+mn-ea"/>
                <a:cs typeface="+mn-cs"/>
              </a:rPr>
              <a:t>середньої зарплати </a:t>
            </a:r>
            <a:r>
              <a:rPr kumimoji="0" lang="uk-UA" altLang="en-US" sz="2600" u="none" strike="noStrike" kern="1200" cap="none" spc="0" normalizeH="0" baseline="0" noProof="0" dirty="0">
                <a:ln>
                  <a:noFill/>
                </a:ln>
                <a:solidFill>
                  <a:schemeClr val="tx1"/>
                </a:solidFill>
                <a:effectLst/>
                <a:uLnTx/>
                <a:uFillTx/>
                <a:latin typeface="+mn-lt"/>
                <a:ea typeface="+mn-ea"/>
                <a:cs typeface="+mn-cs"/>
              </a:rPr>
              <a:t>по підприємству не менше 20 000 грн (за виключенням тих, на кого зарплатний критерій не діє).</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Зарплата 20 000</a:t>
            </a:r>
            <a:r>
              <a:rPr lang="uk-UA" altLang="en-US" sz="2800" b="1" noProof="0" dirty="0">
                <a:ln>
                  <a:noFill/>
                </a:ln>
                <a:effectLst/>
                <a:uLnTx/>
                <a:uFillTx/>
                <a:latin typeface="+mn-lt"/>
                <a:ea typeface="+mn-ea"/>
                <a:cs typeface="+mn-cs"/>
                <a:sym typeface="+mn-ea"/>
              </a:rPr>
              <a:t> грн</a:t>
            </a:r>
            <a:r>
              <a:rPr lang="en-US" altLang="en-US" sz="2800" b="1" noProof="0" dirty="0">
                <a:ln>
                  <a:noFill/>
                </a:ln>
                <a:effectLst/>
                <a:uLnTx/>
                <a:uFillTx/>
                <a:latin typeface="+mn-lt"/>
                <a:ea typeface="+mn-ea"/>
                <a:cs typeface="+mn-cs"/>
                <a:sym typeface="+mn-ea"/>
              </a:rPr>
              <a:t> для бронювання та дотримання критичності</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1</a:t>
            </a:r>
            <a:r>
              <a:rPr kumimoji="0" lang="uk-UA" altLang="en-US" sz="2600" u="none" strike="noStrike" kern="1200" cap="none" spc="0" normalizeH="0" baseline="0" noProof="0" dirty="0">
                <a:ln>
                  <a:noFill/>
                </a:ln>
                <a:solidFill>
                  <a:schemeClr val="tx1"/>
                </a:solidFill>
                <a:effectLst/>
                <a:uLnTx/>
                <a:uFillTx/>
                <a:latin typeface="+mn-lt"/>
                <a:ea typeface="+mn-ea"/>
                <a:cs typeface="+mn-cs"/>
              </a:rPr>
              <a:t>9 </a:t>
            </a:r>
            <a:r>
              <a:rPr kumimoji="0" lang="en-US" altLang="en-US" sz="2600" u="none" strike="noStrike" kern="1200" cap="none" spc="0" normalizeH="0" baseline="0" noProof="0" dirty="0">
                <a:ln>
                  <a:noFill/>
                </a:ln>
                <a:solidFill>
                  <a:schemeClr val="tx1"/>
                </a:solidFill>
                <a:effectLst/>
                <a:uLnTx/>
                <a:uFillTx/>
                <a:latin typeface="+mn-lt"/>
                <a:ea typeface="+mn-ea"/>
                <a:cs typeface="+mn-cs"/>
              </a:rPr>
              <a:t>квітня 2025 року </a:t>
            </a:r>
            <a:r>
              <a:rPr kumimoji="0" lang="uk-UA" sz="2600" u="none" strike="noStrike" kern="1200" cap="none" spc="0" normalizeH="0" baseline="0" noProof="0" dirty="0">
                <a:ln>
                  <a:noFill/>
                </a:ln>
                <a:solidFill>
                  <a:schemeClr val="tx1"/>
                </a:solidFill>
                <a:effectLst/>
                <a:uLnTx/>
                <a:uFillTx/>
                <a:latin typeface="+mn-lt"/>
                <a:ea typeface="+mn-ea"/>
                <a:cs typeface="+mn-cs"/>
              </a:rPr>
              <a:t>набрав чинності Закон</a:t>
            </a:r>
            <a:r>
              <a:rPr kumimoji="0" lang="en-US" altLang="en-US" sz="260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u="none" strike="noStrike" kern="1200" cap="none" spc="0" normalizeH="0" baseline="0" noProof="0" dirty="0">
                <a:ln>
                  <a:noFill/>
                </a:ln>
                <a:solidFill>
                  <a:schemeClr val="tx1"/>
                </a:solidFill>
                <a:effectLst/>
                <a:uLnTx/>
                <a:uFillTx/>
                <a:latin typeface="+mn-lt"/>
                <a:ea typeface="+mn-ea"/>
                <a:cs typeface="+mn-cs"/>
              </a:rPr>
              <a:t>від 16.04.2025 № </a:t>
            </a:r>
            <a:r>
              <a:rPr kumimoji="0" lang="en-US" altLang="en-US" sz="2600" u="none" strike="noStrike" kern="1200" cap="none" spc="0" normalizeH="0" baseline="0" noProof="0" dirty="0">
                <a:ln>
                  <a:noFill/>
                </a:ln>
                <a:solidFill>
                  <a:schemeClr val="tx1"/>
                </a:solidFill>
                <a:effectLst/>
                <a:uLnTx/>
                <a:uFillTx/>
                <a:latin typeface="+mn-lt"/>
                <a:ea typeface="+mn-ea"/>
                <a:cs typeface="+mn-cs"/>
              </a:rPr>
              <a:t>4356-IX</a:t>
            </a:r>
            <a:r>
              <a:rPr kumimoji="0" lang="uk-UA" altLang="en-US" sz="260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Про затвердження Указу Президента України "Про продовження строку дії воєнного стану в Україні"</a:t>
            </a:r>
            <a:r>
              <a:rPr kumimoji="0" lang="uk-UA" altLang="en-US" sz="260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Ним передбачено продовження дії воєнного стану ще на 90 днів – тобто до </a:t>
            </a:r>
            <a:r>
              <a:rPr kumimoji="0" lang="en-US" altLang="en-US" sz="2600" b="1" u="none" strike="noStrike" kern="1200" cap="none" spc="0" normalizeH="0" baseline="0" noProof="0" dirty="0">
                <a:ln>
                  <a:noFill/>
                </a:ln>
                <a:solidFill>
                  <a:schemeClr val="tx1"/>
                </a:solidFill>
                <a:effectLst/>
                <a:uLnTx/>
                <a:uFillTx/>
                <a:latin typeface="+mn-lt"/>
                <a:ea typeface="+mn-ea"/>
                <a:cs typeface="+mn-cs"/>
              </a:rPr>
              <a:t>05:30 години 07 серпня 2025 року</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Зокрема, це означає, що:</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продовжує діяти Закон України від 15.03.2022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2136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Про організацію трудових відносин в умовах воєнного стану</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(зі змінами) (далі – Закон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2136) про трудові відносини у період війни;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не будуть святковими 8 червня - Трійця, 28 червня – День Конституції України, 15 липня – День Української Державності. Вони стають звичайними календарними днями;</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sz="2800" b="1" noProof="0" dirty="0">
                <a:ln>
                  <a:noFill/>
                </a:ln>
                <a:effectLst/>
                <a:uLnTx/>
                <a:uFillTx/>
                <a:latin typeface="+mn-lt"/>
                <a:ea typeface="+mn-ea"/>
                <a:cs typeface="+mn-cs"/>
                <a:sym typeface="+mn-ea"/>
              </a:rPr>
              <a:t>Продовжено воєнний стан до 7 серпня 2025 року</a:t>
            </a:r>
            <a:endParaRPr kumimoji="0" lang="uk-UA"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по 06.08.2025 включно можна надавати обидва види відпусток без збереження зарплати на час воєнного стану (ч. 3 ст. 26 Закону України від 15.11.1996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504/96-ВР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Про відпустки</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і ч. 4 ст. 12 Закону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2136);</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до 07.08.2025 податкові та ЄСВ-перевірки проводяться з урахуванням особливостей, визначених п. 69 підрозділу 10 розділу XX ПКУ (зокрема, тільки за наявності безпечних умов для їх проведення);</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до 07.11.2025 ще можуть видаватися / оплачуватися паперові листки непрацездатності (п. 6 наказу МОЗ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1066 від 01.06.2021);</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до 07.08.2025 дистанційна робота може запроваджуватися наказом роботодавця без обов’язкового укладення трудового договору про дистанційну роботу в письмовій формі;</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sz="2800" b="1" noProof="0" dirty="0">
                <a:ln>
                  <a:noFill/>
                </a:ln>
                <a:effectLst/>
                <a:uLnTx/>
                <a:uFillTx/>
                <a:latin typeface="+mn-lt"/>
                <a:ea typeface="+mn-ea"/>
                <a:cs typeface="+mn-cs"/>
                <a:sym typeface="+mn-ea"/>
              </a:rPr>
              <a:t>Продовжено воєнний стан до 7 серпня 2025 року</a:t>
            </a:r>
            <a:endParaRPr kumimoji="0" lang="uk-UA"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073150"/>
            <a:ext cx="11457940" cy="5248275"/>
          </a:xfrm>
        </p:spPr>
        <p:txBody>
          <a:bodyPr vert="horz" wrap="square" lIns="91440" tIns="45720" rIns="91440" bIns="45720" numCol="1" rtlCol="0" anchor="t" anchorCtr="0" compatLnSpc="1">
            <a:noAutofit/>
          </a:bodyPr>
          <a:lstStyle/>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за мобілізованими працівниками продовжуємо зберігати лише місце роботи та посаду;</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можемо призупиняти дію трудового договору на строк не більше ніж період дії воєнного стану (ст. 13 Закону </a:t>
            </a:r>
            <a:r>
              <a:rPr kumimoji="0" lang="en-US" altLang="en-US" sz="2600" u="none" strike="noStrike" kern="1200" cap="none" spc="0" normalizeH="0" baseline="0" noProof="0" dirty="0">
                <a:ln>
                  <a:noFill/>
                </a:ln>
                <a:solidFill>
                  <a:schemeClr val="tx1"/>
                </a:solidFill>
                <a:effectLst/>
                <a:uLnTx/>
                <a:uFillTx/>
                <a:latin typeface="+mn-lt"/>
                <a:ea typeface="+mn-ea"/>
                <a:cs typeface="+mn-cs"/>
              </a:rPr>
              <a:t>№</a:t>
            </a:r>
            <a:r>
              <a:rPr kumimoji="0" lang="en-US" altLang="en-US" sz="2600" u="none" strike="noStrike" kern="1200" cap="none" spc="0" normalizeH="0" baseline="0" noProof="0" dirty="0">
                <a:ln>
                  <a:noFill/>
                </a:ln>
                <a:solidFill>
                  <a:schemeClr val="tx1"/>
                </a:solidFill>
                <a:effectLst/>
                <a:uLnTx/>
                <a:uFillTx/>
                <a:latin typeface="+mn-lt"/>
                <a:ea typeface="+mn-ea"/>
                <a:cs typeface="+mn-cs"/>
              </a:rPr>
              <a:t> 2136);</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600"/>
              </a:spcBef>
              <a:spcAft>
                <a:spcPts val="0"/>
              </a:spcAft>
              <a:buClrTx/>
              <a:buSzTx/>
              <a:buFont typeface="Arial" panose="020B0604020202020204" pitchFamily="34" charset="0"/>
              <a:buNone/>
              <a:defRPr/>
            </a:pPr>
            <a:r>
              <a:rPr kumimoji="0" lang="en-US" altLang="en-US" sz="2600" u="none" strike="noStrike" kern="1200" cap="none" spc="0" normalizeH="0" baseline="0" noProof="0" dirty="0">
                <a:ln>
                  <a:noFill/>
                </a:ln>
                <a:solidFill>
                  <a:schemeClr val="tx1"/>
                </a:solidFill>
                <a:effectLst/>
                <a:uLnTx/>
                <a:uFillTx/>
                <a:latin typeface="+mn-lt"/>
                <a:ea typeface="+mn-ea"/>
                <a:cs typeface="+mn-cs"/>
              </a:rPr>
              <a:t>- скасовані обмеження щодо надурочних годин та заборона працювати у вихідні дні.</a:t>
            </a:r>
            <a:endParaRPr kumimoji="0" lang="en-US" altLang="en-US" sz="260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1713" cy="64770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uk-UA" sz="2800" b="1" noProof="0" dirty="0">
                <a:ln>
                  <a:noFill/>
                </a:ln>
                <a:effectLst/>
                <a:uLnTx/>
                <a:uFillTx/>
                <a:latin typeface="+mn-lt"/>
                <a:ea typeface="+mn-ea"/>
                <a:cs typeface="+mn-cs"/>
                <a:sym typeface="+mn-ea"/>
              </a:rPr>
              <a:t>Продовжено воєнний стан до 7 серпня 2025 року</a:t>
            </a:r>
            <a:endParaRPr kumimoji="0" lang="uk-UA"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60830"/>
            <a:ext cx="11162030" cy="468820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1. Штрафні санкції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за</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lang="uk-UA" altLang="en-US" sz="2600" noProof="0" dirty="0">
                <a:ln>
                  <a:noFill/>
                </a:ln>
                <a:effectLst/>
                <a:uLnTx/>
                <a:uFillTx/>
                <a:sym typeface="+mn-ea"/>
              </a:rPr>
              <a:t>н</a:t>
            </a:r>
            <a:r>
              <a:rPr lang="en-US" altLang="en-US" sz="2600" noProof="0" dirty="0">
                <a:ln>
                  <a:noFill/>
                </a:ln>
                <a:effectLst/>
                <a:uLnTx/>
                <a:uFillTx/>
                <a:sym typeface="+mn-ea"/>
              </a:rPr>
              <a:t>еподання</a:t>
            </a:r>
            <a:r>
              <a:rPr lang="uk-UA" altLang="en-US" sz="2600" noProof="0" dirty="0">
                <a:ln>
                  <a:noFill/>
                </a:ln>
                <a:effectLst/>
                <a:uLnTx/>
                <a:uFillTx/>
                <a:sym typeface="+mn-ea"/>
              </a:rPr>
              <a:t> ПР або</a:t>
            </a:r>
            <a:r>
              <a:rPr lang="en-US" altLang="en-US" sz="2600" noProof="0" dirty="0">
                <a:ln>
                  <a:noFill/>
                </a:ln>
                <a:effectLst/>
                <a:uLnTx/>
                <a:uFillTx/>
                <a:sym typeface="+mn-ea"/>
              </a:rPr>
              <a:t> подання з порушенням строків</a:t>
            </a:r>
            <a:r>
              <a:rPr lang="uk-UA" altLang="en-US" sz="2600" noProof="0" dirty="0">
                <a:ln>
                  <a:noFill/>
                </a:ln>
                <a:effectLst/>
                <a:uLnTx/>
                <a:uFillTx/>
                <a:sym typeface="+mn-ea"/>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пп. 119.1 ПКУ:</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штраф</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у</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розмірі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1020 гривень</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i="0" u="none" strike="noStrike" kern="1200" cap="none" spc="0" normalizeH="0" baseline="0" noProof="0" dirty="0">
                <a:ln>
                  <a:noFill/>
                </a:ln>
                <a:solidFill>
                  <a:schemeClr val="tx1"/>
                </a:solidFill>
                <a:effectLst/>
                <a:uLnTx/>
                <a:uFillTx/>
                <a:latin typeface="+mn-lt"/>
                <a:ea typeface="+mn-ea"/>
                <a:cs typeface="+mn-cs"/>
              </a:rPr>
              <a:t>а якщо</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повторно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протягом року</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штраф у розмірі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2040 гривень</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Такі штрафи накладаються ДПС шляхом видання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ППР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(податкового повідомлення-рішення).</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Не накладаються</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у разі відсутності у платника податків можливості своєчасно виконати свій податковий обов’язок</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(після підтвердження статусу).</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с</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т. 163</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4 КпАП: штраф у розмірі від 34 до 51 грн (при повторному протягом року притягненні — від 51 до 85 грн)</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Такий штраф може бути накладений </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ДПС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тільки протягом </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2 місяців</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з дати порушення</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 невчасного подання</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(ст. 38 КпАП).</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2456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Які наслідки чекають на роботодавця у разі неподання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об’єднаного звіту?</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4755" name="Rectangle 3"/>
          <p:cNvSpPr>
            <a:spLocks noGrp="1" noChangeArrowheads="1"/>
          </p:cNvSpPr>
          <p:nvPr>
            <p:ph type="subTitle" idx="1" hasCustomPrompt="1"/>
          </p:nvPr>
        </p:nvSpPr>
        <p:spPr>
          <a:xfrm>
            <a:off x="479425" y="1560830"/>
            <a:ext cx="11162030" cy="4688205"/>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1" i="0" u="none" strike="noStrike" kern="1200" cap="none" spc="0" normalizeH="0" baseline="0" noProof="0" dirty="0">
                <a:ln>
                  <a:noFill/>
                </a:ln>
                <a:solidFill>
                  <a:schemeClr val="tx1"/>
                </a:solidFill>
                <a:effectLst/>
                <a:uLnTx/>
                <a:uFillTx/>
                <a:latin typeface="+mn-lt"/>
                <a:ea typeface="+mn-ea"/>
                <a:cs typeface="+mn-cs"/>
              </a:rPr>
              <a:t>2. Неможливість оплатити лікарняний працівнику.</a:t>
            </a:r>
            <a:endParaRPr kumimoji="0" lang="uk-UA" altLang="en-US" sz="2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У зв’язку з відсутністю інформації про трудові відносини працівника електронний лікарняний не буде сформовано, тобто не буде документа, який є підставою для оплати періоду хвороби.</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Неоплата періоду непрацездатності працівника - це порушення трудового законодавства, за яке Держпраці може притягнути до відповідальності:</a:t>
            </a:r>
            <a:endParaRPr kumimoji="0" lang="uk-UA"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а</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дміністративн</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ої</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ч. 1 ст. 41 КУпАП - штраф на посадових осіб</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або ФОП-роботодавця</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від 510</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до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1700 грн</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м</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атеріальн</a:t>
            </a:r>
            <a:r>
              <a:rPr kumimoji="0" lang="uk-UA" altLang="en-US" sz="2600" b="1" i="0" u="none" strike="noStrike" kern="1200" cap="none" spc="0" normalizeH="0" baseline="0" noProof="0" dirty="0">
                <a:ln>
                  <a:noFill/>
                </a:ln>
                <a:solidFill>
                  <a:schemeClr val="tx1"/>
                </a:solidFill>
                <a:effectLst/>
                <a:uLnTx/>
                <a:uFillTx/>
                <a:latin typeface="+mn-lt"/>
                <a:ea typeface="+mn-ea"/>
                <a:cs typeface="+mn-cs"/>
              </a:rPr>
              <a:t>ої</a:t>
            </a:r>
            <a:r>
              <a:rPr kumimoji="0" lang="en-US" alt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ст. 265 КЗпП - 1 МЗП (наразі - 8000 грн.) на підприємство</a:t>
            </a:r>
            <a:r>
              <a:rPr kumimoji="0" lang="uk-UA" altLang="en-US" sz="2600" b="0" i="0" u="none" strike="noStrike" kern="1200" cap="none" spc="0" normalizeH="0" baseline="0" noProof="0" dirty="0">
                <a:ln>
                  <a:noFill/>
                </a:ln>
                <a:solidFill>
                  <a:schemeClr val="tx1"/>
                </a:solidFill>
                <a:effectLst/>
                <a:uLnTx/>
                <a:uFillTx/>
                <a:latin typeface="+mn-lt"/>
                <a:ea typeface="+mn-ea"/>
                <a:cs typeface="+mn-cs"/>
              </a:rPr>
              <a:t> за цей вид порушення</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4578" name="Номер слайда 1"/>
          <p:cNvSpPr>
            <a:spLocks noGrp="1"/>
          </p:cNvSpPr>
          <p:nvPr>
            <p:ph type="sldNum" sz="quarter" idx="12"/>
          </p:nvPr>
        </p:nvSpPr>
        <p:spPr>
          <a:xfrm>
            <a:off x="119063" y="6453188"/>
            <a:ext cx="504825" cy="360362"/>
          </a:xfrm>
          <a:noFill/>
          <a:ln>
            <a:noFill/>
          </a:ln>
        </p:spPr>
        <p:txBody>
          <a:bodyPr vert="horz" lIns="91440" tIns="45720" rIns="91440" bIns="45720" anchor="ctr"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SzTx/>
            </a:pPr>
            <a:fld id="{9A0DB2DC-4C9A-4742-B13C-FB6460FD3503}" type="slidenum">
              <a:rPr lang="uk-UA" altLang="x-none" sz="1200" dirty="0">
                <a:solidFill>
                  <a:srgbClr val="898989"/>
                </a:solidFill>
              </a:rPr>
            </a:fld>
            <a:endParaRPr lang="uk-UA" altLang="x-none" sz="1200" dirty="0">
              <a:solidFill>
                <a:srgbClr val="898989"/>
              </a:solidFill>
            </a:endParaRPr>
          </a:p>
        </p:txBody>
      </p:sp>
      <p:sp>
        <p:nvSpPr>
          <p:cNvPr id="9" name="Rectangle 2"/>
          <p:cNvSpPr>
            <a:spLocks noGrp="1" noChangeArrowheads="1"/>
          </p:cNvSpPr>
          <p:nvPr>
            <p:ph type="ctrTitle" hasCustomPrompt="1"/>
          </p:nvPr>
        </p:nvSpPr>
        <p:spPr>
          <a:xfrm>
            <a:off x="479425" y="549275"/>
            <a:ext cx="11162030" cy="924560"/>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2800" b="1" noProof="0" dirty="0">
                <a:ln>
                  <a:noFill/>
                </a:ln>
                <a:effectLst/>
                <a:uLnTx/>
                <a:uFillTx/>
                <a:latin typeface="+mn-lt"/>
                <a:ea typeface="+mn-ea"/>
                <a:cs typeface="+mn-cs"/>
                <a:sym typeface="+mn-ea"/>
              </a:rPr>
              <a:t>Які наслідки чекають на роботодавця у разі неподання</a:t>
            </a:r>
            <a:br>
              <a:rPr lang="en-US" altLang="en-US" sz="2800" b="1" noProof="0" dirty="0">
                <a:ln>
                  <a:noFill/>
                </a:ln>
                <a:effectLst/>
                <a:uLnTx/>
                <a:uFillTx/>
                <a:latin typeface="+mn-lt"/>
                <a:ea typeface="+mn-ea"/>
                <a:cs typeface="+mn-cs"/>
                <a:sym typeface="+mn-ea"/>
              </a:rPr>
            </a:br>
            <a:r>
              <a:rPr lang="en-US" altLang="en-US" sz="2800" b="1" noProof="0" dirty="0">
                <a:ln>
                  <a:noFill/>
                </a:ln>
                <a:effectLst/>
                <a:uLnTx/>
                <a:uFillTx/>
                <a:latin typeface="+mn-lt"/>
                <a:ea typeface="+mn-ea"/>
                <a:cs typeface="+mn-cs"/>
                <a:sym typeface="+mn-ea"/>
              </a:rPr>
              <a:t>об’єднаного звіту?</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sld>
</file>

<file path=ppt/tags/tag1.xml><?xml version="1.0" encoding="utf-8"?>
<p:tagLst xmlns:p="http://schemas.openxmlformats.org/presentationml/2006/main">
  <p:tag name="TABLE_ENDDRAG_ORIGIN_RECT" val="907*373"/>
  <p:tag name="TABLE_ENDDRAG_RECT" val="32*122*907*373"/>
</p:tagLst>
</file>

<file path=ppt/tags/tag10.xml><?xml version="1.0" encoding="utf-8"?>
<p:tagLst xmlns:p="http://schemas.openxmlformats.org/presentationml/2006/main">
  <p:tag name="TABLE_ENDDRAG_ORIGIN_RECT" val="479*119"/>
  <p:tag name="TABLE_ENDDRAG_RECT" val="360*372*479*119"/>
</p:tagLst>
</file>

<file path=ppt/tags/tag2.xml><?xml version="1.0" encoding="utf-8"?>
<p:tagLst xmlns:p="http://schemas.openxmlformats.org/presentationml/2006/main">
  <p:tag name="TABLE_ENDDRAG_ORIGIN_RECT" val="916*91"/>
  <p:tag name="TABLE_ENDDRAG_RECT" val="21*218*916*91"/>
</p:tagLst>
</file>

<file path=ppt/tags/tag3.xml><?xml version="1.0" encoding="utf-8"?>
<p:tagLst xmlns:p="http://schemas.openxmlformats.org/presentationml/2006/main">
  <p:tag name="TABLE_ENDDRAG_ORIGIN_RECT" val="916*91"/>
  <p:tag name="TABLE_ENDDRAG_RECT" val="21*218*916*91"/>
</p:tagLst>
</file>

<file path=ppt/tags/tag4.xml><?xml version="1.0" encoding="utf-8"?>
<p:tagLst xmlns:p="http://schemas.openxmlformats.org/presentationml/2006/main">
  <p:tag name="TABLE_ENDDRAG_ORIGIN_RECT" val="916*91"/>
  <p:tag name="TABLE_ENDDRAG_RECT" val="21*218*916*91"/>
</p:tagLst>
</file>

<file path=ppt/tags/tag5.xml><?xml version="1.0" encoding="utf-8"?>
<p:tagLst xmlns:p="http://schemas.openxmlformats.org/presentationml/2006/main">
  <p:tag name="TABLE_ENDDRAG_ORIGIN_RECT" val="916*91"/>
  <p:tag name="TABLE_ENDDRAG_RECT" val="21*218*916*91"/>
</p:tagLst>
</file>

<file path=ppt/tags/tag6.xml><?xml version="1.0" encoding="utf-8"?>
<p:tagLst xmlns:p="http://schemas.openxmlformats.org/presentationml/2006/main">
  <p:tag name="TABLE_ENDDRAG_ORIGIN_RECT" val="916*91"/>
  <p:tag name="TABLE_ENDDRAG_RECT" val="21*218*916*91"/>
</p:tagLst>
</file>

<file path=ppt/tags/tag7.xml><?xml version="1.0" encoding="utf-8"?>
<p:tagLst xmlns:p="http://schemas.openxmlformats.org/presentationml/2006/main">
  <p:tag name="TABLE_ENDDRAG_ORIGIN_RECT" val="916*91"/>
  <p:tag name="TABLE_ENDDRAG_RECT" val="21*218*916*91"/>
</p:tagLst>
</file>

<file path=ppt/tags/tag8.xml><?xml version="1.0" encoding="utf-8"?>
<p:tagLst xmlns:p="http://schemas.openxmlformats.org/presentationml/2006/main">
  <p:tag name="TABLE_ENDDRAG_ORIGIN_RECT" val="916*91"/>
  <p:tag name="TABLE_ENDDRAG_RECT" val="21*218*916*91"/>
</p:tagLst>
</file>

<file path=ppt/tags/tag9.xml><?xml version="1.0" encoding="utf-8"?>
<p:tagLst xmlns:p="http://schemas.openxmlformats.org/presentationml/2006/main">
  <p:tag name="TABLE_ENDDRAG_ORIGIN_RECT" val="479*119"/>
  <p:tag name="TABLE_ENDDRAG_RECT" val="360*372*479*119"/>
</p:tagLst>
</file>

<file path=ppt/theme/theme1.xml><?xml version="1.0" encoding="utf-8"?>
<a:theme xmlns:a="http://schemas.openxmlformats.org/drawingml/2006/main" name="Оформление по умолчанию">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Оформление по умолчанию">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54231</Words>
  <Application>WPS Slides</Application>
  <PresentationFormat>Широкоэкранный</PresentationFormat>
  <Paragraphs>892</Paragraphs>
  <Slides>75</Slides>
  <Notes>2</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8</vt:i4>
      </vt:variant>
      <vt:variant>
        <vt:lpstr>幻灯片标题</vt:lpstr>
      </vt:variant>
      <vt:variant>
        <vt:i4>75</vt:i4>
      </vt:variant>
    </vt:vector>
  </HeadingPairs>
  <TitlesOfParts>
    <vt:vector size="93" baseType="lpstr">
      <vt:lpstr>Arial</vt:lpstr>
      <vt:lpstr>SimSun</vt:lpstr>
      <vt:lpstr>Wingdings</vt:lpstr>
      <vt:lpstr>Calibri</vt:lpstr>
      <vt:lpstr>Calibri Light</vt:lpstr>
      <vt:lpstr>Microsoft YaHei</vt:lpstr>
      <vt:lpstr>Arial Unicode MS</vt:lpstr>
      <vt:lpstr>Times New Roman</vt:lpstr>
      <vt:lpstr>Оформление по умолчанию</vt:lpstr>
      <vt:lpstr>1_Оформление по умолчанию</vt:lpstr>
      <vt:lpstr>Paint.Picture</vt:lpstr>
      <vt:lpstr>Paint.Picture</vt:lpstr>
      <vt:lpstr>Paint.Picture</vt:lpstr>
      <vt:lpstr>Paint.Picture</vt:lpstr>
      <vt:lpstr>Paint.Picture</vt:lpstr>
      <vt:lpstr>Paint.Picture</vt:lpstr>
      <vt:lpstr>Paint.Picture</vt:lpstr>
      <vt:lpstr>Paint.Picture</vt:lpstr>
      <vt:lpstr> Актуальні питання обліку оплати праці та кадрового адміністрування  23.04.2025  Асоціація платників податків України Янко Антон</vt:lpstr>
      <vt:lpstr>ПРОГРАМА</vt:lpstr>
      <vt:lpstr>ПРОГРАМА</vt:lpstr>
      <vt:lpstr>ПРОГРАМА</vt:lpstr>
      <vt:lpstr>1. Практика подання нової щомісячної об’єднаної звітності та наслідки її неподання чи подання з помилками Не подали зарплатний звіт: чим загрожує для працівників?</vt:lpstr>
      <vt:lpstr>Не подали зарплатний звіт: чим загрожує для працівників?</vt:lpstr>
      <vt:lpstr>Не подали зарплатний звіт: чим загрожує для працівників?</vt:lpstr>
      <vt:lpstr>Які наслідки чекають на роботодавця у разі неподання об’єднаного звіту?</vt:lpstr>
      <vt:lpstr>Які наслідки чекають на роботодавця у разі неподання об’єднаного звіту?</vt:lpstr>
      <vt:lpstr>Які наслідки чекають на роботодавця у разі неподання об’єднаного звіту?</vt:lpstr>
      <vt:lpstr>Звіт подано, але в ньому допущено помилки: на що вони впливають?</vt:lpstr>
      <vt:lpstr>Звіт подано, але в ньому допущено помилки: на що вони впливають?</vt:lpstr>
      <vt:lpstr>Основні правила виправлення помилок у податковому розрахунку та його додатках</vt:lpstr>
      <vt:lpstr>Основні правила виправлення помилок у податковому розрахунку та його додатках</vt:lpstr>
      <vt:lpstr>Основні правила виправлення помилок у податковому розрахунку та його додатках</vt:lpstr>
      <vt:lpstr>Основні правила виправлення помилок у податковому розрахунку та його додатках</vt:lpstr>
      <vt:lpstr>Особливості виправлення помилок у звітах до 2025 року</vt:lpstr>
      <vt:lpstr>Особливості виправлення помилок у звітах до 2025 року</vt:lpstr>
      <vt:lpstr>Чи штрафують за самостійне виправлення помилок?</vt:lpstr>
      <vt:lpstr>Чи штрафують за самостійне виправлення помилок?</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Після успішного подання звіту отримали повідомлення від ДПС про виявлені помилки: як реагувати?</vt:lpstr>
      <vt:lpstr>ПРИКЛАДИ ВИПРАВЛЕННЯ ПОМИЛОК У ПР  ВИПРАВЛЕННЯ ПОМИЛОК МИНУЛИХ ПЕРІОДІВ У ЗВІТНОМУ ПР</vt:lpstr>
      <vt:lpstr>PowerPoint 演示文稿</vt:lpstr>
      <vt:lpstr>ВИПРАВЛЕННЯ ПОМИЛОК У ПР ДО ЗАКІНЧЕННЯ ТЕРМІНУ ПОДАННЯ (“НОВИМ ЗВІТНИМ”)</vt:lpstr>
      <vt:lpstr>PowerPoint 演示文稿</vt:lpstr>
      <vt:lpstr>ВИПРАВЛЕННЯ ПОМИЛОК У ПОПЕРЕДНІХ ПЕРІОДАХ (“УТОЧНЮЮЧИМ”)</vt:lpstr>
      <vt:lpstr>PowerPoint 演示文稿</vt:lpstr>
      <vt:lpstr>PowerPoint 演示文稿</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 </vt:lpstr>
      <vt:lpstr>2. Зміна правил оплати лікарняних за сумісництвом з 4 квітня: основні практичні моменти</vt:lpstr>
      <vt:lpstr>2. Зміна правил оплати лікарняних за сумісництвом з 4 квітня: основні практичні моменти</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3. Рахуємо оплату відпусток та відряджень у неординарних випадках</vt:lpstr>
      <vt:lpstr>Індексація: коли починати в 2025 році або на скільки підняти оклади</vt:lpstr>
      <vt:lpstr>Індексація: коли починати в 2025 році або на скільки підняти оклади</vt:lpstr>
      <vt:lpstr>Відрядження – оформлюємо без помилок</vt:lpstr>
      <vt:lpstr>Відрядження – оформлюємо без помилок</vt:lpstr>
      <vt:lpstr>Зарплата 20 000 грн для бронювання та дотримання критичності</vt:lpstr>
      <vt:lpstr>Зарплата 20 000 грн для бронювання та дотримання критичності</vt:lpstr>
      <vt:lpstr>Продовжено воєнний стан до 7 серпня 2025 року</vt:lpstr>
      <vt:lpstr>Продовжено воєнний стан до 7 серпня 2025 року</vt:lpstr>
      <vt:lpstr>Продовжено воєнний стан до 7 серпня 2025 року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Перегляд штатного розпису: коли це потрібно та чи є обов’язок перезатвердження на 1 січня кожного року? </dc:title>
  <dc:creator>Yanko_Notebook</dc:creator>
  <cp:lastModifiedBy>Dell</cp:lastModifiedBy>
  <cp:revision>104</cp:revision>
  <dcterms:created xsi:type="dcterms:W3CDTF">2023-11-21T12:34:00Z</dcterms:created>
  <dcterms:modified xsi:type="dcterms:W3CDTF">2025-04-19T21:09:56Z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1E4C381F50854F81ABBC27BF494C3C8A_12</vt:lpwstr>
  </property>
  <property fmtid="{D5CDD505-2E9C-101B-9397-08002B2CF9AE}" pid="3" name="KSOProductBuildVer">
    <vt:lpwstr>1033-12.2.0.20796</vt:lpwstr>
  </property>
</Properties>
</file>