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342" r:id="rId3"/>
    <p:sldId id="362" r:id="rId4"/>
    <p:sldId id="363" r:id="rId5"/>
    <p:sldId id="364" r:id="rId6"/>
    <p:sldId id="365" r:id="rId7"/>
    <p:sldId id="366" r:id="rId8"/>
    <p:sldId id="344"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40" r:id="rId28"/>
    <p:sldId id="338" r:id="rId29"/>
    <p:sldId id="341" r:id="rId30"/>
    <p:sldId id="339" r:id="rId31"/>
    <p:sldId id="343" r:id="rId32"/>
    <p:sldId id="359" r:id="rId33"/>
    <p:sldId id="369" r:id="rId34"/>
    <p:sldId id="368" r:id="rId35"/>
    <p:sldId id="345" r:id="rId36"/>
    <p:sldId id="358" r:id="rId37"/>
    <p:sldId id="367" r:id="rId38"/>
    <p:sldId id="360" r:id="rId39"/>
    <p:sldId id="361" r:id="rId40"/>
    <p:sldId id="347" r:id="rId41"/>
    <p:sldId id="348" r:id="rId42"/>
    <p:sldId id="349" r:id="rId43"/>
    <p:sldId id="350" r:id="rId44"/>
    <p:sldId id="351" r:id="rId45"/>
    <p:sldId id="352" r:id="rId46"/>
    <p:sldId id="353" r:id="rId47"/>
    <p:sldId id="354" r:id="rId48"/>
    <p:sldId id="355" r:id="rId49"/>
    <p:sldId id="356" r:id="rId50"/>
    <p:sldId id="357" r:id="rId51"/>
    <p:sldId id="346" r:id="rId52"/>
    <p:sldId id="371" r:id="rId53"/>
    <p:sldId id="372" r:id="rId54"/>
    <p:sldId id="370" r:id="rId55"/>
    <p:sldId id="373" r:id="rId56"/>
    <p:sldId id="264" r:id="rId57"/>
  </p:sldIdLst>
  <p:sldSz cx="12192000" cy="6858000"/>
  <p:notesSz cx="9925050" cy="6797675"/>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42" userDrawn="1">
          <p15:clr>
            <a:srgbClr val="A4A3A4"/>
          </p15:clr>
        </p15:guide>
        <p15:guide id="3" orient="horz" pos="4156" userDrawn="1">
          <p15:clr>
            <a:srgbClr val="A4A3A4"/>
          </p15:clr>
        </p15:guide>
        <p15:guide id="4" pos="778" userDrawn="1">
          <p15:clr>
            <a:srgbClr val="A4A3A4"/>
          </p15:clr>
        </p15:guide>
        <p15:guide id="5" pos="7514" userDrawn="1">
          <p15:clr>
            <a:srgbClr val="A4A3A4"/>
          </p15:clr>
        </p15:guide>
        <p15:guide id="6" pos="41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4DF"/>
    <a:srgbClr val="FFCC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1" autoAdjust="0"/>
    <p:restoredTop sz="94660"/>
  </p:normalViewPr>
  <p:slideViewPr>
    <p:cSldViewPr snapToGrid="0" showGuides="1">
      <p:cViewPr varScale="1">
        <p:scale>
          <a:sx n="115" d="100"/>
          <a:sy n="115" d="100"/>
        </p:scale>
        <p:origin x="144" y="180"/>
      </p:cViewPr>
      <p:guideLst>
        <p:guide orient="horz" pos="2160"/>
        <p:guide orient="horz" pos="142"/>
        <p:guide orient="horz" pos="4156"/>
        <p:guide pos="778"/>
        <p:guide pos="7514"/>
        <p:guide pos="41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4300855" cy="341064"/>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sz="quarter" idx="1"/>
          </p:nvPr>
        </p:nvSpPr>
        <p:spPr>
          <a:xfrm>
            <a:off x="5621898" y="1"/>
            <a:ext cx="4300855" cy="341064"/>
          </a:xfrm>
          <a:prstGeom prst="rect">
            <a:avLst/>
          </a:prstGeom>
        </p:spPr>
        <p:txBody>
          <a:bodyPr vert="horz" lIns="91440" tIns="45720" rIns="91440" bIns="45720" rtlCol="0"/>
          <a:lstStyle>
            <a:lvl1pPr algn="r">
              <a:defRPr sz="1200"/>
            </a:lvl1pPr>
          </a:lstStyle>
          <a:p>
            <a:fld id="{418E1B04-E55B-4CB8-8306-07562803E5C1}" type="datetimeFigureOut">
              <a:rPr lang="uk-UA" smtClean="0"/>
              <a:t>11.06.2025</a:t>
            </a:fld>
            <a:endParaRPr lang="uk-UA"/>
          </a:p>
        </p:txBody>
      </p:sp>
      <p:sp>
        <p:nvSpPr>
          <p:cNvPr id="4" name="Нижний колонтитул 3"/>
          <p:cNvSpPr>
            <a:spLocks noGrp="1"/>
          </p:cNvSpPr>
          <p:nvPr>
            <p:ph type="ftr" sz="quarter" idx="2"/>
          </p:nvPr>
        </p:nvSpPr>
        <p:spPr>
          <a:xfrm>
            <a:off x="0" y="6456612"/>
            <a:ext cx="4300855" cy="341063"/>
          </a:xfrm>
          <a:prstGeom prst="rect">
            <a:avLst/>
          </a:prstGeom>
        </p:spPr>
        <p:txBody>
          <a:bodyPr vert="horz" lIns="91440" tIns="45720" rIns="91440" bIns="45720" rtlCol="0" anchor="b"/>
          <a:lstStyle>
            <a:lvl1pPr algn="l">
              <a:defRPr sz="1200"/>
            </a:lvl1pPr>
          </a:lstStyle>
          <a:p>
            <a:endParaRPr lang="uk-UA"/>
          </a:p>
        </p:txBody>
      </p:sp>
      <p:sp>
        <p:nvSpPr>
          <p:cNvPr id="5" name="Номер слайда 4"/>
          <p:cNvSpPr>
            <a:spLocks noGrp="1"/>
          </p:cNvSpPr>
          <p:nvPr>
            <p:ph type="sldNum" sz="quarter" idx="3"/>
          </p:nvPr>
        </p:nvSpPr>
        <p:spPr>
          <a:xfrm>
            <a:off x="5621898" y="6456612"/>
            <a:ext cx="4300855" cy="341063"/>
          </a:xfrm>
          <a:prstGeom prst="rect">
            <a:avLst/>
          </a:prstGeom>
        </p:spPr>
        <p:txBody>
          <a:bodyPr vert="horz" lIns="91440" tIns="45720" rIns="91440" bIns="45720" rtlCol="0" anchor="b"/>
          <a:lstStyle>
            <a:lvl1pPr algn="r">
              <a:defRPr sz="1200"/>
            </a:lvl1pPr>
          </a:lstStyle>
          <a:p>
            <a:fld id="{7E9831CF-B5AE-4A27-9F58-AEAD22BB3237}" type="slidenum">
              <a:rPr lang="uk-UA" smtClean="0"/>
              <a:t>‹#›</a:t>
            </a:fld>
            <a:endParaRPr lang="uk-UA"/>
          </a:p>
        </p:txBody>
      </p:sp>
    </p:spTree>
    <p:extLst>
      <p:ext uri="{BB962C8B-B14F-4D97-AF65-F5344CB8AC3E}">
        <p14:creationId xmlns:p14="http://schemas.microsoft.com/office/powerpoint/2010/main" val="2311625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4300855" cy="341064"/>
          </a:xfrm>
          <a:prstGeom prst="rect">
            <a:avLst/>
          </a:prstGeom>
        </p:spPr>
        <p:txBody>
          <a:bodyPr vert="horz" lIns="91440" tIns="45720" rIns="91440" bIns="45720" rtlCol="0"/>
          <a:lstStyle>
            <a:lvl1pPr algn="l">
              <a:defRPr sz="1200"/>
            </a:lvl1pPr>
          </a:lstStyle>
          <a:p>
            <a:endParaRPr lang="LID4096"/>
          </a:p>
        </p:txBody>
      </p:sp>
      <p:sp>
        <p:nvSpPr>
          <p:cNvPr id="3" name="Дата 2"/>
          <p:cNvSpPr>
            <a:spLocks noGrp="1"/>
          </p:cNvSpPr>
          <p:nvPr>
            <p:ph type="dt" idx="1"/>
          </p:nvPr>
        </p:nvSpPr>
        <p:spPr>
          <a:xfrm>
            <a:off x="5621898" y="1"/>
            <a:ext cx="4300855" cy="341064"/>
          </a:xfrm>
          <a:prstGeom prst="rect">
            <a:avLst/>
          </a:prstGeom>
        </p:spPr>
        <p:txBody>
          <a:bodyPr vert="horz" lIns="91440" tIns="45720" rIns="91440" bIns="45720" rtlCol="0"/>
          <a:lstStyle>
            <a:lvl1pPr algn="r">
              <a:defRPr sz="1200"/>
            </a:lvl1pPr>
          </a:lstStyle>
          <a:p>
            <a:fld id="{3B9D6845-4DB9-4041-9C4D-BCE898EE2F67}" type="datetimeFigureOut">
              <a:rPr lang="LID4096" smtClean="0"/>
              <a:t>06/11/2025</a:t>
            </a:fld>
            <a:endParaRPr lang="LID4096"/>
          </a:p>
        </p:txBody>
      </p:sp>
      <p:sp>
        <p:nvSpPr>
          <p:cNvPr id="4" name="Образ слайда 3"/>
          <p:cNvSpPr>
            <a:spLocks noGrp="1" noRot="1" noChangeAspect="1"/>
          </p:cNvSpPr>
          <p:nvPr>
            <p:ph type="sldImg" idx="2"/>
          </p:nvPr>
        </p:nvSpPr>
        <p:spPr>
          <a:xfrm>
            <a:off x="2924175" y="849313"/>
            <a:ext cx="4076700" cy="2293937"/>
          </a:xfrm>
          <a:prstGeom prst="rect">
            <a:avLst/>
          </a:prstGeom>
          <a:noFill/>
          <a:ln w="12700">
            <a:solidFill>
              <a:prstClr val="black"/>
            </a:solidFill>
          </a:ln>
        </p:spPr>
        <p:txBody>
          <a:bodyPr vert="horz" lIns="91440" tIns="45720" rIns="91440" bIns="45720" rtlCol="0" anchor="ctr"/>
          <a:lstStyle/>
          <a:p>
            <a:endParaRPr lang="LID4096"/>
          </a:p>
        </p:txBody>
      </p:sp>
      <p:sp>
        <p:nvSpPr>
          <p:cNvPr id="5" name="Заметки 4"/>
          <p:cNvSpPr>
            <a:spLocks noGrp="1"/>
          </p:cNvSpPr>
          <p:nvPr>
            <p:ph type="body" sz="quarter" idx="3"/>
          </p:nvPr>
        </p:nvSpPr>
        <p:spPr>
          <a:xfrm>
            <a:off x="992505" y="3271381"/>
            <a:ext cx="7940040" cy="2676585"/>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6" name="Нижний колонтитул 5"/>
          <p:cNvSpPr>
            <a:spLocks noGrp="1"/>
          </p:cNvSpPr>
          <p:nvPr>
            <p:ph type="ftr" sz="quarter" idx="4"/>
          </p:nvPr>
        </p:nvSpPr>
        <p:spPr>
          <a:xfrm>
            <a:off x="0" y="6456612"/>
            <a:ext cx="4300855" cy="341063"/>
          </a:xfrm>
          <a:prstGeom prst="rect">
            <a:avLst/>
          </a:prstGeom>
        </p:spPr>
        <p:txBody>
          <a:bodyPr vert="horz" lIns="91440" tIns="45720" rIns="91440" bIns="45720" rtlCol="0" anchor="b"/>
          <a:lstStyle>
            <a:lvl1pPr algn="l">
              <a:defRPr sz="1200"/>
            </a:lvl1pPr>
          </a:lstStyle>
          <a:p>
            <a:endParaRPr lang="LID4096"/>
          </a:p>
        </p:txBody>
      </p:sp>
      <p:sp>
        <p:nvSpPr>
          <p:cNvPr id="7" name="Номер слайда 6"/>
          <p:cNvSpPr>
            <a:spLocks noGrp="1"/>
          </p:cNvSpPr>
          <p:nvPr>
            <p:ph type="sldNum" sz="quarter" idx="5"/>
          </p:nvPr>
        </p:nvSpPr>
        <p:spPr>
          <a:xfrm>
            <a:off x="5621898" y="6456612"/>
            <a:ext cx="4300855" cy="341063"/>
          </a:xfrm>
          <a:prstGeom prst="rect">
            <a:avLst/>
          </a:prstGeom>
        </p:spPr>
        <p:txBody>
          <a:bodyPr vert="horz" lIns="91440" tIns="45720" rIns="91440" bIns="45720" rtlCol="0" anchor="b"/>
          <a:lstStyle>
            <a:lvl1pPr algn="r">
              <a:defRPr sz="1200"/>
            </a:lvl1pPr>
          </a:lstStyle>
          <a:p>
            <a:fld id="{9D14127F-6B6B-46D5-996F-C436A19FBC2C}" type="slidenum">
              <a:rPr lang="LID4096" smtClean="0"/>
              <a:t>‹#›</a:t>
            </a:fld>
            <a:endParaRPr lang="LID4096"/>
          </a:p>
        </p:txBody>
      </p:sp>
    </p:spTree>
    <p:extLst>
      <p:ext uri="{BB962C8B-B14F-4D97-AF65-F5344CB8AC3E}">
        <p14:creationId xmlns:p14="http://schemas.microsoft.com/office/powerpoint/2010/main" val="378464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77067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2695575"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992505" y="3228896"/>
            <a:ext cx="794004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34633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2695575"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992505" y="3228896"/>
            <a:ext cx="794004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12120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2695575"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992505" y="3228896"/>
            <a:ext cx="794004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68079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2695575"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992505" y="3228896"/>
            <a:ext cx="794004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10700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2695575"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992505" y="3228896"/>
            <a:ext cx="794004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3490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2695575"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992505" y="3228896"/>
            <a:ext cx="794004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69910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2695575"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992505" y="3228896"/>
            <a:ext cx="794004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13154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2695575"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992505" y="3228896"/>
            <a:ext cx="794004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92582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2695575"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992505" y="3228896"/>
            <a:ext cx="794004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1799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2695575"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992505" y="3228896"/>
            <a:ext cx="794004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6939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4203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2695575"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992505" y="3228896"/>
            <a:ext cx="794004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0652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2695575"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992505" y="3228896"/>
            <a:ext cx="794004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28002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2695575"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992505" y="3228896"/>
            <a:ext cx="794004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03192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2695575"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992505" y="3228896"/>
            <a:ext cx="794004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40187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2695575"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992505" y="3228896"/>
            <a:ext cx="794004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1701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2695575"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992505" y="3228896"/>
            <a:ext cx="794004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54292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2695575"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992505" y="3228896"/>
            <a:ext cx="794004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06955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2695575"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992505" y="3228896"/>
            <a:ext cx="794004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431333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2695575"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992505" y="3228896"/>
            <a:ext cx="794004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50875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1041051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3419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33105424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2270079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34253491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93293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16683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5920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54340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11161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47281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9066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5736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175294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29469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78594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489775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965465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45680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70485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28811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2695575"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992505" y="3228896"/>
            <a:ext cx="794004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26923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2695575"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992505" y="3228896"/>
            <a:ext cx="794004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99621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8329bbed1_13_0:notes"/>
          <p:cNvSpPr>
            <a:spLocks noGrp="1" noRot="1" noChangeAspect="1"/>
          </p:cNvSpPr>
          <p:nvPr>
            <p:ph type="sldImg" idx="2"/>
          </p:nvPr>
        </p:nvSpPr>
        <p:spPr>
          <a:xfrm>
            <a:off x="2695575" y="509588"/>
            <a:ext cx="4533900" cy="25495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8329bbed1_13_0:notes"/>
          <p:cNvSpPr txBox="1">
            <a:spLocks noGrp="1"/>
          </p:cNvSpPr>
          <p:nvPr>
            <p:ph type="body" idx="1"/>
          </p:nvPr>
        </p:nvSpPr>
        <p:spPr>
          <a:xfrm>
            <a:off x="992505" y="3228896"/>
            <a:ext cx="7940040" cy="305895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8369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6863C1-0937-4F82-AC65-554C49C8280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LID4096"/>
          </a:p>
        </p:txBody>
      </p:sp>
      <p:sp>
        <p:nvSpPr>
          <p:cNvPr id="3" name="Подзаголовок 2">
            <a:extLst>
              <a:ext uri="{FF2B5EF4-FFF2-40B4-BE49-F238E27FC236}">
                <a16:creationId xmlns:a16="http://schemas.microsoft.com/office/drawing/2014/main" id="{3D3E035B-8818-4C23-A14D-50963DAABE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LID4096"/>
          </a:p>
        </p:txBody>
      </p:sp>
      <p:sp>
        <p:nvSpPr>
          <p:cNvPr id="4" name="Дата 3">
            <a:extLst>
              <a:ext uri="{FF2B5EF4-FFF2-40B4-BE49-F238E27FC236}">
                <a16:creationId xmlns:a16="http://schemas.microsoft.com/office/drawing/2014/main" id="{774F9898-48F3-4C64-B209-6FA0E70ED5D6}"/>
              </a:ext>
            </a:extLst>
          </p:cNvPr>
          <p:cNvSpPr>
            <a:spLocks noGrp="1"/>
          </p:cNvSpPr>
          <p:nvPr>
            <p:ph type="dt" sz="half" idx="10"/>
          </p:nvPr>
        </p:nvSpPr>
        <p:spPr/>
        <p:txBody>
          <a:bodyPr/>
          <a:lstStyle/>
          <a:p>
            <a:fld id="{B9C69841-7351-4894-A4FD-2F43700E9138}" type="datetimeFigureOut">
              <a:rPr lang="LID4096" smtClean="0"/>
              <a:t>06/11/2025</a:t>
            </a:fld>
            <a:endParaRPr lang="LID4096"/>
          </a:p>
        </p:txBody>
      </p:sp>
      <p:sp>
        <p:nvSpPr>
          <p:cNvPr id="5" name="Нижний колонтитул 4">
            <a:extLst>
              <a:ext uri="{FF2B5EF4-FFF2-40B4-BE49-F238E27FC236}">
                <a16:creationId xmlns:a16="http://schemas.microsoft.com/office/drawing/2014/main" id="{B63601F4-3CFB-48C2-92B7-4900CF06AB8F}"/>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997B3807-6CA0-4F39-929C-F0CDC4729598}"/>
              </a:ext>
            </a:extLst>
          </p:cNvPr>
          <p:cNvSpPr>
            <a:spLocks noGrp="1"/>
          </p:cNvSpPr>
          <p:nvPr>
            <p:ph type="sldNum" sz="quarter" idx="12"/>
          </p:nvPr>
        </p:nvSpPr>
        <p:spPr/>
        <p:txBody>
          <a:bodyPr/>
          <a:lstStyle/>
          <a:p>
            <a:fld id="{B77BAE84-B53E-40B1-8B44-BBA65F95C5CB}" type="slidenum">
              <a:rPr lang="LID4096" smtClean="0"/>
              <a:t>‹#›</a:t>
            </a:fld>
            <a:endParaRPr lang="LID4096"/>
          </a:p>
        </p:txBody>
      </p:sp>
    </p:spTree>
    <p:extLst>
      <p:ext uri="{BB962C8B-B14F-4D97-AF65-F5344CB8AC3E}">
        <p14:creationId xmlns:p14="http://schemas.microsoft.com/office/powerpoint/2010/main" val="234153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40E6AB-AEAE-4747-B29A-626D070FC6C1}"/>
              </a:ext>
            </a:extLst>
          </p:cNvPr>
          <p:cNvSpPr>
            <a:spLocks noGrp="1"/>
          </p:cNvSpPr>
          <p:nvPr>
            <p:ph type="title"/>
          </p:nvPr>
        </p:nvSpPr>
        <p:spPr/>
        <p:txBody>
          <a:bodyPr/>
          <a:lstStyle/>
          <a:p>
            <a:r>
              <a:rPr lang="ru-RU"/>
              <a:t>Образец заголовка</a:t>
            </a:r>
            <a:endParaRPr lang="LID4096"/>
          </a:p>
        </p:txBody>
      </p:sp>
      <p:sp>
        <p:nvSpPr>
          <p:cNvPr id="3" name="Вертикальный текст 2">
            <a:extLst>
              <a:ext uri="{FF2B5EF4-FFF2-40B4-BE49-F238E27FC236}">
                <a16:creationId xmlns:a16="http://schemas.microsoft.com/office/drawing/2014/main" id="{AB29A46E-48A2-4928-B351-71918D1AC7D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Дата 3">
            <a:extLst>
              <a:ext uri="{FF2B5EF4-FFF2-40B4-BE49-F238E27FC236}">
                <a16:creationId xmlns:a16="http://schemas.microsoft.com/office/drawing/2014/main" id="{547BD94E-2F2A-405F-9801-EA9154A7446F}"/>
              </a:ext>
            </a:extLst>
          </p:cNvPr>
          <p:cNvSpPr>
            <a:spLocks noGrp="1"/>
          </p:cNvSpPr>
          <p:nvPr>
            <p:ph type="dt" sz="half" idx="10"/>
          </p:nvPr>
        </p:nvSpPr>
        <p:spPr/>
        <p:txBody>
          <a:bodyPr/>
          <a:lstStyle/>
          <a:p>
            <a:fld id="{B9C69841-7351-4894-A4FD-2F43700E9138}" type="datetimeFigureOut">
              <a:rPr lang="LID4096" smtClean="0"/>
              <a:t>06/11/2025</a:t>
            </a:fld>
            <a:endParaRPr lang="LID4096"/>
          </a:p>
        </p:txBody>
      </p:sp>
      <p:sp>
        <p:nvSpPr>
          <p:cNvPr id="5" name="Нижний колонтитул 4">
            <a:extLst>
              <a:ext uri="{FF2B5EF4-FFF2-40B4-BE49-F238E27FC236}">
                <a16:creationId xmlns:a16="http://schemas.microsoft.com/office/drawing/2014/main" id="{C64D6DE7-64AD-4BF2-AE17-E081F0C469E6}"/>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570A1984-023F-4F09-A241-45FC33CCBBAA}"/>
              </a:ext>
            </a:extLst>
          </p:cNvPr>
          <p:cNvSpPr>
            <a:spLocks noGrp="1"/>
          </p:cNvSpPr>
          <p:nvPr>
            <p:ph type="sldNum" sz="quarter" idx="12"/>
          </p:nvPr>
        </p:nvSpPr>
        <p:spPr/>
        <p:txBody>
          <a:bodyPr/>
          <a:lstStyle/>
          <a:p>
            <a:fld id="{B77BAE84-B53E-40B1-8B44-BBA65F95C5CB}" type="slidenum">
              <a:rPr lang="LID4096" smtClean="0"/>
              <a:t>‹#›</a:t>
            </a:fld>
            <a:endParaRPr lang="LID4096"/>
          </a:p>
        </p:txBody>
      </p:sp>
    </p:spTree>
    <p:extLst>
      <p:ext uri="{BB962C8B-B14F-4D97-AF65-F5344CB8AC3E}">
        <p14:creationId xmlns:p14="http://schemas.microsoft.com/office/powerpoint/2010/main" val="359769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D34B0B9-5180-43EE-AC56-B25105FBE08C}"/>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LID4096"/>
          </a:p>
        </p:txBody>
      </p:sp>
      <p:sp>
        <p:nvSpPr>
          <p:cNvPr id="3" name="Вертикальный текст 2">
            <a:extLst>
              <a:ext uri="{FF2B5EF4-FFF2-40B4-BE49-F238E27FC236}">
                <a16:creationId xmlns:a16="http://schemas.microsoft.com/office/drawing/2014/main" id="{EBBED690-E315-4350-8DC4-AA7F7DE9FFB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Дата 3">
            <a:extLst>
              <a:ext uri="{FF2B5EF4-FFF2-40B4-BE49-F238E27FC236}">
                <a16:creationId xmlns:a16="http://schemas.microsoft.com/office/drawing/2014/main" id="{D65AC7E7-5E42-494D-8928-F342524B8B6B}"/>
              </a:ext>
            </a:extLst>
          </p:cNvPr>
          <p:cNvSpPr>
            <a:spLocks noGrp="1"/>
          </p:cNvSpPr>
          <p:nvPr>
            <p:ph type="dt" sz="half" idx="10"/>
          </p:nvPr>
        </p:nvSpPr>
        <p:spPr/>
        <p:txBody>
          <a:bodyPr/>
          <a:lstStyle/>
          <a:p>
            <a:fld id="{B9C69841-7351-4894-A4FD-2F43700E9138}" type="datetimeFigureOut">
              <a:rPr lang="LID4096" smtClean="0"/>
              <a:t>06/11/2025</a:t>
            </a:fld>
            <a:endParaRPr lang="LID4096"/>
          </a:p>
        </p:txBody>
      </p:sp>
      <p:sp>
        <p:nvSpPr>
          <p:cNvPr id="5" name="Нижний колонтитул 4">
            <a:extLst>
              <a:ext uri="{FF2B5EF4-FFF2-40B4-BE49-F238E27FC236}">
                <a16:creationId xmlns:a16="http://schemas.microsoft.com/office/drawing/2014/main" id="{AFD337C7-B2B5-4F65-8BDA-F675791DB8D0}"/>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6F795F5A-D488-487A-9BAC-9FD6C4F7801E}"/>
              </a:ext>
            </a:extLst>
          </p:cNvPr>
          <p:cNvSpPr>
            <a:spLocks noGrp="1"/>
          </p:cNvSpPr>
          <p:nvPr>
            <p:ph type="sldNum" sz="quarter" idx="12"/>
          </p:nvPr>
        </p:nvSpPr>
        <p:spPr/>
        <p:txBody>
          <a:bodyPr/>
          <a:lstStyle/>
          <a:p>
            <a:fld id="{B77BAE84-B53E-40B1-8B44-BBA65F95C5CB}" type="slidenum">
              <a:rPr lang="LID4096" smtClean="0"/>
              <a:t>‹#›</a:t>
            </a:fld>
            <a:endParaRPr lang="LID4096"/>
          </a:p>
        </p:txBody>
      </p:sp>
    </p:spTree>
    <p:extLst>
      <p:ext uri="{BB962C8B-B14F-4D97-AF65-F5344CB8AC3E}">
        <p14:creationId xmlns:p14="http://schemas.microsoft.com/office/powerpoint/2010/main" val="4097536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type="tx">
  <p:cSld name="2">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1592500" y="593367"/>
            <a:ext cx="101840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4"/>
          <p:cNvSpPr txBox="1">
            <a:spLocks noGrp="1"/>
          </p:cNvSpPr>
          <p:nvPr>
            <p:ph type="body" idx="1"/>
          </p:nvPr>
        </p:nvSpPr>
        <p:spPr>
          <a:xfrm>
            <a:off x="1258500" y="1509133"/>
            <a:ext cx="105180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pPr/>
              <a:t>‹#›</a:t>
            </a:fld>
            <a:endParaRPr lang="ru" dirty="0"/>
          </a:p>
        </p:txBody>
      </p:sp>
      <p:pic>
        <p:nvPicPr>
          <p:cNvPr id="30" name="Google Shape;30;p4"/>
          <p:cNvPicPr preferRelativeResize="0"/>
          <p:nvPr/>
        </p:nvPicPr>
        <p:blipFill rotWithShape="1">
          <a:blip r:embed="rId2">
            <a:alphaModFix/>
          </a:blip>
          <a:srcRect l="37440" t="75444" r="5484" b="11360"/>
          <a:stretch/>
        </p:blipFill>
        <p:spPr>
          <a:xfrm rot="5400000">
            <a:off x="-3088484" y="2951381"/>
            <a:ext cx="7132199" cy="955235"/>
          </a:xfrm>
          <a:prstGeom prst="rect">
            <a:avLst/>
          </a:prstGeom>
          <a:noFill/>
          <a:ln>
            <a:noFill/>
          </a:ln>
        </p:spPr>
      </p:pic>
      <p:pic>
        <p:nvPicPr>
          <p:cNvPr id="31" name="Google Shape;31;p4"/>
          <p:cNvPicPr preferRelativeResize="0"/>
          <p:nvPr/>
        </p:nvPicPr>
        <p:blipFill>
          <a:blip r:embed="rId3">
            <a:alphaModFix/>
          </a:blip>
          <a:stretch>
            <a:fillRect/>
          </a:stretch>
        </p:blipFill>
        <p:spPr>
          <a:xfrm>
            <a:off x="9355400" y="-12"/>
            <a:ext cx="2836600" cy="1485533"/>
          </a:xfrm>
          <a:prstGeom prst="rect">
            <a:avLst/>
          </a:prstGeom>
          <a:noFill/>
          <a:ln>
            <a:noFill/>
          </a:ln>
        </p:spPr>
      </p:pic>
      <p:sp>
        <p:nvSpPr>
          <p:cNvPr id="32" name="Google Shape;32;p4"/>
          <p:cNvSpPr/>
          <p:nvPr/>
        </p:nvSpPr>
        <p:spPr>
          <a:xfrm>
            <a:off x="11707600" y="6217634"/>
            <a:ext cx="281667" cy="171433"/>
          </a:xfrm>
          <a:prstGeom prst="flowChartDecision">
            <a:avLst/>
          </a:prstGeom>
          <a:solidFill>
            <a:srgbClr val="F1C232"/>
          </a:solidFill>
          <a:ln w="9525" cap="flat" cmpd="sng">
            <a:solidFill>
              <a:srgbClr val="F1C23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3" name="Google Shape;33;p4"/>
          <p:cNvSpPr/>
          <p:nvPr/>
        </p:nvSpPr>
        <p:spPr>
          <a:xfrm>
            <a:off x="11707600" y="6556868"/>
            <a:ext cx="281667" cy="171433"/>
          </a:xfrm>
          <a:prstGeom prst="flowChartDecision">
            <a:avLst/>
          </a:prstGeom>
          <a:solidFill>
            <a:srgbClr val="F1C232"/>
          </a:solidFill>
          <a:ln w="9525" cap="flat" cmpd="sng">
            <a:solidFill>
              <a:srgbClr val="F1C23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4" name="Google Shape;34;p4"/>
          <p:cNvSpPr txBox="1"/>
          <p:nvPr/>
        </p:nvSpPr>
        <p:spPr>
          <a:xfrm>
            <a:off x="10363700" y="6087933"/>
            <a:ext cx="1412800" cy="430847"/>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ru" sz="1200" u="sng">
                <a:solidFill>
                  <a:srgbClr val="4778AE"/>
                </a:solidFill>
              </a:rPr>
              <a:t>www.dsp.gov.ua</a:t>
            </a:r>
            <a:endParaRPr sz="1200" u="sng" dirty="0">
              <a:solidFill>
                <a:srgbClr val="4778AE"/>
              </a:solidFill>
            </a:endParaRPr>
          </a:p>
        </p:txBody>
      </p:sp>
      <p:sp>
        <p:nvSpPr>
          <p:cNvPr id="35" name="Google Shape;35;p4"/>
          <p:cNvSpPr txBox="1"/>
          <p:nvPr/>
        </p:nvSpPr>
        <p:spPr>
          <a:xfrm>
            <a:off x="10363700" y="6427167"/>
            <a:ext cx="1592400" cy="430847"/>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ru" sz="1200" u="sng">
                <a:solidFill>
                  <a:srgbClr val="4778AE"/>
                </a:solidFill>
              </a:rPr>
              <a:t>www.pratsia.in.ua</a:t>
            </a:r>
            <a:endParaRPr sz="1200" u="sng" dirty="0">
              <a:solidFill>
                <a:srgbClr val="4778AE"/>
              </a:solidFill>
            </a:endParaRPr>
          </a:p>
        </p:txBody>
      </p:sp>
    </p:spTree>
    <p:extLst>
      <p:ext uri="{BB962C8B-B14F-4D97-AF65-F5344CB8AC3E}">
        <p14:creationId xmlns:p14="http://schemas.microsoft.com/office/powerpoint/2010/main" val="139437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8D89AB-A4E7-4D77-8E98-7AE41C271EB3}"/>
              </a:ext>
            </a:extLst>
          </p:cNvPr>
          <p:cNvSpPr>
            <a:spLocks noGrp="1"/>
          </p:cNvSpPr>
          <p:nvPr>
            <p:ph type="title"/>
          </p:nvPr>
        </p:nvSpPr>
        <p:spPr/>
        <p:txBody>
          <a:bodyPr/>
          <a:lstStyle/>
          <a:p>
            <a:r>
              <a:rPr lang="ru-RU"/>
              <a:t>Образец заголовка</a:t>
            </a:r>
            <a:endParaRPr lang="LID4096"/>
          </a:p>
        </p:txBody>
      </p:sp>
      <p:sp>
        <p:nvSpPr>
          <p:cNvPr id="3" name="Объект 2">
            <a:extLst>
              <a:ext uri="{FF2B5EF4-FFF2-40B4-BE49-F238E27FC236}">
                <a16:creationId xmlns:a16="http://schemas.microsoft.com/office/drawing/2014/main" id="{01832D43-E1A6-4CC6-B733-4DC3232F789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Дата 3">
            <a:extLst>
              <a:ext uri="{FF2B5EF4-FFF2-40B4-BE49-F238E27FC236}">
                <a16:creationId xmlns:a16="http://schemas.microsoft.com/office/drawing/2014/main" id="{AC6760AF-CE19-44E0-92E7-FCB80F4DBB4F}"/>
              </a:ext>
            </a:extLst>
          </p:cNvPr>
          <p:cNvSpPr>
            <a:spLocks noGrp="1"/>
          </p:cNvSpPr>
          <p:nvPr>
            <p:ph type="dt" sz="half" idx="10"/>
          </p:nvPr>
        </p:nvSpPr>
        <p:spPr/>
        <p:txBody>
          <a:bodyPr/>
          <a:lstStyle/>
          <a:p>
            <a:fld id="{B9C69841-7351-4894-A4FD-2F43700E9138}" type="datetimeFigureOut">
              <a:rPr lang="LID4096" smtClean="0"/>
              <a:t>06/11/2025</a:t>
            </a:fld>
            <a:endParaRPr lang="LID4096"/>
          </a:p>
        </p:txBody>
      </p:sp>
      <p:sp>
        <p:nvSpPr>
          <p:cNvPr id="5" name="Нижний колонтитул 4">
            <a:extLst>
              <a:ext uri="{FF2B5EF4-FFF2-40B4-BE49-F238E27FC236}">
                <a16:creationId xmlns:a16="http://schemas.microsoft.com/office/drawing/2014/main" id="{9AD21396-58BB-4CA7-98F1-BB03033FE5E3}"/>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E8F1B563-0186-4326-BAD7-B16D25E0EE0B}"/>
              </a:ext>
            </a:extLst>
          </p:cNvPr>
          <p:cNvSpPr>
            <a:spLocks noGrp="1"/>
          </p:cNvSpPr>
          <p:nvPr>
            <p:ph type="sldNum" sz="quarter" idx="12"/>
          </p:nvPr>
        </p:nvSpPr>
        <p:spPr/>
        <p:txBody>
          <a:bodyPr/>
          <a:lstStyle/>
          <a:p>
            <a:fld id="{B77BAE84-B53E-40B1-8B44-BBA65F95C5CB}" type="slidenum">
              <a:rPr lang="LID4096" smtClean="0"/>
              <a:t>‹#›</a:t>
            </a:fld>
            <a:endParaRPr lang="LID4096"/>
          </a:p>
        </p:txBody>
      </p:sp>
    </p:spTree>
    <p:extLst>
      <p:ext uri="{BB962C8B-B14F-4D97-AF65-F5344CB8AC3E}">
        <p14:creationId xmlns:p14="http://schemas.microsoft.com/office/powerpoint/2010/main" val="980402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141CC4-9E92-493B-8139-0B431773E67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LID4096"/>
          </a:p>
        </p:txBody>
      </p:sp>
      <p:sp>
        <p:nvSpPr>
          <p:cNvPr id="3" name="Текст 2">
            <a:extLst>
              <a:ext uri="{FF2B5EF4-FFF2-40B4-BE49-F238E27FC236}">
                <a16:creationId xmlns:a16="http://schemas.microsoft.com/office/drawing/2014/main" id="{7056C3B2-86FC-4E50-AF10-1533677A46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E5C6EDC-5E9D-4BC3-9916-A6AC1CC36225}"/>
              </a:ext>
            </a:extLst>
          </p:cNvPr>
          <p:cNvSpPr>
            <a:spLocks noGrp="1"/>
          </p:cNvSpPr>
          <p:nvPr>
            <p:ph type="dt" sz="half" idx="10"/>
          </p:nvPr>
        </p:nvSpPr>
        <p:spPr/>
        <p:txBody>
          <a:bodyPr/>
          <a:lstStyle/>
          <a:p>
            <a:fld id="{B9C69841-7351-4894-A4FD-2F43700E9138}" type="datetimeFigureOut">
              <a:rPr lang="LID4096" smtClean="0"/>
              <a:t>06/11/2025</a:t>
            </a:fld>
            <a:endParaRPr lang="LID4096"/>
          </a:p>
        </p:txBody>
      </p:sp>
      <p:sp>
        <p:nvSpPr>
          <p:cNvPr id="5" name="Нижний колонтитул 4">
            <a:extLst>
              <a:ext uri="{FF2B5EF4-FFF2-40B4-BE49-F238E27FC236}">
                <a16:creationId xmlns:a16="http://schemas.microsoft.com/office/drawing/2014/main" id="{BAEFD96F-190A-4D32-98B7-B9583FCAC572}"/>
              </a:ext>
            </a:extLst>
          </p:cNvPr>
          <p:cNvSpPr>
            <a:spLocks noGrp="1"/>
          </p:cNvSpPr>
          <p:nvPr>
            <p:ph type="ftr" sz="quarter" idx="11"/>
          </p:nvPr>
        </p:nvSpPr>
        <p:spPr/>
        <p:txBody>
          <a:bodyPr/>
          <a:lstStyle/>
          <a:p>
            <a:endParaRPr lang="LID4096"/>
          </a:p>
        </p:txBody>
      </p:sp>
      <p:sp>
        <p:nvSpPr>
          <p:cNvPr id="6" name="Номер слайда 5">
            <a:extLst>
              <a:ext uri="{FF2B5EF4-FFF2-40B4-BE49-F238E27FC236}">
                <a16:creationId xmlns:a16="http://schemas.microsoft.com/office/drawing/2014/main" id="{6DE92BC0-A0CF-436E-99CE-37EF279D30CB}"/>
              </a:ext>
            </a:extLst>
          </p:cNvPr>
          <p:cNvSpPr>
            <a:spLocks noGrp="1"/>
          </p:cNvSpPr>
          <p:nvPr>
            <p:ph type="sldNum" sz="quarter" idx="12"/>
          </p:nvPr>
        </p:nvSpPr>
        <p:spPr/>
        <p:txBody>
          <a:bodyPr/>
          <a:lstStyle/>
          <a:p>
            <a:fld id="{B77BAE84-B53E-40B1-8B44-BBA65F95C5CB}" type="slidenum">
              <a:rPr lang="LID4096" smtClean="0"/>
              <a:t>‹#›</a:t>
            </a:fld>
            <a:endParaRPr lang="LID4096"/>
          </a:p>
        </p:txBody>
      </p:sp>
    </p:spTree>
    <p:extLst>
      <p:ext uri="{BB962C8B-B14F-4D97-AF65-F5344CB8AC3E}">
        <p14:creationId xmlns:p14="http://schemas.microsoft.com/office/powerpoint/2010/main" val="130402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BA90D5-E5C0-412E-A88D-817A1862F585}"/>
              </a:ext>
            </a:extLst>
          </p:cNvPr>
          <p:cNvSpPr>
            <a:spLocks noGrp="1"/>
          </p:cNvSpPr>
          <p:nvPr>
            <p:ph type="title"/>
          </p:nvPr>
        </p:nvSpPr>
        <p:spPr/>
        <p:txBody>
          <a:bodyPr/>
          <a:lstStyle/>
          <a:p>
            <a:r>
              <a:rPr lang="ru-RU"/>
              <a:t>Образец заголовка</a:t>
            </a:r>
            <a:endParaRPr lang="LID4096"/>
          </a:p>
        </p:txBody>
      </p:sp>
      <p:sp>
        <p:nvSpPr>
          <p:cNvPr id="3" name="Объект 2">
            <a:extLst>
              <a:ext uri="{FF2B5EF4-FFF2-40B4-BE49-F238E27FC236}">
                <a16:creationId xmlns:a16="http://schemas.microsoft.com/office/drawing/2014/main" id="{F40C232F-2D65-4B3C-8CD7-CAFD50C2E17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Объект 3">
            <a:extLst>
              <a:ext uri="{FF2B5EF4-FFF2-40B4-BE49-F238E27FC236}">
                <a16:creationId xmlns:a16="http://schemas.microsoft.com/office/drawing/2014/main" id="{8877EA52-A749-4C5A-8EFE-3CE468766F6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5" name="Дата 4">
            <a:extLst>
              <a:ext uri="{FF2B5EF4-FFF2-40B4-BE49-F238E27FC236}">
                <a16:creationId xmlns:a16="http://schemas.microsoft.com/office/drawing/2014/main" id="{F8D716B7-9A60-46B1-B021-F5FB6F63B332}"/>
              </a:ext>
            </a:extLst>
          </p:cNvPr>
          <p:cNvSpPr>
            <a:spLocks noGrp="1"/>
          </p:cNvSpPr>
          <p:nvPr>
            <p:ph type="dt" sz="half" idx="10"/>
          </p:nvPr>
        </p:nvSpPr>
        <p:spPr/>
        <p:txBody>
          <a:bodyPr/>
          <a:lstStyle/>
          <a:p>
            <a:fld id="{B9C69841-7351-4894-A4FD-2F43700E9138}" type="datetimeFigureOut">
              <a:rPr lang="LID4096" smtClean="0"/>
              <a:t>06/11/2025</a:t>
            </a:fld>
            <a:endParaRPr lang="LID4096"/>
          </a:p>
        </p:txBody>
      </p:sp>
      <p:sp>
        <p:nvSpPr>
          <p:cNvPr id="6" name="Нижний колонтитул 5">
            <a:extLst>
              <a:ext uri="{FF2B5EF4-FFF2-40B4-BE49-F238E27FC236}">
                <a16:creationId xmlns:a16="http://schemas.microsoft.com/office/drawing/2014/main" id="{7C797350-6001-46B1-85F1-307C842B08AF}"/>
              </a:ext>
            </a:extLst>
          </p:cNvPr>
          <p:cNvSpPr>
            <a:spLocks noGrp="1"/>
          </p:cNvSpPr>
          <p:nvPr>
            <p:ph type="ftr" sz="quarter" idx="11"/>
          </p:nvPr>
        </p:nvSpPr>
        <p:spPr/>
        <p:txBody>
          <a:bodyPr/>
          <a:lstStyle/>
          <a:p>
            <a:endParaRPr lang="LID4096"/>
          </a:p>
        </p:txBody>
      </p:sp>
      <p:sp>
        <p:nvSpPr>
          <p:cNvPr id="7" name="Номер слайда 6">
            <a:extLst>
              <a:ext uri="{FF2B5EF4-FFF2-40B4-BE49-F238E27FC236}">
                <a16:creationId xmlns:a16="http://schemas.microsoft.com/office/drawing/2014/main" id="{08106377-82D8-4EA7-8731-38508D80823C}"/>
              </a:ext>
            </a:extLst>
          </p:cNvPr>
          <p:cNvSpPr>
            <a:spLocks noGrp="1"/>
          </p:cNvSpPr>
          <p:nvPr>
            <p:ph type="sldNum" sz="quarter" idx="12"/>
          </p:nvPr>
        </p:nvSpPr>
        <p:spPr/>
        <p:txBody>
          <a:bodyPr/>
          <a:lstStyle/>
          <a:p>
            <a:fld id="{B77BAE84-B53E-40B1-8B44-BBA65F95C5CB}" type="slidenum">
              <a:rPr lang="LID4096" smtClean="0"/>
              <a:t>‹#›</a:t>
            </a:fld>
            <a:endParaRPr lang="LID4096"/>
          </a:p>
        </p:txBody>
      </p:sp>
    </p:spTree>
    <p:extLst>
      <p:ext uri="{BB962C8B-B14F-4D97-AF65-F5344CB8AC3E}">
        <p14:creationId xmlns:p14="http://schemas.microsoft.com/office/powerpoint/2010/main" val="29211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2FBD8A-9D00-4508-8E7F-82257E75DB1D}"/>
              </a:ext>
            </a:extLst>
          </p:cNvPr>
          <p:cNvSpPr>
            <a:spLocks noGrp="1"/>
          </p:cNvSpPr>
          <p:nvPr>
            <p:ph type="title"/>
          </p:nvPr>
        </p:nvSpPr>
        <p:spPr>
          <a:xfrm>
            <a:off x="839788" y="365125"/>
            <a:ext cx="10515600" cy="1325563"/>
          </a:xfrm>
        </p:spPr>
        <p:txBody>
          <a:bodyPr/>
          <a:lstStyle/>
          <a:p>
            <a:r>
              <a:rPr lang="ru-RU"/>
              <a:t>Образец заголовка</a:t>
            </a:r>
            <a:endParaRPr lang="LID4096"/>
          </a:p>
        </p:txBody>
      </p:sp>
      <p:sp>
        <p:nvSpPr>
          <p:cNvPr id="3" name="Текст 2">
            <a:extLst>
              <a:ext uri="{FF2B5EF4-FFF2-40B4-BE49-F238E27FC236}">
                <a16:creationId xmlns:a16="http://schemas.microsoft.com/office/drawing/2014/main" id="{20054BAA-D791-4A90-8E89-E6415C7E67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A7556B1-FE96-46CD-AF42-24C2673CC6A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5" name="Текст 4">
            <a:extLst>
              <a:ext uri="{FF2B5EF4-FFF2-40B4-BE49-F238E27FC236}">
                <a16:creationId xmlns:a16="http://schemas.microsoft.com/office/drawing/2014/main" id="{987D766E-6401-4B2A-9964-07755331D6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513139A-3386-452E-95ED-FA28E914DEB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7" name="Дата 6">
            <a:extLst>
              <a:ext uri="{FF2B5EF4-FFF2-40B4-BE49-F238E27FC236}">
                <a16:creationId xmlns:a16="http://schemas.microsoft.com/office/drawing/2014/main" id="{B9083834-3113-4EA4-A97B-D5397A983755}"/>
              </a:ext>
            </a:extLst>
          </p:cNvPr>
          <p:cNvSpPr>
            <a:spLocks noGrp="1"/>
          </p:cNvSpPr>
          <p:nvPr>
            <p:ph type="dt" sz="half" idx="10"/>
          </p:nvPr>
        </p:nvSpPr>
        <p:spPr/>
        <p:txBody>
          <a:bodyPr/>
          <a:lstStyle/>
          <a:p>
            <a:fld id="{B9C69841-7351-4894-A4FD-2F43700E9138}" type="datetimeFigureOut">
              <a:rPr lang="LID4096" smtClean="0"/>
              <a:t>06/11/2025</a:t>
            </a:fld>
            <a:endParaRPr lang="LID4096"/>
          </a:p>
        </p:txBody>
      </p:sp>
      <p:sp>
        <p:nvSpPr>
          <p:cNvPr id="8" name="Нижний колонтитул 7">
            <a:extLst>
              <a:ext uri="{FF2B5EF4-FFF2-40B4-BE49-F238E27FC236}">
                <a16:creationId xmlns:a16="http://schemas.microsoft.com/office/drawing/2014/main" id="{C53F7440-4A07-43E9-BD30-9B2AC3362953}"/>
              </a:ext>
            </a:extLst>
          </p:cNvPr>
          <p:cNvSpPr>
            <a:spLocks noGrp="1"/>
          </p:cNvSpPr>
          <p:nvPr>
            <p:ph type="ftr" sz="quarter" idx="11"/>
          </p:nvPr>
        </p:nvSpPr>
        <p:spPr/>
        <p:txBody>
          <a:bodyPr/>
          <a:lstStyle/>
          <a:p>
            <a:endParaRPr lang="LID4096"/>
          </a:p>
        </p:txBody>
      </p:sp>
      <p:sp>
        <p:nvSpPr>
          <p:cNvPr id="9" name="Номер слайда 8">
            <a:extLst>
              <a:ext uri="{FF2B5EF4-FFF2-40B4-BE49-F238E27FC236}">
                <a16:creationId xmlns:a16="http://schemas.microsoft.com/office/drawing/2014/main" id="{1DF88F5E-5F8E-4109-BE5B-6EF9524A594C}"/>
              </a:ext>
            </a:extLst>
          </p:cNvPr>
          <p:cNvSpPr>
            <a:spLocks noGrp="1"/>
          </p:cNvSpPr>
          <p:nvPr>
            <p:ph type="sldNum" sz="quarter" idx="12"/>
          </p:nvPr>
        </p:nvSpPr>
        <p:spPr/>
        <p:txBody>
          <a:bodyPr/>
          <a:lstStyle/>
          <a:p>
            <a:fld id="{B77BAE84-B53E-40B1-8B44-BBA65F95C5CB}" type="slidenum">
              <a:rPr lang="LID4096" smtClean="0"/>
              <a:t>‹#›</a:t>
            </a:fld>
            <a:endParaRPr lang="LID4096"/>
          </a:p>
        </p:txBody>
      </p:sp>
    </p:spTree>
    <p:extLst>
      <p:ext uri="{BB962C8B-B14F-4D97-AF65-F5344CB8AC3E}">
        <p14:creationId xmlns:p14="http://schemas.microsoft.com/office/powerpoint/2010/main" val="141208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7DFA98-24A0-4A46-8BB8-A27D1C8C6D86}"/>
              </a:ext>
            </a:extLst>
          </p:cNvPr>
          <p:cNvSpPr>
            <a:spLocks noGrp="1"/>
          </p:cNvSpPr>
          <p:nvPr>
            <p:ph type="title"/>
          </p:nvPr>
        </p:nvSpPr>
        <p:spPr/>
        <p:txBody>
          <a:bodyPr/>
          <a:lstStyle/>
          <a:p>
            <a:r>
              <a:rPr lang="ru-RU"/>
              <a:t>Образец заголовка</a:t>
            </a:r>
            <a:endParaRPr lang="LID4096"/>
          </a:p>
        </p:txBody>
      </p:sp>
      <p:sp>
        <p:nvSpPr>
          <p:cNvPr id="3" name="Дата 2">
            <a:extLst>
              <a:ext uri="{FF2B5EF4-FFF2-40B4-BE49-F238E27FC236}">
                <a16:creationId xmlns:a16="http://schemas.microsoft.com/office/drawing/2014/main" id="{8304EDE3-366E-44F0-8E85-74CC646D3C2F}"/>
              </a:ext>
            </a:extLst>
          </p:cNvPr>
          <p:cNvSpPr>
            <a:spLocks noGrp="1"/>
          </p:cNvSpPr>
          <p:nvPr>
            <p:ph type="dt" sz="half" idx="10"/>
          </p:nvPr>
        </p:nvSpPr>
        <p:spPr/>
        <p:txBody>
          <a:bodyPr/>
          <a:lstStyle/>
          <a:p>
            <a:fld id="{B9C69841-7351-4894-A4FD-2F43700E9138}" type="datetimeFigureOut">
              <a:rPr lang="LID4096" smtClean="0"/>
              <a:t>06/11/2025</a:t>
            </a:fld>
            <a:endParaRPr lang="LID4096"/>
          </a:p>
        </p:txBody>
      </p:sp>
      <p:sp>
        <p:nvSpPr>
          <p:cNvPr id="4" name="Нижний колонтитул 3">
            <a:extLst>
              <a:ext uri="{FF2B5EF4-FFF2-40B4-BE49-F238E27FC236}">
                <a16:creationId xmlns:a16="http://schemas.microsoft.com/office/drawing/2014/main" id="{CEE59F51-800C-4038-A2C8-595E735BE138}"/>
              </a:ext>
            </a:extLst>
          </p:cNvPr>
          <p:cNvSpPr>
            <a:spLocks noGrp="1"/>
          </p:cNvSpPr>
          <p:nvPr>
            <p:ph type="ftr" sz="quarter" idx="11"/>
          </p:nvPr>
        </p:nvSpPr>
        <p:spPr/>
        <p:txBody>
          <a:bodyPr/>
          <a:lstStyle/>
          <a:p>
            <a:endParaRPr lang="LID4096"/>
          </a:p>
        </p:txBody>
      </p:sp>
      <p:sp>
        <p:nvSpPr>
          <p:cNvPr id="5" name="Номер слайда 4">
            <a:extLst>
              <a:ext uri="{FF2B5EF4-FFF2-40B4-BE49-F238E27FC236}">
                <a16:creationId xmlns:a16="http://schemas.microsoft.com/office/drawing/2014/main" id="{821F6AE2-C5CF-45ED-9942-240EFF97D358}"/>
              </a:ext>
            </a:extLst>
          </p:cNvPr>
          <p:cNvSpPr>
            <a:spLocks noGrp="1"/>
          </p:cNvSpPr>
          <p:nvPr>
            <p:ph type="sldNum" sz="quarter" idx="12"/>
          </p:nvPr>
        </p:nvSpPr>
        <p:spPr/>
        <p:txBody>
          <a:bodyPr/>
          <a:lstStyle/>
          <a:p>
            <a:fld id="{B77BAE84-B53E-40B1-8B44-BBA65F95C5CB}" type="slidenum">
              <a:rPr lang="LID4096" smtClean="0"/>
              <a:t>‹#›</a:t>
            </a:fld>
            <a:endParaRPr lang="LID4096"/>
          </a:p>
        </p:txBody>
      </p:sp>
    </p:spTree>
    <p:extLst>
      <p:ext uri="{BB962C8B-B14F-4D97-AF65-F5344CB8AC3E}">
        <p14:creationId xmlns:p14="http://schemas.microsoft.com/office/powerpoint/2010/main" val="315189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D4B1B40-92B9-488E-9FA5-CA1D15FD11B2}"/>
              </a:ext>
            </a:extLst>
          </p:cNvPr>
          <p:cNvSpPr>
            <a:spLocks noGrp="1"/>
          </p:cNvSpPr>
          <p:nvPr>
            <p:ph type="dt" sz="half" idx="10"/>
          </p:nvPr>
        </p:nvSpPr>
        <p:spPr/>
        <p:txBody>
          <a:bodyPr/>
          <a:lstStyle/>
          <a:p>
            <a:fld id="{B9C69841-7351-4894-A4FD-2F43700E9138}" type="datetimeFigureOut">
              <a:rPr lang="LID4096" smtClean="0"/>
              <a:t>06/11/2025</a:t>
            </a:fld>
            <a:endParaRPr lang="LID4096"/>
          </a:p>
        </p:txBody>
      </p:sp>
      <p:sp>
        <p:nvSpPr>
          <p:cNvPr id="3" name="Нижний колонтитул 2">
            <a:extLst>
              <a:ext uri="{FF2B5EF4-FFF2-40B4-BE49-F238E27FC236}">
                <a16:creationId xmlns:a16="http://schemas.microsoft.com/office/drawing/2014/main" id="{048C8445-9172-4D5A-B96C-F2433F73C8E5}"/>
              </a:ext>
            </a:extLst>
          </p:cNvPr>
          <p:cNvSpPr>
            <a:spLocks noGrp="1"/>
          </p:cNvSpPr>
          <p:nvPr>
            <p:ph type="ftr" sz="quarter" idx="11"/>
          </p:nvPr>
        </p:nvSpPr>
        <p:spPr/>
        <p:txBody>
          <a:bodyPr/>
          <a:lstStyle/>
          <a:p>
            <a:endParaRPr lang="LID4096"/>
          </a:p>
        </p:txBody>
      </p:sp>
      <p:sp>
        <p:nvSpPr>
          <p:cNvPr id="4" name="Номер слайда 3">
            <a:extLst>
              <a:ext uri="{FF2B5EF4-FFF2-40B4-BE49-F238E27FC236}">
                <a16:creationId xmlns:a16="http://schemas.microsoft.com/office/drawing/2014/main" id="{8164CC93-6A7A-4417-9762-2ED25C58C29B}"/>
              </a:ext>
            </a:extLst>
          </p:cNvPr>
          <p:cNvSpPr>
            <a:spLocks noGrp="1"/>
          </p:cNvSpPr>
          <p:nvPr>
            <p:ph type="sldNum" sz="quarter" idx="12"/>
          </p:nvPr>
        </p:nvSpPr>
        <p:spPr/>
        <p:txBody>
          <a:bodyPr/>
          <a:lstStyle/>
          <a:p>
            <a:fld id="{B77BAE84-B53E-40B1-8B44-BBA65F95C5CB}" type="slidenum">
              <a:rPr lang="LID4096" smtClean="0"/>
              <a:t>‹#›</a:t>
            </a:fld>
            <a:endParaRPr lang="LID4096"/>
          </a:p>
        </p:txBody>
      </p:sp>
    </p:spTree>
    <p:extLst>
      <p:ext uri="{BB962C8B-B14F-4D97-AF65-F5344CB8AC3E}">
        <p14:creationId xmlns:p14="http://schemas.microsoft.com/office/powerpoint/2010/main" val="1718484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91F304-A386-4F27-BC16-FFF46EB2C33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LID4096"/>
          </a:p>
        </p:txBody>
      </p:sp>
      <p:sp>
        <p:nvSpPr>
          <p:cNvPr id="3" name="Объект 2">
            <a:extLst>
              <a:ext uri="{FF2B5EF4-FFF2-40B4-BE49-F238E27FC236}">
                <a16:creationId xmlns:a16="http://schemas.microsoft.com/office/drawing/2014/main" id="{1AC6C215-497B-4B3F-BB8C-D1546A2F7E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Текст 3">
            <a:extLst>
              <a:ext uri="{FF2B5EF4-FFF2-40B4-BE49-F238E27FC236}">
                <a16:creationId xmlns:a16="http://schemas.microsoft.com/office/drawing/2014/main" id="{74D9EC61-D24F-4ED4-96BB-F72D67C7E9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3B1B9CB-C2D3-43A4-9A73-3E5DED3A2C2A}"/>
              </a:ext>
            </a:extLst>
          </p:cNvPr>
          <p:cNvSpPr>
            <a:spLocks noGrp="1"/>
          </p:cNvSpPr>
          <p:nvPr>
            <p:ph type="dt" sz="half" idx="10"/>
          </p:nvPr>
        </p:nvSpPr>
        <p:spPr/>
        <p:txBody>
          <a:bodyPr/>
          <a:lstStyle/>
          <a:p>
            <a:fld id="{B9C69841-7351-4894-A4FD-2F43700E9138}" type="datetimeFigureOut">
              <a:rPr lang="LID4096" smtClean="0"/>
              <a:t>06/11/2025</a:t>
            </a:fld>
            <a:endParaRPr lang="LID4096"/>
          </a:p>
        </p:txBody>
      </p:sp>
      <p:sp>
        <p:nvSpPr>
          <p:cNvPr id="6" name="Нижний колонтитул 5">
            <a:extLst>
              <a:ext uri="{FF2B5EF4-FFF2-40B4-BE49-F238E27FC236}">
                <a16:creationId xmlns:a16="http://schemas.microsoft.com/office/drawing/2014/main" id="{2D89726F-67ED-450F-BBE8-2B863C515BFD}"/>
              </a:ext>
            </a:extLst>
          </p:cNvPr>
          <p:cNvSpPr>
            <a:spLocks noGrp="1"/>
          </p:cNvSpPr>
          <p:nvPr>
            <p:ph type="ftr" sz="quarter" idx="11"/>
          </p:nvPr>
        </p:nvSpPr>
        <p:spPr/>
        <p:txBody>
          <a:bodyPr/>
          <a:lstStyle/>
          <a:p>
            <a:endParaRPr lang="LID4096"/>
          </a:p>
        </p:txBody>
      </p:sp>
      <p:sp>
        <p:nvSpPr>
          <p:cNvPr id="7" name="Номер слайда 6">
            <a:extLst>
              <a:ext uri="{FF2B5EF4-FFF2-40B4-BE49-F238E27FC236}">
                <a16:creationId xmlns:a16="http://schemas.microsoft.com/office/drawing/2014/main" id="{D153B226-527A-41A5-898A-49C6789FA121}"/>
              </a:ext>
            </a:extLst>
          </p:cNvPr>
          <p:cNvSpPr>
            <a:spLocks noGrp="1"/>
          </p:cNvSpPr>
          <p:nvPr>
            <p:ph type="sldNum" sz="quarter" idx="12"/>
          </p:nvPr>
        </p:nvSpPr>
        <p:spPr/>
        <p:txBody>
          <a:bodyPr/>
          <a:lstStyle/>
          <a:p>
            <a:fld id="{B77BAE84-B53E-40B1-8B44-BBA65F95C5CB}" type="slidenum">
              <a:rPr lang="LID4096" smtClean="0"/>
              <a:t>‹#›</a:t>
            </a:fld>
            <a:endParaRPr lang="LID4096"/>
          </a:p>
        </p:txBody>
      </p:sp>
    </p:spTree>
    <p:extLst>
      <p:ext uri="{BB962C8B-B14F-4D97-AF65-F5344CB8AC3E}">
        <p14:creationId xmlns:p14="http://schemas.microsoft.com/office/powerpoint/2010/main" val="387355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36028D-997F-47AD-8DBC-4E497B2BE62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LID4096"/>
          </a:p>
        </p:txBody>
      </p:sp>
      <p:sp>
        <p:nvSpPr>
          <p:cNvPr id="3" name="Рисунок 2">
            <a:extLst>
              <a:ext uri="{FF2B5EF4-FFF2-40B4-BE49-F238E27FC236}">
                <a16:creationId xmlns:a16="http://schemas.microsoft.com/office/drawing/2014/main" id="{8FE49BB0-AE00-4FDA-89FB-6D13006E0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Текст 3">
            <a:extLst>
              <a:ext uri="{FF2B5EF4-FFF2-40B4-BE49-F238E27FC236}">
                <a16:creationId xmlns:a16="http://schemas.microsoft.com/office/drawing/2014/main" id="{C64F5EB9-EC99-42A5-B8A5-530E2FDD3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87DEF91-7EAF-4A01-8437-F180E33648CD}"/>
              </a:ext>
            </a:extLst>
          </p:cNvPr>
          <p:cNvSpPr>
            <a:spLocks noGrp="1"/>
          </p:cNvSpPr>
          <p:nvPr>
            <p:ph type="dt" sz="half" idx="10"/>
          </p:nvPr>
        </p:nvSpPr>
        <p:spPr/>
        <p:txBody>
          <a:bodyPr/>
          <a:lstStyle/>
          <a:p>
            <a:fld id="{B9C69841-7351-4894-A4FD-2F43700E9138}" type="datetimeFigureOut">
              <a:rPr lang="LID4096" smtClean="0"/>
              <a:t>06/11/2025</a:t>
            </a:fld>
            <a:endParaRPr lang="LID4096"/>
          </a:p>
        </p:txBody>
      </p:sp>
      <p:sp>
        <p:nvSpPr>
          <p:cNvPr id="6" name="Нижний колонтитул 5">
            <a:extLst>
              <a:ext uri="{FF2B5EF4-FFF2-40B4-BE49-F238E27FC236}">
                <a16:creationId xmlns:a16="http://schemas.microsoft.com/office/drawing/2014/main" id="{58686891-C400-447F-8DC4-A3ECD4D2392D}"/>
              </a:ext>
            </a:extLst>
          </p:cNvPr>
          <p:cNvSpPr>
            <a:spLocks noGrp="1"/>
          </p:cNvSpPr>
          <p:nvPr>
            <p:ph type="ftr" sz="quarter" idx="11"/>
          </p:nvPr>
        </p:nvSpPr>
        <p:spPr/>
        <p:txBody>
          <a:bodyPr/>
          <a:lstStyle/>
          <a:p>
            <a:endParaRPr lang="LID4096"/>
          </a:p>
        </p:txBody>
      </p:sp>
      <p:sp>
        <p:nvSpPr>
          <p:cNvPr id="7" name="Номер слайда 6">
            <a:extLst>
              <a:ext uri="{FF2B5EF4-FFF2-40B4-BE49-F238E27FC236}">
                <a16:creationId xmlns:a16="http://schemas.microsoft.com/office/drawing/2014/main" id="{A4E03BF0-8D6D-4EF3-BCCC-0F3A2F49A69E}"/>
              </a:ext>
            </a:extLst>
          </p:cNvPr>
          <p:cNvSpPr>
            <a:spLocks noGrp="1"/>
          </p:cNvSpPr>
          <p:nvPr>
            <p:ph type="sldNum" sz="quarter" idx="12"/>
          </p:nvPr>
        </p:nvSpPr>
        <p:spPr/>
        <p:txBody>
          <a:bodyPr/>
          <a:lstStyle/>
          <a:p>
            <a:fld id="{B77BAE84-B53E-40B1-8B44-BBA65F95C5CB}" type="slidenum">
              <a:rPr lang="LID4096" smtClean="0"/>
              <a:t>‹#›</a:t>
            </a:fld>
            <a:endParaRPr lang="LID4096"/>
          </a:p>
        </p:txBody>
      </p:sp>
    </p:spTree>
    <p:extLst>
      <p:ext uri="{BB962C8B-B14F-4D97-AF65-F5344CB8AC3E}">
        <p14:creationId xmlns:p14="http://schemas.microsoft.com/office/powerpoint/2010/main" val="491476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94FB8B-918C-4EE3-8407-A45CBF2B47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LID4096"/>
          </a:p>
        </p:txBody>
      </p:sp>
      <p:sp>
        <p:nvSpPr>
          <p:cNvPr id="3" name="Текст 2">
            <a:extLst>
              <a:ext uri="{FF2B5EF4-FFF2-40B4-BE49-F238E27FC236}">
                <a16:creationId xmlns:a16="http://schemas.microsoft.com/office/drawing/2014/main" id="{07064897-CEF5-43F4-853C-E18B124C82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LID4096"/>
          </a:p>
        </p:txBody>
      </p:sp>
      <p:sp>
        <p:nvSpPr>
          <p:cNvPr id="4" name="Дата 3">
            <a:extLst>
              <a:ext uri="{FF2B5EF4-FFF2-40B4-BE49-F238E27FC236}">
                <a16:creationId xmlns:a16="http://schemas.microsoft.com/office/drawing/2014/main" id="{BAA14A48-79DF-455B-8F7E-55E9379BA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C69841-7351-4894-A4FD-2F43700E9138}" type="datetimeFigureOut">
              <a:rPr lang="LID4096" smtClean="0"/>
              <a:t>06/11/2025</a:t>
            </a:fld>
            <a:endParaRPr lang="LID4096"/>
          </a:p>
        </p:txBody>
      </p:sp>
      <p:sp>
        <p:nvSpPr>
          <p:cNvPr id="5" name="Нижний колонтитул 4">
            <a:extLst>
              <a:ext uri="{FF2B5EF4-FFF2-40B4-BE49-F238E27FC236}">
                <a16:creationId xmlns:a16="http://schemas.microsoft.com/office/drawing/2014/main" id="{DC648AA2-EF27-443C-9B40-27C4ED7122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Номер слайда 5">
            <a:extLst>
              <a:ext uri="{FF2B5EF4-FFF2-40B4-BE49-F238E27FC236}">
                <a16:creationId xmlns:a16="http://schemas.microsoft.com/office/drawing/2014/main" id="{073D6E07-E033-417D-9DA4-EA7DB0F034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BAE84-B53E-40B1-8B44-BBA65F95C5CB}" type="slidenum">
              <a:rPr lang="LID4096" smtClean="0"/>
              <a:t>‹#›</a:t>
            </a:fld>
            <a:endParaRPr lang="LID4096"/>
          </a:p>
        </p:txBody>
      </p:sp>
    </p:spTree>
    <p:extLst>
      <p:ext uri="{BB962C8B-B14F-4D97-AF65-F5344CB8AC3E}">
        <p14:creationId xmlns:p14="http://schemas.microsoft.com/office/powerpoint/2010/main" val="969569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zakon2.rada.gov.ua/laws/show/3206-17"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zakon0.rada.gov.ua/laws/show/393/96-%D0%B2%D1%80"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zakon0.rada.gov.ua/laws/show/2232-12"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http://zakon0.rada.gov.ua/laws/show/3543-12" TargetMode="External"/><Relationship Id="rId4" Type="http://schemas.openxmlformats.org/officeDocument/2006/relationships/hyperlink" Target="http://zakon0.rada.gov.ua/laws/show/1975-12"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NUL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sv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NUL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NUL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8" Type="http://schemas.openxmlformats.org/officeDocument/2006/relationships/hyperlink" Target="https://m.youtube.com/@user-om9dz7ey4r/videos" TargetMode="External"/><Relationship Id="rId3" Type="http://schemas.openxmlformats.org/officeDocument/2006/relationships/image" Target="../media/image40.svg"/><Relationship Id="rId7"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pratsia.in.ua/" TargetMode="External"/><Relationship Id="rId5"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181C737D-1110-4F55-A58B-B86992BBFCB5}"/>
              </a:ext>
            </a:extLst>
          </p:cNvPr>
          <p:cNvSpPr/>
          <p:nvPr/>
        </p:nvSpPr>
        <p:spPr>
          <a:xfrm>
            <a:off x="0" y="5055"/>
            <a:ext cx="12192000" cy="6858000"/>
          </a:xfrm>
          <a:prstGeom prst="rect">
            <a:avLst/>
          </a:prstGeom>
          <a:solidFill>
            <a:srgbClr val="006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spcBef>
                <a:spcPts val="0"/>
              </a:spcBef>
            </a:pPr>
            <a:r>
              <a:rPr lang="uk-UA" sz="3200" b="1" dirty="0">
                <a:latin typeface="Rubik"/>
                <a:ea typeface="Rubik"/>
                <a:cs typeface="Rubik"/>
                <a:sym typeface="Rubik"/>
              </a:rPr>
              <a:t>Найбільш поширені запитання щодо застосування законодавства</a:t>
            </a:r>
          </a:p>
          <a:p>
            <a:pPr lvl="0" algn="ctr">
              <a:lnSpc>
                <a:spcPct val="120000"/>
              </a:lnSpc>
              <a:spcBef>
                <a:spcPts val="0"/>
              </a:spcBef>
            </a:pPr>
            <a:r>
              <a:rPr lang="uk-UA" b="1" dirty="0" smtClean="0">
                <a:latin typeface="Rubik"/>
                <a:ea typeface="Rubik"/>
                <a:cs typeface="Rubik"/>
                <a:sym typeface="Rubik"/>
              </a:rPr>
              <a:t>Олена </a:t>
            </a:r>
            <a:r>
              <a:rPr lang="uk-UA" b="1" dirty="0" smtClean="0">
                <a:latin typeface="Rubik"/>
                <a:ea typeface="Rubik"/>
                <a:cs typeface="Rubik"/>
                <a:sym typeface="Rubik"/>
              </a:rPr>
              <a:t>Коновалова, </a:t>
            </a:r>
          </a:p>
          <a:p>
            <a:pPr lvl="0" algn="ctr">
              <a:lnSpc>
                <a:spcPct val="120000"/>
              </a:lnSpc>
              <a:spcBef>
                <a:spcPts val="0"/>
              </a:spcBef>
            </a:pPr>
            <a:r>
              <a:rPr lang="uk-UA" b="1" dirty="0" smtClean="0">
                <a:latin typeface="Rubik"/>
                <a:ea typeface="Rubik"/>
                <a:cs typeface="Rubik"/>
                <a:sym typeface="Rubik"/>
              </a:rPr>
              <a:t>заступник директора департаменту з питань праці – </a:t>
            </a:r>
          </a:p>
          <a:p>
            <a:pPr lvl="0" algn="ctr">
              <a:lnSpc>
                <a:spcPct val="120000"/>
              </a:lnSpc>
              <a:spcBef>
                <a:spcPts val="0"/>
              </a:spcBef>
            </a:pPr>
            <a:r>
              <a:rPr lang="uk-UA" b="1" dirty="0" smtClean="0">
                <a:latin typeface="Rubik"/>
                <a:ea typeface="Rubik"/>
                <a:cs typeface="Rubik"/>
                <a:sym typeface="Rubik"/>
              </a:rPr>
              <a:t>начальник відділу нагляду за додержанням законодавства про працю</a:t>
            </a:r>
          </a:p>
          <a:p>
            <a:pPr lvl="0" algn="ctr">
              <a:lnSpc>
                <a:spcPct val="120000"/>
              </a:lnSpc>
              <a:spcBef>
                <a:spcPts val="0"/>
              </a:spcBef>
            </a:pPr>
            <a:endParaRPr lang="uk-UA" b="1" dirty="0">
              <a:latin typeface="Rubik"/>
              <a:ea typeface="Rubik"/>
              <a:cs typeface="Rubik"/>
              <a:sym typeface="Rubik"/>
            </a:endParaRPr>
          </a:p>
        </p:txBody>
      </p:sp>
      <p:pic>
        <p:nvPicPr>
          <p:cNvPr id="6" name="Рисунок 5">
            <a:extLst>
              <a:ext uri="{FF2B5EF4-FFF2-40B4-BE49-F238E27FC236}">
                <a16:creationId xmlns:a16="http://schemas.microsoft.com/office/drawing/2014/main" id="{5693CC89-74AA-4856-91D0-DE53BBD04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625" y="350838"/>
            <a:ext cx="2952750" cy="1057275"/>
          </a:xfrm>
          <a:prstGeom prst="rect">
            <a:avLst/>
          </a:prstGeom>
        </p:spPr>
      </p:pic>
      <p:pic>
        <p:nvPicPr>
          <p:cNvPr id="7" name="Рисунок 6">
            <a:extLst>
              <a:ext uri="{FF2B5EF4-FFF2-40B4-BE49-F238E27FC236}">
                <a16:creationId xmlns:a16="http://schemas.microsoft.com/office/drawing/2014/main" id="{5F7DD35C-3C68-4EAF-95D3-5601F9DBC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91800"/>
            <a:ext cx="12192000" cy="1383796"/>
          </a:xfrm>
          <a:prstGeom prst="rect">
            <a:avLst/>
          </a:prstGeom>
        </p:spPr>
      </p:pic>
      <p:sp>
        <p:nvSpPr>
          <p:cNvPr id="9" name="Google Shape;611;p112">
            <a:extLst>
              <a:ext uri="{FF2B5EF4-FFF2-40B4-BE49-F238E27FC236}">
                <a16:creationId xmlns:a16="http://schemas.microsoft.com/office/drawing/2014/main" id="{3A4C4D81-7AD4-4E43-BC98-BB02423BE1CC}"/>
              </a:ext>
            </a:extLst>
          </p:cNvPr>
          <p:cNvSpPr txBox="1">
            <a:spLocks/>
          </p:cNvSpPr>
          <p:nvPr/>
        </p:nvSpPr>
        <p:spPr>
          <a:xfrm>
            <a:off x="1004000" y="6193784"/>
            <a:ext cx="10184000" cy="669271"/>
          </a:xfrm>
          <a:prstGeom prst="rect">
            <a:avLst/>
          </a:prstGeom>
        </p:spPr>
        <p:txBody>
          <a:bodyPr spcFirstLastPara="1" vert="horz" wrap="square" lIns="121900" tIns="121900" rIns="121900" bIns="12190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5000"/>
              </a:lnSpc>
              <a:spcBef>
                <a:spcPts val="0"/>
              </a:spcBef>
              <a:buClr>
                <a:schemeClr val="dk1"/>
              </a:buClr>
              <a:buSzPct val="37786"/>
            </a:pPr>
            <a:r>
              <a:rPr lang="uk-UA" sz="1800" dirty="0" smtClean="0">
                <a:solidFill>
                  <a:schemeClr val="lt1"/>
                </a:solidFill>
                <a:latin typeface="Rubik" panose="02000604000000020004" pitchFamily="2" charset="-79"/>
                <a:ea typeface="Open Sans" panose="020B0604020202020204" charset="0"/>
                <a:cs typeface="Rubik" panose="02000604000000020004" pitchFamily="2" charset="-79"/>
                <a:sym typeface="Open Sans"/>
              </a:rPr>
              <a:t>Червень 2025</a:t>
            </a:r>
            <a:endParaRPr lang="ru-RU" sz="1800" dirty="0">
              <a:latin typeface="Rubik" panose="02000604000000020004" pitchFamily="2" charset="-79"/>
              <a:ea typeface="Open Sans" panose="020B0604020202020204" charset="0"/>
              <a:cs typeface="Rubik" panose="02000604000000020004" pitchFamily="2" charset="-79"/>
            </a:endParaRPr>
          </a:p>
        </p:txBody>
      </p:sp>
    </p:spTree>
    <p:extLst>
      <p:ext uri="{BB962C8B-B14F-4D97-AF65-F5344CB8AC3E}">
        <p14:creationId xmlns:p14="http://schemas.microsoft.com/office/powerpoint/2010/main" val="2454466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387471"/>
            <a:ext cx="91059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Кримінальна відповідальність</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graphicFrame>
        <p:nvGraphicFramePr>
          <p:cNvPr id="4" name="Таблица 3"/>
          <p:cNvGraphicFramePr>
            <a:graphicFrameLocks noGrp="1"/>
          </p:cNvGraphicFramePr>
          <p:nvPr>
            <p:extLst/>
          </p:nvPr>
        </p:nvGraphicFramePr>
        <p:xfrm>
          <a:off x="1227944" y="1255998"/>
          <a:ext cx="10584305" cy="4678746"/>
        </p:xfrm>
        <a:graphic>
          <a:graphicData uri="http://schemas.openxmlformats.org/drawingml/2006/table">
            <a:tbl>
              <a:tblPr/>
              <a:tblGrid>
                <a:gridCol w="603059">
                  <a:extLst>
                    <a:ext uri="{9D8B030D-6E8A-4147-A177-3AD203B41FA5}">
                      <a16:colId xmlns:a16="http://schemas.microsoft.com/office/drawing/2014/main" val="1334690896"/>
                    </a:ext>
                  </a:extLst>
                </a:gridCol>
                <a:gridCol w="1832166">
                  <a:extLst>
                    <a:ext uri="{9D8B030D-6E8A-4147-A177-3AD203B41FA5}">
                      <a16:colId xmlns:a16="http://schemas.microsoft.com/office/drawing/2014/main" val="2086517728"/>
                    </a:ext>
                  </a:extLst>
                </a:gridCol>
                <a:gridCol w="4383551">
                  <a:extLst>
                    <a:ext uri="{9D8B030D-6E8A-4147-A177-3AD203B41FA5}">
                      <a16:colId xmlns:a16="http://schemas.microsoft.com/office/drawing/2014/main" val="3428475729"/>
                    </a:ext>
                  </a:extLst>
                </a:gridCol>
                <a:gridCol w="3765529">
                  <a:extLst>
                    <a:ext uri="{9D8B030D-6E8A-4147-A177-3AD203B41FA5}">
                      <a16:colId xmlns:a16="http://schemas.microsoft.com/office/drawing/2014/main" val="107140126"/>
                    </a:ext>
                  </a:extLst>
                </a:gridCol>
              </a:tblGrid>
              <a:tr h="245362">
                <a:tc grid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Aft>
                          <a:spcPts val="0"/>
                        </a:spcAft>
                      </a:pPr>
                      <a:r>
                        <a:rPr lang="uk-UA" sz="2000" b="1" dirty="0">
                          <a:latin typeface="Times New Roman"/>
                          <a:ea typeface="Calibri"/>
                          <a:cs typeface="Times New Roman"/>
                        </a:rPr>
                        <a:t>Кримінальний кодекс України</a:t>
                      </a:r>
                      <a:endParaRPr lang="ru-RU" sz="2000" dirty="0">
                        <a:latin typeface="Calibri"/>
                        <a:ea typeface="Calibri"/>
                        <a:cs typeface="Times New Roman"/>
                      </a:endParaRPr>
                    </a:p>
                  </a:txBody>
                  <a:tcPr marL="63114" marR="63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894287277"/>
                  </a:ext>
                </a:extLst>
              </a:tr>
              <a:tr h="201019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spcAft>
                          <a:spcPts val="0"/>
                        </a:spcAft>
                      </a:pPr>
                      <a:r>
                        <a:rPr lang="uk-UA" sz="1400" dirty="0" smtClean="0">
                          <a:latin typeface="Times New Roman"/>
                          <a:ea typeface="Calibri"/>
                          <a:cs typeface="Times New Roman"/>
                        </a:rPr>
                        <a:t>1</a:t>
                      </a:r>
                      <a:endParaRPr lang="ru-RU" sz="1400" dirty="0">
                        <a:latin typeface="Calibri"/>
                        <a:ea typeface="Calibri"/>
                        <a:cs typeface="Times New Roman"/>
                      </a:endParaRPr>
                    </a:p>
                  </a:txBody>
                  <a:tcPr marL="63114" marR="63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spcAft>
                          <a:spcPts val="0"/>
                        </a:spcAft>
                      </a:pPr>
                      <a:r>
                        <a:rPr lang="uk-UA" sz="1600" dirty="0">
                          <a:latin typeface="Times New Roman"/>
                          <a:ea typeface="Calibri"/>
                          <a:cs typeface="Times New Roman"/>
                        </a:rPr>
                        <a:t>Частина перша статті 172 КК</a:t>
                      </a:r>
                      <a:endParaRPr lang="ru-RU" sz="1600" dirty="0">
                        <a:latin typeface="Calibri"/>
                        <a:ea typeface="Calibri"/>
                        <a:cs typeface="Times New Roman"/>
                      </a:endParaRPr>
                    </a:p>
                  </a:txBody>
                  <a:tcPr marL="63114" marR="63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spcAft>
                          <a:spcPts val="0"/>
                        </a:spcAft>
                      </a:pPr>
                      <a:r>
                        <a:rPr lang="uk-UA" sz="1600" dirty="0">
                          <a:solidFill>
                            <a:srgbClr val="000000"/>
                          </a:solidFill>
                          <a:latin typeface="Times New Roman"/>
                          <a:ea typeface="Calibri"/>
                          <a:cs typeface="Times New Roman"/>
                        </a:rPr>
                        <a:t>Незаконне звільнення працівника з роботи з особистих мотивів чи у зв’язку з повідомленням ним про порушення вимог</a:t>
                      </a:r>
                      <a:r>
                        <a:rPr lang="ru-RU" sz="1600" dirty="0">
                          <a:solidFill>
                            <a:srgbClr val="000000"/>
                          </a:solidFill>
                          <a:latin typeface="Times New Roman"/>
                          <a:ea typeface="Calibri"/>
                          <a:cs typeface="Times New Roman"/>
                        </a:rPr>
                        <a:t> </a:t>
                      </a:r>
                      <a:r>
                        <a:rPr lang="uk-UA" sz="1600" u="sng" dirty="0">
                          <a:solidFill>
                            <a:srgbClr val="0000FF"/>
                          </a:solidFill>
                          <a:latin typeface="Times New Roman"/>
                          <a:ea typeface="Calibri"/>
                          <a:cs typeface="Times New Roman"/>
                          <a:hlinkClick r:id="rId3"/>
                        </a:rPr>
                        <a:t>Закону України</a:t>
                      </a:r>
                      <a:r>
                        <a:rPr lang="ru-RU" sz="1600" dirty="0">
                          <a:solidFill>
                            <a:srgbClr val="000000"/>
                          </a:solidFill>
                          <a:latin typeface="Times New Roman"/>
                          <a:ea typeface="Calibri"/>
                          <a:cs typeface="Times New Roman"/>
                        </a:rPr>
                        <a:t> </a:t>
                      </a:r>
                      <a:r>
                        <a:rPr lang="uk-UA" sz="1600" dirty="0">
                          <a:solidFill>
                            <a:srgbClr val="000000"/>
                          </a:solidFill>
                          <a:latin typeface="Times New Roman"/>
                          <a:ea typeface="Calibri"/>
                          <a:cs typeface="Times New Roman"/>
                        </a:rPr>
                        <a:t>"Про засади запобігання і протидії корупції" іншою особою, а також інше грубе порушення законодавства про працю</a:t>
                      </a:r>
                      <a:endParaRPr lang="ru-RU" sz="1600" dirty="0">
                        <a:latin typeface="Calibri"/>
                        <a:ea typeface="Calibri"/>
                        <a:cs typeface="Times New Roman"/>
                      </a:endParaRPr>
                    </a:p>
                  </a:txBody>
                  <a:tcPr marL="63114" marR="63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spcAft>
                          <a:spcPts val="0"/>
                        </a:spcAft>
                      </a:pPr>
                      <a:r>
                        <a:rPr lang="uk-UA" sz="1600" dirty="0">
                          <a:solidFill>
                            <a:srgbClr val="000000"/>
                          </a:solidFill>
                          <a:latin typeface="Times New Roman"/>
                          <a:ea typeface="Calibri"/>
                          <a:cs typeface="Times New Roman"/>
                        </a:rPr>
                        <a:t>штраф від 34 000 до 51 000 грн. або позбавленням права обіймати певні посади чи займатися певною діяльністю на строк до трьох років, або виправними роботами на строк до двох років.</a:t>
                      </a:r>
                      <a:endParaRPr lang="ru-RU" sz="1600" dirty="0">
                        <a:latin typeface="Calibri"/>
                        <a:ea typeface="Calibri"/>
                        <a:cs typeface="Times New Roman"/>
                      </a:endParaRPr>
                    </a:p>
                  </a:txBody>
                  <a:tcPr marL="63114" marR="63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8044484"/>
                  </a:ext>
                </a:extLst>
              </a:tr>
              <a:tr h="23180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spcAft>
                          <a:spcPts val="0"/>
                        </a:spcAft>
                      </a:pPr>
                      <a:r>
                        <a:rPr lang="uk-UA" sz="1400" dirty="0" smtClean="0">
                          <a:latin typeface="Times New Roman"/>
                          <a:ea typeface="Calibri"/>
                          <a:cs typeface="Times New Roman"/>
                        </a:rPr>
                        <a:t>2</a:t>
                      </a:r>
                      <a:endParaRPr lang="ru-RU" sz="1400" dirty="0">
                        <a:latin typeface="Calibri"/>
                        <a:ea typeface="Calibri"/>
                        <a:cs typeface="Times New Roman"/>
                      </a:endParaRPr>
                    </a:p>
                  </a:txBody>
                  <a:tcPr marL="63114" marR="63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spcAft>
                          <a:spcPts val="0"/>
                        </a:spcAft>
                      </a:pPr>
                      <a:r>
                        <a:rPr lang="uk-UA" sz="1600">
                          <a:latin typeface="Times New Roman"/>
                          <a:ea typeface="Calibri"/>
                          <a:cs typeface="Times New Roman"/>
                        </a:rPr>
                        <a:t>Частина друга статті 172 КК</a:t>
                      </a:r>
                      <a:endParaRPr lang="ru-RU" sz="1600">
                        <a:latin typeface="Calibri"/>
                        <a:ea typeface="Calibri"/>
                        <a:cs typeface="Times New Roman"/>
                      </a:endParaRPr>
                    </a:p>
                  </a:txBody>
                  <a:tcPr marL="63114" marR="63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spcAft>
                          <a:spcPts val="0"/>
                        </a:spcAft>
                      </a:pPr>
                      <a:r>
                        <a:rPr lang="uk-UA" sz="1600" dirty="0">
                          <a:solidFill>
                            <a:srgbClr val="000000"/>
                          </a:solidFill>
                          <a:latin typeface="Times New Roman"/>
                          <a:ea typeface="Calibri"/>
                          <a:cs typeface="Times New Roman"/>
                        </a:rPr>
                        <a:t>Ті самі дії, якщо вони вчинені повторно, або щодо неповнолітнього, вагітної жінки, одинокого батька, матері або особи, яка їх замінює і виховує дитину віком до 14 років або дитину-інваліда</a:t>
                      </a:r>
                      <a:endParaRPr lang="ru-RU" sz="1600" dirty="0">
                        <a:latin typeface="Calibri"/>
                        <a:ea typeface="Calibri"/>
                        <a:cs typeface="Times New Roman"/>
                      </a:endParaRPr>
                    </a:p>
                  </a:txBody>
                  <a:tcPr marL="63114" marR="63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spcAft>
                          <a:spcPts val="0"/>
                        </a:spcAft>
                      </a:pPr>
                      <a:r>
                        <a:rPr lang="uk-UA" sz="1600" dirty="0">
                          <a:solidFill>
                            <a:srgbClr val="000000"/>
                          </a:solidFill>
                          <a:latin typeface="Times New Roman"/>
                          <a:ea typeface="Calibri"/>
                          <a:cs typeface="Times New Roman"/>
                        </a:rPr>
                        <a:t>Штраф від 51 000 до 85 000 або позбавленням права обіймати певні посади чи займатися певною діяльністю на строк до п’яти років, або виправними роботами на строк до двох років, або арештом на строк до шести місяців</a:t>
                      </a:r>
                      <a:endParaRPr lang="ru-RU" sz="1600" dirty="0">
                        <a:latin typeface="Calibri"/>
                        <a:ea typeface="Calibri"/>
                        <a:cs typeface="Times New Roman"/>
                      </a:endParaRPr>
                    </a:p>
                  </a:txBody>
                  <a:tcPr marL="63114" marR="631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6325173"/>
                  </a:ext>
                </a:extLst>
              </a:tr>
            </a:tbl>
          </a:graphicData>
        </a:graphic>
      </p:graphicFrame>
    </p:spTree>
    <p:extLst>
      <p:ext uri="{BB962C8B-B14F-4D97-AF65-F5344CB8AC3E}">
        <p14:creationId xmlns:p14="http://schemas.microsoft.com/office/powerpoint/2010/main" val="1403277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387471"/>
            <a:ext cx="91059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Кримінальна відповідальність</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graphicFrame>
        <p:nvGraphicFramePr>
          <p:cNvPr id="3" name="Таблица 2"/>
          <p:cNvGraphicFramePr>
            <a:graphicFrameLocks noGrp="1"/>
          </p:cNvGraphicFramePr>
          <p:nvPr>
            <p:extLst/>
          </p:nvPr>
        </p:nvGraphicFramePr>
        <p:xfrm>
          <a:off x="1272915" y="1420891"/>
          <a:ext cx="10359452" cy="3792538"/>
        </p:xfrm>
        <a:graphic>
          <a:graphicData uri="http://schemas.openxmlformats.org/drawingml/2006/table">
            <a:tbl>
              <a:tblPr/>
              <a:tblGrid>
                <a:gridCol w="590247">
                  <a:extLst>
                    <a:ext uri="{9D8B030D-6E8A-4147-A177-3AD203B41FA5}">
                      <a16:colId xmlns:a16="http://schemas.microsoft.com/office/drawing/2014/main" val="4142188504"/>
                    </a:ext>
                  </a:extLst>
                </a:gridCol>
                <a:gridCol w="2401514">
                  <a:extLst>
                    <a:ext uri="{9D8B030D-6E8A-4147-A177-3AD203B41FA5}">
                      <a16:colId xmlns:a16="http://schemas.microsoft.com/office/drawing/2014/main" val="440674897"/>
                    </a:ext>
                  </a:extLst>
                </a:gridCol>
                <a:gridCol w="4521414">
                  <a:extLst>
                    <a:ext uri="{9D8B030D-6E8A-4147-A177-3AD203B41FA5}">
                      <a16:colId xmlns:a16="http://schemas.microsoft.com/office/drawing/2014/main" val="2526847747"/>
                    </a:ext>
                  </a:extLst>
                </a:gridCol>
                <a:gridCol w="2846277">
                  <a:extLst>
                    <a:ext uri="{9D8B030D-6E8A-4147-A177-3AD203B41FA5}">
                      <a16:colId xmlns:a16="http://schemas.microsoft.com/office/drawing/2014/main" val="1572486491"/>
                    </a:ext>
                  </a:extLst>
                </a:gridCol>
              </a:tblGrid>
              <a:tr h="2430310">
                <a:tc>
                  <a:txBody>
                    <a:bodyPr/>
                    <a:lstStyle/>
                    <a:p>
                      <a:pPr>
                        <a:lnSpc>
                          <a:spcPct val="115000"/>
                        </a:lnSpc>
                        <a:spcAft>
                          <a:spcPts val="0"/>
                        </a:spcAft>
                      </a:pPr>
                      <a:r>
                        <a:rPr lang="uk-UA" sz="1600" dirty="0" smtClean="0">
                          <a:latin typeface="Times New Roman"/>
                          <a:ea typeface="Calibri"/>
                          <a:cs typeface="Times New Roman"/>
                        </a:rPr>
                        <a:t>3</a:t>
                      </a:r>
                      <a:endParaRPr lang="ru-RU" sz="1600" dirty="0">
                        <a:latin typeface="Calibri"/>
                        <a:ea typeface="Calibri"/>
                        <a:cs typeface="Times New Roman"/>
                      </a:endParaRPr>
                    </a:p>
                  </a:txBody>
                  <a:tcPr marL="66042" marR="66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latin typeface="Times New Roman"/>
                          <a:ea typeface="Calibri"/>
                          <a:cs typeface="Times New Roman"/>
                        </a:rPr>
                        <a:t>Частина перша статті 173 КК</a:t>
                      </a:r>
                      <a:endParaRPr lang="ru-RU" sz="1600" dirty="0">
                        <a:latin typeface="Calibri"/>
                        <a:ea typeface="Calibri"/>
                        <a:cs typeface="Times New Roman"/>
                      </a:endParaRPr>
                    </a:p>
                  </a:txBody>
                  <a:tcPr marL="66042" marR="66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noProof="0" dirty="0" smtClean="0">
                          <a:solidFill>
                            <a:srgbClr val="000000"/>
                          </a:solidFill>
                          <a:latin typeface="Times New Roman"/>
                          <a:ea typeface="Calibri"/>
                          <a:cs typeface="Times New Roman"/>
                        </a:rPr>
                        <a:t>Грубе порушення угоди про працю службовою особою підприємства, установи, організації незалежно від форми власності, а також окремим громадянином або уповноваженою ними особою шляхом обману чи зловживання довірою або примусом до виконання роботи, не обумовленої угодою</a:t>
                      </a:r>
                      <a:endParaRPr lang="uk-UA" sz="1600" noProof="0" dirty="0">
                        <a:latin typeface="Calibri"/>
                        <a:ea typeface="Calibri"/>
                        <a:cs typeface="Times New Roman"/>
                      </a:endParaRPr>
                    </a:p>
                  </a:txBody>
                  <a:tcPr marL="66042" marR="66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solidFill>
                            <a:srgbClr val="000000"/>
                          </a:solidFill>
                          <a:latin typeface="Times New Roman"/>
                          <a:ea typeface="Calibri"/>
                          <a:cs typeface="Times New Roman"/>
                        </a:rPr>
                        <a:t>Штраф до 850 грн. </a:t>
                      </a:r>
                      <a:r>
                        <a:rPr lang="uk-UA" sz="1600" noProof="0" dirty="0" smtClean="0">
                          <a:solidFill>
                            <a:srgbClr val="000000"/>
                          </a:solidFill>
                          <a:latin typeface="Times New Roman"/>
                          <a:ea typeface="Calibri"/>
                          <a:cs typeface="Times New Roman"/>
                        </a:rPr>
                        <a:t>або позбавленням права обіймати певні посади чи займатися певною діяльністю на строк до п'яти років, або арештом на строк до шести місяців, або обмеженням волі на строк до двох років</a:t>
                      </a:r>
                      <a:endParaRPr lang="uk-UA" sz="1600" noProof="0" dirty="0">
                        <a:latin typeface="Calibri"/>
                        <a:ea typeface="Calibri"/>
                        <a:cs typeface="Times New Roman"/>
                      </a:endParaRPr>
                    </a:p>
                  </a:txBody>
                  <a:tcPr marL="66042" marR="66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3082923"/>
                  </a:ext>
                </a:extLst>
              </a:tr>
              <a:tr h="1362228">
                <a:tc>
                  <a:txBody>
                    <a:bodyPr/>
                    <a:lstStyle/>
                    <a:p>
                      <a:pPr>
                        <a:lnSpc>
                          <a:spcPct val="115000"/>
                        </a:lnSpc>
                        <a:spcAft>
                          <a:spcPts val="0"/>
                        </a:spcAft>
                      </a:pPr>
                      <a:r>
                        <a:rPr lang="uk-UA" sz="1600" dirty="0" smtClean="0">
                          <a:latin typeface="Times New Roman"/>
                          <a:ea typeface="Calibri"/>
                          <a:cs typeface="Times New Roman"/>
                        </a:rPr>
                        <a:t>4</a:t>
                      </a:r>
                      <a:endParaRPr lang="ru-RU" sz="1600" dirty="0">
                        <a:latin typeface="Calibri"/>
                        <a:ea typeface="Calibri"/>
                        <a:cs typeface="Times New Roman"/>
                      </a:endParaRPr>
                    </a:p>
                  </a:txBody>
                  <a:tcPr marL="66042" marR="66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Times New Roman"/>
                          <a:ea typeface="Calibri"/>
                          <a:cs typeface="Times New Roman"/>
                        </a:rPr>
                        <a:t>Частина друга статті 173 КК</a:t>
                      </a:r>
                      <a:endParaRPr lang="ru-RU" sz="1600">
                        <a:latin typeface="Calibri"/>
                        <a:ea typeface="Calibri"/>
                        <a:cs typeface="Times New Roman"/>
                      </a:endParaRPr>
                    </a:p>
                  </a:txBody>
                  <a:tcPr marL="66042" marR="66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noProof="0" dirty="0" smtClean="0">
                          <a:solidFill>
                            <a:srgbClr val="000000"/>
                          </a:solidFill>
                          <a:latin typeface="Times New Roman"/>
                          <a:ea typeface="Calibri"/>
                          <a:cs typeface="Times New Roman"/>
                        </a:rPr>
                        <a:t>Ті самі дії, вчинені стосовно громадянина, з яким укладена угода щодо його роботи за межами України</a:t>
                      </a:r>
                      <a:endParaRPr lang="uk-UA" sz="1600" noProof="0" dirty="0">
                        <a:latin typeface="Calibri"/>
                        <a:ea typeface="Calibri"/>
                        <a:cs typeface="Times New Roman"/>
                      </a:endParaRPr>
                    </a:p>
                  </a:txBody>
                  <a:tcPr marL="66042" marR="66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solidFill>
                            <a:srgbClr val="000000"/>
                          </a:solidFill>
                          <a:latin typeface="Times New Roman"/>
                          <a:ea typeface="Calibri"/>
                          <a:cs typeface="Times New Roman"/>
                        </a:rPr>
                        <a:t>Штраф від 850 до 1700 грн.</a:t>
                      </a:r>
                      <a:r>
                        <a:rPr lang="ru-RU" sz="1600" dirty="0">
                          <a:solidFill>
                            <a:srgbClr val="000000"/>
                          </a:solidFill>
                          <a:latin typeface="Times New Roman"/>
                          <a:ea typeface="Calibri"/>
                          <a:cs typeface="Times New Roman"/>
                        </a:rPr>
                        <a:t> </a:t>
                      </a:r>
                      <a:r>
                        <a:rPr lang="uk-UA" sz="1600" noProof="0" dirty="0" smtClean="0">
                          <a:solidFill>
                            <a:srgbClr val="000000"/>
                          </a:solidFill>
                          <a:latin typeface="Times New Roman"/>
                          <a:ea typeface="Calibri"/>
                          <a:cs typeface="Times New Roman"/>
                        </a:rPr>
                        <a:t>або обмеженням волі на строк до трьох років</a:t>
                      </a:r>
                      <a:endParaRPr lang="uk-UA" sz="1600" noProof="0" dirty="0">
                        <a:latin typeface="Calibri"/>
                        <a:ea typeface="Calibri"/>
                        <a:cs typeface="Times New Roman"/>
                      </a:endParaRPr>
                    </a:p>
                  </a:txBody>
                  <a:tcPr marL="66042" marR="66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971781"/>
                  </a:ext>
                </a:extLst>
              </a:tr>
            </a:tbl>
          </a:graphicData>
        </a:graphic>
      </p:graphicFrame>
    </p:spTree>
    <p:extLst>
      <p:ext uri="{BB962C8B-B14F-4D97-AF65-F5344CB8AC3E}">
        <p14:creationId xmlns:p14="http://schemas.microsoft.com/office/powerpoint/2010/main" val="4255252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387471"/>
            <a:ext cx="91059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Кримінальна відповідальність</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graphicFrame>
        <p:nvGraphicFramePr>
          <p:cNvPr id="3" name="Таблица 2"/>
          <p:cNvGraphicFramePr>
            <a:graphicFrameLocks noGrp="1"/>
          </p:cNvGraphicFramePr>
          <p:nvPr>
            <p:extLst/>
          </p:nvPr>
        </p:nvGraphicFramePr>
        <p:xfrm>
          <a:off x="1182974" y="1244184"/>
          <a:ext cx="10494364" cy="4695694"/>
        </p:xfrm>
        <a:graphic>
          <a:graphicData uri="http://schemas.openxmlformats.org/drawingml/2006/table">
            <a:tbl>
              <a:tblPr/>
              <a:tblGrid>
                <a:gridCol w="597305">
                  <a:extLst>
                    <a:ext uri="{9D8B030D-6E8A-4147-A177-3AD203B41FA5}">
                      <a16:colId xmlns:a16="http://schemas.microsoft.com/office/drawing/2014/main" val="3992658750"/>
                    </a:ext>
                  </a:extLst>
                </a:gridCol>
                <a:gridCol w="2027223">
                  <a:extLst>
                    <a:ext uri="{9D8B030D-6E8A-4147-A177-3AD203B41FA5}">
                      <a16:colId xmlns:a16="http://schemas.microsoft.com/office/drawing/2014/main" val="2845714496"/>
                    </a:ext>
                  </a:extLst>
                </a:gridCol>
                <a:gridCol w="4152275">
                  <a:extLst>
                    <a:ext uri="{9D8B030D-6E8A-4147-A177-3AD203B41FA5}">
                      <a16:colId xmlns:a16="http://schemas.microsoft.com/office/drawing/2014/main" val="537644253"/>
                    </a:ext>
                  </a:extLst>
                </a:gridCol>
                <a:gridCol w="3717561">
                  <a:extLst>
                    <a:ext uri="{9D8B030D-6E8A-4147-A177-3AD203B41FA5}">
                      <a16:colId xmlns:a16="http://schemas.microsoft.com/office/drawing/2014/main" val="2479363107"/>
                    </a:ext>
                  </a:extLst>
                </a:gridCol>
              </a:tblGrid>
              <a:tr h="2511614">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5</a:t>
                      </a:r>
                      <a:endParaRPr kumimoji="0" lang="ru-RU" altLang="ru-RU"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Arial" panose="020B0604020202020204" pitchFamily="34" charset="0"/>
                      </a:endParaRPr>
                    </a:p>
                  </a:txBody>
                  <a:tcPr marL="64440" marR="644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Частина перша статті 175 КК</a:t>
                      </a:r>
                      <a:endParaRPr kumimoji="0" lang="ru-RU" altLang="ru-RU"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Arial" panose="020B0604020202020204" pitchFamily="34" charset="0"/>
                      </a:endParaRPr>
                    </a:p>
                  </a:txBody>
                  <a:tcPr marL="64440" marR="644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192088"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192088" algn="just" defTabSz="914400" rtl="0" eaLnBrk="1" fontAlgn="base" latinLnBrk="0" hangingPunct="1">
                        <a:lnSpc>
                          <a:spcPct val="100000"/>
                        </a:lnSpc>
                        <a:spcBef>
                          <a:spcPct val="0"/>
                        </a:spcBef>
                        <a:spcAft>
                          <a:spcPts val="500"/>
                        </a:spcAft>
                        <a:buClrTx/>
                        <a:buSzTx/>
                        <a:buFontTx/>
                        <a:buNone/>
                        <a:tabLst/>
                      </a:pPr>
                      <a:r>
                        <a:rPr kumimoji="0" lang="uk-UA" altLang="ru-RU"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Безпідставна невиплата заробітної плати, стипендії, пенсії чи іншої установленої законом виплати громадянам більш як за один місяць, вчинена умисно керівником підприємства, установи або організації незалежно від форми власності чи громадянином - суб'єктом підприємницької діяльності, -</a:t>
                      </a:r>
                      <a:endParaRPr kumimoji="0" lang="ru-RU" altLang="ru-RU"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64440" marR="644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k-UA" altLang="ru-RU" sz="16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Штраф від 8500 до 17000 грн.  або виправними роботами на строк до двох років, або позбавленням волі на строк до двох років, з позбавленням права обіймати певні посади чи займатися певною діяльністю на строк до трьох років.</a:t>
                      </a:r>
                      <a:endParaRPr kumimoji="0" lang="ru-RU" altLang="ru-RU"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Arial" panose="020B0604020202020204" pitchFamily="34" charset="0"/>
                      </a:endParaRPr>
                    </a:p>
                  </a:txBody>
                  <a:tcPr marL="64440" marR="644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77897205"/>
                  </a:ext>
                </a:extLst>
              </a:tr>
              <a:tr h="2184080">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6</a:t>
                      </a:r>
                      <a:endParaRPr kumimoji="0" lang="ru-RU" altLang="ru-RU"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Arial" panose="020B0604020202020204" pitchFamily="34" charset="0"/>
                      </a:endParaRPr>
                    </a:p>
                  </a:txBody>
                  <a:tcPr marL="64440" marR="644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uk-UA" altLang="ru-RU" sz="16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rPr>
                        <a:t>Частина друга статті 175 КК</a:t>
                      </a:r>
                      <a:endParaRPr kumimoji="0" lang="ru-RU" altLang="ru-RU" sz="16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Arial" panose="020B0604020202020204" pitchFamily="34" charset="0"/>
                      </a:endParaRPr>
                    </a:p>
                  </a:txBody>
                  <a:tcPr marL="64440" marR="644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192088"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192088" algn="just" defTabSz="914400" rtl="0" eaLnBrk="1" fontAlgn="base" latinLnBrk="0" hangingPunct="1">
                        <a:lnSpc>
                          <a:spcPct val="100000"/>
                        </a:lnSpc>
                        <a:spcBef>
                          <a:spcPct val="0"/>
                        </a:spcBef>
                        <a:spcAft>
                          <a:spcPct val="0"/>
                        </a:spcAft>
                        <a:buClrTx/>
                        <a:buSzTx/>
                        <a:buFontTx/>
                        <a:buNone/>
                        <a:tabLst/>
                      </a:pPr>
                      <a:r>
                        <a:rPr kumimoji="0" lang="ru-RU" altLang="ru-RU" sz="1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2. Те саме діяння, якщо воно було вчинене внаслідок нецільового використання коштів, призначених для виплати заробітної плати, стипендії, пенсії та інших встановлених законом виплат, -</a:t>
                      </a:r>
                      <a:endParaRPr kumimoji="0" lang="ru-RU" altLang="ru-RU"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64440" marR="644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192088"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192088" algn="just" defTabSz="914400" rtl="0" eaLnBrk="1" fontAlgn="base" latinLnBrk="0" hangingPunct="1">
                        <a:lnSpc>
                          <a:spcPct val="100000"/>
                        </a:lnSpc>
                        <a:spcBef>
                          <a:spcPct val="0"/>
                        </a:spcBef>
                        <a:spcAft>
                          <a:spcPct val="0"/>
                        </a:spcAft>
                        <a:buClrTx/>
                        <a:buSzTx/>
                        <a:buFontTx/>
                        <a:buNone/>
                        <a:tabLst/>
                      </a:pPr>
                      <a:r>
                        <a:rPr kumimoji="0" lang="uk-UA" altLang="ru-RU" sz="1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sym typeface="Arial" panose="020B0604020202020204" pitchFamily="34" charset="0"/>
                        </a:rPr>
                        <a:t>Штраф від 17000 до 25500 грн. або обмеженням волі на строк до трьох років, або позбавленням волі на строк до п'яти років, з позбавленням права обіймати певні посади чи займатися певною діяльністю на строк до трьох років.</a:t>
                      </a:r>
                      <a:endParaRPr kumimoji="0" lang="ru-RU" altLang="ru-RU"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sym typeface="Arial" panose="020B0604020202020204" pitchFamily="34" charset="0"/>
                      </a:endParaRPr>
                    </a:p>
                  </a:txBody>
                  <a:tcPr marL="64440" marR="6444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133332"/>
                  </a:ext>
                </a:extLst>
              </a:tr>
            </a:tbl>
          </a:graphicData>
        </a:graphic>
      </p:graphicFrame>
    </p:spTree>
    <p:extLst>
      <p:ext uri="{BB962C8B-B14F-4D97-AF65-F5344CB8AC3E}">
        <p14:creationId xmlns:p14="http://schemas.microsoft.com/office/powerpoint/2010/main" val="637892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387471"/>
            <a:ext cx="91059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Адміністративна відповідальність</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graphicFrame>
        <p:nvGraphicFramePr>
          <p:cNvPr id="4" name="Таблица 3"/>
          <p:cNvGraphicFramePr>
            <a:graphicFrameLocks noGrp="1"/>
          </p:cNvGraphicFramePr>
          <p:nvPr>
            <p:extLst/>
          </p:nvPr>
        </p:nvGraphicFramePr>
        <p:xfrm>
          <a:off x="1066801" y="1121087"/>
          <a:ext cx="10565566" cy="5135945"/>
        </p:xfrm>
        <a:graphic>
          <a:graphicData uri="http://schemas.openxmlformats.org/drawingml/2006/table">
            <a:tbl>
              <a:tblPr/>
              <a:tblGrid>
                <a:gridCol w="601991">
                  <a:extLst>
                    <a:ext uri="{9D8B030D-6E8A-4147-A177-3AD203B41FA5}">
                      <a16:colId xmlns:a16="http://schemas.microsoft.com/office/drawing/2014/main" val="2749016996"/>
                    </a:ext>
                  </a:extLst>
                </a:gridCol>
                <a:gridCol w="1883877">
                  <a:extLst>
                    <a:ext uri="{9D8B030D-6E8A-4147-A177-3AD203B41FA5}">
                      <a16:colId xmlns:a16="http://schemas.microsoft.com/office/drawing/2014/main" val="3819721131"/>
                    </a:ext>
                  </a:extLst>
                </a:gridCol>
                <a:gridCol w="6520721">
                  <a:extLst>
                    <a:ext uri="{9D8B030D-6E8A-4147-A177-3AD203B41FA5}">
                      <a16:colId xmlns:a16="http://schemas.microsoft.com/office/drawing/2014/main" val="3194456898"/>
                    </a:ext>
                  </a:extLst>
                </a:gridCol>
                <a:gridCol w="1558977">
                  <a:extLst>
                    <a:ext uri="{9D8B030D-6E8A-4147-A177-3AD203B41FA5}">
                      <a16:colId xmlns:a16="http://schemas.microsoft.com/office/drawing/2014/main" val="2391635537"/>
                    </a:ext>
                  </a:extLst>
                </a:gridCol>
              </a:tblGrid>
              <a:tr h="245362">
                <a:tc gridSpan="4">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15000"/>
                        </a:lnSpc>
                        <a:spcAft>
                          <a:spcPts val="0"/>
                        </a:spcAft>
                      </a:pPr>
                      <a:r>
                        <a:rPr lang="uk-UA" sz="2000" b="1" dirty="0">
                          <a:latin typeface="Times New Roman" pitchFamily="18" charset="0"/>
                          <a:ea typeface="Calibri"/>
                          <a:cs typeface="Times New Roman" pitchFamily="18" charset="0"/>
                        </a:rPr>
                        <a:t>Кодекс України про адміністративні правопорушення</a:t>
                      </a:r>
                      <a:endParaRPr lang="ru-RU" sz="2000" dirty="0">
                        <a:latin typeface="Times New Roman" pitchFamily="18" charset="0"/>
                        <a:ea typeface="Calibri"/>
                        <a:cs typeface="Times New Roman" pitchFamily="18" charset="0"/>
                      </a:endParaRPr>
                    </a:p>
                  </a:txBody>
                  <a:tcPr marL="57617" marR="57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54440553"/>
                  </a:ext>
                </a:extLst>
              </a:tr>
              <a:tr h="47854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spcAft>
                          <a:spcPts val="0"/>
                        </a:spcAft>
                      </a:pPr>
                      <a:r>
                        <a:rPr lang="uk-UA" sz="1600" dirty="0" smtClean="0">
                          <a:latin typeface="Times New Roman" pitchFamily="18" charset="0"/>
                          <a:ea typeface="Calibri"/>
                          <a:cs typeface="Times New Roman" pitchFamily="18" charset="0"/>
                        </a:rPr>
                        <a:t>1</a:t>
                      </a:r>
                      <a:endParaRPr lang="ru-RU" sz="1600" dirty="0">
                        <a:latin typeface="Times New Roman" pitchFamily="18" charset="0"/>
                        <a:ea typeface="Calibri"/>
                        <a:cs typeface="Times New Roman" pitchFamily="18" charset="0"/>
                      </a:endParaRPr>
                    </a:p>
                  </a:txBody>
                  <a:tcPr marL="57617" marR="57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spcAft>
                          <a:spcPts val="0"/>
                        </a:spcAft>
                      </a:pPr>
                      <a:r>
                        <a:rPr lang="uk-UA" sz="1600" dirty="0">
                          <a:latin typeface="Times New Roman" pitchFamily="18" charset="0"/>
                          <a:ea typeface="Calibri"/>
                          <a:cs typeface="Times New Roman" pitchFamily="18" charset="0"/>
                        </a:rPr>
                        <a:t>Частина перша статті 41 </a:t>
                      </a:r>
                      <a:r>
                        <a:rPr lang="uk-UA" sz="1600" dirty="0" err="1">
                          <a:latin typeface="Times New Roman" pitchFamily="18" charset="0"/>
                          <a:ea typeface="Calibri"/>
                          <a:cs typeface="Times New Roman" pitchFamily="18" charset="0"/>
                        </a:rPr>
                        <a:t>КУпАП</a:t>
                      </a:r>
                      <a:endParaRPr lang="ru-RU" sz="1600" dirty="0">
                        <a:latin typeface="Times New Roman" pitchFamily="18" charset="0"/>
                        <a:ea typeface="Calibri"/>
                        <a:cs typeface="Times New Roman" pitchFamily="18" charset="0"/>
                      </a:endParaRPr>
                    </a:p>
                  </a:txBody>
                  <a:tcPr marL="57617" marR="57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spcAft>
                          <a:spcPts val="0"/>
                        </a:spcAft>
                      </a:pPr>
                      <a:r>
                        <a:rPr lang="uk-UA" sz="1600" dirty="0">
                          <a:latin typeface="Times New Roman" pitchFamily="18" charset="0"/>
                          <a:ea typeface="Calibri"/>
                          <a:cs typeface="Times New Roman" pitchFamily="18" charset="0"/>
                        </a:rPr>
                        <a:t>Порушення встановлених термінів виплати пенсій, стипендій, заробітної плати, виплата їх не в повному обсязі, терміну надання посадовими особами підприємств, установ, організацій незалежно від форми власності та фізичними особами - підприємцями працівникам, у тому числі колишнім, на їхню вимогу документів стосовно їх трудової діяльності на даному підприємстві, в установі, організації чи у фізичної особи - підприємця, необхідних для призначення пенсії (про стаж, заробітну плату тощо), визначеного</a:t>
                      </a:r>
                      <a:r>
                        <a:rPr lang="ru-RU" sz="1600" dirty="0">
                          <a:latin typeface="Times New Roman" pitchFamily="18" charset="0"/>
                          <a:ea typeface="Calibri"/>
                          <a:cs typeface="Times New Roman" pitchFamily="18" charset="0"/>
                        </a:rPr>
                        <a:t> </a:t>
                      </a:r>
                      <a:r>
                        <a:rPr lang="uk-UA" sz="1600" u="none" strike="noStrike" dirty="0">
                          <a:solidFill>
                            <a:srgbClr val="0000FF"/>
                          </a:solidFill>
                          <a:latin typeface="Times New Roman" pitchFamily="18" charset="0"/>
                          <a:ea typeface="Calibri"/>
                          <a:cs typeface="Times New Roman" pitchFamily="18" charset="0"/>
                          <a:hlinkClick r:id="rId3"/>
                        </a:rPr>
                        <a:t>Законом України</a:t>
                      </a:r>
                      <a:r>
                        <a:rPr lang="ru-RU" sz="1600" dirty="0">
                          <a:latin typeface="Times New Roman" pitchFamily="18" charset="0"/>
                          <a:ea typeface="Calibri"/>
                          <a:cs typeface="Times New Roman" pitchFamily="18" charset="0"/>
                        </a:rPr>
                        <a:t> </a:t>
                      </a:r>
                      <a:r>
                        <a:rPr lang="uk-UA" sz="1600" dirty="0">
                          <a:latin typeface="Times New Roman" pitchFamily="18" charset="0"/>
                          <a:ea typeface="Calibri"/>
                          <a:cs typeface="Times New Roman" pitchFamily="18" charset="0"/>
                        </a:rPr>
                        <a:t>"Про звернення громадян", або надання зазначених документів, що містять недостовірні дані, порушення терміну проведення атестації робочих місць за умовами праці та порядку її проведення, а також інші порушення вимог законодавства про працю</a:t>
                      </a:r>
                      <a:endParaRPr lang="ru-RU" sz="1600" dirty="0">
                        <a:latin typeface="Times New Roman" pitchFamily="18" charset="0"/>
                        <a:ea typeface="Calibri"/>
                        <a:cs typeface="Times New Roman" pitchFamily="18" charset="0"/>
                      </a:endParaRPr>
                    </a:p>
                  </a:txBody>
                  <a:tcPr marL="57617" marR="57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15000"/>
                        </a:lnSpc>
                        <a:spcAft>
                          <a:spcPts val="0"/>
                        </a:spcAft>
                      </a:pPr>
                      <a:r>
                        <a:rPr lang="uk-UA" sz="1600" dirty="0">
                          <a:latin typeface="Times New Roman" pitchFamily="18" charset="0"/>
                          <a:ea typeface="Calibri"/>
                          <a:cs typeface="Times New Roman" pitchFamily="18" charset="0"/>
                        </a:rPr>
                        <a:t>Штраф от 510 до 1700 грн.</a:t>
                      </a:r>
                      <a:endParaRPr lang="ru-RU" sz="1600" dirty="0">
                        <a:latin typeface="Times New Roman" pitchFamily="18" charset="0"/>
                        <a:ea typeface="Calibri"/>
                        <a:cs typeface="Times New Roman" pitchFamily="18" charset="0"/>
                      </a:endParaRPr>
                    </a:p>
                  </a:txBody>
                  <a:tcPr marL="57617" marR="57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123735"/>
                  </a:ext>
                </a:extLst>
              </a:tr>
            </a:tbl>
          </a:graphicData>
        </a:graphic>
      </p:graphicFrame>
    </p:spTree>
    <p:extLst>
      <p:ext uri="{BB962C8B-B14F-4D97-AF65-F5344CB8AC3E}">
        <p14:creationId xmlns:p14="http://schemas.microsoft.com/office/powerpoint/2010/main" val="3753800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387471"/>
            <a:ext cx="91059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Адміністративна відповідальність</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graphicFrame>
        <p:nvGraphicFramePr>
          <p:cNvPr id="6" name="Таблица 5"/>
          <p:cNvGraphicFramePr>
            <a:graphicFrameLocks noGrp="1"/>
          </p:cNvGraphicFramePr>
          <p:nvPr>
            <p:extLst/>
          </p:nvPr>
        </p:nvGraphicFramePr>
        <p:xfrm>
          <a:off x="1212273" y="1335174"/>
          <a:ext cx="10483735" cy="4625975"/>
        </p:xfrm>
        <a:graphic>
          <a:graphicData uri="http://schemas.openxmlformats.org/drawingml/2006/table">
            <a:tbl>
              <a:tblPr/>
              <a:tblGrid>
                <a:gridCol w="597329">
                  <a:extLst>
                    <a:ext uri="{9D8B030D-6E8A-4147-A177-3AD203B41FA5}">
                      <a16:colId xmlns:a16="http://schemas.microsoft.com/office/drawing/2014/main" val="2132225498"/>
                    </a:ext>
                  </a:extLst>
                </a:gridCol>
                <a:gridCol w="2430324">
                  <a:extLst>
                    <a:ext uri="{9D8B030D-6E8A-4147-A177-3AD203B41FA5}">
                      <a16:colId xmlns:a16="http://schemas.microsoft.com/office/drawing/2014/main" val="2954158694"/>
                    </a:ext>
                  </a:extLst>
                </a:gridCol>
                <a:gridCol w="6234110">
                  <a:extLst>
                    <a:ext uri="{9D8B030D-6E8A-4147-A177-3AD203B41FA5}">
                      <a16:colId xmlns:a16="http://schemas.microsoft.com/office/drawing/2014/main" val="1696911889"/>
                    </a:ext>
                  </a:extLst>
                </a:gridCol>
                <a:gridCol w="1221972">
                  <a:extLst>
                    <a:ext uri="{9D8B030D-6E8A-4147-A177-3AD203B41FA5}">
                      <a16:colId xmlns:a16="http://schemas.microsoft.com/office/drawing/2014/main" val="2676388599"/>
                    </a:ext>
                  </a:extLst>
                </a:gridCol>
              </a:tblGrid>
              <a:tr h="2077085">
                <a:tc>
                  <a:txBody>
                    <a:bodyPr/>
                    <a:lstStyle/>
                    <a:p>
                      <a:pPr>
                        <a:lnSpc>
                          <a:spcPct val="115000"/>
                        </a:lnSpc>
                        <a:spcAft>
                          <a:spcPts val="0"/>
                        </a:spcAft>
                      </a:pPr>
                      <a:r>
                        <a:rPr lang="uk-UA" sz="1600" dirty="0" smtClean="0">
                          <a:latin typeface="Times New Roman"/>
                          <a:ea typeface="Calibri"/>
                          <a:cs typeface="Times New Roman"/>
                        </a:rPr>
                        <a:t>2</a:t>
                      </a:r>
                      <a:endParaRPr lang="ru-RU" sz="1600" dirty="0">
                        <a:latin typeface="Calibri"/>
                        <a:ea typeface="Calibri"/>
                        <a:cs typeface="Times New Roman"/>
                      </a:endParaRPr>
                    </a:p>
                  </a:txBody>
                  <a:tcPr marL="66042" marR="66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latin typeface="Times New Roman"/>
                          <a:ea typeface="Calibri"/>
                          <a:cs typeface="Times New Roman"/>
                        </a:rPr>
                        <a:t>Частина друга статті 41 </a:t>
                      </a:r>
                      <a:r>
                        <a:rPr lang="uk-UA" sz="1600" dirty="0" err="1">
                          <a:latin typeface="Times New Roman"/>
                          <a:ea typeface="Calibri"/>
                          <a:cs typeface="Times New Roman"/>
                        </a:rPr>
                        <a:t>КУпАП</a:t>
                      </a:r>
                      <a:endParaRPr lang="ru-RU" sz="1600" dirty="0">
                        <a:latin typeface="Calibri"/>
                        <a:ea typeface="Calibri"/>
                        <a:cs typeface="Times New Roman"/>
                      </a:endParaRPr>
                    </a:p>
                  </a:txBody>
                  <a:tcPr marL="66042" marR="66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latin typeface="Times New Roman"/>
                          <a:ea typeface="Calibri"/>
                          <a:cs typeface="Times New Roman"/>
                        </a:rPr>
                        <a:t>Повторне протягом року вчинення порушення, передбаченого частиною першою цієї статті, за яке особу вже було піддано адміністративному стягненню, або ті самі діяння, вчинені щодо неповнолітнього, вагітної жінки, одинокого батька, матері або особи, яка їх замінює і виховує дитину віком до 14 років або дитину-інваліда</a:t>
                      </a:r>
                      <a:endParaRPr lang="ru-RU" sz="1600" dirty="0">
                        <a:latin typeface="Calibri"/>
                        <a:ea typeface="Calibri"/>
                        <a:cs typeface="Times New Roman"/>
                      </a:endParaRPr>
                    </a:p>
                  </a:txBody>
                  <a:tcPr marL="66042" marR="66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latin typeface="Times New Roman"/>
                          <a:ea typeface="Calibri"/>
                          <a:cs typeface="Times New Roman"/>
                        </a:rPr>
                        <a:t>Штраф от 1700 до 5100 грн.</a:t>
                      </a:r>
                      <a:endParaRPr lang="ru-RU" sz="1600" dirty="0">
                        <a:latin typeface="Calibri"/>
                        <a:ea typeface="Calibri"/>
                        <a:cs typeface="Times New Roman"/>
                      </a:endParaRPr>
                    </a:p>
                  </a:txBody>
                  <a:tcPr marL="66042" marR="66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155222"/>
                  </a:ext>
                </a:extLst>
              </a:tr>
              <a:tr h="2548890">
                <a:tc>
                  <a:txBody>
                    <a:bodyPr/>
                    <a:lstStyle/>
                    <a:p>
                      <a:pPr>
                        <a:lnSpc>
                          <a:spcPct val="115000"/>
                        </a:lnSpc>
                        <a:spcAft>
                          <a:spcPts val="0"/>
                        </a:spcAft>
                      </a:pPr>
                      <a:r>
                        <a:rPr lang="uk-UA" sz="1600" dirty="0" smtClean="0">
                          <a:latin typeface="Times New Roman"/>
                          <a:ea typeface="Calibri"/>
                          <a:cs typeface="Times New Roman"/>
                        </a:rPr>
                        <a:t>3</a:t>
                      </a:r>
                      <a:endParaRPr lang="ru-RU" sz="1600" dirty="0">
                        <a:latin typeface="Calibri"/>
                        <a:ea typeface="Calibri"/>
                        <a:cs typeface="Times New Roman"/>
                      </a:endParaRPr>
                    </a:p>
                  </a:txBody>
                  <a:tcPr marL="66042" marR="66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a:latin typeface="Times New Roman"/>
                          <a:ea typeface="Calibri"/>
                          <a:cs typeface="Times New Roman"/>
                        </a:rPr>
                        <a:t>Частина третя статті 41 КУпАП</a:t>
                      </a:r>
                      <a:endParaRPr lang="ru-RU" sz="1600">
                        <a:latin typeface="Calibri"/>
                        <a:ea typeface="Calibri"/>
                        <a:cs typeface="Times New Roman"/>
                      </a:endParaRPr>
                    </a:p>
                  </a:txBody>
                  <a:tcPr marL="66042" marR="66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noProof="0" dirty="0" smtClean="0">
                          <a:latin typeface="Times New Roman"/>
                          <a:ea typeface="Calibri"/>
                          <a:cs typeface="Times New Roman"/>
                        </a:rPr>
                        <a:t>Фактичний допуск працівника до роботи без оформлення трудового договору (контракту), допуск до роботи іноземця або особи без громадянства та осіб, стосовно яких прийнято рішення про оформлення документів для вирішення питання щодо надання статусу біженця, на умовах трудового договору (контракту) без дозволу на застосування праці іноземця або особи без громадянства</a:t>
                      </a:r>
                      <a:endParaRPr lang="uk-UA" sz="1600" noProof="0" dirty="0">
                        <a:latin typeface="Calibri"/>
                        <a:ea typeface="Calibri"/>
                        <a:cs typeface="Times New Roman"/>
                      </a:endParaRPr>
                    </a:p>
                  </a:txBody>
                  <a:tcPr marL="66042" marR="66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latin typeface="Times New Roman"/>
                          <a:ea typeface="Calibri"/>
                          <a:cs typeface="Times New Roman"/>
                        </a:rPr>
                        <a:t>Штраф от 8500 до 17000 грн.</a:t>
                      </a:r>
                      <a:endParaRPr lang="ru-RU" sz="1600" dirty="0">
                        <a:latin typeface="Calibri"/>
                        <a:ea typeface="Calibri"/>
                        <a:cs typeface="Times New Roman"/>
                      </a:endParaRPr>
                    </a:p>
                  </a:txBody>
                  <a:tcPr marL="66042" marR="66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473469"/>
                  </a:ext>
                </a:extLst>
              </a:tr>
            </a:tbl>
          </a:graphicData>
        </a:graphic>
      </p:graphicFrame>
    </p:spTree>
    <p:extLst>
      <p:ext uri="{BB962C8B-B14F-4D97-AF65-F5344CB8AC3E}">
        <p14:creationId xmlns:p14="http://schemas.microsoft.com/office/powerpoint/2010/main" val="2257894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387471"/>
            <a:ext cx="91059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Адміністративна відповідальність</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graphicFrame>
        <p:nvGraphicFramePr>
          <p:cNvPr id="3" name="Таблица 2"/>
          <p:cNvGraphicFramePr>
            <a:graphicFrameLocks noGrp="1"/>
          </p:cNvGraphicFramePr>
          <p:nvPr>
            <p:extLst/>
          </p:nvPr>
        </p:nvGraphicFramePr>
        <p:xfrm>
          <a:off x="1187334" y="1443240"/>
          <a:ext cx="10616740" cy="3962400"/>
        </p:xfrm>
        <a:graphic>
          <a:graphicData uri="http://schemas.openxmlformats.org/drawingml/2006/table">
            <a:tbl>
              <a:tblPr/>
              <a:tblGrid>
                <a:gridCol w="604908">
                  <a:extLst>
                    <a:ext uri="{9D8B030D-6E8A-4147-A177-3AD203B41FA5}">
                      <a16:colId xmlns:a16="http://schemas.microsoft.com/office/drawing/2014/main" val="3757414732"/>
                    </a:ext>
                  </a:extLst>
                </a:gridCol>
                <a:gridCol w="2461157">
                  <a:extLst>
                    <a:ext uri="{9D8B030D-6E8A-4147-A177-3AD203B41FA5}">
                      <a16:colId xmlns:a16="http://schemas.microsoft.com/office/drawing/2014/main" val="406834064"/>
                    </a:ext>
                  </a:extLst>
                </a:gridCol>
                <a:gridCol w="5690567">
                  <a:extLst>
                    <a:ext uri="{9D8B030D-6E8A-4147-A177-3AD203B41FA5}">
                      <a16:colId xmlns:a16="http://schemas.microsoft.com/office/drawing/2014/main" val="44200742"/>
                    </a:ext>
                  </a:extLst>
                </a:gridCol>
                <a:gridCol w="1860108">
                  <a:extLst>
                    <a:ext uri="{9D8B030D-6E8A-4147-A177-3AD203B41FA5}">
                      <a16:colId xmlns:a16="http://schemas.microsoft.com/office/drawing/2014/main" val="3788951119"/>
                    </a:ext>
                  </a:extLst>
                </a:gridCol>
              </a:tblGrid>
              <a:tr h="1415143">
                <a:tc>
                  <a:txBody>
                    <a:bodyPr/>
                    <a:lstStyle/>
                    <a:p>
                      <a:pPr>
                        <a:lnSpc>
                          <a:spcPct val="115000"/>
                        </a:lnSpc>
                        <a:spcAft>
                          <a:spcPts val="0"/>
                        </a:spcAft>
                      </a:pPr>
                      <a:r>
                        <a:rPr lang="uk-UA" sz="1600" dirty="0" smtClean="0">
                          <a:latin typeface="Times New Roman"/>
                          <a:ea typeface="Calibri"/>
                          <a:cs typeface="Times New Roman"/>
                        </a:rPr>
                        <a:t>4</a:t>
                      </a:r>
                      <a:endParaRPr lang="ru-RU" sz="1600" dirty="0">
                        <a:latin typeface="Calibri"/>
                        <a:ea typeface="Calibri"/>
                        <a:cs typeface="Times New Roman"/>
                      </a:endParaRPr>
                    </a:p>
                  </a:txBody>
                  <a:tcPr marL="66045" marR="66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latin typeface="Times New Roman"/>
                          <a:ea typeface="Calibri"/>
                          <a:cs typeface="Times New Roman"/>
                        </a:rPr>
                        <a:t>Частина четверта статті 41 </a:t>
                      </a:r>
                      <a:r>
                        <a:rPr lang="uk-UA" sz="1600" dirty="0" err="1" smtClean="0">
                          <a:latin typeface="Times New Roman"/>
                          <a:ea typeface="Calibri"/>
                          <a:cs typeface="Times New Roman"/>
                        </a:rPr>
                        <a:t>КУпАП</a:t>
                      </a:r>
                      <a:endParaRPr lang="ru-RU" sz="1600" dirty="0">
                        <a:latin typeface="Calibri"/>
                        <a:ea typeface="Calibri"/>
                        <a:cs typeface="Times New Roman"/>
                      </a:endParaRPr>
                    </a:p>
                  </a:txBody>
                  <a:tcPr marL="66045" marR="66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latin typeface="Times New Roman"/>
                          <a:ea typeface="Calibri"/>
                          <a:cs typeface="Times New Roman"/>
                        </a:rPr>
                        <a:t>Повторне протягом року вчинення порушення, передбаченого частиною третьою цієї статті, за яке особу вже було піддано адміністративному стягненню</a:t>
                      </a:r>
                      <a:endParaRPr lang="ru-RU" sz="1600">
                        <a:latin typeface="Calibri"/>
                        <a:ea typeface="Calibri"/>
                        <a:cs typeface="Times New Roman"/>
                      </a:endParaRPr>
                    </a:p>
                  </a:txBody>
                  <a:tcPr marL="66045" marR="66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latin typeface="Times New Roman"/>
                          <a:ea typeface="Calibri"/>
                          <a:cs typeface="Times New Roman"/>
                        </a:rPr>
                        <a:t>Штраф от 17000 до 34000 грн.</a:t>
                      </a:r>
                      <a:endParaRPr lang="ru-RU" sz="1600" dirty="0">
                        <a:latin typeface="Calibri"/>
                        <a:ea typeface="Calibri"/>
                        <a:cs typeface="Times New Roman"/>
                      </a:endParaRPr>
                    </a:p>
                  </a:txBody>
                  <a:tcPr marL="66045" marR="66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6244574"/>
                  </a:ext>
                </a:extLst>
              </a:tr>
              <a:tr h="2547257">
                <a:tc>
                  <a:txBody>
                    <a:bodyPr/>
                    <a:lstStyle/>
                    <a:p>
                      <a:pPr>
                        <a:lnSpc>
                          <a:spcPct val="115000"/>
                        </a:lnSpc>
                        <a:spcAft>
                          <a:spcPts val="0"/>
                        </a:spcAft>
                      </a:pPr>
                      <a:r>
                        <a:rPr lang="uk-UA" sz="1600" dirty="0" smtClean="0">
                          <a:latin typeface="Times New Roman"/>
                          <a:ea typeface="Calibri"/>
                          <a:cs typeface="Times New Roman"/>
                        </a:rPr>
                        <a:t>5</a:t>
                      </a:r>
                      <a:endParaRPr lang="ru-RU" sz="1600" dirty="0">
                        <a:latin typeface="Calibri"/>
                        <a:ea typeface="Calibri"/>
                        <a:cs typeface="Times New Roman"/>
                      </a:endParaRPr>
                    </a:p>
                  </a:txBody>
                  <a:tcPr marL="66045" marR="66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latin typeface="Times New Roman"/>
                          <a:ea typeface="Calibri"/>
                          <a:cs typeface="Times New Roman"/>
                        </a:rPr>
                        <a:t>Частина сьома статті 41 </a:t>
                      </a:r>
                      <a:r>
                        <a:rPr lang="uk-UA" sz="1600" dirty="0" err="1" smtClean="0">
                          <a:latin typeface="Times New Roman"/>
                          <a:ea typeface="Calibri"/>
                          <a:cs typeface="Times New Roman"/>
                        </a:rPr>
                        <a:t>КУпАП</a:t>
                      </a:r>
                      <a:endParaRPr lang="ru-RU" sz="1600" dirty="0">
                        <a:latin typeface="Calibri"/>
                        <a:ea typeface="Calibri"/>
                        <a:cs typeface="Times New Roman"/>
                      </a:endParaRPr>
                    </a:p>
                  </a:txBody>
                  <a:tcPr marL="66045" marR="66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latin typeface="Times New Roman"/>
                          <a:ea typeface="Calibri"/>
                          <a:cs typeface="Times New Roman"/>
                        </a:rPr>
                        <a:t>Порушення встановлених законом гарантій та пільг працівникам, які залучаються до виконання обов’язків, передбачених законами України</a:t>
                      </a:r>
                      <a:r>
                        <a:rPr lang="ru-RU" sz="1600" dirty="0">
                          <a:latin typeface="Times New Roman"/>
                          <a:ea typeface="Calibri"/>
                          <a:cs typeface="Times New Roman"/>
                        </a:rPr>
                        <a:t> </a:t>
                      </a:r>
                      <a:r>
                        <a:rPr lang="uk-UA" sz="1600" u="none" strike="noStrike" dirty="0">
                          <a:solidFill>
                            <a:srgbClr val="0000FF"/>
                          </a:solidFill>
                          <a:latin typeface="Times New Roman"/>
                          <a:ea typeface="Calibri"/>
                          <a:cs typeface="Times New Roman"/>
                          <a:hlinkClick r:id="rId3"/>
                        </a:rPr>
                        <a:t>"Про військовий обов’язок і військову службу"</a:t>
                      </a:r>
                      <a:r>
                        <a:rPr lang="uk-UA" sz="1600" dirty="0">
                          <a:latin typeface="Times New Roman"/>
                          <a:ea typeface="Calibri"/>
                          <a:cs typeface="Times New Roman"/>
                        </a:rPr>
                        <a:t>,</a:t>
                      </a:r>
                      <a:r>
                        <a:rPr lang="ru-RU" sz="1600" dirty="0">
                          <a:latin typeface="Times New Roman"/>
                          <a:ea typeface="Calibri"/>
                          <a:cs typeface="Times New Roman"/>
                        </a:rPr>
                        <a:t> </a:t>
                      </a:r>
                      <a:r>
                        <a:rPr lang="uk-UA" sz="1600" u="none" strike="noStrike" dirty="0">
                          <a:solidFill>
                            <a:srgbClr val="0000FF"/>
                          </a:solidFill>
                          <a:latin typeface="Times New Roman"/>
                          <a:ea typeface="Calibri"/>
                          <a:cs typeface="Times New Roman"/>
                          <a:hlinkClick r:id="rId4"/>
                        </a:rPr>
                        <a:t>"Про альтернативну (невійськову) службу"</a:t>
                      </a:r>
                      <a:r>
                        <a:rPr lang="uk-UA" sz="1600" dirty="0">
                          <a:latin typeface="Times New Roman"/>
                          <a:ea typeface="Calibri"/>
                          <a:cs typeface="Times New Roman"/>
                        </a:rPr>
                        <a:t>,</a:t>
                      </a:r>
                      <a:r>
                        <a:rPr lang="ru-RU" sz="1600" dirty="0">
                          <a:latin typeface="Times New Roman"/>
                          <a:ea typeface="Calibri"/>
                          <a:cs typeface="Times New Roman"/>
                        </a:rPr>
                        <a:t> </a:t>
                      </a:r>
                      <a:r>
                        <a:rPr lang="uk-UA" sz="1600" u="none" strike="noStrike" dirty="0">
                          <a:solidFill>
                            <a:srgbClr val="0000FF"/>
                          </a:solidFill>
                          <a:latin typeface="Times New Roman"/>
                          <a:ea typeface="Calibri"/>
                          <a:cs typeface="Times New Roman"/>
                          <a:hlinkClick r:id="rId5"/>
                        </a:rPr>
                        <a:t>"Про мобілізаційну підготовку та мобілізацію"</a:t>
                      </a:r>
                      <a:endParaRPr lang="ru-RU" sz="1600" dirty="0">
                        <a:latin typeface="Calibri"/>
                        <a:ea typeface="Calibri"/>
                        <a:cs typeface="Times New Roman"/>
                      </a:endParaRPr>
                    </a:p>
                  </a:txBody>
                  <a:tcPr marL="66045" marR="66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latin typeface="Times New Roman"/>
                          <a:ea typeface="Calibri"/>
                          <a:cs typeface="Times New Roman"/>
                        </a:rPr>
                        <a:t>Штраф от 850 до 1700 грн.</a:t>
                      </a:r>
                      <a:endParaRPr lang="ru-RU" sz="1600" dirty="0">
                        <a:latin typeface="Calibri"/>
                        <a:ea typeface="Calibri"/>
                        <a:cs typeface="Times New Roman"/>
                      </a:endParaRPr>
                    </a:p>
                  </a:txBody>
                  <a:tcPr marL="66045" marR="660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57771"/>
                  </a:ext>
                </a:extLst>
              </a:tr>
            </a:tbl>
          </a:graphicData>
        </a:graphic>
      </p:graphicFrame>
    </p:spTree>
    <p:extLst>
      <p:ext uri="{BB962C8B-B14F-4D97-AF65-F5344CB8AC3E}">
        <p14:creationId xmlns:p14="http://schemas.microsoft.com/office/powerpoint/2010/main" val="3852445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387471"/>
            <a:ext cx="91059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Адміністративна відповідальність</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graphicFrame>
        <p:nvGraphicFramePr>
          <p:cNvPr id="3" name="Таблица 2"/>
          <p:cNvGraphicFramePr>
            <a:graphicFrameLocks noGrp="1"/>
          </p:cNvGraphicFramePr>
          <p:nvPr>
            <p:extLst/>
          </p:nvPr>
        </p:nvGraphicFramePr>
        <p:xfrm>
          <a:off x="1145771" y="1243734"/>
          <a:ext cx="10591801" cy="4949825"/>
        </p:xfrm>
        <a:graphic>
          <a:graphicData uri="http://schemas.openxmlformats.org/drawingml/2006/table">
            <a:tbl>
              <a:tblPr/>
              <a:tblGrid>
                <a:gridCol w="603485">
                  <a:extLst>
                    <a:ext uri="{9D8B030D-6E8A-4147-A177-3AD203B41FA5}">
                      <a16:colId xmlns:a16="http://schemas.microsoft.com/office/drawing/2014/main" val="3061800495"/>
                    </a:ext>
                  </a:extLst>
                </a:gridCol>
                <a:gridCol w="2118772">
                  <a:extLst>
                    <a:ext uri="{9D8B030D-6E8A-4147-A177-3AD203B41FA5}">
                      <a16:colId xmlns:a16="http://schemas.microsoft.com/office/drawing/2014/main" val="1987624017"/>
                    </a:ext>
                  </a:extLst>
                </a:gridCol>
                <a:gridCol w="6281812">
                  <a:extLst>
                    <a:ext uri="{9D8B030D-6E8A-4147-A177-3AD203B41FA5}">
                      <a16:colId xmlns:a16="http://schemas.microsoft.com/office/drawing/2014/main" val="1925170808"/>
                    </a:ext>
                  </a:extLst>
                </a:gridCol>
                <a:gridCol w="1587732">
                  <a:extLst>
                    <a:ext uri="{9D8B030D-6E8A-4147-A177-3AD203B41FA5}">
                      <a16:colId xmlns:a16="http://schemas.microsoft.com/office/drawing/2014/main" val="2068873560"/>
                    </a:ext>
                  </a:extLst>
                </a:gridCol>
              </a:tblGrid>
              <a:tr h="2208479">
                <a:tc>
                  <a:txBody>
                    <a:bodyPr/>
                    <a:lstStyle/>
                    <a:p>
                      <a:pPr>
                        <a:lnSpc>
                          <a:spcPct val="115000"/>
                        </a:lnSpc>
                        <a:spcAft>
                          <a:spcPts val="0"/>
                        </a:spcAft>
                      </a:pPr>
                      <a:r>
                        <a:rPr lang="uk-UA" sz="1600" dirty="0" smtClean="0">
                          <a:latin typeface="Times New Roman"/>
                          <a:ea typeface="Calibri"/>
                          <a:cs typeface="Times New Roman"/>
                        </a:rPr>
                        <a:t>6</a:t>
                      </a:r>
                      <a:endParaRPr lang="ru-RU" sz="1600" dirty="0">
                        <a:latin typeface="Calibri"/>
                        <a:ea typeface="Calibri"/>
                        <a:cs typeface="Times New Roman"/>
                      </a:endParaRPr>
                    </a:p>
                  </a:txBody>
                  <a:tcPr marL="44172" marR="44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latin typeface="Times New Roman"/>
                          <a:ea typeface="Calibri"/>
                          <a:cs typeface="Times New Roman"/>
                        </a:rPr>
                        <a:t>Стаття 41-1 </a:t>
                      </a:r>
                      <a:r>
                        <a:rPr lang="uk-UA" sz="1600" dirty="0" err="1" smtClean="0">
                          <a:latin typeface="Times New Roman"/>
                          <a:ea typeface="Calibri"/>
                          <a:cs typeface="Times New Roman"/>
                        </a:rPr>
                        <a:t>КУпАП</a:t>
                      </a:r>
                      <a:endParaRPr lang="ru-RU" sz="1600" dirty="0">
                        <a:latin typeface="Calibri"/>
                        <a:ea typeface="Calibri"/>
                        <a:cs typeface="Times New Roman"/>
                      </a:endParaRPr>
                    </a:p>
                  </a:txBody>
                  <a:tcPr marL="44172" marR="44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a:solidFill>
                            <a:srgbClr val="000000"/>
                          </a:solidFill>
                          <a:latin typeface="Times New Roman"/>
                          <a:ea typeface="Calibri"/>
                          <a:cs typeface="Times New Roman"/>
                        </a:rPr>
                        <a:t>Ухилення осіб, які представляють власників або уповноважені ними органи чи профспілки або інші уповноважені трудовим колективом органи, представників трудових колективів від участі в переговорах щодо укладення, зміни чи доповнення колективного договору, угоди, умисне порушення встановленого законодавством строку початку переговорів або незабезпечення роботи комісій з представників сторін чи примирних комісій у визначений сторонами переговорів строк</a:t>
                      </a:r>
                      <a:endParaRPr lang="ru-RU" sz="1600">
                        <a:latin typeface="Calibri"/>
                        <a:ea typeface="Calibri"/>
                        <a:cs typeface="Times New Roman"/>
                      </a:endParaRPr>
                    </a:p>
                  </a:txBody>
                  <a:tcPr marL="44172" marR="44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latin typeface="Times New Roman"/>
                          <a:ea typeface="Calibri"/>
                          <a:cs typeface="Times New Roman"/>
                        </a:rPr>
                        <a:t>Штраф від 51 до 170 грн.</a:t>
                      </a:r>
                      <a:endParaRPr lang="ru-RU" sz="1600" dirty="0">
                        <a:latin typeface="Calibri"/>
                        <a:ea typeface="Calibri"/>
                        <a:cs typeface="Times New Roman"/>
                      </a:endParaRPr>
                    </a:p>
                  </a:txBody>
                  <a:tcPr marL="44172" marR="44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349199"/>
                  </a:ext>
                </a:extLst>
              </a:tr>
              <a:tr h="1226933">
                <a:tc>
                  <a:txBody>
                    <a:bodyPr/>
                    <a:lstStyle/>
                    <a:p>
                      <a:pPr>
                        <a:lnSpc>
                          <a:spcPct val="115000"/>
                        </a:lnSpc>
                        <a:spcAft>
                          <a:spcPts val="0"/>
                        </a:spcAft>
                      </a:pPr>
                      <a:r>
                        <a:rPr lang="uk-UA" sz="1600" dirty="0" smtClean="0">
                          <a:latin typeface="Times New Roman"/>
                          <a:ea typeface="Calibri"/>
                          <a:cs typeface="Times New Roman"/>
                        </a:rPr>
                        <a:t>8</a:t>
                      </a:r>
                      <a:endParaRPr lang="ru-RU" sz="1600" dirty="0">
                        <a:latin typeface="Calibri"/>
                        <a:ea typeface="Calibri"/>
                        <a:cs typeface="Times New Roman"/>
                      </a:endParaRPr>
                    </a:p>
                  </a:txBody>
                  <a:tcPr marL="44172" marR="44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latin typeface="Times New Roman"/>
                          <a:ea typeface="Calibri"/>
                          <a:cs typeface="Times New Roman"/>
                        </a:rPr>
                        <a:t>Стаття 41-2 </a:t>
                      </a:r>
                      <a:r>
                        <a:rPr lang="uk-UA" sz="1600" dirty="0" err="1" smtClean="0">
                          <a:latin typeface="Times New Roman"/>
                          <a:ea typeface="Calibri"/>
                          <a:cs typeface="Times New Roman"/>
                        </a:rPr>
                        <a:t>КУпАП</a:t>
                      </a:r>
                      <a:endParaRPr lang="ru-RU" sz="1600" dirty="0">
                        <a:latin typeface="Calibri"/>
                        <a:ea typeface="Calibri"/>
                        <a:cs typeface="Times New Roman"/>
                      </a:endParaRPr>
                    </a:p>
                  </a:txBody>
                  <a:tcPr marL="44172" marR="44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noProof="0" dirty="0" smtClean="0">
                          <a:solidFill>
                            <a:srgbClr val="000000"/>
                          </a:solidFill>
                          <a:latin typeface="Times New Roman"/>
                          <a:ea typeface="Calibri"/>
                          <a:cs typeface="Times New Roman"/>
                        </a:rPr>
                        <a:t>Порушення чи невиконання зобов'язань щодо колективного договору, угоди особами, які представляють власників або уповноважені ними органи чи профспілки або інші уповноважені трудовим колективом органи, чи представниками трудових колективів</a:t>
                      </a:r>
                      <a:endParaRPr lang="uk-UA" sz="1600" noProof="0" dirty="0">
                        <a:latin typeface="Calibri"/>
                        <a:ea typeface="Calibri"/>
                        <a:cs typeface="Times New Roman"/>
                      </a:endParaRPr>
                    </a:p>
                  </a:txBody>
                  <a:tcPr marL="44172" marR="44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latin typeface="Times New Roman"/>
                          <a:ea typeface="Calibri"/>
                          <a:cs typeface="Times New Roman"/>
                        </a:rPr>
                        <a:t>Штраф від 850 до 1700 грн.</a:t>
                      </a:r>
                      <a:endParaRPr lang="ru-RU" sz="1600" dirty="0">
                        <a:latin typeface="Calibri"/>
                        <a:ea typeface="Calibri"/>
                        <a:cs typeface="Times New Roman"/>
                      </a:endParaRPr>
                    </a:p>
                  </a:txBody>
                  <a:tcPr marL="44172" marR="44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554004"/>
                  </a:ext>
                </a:extLst>
              </a:tr>
              <a:tr h="1514413">
                <a:tc>
                  <a:txBody>
                    <a:bodyPr/>
                    <a:lstStyle/>
                    <a:p>
                      <a:pPr>
                        <a:lnSpc>
                          <a:spcPct val="115000"/>
                        </a:lnSpc>
                        <a:spcAft>
                          <a:spcPts val="0"/>
                        </a:spcAft>
                      </a:pPr>
                      <a:r>
                        <a:rPr lang="uk-UA" sz="1600" dirty="0" smtClean="0">
                          <a:latin typeface="Times New Roman"/>
                          <a:ea typeface="Calibri"/>
                          <a:cs typeface="Times New Roman"/>
                        </a:rPr>
                        <a:t>9</a:t>
                      </a:r>
                      <a:endParaRPr lang="ru-RU" sz="1600" dirty="0">
                        <a:latin typeface="Calibri"/>
                        <a:ea typeface="Calibri"/>
                        <a:cs typeface="Times New Roman"/>
                      </a:endParaRPr>
                    </a:p>
                  </a:txBody>
                  <a:tcPr marL="44172" marR="44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latin typeface="Times New Roman"/>
                          <a:ea typeface="Calibri"/>
                          <a:cs typeface="Times New Roman"/>
                        </a:rPr>
                        <a:t>Стаття 41-3 </a:t>
                      </a:r>
                      <a:r>
                        <a:rPr lang="uk-UA" sz="1600" dirty="0" err="1" smtClean="0">
                          <a:latin typeface="Times New Roman"/>
                          <a:ea typeface="Calibri"/>
                          <a:cs typeface="Times New Roman"/>
                        </a:rPr>
                        <a:t>КУпАП</a:t>
                      </a:r>
                      <a:endParaRPr lang="ru-RU" sz="1600" dirty="0">
                        <a:latin typeface="Calibri"/>
                        <a:ea typeface="Calibri"/>
                        <a:cs typeface="Times New Roman"/>
                      </a:endParaRPr>
                    </a:p>
                  </a:txBody>
                  <a:tcPr marL="44172" marR="44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noProof="0" dirty="0" smtClean="0">
                          <a:solidFill>
                            <a:srgbClr val="000000"/>
                          </a:solidFill>
                          <a:latin typeface="Times New Roman"/>
                          <a:ea typeface="Calibri"/>
                          <a:cs typeface="Times New Roman"/>
                        </a:rPr>
                        <a:t>Ненадання особами, які представляють власників або уповноважені ними органи чи профспілки або інші уповноважені трудовим колективом органи, представниками трудових колективів інформації, необхідної для ведення колективних переговорів і здійснення контролю за виконанням колективних договорів, угод</a:t>
                      </a:r>
                      <a:endParaRPr lang="uk-UA" sz="1600" noProof="0" dirty="0">
                        <a:latin typeface="Calibri"/>
                        <a:ea typeface="Calibri"/>
                        <a:cs typeface="Times New Roman"/>
                      </a:endParaRPr>
                    </a:p>
                  </a:txBody>
                  <a:tcPr marL="44172" marR="44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latin typeface="Times New Roman"/>
                          <a:ea typeface="Calibri"/>
                          <a:cs typeface="Times New Roman"/>
                        </a:rPr>
                        <a:t>Штраф від 17 до 85 грн.</a:t>
                      </a:r>
                      <a:endParaRPr lang="ru-RU" sz="1600" dirty="0">
                        <a:latin typeface="Calibri"/>
                        <a:ea typeface="Calibri"/>
                        <a:cs typeface="Times New Roman"/>
                      </a:endParaRPr>
                    </a:p>
                  </a:txBody>
                  <a:tcPr marL="44172" marR="44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790500"/>
                  </a:ext>
                </a:extLst>
              </a:tr>
            </a:tbl>
          </a:graphicData>
        </a:graphic>
      </p:graphicFrame>
    </p:spTree>
    <p:extLst>
      <p:ext uri="{BB962C8B-B14F-4D97-AF65-F5344CB8AC3E}">
        <p14:creationId xmlns:p14="http://schemas.microsoft.com/office/powerpoint/2010/main" val="4027444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387471"/>
            <a:ext cx="91059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Адміністративна відповідальність</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graphicFrame>
        <p:nvGraphicFramePr>
          <p:cNvPr id="3" name="Таблица 2"/>
          <p:cNvGraphicFramePr>
            <a:graphicFrameLocks noGrp="1"/>
          </p:cNvGraphicFramePr>
          <p:nvPr>
            <p:extLst/>
          </p:nvPr>
        </p:nvGraphicFramePr>
        <p:xfrm>
          <a:off x="1162395" y="1168920"/>
          <a:ext cx="10433859" cy="5343026"/>
        </p:xfrm>
        <a:graphic>
          <a:graphicData uri="http://schemas.openxmlformats.org/drawingml/2006/table">
            <a:tbl>
              <a:tblPr/>
              <a:tblGrid>
                <a:gridCol w="594487">
                  <a:extLst>
                    <a:ext uri="{9D8B030D-6E8A-4147-A177-3AD203B41FA5}">
                      <a16:colId xmlns:a16="http://schemas.microsoft.com/office/drawing/2014/main" val="4128851492"/>
                    </a:ext>
                  </a:extLst>
                </a:gridCol>
                <a:gridCol w="1434387">
                  <a:extLst>
                    <a:ext uri="{9D8B030D-6E8A-4147-A177-3AD203B41FA5}">
                      <a16:colId xmlns:a16="http://schemas.microsoft.com/office/drawing/2014/main" val="646693101"/>
                    </a:ext>
                  </a:extLst>
                </a:gridCol>
                <a:gridCol w="4257207">
                  <a:extLst>
                    <a:ext uri="{9D8B030D-6E8A-4147-A177-3AD203B41FA5}">
                      <a16:colId xmlns:a16="http://schemas.microsoft.com/office/drawing/2014/main" val="3763971174"/>
                    </a:ext>
                  </a:extLst>
                </a:gridCol>
                <a:gridCol w="4147778">
                  <a:extLst>
                    <a:ext uri="{9D8B030D-6E8A-4147-A177-3AD203B41FA5}">
                      <a16:colId xmlns:a16="http://schemas.microsoft.com/office/drawing/2014/main" val="3572019784"/>
                    </a:ext>
                  </a:extLst>
                </a:gridCol>
              </a:tblGrid>
              <a:tr h="1581203">
                <a:tc>
                  <a:txBody>
                    <a:bodyPr/>
                    <a:lstStyle/>
                    <a:p>
                      <a:pPr>
                        <a:lnSpc>
                          <a:spcPct val="115000"/>
                        </a:lnSpc>
                        <a:spcAft>
                          <a:spcPts val="0"/>
                        </a:spcAft>
                      </a:pPr>
                      <a:r>
                        <a:rPr lang="uk-UA" sz="1600" dirty="0" smtClean="0">
                          <a:latin typeface="Times New Roman"/>
                          <a:ea typeface="Calibri"/>
                          <a:cs typeface="Times New Roman"/>
                        </a:rPr>
                        <a:t>10</a:t>
                      </a:r>
                      <a:endParaRPr lang="ru-RU" sz="1600" dirty="0">
                        <a:latin typeface="Calibri"/>
                        <a:ea typeface="Calibri"/>
                        <a:cs typeface="Times New Roman"/>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smtClean="0">
                          <a:latin typeface="Times New Roman"/>
                          <a:ea typeface="Calibri"/>
                          <a:cs typeface="Times New Roman"/>
                        </a:rPr>
                        <a:t>Частина</a:t>
                      </a:r>
                      <a:r>
                        <a:rPr lang="uk-UA" sz="1600" baseline="0" dirty="0" smtClean="0">
                          <a:latin typeface="Times New Roman"/>
                          <a:ea typeface="Calibri"/>
                          <a:cs typeface="Times New Roman"/>
                        </a:rPr>
                        <a:t> перша с</a:t>
                      </a:r>
                      <a:r>
                        <a:rPr lang="uk-UA" sz="1600" dirty="0" smtClean="0">
                          <a:latin typeface="Times New Roman"/>
                          <a:ea typeface="Calibri"/>
                          <a:cs typeface="Times New Roman"/>
                        </a:rPr>
                        <a:t>татті 173-5 КУпАП</a:t>
                      </a:r>
                      <a:endParaRPr lang="ru-RU" sz="1600" dirty="0">
                        <a:latin typeface="Calibri"/>
                        <a:ea typeface="Calibri"/>
                        <a:cs typeface="Times New Roman"/>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smtClean="0">
                          <a:solidFill>
                            <a:srgbClr val="000000"/>
                          </a:solidFill>
                          <a:latin typeface="Times New Roman"/>
                          <a:ea typeface="Calibri"/>
                          <a:cs typeface="Times New Roman"/>
                        </a:rPr>
                        <a:t>Вчинення мобінгу (цькування) працівника</a:t>
                      </a:r>
                      <a:endParaRPr lang="ru-RU" sz="1600" dirty="0">
                        <a:latin typeface="Calibri"/>
                        <a:ea typeface="Calibri"/>
                        <a:cs typeface="Times New Roman"/>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smtClean="0">
                          <a:latin typeface="Times New Roman"/>
                          <a:ea typeface="Calibri"/>
                          <a:cs typeface="Times New Roman"/>
                        </a:rPr>
                        <a:t>На громадян </a:t>
                      </a:r>
                    </a:p>
                    <a:p>
                      <a:pPr>
                        <a:lnSpc>
                          <a:spcPct val="115000"/>
                        </a:lnSpc>
                        <a:spcAft>
                          <a:spcPts val="0"/>
                        </a:spcAft>
                      </a:pPr>
                      <a:r>
                        <a:rPr lang="uk-UA" sz="1600" dirty="0" smtClean="0">
                          <a:latin typeface="Times New Roman"/>
                          <a:ea typeface="Calibri"/>
                          <a:cs typeface="Times New Roman"/>
                        </a:rPr>
                        <a:t>Штраф </a:t>
                      </a:r>
                      <a:r>
                        <a:rPr lang="uk-UA" sz="1600" dirty="0">
                          <a:latin typeface="Times New Roman"/>
                          <a:ea typeface="Calibri"/>
                          <a:cs typeface="Times New Roman"/>
                        </a:rPr>
                        <a:t>від </a:t>
                      </a:r>
                      <a:r>
                        <a:rPr lang="uk-UA" sz="1600" dirty="0" smtClean="0">
                          <a:latin typeface="Times New Roman"/>
                          <a:ea typeface="Calibri"/>
                          <a:cs typeface="Times New Roman"/>
                        </a:rPr>
                        <a:t>850 </a:t>
                      </a:r>
                      <a:r>
                        <a:rPr lang="uk-UA" sz="1600" dirty="0">
                          <a:latin typeface="Times New Roman"/>
                          <a:ea typeface="Calibri"/>
                          <a:cs typeface="Times New Roman"/>
                        </a:rPr>
                        <a:t>до </a:t>
                      </a:r>
                      <a:r>
                        <a:rPr lang="uk-UA" sz="1600" dirty="0" smtClean="0">
                          <a:latin typeface="Times New Roman"/>
                          <a:ea typeface="Calibri"/>
                          <a:cs typeface="Times New Roman"/>
                        </a:rPr>
                        <a:t>1700  </a:t>
                      </a:r>
                      <a:r>
                        <a:rPr lang="uk-UA" sz="1600" dirty="0">
                          <a:latin typeface="Times New Roman"/>
                          <a:ea typeface="Calibri"/>
                          <a:cs typeface="Times New Roman"/>
                        </a:rPr>
                        <a:t>грн</a:t>
                      </a:r>
                      <a:r>
                        <a:rPr lang="uk-UA" sz="1600" dirty="0" smtClean="0">
                          <a:latin typeface="Times New Roman"/>
                          <a:ea typeface="Calibri"/>
                          <a:cs typeface="Times New Roman"/>
                        </a:rPr>
                        <a:t>. або 20-30 годин громадських робіт</a:t>
                      </a:r>
                    </a:p>
                    <a:p>
                      <a:pPr>
                        <a:lnSpc>
                          <a:spcPct val="115000"/>
                        </a:lnSpc>
                        <a:spcAft>
                          <a:spcPts val="0"/>
                        </a:spcAft>
                      </a:pPr>
                      <a:r>
                        <a:rPr lang="uk-UA" sz="1600" dirty="0" smtClean="0">
                          <a:latin typeface="Times New Roman"/>
                          <a:ea typeface="Calibri"/>
                          <a:cs typeface="Times New Roman"/>
                        </a:rPr>
                        <a:t>На</a:t>
                      </a:r>
                      <a:r>
                        <a:rPr lang="uk-UA" sz="1600" baseline="0" dirty="0" smtClean="0">
                          <a:latin typeface="Times New Roman"/>
                          <a:ea typeface="Calibri"/>
                          <a:cs typeface="Times New Roman"/>
                        </a:rPr>
                        <a:t> посадових осіб</a:t>
                      </a:r>
                    </a:p>
                    <a:p>
                      <a:pPr>
                        <a:lnSpc>
                          <a:spcPct val="115000"/>
                        </a:lnSpc>
                        <a:spcAft>
                          <a:spcPts val="0"/>
                        </a:spcAft>
                      </a:pPr>
                      <a:r>
                        <a:rPr lang="uk-UA" sz="1600" baseline="0" dirty="0" smtClean="0">
                          <a:latin typeface="Times New Roman"/>
                          <a:ea typeface="Calibri"/>
                          <a:cs typeface="Times New Roman"/>
                        </a:rPr>
                        <a:t>Штраф від 1700 до 3400 грн. або 30-40 годин громадських робіт</a:t>
                      </a: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350078"/>
                  </a:ext>
                </a:extLst>
              </a:tr>
              <a:tr h="1581203">
                <a:tc>
                  <a:txBody>
                    <a:bodyPr/>
                    <a:lstStyle/>
                    <a:p>
                      <a:pPr>
                        <a:lnSpc>
                          <a:spcPct val="115000"/>
                        </a:lnSpc>
                        <a:spcAft>
                          <a:spcPts val="0"/>
                        </a:spcAft>
                      </a:pPr>
                      <a:r>
                        <a:rPr lang="uk-UA" sz="1600" dirty="0" smtClean="0">
                          <a:latin typeface="Times New Roman"/>
                          <a:ea typeface="Calibri"/>
                          <a:cs typeface="Times New Roman"/>
                        </a:rPr>
                        <a:t>11</a:t>
                      </a:r>
                      <a:endParaRPr lang="ru-RU" sz="1600" dirty="0">
                        <a:latin typeface="Calibri"/>
                        <a:ea typeface="Calibri"/>
                        <a:cs typeface="Times New Roman"/>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smtClean="0">
                          <a:latin typeface="Times New Roman" panose="02020603050405020304" pitchFamily="18" charset="0"/>
                          <a:ea typeface="Calibri"/>
                          <a:cs typeface="Times New Roman" panose="02020603050405020304" pitchFamily="18" charset="0"/>
                        </a:rPr>
                        <a:t>Частина друга статті </a:t>
                      </a:r>
                    </a:p>
                    <a:p>
                      <a:pPr>
                        <a:lnSpc>
                          <a:spcPct val="115000"/>
                        </a:lnSpc>
                        <a:spcAft>
                          <a:spcPts val="0"/>
                        </a:spcAft>
                      </a:pPr>
                      <a:r>
                        <a:rPr lang="uk-UA" sz="1600" dirty="0" smtClean="0">
                          <a:latin typeface="Times New Roman" panose="02020603050405020304" pitchFamily="18" charset="0"/>
                          <a:ea typeface="Calibri"/>
                          <a:cs typeface="Times New Roman" panose="02020603050405020304" pitchFamily="18" charset="0"/>
                        </a:rPr>
                        <a:t>173-5 КУпАП</a:t>
                      </a:r>
                      <a:endParaRPr lang="ru-RU" sz="1600" dirty="0">
                        <a:latin typeface="Times New Roman" panose="02020603050405020304" pitchFamily="18" charset="0"/>
                        <a:ea typeface="Calibri"/>
                        <a:cs typeface="Times New Roman" panose="02020603050405020304" pitchFamily="18" charset="0"/>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noProof="0" dirty="0" smtClean="0">
                          <a:latin typeface="Times New Roman" panose="02020603050405020304" pitchFamily="18" charset="0"/>
                          <a:ea typeface="Calibri"/>
                          <a:cs typeface="Times New Roman" panose="02020603050405020304" pitchFamily="18" charset="0"/>
                        </a:rPr>
                        <a:t>Вчинення мобінгу</a:t>
                      </a:r>
                      <a:r>
                        <a:rPr lang="uk-UA" sz="1600" baseline="0" noProof="0" dirty="0" smtClean="0">
                          <a:latin typeface="Times New Roman" panose="02020603050405020304" pitchFamily="18" charset="0"/>
                          <a:ea typeface="Calibri"/>
                          <a:cs typeface="Times New Roman" panose="02020603050405020304" pitchFamily="18" charset="0"/>
                        </a:rPr>
                        <a:t> </a:t>
                      </a:r>
                      <a:r>
                        <a:rPr lang="uk-UA" sz="1600" noProof="0" dirty="0" smtClean="0">
                          <a:latin typeface="Times New Roman" panose="02020603050405020304" pitchFamily="18" charset="0"/>
                          <a:ea typeface="Calibri"/>
                          <a:cs typeface="Times New Roman" panose="02020603050405020304" pitchFamily="18" charset="0"/>
                        </a:rPr>
                        <a:t>групою осіб або особою, яку протягом року було піддано адміністративному стягненню за таке ж порушення</a:t>
                      </a:r>
                      <a:endParaRPr lang="uk-UA" sz="1600" noProof="0" dirty="0">
                        <a:latin typeface="Times New Roman" panose="02020603050405020304" pitchFamily="18" charset="0"/>
                        <a:ea typeface="Calibri"/>
                        <a:cs typeface="Times New Roman" panose="02020603050405020304" pitchFamily="18" charset="0"/>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noProof="0" dirty="0" smtClean="0">
                          <a:latin typeface="Times New Roman"/>
                          <a:ea typeface="Calibri"/>
                          <a:cs typeface="Times New Roman"/>
                        </a:rPr>
                        <a:t>На громадян </a:t>
                      </a:r>
                    </a:p>
                    <a:p>
                      <a:pPr>
                        <a:lnSpc>
                          <a:spcPct val="115000"/>
                        </a:lnSpc>
                        <a:spcAft>
                          <a:spcPts val="0"/>
                        </a:spcAft>
                      </a:pPr>
                      <a:r>
                        <a:rPr lang="uk-UA" sz="1600" noProof="0" dirty="0" smtClean="0">
                          <a:latin typeface="Times New Roman"/>
                          <a:ea typeface="Calibri"/>
                          <a:cs typeface="Times New Roman"/>
                        </a:rPr>
                        <a:t>Штраф від 1700 до 3400  грн. або 30-50 годин громадських робіт</a:t>
                      </a:r>
                    </a:p>
                    <a:p>
                      <a:pPr>
                        <a:lnSpc>
                          <a:spcPct val="115000"/>
                        </a:lnSpc>
                        <a:spcAft>
                          <a:spcPts val="0"/>
                        </a:spcAft>
                      </a:pPr>
                      <a:r>
                        <a:rPr lang="uk-UA" sz="1600" noProof="0" dirty="0" smtClean="0">
                          <a:latin typeface="Times New Roman"/>
                          <a:ea typeface="Calibri"/>
                          <a:cs typeface="Times New Roman"/>
                        </a:rPr>
                        <a:t>На посадових осіб</a:t>
                      </a:r>
                    </a:p>
                    <a:p>
                      <a:pPr>
                        <a:lnSpc>
                          <a:spcPct val="115000"/>
                        </a:lnSpc>
                        <a:spcAft>
                          <a:spcPts val="0"/>
                        </a:spcAft>
                      </a:pPr>
                      <a:r>
                        <a:rPr lang="uk-UA" sz="1600" noProof="0" dirty="0" smtClean="0">
                          <a:latin typeface="Times New Roman"/>
                          <a:ea typeface="Calibri"/>
                          <a:cs typeface="Times New Roman"/>
                        </a:rPr>
                        <a:t>Штраф від 3400 до 6800 грн. або 40-60 годин громадських робіт</a:t>
                      </a:r>
                      <a:endParaRPr lang="uk-UA" sz="1600" noProof="0" dirty="0">
                        <a:latin typeface="Times New Roman"/>
                        <a:ea typeface="Calibri"/>
                        <a:cs typeface="Times New Roman"/>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363115"/>
                  </a:ext>
                </a:extLst>
              </a:tr>
              <a:tr h="1978034">
                <a:tc>
                  <a:txBody>
                    <a:bodyPr/>
                    <a:lstStyle/>
                    <a:p>
                      <a:pPr>
                        <a:lnSpc>
                          <a:spcPct val="115000"/>
                        </a:lnSpc>
                        <a:spcAft>
                          <a:spcPts val="0"/>
                        </a:spcAft>
                      </a:pPr>
                      <a:r>
                        <a:rPr lang="ru-RU" sz="1600" dirty="0" smtClean="0">
                          <a:latin typeface="Times New Roman" panose="02020603050405020304" pitchFamily="18" charset="0"/>
                          <a:ea typeface="Calibri"/>
                          <a:cs typeface="Times New Roman" panose="02020603050405020304" pitchFamily="18" charset="0"/>
                        </a:rPr>
                        <a:t>12</a:t>
                      </a:r>
                      <a:endParaRPr lang="ru-RU" sz="1600" dirty="0">
                        <a:latin typeface="Times New Roman" panose="02020603050405020304" pitchFamily="18" charset="0"/>
                        <a:ea typeface="Calibri"/>
                        <a:cs typeface="Times New Roman" panose="02020603050405020304" pitchFamily="18" charset="0"/>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noProof="0" dirty="0" smtClean="0">
                          <a:latin typeface="Times New Roman" panose="02020603050405020304" pitchFamily="18" charset="0"/>
                          <a:ea typeface="Calibri"/>
                          <a:cs typeface="Times New Roman" panose="02020603050405020304" pitchFamily="18" charset="0"/>
                        </a:rPr>
                        <a:t>Частина перша статті 166-28 КУпАП</a:t>
                      </a:r>
                      <a:endParaRPr lang="uk-UA" sz="1600" noProof="0" dirty="0">
                        <a:latin typeface="Times New Roman" panose="02020603050405020304" pitchFamily="18" charset="0"/>
                        <a:ea typeface="Calibri"/>
                        <a:cs typeface="Times New Roman" panose="02020603050405020304" pitchFamily="18" charset="0"/>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noProof="0" dirty="0" smtClean="0">
                          <a:latin typeface="Times New Roman" panose="02020603050405020304" pitchFamily="18" charset="0"/>
                          <a:ea typeface="Calibri"/>
                          <a:cs typeface="Times New Roman" panose="02020603050405020304" pitchFamily="18" charset="0"/>
                        </a:rPr>
                        <a:t>Здійснення суб’єктом господарювання діяльності з надання послуг з посередництва у працевлаштуванні за кордоном без включення до переліку суб’єктів господарювання, що надають послуги з посередництва у працевлаштуванні за кордоном</a:t>
                      </a:r>
                      <a:endParaRPr lang="uk-UA" sz="1600" noProof="0" dirty="0">
                        <a:latin typeface="Times New Roman" panose="02020603050405020304" pitchFamily="18" charset="0"/>
                        <a:ea typeface="Calibri"/>
                        <a:cs typeface="Times New Roman" panose="02020603050405020304" pitchFamily="18" charset="0"/>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600" dirty="0" smtClean="0">
                          <a:latin typeface="Times New Roman" panose="02020603050405020304" pitchFamily="18" charset="0"/>
                          <a:ea typeface="Calibri"/>
                          <a:cs typeface="Times New Roman" panose="02020603050405020304" pitchFamily="18" charset="0"/>
                        </a:rPr>
                        <a:t>Штраф </a:t>
                      </a:r>
                      <a:r>
                        <a:rPr lang="ru-RU" sz="1600" dirty="0" err="1" smtClean="0">
                          <a:latin typeface="Times New Roman" panose="02020603050405020304" pitchFamily="18" charset="0"/>
                          <a:ea typeface="Calibri"/>
                          <a:cs typeface="Times New Roman" panose="02020603050405020304" pitchFamily="18" charset="0"/>
                        </a:rPr>
                        <a:t>від</a:t>
                      </a:r>
                      <a:r>
                        <a:rPr lang="ru-RU" sz="1600" dirty="0" smtClean="0">
                          <a:latin typeface="Times New Roman" panose="02020603050405020304" pitchFamily="18" charset="0"/>
                          <a:ea typeface="Calibri"/>
                          <a:cs typeface="Times New Roman" panose="02020603050405020304" pitchFamily="18" charset="0"/>
                        </a:rPr>
                        <a:t> 119 000 до 136 000 грн.</a:t>
                      </a:r>
                      <a:endParaRPr lang="ru-RU" sz="1600" dirty="0">
                        <a:latin typeface="Times New Roman" panose="02020603050405020304" pitchFamily="18" charset="0"/>
                        <a:ea typeface="Calibri"/>
                        <a:cs typeface="Times New Roman" panose="02020603050405020304" pitchFamily="18" charset="0"/>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7996356"/>
                  </a:ext>
                </a:extLst>
              </a:tr>
            </a:tbl>
          </a:graphicData>
        </a:graphic>
      </p:graphicFrame>
    </p:spTree>
    <p:extLst>
      <p:ext uri="{BB962C8B-B14F-4D97-AF65-F5344CB8AC3E}">
        <p14:creationId xmlns:p14="http://schemas.microsoft.com/office/powerpoint/2010/main" val="2991640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387471"/>
            <a:ext cx="91059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Адміністративна відповідальність</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graphicFrame>
        <p:nvGraphicFramePr>
          <p:cNvPr id="3" name="Таблица 2"/>
          <p:cNvGraphicFramePr>
            <a:graphicFrameLocks noGrp="1"/>
          </p:cNvGraphicFramePr>
          <p:nvPr>
            <p:extLst/>
          </p:nvPr>
        </p:nvGraphicFramePr>
        <p:xfrm>
          <a:off x="1179021" y="1160607"/>
          <a:ext cx="10433859" cy="4918075"/>
        </p:xfrm>
        <a:graphic>
          <a:graphicData uri="http://schemas.openxmlformats.org/drawingml/2006/table">
            <a:tbl>
              <a:tblPr/>
              <a:tblGrid>
                <a:gridCol w="594487">
                  <a:extLst>
                    <a:ext uri="{9D8B030D-6E8A-4147-A177-3AD203B41FA5}">
                      <a16:colId xmlns:a16="http://schemas.microsoft.com/office/drawing/2014/main" val="4128851492"/>
                    </a:ext>
                  </a:extLst>
                </a:gridCol>
                <a:gridCol w="2418763">
                  <a:extLst>
                    <a:ext uri="{9D8B030D-6E8A-4147-A177-3AD203B41FA5}">
                      <a16:colId xmlns:a16="http://schemas.microsoft.com/office/drawing/2014/main" val="646693101"/>
                    </a:ext>
                  </a:extLst>
                </a:gridCol>
                <a:gridCol w="5433867">
                  <a:extLst>
                    <a:ext uri="{9D8B030D-6E8A-4147-A177-3AD203B41FA5}">
                      <a16:colId xmlns:a16="http://schemas.microsoft.com/office/drawing/2014/main" val="3763971174"/>
                    </a:ext>
                  </a:extLst>
                </a:gridCol>
                <a:gridCol w="1986742">
                  <a:extLst>
                    <a:ext uri="{9D8B030D-6E8A-4147-A177-3AD203B41FA5}">
                      <a16:colId xmlns:a16="http://schemas.microsoft.com/office/drawing/2014/main" val="3572019784"/>
                    </a:ext>
                  </a:extLst>
                </a:gridCol>
              </a:tblGrid>
              <a:tr h="2213134">
                <a:tc>
                  <a:txBody>
                    <a:bodyPr/>
                    <a:lstStyle/>
                    <a:p>
                      <a:pPr>
                        <a:lnSpc>
                          <a:spcPct val="115000"/>
                        </a:lnSpc>
                        <a:spcAft>
                          <a:spcPts val="0"/>
                        </a:spcAft>
                      </a:pPr>
                      <a:r>
                        <a:rPr lang="uk-UA" sz="1600" dirty="0" smtClean="0">
                          <a:latin typeface="Times New Roman"/>
                          <a:ea typeface="Calibri"/>
                          <a:cs typeface="Times New Roman"/>
                        </a:rPr>
                        <a:t>13</a:t>
                      </a:r>
                      <a:endParaRPr lang="ru-RU" sz="1600" dirty="0">
                        <a:latin typeface="Calibri"/>
                        <a:ea typeface="Calibri"/>
                        <a:cs typeface="Times New Roman"/>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700" dirty="0" smtClean="0">
                          <a:latin typeface="Times New Roman"/>
                          <a:ea typeface="Calibri"/>
                          <a:cs typeface="Times New Roman"/>
                        </a:rPr>
                        <a:t>Частина друга</a:t>
                      </a:r>
                      <a:r>
                        <a:rPr lang="uk-UA" sz="1700" baseline="0" dirty="0" smtClean="0">
                          <a:latin typeface="Times New Roman"/>
                          <a:ea typeface="Calibri"/>
                          <a:cs typeface="Times New Roman"/>
                        </a:rPr>
                        <a:t> статті </a:t>
                      </a:r>
                    </a:p>
                    <a:p>
                      <a:pPr>
                        <a:lnSpc>
                          <a:spcPct val="115000"/>
                        </a:lnSpc>
                        <a:spcAft>
                          <a:spcPts val="0"/>
                        </a:spcAft>
                      </a:pPr>
                      <a:r>
                        <a:rPr lang="uk-UA" sz="1700" baseline="0" dirty="0" smtClean="0">
                          <a:latin typeface="Times New Roman"/>
                          <a:ea typeface="Calibri"/>
                          <a:cs typeface="Times New Roman"/>
                        </a:rPr>
                        <a:t>166-28 </a:t>
                      </a:r>
                      <a:r>
                        <a:rPr lang="uk-UA" sz="1700" dirty="0" smtClean="0">
                          <a:latin typeface="Times New Roman"/>
                          <a:ea typeface="Calibri"/>
                          <a:cs typeface="Times New Roman"/>
                        </a:rPr>
                        <a:t>КУпАП</a:t>
                      </a:r>
                      <a:endParaRPr lang="ru-RU" sz="1700" dirty="0">
                        <a:latin typeface="Calibri"/>
                        <a:ea typeface="Calibri"/>
                        <a:cs typeface="Times New Roman"/>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700" noProof="0" dirty="0" smtClean="0">
                          <a:solidFill>
                            <a:srgbClr val="000000"/>
                          </a:solidFill>
                          <a:latin typeface="Times New Roman"/>
                          <a:ea typeface="Calibri"/>
                          <a:cs typeface="Times New Roman"/>
                        </a:rPr>
                        <a:t>Повторне протягом року вчинення порушення, за яке особу вже було піддано адміністративному стягненню</a:t>
                      </a:r>
                      <a:endParaRPr lang="uk-UA" sz="1700" noProof="0" dirty="0">
                        <a:latin typeface="Calibri"/>
                        <a:ea typeface="Calibri"/>
                        <a:cs typeface="Times New Roman"/>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700" dirty="0">
                          <a:latin typeface="Times New Roman"/>
                          <a:ea typeface="Calibri"/>
                          <a:cs typeface="Times New Roman"/>
                        </a:rPr>
                        <a:t>Штраф від </a:t>
                      </a:r>
                      <a:endParaRPr lang="uk-UA" sz="1700" dirty="0" smtClean="0">
                        <a:latin typeface="Times New Roman"/>
                        <a:ea typeface="Calibri"/>
                        <a:cs typeface="Times New Roman"/>
                      </a:endParaRPr>
                    </a:p>
                    <a:p>
                      <a:pPr>
                        <a:lnSpc>
                          <a:spcPct val="115000"/>
                        </a:lnSpc>
                        <a:spcAft>
                          <a:spcPts val="0"/>
                        </a:spcAft>
                      </a:pPr>
                      <a:r>
                        <a:rPr lang="uk-UA" sz="1700" dirty="0" smtClean="0">
                          <a:latin typeface="Times New Roman"/>
                          <a:ea typeface="Calibri"/>
                          <a:cs typeface="Times New Roman"/>
                        </a:rPr>
                        <a:t>136 000 до </a:t>
                      </a:r>
                    </a:p>
                    <a:p>
                      <a:pPr>
                        <a:lnSpc>
                          <a:spcPct val="115000"/>
                        </a:lnSpc>
                        <a:spcAft>
                          <a:spcPts val="0"/>
                        </a:spcAft>
                      </a:pPr>
                      <a:r>
                        <a:rPr lang="uk-UA" sz="1700" dirty="0" smtClean="0">
                          <a:latin typeface="Times New Roman"/>
                          <a:ea typeface="Calibri"/>
                          <a:cs typeface="Times New Roman"/>
                        </a:rPr>
                        <a:t>170 000 грн</a:t>
                      </a:r>
                      <a:r>
                        <a:rPr lang="uk-UA" sz="1700" dirty="0">
                          <a:latin typeface="Times New Roman"/>
                          <a:ea typeface="Calibri"/>
                          <a:cs typeface="Times New Roman"/>
                        </a:rPr>
                        <a:t>.</a:t>
                      </a:r>
                      <a:endParaRPr lang="ru-RU" sz="1700" dirty="0">
                        <a:latin typeface="Calibri"/>
                        <a:ea typeface="Calibri"/>
                        <a:cs typeface="Times New Roman"/>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350078"/>
                  </a:ext>
                </a:extLst>
              </a:tr>
              <a:tr h="2704941">
                <a:tc>
                  <a:txBody>
                    <a:bodyPr/>
                    <a:lstStyle/>
                    <a:p>
                      <a:pPr>
                        <a:lnSpc>
                          <a:spcPct val="115000"/>
                        </a:lnSpc>
                        <a:spcAft>
                          <a:spcPts val="0"/>
                        </a:spcAft>
                      </a:pPr>
                      <a:r>
                        <a:rPr lang="uk-UA" sz="1600" dirty="0" smtClean="0">
                          <a:latin typeface="Times New Roman"/>
                          <a:ea typeface="Calibri"/>
                          <a:cs typeface="Times New Roman"/>
                        </a:rPr>
                        <a:t>14</a:t>
                      </a:r>
                      <a:endParaRPr lang="ru-RU" sz="1600" dirty="0">
                        <a:latin typeface="Calibri"/>
                        <a:ea typeface="Calibri"/>
                        <a:cs typeface="Times New Roman"/>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700" dirty="0" smtClean="0">
                          <a:latin typeface="Times New Roman"/>
                          <a:ea typeface="Calibri"/>
                          <a:cs typeface="Times New Roman"/>
                        </a:rPr>
                        <a:t>Частина третя статті </a:t>
                      </a:r>
                    </a:p>
                    <a:p>
                      <a:pPr>
                        <a:lnSpc>
                          <a:spcPct val="115000"/>
                        </a:lnSpc>
                        <a:spcAft>
                          <a:spcPts val="0"/>
                        </a:spcAft>
                      </a:pPr>
                      <a:r>
                        <a:rPr lang="uk-UA" sz="1700" dirty="0" smtClean="0">
                          <a:latin typeface="Times New Roman"/>
                          <a:ea typeface="Calibri"/>
                          <a:cs typeface="Times New Roman"/>
                        </a:rPr>
                        <a:t>166-28 КУпАП</a:t>
                      </a:r>
                      <a:endParaRPr lang="ru-RU" sz="1700" dirty="0">
                        <a:latin typeface="Calibri"/>
                        <a:ea typeface="Calibri"/>
                        <a:cs typeface="Times New Roman"/>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700" noProof="0" dirty="0" smtClean="0">
                          <a:solidFill>
                            <a:srgbClr val="000000"/>
                          </a:solidFill>
                          <a:latin typeface="Times New Roman"/>
                          <a:ea typeface="Calibri"/>
                          <a:cs typeface="Times New Roman"/>
                        </a:rPr>
                        <a:t>Стягнення з громадян будь-яких гонорарів, комісійних, винагород, інших видів оплати послуг з посередництва у працевлаштуванні в Україні або за кордоном </a:t>
                      </a:r>
                      <a:endParaRPr lang="uk-UA" sz="1700" noProof="0" dirty="0">
                        <a:latin typeface="Calibri"/>
                        <a:ea typeface="Calibri"/>
                        <a:cs typeface="Times New Roman"/>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700" dirty="0">
                          <a:latin typeface="Times New Roman"/>
                          <a:ea typeface="Calibri"/>
                          <a:cs typeface="Times New Roman"/>
                        </a:rPr>
                        <a:t>Штраф </a:t>
                      </a:r>
                      <a:r>
                        <a:rPr lang="uk-UA" sz="1700" dirty="0" smtClean="0">
                          <a:latin typeface="Times New Roman"/>
                          <a:ea typeface="Calibri"/>
                          <a:cs typeface="Times New Roman"/>
                        </a:rPr>
                        <a:t>від </a:t>
                      </a:r>
                    </a:p>
                    <a:p>
                      <a:pPr>
                        <a:lnSpc>
                          <a:spcPct val="115000"/>
                        </a:lnSpc>
                        <a:spcAft>
                          <a:spcPts val="0"/>
                        </a:spcAft>
                      </a:pPr>
                      <a:r>
                        <a:rPr lang="uk-UA" sz="1700" dirty="0" smtClean="0">
                          <a:latin typeface="Times New Roman"/>
                          <a:ea typeface="Calibri"/>
                          <a:cs typeface="Times New Roman"/>
                        </a:rPr>
                        <a:t>59 500 </a:t>
                      </a:r>
                      <a:r>
                        <a:rPr lang="uk-UA" sz="1700" dirty="0">
                          <a:latin typeface="Times New Roman"/>
                          <a:ea typeface="Calibri"/>
                          <a:cs typeface="Times New Roman"/>
                        </a:rPr>
                        <a:t>до </a:t>
                      </a:r>
                      <a:r>
                        <a:rPr lang="uk-UA" sz="1700" dirty="0" smtClean="0">
                          <a:latin typeface="Times New Roman"/>
                          <a:ea typeface="Calibri"/>
                          <a:cs typeface="Times New Roman"/>
                        </a:rPr>
                        <a:t>68</a:t>
                      </a:r>
                      <a:r>
                        <a:rPr lang="uk-UA" sz="1700" baseline="0" dirty="0" smtClean="0">
                          <a:latin typeface="Times New Roman"/>
                          <a:ea typeface="Calibri"/>
                          <a:cs typeface="Times New Roman"/>
                        </a:rPr>
                        <a:t> 000</a:t>
                      </a:r>
                      <a:r>
                        <a:rPr lang="uk-UA" sz="1700" dirty="0" smtClean="0">
                          <a:latin typeface="Times New Roman"/>
                          <a:ea typeface="Calibri"/>
                          <a:cs typeface="Times New Roman"/>
                        </a:rPr>
                        <a:t> </a:t>
                      </a:r>
                      <a:r>
                        <a:rPr lang="uk-UA" sz="1700" dirty="0">
                          <a:latin typeface="Times New Roman"/>
                          <a:ea typeface="Calibri"/>
                          <a:cs typeface="Times New Roman"/>
                        </a:rPr>
                        <a:t>грн.</a:t>
                      </a:r>
                      <a:endParaRPr lang="ru-RU" sz="1700" dirty="0">
                        <a:latin typeface="Calibri"/>
                        <a:ea typeface="Calibri"/>
                        <a:cs typeface="Times New Roman"/>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363115"/>
                  </a:ext>
                </a:extLst>
              </a:tr>
            </a:tbl>
          </a:graphicData>
        </a:graphic>
      </p:graphicFrame>
    </p:spTree>
    <p:extLst>
      <p:ext uri="{BB962C8B-B14F-4D97-AF65-F5344CB8AC3E}">
        <p14:creationId xmlns:p14="http://schemas.microsoft.com/office/powerpoint/2010/main" val="1891110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387471"/>
            <a:ext cx="91059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Адміністративна відповідальність</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graphicFrame>
        <p:nvGraphicFramePr>
          <p:cNvPr id="3" name="Таблица 2"/>
          <p:cNvGraphicFramePr>
            <a:graphicFrameLocks noGrp="1"/>
          </p:cNvGraphicFramePr>
          <p:nvPr>
            <p:extLst/>
          </p:nvPr>
        </p:nvGraphicFramePr>
        <p:xfrm>
          <a:off x="1145770" y="1368425"/>
          <a:ext cx="10433859" cy="4802923"/>
        </p:xfrm>
        <a:graphic>
          <a:graphicData uri="http://schemas.openxmlformats.org/drawingml/2006/table">
            <a:tbl>
              <a:tblPr/>
              <a:tblGrid>
                <a:gridCol w="594487">
                  <a:extLst>
                    <a:ext uri="{9D8B030D-6E8A-4147-A177-3AD203B41FA5}">
                      <a16:colId xmlns:a16="http://schemas.microsoft.com/office/drawing/2014/main" val="4128851492"/>
                    </a:ext>
                  </a:extLst>
                </a:gridCol>
                <a:gridCol w="2418763">
                  <a:extLst>
                    <a:ext uri="{9D8B030D-6E8A-4147-A177-3AD203B41FA5}">
                      <a16:colId xmlns:a16="http://schemas.microsoft.com/office/drawing/2014/main" val="646693101"/>
                    </a:ext>
                  </a:extLst>
                </a:gridCol>
                <a:gridCol w="5829079">
                  <a:extLst>
                    <a:ext uri="{9D8B030D-6E8A-4147-A177-3AD203B41FA5}">
                      <a16:colId xmlns:a16="http://schemas.microsoft.com/office/drawing/2014/main" val="3763971174"/>
                    </a:ext>
                  </a:extLst>
                </a:gridCol>
                <a:gridCol w="1591530">
                  <a:extLst>
                    <a:ext uri="{9D8B030D-6E8A-4147-A177-3AD203B41FA5}">
                      <a16:colId xmlns:a16="http://schemas.microsoft.com/office/drawing/2014/main" val="3572019784"/>
                    </a:ext>
                  </a:extLst>
                </a:gridCol>
              </a:tblGrid>
              <a:tr h="2097982">
                <a:tc>
                  <a:txBody>
                    <a:bodyPr/>
                    <a:lstStyle/>
                    <a:p>
                      <a:pPr>
                        <a:lnSpc>
                          <a:spcPct val="115000"/>
                        </a:lnSpc>
                        <a:spcAft>
                          <a:spcPts val="0"/>
                        </a:spcAft>
                      </a:pPr>
                      <a:r>
                        <a:rPr lang="uk-UA" sz="1600" dirty="0" smtClean="0">
                          <a:latin typeface="Times New Roman"/>
                          <a:ea typeface="Calibri"/>
                          <a:cs typeface="Times New Roman"/>
                        </a:rPr>
                        <a:t>15</a:t>
                      </a:r>
                      <a:endParaRPr lang="ru-RU" sz="1600" dirty="0">
                        <a:latin typeface="Calibri"/>
                        <a:ea typeface="Calibri"/>
                        <a:cs typeface="Times New Roman"/>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latin typeface="Times New Roman"/>
                          <a:ea typeface="Calibri"/>
                          <a:cs typeface="Times New Roman"/>
                        </a:rPr>
                        <a:t>Стаття 188-1 </a:t>
                      </a:r>
                      <a:r>
                        <a:rPr lang="uk-UA" sz="1600" dirty="0" smtClean="0">
                          <a:latin typeface="Times New Roman"/>
                          <a:ea typeface="Calibri"/>
                          <a:cs typeface="Times New Roman"/>
                        </a:rPr>
                        <a:t>КУпАП</a:t>
                      </a:r>
                      <a:endParaRPr lang="ru-RU" sz="1600" dirty="0">
                        <a:latin typeface="Calibri"/>
                        <a:ea typeface="Calibri"/>
                        <a:cs typeface="Times New Roman"/>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solidFill>
                            <a:srgbClr val="000000"/>
                          </a:solidFill>
                          <a:latin typeface="Times New Roman"/>
                          <a:ea typeface="Calibri"/>
                          <a:cs typeface="Times New Roman"/>
                        </a:rPr>
                        <a:t>Невиконання посадовою особою, яка користується правом приймати на роботу і звільняти з роботи, фізичною особою, яка використовує найману працю, нормативу робочих місць для працевлаштування інвалідів, неподання Фонду соціального захисту інвалідів звіту про зайнятість та працевлаштування інвалідів</a:t>
                      </a:r>
                      <a:endParaRPr lang="ru-RU" sz="1600" dirty="0">
                        <a:latin typeface="Calibri"/>
                        <a:ea typeface="Calibri"/>
                        <a:cs typeface="Times New Roman"/>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latin typeface="Times New Roman"/>
                          <a:ea typeface="Calibri"/>
                          <a:cs typeface="Times New Roman"/>
                        </a:rPr>
                        <a:t>Штраф від 170 до 340 грн.</a:t>
                      </a:r>
                      <a:endParaRPr lang="ru-RU" sz="1600" dirty="0">
                        <a:latin typeface="Calibri"/>
                        <a:ea typeface="Calibri"/>
                        <a:cs typeface="Times New Roman"/>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7350078"/>
                  </a:ext>
                </a:extLst>
              </a:tr>
              <a:tr h="2704941">
                <a:tc>
                  <a:txBody>
                    <a:bodyPr/>
                    <a:lstStyle/>
                    <a:p>
                      <a:pPr>
                        <a:lnSpc>
                          <a:spcPct val="115000"/>
                        </a:lnSpc>
                        <a:spcAft>
                          <a:spcPts val="0"/>
                        </a:spcAft>
                      </a:pPr>
                      <a:r>
                        <a:rPr lang="uk-UA" sz="1600" dirty="0" smtClean="0">
                          <a:latin typeface="Times New Roman"/>
                          <a:ea typeface="Calibri"/>
                          <a:cs typeface="Times New Roman"/>
                        </a:rPr>
                        <a:t>16</a:t>
                      </a:r>
                      <a:endParaRPr lang="ru-RU" sz="1600" dirty="0">
                        <a:latin typeface="Calibri"/>
                        <a:ea typeface="Calibri"/>
                        <a:cs typeface="Times New Roman"/>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latin typeface="Times New Roman"/>
                          <a:ea typeface="Calibri"/>
                          <a:cs typeface="Times New Roman"/>
                        </a:rPr>
                        <a:t>Стаття 188-6 </a:t>
                      </a:r>
                      <a:r>
                        <a:rPr lang="uk-UA" sz="1600" dirty="0" smtClean="0">
                          <a:latin typeface="Times New Roman"/>
                          <a:ea typeface="Calibri"/>
                          <a:cs typeface="Times New Roman"/>
                        </a:rPr>
                        <a:t>КУпАП</a:t>
                      </a:r>
                      <a:endParaRPr lang="ru-RU" sz="1600" dirty="0">
                        <a:latin typeface="Calibri"/>
                        <a:ea typeface="Calibri"/>
                        <a:cs typeface="Times New Roman"/>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noProof="0" dirty="0" smtClean="0">
                          <a:solidFill>
                            <a:srgbClr val="000000"/>
                          </a:solidFill>
                          <a:latin typeface="Times New Roman"/>
                          <a:ea typeface="Calibri"/>
                          <a:cs typeface="Times New Roman"/>
                        </a:rPr>
                        <a:t>Невиконання законних вимог посадових осіб центрального органу виконавчої влади, що реалізує державну політику з питань нагляду та контролю за додержанням законодавства про працю, щодо усунення порушень законодавства про працю та загальнообов'язкове державне соціальне страхування або створення перешкод для діяльності цього </a:t>
                      </a:r>
                      <a:r>
                        <a:rPr lang="ru-RU" sz="1600" dirty="0" smtClean="0">
                          <a:solidFill>
                            <a:srgbClr val="000000"/>
                          </a:solidFill>
                          <a:latin typeface="Times New Roman"/>
                          <a:ea typeface="Calibri"/>
                          <a:cs typeface="Times New Roman"/>
                        </a:rPr>
                        <a:t>органу</a:t>
                      </a:r>
                      <a:endParaRPr lang="ru-RU" sz="1600" dirty="0">
                        <a:latin typeface="Calibri"/>
                        <a:ea typeface="Calibri"/>
                        <a:cs typeface="Times New Roman"/>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600" dirty="0">
                          <a:latin typeface="Times New Roman"/>
                          <a:ea typeface="Calibri"/>
                          <a:cs typeface="Times New Roman"/>
                        </a:rPr>
                        <a:t>Штраф от </a:t>
                      </a:r>
                      <a:r>
                        <a:rPr lang="uk-UA" sz="1600" dirty="0" smtClean="0">
                          <a:latin typeface="Times New Roman"/>
                          <a:ea typeface="Calibri"/>
                          <a:cs typeface="Times New Roman"/>
                        </a:rPr>
                        <a:t>850 </a:t>
                      </a:r>
                      <a:r>
                        <a:rPr lang="uk-UA" sz="1600" dirty="0">
                          <a:latin typeface="Times New Roman"/>
                          <a:ea typeface="Calibri"/>
                          <a:cs typeface="Times New Roman"/>
                        </a:rPr>
                        <a:t>до 1700 грн.</a:t>
                      </a:r>
                      <a:endParaRPr lang="ru-RU" sz="1600" dirty="0">
                        <a:latin typeface="Calibri"/>
                        <a:ea typeface="Calibri"/>
                        <a:cs typeface="Times New Roman"/>
                      </a:endParaRPr>
                    </a:p>
                  </a:txBody>
                  <a:tcPr marL="66050" marR="66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363115"/>
                  </a:ext>
                </a:extLst>
              </a:tr>
            </a:tbl>
          </a:graphicData>
        </a:graphic>
      </p:graphicFrame>
    </p:spTree>
    <p:extLst>
      <p:ext uri="{BB962C8B-B14F-4D97-AF65-F5344CB8AC3E}">
        <p14:creationId xmlns:p14="http://schemas.microsoft.com/office/powerpoint/2010/main" val="4140530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44643" y="249199"/>
            <a:ext cx="9105900" cy="584775"/>
          </a:xfrm>
          <a:prstGeom prst="rect">
            <a:avLst/>
          </a:prstGeom>
          <a:noFill/>
        </p:spPr>
        <p:txBody>
          <a:bodyPr wrap="square" rtlCol="0">
            <a:spAutoFit/>
          </a:bodyPr>
          <a:lstStyle/>
          <a:p>
            <a:r>
              <a:rPr lang="uk-UA" sz="3200" b="1" dirty="0">
                <a:solidFill>
                  <a:schemeClr val="accent1">
                    <a:lumMod val="50000"/>
                  </a:schemeClr>
                </a:solidFill>
                <a:latin typeface="Open Sans" panose="020B0604020202020204" charset="0"/>
                <a:ea typeface="Open Sans" panose="020B0604020202020204" charset="0"/>
                <a:cs typeface="Open Sans" panose="020B0604020202020204" charset="0"/>
              </a:rPr>
              <a:t>Відпустки без збереження заробітної плати</a:t>
            </a:r>
          </a:p>
        </p:txBody>
      </p:sp>
      <p:pic>
        <p:nvPicPr>
          <p:cNvPr id="9" name="Рисунок 8"/>
          <p:cNvPicPr>
            <a:picLocks noChangeAspect="1"/>
          </p:cNvPicPr>
          <p:nvPr/>
        </p:nvPicPr>
        <p:blipFill>
          <a:blip r:embed="rId3"/>
          <a:stretch>
            <a:fillRect/>
          </a:stretch>
        </p:blipFill>
        <p:spPr>
          <a:xfrm>
            <a:off x="9264785" y="1218925"/>
            <a:ext cx="2755631" cy="2438612"/>
          </a:xfrm>
          <a:prstGeom prst="rect">
            <a:avLst/>
          </a:prstGeom>
        </p:spPr>
      </p:pic>
      <p:sp>
        <p:nvSpPr>
          <p:cNvPr id="3" name="Прямоугольник 2"/>
          <p:cNvSpPr/>
          <p:nvPr/>
        </p:nvSpPr>
        <p:spPr>
          <a:xfrm>
            <a:off x="1044643" y="1357196"/>
            <a:ext cx="9747002" cy="5262979"/>
          </a:xfrm>
          <a:prstGeom prst="rect">
            <a:avLst/>
          </a:prstGeom>
        </p:spPr>
        <p:txBody>
          <a:bodyPr wrap="square">
            <a:spAutoFit/>
          </a:bodyPr>
          <a:lstStyle/>
          <a:p>
            <a:pPr marL="228594" indent="-228594">
              <a:buFont typeface="Arial" panose="020B0604020202020204" pitchFamily="34" charset="0"/>
              <a:buChar char="•"/>
            </a:pPr>
            <a:r>
              <a:rPr lang="uk-UA" sz="2400" dirty="0">
                <a:solidFill>
                  <a:srgbClr val="3F81EE">
                    <a:lumMod val="50000"/>
                  </a:srgbClr>
                </a:solidFill>
                <a:latin typeface="Open Sans" panose="020B0604020202020204" charset="0"/>
                <a:ea typeface="Open Sans" panose="020B0604020202020204" charset="0"/>
                <a:cs typeface="Open Sans" panose="020B0604020202020204" charset="0"/>
              </a:rPr>
              <a:t>Визначеним категоріям громадян або за певних умов </a:t>
            </a:r>
            <a:endParaRPr lang="uk-UA" sz="2400" dirty="0" smtClean="0">
              <a:solidFill>
                <a:srgbClr val="3F81EE">
                  <a:lumMod val="50000"/>
                </a:srgbClr>
              </a:solidFill>
              <a:latin typeface="Open Sans" panose="020B0604020202020204" charset="0"/>
              <a:ea typeface="Open Sans" panose="020B0604020202020204" charset="0"/>
              <a:cs typeface="Open Sans" panose="020B0604020202020204" charset="0"/>
            </a:endParaRPr>
          </a:p>
          <a:p>
            <a:r>
              <a:rPr lang="uk-UA" sz="2400" dirty="0" smtClean="0">
                <a:solidFill>
                  <a:srgbClr val="3F81EE">
                    <a:lumMod val="50000"/>
                  </a:srgbClr>
                </a:solidFill>
                <a:latin typeface="Open Sans" panose="020B0604020202020204" charset="0"/>
                <a:ea typeface="Open Sans" panose="020B0604020202020204" charset="0"/>
                <a:cs typeface="Open Sans" panose="020B0604020202020204" charset="0"/>
              </a:rPr>
              <a:t>(</a:t>
            </a:r>
            <a:r>
              <a:rPr lang="uk-UA" sz="2400" dirty="0">
                <a:solidFill>
                  <a:srgbClr val="3F81EE">
                    <a:lumMod val="50000"/>
                  </a:srgbClr>
                </a:solidFill>
                <a:latin typeface="Open Sans" panose="020B0604020202020204" charset="0"/>
                <a:ea typeface="Open Sans" panose="020B0604020202020204" charset="0"/>
                <a:cs typeface="Open Sans" panose="020B0604020202020204" charset="0"/>
              </a:rPr>
              <a:t>ст. 25 ЗУ «Про відпустки»)</a:t>
            </a:r>
          </a:p>
          <a:p>
            <a:pPr lvl="0"/>
            <a:endParaRPr lang="uk-UA" sz="2400" dirty="0">
              <a:solidFill>
                <a:srgbClr val="3F81EE">
                  <a:lumMod val="50000"/>
                </a:srgbClr>
              </a:solidFill>
              <a:latin typeface="Open Sans" panose="020B0604020202020204" charset="0"/>
              <a:ea typeface="Open Sans" panose="020B0604020202020204" charset="0"/>
              <a:cs typeface="Open Sans" panose="020B0604020202020204" charset="0"/>
            </a:endParaRPr>
          </a:p>
          <a:p>
            <a:pPr marL="228594" indent="-228594">
              <a:buFont typeface="Arial" panose="020B0604020202020204" pitchFamily="34" charset="0"/>
              <a:buChar char="•"/>
            </a:pPr>
            <a:r>
              <a:rPr lang="uk-UA" sz="2400" dirty="0">
                <a:solidFill>
                  <a:srgbClr val="3F81EE">
                    <a:lumMod val="50000"/>
                  </a:srgbClr>
                </a:solidFill>
                <a:latin typeface="Open Sans" panose="020B0604020202020204" charset="0"/>
                <a:ea typeface="Open Sans" panose="020B0604020202020204" charset="0"/>
                <a:cs typeface="Open Sans" panose="020B0604020202020204" charset="0"/>
              </a:rPr>
              <a:t>ВПО або тим, хто виїхав за кордон (частина четверта </a:t>
            </a:r>
            <a:endParaRPr lang="uk-UA" sz="2400" dirty="0" smtClean="0">
              <a:solidFill>
                <a:srgbClr val="3F81EE">
                  <a:lumMod val="50000"/>
                </a:srgbClr>
              </a:solidFill>
              <a:latin typeface="Open Sans" panose="020B0604020202020204" charset="0"/>
              <a:ea typeface="Open Sans" panose="020B0604020202020204" charset="0"/>
              <a:cs typeface="Open Sans" panose="020B0604020202020204" charset="0"/>
            </a:endParaRPr>
          </a:p>
          <a:p>
            <a:r>
              <a:rPr lang="uk-UA" sz="2400" dirty="0" smtClean="0">
                <a:solidFill>
                  <a:srgbClr val="3F81EE">
                    <a:lumMod val="50000"/>
                  </a:srgbClr>
                </a:solidFill>
                <a:latin typeface="Open Sans" panose="020B0604020202020204" charset="0"/>
                <a:ea typeface="Open Sans" panose="020B0604020202020204" charset="0"/>
                <a:cs typeface="Open Sans" panose="020B0604020202020204" charset="0"/>
              </a:rPr>
              <a:t>ст</a:t>
            </a:r>
            <a:r>
              <a:rPr lang="uk-UA" sz="2400" dirty="0">
                <a:solidFill>
                  <a:srgbClr val="3F81EE">
                    <a:lumMod val="50000"/>
                  </a:srgbClr>
                </a:solidFill>
                <a:latin typeface="Open Sans" panose="020B0604020202020204" charset="0"/>
                <a:ea typeface="Open Sans" panose="020B0604020202020204" charset="0"/>
                <a:cs typeface="Open Sans" panose="020B0604020202020204" charset="0"/>
              </a:rPr>
              <a:t>. 12 ЗУ № 2136)</a:t>
            </a:r>
          </a:p>
          <a:p>
            <a:pPr lvl="0"/>
            <a:endParaRPr lang="uk-UA" sz="2400" dirty="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sz="2400" dirty="0">
                <a:solidFill>
                  <a:srgbClr val="3F81EE">
                    <a:lumMod val="50000"/>
                  </a:srgbClr>
                </a:solidFill>
                <a:latin typeface="Open Sans" panose="020B0604020202020204" charset="0"/>
                <a:ea typeface="Open Sans" panose="020B0604020202020204" charset="0"/>
                <a:cs typeface="Open Sans" panose="020B0604020202020204" charset="0"/>
              </a:rPr>
              <a:t>Підстава для надання відпустки:</a:t>
            </a:r>
          </a:p>
          <a:p>
            <a:pPr marL="380990" indent="-380990">
              <a:buFontTx/>
              <a:buChar char="-"/>
            </a:pPr>
            <a:r>
              <a:rPr lang="uk-UA" sz="2400" dirty="0">
                <a:solidFill>
                  <a:srgbClr val="3F81EE">
                    <a:lumMod val="50000"/>
                  </a:srgbClr>
                </a:solidFill>
                <a:latin typeface="Open Sans" panose="020B0604020202020204" charset="0"/>
                <a:ea typeface="Open Sans" panose="020B0604020202020204" charset="0"/>
                <a:cs typeface="Open Sans" panose="020B0604020202020204" charset="0"/>
              </a:rPr>
              <a:t>Заява працівника</a:t>
            </a:r>
          </a:p>
          <a:p>
            <a:pPr marL="380990" indent="-380990">
              <a:buFontTx/>
              <a:buChar char="-"/>
            </a:pPr>
            <a:r>
              <a:rPr lang="uk-UA" sz="2400" dirty="0">
                <a:solidFill>
                  <a:srgbClr val="3F81EE">
                    <a:lumMod val="50000"/>
                  </a:srgbClr>
                </a:solidFill>
                <a:latin typeface="Open Sans" panose="020B0604020202020204" charset="0"/>
                <a:ea typeface="Open Sans" panose="020B0604020202020204" charset="0"/>
                <a:cs typeface="Open Sans" panose="020B0604020202020204" charset="0"/>
              </a:rPr>
              <a:t>Документ, що підтверджує право на таку відпустку</a:t>
            </a:r>
          </a:p>
          <a:p>
            <a:pPr marL="380990" indent="-380990">
              <a:buFontTx/>
              <a:buChar char="-"/>
            </a:pPr>
            <a:endParaRPr lang="uk-UA" sz="2400" dirty="0">
              <a:solidFill>
                <a:srgbClr val="3F81EE">
                  <a:lumMod val="50000"/>
                </a:srgbClr>
              </a:solidFill>
              <a:latin typeface="Open Sans" panose="020B0604020202020204" charset="0"/>
              <a:ea typeface="Open Sans" panose="020B0604020202020204" charset="0"/>
              <a:cs typeface="Open Sans" panose="020B0604020202020204" charset="0"/>
            </a:endParaRPr>
          </a:p>
          <a:p>
            <a:pPr marL="380990" indent="-380990">
              <a:buFont typeface="Arial" panose="020B0604020202020204" pitchFamily="34" charset="0"/>
              <a:buChar char="•"/>
            </a:pPr>
            <a:r>
              <a:rPr lang="uk-UA" sz="2400" dirty="0">
                <a:solidFill>
                  <a:srgbClr val="3F81EE">
                    <a:lumMod val="50000"/>
                  </a:srgbClr>
                </a:solidFill>
                <a:latin typeface="Open Sans" panose="020B0604020202020204" charset="0"/>
                <a:ea typeface="Open Sans" panose="020B0604020202020204" charset="0"/>
                <a:cs typeface="Open Sans" panose="020B0604020202020204" charset="0"/>
              </a:rPr>
              <a:t>За угодою між працівником і роботодавцем (ст. 26 ЗУ «Про відпустки» + частина третя ст. 12 ЗУ № 2136)</a:t>
            </a:r>
          </a:p>
          <a:p>
            <a:pPr lvl="0"/>
            <a:endParaRPr lang="uk-UA" sz="2400" dirty="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sz="2400" b="1" dirty="0">
                <a:solidFill>
                  <a:srgbClr val="3F81EE">
                    <a:lumMod val="50000"/>
                  </a:srgbClr>
                </a:solidFill>
                <a:latin typeface="Open Sans" panose="020B0604020202020204" charset="0"/>
                <a:ea typeface="Open Sans" panose="020B0604020202020204" charset="0"/>
                <a:cs typeface="Open Sans" panose="020B0604020202020204" charset="0"/>
              </a:rPr>
              <a:t>Підстава для надання відпустки: заява працівника</a:t>
            </a:r>
          </a:p>
        </p:txBody>
      </p:sp>
    </p:spTree>
    <p:extLst>
      <p:ext uri="{BB962C8B-B14F-4D97-AF65-F5344CB8AC3E}">
        <p14:creationId xmlns:p14="http://schemas.microsoft.com/office/powerpoint/2010/main" val="2096737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249680" y="233959"/>
            <a:ext cx="9194579" cy="646331"/>
          </a:xfrm>
          <a:prstGeom prst="rect">
            <a:avLst/>
          </a:prstGeom>
          <a:noFill/>
        </p:spPr>
        <p:txBody>
          <a:bodyPr wrap="square" rtlCol="0">
            <a:spAutoFit/>
          </a:bodyPr>
          <a:lstStyle/>
          <a:p>
            <a:r>
              <a:rPr lang="uk-UA" sz="36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Протокол</a:t>
            </a:r>
          </a:p>
        </p:txBody>
      </p:sp>
      <p:sp>
        <p:nvSpPr>
          <p:cNvPr id="3" name="TextBox 2"/>
          <p:cNvSpPr txBox="1"/>
          <p:nvPr/>
        </p:nvSpPr>
        <p:spPr>
          <a:xfrm>
            <a:off x="1249680" y="1082040"/>
            <a:ext cx="10591800" cy="5447645"/>
          </a:xfrm>
          <a:prstGeom prst="rect">
            <a:avLst/>
          </a:prstGeom>
          <a:noFill/>
        </p:spPr>
        <p:txBody>
          <a:bodyPr wrap="square" rtlCol="0">
            <a:spAutoFit/>
          </a:bodyPr>
          <a:lstStyle/>
          <a:p>
            <a:r>
              <a:rPr lang="uk-UA" sz="2000" dirty="0" smtClean="0">
                <a:solidFill>
                  <a:srgbClr val="002060"/>
                </a:solidFill>
                <a:latin typeface="Open Sans" panose="020B0604020202020204" charset="0"/>
                <a:ea typeface="Open Sans" panose="020B0604020202020204" charset="0"/>
                <a:cs typeface="Open Sans" panose="020B0604020202020204" charset="0"/>
              </a:rPr>
              <a:t>Про вчинення адміністративного правопорушення складається протокол.</a:t>
            </a:r>
          </a:p>
          <a:p>
            <a:endParaRPr lang="uk-UA" sz="2000" dirty="0" smtClean="0">
              <a:solidFill>
                <a:srgbClr val="002060"/>
              </a:solidFill>
              <a:latin typeface="Open Sans" panose="020B0604020202020204" charset="0"/>
              <a:ea typeface="Open Sans" panose="020B0604020202020204" charset="0"/>
              <a:cs typeface="Open Sans" panose="020B0604020202020204" charset="0"/>
            </a:endParaRPr>
          </a:p>
          <a:p>
            <a:r>
              <a:rPr lang="uk-UA" sz="2000" dirty="0" smtClean="0">
                <a:solidFill>
                  <a:srgbClr val="002060"/>
                </a:solidFill>
                <a:latin typeface="Open Sans" panose="020B0604020202020204" charset="0"/>
                <a:ea typeface="Open Sans" panose="020B0604020202020204" charset="0"/>
                <a:cs typeface="Open Sans" panose="020B0604020202020204" charset="0"/>
              </a:rPr>
              <a:t>Протокол про адміністративне правопорушення, у разі його оформлення, складається не пізніше двадцяти чотирьох годин з моменту виявлення особи, яка вчинила правопорушення, у двох примірниках, один із яких під розписку вручається особі, яка притягається до адміністративної відповідальності.</a:t>
            </a:r>
          </a:p>
          <a:p>
            <a:endParaRPr lang="uk-UA" sz="2000" dirty="0">
              <a:solidFill>
                <a:srgbClr val="002060"/>
              </a:solidFill>
              <a:latin typeface="Open Sans" panose="020B0604020202020204" charset="0"/>
              <a:ea typeface="Open Sans" panose="020B0604020202020204" charset="0"/>
              <a:cs typeface="Open Sans" panose="020B0604020202020204" charset="0"/>
            </a:endParaRPr>
          </a:p>
          <a:p>
            <a:r>
              <a:rPr lang="uk-UA" sz="2000" dirty="0" smtClean="0">
                <a:solidFill>
                  <a:srgbClr val="002060"/>
                </a:solidFill>
                <a:latin typeface="Open Sans" panose="020B0604020202020204" charset="0"/>
                <a:ea typeface="Open Sans" panose="020B0604020202020204" charset="0"/>
                <a:cs typeface="Open Sans" panose="020B0604020202020204" charset="0"/>
              </a:rPr>
              <a:t>Інспектори праці мають право складати протоколи за (частини перша - четверта, сьома статті 41, статті 41-1-41-3, 166-28, 173-5, 188-1 КУпАП.</a:t>
            </a:r>
          </a:p>
          <a:p>
            <a:endParaRPr lang="uk-UA" sz="2000" dirty="0">
              <a:solidFill>
                <a:srgbClr val="002060"/>
              </a:solidFill>
              <a:latin typeface="Open Sans" panose="020B0604020202020204" charset="0"/>
              <a:ea typeface="Open Sans" panose="020B0604020202020204" charset="0"/>
              <a:cs typeface="Open Sans" panose="020B0604020202020204" charset="0"/>
            </a:endParaRPr>
          </a:p>
          <a:p>
            <a:r>
              <a:rPr lang="uk-UA" sz="2000" dirty="0" smtClean="0">
                <a:solidFill>
                  <a:srgbClr val="002060"/>
                </a:solidFill>
                <a:latin typeface="Open Sans" panose="020B0604020202020204" charset="0"/>
                <a:ea typeface="Open Sans" panose="020B0604020202020204" charset="0"/>
                <a:cs typeface="Open Sans" panose="020B0604020202020204" charset="0"/>
              </a:rPr>
              <a:t>Розглядають справи суди.</a:t>
            </a:r>
          </a:p>
          <a:p>
            <a:endParaRPr lang="uk-UA" sz="2000" dirty="0">
              <a:solidFill>
                <a:srgbClr val="002060"/>
              </a:solidFill>
              <a:latin typeface="Open Sans" panose="020B0604020202020204" charset="0"/>
              <a:ea typeface="Open Sans" panose="020B0604020202020204" charset="0"/>
              <a:cs typeface="Open Sans" panose="020B0604020202020204" charset="0"/>
            </a:endParaRPr>
          </a:p>
          <a:p>
            <a:r>
              <a:rPr lang="ru-RU" sz="2000" dirty="0">
                <a:solidFill>
                  <a:srgbClr val="002060"/>
                </a:solidFill>
                <a:latin typeface="Open Sans" panose="020B0604020202020204" charset="0"/>
                <a:ea typeface="Open Sans" panose="020B0604020202020204" charset="0"/>
                <a:cs typeface="Open Sans" panose="020B0604020202020204" charset="0"/>
              </a:rPr>
              <a:t>У справах про </a:t>
            </a:r>
            <a:r>
              <a:rPr lang="uk-UA" sz="2000" dirty="0" smtClean="0">
                <a:solidFill>
                  <a:srgbClr val="002060"/>
                </a:solidFill>
                <a:latin typeface="Open Sans" panose="020B0604020202020204" charset="0"/>
                <a:ea typeface="Open Sans" panose="020B0604020202020204" charset="0"/>
                <a:cs typeface="Open Sans" panose="020B0604020202020204" charset="0"/>
              </a:rPr>
              <a:t>адміністративні правопорушення, розгляд яких віднесено до відання органів, протоколи про правопорушення мають право складати уповноважені на те посадові особи цих органів</a:t>
            </a:r>
            <a:r>
              <a:rPr lang="ru-RU" sz="2000" dirty="0">
                <a:solidFill>
                  <a:srgbClr val="002060"/>
                </a:solidFill>
                <a:latin typeface="Open Sans" panose="020B0604020202020204" charset="0"/>
                <a:ea typeface="Open Sans" panose="020B0604020202020204" charset="0"/>
                <a:cs typeface="Open Sans" panose="020B0604020202020204" charset="0"/>
              </a:rPr>
              <a:t> </a:t>
            </a:r>
            <a:r>
              <a:rPr lang="ru-RU" sz="2000" dirty="0" smtClean="0">
                <a:solidFill>
                  <a:srgbClr val="002060"/>
                </a:solidFill>
                <a:latin typeface="Open Sans" panose="020B0604020202020204" charset="0"/>
                <a:ea typeface="Open Sans" panose="020B0604020202020204" charset="0"/>
                <a:cs typeface="Open Sans" panose="020B0604020202020204" charset="0"/>
              </a:rPr>
              <a:t>(</a:t>
            </a:r>
            <a:r>
              <a:rPr lang="uk-UA" sz="2000" dirty="0" smtClean="0">
                <a:solidFill>
                  <a:srgbClr val="002060"/>
                </a:solidFill>
                <a:latin typeface="Open Sans" panose="020B0604020202020204" charset="0"/>
                <a:ea typeface="Open Sans" panose="020B0604020202020204" charset="0"/>
                <a:cs typeface="Open Sans" panose="020B0604020202020204" charset="0"/>
              </a:rPr>
              <a:t>стаття 255 КУпАП</a:t>
            </a:r>
            <a:r>
              <a:rPr lang="ru-RU" sz="2000" dirty="0" smtClean="0">
                <a:solidFill>
                  <a:srgbClr val="002060"/>
                </a:solidFill>
                <a:latin typeface="Open Sans" panose="020B0604020202020204" charset="0"/>
                <a:ea typeface="Open Sans" panose="020B0604020202020204" charset="0"/>
                <a:cs typeface="Open Sans" panose="020B0604020202020204" charset="0"/>
              </a:rPr>
              <a:t>)</a:t>
            </a:r>
            <a:endParaRPr lang="uk-UA" sz="2000" dirty="0" smtClean="0">
              <a:solidFill>
                <a:srgbClr val="002060"/>
              </a:solidFill>
              <a:latin typeface="Open Sans" panose="020B0604020202020204" charset="0"/>
              <a:ea typeface="Open Sans" panose="020B0604020202020204" charset="0"/>
              <a:cs typeface="Open Sans" panose="020B0604020202020204" charset="0"/>
            </a:endParaRPr>
          </a:p>
          <a:p>
            <a:endParaRPr lang="uk-UA" sz="2400" dirty="0">
              <a:solidFill>
                <a:schemeClr val="accent1">
                  <a:lumMod val="50000"/>
                </a:schemeClr>
              </a:solidFill>
            </a:endParaRPr>
          </a:p>
          <a:p>
            <a:endParaRPr lang="uk-UA" sz="2400" dirty="0">
              <a:solidFill>
                <a:schemeClr val="accent1">
                  <a:lumMod val="50000"/>
                </a:schemeClr>
              </a:solidFill>
            </a:endParaRPr>
          </a:p>
        </p:txBody>
      </p:sp>
    </p:spTree>
    <p:extLst>
      <p:ext uri="{BB962C8B-B14F-4D97-AF65-F5344CB8AC3E}">
        <p14:creationId xmlns:p14="http://schemas.microsoft.com/office/powerpoint/2010/main" val="42786236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249680" y="233959"/>
            <a:ext cx="9194579" cy="646331"/>
          </a:xfrm>
          <a:prstGeom prst="rect">
            <a:avLst/>
          </a:prstGeom>
          <a:noFill/>
        </p:spPr>
        <p:txBody>
          <a:bodyPr wrap="square" rtlCol="0">
            <a:spAutoFit/>
          </a:bodyPr>
          <a:lstStyle/>
          <a:p>
            <a:r>
              <a:rPr lang="uk-UA" sz="36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Протокол</a:t>
            </a:r>
          </a:p>
        </p:txBody>
      </p:sp>
      <p:sp>
        <p:nvSpPr>
          <p:cNvPr id="3" name="TextBox 2"/>
          <p:cNvSpPr txBox="1"/>
          <p:nvPr/>
        </p:nvSpPr>
        <p:spPr>
          <a:xfrm>
            <a:off x="1249680" y="1127760"/>
            <a:ext cx="10591800" cy="5139869"/>
          </a:xfrm>
          <a:prstGeom prst="rect">
            <a:avLst/>
          </a:prstGeom>
          <a:noFill/>
        </p:spPr>
        <p:txBody>
          <a:bodyPr wrap="square" rtlCol="0">
            <a:spAutoFit/>
          </a:bodyPr>
          <a:lstStyle/>
          <a:p>
            <a:r>
              <a:rPr lang="uk-UA" sz="2000" dirty="0" smtClean="0">
                <a:solidFill>
                  <a:schemeClr val="accent1">
                    <a:lumMod val="50000"/>
                  </a:schemeClr>
                </a:solidFill>
                <a:latin typeface="Open Sans" panose="020B0604020202020204" charset="0"/>
                <a:ea typeface="Open Sans" panose="020B0604020202020204" charset="0"/>
                <a:cs typeface="Open Sans" panose="020B0604020202020204" charset="0"/>
              </a:rPr>
              <a:t>Держпраці розглядає справи про адміністративні правопорушення, пов’язані з невиконанням законних вимог посадових осіб Держпраці та її територіальних органів або недопущенням посадових осіб цих органів до здійснення заходів державного нагляду (контролю), підстави яких визначені законом </a:t>
            </a:r>
          </a:p>
          <a:p>
            <a:r>
              <a:rPr lang="uk-UA" sz="2000" dirty="0" smtClean="0">
                <a:solidFill>
                  <a:schemeClr val="accent1">
                    <a:lumMod val="50000"/>
                  </a:schemeClr>
                </a:solidFill>
                <a:latin typeface="Open Sans" panose="020B0604020202020204" charset="0"/>
                <a:ea typeface="Open Sans" panose="020B0604020202020204" charset="0"/>
                <a:cs typeface="Open Sans" panose="020B0604020202020204" charset="0"/>
              </a:rPr>
              <a:t>(стаття 188-6).</a:t>
            </a:r>
          </a:p>
          <a:p>
            <a:endParaRPr lang="uk-UA" sz="2000" dirty="0" smtClean="0">
              <a:solidFill>
                <a:schemeClr val="accent1">
                  <a:lumMod val="50000"/>
                </a:schemeClr>
              </a:solidFill>
              <a:latin typeface="Open Sans" panose="020B0604020202020204" charset="0"/>
              <a:ea typeface="Open Sans" panose="020B0604020202020204" charset="0"/>
              <a:cs typeface="Open Sans" panose="020B0604020202020204" charset="0"/>
            </a:endParaRPr>
          </a:p>
          <a:p>
            <a:r>
              <a:rPr lang="uk-UA" sz="2000" dirty="0" smtClean="0">
                <a:solidFill>
                  <a:schemeClr val="accent1">
                    <a:lumMod val="50000"/>
                  </a:schemeClr>
                </a:solidFill>
                <a:latin typeface="Open Sans" panose="020B0604020202020204" charset="0"/>
                <a:ea typeface="Open Sans" panose="020B0604020202020204" charset="0"/>
                <a:cs typeface="Open Sans" panose="020B0604020202020204" charset="0"/>
              </a:rPr>
              <a:t>Від імені Держпраці розглядати справи про адміністративні правопорушення і накладати адміністративні стягнення мають право:</a:t>
            </a:r>
          </a:p>
          <a:p>
            <a:endParaRPr lang="uk-UA" sz="2000" dirty="0" smtClean="0">
              <a:solidFill>
                <a:schemeClr val="accent1">
                  <a:lumMod val="50000"/>
                </a:schemeClr>
              </a:solidFill>
              <a:latin typeface="Open Sans" panose="020B0604020202020204" charset="0"/>
              <a:ea typeface="Open Sans" panose="020B0604020202020204" charset="0"/>
              <a:cs typeface="Open Sans" panose="020B0604020202020204" charset="0"/>
            </a:endParaRPr>
          </a:p>
          <a:p>
            <a:r>
              <a:rPr lang="uk-UA" sz="2000" dirty="0" smtClean="0">
                <a:solidFill>
                  <a:schemeClr val="accent1">
                    <a:lumMod val="50000"/>
                  </a:schemeClr>
                </a:solidFill>
                <a:latin typeface="Open Sans" panose="020B0604020202020204" charset="0"/>
                <a:ea typeface="Open Sans" panose="020B0604020202020204" charset="0"/>
                <a:cs typeface="Open Sans" panose="020B0604020202020204" charset="0"/>
              </a:rPr>
              <a:t>посадові особи, уповноважені головою Держпраці, - штраф до вісімдесяти неоподатковуваних мінімумів доходів громадян;</a:t>
            </a:r>
          </a:p>
          <a:p>
            <a:endParaRPr lang="uk-UA" sz="2000" dirty="0" smtClean="0">
              <a:solidFill>
                <a:schemeClr val="accent1">
                  <a:lumMod val="50000"/>
                </a:schemeClr>
              </a:solidFill>
              <a:latin typeface="Open Sans" panose="020B0604020202020204" charset="0"/>
              <a:ea typeface="Open Sans" panose="020B0604020202020204" charset="0"/>
              <a:cs typeface="Open Sans" panose="020B0604020202020204" charset="0"/>
            </a:endParaRPr>
          </a:p>
          <a:p>
            <a:r>
              <a:rPr lang="uk-UA" sz="2000" dirty="0" smtClean="0">
                <a:solidFill>
                  <a:schemeClr val="accent1">
                    <a:lumMod val="50000"/>
                  </a:schemeClr>
                </a:solidFill>
                <a:latin typeface="Open Sans" panose="020B0604020202020204" charset="0"/>
                <a:ea typeface="Open Sans" panose="020B0604020202020204" charset="0"/>
                <a:cs typeface="Open Sans" panose="020B0604020202020204" charset="0"/>
              </a:rPr>
              <a:t>Голова Держпраці, його заступники та уповноважені ним посадові особи - штраф до ста неоподатковуваних мінімумів доходів громадян (стаття 230-1)</a:t>
            </a:r>
          </a:p>
          <a:p>
            <a:endParaRPr lang="uk-UA" sz="2400" dirty="0">
              <a:solidFill>
                <a:schemeClr val="accent1">
                  <a:lumMod val="50000"/>
                </a:schemeClr>
              </a:solidFill>
            </a:endParaRPr>
          </a:p>
          <a:p>
            <a:endParaRPr lang="uk-UA" sz="2400" dirty="0">
              <a:solidFill>
                <a:schemeClr val="accent1">
                  <a:lumMod val="50000"/>
                </a:schemeClr>
              </a:solidFill>
            </a:endParaRPr>
          </a:p>
        </p:txBody>
      </p:sp>
    </p:spTree>
    <p:extLst>
      <p:ext uri="{BB962C8B-B14F-4D97-AF65-F5344CB8AC3E}">
        <p14:creationId xmlns:p14="http://schemas.microsoft.com/office/powerpoint/2010/main" val="3820416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387471"/>
            <a:ext cx="91059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Фінансова відповідальність</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sp>
        <p:nvSpPr>
          <p:cNvPr id="4" name="Прямоугольник 3"/>
          <p:cNvSpPr/>
          <p:nvPr/>
        </p:nvSpPr>
        <p:spPr>
          <a:xfrm>
            <a:off x="1205346" y="1360990"/>
            <a:ext cx="10457411" cy="4154984"/>
          </a:xfrm>
          <a:prstGeom prst="rect">
            <a:avLst/>
          </a:prstGeom>
        </p:spPr>
        <p:txBody>
          <a:bodyPr wrap="square">
            <a:spAutoFit/>
          </a:bodyPr>
          <a:lstStyle/>
          <a:p>
            <a:r>
              <a:rPr lang="uk-UA" sz="2400" b="1" dirty="0" smtClean="0">
                <a:solidFill>
                  <a:srgbClr val="002060"/>
                </a:solidFill>
                <a:latin typeface="Open Sans" panose="020B0604020202020204" charset="0"/>
                <a:ea typeface="Open Sans" panose="020B0604020202020204" charset="0"/>
                <a:cs typeface="Open Sans" panose="020B0604020202020204" charset="0"/>
              </a:rPr>
              <a:t>Юридичні та фізичні особи, які використовують найману працю, несуть відповідальність у вигляді штрафу в разі:</a:t>
            </a:r>
          </a:p>
          <a:p>
            <a:endParaRPr lang="uk-UA" dirty="0" smtClean="0">
              <a:solidFill>
                <a:srgbClr val="002060"/>
              </a:solidFill>
              <a:latin typeface="Open Sans" panose="020B0604020202020204" charset="0"/>
              <a:ea typeface="Open Sans" panose="020B0604020202020204" charset="0"/>
              <a:cs typeface="Open Sans" panose="020B0604020202020204" charset="0"/>
            </a:endParaRPr>
          </a:p>
          <a:p>
            <a:r>
              <a:rPr lang="uk-UA" dirty="0" smtClean="0">
                <a:solidFill>
                  <a:srgbClr val="002060"/>
                </a:solidFill>
                <a:latin typeface="Open Sans" panose="020B0604020202020204" charset="0"/>
                <a:ea typeface="Open Sans" panose="020B0604020202020204" charset="0"/>
                <a:cs typeface="Open Sans" panose="020B0604020202020204" charset="0"/>
              </a:rPr>
              <a:t>фактичного допуску працівника до роботи без оформлення трудового договору (контракту), оформлення працівника на неповний робочий час або за трудовим договором з нефіксованим робочим часом у разі фактичного виконання роботи протягом усього робочого часу, установленого на підприємстві, та виплати заробітної плати (винагороди) без нарахування та сплати єдиного внеску на загальнообов’язкове державне соціальне страхування та податків (крім випадків, якщо платником єдиного внеску на загальнообов’язкове державне соціальне страхування та податків є сам працівник) - у </a:t>
            </a:r>
            <a:r>
              <a:rPr lang="uk-UA" b="1" dirty="0" smtClean="0">
                <a:solidFill>
                  <a:srgbClr val="002060"/>
                </a:solidFill>
                <a:latin typeface="Open Sans" panose="020B0604020202020204" charset="0"/>
                <a:ea typeface="Open Sans" panose="020B0604020202020204" charset="0"/>
                <a:cs typeface="Open Sans" panose="020B0604020202020204" charset="0"/>
              </a:rPr>
              <a:t>десятикратному розмірі мінімальної заробітної плати</a:t>
            </a:r>
            <a:r>
              <a:rPr lang="uk-UA" dirty="0" smtClean="0">
                <a:solidFill>
                  <a:srgbClr val="002060"/>
                </a:solidFill>
                <a:latin typeface="Open Sans" panose="020B0604020202020204" charset="0"/>
                <a:ea typeface="Open Sans" panose="020B0604020202020204" charset="0"/>
                <a:cs typeface="Open Sans" panose="020B0604020202020204" charset="0"/>
              </a:rPr>
              <a:t>, встановленої законом на момент виявлення порушення, за кожного працівника, стосовно якого скоєно порушення, а до юридичних осіб та фізичних осіб - підприємців, які використовують найману працю та є платниками єдиного податку першої - третьої груп, застосовується попередження</a:t>
            </a:r>
            <a:endParaRPr lang="uk-UA" dirty="0">
              <a:solidFill>
                <a:srgbClr val="002060"/>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399317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387471"/>
            <a:ext cx="91059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Фінансова відповідальність</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sp>
        <p:nvSpPr>
          <p:cNvPr id="4" name="Прямоугольник 3"/>
          <p:cNvSpPr/>
          <p:nvPr/>
        </p:nvSpPr>
        <p:spPr>
          <a:xfrm>
            <a:off x="1205346" y="1360990"/>
            <a:ext cx="10457411" cy="4708981"/>
          </a:xfrm>
          <a:prstGeom prst="rect">
            <a:avLst/>
          </a:prstGeom>
        </p:spPr>
        <p:txBody>
          <a:bodyPr wrap="square">
            <a:spAutoFit/>
          </a:bodyPr>
          <a:lstStyle/>
          <a:p>
            <a:r>
              <a:rPr lang="uk-UA" sz="2400" b="1" dirty="0" smtClean="0">
                <a:solidFill>
                  <a:srgbClr val="002060"/>
                </a:solidFill>
                <a:latin typeface="Open Sans" panose="020B0604020202020204" charset="0"/>
                <a:ea typeface="Open Sans" panose="020B0604020202020204" charset="0"/>
                <a:cs typeface="Open Sans" panose="020B0604020202020204" charset="0"/>
              </a:rPr>
              <a:t>Юридичні та фізичні особи, які використовують найману працю, несуть відповідальність у вигляді штрафу в разі:</a:t>
            </a:r>
          </a:p>
          <a:p>
            <a:endParaRPr lang="uk-UA" dirty="0" smtClean="0">
              <a:solidFill>
                <a:srgbClr val="002060"/>
              </a:solidFill>
              <a:latin typeface="Open Sans" panose="020B0604020202020204" charset="0"/>
              <a:ea typeface="Open Sans" panose="020B0604020202020204" charset="0"/>
              <a:cs typeface="Open Sans" panose="020B0604020202020204" charset="0"/>
            </a:endParaRPr>
          </a:p>
          <a:p>
            <a:r>
              <a:rPr lang="uk-UA" dirty="0" smtClean="0">
                <a:solidFill>
                  <a:srgbClr val="002060"/>
                </a:solidFill>
                <a:latin typeface="Open Sans" panose="020B0604020202020204" charset="0"/>
                <a:ea typeface="Open Sans" panose="020B0604020202020204" charset="0"/>
                <a:cs typeface="Open Sans" panose="020B0604020202020204" charset="0"/>
              </a:rPr>
              <a:t>вчинення порушення, передбаченого абзацом другим цієї частини, повторно протягом двох років з дня виявлення порушення - у </a:t>
            </a:r>
            <a:r>
              <a:rPr lang="uk-UA" b="1" dirty="0" smtClean="0">
                <a:solidFill>
                  <a:srgbClr val="002060"/>
                </a:solidFill>
                <a:latin typeface="Open Sans" panose="020B0604020202020204" charset="0"/>
                <a:ea typeface="Open Sans" panose="020B0604020202020204" charset="0"/>
                <a:cs typeface="Open Sans" panose="020B0604020202020204" charset="0"/>
              </a:rPr>
              <a:t>тридцятикратному розмірі мінімальної заробітної плати</a:t>
            </a:r>
            <a:r>
              <a:rPr lang="uk-UA" dirty="0" smtClean="0">
                <a:solidFill>
                  <a:srgbClr val="002060"/>
                </a:solidFill>
                <a:latin typeface="Open Sans" panose="020B0604020202020204" charset="0"/>
                <a:ea typeface="Open Sans" panose="020B0604020202020204" charset="0"/>
                <a:cs typeface="Open Sans" panose="020B0604020202020204" charset="0"/>
              </a:rPr>
              <a:t>, встановленої законом на момент виявлення порушення, за кожного працівника, стосовно якого скоєно порушення;</a:t>
            </a:r>
          </a:p>
          <a:p>
            <a:endParaRPr lang="uk-UA" dirty="0" smtClean="0">
              <a:solidFill>
                <a:srgbClr val="002060"/>
              </a:solidFill>
              <a:latin typeface="Open Sans" panose="020B0604020202020204" charset="0"/>
              <a:ea typeface="Open Sans" panose="020B0604020202020204" charset="0"/>
              <a:cs typeface="Open Sans" panose="020B0604020202020204" charset="0"/>
            </a:endParaRPr>
          </a:p>
          <a:p>
            <a:r>
              <a:rPr lang="uk-UA" dirty="0" smtClean="0">
                <a:solidFill>
                  <a:srgbClr val="002060"/>
                </a:solidFill>
                <a:latin typeface="Open Sans" panose="020B0604020202020204" charset="0"/>
                <a:ea typeface="Open Sans" panose="020B0604020202020204" charset="0"/>
                <a:cs typeface="Open Sans" panose="020B0604020202020204" charset="0"/>
              </a:rPr>
              <a:t>порушення встановлених строків виплати заробітної плати працівникам, інших виплат, передбачених законодавством про працю, більш як за один місяць, виплата їх не в повному обсязі - </a:t>
            </a:r>
            <a:r>
              <a:rPr lang="uk-UA" b="1" dirty="0" smtClean="0">
                <a:solidFill>
                  <a:srgbClr val="002060"/>
                </a:solidFill>
                <a:latin typeface="Open Sans" panose="020B0604020202020204" charset="0"/>
                <a:ea typeface="Open Sans" panose="020B0604020202020204" charset="0"/>
                <a:cs typeface="Open Sans" panose="020B0604020202020204" charset="0"/>
              </a:rPr>
              <a:t>у трикратному розмірі мінімальної заробітної плати</a:t>
            </a:r>
            <a:r>
              <a:rPr lang="uk-UA" dirty="0" smtClean="0">
                <a:solidFill>
                  <a:srgbClr val="002060"/>
                </a:solidFill>
                <a:latin typeface="Open Sans" panose="020B0604020202020204" charset="0"/>
                <a:ea typeface="Open Sans" panose="020B0604020202020204" charset="0"/>
                <a:cs typeface="Open Sans" panose="020B0604020202020204" charset="0"/>
              </a:rPr>
              <a:t>, встановленої законом на момент виявлення порушення;</a:t>
            </a:r>
          </a:p>
          <a:p>
            <a:endParaRPr lang="uk-UA" dirty="0" smtClean="0">
              <a:solidFill>
                <a:srgbClr val="002060"/>
              </a:solidFill>
              <a:latin typeface="Open Sans" panose="020B0604020202020204" charset="0"/>
              <a:ea typeface="Open Sans" panose="020B0604020202020204" charset="0"/>
              <a:cs typeface="Open Sans" panose="020B0604020202020204" charset="0"/>
            </a:endParaRPr>
          </a:p>
          <a:p>
            <a:r>
              <a:rPr lang="uk-UA" dirty="0" smtClean="0">
                <a:solidFill>
                  <a:srgbClr val="002060"/>
                </a:solidFill>
                <a:latin typeface="Open Sans" panose="020B0604020202020204" charset="0"/>
                <a:ea typeface="Open Sans" panose="020B0604020202020204" charset="0"/>
                <a:cs typeface="Open Sans" panose="020B0604020202020204" charset="0"/>
              </a:rPr>
              <a:t>недотримання мінімальних державних гарантій в оплаті праці - </a:t>
            </a:r>
            <a:r>
              <a:rPr lang="uk-UA" b="1" dirty="0" smtClean="0">
                <a:solidFill>
                  <a:srgbClr val="002060"/>
                </a:solidFill>
                <a:latin typeface="Open Sans" panose="020B0604020202020204" charset="0"/>
                <a:ea typeface="Open Sans" panose="020B0604020202020204" charset="0"/>
                <a:cs typeface="Open Sans" panose="020B0604020202020204" charset="0"/>
              </a:rPr>
              <a:t>у двократному розмірі мінімальної заробітної плати</a:t>
            </a:r>
            <a:r>
              <a:rPr lang="uk-UA" dirty="0" smtClean="0">
                <a:solidFill>
                  <a:srgbClr val="002060"/>
                </a:solidFill>
                <a:latin typeface="Open Sans" panose="020B0604020202020204" charset="0"/>
                <a:ea typeface="Open Sans" panose="020B0604020202020204" charset="0"/>
                <a:cs typeface="Open Sans" panose="020B0604020202020204" charset="0"/>
              </a:rPr>
              <a:t>, встановленої законом на момент виявлення порушення, за кожного працівника, стосовно якого скоєно порушення;</a:t>
            </a:r>
            <a:endParaRPr lang="uk-UA" dirty="0">
              <a:solidFill>
                <a:srgbClr val="002060"/>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002355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387471"/>
            <a:ext cx="91059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Фінансова відповідальність</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sp>
        <p:nvSpPr>
          <p:cNvPr id="4" name="Прямоугольник 3"/>
          <p:cNvSpPr/>
          <p:nvPr/>
        </p:nvSpPr>
        <p:spPr>
          <a:xfrm>
            <a:off x="1138844" y="1119921"/>
            <a:ext cx="10457411" cy="5262979"/>
          </a:xfrm>
          <a:prstGeom prst="rect">
            <a:avLst/>
          </a:prstGeom>
        </p:spPr>
        <p:txBody>
          <a:bodyPr wrap="square">
            <a:spAutoFit/>
          </a:bodyPr>
          <a:lstStyle/>
          <a:p>
            <a:r>
              <a:rPr lang="uk-UA" sz="2400" b="1" dirty="0" smtClean="0">
                <a:solidFill>
                  <a:srgbClr val="002060"/>
                </a:solidFill>
                <a:latin typeface="Open Sans" panose="020B0604020202020204" charset="0"/>
                <a:ea typeface="Open Sans" panose="020B0604020202020204" charset="0"/>
                <a:cs typeface="Open Sans" panose="020B0604020202020204" charset="0"/>
              </a:rPr>
              <a:t>Юридичні та фізичні особи, які використовують найману працю, несуть відповідальність у вигляді штрафу в разі:</a:t>
            </a:r>
          </a:p>
          <a:p>
            <a:endParaRPr lang="uk-UA" dirty="0" smtClean="0">
              <a:solidFill>
                <a:srgbClr val="002060"/>
              </a:solidFill>
              <a:latin typeface="Open Sans" panose="020B0604020202020204" charset="0"/>
              <a:ea typeface="Open Sans" panose="020B0604020202020204" charset="0"/>
              <a:cs typeface="Open Sans" panose="020B0604020202020204" charset="0"/>
            </a:endParaRPr>
          </a:p>
          <a:p>
            <a:r>
              <a:rPr lang="uk-UA" dirty="0" smtClean="0">
                <a:solidFill>
                  <a:srgbClr val="002060"/>
                </a:solidFill>
                <a:latin typeface="Open Sans" panose="020B0604020202020204" charset="0"/>
                <a:ea typeface="Open Sans" panose="020B0604020202020204" charset="0"/>
                <a:cs typeface="Open Sans" panose="020B0604020202020204" charset="0"/>
              </a:rPr>
              <a:t>недотримання встановлених законом гарантій та пільг працівникам, які залучаються до виконання обов’язків, передбачених законами України "Про військовий обов’язок і військову службу", "Про альтернативну (невійськову) службу", "Про мобілізаційну підготовку та мобілізацію", - </a:t>
            </a:r>
            <a:r>
              <a:rPr lang="uk-UA" b="1" dirty="0" smtClean="0">
                <a:solidFill>
                  <a:srgbClr val="002060"/>
                </a:solidFill>
                <a:latin typeface="Open Sans" panose="020B0604020202020204" charset="0"/>
                <a:ea typeface="Open Sans" panose="020B0604020202020204" charset="0"/>
                <a:cs typeface="Open Sans" panose="020B0604020202020204" charset="0"/>
              </a:rPr>
              <a:t>у чотирикратному розмірі мінімальної заробітної плати</a:t>
            </a:r>
            <a:r>
              <a:rPr lang="uk-UA" dirty="0" smtClean="0">
                <a:solidFill>
                  <a:srgbClr val="002060"/>
                </a:solidFill>
                <a:latin typeface="Open Sans" panose="020B0604020202020204" charset="0"/>
                <a:ea typeface="Open Sans" panose="020B0604020202020204" charset="0"/>
                <a:cs typeface="Open Sans" panose="020B0604020202020204" charset="0"/>
              </a:rPr>
              <a:t>, встановленої законом на момент виявлення порушення, за кожного працівника, стосовно якого скоєно порушення, а до юридичних осіб та фізичних осіб - підприємців, які використовують найману працю та є платниками єдиного податку першої - третьої груп, застосовується попередження;</a:t>
            </a:r>
          </a:p>
          <a:p>
            <a:endParaRPr lang="uk-UA" dirty="0" smtClean="0">
              <a:solidFill>
                <a:srgbClr val="002060"/>
              </a:solidFill>
              <a:latin typeface="Open Sans" panose="020B0604020202020204" charset="0"/>
              <a:ea typeface="Open Sans" panose="020B0604020202020204" charset="0"/>
              <a:cs typeface="Open Sans" panose="020B0604020202020204" charset="0"/>
            </a:endParaRPr>
          </a:p>
          <a:p>
            <a:r>
              <a:rPr lang="uk-UA" dirty="0" smtClean="0">
                <a:solidFill>
                  <a:srgbClr val="002060"/>
                </a:solidFill>
                <a:latin typeface="Open Sans" panose="020B0604020202020204" charset="0"/>
                <a:ea typeface="Open Sans" panose="020B0604020202020204" charset="0"/>
                <a:cs typeface="Open Sans" panose="020B0604020202020204" charset="0"/>
              </a:rPr>
              <a:t>недопущення до проведення перевірки з питань додержання законодавства про працю, створення перешкод у її проведенні - </a:t>
            </a:r>
            <a:r>
              <a:rPr lang="uk-UA" b="1" dirty="0" smtClean="0">
                <a:solidFill>
                  <a:srgbClr val="002060"/>
                </a:solidFill>
                <a:latin typeface="Open Sans" panose="020B0604020202020204" charset="0"/>
                <a:ea typeface="Open Sans" panose="020B0604020202020204" charset="0"/>
                <a:cs typeface="Open Sans" panose="020B0604020202020204" charset="0"/>
              </a:rPr>
              <a:t>у трикратному розмірі мінімальної заробітної плати</a:t>
            </a:r>
            <a:r>
              <a:rPr lang="uk-UA" dirty="0" smtClean="0">
                <a:solidFill>
                  <a:srgbClr val="002060"/>
                </a:solidFill>
                <a:latin typeface="Open Sans" panose="020B0604020202020204" charset="0"/>
                <a:ea typeface="Open Sans" panose="020B0604020202020204" charset="0"/>
                <a:cs typeface="Open Sans" panose="020B0604020202020204" charset="0"/>
              </a:rPr>
              <a:t>, встановленої законом на момент виявлення порушення;</a:t>
            </a:r>
          </a:p>
          <a:p>
            <a:endParaRPr lang="uk-UA" dirty="0" smtClean="0">
              <a:solidFill>
                <a:srgbClr val="002060"/>
              </a:solidFill>
              <a:latin typeface="Open Sans" panose="020B0604020202020204" charset="0"/>
              <a:ea typeface="Open Sans" panose="020B0604020202020204" charset="0"/>
              <a:cs typeface="Open Sans" panose="020B0604020202020204" charset="0"/>
            </a:endParaRPr>
          </a:p>
          <a:p>
            <a:r>
              <a:rPr lang="uk-UA" dirty="0" smtClean="0">
                <a:solidFill>
                  <a:srgbClr val="002060"/>
                </a:solidFill>
                <a:latin typeface="Open Sans" panose="020B0604020202020204" charset="0"/>
                <a:ea typeface="Open Sans" panose="020B0604020202020204" charset="0"/>
                <a:cs typeface="Open Sans" panose="020B0604020202020204" charset="0"/>
              </a:rPr>
              <a:t>Недопущення при проведенні перевірки з питань виявлення порушень, зазначених в абзаці другому цієї частини, - </a:t>
            </a:r>
            <a:r>
              <a:rPr lang="uk-UA" b="1" dirty="0" smtClean="0">
                <a:solidFill>
                  <a:srgbClr val="002060"/>
                </a:solidFill>
                <a:latin typeface="Open Sans" panose="020B0604020202020204" charset="0"/>
                <a:ea typeface="Open Sans" panose="020B0604020202020204" charset="0"/>
                <a:cs typeface="Open Sans" panose="020B0604020202020204" charset="0"/>
              </a:rPr>
              <a:t>у </a:t>
            </a:r>
            <a:r>
              <a:rPr lang="uk-UA" b="1" dirty="0" err="1" smtClean="0">
                <a:solidFill>
                  <a:srgbClr val="002060"/>
                </a:solidFill>
                <a:latin typeface="Open Sans" panose="020B0604020202020204" charset="0"/>
                <a:ea typeface="Open Sans" panose="020B0604020202020204" charset="0"/>
                <a:cs typeface="Open Sans" panose="020B0604020202020204" charset="0"/>
              </a:rPr>
              <a:t>шістнадцятикратному</a:t>
            </a:r>
            <a:r>
              <a:rPr lang="uk-UA" b="1" dirty="0" smtClean="0">
                <a:solidFill>
                  <a:srgbClr val="002060"/>
                </a:solidFill>
                <a:latin typeface="Open Sans" panose="020B0604020202020204" charset="0"/>
                <a:ea typeface="Open Sans" panose="020B0604020202020204" charset="0"/>
                <a:cs typeface="Open Sans" panose="020B0604020202020204" charset="0"/>
              </a:rPr>
              <a:t> розмірі мінімальної заробітної плати</a:t>
            </a:r>
            <a:r>
              <a:rPr lang="uk-UA" dirty="0" smtClean="0">
                <a:solidFill>
                  <a:srgbClr val="002060"/>
                </a:solidFill>
                <a:latin typeface="Open Sans" panose="020B0604020202020204" charset="0"/>
                <a:ea typeface="Open Sans" panose="020B0604020202020204" charset="0"/>
                <a:cs typeface="Open Sans" panose="020B0604020202020204" charset="0"/>
              </a:rPr>
              <a:t>, встановленої законом на момент виявлення порушення;</a:t>
            </a:r>
            <a:endParaRPr lang="uk-UA" dirty="0">
              <a:solidFill>
                <a:srgbClr val="002060"/>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675315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387471"/>
            <a:ext cx="91059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Фінансова відповідальність</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sp>
        <p:nvSpPr>
          <p:cNvPr id="4" name="Прямоугольник 3"/>
          <p:cNvSpPr/>
          <p:nvPr/>
        </p:nvSpPr>
        <p:spPr>
          <a:xfrm>
            <a:off x="1138844" y="1119921"/>
            <a:ext cx="10457411" cy="4708981"/>
          </a:xfrm>
          <a:prstGeom prst="rect">
            <a:avLst/>
          </a:prstGeom>
        </p:spPr>
        <p:txBody>
          <a:bodyPr wrap="square">
            <a:spAutoFit/>
          </a:bodyPr>
          <a:lstStyle/>
          <a:p>
            <a:r>
              <a:rPr lang="uk-UA" sz="2400" b="1" dirty="0" smtClean="0">
                <a:solidFill>
                  <a:srgbClr val="002060"/>
                </a:solidFill>
                <a:latin typeface="Open Sans" panose="020B0604020202020204" charset="0"/>
                <a:ea typeface="Open Sans" panose="020B0604020202020204" charset="0"/>
                <a:cs typeface="Open Sans" panose="020B0604020202020204" charset="0"/>
              </a:rPr>
              <a:t>Юридичні та фізичні особи, які використовують найману працю, несуть відповідальність у вигляді штрафу в разі:</a:t>
            </a:r>
          </a:p>
          <a:p>
            <a:endParaRPr lang="uk-UA" dirty="0" smtClean="0">
              <a:solidFill>
                <a:srgbClr val="002060"/>
              </a:solidFill>
              <a:latin typeface="Open Sans" panose="020B0604020202020204" charset="0"/>
              <a:ea typeface="Open Sans" panose="020B0604020202020204" charset="0"/>
              <a:cs typeface="Open Sans" panose="020B0604020202020204" charset="0"/>
            </a:endParaRPr>
          </a:p>
          <a:p>
            <a:r>
              <a:rPr lang="uk-UA" dirty="0" smtClean="0">
                <a:solidFill>
                  <a:srgbClr val="002060"/>
                </a:solidFill>
                <a:latin typeface="Open Sans" panose="020B0604020202020204" charset="0"/>
                <a:ea typeface="Open Sans" panose="020B0604020202020204" charset="0"/>
                <a:cs typeface="Open Sans" panose="020B0604020202020204" charset="0"/>
              </a:rPr>
              <a:t>перевищення встановленої статтею 21-1 КЗпП допустимої кількості трудових договорів з нефіксованим робочим часом або ведення недостовірного обліку робочого часу працівника, який працює за трудовим договором з нефіксованим робочим часом, стосовно фактично виконуваної ним роботи - </a:t>
            </a:r>
            <a:r>
              <a:rPr lang="uk-UA" b="1" dirty="0" smtClean="0">
                <a:solidFill>
                  <a:srgbClr val="002060"/>
                </a:solidFill>
                <a:latin typeface="Open Sans" panose="020B0604020202020204" charset="0"/>
                <a:ea typeface="Open Sans" panose="020B0604020202020204" charset="0"/>
                <a:cs typeface="Open Sans" panose="020B0604020202020204" charset="0"/>
              </a:rPr>
              <a:t>у трикратному розмірі мінімальної заробітної плати</a:t>
            </a:r>
            <a:r>
              <a:rPr lang="uk-UA" dirty="0" smtClean="0">
                <a:solidFill>
                  <a:srgbClr val="002060"/>
                </a:solidFill>
                <a:latin typeface="Open Sans" panose="020B0604020202020204" charset="0"/>
                <a:ea typeface="Open Sans" panose="020B0604020202020204" charset="0"/>
                <a:cs typeface="Open Sans" panose="020B0604020202020204" charset="0"/>
              </a:rPr>
              <a:t>, встановленої законом на момент виявлення порушення, за кожного працівника, стосовно якого скоєно порушення;</a:t>
            </a:r>
          </a:p>
          <a:p>
            <a:endParaRPr lang="uk-UA" dirty="0" smtClean="0">
              <a:solidFill>
                <a:srgbClr val="002060"/>
              </a:solidFill>
              <a:latin typeface="Open Sans" panose="020B0604020202020204" charset="0"/>
              <a:ea typeface="Open Sans" panose="020B0604020202020204" charset="0"/>
              <a:cs typeface="Open Sans" panose="020B0604020202020204" charset="0"/>
            </a:endParaRPr>
          </a:p>
          <a:p>
            <a:r>
              <a:rPr lang="uk-UA" dirty="0" smtClean="0">
                <a:solidFill>
                  <a:srgbClr val="002060"/>
                </a:solidFill>
                <a:latin typeface="Open Sans" panose="020B0604020202020204" charset="0"/>
                <a:ea typeface="Open Sans" panose="020B0604020202020204" charset="0"/>
                <a:cs typeface="Open Sans" panose="020B0604020202020204" charset="0"/>
              </a:rPr>
              <a:t>порушення інших вимог законодавства про працю, крім передбачених абзацами другим - дев’ятим цієї частини, - </a:t>
            </a:r>
            <a:r>
              <a:rPr lang="uk-UA" b="1" dirty="0" smtClean="0">
                <a:solidFill>
                  <a:srgbClr val="002060"/>
                </a:solidFill>
                <a:latin typeface="Open Sans" panose="020B0604020202020204" charset="0"/>
                <a:ea typeface="Open Sans" panose="020B0604020202020204" charset="0"/>
                <a:cs typeface="Open Sans" panose="020B0604020202020204" charset="0"/>
              </a:rPr>
              <a:t>у розмірі мінімальної заробітної плати </a:t>
            </a:r>
            <a:r>
              <a:rPr lang="uk-UA" dirty="0" smtClean="0">
                <a:solidFill>
                  <a:srgbClr val="002060"/>
                </a:solidFill>
                <a:latin typeface="Open Sans" panose="020B0604020202020204" charset="0"/>
                <a:ea typeface="Open Sans" panose="020B0604020202020204" charset="0"/>
                <a:cs typeface="Open Sans" panose="020B0604020202020204" charset="0"/>
              </a:rPr>
              <a:t>за кожне таке порушення;</a:t>
            </a:r>
          </a:p>
          <a:p>
            <a:endParaRPr lang="uk-UA" dirty="0" smtClean="0">
              <a:solidFill>
                <a:srgbClr val="002060"/>
              </a:solidFill>
              <a:latin typeface="Open Sans" panose="020B0604020202020204" charset="0"/>
              <a:ea typeface="Open Sans" panose="020B0604020202020204" charset="0"/>
              <a:cs typeface="Open Sans" panose="020B0604020202020204" charset="0"/>
            </a:endParaRPr>
          </a:p>
          <a:p>
            <a:r>
              <a:rPr lang="uk-UA" dirty="0" smtClean="0">
                <a:solidFill>
                  <a:srgbClr val="002060"/>
                </a:solidFill>
                <a:latin typeface="Open Sans" panose="020B0604020202020204" charset="0"/>
                <a:ea typeface="Open Sans" panose="020B0604020202020204" charset="0"/>
                <a:cs typeface="Open Sans" panose="020B0604020202020204" charset="0"/>
              </a:rPr>
              <a:t>вчинення порушення, передбаченого абзацом десятим цієї частини, повторно протягом року з дня виявлення порушення - </a:t>
            </a:r>
            <a:r>
              <a:rPr lang="uk-UA" b="1" dirty="0" smtClean="0">
                <a:solidFill>
                  <a:srgbClr val="002060"/>
                </a:solidFill>
                <a:latin typeface="Open Sans" panose="020B0604020202020204" charset="0"/>
                <a:ea typeface="Open Sans" panose="020B0604020202020204" charset="0"/>
                <a:cs typeface="Open Sans" panose="020B0604020202020204" charset="0"/>
              </a:rPr>
              <a:t>у двократному розмірі мінімальної заробітної плати </a:t>
            </a:r>
            <a:r>
              <a:rPr lang="uk-UA" dirty="0" smtClean="0">
                <a:solidFill>
                  <a:srgbClr val="002060"/>
                </a:solidFill>
                <a:latin typeface="Open Sans" panose="020B0604020202020204" charset="0"/>
                <a:ea typeface="Open Sans" panose="020B0604020202020204" charset="0"/>
                <a:cs typeface="Open Sans" panose="020B0604020202020204" charset="0"/>
              </a:rPr>
              <a:t>за кожне таке порушення.</a:t>
            </a:r>
            <a:endParaRPr lang="uk-UA" dirty="0">
              <a:solidFill>
                <a:srgbClr val="002060"/>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3196536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387471"/>
            <a:ext cx="91059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Фінансова відповідальність</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sp>
        <p:nvSpPr>
          <p:cNvPr id="3" name="Прямоугольник 2"/>
          <p:cNvSpPr/>
          <p:nvPr/>
        </p:nvSpPr>
        <p:spPr>
          <a:xfrm>
            <a:off x="1066801" y="1331952"/>
            <a:ext cx="10725508" cy="4939814"/>
          </a:xfrm>
          <a:prstGeom prst="rect">
            <a:avLst/>
          </a:prstGeom>
        </p:spPr>
        <p:txBody>
          <a:bodyPr wrap="square">
            <a:spAutoFit/>
          </a:bodyPr>
          <a:lstStyle/>
          <a:p>
            <a:pPr lvl="0"/>
            <a:r>
              <a:rPr lang="uk-UA" sz="2100" dirty="0" smtClean="0">
                <a:solidFill>
                  <a:srgbClr val="3F81EE">
                    <a:lumMod val="50000"/>
                  </a:srgbClr>
                </a:solidFill>
                <a:latin typeface="Open Sans" panose="020B0604020202020204" charset="0"/>
                <a:ea typeface="Open Sans" panose="020B0604020202020204" charset="0"/>
                <a:cs typeface="Open Sans" panose="020B0604020202020204" charset="0"/>
              </a:rPr>
              <a:t>Штрафи є фінансовими санкціями і не належать до адміністративно-господарських санкцій, визначених главою 27 Господарського кодексу України.</a:t>
            </a:r>
          </a:p>
          <a:p>
            <a:pPr lvl="0"/>
            <a:endParaRPr lang="uk-UA" sz="2100" dirty="0" smtClean="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sz="2100" dirty="0" smtClean="0">
                <a:solidFill>
                  <a:srgbClr val="3F81EE">
                    <a:lumMod val="50000"/>
                  </a:srgbClr>
                </a:solidFill>
                <a:latin typeface="Open Sans" panose="020B0604020202020204" charset="0"/>
                <a:ea typeface="Open Sans" panose="020B0604020202020204" charset="0"/>
                <a:cs typeface="Open Sans" panose="020B0604020202020204" charset="0"/>
              </a:rPr>
              <a:t>Штрафи накладаються Держпраці у порядку, встановленому Кабінетом Міністрів України.</a:t>
            </a:r>
          </a:p>
          <a:p>
            <a:pPr lvl="0"/>
            <a:endParaRPr lang="uk-UA" sz="2100" dirty="0" smtClean="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sz="2100" dirty="0" smtClean="0">
                <a:solidFill>
                  <a:srgbClr val="3F81EE">
                    <a:lumMod val="50000"/>
                  </a:srgbClr>
                </a:solidFill>
                <a:latin typeface="Open Sans" panose="020B0604020202020204" charset="0"/>
                <a:ea typeface="Open Sans" panose="020B0604020202020204" charset="0"/>
                <a:cs typeface="Open Sans" panose="020B0604020202020204" charset="0"/>
              </a:rPr>
              <a:t>У разі сплати юридичною особою або фізичною особою - підприємцем, яка використовує найману працю, 50 відсотків розміру штрафу протягом 10 банківських днів з дня вручення постанови про накладення штрафу за порушення вимог законодавства про працю, така постанова вважається виконаною.</a:t>
            </a:r>
          </a:p>
          <a:p>
            <a:pPr lvl="0"/>
            <a:endParaRPr lang="uk-UA" sz="2100" dirty="0" smtClean="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sz="2100" dirty="0" smtClean="0">
                <a:solidFill>
                  <a:srgbClr val="3F81EE">
                    <a:lumMod val="50000"/>
                  </a:srgbClr>
                </a:solidFill>
                <a:latin typeface="Open Sans" panose="020B0604020202020204" charset="0"/>
                <a:ea typeface="Open Sans" panose="020B0604020202020204" charset="0"/>
                <a:cs typeface="Open Sans" panose="020B0604020202020204" charset="0"/>
              </a:rPr>
              <a:t>У разі виконання припису Держпраці та усунення виявлених порушень, передбачених абзацами четвертим - шостим, десятим частини другої 265 статті 265 КЗпП, у визначені приписом строки заходи щодо притягнення до відповідальності не застосовуються.</a:t>
            </a:r>
            <a:endParaRPr lang="uk-UA" sz="2133" b="1" i="1" dirty="0">
              <a:solidFill>
                <a:srgbClr val="3F81EE">
                  <a:lumMod val="50000"/>
                </a:srgbClr>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1114219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168401" y="400171"/>
            <a:ext cx="9105900" cy="913007"/>
          </a:xfrm>
          <a:prstGeom prst="rect">
            <a:avLst/>
          </a:prstGeom>
          <a:noFill/>
        </p:spPr>
        <p:txBody>
          <a:bodyPr wrap="square" rtlCol="0">
            <a:spAutoFit/>
          </a:bodyPr>
          <a:lstStyle/>
          <a:p>
            <a:r>
              <a:rPr lang="uk-UA" sz="3200" b="1" dirty="0">
                <a:solidFill>
                  <a:schemeClr val="accent1">
                    <a:lumMod val="50000"/>
                  </a:schemeClr>
                </a:solidFill>
                <a:latin typeface="Open Sans" panose="020B0604020202020204" charset="0"/>
                <a:ea typeface="Open Sans" panose="020B0604020202020204" charset="0"/>
                <a:cs typeface="Open Sans" panose="020B0604020202020204" charset="0"/>
              </a:rPr>
              <a:t>Кодекс законів про працю України</a:t>
            </a:r>
          </a:p>
          <a:p>
            <a:r>
              <a:rPr lang="uk-UA" sz="2133" b="1" i="1" dirty="0">
                <a:solidFill>
                  <a:schemeClr val="accent1">
                    <a:lumMod val="50000"/>
                  </a:schemeClr>
                </a:solidFill>
                <a:latin typeface="Open Sans" panose="020B0604020202020204" charset="0"/>
                <a:ea typeface="Open Sans" panose="020B0604020202020204" charset="0"/>
                <a:cs typeface="Open Sans" panose="020B0604020202020204" charset="0"/>
              </a:rPr>
              <a:t>(стаття 158)</a:t>
            </a:r>
            <a:endParaRPr lang="uk-UA" sz="2133"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sp>
        <p:nvSpPr>
          <p:cNvPr id="3" name="Прямоугольник 2"/>
          <p:cNvSpPr/>
          <p:nvPr/>
        </p:nvSpPr>
        <p:spPr>
          <a:xfrm>
            <a:off x="1168401" y="1510275"/>
            <a:ext cx="10375900" cy="4462568"/>
          </a:xfrm>
          <a:prstGeom prst="rect">
            <a:avLst/>
          </a:prstGeom>
        </p:spPr>
        <p:txBody>
          <a:bodyPr wrap="square">
            <a:spAutoFit/>
          </a:bodyPr>
          <a:lstStyle/>
          <a:p>
            <a:r>
              <a:rPr lang="uk-UA" sz="2200" b="1" dirty="0">
                <a:solidFill>
                  <a:srgbClr val="002060"/>
                </a:solidFill>
                <a:latin typeface="Open Sans" panose="020B0604020202020204" charset="0"/>
                <a:ea typeface="Open Sans" panose="020B0604020202020204" charset="0"/>
                <a:cs typeface="Open Sans" panose="020B0604020202020204" charset="0"/>
              </a:rPr>
              <a:t>Обов’язок роботодавця щодо полегшення і оздоровлення умов праці працівників</a:t>
            </a:r>
          </a:p>
          <a:p>
            <a:endParaRPr lang="uk-UA" sz="2133" dirty="0">
              <a:solidFill>
                <a:srgbClr val="002060"/>
              </a:solidFill>
              <a:latin typeface="Open Sans" panose="020B0604020202020204" charset="0"/>
              <a:ea typeface="Open Sans" panose="020B0604020202020204" charset="0"/>
              <a:cs typeface="Open Sans" panose="020B0604020202020204" charset="0"/>
            </a:endParaRPr>
          </a:p>
          <a:p>
            <a:r>
              <a:rPr lang="uk-UA" sz="2000" dirty="0">
                <a:solidFill>
                  <a:srgbClr val="002060"/>
                </a:solidFill>
                <a:latin typeface="Open Sans" panose="020B0604020202020204" charset="0"/>
                <a:ea typeface="Open Sans" panose="020B0604020202020204" charset="0"/>
                <a:cs typeface="Open Sans" panose="020B0604020202020204" charset="0"/>
              </a:rPr>
              <a:t>Роботодавець зобов’язаний вживати заходів для полегшення і оздоровлення умов праці працівників шляхом впровадження сучасних технологій, досягнень науки і техніки, засобів механізації та автоматизації виробництва, вимог ергономіки, кращого досвіду з охорони праці, зниження та усунення запиленості і загазованості повітря у виробничих приміщеннях, зниження інтенсивності шуму, вібрації, випромінювань тощо.</a:t>
            </a:r>
          </a:p>
          <a:p>
            <a:endParaRPr lang="uk-UA" sz="2000" dirty="0">
              <a:solidFill>
                <a:srgbClr val="002060"/>
              </a:solidFill>
              <a:latin typeface="Open Sans" panose="020B0604020202020204" charset="0"/>
              <a:ea typeface="Open Sans" panose="020B0604020202020204" charset="0"/>
              <a:cs typeface="Open Sans" panose="020B0604020202020204" charset="0"/>
            </a:endParaRPr>
          </a:p>
          <a:p>
            <a:r>
              <a:rPr lang="uk-UA" sz="2000" b="1" dirty="0">
                <a:solidFill>
                  <a:srgbClr val="002060"/>
                </a:solidFill>
                <a:latin typeface="Open Sans" panose="020B0604020202020204" charset="0"/>
                <a:ea typeface="Open Sans" panose="020B0604020202020204" charset="0"/>
                <a:cs typeface="Open Sans" panose="020B0604020202020204" charset="0"/>
              </a:rPr>
              <a:t>Роботодавець зобов’язаний </a:t>
            </a:r>
            <a:r>
              <a:rPr lang="uk-UA" sz="2000" dirty="0">
                <a:solidFill>
                  <a:srgbClr val="002060"/>
                </a:solidFill>
                <a:latin typeface="Open Sans" panose="020B0604020202020204" charset="0"/>
                <a:ea typeface="Open Sans" panose="020B0604020202020204" charset="0"/>
                <a:cs typeface="Open Sans" panose="020B0604020202020204" charset="0"/>
              </a:rPr>
              <a:t>вживати заходів для забезпечення безпеки і </a:t>
            </a:r>
            <a:r>
              <a:rPr lang="uk-UA" sz="2000" b="1" dirty="0">
                <a:solidFill>
                  <a:srgbClr val="002060"/>
                </a:solidFill>
                <a:latin typeface="Open Sans" panose="020B0604020202020204" charset="0"/>
                <a:ea typeface="Open Sans" panose="020B0604020202020204" charset="0"/>
                <a:cs typeface="Open Sans" panose="020B0604020202020204" charset="0"/>
              </a:rPr>
              <a:t>захисту фізичного та психічного здоров’я працівників</a:t>
            </a:r>
            <a:r>
              <a:rPr lang="uk-UA" sz="2000" dirty="0">
                <a:solidFill>
                  <a:srgbClr val="002060"/>
                </a:solidFill>
                <a:latin typeface="Open Sans" panose="020B0604020202020204" charset="0"/>
                <a:ea typeface="Open Sans" panose="020B0604020202020204" charset="0"/>
                <a:cs typeface="Open Sans" panose="020B0604020202020204" charset="0"/>
              </a:rPr>
              <a:t>, здійснювати профілактику ризиків та напруги на робочому місці, </a:t>
            </a:r>
            <a:r>
              <a:rPr lang="uk-UA" sz="2000" b="1" dirty="0">
                <a:solidFill>
                  <a:srgbClr val="002060"/>
                </a:solidFill>
                <a:latin typeface="Open Sans" panose="020B0604020202020204" charset="0"/>
                <a:ea typeface="Open Sans" panose="020B0604020202020204" charset="0"/>
                <a:cs typeface="Open Sans" panose="020B0604020202020204" charset="0"/>
              </a:rPr>
              <a:t>проводити інформаційні, навчальні та організаційні заходи щодо запобігання та протидії мобінгу (цькуванню).</a:t>
            </a:r>
          </a:p>
        </p:txBody>
      </p:sp>
    </p:spTree>
    <p:extLst>
      <p:ext uri="{BB962C8B-B14F-4D97-AF65-F5344CB8AC3E}">
        <p14:creationId xmlns:p14="http://schemas.microsoft.com/office/powerpoint/2010/main" val="3872279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212904"/>
            <a:ext cx="91059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Дисциплінарна відповідальність</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sp>
        <p:nvSpPr>
          <p:cNvPr id="3" name="Прямоугольник 2"/>
          <p:cNvSpPr/>
          <p:nvPr/>
        </p:nvSpPr>
        <p:spPr>
          <a:xfrm>
            <a:off x="1066801" y="999444"/>
            <a:ext cx="10725508" cy="5678478"/>
          </a:xfrm>
          <a:prstGeom prst="rect">
            <a:avLst/>
          </a:prstGeom>
        </p:spPr>
        <p:txBody>
          <a:bodyPr wrap="square">
            <a:spAutoFit/>
          </a:bodyPr>
          <a:lstStyle/>
          <a:p>
            <a:pPr lvl="0"/>
            <a:r>
              <a:rPr lang="uk-UA" sz="2000" dirty="0" smtClean="0">
                <a:solidFill>
                  <a:srgbClr val="3F81EE">
                    <a:lumMod val="50000"/>
                  </a:srgbClr>
                </a:solidFill>
                <a:latin typeface="Open Sans" panose="020B0604020202020204" charset="0"/>
                <a:ea typeface="Open Sans" panose="020B0604020202020204" charset="0"/>
                <a:cs typeface="Open Sans" panose="020B0604020202020204" charset="0"/>
              </a:rPr>
              <a:t>За порушення трудової дисципліни до працівника може бути застосовано </a:t>
            </a:r>
          </a:p>
          <a:p>
            <a:pPr lvl="0"/>
            <a:r>
              <a:rPr lang="uk-UA" sz="2000" dirty="0" smtClean="0">
                <a:solidFill>
                  <a:srgbClr val="3F81EE">
                    <a:lumMod val="50000"/>
                  </a:srgbClr>
                </a:solidFill>
                <a:latin typeface="Open Sans" panose="020B0604020202020204" charset="0"/>
                <a:ea typeface="Open Sans" panose="020B0604020202020204" charset="0"/>
                <a:cs typeface="Open Sans" panose="020B0604020202020204" charset="0"/>
              </a:rPr>
              <a:t>тільки один з таких заходів стягнення:</a:t>
            </a:r>
          </a:p>
          <a:p>
            <a:pPr lvl="0"/>
            <a:r>
              <a:rPr lang="uk-UA" sz="2100" dirty="0" smtClean="0">
                <a:solidFill>
                  <a:srgbClr val="3F81EE">
                    <a:lumMod val="50000"/>
                  </a:srgbClr>
                </a:solidFill>
                <a:latin typeface="Open Sans" panose="020B0604020202020204" charset="0"/>
                <a:ea typeface="Open Sans" panose="020B0604020202020204" charset="0"/>
                <a:cs typeface="Open Sans" panose="020B0604020202020204" charset="0"/>
              </a:rPr>
              <a:t>1) догана;</a:t>
            </a:r>
          </a:p>
          <a:p>
            <a:pPr lvl="0"/>
            <a:r>
              <a:rPr lang="uk-UA" sz="2100" dirty="0" smtClean="0">
                <a:solidFill>
                  <a:srgbClr val="3F81EE">
                    <a:lumMod val="50000"/>
                  </a:srgbClr>
                </a:solidFill>
                <a:latin typeface="Open Sans" panose="020B0604020202020204" charset="0"/>
                <a:ea typeface="Open Sans" panose="020B0604020202020204" charset="0"/>
                <a:cs typeface="Open Sans" panose="020B0604020202020204" charset="0"/>
              </a:rPr>
              <a:t>2) звільнення</a:t>
            </a:r>
            <a:r>
              <a:rPr lang="ru-RU" sz="2100" dirty="0" smtClean="0">
                <a:solidFill>
                  <a:srgbClr val="3F81EE">
                    <a:lumMod val="50000"/>
                  </a:srgbClr>
                </a:solidFill>
                <a:latin typeface="Open Sans" panose="020B0604020202020204" charset="0"/>
                <a:ea typeface="Open Sans" panose="020B0604020202020204" charset="0"/>
                <a:cs typeface="Open Sans" panose="020B0604020202020204" charset="0"/>
              </a:rPr>
              <a:t>.</a:t>
            </a:r>
          </a:p>
          <a:p>
            <a:pPr lvl="0"/>
            <a:r>
              <a:rPr lang="uk-UA" sz="2100" i="1" dirty="0" smtClean="0">
                <a:solidFill>
                  <a:srgbClr val="3F81EE">
                    <a:lumMod val="50000"/>
                  </a:srgbClr>
                </a:solidFill>
                <a:latin typeface="Open Sans" panose="020B0604020202020204" charset="0"/>
                <a:ea typeface="Open Sans" panose="020B0604020202020204" charset="0"/>
                <a:cs typeface="Open Sans" panose="020B0604020202020204" charset="0"/>
              </a:rPr>
              <a:t>(стаття 147 КЗпП)</a:t>
            </a:r>
          </a:p>
          <a:p>
            <a:pPr lvl="0"/>
            <a:endParaRPr lang="uk-UA" sz="1000" b="1" i="1" dirty="0" smtClean="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sz="2000" b="1" i="1" dirty="0" smtClean="0">
                <a:solidFill>
                  <a:srgbClr val="3F81EE">
                    <a:lumMod val="50000"/>
                  </a:srgbClr>
                </a:solidFill>
                <a:latin typeface="Open Sans" panose="020B0604020202020204" charset="0"/>
                <a:ea typeface="Open Sans" panose="020B0604020202020204" charset="0"/>
                <a:cs typeface="Open Sans" panose="020B0604020202020204" charset="0"/>
              </a:rPr>
              <a:t>Розірвання трудового договору з ініціативи роботодавця </a:t>
            </a:r>
          </a:p>
          <a:p>
            <a:pPr lvl="0"/>
            <a:r>
              <a:rPr lang="uk-UA" sz="2000" dirty="0" smtClean="0">
                <a:solidFill>
                  <a:srgbClr val="3F81EE">
                    <a:lumMod val="50000"/>
                  </a:srgbClr>
                </a:solidFill>
                <a:latin typeface="Open Sans" panose="020B0604020202020204" charset="0"/>
                <a:ea typeface="Open Sans" panose="020B0604020202020204" charset="0"/>
                <a:cs typeface="Open Sans" panose="020B0604020202020204" charset="0"/>
              </a:rPr>
              <a:t>Трудовий договір, укладений на невизначений строк, а також строковий трудовий договір до закінчення строку його чинності може бути розірваний роботодавцем у випадку: </a:t>
            </a:r>
          </a:p>
          <a:p>
            <a:pPr lvl="0"/>
            <a:r>
              <a:rPr lang="uk-UA" sz="2000" dirty="0" smtClean="0">
                <a:solidFill>
                  <a:srgbClr val="3F81EE">
                    <a:lumMod val="50000"/>
                  </a:srgbClr>
                </a:solidFill>
                <a:latin typeface="Open Sans" panose="020B0604020202020204" charset="0"/>
                <a:ea typeface="Open Sans" panose="020B0604020202020204" charset="0"/>
                <a:cs typeface="Open Sans" panose="020B0604020202020204" charset="0"/>
              </a:rPr>
              <a:t>12) вчинення працівником мобінгу (цькування), встановленого судовим рішенням, що набрало законної сили.</a:t>
            </a:r>
          </a:p>
          <a:p>
            <a:pPr lvl="0"/>
            <a:r>
              <a:rPr lang="uk-UA" sz="2000" i="1" dirty="0">
                <a:solidFill>
                  <a:srgbClr val="3F81EE">
                    <a:lumMod val="50000"/>
                  </a:srgbClr>
                </a:solidFill>
                <a:latin typeface="Open Sans" panose="020B0604020202020204" charset="0"/>
                <a:ea typeface="Open Sans" panose="020B0604020202020204" charset="0"/>
                <a:cs typeface="Open Sans" panose="020B0604020202020204" charset="0"/>
              </a:rPr>
              <a:t>(</a:t>
            </a:r>
            <a:r>
              <a:rPr lang="uk-UA" sz="2000" i="1" dirty="0" smtClean="0">
                <a:solidFill>
                  <a:srgbClr val="3F81EE">
                    <a:lumMod val="50000"/>
                  </a:srgbClr>
                </a:solidFill>
                <a:latin typeface="Open Sans" panose="020B0604020202020204" charset="0"/>
                <a:ea typeface="Open Sans" panose="020B0604020202020204" charset="0"/>
                <a:cs typeface="Open Sans" panose="020B0604020202020204" charset="0"/>
              </a:rPr>
              <a:t>пункт 12 статті </a:t>
            </a:r>
            <a:r>
              <a:rPr lang="uk-UA" sz="2000" i="1" dirty="0">
                <a:solidFill>
                  <a:srgbClr val="3F81EE">
                    <a:lumMod val="50000"/>
                  </a:srgbClr>
                </a:solidFill>
                <a:latin typeface="Open Sans" panose="020B0604020202020204" charset="0"/>
                <a:ea typeface="Open Sans" panose="020B0604020202020204" charset="0"/>
                <a:cs typeface="Open Sans" panose="020B0604020202020204" charset="0"/>
              </a:rPr>
              <a:t>40 КЗпП)</a:t>
            </a:r>
          </a:p>
          <a:p>
            <a:pPr lvl="0"/>
            <a:endParaRPr lang="uk-UA" sz="1000" dirty="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sz="2000" dirty="0">
                <a:solidFill>
                  <a:srgbClr val="3F81EE">
                    <a:lumMod val="50000"/>
                  </a:srgbClr>
                </a:solidFill>
                <a:latin typeface="Open Sans" panose="020B0604020202020204" charset="0"/>
                <a:ea typeface="Open Sans" panose="020B0604020202020204" charset="0"/>
                <a:cs typeface="Open Sans" panose="020B0604020202020204" charset="0"/>
              </a:rPr>
              <a:t>Трудовий договір з ініціативи роботодавця може бути розірваний також у випадку</a:t>
            </a:r>
            <a:r>
              <a:rPr lang="uk-UA" sz="2000" dirty="0" smtClean="0">
                <a:solidFill>
                  <a:srgbClr val="3F81EE">
                    <a:lumMod val="50000"/>
                  </a:srgbClr>
                </a:solidFill>
                <a:latin typeface="Open Sans" panose="020B0604020202020204" charset="0"/>
                <a:ea typeface="Open Sans" panose="020B0604020202020204" charset="0"/>
                <a:cs typeface="Open Sans" panose="020B0604020202020204" charset="0"/>
              </a:rPr>
              <a:t>:</a:t>
            </a:r>
            <a:endParaRPr lang="uk-UA" sz="2000" dirty="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sz="2000" dirty="0">
                <a:solidFill>
                  <a:srgbClr val="3F81EE">
                    <a:lumMod val="50000"/>
                  </a:srgbClr>
                </a:solidFill>
                <a:latin typeface="Open Sans" panose="020B0604020202020204" charset="0"/>
                <a:ea typeface="Open Sans" panose="020B0604020202020204" charset="0"/>
                <a:cs typeface="Open Sans" panose="020B0604020202020204" charset="0"/>
              </a:rPr>
              <a:t>1-2) вчинення керівником підприємства, установи, організації мобінгу (цькування) незалежно від форм прояву та/або невжиття заходів щодо його припинення, встановленого судовим рішенням, що набрало законної сили</a:t>
            </a:r>
            <a:r>
              <a:rPr lang="uk-UA" sz="2000" dirty="0" smtClean="0">
                <a:solidFill>
                  <a:srgbClr val="3F81EE">
                    <a:lumMod val="50000"/>
                  </a:srgbClr>
                </a:solidFill>
                <a:latin typeface="Open Sans" panose="020B0604020202020204" charset="0"/>
                <a:ea typeface="Open Sans" panose="020B0604020202020204" charset="0"/>
                <a:cs typeface="Open Sans" panose="020B0604020202020204" charset="0"/>
              </a:rPr>
              <a:t>.</a:t>
            </a:r>
          </a:p>
          <a:p>
            <a:pPr lvl="0"/>
            <a:r>
              <a:rPr lang="uk-UA" sz="2000" i="1" dirty="0" smtClean="0">
                <a:solidFill>
                  <a:srgbClr val="3F81EE">
                    <a:lumMod val="50000"/>
                  </a:srgbClr>
                </a:solidFill>
                <a:latin typeface="Open Sans" panose="020B0604020202020204" charset="0"/>
                <a:ea typeface="Open Sans" panose="020B0604020202020204" charset="0"/>
                <a:cs typeface="Open Sans" panose="020B0604020202020204" charset="0"/>
              </a:rPr>
              <a:t>(пункт 1-2 статті 41 КЗпП)</a:t>
            </a:r>
            <a:endParaRPr lang="uk-UA" sz="2000" i="1" dirty="0">
              <a:solidFill>
                <a:srgbClr val="3F81EE">
                  <a:lumMod val="50000"/>
                </a:srgbClr>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137000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212904"/>
            <a:ext cx="91059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Дисциплінарна відповідальність</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sp>
        <p:nvSpPr>
          <p:cNvPr id="3" name="Прямоугольник 2"/>
          <p:cNvSpPr/>
          <p:nvPr/>
        </p:nvSpPr>
        <p:spPr>
          <a:xfrm>
            <a:off x="1066801" y="797679"/>
            <a:ext cx="10725508" cy="5632311"/>
          </a:xfrm>
          <a:prstGeom prst="rect">
            <a:avLst/>
          </a:prstGeom>
        </p:spPr>
        <p:txBody>
          <a:bodyPr wrap="square">
            <a:spAutoFit/>
          </a:bodyPr>
          <a:lstStyle/>
          <a:p>
            <a:pPr lvl="0"/>
            <a:r>
              <a:rPr lang="uk-UA" sz="2000" b="1" i="1" dirty="0" smtClean="0">
                <a:solidFill>
                  <a:srgbClr val="3F81EE">
                    <a:lumMod val="50000"/>
                  </a:srgbClr>
                </a:solidFill>
                <a:latin typeface="Open Sans" panose="020B0604020202020204" charset="0"/>
                <a:ea typeface="Open Sans" panose="020B0604020202020204" charset="0"/>
                <a:cs typeface="Open Sans" panose="020B0604020202020204" charset="0"/>
              </a:rPr>
              <a:t>Розірвання трудового договору з ініціативи роботодавця:</a:t>
            </a:r>
          </a:p>
          <a:p>
            <a:pPr lvl="0"/>
            <a:r>
              <a:rPr lang="uk-UA" sz="2000" dirty="0" smtClean="0">
                <a:solidFill>
                  <a:srgbClr val="3F81EE">
                    <a:lumMod val="50000"/>
                  </a:srgbClr>
                </a:solidFill>
                <a:latin typeface="Open Sans" panose="020B0604020202020204" charset="0"/>
                <a:ea typeface="Open Sans" panose="020B0604020202020204" charset="0"/>
                <a:cs typeface="Open Sans" panose="020B0604020202020204" charset="0"/>
              </a:rPr>
              <a:t>1) одноразового грубого порушення трудових обов'язків керівником підприємства, установи, організації всіх форм власності (філіалу, представництва, відділення та іншого відокремленого підрозділу), його заступниками, головним бухгалтером підприємства, установи, організації, його заступниками, а також службовими особами податкових та митних органів, яким присвоєно спеціальні звання, і службовими особами центральних органів виконавчої влади, що реалізують державну політику у сферах державного фінансового контролю та контролю за цінами;</a:t>
            </a:r>
          </a:p>
          <a:p>
            <a:pPr lvl="0"/>
            <a:endParaRPr lang="uk-UA" sz="2000" dirty="0" smtClean="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sz="2000" dirty="0" smtClean="0">
                <a:solidFill>
                  <a:srgbClr val="3F81EE">
                    <a:lumMod val="50000"/>
                  </a:srgbClr>
                </a:solidFill>
                <a:latin typeface="Open Sans" panose="020B0604020202020204" charset="0"/>
                <a:ea typeface="Open Sans" panose="020B0604020202020204" charset="0"/>
                <a:cs typeface="Open Sans" panose="020B0604020202020204" charset="0"/>
              </a:rPr>
              <a:t>1-1) винних дій керівника підприємства, установи, організації, внаслідок чого заробітна плата виплачувалася несвоєчасно або в розмірах, нижчих від установленого законом розміру мінімальної заробітної плати;</a:t>
            </a:r>
          </a:p>
          <a:p>
            <a:pPr lvl="0"/>
            <a:endParaRPr lang="uk-UA" sz="2000" dirty="0" smtClean="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sz="2000" dirty="0" smtClean="0">
                <a:solidFill>
                  <a:srgbClr val="3F81EE">
                    <a:lumMod val="50000"/>
                  </a:srgbClr>
                </a:solidFill>
                <a:latin typeface="Open Sans" panose="020B0604020202020204" charset="0"/>
                <a:ea typeface="Open Sans" panose="020B0604020202020204" charset="0"/>
                <a:cs typeface="Open Sans" panose="020B0604020202020204" charset="0"/>
              </a:rPr>
              <a:t>2) винних дій працівника, який безпосередньо обслуговує грошові, товарні або культурні цінності, якщо ці дії дають підстави для втрати довір'я до нього з боку роботодавця;</a:t>
            </a:r>
          </a:p>
          <a:p>
            <a:pPr lvl="0"/>
            <a:endParaRPr lang="uk-UA" sz="2000" dirty="0" smtClean="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sz="2000" dirty="0" smtClean="0">
                <a:solidFill>
                  <a:srgbClr val="3F81EE">
                    <a:lumMod val="50000"/>
                  </a:srgbClr>
                </a:solidFill>
                <a:latin typeface="Open Sans" panose="020B0604020202020204" charset="0"/>
                <a:ea typeface="Open Sans" panose="020B0604020202020204" charset="0"/>
                <a:cs typeface="Open Sans" panose="020B0604020202020204" charset="0"/>
              </a:rPr>
              <a:t>3) вчинення працівником, який виконує виховні функції, аморального проступку, не сумісного з продовженням даної роботи;</a:t>
            </a:r>
            <a:endParaRPr lang="uk-UA" sz="2000" dirty="0">
              <a:solidFill>
                <a:srgbClr val="3F81EE">
                  <a:lumMod val="50000"/>
                </a:srgbClr>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320281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387471"/>
            <a:ext cx="91059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Оформлення трудових відносин</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sp>
        <p:nvSpPr>
          <p:cNvPr id="3" name="Прямоугольник 2"/>
          <p:cNvSpPr/>
          <p:nvPr/>
        </p:nvSpPr>
        <p:spPr>
          <a:xfrm>
            <a:off x="1066801" y="1041006"/>
            <a:ext cx="10725508" cy="5078313"/>
          </a:xfrm>
          <a:prstGeom prst="rect">
            <a:avLst/>
          </a:prstGeom>
        </p:spPr>
        <p:txBody>
          <a:bodyPr wrap="square">
            <a:spAutoFit/>
          </a:bodyPr>
          <a:lstStyle/>
          <a:p>
            <a:pPr lvl="0"/>
            <a:r>
              <a:rPr lang="uk-UA" b="1" dirty="0" smtClean="0">
                <a:solidFill>
                  <a:srgbClr val="3F81EE">
                    <a:lumMod val="50000"/>
                  </a:srgbClr>
                </a:solidFill>
                <a:latin typeface="Open Sans" panose="020B0604020202020204" charset="0"/>
                <a:ea typeface="Open Sans" panose="020B0604020202020204" charset="0"/>
                <a:cs typeface="Open Sans" panose="020B0604020202020204" charset="0"/>
              </a:rPr>
              <a:t>Трудовий договір </a:t>
            </a:r>
            <a:r>
              <a:rPr lang="uk-UA" dirty="0" smtClean="0">
                <a:solidFill>
                  <a:srgbClr val="3F81EE">
                    <a:lumMod val="50000"/>
                  </a:srgbClr>
                </a:solidFill>
                <a:latin typeface="Open Sans" panose="020B0604020202020204" charset="0"/>
                <a:ea typeface="Open Sans" panose="020B0604020202020204" charset="0"/>
                <a:cs typeface="Open Sans" panose="020B0604020202020204" charset="0"/>
              </a:rPr>
              <a:t>- це угода між працівником і роботодавцем, за якою працівник зобов’язується виконувати роботу, визначену цією угодою, а роботодавець зобов’язується виплачувати працівникові заробітну плату і забезпечувати умови праці, необхідні для виконання роботи, передбачені законодавством про працю, колективним договором і угодою сторін. </a:t>
            </a:r>
          </a:p>
          <a:p>
            <a:pPr lvl="0"/>
            <a:endParaRPr lang="uk-UA" dirty="0" smtClean="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dirty="0" smtClean="0">
                <a:solidFill>
                  <a:srgbClr val="3F81EE">
                    <a:lumMod val="50000"/>
                  </a:srgbClr>
                </a:solidFill>
                <a:latin typeface="Open Sans" panose="020B0604020202020204" charset="0"/>
                <a:ea typeface="Open Sans" panose="020B0604020202020204" charset="0"/>
                <a:cs typeface="Open Sans" panose="020B0604020202020204" charset="0"/>
              </a:rPr>
              <a:t>Працівник не може бути допущений до роботи без укладення трудового договору, оформленого наказом чи розпорядженням роботодавця, та повідомлення органів Державної податкової служби про прийняття працівника </a:t>
            </a:r>
            <a:r>
              <a:rPr lang="ru-RU" dirty="0" smtClean="0">
                <a:solidFill>
                  <a:srgbClr val="3F81EE">
                    <a:lumMod val="50000"/>
                  </a:srgbClr>
                </a:solidFill>
                <a:latin typeface="Open Sans" panose="020B0604020202020204" charset="0"/>
                <a:ea typeface="Open Sans" panose="020B0604020202020204" charset="0"/>
                <a:cs typeface="Open Sans" panose="020B0604020202020204" charset="0"/>
              </a:rPr>
              <a:t>на роботу.</a:t>
            </a:r>
          </a:p>
          <a:p>
            <a:pPr lvl="0"/>
            <a:endParaRPr lang="uk-UA" dirty="0" smtClean="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b="1" dirty="0" smtClean="0">
                <a:solidFill>
                  <a:srgbClr val="3F81EE">
                    <a:lumMod val="50000"/>
                  </a:srgbClr>
                </a:solidFill>
                <a:latin typeface="Open Sans" panose="020B0604020202020204" charset="0"/>
                <a:ea typeface="Open Sans" panose="020B0604020202020204" charset="0"/>
                <a:cs typeface="Open Sans" panose="020B0604020202020204" charset="0"/>
              </a:rPr>
              <a:t>При укладенні трудового договору громадянин зобов'язаний подати:</a:t>
            </a:r>
            <a:r>
              <a:rPr lang="uk-UA" dirty="0" smtClean="0">
                <a:solidFill>
                  <a:srgbClr val="3F81EE">
                    <a:lumMod val="50000"/>
                  </a:srgbClr>
                </a:solidFill>
                <a:latin typeface="Open Sans" panose="020B0604020202020204" charset="0"/>
                <a:ea typeface="Open Sans" panose="020B0604020202020204" charset="0"/>
                <a:cs typeface="Open Sans" panose="020B0604020202020204" charset="0"/>
              </a:rPr>
              <a:t> </a:t>
            </a:r>
          </a:p>
          <a:p>
            <a:pPr lvl="0"/>
            <a:r>
              <a:rPr lang="uk-UA" dirty="0" smtClean="0">
                <a:solidFill>
                  <a:srgbClr val="3F81EE">
                    <a:lumMod val="50000"/>
                  </a:srgbClr>
                </a:solidFill>
                <a:latin typeface="Open Sans" panose="020B0604020202020204" charset="0"/>
                <a:ea typeface="Open Sans" panose="020B0604020202020204" charset="0"/>
                <a:cs typeface="Open Sans" panose="020B0604020202020204" charset="0"/>
              </a:rPr>
              <a:t>паспорт або інший документ, що посвідчує особу, </a:t>
            </a:r>
          </a:p>
          <a:p>
            <a:pPr lvl="0"/>
            <a:r>
              <a:rPr lang="uk-UA" dirty="0" smtClean="0">
                <a:solidFill>
                  <a:srgbClr val="3F81EE">
                    <a:lumMod val="50000"/>
                  </a:srgbClr>
                </a:solidFill>
                <a:latin typeface="Open Sans" panose="020B0604020202020204" charset="0"/>
                <a:ea typeface="Open Sans" panose="020B0604020202020204" charset="0"/>
                <a:cs typeface="Open Sans" panose="020B0604020202020204" charset="0"/>
              </a:rPr>
              <a:t>трудову книжку (у разі наявності) або відомості про трудову діяльність з реєстру застрахованих осіб Державного реєстру загальнообов’язкового державного соціального страхування, </a:t>
            </a:r>
          </a:p>
          <a:p>
            <a:pPr lvl="0"/>
            <a:r>
              <a:rPr lang="uk-UA" dirty="0" smtClean="0">
                <a:solidFill>
                  <a:srgbClr val="3F81EE">
                    <a:lumMod val="50000"/>
                  </a:srgbClr>
                </a:solidFill>
                <a:latin typeface="Open Sans" panose="020B0604020202020204" charset="0"/>
                <a:ea typeface="Open Sans" panose="020B0604020202020204" charset="0"/>
                <a:cs typeface="Open Sans" panose="020B0604020202020204" charset="0"/>
              </a:rPr>
              <a:t>а </a:t>
            </a:r>
            <a:r>
              <a:rPr lang="uk-UA" b="1" dirty="0" smtClean="0">
                <a:solidFill>
                  <a:srgbClr val="3F81EE">
                    <a:lumMod val="50000"/>
                  </a:srgbClr>
                </a:solidFill>
                <a:latin typeface="Open Sans" panose="020B0604020202020204" charset="0"/>
                <a:ea typeface="Open Sans" panose="020B0604020202020204" charset="0"/>
                <a:cs typeface="Open Sans" panose="020B0604020202020204" charset="0"/>
              </a:rPr>
              <a:t>у випадках, передбачених законодавством</a:t>
            </a:r>
            <a:r>
              <a:rPr lang="uk-UA" dirty="0" smtClean="0">
                <a:solidFill>
                  <a:srgbClr val="3F81EE">
                    <a:lumMod val="50000"/>
                  </a:srgbClr>
                </a:solidFill>
                <a:latin typeface="Open Sans" panose="020B0604020202020204" charset="0"/>
                <a:ea typeface="Open Sans" panose="020B0604020202020204" charset="0"/>
                <a:cs typeface="Open Sans" panose="020B0604020202020204" charset="0"/>
              </a:rPr>
              <a:t>, - </a:t>
            </a:r>
          </a:p>
          <a:p>
            <a:pPr marL="285750" lvl="0" indent="-285750">
              <a:buFont typeface="Arial" panose="020B0604020202020204" pitchFamily="34" charset="0"/>
              <a:buChar char="•"/>
            </a:pPr>
            <a:r>
              <a:rPr lang="uk-UA" dirty="0" smtClean="0">
                <a:solidFill>
                  <a:srgbClr val="3F81EE">
                    <a:lumMod val="50000"/>
                  </a:srgbClr>
                </a:solidFill>
                <a:latin typeface="Open Sans" panose="020B0604020202020204" charset="0"/>
                <a:ea typeface="Open Sans" panose="020B0604020202020204" charset="0"/>
                <a:cs typeface="Open Sans" panose="020B0604020202020204" charset="0"/>
              </a:rPr>
              <a:t>також документ про освіту (спеціальність, кваліфікацію), </a:t>
            </a:r>
          </a:p>
          <a:p>
            <a:pPr marL="285750" lvl="0" indent="-285750">
              <a:buFont typeface="Arial" panose="020B0604020202020204" pitchFamily="34" charset="0"/>
              <a:buChar char="•"/>
            </a:pPr>
            <a:r>
              <a:rPr lang="uk-UA" dirty="0" smtClean="0">
                <a:solidFill>
                  <a:srgbClr val="3F81EE">
                    <a:lumMod val="50000"/>
                  </a:srgbClr>
                </a:solidFill>
                <a:latin typeface="Open Sans" panose="020B0604020202020204" charset="0"/>
                <a:ea typeface="Open Sans" panose="020B0604020202020204" charset="0"/>
                <a:cs typeface="Open Sans" panose="020B0604020202020204" charset="0"/>
              </a:rPr>
              <a:t>про стан здоров'я, </a:t>
            </a:r>
          </a:p>
          <a:p>
            <a:pPr marL="285750" lvl="0" indent="-285750">
              <a:buFont typeface="Arial" panose="020B0604020202020204" pitchFamily="34" charset="0"/>
              <a:buChar char="•"/>
            </a:pPr>
            <a:r>
              <a:rPr lang="uk-UA" dirty="0" smtClean="0">
                <a:solidFill>
                  <a:srgbClr val="3F81EE">
                    <a:lumMod val="50000"/>
                  </a:srgbClr>
                </a:solidFill>
                <a:latin typeface="Open Sans" panose="020B0604020202020204" charset="0"/>
                <a:ea typeface="Open Sans" panose="020B0604020202020204" charset="0"/>
                <a:cs typeface="Open Sans" panose="020B0604020202020204" charset="0"/>
              </a:rPr>
              <a:t>відповідний військово-обліковий документ та </a:t>
            </a:r>
          </a:p>
          <a:p>
            <a:pPr marL="285750" lvl="0" indent="-285750">
              <a:buFont typeface="Arial" panose="020B0604020202020204" pitchFamily="34" charset="0"/>
              <a:buChar char="•"/>
            </a:pPr>
            <a:r>
              <a:rPr lang="uk-UA" dirty="0" smtClean="0">
                <a:solidFill>
                  <a:srgbClr val="3F81EE">
                    <a:lumMod val="50000"/>
                  </a:srgbClr>
                </a:solidFill>
                <a:latin typeface="Open Sans" panose="020B0604020202020204" charset="0"/>
                <a:ea typeface="Open Sans" panose="020B0604020202020204" charset="0"/>
                <a:cs typeface="Open Sans" panose="020B0604020202020204" charset="0"/>
              </a:rPr>
              <a:t>інші документи.</a:t>
            </a:r>
            <a:endParaRPr lang="uk-UA" dirty="0">
              <a:solidFill>
                <a:srgbClr val="3F81EE">
                  <a:lumMod val="50000"/>
                </a:srgbClr>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1150553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387471"/>
            <a:ext cx="91059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Матеріальна відповідальність</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sp>
        <p:nvSpPr>
          <p:cNvPr id="3" name="Прямоугольник 2"/>
          <p:cNvSpPr/>
          <p:nvPr/>
        </p:nvSpPr>
        <p:spPr>
          <a:xfrm>
            <a:off x="1066801" y="1049319"/>
            <a:ext cx="10725508" cy="5370701"/>
          </a:xfrm>
          <a:prstGeom prst="rect">
            <a:avLst/>
          </a:prstGeom>
        </p:spPr>
        <p:txBody>
          <a:bodyPr wrap="square">
            <a:spAutoFit/>
          </a:bodyPr>
          <a:lstStyle/>
          <a:p>
            <a:pPr lvl="0"/>
            <a:r>
              <a:rPr lang="uk-UA" sz="2000" dirty="0">
                <a:solidFill>
                  <a:srgbClr val="3F81EE">
                    <a:lumMod val="50000"/>
                  </a:srgbClr>
                </a:solidFill>
                <a:latin typeface="Open Sans" panose="020B0604020202020204" charset="0"/>
                <a:ea typeface="Open Sans" panose="020B0604020202020204" charset="0"/>
                <a:cs typeface="Open Sans" panose="020B0604020202020204" charset="0"/>
              </a:rPr>
              <a:t>Суд покладає на службову особу, винну в незаконному звільненні або переведенні працівника на іншу роботу, обов’язок покрити шкоду, заподіяну підприємству, установі, організації у зв’язку з оплатою працівникові часу вимушеного прогулу або часу виконання </a:t>
            </a:r>
            <a:r>
              <a:rPr lang="uk-UA" sz="2000" dirty="0" err="1">
                <a:solidFill>
                  <a:srgbClr val="3F81EE">
                    <a:lumMod val="50000"/>
                  </a:srgbClr>
                </a:solidFill>
                <a:latin typeface="Open Sans" panose="020B0604020202020204" charset="0"/>
                <a:ea typeface="Open Sans" panose="020B0604020202020204" charset="0"/>
                <a:cs typeface="Open Sans" panose="020B0604020202020204" charset="0"/>
              </a:rPr>
              <a:t>нижчеоплачуваної</a:t>
            </a:r>
            <a:r>
              <a:rPr lang="uk-UA" sz="2000" dirty="0">
                <a:solidFill>
                  <a:srgbClr val="3F81EE">
                    <a:lumMod val="50000"/>
                  </a:srgbClr>
                </a:solidFill>
                <a:latin typeface="Open Sans" panose="020B0604020202020204" charset="0"/>
                <a:ea typeface="Open Sans" panose="020B0604020202020204" charset="0"/>
                <a:cs typeface="Open Sans" panose="020B0604020202020204" charset="0"/>
              </a:rPr>
              <a:t> роботи. Такий обов’язок покладається, якщо звільнення чи переведення здійснено з порушенням закону або якщо роботодавець затримав виконання рішення суду про поновлення на </a:t>
            </a:r>
            <a:r>
              <a:rPr lang="uk-UA" sz="2000" dirty="0" smtClean="0">
                <a:solidFill>
                  <a:srgbClr val="3F81EE">
                    <a:lumMod val="50000"/>
                  </a:srgbClr>
                </a:solidFill>
                <a:latin typeface="Open Sans" panose="020B0604020202020204" charset="0"/>
                <a:ea typeface="Open Sans" panose="020B0604020202020204" charset="0"/>
                <a:cs typeface="Open Sans" panose="020B0604020202020204" charset="0"/>
              </a:rPr>
              <a:t>роботі.</a:t>
            </a:r>
          </a:p>
          <a:p>
            <a:pPr lvl="0"/>
            <a:r>
              <a:rPr lang="uk-UA" sz="2100" i="1" dirty="0" smtClean="0">
                <a:solidFill>
                  <a:srgbClr val="3F81EE">
                    <a:lumMod val="50000"/>
                  </a:srgbClr>
                </a:solidFill>
                <a:latin typeface="Open Sans" panose="020B0604020202020204" charset="0"/>
                <a:ea typeface="Open Sans" panose="020B0604020202020204" charset="0"/>
                <a:cs typeface="Open Sans" panose="020B0604020202020204" charset="0"/>
              </a:rPr>
              <a:t>(стаття 237 КЗпП)</a:t>
            </a:r>
          </a:p>
          <a:p>
            <a:pPr lvl="0"/>
            <a:r>
              <a:rPr lang="uk-UA" sz="2100" b="1" i="1" dirty="0" smtClean="0">
                <a:solidFill>
                  <a:srgbClr val="3F81EE">
                    <a:lumMod val="50000"/>
                  </a:srgbClr>
                </a:solidFill>
                <a:latin typeface="Open Sans" panose="020B0604020202020204" charset="0"/>
                <a:ea typeface="Open Sans" panose="020B0604020202020204" charset="0"/>
                <a:cs typeface="Open Sans" panose="020B0604020202020204" charset="0"/>
              </a:rPr>
              <a:t>Матеріальна відповідальність </a:t>
            </a:r>
            <a:r>
              <a:rPr lang="uk-UA" sz="2100" b="1" i="1" dirty="0">
                <a:solidFill>
                  <a:srgbClr val="3F81EE">
                    <a:lumMod val="50000"/>
                  </a:srgbClr>
                </a:solidFill>
                <a:latin typeface="Open Sans" panose="020B0604020202020204" charset="0"/>
                <a:ea typeface="Open Sans" panose="020B0604020202020204" charset="0"/>
                <a:cs typeface="Open Sans" panose="020B0604020202020204" charset="0"/>
              </a:rPr>
              <a:t>у повному розмірі шкоди, заподіяної з їх вини підприємству, установі, організації, у випадках, коли:</a:t>
            </a:r>
          </a:p>
          <a:p>
            <a:pPr lvl="0"/>
            <a:r>
              <a:rPr lang="uk-UA" sz="2000" dirty="0" smtClean="0">
                <a:solidFill>
                  <a:srgbClr val="3F81EE">
                    <a:lumMod val="50000"/>
                  </a:srgbClr>
                </a:solidFill>
                <a:latin typeface="Open Sans" panose="020B0604020202020204" charset="0"/>
                <a:ea typeface="Open Sans" panose="020B0604020202020204" charset="0"/>
                <a:cs typeface="Open Sans" panose="020B0604020202020204" charset="0"/>
              </a:rPr>
              <a:t>- службова </a:t>
            </a:r>
            <a:r>
              <a:rPr lang="uk-UA" sz="2000" dirty="0">
                <a:solidFill>
                  <a:srgbClr val="3F81EE">
                    <a:lumMod val="50000"/>
                  </a:srgbClr>
                </a:solidFill>
                <a:latin typeface="Open Sans" panose="020B0604020202020204" charset="0"/>
                <a:ea typeface="Open Sans" panose="020B0604020202020204" charset="0"/>
                <a:cs typeface="Open Sans" panose="020B0604020202020204" charset="0"/>
              </a:rPr>
              <a:t>особа, винна в незаконному звільненні або переведенні працівника на іншу роботу</a:t>
            </a:r>
            <a:r>
              <a:rPr lang="uk-UA" sz="2000" dirty="0" smtClean="0">
                <a:solidFill>
                  <a:srgbClr val="3F81EE">
                    <a:lumMod val="50000"/>
                  </a:srgbClr>
                </a:solidFill>
                <a:latin typeface="Open Sans" panose="020B0604020202020204" charset="0"/>
                <a:ea typeface="Open Sans" panose="020B0604020202020204" charset="0"/>
                <a:cs typeface="Open Sans" panose="020B0604020202020204" charset="0"/>
              </a:rPr>
              <a:t>;</a:t>
            </a:r>
            <a:endParaRPr lang="uk-UA" sz="2000" dirty="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sz="2000" dirty="0" smtClean="0">
                <a:solidFill>
                  <a:srgbClr val="3F81EE">
                    <a:lumMod val="50000"/>
                  </a:srgbClr>
                </a:solidFill>
                <a:latin typeface="Open Sans" panose="020B0604020202020204" charset="0"/>
                <a:ea typeface="Open Sans" panose="020B0604020202020204" charset="0"/>
                <a:cs typeface="Open Sans" panose="020B0604020202020204" charset="0"/>
              </a:rPr>
              <a:t>- керівник </a:t>
            </a:r>
            <a:r>
              <a:rPr lang="uk-UA" sz="2000" dirty="0">
                <a:solidFill>
                  <a:srgbClr val="3F81EE">
                    <a:lumMod val="50000"/>
                  </a:srgbClr>
                </a:solidFill>
                <a:latin typeface="Open Sans" panose="020B0604020202020204" charset="0"/>
                <a:ea typeface="Open Sans" panose="020B0604020202020204" charset="0"/>
                <a:cs typeface="Open Sans" panose="020B0604020202020204" charset="0"/>
              </a:rPr>
              <a:t>підприємства, установи, організації всіх форм власності, винний у несвоєчасній виплаті заробітної плати понад один місяць, що призвело до виплати компенсацій за порушення строків її виплати, і за умови, що Державний бюджет України та місцеві бюджети, юридичні особи державної форми власності не мають заборгованості перед цим </a:t>
            </a:r>
            <a:r>
              <a:rPr lang="uk-UA" sz="2000" dirty="0" smtClean="0">
                <a:solidFill>
                  <a:srgbClr val="3F81EE">
                    <a:lumMod val="50000"/>
                  </a:srgbClr>
                </a:solidFill>
                <a:latin typeface="Open Sans" panose="020B0604020202020204" charset="0"/>
                <a:ea typeface="Open Sans" panose="020B0604020202020204" charset="0"/>
                <a:cs typeface="Open Sans" panose="020B0604020202020204" charset="0"/>
              </a:rPr>
              <a:t>підприємством.</a:t>
            </a:r>
          </a:p>
          <a:p>
            <a:pPr lvl="0"/>
            <a:r>
              <a:rPr lang="uk-UA" sz="2000" i="1" dirty="0" smtClean="0">
                <a:solidFill>
                  <a:srgbClr val="3F81EE">
                    <a:lumMod val="50000"/>
                  </a:srgbClr>
                </a:solidFill>
                <a:latin typeface="Open Sans" panose="020B0604020202020204" charset="0"/>
                <a:ea typeface="Open Sans" panose="020B0604020202020204" charset="0"/>
                <a:cs typeface="Open Sans" panose="020B0604020202020204" charset="0"/>
              </a:rPr>
              <a:t>(стаття 134 КЗпП)</a:t>
            </a:r>
            <a:endParaRPr lang="uk-UA" sz="2000" i="1" dirty="0">
              <a:solidFill>
                <a:srgbClr val="3F81EE">
                  <a:lumMod val="50000"/>
                </a:srgbClr>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13038534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181C737D-1110-4F55-A58B-B86992BBFCB5}"/>
              </a:ext>
            </a:extLst>
          </p:cNvPr>
          <p:cNvSpPr/>
          <p:nvPr/>
        </p:nvSpPr>
        <p:spPr>
          <a:xfrm>
            <a:off x="0" y="5055"/>
            <a:ext cx="12192000" cy="6858000"/>
          </a:xfrm>
          <a:prstGeom prst="rect">
            <a:avLst/>
          </a:prstGeom>
          <a:solidFill>
            <a:srgbClr val="006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spcBef>
                <a:spcPts val="0"/>
              </a:spcBef>
            </a:pPr>
            <a:r>
              <a:rPr lang="uk-UA" sz="3200" b="1" dirty="0" smtClean="0">
                <a:latin typeface="Rubik"/>
                <a:ea typeface="Rubik"/>
                <a:cs typeface="Rubik"/>
                <a:sym typeface="Rubik"/>
              </a:rPr>
              <a:t>Останні зміни у законодавстві </a:t>
            </a:r>
            <a:r>
              <a:rPr lang="ru-RU" sz="3200" b="1" dirty="0" smtClean="0">
                <a:latin typeface="Rubik"/>
                <a:ea typeface="Rubik"/>
                <a:cs typeface="Rubik"/>
                <a:sym typeface="Rubik"/>
              </a:rPr>
              <a:t>про </a:t>
            </a:r>
            <a:r>
              <a:rPr lang="uk-UA" sz="3200" b="1" dirty="0" smtClean="0">
                <a:latin typeface="Rubik"/>
                <a:ea typeface="Rubik"/>
                <a:cs typeface="Rubik"/>
                <a:sym typeface="Rubik"/>
              </a:rPr>
              <a:t>працю</a:t>
            </a:r>
            <a:r>
              <a:rPr lang="ru-RU" sz="3200" b="1" dirty="0" smtClean="0">
                <a:latin typeface="Rubik"/>
                <a:ea typeface="Rubik"/>
                <a:cs typeface="Rubik"/>
                <a:sym typeface="Rubik"/>
              </a:rPr>
              <a:t> </a:t>
            </a:r>
            <a:endParaRPr lang="en-US" sz="3200" b="1" dirty="0" smtClean="0">
              <a:latin typeface="Rubik"/>
              <a:ea typeface="Rubik"/>
              <a:cs typeface="Rubik"/>
              <a:sym typeface="Rubik"/>
            </a:endParaRPr>
          </a:p>
        </p:txBody>
      </p:sp>
      <p:pic>
        <p:nvPicPr>
          <p:cNvPr id="6" name="Рисунок 5">
            <a:extLst>
              <a:ext uri="{FF2B5EF4-FFF2-40B4-BE49-F238E27FC236}">
                <a16:creationId xmlns:a16="http://schemas.microsoft.com/office/drawing/2014/main" id="{5693CC89-74AA-4856-91D0-DE53BBD04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625" y="350838"/>
            <a:ext cx="2952750" cy="1057275"/>
          </a:xfrm>
          <a:prstGeom prst="rect">
            <a:avLst/>
          </a:prstGeom>
        </p:spPr>
      </p:pic>
      <p:pic>
        <p:nvPicPr>
          <p:cNvPr id="7" name="Рисунок 6">
            <a:extLst>
              <a:ext uri="{FF2B5EF4-FFF2-40B4-BE49-F238E27FC236}">
                <a16:creationId xmlns:a16="http://schemas.microsoft.com/office/drawing/2014/main" id="{5F7DD35C-3C68-4EAF-95D3-5601F9DBC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91800"/>
            <a:ext cx="12192000" cy="1383796"/>
          </a:xfrm>
          <a:prstGeom prst="rect">
            <a:avLst/>
          </a:prstGeom>
        </p:spPr>
      </p:pic>
      <p:sp>
        <p:nvSpPr>
          <p:cNvPr id="9" name="Google Shape;611;p112">
            <a:extLst>
              <a:ext uri="{FF2B5EF4-FFF2-40B4-BE49-F238E27FC236}">
                <a16:creationId xmlns:a16="http://schemas.microsoft.com/office/drawing/2014/main" id="{3A4C4D81-7AD4-4E43-BC98-BB02423BE1CC}"/>
              </a:ext>
            </a:extLst>
          </p:cNvPr>
          <p:cNvSpPr txBox="1">
            <a:spLocks/>
          </p:cNvSpPr>
          <p:nvPr/>
        </p:nvSpPr>
        <p:spPr>
          <a:xfrm>
            <a:off x="1004000" y="6193784"/>
            <a:ext cx="10184000" cy="669271"/>
          </a:xfrm>
          <a:prstGeom prst="rect">
            <a:avLst/>
          </a:prstGeom>
        </p:spPr>
        <p:txBody>
          <a:bodyPr spcFirstLastPara="1" vert="horz" wrap="square" lIns="121900" tIns="121900" rIns="121900" bIns="12190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5000"/>
              </a:lnSpc>
              <a:spcBef>
                <a:spcPts val="0"/>
              </a:spcBef>
              <a:buClr>
                <a:schemeClr val="dk1"/>
              </a:buClr>
              <a:buSzPct val="37786"/>
            </a:pPr>
            <a:r>
              <a:rPr lang="uk-UA" sz="1800" dirty="0" smtClean="0">
                <a:solidFill>
                  <a:schemeClr val="lt1"/>
                </a:solidFill>
                <a:latin typeface="Rubik" panose="02000604000000020004" pitchFamily="2" charset="-79"/>
                <a:ea typeface="Open Sans" panose="020B0604020202020204" charset="0"/>
                <a:cs typeface="Rubik" panose="02000604000000020004" pitchFamily="2" charset="-79"/>
                <a:sym typeface="Open Sans"/>
              </a:rPr>
              <a:t>Червень </a:t>
            </a:r>
            <a:r>
              <a:rPr lang="uk-UA" sz="1800" dirty="0" smtClean="0">
                <a:solidFill>
                  <a:schemeClr val="lt1"/>
                </a:solidFill>
                <a:latin typeface="Rubik" panose="02000604000000020004" pitchFamily="2" charset="-79"/>
                <a:ea typeface="Open Sans" panose="020B0604020202020204" charset="0"/>
                <a:cs typeface="Rubik" panose="02000604000000020004" pitchFamily="2" charset="-79"/>
                <a:sym typeface="Open Sans"/>
              </a:rPr>
              <a:t>2025</a:t>
            </a:r>
            <a:endParaRPr lang="ru-RU" sz="1800" dirty="0">
              <a:latin typeface="Rubik" panose="02000604000000020004" pitchFamily="2" charset="-79"/>
              <a:ea typeface="Open Sans" panose="020B0604020202020204" charset="0"/>
              <a:cs typeface="Rubik" panose="02000604000000020004" pitchFamily="2" charset="-79"/>
            </a:endParaRPr>
          </a:p>
        </p:txBody>
      </p:sp>
    </p:spTree>
    <p:extLst>
      <p:ext uri="{BB962C8B-B14F-4D97-AF65-F5344CB8AC3E}">
        <p14:creationId xmlns:p14="http://schemas.microsoft.com/office/powerpoint/2010/main" val="1097579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DAE97A9-B6E9-4C55-9CE7-46140F5A4B0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5400000">
            <a:off x="-2879792" y="3005246"/>
            <a:ext cx="6775448" cy="872911"/>
          </a:xfrm>
          <a:prstGeom prst="rect">
            <a:avLst/>
          </a:prstGeom>
        </p:spPr>
      </p:pic>
      <p:pic>
        <p:nvPicPr>
          <p:cNvPr id="5" name="Рисунок 4">
            <a:extLst>
              <a:ext uri="{FF2B5EF4-FFF2-40B4-BE49-F238E27FC236}">
                <a16:creationId xmlns:a16="http://schemas.microsoft.com/office/drawing/2014/main" id="{7334B0CF-C51B-47B3-BBD0-D4B8BAB10C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9829" y="-183427"/>
            <a:ext cx="2862223" cy="1498945"/>
          </a:xfrm>
          <a:prstGeom prst="rect">
            <a:avLst/>
          </a:prstGeom>
        </p:spPr>
      </p:pic>
      <p:grpSp>
        <p:nvGrpSpPr>
          <p:cNvPr id="6" name="Группа 5">
            <a:extLst>
              <a:ext uri="{FF2B5EF4-FFF2-40B4-BE49-F238E27FC236}">
                <a16:creationId xmlns:a16="http://schemas.microsoft.com/office/drawing/2014/main" id="{37A034B2-CAC5-48AF-8ED8-48DE8F559D9B}"/>
              </a:ext>
            </a:extLst>
          </p:cNvPr>
          <p:cNvGrpSpPr/>
          <p:nvPr/>
        </p:nvGrpSpPr>
        <p:grpSpPr>
          <a:xfrm>
            <a:off x="10064376" y="6056600"/>
            <a:ext cx="1861224" cy="622397"/>
            <a:chOff x="10389600" y="6161601"/>
            <a:chExt cx="1588800" cy="622398"/>
          </a:xfrm>
        </p:grpSpPr>
        <p:sp>
          <p:nvSpPr>
            <p:cNvPr id="7" name="TextBox 6">
              <a:extLst>
                <a:ext uri="{FF2B5EF4-FFF2-40B4-BE49-F238E27FC236}">
                  <a16:creationId xmlns:a16="http://schemas.microsoft.com/office/drawing/2014/main" id="{C34FFC07-A60C-4CFA-ACCD-8A2127709881}"/>
                </a:ext>
              </a:extLst>
            </p:cNvPr>
            <p:cNvSpPr txBox="1"/>
            <p:nvPr/>
          </p:nvSpPr>
          <p:spPr>
            <a:xfrm>
              <a:off x="10393191" y="6161601"/>
              <a:ext cx="1243211" cy="276999"/>
            </a:xfrm>
            <a:prstGeom prst="rect">
              <a:avLst/>
            </a:prstGeom>
            <a:noFill/>
          </p:spPr>
          <p:txBody>
            <a:bodyPr wrap="square" rtlCol="0">
              <a:spAutoFit/>
            </a:bodyPr>
            <a:lstStyle/>
            <a:p>
              <a:r>
                <a:rPr lang="en-US" sz="1200" u="sng" dirty="0">
                  <a:solidFill>
                    <a:srgbClr val="4778AE"/>
                  </a:solidFill>
                </a:rPr>
                <a:t>www.dsp.gov.ua</a:t>
              </a:r>
              <a:endParaRPr lang="LID4096" sz="1200" u="sng" dirty="0">
                <a:solidFill>
                  <a:srgbClr val="4778AE"/>
                </a:solidFill>
              </a:endParaRPr>
            </a:p>
          </p:txBody>
        </p:sp>
        <p:sp>
          <p:nvSpPr>
            <p:cNvPr id="8" name="TextBox 7">
              <a:extLst>
                <a:ext uri="{FF2B5EF4-FFF2-40B4-BE49-F238E27FC236}">
                  <a16:creationId xmlns:a16="http://schemas.microsoft.com/office/drawing/2014/main" id="{790A1008-9038-48CF-B6D6-42C72C7DC681}"/>
                </a:ext>
              </a:extLst>
            </p:cNvPr>
            <p:cNvSpPr txBox="1"/>
            <p:nvPr/>
          </p:nvSpPr>
          <p:spPr>
            <a:xfrm>
              <a:off x="10389600" y="6507000"/>
              <a:ext cx="1315200" cy="276999"/>
            </a:xfrm>
            <a:prstGeom prst="rect">
              <a:avLst/>
            </a:prstGeom>
            <a:noFill/>
          </p:spPr>
          <p:txBody>
            <a:bodyPr wrap="square" rtlCol="0">
              <a:spAutoFit/>
            </a:bodyPr>
            <a:lstStyle/>
            <a:p>
              <a:r>
                <a:rPr lang="en-US" sz="1200" u="sng" dirty="0">
                  <a:solidFill>
                    <a:srgbClr val="4778AE"/>
                  </a:solidFill>
                </a:rPr>
                <a:t>www.pratsia.in.ua</a:t>
              </a:r>
              <a:endParaRPr lang="LID4096" sz="1200" u="sng" dirty="0">
                <a:solidFill>
                  <a:srgbClr val="4778AE"/>
                </a:solidFill>
              </a:endParaRPr>
            </a:p>
          </p:txBody>
        </p:sp>
        <p:sp>
          <p:nvSpPr>
            <p:cNvPr id="9" name="Блок-схема: решение 8">
              <a:extLst>
                <a:ext uri="{FF2B5EF4-FFF2-40B4-BE49-F238E27FC236}">
                  <a16:creationId xmlns:a16="http://schemas.microsoft.com/office/drawing/2014/main" id="{101858AE-7944-4BE3-9614-2D39AA131080}"/>
                </a:ext>
              </a:extLst>
            </p:cNvPr>
            <p:cNvSpPr/>
            <p:nvPr/>
          </p:nvSpPr>
          <p:spPr>
            <a:xfrm>
              <a:off x="11704800" y="6231700"/>
              <a:ext cx="273600" cy="136800"/>
            </a:xfrm>
            <a:prstGeom prst="flowChartDecision">
              <a:avLst/>
            </a:prstGeom>
            <a:solidFill>
              <a:srgbClr val="F1C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400"/>
            </a:p>
          </p:txBody>
        </p:sp>
        <p:sp>
          <p:nvSpPr>
            <p:cNvPr id="10" name="Блок-схема: решение 9">
              <a:extLst>
                <a:ext uri="{FF2B5EF4-FFF2-40B4-BE49-F238E27FC236}">
                  <a16:creationId xmlns:a16="http://schemas.microsoft.com/office/drawing/2014/main" id="{6FEF45DF-96DB-456D-8C7F-9E055D26475B}"/>
                </a:ext>
              </a:extLst>
            </p:cNvPr>
            <p:cNvSpPr/>
            <p:nvPr/>
          </p:nvSpPr>
          <p:spPr>
            <a:xfrm>
              <a:off x="11704800" y="6577099"/>
              <a:ext cx="273600" cy="136800"/>
            </a:xfrm>
            <a:prstGeom prst="flowChartDecision">
              <a:avLst/>
            </a:prstGeom>
            <a:solidFill>
              <a:srgbClr val="F1C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400"/>
            </a:p>
          </p:txBody>
        </p:sp>
      </p:grpSp>
      <p:sp>
        <p:nvSpPr>
          <p:cNvPr id="14" name="Google Shape;685;p128">
            <a:extLst>
              <a:ext uri="{FF2B5EF4-FFF2-40B4-BE49-F238E27FC236}">
                <a16:creationId xmlns:a16="http://schemas.microsoft.com/office/drawing/2014/main" id="{085066B2-D04D-486A-8571-71EC184E56BA}"/>
              </a:ext>
            </a:extLst>
          </p:cNvPr>
          <p:cNvSpPr txBox="1"/>
          <p:nvPr/>
        </p:nvSpPr>
        <p:spPr>
          <a:xfrm>
            <a:off x="1147991" y="343211"/>
            <a:ext cx="8387895" cy="1169521"/>
          </a:xfrm>
          <a:prstGeom prst="rect">
            <a:avLst/>
          </a:prstGeom>
          <a:noFill/>
          <a:ln>
            <a:noFill/>
          </a:ln>
        </p:spPr>
        <p:txBody>
          <a:bodyPr spcFirstLastPara="1" wrap="square" lIns="91425" tIns="91425" rIns="91425" bIns="91425" anchor="t" anchorCtr="0">
            <a:spAutoFit/>
          </a:bodyPr>
          <a:lstStyle/>
          <a:p>
            <a:r>
              <a:rPr lang="ru-RU" sz="3200" b="1" dirty="0">
                <a:solidFill>
                  <a:srgbClr val="0D21DB"/>
                </a:solidFill>
                <a:latin typeface="Open Sans" panose="020B0604020202020204" charset="0"/>
                <a:ea typeface="Open Sans" panose="020B0604020202020204" charset="0"/>
                <a:cs typeface="Open Sans" panose="020B0604020202020204" charset="0"/>
                <a:sym typeface="Rubik"/>
              </a:rPr>
              <a:t>Про систему </a:t>
            </a:r>
            <a:r>
              <a:rPr lang="uk-UA" sz="3200" b="1" dirty="0" smtClean="0">
                <a:solidFill>
                  <a:srgbClr val="0D21DB"/>
                </a:solidFill>
                <a:latin typeface="Open Sans" panose="020B0604020202020204" charset="0"/>
                <a:ea typeface="Open Sans" panose="020B0604020202020204" charset="0"/>
                <a:cs typeface="Open Sans" panose="020B0604020202020204" charset="0"/>
                <a:sym typeface="Rubik"/>
              </a:rPr>
              <a:t>охорони психічного здоров’я </a:t>
            </a:r>
            <a:r>
              <a:rPr lang="ru-RU" sz="3200" b="1" dirty="0" smtClean="0">
                <a:solidFill>
                  <a:srgbClr val="0D21DB"/>
                </a:solidFill>
                <a:latin typeface="Open Sans" panose="020B0604020202020204" charset="0"/>
                <a:ea typeface="Open Sans" panose="020B0604020202020204" charset="0"/>
                <a:cs typeface="Open Sans" panose="020B0604020202020204" charset="0"/>
                <a:sym typeface="Rubik"/>
              </a:rPr>
              <a:t>в </a:t>
            </a:r>
            <a:r>
              <a:rPr lang="uk-UA" sz="3200" b="1" dirty="0" smtClean="0">
                <a:solidFill>
                  <a:srgbClr val="0D21DB"/>
                </a:solidFill>
                <a:latin typeface="Open Sans" panose="020B0604020202020204" charset="0"/>
                <a:ea typeface="Open Sans" panose="020B0604020202020204" charset="0"/>
                <a:cs typeface="Open Sans" panose="020B0604020202020204" charset="0"/>
                <a:sym typeface="Rubik"/>
              </a:rPr>
              <a:t>Україні </a:t>
            </a:r>
            <a:r>
              <a:rPr lang="uk-UA" sz="2000" b="1" dirty="0" smtClean="0">
                <a:solidFill>
                  <a:srgbClr val="0D21DB"/>
                </a:solidFill>
                <a:latin typeface="Open Sans" panose="020B0604020202020204" charset="0"/>
                <a:ea typeface="Open Sans" panose="020B0604020202020204" charset="0"/>
                <a:cs typeface="Open Sans" panose="020B0604020202020204" charset="0"/>
                <a:sym typeface="Rubik"/>
              </a:rPr>
              <a:t>(07.02.2026)</a:t>
            </a:r>
            <a:endParaRPr lang="uk-UA" sz="2000" b="1" dirty="0">
              <a:solidFill>
                <a:srgbClr val="0D21DB"/>
              </a:solidFill>
              <a:latin typeface="Open Sans" panose="020B0604020202020204" charset="0"/>
              <a:ea typeface="Open Sans" panose="020B0604020202020204" charset="0"/>
              <a:cs typeface="Open Sans" panose="020B0604020202020204" charset="0"/>
              <a:sym typeface="Rubik"/>
            </a:endParaRPr>
          </a:p>
        </p:txBody>
      </p:sp>
      <p:sp>
        <p:nvSpPr>
          <p:cNvPr id="11" name="object 2"/>
          <p:cNvSpPr txBox="1"/>
          <p:nvPr/>
        </p:nvSpPr>
        <p:spPr>
          <a:xfrm>
            <a:off x="1147991" y="1674817"/>
            <a:ext cx="10861040" cy="4704066"/>
          </a:xfrm>
          <a:prstGeom prst="rect">
            <a:avLst/>
          </a:prstGeom>
        </p:spPr>
        <p:txBody>
          <a:bodyPr vert="horz" wrap="square" lIns="0" tIns="71967" rIns="0" bIns="0" rtlCol="0">
            <a:spAutoFit/>
          </a:bodyPr>
          <a:lstStyle/>
          <a:p>
            <a:pPr marL="304792" marR="436869" indent="-288706" algn="just">
              <a:spcBef>
                <a:spcPts val="567"/>
              </a:spcBef>
              <a:buClr>
                <a:srgbClr val="FF0000"/>
              </a:buClr>
              <a:buSzPct val="89583"/>
              <a:buChar char="•"/>
              <a:tabLst>
                <a:tab pos="306486" algn="l"/>
              </a:tabLst>
            </a:pPr>
            <a:r>
              <a:rPr lang="uk-UA" sz="2000" dirty="0">
                <a:solidFill>
                  <a:srgbClr val="002060"/>
                </a:solidFill>
                <a:latin typeface="Open Sans" panose="020B0604020202020204" charset="0"/>
                <a:ea typeface="Open Sans" panose="020B0604020202020204" charset="0"/>
                <a:cs typeface="Open Sans" panose="020B0604020202020204" charset="0"/>
              </a:rPr>
              <a:t>Психосоціальна допомога - це діяльність, спрямована на задоволення психологічних та соціальних потреб людей з метою покращення якості їхнього життя шляхом надання доступу до інформації про психічне здоров’я, розвиток навичок подолання стресу, психологічної стійкості і психологічного відновлення, підтримки, орієнтованої на зменшення почуття соціальної ізоляції, розвитку здатності до самовизначення і </a:t>
            </a:r>
            <a:r>
              <a:rPr lang="uk-UA" sz="2000" dirty="0" err="1">
                <a:solidFill>
                  <a:srgbClr val="002060"/>
                </a:solidFill>
                <a:latin typeface="Open Sans" panose="020B0604020202020204" charset="0"/>
                <a:ea typeface="Open Sans" panose="020B0604020202020204" charset="0"/>
                <a:cs typeface="Open Sans" panose="020B0604020202020204" charset="0"/>
              </a:rPr>
              <a:t>самозарадності</a:t>
            </a:r>
            <a:endParaRPr lang="uk-UA" sz="2000" dirty="0">
              <a:solidFill>
                <a:srgbClr val="002060"/>
              </a:solidFill>
              <a:latin typeface="Open Sans" panose="020B0604020202020204" charset="0"/>
              <a:ea typeface="Open Sans" panose="020B0604020202020204" charset="0"/>
              <a:cs typeface="Open Sans" panose="020B0604020202020204" charset="0"/>
            </a:endParaRPr>
          </a:p>
          <a:p>
            <a:pPr marL="304792" marR="436869" indent="-288706" algn="just">
              <a:spcBef>
                <a:spcPts val="567"/>
              </a:spcBef>
              <a:buClr>
                <a:srgbClr val="FF0000"/>
              </a:buClr>
              <a:buSzPct val="89583"/>
              <a:buChar char="•"/>
              <a:tabLst>
                <a:tab pos="306486" algn="l"/>
              </a:tabLst>
            </a:pPr>
            <a:r>
              <a:rPr lang="uk-UA" sz="2000" dirty="0">
                <a:solidFill>
                  <a:srgbClr val="002060"/>
                </a:solidFill>
                <a:latin typeface="Open Sans" panose="020B0604020202020204" charset="0"/>
                <a:ea typeface="Open Sans" panose="020B0604020202020204" charset="0"/>
                <a:cs typeface="Open Sans" panose="020B0604020202020204" charset="0"/>
              </a:rPr>
              <a:t>Основними видами психосоціальної допомоги є психологічна просвіта та інформування, перша психологічна допомога, неформальні послуги у сфері психічного здоров’я тощо</a:t>
            </a:r>
            <a:r>
              <a:rPr lang="uk-UA" sz="2000" dirty="0" smtClean="0">
                <a:solidFill>
                  <a:srgbClr val="002060"/>
                </a:solidFill>
                <a:latin typeface="Open Sans" panose="020B0604020202020204" charset="0"/>
                <a:ea typeface="Open Sans" panose="020B0604020202020204" charset="0"/>
                <a:cs typeface="Open Sans" panose="020B0604020202020204" charset="0"/>
              </a:rPr>
              <a:t>.</a:t>
            </a:r>
          </a:p>
          <a:p>
            <a:pPr marL="304792" marR="436869" indent="-288706" algn="just">
              <a:spcBef>
                <a:spcPts val="567"/>
              </a:spcBef>
              <a:buClr>
                <a:srgbClr val="FF0000"/>
              </a:buClr>
              <a:buSzPct val="89583"/>
              <a:buChar char="•"/>
              <a:tabLst>
                <a:tab pos="306486" algn="l"/>
              </a:tabLst>
            </a:pPr>
            <a:r>
              <a:rPr lang="uk-UA" sz="2000" dirty="0" smtClean="0">
                <a:solidFill>
                  <a:srgbClr val="002060"/>
                </a:solidFill>
                <a:latin typeface="Open Sans" panose="020B0604020202020204" charset="0"/>
                <a:ea typeface="Open Sans" panose="020B0604020202020204" charset="0"/>
                <a:cs typeface="Open Sans" panose="020B0604020202020204" charset="0"/>
              </a:rPr>
              <a:t>Розроблення </a:t>
            </a:r>
            <a:r>
              <a:rPr lang="uk-UA" sz="2000" dirty="0">
                <a:solidFill>
                  <a:srgbClr val="002060"/>
                </a:solidFill>
                <a:latin typeface="Open Sans" panose="020B0604020202020204" charset="0"/>
                <a:ea typeface="Open Sans" panose="020B0604020202020204" charset="0"/>
                <a:cs typeface="Open Sans" panose="020B0604020202020204" charset="0"/>
              </a:rPr>
              <a:t>та впровадження політики з підтримки психічного здоров’я працівників на підприємствах, в установах, організаціях незалежно від форми власності, що включає заходи популяризації психічного здоров’я та профілактики розладів, оцінювання потреб та систему задоволення потреб у сфері психічного здоров’я</a:t>
            </a:r>
          </a:p>
          <a:p>
            <a:pPr marL="16086" marR="436869" algn="just">
              <a:lnSpc>
                <a:spcPts val="3453"/>
              </a:lnSpc>
              <a:spcBef>
                <a:spcPts val="567"/>
              </a:spcBef>
              <a:buClr>
                <a:srgbClr val="FF0000"/>
              </a:buClr>
              <a:buSzPct val="89583"/>
              <a:tabLst>
                <a:tab pos="306486" algn="l"/>
              </a:tabLst>
            </a:pPr>
            <a:endParaRPr lang="uk-UA" sz="2200" b="1" i="1" dirty="0">
              <a:solidFill>
                <a:srgbClr val="002060"/>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11245613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DAE97A9-B6E9-4C55-9CE7-46140F5A4B0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5400000">
            <a:off x="-2879792" y="3005246"/>
            <a:ext cx="6775448" cy="872911"/>
          </a:xfrm>
          <a:prstGeom prst="rect">
            <a:avLst/>
          </a:prstGeom>
        </p:spPr>
      </p:pic>
      <p:pic>
        <p:nvPicPr>
          <p:cNvPr id="5" name="Рисунок 4">
            <a:extLst>
              <a:ext uri="{FF2B5EF4-FFF2-40B4-BE49-F238E27FC236}">
                <a16:creationId xmlns:a16="http://schemas.microsoft.com/office/drawing/2014/main" id="{7334B0CF-C51B-47B3-BBD0-D4B8BAB10C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9829" y="-183427"/>
            <a:ext cx="2862223" cy="1498945"/>
          </a:xfrm>
          <a:prstGeom prst="rect">
            <a:avLst/>
          </a:prstGeom>
        </p:spPr>
      </p:pic>
      <p:grpSp>
        <p:nvGrpSpPr>
          <p:cNvPr id="6" name="Группа 5">
            <a:extLst>
              <a:ext uri="{FF2B5EF4-FFF2-40B4-BE49-F238E27FC236}">
                <a16:creationId xmlns:a16="http://schemas.microsoft.com/office/drawing/2014/main" id="{37A034B2-CAC5-48AF-8ED8-48DE8F559D9B}"/>
              </a:ext>
            </a:extLst>
          </p:cNvPr>
          <p:cNvGrpSpPr/>
          <p:nvPr/>
        </p:nvGrpSpPr>
        <p:grpSpPr>
          <a:xfrm>
            <a:off x="10064376" y="6056600"/>
            <a:ext cx="1861224" cy="622397"/>
            <a:chOff x="10389600" y="6161601"/>
            <a:chExt cx="1588800" cy="622398"/>
          </a:xfrm>
        </p:grpSpPr>
        <p:sp>
          <p:nvSpPr>
            <p:cNvPr id="7" name="TextBox 6">
              <a:extLst>
                <a:ext uri="{FF2B5EF4-FFF2-40B4-BE49-F238E27FC236}">
                  <a16:creationId xmlns:a16="http://schemas.microsoft.com/office/drawing/2014/main" id="{C34FFC07-A60C-4CFA-ACCD-8A2127709881}"/>
                </a:ext>
              </a:extLst>
            </p:cNvPr>
            <p:cNvSpPr txBox="1"/>
            <p:nvPr/>
          </p:nvSpPr>
          <p:spPr>
            <a:xfrm>
              <a:off x="10393191" y="6161601"/>
              <a:ext cx="1243211" cy="276999"/>
            </a:xfrm>
            <a:prstGeom prst="rect">
              <a:avLst/>
            </a:prstGeom>
            <a:noFill/>
          </p:spPr>
          <p:txBody>
            <a:bodyPr wrap="square" rtlCol="0">
              <a:spAutoFit/>
            </a:bodyPr>
            <a:lstStyle/>
            <a:p>
              <a:r>
                <a:rPr lang="en-US" sz="1200" u="sng" dirty="0">
                  <a:solidFill>
                    <a:srgbClr val="4778AE"/>
                  </a:solidFill>
                </a:rPr>
                <a:t>www.dsp.gov.ua</a:t>
              </a:r>
              <a:endParaRPr lang="LID4096" sz="1200" u="sng" dirty="0">
                <a:solidFill>
                  <a:srgbClr val="4778AE"/>
                </a:solidFill>
              </a:endParaRPr>
            </a:p>
          </p:txBody>
        </p:sp>
        <p:sp>
          <p:nvSpPr>
            <p:cNvPr id="8" name="TextBox 7">
              <a:extLst>
                <a:ext uri="{FF2B5EF4-FFF2-40B4-BE49-F238E27FC236}">
                  <a16:creationId xmlns:a16="http://schemas.microsoft.com/office/drawing/2014/main" id="{790A1008-9038-48CF-B6D6-42C72C7DC681}"/>
                </a:ext>
              </a:extLst>
            </p:cNvPr>
            <p:cNvSpPr txBox="1"/>
            <p:nvPr/>
          </p:nvSpPr>
          <p:spPr>
            <a:xfrm>
              <a:off x="10389600" y="6507000"/>
              <a:ext cx="1315200" cy="276999"/>
            </a:xfrm>
            <a:prstGeom prst="rect">
              <a:avLst/>
            </a:prstGeom>
            <a:noFill/>
          </p:spPr>
          <p:txBody>
            <a:bodyPr wrap="square" rtlCol="0">
              <a:spAutoFit/>
            </a:bodyPr>
            <a:lstStyle/>
            <a:p>
              <a:r>
                <a:rPr lang="en-US" sz="1200" u="sng" dirty="0">
                  <a:solidFill>
                    <a:srgbClr val="4778AE"/>
                  </a:solidFill>
                </a:rPr>
                <a:t>www.pratsia.in.ua</a:t>
              </a:r>
              <a:endParaRPr lang="LID4096" sz="1200" u="sng" dirty="0">
                <a:solidFill>
                  <a:srgbClr val="4778AE"/>
                </a:solidFill>
              </a:endParaRPr>
            </a:p>
          </p:txBody>
        </p:sp>
        <p:sp>
          <p:nvSpPr>
            <p:cNvPr id="9" name="Блок-схема: решение 8">
              <a:extLst>
                <a:ext uri="{FF2B5EF4-FFF2-40B4-BE49-F238E27FC236}">
                  <a16:creationId xmlns:a16="http://schemas.microsoft.com/office/drawing/2014/main" id="{101858AE-7944-4BE3-9614-2D39AA131080}"/>
                </a:ext>
              </a:extLst>
            </p:cNvPr>
            <p:cNvSpPr/>
            <p:nvPr/>
          </p:nvSpPr>
          <p:spPr>
            <a:xfrm>
              <a:off x="11704800" y="6231700"/>
              <a:ext cx="273600" cy="136800"/>
            </a:xfrm>
            <a:prstGeom prst="flowChartDecision">
              <a:avLst/>
            </a:prstGeom>
            <a:solidFill>
              <a:srgbClr val="F1C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400"/>
            </a:p>
          </p:txBody>
        </p:sp>
        <p:sp>
          <p:nvSpPr>
            <p:cNvPr id="10" name="Блок-схема: решение 9">
              <a:extLst>
                <a:ext uri="{FF2B5EF4-FFF2-40B4-BE49-F238E27FC236}">
                  <a16:creationId xmlns:a16="http://schemas.microsoft.com/office/drawing/2014/main" id="{6FEF45DF-96DB-456D-8C7F-9E055D26475B}"/>
                </a:ext>
              </a:extLst>
            </p:cNvPr>
            <p:cNvSpPr/>
            <p:nvPr/>
          </p:nvSpPr>
          <p:spPr>
            <a:xfrm>
              <a:off x="11704800" y="6577099"/>
              <a:ext cx="273600" cy="136800"/>
            </a:xfrm>
            <a:prstGeom prst="flowChartDecision">
              <a:avLst/>
            </a:prstGeom>
            <a:solidFill>
              <a:srgbClr val="F1C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400"/>
            </a:p>
          </p:txBody>
        </p:sp>
      </p:grpSp>
      <p:sp>
        <p:nvSpPr>
          <p:cNvPr id="14" name="Google Shape;685;p128">
            <a:extLst>
              <a:ext uri="{FF2B5EF4-FFF2-40B4-BE49-F238E27FC236}">
                <a16:creationId xmlns:a16="http://schemas.microsoft.com/office/drawing/2014/main" id="{085066B2-D04D-486A-8571-71EC184E56BA}"/>
              </a:ext>
            </a:extLst>
          </p:cNvPr>
          <p:cNvSpPr txBox="1"/>
          <p:nvPr/>
        </p:nvSpPr>
        <p:spPr>
          <a:xfrm>
            <a:off x="1147991" y="114092"/>
            <a:ext cx="8387895" cy="677078"/>
          </a:xfrm>
          <a:prstGeom prst="rect">
            <a:avLst/>
          </a:prstGeom>
          <a:noFill/>
          <a:ln>
            <a:noFill/>
          </a:ln>
        </p:spPr>
        <p:txBody>
          <a:bodyPr spcFirstLastPara="1" wrap="square" lIns="91425" tIns="91425" rIns="91425" bIns="91425" anchor="t" anchorCtr="0">
            <a:spAutoFit/>
          </a:bodyPr>
          <a:lstStyle/>
          <a:p>
            <a:r>
              <a:rPr lang="ru" sz="3200" b="1" dirty="0" smtClean="0">
                <a:solidFill>
                  <a:srgbClr val="0D21DB"/>
                </a:solidFill>
                <a:latin typeface="Open Sans" panose="020B0604020202020204" charset="0"/>
                <a:ea typeface="Open Sans" panose="020B0604020202020204" charset="0"/>
                <a:cs typeface="Open Sans" panose="020B0604020202020204" charset="0"/>
                <a:sym typeface="Rubik"/>
              </a:rPr>
              <a:t>Законодавство</a:t>
            </a:r>
            <a:endParaRPr sz="3200" b="1" dirty="0">
              <a:solidFill>
                <a:srgbClr val="0D21DB"/>
              </a:solidFill>
              <a:latin typeface="Open Sans" panose="020B0604020202020204" charset="0"/>
              <a:ea typeface="Open Sans" panose="020B0604020202020204" charset="0"/>
              <a:cs typeface="Open Sans" panose="020B0604020202020204" charset="0"/>
              <a:sym typeface="Rubik"/>
            </a:endParaRPr>
          </a:p>
        </p:txBody>
      </p:sp>
      <p:sp>
        <p:nvSpPr>
          <p:cNvPr id="11" name="object 2"/>
          <p:cNvSpPr txBox="1"/>
          <p:nvPr/>
        </p:nvSpPr>
        <p:spPr>
          <a:xfrm>
            <a:off x="1147991" y="850834"/>
            <a:ext cx="10861040" cy="5612648"/>
          </a:xfrm>
          <a:prstGeom prst="rect">
            <a:avLst/>
          </a:prstGeom>
        </p:spPr>
        <p:txBody>
          <a:bodyPr vert="horz" wrap="square" lIns="0" tIns="71967" rIns="0" bIns="0" rtlCol="0">
            <a:spAutoFit/>
          </a:bodyPr>
          <a:lstStyle/>
          <a:p>
            <a:pPr marR="436869" algn="ctr">
              <a:buClr>
                <a:srgbClr val="FF0000"/>
              </a:buClr>
              <a:buSzPct val="89583"/>
              <a:tabLst>
                <a:tab pos="306486" algn="l"/>
              </a:tabLst>
            </a:pPr>
            <a:r>
              <a:rPr lang="uk-UA" sz="2200" b="1" i="1" dirty="0" smtClean="0">
                <a:solidFill>
                  <a:srgbClr val="002060"/>
                </a:solidFill>
                <a:latin typeface="Open Sans" panose="020B0604020202020204" charset="0"/>
                <a:ea typeface="Open Sans" panose="020B0604020202020204" charset="0"/>
                <a:cs typeface="Open Sans" panose="020B0604020202020204" charset="0"/>
              </a:rPr>
              <a:t>Типове положення про порядок проведення навчання і перевірки знань з питань охорони праці  </a:t>
            </a:r>
          </a:p>
          <a:p>
            <a:pPr marR="436869" algn="ctr">
              <a:buClr>
                <a:srgbClr val="FF0000"/>
              </a:buClr>
              <a:buSzPct val="89583"/>
              <a:tabLst>
                <a:tab pos="306486" algn="l"/>
              </a:tabLst>
            </a:pPr>
            <a:r>
              <a:rPr lang="uk-UA" sz="1600" i="1" dirty="0" smtClean="0">
                <a:solidFill>
                  <a:srgbClr val="002060"/>
                </a:solidFill>
                <a:latin typeface="Open Sans" panose="020B0604020202020204" charset="0"/>
                <a:ea typeface="Open Sans" panose="020B0604020202020204" charset="0"/>
                <a:cs typeface="Open Sans" panose="020B0604020202020204" charset="0"/>
              </a:rPr>
              <a:t>(Наказ Державного комітету України з нагляду за охороною праці від </a:t>
            </a:r>
            <a:r>
              <a:rPr lang="ru-RU" sz="1600" i="1" dirty="0" smtClean="0">
                <a:solidFill>
                  <a:srgbClr val="002060"/>
                </a:solidFill>
                <a:latin typeface="Open Sans" panose="020B0604020202020204" charset="0"/>
                <a:ea typeface="Open Sans" panose="020B0604020202020204" charset="0"/>
                <a:cs typeface="Open Sans" panose="020B0604020202020204" charset="0"/>
              </a:rPr>
              <a:t>26.01.2005  </a:t>
            </a:r>
            <a:r>
              <a:rPr lang="ru-RU" sz="1600" i="1" dirty="0">
                <a:solidFill>
                  <a:srgbClr val="002060"/>
                </a:solidFill>
                <a:latin typeface="Open Sans" panose="020B0604020202020204" charset="0"/>
                <a:ea typeface="Open Sans" panose="020B0604020202020204" charset="0"/>
                <a:cs typeface="Open Sans" panose="020B0604020202020204" charset="0"/>
              </a:rPr>
              <a:t>№ 15</a:t>
            </a:r>
            <a:r>
              <a:rPr lang="ru-RU" sz="1600" i="1" dirty="0" smtClean="0">
                <a:solidFill>
                  <a:srgbClr val="002060"/>
                </a:solidFill>
                <a:latin typeface="Open Sans" panose="020B0604020202020204" charset="0"/>
                <a:ea typeface="Open Sans" panose="020B0604020202020204" charset="0"/>
                <a:cs typeface="Open Sans" panose="020B0604020202020204" charset="0"/>
              </a:rPr>
              <a:t>)</a:t>
            </a:r>
          </a:p>
          <a:p>
            <a:pPr marR="436869" algn="ctr">
              <a:buClr>
                <a:srgbClr val="FF0000"/>
              </a:buClr>
              <a:buSzPct val="89583"/>
              <a:tabLst>
                <a:tab pos="306486" algn="l"/>
              </a:tabLst>
            </a:pPr>
            <a:endParaRPr lang="ru-RU" sz="1600" i="1" dirty="0">
              <a:solidFill>
                <a:srgbClr val="002060"/>
              </a:solidFill>
              <a:latin typeface="Open Sans" panose="020B0604020202020204" charset="0"/>
              <a:ea typeface="Open Sans" panose="020B0604020202020204" charset="0"/>
              <a:cs typeface="Open Sans" panose="020B0604020202020204" charset="0"/>
            </a:endParaRPr>
          </a:p>
          <a:p>
            <a:pPr marR="436869" algn="ctr">
              <a:buClr>
                <a:srgbClr val="FF0000"/>
              </a:buClr>
              <a:buSzPct val="89583"/>
              <a:tabLst>
                <a:tab pos="306486" algn="l"/>
              </a:tabLst>
            </a:pPr>
            <a:r>
              <a:rPr lang="ru-RU" sz="1600" b="1" dirty="0">
                <a:solidFill>
                  <a:srgbClr val="002060"/>
                </a:solidFill>
                <a:latin typeface="Open Sans" panose="020B0604020202020204" charset="0"/>
                <a:ea typeface="Open Sans" panose="020B0604020202020204" charset="0"/>
                <a:cs typeface="Open Sans" panose="020B0604020202020204" charset="0"/>
              </a:rPr>
              <a:t>ТЕМА 8. ПСИХОСОЦІАЛЬНА ПІДТРИМКА ТА ПЕРША ПСИХОЛОГІЧНА ДОПОМОГА НА РОБОЧОМУ МІСЦІ</a:t>
            </a:r>
          </a:p>
          <a:p>
            <a:pPr marR="436869" algn="ctr">
              <a:buClr>
                <a:srgbClr val="FF0000"/>
              </a:buClr>
              <a:buSzPct val="89583"/>
              <a:tabLst>
                <a:tab pos="306486" algn="l"/>
              </a:tabLst>
            </a:pPr>
            <a:endParaRPr lang="ru-RU" sz="1600" i="1" dirty="0">
              <a:solidFill>
                <a:srgbClr val="002060"/>
              </a:solidFill>
              <a:latin typeface="Open Sans" panose="020B0604020202020204" charset="0"/>
              <a:ea typeface="Open Sans" panose="020B0604020202020204" charset="0"/>
              <a:cs typeface="Open Sans" panose="020B0604020202020204" charset="0"/>
            </a:endParaRPr>
          </a:p>
          <a:p>
            <a:pPr marL="285750" marR="436869" indent="-285750">
              <a:buClr>
                <a:srgbClr val="FF0000"/>
              </a:buClr>
              <a:buSzPct val="89583"/>
              <a:buFont typeface="Arial" panose="020B0604020202020204" pitchFamily="34" charset="0"/>
              <a:buChar char="•"/>
              <a:tabLst>
                <a:tab pos="306486" algn="l"/>
              </a:tabLst>
            </a:pPr>
            <a:r>
              <a:rPr lang="uk-UA" sz="1400" dirty="0" smtClean="0">
                <a:solidFill>
                  <a:srgbClr val="002060"/>
                </a:solidFill>
                <a:latin typeface="Open Sans" panose="020B0604020202020204" charset="0"/>
                <a:ea typeface="Open Sans" panose="020B0604020202020204" charset="0"/>
                <a:cs typeface="Open Sans" panose="020B0604020202020204" charset="0"/>
              </a:rPr>
              <a:t>Поняття ментального здоров’я на роботі. Визначення психологічно безпечного робочого середовища. Ознаки психоемоційних порушень, виявлення та способи попередження психологічних і поведінкових наслідків.</a:t>
            </a:r>
          </a:p>
          <a:p>
            <a:pPr marL="285750" marR="436869" indent="-285750">
              <a:buClr>
                <a:srgbClr val="FF0000"/>
              </a:buClr>
              <a:buSzPct val="89583"/>
              <a:buFont typeface="Arial" panose="020B0604020202020204" pitchFamily="34" charset="0"/>
              <a:buChar char="•"/>
              <a:tabLst>
                <a:tab pos="306486" algn="l"/>
              </a:tabLst>
            </a:pPr>
            <a:r>
              <a:rPr lang="uk-UA" sz="1400" dirty="0" smtClean="0">
                <a:solidFill>
                  <a:srgbClr val="002060"/>
                </a:solidFill>
                <a:latin typeface="Open Sans" panose="020B0604020202020204" charset="0"/>
                <a:ea typeface="Open Sans" panose="020B0604020202020204" charset="0"/>
                <a:cs typeface="Open Sans" panose="020B0604020202020204" charset="0"/>
              </a:rPr>
              <a:t>Визначення ролі психологічної безпеки та культури безпеки в житті працівників та досягненні результатів організації.</a:t>
            </a:r>
          </a:p>
          <a:p>
            <a:pPr marL="285750" marR="436869" indent="-285750">
              <a:buClr>
                <a:srgbClr val="FF0000"/>
              </a:buClr>
              <a:buSzPct val="89583"/>
              <a:buFont typeface="Arial" panose="020B0604020202020204" pitchFamily="34" charset="0"/>
              <a:buChar char="•"/>
              <a:tabLst>
                <a:tab pos="306486" algn="l"/>
              </a:tabLst>
            </a:pPr>
            <a:r>
              <a:rPr lang="uk-UA" sz="1400" dirty="0" smtClean="0">
                <a:solidFill>
                  <a:srgbClr val="002060"/>
                </a:solidFill>
                <a:latin typeface="Open Sans" panose="020B0604020202020204" charset="0"/>
                <a:ea typeface="Open Sans" panose="020B0604020202020204" charset="0"/>
                <a:cs typeface="Open Sans" panose="020B0604020202020204" charset="0"/>
              </a:rPr>
              <a:t>Способи та інструменти психологічної самодопомоги та саморегуляції.</a:t>
            </a:r>
          </a:p>
          <a:p>
            <a:pPr marL="285750" marR="436869" indent="-285750">
              <a:buClr>
                <a:srgbClr val="FF0000"/>
              </a:buClr>
              <a:buSzPct val="89583"/>
              <a:buFont typeface="Arial" panose="020B0604020202020204" pitchFamily="34" charset="0"/>
              <a:buChar char="•"/>
              <a:tabLst>
                <a:tab pos="306486" algn="l"/>
              </a:tabLst>
            </a:pPr>
            <a:r>
              <a:rPr lang="uk-UA" sz="1400" dirty="0" smtClean="0">
                <a:solidFill>
                  <a:srgbClr val="002060"/>
                </a:solidFill>
                <a:latin typeface="Open Sans" panose="020B0604020202020204" charset="0"/>
                <a:ea typeface="Open Sans" panose="020B0604020202020204" charset="0"/>
                <a:cs typeface="Open Sans" panose="020B0604020202020204" charset="0"/>
              </a:rPr>
              <a:t>Прояви дискримінації, недотримання рівності та </a:t>
            </a:r>
            <a:r>
              <a:rPr lang="uk-UA" sz="1400" dirty="0" err="1" smtClean="0">
                <a:solidFill>
                  <a:srgbClr val="002060"/>
                </a:solidFill>
                <a:latin typeface="Open Sans" panose="020B0604020202020204" charset="0"/>
                <a:ea typeface="Open Sans" panose="020B0604020202020204" charset="0"/>
                <a:cs typeface="Open Sans" panose="020B0604020202020204" charset="0"/>
              </a:rPr>
              <a:t>інклюзивності</a:t>
            </a:r>
            <a:r>
              <a:rPr lang="uk-UA" sz="1400" dirty="0" smtClean="0">
                <a:solidFill>
                  <a:srgbClr val="002060"/>
                </a:solidFill>
                <a:latin typeface="Open Sans" panose="020B0604020202020204" charset="0"/>
                <a:ea typeface="Open Sans" panose="020B0604020202020204" charset="0"/>
                <a:cs typeface="Open Sans" panose="020B0604020202020204" charset="0"/>
              </a:rPr>
              <a:t> в робочих відносинах як чинник психосоціальних ризиків. Заходи попередження та протидії різним формам дискримінації.</a:t>
            </a:r>
          </a:p>
          <a:p>
            <a:pPr marL="285750" marR="436869" indent="-285750">
              <a:buClr>
                <a:srgbClr val="FF0000"/>
              </a:buClr>
              <a:buSzPct val="89583"/>
              <a:buFont typeface="Arial" panose="020B0604020202020204" pitchFamily="34" charset="0"/>
              <a:buChar char="•"/>
              <a:tabLst>
                <a:tab pos="306486" algn="l"/>
              </a:tabLst>
            </a:pPr>
            <a:r>
              <a:rPr lang="uk-UA" sz="1400" dirty="0" smtClean="0">
                <a:solidFill>
                  <a:srgbClr val="002060"/>
                </a:solidFill>
                <a:latin typeface="Open Sans" panose="020B0604020202020204" charset="0"/>
                <a:ea typeface="Open Sans" panose="020B0604020202020204" charset="0"/>
                <a:cs typeface="Open Sans" panose="020B0604020202020204" charset="0"/>
              </a:rPr>
              <a:t>Теоретичні основи стресу. Методи самовизначення/визначення стресу. Поняття </a:t>
            </a:r>
            <a:r>
              <a:rPr lang="uk-UA" sz="1400" dirty="0" err="1" smtClean="0">
                <a:solidFill>
                  <a:srgbClr val="002060"/>
                </a:solidFill>
                <a:latin typeface="Open Sans" panose="020B0604020202020204" charset="0"/>
                <a:ea typeface="Open Sans" panose="020B0604020202020204" charset="0"/>
                <a:cs typeface="Open Sans" panose="020B0604020202020204" charset="0"/>
              </a:rPr>
              <a:t>стресостійкості</a:t>
            </a:r>
            <a:r>
              <a:rPr lang="uk-UA" sz="1400" dirty="0" smtClean="0">
                <a:solidFill>
                  <a:srgbClr val="002060"/>
                </a:solidFill>
                <a:latin typeface="Open Sans" panose="020B0604020202020204" charset="0"/>
                <a:ea typeface="Open Sans" panose="020B0604020202020204" charset="0"/>
                <a:cs typeface="Open Sans" panose="020B0604020202020204" charset="0"/>
              </a:rPr>
              <a:t>. Розвиток </a:t>
            </a:r>
            <a:r>
              <a:rPr lang="uk-UA" sz="1400" dirty="0" err="1" smtClean="0">
                <a:solidFill>
                  <a:srgbClr val="002060"/>
                </a:solidFill>
                <a:latin typeface="Open Sans" panose="020B0604020202020204" charset="0"/>
                <a:ea typeface="Open Sans" panose="020B0604020202020204" charset="0"/>
                <a:cs typeface="Open Sans" panose="020B0604020202020204" charset="0"/>
              </a:rPr>
              <a:t>резильєнтності</a:t>
            </a:r>
            <a:r>
              <a:rPr lang="uk-UA" sz="1400" dirty="0" smtClean="0">
                <a:solidFill>
                  <a:srgbClr val="002060"/>
                </a:solidFill>
                <a:latin typeface="Open Sans" panose="020B0604020202020204" charset="0"/>
                <a:ea typeface="Open Sans" panose="020B0604020202020204" charset="0"/>
                <a:cs typeface="Open Sans" panose="020B0604020202020204" charset="0"/>
              </a:rPr>
              <a:t> як складової ментального здоров’я.</a:t>
            </a:r>
          </a:p>
          <a:p>
            <a:pPr marL="285750" marR="436869" indent="-285750">
              <a:buClr>
                <a:srgbClr val="FF0000"/>
              </a:buClr>
              <a:buSzPct val="89583"/>
              <a:buFont typeface="Arial" panose="020B0604020202020204" pitchFamily="34" charset="0"/>
              <a:buChar char="•"/>
              <a:tabLst>
                <a:tab pos="306486" algn="l"/>
              </a:tabLst>
            </a:pPr>
            <a:r>
              <a:rPr lang="uk-UA" sz="1400" dirty="0" smtClean="0">
                <a:solidFill>
                  <a:srgbClr val="002060"/>
                </a:solidFill>
                <a:latin typeface="Open Sans" panose="020B0604020202020204" charset="0"/>
                <a:ea typeface="Open Sans" panose="020B0604020202020204" charset="0"/>
                <a:cs typeface="Open Sans" panose="020B0604020202020204" charset="0"/>
              </a:rPr>
              <a:t>Визначення психосоціальних факторів, пов’язаних з конкретною роботою чи галуззю. Вплив психосоціальних факторів на виникнення стресу на робочому місці. Вплив стресу на працездатність та безпеку праці, виникнення нещасних випадків та погіршення стану ментального здоров’я працівників.</a:t>
            </a:r>
          </a:p>
          <a:p>
            <a:pPr marL="285750" marR="436869" indent="-285750">
              <a:buClr>
                <a:srgbClr val="FF0000"/>
              </a:buClr>
              <a:buSzPct val="89583"/>
              <a:buFont typeface="Arial" panose="020B0604020202020204" pitchFamily="34" charset="0"/>
              <a:buChar char="•"/>
              <a:tabLst>
                <a:tab pos="306486" algn="l"/>
              </a:tabLst>
            </a:pPr>
            <a:r>
              <a:rPr lang="uk-UA" sz="1400" dirty="0" smtClean="0">
                <a:solidFill>
                  <a:srgbClr val="002060"/>
                </a:solidFill>
                <a:latin typeface="Open Sans" panose="020B0604020202020204" charset="0"/>
                <a:ea typeface="Open Sans" panose="020B0604020202020204" charset="0"/>
                <a:cs typeface="Open Sans" panose="020B0604020202020204" charset="0"/>
              </a:rPr>
              <a:t>Оцінка психосоціальних ризиків для ментального здоров’я, у тому числі потенційних. Практичні методи усунення психосоціальних факторів та/або зниження рівня психосоціальних ризиків. Керування психосоціальними ризиками на робочому місці.</a:t>
            </a:r>
          </a:p>
          <a:p>
            <a:pPr marL="285750" marR="436869" indent="-285750">
              <a:buClr>
                <a:srgbClr val="FF0000"/>
              </a:buClr>
              <a:buSzPct val="89583"/>
              <a:buFont typeface="Arial" panose="020B0604020202020204" pitchFamily="34" charset="0"/>
              <a:buChar char="•"/>
              <a:tabLst>
                <a:tab pos="306486" algn="l"/>
              </a:tabLst>
            </a:pPr>
            <a:r>
              <a:rPr lang="uk-UA" sz="1400" dirty="0" smtClean="0">
                <a:solidFill>
                  <a:srgbClr val="002060"/>
                </a:solidFill>
                <a:latin typeface="Open Sans" panose="020B0604020202020204" charset="0"/>
                <a:ea typeface="Open Sans" panose="020B0604020202020204" charset="0"/>
                <a:cs typeface="Open Sans" panose="020B0604020202020204" charset="0"/>
              </a:rPr>
              <a:t>Загальний огляд системи управління ментальним здоров’ям на роботі. Основи надання першої психологічної допомоги на робочому місці. Психосоціальна підтримка на робочому місці, її цілі та елементи. Дії роботодавця для збереження ментального здоров’я працівника.</a:t>
            </a:r>
          </a:p>
          <a:p>
            <a:pPr marL="285750" marR="436869" indent="-285750">
              <a:buClr>
                <a:srgbClr val="FF0000"/>
              </a:buClr>
              <a:buSzPct val="89583"/>
              <a:buFont typeface="Arial" panose="020B0604020202020204" pitchFamily="34" charset="0"/>
              <a:buChar char="•"/>
              <a:tabLst>
                <a:tab pos="306486" algn="l"/>
              </a:tabLst>
            </a:pPr>
            <a:r>
              <a:rPr lang="uk-UA" sz="1400" dirty="0" smtClean="0">
                <a:solidFill>
                  <a:srgbClr val="002060"/>
                </a:solidFill>
                <a:latin typeface="Open Sans" panose="020B0604020202020204" charset="0"/>
                <a:ea typeface="Open Sans" panose="020B0604020202020204" charset="0"/>
                <a:cs typeface="Open Sans" panose="020B0604020202020204" charset="0"/>
              </a:rPr>
              <a:t>Ненасильницькі комунікації як складова психологічно безпечного робочого простору.</a:t>
            </a:r>
            <a:endParaRPr lang="uk-UA" sz="1400" dirty="0">
              <a:solidFill>
                <a:srgbClr val="002060"/>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7291176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DAE97A9-B6E9-4C55-9CE7-46140F5A4B0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5400000">
            <a:off x="-2879792" y="3005246"/>
            <a:ext cx="6775448" cy="872911"/>
          </a:xfrm>
          <a:prstGeom prst="rect">
            <a:avLst/>
          </a:prstGeom>
        </p:spPr>
      </p:pic>
      <p:pic>
        <p:nvPicPr>
          <p:cNvPr id="5" name="Рисунок 4">
            <a:extLst>
              <a:ext uri="{FF2B5EF4-FFF2-40B4-BE49-F238E27FC236}">
                <a16:creationId xmlns:a16="http://schemas.microsoft.com/office/drawing/2014/main" id="{7334B0CF-C51B-47B3-BBD0-D4B8BAB10C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9829" y="-183427"/>
            <a:ext cx="2862223" cy="1498945"/>
          </a:xfrm>
          <a:prstGeom prst="rect">
            <a:avLst/>
          </a:prstGeom>
        </p:spPr>
      </p:pic>
      <p:grpSp>
        <p:nvGrpSpPr>
          <p:cNvPr id="6" name="Группа 5">
            <a:extLst>
              <a:ext uri="{FF2B5EF4-FFF2-40B4-BE49-F238E27FC236}">
                <a16:creationId xmlns:a16="http://schemas.microsoft.com/office/drawing/2014/main" id="{37A034B2-CAC5-48AF-8ED8-48DE8F559D9B}"/>
              </a:ext>
            </a:extLst>
          </p:cNvPr>
          <p:cNvGrpSpPr/>
          <p:nvPr/>
        </p:nvGrpSpPr>
        <p:grpSpPr>
          <a:xfrm>
            <a:off x="10064376" y="6056600"/>
            <a:ext cx="1861224" cy="622397"/>
            <a:chOff x="10389600" y="6161601"/>
            <a:chExt cx="1588800" cy="622398"/>
          </a:xfrm>
        </p:grpSpPr>
        <p:sp>
          <p:nvSpPr>
            <p:cNvPr id="7" name="TextBox 6">
              <a:extLst>
                <a:ext uri="{FF2B5EF4-FFF2-40B4-BE49-F238E27FC236}">
                  <a16:creationId xmlns:a16="http://schemas.microsoft.com/office/drawing/2014/main" id="{C34FFC07-A60C-4CFA-ACCD-8A2127709881}"/>
                </a:ext>
              </a:extLst>
            </p:cNvPr>
            <p:cNvSpPr txBox="1"/>
            <p:nvPr/>
          </p:nvSpPr>
          <p:spPr>
            <a:xfrm>
              <a:off x="10393191" y="6161601"/>
              <a:ext cx="1243211" cy="276999"/>
            </a:xfrm>
            <a:prstGeom prst="rect">
              <a:avLst/>
            </a:prstGeom>
            <a:noFill/>
          </p:spPr>
          <p:txBody>
            <a:bodyPr wrap="square" rtlCol="0">
              <a:spAutoFit/>
            </a:bodyPr>
            <a:lstStyle/>
            <a:p>
              <a:r>
                <a:rPr lang="en-US" sz="1200" u="sng" dirty="0">
                  <a:solidFill>
                    <a:srgbClr val="4778AE"/>
                  </a:solidFill>
                </a:rPr>
                <a:t>www.dsp.gov.ua</a:t>
              </a:r>
              <a:endParaRPr lang="LID4096" sz="1200" u="sng" dirty="0">
                <a:solidFill>
                  <a:srgbClr val="4778AE"/>
                </a:solidFill>
              </a:endParaRPr>
            </a:p>
          </p:txBody>
        </p:sp>
        <p:sp>
          <p:nvSpPr>
            <p:cNvPr id="8" name="TextBox 7">
              <a:extLst>
                <a:ext uri="{FF2B5EF4-FFF2-40B4-BE49-F238E27FC236}">
                  <a16:creationId xmlns:a16="http://schemas.microsoft.com/office/drawing/2014/main" id="{790A1008-9038-48CF-B6D6-42C72C7DC681}"/>
                </a:ext>
              </a:extLst>
            </p:cNvPr>
            <p:cNvSpPr txBox="1"/>
            <p:nvPr/>
          </p:nvSpPr>
          <p:spPr>
            <a:xfrm>
              <a:off x="10389600" y="6507000"/>
              <a:ext cx="1315200" cy="276999"/>
            </a:xfrm>
            <a:prstGeom prst="rect">
              <a:avLst/>
            </a:prstGeom>
            <a:noFill/>
          </p:spPr>
          <p:txBody>
            <a:bodyPr wrap="square" rtlCol="0">
              <a:spAutoFit/>
            </a:bodyPr>
            <a:lstStyle/>
            <a:p>
              <a:r>
                <a:rPr lang="en-US" sz="1200" u="sng" dirty="0">
                  <a:solidFill>
                    <a:srgbClr val="4778AE"/>
                  </a:solidFill>
                </a:rPr>
                <a:t>www.pratsia.in.ua</a:t>
              </a:r>
              <a:endParaRPr lang="LID4096" sz="1200" u="sng" dirty="0">
                <a:solidFill>
                  <a:srgbClr val="4778AE"/>
                </a:solidFill>
              </a:endParaRPr>
            </a:p>
          </p:txBody>
        </p:sp>
        <p:sp>
          <p:nvSpPr>
            <p:cNvPr id="9" name="Блок-схема: решение 8">
              <a:extLst>
                <a:ext uri="{FF2B5EF4-FFF2-40B4-BE49-F238E27FC236}">
                  <a16:creationId xmlns:a16="http://schemas.microsoft.com/office/drawing/2014/main" id="{101858AE-7944-4BE3-9614-2D39AA131080}"/>
                </a:ext>
              </a:extLst>
            </p:cNvPr>
            <p:cNvSpPr/>
            <p:nvPr/>
          </p:nvSpPr>
          <p:spPr>
            <a:xfrm>
              <a:off x="11704800" y="6231700"/>
              <a:ext cx="273600" cy="136800"/>
            </a:xfrm>
            <a:prstGeom prst="flowChartDecision">
              <a:avLst/>
            </a:prstGeom>
            <a:solidFill>
              <a:srgbClr val="F1C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400"/>
            </a:p>
          </p:txBody>
        </p:sp>
        <p:sp>
          <p:nvSpPr>
            <p:cNvPr id="10" name="Блок-схема: решение 9">
              <a:extLst>
                <a:ext uri="{FF2B5EF4-FFF2-40B4-BE49-F238E27FC236}">
                  <a16:creationId xmlns:a16="http://schemas.microsoft.com/office/drawing/2014/main" id="{6FEF45DF-96DB-456D-8C7F-9E055D26475B}"/>
                </a:ext>
              </a:extLst>
            </p:cNvPr>
            <p:cNvSpPr/>
            <p:nvPr/>
          </p:nvSpPr>
          <p:spPr>
            <a:xfrm>
              <a:off x="11704800" y="6577099"/>
              <a:ext cx="273600" cy="136800"/>
            </a:xfrm>
            <a:prstGeom prst="flowChartDecision">
              <a:avLst/>
            </a:prstGeom>
            <a:solidFill>
              <a:srgbClr val="F1C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400"/>
            </a:p>
          </p:txBody>
        </p:sp>
      </p:grpSp>
      <p:sp>
        <p:nvSpPr>
          <p:cNvPr id="14" name="Google Shape;685;p128">
            <a:extLst>
              <a:ext uri="{FF2B5EF4-FFF2-40B4-BE49-F238E27FC236}">
                <a16:creationId xmlns:a16="http://schemas.microsoft.com/office/drawing/2014/main" id="{085066B2-D04D-486A-8571-71EC184E56BA}"/>
              </a:ext>
            </a:extLst>
          </p:cNvPr>
          <p:cNvSpPr txBox="1"/>
          <p:nvPr/>
        </p:nvSpPr>
        <p:spPr>
          <a:xfrm>
            <a:off x="1147991" y="343211"/>
            <a:ext cx="8387895" cy="1169521"/>
          </a:xfrm>
          <a:prstGeom prst="rect">
            <a:avLst/>
          </a:prstGeom>
          <a:noFill/>
          <a:ln>
            <a:noFill/>
          </a:ln>
        </p:spPr>
        <p:txBody>
          <a:bodyPr spcFirstLastPara="1" wrap="square" lIns="91425" tIns="91425" rIns="91425" bIns="91425" anchor="t" anchorCtr="0">
            <a:spAutoFit/>
          </a:bodyPr>
          <a:lstStyle/>
          <a:p>
            <a:r>
              <a:rPr lang="ru-RU" sz="3200" b="1" dirty="0">
                <a:solidFill>
                  <a:srgbClr val="0D21DB"/>
                </a:solidFill>
                <a:latin typeface="Open Sans" panose="020B0604020202020204" charset="0"/>
                <a:ea typeface="Open Sans" panose="020B0604020202020204" charset="0"/>
                <a:cs typeface="Open Sans" panose="020B0604020202020204" charset="0"/>
                <a:sym typeface="Rubik"/>
              </a:rPr>
              <a:t>Про </a:t>
            </a:r>
            <a:r>
              <a:rPr lang="uk-UA" sz="3200" b="1" dirty="0" smtClean="0">
                <a:solidFill>
                  <a:srgbClr val="0D21DB"/>
                </a:solidFill>
                <a:latin typeface="Open Sans" panose="020B0604020202020204" charset="0"/>
                <a:ea typeface="Open Sans" panose="020B0604020202020204" charset="0"/>
                <a:cs typeface="Open Sans" panose="020B0604020202020204" charset="0"/>
                <a:sym typeface="Rubik"/>
              </a:rPr>
              <a:t>загальнообов’язкове державне соціальне страхування </a:t>
            </a:r>
            <a:r>
              <a:rPr lang="uk-UA" sz="2000" b="1" dirty="0" smtClean="0">
                <a:solidFill>
                  <a:srgbClr val="0D21DB"/>
                </a:solidFill>
                <a:latin typeface="Open Sans" panose="020B0604020202020204" charset="0"/>
                <a:ea typeface="Open Sans" panose="020B0604020202020204" charset="0"/>
                <a:cs typeface="Open Sans" panose="020B0604020202020204" charset="0"/>
                <a:sym typeface="Rubik"/>
              </a:rPr>
              <a:t>(з 04.04.2025)</a:t>
            </a:r>
            <a:endParaRPr lang="uk-UA" sz="2000" b="1" dirty="0">
              <a:solidFill>
                <a:srgbClr val="0D21DB"/>
              </a:solidFill>
              <a:latin typeface="Open Sans" panose="020B0604020202020204" charset="0"/>
              <a:ea typeface="Open Sans" panose="020B0604020202020204" charset="0"/>
              <a:cs typeface="Open Sans" panose="020B0604020202020204" charset="0"/>
              <a:sym typeface="Rubik"/>
            </a:endParaRPr>
          </a:p>
        </p:txBody>
      </p:sp>
      <p:sp>
        <p:nvSpPr>
          <p:cNvPr id="11" name="object 2"/>
          <p:cNvSpPr txBox="1"/>
          <p:nvPr/>
        </p:nvSpPr>
        <p:spPr>
          <a:xfrm>
            <a:off x="1147991" y="1565636"/>
            <a:ext cx="10861040" cy="4766262"/>
          </a:xfrm>
          <a:prstGeom prst="rect">
            <a:avLst/>
          </a:prstGeom>
        </p:spPr>
        <p:txBody>
          <a:bodyPr vert="horz" wrap="square" lIns="0" tIns="71967" rIns="0" bIns="0" rtlCol="0">
            <a:spAutoFit/>
          </a:bodyPr>
          <a:lstStyle/>
          <a:p>
            <a:pPr marL="304792" marR="436869" indent="-288706" algn="just">
              <a:spcBef>
                <a:spcPts val="567"/>
              </a:spcBef>
              <a:buClr>
                <a:srgbClr val="FF0000"/>
              </a:buClr>
              <a:buSzPct val="89583"/>
              <a:buChar char="•"/>
              <a:tabLst>
                <a:tab pos="306486" algn="l"/>
              </a:tabLst>
            </a:pPr>
            <a:r>
              <a:rPr lang="uk-UA" sz="2000" dirty="0" smtClean="0">
                <a:solidFill>
                  <a:srgbClr val="002060"/>
                </a:solidFill>
                <a:latin typeface="Open Sans" panose="020B0604020202020204" charset="0"/>
                <a:ea typeface="Open Sans" panose="020B0604020202020204" charset="0"/>
                <a:cs typeface="Open Sans" panose="020B0604020202020204" charset="0"/>
              </a:rPr>
              <a:t>Допомога по тимчасовій непрацездатності (включаючи догляд за хворою дитиною), допомога по вагітності та пологах застрахованим особам (у тому числі тим, які здійснюють підприємницьку чи іншу діяльність та одночасно працюють на умовах трудового договору) надається за основним місцем роботи (діяльності) та за місцем роботи за сумісництвом (</a:t>
            </a:r>
            <a:r>
              <a:rPr lang="uk-UA" sz="2000" dirty="0" err="1" smtClean="0">
                <a:solidFill>
                  <a:srgbClr val="002060"/>
                </a:solidFill>
                <a:latin typeface="Open Sans" panose="020B0604020202020204" charset="0"/>
                <a:ea typeface="Open Sans" panose="020B0604020202020204" charset="0"/>
                <a:cs typeface="Open Sans" panose="020B0604020202020204" charset="0"/>
              </a:rPr>
              <a:t>наймом</a:t>
            </a:r>
            <a:r>
              <a:rPr lang="uk-UA" sz="2000" dirty="0" smtClean="0">
                <a:solidFill>
                  <a:srgbClr val="002060"/>
                </a:solidFill>
                <a:latin typeface="Open Sans" panose="020B0604020202020204" charset="0"/>
                <a:ea typeface="Open Sans" panose="020B0604020202020204" charset="0"/>
                <a:cs typeface="Open Sans" panose="020B0604020202020204" charset="0"/>
              </a:rPr>
              <a:t>)</a:t>
            </a:r>
          </a:p>
          <a:p>
            <a:pPr marL="304792" marR="436869" indent="-288706" algn="just">
              <a:spcBef>
                <a:spcPts val="567"/>
              </a:spcBef>
              <a:buClr>
                <a:srgbClr val="FF0000"/>
              </a:buClr>
              <a:buSzPct val="89583"/>
              <a:buChar char="•"/>
              <a:tabLst>
                <a:tab pos="306486" algn="l"/>
              </a:tabLst>
            </a:pPr>
            <a:r>
              <a:rPr lang="uk-UA" sz="2000" dirty="0" smtClean="0">
                <a:solidFill>
                  <a:srgbClr val="002060"/>
                </a:solidFill>
                <a:latin typeface="Open Sans" panose="020B0604020202020204" charset="0"/>
                <a:ea typeface="Open Sans" panose="020B0604020202020204" charset="0"/>
                <a:cs typeface="Open Sans" panose="020B0604020202020204" charset="0"/>
              </a:rPr>
              <a:t>Застрахованим особам, стосовно яких страхувальник не виконав обов’язків щодо нарахування та здійснення страхових виплат за страховими випадками у зв’язку з відсутністю можливості встановлення місцезнаходження такого страхувальника та/або внаслідок дії обставин непереборної сили у період дії воєнного чи надзвичайного стану, що підтверджується даними Державного реєстру загальнообов’язкового державного соціального страхування, страхові виплати призначаються за заявою застрахованої особи, поданою до уповноваженого органу управління в паперовій або електронній формі, та здійснюються територіальним органом уповноваженого органу управління за місцем проживання/перебування застрахованої особи в порядку, встановленому Кабінетом Міністрів України</a:t>
            </a:r>
            <a:endParaRPr lang="uk-UA" sz="2200" b="1" i="1" dirty="0">
              <a:solidFill>
                <a:srgbClr val="002060"/>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8334903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181C737D-1110-4F55-A58B-B86992BBFCB5}"/>
              </a:ext>
            </a:extLst>
          </p:cNvPr>
          <p:cNvSpPr/>
          <p:nvPr/>
        </p:nvSpPr>
        <p:spPr>
          <a:xfrm>
            <a:off x="0" y="5055"/>
            <a:ext cx="12192000" cy="6858000"/>
          </a:xfrm>
          <a:prstGeom prst="rect">
            <a:avLst/>
          </a:prstGeom>
          <a:solidFill>
            <a:srgbClr val="006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spcBef>
                <a:spcPts val="0"/>
              </a:spcBef>
            </a:pPr>
            <a:r>
              <a:rPr lang="uk-UA" sz="3200" b="1" dirty="0" smtClean="0">
                <a:latin typeface="Rubik"/>
                <a:ea typeface="Rubik"/>
                <a:cs typeface="Rubik"/>
                <a:sym typeface="Rubik"/>
              </a:rPr>
              <a:t>Створення здорових умов праці на робочих місцях, запобігання та протидія дискримінації та мобінгу</a:t>
            </a:r>
            <a:endParaRPr lang="en-US" sz="3200" b="1" dirty="0" smtClean="0">
              <a:latin typeface="Rubik"/>
              <a:ea typeface="Rubik"/>
              <a:cs typeface="Rubik"/>
              <a:sym typeface="Rubik"/>
            </a:endParaRPr>
          </a:p>
        </p:txBody>
      </p:sp>
      <p:pic>
        <p:nvPicPr>
          <p:cNvPr id="6" name="Рисунок 5">
            <a:extLst>
              <a:ext uri="{FF2B5EF4-FFF2-40B4-BE49-F238E27FC236}">
                <a16:creationId xmlns:a16="http://schemas.microsoft.com/office/drawing/2014/main" id="{5693CC89-74AA-4856-91D0-DE53BBD04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625" y="350838"/>
            <a:ext cx="2952750" cy="1057275"/>
          </a:xfrm>
          <a:prstGeom prst="rect">
            <a:avLst/>
          </a:prstGeom>
        </p:spPr>
      </p:pic>
      <p:pic>
        <p:nvPicPr>
          <p:cNvPr id="7" name="Рисунок 6">
            <a:extLst>
              <a:ext uri="{FF2B5EF4-FFF2-40B4-BE49-F238E27FC236}">
                <a16:creationId xmlns:a16="http://schemas.microsoft.com/office/drawing/2014/main" id="{5F7DD35C-3C68-4EAF-95D3-5601F9DBC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91800"/>
            <a:ext cx="12192000" cy="1383796"/>
          </a:xfrm>
          <a:prstGeom prst="rect">
            <a:avLst/>
          </a:prstGeom>
        </p:spPr>
      </p:pic>
      <p:sp>
        <p:nvSpPr>
          <p:cNvPr id="9" name="Google Shape;611;p112">
            <a:extLst>
              <a:ext uri="{FF2B5EF4-FFF2-40B4-BE49-F238E27FC236}">
                <a16:creationId xmlns:a16="http://schemas.microsoft.com/office/drawing/2014/main" id="{3A4C4D81-7AD4-4E43-BC98-BB02423BE1CC}"/>
              </a:ext>
            </a:extLst>
          </p:cNvPr>
          <p:cNvSpPr txBox="1">
            <a:spLocks/>
          </p:cNvSpPr>
          <p:nvPr/>
        </p:nvSpPr>
        <p:spPr>
          <a:xfrm>
            <a:off x="1004000" y="6193784"/>
            <a:ext cx="10184000" cy="669271"/>
          </a:xfrm>
          <a:prstGeom prst="rect">
            <a:avLst/>
          </a:prstGeom>
        </p:spPr>
        <p:txBody>
          <a:bodyPr spcFirstLastPara="1" vert="horz" wrap="square" lIns="121900" tIns="121900" rIns="121900" bIns="12190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5000"/>
              </a:lnSpc>
              <a:spcBef>
                <a:spcPts val="0"/>
              </a:spcBef>
              <a:buClr>
                <a:schemeClr val="dk1"/>
              </a:buClr>
              <a:buSzPct val="37786"/>
            </a:pPr>
            <a:r>
              <a:rPr lang="uk-UA" sz="1800" dirty="0" smtClean="0">
                <a:solidFill>
                  <a:schemeClr val="lt1"/>
                </a:solidFill>
                <a:latin typeface="Rubik" panose="02000604000000020004" pitchFamily="2" charset="-79"/>
                <a:ea typeface="Open Sans" panose="020B0604020202020204" charset="0"/>
                <a:cs typeface="Rubik" panose="02000604000000020004" pitchFamily="2" charset="-79"/>
                <a:sym typeface="Open Sans"/>
              </a:rPr>
              <a:t>Червень </a:t>
            </a:r>
            <a:r>
              <a:rPr lang="uk-UA" sz="1800" dirty="0" smtClean="0">
                <a:solidFill>
                  <a:schemeClr val="lt1"/>
                </a:solidFill>
                <a:latin typeface="Rubik" panose="02000604000000020004" pitchFamily="2" charset="-79"/>
                <a:ea typeface="Open Sans" panose="020B0604020202020204" charset="0"/>
                <a:cs typeface="Rubik" panose="02000604000000020004" pitchFamily="2" charset="-79"/>
                <a:sym typeface="Open Sans"/>
              </a:rPr>
              <a:t>2025</a:t>
            </a:r>
            <a:endParaRPr lang="ru-RU" sz="1800" dirty="0">
              <a:latin typeface="Rubik" panose="02000604000000020004" pitchFamily="2" charset="-79"/>
              <a:ea typeface="Open Sans" panose="020B0604020202020204" charset="0"/>
              <a:cs typeface="Rubik" panose="02000604000000020004" pitchFamily="2" charset="-79"/>
            </a:endParaRPr>
          </a:p>
        </p:txBody>
      </p:sp>
    </p:spTree>
    <p:extLst>
      <p:ext uri="{BB962C8B-B14F-4D97-AF65-F5344CB8AC3E}">
        <p14:creationId xmlns:p14="http://schemas.microsoft.com/office/powerpoint/2010/main" val="25148433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Группа 28">
            <a:extLst>
              <a:ext uri="{FF2B5EF4-FFF2-40B4-BE49-F238E27FC236}">
                <a16:creationId xmlns:a16="http://schemas.microsoft.com/office/drawing/2014/main" id="{F19EA0D7-E9E6-4262-8C91-ED517DC380C0}"/>
              </a:ext>
            </a:extLst>
          </p:cNvPr>
          <p:cNvGrpSpPr/>
          <p:nvPr/>
        </p:nvGrpSpPr>
        <p:grpSpPr>
          <a:xfrm>
            <a:off x="-18297" y="-48996"/>
            <a:ext cx="12327054" cy="956274"/>
            <a:chOff x="-18297" y="-48996"/>
            <a:chExt cx="12327054" cy="956274"/>
          </a:xfrm>
        </p:grpSpPr>
        <p:grpSp>
          <p:nvGrpSpPr>
            <p:cNvPr id="30" name="Группа 29">
              <a:extLst>
                <a:ext uri="{FF2B5EF4-FFF2-40B4-BE49-F238E27FC236}">
                  <a16:creationId xmlns:a16="http://schemas.microsoft.com/office/drawing/2014/main" id="{C386970C-1050-46D8-B845-21286A79892A}"/>
                </a:ext>
              </a:extLst>
            </p:cNvPr>
            <p:cNvGrpSpPr/>
            <p:nvPr/>
          </p:nvGrpSpPr>
          <p:grpSpPr>
            <a:xfrm>
              <a:off x="10989481" y="268158"/>
              <a:ext cx="1319276" cy="421934"/>
              <a:chOff x="10956143" y="253873"/>
              <a:chExt cx="1319276" cy="421934"/>
            </a:xfrm>
          </p:grpSpPr>
          <p:grpSp>
            <p:nvGrpSpPr>
              <p:cNvPr id="33" name="Группа 32">
                <a:extLst>
                  <a:ext uri="{FF2B5EF4-FFF2-40B4-BE49-F238E27FC236}">
                    <a16:creationId xmlns:a16="http://schemas.microsoft.com/office/drawing/2014/main" id="{BDBD8F49-80F2-48EB-8608-D95777088309}"/>
                  </a:ext>
                </a:extLst>
              </p:cNvPr>
              <p:cNvGrpSpPr/>
              <p:nvPr/>
            </p:nvGrpSpPr>
            <p:grpSpPr>
              <a:xfrm>
                <a:off x="10960219" y="253873"/>
                <a:ext cx="1315200" cy="421934"/>
                <a:chOff x="10470561" y="6300510"/>
                <a:chExt cx="1315200" cy="421934"/>
              </a:xfrm>
            </p:grpSpPr>
            <p:sp>
              <p:nvSpPr>
                <p:cNvPr id="36" name="TextBox 35">
                  <a:extLst>
                    <a:ext uri="{FF2B5EF4-FFF2-40B4-BE49-F238E27FC236}">
                      <a16:creationId xmlns:a16="http://schemas.microsoft.com/office/drawing/2014/main" id="{AB38817F-7248-4E28-A3F9-878AF1D70665}"/>
                    </a:ext>
                  </a:extLst>
                </p:cNvPr>
                <p:cNvSpPr txBox="1"/>
                <p:nvPr/>
              </p:nvSpPr>
              <p:spPr>
                <a:xfrm>
                  <a:off x="10474151" y="6300510"/>
                  <a:ext cx="1243210" cy="215444"/>
                </a:xfrm>
                <a:prstGeom prst="rect">
                  <a:avLst/>
                </a:prstGeom>
                <a:noFill/>
              </p:spPr>
              <p:txBody>
                <a:bodyPr wrap="square" rtlCol="0">
                  <a:spAutoFit/>
                </a:bodyPr>
                <a:lstStyle/>
                <a:p>
                  <a:r>
                    <a:rPr lang="en-US" sz="800" u="sng">
                      <a:solidFill>
                        <a:srgbClr val="2C64DF"/>
                      </a:solidFill>
                      <a:latin typeface="Rubik" panose="02000604000000020004" pitchFamily="2" charset="-79"/>
                      <a:cs typeface="Rubik" panose="02000604000000020004" pitchFamily="2" charset="-79"/>
                    </a:rPr>
                    <a:t>www.dsp.gov.ua</a:t>
                  </a:r>
                  <a:endParaRPr lang="LID4096" sz="800" u="sng">
                    <a:solidFill>
                      <a:srgbClr val="2C64DF"/>
                    </a:solidFill>
                    <a:latin typeface="Rubik" panose="02000604000000020004" pitchFamily="2" charset="-79"/>
                    <a:cs typeface="Rubik" panose="02000604000000020004" pitchFamily="2" charset="-79"/>
                  </a:endParaRPr>
                </a:p>
              </p:txBody>
            </p:sp>
            <p:sp>
              <p:nvSpPr>
                <p:cNvPr id="37" name="TextBox 36">
                  <a:extLst>
                    <a:ext uri="{FF2B5EF4-FFF2-40B4-BE49-F238E27FC236}">
                      <a16:creationId xmlns:a16="http://schemas.microsoft.com/office/drawing/2014/main" id="{5BDCF1BD-0AF8-443B-84A1-3C57CC5C5B00}"/>
                    </a:ext>
                  </a:extLst>
                </p:cNvPr>
                <p:cNvSpPr txBox="1"/>
                <p:nvPr/>
              </p:nvSpPr>
              <p:spPr>
                <a:xfrm>
                  <a:off x="10470561" y="6507000"/>
                  <a:ext cx="1315200" cy="215444"/>
                </a:xfrm>
                <a:prstGeom prst="rect">
                  <a:avLst/>
                </a:prstGeom>
                <a:noFill/>
              </p:spPr>
              <p:txBody>
                <a:bodyPr wrap="square" rtlCol="0">
                  <a:spAutoFit/>
                </a:bodyPr>
                <a:lstStyle/>
                <a:p>
                  <a:r>
                    <a:rPr lang="en-US" sz="800" u="sng">
                      <a:solidFill>
                        <a:srgbClr val="2C64DF"/>
                      </a:solidFill>
                      <a:latin typeface="Rubik" panose="02000604000000020004" pitchFamily="2" charset="-79"/>
                      <a:cs typeface="Rubik" panose="02000604000000020004" pitchFamily="2" charset="-79"/>
                    </a:rPr>
                    <a:t>www.pratsia.in.ua</a:t>
                  </a:r>
                  <a:endParaRPr lang="LID4096" sz="800" u="sng">
                    <a:solidFill>
                      <a:srgbClr val="2C64DF"/>
                    </a:solidFill>
                    <a:latin typeface="Rubik" panose="02000604000000020004" pitchFamily="2" charset="-79"/>
                    <a:cs typeface="Rubik" panose="02000604000000020004" pitchFamily="2" charset="-79"/>
                  </a:endParaRPr>
                </a:p>
              </p:txBody>
            </p:sp>
          </p:grpSp>
          <p:sp>
            <p:nvSpPr>
              <p:cNvPr id="34" name="Овал 33">
                <a:extLst>
                  <a:ext uri="{FF2B5EF4-FFF2-40B4-BE49-F238E27FC236}">
                    <a16:creationId xmlns:a16="http://schemas.microsoft.com/office/drawing/2014/main" id="{0AC386F1-8F41-48CC-B8CC-73A19D619076}"/>
                  </a:ext>
                </a:extLst>
              </p:cNvPr>
              <p:cNvSpPr/>
              <p:nvPr/>
            </p:nvSpPr>
            <p:spPr>
              <a:xfrm>
                <a:off x="10956143" y="338835"/>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5" name="Овал 34">
                <a:extLst>
                  <a:ext uri="{FF2B5EF4-FFF2-40B4-BE49-F238E27FC236}">
                    <a16:creationId xmlns:a16="http://schemas.microsoft.com/office/drawing/2014/main" id="{3C4F9029-0EAF-4FE2-87B3-F27253F179B7}"/>
                  </a:ext>
                </a:extLst>
              </p:cNvPr>
              <p:cNvSpPr/>
              <p:nvPr/>
            </p:nvSpPr>
            <p:spPr>
              <a:xfrm>
                <a:off x="10956143" y="550739"/>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pic>
          <p:nvPicPr>
            <p:cNvPr id="31" name="Logo">
              <a:extLst>
                <a:ext uri="{FF2B5EF4-FFF2-40B4-BE49-F238E27FC236}">
                  <a16:creationId xmlns:a16="http://schemas.microsoft.com/office/drawing/2014/main" id="{74CB4546-F22D-48AF-81D7-2622E3892D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297" y="-48996"/>
              <a:ext cx="1825998" cy="956274"/>
            </a:xfrm>
            <a:prstGeom prst="rect">
              <a:avLst/>
            </a:prstGeom>
          </p:spPr>
        </p:pic>
        <p:sp>
          <p:nvSpPr>
            <p:cNvPr id="32" name="Прямоугольник: скругленные углы 31">
              <a:extLst>
                <a:ext uri="{FF2B5EF4-FFF2-40B4-BE49-F238E27FC236}">
                  <a16:creationId xmlns:a16="http://schemas.microsoft.com/office/drawing/2014/main" id="{28FB101A-3A27-47D1-AAEC-AB43637A7AF8}"/>
                </a:ext>
              </a:extLst>
            </p:cNvPr>
            <p:cNvSpPr/>
            <p:nvPr/>
          </p:nvSpPr>
          <p:spPr>
            <a:xfrm>
              <a:off x="10923851" y="219075"/>
              <a:ext cx="1076062" cy="517554"/>
            </a:xfrm>
            <a:prstGeom prst="roundRect">
              <a:avLst>
                <a:gd name="adj" fmla="val 2755"/>
              </a:avLst>
            </a:prstGeom>
            <a:noFill/>
            <a:ln>
              <a:solidFill>
                <a:srgbClr val="2C64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38" name="TextBox">
            <a:extLst>
              <a:ext uri="{FF2B5EF4-FFF2-40B4-BE49-F238E27FC236}">
                <a16:creationId xmlns:a16="http://schemas.microsoft.com/office/drawing/2014/main" id="{924737F6-DD08-4BFB-9B4D-E9F502AE52BA}"/>
              </a:ext>
            </a:extLst>
          </p:cNvPr>
          <p:cNvSpPr txBox="1"/>
          <p:nvPr/>
        </p:nvSpPr>
        <p:spPr>
          <a:xfrm>
            <a:off x="1718479" y="145560"/>
            <a:ext cx="9110204" cy="553968"/>
          </a:xfrm>
          <a:prstGeom prst="rect">
            <a:avLst/>
          </a:prstGeom>
          <a:noFill/>
          <a:ln>
            <a:noFill/>
          </a:ln>
        </p:spPr>
        <p:txBody>
          <a:bodyPr spcFirstLastPara="1" wrap="square" lIns="91425" tIns="91425" rIns="91425" bIns="91425" anchor="t" anchorCtr="0">
            <a:spAutoFit/>
          </a:bodyPr>
          <a:lstStyle/>
          <a:p>
            <a:pPr lvl="0"/>
            <a:r>
              <a:rPr lang="uk-UA" sz="2400" b="1" dirty="0" smtClean="0">
                <a:solidFill>
                  <a:srgbClr val="0064E8"/>
                </a:solidFill>
                <a:latin typeface="Rubik" panose="02000604000000020004" pitchFamily="2" charset="-79"/>
                <a:cs typeface="Rubik" panose="02000604000000020004" pitchFamily="2" charset="-79"/>
                <a:sym typeface="Rubik"/>
              </a:rPr>
              <a:t>Загальні принципи запобігання професійним ризикам</a:t>
            </a:r>
            <a:endParaRPr lang="uk-UA" sz="2400" b="1" dirty="0">
              <a:solidFill>
                <a:srgbClr val="0064E8"/>
              </a:solidFill>
              <a:latin typeface="Rubik" panose="02000604000000020004" pitchFamily="2" charset="-79"/>
              <a:cs typeface="Rubik" panose="02000604000000020004" pitchFamily="2" charset="-79"/>
              <a:sym typeface="Rubik"/>
            </a:endParaRPr>
          </a:p>
        </p:txBody>
      </p:sp>
      <p:sp>
        <p:nvSpPr>
          <p:cNvPr id="15" name="Прямоугольник: скругленные углы 14">
            <a:extLst>
              <a:ext uri="{FF2B5EF4-FFF2-40B4-BE49-F238E27FC236}">
                <a16:creationId xmlns:a16="http://schemas.microsoft.com/office/drawing/2014/main" id="{00388479-4CD9-443E-B9AD-C3A0B53D10BC}"/>
              </a:ext>
            </a:extLst>
          </p:cNvPr>
          <p:cNvSpPr/>
          <p:nvPr/>
        </p:nvSpPr>
        <p:spPr>
          <a:xfrm>
            <a:off x="-664004" y="1563349"/>
            <a:ext cx="14138464" cy="4000207"/>
          </a:xfrm>
          <a:prstGeom prst="roundRect">
            <a:avLst>
              <a:gd name="adj" fmla="val 2336"/>
            </a:avLst>
          </a:prstGeom>
          <a:solidFill>
            <a:srgbClr val="0064E8"/>
          </a:solidFill>
          <a:ln>
            <a:solidFill>
              <a:srgbClr val="006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050"/>
          </a:p>
        </p:txBody>
      </p:sp>
      <p:grpSp>
        <p:nvGrpSpPr>
          <p:cNvPr id="16" name="Группа 15">
            <a:extLst>
              <a:ext uri="{FF2B5EF4-FFF2-40B4-BE49-F238E27FC236}">
                <a16:creationId xmlns:a16="http://schemas.microsoft.com/office/drawing/2014/main" id="{256EA0E6-D61B-4749-89D9-7C01C9F86DFC}"/>
              </a:ext>
            </a:extLst>
          </p:cNvPr>
          <p:cNvGrpSpPr/>
          <p:nvPr/>
        </p:nvGrpSpPr>
        <p:grpSpPr>
          <a:xfrm>
            <a:off x="212213" y="1241759"/>
            <a:ext cx="5256933" cy="4891623"/>
            <a:chOff x="409614" y="1422628"/>
            <a:chExt cx="5304275" cy="5335358"/>
          </a:xfrm>
        </p:grpSpPr>
        <p:sp>
          <p:nvSpPr>
            <p:cNvPr id="17" name="Полилиния: фигура 16">
              <a:extLst>
                <a:ext uri="{FF2B5EF4-FFF2-40B4-BE49-F238E27FC236}">
                  <a16:creationId xmlns:a16="http://schemas.microsoft.com/office/drawing/2014/main" id="{3CE5E48B-515F-4752-90E2-E9B0573D5486}"/>
                </a:ext>
              </a:extLst>
            </p:cNvPr>
            <p:cNvSpPr/>
            <p:nvPr/>
          </p:nvSpPr>
          <p:spPr>
            <a:xfrm>
              <a:off x="409614" y="1422628"/>
              <a:ext cx="5304275" cy="5304275"/>
            </a:xfrm>
            <a:custGeom>
              <a:avLst/>
              <a:gdLst>
                <a:gd name="connsiteX0" fmla="*/ 0 w 4345709"/>
                <a:gd name="connsiteY0" fmla="*/ 2172855 h 4345709"/>
                <a:gd name="connsiteX1" fmla="*/ 2172855 w 4345709"/>
                <a:gd name="connsiteY1" fmla="*/ 0 h 4345709"/>
                <a:gd name="connsiteX2" fmla="*/ 4345710 w 4345709"/>
                <a:gd name="connsiteY2" fmla="*/ 2172855 h 4345709"/>
                <a:gd name="connsiteX3" fmla="*/ 2172855 w 4345709"/>
                <a:gd name="connsiteY3" fmla="*/ 4345710 h 4345709"/>
                <a:gd name="connsiteX4" fmla="*/ 0 w 4345709"/>
                <a:gd name="connsiteY4" fmla="*/ 2172855 h 4345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5709" h="4345709">
                  <a:moveTo>
                    <a:pt x="0" y="2172855"/>
                  </a:moveTo>
                  <a:cubicBezTo>
                    <a:pt x="0" y="972820"/>
                    <a:pt x="972820" y="0"/>
                    <a:pt x="2172855" y="0"/>
                  </a:cubicBezTo>
                  <a:cubicBezTo>
                    <a:pt x="3372890" y="0"/>
                    <a:pt x="4345710" y="972820"/>
                    <a:pt x="4345710" y="2172855"/>
                  </a:cubicBezTo>
                  <a:cubicBezTo>
                    <a:pt x="4345710" y="3372890"/>
                    <a:pt x="3372890" y="4345710"/>
                    <a:pt x="2172855" y="4345710"/>
                  </a:cubicBezTo>
                  <a:cubicBezTo>
                    <a:pt x="972820" y="4345710"/>
                    <a:pt x="0" y="3372890"/>
                    <a:pt x="0" y="2172855"/>
                  </a:cubicBezTo>
                  <a:close/>
                </a:path>
              </a:pathLst>
            </a:custGeom>
            <a:solidFill>
              <a:srgbClr val="0064E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3202" tIns="237639" rIns="1093202" bIns="2845067" numCol="1" spcCol="1270" anchor="ctr" anchorCtr="0">
              <a:noAutofit/>
            </a:bodyPr>
            <a:lstStyle/>
            <a:p>
              <a:pPr algn="ctr" defTabSz="466725">
                <a:lnSpc>
                  <a:spcPct val="90000"/>
                </a:lnSpc>
                <a:spcBef>
                  <a:spcPct val="0"/>
                </a:spcBef>
                <a:spcAft>
                  <a:spcPct val="35000"/>
                </a:spcAft>
              </a:pPr>
              <a:r>
                <a:rPr lang="uk-UA" sz="900" kern="1200" dirty="0">
                  <a:solidFill>
                    <a:srgbClr val="0064E8"/>
                  </a:solidFill>
                  <a:latin typeface="Rubik" panose="02000604000000020004" pitchFamily="2" charset="-79"/>
                  <a:cs typeface="Rubik" panose="02000604000000020004" pitchFamily="2" charset="-79"/>
                </a:rPr>
                <a:t>надання належних інструкцій працівникам</a:t>
              </a:r>
            </a:p>
          </p:txBody>
        </p:sp>
        <p:sp>
          <p:nvSpPr>
            <p:cNvPr id="18" name="Полилиния: фигура 17">
              <a:extLst>
                <a:ext uri="{FF2B5EF4-FFF2-40B4-BE49-F238E27FC236}">
                  <a16:creationId xmlns:a16="http://schemas.microsoft.com/office/drawing/2014/main" id="{F51A42AD-D020-4177-AB2C-B6F1D79BFD17}"/>
                </a:ext>
              </a:extLst>
            </p:cNvPr>
            <p:cNvSpPr/>
            <p:nvPr/>
          </p:nvSpPr>
          <p:spPr>
            <a:xfrm>
              <a:off x="807434" y="2218267"/>
              <a:ext cx="4508634" cy="4508634"/>
            </a:xfrm>
            <a:custGeom>
              <a:avLst/>
              <a:gdLst>
                <a:gd name="connsiteX0" fmla="*/ 0 w 3693852"/>
                <a:gd name="connsiteY0" fmla="*/ 1846926 h 3693852"/>
                <a:gd name="connsiteX1" fmla="*/ 1846926 w 3693852"/>
                <a:gd name="connsiteY1" fmla="*/ 0 h 3693852"/>
                <a:gd name="connsiteX2" fmla="*/ 3693852 w 3693852"/>
                <a:gd name="connsiteY2" fmla="*/ 1846926 h 3693852"/>
                <a:gd name="connsiteX3" fmla="*/ 1846926 w 3693852"/>
                <a:gd name="connsiteY3" fmla="*/ 3693852 h 3693852"/>
                <a:gd name="connsiteX4" fmla="*/ 0 w 3693852"/>
                <a:gd name="connsiteY4" fmla="*/ 1846926 h 3693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3852" h="3693852">
                  <a:moveTo>
                    <a:pt x="0" y="1846926"/>
                  </a:moveTo>
                  <a:cubicBezTo>
                    <a:pt x="0" y="826897"/>
                    <a:pt x="826897" y="0"/>
                    <a:pt x="1846926" y="0"/>
                  </a:cubicBezTo>
                  <a:cubicBezTo>
                    <a:pt x="2866955" y="0"/>
                    <a:pt x="3693852" y="826897"/>
                    <a:pt x="3693852" y="1846926"/>
                  </a:cubicBezTo>
                  <a:cubicBezTo>
                    <a:pt x="3693852" y="2866955"/>
                    <a:pt x="2866955" y="3693852"/>
                    <a:pt x="1846926" y="3693852"/>
                  </a:cubicBezTo>
                  <a:cubicBezTo>
                    <a:pt x="826897" y="3693852"/>
                    <a:pt x="0" y="2866955"/>
                    <a:pt x="0" y="1846926"/>
                  </a:cubicBezTo>
                  <a:close/>
                </a:path>
              </a:pathLst>
            </a:custGeom>
            <a:solidFill>
              <a:srgbClr val="0064E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2506" tIns="233974" rIns="862505" bIns="2367173" numCol="1" spcCol="1270" anchor="ctr" anchorCtr="0">
              <a:noAutofit/>
            </a:bodyPr>
            <a:lstStyle/>
            <a:p>
              <a:pPr algn="ctr" defTabSz="466725">
                <a:lnSpc>
                  <a:spcPct val="90000"/>
                </a:lnSpc>
                <a:spcBef>
                  <a:spcPct val="0"/>
                </a:spcBef>
                <a:spcAft>
                  <a:spcPct val="35000"/>
                </a:spcAft>
              </a:pPr>
              <a:r>
                <a:rPr lang="uk-UA" sz="900" kern="1200" dirty="0">
                  <a:solidFill>
                    <a:srgbClr val="0064E8"/>
                  </a:solidFill>
                  <a:latin typeface="Rubik" panose="02000604000000020004" pitchFamily="2" charset="-79"/>
                  <a:cs typeface="Rubik" panose="02000604000000020004" pitchFamily="2" charset="-79"/>
                </a:rPr>
                <a:t>розроблення узгодженої загальної політики запобігання</a:t>
              </a:r>
            </a:p>
          </p:txBody>
        </p:sp>
        <p:sp>
          <p:nvSpPr>
            <p:cNvPr id="19" name="Полилиния: фигура 18">
              <a:extLst>
                <a:ext uri="{FF2B5EF4-FFF2-40B4-BE49-F238E27FC236}">
                  <a16:creationId xmlns:a16="http://schemas.microsoft.com/office/drawing/2014/main" id="{3FBF4032-9AD9-44F5-B523-CD53782FCF8F}"/>
                </a:ext>
              </a:extLst>
            </p:cNvPr>
            <p:cNvSpPr/>
            <p:nvPr/>
          </p:nvSpPr>
          <p:spPr>
            <a:xfrm>
              <a:off x="1205255" y="3013907"/>
              <a:ext cx="3712992" cy="3712993"/>
            </a:xfrm>
            <a:custGeom>
              <a:avLst/>
              <a:gdLst>
                <a:gd name="connsiteX0" fmla="*/ 0 w 3041996"/>
                <a:gd name="connsiteY0" fmla="*/ 1520998 h 3041996"/>
                <a:gd name="connsiteX1" fmla="*/ 1520998 w 3041996"/>
                <a:gd name="connsiteY1" fmla="*/ 0 h 3041996"/>
                <a:gd name="connsiteX2" fmla="*/ 3041996 w 3041996"/>
                <a:gd name="connsiteY2" fmla="*/ 1520998 h 3041996"/>
                <a:gd name="connsiteX3" fmla="*/ 1520998 w 3041996"/>
                <a:gd name="connsiteY3" fmla="*/ 3041996 h 3041996"/>
                <a:gd name="connsiteX4" fmla="*/ 0 w 3041996"/>
                <a:gd name="connsiteY4" fmla="*/ 1520998 h 304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1996" h="3041996">
                  <a:moveTo>
                    <a:pt x="0" y="1520998"/>
                  </a:moveTo>
                  <a:cubicBezTo>
                    <a:pt x="0" y="680974"/>
                    <a:pt x="680974" y="0"/>
                    <a:pt x="1520998" y="0"/>
                  </a:cubicBezTo>
                  <a:cubicBezTo>
                    <a:pt x="2361022" y="0"/>
                    <a:pt x="3041996" y="680974"/>
                    <a:pt x="3041996" y="1520998"/>
                  </a:cubicBezTo>
                  <a:cubicBezTo>
                    <a:pt x="3041996" y="2361022"/>
                    <a:pt x="2361022" y="3041996"/>
                    <a:pt x="1520998" y="3041996"/>
                  </a:cubicBezTo>
                  <a:cubicBezTo>
                    <a:pt x="680974" y="3041996"/>
                    <a:pt x="0" y="2361022"/>
                    <a:pt x="0" y="1520998"/>
                  </a:cubicBezTo>
                  <a:close/>
                </a:path>
              </a:pathLst>
            </a:custGeom>
            <a:solidFill>
              <a:srgbClr val="0064E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5088" tIns="232100" rIns="625087" bIns="1883903" numCol="1" spcCol="1270" anchor="ctr" anchorCtr="0">
              <a:noAutofit/>
            </a:bodyPr>
            <a:lstStyle/>
            <a:p>
              <a:pPr algn="ctr" defTabSz="466725">
                <a:lnSpc>
                  <a:spcPct val="90000"/>
                </a:lnSpc>
                <a:spcBef>
                  <a:spcPct val="0"/>
                </a:spcBef>
                <a:spcAft>
                  <a:spcPct val="35000"/>
                </a:spcAft>
              </a:pPr>
              <a:r>
                <a:rPr lang="uk-UA" sz="900" kern="1200" dirty="0">
                  <a:solidFill>
                    <a:srgbClr val="0064E8"/>
                  </a:solidFill>
                  <a:latin typeface="Rubik" panose="02000604000000020004" pitchFamily="2" charset="-79"/>
                  <a:cs typeface="Rubik" panose="02000604000000020004" pitchFamily="2" charset="-79"/>
                </a:rPr>
                <a:t>адаптація до технічного прогресу</a:t>
              </a:r>
            </a:p>
          </p:txBody>
        </p:sp>
        <p:sp>
          <p:nvSpPr>
            <p:cNvPr id="20" name="Полилиния: фигура 19">
              <a:extLst>
                <a:ext uri="{FF2B5EF4-FFF2-40B4-BE49-F238E27FC236}">
                  <a16:creationId xmlns:a16="http://schemas.microsoft.com/office/drawing/2014/main" id="{3D71AE4D-E14B-4FFF-972C-1D8E7E6123DE}"/>
                </a:ext>
              </a:extLst>
            </p:cNvPr>
            <p:cNvSpPr/>
            <p:nvPr/>
          </p:nvSpPr>
          <p:spPr>
            <a:xfrm>
              <a:off x="1603076" y="3809550"/>
              <a:ext cx="2917351" cy="2917351"/>
            </a:xfrm>
            <a:custGeom>
              <a:avLst/>
              <a:gdLst>
                <a:gd name="connsiteX0" fmla="*/ 0 w 2390139"/>
                <a:gd name="connsiteY0" fmla="*/ 1195070 h 2390139"/>
                <a:gd name="connsiteX1" fmla="*/ 1195070 w 2390139"/>
                <a:gd name="connsiteY1" fmla="*/ 0 h 2390139"/>
                <a:gd name="connsiteX2" fmla="*/ 2390140 w 2390139"/>
                <a:gd name="connsiteY2" fmla="*/ 1195070 h 2390139"/>
                <a:gd name="connsiteX3" fmla="*/ 1195070 w 2390139"/>
                <a:gd name="connsiteY3" fmla="*/ 2390140 h 2390139"/>
                <a:gd name="connsiteX4" fmla="*/ 0 w 2390139"/>
                <a:gd name="connsiteY4" fmla="*/ 1195070 h 2390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139" h="2390139">
                  <a:moveTo>
                    <a:pt x="0" y="1195070"/>
                  </a:moveTo>
                  <a:cubicBezTo>
                    <a:pt x="0" y="535051"/>
                    <a:pt x="535051" y="0"/>
                    <a:pt x="1195070" y="0"/>
                  </a:cubicBezTo>
                  <a:cubicBezTo>
                    <a:pt x="1855089" y="0"/>
                    <a:pt x="2390140" y="535051"/>
                    <a:pt x="2390140" y="1195070"/>
                  </a:cubicBezTo>
                  <a:cubicBezTo>
                    <a:pt x="2390140" y="1855089"/>
                    <a:pt x="1855089" y="2390140"/>
                    <a:pt x="1195070" y="2390140"/>
                  </a:cubicBezTo>
                  <a:cubicBezTo>
                    <a:pt x="535051" y="2390140"/>
                    <a:pt x="0" y="1855089"/>
                    <a:pt x="0" y="1195070"/>
                  </a:cubicBezTo>
                  <a:close/>
                </a:path>
              </a:pathLst>
            </a:custGeom>
            <a:solidFill>
              <a:srgbClr val="0064E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6975" tIns="236010" rIns="486975" bIns="1383278" numCol="1" spcCol="1270" anchor="ctr" anchorCtr="0">
              <a:noAutofit/>
            </a:bodyPr>
            <a:lstStyle/>
            <a:p>
              <a:pPr algn="ctr" defTabSz="466725">
                <a:lnSpc>
                  <a:spcPct val="90000"/>
                </a:lnSpc>
                <a:spcBef>
                  <a:spcPct val="0"/>
                </a:spcBef>
                <a:spcAft>
                  <a:spcPct val="35000"/>
                </a:spcAft>
              </a:pPr>
              <a:r>
                <a:rPr lang="uk-UA" sz="900" kern="1200" dirty="0">
                  <a:solidFill>
                    <a:srgbClr val="0064E8"/>
                  </a:solidFill>
                  <a:latin typeface="Rubik" panose="02000604000000020004" pitchFamily="2" charset="-79"/>
                  <a:cs typeface="Rubik" panose="02000604000000020004" pitchFamily="2" charset="-79"/>
                </a:rPr>
                <a:t>адаптація роботи до людини</a:t>
              </a:r>
            </a:p>
          </p:txBody>
        </p:sp>
        <p:sp>
          <p:nvSpPr>
            <p:cNvPr id="21" name="Полилиния: фигура 20">
              <a:extLst>
                <a:ext uri="{FF2B5EF4-FFF2-40B4-BE49-F238E27FC236}">
                  <a16:creationId xmlns:a16="http://schemas.microsoft.com/office/drawing/2014/main" id="{3E84CE9C-0055-41A1-9CE6-7CC0BA049D6D}"/>
                </a:ext>
              </a:extLst>
            </p:cNvPr>
            <p:cNvSpPr/>
            <p:nvPr/>
          </p:nvSpPr>
          <p:spPr>
            <a:xfrm>
              <a:off x="2000897" y="4605191"/>
              <a:ext cx="2121709" cy="2121710"/>
            </a:xfrm>
            <a:custGeom>
              <a:avLst/>
              <a:gdLst>
                <a:gd name="connsiteX0" fmla="*/ 0 w 1738283"/>
                <a:gd name="connsiteY0" fmla="*/ 869142 h 1738283"/>
                <a:gd name="connsiteX1" fmla="*/ 869142 w 1738283"/>
                <a:gd name="connsiteY1" fmla="*/ 0 h 1738283"/>
                <a:gd name="connsiteX2" fmla="*/ 1738284 w 1738283"/>
                <a:gd name="connsiteY2" fmla="*/ 869142 h 1738283"/>
                <a:gd name="connsiteX3" fmla="*/ 869142 w 1738283"/>
                <a:gd name="connsiteY3" fmla="*/ 1738284 h 1738283"/>
                <a:gd name="connsiteX4" fmla="*/ 0 w 1738283"/>
                <a:gd name="connsiteY4" fmla="*/ 869142 h 1738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283" h="1738283">
                  <a:moveTo>
                    <a:pt x="0" y="869142"/>
                  </a:moveTo>
                  <a:cubicBezTo>
                    <a:pt x="0" y="389128"/>
                    <a:pt x="389128" y="0"/>
                    <a:pt x="869142" y="0"/>
                  </a:cubicBezTo>
                  <a:cubicBezTo>
                    <a:pt x="1349156" y="0"/>
                    <a:pt x="1738284" y="389128"/>
                    <a:pt x="1738284" y="869142"/>
                  </a:cubicBezTo>
                  <a:cubicBezTo>
                    <a:pt x="1738284" y="1349156"/>
                    <a:pt x="1349156" y="1738284"/>
                    <a:pt x="869142" y="1738284"/>
                  </a:cubicBezTo>
                  <a:cubicBezTo>
                    <a:pt x="389128" y="1738284"/>
                    <a:pt x="0" y="1349156"/>
                    <a:pt x="0" y="869142"/>
                  </a:cubicBezTo>
                  <a:close/>
                </a:path>
              </a:pathLst>
            </a:custGeom>
            <a:solidFill>
              <a:srgbClr val="0064E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02825" tIns="237641" rIns="302826" bIns="889496" numCol="1" spcCol="1270" anchor="ctr" anchorCtr="0">
              <a:noAutofit/>
            </a:bodyPr>
            <a:lstStyle/>
            <a:p>
              <a:pPr algn="ctr" defTabSz="466725">
                <a:lnSpc>
                  <a:spcPct val="90000"/>
                </a:lnSpc>
                <a:spcBef>
                  <a:spcPct val="0"/>
                </a:spcBef>
                <a:spcAft>
                  <a:spcPct val="35000"/>
                </a:spcAft>
              </a:pPr>
              <a:r>
                <a:rPr lang="uk-UA" sz="900" kern="1200" dirty="0">
                  <a:solidFill>
                    <a:srgbClr val="0064E8"/>
                  </a:solidFill>
                  <a:latin typeface="Rubik" panose="02000604000000020004" pitchFamily="2" charset="-79"/>
                  <a:cs typeface="Rubik" panose="02000604000000020004" pitchFamily="2" charset="-79"/>
                </a:rPr>
                <a:t>подолання ризиків</a:t>
              </a:r>
            </a:p>
          </p:txBody>
        </p:sp>
        <p:sp>
          <p:nvSpPr>
            <p:cNvPr id="23" name="Полилиния: фигура 22">
              <a:extLst>
                <a:ext uri="{FF2B5EF4-FFF2-40B4-BE49-F238E27FC236}">
                  <a16:creationId xmlns:a16="http://schemas.microsoft.com/office/drawing/2014/main" id="{3AC6522A-DD34-4B5C-91BE-B6C3C8C8181A}"/>
                </a:ext>
              </a:extLst>
            </p:cNvPr>
            <p:cNvSpPr/>
            <p:nvPr/>
          </p:nvSpPr>
          <p:spPr>
            <a:xfrm>
              <a:off x="2398717" y="5400832"/>
              <a:ext cx="1326069" cy="1326069"/>
            </a:xfrm>
            <a:custGeom>
              <a:avLst/>
              <a:gdLst>
                <a:gd name="connsiteX0" fmla="*/ 0 w 1086427"/>
                <a:gd name="connsiteY0" fmla="*/ 543214 h 1086427"/>
                <a:gd name="connsiteX1" fmla="*/ 543214 w 1086427"/>
                <a:gd name="connsiteY1" fmla="*/ 0 h 1086427"/>
                <a:gd name="connsiteX2" fmla="*/ 1086428 w 1086427"/>
                <a:gd name="connsiteY2" fmla="*/ 543214 h 1086427"/>
                <a:gd name="connsiteX3" fmla="*/ 543214 w 1086427"/>
                <a:gd name="connsiteY3" fmla="*/ 1086428 h 1086427"/>
                <a:gd name="connsiteX4" fmla="*/ 0 w 1086427"/>
                <a:gd name="connsiteY4" fmla="*/ 543214 h 108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427" h="1086427">
                  <a:moveTo>
                    <a:pt x="0" y="543214"/>
                  </a:moveTo>
                  <a:cubicBezTo>
                    <a:pt x="0" y="243205"/>
                    <a:pt x="243205" y="0"/>
                    <a:pt x="543214" y="0"/>
                  </a:cubicBezTo>
                  <a:cubicBezTo>
                    <a:pt x="843223" y="0"/>
                    <a:pt x="1086428" y="243205"/>
                    <a:pt x="1086428" y="543214"/>
                  </a:cubicBezTo>
                  <a:cubicBezTo>
                    <a:pt x="1086428" y="843223"/>
                    <a:pt x="843223" y="1086428"/>
                    <a:pt x="543214" y="1086428"/>
                  </a:cubicBezTo>
                  <a:cubicBezTo>
                    <a:pt x="243205" y="1086428"/>
                    <a:pt x="0" y="843223"/>
                    <a:pt x="0" y="543214"/>
                  </a:cubicBezTo>
                  <a:close/>
                </a:path>
              </a:pathLst>
            </a:custGeom>
            <a:solidFill>
              <a:srgbClr val="0064E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5047" tIns="196492" rIns="205048" bIns="571310" numCol="1" spcCol="1270" anchor="ctr" anchorCtr="0">
              <a:noAutofit/>
            </a:bodyPr>
            <a:lstStyle/>
            <a:p>
              <a:pPr algn="ctr" defTabSz="466725">
                <a:lnSpc>
                  <a:spcPct val="90000"/>
                </a:lnSpc>
                <a:spcBef>
                  <a:spcPct val="0"/>
                </a:spcBef>
                <a:spcAft>
                  <a:spcPct val="35000"/>
                </a:spcAft>
              </a:pPr>
              <a:r>
                <a:rPr lang="uk-UA" sz="900" kern="1200" dirty="0">
                  <a:solidFill>
                    <a:srgbClr val="0064E8"/>
                  </a:solidFill>
                  <a:latin typeface="Rubik" panose="02000604000000020004" pitchFamily="2" charset="-79"/>
                  <a:cs typeface="Rubik" panose="02000604000000020004" pitchFamily="2" charset="-79"/>
                </a:rPr>
                <a:t>оцінка ризиків</a:t>
              </a:r>
            </a:p>
          </p:txBody>
        </p:sp>
        <p:sp>
          <p:nvSpPr>
            <p:cNvPr id="24" name="Полилиния: фигура 23">
              <a:extLst>
                <a:ext uri="{FF2B5EF4-FFF2-40B4-BE49-F238E27FC236}">
                  <a16:creationId xmlns:a16="http://schemas.microsoft.com/office/drawing/2014/main" id="{50FB6097-939E-49ED-8C8E-896A5B3228D3}"/>
                </a:ext>
              </a:extLst>
            </p:cNvPr>
            <p:cNvSpPr/>
            <p:nvPr/>
          </p:nvSpPr>
          <p:spPr>
            <a:xfrm>
              <a:off x="2594658" y="5893833"/>
              <a:ext cx="934186" cy="864153"/>
            </a:xfrm>
            <a:custGeom>
              <a:avLst/>
              <a:gdLst>
                <a:gd name="connsiteX0" fmla="*/ 0 w 765364"/>
                <a:gd name="connsiteY0" fmla="*/ 353994 h 707987"/>
                <a:gd name="connsiteX1" fmla="*/ 382682 w 765364"/>
                <a:gd name="connsiteY1" fmla="*/ 0 h 707987"/>
                <a:gd name="connsiteX2" fmla="*/ 765364 w 765364"/>
                <a:gd name="connsiteY2" fmla="*/ 353994 h 707987"/>
                <a:gd name="connsiteX3" fmla="*/ 382682 w 765364"/>
                <a:gd name="connsiteY3" fmla="*/ 707988 h 707987"/>
                <a:gd name="connsiteX4" fmla="*/ 0 w 765364"/>
                <a:gd name="connsiteY4" fmla="*/ 353994 h 707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364" h="707987">
                  <a:moveTo>
                    <a:pt x="0" y="353994"/>
                  </a:moveTo>
                  <a:cubicBezTo>
                    <a:pt x="0" y="158489"/>
                    <a:pt x="171333" y="0"/>
                    <a:pt x="382682" y="0"/>
                  </a:cubicBezTo>
                  <a:cubicBezTo>
                    <a:pt x="594031" y="0"/>
                    <a:pt x="765364" y="158489"/>
                    <a:pt x="765364" y="353994"/>
                  </a:cubicBezTo>
                  <a:cubicBezTo>
                    <a:pt x="765364" y="549499"/>
                    <a:pt x="594031" y="707988"/>
                    <a:pt x="382682" y="707988"/>
                  </a:cubicBezTo>
                  <a:cubicBezTo>
                    <a:pt x="171333" y="707988"/>
                    <a:pt x="0" y="549499"/>
                    <a:pt x="0" y="353994"/>
                  </a:cubicBezTo>
                  <a:close/>
                </a:path>
              </a:pathLst>
            </a:custGeom>
            <a:solidFill>
              <a:srgbClr val="0064E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8740" tIns="207424" rIns="158740" bIns="207424" numCol="1" spcCol="1270" anchor="ctr" anchorCtr="0">
              <a:noAutofit/>
            </a:bodyPr>
            <a:lstStyle/>
            <a:p>
              <a:pPr algn="ctr" defTabSz="466725">
                <a:lnSpc>
                  <a:spcPct val="90000"/>
                </a:lnSpc>
                <a:spcBef>
                  <a:spcPct val="0"/>
                </a:spcBef>
                <a:spcAft>
                  <a:spcPct val="35000"/>
                </a:spcAft>
              </a:pPr>
              <a:r>
                <a:rPr lang="uk-UA" sz="900" kern="1200" dirty="0">
                  <a:solidFill>
                    <a:srgbClr val="0064E8"/>
                  </a:solidFill>
                  <a:latin typeface="Rubik" panose="02000604000000020004" pitchFamily="2" charset="-79"/>
                  <a:cs typeface="Rubik" panose="02000604000000020004" pitchFamily="2" charset="-79"/>
                </a:rPr>
                <a:t>уникнення ризиків</a:t>
              </a:r>
            </a:p>
          </p:txBody>
        </p:sp>
        <p:sp>
          <p:nvSpPr>
            <p:cNvPr id="25" name="Прямоугольник 24">
              <a:extLst>
                <a:ext uri="{FF2B5EF4-FFF2-40B4-BE49-F238E27FC236}">
                  <a16:creationId xmlns:a16="http://schemas.microsoft.com/office/drawing/2014/main" id="{EF8EB938-2B60-43E8-882D-E77DDA0C09E8}"/>
                </a:ext>
              </a:extLst>
            </p:cNvPr>
            <p:cNvSpPr/>
            <p:nvPr/>
          </p:nvSpPr>
          <p:spPr>
            <a:xfrm>
              <a:off x="1915426" y="1651670"/>
              <a:ext cx="2292650" cy="439854"/>
            </a:xfrm>
            <a:prstGeom prst="rect">
              <a:avLst/>
            </a:prstGeom>
          </p:spPr>
          <p:txBody>
            <a:bodyPr wrap="square">
              <a:spAutoFit/>
            </a:bodyPr>
            <a:lstStyle/>
            <a:p>
              <a:pPr lvl="0" algn="ctr"/>
              <a:r>
                <a:rPr lang="uk-UA" sz="1200" dirty="0" smtClean="0">
                  <a:solidFill>
                    <a:schemeClr val="bg1"/>
                  </a:solidFill>
                  <a:latin typeface="Rubik" panose="02000604000000020004" pitchFamily="2" charset="-79"/>
                  <a:ea typeface="Rubik"/>
                  <a:cs typeface="Rubik" panose="02000604000000020004" pitchFamily="2" charset="-79"/>
                  <a:sym typeface="Rubik"/>
                </a:rPr>
                <a:t>надання належних інструкцій працівникам</a:t>
              </a:r>
              <a:endParaRPr lang="uk-UA" sz="1200" dirty="0">
                <a:solidFill>
                  <a:schemeClr val="bg1"/>
                </a:solidFill>
                <a:latin typeface="Rubik" panose="02000604000000020004" pitchFamily="2" charset="-79"/>
                <a:ea typeface="Rubik"/>
                <a:cs typeface="Rubik" panose="02000604000000020004" pitchFamily="2" charset="-79"/>
                <a:sym typeface="Rubik"/>
              </a:endParaRPr>
            </a:p>
          </p:txBody>
        </p:sp>
        <p:sp>
          <p:nvSpPr>
            <p:cNvPr id="26" name="Прямоугольник 25">
              <a:extLst>
                <a:ext uri="{FF2B5EF4-FFF2-40B4-BE49-F238E27FC236}">
                  <a16:creationId xmlns:a16="http://schemas.microsoft.com/office/drawing/2014/main" id="{68001C73-E391-47B3-845B-C57F22EA7939}"/>
                </a:ext>
              </a:extLst>
            </p:cNvPr>
            <p:cNvSpPr/>
            <p:nvPr/>
          </p:nvSpPr>
          <p:spPr>
            <a:xfrm>
              <a:off x="1694374" y="2494553"/>
              <a:ext cx="2734752" cy="439854"/>
            </a:xfrm>
            <a:prstGeom prst="rect">
              <a:avLst/>
            </a:prstGeom>
          </p:spPr>
          <p:txBody>
            <a:bodyPr wrap="square">
              <a:spAutoFit/>
            </a:bodyPr>
            <a:lstStyle/>
            <a:p>
              <a:pPr lvl="0" algn="ctr"/>
              <a:r>
                <a:rPr lang="uk-UA" sz="1200" dirty="0" smtClean="0">
                  <a:solidFill>
                    <a:schemeClr val="bg1"/>
                  </a:solidFill>
                  <a:latin typeface="Rubik" panose="02000604000000020004" pitchFamily="2" charset="-79"/>
                  <a:ea typeface="Rubik"/>
                  <a:cs typeface="Rubik" panose="02000604000000020004" pitchFamily="2" charset="-79"/>
                  <a:sym typeface="Rubik"/>
                </a:rPr>
                <a:t>розроблення узгодженої</a:t>
              </a:r>
              <a:r>
                <a:rPr lang="ru-RU" sz="1200" dirty="0" smtClean="0">
                  <a:solidFill>
                    <a:schemeClr val="bg1"/>
                  </a:solidFill>
                  <a:latin typeface="Rubik" panose="02000604000000020004" pitchFamily="2" charset="-79"/>
                  <a:ea typeface="Rubik"/>
                  <a:cs typeface="Rubik" panose="02000604000000020004" pitchFamily="2" charset="-79"/>
                  <a:sym typeface="Rubik"/>
                </a:rPr>
                <a:t> </a:t>
              </a:r>
              <a:r>
                <a:rPr lang="en-US" sz="1200" dirty="0">
                  <a:solidFill>
                    <a:schemeClr val="bg1"/>
                  </a:solidFill>
                  <a:latin typeface="Rubik" panose="02000604000000020004" pitchFamily="2" charset="-79"/>
                  <a:ea typeface="Rubik"/>
                  <a:cs typeface="Rubik" panose="02000604000000020004" pitchFamily="2" charset="-79"/>
                  <a:sym typeface="Rubik"/>
                </a:rPr>
                <a:t/>
              </a:r>
              <a:br>
                <a:rPr lang="en-US" sz="1200" dirty="0">
                  <a:solidFill>
                    <a:schemeClr val="bg1"/>
                  </a:solidFill>
                  <a:latin typeface="Rubik" panose="02000604000000020004" pitchFamily="2" charset="-79"/>
                  <a:ea typeface="Rubik"/>
                  <a:cs typeface="Rubik" panose="02000604000000020004" pitchFamily="2" charset="-79"/>
                  <a:sym typeface="Rubik"/>
                </a:rPr>
              </a:br>
              <a:r>
                <a:rPr lang="uk-UA" sz="1200" dirty="0" smtClean="0">
                  <a:solidFill>
                    <a:schemeClr val="bg1"/>
                  </a:solidFill>
                  <a:latin typeface="Rubik" panose="02000604000000020004" pitchFamily="2" charset="-79"/>
                  <a:ea typeface="Rubik"/>
                  <a:cs typeface="Rubik" panose="02000604000000020004" pitchFamily="2" charset="-79"/>
                  <a:sym typeface="Rubik"/>
                </a:rPr>
                <a:t>загальної політики запобігання</a:t>
              </a:r>
              <a:endParaRPr lang="uk-UA" sz="1200" dirty="0">
                <a:solidFill>
                  <a:schemeClr val="bg1"/>
                </a:solidFill>
                <a:latin typeface="Rubik" panose="02000604000000020004" pitchFamily="2" charset="-79"/>
                <a:ea typeface="Rubik"/>
                <a:cs typeface="Rubik" panose="02000604000000020004" pitchFamily="2" charset="-79"/>
                <a:sym typeface="Rubik"/>
              </a:endParaRPr>
            </a:p>
          </p:txBody>
        </p:sp>
        <p:sp>
          <p:nvSpPr>
            <p:cNvPr id="27" name="Прямоугольник 26">
              <a:extLst>
                <a:ext uri="{FF2B5EF4-FFF2-40B4-BE49-F238E27FC236}">
                  <a16:creationId xmlns:a16="http://schemas.microsoft.com/office/drawing/2014/main" id="{DBE0C44F-1EB2-4366-868D-AA36E12A05AA}"/>
                </a:ext>
              </a:extLst>
            </p:cNvPr>
            <p:cNvSpPr/>
            <p:nvPr/>
          </p:nvSpPr>
          <p:spPr>
            <a:xfrm>
              <a:off x="2046544" y="3223521"/>
              <a:ext cx="2030412" cy="439854"/>
            </a:xfrm>
            <a:prstGeom prst="rect">
              <a:avLst/>
            </a:prstGeom>
          </p:spPr>
          <p:txBody>
            <a:bodyPr wrap="square">
              <a:spAutoFit/>
            </a:bodyPr>
            <a:lstStyle/>
            <a:p>
              <a:pPr lvl="0" algn="ctr"/>
              <a:r>
                <a:rPr lang="ru-RU" sz="1200">
                  <a:solidFill>
                    <a:schemeClr val="bg1"/>
                  </a:solidFill>
                  <a:latin typeface="Rubik" panose="02000604000000020004" pitchFamily="2" charset="-79"/>
                  <a:ea typeface="Rubik"/>
                  <a:cs typeface="Rubik" panose="02000604000000020004" pitchFamily="2" charset="-79"/>
                  <a:sym typeface="Rubik"/>
                </a:rPr>
                <a:t>адаптація до технічного прогресу</a:t>
              </a:r>
            </a:p>
          </p:txBody>
        </p:sp>
        <p:sp>
          <p:nvSpPr>
            <p:cNvPr id="28" name="Прямоугольник 27">
              <a:extLst>
                <a:ext uri="{FF2B5EF4-FFF2-40B4-BE49-F238E27FC236}">
                  <a16:creationId xmlns:a16="http://schemas.microsoft.com/office/drawing/2014/main" id="{D169A203-470B-47D1-8930-954D71AF444B}"/>
                </a:ext>
              </a:extLst>
            </p:cNvPr>
            <p:cNvSpPr/>
            <p:nvPr/>
          </p:nvSpPr>
          <p:spPr>
            <a:xfrm>
              <a:off x="2046544" y="4044500"/>
              <a:ext cx="2030412" cy="439854"/>
            </a:xfrm>
            <a:prstGeom prst="rect">
              <a:avLst/>
            </a:prstGeom>
          </p:spPr>
          <p:txBody>
            <a:bodyPr wrap="square">
              <a:spAutoFit/>
            </a:bodyPr>
            <a:lstStyle/>
            <a:p>
              <a:pPr lvl="0" algn="ctr"/>
              <a:r>
                <a:rPr lang="uk-UA" sz="1200" dirty="0" smtClean="0">
                  <a:solidFill>
                    <a:schemeClr val="bg1"/>
                  </a:solidFill>
                  <a:latin typeface="Rubik" panose="02000604000000020004" pitchFamily="2" charset="-79"/>
                  <a:ea typeface="Rubik"/>
                  <a:cs typeface="Rubik" panose="02000604000000020004" pitchFamily="2" charset="-79"/>
                  <a:sym typeface="Rubik"/>
                </a:rPr>
                <a:t>адаптація роботи </a:t>
              </a:r>
              <a:r>
                <a:rPr lang="en-US" sz="1200" dirty="0">
                  <a:solidFill>
                    <a:schemeClr val="bg1"/>
                  </a:solidFill>
                  <a:latin typeface="Rubik" panose="02000604000000020004" pitchFamily="2" charset="-79"/>
                  <a:ea typeface="Rubik"/>
                  <a:cs typeface="Rubik" panose="02000604000000020004" pitchFamily="2" charset="-79"/>
                  <a:sym typeface="Rubik"/>
                </a:rPr>
                <a:t/>
              </a:r>
              <a:br>
                <a:rPr lang="en-US" sz="1200" dirty="0">
                  <a:solidFill>
                    <a:schemeClr val="bg1"/>
                  </a:solidFill>
                  <a:latin typeface="Rubik" panose="02000604000000020004" pitchFamily="2" charset="-79"/>
                  <a:ea typeface="Rubik"/>
                  <a:cs typeface="Rubik" panose="02000604000000020004" pitchFamily="2" charset="-79"/>
                  <a:sym typeface="Rubik"/>
                </a:rPr>
              </a:br>
              <a:r>
                <a:rPr lang="ru-RU" sz="1200" dirty="0">
                  <a:solidFill>
                    <a:schemeClr val="bg1"/>
                  </a:solidFill>
                  <a:latin typeface="Rubik" panose="02000604000000020004" pitchFamily="2" charset="-79"/>
                  <a:ea typeface="Rubik"/>
                  <a:cs typeface="Rubik" panose="02000604000000020004" pitchFamily="2" charset="-79"/>
                  <a:sym typeface="Rubik"/>
                </a:rPr>
                <a:t>до </a:t>
              </a:r>
              <a:r>
                <a:rPr lang="uk-UA" sz="1200" dirty="0" smtClean="0">
                  <a:solidFill>
                    <a:schemeClr val="bg1"/>
                  </a:solidFill>
                  <a:latin typeface="Rubik" panose="02000604000000020004" pitchFamily="2" charset="-79"/>
                  <a:ea typeface="Rubik"/>
                  <a:cs typeface="Rubik" panose="02000604000000020004" pitchFamily="2" charset="-79"/>
                  <a:sym typeface="Rubik"/>
                </a:rPr>
                <a:t>людини</a:t>
              </a:r>
              <a:endParaRPr lang="uk-UA" sz="1200" dirty="0">
                <a:solidFill>
                  <a:schemeClr val="bg1"/>
                </a:solidFill>
                <a:latin typeface="Rubik" panose="02000604000000020004" pitchFamily="2" charset="-79"/>
                <a:ea typeface="Rubik"/>
                <a:cs typeface="Rubik" panose="02000604000000020004" pitchFamily="2" charset="-79"/>
                <a:sym typeface="Rubik"/>
              </a:endParaRPr>
            </a:p>
          </p:txBody>
        </p:sp>
        <p:sp>
          <p:nvSpPr>
            <p:cNvPr id="39" name="Прямоугольник 38">
              <a:extLst>
                <a:ext uri="{FF2B5EF4-FFF2-40B4-BE49-F238E27FC236}">
                  <a16:creationId xmlns:a16="http://schemas.microsoft.com/office/drawing/2014/main" id="{5F8CFAAC-5ACE-459B-9863-104A4C079656}"/>
                </a:ext>
              </a:extLst>
            </p:cNvPr>
            <p:cNvSpPr/>
            <p:nvPr/>
          </p:nvSpPr>
          <p:spPr>
            <a:xfrm>
              <a:off x="2056069" y="4907264"/>
              <a:ext cx="2030412" cy="263912"/>
            </a:xfrm>
            <a:prstGeom prst="rect">
              <a:avLst/>
            </a:prstGeom>
          </p:spPr>
          <p:txBody>
            <a:bodyPr wrap="square">
              <a:spAutoFit/>
            </a:bodyPr>
            <a:lstStyle/>
            <a:p>
              <a:pPr lvl="0" algn="ctr"/>
              <a:r>
                <a:rPr lang="uk-UA" sz="1200" dirty="0" smtClean="0">
                  <a:solidFill>
                    <a:schemeClr val="bg1"/>
                  </a:solidFill>
                  <a:latin typeface="Rubik" panose="02000604000000020004" pitchFamily="2" charset="-79"/>
                  <a:ea typeface="Rubik"/>
                  <a:cs typeface="Rubik" panose="02000604000000020004" pitchFamily="2" charset="-79"/>
                  <a:sym typeface="Rubik"/>
                </a:rPr>
                <a:t>подолання ризиків</a:t>
              </a:r>
              <a:endParaRPr lang="uk-UA" sz="1200" dirty="0">
                <a:solidFill>
                  <a:schemeClr val="bg1"/>
                </a:solidFill>
                <a:latin typeface="Rubik" panose="02000604000000020004" pitchFamily="2" charset="-79"/>
                <a:ea typeface="Rubik"/>
                <a:cs typeface="Rubik" panose="02000604000000020004" pitchFamily="2" charset="-79"/>
                <a:sym typeface="Rubik"/>
              </a:endParaRPr>
            </a:p>
          </p:txBody>
        </p:sp>
        <p:sp>
          <p:nvSpPr>
            <p:cNvPr id="40" name="Прямоугольник 39">
              <a:extLst>
                <a:ext uri="{FF2B5EF4-FFF2-40B4-BE49-F238E27FC236}">
                  <a16:creationId xmlns:a16="http://schemas.microsoft.com/office/drawing/2014/main" id="{B8205F16-EA02-44A3-8B7A-C0E7BF888DD3}"/>
                </a:ext>
              </a:extLst>
            </p:cNvPr>
            <p:cNvSpPr/>
            <p:nvPr/>
          </p:nvSpPr>
          <p:spPr>
            <a:xfrm>
              <a:off x="2046544" y="5406650"/>
              <a:ext cx="2030412" cy="439854"/>
            </a:xfrm>
            <a:prstGeom prst="rect">
              <a:avLst/>
            </a:prstGeom>
          </p:spPr>
          <p:txBody>
            <a:bodyPr wrap="square">
              <a:spAutoFit/>
            </a:bodyPr>
            <a:lstStyle/>
            <a:p>
              <a:pPr lvl="0" algn="ctr"/>
              <a:r>
                <a:rPr lang="uk-UA" sz="1200" dirty="0" smtClean="0">
                  <a:solidFill>
                    <a:schemeClr val="bg1"/>
                  </a:solidFill>
                  <a:latin typeface="Rubik" panose="02000604000000020004" pitchFamily="2" charset="-79"/>
                  <a:ea typeface="Rubik"/>
                  <a:cs typeface="Rubik" panose="02000604000000020004" pitchFamily="2" charset="-79"/>
                  <a:sym typeface="Rubik"/>
                </a:rPr>
                <a:t>оцінка</a:t>
              </a:r>
              <a:r>
                <a:rPr lang="ru-RU" sz="1200" dirty="0" smtClean="0">
                  <a:solidFill>
                    <a:schemeClr val="bg1"/>
                  </a:solidFill>
                  <a:latin typeface="Rubik" panose="02000604000000020004" pitchFamily="2" charset="-79"/>
                  <a:ea typeface="Rubik"/>
                  <a:cs typeface="Rubik" panose="02000604000000020004" pitchFamily="2" charset="-79"/>
                  <a:sym typeface="Rubik"/>
                </a:rPr>
                <a:t> </a:t>
              </a:r>
              <a:r>
                <a:rPr lang="en-US" sz="1200" dirty="0">
                  <a:solidFill>
                    <a:schemeClr val="bg1"/>
                  </a:solidFill>
                  <a:latin typeface="Rubik" panose="02000604000000020004" pitchFamily="2" charset="-79"/>
                  <a:ea typeface="Rubik"/>
                  <a:cs typeface="Rubik" panose="02000604000000020004" pitchFamily="2" charset="-79"/>
                  <a:sym typeface="Rubik"/>
                </a:rPr>
                <a:t/>
              </a:r>
              <a:br>
                <a:rPr lang="en-US" sz="1200" dirty="0">
                  <a:solidFill>
                    <a:schemeClr val="bg1"/>
                  </a:solidFill>
                  <a:latin typeface="Rubik" panose="02000604000000020004" pitchFamily="2" charset="-79"/>
                  <a:ea typeface="Rubik"/>
                  <a:cs typeface="Rubik" panose="02000604000000020004" pitchFamily="2" charset="-79"/>
                  <a:sym typeface="Rubik"/>
                </a:rPr>
              </a:br>
              <a:r>
                <a:rPr lang="uk-UA" sz="1200" dirty="0" smtClean="0">
                  <a:solidFill>
                    <a:schemeClr val="bg1"/>
                  </a:solidFill>
                  <a:latin typeface="Rubik" panose="02000604000000020004" pitchFamily="2" charset="-79"/>
                  <a:ea typeface="Rubik"/>
                  <a:cs typeface="Rubik" panose="02000604000000020004" pitchFamily="2" charset="-79"/>
                  <a:sym typeface="Rubik"/>
                </a:rPr>
                <a:t>ризиків</a:t>
              </a:r>
              <a:endParaRPr lang="uk-UA" sz="1200" dirty="0">
                <a:solidFill>
                  <a:schemeClr val="bg1"/>
                </a:solidFill>
                <a:latin typeface="Rubik" panose="02000604000000020004" pitchFamily="2" charset="-79"/>
                <a:ea typeface="Rubik"/>
                <a:cs typeface="Rubik" panose="02000604000000020004" pitchFamily="2" charset="-79"/>
                <a:sym typeface="Rubik"/>
              </a:endParaRPr>
            </a:p>
          </p:txBody>
        </p:sp>
        <p:sp>
          <p:nvSpPr>
            <p:cNvPr id="41" name="Прямоугольник 40">
              <a:extLst>
                <a:ext uri="{FF2B5EF4-FFF2-40B4-BE49-F238E27FC236}">
                  <a16:creationId xmlns:a16="http://schemas.microsoft.com/office/drawing/2014/main" id="{649952CD-B51A-47A3-B5A0-9C9369F4D47A}"/>
                </a:ext>
              </a:extLst>
            </p:cNvPr>
            <p:cNvSpPr/>
            <p:nvPr/>
          </p:nvSpPr>
          <p:spPr>
            <a:xfrm>
              <a:off x="2046544" y="6107908"/>
              <a:ext cx="2030412" cy="439854"/>
            </a:xfrm>
            <a:prstGeom prst="rect">
              <a:avLst/>
            </a:prstGeom>
          </p:spPr>
          <p:txBody>
            <a:bodyPr wrap="square">
              <a:spAutoFit/>
            </a:bodyPr>
            <a:lstStyle/>
            <a:p>
              <a:pPr lvl="0" algn="ctr"/>
              <a:r>
                <a:rPr lang="uk-UA" sz="1200" dirty="0">
                  <a:solidFill>
                    <a:schemeClr val="bg1"/>
                  </a:solidFill>
                  <a:latin typeface="Rubik" panose="02000604000000020004" pitchFamily="2" charset="-79"/>
                  <a:ea typeface="Rubik"/>
                  <a:cs typeface="Rubik" panose="02000604000000020004" pitchFamily="2" charset="-79"/>
                  <a:sym typeface="Rubik"/>
                </a:rPr>
                <a:t>уникнення</a:t>
              </a:r>
            </a:p>
            <a:p>
              <a:pPr lvl="0" algn="ctr"/>
              <a:r>
                <a:rPr lang="uk-UA" sz="1200" dirty="0">
                  <a:solidFill>
                    <a:schemeClr val="bg1"/>
                  </a:solidFill>
                  <a:latin typeface="Rubik" panose="02000604000000020004" pitchFamily="2" charset="-79"/>
                  <a:ea typeface="Rubik"/>
                  <a:cs typeface="Rubik" panose="02000604000000020004" pitchFamily="2" charset="-79"/>
                  <a:sym typeface="Rubik"/>
                </a:rPr>
                <a:t>ризиків</a:t>
              </a:r>
            </a:p>
          </p:txBody>
        </p:sp>
      </p:grpSp>
      <p:sp>
        <p:nvSpPr>
          <p:cNvPr id="42" name="Прямоугольник 41">
            <a:extLst>
              <a:ext uri="{FF2B5EF4-FFF2-40B4-BE49-F238E27FC236}">
                <a16:creationId xmlns:a16="http://schemas.microsoft.com/office/drawing/2014/main" id="{9148EDFF-7646-4457-9352-C700E08F67F0}"/>
              </a:ext>
            </a:extLst>
          </p:cNvPr>
          <p:cNvSpPr/>
          <p:nvPr/>
        </p:nvSpPr>
        <p:spPr>
          <a:xfrm>
            <a:off x="5124981" y="1816376"/>
            <a:ext cx="6616459" cy="3747180"/>
          </a:xfrm>
          <a:prstGeom prst="rect">
            <a:avLst/>
          </a:prstGeom>
        </p:spPr>
        <p:txBody>
          <a:bodyPr wrap="square">
            <a:spAutoFit/>
          </a:bodyPr>
          <a:lstStyle/>
          <a:p>
            <a:pPr algn="ctr"/>
            <a:r>
              <a:rPr lang="uk-UA" b="1" dirty="0">
                <a:solidFill>
                  <a:srgbClr val="FFCC2E"/>
                </a:solidFill>
                <a:latin typeface="Rubik" panose="02000604000000020004" pitchFamily="2" charset="-79"/>
                <a:ea typeface="Open Sans" panose="020B0604020202020204" charset="0"/>
                <a:cs typeface="Rubik" panose="02000604000000020004" pitchFamily="2" charset="-79"/>
              </a:rPr>
              <a:t>ДИРЕКТИВА РАДИ</a:t>
            </a:r>
          </a:p>
          <a:p>
            <a:pPr algn="ctr"/>
            <a:r>
              <a:rPr lang="uk-UA" sz="1300" i="1" dirty="0">
                <a:solidFill>
                  <a:srgbClr val="FFCC2E"/>
                </a:solidFill>
                <a:latin typeface="Rubik" panose="02000604000000020004" pitchFamily="2" charset="-79"/>
                <a:ea typeface="Open Sans" panose="020B0604020202020204" charset="0"/>
                <a:cs typeface="Rubik" panose="02000604000000020004" pitchFamily="2" charset="-79"/>
              </a:rPr>
              <a:t>від 12 червня 1989 року</a:t>
            </a:r>
          </a:p>
          <a:p>
            <a:pPr algn="ctr"/>
            <a:r>
              <a:rPr lang="uk-UA" sz="1400" dirty="0">
                <a:solidFill>
                  <a:srgbClr val="FFCC2E"/>
                </a:solidFill>
                <a:latin typeface="Rubik" panose="02000604000000020004" pitchFamily="2" charset="-79"/>
                <a:ea typeface="Open Sans" panose="020B0604020202020204" charset="0"/>
                <a:cs typeface="Rubik" panose="02000604000000020004" pitchFamily="2" charset="-79"/>
              </a:rPr>
              <a:t>про запровадження заходів, покликаних заохочувати до покращення безпеки та охорони здоров’я працівників на </a:t>
            </a:r>
            <a:r>
              <a:rPr lang="uk-UA" sz="1400" dirty="0" smtClean="0">
                <a:solidFill>
                  <a:srgbClr val="FFCC2E"/>
                </a:solidFill>
                <a:latin typeface="Rubik" panose="02000604000000020004" pitchFamily="2" charset="-79"/>
                <a:ea typeface="Open Sans" panose="020B0604020202020204" charset="0"/>
                <a:cs typeface="Rubik" panose="02000604000000020004" pitchFamily="2" charset="-79"/>
              </a:rPr>
              <a:t>роботі</a:t>
            </a:r>
          </a:p>
          <a:p>
            <a:pPr algn="ctr"/>
            <a:endParaRPr lang="uk-UA" sz="1400" b="1" dirty="0">
              <a:solidFill>
                <a:srgbClr val="FFCC2E"/>
              </a:solidFill>
              <a:latin typeface="Rubik" panose="02000604000000020004" pitchFamily="2" charset="-79"/>
              <a:ea typeface="Open Sans" panose="020B0604020202020204" charset="0"/>
              <a:cs typeface="Rubik" panose="02000604000000020004" pitchFamily="2" charset="-79"/>
            </a:endParaRPr>
          </a:p>
          <a:p>
            <a:pPr algn="ctr"/>
            <a:r>
              <a:rPr lang="uk-UA" sz="1400" b="1" dirty="0" smtClean="0">
                <a:solidFill>
                  <a:srgbClr val="FFCC2E"/>
                </a:solidFill>
                <a:latin typeface="Rubik" panose="02000604000000020004" pitchFamily="2" charset="-79"/>
                <a:ea typeface="Open Sans" panose="020B0604020202020204" charset="0"/>
                <a:cs typeface="Rubik" panose="02000604000000020004" pitchFamily="2" charset="-79"/>
              </a:rPr>
              <a:t>ЗАКОН УКРАЇНИ «Про систему охорони психічного здоров’я в Україні»</a:t>
            </a:r>
          </a:p>
          <a:p>
            <a:pPr algn="ctr"/>
            <a:r>
              <a:rPr lang="uk-UA" sz="1400" i="1" dirty="0">
                <a:solidFill>
                  <a:srgbClr val="FFCC2E"/>
                </a:solidFill>
                <a:latin typeface="Rubik" panose="02000604000000020004" pitchFamily="2" charset="-79"/>
                <a:ea typeface="Open Sans" panose="020B0604020202020204" charset="0"/>
                <a:cs typeface="Rubik" panose="02000604000000020004" pitchFamily="2" charset="-79"/>
              </a:rPr>
              <a:t>в</a:t>
            </a:r>
            <a:r>
              <a:rPr lang="uk-UA" sz="1400" i="1" dirty="0" smtClean="0">
                <a:solidFill>
                  <a:srgbClr val="FFCC2E"/>
                </a:solidFill>
                <a:latin typeface="Rubik" panose="02000604000000020004" pitchFamily="2" charset="-79"/>
                <a:ea typeface="Open Sans" panose="020B0604020202020204" charset="0"/>
                <a:cs typeface="Rubik" panose="02000604000000020004" pitchFamily="2" charset="-79"/>
              </a:rPr>
              <a:t>ід 15.01.2025 № 4225 (введення в дію  07.02.2026)</a:t>
            </a:r>
          </a:p>
          <a:p>
            <a:pPr algn="ctr"/>
            <a:endParaRPr lang="uk-UA" sz="1400" i="1" dirty="0">
              <a:solidFill>
                <a:srgbClr val="FFCC2E"/>
              </a:solidFill>
              <a:latin typeface="Rubik" panose="02000604000000020004" pitchFamily="2" charset="-79"/>
              <a:ea typeface="Open Sans" panose="020B0604020202020204" charset="0"/>
              <a:cs typeface="Rubik" panose="02000604000000020004" pitchFamily="2" charset="-79"/>
            </a:endParaRPr>
          </a:p>
          <a:p>
            <a:pPr algn="ctr"/>
            <a:r>
              <a:rPr lang="uk-UA" sz="1400" b="1" dirty="0" smtClean="0">
                <a:solidFill>
                  <a:srgbClr val="FFCC2E"/>
                </a:solidFill>
                <a:latin typeface="Rubik" panose="02000604000000020004" pitchFamily="2" charset="-79"/>
                <a:ea typeface="Open Sans" panose="020B0604020202020204" charset="0"/>
                <a:cs typeface="Rubik" panose="02000604000000020004" pitchFamily="2" charset="-79"/>
              </a:rPr>
              <a:t>Кодекс законів про працю України</a:t>
            </a:r>
          </a:p>
          <a:p>
            <a:pPr algn="ctr"/>
            <a:endParaRPr lang="uk-UA" sz="1400" b="1" dirty="0" smtClean="0">
              <a:solidFill>
                <a:srgbClr val="FFCC2E"/>
              </a:solidFill>
              <a:latin typeface="Rubik" panose="02000604000000020004" pitchFamily="2" charset="-79"/>
              <a:ea typeface="Open Sans" panose="020B0604020202020204" charset="0"/>
              <a:cs typeface="Rubik" panose="02000604000000020004" pitchFamily="2" charset="-79"/>
            </a:endParaRPr>
          </a:p>
          <a:p>
            <a:pPr algn="ctr"/>
            <a:r>
              <a:rPr lang="uk-UA" sz="1400" b="1" dirty="0" smtClean="0">
                <a:solidFill>
                  <a:srgbClr val="FFCC2E"/>
                </a:solidFill>
                <a:latin typeface="Rubik" panose="02000604000000020004" pitchFamily="2" charset="-79"/>
                <a:ea typeface="Open Sans" panose="020B0604020202020204" charset="0"/>
                <a:cs typeface="Rubik" panose="02000604000000020004" pitchFamily="2" charset="-79"/>
              </a:rPr>
              <a:t>Закон України «Про охорону праці»</a:t>
            </a:r>
          </a:p>
          <a:p>
            <a:pPr algn="ctr"/>
            <a:endParaRPr lang="uk-UA" sz="1400" b="1" dirty="0" smtClean="0">
              <a:solidFill>
                <a:srgbClr val="FFCC2E"/>
              </a:solidFill>
              <a:latin typeface="Rubik" panose="02000604000000020004" pitchFamily="2" charset="-79"/>
              <a:ea typeface="Open Sans" panose="020B0604020202020204" charset="0"/>
              <a:cs typeface="Rubik" panose="02000604000000020004" pitchFamily="2" charset="-79"/>
            </a:endParaRPr>
          </a:p>
          <a:p>
            <a:pPr algn="ctr"/>
            <a:r>
              <a:rPr lang="uk-UA" sz="1400" b="1" dirty="0" smtClean="0">
                <a:solidFill>
                  <a:srgbClr val="FFCC2E"/>
                </a:solidFill>
                <a:latin typeface="Rubik" panose="02000604000000020004" pitchFamily="2" charset="-79"/>
                <a:ea typeface="Open Sans" panose="020B0604020202020204" charset="0"/>
                <a:cs typeface="Rubik" panose="02000604000000020004" pitchFamily="2" charset="-79"/>
              </a:rPr>
              <a:t>Типове положення про порядок проведення навчання і перевірки знань з питань охорони праці</a:t>
            </a:r>
          </a:p>
          <a:p>
            <a:pPr algn="ctr"/>
            <a:r>
              <a:rPr lang="uk-UA" sz="1400" i="1" dirty="0" smtClean="0">
                <a:solidFill>
                  <a:srgbClr val="FFCC2E"/>
                </a:solidFill>
                <a:latin typeface="Rubik" panose="02000604000000020004" pitchFamily="2" charset="-79"/>
                <a:ea typeface="Open Sans" panose="020B0604020202020204" charset="0"/>
                <a:cs typeface="Rubik" panose="02000604000000020004" pitchFamily="2" charset="-79"/>
              </a:rPr>
              <a:t>(</a:t>
            </a:r>
            <a:r>
              <a:rPr lang="ru-RU" sz="1400" i="1" dirty="0">
                <a:solidFill>
                  <a:srgbClr val="FFCC2E"/>
                </a:solidFill>
                <a:latin typeface="Rubik" panose="02000604000000020004" pitchFamily="2" charset="-79"/>
                <a:ea typeface="Open Sans" panose="020B0604020202020204" charset="0"/>
                <a:cs typeface="Rubik" panose="02000604000000020004" pitchFamily="2" charset="-79"/>
              </a:rPr>
              <a:t>Наказ Державного </a:t>
            </a:r>
            <a:r>
              <a:rPr lang="uk-UA" sz="1400" i="1" dirty="0" smtClean="0">
                <a:solidFill>
                  <a:srgbClr val="FFCC2E"/>
                </a:solidFill>
                <a:latin typeface="Rubik" panose="02000604000000020004" pitchFamily="2" charset="-79"/>
                <a:ea typeface="Open Sans" panose="020B0604020202020204" charset="0"/>
                <a:cs typeface="Rubik" panose="02000604000000020004" pitchFamily="2" charset="-79"/>
              </a:rPr>
              <a:t>комітету України з нагляду за охороною праці</a:t>
            </a:r>
          </a:p>
          <a:p>
            <a:pPr algn="ctr"/>
            <a:r>
              <a:rPr lang="uk-UA" sz="1400" i="1" dirty="0" smtClean="0">
                <a:solidFill>
                  <a:srgbClr val="FFCC2E"/>
                </a:solidFill>
                <a:latin typeface="Rubik" panose="02000604000000020004" pitchFamily="2" charset="-79"/>
                <a:ea typeface="Open Sans" panose="020B0604020202020204" charset="0"/>
                <a:cs typeface="Rubik" panose="02000604000000020004" pitchFamily="2" charset="-79"/>
              </a:rPr>
              <a:t>від</a:t>
            </a:r>
            <a:r>
              <a:rPr lang="ru-RU" sz="1400" i="1" dirty="0" smtClean="0">
                <a:solidFill>
                  <a:srgbClr val="FFCC2E"/>
                </a:solidFill>
                <a:latin typeface="Rubik" panose="02000604000000020004" pitchFamily="2" charset="-79"/>
                <a:ea typeface="Open Sans" panose="020B0604020202020204" charset="0"/>
                <a:cs typeface="Rubik" panose="02000604000000020004" pitchFamily="2" charset="-79"/>
              </a:rPr>
              <a:t> 26.01.2005  </a:t>
            </a:r>
            <a:r>
              <a:rPr lang="ru-RU" sz="1400" i="1" dirty="0">
                <a:solidFill>
                  <a:srgbClr val="FFCC2E"/>
                </a:solidFill>
                <a:latin typeface="Rubik" panose="02000604000000020004" pitchFamily="2" charset="-79"/>
                <a:ea typeface="Open Sans" panose="020B0604020202020204" charset="0"/>
                <a:cs typeface="Rubik" panose="02000604000000020004" pitchFamily="2" charset="-79"/>
              </a:rPr>
              <a:t>№ 15</a:t>
            </a:r>
            <a:r>
              <a:rPr lang="uk-UA" sz="1400" i="1" dirty="0" smtClean="0">
                <a:solidFill>
                  <a:srgbClr val="FFCC2E"/>
                </a:solidFill>
                <a:latin typeface="Rubik" panose="02000604000000020004" pitchFamily="2" charset="-79"/>
                <a:ea typeface="Open Sans" panose="020B0604020202020204" charset="0"/>
                <a:cs typeface="Rubik" panose="02000604000000020004" pitchFamily="2" charset="-79"/>
              </a:rPr>
              <a:t>)</a:t>
            </a:r>
          </a:p>
          <a:p>
            <a:pPr algn="just"/>
            <a:endParaRPr lang="uk-UA" sz="1050" dirty="0">
              <a:solidFill>
                <a:schemeClr val="bg1"/>
              </a:solidFill>
              <a:latin typeface="Rubik" panose="02000604000000020004" pitchFamily="2" charset="-79"/>
              <a:ea typeface="Open Sans" panose="020B0604020202020204" charset="0"/>
              <a:cs typeface="Rubik" panose="02000604000000020004" pitchFamily="2" charset="-79"/>
            </a:endParaRPr>
          </a:p>
        </p:txBody>
      </p:sp>
    </p:spTree>
    <p:extLst>
      <p:ext uri="{BB962C8B-B14F-4D97-AF65-F5344CB8AC3E}">
        <p14:creationId xmlns:p14="http://schemas.microsoft.com/office/powerpoint/2010/main" val="484668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DAE97A9-B6E9-4C55-9CE7-46140F5A4B0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rot="5400000">
            <a:off x="-2879792" y="3005246"/>
            <a:ext cx="6775448" cy="872911"/>
          </a:xfrm>
          <a:prstGeom prst="rect">
            <a:avLst/>
          </a:prstGeom>
        </p:spPr>
      </p:pic>
      <p:pic>
        <p:nvPicPr>
          <p:cNvPr id="5" name="Рисунок 4">
            <a:extLst>
              <a:ext uri="{FF2B5EF4-FFF2-40B4-BE49-F238E27FC236}">
                <a16:creationId xmlns:a16="http://schemas.microsoft.com/office/drawing/2014/main" id="{7334B0CF-C51B-47B3-BBD0-D4B8BAB10C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9829" y="-183427"/>
            <a:ext cx="2862223" cy="1498945"/>
          </a:xfrm>
          <a:prstGeom prst="rect">
            <a:avLst/>
          </a:prstGeom>
        </p:spPr>
      </p:pic>
      <p:grpSp>
        <p:nvGrpSpPr>
          <p:cNvPr id="6" name="Группа 5">
            <a:extLst>
              <a:ext uri="{FF2B5EF4-FFF2-40B4-BE49-F238E27FC236}">
                <a16:creationId xmlns:a16="http://schemas.microsoft.com/office/drawing/2014/main" id="{37A034B2-CAC5-48AF-8ED8-48DE8F559D9B}"/>
              </a:ext>
            </a:extLst>
          </p:cNvPr>
          <p:cNvGrpSpPr/>
          <p:nvPr/>
        </p:nvGrpSpPr>
        <p:grpSpPr>
          <a:xfrm>
            <a:off x="10064376" y="6056600"/>
            <a:ext cx="1861224" cy="622397"/>
            <a:chOff x="10389600" y="6161601"/>
            <a:chExt cx="1588800" cy="622398"/>
          </a:xfrm>
        </p:grpSpPr>
        <p:sp>
          <p:nvSpPr>
            <p:cNvPr id="7" name="TextBox 6">
              <a:extLst>
                <a:ext uri="{FF2B5EF4-FFF2-40B4-BE49-F238E27FC236}">
                  <a16:creationId xmlns:a16="http://schemas.microsoft.com/office/drawing/2014/main" id="{C34FFC07-A60C-4CFA-ACCD-8A2127709881}"/>
                </a:ext>
              </a:extLst>
            </p:cNvPr>
            <p:cNvSpPr txBox="1"/>
            <p:nvPr/>
          </p:nvSpPr>
          <p:spPr>
            <a:xfrm>
              <a:off x="10393191" y="6161601"/>
              <a:ext cx="1243211" cy="276999"/>
            </a:xfrm>
            <a:prstGeom prst="rect">
              <a:avLst/>
            </a:prstGeom>
            <a:noFill/>
          </p:spPr>
          <p:txBody>
            <a:bodyPr wrap="square" rtlCol="0">
              <a:spAutoFit/>
            </a:bodyPr>
            <a:lstStyle/>
            <a:p>
              <a:r>
                <a:rPr lang="en-US" sz="1200" u="sng" dirty="0">
                  <a:solidFill>
                    <a:srgbClr val="4778AE"/>
                  </a:solidFill>
                </a:rPr>
                <a:t>www.dsp.gov.ua</a:t>
              </a:r>
              <a:endParaRPr lang="LID4096" sz="1200" u="sng" dirty="0">
                <a:solidFill>
                  <a:srgbClr val="4778AE"/>
                </a:solidFill>
              </a:endParaRPr>
            </a:p>
          </p:txBody>
        </p:sp>
        <p:sp>
          <p:nvSpPr>
            <p:cNvPr id="8" name="TextBox 7">
              <a:extLst>
                <a:ext uri="{FF2B5EF4-FFF2-40B4-BE49-F238E27FC236}">
                  <a16:creationId xmlns:a16="http://schemas.microsoft.com/office/drawing/2014/main" id="{790A1008-9038-48CF-B6D6-42C72C7DC681}"/>
                </a:ext>
              </a:extLst>
            </p:cNvPr>
            <p:cNvSpPr txBox="1"/>
            <p:nvPr/>
          </p:nvSpPr>
          <p:spPr>
            <a:xfrm>
              <a:off x="10389600" y="6507000"/>
              <a:ext cx="1315200" cy="276999"/>
            </a:xfrm>
            <a:prstGeom prst="rect">
              <a:avLst/>
            </a:prstGeom>
            <a:noFill/>
          </p:spPr>
          <p:txBody>
            <a:bodyPr wrap="square" rtlCol="0">
              <a:spAutoFit/>
            </a:bodyPr>
            <a:lstStyle/>
            <a:p>
              <a:r>
                <a:rPr lang="en-US" sz="1200" u="sng" dirty="0">
                  <a:solidFill>
                    <a:srgbClr val="4778AE"/>
                  </a:solidFill>
                </a:rPr>
                <a:t>www.pratsia.in.ua</a:t>
              </a:r>
              <a:endParaRPr lang="LID4096" sz="1200" u="sng" dirty="0">
                <a:solidFill>
                  <a:srgbClr val="4778AE"/>
                </a:solidFill>
              </a:endParaRPr>
            </a:p>
          </p:txBody>
        </p:sp>
        <p:sp>
          <p:nvSpPr>
            <p:cNvPr id="9" name="Блок-схема: решение 8">
              <a:extLst>
                <a:ext uri="{FF2B5EF4-FFF2-40B4-BE49-F238E27FC236}">
                  <a16:creationId xmlns:a16="http://schemas.microsoft.com/office/drawing/2014/main" id="{101858AE-7944-4BE3-9614-2D39AA131080}"/>
                </a:ext>
              </a:extLst>
            </p:cNvPr>
            <p:cNvSpPr/>
            <p:nvPr/>
          </p:nvSpPr>
          <p:spPr>
            <a:xfrm>
              <a:off x="11704800" y="6231700"/>
              <a:ext cx="273600" cy="136800"/>
            </a:xfrm>
            <a:prstGeom prst="flowChartDecision">
              <a:avLst/>
            </a:prstGeom>
            <a:solidFill>
              <a:srgbClr val="F1C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400"/>
            </a:p>
          </p:txBody>
        </p:sp>
        <p:sp>
          <p:nvSpPr>
            <p:cNvPr id="10" name="Блок-схема: решение 9">
              <a:extLst>
                <a:ext uri="{FF2B5EF4-FFF2-40B4-BE49-F238E27FC236}">
                  <a16:creationId xmlns:a16="http://schemas.microsoft.com/office/drawing/2014/main" id="{6FEF45DF-96DB-456D-8C7F-9E055D26475B}"/>
                </a:ext>
              </a:extLst>
            </p:cNvPr>
            <p:cNvSpPr/>
            <p:nvPr/>
          </p:nvSpPr>
          <p:spPr>
            <a:xfrm>
              <a:off x="11704800" y="6577099"/>
              <a:ext cx="273600" cy="136800"/>
            </a:xfrm>
            <a:prstGeom prst="flowChartDecision">
              <a:avLst/>
            </a:prstGeom>
            <a:solidFill>
              <a:srgbClr val="F1C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400"/>
            </a:p>
          </p:txBody>
        </p:sp>
      </p:grpSp>
      <p:sp>
        <p:nvSpPr>
          <p:cNvPr id="14" name="Google Shape;685;p128">
            <a:extLst>
              <a:ext uri="{FF2B5EF4-FFF2-40B4-BE49-F238E27FC236}">
                <a16:creationId xmlns:a16="http://schemas.microsoft.com/office/drawing/2014/main" id="{085066B2-D04D-486A-8571-71EC184E56BA}"/>
              </a:ext>
            </a:extLst>
          </p:cNvPr>
          <p:cNvSpPr txBox="1"/>
          <p:nvPr/>
        </p:nvSpPr>
        <p:spPr>
          <a:xfrm>
            <a:off x="1147991" y="343211"/>
            <a:ext cx="8387895" cy="677078"/>
          </a:xfrm>
          <a:prstGeom prst="rect">
            <a:avLst/>
          </a:prstGeom>
          <a:noFill/>
          <a:ln>
            <a:noFill/>
          </a:ln>
        </p:spPr>
        <p:txBody>
          <a:bodyPr spcFirstLastPara="1" wrap="square" lIns="91425" tIns="91425" rIns="91425" bIns="91425" anchor="t" anchorCtr="0">
            <a:spAutoFit/>
          </a:bodyPr>
          <a:lstStyle/>
          <a:p>
            <a:r>
              <a:rPr lang="ru" sz="3200" b="1" dirty="0" smtClean="0">
                <a:solidFill>
                  <a:srgbClr val="0D21DB"/>
                </a:solidFill>
                <a:latin typeface="Open Sans" panose="020B0604020202020204" charset="0"/>
                <a:ea typeface="Open Sans" panose="020B0604020202020204" charset="0"/>
                <a:cs typeface="Open Sans" panose="020B0604020202020204" charset="0"/>
                <a:sym typeface="Rubik"/>
              </a:rPr>
              <a:t>Законодавство</a:t>
            </a:r>
            <a:endParaRPr sz="3200" b="1" dirty="0">
              <a:solidFill>
                <a:srgbClr val="0D21DB"/>
              </a:solidFill>
              <a:latin typeface="Open Sans" panose="020B0604020202020204" charset="0"/>
              <a:ea typeface="Open Sans" panose="020B0604020202020204" charset="0"/>
              <a:cs typeface="Open Sans" panose="020B0604020202020204" charset="0"/>
              <a:sym typeface="Rubik"/>
            </a:endParaRPr>
          </a:p>
        </p:txBody>
      </p:sp>
      <p:sp>
        <p:nvSpPr>
          <p:cNvPr id="11" name="object 2"/>
          <p:cNvSpPr txBox="1"/>
          <p:nvPr/>
        </p:nvSpPr>
        <p:spPr>
          <a:xfrm>
            <a:off x="1147991" y="1674817"/>
            <a:ext cx="10861040" cy="3817285"/>
          </a:xfrm>
          <a:prstGeom prst="rect">
            <a:avLst/>
          </a:prstGeom>
        </p:spPr>
        <p:txBody>
          <a:bodyPr vert="horz" wrap="square" lIns="0" tIns="71967" rIns="0" bIns="0" rtlCol="0">
            <a:spAutoFit/>
          </a:bodyPr>
          <a:lstStyle/>
          <a:p>
            <a:pPr marL="304792" marR="436869" indent="-288706" algn="just">
              <a:lnSpc>
                <a:spcPts val="3453"/>
              </a:lnSpc>
              <a:spcBef>
                <a:spcPts val="567"/>
              </a:spcBef>
              <a:buClr>
                <a:srgbClr val="FF0000"/>
              </a:buClr>
              <a:buSzPct val="89583"/>
              <a:buChar char="•"/>
              <a:tabLst>
                <a:tab pos="306486" algn="l"/>
              </a:tabLst>
            </a:pPr>
            <a:r>
              <a:rPr lang="uk-UA" sz="2800" dirty="0">
                <a:solidFill>
                  <a:srgbClr val="002060"/>
                </a:solidFill>
                <a:latin typeface="Open Sans" panose="020B0604020202020204" charset="0"/>
                <a:ea typeface="Open Sans" panose="020B0604020202020204" charset="0"/>
                <a:cs typeface="Open Sans" panose="020B0604020202020204" charset="0"/>
              </a:rPr>
              <a:t>Роботодавець зобов’язаний вживати заходів для забезпечення безпеки і захисту фізичного та психічного здоров’я працівників, здійснювати профілактику ризиків та напруги на робочому місці, проводити інформаційні, навчальні та організаційні заходи щодо запобігання та протидії мобінгу (цькуванню</a:t>
            </a:r>
            <a:r>
              <a:rPr lang="uk-UA" sz="2800" dirty="0" smtClean="0">
                <a:solidFill>
                  <a:srgbClr val="002060"/>
                </a:solidFill>
                <a:latin typeface="Open Sans" panose="020B0604020202020204" charset="0"/>
                <a:ea typeface="Open Sans" panose="020B0604020202020204" charset="0"/>
                <a:cs typeface="Open Sans" panose="020B0604020202020204" charset="0"/>
              </a:rPr>
              <a:t>).</a:t>
            </a:r>
          </a:p>
          <a:p>
            <a:pPr marL="16086" marR="436869" algn="just">
              <a:lnSpc>
                <a:spcPts val="3453"/>
              </a:lnSpc>
              <a:spcBef>
                <a:spcPts val="567"/>
              </a:spcBef>
              <a:buClr>
                <a:srgbClr val="FF0000"/>
              </a:buClr>
              <a:buSzPct val="89583"/>
              <a:tabLst>
                <a:tab pos="306486" algn="l"/>
              </a:tabLst>
            </a:pPr>
            <a:r>
              <a:rPr lang="uk-UA" sz="2200" b="1" i="1" dirty="0" smtClean="0">
                <a:solidFill>
                  <a:srgbClr val="002060"/>
                </a:solidFill>
                <a:latin typeface="Open Sans" panose="020B0604020202020204" charset="0"/>
                <a:ea typeface="Open Sans" panose="020B0604020202020204" charset="0"/>
                <a:cs typeface="Open Sans" panose="020B0604020202020204" charset="0"/>
              </a:rPr>
              <a:t>   </a:t>
            </a:r>
            <a:r>
              <a:rPr lang="uk-UA" sz="2400" b="1" i="1" dirty="0" smtClean="0">
                <a:solidFill>
                  <a:srgbClr val="002060"/>
                </a:solidFill>
                <a:latin typeface="Open Sans" panose="020B0604020202020204" charset="0"/>
                <a:ea typeface="Open Sans" panose="020B0604020202020204" charset="0"/>
                <a:cs typeface="Open Sans" panose="020B0604020202020204" charset="0"/>
              </a:rPr>
              <a:t> (Кодекс законів про працю України</a:t>
            </a:r>
            <a:r>
              <a:rPr lang="uk-UA" sz="2400" b="1" i="1" smtClean="0">
                <a:solidFill>
                  <a:srgbClr val="002060"/>
                </a:solidFill>
                <a:latin typeface="Open Sans" panose="020B0604020202020204" charset="0"/>
                <a:ea typeface="Open Sans" panose="020B0604020202020204" charset="0"/>
                <a:cs typeface="Open Sans" panose="020B0604020202020204" charset="0"/>
              </a:rPr>
              <a:t>, стаття 158)</a:t>
            </a:r>
            <a:endParaRPr lang="uk-UA" sz="2400" b="1" i="1" dirty="0">
              <a:solidFill>
                <a:srgbClr val="002060"/>
              </a:solidFill>
              <a:latin typeface="Open Sans" panose="020B0604020202020204" charset="0"/>
              <a:ea typeface="Open Sans" panose="020B0604020202020204" charset="0"/>
              <a:cs typeface="Open Sans" panose="020B0604020202020204" charset="0"/>
            </a:endParaRPr>
          </a:p>
          <a:p>
            <a:pPr marL="16086" marR="436869" algn="just">
              <a:lnSpc>
                <a:spcPts val="3453"/>
              </a:lnSpc>
              <a:spcBef>
                <a:spcPts val="567"/>
              </a:spcBef>
              <a:buClr>
                <a:srgbClr val="FF0000"/>
              </a:buClr>
              <a:buSzPct val="89583"/>
              <a:tabLst>
                <a:tab pos="306486" algn="l"/>
              </a:tabLst>
            </a:pPr>
            <a:endParaRPr lang="uk-UA" sz="2200" b="1" i="1" dirty="0">
              <a:solidFill>
                <a:srgbClr val="002060"/>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230175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Рисунок 42">
            <a:extLst>
              <a:ext uri="{FF2B5EF4-FFF2-40B4-BE49-F238E27FC236}">
                <a16:creationId xmlns:a16="http://schemas.microsoft.com/office/drawing/2014/main" id="{90E41AF7-9881-4E32-840D-562BBC6149D7}"/>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300"/>
                    </a14:imgEffect>
                  </a14:imgLayer>
                </a14:imgProps>
              </a:ext>
              <a:ext uri="{28A0092B-C50C-407E-A947-70E740481C1C}">
                <a14:useLocalDpi xmlns:a14="http://schemas.microsoft.com/office/drawing/2010/main" val="0"/>
              </a:ext>
            </a:extLst>
          </a:blip>
          <a:stretch>
            <a:fillRect/>
          </a:stretch>
        </p:blipFill>
        <p:spPr>
          <a:xfrm rot="10800000" flipH="1">
            <a:off x="0" y="-2645"/>
            <a:ext cx="14257867" cy="8020050"/>
          </a:xfrm>
          <a:prstGeom prst="rect">
            <a:avLst/>
          </a:prstGeom>
        </p:spPr>
      </p:pic>
      <p:grpSp>
        <p:nvGrpSpPr>
          <p:cNvPr id="29" name="Группа 28">
            <a:extLst>
              <a:ext uri="{FF2B5EF4-FFF2-40B4-BE49-F238E27FC236}">
                <a16:creationId xmlns:a16="http://schemas.microsoft.com/office/drawing/2014/main" id="{F19EA0D7-E9E6-4262-8C91-ED517DC380C0}"/>
              </a:ext>
            </a:extLst>
          </p:cNvPr>
          <p:cNvGrpSpPr/>
          <p:nvPr/>
        </p:nvGrpSpPr>
        <p:grpSpPr>
          <a:xfrm>
            <a:off x="-18297" y="-48996"/>
            <a:ext cx="12327054" cy="956274"/>
            <a:chOff x="-18297" y="-48996"/>
            <a:chExt cx="12327054" cy="956274"/>
          </a:xfrm>
        </p:grpSpPr>
        <p:grpSp>
          <p:nvGrpSpPr>
            <p:cNvPr id="30" name="Группа 29">
              <a:extLst>
                <a:ext uri="{FF2B5EF4-FFF2-40B4-BE49-F238E27FC236}">
                  <a16:creationId xmlns:a16="http://schemas.microsoft.com/office/drawing/2014/main" id="{C386970C-1050-46D8-B845-21286A79892A}"/>
                </a:ext>
              </a:extLst>
            </p:cNvPr>
            <p:cNvGrpSpPr/>
            <p:nvPr/>
          </p:nvGrpSpPr>
          <p:grpSpPr>
            <a:xfrm>
              <a:off x="10989481" y="268158"/>
              <a:ext cx="1319276" cy="421934"/>
              <a:chOff x="10956143" y="253873"/>
              <a:chExt cx="1319276" cy="421934"/>
            </a:xfrm>
          </p:grpSpPr>
          <p:grpSp>
            <p:nvGrpSpPr>
              <p:cNvPr id="33" name="Группа 32">
                <a:extLst>
                  <a:ext uri="{FF2B5EF4-FFF2-40B4-BE49-F238E27FC236}">
                    <a16:creationId xmlns:a16="http://schemas.microsoft.com/office/drawing/2014/main" id="{BDBD8F49-80F2-48EB-8608-D95777088309}"/>
                  </a:ext>
                </a:extLst>
              </p:cNvPr>
              <p:cNvGrpSpPr/>
              <p:nvPr/>
            </p:nvGrpSpPr>
            <p:grpSpPr>
              <a:xfrm>
                <a:off x="10960219" y="253873"/>
                <a:ext cx="1315200" cy="421934"/>
                <a:chOff x="10470561" y="6300510"/>
                <a:chExt cx="1315200" cy="421934"/>
              </a:xfrm>
            </p:grpSpPr>
            <p:sp>
              <p:nvSpPr>
                <p:cNvPr id="36" name="TextBox 35">
                  <a:extLst>
                    <a:ext uri="{FF2B5EF4-FFF2-40B4-BE49-F238E27FC236}">
                      <a16:creationId xmlns:a16="http://schemas.microsoft.com/office/drawing/2014/main" id="{AB38817F-7248-4E28-A3F9-878AF1D70665}"/>
                    </a:ext>
                  </a:extLst>
                </p:cNvPr>
                <p:cNvSpPr txBox="1"/>
                <p:nvPr/>
              </p:nvSpPr>
              <p:spPr>
                <a:xfrm>
                  <a:off x="10474151" y="6300510"/>
                  <a:ext cx="1243210" cy="215444"/>
                </a:xfrm>
                <a:prstGeom prst="rect">
                  <a:avLst/>
                </a:prstGeom>
                <a:noFill/>
              </p:spPr>
              <p:txBody>
                <a:bodyPr wrap="square" rtlCol="0">
                  <a:spAutoFit/>
                </a:bodyPr>
                <a:lstStyle/>
                <a:p>
                  <a:r>
                    <a:rPr lang="en-US" sz="800" u="sng">
                      <a:solidFill>
                        <a:srgbClr val="2C64DF"/>
                      </a:solidFill>
                      <a:latin typeface="Rubik" panose="02000604000000020004" pitchFamily="2" charset="-79"/>
                      <a:cs typeface="Rubik" panose="02000604000000020004" pitchFamily="2" charset="-79"/>
                    </a:rPr>
                    <a:t>www.dsp.gov.ua</a:t>
                  </a:r>
                  <a:endParaRPr lang="LID4096" sz="800" u="sng">
                    <a:solidFill>
                      <a:srgbClr val="2C64DF"/>
                    </a:solidFill>
                    <a:latin typeface="Rubik" panose="02000604000000020004" pitchFamily="2" charset="-79"/>
                    <a:cs typeface="Rubik" panose="02000604000000020004" pitchFamily="2" charset="-79"/>
                  </a:endParaRPr>
                </a:p>
              </p:txBody>
            </p:sp>
            <p:sp>
              <p:nvSpPr>
                <p:cNvPr id="37" name="TextBox 36">
                  <a:extLst>
                    <a:ext uri="{FF2B5EF4-FFF2-40B4-BE49-F238E27FC236}">
                      <a16:creationId xmlns:a16="http://schemas.microsoft.com/office/drawing/2014/main" id="{5BDCF1BD-0AF8-443B-84A1-3C57CC5C5B00}"/>
                    </a:ext>
                  </a:extLst>
                </p:cNvPr>
                <p:cNvSpPr txBox="1"/>
                <p:nvPr/>
              </p:nvSpPr>
              <p:spPr>
                <a:xfrm>
                  <a:off x="10470561" y="6507000"/>
                  <a:ext cx="1315200" cy="215444"/>
                </a:xfrm>
                <a:prstGeom prst="rect">
                  <a:avLst/>
                </a:prstGeom>
                <a:noFill/>
              </p:spPr>
              <p:txBody>
                <a:bodyPr wrap="square" rtlCol="0">
                  <a:spAutoFit/>
                </a:bodyPr>
                <a:lstStyle/>
                <a:p>
                  <a:r>
                    <a:rPr lang="en-US" sz="800" u="sng">
                      <a:solidFill>
                        <a:srgbClr val="2C64DF"/>
                      </a:solidFill>
                      <a:latin typeface="Rubik" panose="02000604000000020004" pitchFamily="2" charset="-79"/>
                      <a:cs typeface="Rubik" panose="02000604000000020004" pitchFamily="2" charset="-79"/>
                    </a:rPr>
                    <a:t>www.pratsia.in.ua</a:t>
                  </a:r>
                  <a:endParaRPr lang="LID4096" sz="800" u="sng">
                    <a:solidFill>
                      <a:srgbClr val="2C64DF"/>
                    </a:solidFill>
                    <a:latin typeface="Rubik" panose="02000604000000020004" pitchFamily="2" charset="-79"/>
                    <a:cs typeface="Rubik" panose="02000604000000020004" pitchFamily="2" charset="-79"/>
                  </a:endParaRPr>
                </a:p>
              </p:txBody>
            </p:sp>
          </p:grpSp>
          <p:sp>
            <p:nvSpPr>
              <p:cNvPr id="34" name="Овал 33">
                <a:extLst>
                  <a:ext uri="{FF2B5EF4-FFF2-40B4-BE49-F238E27FC236}">
                    <a16:creationId xmlns:a16="http://schemas.microsoft.com/office/drawing/2014/main" id="{0AC386F1-8F41-48CC-B8CC-73A19D619076}"/>
                  </a:ext>
                </a:extLst>
              </p:cNvPr>
              <p:cNvSpPr/>
              <p:nvPr/>
            </p:nvSpPr>
            <p:spPr>
              <a:xfrm>
                <a:off x="10956143" y="338835"/>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5" name="Овал 34">
                <a:extLst>
                  <a:ext uri="{FF2B5EF4-FFF2-40B4-BE49-F238E27FC236}">
                    <a16:creationId xmlns:a16="http://schemas.microsoft.com/office/drawing/2014/main" id="{3C4F9029-0EAF-4FE2-87B3-F27253F179B7}"/>
                  </a:ext>
                </a:extLst>
              </p:cNvPr>
              <p:cNvSpPr/>
              <p:nvPr/>
            </p:nvSpPr>
            <p:spPr>
              <a:xfrm>
                <a:off x="10956143" y="550739"/>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pic>
          <p:nvPicPr>
            <p:cNvPr id="31" name="Logo">
              <a:extLst>
                <a:ext uri="{FF2B5EF4-FFF2-40B4-BE49-F238E27FC236}">
                  <a16:creationId xmlns:a16="http://schemas.microsoft.com/office/drawing/2014/main" id="{74CB4546-F22D-48AF-81D7-2622E3892D8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297" y="-48996"/>
              <a:ext cx="1825998" cy="956274"/>
            </a:xfrm>
            <a:prstGeom prst="rect">
              <a:avLst/>
            </a:prstGeom>
          </p:spPr>
        </p:pic>
        <p:sp>
          <p:nvSpPr>
            <p:cNvPr id="32" name="Прямоугольник: скругленные углы 31">
              <a:extLst>
                <a:ext uri="{FF2B5EF4-FFF2-40B4-BE49-F238E27FC236}">
                  <a16:creationId xmlns:a16="http://schemas.microsoft.com/office/drawing/2014/main" id="{28FB101A-3A27-47D1-AAEC-AB43637A7AF8}"/>
                </a:ext>
              </a:extLst>
            </p:cNvPr>
            <p:cNvSpPr/>
            <p:nvPr/>
          </p:nvSpPr>
          <p:spPr>
            <a:xfrm>
              <a:off x="10923851" y="219075"/>
              <a:ext cx="1076062" cy="517554"/>
            </a:xfrm>
            <a:prstGeom prst="roundRect">
              <a:avLst>
                <a:gd name="adj" fmla="val 2755"/>
              </a:avLst>
            </a:prstGeom>
            <a:noFill/>
            <a:ln>
              <a:solidFill>
                <a:srgbClr val="2C64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38" name="TextBox">
            <a:extLst>
              <a:ext uri="{FF2B5EF4-FFF2-40B4-BE49-F238E27FC236}">
                <a16:creationId xmlns:a16="http://schemas.microsoft.com/office/drawing/2014/main" id="{924737F6-DD08-4BFB-9B4D-E9F502AE52BA}"/>
              </a:ext>
            </a:extLst>
          </p:cNvPr>
          <p:cNvSpPr txBox="1"/>
          <p:nvPr/>
        </p:nvSpPr>
        <p:spPr>
          <a:xfrm>
            <a:off x="1718479" y="58470"/>
            <a:ext cx="9110204" cy="677078"/>
          </a:xfrm>
          <a:prstGeom prst="rect">
            <a:avLst/>
          </a:prstGeom>
          <a:noFill/>
          <a:ln>
            <a:noFill/>
          </a:ln>
        </p:spPr>
        <p:txBody>
          <a:bodyPr spcFirstLastPara="1" wrap="square" lIns="91425" tIns="91425" rIns="91425" bIns="91425" anchor="t" anchorCtr="0">
            <a:spAutoFit/>
          </a:bodyPr>
          <a:lstStyle/>
          <a:p>
            <a:pPr lvl="0"/>
            <a:r>
              <a:rPr lang="uk-UA" sz="3200" b="1" dirty="0" smtClean="0">
                <a:solidFill>
                  <a:srgbClr val="0064E8"/>
                </a:solidFill>
                <a:latin typeface="Rubik" panose="02000604000000020004" pitchFamily="2" charset="-79"/>
                <a:cs typeface="Rubik" panose="02000604000000020004" pitchFamily="2" charset="-79"/>
                <a:sym typeface="Rubik"/>
              </a:rPr>
              <a:t>Управління психосоціальними ризиками</a:t>
            </a:r>
            <a:endParaRPr lang="uk-UA" sz="3200" b="1" dirty="0">
              <a:solidFill>
                <a:srgbClr val="0064E8"/>
              </a:solidFill>
              <a:latin typeface="Rubik" panose="02000604000000020004" pitchFamily="2" charset="-79"/>
              <a:cs typeface="Rubik" panose="02000604000000020004" pitchFamily="2" charset="-79"/>
              <a:sym typeface="Rubik"/>
            </a:endParaRPr>
          </a:p>
        </p:txBody>
      </p:sp>
      <p:sp>
        <p:nvSpPr>
          <p:cNvPr id="22" name="Прямоугольник: скругленные углы 21">
            <a:extLst>
              <a:ext uri="{FF2B5EF4-FFF2-40B4-BE49-F238E27FC236}">
                <a16:creationId xmlns:a16="http://schemas.microsoft.com/office/drawing/2014/main" id="{6067E332-B5FB-423F-9B58-E0F44B51CE7E}"/>
              </a:ext>
            </a:extLst>
          </p:cNvPr>
          <p:cNvSpPr/>
          <p:nvPr/>
        </p:nvSpPr>
        <p:spPr>
          <a:xfrm>
            <a:off x="155575" y="1041323"/>
            <a:ext cx="11893549" cy="5391227"/>
          </a:xfrm>
          <a:prstGeom prst="roundRect">
            <a:avLst>
              <a:gd name="adj" fmla="val 1155"/>
            </a:avLst>
          </a:prstGeom>
          <a:solidFill>
            <a:schemeClr val="bg1"/>
          </a:solidFill>
          <a:ln>
            <a:noFill/>
          </a:ln>
          <a:effectLst>
            <a:outerShdw blurRad="635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uk-UA" b="1" dirty="0">
                <a:latin typeface="Rubik" panose="02000604000000020004" pitchFamily="2" charset="-79"/>
                <a:cs typeface="Rubik" panose="02000604000000020004" pitchFamily="2" charset="-79"/>
              </a:rPr>
              <a:t>Попередній</a:t>
            </a:r>
            <a:endParaRPr lang="ru-RU" b="1" dirty="0">
              <a:latin typeface="Rubik" panose="02000604000000020004" pitchFamily="2" charset="-79"/>
              <a:cs typeface="Rubik" panose="02000604000000020004" pitchFamily="2" charset="-79"/>
            </a:endParaRPr>
          </a:p>
        </p:txBody>
      </p:sp>
      <p:pic>
        <p:nvPicPr>
          <p:cNvPr id="15" name="object 2">
            <a:extLst>
              <a:ext uri="{FF2B5EF4-FFF2-40B4-BE49-F238E27FC236}">
                <a16:creationId xmlns:a16="http://schemas.microsoft.com/office/drawing/2014/main" id="{5D302D1F-9CF5-4B4F-92AB-F417F3AC038A}"/>
              </a:ext>
            </a:extLst>
          </p:cNvPr>
          <p:cNvPicPr/>
          <p:nvPr/>
        </p:nvPicPr>
        <p:blipFill>
          <a:blip r:embed="rId5" cstate="print"/>
          <a:stretch>
            <a:fillRect/>
          </a:stretch>
        </p:blipFill>
        <p:spPr>
          <a:xfrm>
            <a:off x="468626" y="1544536"/>
            <a:ext cx="5229442" cy="4189514"/>
          </a:xfrm>
          <a:prstGeom prst="rect">
            <a:avLst/>
          </a:prstGeom>
        </p:spPr>
      </p:pic>
      <p:sp>
        <p:nvSpPr>
          <p:cNvPr id="16" name="Прямоугольник 15">
            <a:extLst>
              <a:ext uri="{FF2B5EF4-FFF2-40B4-BE49-F238E27FC236}">
                <a16:creationId xmlns:a16="http://schemas.microsoft.com/office/drawing/2014/main" id="{ECD85A98-68A0-41BB-A9EC-DDE77394BD12}"/>
              </a:ext>
            </a:extLst>
          </p:cNvPr>
          <p:cNvSpPr/>
          <p:nvPr/>
        </p:nvSpPr>
        <p:spPr>
          <a:xfrm>
            <a:off x="5582387" y="1040242"/>
            <a:ext cx="7143013" cy="4955203"/>
          </a:xfrm>
          <a:prstGeom prst="rect">
            <a:avLst/>
          </a:prstGeom>
        </p:spPr>
        <p:txBody>
          <a:bodyPr wrap="square">
            <a:spAutoFit/>
          </a:bodyPr>
          <a:lstStyle/>
          <a:p>
            <a:pPr marL="441325" marR="473075"/>
            <a:r>
              <a:rPr lang="uk-UA" sz="2000" b="1" dirty="0">
                <a:solidFill>
                  <a:srgbClr val="0064E8"/>
                </a:solidFill>
                <a:latin typeface="Open Sans" panose="020B0604020202020204" charset="0"/>
                <a:ea typeface="Open Sans" panose="020B0604020202020204" charset="0"/>
                <a:cs typeface="Open Sans" panose="020B0604020202020204" charset="0"/>
              </a:rPr>
              <a:t>Психосоціальні</a:t>
            </a:r>
            <a:r>
              <a:rPr lang="uk-UA" sz="2000" b="1" spc="-70" dirty="0">
                <a:solidFill>
                  <a:srgbClr val="0064E8"/>
                </a:solidFill>
                <a:latin typeface="Open Sans" panose="020B0604020202020204" charset="0"/>
                <a:ea typeface="Open Sans" panose="020B0604020202020204" charset="0"/>
                <a:cs typeface="Open Sans" panose="020B0604020202020204" charset="0"/>
              </a:rPr>
              <a:t> </a:t>
            </a:r>
            <a:r>
              <a:rPr lang="uk-UA" sz="2000" b="1" spc="-25" dirty="0">
                <a:solidFill>
                  <a:srgbClr val="0064E8"/>
                </a:solidFill>
                <a:latin typeface="Open Sans" panose="020B0604020202020204" charset="0"/>
                <a:ea typeface="Open Sans" panose="020B0604020202020204" charset="0"/>
                <a:cs typeface="Open Sans" panose="020B0604020202020204" charset="0"/>
              </a:rPr>
              <a:t>ризики</a:t>
            </a:r>
            <a:r>
              <a:rPr lang="uk-UA" sz="2000" spc="-70" dirty="0">
                <a:solidFill>
                  <a:srgbClr val="0064E8"/>
                </a:solidFill>
                <a:latin typeface="Open Sans" panose="020B0604020202020204" charset="0"/>
                <a:ea typeface="Open Sans" panose="020B0604020202020204" charset="0"/>
                <a:cs typeface="Open Sans" panose="020B0604020202020204" charset="0"/>
              </a:rPr>
              <a:t> </a:t>
            </a:r>
            <a:r>
              <a:rPr lang="uk-UA" sz="2000" dirty="0">
                <a:solidFill>
                  <a:srgbClr val="0064E8"/>
                </a:solidFill>
                <a:latin typeface="Open Sans" panose="020B0604020202020204" charset="0"/>
                <a:ea typeface="Open Sans" panose="020B0604020202020204" charset="0"/>
                <a:cs typeface="Open Sans" panose="020B0604020202020204" charset="0"/>
              </a:rPr>
              <a:t>-</a:t>
            </a:r>
            <a:r>
              <a:rPr lang="uk-UA" sz="2000" spc="-70" dirty="0">
                <a:solidFill>
                  <a:srgbClr val="0064E8"/>
                </a:solidFill>
                <a:latin typeface="Open Sans" panose="020B0604020202020204" charset="0"/>
                <a:ea typeface="Open Sans" panose="020B0604020202020204" charset="0"/>
                <a:cs typeface="Open Sans" panose="020B0604020202020204" charset="0"/>
              </a:rPr>
              <a:t> </a:t>
            </a:r>
            <a:r>
              <a:rPr lang="uk-UA" sz="2000" dirty="0">
                <a:solidFill>
                  <a:srgbClr val="0064E8"/>
                </a:solidFill>
                <a:latin typeface="Open Sans" panose="020B0604020202020204" charset="0"/>
                <a:ea typeface="Open Sans" panose="020B0604020202020204" charset="0"/>
                <a:cs typeface="Open Sans" panose="020B0604020202020204" charset="0"/>
              </a:rPr>
              <a:t>це</a:t>
            </a:r>
            <a:r>
              <a:rPr lang="uk-UA" sz="2000" spc="-65" dirty="0">
                <a:solidFill>
                  <a:srgbClr val="0064E8"/>
                </a:solidFill>
                <a:latin typeface="Open Sans" panose="020B0604020202020204" charset="0"/>
                <a:ea typeface="Open Sans" panose="020B0604020202020204" charset="0"/>
                <a:cs typeface="Open Sans" panose="020B0604020202020204" charset="0"/>
              </a:rPr>
              <a:t> </a:t>
            </a:r>
            <a:r>
              <a:rPr lang="uk-UA" sz="2000" dirty="0">
                <a:solidFill>
                  <a:srgbClr val="0064E8"/>
                </a:solidFill>
                <a:latin typeface="Open Sans" panose="020B0604020202020204" charset="0"/>
                <a:ea typeface="Open Sans" panose="020B0604020202020204" charset="0"/>
                <a:cs typeface="Open Sans" panose="020B0604020202020204" charset="0"/>
              </a:rPr>
              <a:t>фактори,</a:t>
            </a:r>
            <a:r>
              <a:rPr lang="uk-UA" sz="2000" spc="-70" dirty="0">
                <a:solidFill>
                  <a:srgbClr val="0064E8"/>
                </a:solidFill>
                <a:latin typeface="Open Sans" panose="020B0604020202020204" charset="0"/>
                <a:ea typeface="Open Sans" panose="020B0604020202020204" charset="0"/>
                <a:cs typeface="Open Sans" panose="020B0604020202020204" charset="0"/>
              </a:rPr>
              <a:t> </a:t>
            </a:r>
          </a:p>
          <a:p>
            <a:pPr marL="441325" marR="473075"/>
            <a:r>
              <a:rPr lang="uk-UA" sz="2000" spc="-25" dirty="0">
                <a:solidFill>
                  <a:srgbClr val="0064E8"/>
                </a:solidFill>
                <a:latin typeface="Open Sans" panose="020B0604020202020204" charset="0"/>
                <a:ea typeface="Open Sans" panose="020B0604020202020204" charset="0"/>
                <a:cs typeface="Open Sans" panose="020B0604020202020204" charset="0"/>
              </a:rPr>
              <a:t>які</a:t>
            </a:r>
            <a:r>
              <a:rPr lang="uk-UA" sz="2000" spc="-70" dirty="0">
                <a:solidFill>
                  <a:srgbClr val="0064E8"/>
                </a:solidFill>
                <a:latin typeface="Open Sans" panose="020B0604020202020204" charset="0"/>
                <a:ea typeface="Open Sans" panose="020B0604020202020204" charset="0"/>
                <a:cs typeface="Open Sans" panose="020B0604020202020204" charset="0"/>
              </a:rPr>
              <a:t> </a:t>
            </a:r>
            <a:r>
              <a:rPr lang="uk-UA" sz="2000" dirty="0">
                <a:solidFill>
                  <a:srgbClr val="0064E8"/>
                </a:solidFill>
                <a:latin typeface="Open Sans" panose="020B0604020202020204" charset="0"/>
                <a:ea typeface="Open Sans" panose="020B0604020202020204" charset="0"/>
                <a:cs typeface="Open Sans" panose="020B0604020202020204" charset="0"/>
              </a:rPr>
              <a:t>можуть</a:t>
            </a:r>
            <a:r>
              <a:rPr lang="uk-UA" sz="2000" spc="-70" dirty="0">
                <a:solidFill>
                  <a:srgbClr val="0064E8"/>
                </a:solidFill>
                <a:latin typeface="Open Sans" panose="020B0604020202020204" charset="0"/>
                <a:ea typeface="Open Sans" panose="020B0604020202020204" charset="0"/>
                <a:cs typeface="Open Sans" panose="020B0604020202020204" charset="0"/>
              </a:rPr>
              <a:t> </a:t>
            </a:r>
            <a:r>
              <a:rPr lang="uk-UA" sz="2000" spc="-10" dirty="0">
                <a:solidFill>
                  <a:srgbClr val="0064E8"/>
                </a:solidFill>
                <a:latin typeface="Open Sans" panose="020B0604020202020204" charset="0"/>
                <a:ea typeface="Open Sans" panose="020B0604020202020204" charset="0"/>
                <a:cs typeface="Open Sans" panose="020B0604020202020204" charset="0"/>
              </a:rPr>
              <a:t>викликати стрес</a:t>
            </a:r>
            <a:endParaRPr lang="uk-UA" sz="2000" dirty="0">
              <a:solidFill>
                <a:srgbClr val="0064E8"/>
              </a:solidFill>
              <a:latin typeface="Open Sans" panose="020B0604020202020204" charset="0"/>
              <a:ea typeface="Open Sans" panose="020B0604020202020204" charset="0"/>
              <a:cs typeface="Open Sans" panose="020B0604020202020204" charset="0"/>
            </a:endParaRPr>
          </a:p>
          <a:p>
            <a:endParaRPr lang="uk-UA" sz="1600" dirty="0">
              <a:latin typeface="Open Sans" panose="020B0604020202020204" charset="0"/>
              <a:ea typeface="Open Sans" panose="020B0604020202020204" charset="0"/>
              <a:cs typeface="Open Sans" panose="020B0604020202020204" charset="0"/>
            </a:endParaRPr>
          </a:p>
          <a:p>
            <a:pPr marL="441325" marR="961390"/>
            <a:r>
              <a:rPr lang="uk-UA" sz="2000" b="1" dirty="0" smtClean="0">
                <a:solidFill>
                  <a:schemeClr val="accent4"/>
                </a:solidFill>
                <a:latin typeface="Open Sans" panose="020B0604020202020204" charset="0"/>
                <a:ea typeface="Open Sans" panose="020B0604020202020204" charset="0"/>
                <a:cs typeface="Open Sans" panose="020B0604020202020204" charset="0"/>
              </a:rPr>
              <a:t>Відповідно </a:t>
            </a:r>
            <a:r>
              <a:rPr lang="uk-UA" sz="2000" b="1" dirty="0">
                <a:solidFill>
                  <a:schemeClr val="accent4"/>
                </a:solidFill>
                <a:latin typeface="Open Sans" panose="020B0604020202020204" charset="0"/>
                <a:ea typeface="Open Sans" panose="020B0604020202020204" charset="0"/>
                <a:cs typeface="Open Sans" panose="020B0604020202020204" charset="0"/>
              </a:rPr>
              <a:t>до стандарту </a:t>
            </a:r>
            <a:r>
              <a:rPr lang="en-US" sz="2000" b="1" dirty="0">
                <a:solidFill>
                  <a:schemeClr val="accent4"/>
                </a:solidFill>
                <a:latin typeface="Open Sans" panose="020B0604020202020204" charset="0"/>
                <a:ea typeface="Open Sans" panose="020B0604020202020204" charset="0"/>
                <a:cs typeface="Open Sans" panose="020B0604020202020204" charset="0"/>
              </a:rPr>
              <a:t>ISO </a:t>
            </a:r>
            <a:r>
              <a:rPr lang="en-US" sz="2000" b="1" dirty="0" smtClean="0">
                <a:solidFill>
                  <a:schemeClr val="accent4"/>
                </a:solidFill>
                <a:latin typeface="Open Sans" panose="020B0604020202020204" charset="0"/>
                <a:ea typeface="Open Sans" panose="020B0604020202020204" charset="0"/>
                <a:cs typeface="Open Sans" panose="020B0604020202020204" charset="0"/>
              </a:rPr>
              <a:t>45003:2021, </a:t>
            </a:r>
            <a:r>
              <a:rPr lang="uk-UA" sz="2000" b="1" dirty="0">
                <a:solidFill>
                  <a:schemeClr val="accent4"/>
                </a:solidFill>
                <a:latin typeface="Open Sans" panose="020B0604020202020204" charset="0"/>
                <a:ea typeface="Open Sans" panose="020B0604020202020204" charset="0"/>
                <a:cs typeface="Open Sans" panose="020B0604020202020204" charset="0"/>
              </a:rPr>
              <a:t>психосоціальні ризики – це будь-які ризики, пов’язані з небезпеками, що виникають у процесі організації роботи внаслідок соціальних факторів та аспектів робочого середовища й можуть завдати психологічної, соціальної чи фізичної шкоди.</a:t>
            </a:r>
            <a:endParaRPr lang="en-US" sz="2000" dirty="0">
              <a:solidFill>
                <a:srgbClr val="0064E8"/>
              </a:solidFill>
              <a:latin typeface="Open Sans" panose="020B0604020202020204" charset="0"/>
              <a:ea typeface="Open Sans" panose="020B0604020202020204" charset="0"/>
              <a:cs typeface="Open Sans" panose="020B0604020202020204" charset="0"/>
            </a:endParaRPr>
          </a:p>
          <a:p>
            <a:pPr marL="441325" marR="369570"/>
            <a:endParaRPr lang="uk-UA" sz="2000" spc="-114" dirty="0" smtClean="0">
              <a:solidFill>
                <a:srgbClr val="0064E8"/>
              </a:solidFill>
              <a:latin typeface="Open Sans" panose="020B0604020202020204" charset="0"/>
              <a:ea typeface="Open Sans" panose="020B0604020202020204" charset="0"/>
              <a:cs typeface="Open Sans" panose="020B0604020202020204" charset="0"/>
            </a:endParaRPr>
          </a:p>
          <a:p>
            <a:pPr marL="441325" marR="369570"/>
            <a:r>
              <a:rPr lang="uk-UA" sz="2000" spc="-114" dirty="0" smtClean="0">
                <a:solidFill>
                  <a:srgbClr val="0064E8"/>
                </a:solidFill>
                <a:latin typeface="Open Sans" panose="020B0604020202020204" charset="0"/>
                <a:ea typeface="Open Sans" panose="020B0604020202020204" charset="0"/>
                <a:cs typeface="Open Sans" panose="020B0604020202020204" charset="0"/>
              </a:rPr>
              <a:t>Їх</a:t>
            </a:r>
            <a:r>
              <a:rPr lang="uk-UA" sz="2000" spc="-60" dirty="0" smtClean="0">
                <a:solidFill>
                  <a:srgbClr val="0064E8"/>
                </a:solidFill>
                <a:latin typeface="Open Sans" panose="020B0604020202020204" charset="0"/>
                <a:ea typeface="Open Sans" panose="020B0604020202020204" charset="0"/>
                <a:cs typeface="Open Sans" panose="020B0604020202020204" charset="0"/>
              </a:rPr>
              <a:t> </a:t>
            </a:r>
            <a:r>
              <a:rPr lang="uk-UA" sz="2000" dirty="0">
                <a:solidFill>
                  <a:srgbClr val="0064E8"/>
                </a:solidFill>
                <a:latin typeface="Open Sans" panose="020B0604020202020204" charset="0"/>
                <a:ea typeface="Open Sans" panose="020B0604020202020204" charset="0"/>
                <a:cs typeface="Open Sans" panose="020B0604020202020204" charset="0"/>
              </a:rPr>
              <a:t>часто</a:t>
            </a:r>
            <a:r>
              <a:rPr lang="uk-UA" sz="2000" spc="-55" dirty="0">
                <a:solidFill>
                  <a:srgbClr val="0064E8"/>
                </a:solidFill>
                <a:latin typeface="Open Sans" panose="020B0604020202020204" charset="0"/>
                <a:ea typeface="Open Sans" panose="020B0604020202020204" charset="0"/>
                <a:cs typeface="Open Sans" panose="020B0604020202020204" charset="0"/>
              </a:rPr>
              <a:t> </a:t>
            </a:r>
            <a:r>
              <a:rPr lang="uk-UA" sz="2000" dirty="0">
                <a:solidFill>
                  <a:srgbClr val="0064E8"/>
                </a:solidFill>
                <a:latin typeface="Open Sans" panose="020B0604020202020204" charset="0"/>
                <a:ea typeface="Open Sans" panose="020B0604020202020204" charset="0"/>
                <a:cs typeface="Open Sans" panose="020B0604020202020204" charset="0"/>
              </a:rPr>
              <a:t>поділяють</a:t>
            </a:r>
            <a:r>
              <a:rPr lang="uk-UA" sz="2000" spc="-55" dirty="0">
                <a:solidFill>
                  <a:srgbClr val="0064E8"/>
                </a:solidFill>
                <a:latin typeface="Open Sans" panose="020B0604020202020204" charset="0"/>
                <a:ea typeface="Open Sans" panose="020B0604020202020204" charset="0"/>
                <a:cs typeface="Open Sans" panose="020B0604020202020204" charset="0"/>
              </a:rPr>
              <a:t> </a:t>
            </a:r>
            <a:r>
              <a:rPr lang="uk-UA" sz="2000" dirty="0">
                <a:solidFill>
                  <a:srgbClr val="0064E8"/>
                </a:solidFill>
                <a:latin typeface="Open Sans" panose="020B0604020202020204" charset="0"/>
                <a:ea typeface="Open Sans" panose="020B0604020202020204" charset="0"/>
                <a:cs typeface="Open Sans" panose="020B0604020202020204" charset="0"/>
              </a:rPr>
              <a:t>на</a:t>
            </a:r>
            <a:r>
              <a:rPr lang="uk-UA" sz="2000" spc="-55" dirty="0">
                <a:solidFill>
                  <a:srgbClr val="0064E8"/>
                </a:solidFill>
                <a:latin typeface="Open Sans" panose="020B0604020202020204" charset="0"/>
                <a:ea typeface="Open Sans" panose="020B0604020202020204" charset="0"/>
                <a:cs typeface="Open Sans" panose="020B0604020202020204" charset="0"/>
              </a:rPr>
              <a:t> </a:t>
            </a:r>
            <a:r>
              <a:rPr lang="uk-UA" sz="2000" dirty="0">
                <a:solidFill>
                  <a:srgbClr val="0064E8"/>
                </a:solidFill>
                <a:latin typeface="Open Sans" panose="020B0604020202020204" charset="0"/>
                <a:ea typeface="Open Sans" panose="020B0604020202020204" charset="0"/>
                <a:cs typeface="Open Sans" panose="020B0604020202020204" charset="0"/>
              </a:rPr>
              <a:t>дві</a:t>
            </a:r>
            <a:r>
              <a:rPr lang="uk-UA" sz="2000" spc="-55" dirty="0">
                <a:solidFill>
                  <a:srgbClr val="0064E8"/>
                </a:solidFill>
                <a:latin typeface="Open Sans" panose="020B0604020202020204" charset="0"/>
                <a:ea typeface="Open Sans" panose="020B0604020202020204" charset="0"/>
                <a:cs typeface="Open Sans" panose="020B0604020202020204" charset="0"/>
              </a:rPr>
              <a:t> </a:t>
            </a:r>
            <a:r>
              <a:rPr lang="uk-UA" sz="2000" spc="-65" dirty="0">
                <a:solidFill>
                  <a:srgbClr val="0064E8"/>
                </a:solidFill>
                <a:latin typeface="Open Sans" panose="020B0604020202020204" charset="0"/>
                <a:ea typeface="Open Sans" panose="020B0604020202020204" charset="0"/>
                <a:cs typeface="Open Sans" panose="020B0604020202020204" charset="0"/>
              </a:rPr>
              <a:t>групи:</a:t>
            </a:r>
            <a:r>
              <a:rPr lang="uk-UA" sz="2000" spc="-55" dirty="0">
                <a:solidFill>
                  <a:srgbClr val="0064E8"/>
                </a:solidFill>
                <a:latin typeface="Open Sans" panose="020B0604020202020204" charset="0"/>
                <a:ea typeface="Open Sans" panose="020B0604020202020204" charset="0"/>
                <a:cs typeface="Open Sans" panose="020B0604020202020204" charset="0"/>
              </a:rPr>
              <a:t> </a:t>
            </a:r>
          </a:p>
          <a:p>
            <a:pPr marL="441325" marR="369570"/>
            <a:r>
              <a:rPr lang="uk-UA" sz="2000" dirty="0" smtClean="0">
                <a:solidFill>
                  <a:srgbClr val="0064E8"/>
                </a:solidFill>
                <a:latin typeface="Open Sans" panose="020B0604020202020204" charset="0"/>
                <a:ea typeface="Open Sans" panose="020B0604020202020204" charset="0"/>
                <a:cs typeface="Open Sans" panose="020B0604020202020204" charset="0"/>
              </a:rPr>
              <a:t>«зміст</a:t>
            </a:r>
            <a:r>
              <a:rPr lang="uk-UA" sz="2000" spc="-55" dirty="0" smtClean="0">
                <a:solidFill>
                  <a:srgbClr val="0064E8"/>
                </a:solidFill>
                <a:latin typeface="Open Sans" panose="020B0604020202020204" charset="0"/>
                <a:ea typeface="Open Sans" panose="020B0604020202020204" charset="0"/>
                <a:cs typeface="Open Sans" panose="020B0604020202020204" charset="0"/>
              </a:rPr>
              <a:t> </a:t>
            </a:r>
            <a:r>
              <a:rPr lang="uk-UA" sz="2000" dirty="0" smtClean="0">
                <a:solidFill>
                  <a:srgbClr val="0064E8"/>
                </a:solidFill>
                <a:latin typeface="Open Sans" panose="020B0604020202020204" charset="0"/>
                <a:ea typeface="Open Sans" panose="020B0604020202020204" charset="0"/>
                <a:cs typeface="Open Sans" panose="020B0604020202020204" charset="0"/>
              </a:rPr>
              <a:t>роботи»</a:t>
            </a:r>
            <a:r>
              <a:rPr lang="uk-UA" sz="2000" spc="-60" dirty="0" smtClean="0">
                <a:solidFill>
                  <a:srgbClr val="0064E8"/>
                </a:solidFill>
                <a:latin typeface="Open Sans" panose="020B0604020202020204" charset="0"/>
                <a:ea typeface="Open Sans" panose="020B0604020202020204" charset="0"/>
                <a:cs typeface="Open Sans" panose="020B0604020202020204" charset="0"/>
              </a:rPr>
              <a:t> </a:t>
            </a:r>
            <a:r>
              <a:rPr lang="uk-UA" sz="2000" dirty="0">
                <a:solidFill>
                  <a:srgbClr val="0064E8"/>
                </a:solidFill>
                <a:latin typeface="Open Sans" panose="020B0604020202020204" charset="0"/>
                <a:ea typeface="Open Sans" panose="020B0604020202020204" charset="0"/>
                <a:cs typeface="Open Sans" panose="020B0604020202020204" charset="0"/>
              </a:rPr>
              <a:t>та</a:t>
            </a:r>
            <a:r>
              <a:rPr lang="uk-UA" sz="2000" spc="-55" dirty="0">
                <a:solidFill>
                  <a:srgbClr val="0064E8"/>
                </a:solidFill>
                <a:latin typeface="Open Sans" panose="020B0604020202020204" charset="0"/>
                <a:ea typeface="Open Sans" panose="020B0604020202020204" charset="0"/>
                <a:cs typeface="Open Sans" panose="020B0604020202020204" charset="0"/>
              </a:rPr>
              <a:t> </a:t>
            </a:r>
            <a:r>
              <a:rPr lang="uk-UA" sz="2000" spc="-10" dirty="0" smtClean="0">
                <a:solidFill>
                  <a:srgbClr val="0064E8"/>
                </a:solidFill>
                <a:latin typeface="Open Sans" panose="020B0604020202020204" charset="0"/>
                <a:ea typeface="Open Sans" panose="020B0604020202020204" charset="0"/>
                <a:cs typeface="Open Sans" panose="020B0604020202020204" charset="0"/>
              </a:rPr>
              <a:t>«контекст роботи»</a:t>
            </a:r>
          </a:p>
          <a:p>
            <a:pPr marL="441325" marR="369570"/>
            <a:endParaRPr lang="uk-UA" sz="2000" spc="-10" dirty="0">
              <a:solidFill>
                <a:srgbClr val="0064E8"/>
              </a:solidFill>
              <a:latin typeface="Open Sans" panose="020B0604020202020204" charset="0"/>
              <a:ea typeface="Open Sans" panose="020B0604020202020204" charset="0"/>
              <a:cs typeface="Open Sans" panose="020B0604020202020204" charset="0"/>
            </a:endParaRPr>
          </a:p>
          <a:p>
            <a:pPr marL="441325" marR="369570"/>
            <a:r>
              <a:rPr lang="ru-RU" sz="2000" dirty="0">
                <a:solidFill>
                  <a:srgbClr val="C00000"/>
                </a:solidFill>
                <a:latin typeface="Open Sans" panose="020B0604020202020204" charset="0"/>
                <a:ea typeface="Open Sans" panose="020B0604020202020204" charset="0"/>
                <a:cs typeface="Open Sans" panose="020B0604020202020204" charset="0"/>
              </a:rPr>
              <a:t>В 51,7 </a:t>
            </a:r>
            <a:r>
              <a:rPr lang="uk-UA" sz="2000" dirty="0" smtClean="0">
                <a:solidFill>
                  <a:srgbClr val="C00000"/>
                </a:solidFill>
                <a:latin typeface="Open Sans" panose="020B0604020202020204" charset="0"/>
                <a:ea typeface="Open Sans" panose="020B0604020202020204" charset="0"/>
                <a:cs typeface="Open Sans" panose="020B0604020202020204" charset="0"/>
              </a:rPr>
              <a:t>відсотках нещасних випадків у 2024 році причиною стали психосоціальні фактори</a:t>
            </a:r>
            <a:r>
              <a:rPr lang="ru-RU" sz="2000" dirty="0" smtClean="0">
                <a:solidFill>
                  <a:srgbClr val="C00000"/>
                </a:solidFill>
                <a:latin typeface="Open Sans" panose="020B0604020202020204" charset="0"/>
                <a:ea typeface="Open Sans" panose="020B0604020202020204" charset="0"/>
                <a:cs typeface="Open Sans" panose="020B0604020202020204" charset="0"/>
              </a:rPr>
              <a:t>.</a:t>
            </a:r>
            <a:endParaRPr lang="uk-UA" sz="2000" dirty="0">
              <a:solidFill>
                <a:srgbClr val="C00000"/>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497254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Группа 28">
            <a:extLst>
              <a:ext uri="{FF2B5EF4-FFF2-40B4-BE49-F238E27FC236}">
                <a16:creationId xmlns:a16="http://schemas.microsoft.com/office/drawing/2014/main" id="{F19EA0D7-E9E6-4262-8C91-ED517DC380C0}"/>
              </a:ext>
            </a:extLst>
          </p:cNvPr>
          <p:cNvGrpSpPr/>
          <p:nvPr/>
        </p:nvGrpSpPr>
        <p:grpSpPr>
          <a:xfrm>
            <a:off x="-18297" y="-48996"/>
            <a:ext cx="12327054" cy="956274"/>
            <a:chOff x="-18297" y="-48996"/>
            <a:chExt cx="12327054" cy="956274"/>
          </a:xfrm>
        </p:grpSpPr>
        <p:grpSp>
          <p:nvGrpSpPr>
            <p:cNvPr id="30" name="Группа 29">
              <a:extLst>
                <a:ext uri="{FF2B5EF4-FFF2-40B4-BE49-F238E27FC236}">
                  <a16:creationId xmlns:a16="http://schemas.microsoft.com/office/drawing/2014/main" id="{C386970C-1050-46D8-B845-21286A79892A}"/>
                </a:ext>
              </a:extLst>
            </p:cNvPr>
            <p:cNvGrpSpPr/>
            <p:nvPr/>
          </p:nvGrpSpPr>
          <p:grpSpPr>
            <a:xfrm>
              <a:off x="10989481" y="268158"/>
              <a:ext cx="1319276" cy="421934"/>
              <a:chOff x="10956143" y="253873"/>
              <a:chExt cx="1319276" cy="421934"/>
            </a:xfrm>
          </p:grpSpPr>
          <p:grpSp>
            <p:nvGrpSpPr>
              <p:cNvPr id="33" name="Группа 32">
                <a:extLst>
                  <a:ext uri="{FF2B5EF4-FFF2-40B4-BE49-F238E27FC236}">
                    <a16:creationId xmlns:a16="http://schemas.microsoft.com/office/drawing/2014/main" id="{BDBD8F49-80F2-48EB-8608-D95777088309}"/>
                  </a:ext>
                </a:extLst>
              </p:cNvPr>
              <p:cNvGrpSpPr/>
              <p:nvPr/>
            </p:nvGrpSpPr>
            <p:grpSpPr>
              <a:xfrm>
                <a:off x="10960219" y="253873"/>
                <a:ext cx="1315200" cy="421934"/>
                <a:chOff x="10470561" y="6300510"/>
                <a:chExt cx="1315200" cy="421934"/>
              </a:xfrm>
            </p:grpSpPr>
            <p:sp>
              <p:nvSpPr>
                <p:cNvPr id="36" name="TextBox 35">
                  <a:extLst>
                    <a:ext uri="{FF2B5EF4-FFF2-40B4-BE49-F238E27FC236}">
                      <a16:creationId xmlns:a16="http://schemas.microsoft.com/office/drawing/2014/main" id="{AB38817F-7248-4E28-A3F9-878AF1D70665}"/>
                    </a:ext>
                  </a:extLst>
                </p:cNvPr>
                <p:cNvSpPr txBox="1"/>
                <p:nvPr/>
              </p:nvSpPr>
              <p:spPr>
                <a:xfrm>
                  <a:off x="10474151" y="6300510"/>
                  <a:ext cx="1243210" cy="215444"/>
                </a:xfrm>
                <a:prstGeom prst="rect">
                  <a:avLst/>
                </a:prstGeom>
                <a:noFill/>
              </p:spPr>
              <p:txBody>
                <a:bodyPr wrap="square" rtlCol="0">
                  <a:spAutoFit/>
                </a:bodyPr>
                <a:lstStyle/>
                <a:p>
                  <a:r>
                    <a:rPr lang="en-US" sz="800" u="sng">
                      <a:solidFill>
                        <a:srgbClr val="2C64DF"/>
                      </a:solidFill>
                      <a:latin typeface="Rubik" panose="02000604000000020004" pitchFamily="2" charset="-79"/>
                      <a:cs typeface="Rubik" panose="02000604000000020004" pitchFamily="2" charset="-79"/>
                    </a:rPr>
                    <a:t>www.dsp.gov.ua</a:t>
                  </a:r>
                  <a:endParaRPr lang="LID4096" sz="800" u="sng">
                    <a:solidFill>
                      <a:srgbClr val="2C64DF"/>
                    </a:solidFill>
                    <a:latin typeface="Rubik" panose="02000604000000020004" pitchFamily="2" charset="-79"/>
                    <a:cs typeface="Rubik" panose="02000604000000020004" pitchFamily="2" charset="-79"/>
                  </a:endParaRPr>
                </a:p>
              </p:txBody>
            </p:sp>
            <p:sp>
              <p:nvSpPr>
                <p:cNvPr id="37" name="TextBox 36">
                  <a:extLst>
                    <a:ext uri="{FF2B5EF4-FFF2-40B4-BE49-F238E27FC236}">
                      <a16:creationId xmlns:a16="http://schemas.microsoft.com/office/drawing/2014/main" id="{5BDCF1BD-0AF8-443B-84A1-3C57CC5C5B00}"/>
                    </a:ext>
                  </a:extLst>
                </p:cNvPr>
                <p:cNvSpPr txBox="1"/>
                <p:nvPr/>
              </p:nvSpPr>
              <p:spPr>
                <a:xfrm>
                  <a:off x="10470561" y="6507000"/>
                  <a:ext cx="1315200" cy="215444"/>
                </a:xfrm>
                <a:prstGeom prst="rect">
                  <a:avLst/>
                </a:prstGeom>
                <a:noFill/>
              </p:spPr>
              <p:txBody>
                <a:bodyPr wrap="square" rtlCol="0">
                  <a:spAutoFit/>
                </a:bodyPr>
                <a:lstStyle/>
                <a:p>
                  <a:r>
                    <a:rPr lang="en-US" sz="800" u="sng">
                      <a:solidFill>
                        <a:srgbClr val="2C64DF"/>
                      </a:solidFill>
                      <a:latin typeface="Rubik" panose="02000604000000020004" pitchFamily="2" charset="-79"/>
                      <a:cs typeface="Rubik" panose="02000604000000020004" pitchFamily="2" charset="-79"/>
                    </a:rPr>
                    <a:t>www.pratsia.in.ua</a:t>
                  </a:r>
                  <a:endParaRPr lang="LID4096" sz="800" u="sng">
                    <a:solidFill>
                      <a:srgbClr val="2C64DF"/>
                    </a:solidFill>
                    <a:latin typeface="Rubik" panose="02000604000000020004" pitchFamily="2" charset="-79"/>
                    <a:cs typeface="Rubik" panose="02000604000000020004" pitchFamily="2" charset="-79"/>
                  </a:endParaRPr>
                </a:p>
              </p:txBody>
            </p:sp>
          </p:grpSp>
          <p:sp>
            <p:nvSpPr>
              <p:cNvPr id="34" name="Овал 33">
                <a:extLst>
                  <a:ext uri="{FF2B5EF4-FFF2-40B4-BE49-F238E27FC236}">
                    <a16:creationId xmlns:a16="http://schemas.microsoft.com/office/drawing/2014/main" id="{0AC386F1-8F41-48CC-B8CC-73A19D619076}"/>
                  </a:ext>
                </a:extLst>
              </p:cNvPr>
              <p:cNvSpPr/>
              <p:nvPr/>
            </p:nvSpPr>
            <p:spPr>
              <a:xfrm>
                <a:off x="10956143" y="338835"/>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5" name="Овал 34">
                <a:extLst>
                  <a:ext uri="{FF2B5EF4-FFF2-40B4-BE49-F238E27FC236}">
                    <a16:creationId xmlns:a16="http://schemas.microsoft.com/office/drawing/2014/main" id="{3C4F9029-0EAF-4FE2-87B3-F27253F179B7}"/>
                  </a:ext>
                </a:extLst>
              </p:cNvPr>
              <p:cNvSpPr/>
              <p:nvPr/>
            </p:nvSpPr>
            <p:spPr>
              <a:xfrm>
                <a:off x="10956143" y="550739"/>
                <a:ext cx="69140" cy="69140"/>
              </a:xfrm>
              <a:prstGeom prst="ellipse">
                <a:avLst/>
              </a:prstGeom>
              <a:solidFill>
                <a:srgbClr val="FFC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pic>
          <p:nvPicPr>
            <p:cNvPr id="31" name="Logo">
              <a:extLst>
                <a:ext uri="{FF2B5EF4-FFF2-40B4-BE49-F238E27FC236}">
                  <a16:creationId xmlns:a16="http://schemas.microsoft.com/office/drawing/2014/main" id="{74CB4546-F22D-48AF-81D7-2622E3892D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297" y="-48996"/>
              <a:ext cx="1825998" cy="956274"/>
            </a:xfrm>
            <a:prstGeom prst="rect">
              <a:avLst/>
            </a:prstGeom>
          </p:spPr>
        </p:pic>
        <p:sp>
          <p:nvSpPr>
            <p:cNvPr id="32" name="Прямоугольник: скругленные углы 31">
              <a:extLst>
                <a:ext uri="{FF2B5EF4-FFF2-40B4-BE49-F238E27FC236}">
                  <a16:creationId xmlns:a16="http://schemas.microsoft.com/office/drawing/2014/main" id="{28FB101A-3A27-47D1-AAEC-AB43637A7AF8}"/>
                </a:ext>
              </a:extLst>
            </p:cNvPr>
            <p:cNvSpPr/>
            <p:nvPr/>
          </p:nvSpPr>
          <p:spPr>
            <a:xfrm>
              <a:off x="10923851" y="219075"/>
              <a:ext cx="1076062" cy="517554"/>
            </a:xfrm>
            <a:prstGeom prst="roundRect">
              <a:avLst>
                <a:gd name="adj" fmla="val 2755"/>
              </a:avLst>
            </a:prstGeom>
            <a:noFill/>
            <a:ln>
              <a:solidFill>
                <a:srgbClr val="2C64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38" name="TextBox">
            <a:extLst>
              <a:ext uri="{FF2B5EF4-FFF2-40B4-BE49-F238E27FC236}">
                <a16:creationId xmlns:a16="http://schemas.microsoft.com/office/drawing/2014/main" id="{924737F6-DD08-4BFB-9B4D-E9F502AE52BA}"/>
              </a:ext>
            </a:extLst>
          </p:cNvPr>
          <p:cNvSpPr txBox="1"/>
          <p:nvPr/>
        </p:nvSpPr>
        <p:spPr>
          <a:xfrm>
            <a:off x="1718479" y="145560"/>
            <a:ext cx="9110204" cy="523190"/>
          </a:xfrm>
          <a:prstGeom prst="rect">
            <a:avLst/>
          </a:prstGeom>
          <a:noFill/>
          <a:ln>
            <a:noFill/>
          </a:ln>
        </p:spPr>
        <p:txBody>
          <a:bodyPr spcFirstLastPara="1" wrap="square" lIns="91425" tIns="91425" rIns="91425" bIns="91425" anchor="t" anchorCtr="0">
            <a:spAutoFit/>
          </a:bodyPr>
          <a:lstStyle/>
          <a:p>
            <a:pPr lvl="0"/>
            <a:r>
              <a:rPr lang="uk-UA" sz="2200" b="1" dirty="0" smtClean="0">
                <a:solidFill>
                  <a:srgbClr val="0064E8"/>
                </a:solidFill>
                <a:latin typeface="Rubik" panose="02000604000000020004" pitchFamily="2" charset="-79"/>
                <a:cs typeface="Rubik" panose="02000604000000020004" pitchFamily="2" charset="-79"/>
                <a:sym typeface="Rubik"/>
              </a:rPr>
              <a:t>Втручання для подолання стресу, пов’язаного з роботою</a:t>
            </a:r>
            <a:endParaRPr lang="uk-UA" sz="2200" b="1" dirty="0">
              <a:solidFill>
                <a:srgbClr val="0064E8"/>
              </a:solidFill>
              <a:latin typeface="Rubik" panose="02000604000000020004" pitchFamily="2" charset="-79"/>
              <a:cs typeface="Rubik" panose="02000604000000020004" pitchFamily="2" charset="-79"/>
              <a:sym typeface="Rubik"/>
            </a:endParaRPr>
          </a:p>
        </p:txBody>
      </p:sp>
      <p:pic>
        <p:nvPicPr>
          <p:cNvPr id="21" name="Рисунок 20">
            <a:extLst>
              <a:ext uri="{FF2B5EF4-FFF2-40B4-BE49-F238E27FC236}">
                <a16:creationId xmlns:a16="http://schemas.microsoft.com/office/drawing/2014/main" id="{B66CC126-621F-4800-9D04-9E4405F6DCC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6682" y="4246348"/>
            <a:ext cx="6143134" cy="1504421"/>
          </a:xfrm>
          <a:prstGeom prst="rect">
            <a:avLst/>
          </a:prstGeom>
        </p:spPr>
      </p:pic>
      <p:pic>
        <p:nvPicPr>
          <p:cNvPr id="22" name="Рисунок 21">
            <a:extLst>
              <a:ext uri="{FF2B5EF4-FFF2-40B4-BE49-F238E27FC236}">
                <a16:creationId xmlns:a16="http://schemas.microsoft.com/office/drawing/2014/main" id="{90870D82-90D5-4C13-AF1A-BBD5328935C6}"/>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159757" y="2710671"/>
            <a:ext cx="4056985" cy="1341293"/>
          </a:xfrm>
          <a:prstGeom prst="rect">
            <a:avLst/>
          </a:prstGeom>
        </p:spPr>
      </p:pic>
      <p:pic>
        <p:nvPicPr>
          <p:cNvPr id="23" name="Рисунок 22">
            <a:extLst>
              <a:ext uri="{FF2B5EF4-FFF2-40B4-BE49-F238E27FC236}">
                <a16:creationId xmlns:a16="http://schemas.microsoft.com/office/drawing/2014/main" id="{7C5ED743-9683-4F76-B6EF-E7C0FF36A717}"/>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2208073" y="958050"/>
            <a:ext cx="1960352" cy="1522398"/>
          </a:xfrm>
          <a:prstGeom prst="rect">
            <a:avLst/>
          </a:prstGeom>
        </p:spPr>
      </p:pic>
      <p:sp>
        <p:nvSpPr>
          <p:cNvPr id="24" name="TextBox 23">
            <a:extLst>
              <a:ext uri="{FF2B5EF4-FFF2-40B4-BE49-F238E27FC236}">
                <a16:creationId xmlns:a16="http://schemas.microsoft.com/office/drawing/2014/main" id="{95DC19BD-025A-4645-80EE-21CBD2F853F7}"/>
              </a:ext>
            </a:extLst>
          </p:cNvPr>
          <p:cNvSpPr txBox="1"/>
          <p:nvPr/>
        </p:nvSpPr>
        <p:spPr>
          <a:xfrm>
            <a:off x="2358419" y="4860059"/>
            <a:ext cx="1659661" cy="276999"/>
          </a:xfrm>
          <a:prstGeom prst="rect">
            <a:avLst/>
          </a:prstGeom>
          <a:noFill/>
        </p:spPr>
        <p:txBody>
          <a:bodyPr wrap="square" rtlCol="0">
            <a:spAutoFit/>
          </a:bodyPr>
          <a:lstStyle/>
          <a:p>
            <a:pPr algn="ctr" defTabSz="685784"/>
            <a:r>
              <a:rPr lang="uk-UA" sz="1200" b="1" dirty="0">
                <a:solidFill>
                  <a:srgbClr val="FFFFFF"/>
                </a:solidFill>
                <a:latin typeface="Rubik" panose="02000604000000020004" pitchFamily="2" charset="-79"/>
                <a:ea typeface="Open Sans" panose="020B0604020202020204" charset="0"/>
                <a:cs typeface="Rubik" panose="02000604000000020004" pitchFamily="2" charset="-79"/>
              </a:rPr>
              <a:t>Проактивний</a:t>
            </a:r>
          </a:p>
        </p:txBody>
      </p:sp>
      <p:sp>
        <p:nvSpPr>
          <p:cNvPr id="25" name="TextBox 24">
            <a:extLst>
              <a:ext uri="{FF2B5EF4-FFF2-40B4-BE49-F238E27FC236}">
                <a16:creationId xmlns:a16="http://schemas.microsoft.com/office/drawing/2014/main" id="{92001E1A-EB0A-4632-BE6E-A0A5BFFB5D51}"/>
              </a:ext>
            </a:extLst>
          </p:cNvPr>
          <p:cNvSpPr txBox="1"/>
          <p:nvPr/>
        </p:nvSpPr>
        <p:spPr>
          <a:xfrm>
            <a:off x="2616749" y="3242818"/>
            <a:ext cx="1143000" cy="276999"/>
          </a:xfrm>
          <a:prstGeom prst="rect">
            <a:avLst/>
          </a:prstGeom>
          <a:noFill/>
        </p:spPr>
        <p:txBody>
          <a:bodyPr wrap="square" rtlCol="0">
            <a:spAutoFit/>
          </a:bodyPr>
          <a:lstStyle/>
          <a:p>
            <a:pPr algn="ctr" defTabSz="685784"/>
            <a:r>
              <a:rPr lang="uk-UA" sz="1200" b="1" dirty="0">
                <a:solidFill>
                  <a:srgbClr val="002060"/>
                </a:solidFill>
                <a:latin typeface="Rubik" panose="02000604000000020004" pitchFamily="2" charset="-79"/>
                <a:ea typeface="Open Sans" panose="020B0604020202020204" charset="0"/>
                <a:cs typeface="Rubik" panose="02000604000000020004" pitchFamily="2" charset="-79"/>
              </a:rPr>
              <a:t>Захисний</a:t>
            </a:r>
          </a:p>
        </p:txBody>
      </p:sp>
      <p:sp>
        <p:nvSpPr>
          <p:cNvPr id="26" name="TextBox 25">
            <a:extLst>
              <a:ext uri="{FF2B5EF4-FFF2-40B4-BE49-F238E27FC236}">
                <a16:creationId xmlns:a16="http://schemas.microsoft.com/office/drawing/2014/main" id="{22BA8E69-C10D-45F8-80FF-71A06755BFA9}"/>
              </a:ext>
            </a:extLst>
          </p:cNvPr>
          <p:cNvSpPr txBox="1"/>
          <p:nvPr/>
        </p:nvSpPr>
        <p:spPr>
          <a:xfrm>
            <a:off x="2625409" y="1685525"/>
            <a:ext cx="1125681" cy="276999"/>
          </a:xfrm>
          <a:prstGeom prst="rect">
            <a:avLst/>
          </a:prstGeom>
          <a:noFill/>
        </p:spPr>
        <p:txBody>
          <a:bodyPr wrap="square" rtlCol="0">
            <a:spAutoFit/>
          </a:bodyPr>
          <a:lstStyle/>
          <a:p>
            <a:pPr algn="ctr" defTabSz="685784"/>
            <a:r>
              <a:rPr lang="uk-UA" sz="1200" b="1" dirty="0">
                <a:latin typeface="Rubik" panose="02000604000000020004" pitchFamily="2" charset="-79"/>
                <a:cs typeface="Rubik" panose="02000604000000020004" pitchFamily="2" charset="-79"/>
              </a:rPr>
              <a:t>Реактивний </a:t>
            </a:r>
          </a:p>
        </p:txBody>
      </p:sp>
      <p:sp>
        <p:nvSpPr>
          <p:cNvPr id="27" name="Стрелка влево 45">
            <a:extLst>
              <a:ext uri="{FF2B5EF4-FFF2-40B4-BE49-F238E27FC236}">
                <a16:creationId xmlns:a16="http://schemas.microsoft.com/office/drawing/2014/main" id="{BB62EFFA-01FF-4F96-86B6-27892F783850}"/>
              </a:ext>
            </a:extLst>
          </p:cNvPr>
          <p:cNvSpPr/>
          <p:nvPr/>
        </p:nvSpPr>
        <p:spPr>
          <a:xfrm>
            <a:off x="6229842" y="4096290"/>
            <a:ext cx="5692702" cy="1664004"/>
          </a:xfrm>
          <a:prstGeom prst="leftArrow">
            <a:avLst/>
          </a:prstGeom>
          <a:solidFill>
            <a:srgbClr val="0064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4"/>
            <a:r>
              <a:rPr lang="uk-UA" sz="1600" dirty="0">
                <a:solidFill>
                  <a:srgbClr val="FFFFFF"/>
                </a:solidFill>
                <a:latin typeface="Rubik" panose="02000604000000020004" pitchFamily="2" charset="-79"/>
                <a:ea typeface="Open Sans" panose="020B0604020202020204" charset="0"/>
                <a:cs typeface="Rubik" panose="02000604000000020004" pitchFamily="2" charset="-79"/>
              </a:rPr>
              <a:t>Дії, спрямовані на зміну або усунення джерел стресу (психосоціальних ризиків) на робочому місці</a:t>
            </a:r>
          </a:p>
        </p:txBody>
      </p:sp>
      <p:sp>
        <p:nvSpPr>
          <p:cNvPr id="28" name="Стрелка влево 46">
            <a:extLst>
              <a:ext uri="{FF2B5EF4-FFF2-40B4-BE49-F238E27FC236}">
                <a16:creationId xmlns:a16="http://schemas.microsoft.com/office/drawing/2014/main" id="{B6FCCBA3-C218-4614-A01B-589EDA630CD8}"/>
              </a:ext>
            </a:extLst>
          </p:cNvPr>
          <p:cNvSpPr/>
          <p:nvPr/>
        </p:nvSpPr>
        <p:spPr>
          <a:xfrm>
            <a:off x="5496842" y="2462539"/>
            <a:ext cx="6425702" cy="1588068"/>
          </a:xfrm>
          <a:prstGeom prst="leftArrow">
            <a:avLst/>
          </a:prstGeom>
          <a:solidFill>
            <a:srgbClr val="0064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4"/>
            <a:r>
              <a:rPr lang="uk-UA" sz="1600" dirty="0">
                <a:solidFill>
                  <a:srgbClr val="FFFF00"/>
                </a:solidFill>
                <a:latin typeface="Rubik" panose="02000604000000020004" pitchFamily="2" charset="-79"/>
                <a:ea typeface="Open Sans" panose="020B0604020202020204" charset="0"/>
                <a:cs typeface="Rubik" panose="02000604000000020004" pitchFamily="2" charset="-79"/>
              </a:rPr>
              <a:t>Покращення виявлення стресу та підвищення здатності працівників справлятися зі стресовими ситуаціями</a:t>
            </a:r>
          </a:p>
        </p:txBody>
      </p:sp>
      <p:sp>
        <p:nvSpPr>
          <p:cNvPr id="39" name="Стрелка влево 48">
            <a:extLst>
              <a:ext uri="{FF2B5EF4-FFF2-40B4-BE49-F238E27FC236}">
                <a16:creationId xmlns:a16="http://schemas.microsoft.com/office/drawing/2014/main" id="{D4EA0795-AAEF-4A0D-89AF-0E2A1552B664}"/>
              </a:ext>
            </a:extLst>
          </p:cNvPr>
          <p:cNvSpPr/>
          <p:nvPr/>
        </p:nvSpPr>
        <p:spPr>
          <a:xfrm>
            <a:off x="4504710" y="1093748"/>
            <a:ext cx="7417834" cy="1251002"/>
          </a:xfrm>
          <a:prstGeom prst="leftArrow">
            <a:avLst/>
          </a:prstGeom>
          <a:solidFill>
            <a:srgbClr val="0064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4"/>
            <a:r>
              <a:rPr lang="uk-UA" sz="1600" dirty="0">
                <a:solidFill>
                  <a:srgbClr val="FF0000"/>
                </a:solidFill>
                <a:latin typeface="Rubik" panose="02000604000000020004" pitchFamily="2" charset="-79"/>
                <a:ea typeface="Open Sans" panose="020B0604020202020204" charset="0"/>
                <a:cs typeface="Rubik" panose="02000604000000020004" pitchFamily="2" charset="-79"/>
              </a:rPr>
              <a:t>Лікування</a:t>
            </a:r>
          </a:p>
        </p:txBody>
      </p:sp>
    </p:spTree>
    <p:extLst>
      <p:ext uri="{BB962C8B-B14F-4D97-AF65-F5344CB8AC3E}">
        <p14:creationId xmlns:p14="http://schemas.microsoft.com/office/powerpoint/2010/main" val="846446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387471"/>
            <a:ext cx="91059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Зміна істотних умов праці</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sp>
        <p:nvSpPr>
          <p:cNvPr id="3" name="Прямоугольник 2"/>
          <p:cNvSpPr/>
          <p:nvPr/>
        </p:nvSpPr>
        <p:spPr>
          <a:xfrm>
            <a:off x="1066801" y="1174009"/>
            <a:ext cx="10725508" cy="4524315"/>
          </a:xfrm>
          <a:prstGeom prst="rect">
            <a:avLst/>
          </a:prstGeom>
        </p:spPr>
        <p:txBody>
          <a:bodyPr wrap="square">
            <a:spAutoFit/>
          </a:bodyPr>
          <a:lstStyle/>
          <a:p>
            <a:pPr lvl="0"/>
            <a:r>
              <a:rPr lang="uk-UA" dirty="0">
                <a:solidFill>
                  <a:srgbClr val="3F81EE">
                    <a:lumMod val="50000"/>
                  </a:srgbClr>
                </a:solidFill>
                <a:latin typeface="Open Sans" panose="020B0604020202020204" charset="0"/>
                <a:ea typeface="Open Sans" panose="020B0604020202020204" charset="0"/>
                <a:cs typeface="Open Sans" panose="020B0604020202020204" charset="0"/>
              </a:rPr>
              <a:t>У період дії воєнного стану повідомлення працівника </a:t>
            </a:r>
            <a:r>
              <a:rPr lang="uk-UA" b="1" dirty="0">
                <a:solidFill>
                  <a:srgbClr val="3F81EE">
                    <a:lumMod val="50000"/>
                  </a:srgbClr>
                </a:solidFill>
                <a:latin typeface="Open Sans" panose="020B0604020202020204" charset="0"/>
                <a:ea typeface="Open Sans" panose="020B0604020202020204" charset="0"/>
                <a:cs typeface="Open Sans" panose="020B0604020202020204" charset="0"/>
              </a:rPr>
              <a:t>про зміну істотних умов праці та зміну умов оплати праці</a:t>
            </a:r>
            <a:r>
              <a:rPr lang="uk-UA" dirty="0">
                <a:solidFill>
                  <a:srgbClr val="3F81EE">
                    <a:lumMod val="50000"/>
                  </a:srgbClr>
                </a:solidFill>
                <a:latin typeface="Open Sans" panose="020B0604020202020204" charset="0"/>
                <a:ea typeface="Open Sans" panose="020B0604020202020204" charset="0"/>
                <a:cs typeface="Open Sans" panose="020B0604020202020204" charset="0"/>
              </a:rPr>
              <a:t>, передбачених частиною третьою статті 32 та статтею 103 Кодексу законів про працю України, здійснюється не пізніш як до запровадження таких </a:t>
            </a:r>
            <a:r>
              <a:rPr lang="uk-UA" dirty="0" smtClean="0">
                <a:solidFill>
                  <a:srgbClr val="3F81EE">
                    <a:lumMod val="50000"/>
                  </a:srgbClr>
                </a:solidFill>
                <a:latin typeface="Open Sans" panose="020B0604020202020204" charset="0"/>
                <a:ea typeface="Open Sans" panose="020B0604020202020204" charset="0"/>
                <a:cs typeface="Open Sans" panose="020B0604020202020204" charset="0"/>
              </a:rPr>
              <a:t>умов (стаття 3 ЗУ № 2136).</a:t>
            </a:r>
          </a:p>
          <a:p>
            <a:pPr lvl="0"/>
            <a:endParaRPr lang="uk-UA" dirty="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b="1" dirty="0">
                <a:solidFill>
                  <a:srgbClr val="3F81EE">
                    <a:lumMod val="50000"/>
                  </a:srgbClr>
                </a:solidFill>
                <a:latin typeface="Open Sans" panose="020B0604020202020204" charset="0"/>
                <a:ea typeface="Open Sans" panose="020B0604020202020204" charset="0"/>
                <a:cs typeface="Open Sans" panose="020B0604020202020204" charset="0"/>
              </a:rPr>
              <a:t>У зв'язку із змінами в організації виробництва і праці</a:t>
            </a:r>
            <a:r>
              <a:rPr lang="uk-UA" dirty="0">
                <a:solidFill>
                  <a:srgbClr val="3F81EE">
                    <a:lumMod val="50000"/>
                  </a:srgbClr>
                </a:solidFill>
                <a:latin typeface="Open Sans" panose="020B0604020202020204" charset="0"/>
                <a:ea typeface="Open Sans" panose="020B0604020202020204" charset="0"/>
                <a:cs typeface="Open Sans" panose="020B0604020202020204" charset="0"/>
              </a:rPr>
              <a:t> допускається зміна істотних умов праці при продовженні роботи за тією ж спеціальністю, кваліфікацією чи посадою. Про зміну істотних умов праці - систем та розмірів оплати праці, пільг, режиму роботи, встановлення або скасування неповного робочого часу, суміщення професій, зміну розрядів і найменування посад та інших - працівник повинен бути повідомлений не пізніше ніж за два місяці</a:t>
            </a:r>
            <a:r>
              <a:rPr lang="uk-UA" dirty="0" smtClean="0">
                <a:solidFill>
                  <a:srgbClr val="3F81EE">
                    <a:lumMod val="50000"/>
                  </a:srgbClr>
                </a:solidFill>
                <a:latin typeface="Open Sans" panose="020B0604020202020204" charset="0"/>
                <a:ea typeface="Open Sans" panose="020B0604020202020204" charset="0"/>
                <a:cs typeface="Open Sans" panose="020B0604020202020204" charset="0"/>
              </a:rPr>
              <a:t>.</a:t>
            </a:r>
          </a:p>
          <a:p>
            <a:pPr lvl="0"/>
            <a:endParaRPr lang="uk-UA" dirty="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dirty="0" smtClean="0">
                <a:solidFill>
                  <a:srgbClr val="3F81EE">
                    <a:lumMod val="50000"/>
                  </a:srgbClr>
                </a:solidFill>
                <a:latin typeface="Open Sans" panose="020B0604020202020204" charset="0"/>
                <a:ea typeface="Open Sans" panose="020B0604020202020204" charset="0"/>
                <a:cs typeface="Open Sans" panose="020B0604020202020204" charset="0"/>
              </a:rPr>
              <a:t>Якщо колишні істотні умови праці не може бути збережено, а працівник не згоден на продовження роботи в нових умовах, то </a:t>
            </a:r>
            <a:r>
              <a:rPr lang="uk-UA" b="1" dirty="0" smtClean="0">
                <a:solidFill>
                  <a:srgbClr val="3F81EE">
                    <a:lumMod val="50000"/>
                  </a:srgbClr>
                </a:solidFill>
                <a:latin typeface="Open Sans" panose="020B0604020202020204" charset="0"/>
                <a:ea typeface="Open Sans" panose="020B0604020202020204" charset="0"/>
                <a:cs typeface="Open Sans" panose="020B0604020202020204" charset="0"/>
              </a:rPr>
              <a:t>трудовий договір припиняється </a:t>
            </a:r>
            <a:r>
              <a:rPr lang="uk-UA" dirty="0" smtClean="0">
                <a:solidFill>
                  <a:srgbClr val="3F81EE">
                    <a:lumMod val="50000"/>
                  </a:srgbClr>
                </a:solidFill>
                <a:latin typeface="Open Sans" panose="020B0604020202020204" charset="0"/>
                <a:ea typeface="Open Sans" panose="020B0604020202020204" charset="0"/>
                <a:cs typeface="Open Sans" panose="020B0604020202020204" charset="0"/>
              </a:rPr>
              <a:t>за пунктом 6 статті 36 КЗпП</a:t>
            </a:r>
            <a:r>
              <a:rPr lang="ru-RU" dirty="0" smtClean="0">
                <a:solidFill>
                  <a:srgbClr val="3F81EE">
                    <a:lumMod val="50000"/>
                  </a:srgbClr>
                </a:solidFill>
                <a:latin typeface="Open Sans" panose="020B0604020202020204" charset="0"/>
                <a:ea typeface="Open Sans" panose="020B0604020202020204" charset="0"/>
                <a:cs typeface="Open Sans" panose="020B0604020202020204" charset="0"/>
              </a:rPr>
              <a:t>.</a:t>
            </a:r>
          </a:p>
          <a:p>
            <a:pPr lvl="0"/>
            <a:endParaRPr lang="ru-RU" dirty="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dirty="0">
                <a:solidFill>
                  <a:srgbClr val="3F81EE">
                    <a:lumMod val="50000"/>
                  </a:srgbClr>
                </a:solidFill>
                <a:latin typeface="Open Sans" panose="020B0604020202020204" charset="0"/>
                <a:ea typeface="Open Sans" panose="020B0604020202020204" charset="0"/>
                <a:cs typeface="Open Sans" panose="020B0604020202020204" charset="0"/>
              </a:rPr>
              <a:t>Про нові або зміну діючих умов оплати праці в бік погіршення роботодавець повинен повідомити працівника не пізніш як за два місяці до їх запровадження або зміни.</a:t>
            </a:r>
          </a:p>
        </p:txBody>
      </p:sp>
    </p:spTree>
    <p:extLst>
      <p:ext uri="{BB962C8B-B14F-4D97-AF65-F5344CB8AC3E}">
        <p14:creationId xmlns:p14="http://schemas.microsoft.com/office/powerpoint/2010/main" val="27097036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171643" y="334190"/>
            <a:ext cx="9753600" cy="584775"/>
          </a:xfrm>
          <a:prstGeom prst="rect">
            <a:avLst/>
          </a:prstGeom>
          <a:noFill/>
        </p:spPr>
        <p:txBody>
          <a:bodyPr wrap="square" rtlCol="0">
            <a:spAutoFit/>
          </a:bodyPr>
          <a:lstStyle/>
          <a:p>
            <a:r>
              <a:rPr lang="uk-UA" sz="3200" b="1" dirty="0">
                <a:solidFill>
                  <a:schemeClr val="accent1">
                    <a:lumMod val="50000"/>
                  </a:schemeClr>
                </a:solidFill>
                <a:latin typeface="Open Sans" panose="020B0604020202020204" charset="0"/>
                <a:ea typeface="Open Sans" panose="020B0604020202020204" charset="0"/>
                <a:cs typeface="Open Sans" panose="020B0604020202020204" charset="0"/>
              </a:rPr>
              <a:t>Дискримінація</a:t>
            </a:r>
          </a:p>
        </p:txBody>
      </p:sp>
      <p:sp>
        <p:nvSpPr>
          <p:cNvPr id="3" name="Прямоугольник 2"/>
          <p:cNvSpPr/>
          <p:nvPr/>
        </p:nvSpPr>
        <p:spPr>
          <a:xfrm>
            <a:off x="1171643" y="954789"/>
            <a:ext cx="10690157" cy="2246769"/>
          </a:xfrm>
          <a:prstGeom prst="rect">
            <a:avLst/>
          </a:prstGeom>
        </p:spPr>
        <p:txBody>
          <a:bodyPr wrap="square">
            <a:spAutoFit/>
          </a:bodyPr>
          <a:lstStyle/>
          <a:p>
            <a:r>
              <a:rPr lang="uk-UA" sz="2000" dirty="0">
                <a:solidFill>
                  <a:srgbClr val="FF0000"/>
                </a:solidFill>
              </a:rPr>
              <a:t>Дискримінація</a:t>
            </a:r>
            <a:r>
              <a:rPr lang="uk-UA" sz="2000" dirty="0">
                <a:solidFill>
                  <a:schemeClr val="accent1">
                    <a:lumMod val="75000"/>
                  </a:schemeClr>
                </a:solidFill>
              </a:rPr>
              <a:t> </a:t>
            </a:r>
            <a:r>
              <a:rPr lang="uk-UA" sz="2000" dirty="0">
                <a:solidFill>
                  <a:schemeClr val="accent1">
                    <a:lumMod val="75000"/>
                  </a:schemeClr>
                </a:solidFill>
              </a:rPr>
              <a:t>- ситуація, за якої особа та/або група осіб за їх ознаками раси, кольору шкіри, політичних, релігійних та інших переконань, статі, віку, інвалідності, етнічного та соціального походження, громадянства, сімейного та майнового стану, місця проживання, </a:t>
            </a:r>
            <a:r>
              <a:rPr lang="uk-UA" sz="2000" dirty="0" err="1">
                <a:solidFill>
                  <a:schemeClr val="accent1">
                    <a:lumMod val="75000"/>
                  </a:schemeClr>
                </a:solidFill>
              </a:rPr>
              <a:t>мовними</a:t>
            </a:r>
            <a:r>
              <a:rPr lang="uk-UA" sz="2000" dirty="0">
                <a:solidFill>
                  <a:schemeClr val="accent1">
                    <a:lumMod val="75000"/>
                  </a:schemeClr>
                </a:solidFill>
              </a:rPr>
              <a:t> або іншими ознаками, які були, є та можуть бути дійсними або </a:t>
            </a:r>
            <a:r>
              <a:rPr lang="uk-UA" sz="2000" dirty="0">
                <a:solidFill>
                  <a:schemeClr val="accent1">
                    <a:lumMod val="75000"/>
                  </a:schemeClr>
                </a:solidFill>
              </a:rPr>
              <a:t>припущеними, </a:t>
            </a:r>
            <a:r>
              <a:rPr lang="uk-UA" sz="2000" dirty="0">
                <a:solidFill>
                  <a:srgbClr val="FF0000"/>
                </a:solidFill>
              </a:rPr>
              <a:t>зазнає обмеження у визнанні, реалізації або користуванні правами і свободами в будь-якій формі</a:t>
            </a:r>
            <a:r>
              <a:rPr lang="uk-UA" sz="2000" dirty="0">
                <a:solidFill>
                  <a:schemeClr val="accent1">
                    <a:lumMod val="75000"/>
                  </a:schemeClr>
                </a:solidFill>
              </a:rPr>
              <a:t>, </a:t>
            </a:r>
            <a:r>
              <a:rPr lang="uk-UA" sz="2000" dirty="0">
                <a:solidFill>
                  <a:schemeClr val="accent1">
                    <a:lumMod val="75000"/>
                  </a:schemeClr>
                </a:solidFill>
              </a:rPr>
              <a:t>крім </a:t>
            </a:r>
            <a:r>
              <a:rPr lang="uk-UA" sz="2000" dirty="0">
                <a:solidFill>
                  <a:schemeClr val="accent1">
                    <a:lumMod val="75000"/>
                  </a:schemeClr>
                </a:solidFill>
              </a:rPr>
              <a:t>випадків, коли таке обмеження має правомірну, об’єктивно обґрунтовану мету, способи досягнення якої є належними та необхідними</a:t>
            </a:r>
            <a:endParaRPr lang="uk-UA" sz="2000" dirty="0">
              <a:solidFill>
                <a:schemeClr val="accent1">
                  <a:lumMod val="75000"/>
                </a:schemeClr>
              </a:solidFill>
              <a:latin typeface="Open Sans" panose="020B0604020202020204" charset="0"/>
              <a:ea typeface="Open Sans" panose="020B0604020202020204" charset="0"/>
              <a:cs typeface="Open Sans" panose="020B0604020202020204" charset="0"/>
            </a:endParaRPr>
          </a:p>
        </p:txBody>
      </p:sp>
      <p:pic>
        <p:nvPicPr>
          <p:cNvPr id="4" name="Рисунок 3"/>
          <p:cNvPicPr>
            <a:picLocks noChangeAspect="1"/>
          </p:cNvPicPr>
          <p:nvPr/>
        </p:nvPicPr>
        <p:blipFill rotWithShape="1">
          <a:blip r:embed="rId3"/>
          <a:srcRect l="17016" t="16808" r="14734" b="14942"/>
          <a:stretch/>
        </p:blipFill>
        <p:spPr>
          <a:xfrm>
            <a:off x="1073574" y="4008529"/>
            <a:ext cx="1678093" cy="1678094"/>
          </a:xfrm>
          <a:prstGeom prst="rect">
            <a:avLst/>
          </a:prstGeom>
        </p:spPr>
      </p:pic>
      <p:sp>
        <p:nvSpPr>
          <p:cNvPr id="7" name="Прямоугольник 6"/>
          <p:cNvSpPr/>
          <p:nvPr/>
        </p:nvSpPr>
        <p:spPr>
          <a:xfrm>
            <a:off x="2751667" y="3201558"/>
            <a:ext cx="9237133" cy="3477875"/>
          </a:xfrm>
          <a:prstGeom prst="rect">
            <a:avLst/>
          </a:prstGeom>
        </p:spPr>
        <p:txBody>
          <a:bodyPr wrap="square">
            <a:spAutoFit/>
          </a:bodyPr>
          <a:lstStyle/>
          <a:p>
            <a:r>
              <a:rPr lang="uk-UA" sz="2000" dirty="0">
                <a:solidFill>
                  <a:srgbClr val="FF0000"/>
                </a:solidFill>
              </a:rPr>
              <a:t>Пряма </a:t>
            </a:r>
            <a:r>
              <a:rPr lang="uk-UA" sz="2000" dirty="0">
                <a:solidFill>
                  <a:srgbClr val="FF0000"/>
                </a:solidFill>
              </a:rPr>
              <a:t>дискримінація </a:t>
            </a:r>
            <a:r>
              <a:rPr lang="uk-UA" sz="2000" dirty="0">
                <a:solidFill>
                  <a:schemeClr val="accent1">
                    <a:lumMod val="75000"/>
                  </a:schemeClr>
                </a:solidFill>
              </a:rPr>
              <a:t>- ситуація, за якої з особою та/або групою осіб за їх певними ознаками поводяться менш прихильно, ніж з іншою особою та/або групою осіб в аналогічній ситуації, крім випадків, коли таке поводження має правомірну, об’єктивно обґрунтовану мету, способи досягнення якої є належними та </a:t>
            </a:r>
            <a:r>
              <a:rPr lang="uk-UA" sz="2000" dirty="0">
                <a:solidFill>
                  <a:schemeClr val="accent1">
                    <a:lumMod val="75000"/>
                  </a:schemeClr>
                </a:solidFill>
              </a:rPr>
              <a:t>необхідними.</a:t>
            </a:r>
          </a:p>
          <a:p>
            <a:r>
              <a:rPr lang="uk-UA" sz="2000" dirty="0">
                <a:solidFill>
                  <a:srgbClr val="FF0000"/>
                </a:solidFill>
              </a:rPr>
              <a:t>Н</a:t>
            </a:r>
            <a:r>
              <a:rPr lang="uk-UA" sz="2000" dirty="0">
                <a:solidFill>
                  <a:srgbClr val="FF0000"/>
                </a:solidFill>
              </a:rPr>
              <a:t>епряма </a:t>
            </a:r>
            <a:r>
              <a:rPr lang="uk-UA" sz="2000" dirty="0">
                <a:solidFill>
                  <a:srgbClr val="FF0000"/>
                </a:solidFill>
              </a:rPr>
              <a:t>дискримінація </a:t>
            </a:r>
            <a:r>
              <a:rPr lang="uk-UA" sz="2000" dirty="0">
                <a:solidFill>
                  <a:schemeClr val="accent1">
                    <a:lumMod val="75000"/>
                  </a:schemeClr>
                </a:solidFill>
              </a:rPr>
              <a:t>- ситуація, за якої внаслідок реалізації чи застосування формально нейтральних правових норм, критеріїв оцінки, правил, вимог чи практики для особи та/або групи осіб за їх певними ознаками виникають менш сприятливі умови або становище порівняно з іншими особами та/або групами осіб, крім випадків, коли їх реалізація чи застосування має правомірну, об’єктивно обґрунтовану мету, способи досягнення якої є належними та </a:t>
            </a:r>
            <a:r>
              <a:rPr lang="uk-UA" sz="2000" dirty="0">
                <a:solidFill>
                  <a:schemeClr val="accent1">
                    <a:lumMod val="75000"/>
                  </a:schemeClr>
                </a:solidFill>
              </a:rPr>
              <a:t>необхідними</a:t>
            </a:r>
            <a:endParaRPr lang="uk-UA" sz="2000" dirty="0">
              <a:solidFill>
                <a:schemeClr val="accent1">
                  <a:lumMod val="75000"/>
                </a:schemeClr>
              </a:solidFill>
            </a:endParaRPr>
          </a:p>
        </p:txBody>
      </p:sp>
    </p:spTree>
    <p:extLst>
      <p:ext uri="{BB962C8B-B14F-4D97-AF65-F5344CB8AC3E}">
        <p14:creationId xmlns:p14="http://schemas.microsoft.com/office/powerpoint/2010/main" val="23771070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171643" y="334190"/>
            <a:ext cx="9753600" cy="584775"/>
          </a:xfrm>
          <a:prstGeom prst="rect">
            <a:avLst/>
          </a:prstGeom>
          <a:noFill/>
        </p:spPr>
        <p:txBody>
          <a:bodyPr wrap="square" rtlCol="0">
            <a:spAutoFit/>
          </a:bodyPr>
          <a:lstStyle/>
          <a:p>
            <a:r>
              <a:rPr lang="uk-UA" sz="3200" b="1" dirty="0">
                <a:solidFill>
                  <a:schemeClr val="accent1">
                    <a:lumMod val="50000"/>
                  </a:schemeClr>
                </a:solidFill>
                <a:latin typeface="Open Sans" panose="020B0604020202020204" charset="0"/>
                <a:ea typeface="Open Sans" panose="020B0604020202020204" charset="0"/>
                <a:cs typeface="Open Sans" panose="020B0604020202020204" charset="0"/>
              </a:rPr>
              <a:t>Дискримінація за віком (</a:t>
            </a:r>
            <a:r>
              <a:rPr lang="uk-UA" sz="3200" b="1" dirty="0" err="1">
                <a:solidFill>
                  <a:schemeClr val="accent1">
                    <a:lumMod val="50000"/>
                  </a:schemeClr>
                </a:solidFill>
                <a:latin typeface="Open Sans" panose="020B0604020202020204" charset="0"/>
                <a:ea typeface="Open Sans" panose="020B0604020202020204" charset="0"/>
                <a:cs typeface="Open Sans" panose="020B0604020202020204" charset="0"/>
              </a:rPr>
              <a:t>ейджизм</a:t>
            </a:r>
            <a:r>
              <a:rPr lang="uk-UA" sz="3200" b="1" dirty="0">
                <a:solidFill>
                  <a:schemeClr val="accent1">
                    <a:lumMod val="50000"/>
                  </a:schemeClr>
                </a:solidFill>
                <a:latin typeface="Open Sans" panose="020B0604020202020204" charset="0"/>
                <a:ea typeface="Open Sans" panose="020B0604020202020204" charset="0"/>
                <a:cs typeface="Open Sans" panose="020B0604020202020204" charset="0"/>
              </a:rPr>
              <a:t>)</a:t>
            </a:r>
          </a:p>
        </p:txBody>
      </p:sp>
      <p:pic>
        <p:nvPicPr>
          <p:cNvPr id="1026" name="Picture 2" descr="Кампанія проти дискримінації запускає по Україні потужну хвилю соціальної  реклами ➜ ZMINA"/>
          <p:cNvPicPr>
            <a:picLocks noChangeAspect="1" noChangeArrowheads="1"/>
          </p:cNvPicPr>
          <p:nvPr/>
        </p:nvPicPr>
        <p:blipFill rotWithShape="1">
          <a:blip r:embed="rId3">
            <a:extLst>
              <a:ext uri="{28A0092B-C50C-407E-A947-70E740481C1C}">
                <a14:useLocalDpi xmlns:a14="http://schemas.microsoft.com/office/drawing/2010/main" val="0"/>
              </a:ext>
            </a:extLst>
          </a:blip>
          <a:srcRect l="8202" t="13087" r="6308" b="15183"/>
          <a:stretch/>
        </p:blipFill>
        <p:spPr bwMode="auto">
          <a:xfrm>
            <a:off x="1171643" y="1185333"/>
            <a:ext cx="3703772" cy="4665135"/>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173133" y="1303865"/>
            <a:ext cx="6781800" cy="6740307"/>
          </a:xfrm>
          <a:prstGeom prst="rect">
            <a:avLst/>
          </a:prstGeom>
        </p:spPr>
        <p:txBody>
          <a:bodyPr wrap="square">
            <a:spAutoFit/>
          </a:bodyPr>
          <a:lstStyle/>
          <a:p>
            <a:r>
              <a:rPr lang="uk-UA" sz="2400" b="1" dirty="0">
                <a:solidFill>
                  <a:schemeClr val="accent1">
                    <a:lumMod val="75000"/>
                  </a:schemeClr>
                </a:solidFill>
              </a:rPr>
              <a:t>Обмеження </a:t>
            </a:r>
            <a:r>
              <a:rPr lang="uk-UA" sz="2400" b="1" dirty="0">
                <a:solidFill>
                  <a:schemeClr val="accent1">
                    <a:lumMod val="75000"/>
                  </a:schemeClr>
                </a:solidFill>
              </a:rPr>
              <a:t>віку в оголошеннях про вакансії</a:t>
            </a:r>
            <a:r>
              <a:rPr lang="uk-UA" sz="2400" dirty="0">
                <a:solidFill>
                  <a:schemeClr val="accent1">
                    <a:lumMod val="75000"/>
                  </a:schemeClr>
                </a:solidFill>
              </a:rPr>
              <a:t>: В оголошенні про роботу прямо вказується вікова межа (наприклад, "до 35 років"), що виключає кваліфікованих кандидатів старшого віку</a:t>
            </a:r>
            <a:r>
              <a:rPr lang="uk-UA" sz="2400" dirty="0">
                <a:solidFill>
                  <a:schemeClr val="accent1">
                    <a:lumMod val="75000"/>
                  </a:schemeClr>
                </a:solidFill>
              </a:rPr>
              <a:t>.</a:t>
            </a:r>
          </a:p>
          <a:p>
            <a:endParaRPr lang="uk-UA" sz="2400" dirty="0">
              <a:solidFill>
                <a:schemeClr val="accent1">
                  <a:lumMod val="75000"/>
                </a:schemeClr>
              </a:solidFill>
            </a:endParaRPr>
          </a:p>
          <a:p>
            <a:r>
              <a:rPr lang="uk-UA" sz="2400" b="1" dirty="0">
                <a:solidFill>
                  <a:schemeClr val="accent1">
                    <a:lumMod val="75000"/>
                  </a:schemeClr>
                </a:solidFill>
              </a:rPr>
              <a:t>Відмова </a:t>
            </a:r>
            <a:r>
              <a:rPr lang="uk-UA" sz="2400" b="1" dirty="0">
                <a:solidFill>
                  <a:schemeClr val="accent1">
                    <a:lumMod val="75000"/>
                  </a:schemeClr>
                </a:solidFill>
              </a:rPr>
              <a:t>у працевлаштуванні</a:t>
            </a:r>
            <a:r>
              <a:rPr lang="uk-UA" sz="2400" dirty="0">
                <a:solidFill>
                  <a:schemeClr val="accent1">
                    <a:lumMod val="75000"/>
                  </a:schemeClr>
                </a:solidFill>
              </a:rPr>
              <a:t>: Досвідченому працівнику відмовляють у прийнятті на роботу, вважаючи, що він занадто старий і не зможе освоїти нові технології</a:t>
            </a:r>
            <a:r>
              <a:rPr lang="uk-UA" sz="2400" dirty="0">
                <a:solidFill>
                  <a:schemeClr val="accent1">
                    <a:lumMod val="75000"/>
                  </a:schemeClr>
                </a:solidFill>
              </a:rPr>
              <a:t>.</a:t>
            </a:r>
          </a:p>
          <a:p>
            <a:endParaRPr lang="uk-UA" sz="2400" dirty="0">
              <a:solidFill>
                <a:schemeClr val="accent1">
                  <a:lumMod val="75000"/>
                </a:schemeClr>
              </a:solidFill>
            </a:endParaRPr>
          </a:p>
          <a:p>
            <a:r>
              <a:rPr lang="uk-UA" sz="2400" b="1" dirty="0">
                <a:solidFill>
                  <a:schemeClr val="accent1">
                    <a:lumMod val="75000"/>
                  </a:schemeClr>
                </a:solidFill>
              </a:rPr>
              <a:t>Знецінення </a:t>
            </a:r>
            <a:r>
              <a:rPr lang="uk-UA" sz="2400" b="1" dirty="0">
                <a:solidFill>
                  <a:schemeClr val="accent1">
                    <a:lumMod val="75000"/>
                  </a:schemeClr>
                </a:solidFill>
              </a:rPr>
              <a:t>досвіду</a:t>
            </a:r>
            <a:r>
              <a:rPr lang="uk-UA" sz="2400" dirty="0">
                <a:solidFill>
                  <a:schemeClr val="accent1">
                    <a:lumMod val="75000"/>
                  </a:schemeClr>
                </a:solidFill>
              </a:rPr>
              <a:t>: Лікар у лікарні відмахується від скарг літнього пацієнта, кажучи: "А що ви хотіли, це вже вік</a:t>
            </a:r>
            <a:r>
              <a:rPr lang="uk-UA" sz="2400" dirty="0">
                <a:solidFill>
                  <a:schemeClr val="accent1">
                    <a:lumMod val="75000"/>
                  </a:schemeClr>
                </a:solidFill>
              </a:rPr>
              <a:t>".</a:t>
            </a:r>
          </a:p>
          <a:p>
            <a:endParaRPr lang="uk-UA" sz="2400" dirty="0">
              <a:solidFill>
                <a:schemeClr val="accent1">
                  <a:lumMod val="75000"/>
                </a:schemeClr>
              </a:solidFill>
            </a:endParaRPr>
          </a:p>
          <a:p>
            <a:r>
              <a:rPr lang="uk-UA" sz="2400" b="1" dirty="0">
                <a:solidFill>
                  <a:schemeClr val="accent1">
                    <a:lumMod val="75000"/>
                  </a:schemeClr>
                </a:solidFill>
              </a:rPr>
              <a:t>Примусове </a:t>
            </a:r>
            <a:r>
              <a:rPr lang="uk-UA" sz="2400" b="1" dirty="0">
                <a:solidFill>
                  <a:schemeClr val="accent1">
                    <a:lumMod val="75000"/>
                  </a:schemeClr>
                </a:solidFill>
              </a:rPr>
              <a:t>"омолодження" персоналу</a:t>
            </a:r>
            <a:r>
              <a:rPr lang="uk-UA" sz="2400" dirty="0">
                <a:solidFill>
                  <a:schemeClr val="accent1">
                    <a:lumMod val="75000"/>
                  </a:schemeClr>
                </a:solidFill>
              </a:rPr>
              <a:t>: Компанія звільняє старших працівників, щоб найняти молодих співробітників, навіть якщо старші працівники виконують свою роботу якісно</a:t>
            </a:r>
            <a:r>
              <a:rPr lang="uk-UA" sz="2400" dirty="0"/>
              <a:t>.</a:t>
            </a:r>
          </a:p>
        </p:txBody>
      </p:sp>
    </p:spTree>
    <p:extLst>
      <p:ext uri="{BB962C8B-B14F-4D97-AF65-F5344CB8AC3E}">
        <p14:creationId xmlns:p14="http://schemas.microsoft.com/office/powerpoint/2010/main" val="5591389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171643" y="334190"/>
            <a:ext cx="9753600" cy="584775"/>
          </a:xfrm>
          <a:prstGeom prst="rect">
            <a:avLst/>
          </a:prstGeom>
          <a:noFill/>
        </p:spPr>
        <p:txBody>
          <a:bodyPr wrap="square" rtlCol="0">
            <a:spAutoFit/>
          </a:bodyPr>
          <a:lstStyle/>
          <a:p>
            <a:r>
              <a:rPr lang="uk-UA" sz="3200" b="1" dirty="0">
                <a:solidFill>
                  <a:schemeClr val="accent1">
                    <a:lumMod val="50000"/>
                  </a:schemeClr>
                </a:solidFill>
                <a:latin typeface="Open Sans" panose="020B0604020202020204" charset="0"/>
                <a:ea typeface="Open Sans" panose="020B0604020202020204" charset="0"/>
                <a:cs typeface="Open Sans" panose="020B0604020202020204" charset="0"/>
              </a:rPr>
              <a:t>Дискримінація за статтю</a:t>
            </a:r>
          </a:p>
        </p:txBody>
      </p:sp>
      <p:sp>
        <p:nvSpPr>
          <p:cNvPr id="3" name="Прямоугольник 2"/>
          <p:cNvSpPr/>
          <p:nvPr/>
        </p:nvSpPr>
        <p:spPr>
          <a:xfrm>
            <a:off x="5080000" y="1176866"/>
            <a:ext cx="6781800" cy="4708981"/>
          </a:xfrm>
          <a:prstGeom prst="rect">
            <a:avLst/>
          </a:prstGeom>
        </p:spPr>
        <p:txBody>
          <a:bodyPr wrap="square">
            <a:spAutoFit/>
          </a:bodyPr>
          <a:lstStyle/>
          <a:p>
            <a:r>
              <a:rPr lang="uk-UA" sz="2000" b="1" dirty="0">
                <a:solidFill>
                  <a:schemeClr val="accent1">
                    <a:lumMod val="75000"/>
                  </a:schemeClr>
                </a:solidFill>
              </a:rPr>
              <a:t>Різна </a:t>
            </a:r>
            <a:r>
              <a:rPr lang="uk-UA" sz="2000" b="1" dirty="0">
                <a:solidFill>
                  <a:schemeClr val="accent1">
                    <a:lumMod val="75000"/>
                  </a:schemeClr>
                </a:solidFill>
              </a:rPr>
              <a:t>оплата праці:</a:t>
            </a:r>
            <a:r>
              <a:rPr lang="uk-UA" sz="2000" dirty="0">
                <a:solidFill>
                  <a:schemeClr val="accent1">
                    <a:lumMod val="75000"/>
                  </a:schemeClr>
                </a:solidFill>
              </a:rPr>
              <a:t> Чоловік і жінка виконують однакову роботу з однаковою кваліфікацією, але жінка отримує меншу заробітну плату.</a:t>
            </a:r>
          </a:p>
          <a:p>
            <a:endParaRPr lang="uk-UA" sz="2000" b="1" dirty="0">
              <a:solidFill>
                <a:schemeClr val="accent1">
                  <a:lumMod val="75000"/>
                </a:schemeClr>
              </a:solidFill>
            </a:endParaRPr>
          </a:p>
          <a:p>
            <a:r>
              <a:rPr lang="uk-UA" sz="2000" b="1" dirty="0">
                <a:solidFill>
                  <a:schemeClr val="accent1">
                    <a:lumMod val="75000"/>
                  </a:schemeClr>
                </a:solidFill>
              </a:rPr>
              <a:t>Відмова </a:t>
            </a:r>
            <a:r>
              <a:rPr lang="uk-UA" sz="2000" b="1" dirty="0">
                <a:solidFill>
                  <a:schemeClr val="accent1">
                    <a:lumMod val="75000"/>
                  </a:schemeClr>
                </a:solidFill>
              </a:rPr>
              <a:t>у підвищенні:</a:t>
            </a:r>
            <a:r>
              <a:rPr lang="uk-UA" sz="2000" dirty="0">
                <a:solidFill>
                  <a:schemeClr val="accent1">
                    <a:lumMod val="75000"/>
                  </a:schemeClr>
                </a:solidFill>
              </a:rPr>
              <a:t> Жінці відмовляють у підвищенні на керівну посаду, мотивуючи це тим, що "це не жіноча робота" або "жінкам важко поєднувати кар'єру і сім'ю".</a:t>
            </a:r>
          </a:p>
          <a:p>
            <a:endParaRPr lang="uk-UA" sz="2000" b="1" dirty="0">
              <a:solidFill>
                <a:schemeClr val="accent1">
                  <a:lumMod val="75000"/>
                </a:schemeClr>
              </a:solidFill>
            </a:endParaRPr>
          </a:p>
          <a:p>
            <a:r>
              <a:rPr lang="uk-UA" sz="2000" b="1" dirty="0" err="1">
                <a:solidFill>
                  <a:schemeClr val="accent1">
                    <a:lumMod val="75000"/>
                  </a:schemeClr>
                </a:solidFill>
              </a:rPr>
              <a:t>Сексистські</a:t>
            </a:r>
            <a:r>
              <a:rPr lang="uk-UA" sz="2000" b="1" dirty="0">
                <a:solidFill>
                  <a:schemeClr val="accent1">
                    <a:lumMod val="75000"/>
                  </a:schemeClr>
                </a:solidFill>
              </a:rPr>
              <a:t> </a:t>
            </a:r>
            <a:r>
              <a:rPr lang="uk-UA" sz="2000" b="1" dirty="0">
                <a:solidFill>
                  <a:schemeClr val="accent1">
                    <a:lumMod val="75000"/>
                  </a:schemeClr>
                </a:solidFill>
              </a:rPr>
              <a:t>жарти:</a:t>
            </a:r>
            <a:r>
              <a:rPr lang="uk-UA" sz="2000" dirty="0">
                <a:solidFill>
                  <a:schemeClr val="accent1">
                    <a:lumMod val="75000"/>
                  </a:schemeClr>
                </a:solidFill>
              </a:rPr>
              <a:t> Колеги постійно роблять </a:t>
            </a:r>
            <a:r>
              <a:rPr lang="uk-UA" sz="2000" dirty="0" err="1">
                <a:solidFill>
                  <a:schemeClr val="accent1">
                    <a:lumMod val="75000"/>
                  </a:schemeClr>
                </a:solidFill>
              </a:rPr>
              <a:t>сексистські</a:t>
            </a:r>
            <a:r>
              <a:rPr lang="uk-UA" sz="2000" dirty="0">
                <a:solidFill>
                  <a:schemeClr val="accent1">
                    <a:lumMod val="75000"/>
                  </a:schemeClr>
                </a:solidFill>
              </a:rPr>
              <a:t> жарти або коментарі, створюючи некомфортну робочу атмосферу для жінок.</a:t>
            </a:r>
          </a:p>
          <a:p>
            <a:endParaRPr lang="uk-UA" sz="2000" b="1" dirty="0">
              <a:solidFill>
                <a:schemeClr val="accent1">
                  <a:lumMod val="75000"/>
                </a:schemeClr>
              </a:solidFill>
            </a:endParaRPr>
          </a:p>
          <a:p>
            <a:r>
              <a:rPr lang="uk-UA" sz="2000" b="1" dirty="0">
                <a:solidFill>
                  <a:schemeClr val="accent1">
                    <a:lumMod val="75000"/>
                  </a:schemeClr>
                </a:solidFill>
              </a:rPr>
              <a:t>Припинення </a:t>
            </a:r>
            <a:r>
              <a:rPr lang="uk-UA" sz="2000" b="1" dirty="0">
                <a:solidFill>
                  <a:schemeClr val="accent1">
                    <a:lumMod val="75000"/>
                  </a:schemeClr>
                </a:solidFill>
              </a:rPr>
              <a:t>випробувального терміну через вагітність:</a:t>
            </a:r>
            <a:r>
              <a:rPr lang="uk-UA" sz="2000" dirty="0">
                <a:solidFill>
                  <a:schemeClr val="accent1">
                    <a:lumMod val="75000"/>
                  </a:schemeClr>
                </a:solidFill>
              </a:rPr>
              <a:t> Роботодавець звільняє співробітницю на випробувальному терміні, дізнавшись про її вагітність.</a:t>
            </a:r>
          </a:p>
        </p:txBody>
      </p:sp>
      <p:pic>
        <p:nvPicPr>
          <p:cNvPr id="2050" name="Picture 2" descr="стокові ілюстрації на тему векторна ілюстрація вектора концепції гендерного розриву в кар'єрі - дискримінація за ознакою статі"/>
          <p:cNvPicPr>
            <a:picLocks noChangeAspect="1" noChangeArrowheads="1"/>
          </p:cNvPicPr>
          <p:nvPr/>
        </p:nvPicPr>
        <p:blipFill rotWithShape="1">
          <a:blip r:embed="rId3">
            <a:extLst>
              <a:ext uri="{28A0092B-C50C-407E-A947-70E740481C1C}">
                <a14:useLocalDpi xmlns:a14="http://schemas.microsoft.com/office/drawing/2010/main" val="0"/>
              </a:ext>
            </a:extLst>
          </a:blip>
          <a:srcRect l="24046" r="22646"/>
          <a:stretch/>
        </p:blipFill>
        <p:spPr bwMode="auto">
          <a:xfrm>
            <a:off x="1112376" y="1946593"/>
            <a:ext cx="3773347" cy="300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4676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171643" y="249523"/>
            <a:ext cx="9753600" cy="584775"/>
          </a:xfrm>
          <a:prstGeom prst="rect">
            <a:avLst/>
          </a:prstGeom>
          <a:noFill/>
        </p:spPr>
        <p:txBody>
          <a:bodyPr wrap="square" rtlCol="0">
            <a:spAutoFit/>
          </a:bodyPr>
          <a:lstStyle/>
          <a:p>
            <a:r>
              <a:rPr lang="uk-UA" sz="3200" b="1" dirty="0">
                <a:solidFill>
                  <a:schemeClr val="accent1">
                    <a:lumMod val="50000"/>
                  </a:schemeClr>
                </a:solidFill>
                <a:latin typeface="Open Sans" panose="020B0604020202020204" charset="0"/>
                <a:ea typeface="Open Sans" panose="020B0604020202020204" charset="0"/>
                <a:cs typeface="Open Sans" panose="020B0604020202020204" charset="0"/>
              </a:rPr>
              <a:t>Дискримінація за станом здоров’я</a:t>
            </a:r>
          </a:p>
        </p:txBody>
      </p:sp>
      <p:sp>
        <p:nvSpPr>
          <p:cNvPr id="3" name="Прямоугольник 2"/>
          <p:cNvSpPr/>
          <p:nvPr/>
        </p:nvSpPr>
        <p:spPr>
          <a:xfrm>
            <a:off x="1171643" y="949743"/>
            <a:ext cx="6439891" cy="5692520"/>
          </a:xfrm>
          <a:prstGeom prst="rect">
            <a:avLst/>
          </a:prstGeom>
        </p:spPr>
        <p:txBody>
          <a:bodyPr wrap="square">
            <a:spAutoFit/>
          </a:bodyPr>
          <a:lstStyle/>
          <a:p>
            <a:pPr lvl="1"/>
            <a:r>
              <a:rPr lang="uk-UA" sz="1733" b="1" dirty="0">
                <a:solidFill>
                  <a:schemeClr val="accent1">
                    <a:lumMod val="75000"/>
                  </a:schemeClr>
                </a:solidFill>
              </a:rPr>
              <a:t>Відмова </a:t>
            </a:r>
            <a:r>
              <a:rPr lang="uk-UA" sz="1733" b="1" dirty="0">
                <a:solidFill>
                  <a:schemeClr val="accent1">
                    <a:lumMod val="75000"/>
                  </a:schemeClr>
                </a:solidFill>
              </a:rPr>
              <a:t>у прийнятті на роботу:</a:t>
            </a:r>
            <a:r>
              <a:rPr lang="uk-UA" sz="1733" dirty="0">
                <a:solidFill>
                  <a:schemeClr val="accent1">
                    <a:lumMod val="75000"/>
                  </a:schemeClr>
                </a:solidFill>
              </a:rPr>
              <a:t> Кандидату відмовляють у працевлаштуванні після того, як дізналися про його хронічне захворювання (наприклад, діабет, епілепсія, розсіяний склероз), навіть якщо його стан не перешкоджає виконанню </a:t>
            </a:r>
            <a:r>
              <a:rPr lang="uk-UA" sz="1733" dirty="0">
                <a:solidFill>
                  <a:schemeClr val="accent1">
                    <a:lumMod val="75000"/>
                  </a:schemeClr>
                </a:solidFill>
              </a:rPr>
              <a:t>обов'язків</a:t>
            </a:r>
            <a:endParaRPr lang="uk-UA" sz="1733" dirty="0">
              <a:solidFill>
                <a:schemeClr val="accent1">
                  <a:lumMod val="75000"/>
                </a:schemeClr>
              </a:solidFill>
            </a:endParaRPr>
          </a:p>
          <a:p>
            <a:pPr lvl="1"/>
            <a:endParaRPr lang="uk-UA" sz="1733" b="1" dirty="0">
              <a:solidFill>
                <a:schemeClr val="accent1">
                  <a:lumMod val="75000"/>
                </a:schemeClr>
              </a:solidFill>
            </a:endParaRPr>
          </a:p>
          <a:p>
            <a:pPr lvl="1"/>
            <a:r>
              <a:rPr lang="uk-UA" sz="1733" b="1" dirty="0">
                <a:solidFill>
                  <a:schemeClr val="accent1">
                    <a:lumMod val="75000"/>
                  </a:schemeClr>
                </a:solidFill>
              </a:rPr>
              <a:t>Звільнення </a:t>
            </a:r>
            <a:r>
              <a:rPr lang="uk-UA" sz="1733" b="1" dirty="0">
                <a:solidFill>
                  <a:schemeClr val="accent1">
                    <a:lumMod val="75000"/>
                  </a:schemeClr>
                </a:solidFill>
              </a:rPr>
              <a:t>або пониження на посаді:</a:t>
            </a:r>
            <a:r>
              <a:rPr lang="uk-UA" sz="1733" dirty="0">
                <a:solidFill>
                  <a:schemeClr val="accent1">
                    <a:lumMod val="75000"/>
                  </a:schemeClr>
                </a:solidFill>
              </a:rPr>
              <a:t> Працівника звільняють або переводять на менш оплачувану посаду після виявлення у нього серйозного захворювання, без об'єктивних </a:t>
            </a:r>
            <a:r>
              <a:rPr lang="uk-UA" sz="1733" dirty="0">
                <a:solidFill>
                  <a:schemeClr val="accent1">
                    <a:lumMod val="75000"/>
                  </a:schemeClr>
                </a:solidFill>
              </a:rPr>
              <a:t>підстав </a:t>
            </a:r>
          </a:p>
          <a:p>
            <a:pPr lvl="1"/>
            <a:endParaRPr lang="uk-UA" sz="1733" b="1" dirty="0">
              <a:solidFill>
                <a:schemeClr val="accent1">
                  <a:lumMod val="75000"/>
                </a:schemeClr>
              </a:solidFill>
            </a:endParaRPr>
          </a:p>
          <a:p>
            <a:pPr lvl="1"/>
            <a:r>
              <a:rPr lang="uk-UA" sz="1733" b="1" dirty="0">
                <a:solidFill>
                  <a:schemeClr val="accent1">
                    <a:lumMod val="75000"/>
                  </a:schemeClr>
                </a:solidFill>
              </a:rPr>
              <a:t>Відмова </a:t>
            </a:r>
            <a:r>
              <a:rPr lang="uk-UA" sz="1733" b="1" dirty="0">
                <a:solidFill>
                  <a:schemeClr val="accent1">
                    <a:lumMod val="75000"/>
                  </a:schemeClr>
                </a:solidFill>
              </a:rPr>
              <a:t>в розумних пристосуваннях:</a:t>
            </a:r>
            <a:r>
              <a:rPr lang="uk-UA" sz="1733" dirty="0">
                <a:solidFill>
                  <a:schemeClr val="accent1">
                    <a:lumMod val="75000"/>
                  </a:schemeClr>
                </a:solidFill>
              </a:rPr>
              <a:t> Роботодавець відмовляється надати необхідні умови (наприклад, гнучкий графік, спеціальне обладнання, частіші перерви) для працівника з хронічним захворюванням, які дозволили б йому ефективно </a:t>
            </a:r>
            <a:r>
              <a:rPr lang="uk-UA" sz="1733" dirty="0">
                <a:solidFill>
                  <a:schemeClr val="accent1">
                    <a:lumMod val="75000"/>
                  </a:schemeClr>
                </a:solidFill>
              </a:rPr>
              <a:t>працювати</a:t>
            </a:r>
            <a:endParaRPr lang="uk-UA" sz="1733" dirty="0">
              <a:solidFill>
                <a:schemeClr val="accent1">
                  <a:lumMod val="75000"/>
                </a:schemeClr>
              </a:solidFill>
            </a:endParaRPr>
          </a:p>
          <a:p>
            <a:pPr lvl="1"/>
            <a:endParaRPr lang="uk-UA" sz="1733" b="1" dirty="0">
              <a:solidFill>
                <a:schemeClr val="accent1">
                  <a:lumMod val="75000"/>
                </a:schemeClr>
              </a:solidFill>
            </a:endParaRPr>
          </a:p>
          <a:p>
            <a:pPr lvl="1"/>
            <a:r>
              <a:rPr lang="uk-UA" sz="1733" b="1" dirty="0">
                <a:solidFill>
                  <a:schemeClr val="accent1">
                    <a:lumMod val="75000"/>
                  </a:schemeClr>
                </a:solidFill>
              </a:rPr>
              <a:t>Відмова </a:t>
            </a:r>
            <a:r>
              <a:rPr lang="uk-UA" sz="1733" b="1" dirty="0">
                <a:solidFill>
                  <a:schemeClr val="accent1">
                    <a:lumMod val="75000"/>
                  </a:schemeClr>
                </a:solidFill>
              </a:rPr>
              <a:t>у підвищенні:</a:t>
            </a:r>
            <a:r>
              <a:rPr lang="uk-UA" sz="1733" dirty="0">
                <a:solidFill>
                  <a:schemeClr val="accent1">
                    <a:lumMod val="75000"/>
                  </a:schemeClr>
                </a:solidFill>
              </a:rPr>
              <a:t> Працівнику відмовляють у підвищенні, аргументуючи це побоюваннями, що його стан здоров'я може стати проблемою в майбутньому, незважаючи на його поточну ефективність.</a:t>
            </a:r>
          </a:p>
        </p:txBody>
      </p:sp>
      <p:pic>
        <p:nvPicPr>
          <p:cNvPr id="3074" name="Picture 2" descr="Пам'ятка роботодавцям щодо заборони дискримінації працівників з  інвалідністю | ГПО «Права людин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567" y="2265891"/>
            <a:ext cx="400050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623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171643" y="444257"/>
            <a:ext cx="9753600" cy="584775"/>
          </a:xfrm>
          <a:prstGeom prst="rect">
            <a:avLst/>
          </a:prstGeom>
          <a:noFill/>
        </p:spPr>
        <p:txBody>
          <a:bodyPr wrap="square" rtlCol="0">
            <a:spAutoFit/>
          </a:bodyPr>
          <a:lstStyle/>
          <a:p>
            <a:r>
              <a:rPr lang="uk-UA" sz="3200" b="1" dirty="0">
                <a:solidFill>
                  <a:schemeClr val="accent1">
                    <a:lumMod val="50000"/>
                  </a:schemeClr>
                </a:solidFill>
                <a:latin typeface="Open Sans" panose="020B0604020202020204" charset="0"/>
                <a:ea typeface="Open Sans" panose="020B0604020202020204" charset="0"/>
                <a:cs typeface="Open Sans" panose="020B0604020202020204" charset="0"/>
              </a:rPr>
              <a:t>Мобінг</a:t>
            </a:r>
          </a:p>
        </p:txBody>
      </p:sp>
      <p:sp>
        <p:nvSpPr>
          <p:cNvPr id="3" name="Прямоугольник 2"/>
          <p:cNvSpPr/>
          <p:nvPr/>
        </p:nvSpPr>
        <p:spPr>
          <a:xfrm>
            <a:off x="1171642" y="1228144"/>
            <a:ext cx="10690157" cy="1077026"/>
          </a:xfrm>
          <a:prstGeom prst="rect">
            <a:avLst/>
          </a:prstGeom>
        </p:spPr>
        <p:txBody>
          <a:bodyPr wrap="square">
            <a:spAutoFit/>
          </a:bodyPr>
          <a:lstStyle/>
          <a:p>
            <a:r>
              <a:rPr lang="uk-UA" sz="2133" b="1" dirty="0">
                <a:solidFill>
                  <a:srgbClr val="002060"/>
                </a:solidFill>
                <a:latin typeface="Open Sans" panose="020B0604020202020204" charset="0"/>
                <a:ea typeface="Open Sans" panose="020B0604020202020204" charset="0"/>
                <a:cs typeface="Open Sans" panose="020B0604020202020204" charset="0"/>
              </a:rPr>
              <a:t>Мо́бінг</a:t>
            </a:r>
            <a:r>
              <a:rPr lang="uk-UA" sz="2133" dirty="0">
                <a:solidFill>
                  <a:srgbClr val="002060"/>
                </a:solidFill>
                <a:latin typeface="Open Sans" panose="020B0604020202020204" charset="0"/>
                <a:ea typeface="Open Sans" panose="020B0604020202020204" charset="0"/>
                <a:cs typeface="Open Sans" panose="020B0604020202020204" charset="0"/>
              </a:rPr>
              <a:t> (від англ. mob — юрба) — форма психологічного насильства, яка полягає у тривалому та систематичному цькуванні працівника у колективі, зниженні його авторитету, зазвичай з метою його звільнення</a:t>
            </a:r>
            <a:r>
              <a:rPr lang="ru-RU" sz="2133" dirty="0">
                <a:solidFill>
                  <a:srgbClr val="002060"/>
                </a:solidFill>
                <a:latin typeface="Open Sans" panose="020B0604020202020204" charset="0"/>
                <a:ea typeface="Open Sans" panose="020B0604020202020204" charset="0"/>
                <a:cs typeface="Open Sans" panose="020B0604020202020204" charset="0"/>
              </a:rPr>
              <a:t>.</a:t>
            </a:r>
            <a:endParaRPr lang="uk-UA" sz="2133" dirty="0">
              <a:solidFill>
                <a:srgbClr val="002060"/>
              </a:solidFill>
              <a:latin typeface="Open Sans" panose="020B0604020202020204" charset="0"/>
              <a:ea typeface="Open Sans" panose="020B0604020202020204" charset="0"/>
              <a:cs typeface="Open Sans" panose="020B0604020202020204" charset="0"/>
            </a:endParaRPr>
          </a:p>
        </p:txBody>
      </p:sp>
      <p:sp>
        <p:nvSpPr>
          <p:cNvPr id="5" name="Прямоугольник 4"/>
          <p:cNvSpPr/>
          <p:nvPr/>
        </p:nvSpPr>
        <p:spPr>
          <a:xfrm>
            <a:off x="1171642" y="4080594"/>
            <a:ext cx="5902257" cy="4524315"/>
          </a:xfrm>
          <a:prstGeom prst="rect">
            <a:avLst/>
          </a:prstGeom>
        </p:spPr>
        <p:txBody>
          <a:bodyPr wrap="square">
            <a:spAutoFit/>
          </a:bodyPr>
          <a:lstStyle/>
          <a:p>
            <a:r>
              <a:rPr lang="uk-UA" sz="2400" b="1" dirty="0" err="1">
                <a:solidFill>
                  <a:srgbClr val="002060"/>
                </a:solidFill>
                <a:latin typeface="Open Sans" panose="020B0604020202020204" charset="0"/>
                <a:ea typeface="Open Sans" panose="020B0604020202020204" charset="0"/>
                <a:cs typeface="Open Sans" panose="020B0604020202020204" charset="0"/>
              </a:rPr>
              <a:t>Г</a:t>
            </a:r>
            <a:r>
              <a:rPr lang="uk-UA" sz="2400" b="1" dirty="0" err="1">
                <a:solidFill>
                  <a:srgbClr val="002060"/>
                </a:solidFill>
                <a:latin typeface="Open Sans" panose="020B0604020202020204" charset="0"/>
                <a:ea typeface="Open Sans" panose="020B0604020202020204" charset="0"/>
                <a:cs typeface="Open Sans" panose="020B0604020202020204" charset="0"/>
              </a:rPr>
              <a:t>айнц</a:t>
            </a:r>
            <a:r>
              <a:rPr lang="uk-UA" sz="2400" b="1" dirty="0">
                <a:solidFill>
                  <a:srgbClr val="002060"/>
                </a:solidFill>
                <a:latin typeface="Open Sans" panose="020B0604020202020204" charset="0"/>
                <a:ea typeface="Open Sans" panose="020B0604020202020204" charset="0"/>
                <a:cs typeface="Open Sans" panose="020B0604020202020204" charset="0"/>
              </a:rPr>
              <a:t> Лейманн </a:t>
            </a:r>
          </a:p>
          <a:p>
            <a:r>
              <a:rPr lang="uk-UA" sz="2400" dirty="0">
                <a:solidFill>
                  <a:srgbClr val="002060"/>
                </a:solidFill>
                <a:latin typeface="Open Sans" panose="020B0604020202020204" charset="0"/>
                <a:ea typeface="Open Sans" panose="020B0604020202020204" charset="0"/>
                <a:cs typeface="Open Sans" panose="020B0604020202020204" charset="0"/>
              </a:rPr>
              <a:t>Перший дослідник явища мобінгу.</a:t>
            </a:r>
          </a:p>
          <a:p>
            <a:r>
              <a:rPr lang="uk-UA" sz="2400" dirty="0">
                <a:solidFill>
                  <a:srgbClr val="002060"/>
                </a:solidFill>
                <a:latin typeface="Open Sans" panose="020B0604020202020204" charset="0"/>
                <a:ea typeface="Open Sans" panose="020B0604020202020204" charset="0"/>
                <a:cs typeface="Open Sans" panose="020B0604020202020204" charset="0"/>
              </a:rPr>
              <a:t>Його дослідження базувалося на вивченні поведінки медсестер, які вчинили або намагалися вчинити самогубство.</a:t>
            </a:r>
          </a:p>
          <a:p>
            <a:endParaRPr lang="ru-RU" sz="2400" dirty="0">
              <a:solidFill>
                <a:srgbClr val="002060"/>
              </a:solidFill>
              <a:latin typeface="Open Sans" panose="020B0604020202020204" charset="0"/>
              <a:ea typeface="Open Sans" panose="020B0604020202020204" charset="0"/>
              <a:cs typeface="Open Sans" panose="020B0604020202020204" charset="0"/>
            </a:endParaRPr>
          </a:p>
          <a:p>
            <a:r>
              <a:rPr lang="ru-RU" sz="2400" dirty="0">
                <a:solidFill>
                  <a:srgbClr val="002060"/>
                </a:solidFill>
                <a:latin typeface="Open Sans" panose="020B0604020202020204" charset="0"/>
                <a:ea typeface="Open Sans" panose="020B0604020202020204" charset="0"/>
                <a:cs typeface="Open Sans" panose="020B0604020202020204" charset="0"/>
              </a:rPr>
              <a:t>15</a:t>
            </a:r>
            <a:r>
              <a:rPr lang="ru-RU" sz="2400" dirty="0">
                <a:solidFill>
                  <a:srgbClr val="002060"/>
                </a:solidFill>
                <a:latin typeface="Open Sans" panose="020B0604020202020204" charset="0"/>
                <a:ea typeface="Open Sans" panose="020B0604020202020204" charset="0"/>
                <a:cs typeface="Open Sans" panose="020B0604020202020204" charset="0"/>
              </a:rPr>
              <a:t>% </a:t>
            </a:r>
            <a:r>
              <a:rPr lang="uk-UA" sz="2400" dirty="0">
                <a:solidFill>
                  <a:srgbClr val="002060"/>
                </a:solidFill>
                <a:latin typeface="Open Sans" panose="020B0604020202020204" charset="0"/>
                <a:ea typeface="Open Sans" panose="020B0604020202020204" charset="0"/>
                <a:cs typeface="Open Sans" panose="020B0604020202020204" charset="0"/>
              </a:rPr>
              <a:t>самогубств у Швеції безпосередньо</a:t>
            </a:r>
            <a:r>
              <a:rPr lang="ru-RU" sz="2400" dirty="0">
                <a:solidFill>
                  <a:srgbClr val="002060"/>
                </a:solidFill>
                <a:latin typeface="Open Sans" panose="020B0604020202020204" charset="0"/>
                <a:ea typeface="Open Sans" panose="020B0604020202020204" charset="0"/>
                <a:cs typeface="Open Sans" panose="020B0604020202020204" charset="0"/>
              </a:rPr>
              <a:t> </a:t>
            </a:r>
            <a:r>
              <a:rPr lang="uk-UA" sz="2400" dirty="0">
                <a:solidFill>
                  <a:srgbClr val="002060"/>
                </a:solidFill>
                <a:latin typeface="Open Sans" panose="020B0604020202020204" charset="0"/>
                <a:ea typeface="Open Sans" panose="020B0604020202020204" charset="0"/>
                <a:cs typeface="Open Sans" panose="020B0604020202020204" charset="0"/>
              </a:rPr>
              <a:t>пов'язані з мобінгом на робочому місці</a:t>
            </a:r>
          </a:p>
          <a:p>
            <a:endParaRPr lang="ru-RU" sz="2400" dirty="0">
              <a:solidFill>
                <a:srgbClr val="002060"/>
              </a:solidFill>
            </a:endParaRPr>
          </a:p>
          <a:p>
            <a:r>
              <a:rPr lang="ru-RU" sz="2400" dirty="0">
                <a:solidFill>
                  <a:srgbClr val="002060"/>
                </a:solidFill>
              </a:rPr>
              <a:t> </a:t>
            </a:r>
            <a:endParaRPr lang="uk-UA" sz="2400" dirty="0">
              <a:solidFill>
                <a:srgbClr val="002060"/>
              </a:solidFill>
            </a:endParaRPr>
          </a:p>
        </p:txBody>
      </p:sp>
      <p:sp>
        <p:nvSpPr>
          <p:cNvPr id="6" name="Прямоугольник 5"/>
          <p:cNvSpPr/>
          <p:nvPr/>
        </p:nvSpPr>
        <p:spPr>
          <a:xfrm>
            <a:off x="1171643" y="2715924"/>
            <a:ext cx="5229157" cy="1200329"/>
          </a:xfrm>
          <a:prstGeom prst="rect">
            <a:avLst/>
          </a:prstGeom>
        </p:spPr>
        <p:txBody>
          <a:bodyPr wrap="square">
            <a:spAutoFit/>
          </a:bodyPr>
          <a:lstStyle/>
          <a:p>
            <a:r>
              <a:rPr lang="uk-UA" sz="2400" b="1" dirty="0">
                <a:solidFill>
                  <a:srgbClr val="002060"/>
                </a:solidFill>
              </a:rPr>
              <a:t>Конрад Лоренц</a:t>
            </a:r>
            <a:r>
              <a:rPr lang="uk-UA" sz="2400" dirty="0">
                <a:solidFill>
                  <a:srgbClr val="002060"/>
                </a:solidFill>
              </a:rPr>
              <a:t>: </a:t>
            </a:r>
          </a:p>
          <a:p>
            <a:r>
              <a:rPr lang="uk-UA" sz="2400" dirty="0">
                <a:solidFill>
                  <a:srgbClr val="002060"/>
                </a:solidFill>
              </a:rPr>
              <a:t>«</a:t>
            </a:r>
            <a:r>
              <a:rPr lang="uk-UA" sz="2400" dirty="0">
                <a:solidFill>
                  <a:srgbClr val="002060"/>
                </a:solidFill>
              </a:rPr>
              <a:t>створення натовпу навколо когось із метою нападу на нього або на неї». </a:t>
            </a:r>
          </a:p>
        </p:txBody>
      </p:sp>
      <p:pic>
        <p:nvPicPr>
          <p:cNvPr id="9" name="Рисунок 8"/>
          <p:cNvPicPr>
            <a:picLocks noChangeAspect="1"/>
          </p:cNvPicPr>
          <p:nvPr/>
        </p:nvPicPr>
        <p:blipFill>
          <a:blip r:embed="rId3"/>
          <a:stretch>
            <a:fillRect/>
          </a:stretch>
        </p:blipFill>
        <p:spPr>
          <a:xfrm>
            <a:off x="6831871" y="2504475"/>
            <a:ext cx="5029928" cy="3350012"/>
          </a:xfrm>
          <a:prstGeom prst="rect">
            <a:avLst/>
          </a:prstGeom>
        </p:spPr>
      </p:pic>
    </p:spTree>
    <p:extLst>
      <p:ext uri="{BB962C8B-B14F-4D97-AF65-F5344CB8AC3E}">
        <p14:creationId xmlns:p14="http://schemas.microsoft.com/office/powerpoint/2010/main" val="37818235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5800" y="275867"/>
            <a:ext cx="10184000" cy="763600"/>
          </a:xfrm>
        </p:spPr>
        <p:txBody>
          <a:bodyPr>
            <a:normAutofit fontScale="90000"/>
          </a:bodyPr>
          <a:lstStyle/>
          <a:p>
            <a:r>
              <a:rPr lang="uk-UA" b="1" dirty="0" smtClean="0">
                <a:solidFill>
                  <a:srgbClr val="002060"/>
                </a:solidFill>
                <a:latin typeface="Open Sans" panose="020B0604020202020204" charset="0"/>
                <a:ea typeface="Open Sans" panose="020B0604020202020204" charset="0"/>
                <a:cs typeface="Open Sans" panose="020B0604020202020204" charset="0"/>
              </a:rPr>
              <a:t>Прийоми </a:t>
            </a:r>
            <a:r>
              <a:rPr lang="uk-UA" b="1" dirty="0">
                <a:solidFill>
                  <a:srgbClr val="002060"/>
                </a:solidFill>
                <a:latin typeface="Open Sans" panose="020B0604020202020204" charset="0"/>
                <a:ea typeface="Open Sans" panose="020B0604020202020204" charset="0"/>
                <a:cs typeface="Open Sans" panose="020B0604020202020204" charset="0"/>
              </a:rPr>
              <a:t>мобінгу</a:t>
            </a:r>
          </a:p>
        </p:txBody>
      </p:sp>
      <p:sp>
        <p:nvSpPr>
          <p:cNvPr id="3" name="TextBox 2"/>
          <p:cNvSpPr txBox="1"/>
          <p:nvPr/>
        </p:nvSpPr>
        <p:spPr>
          <a:xfrm>
            <a:off x="1093401" y="1039467"/>
            <a:ext cx="10680700" cy="4359335"/>
          </a:xfrm>
          <a:prstGeom prst="rect">
            <a:avLst/>
          </a:prstGeom>
          <a:noFill/>
        </p:spPr>
        <p:txBody>
          <a:bodyPr wrap="square" rtlCol="0">
            <a:spAutoFit/>
          </a:bodyPr>
          <a:lstStyle/>
          <a:p>
            <a:pPr marL="380990" indent="-380990">
              <a:buFont typeface="Arial" panose="020B0604020202020204" pitchFamily="34" charset="0"/>
              <a:buChar char="•"/>
            </a:pPr>
            <a:r>
              <a:rPr lang="uk-UA" sz="2133" b="1" dirty="0">
                <a:solidFill>
                  <a:srgbClr val="002060"/>
                </a:solidFill>
                <a:latin typeface="Open Sans" panose="020B0604020202020204" charset="0"/>
                <a:ea typeface="Open Sans" panose="020B0604020202020204" charset="0"/>
                <a:cs typeface="Open Sans" panose="020B0604020202020204" charset="0"/>
              </a:rPr>
              <a:t>вплив </a:t>
            </a:r>
            <a:r>
              <a:rPr lang="uk-UA" sz="2133" b="1" dirty="0">
                <a:solidFill>
                  <a:srgbClr val="002060"/>
                </a:solidFill>
                <a:latin typeface="Open Sans" panose="020B0604020202020204" charset="0"/>
                <a:ea typeface="Open Sans" panose="020B0604020202020204" charset="0"/>
                <a:cs typeface="Open Sans" panose="020B0604020202020204" charset="0"/>
              </a:rPr>
              <a:t>на вільне спілкування </a:t>
            </a:r>
            <a:r>
              <a:rPr lang="uk-UA" sz="2133" dirty="0">
                <a:solidFill>
                  <a:srgbClr val="002060"/>
                </a:solidFill>
                <a:latin typeface="Open Sans" panose="020B0604020202020204" charset="0"/>
                <a:ea typeface="Open Sans" panose="020B0604020202020204" charset="0"/>
                <a:cs typeface="Open Sans" panose="020B0604020202020204" charset="0"/>
              </a:rPr>
              <a:t>– це такий вплив на жертву, коли їй не дають можливість вільно спілкуватися, висловлювати своє ставлення з приводу робочих завдань, створюються ситуації, в якій жертві доводиться постійно мовчати</a:t>
            </a:r>
            <a:r>
              <a:rPr lang="uk-UA" sz="2133" dirty="0">
                <a:solidFill>
                  <a:srgbClr val="002060"/>
                </a:solidFill>
                <a:latin typeface="Open Sans" panose="020B0604020202020204" charset="0"/>
                <a:ea typeface="Open Sans" panose="020B0604020202020204" charset="0"/>
                <a:cs typeface="Open Sans" panose="020B0604020202020204" charset="0"/>
              </a:rPr>
              <a:t>;</a:t>
            </a:r>
            <a:endParaRPr lang="uk-UA" sz="2133" dirty="0">
              <a:solidFill>
                <a:srgbClr val="002060"/>
              </a:solidFill>
              <a:latin typeface="Open Sans" panose="020B0604020202020204" charset="0"/>
              <a:ea typeface="Open Sans" panose="020B0604020202020204" charset="0"/>
              <a:cs typeface="Open Sans" panose="020B0604020202020204" charset="0"/>
            </a:endParaRPr>
          </a:p>
          <a:p>
            <a:pPr marL="380990" indent="-380990">
              <a:buFont typeface="Arial" panose="020B0604020202020204" pitchFamily="34" charset="0"/>
              <a:buChar char="•"/>
            </a:pPr>
            <a:r>
              <a:rPr lang="uk-UA" sz="2133" b="1" dirty="0">
                <a:solidFill>
                  <a:srgbClr val="002060"/>
                </a:solidFill>
                <a:latin typeface="Open Sans" panose="020B0604020202020204" charset="0"/>
                <a:ea typeface="Open Sans" panose="020B0604020202020204" charset="0"/>
                <a:cs typeface="Open Sans" panose="020B0604020202020204" charset="0"/>
              </a:rPr>
              <a:t>влив </a:t>
            </a:r>
            <a:r>
              <a:rPr lang="uk-UA" sz="2133" b="1" dirty="0">
                <a:solidFill>
                  <a:srgbClr val="002060"/>
                </a:solidFill>
                <a:latin typeface="Open Sans" panose="020B0604020202020204" charset="0"/>
                <a:ea typeface="Open Sans" panose="020B0604020202020204" charset="0"/>
                <a:cs typeface="Open Sans" panose="020B0604020202020204" charset="0"/>
              </a:rPr>
              <a:t>на контакти з оточуючими людьми</a:t>
            </a:r>
            <a:r>
              <a:rPr lang="uk-UA" sz="2133" dirty="0">
                <a:solidFill>
                  <a:srgbClr val="002060"/>
                </a:solidFill>
                <a:latin typeface="Open Sans" panose="020B0604020202020204" charset="0"/>
                <a:ea typeface="Open Sans" panose="020B0604020202020204" charset="0"/>
                <a:cs typeface="Open Sans" panose="020B0604020202020204" charset="0"/>
              </a:rPr>
              <a:t> – колеги довгий час не спілкуються із жертвою за своїм бажанням або за наказом із боку керівника; жертву ізолюють у приміщенні, що розташоване далеко від решти співробітників</a:t>
            </a:r>
            <a:r>
              <a:rPr lang="uk-UA" sz="2133" dirty="0">
                <a:solidFill>
                  <a:srgbClr val="002060"/>
                </a:solidFill>
                <a:latin typeface="Open Sans" panose="020B0604020202020204" charset="0"/>
                <a:ea typeface="Open Sans" panose="020B0604020202020204" charset="0"/>
                <a:cs typeface="Open Sans" panose="020B0604020202020204" charset="0"/>
              </a:rPr>
              <a:t>;</a:t>
            </a:r>
            <a:endParaRPr lang="uk-UA" sz="2133" dirty="0">
              <a:solidFill>
                <a:srgbClr val="002060"/>
              </a:solidFill>
              <a:latin typeface="Open Sans" panose="020B0604020202020204" charset="0"/>
              <a:ea typeface="Open Sans" panose="020B0604020202020204" charset="0"/>
              <a:cs typeface="Open Sans" panose="020B0604020202020204" charset="0"/>
            </a:endParaRPr>
          </a:p>
          <a:p>
            <a:pPr marL="380990" indent="-380990">
              <a:buFont typeface="Arial" panose="020B0604020202020204" pitchFamily="34" charset="0"/>
              <a:buChar char="•"/>
            </a:pPr>
            <a:r>
              <a:rPr lang="uk-UA" sz="2133" b="1" dirty="0">
                <a:solidFill>
                  <a:srgbClr val="002060"/>
                </a:solidFill>
                <a:latin typeface="Open Sans" panose="020B0604020202020204" charset="0"/>
                <a:ea typeface="Open Sans" panose="020B0604020202020204" charset="0"/>
                <a:cs typeface="Open Sans" panose="020B0604020202020204" charset="0"/>
              </a:rPr>
              <a:t>вплив </a:t>
            </a:r>
            <a:r>
              <a:rPr lang="uk-UA" sz="2133" b="1" dirty="0">
                <a:solidFill>
                  <a:srgbClr val="002060"/>
                </a:solidFill>
                <a:latin typeface="Open Sans" panose="020B0604020202020204" charset="0"/>
                <a:ea typeface="Open Sans" panose="020B0604020202020204" charset="0"/>
                <a:cs typeface="Open Sans" panose="020B0604020202020204" charset="0"/>
              </a:rPr>
              <a:t>на становлення своєї репутації </a:t>
            </a:r>
            <a:r>
              <a:rPr lang="uk-UA" sz="2133" dirty="0">
                <a:solidFill>
                  <a:srgbClr val="002060"/>
                </a:solidFill>
                <a:latin typeface="Open Sans" panose="020B0604020202020204" charset="0"/>
                <a:ea typeface="Open Sans" panose="020B0604020202020204" charset="0"/>
                <a:cs typeface="Open Sans" panose="020B0604020202020204" charset="0"/>
              </a:rPr>
              <a:t>– жертву висміюють, </a:t>
            </a:r>
            <a:r>
              <a:rPr lang="uk-UA" sz="2133" dirty="0">
                <a:solidFill>
                  <a:srgbClr val="002060"/>
                </a:solidFill>
                <a:latin typeface="Open Sans" panose="020B0604020202020204" charset="0"/>
                <a:ea typeface="Open Sans" panose="020B0604020202020204" charset="0"/>
                <a:cs typeface="Open Sans" panose="020B0604020202020204" charset="0"/>
              </a:rPr>
              <a:t> передражнюють </a:t>
            </a:r>
            <a:r>
              <a:rPr lang="uk-UA" sz="2133" dirty="0">
                <a:solidFill>
                  <a:srgbClr val="002060"/>
                </a:solidFill>
                <a:latin typeface="Open Sans" panose="020B0604020202020204" charset="0"/>
                <a:ea typeface="Open Sans" panose="020B0604020202020204" charset="0"/>
                <a:cs typeface="Open Sans" panose="020B0604020202020204" charset="0"/>
              </a:rPr>
              <a:t>ходу, одяг, поведінку, пліткують про неї</a:t>
            </a:r>
            <a:r>
              <a:rPr lang="uk-UA" sz="2133" dirty="0">
                <a:solidFill>
                  <a:srgbClr val="002060"/>
                </a:solidFill>
                <a:latin typeface="Open Sans" panose="020B0604020202020204" charset="0"/>
                <a:ea typeface="Open Sans" panose="020B0604020202020204" charset="0"/>
                <a:cs typeface="Open Sans" panose="020B0604020202020204" charset="0"/>
              </a:rPr>
              <a:t>;</a:t>
            </a:r>
            <a:endParaRPr lang="uk-UA" sz="2133" dirty="0">
              <a:solidFill>
                <a:srgbClr val="002060"/>
              </a:solidFill>
              <a:latin typeface="Open Sans" panose="020B0604020202020204" charset="0"/>
              <a:ea typeface="Open Sans" panose="020B0604020202020204" charset="0"/>
              <a:cs typeface="Open Sans" panose="020B0604020202020204" charset="0"/>
            </a:endParaRPr>
          </a:p>
          <a:p>
            <a:pPr marL="380990" indent="-380990">
              <a:buFont typeface="Arial" panose="020B0604020202020204" pitchFamily="34" charset="0"/>
              <a:buChar char="•"/>
            </a:pPr>
            <a:r>
              <a:rPr lang="uk-UA" sz="2133" b="1" dirty="0">
                <a:solidFill>
                  <a:srgbClr val="002060"/>
                </a:solidFill>
                <a:latin typeface="Open Sans" panose="020B0604020202020204" charset="0"/>
                <a:ea typeface="Open Sans" panose="020B0604020202020204" charset="0"/>
                <a:cs typeface="Open Sans" panose="020B0604020202020204" charset="0"/>
              </a:rPr>
              <a:t>вплив </a:t>
            </a:r>
            <a:r>
              <a:rPr lang="uk-UA" sz="2133" b="1" dirty="0">
                <a:solidFill>
                  <a:srgbClr val="002060"/>
                </a:solidFill>
                <a:latin typeface="Open Sans" panose="020B0604020202020204" charset="0"/>
                <a:ea typeface="Open Sans" panose="020B0604020202020204" charset="0"/>
                <a:cs typeface="Open Sans" panose="020B0604020202020204" charset="0"/>
              </a:rPr>
              <a:t>на робочу активність </a:t>
            </a:r>
            <a:r>
              <a:rPr lang="uk-UA" sz="2133" dirty="0">
                <a:solidFill>
                  <a:srgbClr val="002060"/>
                </a:solidFill>
                <a:latin typeface="Open Sans" panose="020B0604020202020204" charset="0"/>
                <a:ea typeface="Open Sans" panose="020B0604020202020204" charset="0"/>
                <a:cs typeface="Open Sans" panose="020B0604020202020204" charset="0"/>
              </a:rPr>
              <a:t>– жертві не довіряють серйозну роботу, роблять її зайвою або непотрібною</a:t>
            </a:r>
            <a:r>
              <a:rPr lang="uk-UA" sz="2133" dirty="0">
                <a:solidFill>
                  <a:srgbClr val="002060"/>
                </a:solidFill>
                <a:latin typeface="Open Sans" panose="020B0604020202020204" charset="0"/>
                <a:ea typeface="Open Sans" panose="020B0604020202020204" charset="0"/>
                <a:cs typeface="Open Sans" panose="020B0604020202020204" charset="0"/>
              </a:rPr>
              <a:t>;</a:t>
            </a:r>
            <a:endParaRPr lang="uk-UA" sz="2133" dirty="0">
              <a:solidFill>
                <a:srgbClr val="002060"/>
              </a:solidFill>
              <a:latin typeface="Open Sans" panose="020B0604020202020204" charset="0"/>
              <a:ea typeface="Open Sans" panose="020B0604020202020204" charset="0"/>
              <a:cs typeface="Open Sans" panose="020B0604020202020204" charset="0"/>
            </a:endParaRPr>
          </a:p>
          <a:p>
            <a:pPr marL="380990" indent="-380990">
              <a:buFont typeface="Arial" panose="020B0604020202020204" pitchFamily="34" charset="0"/>
              <a:buChar char="•"/>
            </a:pPr>
            <a:r>
              <a:rPr lang="uk-UA" sz="2133" b="1" dirty="0">
                <a:solidFill>
                  <a:srgbClr val="002060"/>
                </a:solidFill>
                <a:latin typeface="Open Sans" panose="020B0604020202020204" charset="0"/>
                <a:ea typeface="Open Sans" panose="020B0604020202020204" charset="0"/>
                <a:cs typeface="Open Sans" panose="020B0604020202020204" charset="0"/>
              </a:rPr>
              <a:t>вплив </a:t>
            </a:r>
            <a:r>
              <a:rPr lang="uk-UA" sz="2133" b="1" dirty="0">
                <a:solidFill>
                  <a:srgbClr val="002060"/>
                </a:solidFill>
                <a:latin typeface="Open Sans" panose="020B0604020202020204" charset="0"/>
                <a:ea typeface="Open Sans" panose="020B0604020202020204" charset="0"/>
                <a:cs typeface="Open Sans" panose="020B0604020202020204" charset="0"/>
              </a:rPr>
              <a:t>на фізичний стан </a:t>
            </a:r>
            <a:r>
              <a:rPr lang="uk-UA" sz="2133" dirty="0">
                <a:solidFill>
                  <a:srgbClr val="002060"/>
                </a:solidFill>
                <a:latin typeface="Open Sans" panose="020B0604020202020204" charset="0"/>
                <a:ea typeface="Open Sans" panose="020B0604020202020204" charset="0"/>
                <a:cs typeface="Open Sans" panose="020B0604020202020204" charset="0"/>
              </a:rPr>
              <a:t>– жертві доручають небезпечні завдання, до неї співробітники застосовують фізичну силу, сексуальні домагання.</a:t>
            </a:r>
          </a:p>
        </p:txBody>
      </p:sp>
    </p:spTree>
    <p:extLst>
      <p:ext uri="{BB962C8B-B14F-4D97-AF65-F5344CB8AC3E}">
        <p14:creationId xmlns:p14="http://schemas.microsoft.com/office/powerpoint/2010/main" val="7617661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5800" y="275867"/>
            <a:ext cx="10184000" cy="763600"/>
          </a:xfrm>
        </p:spPr>
        <p:txBody>
          <a:bodyPr>
            <a:normAutofit fontScale="90000"/>
          </a:bodyPr>
          <a:lstStyle/>
          <a:p>
            <a:r>
              <a:rPr lang="uk-UA" b="1" dirty="0" smtClean="0">
                <a:solidFill>
                  <a:srgbClr val="002060"/>
                </a:solidFill>
                <a:latin typeface="Open Sans" panose="020B0604020202020204" charset="0"/>
                <a:ea typeface="Open Sans" panose="020B0604020202020204" charset="0"/>
                <a:cs typeface="Open Sans" panose="020B0604020202020204" charset="0"/>
              </a:rPr>
              <a:t>Причини мобінгу</a:t>
            </a:r>
            <a:endParaRPr lang="uk-UA" b="1" dirty="0">
              <a:solidFill>
                <a:srgbClr val="002060"/>
              </a:solidFill>
              <a:latin typeface="Open Sans" panose="020B0604020202020204" charset="0"/>
              <a:ea typeface="Open Sans" panose="020B0604020202020204" charset="0"/>
              <a:cs typeface="Open Sans" panose="020B0604020202020204" charset="0"/>
            </a:endParaRPr>
          </a:p>
        </p:txBody>
      </p:sp>
      <p:sp>
        <p:nvSpPr>
          <p:cNvPr id="3" name="TextBox 2"/>
          <p:cNvSpPr txBox="1"/>
          <p:nvPr/>
        </p:nvSpPr>
        <p:spPr>
          <a:xfrm>
            <a:off x="1245801" y="1143001"/>
            <a:ext cx="10680700" cy="4851969"/>
          </a:xfrm>
          <a:prstGeom prst="rect">
            <a:avLst/>
          </a:prstGeom>
          <a:noFill/>
        </p:spPr>
        <p:txBody>
          <a:bodyPr wrap="square" rtlCol="0">
            <a:spAutoFit/>
          </a:bodyPr>
          <a:lstStyle/>
          <a:p>
            <a:pPr marL="380990" indent="-380990">
              <a:buFont typeface="Arial" panose="020B0604020202020204" pitchFamily="34" charset="0"/>
              <a:buChar char="•"/>
            </a:pPr>
            <a:r>
              <a:rPr lang="uk-UA" sz="2400" b="1" dirty="0">
                <a:solidFill>
                  <a:srgbClr val="002060"/>
                </a:solidFill>
                <a:latin typeface="Open Sans" panose="020B0604020202020204" charset="0"/>
                <a:ea typeface="Open Sans" panose="020B0604020202020204" charset="0"/>
                <a:cs typeface="Open Sans" panose="020B0604020202020204" charset="0"/>
              </a:rPr>
              <a:t>Відмінність від інших </a:t>
            </a:r>
            <a:r>
              <a:rPr lang="uk-UA" sz="2133" i="1" dirty="0">
                <a:solidFill>
                  <a:srgbClr val="002060"/>
                </a:solidFill>
                <a:latin typeface="Open Sans" panose="020B0604020202020204" charset="0"/>
                <a:ea typeface="Open Sans" panose="020B0604020202020204" charset="0"/>
                <a:cs typeface="Open Sans" panose="020B0604020202020204" charset="0"/>
              </a:rPr>
              <a:t>(особа є чоловіком або жінкою, людина є іншої раси, національності, орієнтації або приїжджою)</a:t>
            </a:r>
          </a:p>
          <a:p>
            <a:pPr marL="380990" indent="-380990">
              <a:buFont typeface="Arial" panose="020B0604020202020204" pitchFamily="34" charset="0"/>
              <a:buChar char="•"/>
            </a:pPr>
            <a:r>
              <a:rPr lang="uk-UA" sz="2400" b="1" dirty="0">
                <a:solidFill>
                  <a:srgbClr val="002060"/>
                </a:solidFill>
                <a:latin typeface="Open Sans" panose="020B0604020202020204" charset="0"/>
                <a:ea typeface="Open Sans" panose="020B0604020202020204" charset="0"/>
                <a:cs typeface="Open Sans" panose="020B0604020202020204" charset="0"/>
              </a:rPr>
              <a:t>Виживання з корисливою </a:t>
            </a:r>
            <a:r>
              <a:rPr lang="uk-UA" sz="2400" b="1" dirty="0">
                <a:solidFill>
                  <a:srgbClr val="002060"/>
                </a:solidFill>
                <a:latin typeface="Open Sans" panose="020B0604020202020204" charset="0"/>
                <a:ea typeface="Open Sans" panose="020B0604020202020204" charset="0"/>
                <a:cs typeface="Open Sans" panose="020B0604020202020204" charset="0"/>
              </a:rPr>
              <a:t>метою </a:t>
            </a:r>
            <a:r>
              <a:rPr lang="uk-UA" sz="2400" dirty="0">
                <a:solidFill>
                  <a:srgbClr val="002060"/>
                </a:solidFill>
                <a:latin typeface="Open Sans" panose="020B0604020202020204" charset="0"/>
                <a:ea typeface="Open Sans" panose="020B0604020202020204" charset="0"/>
                <a:cs typeface="Open Sans" panose="020B0604020202020204" charset="0"/>
              </a:rPr>
              <a:t>(</a:t>
            </a:r>
            <a:r>
              <a:rPr lang="uk-UA" sz="2133" i="1" dirty="0">
                <a:solidFill>
                  <a:srgbClr val="002060"/>
                </a:solidFill>
                <a:latin typeface="Open Sans" panose="020B0604020202020204" charset="0"/>
                <a:ea typeface="Open Sans" panose="020B0604020202020204" charset="0"/>
                <a:cs typeface="Open Sans" panose="020B0604020202020204" charset="0"/>
              </a:rPr>
              <a:t>бажання </a:t>
            </a:r>
            <a:r>
              <a:rPr lang="uk-UA" sz="2133" i="1" dirty="0">
                <a:solidFill>
                  <a:srgbClr val="002060"/>
                </a:solidFill>
                <a:latin typeface="Open Sans" panose="020B0604020202020204" charset="0"/>
                <a:ea typeface="Open Sans" panose="020B0604020202020204" charset="0"/>
                <a:cs typeface="Open Sans" panose="020B0604020202020204" charset="0"/>
              </a:rPr>
              <a:t>вирішити свої меркантильні завдання за рахунок колеги по </a:t>
            </a:r>
            <a:r>
              <a:rPr lang="uk-UA" sz="2133" i="1" dirty="0">
                <a:solidFill>
                  <a:srgbClr val="002060"/>
                </a:solidFill>
                <a:latin typeface="Open Sans" panose="020B0604020202020204" charset="0"/>
                <a:ea typeface="Open Sans" panose="020B0604020202020204" charset="0"/>
                <a:cs typeface="Open Sans" panose="020B0604020202020204" charset="0"/>
              </a:rPr>
              <a:t>роботі, страх </a:t>
            </a:r>
            <a:r>
              <a:rPr lang="uk-UA" sz="2133" i="1" dirty="0">
                <a:solidFill>
                  <a:srgbClr val="002060"/>
                </a:solidFill>
                <a:latin typeface="Open Sans" panose="020B0604020202020204" charset="0"/>
                <a:ea typeface="Open Sans" panose="020B0604020202020204" charset="0"/>
                <a:cs typeface="Open Sans" panose="020B0604020202020204" charset="0"/>
              </a:rPr>
              <a:t>втрати</a:t>
            </a:r>
            <a:r>
              <a:rPr lang="ru-RU" sz="2133" i="1" dirty="0">
                <a:solidFill>
                  <a:srgbClr val="002060"/>
                </a:solidFill>
                <a:latin typeface="Open Sans" panose="020B0604020202020204" charset="0"/>
                <a:ea typeface="Open Sans" panose="020B0604020202020204" charset="0"/>
                <a:cs typeface="Open Sans" panose="020B0604020202020204" charset="0"/>
              </a:rPr>
              <a:t> </a:t>
            </a:r>
            <a:r>
              <a:rPr lang="ru-RU" sz="2133" i="1" dirty="0">
                <a:solidFill>
                  <a:srgbClr val="002060"/>
                </a:solidFill>
                <a:latin typeface="Open Sans" panose="020B0604020202020204" charset="0"/>
                <a:ea typeface="Open Sans" panose="020B0604020202020204" charset="0"/>
                <a:cs typeface="Open Sans" panose="020B0604020202020204" charset="0"/>
              </a:rPr>
              <a:t>роботу, </a:t>
            </a:r>
            <a:r>
              <a:rPr lang="uk-UA" sz="2133" i="1" dirty="0">
                <a:solidFill>
                  <a:srgbClr val="002060"/>
                </a:solidFill>
                <a:latin typeface="Open Sans" panose="020B0604020202020204" charset="0"/>
                <a:ea typeface="Open Sans" panose="020B0604020202020204" charset="0"/>
                <a:cs typeface="Open Sans" panose="020B0604020202020204" charset="0"/>
              </a:rPr>
              <a:t>жага помсти, бажання </a:t>
            </a:r>
            <a:r>
              <a:rPr lang="uk-UA" sz="2133" i="1" dirty="0">
                <a:solidFill>
                  <a:srgbClr val="002060"/>
                </a:solidFill>
                <a:latin typeface="Open Sans" panose="020B0604020202020204" charset="0"/>
                <a:ea typeface="Open Sans" panose="020B0604020202020204" charset="0"/>
                <a:cs typeface="Open Sans" panose="020B0604020202020204" charset="0"/>
              </a:rPr>
              <a:t>звільнити </a:t>
            </a:r>
            <a:r>
              <a:rPr lang="uk-UA" sz="2133" i="1" dirty="0">
                <a:solidFill>
                  <a:srgbClr val="002060"/>
                </a:solidFill>
                <a:latin typeface="Open Sans" panose="020B0604020202020204" charset="0"/>
                <a:ea typeface="Open Sans" panose="020B0604020202020204" charset="0"/>
                <a:cs typeface="Open Sans" panose="020B0604020202020204" charset="0"/>
              </a:rPr>
              <a:t>місце тощо)</a:t>
            </a:r>
            <a:endParaRPr lang="uk-UA" sz="2400" i="1" dirty="0">
              <a:solidFill>
                <a:srgbClr val="002060"/>
              </a:solidFill>
              <a:latin typeface="Open Sans" panose="020B0604020202020204" charset="0"/>
              <a:ea typeface="Open Sans" panose="020B0604020202020204" charset="0"/>
              <a:cs typeface="Open Sans" panose="020B0604020202020204" charset="0"/>
            </a:endParaRPr>
          </a:p>
          <a:p>
            <a:pPr marL="380990" indent="-380990">
              <a:buFont typeface="Arial" panose="020B0604020202020204" pitchFamily="34" charset="0"/>
              <a:buChar char="•"/>
            </a:pPr>
            <a:r>
              <a:rPr lang="uk-UA" sz="2400" b="1" dirty="0">
                <a:solidFill>
                  <a:srgbClr val="002060"/>
                </a:solidFill>
                <a:latin typeface="Open Sans" panose="020B0604020202020204" charset="0"/>
                <a:ea typeface="Open Sans" panose="020B0604020202020204" charset="0"/>
                <a:cs typeface="Open Sans" panose="020B0604020202020204" charset="0"/>
              </a:rPr>
              <a:t>Особисті </a:t>
            </a:r>
            <a:r>
              <a:rPr lang="uk-UA" sz="2133" i="1" dirty="0">
                <a:solidFill>
                  <a:srgbClr val="002060"/>
                </a:solidFill>
                <a:latin typeface="Open Sans" panose="020B0604020202020204" charset="0"/>
                <a:ea typeface="Open Sans" panose="020B0604020202020204" charset="0"/>
                <a:cs typeface="Open Sans" panose="020B0604020202020204" charset="0"/>
              </a:rPr>
              <a:t>(сексуальні</a:t>
            </a:r>
            <a:r>
              <a:rPr lang="ru-RU" sz="2133" i="1" dirty="0">
                <a:solidFill>
                  <a:srgbClr val="002060"/>
                </a:solidFill>
                <a:latin typeface="Open Sans" panose="020B0604020202020204" charset="0"/>
                <a:ea typeface="Open Sans" panose="020B0604020202020204" charset="0"/>
                <a:cs typeface="Open Sans" panose="020B0604020202020204" charset="0"/>
              </a:rPr>
              <a:t> </a:t>
            </a:r>
            <a:r>
              <a:rPr lang="uk-UA" sz="2133" i="1" dirty="0">
                <a:solidFill>
                  <a:srgbClr val="002060"/>
                </a:solidFill>
                <a:latin typeface="Open Sans" panose="020B0604020202020204" charset="0"/>
                <a:ea typeface="Open Sans" panose="020B0604020202020204" charset="0"/>
                <a:cs typeface="Open Sans" panose="020B0604020202020204" charset="0"/>
              </a:rPr>
              <a:t>домагання, заздрість, особиста злоба, нудьга)</a:t>
            </a:r>
          </a:p>
          <a:p>
            <a:pPr marL="380990" indent="-380990">
              <a:buFont typeface="Arial" panose="020B0604020202020204" pitchFamily="34" charset="0"/>
              <a:buChar char="•"/>
            </a:pPr>
            <a:r>
              <a:rPr lang="uk-UA" sz="2400" b="1" dirty="0">
                <a:solidFill>
                  <a:srgbClr val="002060"/>
                </a:solidFill>
                <a:latin typeface="Open Sans" panose="020B0604020202020204" charset="0"/>
                <a:ea typeface="Open Sans" panose="020B0604020202020204" charset="0"/>
                <a:cs typeface="Open Sans" panose="020B0604020202020204" charset="0"/>
              </a:rPr>
              <a:t>«Справедливі» причини</a:t>
            </a:r>
            <a:r>
              <a:rPr lang="uk-UA" sz="2400" dirty="0">
                <a:solidFill>
                  <a:srgbClr val="002060"/>
                </a:solidFill>
                <a:latin typeface="Open Sans" panose="020B0604020202020204" charset="0"/>
                <a:ea typeface="Open Sans" panose="020B0604020202020204" charset="0"/>
                <a:cs typeface="Open Sans" panose="020B0604020202020204" charset="0"/>
              </a:rPr>
              <a:t> (</a:t>
            </a:r>
            <a:r>
              <a:rPr lang="uk-UA" sz="2133" i="1" dirty="0">
                <a:solidFill>
                  <a:srgbClr val="002060"/>
                </a:solidFill>
                <a:latin typeface="Open Sans" panose="020B0604020202020204" charset="0"/>
                <a:ea typeface="Open Sans" panose="020B0604020202020204" charset="0"/>
                <a:cs typeface="Open Sans" panose="020B0604020202020204" charset="0"/>
              </a:rPr>
              <a:t>наявність </a:t>
            </a:r>
            <a:r>
              <a:rPr lang="uk-UA" sz="2133" i="1" dirty="0">
                <a:solidFill>
                  <a:srgbClr val="002060"/>
                </a:solidFill>
                <a:latin typeface="Open Sans" panose="020B0604020202020204" charset="0"/>
                <a:ea typeface="Open Sans" panose="020B0604020202020204" charset="0"/>
                <a:cs typeface="Open Sans" panose="020B0604020202020204" charset="0"/>
              </a:rPr>
              <a:t>шкідливих звичок, недоліків характеру, невихованість, негативні вчинки </a:t>
            </a:r>
            <a:r>
              <a:rPr lang="uk-UA" sz="2133" i="1" dirty="0">
                <a:solidFill>
                  <a:srgbClr val="002060"/>
                </a:solidFill>
                <a:latin typeface="Open Sans" panose="020B0604020202020204" charset="0"/>
                <a:ea typeface="Open Sans" panose="020B0604020202020204" charset="0"/>
                <a:cs typeface="Open Sans" panose="020B0604020202020204" charset="0"/>
              </a:rPr>
              <a:t>(паління</a:t>
            </a:r>
            <a:r>
              <a:rPr lang="uk-UA" sz="2133" i="1" dirty="0">
                <a:solidFill>
                  <a:srgbClr val="002060"/>
                </a:solidFill>
                <a:latin typeface="Open Sans" panose="020B0604020202020204" charset="0"/>
                <a:ea typeface="Open Sans" panose="020B0604020202020204" charset="0"/>
                <a:cs typeface="Open Sans" panose="020B0604020202020204" charset="0"/>
              </a:rPr>
              <a:t>, зайва пристрасть до кави, схильність увесь час щось жувати, неохайність, неввічливість, необов’язковість, балакучість, критиканство, постійне ниття, підлабузництво перед </a:t>
            </a:r>
            <a:r>
              <a:rPr lang="uk-UA" sz="2133" i="1" dirty="0">
                <a:solidFill>
                  <a:srgbClr val="002060"/>
                </a:solidFill>
                <a:latin typeface="Open Sans" panose="020B0604020202020204" charset="0"/>
                <a:ea typeface="Open Sans" panose="020B0604020202020204" charset="0"/>
                <a:cs typeface="Open Sans" panose="020B0604020202020204" charset="0"/>
              </a:rPr>
              <a:t>начальством, негідна </a:t>
            </a:r>
            <a:r>
              <a:rPr lang="uk-UA" sz="2133" i="1" dirty="0">
                <a:solidFill>
                  <a:srgbClr val="002060"/>
                </a:solidFill>
                <a:latin typeface="Open Sans" panose="020B0604020202020204" charset="0"/>
                <a:ea typeface="Open Sans" panose="020B0604020202020204" charset="0"/>
                <a:cs typeface="Open Sans" panose="020B0604020202020204" charset="0"/>
              </a:rPr>
              <a:t>поведінка, негарні </a:t>
            </a:r>
            <a:r>
              <a:rPr lang="uk-UA" sz="2133" i="1" dirty="0">
                <a:solidFill>
                  <a:srgbClr val="002060"/>
                </a:solidFill>
                <a:latin typeface="Open Sans" panose="020B0604020202020204" charset="0"/>
                <a:ea typeface="Open Sans" panose="020B0604020202020204" charset="0"/>
                <a:cs typeface="Open Sans" panose="020B0604020202020204" charset="0"/>
              </a:rPr>
              <a:t>вчинки, бездуховність тощо)</a:t>
            </a:r>
            <a:r>
              <a:rPr lang="uk-UA" sz="2133" b="1" dirty="0">
                <a:solidFill>
                  <a:srgbClr val="002060"/>
                </a:solidFill>
                <a:latin typeface="Open Sans" panose="020B0604020202020204" charset="0"/>
                <a:ea typeface="Open Sans" panose="020B0604020202020204" charset="0"/>
                <a:cs typeface="Open Sans" panose="020B0604020202020204" charset="0"/>
              </a:rPr>
              <a:t> </a:t>
            </a:r>
            <a:endParaRPr lang="uk-UA" sz="2133" b="1" dirty="0">
              <a:solidFill>
                <a:srgbClr val="002060"/>
              </a:solidFill>
              <a:latin typeface="Open Sans" panose="020B0604020202020204" charset="0"/>
              <a:ea typeface="Open Sans" panose="020B0604020202020204" charset="0"/>
              <a:cs typeface="Open Sans" panose="020B0604020202020204" charset="0"/>
            </a:endParaRPr>
          </a:p>
          <a:p>
            <a:pPr marL="380990" indent="-380990">
              <a:buFont typeface="Arial" panose="020B0604020202020204" pitchFamily="34" charset="0"/>
              <a:buChar char="•"/>
            </a:pPr>
            <a:r>
              <a:rPr lang="uk-UA" sz="2133" b="1" dirty="0">
                <a:solidFill>
                  <a:srgbClr val="002060"/>
                </a:solidFill>
                <a:latin typeface="Open Sans" panose="020B0604020202020204" charset="0"/>
                <a:ea typeface="Open Sans" panose="020B0604020202020204" charset="0"/>
                <a:cs typeface="Open Sans" panose="020B0604020202020204" charset="0"/>
              </a:rPr>
              <a:t>Безглузді</a:t>
            </a:r>
            <a:r>
              <a:rPr lang="uk-UA" sz="2133" b="1" dirty="0">
                <a:solidFill>
                  <a:srgbClr val="002060"/>
                </a:solidFill>
                <a:latin typeface="Open Sans" panose="020B0604020202020204" charset="0"/>
                <a:ea typeface="Open Sans" panose="020B0604020202020204" charset="0"/>
                <a:cs typeface="Open Sans" panose="020B0604020202020204" charset="0"/>
              </a:rPr>
              <a:t>, позбавлені будь-якого сенсу причини</a:t>
            </a:r>
          </a:p>
          <a:p>
            <a:pPr marL="380990" indent="-380990">
              <a:buFont typeface="Arial" panose="020B0604020202020204" pitchFamily="34" charset="0"/>
              <a:buChar char="•"/>
            </a:pPr>
            <a:endParaRPr lang="uk-UA" sz="2133" i="1" dirty="0">
              <a:solidFill>
                <a:srgbClr val="002060"/>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8616912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206500" y="438811"/>
            <a:ext cx="8767053" cy="954107"/>
          </a:xfrm>
          <a:prstGeom prst="rect">
            <a:avLst/>
          </a:prstGeom>
          <a:noFill/>
        </p:spPr>
        <p:txBody>
          <a:bodyPr wrap="square" rtlCol="0">
            <a:spAutoFit/>
          </a:bodyPr>
          <a:lstStyle/>
          <a:p>
            <a:r>
              <a:rPr lang="uk-UA" sz="3200" b="1" dirty="0">
                <a:solidFill>
                  <a:schemeClr val="accent1">
                    <a:lumMod val="50000"/>
                  </a:schemeClr>
                </a:solidFill>
                <a:latin typeface="Open Sans" panose="020B0604020202020204" charset="0"/>
                <a:ea typeface="Open Sans" panose="020B0604020202020204" charset="0"/>
                <a:cs typeface="Open Sans" panose="020B0604020202020204" charset="0"/>
              </a:rPr>
              <a:t>Кодекс законів про працю України</a:t>
            </a:r>
          </a:p>
          <a:p>
            <a:r>
              <a:rPr lang="uk-UA" sz="2400" i="1" dirty="0">
                <a:solidFill>
                  <a:schemeClr val="accent1">
                    <a:lumMod val="50000"/>
                  </a:schemeClr>
                </a:solidFill>
                <a:latin typeface="Open Sans" panose="020B0604020202020204" charset="0"/>
                <a:ea typeface="Open Sans" panose="020B0604020202020204" charset="0"/>
                <a:cs typeface="Open Sans" panose="020B0604020202020204" charset="0"/>
              </a:rPr>
              <a:t>(стаття 2-2)</a:t>
            </a:r>
          </a:p>
        </p:txBody>
      </p:sp>
      <p:sp>
        <p:nvSpPr>
          <p:cNvPr id="3" name="Прямоугольник 2"/>
          <p:cNvSpPr/>
          <p:nvPr/>
        </p:nvSpPr>
        <p:spPr>
          <a:xfrm>
            <a:off x="1206500" y="1474312"/>
            <a:ext cx="10820400" cy="5345759"/>
          </a:xfrm>
          <a:prstGeom prst="rect">
            <a:avLst/>
          </a:prstGeom>
        </p:spPr>
        <p:txBody>
          <a:bodyPr wrap="square">
            <a:spAutoFit/>
          </a:bodyPr>
          <a:lstStyle/>
          <a:p>
            <a:r>
              <a:rPr lang="uk-UA" sz="2667" dirty="0">
                <a:solidFill>
                  <a:srgbClr val="002060"/>
                </a:solidFill>
                <a:latin typeface="Open Sans" panose="020B0604020202020204" charset="0"/>
                <a:ea typeface="Open Sans" panose="020B0604020202020204" charset="0"/>
                <a:cs typeface="Open Sans" panose="020B0604020202020204" charset="0"/>
              </a:rPr>
              <a:t>Мобінг (цькування) - систематичні (повторювані) тривалі умисні дії або бездіяльність </a:t>
            </a:r>
            <a:r>
              <a:rPr lang="uk-UA" sz="2667" b="1" dirty="0">
                <a:solidFill>
                  <a:srgbClr val="002060"/>
                </a:solidFill>
                <a:latin typeface="Open Sans" panose="020B0604020202020204" charset="0"/>
                <a:ea typeface="Open Sans" panose="020B0604020202020204" charset="0"/>
                <a:cs typeface="Open Sans" panose="020B0604020202020204" charset="0"/>
              </a:rPr>
              <a:t>роботодавця</a:t>
            </a:r>
            <a:r>
              <a:rPr lang="uk-UA" sz="2667" dirty="0">
                <a:solidFill>
                  <a:srgbClr val="002060"/>
                </a:solidFill>
                <a:latin typeface="Open Sans" panose="020B0604020202020204" charset="0"/>
                <a:ea typeface="Open Sans" panose="020B0604020202020204" charset="0"/>
                <a:cs typeface="Open Sans" panose="020B0604020202020204" charset="0"/>
              </a:rPr>
              <a:t>, </a:t>
            </a:r>
            <a:r>
              <a:rPr lang="uk-UA" sz="2667" b="1" dirty="0">
                <a:solidFill>
                  <a:srgbClr val="002060"/>
                </a:solidFill>
                <a:latin typeface="Open Sans" panose="020B0604020202020204" charset="0"/>
                <a:ea typeface="Open Sans" panose="020B0604020202020204" charset="0"/>
                <a:cs typeface="Open Sans" panose="020B0604020202020204" charset="0"/>
              </a:rPr>
              <a:t>окремих працівників або групи працівників трудового колективу</a:t>
            </a:r>
            <a:r>
              <a:rPr lang="uk-UA" sz="2667" dirty="0">
                <a:solidFill>
                  <a:srgbClr val="002060"/>
                </a:solidFill>
                <a:latin typeface="Open Sans" panose="020B0604020202020204" charset="0"/>
                <a:ea typeface="Open Sans" panose="020B0604020202020204" charset="0"/>
                <a:cs typeface="Open Sans" panose="020B0604020202020204" charset="0"/>
              </a:rPr>
              <a:t>, які спрямовані </a:t>
            </a:r>
            <a:r>
              <a:rPr lang="uk-UA" sz="2667" b="1" dirty="0">
                <a:solidFill>
                  <a:srgbClr val="002060"/>
                </a:solidFill>
                <a:latin typeface="Open Sans" panose="020B0604020202020204" charset="0"/>
                <a:ea typeface="Open Sans" panose="020B0604020202020204" charset="0"/>
                <a:cs typeface="Open Sans" panose="020B0604020202020204" charset="0"/>
              </a:rPr>
              <a:t>на приниження честі та гідності працівника, його ділової репутації</a:t>
            </a:r>
            <a:r>
              <a:rPr lang="uk-UA" sz="2667" dirty="0">
                <a:solidFill>
                  <a:srgbClr val="002060"/>
                </a:solidFill>
                <a:latin typeface="Open Sans" panose="020B0604020202020204" charset="0"/>
                <a:ea typeface="Open Sans" panose="020B0604020202020204" charset="0"/>
                <a:cs typeface="Open Sans" panose="020B0604020202020204" charset="0"/>
              </a:rPr>
              <a:t>, у тому числі з метою набуття, зміни або припинення ним трудових прав та обов’язків, що проявляються у формі психологічного та/або економічного тиску, зокрема із застосуванням засобів електронних комунікацій, створення стосовно працівника напруженої, ворожої, образливої атмосфери, у тому числі такої, що змушує його недооцінювати свою професійну придатність.</a:t>
            </a:r>
          </a:p>
          <a:p>
            <a:endParaRPr lang="uk-UA" sz="2400" dirty="0">
              <a:solidFill>
                <a:srgbClr val="002060"/>
              </a:solidFill>
              <a:latin typeface="Open Sans" panose="020B0604020202020204" charset="0"/>
              <a:ea typeface="Open Sans" panose="020B0604020202020204" charset="0"/>
              <a:cs typeface="Open Sans" panose="020B0604020202020204" charset="0"/>
            </a:endParaRPr>
          </a:p>
          <a:p>
            <a:endParaRPr lang="uk-UA" sz="2400" dirty="0">
              <a:solidFill>
                <a:srgbClr val="002060"/>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38862051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168401" y="400171"/>
            <a:ext cx="9105900" cy="584775"/>
          </a:xfrm>
          <a:prstGeom prst="rect">
            <a:avLst/>
          </a:prstGeom>
          <a:noFill/>
        </p:spPr>
        <p:txBody>
          <a:bodyPr wrap="square" rtlCol="0">
            <a:spAutoFit/>
          </a:bodyPr>
          <a:lstStyle/>
          <a:p>
            <a:r>
              <a:rPr lang="uk-UA" sz="3200" b="1" dirty="0">
                <a:solidFill>
                  <a:schemeClr val="accent1">
                    <a:lumMod val="50000"/>
                  </a:schemeClr>
                </a:solidFill>
                <a:latin typeface="Open Sans" panose="020B0604020202020204" charset="0"/>
                <a:ea typeface="Open Sans" panose="020B0604020202020204" charset="0"/>
                <a:cs typeface="Open Sans" panose="020B0604020202020204" charset="0"/>
              </a:rPr>
              <a:t>Випадки мобінгу</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sp>
        <p:nvSpPr>
          <p:cNvPr id="5" name="Прямоугольник 4"/>
          <p:cNvSpPr/>
          <p:nvPr/>
        </p:nvSpPr>
        <p:spPr>
          <a:xfrm>
            <a:off x="1168400" y="1015724"/>
            <a:ext cx="10617200" cy="6433492"/>
          </a:xfrm>
          <a:prstGeom prst="rect">
            <a:avLst/>
          </a:prstGeom>
        </p:spPr>
        <p:txBody>
          <a:bodyPr wrap="square">
            <a:spAutoFit/>
          </a:bodyPr>
          <a:lstStyle/>
          <a:p>
            <a:pPr marL="380990" indent="-380990">
              <a:buClr>
                <a:srgbClr val="002060"/>
              </a:buClr>
              <a:buFont typeface="Wingdings" panose="05000000000000000000" pitchFamily="2" charset="2"/>
              <a:buChar char="Ø"/>
            </a:pPr>
            <a:r>
              <a:rPr lang="uk-UA" sz="2267" dirty="0">
                <a:solidFill>
                  <a:srgbClr val="002060"/>
                </a:solidFill>
                <a:latin typeface="Open Sans" panose="020B0604020202020204" charset="0"/>
                <a:ea typeface="Open Sans" panose="020B0604020202020204" charset="0"/>
                <a:cs typeface="Open Sans" panose="020B0604020202020204" charset="0"/>
              </a:rPr>
              <a:t>Надмірне навантаження (нерівномірне навантаження)</a:t>
            </a:r>
          </a:p>
          <a:p>
            <a:pPr marL="380990" indent="-380990">
              <a:buClr>
                <a:srgbClr val="002060"/>
              </a:buClr>
              <a:buFont typeface="Wingdings" panose="05000000000000000000" pitchFamily="2" charset="2"/>
              <a:buChar char="Ø"/>
            </a:pPr>
            <a:r>
              <a:rPr lang="uk-UA" sz="2267" dirty="0">
                <a:solidFill>
                  <a:srgbClr val="002060"/>
                </a:solidFill>
                <a:latin typeface="Open Sans" panose="020B0604020202020204" charset="0"/>
                <a:ea typeface="Open Sans" panose="020B0604020202020204" charset="0"/>
                <a:cs typeface="Open Sans" panose="020B0604020202020204" charset="0"/>
              </a:rPr>
              <a:t>Нерівна оплата за рівну працю (за виконання роботи однієї кваліфікації, складності, якості і </a:t>
            </a:r>
            <a:r>
              <a:rPr lang="uk-UA" sz="2267" dirty="0" err="1">
                <a:solidFill>
                  <a:srgbClr val="002060"/>
                </a:solidFill>
                <a:latin typeface="Open Sans" panose="020B0604020202020204" charset="0"/>
                <a:ea typeface="Open Sans" panose="020B0604020202020204" charset="0"/>
                <a:cs typeface="Open Sans" panose="020B0604020202020204" charset="0"/>
              </a:rPr>
              <a:t>т.д</a:t>
            </a:r>
            <a:r>
              <a:rPr lang="uk-UA" sz="2267" dirty="0">
                <a:solidFill>
                  <a:srgbClr val="002060"/>
                </a:solidFill>
                <a:latin typeface="Open Sans" panose="020B0604020202020204" charset="0"/>
                <a:ea typeface="Open Sans" panose="020B0604020202020204" charset="0"/>
                <a:cs typeface="Open Sans" panose="020B0604020202020204" charset="0"/>
              </a:rPr>
              <a:t>.)</a:t>
            </a:r>
          </a:p>
          <a:p>
            <a:pPr marL="380990" indent="-380990">
              <a:buClr>
                <a:srgbClr val="002060"/>
              </a:buClr>
              <a:buFont typeface="Wingdings" panose="05000000000000000000" pitchFamily="2" charset="2"/>
              <a:buChar char="Ø"/>
            </a:pPr>
            <a:r>
              <a:rPr lang="uk-UA" sz="2267" dirty="0">
                <a:solidFill>
                  <a:srgbClr val="002060"/>
                </a:solidFill>
                <a:latin typeface="Open Sans" panose="020B0604020202020204" charset="0"/>
                <a:ea typeface="Open Sans" panose="020B0604020202020204" charset="0"/>
                <a:cs typeface="Open Sans" panose="020B0604020202020204" charset="0"/>
              </a:rPr>
              <a:t>Відмова у підвищенні кваліфікації (у разі необхідності)</a:t>
            </a:r>
          </a:p>
          <a:p>
            <a:pPr marL="380990" indent="-380990">
              <a:buClr>
                <a:srgbClr val="002060"/>
              </a:buClr>
              <a:buFont typeface="Wingdings" panose="05000000000000000000" pitchFamily="2" charset="2"/>
              <a:buChar char="Ø"/>
            </a:pPr>
            <a:r>
              <a:rPr lang="uk-UA" sz="2267" dirty="0">
                <a:solidFill>
                  <a:srgbClr val="002060"/>
                </a:solidFill>
                <a:latin typeface="Open Sans" panose="020B0604020202020204" charset="0"/>
                <a:ea typeface="Open Sans" panose="020B0604020202020204" charset="0"/>
                <a:cs typeface="Open Sans" panose="020B0604020202020204" charset="0"/>
              </a:rPr>
              <a:t>Безпідставне позбавлення заохочувань (премій, доплат, надбавок тощо)</a:t>
            </a:r>
          </a:p>
          <a:p>
            <a:pPr marL="380990" indent="-380990">
              <a:buClr>
                <a:srgbClr val="002060"/>
              </a:buClr>
              <a:buFont typeface="Wingdings" panose="05000000000000000000" pitchFamily="2" charset="2"/>
              <a:buChar char="Ø"/>
            </a:pPr>
            <a:r>
              <a:rPr lang="uk-UA" sz="2267" dirty="0">
                <a:solidFill>
                  <a:srgbClr val="002060"/>
                </a:solidFill>
                <a:latin typeface="Open Sans" panose="020B0604020202020204" charset="0"/>
                <a:ea typeface="Open Sans" panose="020B0604020202020204" charset="0"/>
                <a:cs typeface="Open Sans" panose="020B0604020202020204" charset="0"/>
              </a:rPr>
              <a:t>Переведення на іншу роботу або зміна істотних умов праці за відсутності підстав</a:t>
            </a:r>
          </a:p>
          <a:p>
            <a:pPr marL="380990" indent="-380990">
              <a:buClr>
                <a:srgbClr val="002060"/>
              </a:buClr>
              <a:buFont typeface="Wingdings" panose="05000000000000000000" pitchFamily="2" charset="2"/>
              <a:buChar char="Ø"/>
            </a:pPr>
            <a:r>
              <a:rPr lang="uk-UA" sz="2267" dirty="0">
                <a:solidFill>
                  <a:srgbClr val="002060"/>
                </a:solidFill>
                <a:latin typeface="Open Sans" panose="020B0604020202020204" charset="0"/>
                <a:ea typeface="Open Sans" panose="020B0604020202020204" charset="0"/>
                <a:cs typeface="Open Sans" panose="020B0604020202020204" charset="0"/>
              </a:rPr>
              <a:t>Відмова у наданні щорічної відпустки (за графіком)</a:t>
            </a:r>
          </a:p>
          <a:p>
            <a:pPr marL="380990" indent="-380990">
              <a:buClr>
                <a:srgbClr val="002060"/>
              </a:buClr>
              <a:buFont typeface="Wingdings" panose="05000000000000000000" pitchFamily="2" charset="2"/>
              <a:buChar char="Ø"/>
            </a:pPr>
            <a:r>
              <a:rPr lang="uk-UA" sz="2267" dirty="0">
                <a:solidFill>
                  <a:srgbClr val="002060"/>
                </a:solidFill>
                <a:latin typeface="Open Sans" panose="020B0604020202020204" charset="0"/>
                <a:ea typeface="Open Sans" panose="020B0604020202020204" charset="0"/>
                <a:cs typeface="Open Sans" panose="020B0604020202020204" charset="0"/>
              </a:rPr>
              <a:t>Відмова у наданні відпустки без збереження заробітної плати (стаття 25 Закону України «Про відпустки»)</a:t>
            </a:r>
          </a:p>
          <a:p>
            <a:pPr marL="380990" indent="-380990">
              <a:buClr>
                <a:srgbClr val="002060"/>
              </a:buClr>
              <a:buFont typeface="Wingdings" panose="05000000000000000000" pitchFamily="2" charset="2"/>
              <a:buChar char="Ø"/>
            </a:pPr>
            <a:r>
              <a:rPr lang="uk-UA" sz="2267" dirty="0">
                <a:solidFill>
                  <a:srgbClr val="002060"/>
                </a:solidFill>
                <a:latin typeface="Open Sans" panose="020B0604020202020204" charset="0"/>
                <a:ea typeface="Open Sans" panose="020B0604020202020204" charset="0"/>
                <a:cs typeface="Open Sans" panose="020B0604020202020204" charset="0"/>
              </a:rPr>
              <a:t>Примушення перебувати на робочому місці в обідню перерву або після закінчення роботи</a:t>
            </a:r>
          </a:p>
          <a:p>
            <a:pPr marL="380990" indent="-380990">
              <a:buClr>
                <a:srgbClr val="002060"/>
              </a:buClr>
              <a:buFont typeface="Wingdings" panose="05000000000000000000" pitchFamily="2" charset="2"/>
              <a:buChar char="Ø"/>
            </a:pPr>
            <a:r>
              <a:rPr lang="uk-UA" sz="2267" dirty="0">
                <a:solidFill>
                  <a:srgbClr val="002060"/>
                </a:solidFill>
                <a:latin typeface="Open Sans" panose="020B0604020202020204" charset="0"/>
                <a:ea typeface="Open Sans" panose="020B0604020202020204" charset="0"/>
                <a:cs typeface="Open Sans" panose="020B0604020202020204" charset="0"/>
              </a:rPr>
              <a:t>Вимога написати заяву про звільнення</a:t>
            </a:r>
          </a:p>
          <a:p>
            <a:pPr marL="380990" indent="-380990">
              <a:buClr>
                <a:srgbClr val="002060"/>
              </a:buClr>
              <a:buFont typeface="Wingdings" panose="05000000000000000000" pitchFamily="2" charset="2"/>
              <a:buChar char="Ø"/>
            </a:pPr>
            <a:r>
              <a:rPr lang="uk-UA" sz="2267" dirty="0">
                <a:solidFill>
                  <a:srgbClr val="002060"/>
                </a:solidFill>
                <a:latin typeface="Open Sans" panose="020B0604020202020204" charset="0"/>
                <a:ea typeface="Open Sans" panose="020B0604020202020204" charset="0"/>
                <a:cs typeface="Open Sans" panose="020B0604020202020204" charset="0"/>
              </a:rPr>
              <a:t>Відмова у звільненні за власним бажанням</a:t>
            </a:r>
          </a:p>
          <a:p>
            <a:pPr marL="380990" indent="-380990">
              <a:buClr>
                <a:srgbClr val="002060"/>
              </a:buClr>
              <a:buFont typeface="Wingdings" panose="05000000000000000000" pitchFamily="2" charset="2"/>
              <a:buChar char="Ø"/>
            </a:pPr>
            <a:r>
              <a:rPr lang="uk-UA" sz="2267" dirty="0">
                <a:solidFill>
                  <a:srgbClr val="002060"/>
                </a:solidFill>
                <a:latin typeface="Open Sans" panose="020B0604020202020204" charset="0"/>
                <a:ea typeface="Open Sans" panose="020B0604020202020204" charset="0"/>
                <a:cs typeface="Open Sans" panose="020B0604020202020204" charset="0"/>
              </a:rPr>
              <a:t>…..</a:t>
            </a:r>
          </a:p>
          <a:p>
            <a:pPr marL="380990" indent="-380990">
              <a:buFont typeface="Wingdings" panose="05000000000000000000" pitchFamily="2" charset="2"/>
              <a:buChar char="Ø"/>
            </a:pPr>
            <a:endParaRPr lang="uk-UA" sz="2400" b="1" dirty="0">
              <a:solidFill>
                <a:srgbClr val="002060"/>
              </a:solidFill>
              <a:latin typeface="Open Sans" panose="020B0604020202020204" charset="0"/>
              <a:ea typeface="Open Sans" panose="020B0604020202020204" charset="0"/>
              <a:cs typeface="Open Sans" panose="020B0604020202020204" charset="0"/>
            </a:endParaRPr>
          </a:p>
          <a:p>
            <a:pPr marL="380990" indent="-380990">
              <a:buFont typeface="Wingdings" panose="05000000000000000000" pitchFamily="2" charset="2"/>
              <a:buChar char="Ø"/>
            </a:pPr>
            <a:endParaRPr lang="uk-UA" sz="2400" b="1" dirty="0">
              <a:solidFill>
                <a:srgbClr val="002060"/>
              </a:solidFill>
              <a:latin typeface="Open Sans" panose="020B0604020202020204" charset="0"/>
              <a:ea typeface="Open Sans" panose="020B0604020202020204" charset="0"/>
              <a:cs typeface="Open Sans" panose="020B0604020202020204" charset="0"/>
            </a:endParaRPr>
          </a:p>
          <a:p>
            <a:endParaRPr lang="uk-UA" sz="2400" dirty="0">
              <a:solidFill>
                <a:srgbClr val="002060"/>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39973045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168401" y="400171"/>
            <a:ext cx="9105900" cy="584775"/>
          </a:xfrm>
          <a:prstGeom prst="rect">
            <a:avLst/>
          </a:prstGeom>
          <a:noFill/>
        </p:spPr>
        <p:txBody>
          <a:bodyPr wrap="square" rtlCol="0">
            <a:spAutoFit/>
          </a:bodyPr>
          <a:lstStyle/>
          <a:p>
            <a:r>
              <a:rPr lang="uk-UA" sz="3200" b="1" dirty="0">
                <a:solidFill>
                  <a:schemeClr val="accent1">
                    <a:lumMod val="50000"/>
                  </a:schemeClr>
                </a:solidFill>
                <a:latin typeface="Open Sans" panose="020B0604020202020204" charset="0"/>
                <a:ea typeface="Open Sans" panose="020B0604020202020204" charset="0"/>
                <a:cs typeface="Open Sans" panose="020B0604020202020204" charset="0"/>
              </a:rPr>
              <a:t>Випадки (НЕ) мобінгу</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sp>
        <p:nvSpPr>
          <p:cNvPr id="5" name="Прямоугольник 4"/>
          <p:cNvSpPr/>
          <p:nvPr/>
        </p:nvSpPr>
        <p:spPr>
          <a:xfrm>
            <a:off x="1168401" y="1015725"/>
            <a:ext cx="10413999" cy="6001643"/>
          </a:xfrm>
          <a:prstGeom prst="rect">
            <a:avLst/>
          </a:prstGeom>
        </p:spPr>
        <p:txBody>
          <a:bodyPr wrap="square">
            <a:spAutoFit/>
          </a:bodyPr>
          <a:lstStyle/>
          <a:p>
            <a:pPr marL="457189" indent="-457189">
              <a:buClr>
                <a:schemeClr val="accent1">
                  <a:lumMod val="50000"/>
                </a:schemeClr>
              </a:buClr>
              <a:buFont typeface="Wingdings" panose="05000000000000000000" pitchFamily="2" charset="2"/>
              <a:buChar char="v"/>
            </a:pPr>
            <a:r>
              <a:rPr lang="uk-UA" sz="2400" dirty="0">
                <a:solidFill>
                  <a:srgbClr val="002060"/>
                </a:solidFill>
                <a:latin typeface="Open Sans" panose="020B0604020202020204" charset="0"/>
                <a:ea typeface="Open Sans" panose="020B0604020202020204" charset="0"/>
                <a:cs typeface="Open Sans" panose="020B0604020202020204" charset="0"/>
              </a:rPr>
              <a:t>Зміна істотних умов праці у зв'язку із зміною в організації виробництва і праці</a:t>
            </a:r>
          </a:p>
          <a:p>
            <a:pPr marL="457189" indent="-457189">
              <a:buClr>
                <a:schemeClr val="accent1">
                  <a:lumMod val="50000"/>
                </a:schemeClr>
              </a:buClr>
              <a:buFont typeface="Wingdings" panose="05000000000000000000" pitchFamily="2" charset="2"/>
              <a:buChar char="v"/>
            </a:pPr>
            <a:r>
              <a:rPr lang="uk-UA" sz="2400" dirty="0">
                <a:solidFill>
                  <a:srgbClr val="002060"/>
                </a:solidFill>
                <a:latin typeface="Open Sans" panose="020B0604020202020204" charset="0"/>
                <a:ea typeface="Open Sans" panose="020B0604020202020204" charset="0"/>
                <a:cs typeface="Open Sans" panose="020B0604020202020204" charset="0"/>
              </a:rPr>
              <a:t>Переведення на іншу роботу у зв'язку із скороченням штату або чисельності працівників</a:t>
            </a:r>
          </a:p>
          <a:p>
            <a:pPr marL="457189" indent="-457189">
              <a:buClr>
                <a:schemeClr val="accent1">
                  <a:lumMod val="50000"/>
                </a:schemeClr>
              </a:buClr>
              <a:buFont typeface="Wingdings" panose="05000000000000000000" pitchFamily="2" charset="2"/>
              <a:buChar char="v"/>
            </a:pPr>
            <a:r>
              <a:rPr lang="uk-UA" sz="2400" dirty="0">
                <a:solidFill>
                  <a:srgbClr val="002060"/>
                </a:solidFill>
                <a:latin typeface="Open Sans" panose="020B0604020202020204" charset="0"/>
                <a:ea typeface="Open Sans" panose="020B0604020202020204" charset="0"/>
                <a:cs typeface="Open Sans" panose="020B0604020202020204" charset="0"/>
              </a:rPr>
              <a:t>Позбавлення премії за невиконання дорученої роботи (відсутність ініціативи або особистого внеску в результати роботи)</a:t>
            </a:r>
          </a:p>
          <a:p>
            <a:pPr marL="457189" indent="-457189">
              <a:buClr>
                <a:schemeClr val="accent1">
                  <a:lumMod val="50000"/>
                </a:schemeClr>
              </a:buClr>
              <a:buFont typeface="Wingdings" panose="05000000000000000000" pitchFamily="2" charset="2"/>
              <a:buChar char="v"/>
            </a:pPr>
            <a:r>
              <a:rPr lang="uk-UA" sz="2400" dirty="0">
                <a:solidFill>
                  <a:srgbClr val="002060"/>
                </a:solidFill>
                <a:latin typeface="Open Sans" panose="020B0604020202020204" charset="0"/>
                <a:ea typeface="Open Sans" panose="020B0604020202020204" charset="0"/>
                <a:cs typeface="Open Sans" panose="020B0604020202020204" charset="0"/>
              </a:rPr>
              <a:t>Притягнення до дисциплінарної відповідальності за порушення трудової дисципліни</a:t>
            </a:r>
          </a:p>
          <a:p>
            <a:pPr marL="457189" indent="-457189">
              <a:buClr>
                <a:schemeClr val="accent1">
                  <a:lumMod val="50000"/>
                </a:schemeClr>
              </a:buClr>
              <a:buFont typeface="Wingdings" panose="05000000000000000000" pitchFamily="2" charset="2"/>
              <a:buChar char="v"/>
            </a:pPr>
            <a:r>
              <a:rPr lang="uk-UA" sz="2400" dirty="0">
                <a:solidFill>
                  <a:srgbClr val="002060"/>
                </a:solidFill>
                <a:latin typeface="Open Sans" panose="020B0604020202020204" charset="0"/>
                <a:ea typeface="Open Sans" panose="020B0604020202020204" charset="0"/>
                <a:cs typeface="Open Sans" panose="020B0604020202020204" charset="0"/>
              </a:rPr>
              <a:t>Звільнення за прогул або за перебування на роботі у нетверезому стані</a:t>
            </a:r>
          </a:p>
          <a:p>
            <a:pPr marL="457189" indent="-457189">
              <a:buClr>
                <a:schemeClr val="accent1">
                  <a:lumMod val="50000"/>
                </a:schemeClr>
              </a:buClr>
              <a:buFont typeface="Wingdings" panose="05000000000000000000" pitchFamily="2" charset="2"/>
              <a:buChar char="v"/>
            </a:pPr>
            <a:r>
              <a:rPr lang="uk-UA" sz="2400" dirty="0">
                <a:solidFill>
                  <a:srgbClr val="002060"/>
                </a:solidFill>
                <a:latin typeface="Open Sans" panose="020B0604020202020204" charset="0"/>
                <a:ea typeface="Open Sans" panose="020B0604020202020204" charset="0"/>
                <a:cs typeface="Open Sans" panose="020B0604020202020204" charset="0"/>
              </a:rPr>
              <a:t>Ненадання відпустки поза межами графіку</a:t>
            </a:r>
          </a:p>
          <a:p>
            <a:pPr marL="457189" indent="-457189">
              <a:buClr>
                <a:schemeClr val="accent1">
                  <a:lumMod val="50000"/>
                </a:schemeClr>
              </a:buClr>
              <a:buFont typeface="Wingdings" panose="05000000000000000000" pitchFamily="2" charset="2"/>
              <a:buChar char="v"/>
            </a:pPr>
            <a:r>
              <a:rPr lang="uk-UA" sz="2400" dirty="0">
                <a:solidFill>
                  <a:srgbClr val="002060"/>
                </a:solidFill>
                <a:latin typeface="Open Sans" panose="020B0604020202020204" charset="0"/>
                <a:ea typeface="Open Sans" panose="020B0604020202020204" charset="0"/>
                <a:cs typeface="Open Sans" panose="020B0604020202020204" charset="0"/>
              </a:rPr>
              <a:t>Відмова у наданні відпустки без збереження заробітної плати, у дистанційній або надомній роботі, у встановленні неповного робочого часу або гнучкого режиму тощо</a:t>
            </a:r>
            <a:r>
              <a:rPr lang="uk-UA" sz="2400" b="1" dirty="0">
                <a:solidFill>
                  <a:srgbClr val="002060"/>
                </a:solidFill>
                <a:latin typeface="Open Sans" panose="020B0604020202020204" charset="0"/>
                <a:ea typeface="Open Sans" panose="020B0604020202020204" charset="0"/>
                <a:cs typeface="Open Sans" panose="020B0604020202020204" charset="0"/>
              </a:rPr>
              <a:t>.</a:t>
            </a:r>
          </a:p>
          <a:p>
            <a:pPr marL="457189" indent="-457189">
              <a:buAutoNum type="arabicPeriod"/>
            </a:pPr>
            <a:endParaRPr lang="uk-UA" sz="2400" b="1" dirty="0">
              <a:solidFill>
                <a:srgbClr val="002060"/>
              </a:solidFill>
              <a:latin typeface="Open Sans" panose="020B0604020202020204" charset="0"/>
              <a:ea typeface="Open Sans" panose="020B0604020202020204" charset="0"/>
              <a:cs typeface="Open Sans" panose="020B0604020202020204" charset="0"/>
            </a:endParaRPr>
          </a:p>
          <a:p>
            <a:endParaRPr lang="uk-UA" sz="2400" dirty="0">
              <a:solidFill>
                <a:srgbClr val="002060"/>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3413888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387471"/>
            <a:ext cx="91059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Колективний договір</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sp>
        <p:nvSpPr>
          <p:cNvPr id="3" name="Прямоугольник 2"/>
          <p:cNvSpPr/>
          <p:nvPr/>
        </p:nvSpPr>
        <p:spPr>
          <a:xfrm>
            <a:off x="1066801" y="1132446"/>
            <a:ext cx="10725508" cy="5262979"/>
          </a:xfrm>
          <a:prstGeom prst="rect">
            <a:avLst/>
          </a:prstGeom>
        </p:spPr>
        <p:txBody>
          <a:bodyPr wrap="square">
            <a:spAutoFit/>
          </a:bodyPr>
          <a:lstStyle/>
          <a:p>
            <a:pPr lvl="0"/>
            <a:r>
              <a:rPr lang="uk-UA" sz="2800" dirty="0" smtClean="0">
                <a:solidFill>
                  <a:srgbClr val="3F81EE">
                    <a:lumMod val="50000"/>
                  </a:srgbClr>
                </a:solidFill>
                <a:latin typeface="Open Sans" panose="020B0604020202020204" charset="0"/>
                <a:ea typeface="Open Sans" panose="020B0604020202020204" charset="0"/>
                <a:cs typeface="Open Sans" panose="020B0604020202020204" charset="0"/>
              </a:rPr>
              <a:t>На період воєнного стану дія окремих положень колективного договору може бути зупинена </a:t>
            </a:r>
            <a:r>
              <a:rPr lang="uk-UA" sz="2800" b="1" dirty="0" smtClean="0">
                <a:solidFill>
                  <a:srgbClr val="3F81EE">
                    <a:lumMod val="50000"/>
                  </a:srgbClr>
                </a:solidFill>
                <a:latin typeface="Open Sans" panose="020B0604020202020204" charset="0"/>
                <a:ea typeface="Open Sans" panose="020B0604020202020204" charset="0"/>
                <a:cs typeface="Open Sans" panose="020B0604020202020204" charset="0"/>
              </a:rPr>
              <a:t>за ініціативою </a:t>
            </a:r>
            <a:r>
              <a:rPr lang="uk-UA" sz="2800" dirty="0" smtClean="0">
                <a:solidFill>
                  <a:srgbClr val="3F81EE">
                    <a:lumMod val="50000"/>
                  </a:srgbClr>
                </a:solidFill>
                <a:latin typeface="Open Sans" panose="020B0604020202020204" charset="0"/>
                <a:ea typeface="Open Sans" panose="020B0604020202020204" charset="0"/>
                <a:cs typeface="Open Sans" panose="020B0604020202020204" charset="0"/>
              </a:rPr>
              <a:t>роботодавця.</a:t>
            </a:r>
          </a:p>
          <a:p>
            <a:pPr lvl="0"/>
            <a:endParaRPr lang="uk-UA" sz="2800" b="1" i="1" dirty="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sz="2800" dirty="0" smtClean="0">
                <a:solidFill>
                  <a:srgbClr val="3F81EE">
                    <a:lumMod val="50000"/>
                  </a:srgbClr>
                </a:solidFill>
                <a:latin typeface="Open Sans" panose="020B0604020202020204" charset="0"/>
                <a:ea typeface="Open Sans" panose="020B0604020202020204" charset="0"/>
                <a:cs typeface="Open Sans" panose="020B0604020202020204" charset="0"/>
              </a:rPr>
              <a:t>Порядок ведення переговорів з питань розробки, укладення або </a:t>
            </a:r>
            <a:r>
              <a:rPr lang="uk-UA" sz="2800" b="1" dirty="0" smtClean="0">
                <a:solidFill>
                  <a:srgbClr val="3F81EE">
                    <a:lumMod val="50000"/>
                  </a:srgbClr>
                </a:solidFill>
                <a:latin typeface="Open Sans" panose="020B0604020202020204" charset="0"/>
                <a:ea typeface="Open Sans" panose="020B0604020202020204" charset="0"/>
                <a:cs typeface="Open Sans" panose="020B0604020202020204" charset="0"/>
              </a:rPr>
              <a:t>внесення змін до колективного договору</a:t>
            </a:r>
            <a:r>
              <a:rPr lang="uk-UA" sz="2800" dirty="0" smtClean="0">
                <a:solidFill>
                  <a:srgbClr val="3F81EE">
                    <a:lumMod val="50000"/>
                  </a:srgbClr>
                </a:solidFill>
                <a:latin typeface="Open Sans" panose="020B0604020202020204" charset="0"/>
                <a:ea typeface="Open Sans" panose="020B0604020202020204" charset="0"/>
                <a:cs typeface="Open Sans" panose="020B0604020202020204" charset="0"/>
              </a:rPr>
              <a:t>, угоди </a:t>
            </a:r>
            <a:r>
              <a:rPr lang="uk-UA" sz="2800" b="1" dirty="0" smtClean="0">
                <a:solidFill>
                  <a:srgbClr val="3F81EE">
                    <a:lumMod val="50000"/>
                  </a:srgbClr>
                </a:solidFill>
                <a:latin typeface="Open Sans" panose="020B0604020202020204" charset="0"/>
                <a:ea typeface="Open Sans" panose="020B0604020202020204" charset="0"/>
                <a:cs typeface="Open Sans" panose="020B0604020202020204" charset="0"/>
              </a:rPr>
              <a:t>визначається сторонами </a:t>
            </a:r>
            <a:r>
              <a:rPr lang="uk-UA" sz="2800" dirty="0" smtClean="0">
                <a:solidFill>
                  <a:srgbClr val="3F81EE">
                    <a:lumMod val="50000"/>
                  </a:srgbClr>
                </a:solidFill>
                <a:latin typeface="Open Sans" panose="020B0604020202020204" charset="0"/>
                <a:ea typeface="Open Sans" panose="020B0604020202020204" charset="0"/>
                <a:cs typeface="Open Sans" panose="020B0604020202020204" charset="0"/>
              </a:rPr>
              <a:t>і оформляється відповідним протоколом.</a:t>
            </a:r>
          </a:p>
          <a:p>
            <a:pPr lvl="0"/>
            <a:endParaRPr lang="uk-UA" sz="2800" b="1" dirty="0" smtClean="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sz="2800" dirty="0" smtClean="0">
                <a:solidFill>
                  <a:srgbClr val="3F81EE">
                    <a:lumMod val="50000"/>
                  </a:srgbClr>
                </a:solidFill>
                <a:latin typeface="Open Sans" panose="020B0604020202020204" charset="0"/>
                <a:ea typeface="Open Sans" panose="020B0604020202020204" charset="0"/>
                <a:cs typeface="Open Sans" panose="020B0604020202020204" charset="0"/>
              </a:rPr>
              <a:t>Зміни і доповнення до колективного договору, угоди протягом строку їх дії можуть вноситися </a:t>
            </a:r>
            <a:r>
              <a:rPr lang="uk-UA" sz="2800" b="1" dirty="0" smtClean="0">
                <a:solidFill>
                  <a:srgbClr val="3F81EE">
                    <a:lumMod val="50000"/>
                  </a:srgbClr>
                </a:solidFill>
                <a:latin typeface="Open Sans" panose="020B0604020202020204" charset="0"/>
                <a:ea typeface="Open Sans" panose="020B0604020202020204" charset="0"/>
                <a:cs typeface="Open Sans" panose="020B0604020202020204" charset="0"/>
              </a:rPr>
              <a:t>тільки за взаємною згодою </a:t>
            </a:r>
            <a:r>
              <a:rPr lang="uk-UA" sz="2800" dirty="0" smtClean="0">
                <a:solidFill>
                  <a:srgbClr val="3F81EE">
                    <a:lumMod val="50000"/>
                  </a:srgbClr>
                </a:solidFill>
                <a:latin typeface="Open Sans" panose="020B0604020202020204" charset="0"/>
                <a:ea typeface="Open Sans" panose="020B0604020202020204" charset="0"/>
                <a:cs typeface="Open Sans" panose="020B0604020202020204" charset="0"/>
              </a:rPr>
              <a:t>сторін в порядку, визначеному колективним договором, угодою</a:t>
            </a:r>
            <a:r>
              <a:rPr lang="uk-UA" sz="2800" b="1" dirty="0" smtClean="0">
                <a:solidFill>
                  <a:srgbClr val="3F81EE">
                    <a:lumMod val="50000"/>
                  </a:srgbClr>
                </a:solidFill>
                <a:latin typeface="Open Sans" panose="020B0604020202020204" charset="0"/>
                <a:ea typeface="Open Sans" panose="020B0604020202020204" charset="0"/>
                <a:cs typeface="Open Sans" panose="020B0604020202020204" charset="0"/>
              </a:rPr>
              <a:t>.</a:t>
            </a:r>
            <a:endParaRPr lang="uk-UA" sz="2800" b="1" dirty="0">
              <a:solidFill>
                <a:srgbClr val="3F81EE">
                  <a:lumMod val="50000"/>
                </a:srgbClr>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29455416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155700" y="400171"/>
            <a:ext cx="8915400" cy="584775"/>
          </a:xfrm>
          <a:prstGeom prst="rect">
            <a:avLst/>
          </a:prstGeom>
          <a:noFill/>
        </p:spPr>
        <p:txBody>
          <a:bodyPr wrap="square" rtlCol="0">
            <a:spAutoFit/>
          </a:bodyPr>
          <a:lstStyle/>
          <a:p>
            <a:r>
              <a:rPr lang="uk-UA" sz="3200" b="1" dirty="0">
                <a:solidFill>
                  <a:schemeClr val="accent1">
                    <a:lumMod val="50000"/>
                  </a:schemeClr>
                </a:solidFill>
                <a:latin typeface="Open Sans" panose="020B0604020202020204" charset="0"/>
                <a:ea typeface="Open Sans" panose="020B0604020202020204" charset="0"/>
                <a:cs typeface="Open Sans" panose="020B0604020202020204" charset="0"/>
              </a:rPr>
              <a:t>Запобігання мобінгу </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sp>
        <p:nvSpPr>
          <p:cNvPr id="6" name="Прямоугольник 5"/>
          <p:cNvSpPr/>
          <p:nvPr/>
        </p:nvSpPr>
        <p:spPr>
          <a:xfrm>
            <a:off x="1155701" y="1170714"/>
            <a:ext cx="10624297" cy="4524315"/>
          </a:xfrm>
          <a:prstGeom prst="rect">
            <a:avLst/>
          </a:prstGeom>
        </p:spPr>
        <p:txBody>
          <a:bodyPr wrap="square">
            <a:spAutoFit/>
          </a:bodyPr>
          <a:lstStyle/>
          <a:p>
            <a:pPr marL="380990" indent="-380990">
              <a:buFont typeface="Arial" panose="020B0604020202020204" pitchFamily="34" charset="0"/>
              <a:buChar char="•"/>
            </a:pPr>
            <a:r>
              <a:rPr lang="uk-UA" sz="2400" dirty="0">
                <a:solidFill>
                  <a:srgbClr val="002060"/>
                </a:solidFill>
                <a:latin typeface="Open Sans" panose="020B0604020202020204" charset="0"/>
                <a:ea typeface="Open Sans" panose="020B0604020202020204" charset="0"/>
                <a:cs typeface="Open Sans" panose="020B0604020202020204" charset="0"/>
              </a:rPr>
              <a:t>Створення комфортної, ділової атмосфери у колективі</a:t>
            </a:r>
          </a:p>
          <a:p>
            <a:pPr marL="380990" indent="-380990">
              <a:buFont typeface="Arial" panose="020B0604020202020204" pitchFamily="34" charset="0"/>
              <a:buChar char="•"/>
            </a:pPr>
            <a:r>
              <a:rPr lang="uk-UA" sz="2400" dirty="0">
                <a:solidFill>
                  <a:srgbClr val="002060"/>
                </a:solidFill>
                <a:latin typeface="Open Sans" panose="020B0604020202020204" charset="0"/>
                <a:ea typeface="Open Sans" panose="020B0604020202020204" charset="0"/>
                <a:cs typeface="Open Sans" panose="020B0604020202020204" charset="0"/>
              </a:rPr>
              <a:t>Увага та негайне реагування на виокремлення працівників з колективу або його ізоляцію (не запрошення працівника на зустрічі і наради, недопущення працівника на робоче місце, перенесення робочого місця в непристосовані для цього виду роботи місця тощо)</a:t>
            </a:r>
          </a:p>
          <a:p>
            <a:pPr marL="380990" indent="-380990">
              <a:buFont typeface="Arial" panose="020B0604020202020204" pitchFamily="34" charset="0"/>
              <a:buChar char="•"/>
            </a:pPr>
            <a:r>
              <a:rPr lang="uk-UA" sz="2400" dirty="0">
                <a:solidFill>
                  <a:srgbClr val="002060"/>
                </a:solidFill>
                <a:latin typeface="Open Sans" panose="020B0604020202020204" charset="0"/>
                <a:ea typeface="Open Sans" panose="020B0604020202020204" charset="0"/>
                <a:cs typeface="Open Sans" panose="020B0604020202020204" charset="0"/>
              </a:rPr>
              <a:t>Створення рівних можливостей для навчання та кар’єрного росту</a:t>
            </a:r>
          </a:p>
          <a:p>
            <a:pPr marL="380990" indent="-380990">
              <a:buFont typeface="Arial" panose="020B0604020202020204" pitchFamily="34" charset="0"/>
              <a:buChar char="•"/>
            </a:pPr>
            <a:r>
              <a:rPr lang="uk-UA" sz="2400" dirty="0">
                <a:solidFill>
                  <a:srgbClr val="002060"/>
                </a:solidFill>
                <a:latin typeface="Open Sans" panose="020B0604020202020204" charset="0"/>
                <a:ea typeface="Open Sans" panose="020B0604020202020204" charset="0"/>
                <a:cs typeface="Open Sans" panose="020B0604020202020204" charset="0"/>
              </a:rPr>
              <a:t>Рівна оплата за працю рівної цінності, яка виконується працівниками однакової кваліфікації</a:t>
            </a:r>
          </a:p>
          <a:p>
            <a:pPr marL="380990" indent="-380990">
              <a:buFont typeface="Arial" panose="020B0604020202020204" pitchFamily="34" charset="0"/>
              <a:buChar char="•"/>
            </a:pPr>
            <a:r>
              <a:rPr lang="uk-UA" sz="2400" dirty="0">
                <a:solidFill>
                  <a:srgbClr val="002060"/>
                </a:solidFill>
                <a:latin typeface="Open Sans" panose="020B0604020202020204" charset="0"/>
                <a:ea typeface="Open Sans" panose="020B0604020202020204" charset="0"/>
                <a:cs typeface="Open Sans" panose="020B0604020202020204" charset="0"/>
              </a:rPr>
              <a:t>Увага та реагування на безпідставне позбавлення працівника частини виплат (премій, бонусів, інших заохочень)</a:t>
            </a:r>
          </a:p>
          <a:p>
            <a:pPr marL="380990" indent="-380990">
              <a:buFont typeface="Arial" panose="020B0604020202020204" pitchFamily="34" charset="0"/>
              <a:buChar char="•"/>
            </a:pPr>
            <a:endParaRPr lang="uk-UA" sz="2400" dirty="0">
              <a:solidFill>
                <a:srgbClr val="002060"/>
              </a:solidFill>
            </a:endParaRPr>
          </a:p>
          <a:p>
            <a:pPr marL="380990" indent="-380990">
              <a:buFont typeface="Arial" panose="020B0604020202020204" pitchFamily="34" charset="0"/>
              <a:buChar char="•"/>
            </a:pPr>
            <a:endParaRPr lang="uk-UA" sz="2400" dirty="0">
              <a:solidFill>
                <a:srgbClr val="002060"/>
              </a:solidFill>
            </a:endParaRPr>
          </a:p>
        </p:txBody>
      </p:sp>
    </p:spTree>
    <p:extLst>
      <p:ext uri="{BB962C8B-B14F-4D97-AF65-F5344CB8AC3E}">
        <p14:creationId xmlns:p14="http://schemas.microsoft.com/office/powerpoint/2010/main" val="20507965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181C737D-1110-4F55-A58B-B86992BBFCB5}"/>
              </a:ext>
            </a:extLst>
          </p:cNvPr>
          <p:cNvSpPr/>
          <p:nvPr/>
        </p:nvSpPr>
        <p:spPr>
          <a:xfrm>
            <a:off x="0" y="5055"/>
            <a:ext cx="12192000" cy="6858000"/>
          </a:xfrm>
          <a:prstGeom prst="rect">
            <a:avLst/>
          </a:prstGeom>
          <a:solidFill>
            <a:srgbClr val="006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spcBef>
                <a:spcPts val="0"/>
              </a:spcBef>
            </a:pPr>
            <a:r>
              <a:rPr lang="uk-UA" sz="2000" b="1" dirty="0" smtClean="0">
                <a:latin typeface="Rubik"/>
                <a:ea typeface="Rubik"/>
                <a:cs typeface="Rubik"/>
                <a:sym typeface="Rubik"/>
              </a:rPr>
              <a:t>Закон України «</a:t>
            </a:r>
            <a:r>
              <a:rPr lang="ru-RU" sz="2000" b="1" dirty="0">
                <a:latin typeface="Rubik"/>
                <a:ea typeface="Rubik"/>
                <a:cs typeface="Rubik"/>
                <a:sym typeface="Rubik"/>
              </a:rPr>
              <a:t>Про </a:t>
            </a:r>
            <a:r>
              <a:rPr lang="uk-UA" sz="2000" b="1" dirty="0" smtClean="0">
                <a:latin typeface="Rubik"/>
                <a:ea typeface="Rubik"/>
                <a:cs typeface="Rubik"/>
                <a:sym typeface="Rubik"/>
              </a:rPr>
              <a:t>внесення змін до деяких законів України щодо розмежування повноважень центральних органів виконавчої влади у сферах промислової безпеки, охорони праці, поводження з вибуховими матеріалами промислового призначення, державного гірничого нагляду, державного нагляду та контролю за додержанням законодавства про працю та зайнятість населення</a:t>
            </a:r>
            <a:r>
              <a:rPr lang="uk-UA" sz="2000" b="1" dirty="0" smtClean="0">
                <a:latin typeface="Rubik"/>
                <a:ea typeface="Rubik"/>
                <a:cs typeface="Rubik"/>
                <a:sym typeface="Rubik"/>
              </a:rPr>
              <a:t>»</a:t>
            </a:r>
            <a:endParaRPr lang="en-US" sz="2000" b="1" dirty="0" smtClean="0">
              <a:latin typeface="Rubik"/>
              <a:ea typeface="Rubik"/>
              <a:cs typeface="Rubik"/>
              <a:sym typeface="Rubik"/>
            </a:endParaRPr>
          </a:p>
        </p:txBody>
      </p:sp>
      <p:pic>
        <p:nvPicPr>
          <p:cNvPr id="6" name="Рисунок 5">
            <a:extLst>
              <a:ext uri="{FF2B5EF4-FFF2-40B4-BE49-F238E27FC236}">
                <a16:creationId xmlns:a16="http://schemas.microsoft.com/office/drawing/2014/main" id="{5693CC89-74AA-4856-91D0-DE53BBD04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625" y="350838"/>
            <a:ext cx="2952750" cy="1057275"/>
          </a:xfrm>
          <a:prstGeom prst="rect">
            <a:avLst/>
          </a:prstGeom>
        </p:spPr>
      </p:pic>
      <p:pic>
        <p:nvPicPr>
          <p:cNvPr id="7" name="Рисунок 6">
            <a:extLst>
              <a:ext uri="{FF2B5EF4-FFF2-40B4-BE49-F238E27FC236}">
                <a16:creationId xmlns:a16="http://schemas.microsoft.com/office/drawing/2014/main" id="{5F7DD35C-3C68-4EAF-95D3-5601F9DBC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91800"/>
            <a:ext cx="12192000" cy="1383796"/>
          </a:xfrm>
          <a:prstGeom prst="rect">
            <a:avLst/>
          </a:prstGeom>
        </p:spPr>
      </p:pic>
      <p:sp>
        <p:nvSpPr>
          <p:cNvPr id="9" name="Google Shape;611;p112">
            <a:extLst>
              <a:ext uri="{FF2B5EF4-FFF2-40B4-BE49-F238E27FC236}">
                <a16:creationId xmlns:a16="http://schemas.microsoft.com/office/drawing/2014/main" id="{3A4C4D81-7AD4-4E43-BC98-BB02423BE1CC}"/>
              </a:ext>
            </a:extLst>
          </p:cNvPr>
          <p:cNvSpPr txBox="1">
            <a:spLocks/>
          </p:cNvSpPr>
          <p:nvPr/>
        </p:nvSpPr>
        <p:spPr>
          <a:xfrm>
            <a:off x="1004000" y="6193784"/>
            <a:ext cx="10184000" cy="669271"/>
          </a:xfrm>
          <a:prstGeom prst="rect">
            <a:avLst/>
          </a:prstGeom>
        </p:spPr>
        <p:txBody>
          <a:bodyPr spcFirstLastPara="1" vert="horz" wrap="square" lIns="121900" tIns="121900" rIns="121900" bIns="12190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5000"/>
              </a:lnSpc>
              <a:spcBef>
                <a:spcPts val="0"/>
              </a:spcBef>
              <a:buClr>
                <a:schemeClr val="dk1"/>
              </a:buClr>
              <a:buSzPct val="37786"/>
            </a:pPr>
            <a:r>
              <a:rPr lang="uk-UA" sz="1800" dirty="0" smtClean="0">
                <a:solidFill>
                  <a:schemeClr val="lt1"/>
                </a:solidFill>
                <a:latin typeface="Rubik" panose="02000604000000020004" pitchFamily="2" charset="-79"/>
                <a:ea typeface="Open Sans" panose="020B0604020202020204" charset="0"/>
                <a:cs typeface="Rubik" panose="02000604000000020004" pitchFamily="2" charset="-79"/>
                <a:sym typeface="Open Sans"/>
              </a:rPr>
              <a:t>Червень </a:t>
            </a:r>
            <a:r>
              <a:rPr lang="uk-UA" sz="1800" dirty="0" smtClean="0">
                <a:solidFill>
                  <a:schemeClr val="lt1"/>
                </a:solidFill>
                <a:latin typeface="Rubik" panose="02000604000000020004" pitchFamily="2" charset="-79"/>
                <a:ea typeface="Open Sans" panose="020B0604020202020204" charset="0"/>
                <a:cs typeface="Rubik" panose="02000604000000020004" pitchFamily="2" charset="-79"/>
                <a:sym typeface="Open Sans"/>
              </a:rPr>
              <a:t>2025</a:t>
            </a:r>
            <a:endParaRPr lang="ru-RU" sz="1800" dirty="0">
              <a:latin typeface="Rubik" panose="02000604000000020004" pitchFamily="2" charset="-79"/>
              <a:ea typeface="Open Sans" panose="020B0604020202020204" charset="0"/>
              <a:cs typeface="Rubik" panose="02000604000000020004" pitchFamily="2" charset="-79"/>
            </a:endParaRPr>
          </a:p>
        </p:txBody>
      </p:sp>
    </p:spTree>
    <p:extLst>
      <p:ext uri="{BB962C8B-B14F-4D97-AF65-F5344CB8AC3E}">
        <p14:creationId xmlns:p14="http://schemas.microsoft.com/office/powerpoint/2010/main" val="10738786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155700" y="400171"/>
            <a:ext cx="89154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Про рекламу (стаття 24-1)</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sp>
        <p:nvSpPr>
          <p:cNvPr id="6" name="Прямоугольник 5"/>
          <p:cNvSpPr/>
          <p:nvPr/>
        </p:nvSpPr>
        <p:spPr>
          <a:xfrm>
            <a:off x="1155701" y="1170714"/>
            <a:ext cx="10624297" cy="4524315"/>
          </a:xfrm>
          <a:prstGeom prst="rect">
            <a:avLst/>
          </a:prstGeom>
        </p:spPr>
        <p:txBody>
          <a:bodyPr wrap="square">
            <a:spAutoFit/>
          </a:bodyPr>
          <a:lstStyle/>
          <a:p>
            <a:r>
              <a:rPr lang="uk-UA" sz="2400" dirty="0" smtClean="0">
                <a:solidFill>
                  <a:srgbClr val="002060"/>
                </a:solidFill>
              </a:rPr>
              <a:t>Штраф за порушення вимог статті 24 накладається центральним органом виконавчої влади, що реалізує державну політику у сфері державного контролю за додержанням законодавства про захист прав споживачів, у порядку, встановленому Кабінетом Міністрів України</a:t>
            </a:r>
            <a:r>
              <a:rPr lang="ru-RU" sz="2400" dirty="0" smtClean="0">
                <a:solidFill>
                  <a:srgbClr val="002060"/>
                </a:solidFill>
              </a:rPr>
              <a:t>.</a:t>
            </a:r>
          </a:p>
          <a:p>
            <a:endParaRPr lang="ru-RU" sz="2400" dirty="0">
              <a:solidFill>
                <a:srgbClr val="002060"/>
              </a:solidFill>
            </a:endParaRPr>
          </a:p>
          <a:p>
            <a:r>
              <a:rPr lang="uk-UA" sz="2400" dirty="0">
                <a:solidFill>
                  <a:srgbClr val="002060"/>
                </a:solidFill>
              </a:rPr>
              <a:t>Забороняється в рекламі про вакансії (прийом на роботу) висувати вимоги за ознаками раси, кольору шкіри, віку, статі, стану здоров’я, інвалідності, підозри чи наявності захворювання на ВІЛ/СНІД, сексуальної орієнтації, політичних, релігійних та інших переконань, членства у професійних спілках або інших громадських об’єднаннях, етнічного та соціального походження, сімейного та майнового стану, місця проживання, за </a:t>
            </a:r>
            <a:r>
              <a:rPr lang="uk-UA" sz="2400" dirty="0" err="1">
                <a:solidFill>
                  <a:srgbClr val="002060"/>
                </a:solidFill>
              </a:rPr>
              <a:t>мовними</a:t>
            </a:r>
            <a:r>
              <a:rPr lang="uk-UA" sz="2400" dirty="0">
                <a:solidFill>
                  <a:srgbClr val="002060"/>
                </a:solidFill>
              </a:rPr>
              <a:t> або іншими ознаками, не пов’язаними з характером роботи або умовами її виконання.</a:t>
            </a:r>
            <a:endParaRPr lang="uk-UA" sz="2400" dirty="0">
              <a:solidFill>
                <a:srgbClr val="002060"/>
              </a:solidFill>
            </a:endParaRPr>
          </a:p>
        </p:txBody>
      </p:sp>
    </p:spTree>
    <p:extLst>
      <p:ext uri="{BB962C8B-B14F-4D97-AF65-F5344CB8AC3E}">
        <p14:creationId xmlns:p14="http://schemas.microsoft.com/office/powerpoint/2010/main" val="12537434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155700" y="400171"/>
            <a:ext cx="8915400" cy="1077218"/>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Про загальнообов'язкове державне соціальне страхування (стаття 45)</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sp>
        <p:nvSpPr>
          <p:cNvPr id="6" name="Прямоугольник 5"/>
          <p:cNvSpPr/>
          <p:nvPr/>
        </p:nvSpPr>
        <p:spPr>
          <a:xfrm>
            <a:off x="1155700" y="2400997"/>
            <a:ext cx="10624297" cy="2308324"/>
          </a:xfrm>
          <a:prstGeom prst="rect">
            <a:avLst/>
          </a:prstGeom>
        </p:spPr>
        <p:txBody>
          <a:bodyPr wrap="square">
            <a:spAutoFit/>
          </a:bodyPr>
          <a:lstStyle/>
          <a:p>
            <a:r>
              <a:rPr lang="uk-UA" sz="2400" dirty="0">
                <a:solidFill>
                  <a:srgbClr val="002060"/>
                </a:solidFill>
              </a:rPr>
              <a:t>Страховими експертами з охорони праці можуть бути особи з вищою спеціальною освітою за фахом спеціаліста з охорони праці або вищою освітою за спеціальністю "</a:t>
            </a:r>
            <a:r>
              <a:rPr lang="uk-UA" sz="2400" dirty="0" err="1">
                <a:solidFill>
                  <a:srgbClr val="002060"/>
                </a:solidFill>
              </a:rPr>
              <a:t>Ерготерапія</a:t>
            </a:r>
            <a:r>
              <a:rPr lang="uk-UA" sz="2400" dirty="0">
                <a:solidFill>
                  <a:srgbClr val="002060"/>
                </a:solidFill>
              </a:rPr>
              <a:t>", або особи з вищою технічною чи медичною освітою, які мають стаж роботи на підприємстві не менше трьох років та відповідне посвідчення, яке видається у порядку, встановленому Кабінетом Міністрів України.</a:t>
            </a:r>
            <a:endParaRPr lang="uk-UA" sz="2400" dirty="0">
              <a:solidFill>
                <a:srgbClr val="002060"/>
              </a:solidFill>
            </a:endParaRPr>
          </a:p>
        </p:txBody>
      </p:sp>
    </p:spTree>
    <p:extLst>
      <p:ext uri="{BB962C8B-B14F-4D97-AF65-F5344CB8AC3E}">
        <p14:creationId xmlns:p14="http://schemas.microsoft.com/office/powerpoint/2010/main" val="23378768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155700" y="400171"/>
            <a:ext cx="89154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Про дорожній рух</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sp>
        <p:nvSpPr>
          <p:cNvPr id="6" name="Прямоугольник 5"/>
          <p:cNvSpPr/>
          <p:nvPr/>
        </p:nvSpPr>
        <p:spPr>
          <a:xfrm>
            <a:off x="1155700" y="1395158"/>
            <a:ext cx="10624297" cy="4524315"/>
          </a:xfrm>
          <a:prstGeom prst="rect">
            <a:avLst/>
          </a:prstGeom>
        </p:spPr>
        <p:txBody>
          <a:bodyPr wrap="square">
            <a:spAutoFit/>
          </a:bodyPr>
          <a:lstStyle/>
          <a:p>
            <a:r>
              <a:rPr lang="uk-UA" sz="2400" dirty="0">
                <a:solidFill>
                  <a:srgbClr val="002060"/>
                </a:solidFill>
              </a:rPr>
              <a:t>Відомчу реєстрацію та облік транспортних засобів Збройних Сил України, Національної гвардії України, Державної прикордонної служби України, Державної спеціальної служби транспорту, Державної служби спеціального зв'язку та захисту інформації України, </a:t>
            </a:r>
            <a:r>
              <a:rPr lang="uk-UA" sz="2400" dirty="0" err="1">
                <a:solidFill>
                  <a:srgbClr val="002060"/>
                </a:solidFill>
              </a:rPr>
              <a:t>Оперативно</a:t>
            </a:r>
            <a:r>
              <a:rPr lang="uk-UA" sz="2400" dirty="0">
                <a:solidFill>
                  <a:srgbClr val="002060"/>
                </a:solidFill>
              </a:rPr>
              <a:t>-рятувальної служби цивільного захисту, Служби безпеки України, Управління державної охорони України, Національної поліції України, житлово-комунального господарства, а також тих, що не підлягають експлуатації на </a:t>
            </a:r>
            <a:r>
              <a:rPr lang="uk-UA" sz="2400" dirty="0" err="1">
                <a:solidFill>
                  <a:srgbClr val="002060"/>
                </a:solidFill>
              </a:rPr>
              <a:t>вулично</a:t>
            </a:r>
            <a:r>
              <a:rPr lang="uk-UA" sz="2400" dirty="0">
                <a:solidFill>
                  <a:srgbClr val="002060"/>
                </a:solidFill>
              </a:rPr>
              <a:t>-дорожній мережі загального користування, здійснюють</a:t>
            </a:r>
            <a:r>
              <a:rPr lang="uk-UA" sz="2400" dirty="0" smtClean="0">
                <a:solidFill>
                  <a:srgbClr val="002060"/>
                </a:solidFill>
              </a:rPr>
              <a:t>:</a:t>
            </a:r>
          </a:p>
          <a:p>
            <a:endParaRPr lang="uk-UA" sz="2400" dirty="0" smtClean="0">
              <a:solidFill>
                <a:srgbClr val="002060"/>
              </a:solidFill>
            </a:endParaRPr>
          </a:p>
          <a:p>
            <a:r>
              <a:rPr lang="uk-UA" sz="2400" dirty="0" smtClean="0">
                <a:solidFill>
                  <a:srgbClr val="002060"/>
                </a:solidFill>
              </a:rPr>
              <a:t>великотоннажних транспортних засобів та інших технологічних транспортних засобів - територіальні органи Міністерства внутрішніх </a:t>
            </a:r>
            <a:r>
              <a:rPr lang="ru-RU" sz="2400" dirty="0" smtClean="0">
                <a:solidFill>
                  <a:srgbClr val="002060"/>
                </a:solidFill>
              </a:rPr>
              <a:t>справ </a:t>
            </a:r>
            <a:r>
              <a:rPr lang="uk-UA" sz="2400" dirty="0" smtClean="0">
                <a:solidFill>
                  <a:srgbClr val="002060"/>
                </a:solidFill>
              </a:rPr>
              <a:t>України</a:t>
            </a:r>
          </a:p>
          <a:p>
            <a:pPr marL="380990" indent="-380990">
              <a:buFont typeface="Arial" panose="020B0604020202020204" pitchFamily="34" charset="0"/>
              <a:buChar char="•"/>
            </a:pPr>
            <a:endParaRPr lang="uk-UA" sz="2400" dirty="0">
              <a:solidFill>
                <a:srgbClr val="002060"/>
              </a:solidFill>
            </a:endParaRPr>
          </a:p>
        </p:txBody>
      </p:sp>
    </p:spTree>
    <p:extLst>
      <p:ext uri="{BB962C8B-B14F-4D97-AF65-F5344CB8AC3E}">
        <p14:creationId xmlns:p14="http://schemas.microsoft.com/office/powerpoint/2010/main" val="32095012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155700" y="400171"/>
            <a:ext cx="8915400" cy="1077218"/>
          </a:xfrm>
          <a:prstGeom prst="rect">
            <a:avLst/>
          </a:prstGeom>
          <a:noFill/>
        </p:spPr>
        <p:txBody>
          <a:bodyPr wrap="square" rtlCol="0">
            <a:spAutoFit/>
          </a:bodyPr>
          <a:lstStyle/>
          <a:p>
            <a:r>
              <a:rPr lang="ru-RU" sz="3200" b="1" dirty="0">
                <a:solidFill>
                  <a:schemeClr val="accent1">
                    <a:lumMod val="50000"/>
                  </a:schemeClr>
                </a:solidFill>
                <a:latin typeface="Open Sans" panose="020B0604020202020204" charset="0"/>
                <a:ea typeface="Open Sans" panose="020B0604020202020204" charset="0"/>
                <a:cs typeface="Open Sans" panose="020B0604020202020204" charset="0"/>
              </a:rPr>
              <a:t>Про </a:t>
            </a:r>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поводження з вибуховими матеріалами промислового призначення (стаття 5)</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sp>
        <p:nvSpPr>
          <p:cNvPr id="6" name="Прямоугольник 5"/>
          <p:cNvSpPr/>
          <p:nvPr/>
        </p:nvSpPr>
        <p:spPr>
          <a:xfrm>
            <a:off x="1155700" y="1477389"/>
            <a:ext cx="10624297" cy="5062924"/>
          </a:xfrm>
          <a:prstGeom prst="rect">
            <a:avLst/>
          </a:prstGeom>
        </p:spPr>
        <p:txBody>
          <a:bodyPr wrap="square">
            <a:spAutoFit/>
          </a:bodyPr>
          <a:lstStyle/>
          <a:p>
            <a:r>
              <a:rPr lang="uk-UA" sz="1700" dirty="0">
                <a:solidFill>
                  <a:srgbClr val="002060"/>
                </a:solidFill>
              </a:rPr>
              <a:t>До повноважень центрального органу виконавчої влади, що реалізує державну політику у сферах промислової безпеки, охорони праці, державного гірничого нагляду, у сфері поводження з вибуховими матеріалами належить:</a:t>
            </a:r>
          </a:p>
          <a:p>
            <a:pPr marL="285750" indent="-285750">
              <a:buFont typeface="Arial" panose="020B0604020202020204" pitchFamily="34" charset="0"/>
              <a:buChar char="•"/>
            </a:pPr>
            <a:r>
              <a:rPr lang="uk-UA" sz="1700" dirty="0" smtClean="0">
                <a:solidFill>
                  <a:srgbClr val="002060"/>
                </a:solidFill>
              </a:rPr>
              <a:t>реалізація </a:t>
            </a:r>
            <a:r>
              <a:rPr lang="uk-UA" sz="1700" dirty="0">
                <a:solidFill>
                  <a:srgbClr val="002060"/>
                </a:solidFill>
              </a:rPr>
              <a:t>державної політики щодо промислової безпеки у сфері поводження з вибуховими матеріалами;</a:t>
            </a:r>
          </a:p>
          <a:p>
            <a:pPr marL="285750" indent="-285750">
              <a:buFont typeface="Arial" panose="020B0604020202020204" pitchFamily="34" charset="0"/>
              <a:buChar char="•"/>
            </a:pPr>
            <a:r>
              <a:rPr lang="uk-UA" sz="1700" dirty="0" smtClean="0">
                <a:solidFill>
                  <a:srgbClr val="002060"/>
                </a:solidFill>
              </a:rPr>
              <a:t>організація </a:t>
            </a:r>
            <a:r>
              <a:rPr lang="uk-UA" sz="1700" dirty="0">
                <a:solidFill>
                  <a:srgbClr val="002060"/>
                </a:solidFill>
              </a:rPr>
              <a:t>та здійснення державного нагляду за додержанням законодавства з питань безпеки робіт у сфері поводження з вибуховими матеріалами;</a:t>
            </a:r>
          </a:p>
          <a:p>
            <a:pPr marL="285750" indent="-285750">
              <a:buFont typeface="Arial" panose="020B0604020202020204" pitchFamily="34" charset="0"/>
              <a:buChar char="•"/>
            </a:pPr>
            <a:r>
              <a:rPr lang="uk-UA" sz="1700" dirty="0" smtClean="0">
                <a:solidFill>
                  <a:srgbClr val="002060"/>
                </a:solidFill>
              </a:rPr>
              <a:t>державний </a:t>
            </a:r>
            <a:r>
              <a:rPr lang="uk-UA" sz="1700" dirty="0">
                <a:solidFill>
                  <a:srgbClr val="002060"/>
                </a:solidFill>
              </a:rPr>
              <a:t>нагляд за безпечним проведенням робіт з утилізації звичайних видів боєприпасів, ракетного палива та вибухових матеріалів військового призначення;</a:t>
            </a:r>
          </a:p>
          <a:p>
            <a:pPr marL="285750" indent="-285750">
              <a:buFont typeface="Arial" panose="020B0604020202020204" pitchFamily="34" charset="0"/>
              <a:buChar char="•"/>
            </a:pPr>
            <a:r>
              <a:rPr lang="uk-UA" sz="1700" dirty="0" smtClean="0">
                <a:solidFill>
                  <a:srgbClr val="002060"/>
                </a:solidFill>
              </a:rPr>
              <a:t>участь </a:t>
            </a:r>
            <a:r>
              <a:rPr lang="uk-UA" sz="1700" dirty="0">
                <a:solidFill>
                  <a:srgbClr val="002060"/>
                </a:solidFill>
              </a:rPr>
              <a:t>у розробленні проектів нормативно-правових актів з питань поводження з вибуховими матеріалами;</a:t>
            </a:r>
          </a:p>
          <a:p>
            <a:pPr marL="285750" indent="-285750">
              <a:buFont typeface="Arial" panose="020B0604020202020204" pitchFamily="34" charset="0"/>
              <a:buChar char="•"/>
            </a:pPr>
            <a:r>
              <a:rPr lang="uk-UA" sz="1700" dirty="0" smtClean="0">
                <a:solidFill>
                  <a:srgbClr val="002060"/>
                </a:solidFill>
              </a:rPr>
              <a:t>видача </a:t>
            </a:r>
            <a:r>
              <a:rPr lang="uk-UA" sz="1700" dirty="0" err="1">
                <a:solidFill>
                  <a:srgbClr val="002060"/>
                </a:solidFill>
              </a:rPr>
              <a:t>свідоцтв</a:t>
            </a:r>
            <a:r>
              <a:rPr lang="uk-UA" sz="1700" dirty="0">
                <a:solidFill>
                  <a:srgbClr val="002060"/>
                </a:solidFill>
              </a:rPr>
              <a:t> на придбання і зберігання вибухових матеріалів;</a:t>
            </a:r>
          </a:p>
          <a:p>
            <a:pPr marL="285750" indent="-285750">
              <a:buFont typeface="Arial" panose="020B0604020202020204" pitchFamily="34" charset="0"/>
              <a:buChar char="•"/>
            </a:pPr>
            <a:r>
              <a:rPr lang="uk-UA" sz="1700" dirty="0" smtClean="0">
                <a:solidFill>
                  <a:srgbClr val="002060"/>
                </a:solidFill>
              </a:rPr>
              <a:t>контроль </a:t>
            </a:r>
            <a:r>
              <a:rPr lang="uk-UA" sz="1700" dirty="0">
                <a:solidFill>
                  <a:srgbClr val="002060"/>
                </a:solidFill>
              </a:rPr>
              <a:t>за організацією навчання працівників у сфері поводження з вибуховими матеріалами та перевірка їх знань;</a:t>
            </a:r>
          </a:p>
          <a:p>
            <a:pPr marL="285750" indent="-285750">
              <a:buFont typeface="Arial" panose="020B0604020202020204" pitchFamily="34" charset="0"/>
              <a:buChar char="•"/>
            </a:pPr>
            <a:r>
              <a:rPr lang="uk-UA" sz="1700" dirty="0" smtClean="0">
                <a:solidFill>
                  <a:srgbClr val="002060"/>
                </a:solidFill>
              </a:rPr>
              <a:t>організація </a:t>
            </a:r>
            <a:r>
              <a:rPr lang="uk-UA" sz="1700" dirty="0">
                <a:solidFill>
                  <a:srgbClr val="002060"/>
                </a:solidFill>
              </a:rPr>
              <a:t>експертизи проектної документації на відповідність нормативно-правовим актам з питань забезпечення безпеки під час поводження з вибуховими матеріалами;</a:t>
            </a:r>
          </a:p>
          <a:p>
            <a:pPr marL="285750" indent="-285750">
              <a:buFont typeface="Arial" panose="020B0604020202020204" pitchFamily="34" charset="0"/>
              <a:buChar char="•"/>
            </a:pPr>
            <a:r>
              <a:rPr lang="uk-UA" sz="1700" dirty="0" smtClean="0">
                <a:solidFill>
                  <a:srgbClr val="002060"/>
                </a:solidFill>
              </a:rPr>
              <a:t>надання </a:t>
            </a:r>
            <a:r>
              <a:rPr lang="uk-UA" sz="1700" dirty="0">
                <a:solidFill>
                  <a:srgbClr val="002060"/>
                </a:solidFill>
              </a:rPr>
              <a:t>дозволів на право проведення вибухових робіт та виготовлення засобів їх механізації;</a:t>
            </a:r>
          </a:p>
          <a:p>
            <a:pPr marL="285750" indent="-285750">
              <a:buFont typeface="Arial" panose="020B0604020202020204" pitchFamily="34" charset="0"/>
              <a:buChar char="•"/>
            </a:pPr>
            <a:r>
              <a:rPr lang="uk-UA" sz="1700" dirty="0" smtClean="0">
                <a:solidFill>
                  <a:srgbClr val="002060"/>
                </a:solidFill>
              </a:rPr>
              <a:t>участь </a:t>
            </a:r>
            <a:r>
              <a:rPr lang="uk-UA" sz="1700" dirty="0">
                <a:solidFill>
                  <a:srgbClr val="002060"/>
                </a:solidFill>
              </a:rPr>
              <a:t>у розслідуванні розкрадання та втрати вибухових матеріалів, обставин і причин аварій;</a:t>
            </a:r>
          </a:p>
          <a:p>
            <a:pPr marL="285750" indent="-285750">
              <a:buFont typeface="Arial" panose="020B0604020202020204" pitchFamily="34" charset="0"/>
              <a:buChar char="•"/>
            </a:pPr>
            <a:r>
              <a:rPr lang="uk-UA" sz="1700" dirty="0" smtClean="0">
                <a:solidFill>
                  <a:srgbClr val="002060"/>
                </a:solidFill>
              </a:rPr>
              <a:t>участь </a:t>
            </a:r>
            <a:r>
              <a:rPr lang="uk-UA" sz="1700" dirty="0">
                <a:solidFill>
                  <a:srgbClr val="002060"/>
                </a:solidFill>
              </a:rPr>
              <a:t>у роботі комісій з розслідування нещасних випадків на виробництві спільно з представниками інших органів виконавчої влади;</a:t>
            </a:r>
          </a:p>
          <a:p>
            <a:pPr marL="285750" indent="-285750">
              <a:buFont typeface="Arial" panose="020B0604020202020204" pitchFamily="34" charset="0"/>
              <a:buChar char="•"/>
            </a:pPr>
            <a:r>
              <a:rPr lang="uk-UA" sz="1700" dirty="0" smtClean="0">
                <a:solidFill>
                  <a:srgbClr val="002060"/>
                </a:solidFill>
              </a:rPr>
              <a:t>здійснення </a:t>
            </a:r>
            <a:r>
              <a:rPr lang="uk-UA" sz="1700" dirty="0">
                <a:solidFill>
                  <a:srgbClr val="002060"/>
                </a:solidFill>
              </a:rPr>
              <a:t>інших повноважень, передбачених законом.</a:t>
            </a:r>
            <a:endParaRPr lang="uk-UA" sz="1700" dirty="0">
              <a:solidFill>
                <a:srgbClr val="002060"/>
              </a:solidFill>
            </a:endParaRPr>
          </a:p>
        </p:txBody>
      </p:sp>
    </p:spTree>
    <p:extLst>
      <p:ext uri="{BB962C8B-B14F-4D97-AF65-F5344CB8AC3E}">
        <p14:creationId xmlns:p14="http://schemas.microsoft.com/office/powerpoint/2010/main" val="6925901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DAE97A9-B6E9-4C55-9CE7-46140F5A4B0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rot="5400000">
            <a:off x="-2879792" y="3005246"/>
            <a:ext cx="6775448" cy="872910"/>
          </a:xfrm>
          <a:prstGeom prst="rect">
            <a:avLst/>
          </a:prstGeom>
        </p:spPr>
      </p:pic>
      <p:pic>
        <p:nvPicPr>
          <p:cNvPr id="5" name="Рисунок 4">
            <a:extLst>
              <a:ext uri="{FF2B5EF4-FFF2-40B4-BE49-F238E27FC236}">
                <a16:creationId xmlns:a16="http://schemas.microsoft.com/office/drawing/2014/main" id="{7334B0CF-C51B-47B3-BBD0-D4B8BAB10C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9828" y="-183428"/>
            <a:ext cx="2862222" cy="1498945"/>
          </a:xfrm>
          <a:prstGeom prst="rect">
            <a:avLst/>
          </a:prstGeom>
        </p:spPr>
      </p:pic>
      <p:grpSp>
        <p:nvGrpSpPr>
          <p:cNvPr id="6" name="Группа 5">
            <a:extLst>
              <a:ext uri="{FF2B5EF4-FFF2-40B4-BE49-F238E27FC236}">
                <a16:creationId xmlns:a16="http://schemas.microsoft.com/office/drawing/2014/main" id="{37A034B2-CAC5-48AF-8ED8-48DE8F559D9B}"/>
              </a:ext>
            </a:extLst>
          </p:cNvPr>
          <p:cNvGrpSpPr/>
          <p:nvPr/>
        </p:nvGrpSpPr>
        <p:grpSpPr>
          <a:xfrm>
            <a:off x="10336800" y="6056604"/>
            <a:ext cx="1588800" cy="622398"/>
            <a:chOff x="10389600" y="6161601"/>
            <a:chExt cx="1588800" cy="622398"/>
          </a:xfrm>
        </p:grpSpPr>
        <p:sp>
          <p:nvSpPr>
            <p:cNvPr id="7" name="TextBox 6">
              <a:extLst>
                <a:ext uri="{FF2B5EF4-FFF2-40B4-BE49-F238E27FC236}">
                  <a16:creationId xmlns:a16="http://schemas.microsoft.com/office/drawing/2014/main" id="{C34FFC07-A60C-4CFA-ACCD-8A2127709881}"/>
                </a:ext>
              </a:extLst>
            </p:cNvPr>
            <p:cNvSpPr txBox="1"/>
            <p:nvPr/>
          </p:nvSpPr>
          <p:spPr>
            <a:xfrm>
              <a:off x="10393190" y="6161601"/>
              <a:ext cx="1243210" cy="276999"/>
            </a:xfrm>
            <a:prstGeom prst="rect">
              <a:avLst/>
            </a:prstGeom>
            <a:noFill/>
          </p:spPr>
          <p:txBody>
            <a:bodyPr wrap="square" rtlCol="0">
              <a:spAutoFit/>
            </a:bodyPr>
            <a:lstStyle/>
            <a:p>
              <a:r>
                <a:rPr lang="en-US" sz="1200" u="sng" dirty="0">
                  <a:solidFill>
                    <a:srgbClr val="4778AE"/>
                  </a:solidFill>
                </a:rPr>
                <a:t>www.dsp.gov.ua</a:t>
              </a:r>
              <a:endParaRPr lang="LID4096" sz="1200" u="sng" dirty="0">
                <a:solidFill>
                  <a:srgbClr val="4778AE"/>
                </a:solidFill>
              </a:endParaRPr>
            </a:p>
          </p:txBody>
        </p:sp>
        <p:sp>
          <p:nvSpPr>
            <p:cNvPr id="8" name="TextBox 7">
              <a:extLst>
                <a:ext uri="{FF2B5EF4-FFF2-40B4-BE49-F238E27FC236}">
                  <a16:creationId xmlns:a16="http://schemas.microsoft.com/office/drawing/2014/main" id="{790A1008-9038-48CF-B6D6-42C72C7DC681}"/>
                </a:ext>
              </a:extLst>
            </p:cNvPr>
            <p:cNvSpPr txBox="1"/>
            <p:nvPr/>
          </p:nvSpPr>
          <p:spPr>
            <a:xfrm>
              <a:off x="10389600" y="6507000"/>
              <a:ext cx="1315200" cy="276999"/>
            </a:xfrm>
            <a:prstGeom prst="rect">
              <a:avLst/>
            </a:prstGeom>
            <a:noFill/>
          </p:spPr>
          <p:txBody>
            <a:bodyPr wrap="square" rtlCol="0">
              <a:spAutoFit/>
            </a:bodyPr>
            <a:lstStyle/>
            <a:p>
              <a:r>
                <a:rPr lang="en-US" sz="1200" u="sng" dirty="0">
                  <a:solidFill>
                    <a:srgbClr val="4778AE"/>
                  </a:solidFill>
                </a:rPr>
                <a:t>www.pratsia.in.ua</a:t>
              </a:r>
              <a:endParaRPr lang="LID4096" sz="1200" u="sng" dirty="0">
                <a:solidFill>
                  <a:srgbClr val="4778AE"/>
                </a:solidFill>
              </a:endParaRPr>
            </a:p>
          </p:txBody>
        </p:sp>
        <p:sp>
          <p:nvSpPr>
            <p:cNvPr id="9" name="Блок-схема: решение 8">
              <a:extLst>
                <a:ext uri="{FF2B5EF4-FFF2-40B4-BE49-F238E27FC236}">
                  <a16:creationId xmlns:a16="http://schemas.microsoft.com/office/drawing/2014/main" id="{101858AE-7944-4BE3-9614-2D39AA131080}"/>
                </a:ext>
              </a:extLst>
            </p:cNvPr>
            <p:cNvSpPr/>
            <p:nvPr/>
          </p:nvSpPr>
          <p:spPr>
            <a:xfrm>
              <a:off x="11704800" y="6231700"/>
              <a:ext cx="273600" cy="136800"/>
            </a:xfrm>
            <a:prstGeom prst="flowChartDecision">
              <a:avLst/>
            </a:prstGeom>
            <a:solidFill>
              <a:srgbClr val="F1C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Блок-схема: решение 9">
              <a:extLst>
                <a:ext uri="{FF2B5EF4-FFF2-40B4-BE49-F238E27FC236}">
                  <a16:creationId xmlns:a16="http://schemas.microsoft.com/office/drawing/2014/main" id="{6FEF45DF-96DB-456D-8C7F-9E055D26475B}"/>
                </a:ext>
              </a:extLst>
            </p:cNvPr>
            <p:cNvSpPr/>
            <p:nvPr/>
          </p:nvSpPr>
          <p:spPr>
            <a:xfrm>
              <a:off x="11704800" y="6577099"/>
              <a:ext cx="273600" cy="136800"/>
            </a:xfrm>
            <a:prstGeom prst="flowChartDecision">
              <a:avLst/>
            </a:prstGeom>
            <a:solidFill>
              <a:srgbClr val="F1C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sp>
        <p:nvSpPr>
          <p:cNvPr id="28" name="Google Shape;208;p26">
            <a:extLst>
              <a:ext uri="{FF2B5EF4-FFF2-40B4-BE49-F238E27FC236}">
                <a16:creationId xmlns:a16="http://schemas.microsoft.com/office/drawing/2014/main" id="{9D1F7A0B-39BE-450B-8CAC-71D53A840523}"/>
              </a:ext>
            </a:extLst>
          </p:cNvPr>
          <p:cNvSpPr txBox="1"/>
          <p:nvPr/>
        </p:nvSpPr>
        <p:spPr>
          <a:xfrm>
            <a:off x="2547344" y="665054"/>
            <a:ext cx="70848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ru" sz="5000" b="1" dirty="0">
                <a:solidFill>
                  <a:srgbClr val="2C64DF"/>
                </a:solidFill>
                <a:latin typeface="Rubik" panose="02000604000000020004" pitchFamily="2" charset="-79"/>
                <a:ea typeface="Open Sans"/>
                <a:cs typeface="Rubik" panose="02000604000000020004" pitchFamily="2" charset="-79"/>
                <a:sym typeface="Open Sans"/>
              </a:rPr>
              <a:t>ДЯКУЮ ЗА УВАГУ !</a:t>
            </a:r>
            <a:endParaRPr sz="5000" b="1" dirty="0">
              <a:solidFill>
                <a:srgbClr val="2C64DF"/>
              </a:solidFill>
              <a:latin typeface="Rubik" panose="02000604000000020004" pitchFamily="2" charset="-79"/>
              <a:ea typeface="Open Sans"/>
              <a:cs typeface="Rubik" panose="02000604000000020004" pitchFamily="2" charset="-79"/>
              <a:sym typeface="Open Sans"/>
            </a:endParaRPr>
          </a:p>
        </p:txBody>
      </p:sp>
      <p:grpSp>
        <p:nvGrpSpPr>
          <p:cNvPr id="29" name="Группа 28">
            <a:extLst>
              <a:ext uri="{FF2B5EF4-FFF2-40B4-BE49-F238E27FC236}">
                <a16:creationId xmlns:a16="http://schemas.microsoft.com/office/drawing/2014/main" id="{69E0CBE9-2507-439E-AA14-35854539C533}"/>
              </a:ext>
            </a:extLst>
          </p:cNvPr>
          <p:cNvGrpSpPr/>
          <p:nvPr/>
        </p:nvGrpSpPr>
        <p:grpSpPr>
          <a:xfrm>
            <a:off x="7857145" y="2167081"/>
            <a:ext cx="3865233" cy="3564486"/>
            <a:chOff x="6022498" y="2098682"/>
            <a:chExt cx="2702115" cy="2491868"/>
          </a:xfrm>
        </p:grpSpPr>
        <p:sp>
          <p:nvSpPr>
            <p:cNvPr id="30" name="TextBox 29">
              <a:extLst>
                <a:ext uri="{FF2B5EF4-FFF2-40B4-BE49-F238E27FC236}">
                  <a16:creationId xmlns:a16="http://schemas.microsoft.com/office/drawing/2014/main" id="{A3936E7D-084F-4B05-BAC6-08ACBD235FEA}"/>
                </a:ext>
              </a:extLst>
            </p:cNvPr>
            <p:cNvSpPr txBox="1"/>
            <p:nvPr/>
          </p:nvSpPr>
          <p:spPr>
            <a:xfrm>
              <a:off x="6022498" y="4067330"/>
              <a:ext cx="2702115" cy="523220"/>
            </a:xfrm>
            <a:prstGeom prst="rect">
              <a:avLst/>
            </a:prstGeom>
            <a:noFill/>
          </p:spPr>
          <p:txBody>
            <a:bodyPr wrap="square" rtlCol="0">
              <a:spAutoFit/>
            </a:bodyPr>
            <a:lstStyle/>
            <a:p>
              <a:pPr algn="ctr"/>
              <a:r>
                <a:rPr lang="uk-UA" dirty="0">
                  <a:solidFill>
                    <a:srgbClr val="002060"/>
                  </a:solidFill>
                  <a:latin typeface="Open Sans" panose="020B0604020202020204" charset="0"/>
                  <a:ea typeface="Open Sans" panose="020B0604020202020204" charset="0"/>
                  <a:cs typeface="Open Sans" panose="020B0604020202020204" charset="0"/>
                </a:rPr>
                <a:t>Сервіс онлайн консультацій «інтерактивний інспектор»</a:t>
              </a:r>
            </a:p>
          </p:txBody>
        </p:sp>
        <p:pic>
          <p:nvPicPr>
            <p:cNvPr id="31" name="Picture 4" descr="https://lh4.googleusercontent.com/8X4CeYy7R_NsOtLrs1zSljyrOEHDdnKHo_ZzgWf43dBZhXuUXjzURdJb_IlX4yGx4ICd8DqG3S9Av1MrvAIDhVczSGluv2A441w2hzzf7F4Ymwkz3t8Fcg8Ac673m3J-2Gfjyv-uQlWjrZoJakiQGvjOXw=s2048">
              <a:extLst>
                <a:ext uri="{FF2B5EF4-FFF2-40B4-BE49-F238E27FC236}">
                  <a16:creationId xmlns:a16="http://schemas.microsoft.com/office/drawing/2014/main" id="{0B4DCFBC-7F15-4840-96AA-C0BDF06E95B3}"/>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384018" y="2098682"/>
              <a:ext cx="1869970" cy="186997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grpSp>
        <p:nvGrpSpPr>
          <p:cNvPr id="32" name="Группа 31">
            <a:extLst>
              <a:ext uri="{FF2B5EF4-FFF2-40B4-BE49-F238E27FC236}">
                <a16:creationId xmlns:a16="http://schemas.microsoft.com/office/drawing/2014/main" id="{53C70B50-AFF2-4642-AD65-BA35ADD4044B}"/>
              </a:ext>
            </a:extLst>
          </p:cNvPr>
          <p:cNvGrpSpPr/>
          <p:nvPr/>
        </p:nvGrpSpPr>
        <p:grpSpPr>
          <a:xfrm>
            <a:off x="1793625" y="2167080"/>
            <a:ext cx="3695559" cy="3458905"/>
            <a:chOff x="1024974" y="2098682"/>
            <a:chExt cx="2583499" cy="2418058"/>
          </a:xfrm>
        </p:grpSpPr>
        <p:sp>
          <p:nvSpPr>
            <p:cNvPr id="33" name="Прямоугольник 32">
              <a:extLst>
                <a:ext uri="{FF2B5EF4-FFF2-40B4-BE49-F238E27FC236}">
                  <a16:creationId xmlns:a16="http://schemas.microsoft.com/office/drawing/2014/main" id="{5B136EE1-5ECE-4D2C-B48A-CC6DE46A5829}"/>
                </a:ext>
              </a:extLst>
            </p:cNvPr>
            <p:cNvSpPr/>
            <p:nvPr/>
          </p:nvSpPr>
          <p:spPr>
            <a:xfrm>
              <a:off x="1024974" y="4064902"/>
              <a:ext cx="2088914" cy="451838"/>
            </a:xfrm>
            <a:prstGeom prst="rect">
              <a:avLst/>
            </a:prstGeom>
          </p:spPr>
          <p:txBody>
            <a:bodyPr wrap="square">
              <a:spAutoFit/>
            </a:bodyPr>
            <a:lstStyle/>
            <a:p>
              <a:pPr algn="ctr"/>
              <a:r>
                <a:rPr lang="uk-UA" dirty="0">
                  <a:solidFill>
                    <a:srgbClr val="002060"/>
                  </a:solidFill>
                  <a:latin typeface="Open Sans" panose="020B0604020202020204" charset="0"/>
                  <a:ea typeface="Open Sans" panose="020B0604020202020204" charset="0"/>
                  <a:cs typeface="Open Sans" panose="020B0604020202020204" charset="0"/>
                </a:rPr>
                <a:t>Інформаційний </a:t>
              </a:r>
              <a:r>
                <a:rPr lang="uk-UA" dirty="0" smtClean="0">
                  <a:solidFill>
                    <a:srgbClr val="002060"/>
                  </a:solidFill>
                  <a:latin typeface="Open Sans" panose="020B0604020202020204" charset="0"/>
                  <a:ea typeface="Open Sans" panose="020B0604020202020204" charset="0"/>
                  <a:cs typeface="Open Sans" panose="020B0604020202020204" charset="0"/>
                </a:rPr>
                <a:t>портал</a:t>
              </a:r>
            </a:p>
            <a:p>
              <a:pPr algn="ctr"/>
              <a:r>
                <a:rPr lang="en-US" dirty="0">
                  <a:solidFill>
                    <a:srgbClr val="002060"/>
                  </a:solidFill>
                  <a:latin typeface="Open Sans" panose="020B0604020202020204" charset="0"/>
                  <a:ea typeface="Open Sans" panose="020B0604020202020204" charset="0"/>
                  <a:cs typeface="Open Sans" panose="020B0604020202020204" charset="0"/>
                  <a:hlinkClick r:id="rId6"/>
                </a:rPr>
                <a:t>https://www.pratsia.in.ua</a:t>
              </a:r>
              <a:r>
                <a:rPr lang="en-US" dirty="0" smtClean="0">
                  <a:solidFill>
                    <a:srgbClr val="002060"/>
                  </a:solidFill>
                  <a:latin typeface="Open Sans" panose="020B0604020202020204" charset="0"/>
                  <a:ea typeface="Open Sans" panose="020B0604020202020204" charset="0"/>
                  <a:cs typeface="Open Sans" panose="020B0604020202020204" charset="0"/>
                  <a:hlinkClick r:id="rId6"/>
                </a:rPr>
                <a:t>/</a:t>
              </a:r>
              <a:r>
                <a:rPr lang="uk-UA" dirty="0" smtClean="0">
                  <a:solidFill>
                    <a:srgbClr val="002060"/>
                  </a:solidFill>
                  <a:latin typeface="Open Sans" panose="020B0604020202020204" charset="0"/>
                  <a:ea typeface="Open Sans" panose="020B0604020202020204" charset="0"/>
                  <a:cs typeface="Open Sans" panose="020B0604020202020204" charset="0"/>
                </a:rPr>
                <a:t> </a:t>
              </a:r>
              <a:endParaRPr lang="uk-UA" dirty="0">
                <a:solidFill>
                  <a:srgbClr val="002060"/>
                </a:solidFill>
                <a:latin typeface="Open Sans" panose="020B0604020202020204" charset="0"/>
                <a:ea typeface="Open Sans" panose="020B0604020202020204" charset="0"/>
                <a:cs typeface="Open Sans" panose="020B0604020202020204" charset="0"/>
              </a:endParaRPr>
            </a:p>
          </p:txBody>
        </p:sp>
        <p:pic>
          <p:nvPicPr>
            <p:cNvPr id="34" name="Рисунок 33">
              <a:extLst>
                <a:ext uri="{FF2B5EF4-FFF2-40B4-BE49-F238E27FC236}">
                  <a16:creationId xmlns:a16="http://schemas.microsoft.com/office/drawing/2014/main" id="{83A15B29-F5C5-498E-BF33-06CF71B908A6}"/>
                </a:ext>
              </a:extLst>
            </p:cNvPr>
            <p:cNvPicPr>
              <a:picLocks noChangeAspect="1"/>
            </p:cNvPicPr>
            <p:nvPr/>
          </p:nvPicPr>
          <p:blipFill>
            <a:blip r:embed="rId7"/>
            <a:stretch>
              <a:fillRect/>
            </a:stretch>
          </p:blipFill>
          <p:spPr>
            <a:xfrm>
              <a:off x="1262301" y="2098682"/>
              <a:ext cx="2346172" cy="1869969"/>
            </a:xfrm>
            <a:prstGeom prst="rect">
              <a:avLst/>
            </a:prstGeom>
          </p:spPr>
        </p:pic>
      </p:grpSp>
      <p:grpSp>
        <p:nvGrpSpPr>
          <p:cNvPr id="35" name="Группа 34">
            <a:extLst>
              <a:ext uri="{FF2B5EF4-FFF2-40B4-BE49-F238E27FC236}">
                <a16:creationId xmlns:a16="http://schemas.microsoft.com/office/drawing/2014/main" id="{085C83E2-726A-497B-AEDB-77535A22ADE6}"/>
              </a:ext>
            </a:extLst>
          </p:cNvPr>
          <p:cNvGrpSpPr/>
          <p:nvPr/>
        </p:nvGrpSpPr>
        <p:grpSpPr>
          <a:xfrm>
            <a:off x="4903729" y="2167082"/>
            <a:ext cx="3313026" cy="3735903"/>
            <a:chOff x="3608473" y="2098683"/>
            <a:chExt cx="2316077" cy="2611703"/>
          </a:xfrm>
        </p:grpSpPr>
        <p:sp>
          <p:nvSpPr>
            <p:cNvPr id="36" name="TextBox 35">
              <a:extLst>
                <a:ext uri="{FF2B5EF4-FFF2-40B4-BE49-F238E27FC236}">
                  <a16:creationId xmlns:a16="http://schemas.microsoft.com/office/drawing/2014/main" id="{DB8F5B7C-5D07-4592-AD9E-BF2BC08FE6EB}"/>
                </a:ext>
              </a:extLst>
            </p:cNvPr>
            <p:cNvSpPr txBox="1"/>
            <p:nvPr/>
          </p:nvSpPr>
          <p:spPr>
            <a:xfrm>
              <a:off x="3608473" y="4064902"/>
              <a:ext cx="2316077" cy="645484"/>
            </a:xfrm>
            <a:prstGeom prst="rect">
              <a:avLst/>
            </a:prstGeom>
            <a:noFill/>
          </p:spPr>
          <p:txBody>
            <a:bodyPr wrap="square" rtlCol="0">
              <a:spAutoFit/>
            </a:bodyPr>
            <a:lstStyle/>
            <a:p>
              <a:pPr algn="ctr"/>
              <a:r>
                <a:rPr lang="uk-UA" dirty="0">
                  <a:solidFill>
                    <a:srgbClr val="002060"/>
                  </a:solidFill>
                  <a:latin typeface="Open Sans" panose="020B0604020202020204" charset="0"/>
                  <a:ea typeface="Open Sans" panose="020B0604020202020204" charset="0"/>
                  <a:cs typeface="Open Sans" panose="020B0604020202020204" charset="0"/>
                </a:rPr>
                <a:t>Анімаційні ролики</a:t>
              </a:r>
            </a:p>
            <a:p>
              <a:pPr algn="ctr"/>
              <a:r>
                <a:rPr lang="en-US" dirty="0">
                  <a:solidFill>
                    <a:srgbClr val="002060"/>
                  </a:solidFill>
                  <a:latin typeface="Open Sans" panose="020B0604020202020204" charset="0"/>
                  <a:ea typeface="Open Sans" panose="020B0604020202020204" charset="0"/>
                  <a:cs typeface="Open Sans" panose="020B0604020202020204" charset="0"/>
                  <a:hlinkClick r:id="rId8"/>
                </a:rPr>
                <a:t>https://m.youtube.com/@</a:t>
              </a:r>
              <a:r>
                <a:rPr lang="en-US" dirty="0" smtClean="0">
                  <a:solidFill>
                    <a:srgbClr val="002060"/>
                  </a:solidFill>
                  <a:latin typeface="Open Sans" panose="020B0604020202020204" charset="0"/>
                  <a:ea typeface="Open Sans" panose="020B0604020202020204" charset="0"/>
                  <a:cs typeface="Open Sans" panose="020B0604020202020204" charset="0"/>
                  <a:hlinkClick r:id="rId8"/>
                </a:rPr>
                <a:t>user-om9dz7ey4r/videos</a:t>
              </a:r>
              <a:r>
                <a:rPr lang="uk-UA" dirty="0" smtClean="0">
                  <a:solidFill>
                    <a:srgbClr val="002060"/>
                  </a:solidFill>
                  <a:latin typeface="Open Sans" panose="020B0604020202020204" charset="0"/>
                  <a:ea typeface="Open Sans" panose="020B0604020202020204" charset="0"/>
                  <a:cs typeface="Open Sans" panose="020B0604020202020204" charset="0"/>
                </a:rPr>
                <a:t> </a:t>
              </a:r>
              <a:endParaRPr lang="uk-UA" dirty="0">
                <a:solidFill>
                  <a:srgbClr val="002060"/>
                </a:solidFill>
                <a:latin typeface="Open Sans" panose="020B0604020202020204" charset="0"/>
                <a:ea typeface="Open Sans" panose="020B0604020202020204" charset="0"/>
                <a:cs typeface="Open Sans" panose="020B0604020202020204" charset="0"/>
              </a:endParaRPr>
            </a:p>
          </p:txBody>
        </p:sp>
        <p:pic>
          <p:nvPicPr>
            <p:cNvPr id="37" name="Picture 6" descr="https://lh5.googleusercontent.com/KQsImu21MByBj5Ov1-7eStznLOV-9IQHZDrowS3lzsZXtZhCFoFaC4AHveibIeX-WzZ69gaEeKeBPaZbKUkdEGgp4Kf2GEgDboxP9gX2AAWcHNPnrT1dXqnWcQ-KCjPd9sZUd-7JEQGmtQjWWNXhyTjFlQ=s2048">
              <a:extLst>
                <a:ext uri="{FF2B5EF4-FFF2-40B4-BE49-F238E27FC236}">
                  <a16:creationId xmlns:a16="http://schemas.microsoft.com/office/drawing/2014/main" id="{F008D60E-F7C9-4D1B-BB62-28420F6F9F4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0872" t="23416" r="22355" b="13870"/>
            <a:stretch/>
          </p:blipFill>
          <p:spPr bwMode="auto">
            <a:xfrm>
              <a:off x="3725297" y="2098683"/>
              <a:ext cx="2010651" cy="177685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54111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387471"/>
            <a:ext cx="91059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Оплата праці</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sp>
        <p:nvSpPr>
          <p:cNvPr id="3" name="Прямоугольник 2"/>
          <p:cNvSpPr/>
          <p:nvPr/>
        </p:nvSpPr>
        <p:spPr>
          <a:xfrm>
            <a:off x="1066801" y="1041006"/>
            <a:ext cx="10725508" cy="5262979"/>
          </a:xfrm>
          <a:prstGeom prst="rect">
            <a:avLst/>
          </a:prstGeom>
        </p:spPr>
        <p:txBody>
          <a:bodyPr wrap="square">
            <a:spAutoFit/>
          </a:bodyPr>
          <a:lstStyle/>
          <a:p>
            <a:pPr lvl="0"/>
            <a:r>
              <a:rPr lang="uk-UA" sz="2100" dirty="0">
                <a:solidFill>
                  <a:srgbClr val="3F81EE">
                    <a:lumMod val="50000"/>
                  </a:srgbClr>
                </a:solidFill>
                <a:latin typeface="Open Sans" panose="020B0604020202020204" charset="0"/>
                <a:ea typeface="Open Sans" panose="020B0604020202020204" charset="0"/>
                <a:cs typeface="Open Sans" panose="020B0604020202020204" charset="0"/>
              </a:rPr>
              <a:t>Заробітна плата виплачується працівнику на умовах, визначених трудовим договором.</a:t>
            </a:r>
          </a:p>
          <a:p>
            <a:pPr lvl="0"/>
            <a:endParaRPr lang="uk-UA" sz="2100" dirty="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sz="2100" dirty="0" smtClean="0">
                <a:solidFill>
                  <a:srgbClr val="3F81EE">
                    <a:lumMod val="50000"/>
                  </a:srgbClr>
                </a:solidFill>
                <a:latin typeface="Open Sans" panose="020B0604020202020204" charset="0"/>
                <a:ea typeface="Open Sans" panose="020B0604020202020204" charset="0"/>
                <a:cs typeface="Open Sans" panose="020B0604020202020204" charset="0"/>
              </a:rPr>
              <a:t>Роботодавець </a:t>
            </a:r>
            <a:r>
              <a:rPr lang="uk-UA" sz="2100" dirty="0">
                <a:solidFill>
                  <a:srgbClr val="3F81EE">
                    <a:lumMod val="50000"/>
                  </a:srgbClr>
                </a:solidFill>
                <a:latin typeface="Open Sans" panose="020B0604020202020204" charset="0"/>
                <a:ea typeface="Open Sans" panose="020B0604020202020204" charset="0"/>
                <a:cs typeface="Open Sans" panose="020B0604020202020204" charset="0"/>
              </a:rPr>
              <a:t>повинен вживати всіх можливих заходів для забезпечення реалізації права працівників на своєчасне отримання заробітної плати.</a:t>
            </a:r>
          </a:p>
          <a:p>
            <a:pPr lvl="0"/>
            <a:endParaRPr lang="uk-UA" sz="2100" dirty="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sz="2100" dirty="0" smtClean="0">
                <a:solidFill>
                  <a:srgbClr val="3F81EE">
                    <a:lumMod val="50000"/>
                  </a:srgbClr>
                </a:solidFill>
                <a:latin typeface="Open Sans" panose="020B0604020202020204" charset="0"/>
                <a:ea typeface="Open Sans" panose="020B0604020202020204" charset="0"/>
                <a:cs typeface="Open Sans" panose="020B0604020202020204" charset="0"/>
              </a:rPr>
              <a:t>Роботодавець </a:t>
            </a:r>
            <a:r>
              <a:rPr lang="uk-UA" sz="2100" dirty="0">
                <a:solidFill>
                  <a:srgbClr val="3F81EE">
                    <a:lumMod val="50000"/>
                  </a:srgbClr>
                </a:solidFill>
                <a:latin typeface="Open Sans" panose="020B0604020202020204" charset="0"/>
                <a:ea typeface="Open Sans" panose="020B0604020202020204" charset="0"/>
                <a:cs typeface="Open Sans" panose="020B0604020202020204" charset="0"/>
              </a:rPr>
              <a:t>звільняється від відповідальності за порушення зобов’язання щодо строків оплати праці, якщо доведе, що це порушення сталося внаслідок ведення бойових дій або дії інших обставин непереборної сили.</a:t>
            </a:r>
          </a:p>
          <a:p>
            <a:pPr lvl="0"/>
            <a:endParaRPr lang="uk-UA" sz="2100" dirty="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sz="2100" dirty="0">
                <a:solidFill>
                  <a:srgbClr val="3F81EE">
                    <a:lumMod val="50000"/>
                  </a:srgbClr>
                </a:solidFill>
                <a:latin typeface="Open Sans" panose="020B0604020202020204" charset="0"/>
                <a:ea typeface="Open Sans" panose="020B0604020202020204" charset="0"/>
                <a:cs typeface="Open Sans" panose="020B0604020202020204" charset="0"/>
              </a:rPr>
              <a:t>Звільнення роботодавця від відповідальності за несвоєчасну оплату праці не звільняє його від обов’язку виплати заробітної плати.</a:t>
            </a:r>
          </a:p>
          <a:p>
            <a:pPr lvl="0"/>
            <a:endParaRPr lang="uk-UA" sz="2100" dirty="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sz="2100" dirty="0" smtClean="0">
                <a:solidFill>
                  <a:srgbClr val="3F81EE">
                    <a:lumMod val="50000"/>
                  </a:srgbClr>
                </a:solidFill>
                <a:latin typeface="Open Sans" panose="020B0604020202020204" charset="0"/>
                <a:ea typeface="Open Sans" panose="020B0604020202020204" charset="0"/>
                <a:cs typeface="Open Sans" panose="020B0604020202020204" charset="0"/>
              </a:rPr>
              <a:t>У </a:t>
            </a:r>
            <a:r>
              <a:rPr lang="uk-UA" sz="2100" dirty="0">
                <a:solidFill>
                  <a:srgbClr val="3F81EE">
                    <a:lumMod val="50000"/>
                  </a:srgbClr>
                </a:solidFill>
                <a:latin typeface="Open Sans" panose="020B0604020202020204" charset="0"/>
                <a:ea typeface="Open Sans" panose="020B0604020202020204" charset="0"/>
                <a:cs typeface="Open Sans" panose="020B0604020202020204" charset="0"/>
              </a:rPr>
              <a:t>разі неможливості своєчасної виплати заробітної плати внаслідок ведення </a:t>
            </a:r>
            <a:r>
              <a:rPr lang="uk-UA" sz="2100" dirty="0" smtClean="0">
                <a:solidFill>
                  <a:srgbClr val="3F81EE">
                    <a:lumMod val="50000"/>
                  </a:srgbClr>
                </a:solidFill>
                <a:latin typeface="Open Sans" panose="020B0604020202020204" charset="0"/>
                <a:ea typeface="Open Sans" panose="020B0604020202020204" charset="0"/>
                <a:cs typeface="Open Sans" panose="020B0604020202020204" charset="0"/>
              </a:rPr>
              <a:t>бойових дій, </a:t>
            </a:r>
            <a:r>
              <a:rPr lang="uk-UA" sz="2100" dirty="0">
                <a:solidFill>
                  <a:srgbClr val="3F81EE">
                    <a:lumMod val="50000"/>
                  </a:srgbClr>
                </a:solidFill>
                <a:latin typeface="Open Sans" panose="020B0604020202020204" charset="0"/>
                <a:ea typeface="Open Sans" panose="020B0604020202020204" charset="0"/>
                <a:cs typeface="Open Sans" panose="020B0604020202020204" charset="0"/>
              </a:rPr>
              <a:t>строк виплати заробітної плати може бути відтермінований до моменту відновлення діяльності підприємства.</a:t>
            </a:r>
            <a:endParaRPr lang="uk-UA" sz="2133" b="1" i="1" dirty="0">
              <a:solidFill>
                <a:srgbClr val="3F81EE">
                  <a:lumMod val="50000"/>
                </a:srgbClr>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3687718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387471"/>
            <a:ext cx="9105900" cy="584775"/>
          </a:xfrm>
          <a:prstGeom prst="rect">
            <a:avLst/>
          </a:prstGeom>
          <a:noFill/>
        </p:spPr>
        <p:txBody>
          <a:bodyPr wrap="square" rtlCol="0">
            <a:spAutoFit/>
          </a:bodyPr>
          <a:lstStyle/>
          <a:p>
            <a:r>
              <a:rPr lang="uk-UA" sz="3200" b="1" dirty="0" smtClean="0">
                <a:solidFill>
                  <a:schemeClr val="accent1">
                    <a:lumMod val="50000"/>
                  </a:schemeClr>
                </a:solidFill>
                <a:latin typeface="Open Sans" panose="020B0604020202020204" charset="0"/>
                <a:ea typeface="Open Sans" panose="020B0604020202020204" charset="0"/>
                <a:cs typeface="Open Sans" panose="020B0604020202020204" charset="0"/>
              </a:rPr>
              <a:t>Запитання від учасників</a:t>
            </a:r>
            <a:endParaRPr lang="uk-UA" sz="3200" i="1" dirty="0">
              <a:solidFill>
                <a:schemeClr val="accent1">
                  <a:lumMod val="50000"/>
                </a:schemeClr>
              </a:solidFill>
              <a:latin typeface="Open Sans" panose="020B0604020202020204" charset="0"/>
              <a:ea typeface="Open Sans" panose="020B0604020202020204" charset="0"/>
              <a:cs typeface="Open Sans" panose="020B0604020202020204" charset="0"/>
            </a:endParaRPr>
          </a:p>
        </p:txBody>
      </p:sp>
      <p:sp>
        <p:nvSpPr>
          <p:cNvPr id="3" name="Прямоугольник 2"/>
          <p:cNvSpPr/>
          <p:nvPr/>
        </p:nvSpPr>
        <p:spPr>
          <a:xfrm>
            <a:off x="1066801" y="1041006"/>
            <a:ext cx="10725508" cy="3677930"/>
          </a:xfrm>
          <a:prstGeom prst="rect">
            <a:avLst/>
          </a:prstGeom>
        </p:spPr>
        <p:txBody>
          <a:bodyPr wrap="square">
            <a:spAutoFit/>
          </a:bodyPr>
          <a:lstStyle/>
          <a:p>
            <a:pPr lvl="0"/>
            <a:endParaRPr lang="uk-UA" sz="2200" b="1" dirty="0" smtClean="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sz="2200" b="1" dirty="0" smtClean="0">
                <a:solidFill>
                  <a:srgbClr val="3F81EE">
                    <a:lumMod val="50000"/>
                  </a:srgbClr>
                </a:solidFill>
                <a:latin typeface="Open Sans" panose="020B0604020202020204" charset="0"/>
                <a:ea typeface="Open Sans" panose="020B0604020202020204" charset="0"/>
                <a:cs typeface="Open Sans" panose="020B0604020202020204" charset="0"/>
              </a:rPr>
              <a:t>Стаття 36 КЗпП України</a:t>
            </a:r>
          </a:p>
          <a:p>
            <a:pPr lvl="0"/>
            <a:r>
              <a:rPr lang="uk-UA" sz="2100" b="1" i="1" dirty="0" smtClean="0">
                <a:solidFill>
                  <a:srgbClr val="3F81EE">
                    <a:lumMod val="50000"/>
                  </a:srgbClr>
                </a:solidFill>
                <a:latin typeface="Open Sans" panose="020B0604020202020204" charset="0"/>
                <a:ea typeface="Open Sans" panose="020B0604020202020204" charset="0"/>
                <a:cs typeface="Open Sans" panose="020B0604020202020204" charset="0"/>
              </a:rPr>
              <a:t>Підставами припинення </a:t>
            </a:r>
            <a:r>
              <a:rPr lang="ru-RU" sz="2100" b="1" i="1" dirty="0" smtClean="0">
                <a:solidFill>
                  <a:srgbClr val="3F81EE">
                    <a:lumMod val="50000"/>
                  </a:srgbClr>
                </a:solidFill>
                <a:latin typeface="Open Sans" panose="020B0604020202020204" charset="0"/>
                <a:ea typeface="Open Sans" panose="020B0604020202020204" charset="0"/>
                <a:cs typeface="Open Sans" panose="020B0604020202020204" charset="0"/>
              </a:rPr>
              <a:t>трудового </a:t>
            </a:r>
            <a:r>
              <a:rPr lang="ru-RU" sz="2100" b="1" i="1" dirty="0">
                <a:solidFill>
                  <a:srgbClr val="3F81EE">
                    <a:lumMod val="50000"/>
                  </a:srgbClr>
                </a:solidFill>
                <a:latin typeface="Open Sans" panose="020B0604020202020204" charset="0"/>
                <a:ea typeface="Open Sans" panose="020B0604020202020204" charset="0"/>
                <a:cs typeface="Open Sans" panose="020B0604020202020204" charset="0"/>
              </a:rPr>
              <a:t>договору є:</a:t>
            </a:r>
            <a:endParaRPr lang="uk-UA" sz="2100" b="1" i="1" dirty="0" smtClean="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sz="2100" dirty="0" smtClean="0">
                <a:solidFill>
                  <a:srgbClr val="3F81EE">
                    <a:lumMod val="50000"/>
                  </a:srgbClr>
                </a:solidFill>
                <a:latin typeface="Open Sans" panose="020B0604020202020204" charset="0"/>
                <a:ea typeface="Open Sans" panose="020B0604020202020204" charset="0"/>
                <a:cs typeface="Open Sans" panose="020B0604020202020204" charset="0"/>
              </a:rPr>
              <a:t>8-3</a:t>
            </a:r>
            <a:r>
              <a:rPr lang="uk-UA" sz="2100" dirty="0">
                <a:solidFill>
                  <a:srgbClr val="3F81EE">
                    <a:lumMod val="50000"/>
                  </a:srgbClr>
                </a:solidFill>
                <a:latin typeface="Open Sans" panose="020B0604020202020204" charset="0"/>
                <a:ea typeface="Open Sans" panose="020B0604020202020204" charset="0"/>
                <a:cs typeface="Open Sans" panose="020B0604020202020204" charset="0"/>
              </a:rPr>
              <a:t>) відсутність працівника на роботі та інформації про причини такої відсутності понад чотири місяці </a:t>
            </a:r>
            <a:r>
              <a:rPr lang="uk-UA" sz="2100" dirty="0" smtClean="0">
                <a:solidFill>
                  <a:srgbClr val="3F81EE">
                    <a:lumMod val="50000"/>
                  </a:srgbClr>
                </a:solidFill>
                <a:latin typeface="Open Sans" panose="020B0604020202020204" charset="0"/>
                <a:ea typeface="Open Sans" panose="020B0604020202020204" charset="0"/>
                <a:cs typeface="Open Sans" panose="020B0604020202020204" charset="0"/>
              </a:rPr>
              <a:t>поспіль</a:t>
            </a:r>
            <a:endParaRPr lang="uk-UA" sz="2100" dirty="0">
              <a:solidFill>
                <a:srgbClr val="3F81EE">
                  <a:lumMod val="50000"/>
                </a:srgbClr>
              </a:solidFill>
              <a:latin typeface="Open Sans" panose="020B0604020202020204" charset="0"/>
              <a:ea typeface="Open Sans" panose="020B0604020202020204" charset="0"/>
              <a:cs typeface="Open Sans" panose="020B0604020202020204" charset="0"/>
            </a:endParaRPr>
          </a:p>
          <a:p>
            <a:pPr lvl="0"/>
            <a:endParaRPr lang="uk-UA" sz="2100" dirty="0" smtClean="0">
              <a:solidFill>
                <a:srgbClr val="3F81EE">
                  <a:lumMod val="50000"/>
                </a:srgbClr>
              </a:solidFill>
              <a:latin typeface="Open Sans" panose="020B0604020202020204" charset="0"/>
              <a:ea typeface="Open Sans" panose="020B0604020202020204" charset="0"/>
              <a:cs typeface="Open Sans" panose="020B0604020202020204" charset="0"/>
            </a:endParaRPr>
          </a:p>
          <a:p>
            <a:pPr lvl="0"/>
            <a:endParaRPr lang="uk-UA" sz="2100" dirty="0" smtClean="0">
              <a:solidFill>
                <a:srgbClr val="3F81EE">
                  <a:lumMod val="50000"/>
                </a:srgbClr>
              </a:solidFill>
              <a:latin typeface="Open Sans" panose="020B0604020202020204" charset="0"/>
              <a:ea typeface="Open Sans" panose="020B0604020202020204" charset="0"/>
              <a:cs typeface="Open Sans" panose="020B0604020202020204" charset="0"/>
            </a:endParaRPr>
          </a:p>
          <a:p>
            <a:pPr lvl="0"/>
            <a:r>
              <a:rPr lang="uk-UA" sz="2100" b="1" dirty="0" smtClean="0">
                <a:solidFill>
                  <a:srgbClr val="3F81EE">
                    <a:lumMod val="50000"/>
                  </a:srgbClr>
                </a:solidFill>
                <a:latin typeface="Open Sans" panose="020B0604020202020204" charset="0"/>
                <a:ea typeface="Open Sans" panose="020B0604020202020204" charset="0"/>
                <a:cs typeface="Open Sans" panose="020B0604020202020204" charset="0"/>
              </a:rPr>
              <a:t>Стаття 116 КЗпП України </a:t>
            </a:r>
          </a:p>
          <a:p>
            <a:pPr lvl="0"/>
            <a:r>
              <a:rPr lang="uk-UA" sz="2100" dirty="0" smtClean="0">
                <a:solidFill>
                  <a:srgbClr val="3F81EE">
                    <a:lumMod val="50000"/>
                  </a:srgbClr>
                </a:solidFill>
                <a:latin typeface="Open Sans" panose="020B0604020202020204" charset="0"/>
                <a:ea typeface="Open Sans" panose="020B0604020202020204" charset="0"/>
                <a:cs typeface="Open Sans" panose="020B0604020202020204" charset="0"/>
              </a:rPr>
              <a:t>Якщо працівник в день звільнення не працював, то зазначені суми мають бути виплачені не пізніше наступного дня після пред'явлення звільненим працівником вимоги про розрахунок</a:t>
            </a:r>
            <a:r>
              <a:rPr lang="ru-RU" sz="2100" dirty="0" smtClean="0">
                <a:solidFill>
                  <a:srgbClr val="3F81EE">
                    <a:lumMod val="50000"/>
                  </a:srgbClr>
                </a:solidFill>
                <a:latin typeface="Open Sans" panose="020B0604020202020204" charset="0"/>
                <a:ea typeface="Open Sans" panose="020B0604020202020204" charset="0"/>
                <a:cs typeface="Open Sans" panose="020B0604020202020204" charset="0"/>
              </a:rPr>
              <a:t>.</a:t>
            </a:r>
            <a:endParaRPr lang="uk-UA" sz="2100" dirty="0">
              <a:solidFill>
                <a:srgbClr val="3F81EE">
                  <a:lumMod val="50000"/>
                </a:srgbClr>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32301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181C737D-1110-4F55-A58B-B86992BBFCB5}"/>
              </a:ext>
            </a:extLst>
          </p:cNvPr>
          <p:cNvSpPr/>
          <p:nvPr/>
        </p:nvSpPr>
        <p:spPr>
          <a:xfrm>
            <a:off x="0" y="5055"/>
            <a:ext cx="12192000" cy="6858000"/>
          </a:xfrm>
          <a:prstGeom prst="rect">
            <a:avLst/>
          </a:prstGeom>
          <a:solidFill>
            <a:srgbClr val="006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spcBef>
                <a:spcPts val="0"/>
              </a:spcBef>
            </a:pPr>
            <a:r>
              <a:rPr lang="uk-UA" sz="3200" b="1" dirty="0" smtClean="0">
                <a:latin typeface="Rubik"/>
                <a:ea typeface="Rubik"/>
                <a:cs typeface="Rubik"/>
                <a:sym typeface="Rubik"/>
              </a:rPr>
              <a:t>Відповідальність за порушення законодавства про працю</a:t>
            </a:r>
            <a:endParaRPr lang="en-US" sz="3200" b="1" dirty="0" smtClean="0">
              <a:latin typeface="Rubik"/>
              <a:ea typeface="Rubik"/>
              <a:cs typeface="Rubik"/>
              <a:sym typeface="Rubik"/>
            </a:endParaRPr>
          </a:p>
        </p:txBody>
      </p:sp>
      <p:pic>
        <p:nvPicPr>
          <p:cNvPr id="6" name="Рисунок 5">
            <a:extLst>
              <a:ext uri="{FF2B5EF4-FFF2-40B4-BE49-F238E27FC236}">
                <a16:creationId xmlns:a16="http://schemas.microsoft.com/office/drawing/2014/main" id="{5693CC89-74AA-4856-91D0-DE53BBD04F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625" y="350838"/>
            <a:ext cx="2952750" cy="1057275"/>
          </a:xfrm>
          <a:prstGeom prst="rect">
            <a:avLst/>
          </a:prstGeom>
        </p:spPr>
      </p:pic>
      <p:pic>
        <p:nvPicPr>
          <p:cNvPr id="7" name="Рисунок 6">
            <a:extLst>
              <a:ext uri="{FF2B5EF4-FFF2-40B4-BE49-F238E27FC236}">
                <a16:creationId xmlns:a16="http://schemas.microsoft.com/office/drawing/2014/main" id="{5F7DD35C-3C68-4EAF-95D3-5601F9DBC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91800"/>
            <a:ext cx="12192000" cy="1383796"/>
          </a:xfrm>
          <a:prstGeom prst="rect">
            <a:avLst/>
          </a:prstGeom>
        </p:spPr>
      </p:pic>
      <p:sp>
        <p:nvSpPr>
          <p:cNvPr id="9" name="Google Shape;611;p112">
            <a:extLst>
              <a:ext uri="{FF2B5EF4-FFF2-40B4-BE49-F238E27FC236}">
                <a16:creationId xmlns:a16="http://schemas.microsoft.com/office/drawing/2014/main" id="{3A4C4D81-7AD4-4E43-BC98-BB02423BE1CC}"/>
              </a:ext>
            </a:extLst>
          </p:cNvPr>
          <p:cNvSpPr txBox="1">
            <a:spLocks/>
          </p:cNvSpPr>
          <p:nvPr/>
        </p:nvSpPr>
        <p:spPr>
          <a:xfrm>
            <a:off x="1004000" y="6193784"/>
            <a:ext cx="10184000" cy="669271"/>
          </a:xfrm>
          <a:prstGeom prst="rect">
            <a:avLst/>
          </a:prstGeom>
        </p:spPr>
        <p:txBody>
          <a:bodyPr spcFirstLastPara="1" vert="horz" wrap="square" lIns="121900" tIns="121900" rIns="121900" bIns="12190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5000"/>
              </a:lnSpc>
              <a:spcBef>
                <a:spcPts val="0"/>
              </a:spcBef>
              <a:buClr>
                <a:schemeClr val="dk1"/>
              </a:buClr>
              <a:buSzPct val="37786"/>
            </a:pPr>
            <a:r>
              <a:rPr lang="uk-UA" sz="1800" dirty="0" smtClean="0">
                <a:solidFill>
                  <a:schemeClr val="lt1"/>
                </a:solidFill>
                <a:latin typeface="Rubik" panose="02000604000000020004" pitchFamily="2" charset="-79"/>
                <a:ea typeface="Open Sans" panose="020B0604020202020204" charset="0"/>
                <a:cs typeface="Rubik" panose="02000604000000020004" pitchFamily="2" charset="-79"/>
                <a:sym typeface="Open Sans"/>
              </a:rPr>
              <a:t>Червень </a:t>
            </a:r>
            <a:r>
              <a:rPr lang="uk-UA" sz="1800" dirty="0" smtClean="0">
                <a:solidFill>
                  <a:schemeClr val="lt1"/>
                </a:solidFill>
                <a:latin typeface="Rubik" panose="02000604000000020004" pitchFamily="2" charset="-79"/>
                <a:ea typeface="Open Sans" panose="020B0604020202020204" charset="0"/>
                <a:cs typeface="Rubik" panose="02000604000000020004" pitchFamily="2" charset="-79"/>
                <a:sym typeface="Open Sans"/>
              </a:rPr>
              <a:t>2025</a:t>
            </a:r>
            <a:endParaRPr lang="ru-RU" sz="1800" dirty="0">
              <a:latin typeface="Rubik" panose="02000604000000020004" pitchFamily="2" charset="-79"/>
              <a:ea typeface="Open Sans" panose="020B0604020202020204" charset="0"/>
              <a:cs typeface="Rubik" panose="02000604000000020004" pitchFamily="2" charset="-79"/>
            </a:endParaRPr>
          </a:p>
        </p:txBody>
      </p:sp>
    </p:spTree>
    <p:extLst>
      <p:ext uri="{BB962C8B-B14F-4D97-AF65-F5344CB8AC3E}">
        <p14:creationId xmlns:p14="http://schemas.microsoft.com/office/powerpoint/2010/main" val="375035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2" name="TextBox 1"/>
          <p:cNvSpPr txBox="1"/>
          <p:nvPr/>
        </p:nvSpPr>
        <p:spPr>
          <a:xfrm>
            <a:off x="1066801" y="404096"/>
            <a:ext cx="9105900" cy="584775"/>
          </a:xfrm>
          <a:prstGeom prst="rect">
            <a:avLst/>
          </a:prstGeom>
          <a:noFill/>
        </p:spPr>
        <p:txBody>
          <a:bodyPr wrap="square" rtlCol="0">
            <a:spAutoFit/>
          </a:bodyPr>
          <a:lstStyle/>
          <a:p>
            <a:r>
              <a:rPr lang="uk-UA" sz="3200" b="1" dirty="0" smtClean="0">
                <a:solidFill>
                  <a:srgbClr val="C00000"/>
                </a:solidFill>
                <a:latin typeface="Open Sans" panose="020B0604020202020204" charset="0"/>
                <a:ea typeface="Open Sans" panose="020B0604020202020204" charset="0"/>
                <a:cs typeface="Open Sans" panose="020B0604020202020204" charset="0"/>
              </a:rPr>
              <a:t>Види відповідальності</a:t>
            </a:r>
            <a:endParaRPr lang="uk-UA" sz="3200" i="1" dirty="0">
              <a:solidFill>
                <a:srgbClr val="C00000"/>
              </a:solidFill>
              <a:latin typeface="Open Sans" panose="020B0604020202020204" charset="0"/>
              <a:ea typeface="Open Sans" panose="020B0604020202020204" charset="0"/>
              <a:cs typeface="Open Sans" panose="020B0604020202020204" charset="0"/>
            </a:endParaRPr>
          </a:p>
        </p:txBody>
      </p:sp>
      <p:sp>
        <p:nvSpPr>
          <p:cNvPr id="3" name="Прямоугольник 2"/>
          <p:cNvSpPr/>
          <p:nvPr/>
        </p:nvSpPr>
        <p:spPr>
          <a:xfrm>
            <a:off x="1066801" y="1331952"/>
            <a:ext cx="10725508" cy="4093428"/>
          </a:xfrm>
          <a:prstGeom prst="rect">
            <a:avLst/>
          </a:prstGeom>
        </p:spPr>
        <p:txBody>
          <a:bodyPr wrap="square">
            <a:spAutoFit/>
          </a:bodyPr>
          <a:lstStyle/>
          <a:p>
            <a:pPr lvl="0"/>
            <a:r>
              <a:rPr lang="uk-UA" sz="3200" b="1" dirty="0" smtClean="0">
                <a:solidFill>
                  <a:srgbClr val="3F81EE">
                    <a:lumMod val="50000"/>
                  </a:srgbClr>
                </a:solidFill>
                <a:latin typeface="Open Sans" panose="020B0604020202020204" charset="0"/>
                <a:ea typeface="Open Sans" panose="020B0604020202020204" charset="0"/>
                <a:cs typeface="Open Sans" panose="020B0604020202020204" charset="0"/>
              </a:rPr>
              <a:t>За порушення законодавства про працю передбачено:</a:t>
            </a:r>
            <a:endParaRPr lang="en-US" sz="3200" b="1" dirty="0" smtClean="0">
              <a:solidFill>
                <a:srgbClr val="3F81EE">
                  <a:lumMod val="50000"/>
                </a:srgbClr>
              </a:solidFill>
              <a:latin typeface="Open Sans" panose="020B0604020202020204" charset="0"/>
              <a:ea typeface="Open Sans" panose="020B0604020202020204" charset="0"/>
              <a:cs typeface="Open Sans" panose="020B0604020202020204" charset="0"/>
            </a:endParaRPr>
          </a:p>
          <a:p>
            <a:pPr lvl="0"/>
            <a:endParaRPr lang="uk-UA" sz="3200" b="1" dirty="0" smtClean="0">
              <a:solidFill>
                <a:srgbClr val="3F81EE">
                  <a:lumMod val="50000"/>
                </a:srgbClr>
              </a:solidFill>
              <a:latin typeface="Open Sans" panose="020B0604020202020204" charset="0"/>
              <a:ea typeface="Open Sans" panose="020B0604020202020204" charset="0"/>
              <a:cs typeface="Open Sans" panose="020B0604020202020204" charset="0"/>
            </a:endParaRPr>
          </a:p>
          <a:p>
            <a:pPr marL="342900" lvl="0" indent="-342900">
              <a:buFontTx/>
              <a:buChar char="-"/>
            </a:pPr>
            <a:r>
              <a:rPr lang="uk-UA" sz="2800" dirty="0" smtClean="0">
                <a:solidFill>
                  <a:srgbClr val="3F81EE">
                    <a:lumMod val="50000"/>
                  </a:srgbClr>
                </a:solidFill>
                <a:latin typeface="Open Sans" panose="020B0604020202020204" charset="0"/>
                <a:ea typeface="Open Sans" panose="020B0604020202020204" charset="0"/>
                <a:cs typeface="Open Sans" panose="020B0604020202020204" charset="0"/>
              </a:rPr>
              <a:t>Кримінальну відповідальність (статті 172, 173, 175 КК України)</a:t>
            </a:r>
          </a:p>
          <a:p>
            <a:pPr marL="342900" lvl="0" indent="-342900">
              <a:buFontTx/>
              <a:buChar char="-"/>
            </a:pPr>
            <a:r>
              <a:rPr lang="uk-UA" sz="2800" dirty="0" smtClean="0">
                <a:solidFill>
                  <a:srgbClr val="3F81EE">
                    <a:lumMod val="50000"/>
                  </a:srgbClr>
                </a:solidFill>
                <a:latin typeface="Open Sans" panose="020B0604020202020204" charset="0"/>
                <a:ea typeface="Open Sans" panose="020B0604020202020204" charset="0"/>
                <a:cs typeface="Open Sans" panose="020B0604020202020204" charset="0"/>
              </a:rPr>
              <a:t>Адміністративну відповідальність (статті 41, 41-1, 41-2, 41-3, 166-28, 173-5, 188-1, 188-6 КУпАП)</a:t>
            </a:r>
          </a:p>
          <a:p>
            <a:pPr marL="342900" lvl="0" indent="-342900">
              <a:buFontTx/>
              <a:buChar char="-"/>
            </a:pPr>
            <a:r>
              <a:rPr lang="uk-UA" sz="2800" dirty="0" smtClean="0">
                <a:solidFill>
                  <a:srgbClr val="3F81EE">
                    <a:lumMod val="50000"/>
                  </a:srgbClr>
                </a:solidFill>
                <a:latin typeface="Open Sans" panose="020B0604020202020204" charset="0"/>
                <a:ea typeface="Open Sans" panose="020B0604020202020204" charset="0"/>
                <a:cs typeface="Open Sans" panose="020B0604020202020204" charset="0"/>
              </a:rPr>
              <a:t>Фінансову відповідальність (стаття 265 КЗпП України)</a:t>
            </a:r>
          </a:p>
          <a:p>
            <a:pPr marL="342900" lvl="0" indent="-342900">
              <a:buFontTx/>
              <a:buChar char="-"/>
            </a:pPr>
            <a:r>
              <a:rPr lang="uk-UA" sz="2800" dirty="0" smtClean="0">
                <a:solidFill>
                  <a:srgbClr val="3F81EE">
                    <a:lumMod val="50000"/>
                  </a:srgbClr>
                </a:solidFill>
                <a:latin typeface="Open Sans" panose="020B0604020202020204" charset="0"/>
                <a:ea typeface="Open Sans" panose="020B0604020202020204" charset="0"/>
                <a:cs typeface="Open Sans" panose="020B0604020202020204" charset="0"/>
              </a:rPr>
              <a:t>Дисциплінарну відповідальність (стаття 147 КЗпП України)</a:t>
            </a:r>
          </a:p>
          <a:p>
            <a:pPr marL="342900" lvl="0" indent="-342900">
              <a:buFontTx/>
              <a:buChar char="-"/>
            </a:pPr>
            <a:r>
              <a:rPr lang="uk-UA" sz="2800" dirty="0" smtClean="0">
                <a:solidFill>
                  <a:srgbClr val="3F81EE">
                    <a:lumMod val="50000"/>
                  </a:srgbClr>
                </a:solidFill>
                <a:latin typeface="Open Sans" panose="020B0604020202020204" charset="0"/>
                <a:ea typeface="Open Sans" panose="020B0604020202020204" charset="0"/>
                <a:cs typeface="Open Sans" panose="020B0604020202020204" charset="0"/>
              </a:rPr>
              <a:t>Матеріальну відповідальність (стаття 237 КЗпП України)</a:t>
            </a:r>
            <a:endParaRPr lang="uk-UA" sz="2800" dirty="0">
              <a:solidFill>
                <a:srgbClr val="3F81EE">
                  <a:lumMod val="50000"/>
                </a:srgbClr>
              </a:solidFill>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3339239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2830</TotalTime>
  <Words>6129</Words>
  <Application>Microsoft Office PowerPoint</Application>
  <PresentationFormat>Широкоэкранный</PresentationFormat>
  <Paragraphs>481</Paragraphs>
  <Slides>56</Slides>
  <Notes>45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56</vt:i4>
      </vt:variant>
    </vt:vector>
  </HeadingPairs>
  <TitlesOfParts>
    <vt:vector size="64" baseType="lpstr">
      <vt:lpstr>Arial</vt:lpstr>
      <vt:lpstr>Calibri</vt:lpstr>
      <vt:lpstr>Calibri Light</vt:lpstr>
      <vt:lpstr>Open Sans</vt:lpstr>
      <vt:lpstr>Rubik</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Прийоми мобінгу</vt:lpstr>
      <vt:lpstr>Причини мобінгу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Bohdan</dc:creator>
  <cp:lastModifiedBy>user</cp:lastModifiedBy>
  <cp:revision>243</cp:revision>
  <dcterms:created xsi:type="dcterms:W3CDTF">2023-07-28T11:20:28Z</dcterms:created>
  <dcterms:modified xsi:type="dcterms:W3CDTF">2025-06-11T09:55:18Z</dcterms:modified>
</cp:coreProperties>
</file>