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63" r:id="rId1"/>
  </p:sldMasterIdLst>
  <p:notesMasterIdLst>
    <p:notesMasterId r:id="rId11"/>
  </p:notesMasterIdLst>
  <p:sldIdLst>
    <p:sldId id="256" r:id="rId2"/>
    <p:sldId id="258" r:id="rId3"/>
    <p:sldId id="279" r:id="rId4"/>
    <p:sldId id="284" r:id="rId5"/>
    <p:sldId id="286" r:id="rId6"/>
    <p:sldId id="301" r:id="rId7"/>
    <p:sldId id="285" r:id="rId8"/>
    <p:sldId id="300" r:id="rId9"/>
    <p:sldId id="280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ubik" panose="02000604000000020004" pitchFamily="2" charset="-79"/>
      <p:regular r:id="rId16"/>
      <p:bold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4">
          <p15:clr>
            <a:srgbClr val="9AA0A6"/>
          </p15:clr>
        </p15:guide>
        <p15:guide id="2" pos="600">
          <p15:clr>
            <a:srgbClr val="9AA0A6"/>
          </p15:clr>
        </p15:guide>
        <p15:guide id="3" pos="5636">
          <p15:clr>
            <a:srgbClr val="9AA0A6"/>
          </p15:clr>
        </p15:guide>
        <p15:guide id="4" orient="horz" pos="2790">
          <p15:clr>
            <a:srgbClr val="9AA0A6"/>
          </p15:clr>
        </p15:guide>
        <p15:guide id="5" pos="775">
          <p15:clr>
            <a:srgbClr val="9AA0A6"/>
          </p15:clr>
        </p15:guide>
        <p15:guide id="7" orient="horz" pos="64">
          <p15:clr>
            <a:srgbClr val="9AA0A6"/>
          </p15:clr>
        </p15:guide>
        <p15:guide id="8" pos="2267">
          <p15:clr>
            <a:srgbClr val="9AA0A6"/>
          </p15:clr>
        </p15:guide>
        <p15:guide id="9" orient="horz" pos="261">
          <p15:clr>
            <a:srgbClr val="9AA0A6"/>
          </p15:clr>
        </p15:guide>
        <p15:guide id="10" pos="3402">
          <p15:clr>
            <a:srgbClr val="9AA0A6"/>
          </p15:clr>
        </p15:guide>
        <p15:guide id="11" orient="horz" pos="2835">
          <p15:clr>
            <a:srgbClr val="9AA0A6"/>
          </p15:clr>
        </p15:guide>
        <p15:guide id="12" orient="horz" pos="2708">
          <p15:clr>
            <a:srgbClr val="9AA0A6"/>
          </p15:clr>
        </p15:guide>
        <p15:guide id="13" orient="horz" pos="328">
          <p15:clr>
            <a:srgbClr val="9AA0A6"/>
          </p15:clr>
        </p15:guide>
        <p15:guide id="14" orient="horz" pos="727">
          <p15:clr>
            <a:srgbClr val="9AA0A6"/>
          </p15:clr>
        </p15:guide>
        <p15:guide id="15" orient="horz" pos="2749">
          <p15:clr>
            <a:srgbClr val="9AA0A6"/>
          </p15:clr>
        </p15:guide>
        <p15:guide id="17" pos="4454">
          <p15:clr>
            <a:srgbClr val="9AA0A6"/>
          </p15:clr>
        </p15:guide>
        <p15:guide id="18" orient="horz" pos="3211">
          <p15:clr>
            <a:srgbClr val="9AA0A6"/>
          </p15:clr>
        </p15:guide>
        <p15:guide id="19" pos="850">
          <p15:clr>
            <a:srgbClr val="9AA0A6"/>
          </p15:clr>
        </p15:guide>
        <p15:guide id="20" orient="horz" pos="1954">
          <p15:clr>
            <a:srgbClr val="9AA0A6"/>
          </p15:clr>
        </p15:guide>
        <p15:guide id="21" pos="2098">
          <p15:clr>
            <a:srgbClr val="9AA0A6"/>
          </p15:clr>
        </p15:guide>
        <p15:guide id="22" orient="horz" pos="276">
          <p15:clr>
            <a:srgbClr val="9AA0A6"/>
          </p15:clr>
        </p15:guide>
        <p15:guide id="23" orient="horz" pos="2729">
          <p15:clr>
            <a:srgbClr val="9AA0A6"/>
          </p15:clr>
        </p15:guide>
        <p15:guide id="24" pos="5077">
          <p15:clr>
            <a:srgbClr val="9AA0A6"/>
          </p15:clr>
        </p15:guide>
        <p15:guide id="25" orient="horz" pos="579">
          <p15:clr>
            <a:srgbClr val="9AA0A6"/>
          </p15:clr>
        </p15:guide>
        <p15:guide id="27" pos="171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>
        <p:guide orient="horz" pos="194"/>
        <p:guide pos="600"/>
        <p:guide pos="5636"/>
        <p:guide orient="horz" pos="2790"/>
        <p:guide pos="775"/>
        <p:guide orient="horz" pos="64"/>
        <p:guide pos="2267"/>
        <p:guide orient="horz" pos="261"/>
        <p:guide pos="3402"/>
        <p:guide orient="horz" pos="2835"/>
        <p:guide orient="horz" pos="2708"/>
        <p:guide orient="horz" pos="328"/>
        <p:guide orient="horz" pos="727"/>
        <p:guide orient="horz" pos="2749"/>
        <p:guide pos="4454"/>
        <p:guide orient="horz" pos="3211"/>
        <p:guide pos="850"/>
        <p:guide orient="horz" pos="1954"/>
        <p:guide pos="2098"/>
        <p:guide orient="horz" pos="276"/>
        <p:guide orient="horz" pos="2729"/>
        <p:guide pos="5077"/>
        <p:guide orient="horz" pos="579"/>
        <p:guide pos="17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44bac91cda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44bac91cda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966502f56_5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5966502f56_5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966502f56_5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5966502f56_5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50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966502f56_5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5966502f56_5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8849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966502f56_5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5966502f56_5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2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966502f56_5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5966502f56_5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71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966502f56_5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5966502f56_5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479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966502f56_5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5966502f56_5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9237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966502f56_5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5966502f56_5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33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29050" y="2485050"/>
            <a:ext cx="5384400" cy="53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29050" y="3334975"/>
            <a:ext cx="3868500" cy="2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 sz="600"/>
            </a:lvl1pPr>
            <a:lvl2pPr lvl="1" algn="l">
              <a:buNone/>
              <a:defRPr sz="600"/>
            </a:lvl2pPr>
            <a:lvl3pPr lvl="2" algn="l">
              <a:buNone/>
              <a:defRPr sz="600"/>
            </a:lvl3pPr>
            <a:lvl4pPr lvl="3" algn="l">
              <a:buNone/>
              <a:defRPr sz="600"/>
            </a:lvl4pPr>
            <a:lvl5pPr lvl="4" algn="l">
              <a:buNone/>
              <a:defRPr sz="600"/>
            </a:lvl5pPr>
            <a:lvl6pPr lvl="5" algn="l">
              <a:buNone/>
              <a:defRPr sz="600"/>
            </a:lvl6pPr>
            <a:lvl7pPr lvl="6" algn="l">
              <a:buNone/>
              <a:defRPr sz="600"/>
            </a:lvl7pPr>
            <a:lvl8pPr lvl="7" algn="l">
              <a:buNone/>
              <a:defRPr sz="600"/>
            </a:lvl8pPr>
            <a:lvl9pPr lvl="8" algn="l">
              <a:buNone/>
              <a:defRPr sz="6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7445113" y="4476300"/>
            <a:ext cx="1575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u="sng">
                <a:solidFill>
                  <a:schemeClr val="accent1"/>
                </a:solidFill>
              </a:rPr>
              <a:t>www.dsp.gov.ua</a:t>
            </a:r>
            <a:endParaRPr sz="900" u="sng">
              <a:solidFill>
                <a:schemeClr val="accent1"/>
              </a:solidFill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7445675" y="4728000"/>
            <a:ext cx="1715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u="sng">
                <a:solidFill>
                  <a:schemeClr val="accent1"/>
                </a:solidFill>
              </a:rPr>
              <a:t>www.pratsia.in.ua</a:t>
            </a:r>
            <a:endParaRPr sz="900" u="sng">
              <a:solidFill>
                <a:schemeClr val="accent1"/>
              </a:solidFill>
            </a:endParaRPr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71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3584" y="0"/>
            <a:ext cx="2127491" cy="11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/>
          <p:nvPr/>
        </p:nvSpPr>
        <p:spPr>
          <a:xfrm>
            <a:off x="5145750" y="0"/>
            <a:ext cx="3994800" cy="5145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352451" y="281334"/>
            <a:ext cx="4218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0" y="3888000"/>
            <a:ext cx="2648400" cy="125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352061" y="985838"/>
            <a:ext cx="4218900" cy="15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есень 2022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16425" y="56250"/>
            <a:ext cx="654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0" name="Google Shape;20;p3"/>
          <p:cNvSpPr txBox="1"/>
          <p:nvPr/>
        </p:nvSpPr>
        <p:spPr>
          <a:xfrm>
            <a:off x="7709863" y="4565950"/>
            <a:ext cx="1046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u="sng">
                <a:solidFill>
                  <a:srgbClr val="5398D9"/>
                </a:solidFill>
              </a:rPr>
              <a:t>www.dsp.gov.ua</a:t>
            </a:r>
            <a:endParaRPr sz="900" u="sng">
              <a:solidFill>
                <a:srgbClr val="5398D9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8780700" y="4917650"/>
            <a:ext cx="211250" cy="128575"/>
          </a:xfrm>
          <a:prstGeom prst="flowChartDecision">
            <a:avLst/>
          </a:prstGeom>
          <a:solidFill>
            <a:srgbClr val="F5BA08"/>
          </a:solidFill>
          <a:ln w="9525" cap="flat" cmpd="sng">
            <a:solidFill>
              <a:srgbClr val="F5BA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780700" y="4663225"/>
            <a:ext cx="211250" cy="128575"/>
          </a:xfrm>
          <a:prstGeom prst="flowChartDecision">
            <a:avLst/>
          </a:prstGeom>
          <a:solidFill>
            <a:srgbClr val="F5BA08"/>
          </a:solidFill>
          <a:ln w="9525" cap="flat" cmpd="sng">
            <a:solidFill>
              <a:srgbClr val="F5BA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7709875" y="4820388"/>
            <a:ext cx="1088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u="sng">
                <a:solidFill>
                  <a:srgbClr val="5398D9"/>
                </a:solidFill>
              </a:rPr>
              <a:t>www.pratsia.in.ua</a:t>
            </a:r>
            <a:endParaRPr sz="900" u="sng">
              <a:solidFill>
                <a:srgbClr val="5398D9"/>
              </a:solidFill>
            </a:endParaRPr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71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3584" y="0"/>
            <a:ext cx="2127491" cy="11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94375" y="445025"/>
            <a:ext cx="763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943875" y="1131850"/>
            <a:ext cx="7888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l="37440" t="75444" r="5484" b="11360"/>
          <a:stretch/>
        </p:blipFill>
        <p:spPr>
          <a:xfrm rot="5400000">
            <a:off x="-2316363" y="2213536"/>
            <a:ext cx="5349149" cy="71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6550" y="-9"/>
            <a:ext cx="2127450" cy="1114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8780700" y="4663225"/>
            <a:ext cx="211250" cy="128575"/>
          </a:xfrm>
          <a:prstGeom prst="flowChartDecision">
            <a:avLst/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8780700" y="4917650"/>
            <a:ext cx="211250" cy="128575"/>
          </a:xfrm>
          <a:prstGeom prst="flowChartDecision">
            <a:avLst/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 txBox="1"/>
          <p:nvPr/>
        </p:nvSpPr>
        <p:spPr>
          <a:xfrm>
            <a:off x="7772775" y="4565950"/>
            <a:ext cx="1059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u="sng">
                <a:solidFill>
                  <a:srgbClr val="4778AE"/>
                </a:solidFill>
              </a:rPr>
              <a:t>www.dsp.gov.ua</a:t>
            </a:r>
            <a:endParaRPr sz="900" u="sng">
              <a:solidFill>
                <a:srgbClr val="4778AE"/>
              </a:solidFill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7772775" y="4820375"/>
            <a:ext cx="1194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u="sng">
                <a:solidFill>
                  <a:srgbClr val="4778AE"/>
                </a:solidFill>
              </a:rPr>
              <a:t>www.pratsia.in.ua</a:t>
            </a:r>
            <a:endParaRPr sz="900" u="sng">
              <a:solidFill>
                <a:srgbClr val="4778A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>
  <p:cSld name="TITLE_AND_BODY_1">
    <p:bg>
      <p:bgPr>
        <a:solidFill>
          <a:srgbClr val="2C64E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194375" y="445025"/>
            <a:ext cx="763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943875" y="1131850"/>
            <a:ext cx="7888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 l="37440" t="27990" r="5484" b="59636"/>
          <a:stretch/>
        </p:blipFill>
        <p:spPr>
          <a:xfrm rot="5400000">
            <a:off x="-2221587" y="2231462"/>
            <a:ext cx="5123749" cy="6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/>
          <p:nvPr/>
        </p:nvSpPr>
        <p:spPr>
          <a:xfrm>
            <a:off x="8780700" y="4663225"/>
            <a:ext cx="211250" cy="128575"/>
          </a:xfrm>
          <a:prstGeom prst="flowChartDecision">
            <a:avLst/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8780700" y="4917650"/>
            <a:ext cx="211250" cy="128575"/>
          </a:xfrm>
          <a:prstGeom prst="flowChartDecision">
            <a:avLst/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 txBox="1"/>
          <p:nvPr/>
        </p:nvSpPr>
        <p:spPr>
          <a:xfrm>
            <a:off x="7772775" y="4565950"/>
            <a:ext cx="1059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u="sng">
                <a:solidFill>
                  <a:schemeClr val="lt1"/>
                </a:solidFill>
              </a:rPr>
              <a:t>www.dsp.gov.ua</a:t>
            </a:r>
            <a:endParaRPr sz="900" u="sng">
              <a:solidFill>
                <a:schemeClr val="lt1"/>
              </a:solidFill>
            </a:endParaRPr>
          </a:p>
        </p:txBody>
      </p:sp>
      <p:sp>
        <p:nvSpPr>
          <p:cNvPr id="44" name="Google Shape;44;p5"/>
          <p:cNvSpPr txBox="1"/>
          <p:nvPr/>
        </p:nvSpPr>
        <p:spPr>
          <a:xfrm>
            <a:off x="7772775" y="4820375"/>
            <a:ext cx="1194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u="sng">
                <a:solidFill>
                  <a:schemeClr val="lt1"/>
                </a:solidFill>
              </a:rPr>
              <a:t>www.pratsia.in.ua</a:t>
            </a:r>
            <a:endParaRPr sz="900" u="sng">
              <a:solidFill>
                <a:schemeClr val="lt1"/>
              </a:solidFill>
            </a:endParaRPr>
          </a:p>
        </p:txBody>
      </p:sp>
      <p:pic>
        <p:nvPicPr>
          <p:cNvPr id="45" name="Google Shape;4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525" y="163625"/>
            <a:ext cx="1924625" cy="95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 1">
  <p:cSld name="TITLE_AND_BODY_1_1">
    <p:bg>
      <p:bgPr>
        <a:solidFill>
          <a:srgbClr val="2C64E6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8" name="Google Shape;48;p6"/>
          <p:cNvSpPr txBox="1"/>
          <p:nvPr/>
        </p:nvSpPr>
        <p:spPr>
          <a:xfrm>
            <a:off x="3481800" y="4659925"/>
            <a:ext cx="218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жовтень 2022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9" name="Google Shape;4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71166" y="67325"/>
            <a:ext cx="2401668" cy="11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3377501"/>
            <a:ext cx="9144001" cy="1186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64/202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 idx="4294967295"/>
          </p:nvPr>
        </p:nvSpPr>
        <p:spPr>
          <a:xfrm>
            <a:off x="385011" y="1314287"/>
            <a:ext cx="7888809" cy="9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348"/>
              <a:buFont typeface="Arial"/>
              <a:buNone/>
            </a:pPr>
            <a:r>
              <a:rPr lang="uk-UA" sz="3100" b="1" dirty="0" smtClean="0">
                <a:solidFill>
                  <a:schemeClr val="bg1"/>
                </a:solidFill>
                <a:latin typeface="Rubik" panose="02000604000000020004" pitchFamily="2" charset="-79"/>
                <a:ea typeface="Open Sans"/>
                <a:cs typeface="Rubik" panose="02000604000000020004" pitchFamily="2" charset="-79"/>
                <a:sym typeface="Open Sans"/>
              </a:rPr>
              <a:t>Особливості здійснення заходів державного контролю за додержанням законодавства про працю та охорону праці в умовах воєнного стану</a:t>
            </a:r>
            <a:endParaRPr sz="3100" b="1" dirty="0">
              <a:solidFill>
                <a:schemeClr val="bg1"/>
              </a:solidFill>
              <a:latin typeface="Rubik" panose="02000604000000020004" pitchFamily="2" charset="-79"/>
              <a:ea typeface="Open Sans"/>
              <a:cs typeface="Rubik" panose="02000604000000020004" pitchFamily="2" charset="-79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786"/>
              <a:buFont typeface="Arial"/>
              <a:buNone/>
            </a:pPr>
            <a:endParaRPr sz="2911" b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786"/>
              <a:buFont typeface="Arial"/>
              <a:buNone/>
            </a:pPr>
            <a:endParaRPr sz="2911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7"/>
          <p:cNvSpPr txBox="1"/>
          <p:nvPr/>
        </p:nvSpPr>
        <p:spPr>
          <a:xfrm>
            <a:off x="6060725" y="2356550"/>
            <a:ext cx="309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3547597" y="4599501"/>
            <a:ext cx="2048806" cy="3643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Червень 2025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810000" y="308025"/>
            <a:ext cx="6390900" cy="6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>
              <a:buSzPts val="990"/>
            </a:pPr>
            <a:r>
              <a:rPr lang="uk-UA" sz="2220" b="1" dirty="0" smtClean="0">
                <a:solidFill>
                  <a:srgbClr val="184476"/>
                </a:solidFill>
                <a:latin typeface="Rubik" panose="02000604000000020004" pitchFamily="2" charset="-79"/>
                <a:ea typeface="Open Sans"/>
                <a:cs typeface="Rubik" panose="02000604000000020004" pitchFamily="2" charset="-79"/>
                <a:sym typeface="Open Sans"/>
              </a:rPr>
              <a:t>Порядок здійснення державного контролю</a:t>
            </a:r>
            <a:endParaRPr lang="uk-UA" sz="2220" b="1" dirty="0">
              <a:solidFill>
                <a:srgbClr val="184476"/>
              </a:solidFill>
              <a:latin typeface="Rubik" panose="02000604000000020004" pitchFamily="2" charset="-79"/>
              <a:ea typeface="Open Sans"/>
              <a:cs typeface="Rubik" panose="02000604000000020004" pitchFamily="2" charset="-79"/>
              <a:sym typeface="Open Sans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06251" y="962325"/>
            <a:ext cx="7941913" cy="3416400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buNone/>
            </a:pPr>
            <a:r>
              <a:rPr lang="uk-UA" sz="2000" b="1" dirty="0">
                <a:solidFill>
                  <a:srgbClr val="2C64DF"/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  <a:sym typeface="Rubik"/>
              </a:rPr>
              <a:t>Закон України «Про основні засади державного нагляду (контролю)  у сфері господарської діяльності</a:t>
            </a:r>
            <a:r>
              <a:rPr lang="uk-UA" sz="2000" b="1" dirty="0" smtClean="0">
                <a:solidFill>
                  <a:srgbClr val="2C64DF"/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  <a:sym typeface="Rubik"/>
              </a:rPr>
              <a:t>»</a:t>
            </a:r>
          </a:p>
          <a:p>
            <a:pPr marL="0" lvl="0" indent="0" algn="just">
              <a:buNone/>
            </a:pPr>
            <a:endParaRPr lang="uk-UA" sz="2000" b="1" dirty="0">
              <a:solidFill>
                <a:srgbClr val="2C64DF"/>
              </a:solidFill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  <a:sym typeface="Rubik"/>
            </a:endParaRPr>
          </a:p>
          <a:p>
            <a:pPr marL="0" lvl="0" indent="0" algn="just"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Визначає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правові та організаційні засади, основні принципи і порядок здійснення державного нагляду (контролю) у сфері господарської діяльності, повноваження органів державного нагляду (контролю), їх посадових осіб і права, обов'язки та відповідальність суб'єктів господарювання під час здійснення державного нагляду (контролю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).</a:t>
            </a:r>
          </a:p>
          <a:p>
            <a:pPr marL="0" lvl="0" indent="0" algn="just">
              <a:buNone/>
            </a:pPr>
            <a:endParaRPr lang="uk-UA" b="1" dirty="0">
              <a:solidFill>
                <a:srgbClr val="2C64DF"/>
              </a:solidFill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  <a:sym typeface="Rubik"/>
            </a:endParaRPr>
          </a:p>
          <a:p>
            <a:pPr marL="0" lvl="0" indent="0" algn="just">
              <a:buNone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Стаття 3.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 Основні принципи державного нагляду (контролю)</a:t>
            </a:r>
          </a:p>
          <a:p>
            <a:pPr marL="0" lvl="0" indent="0" algn="just">
              <a:buNone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Державний нагляд (контроль) здійснюється за принципами:</a:t>
            </a:r>
          </a:p>
          <a:p>
            <a:pPr marL="0" lvl="0" indent="0" algn="just">
              <a:buNone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…</a:t>
            </a:r>
          </a:p>
          <a:p>
            <a:pPr marL="0" lvl="0" indent="0" algn="just">
              <a:buNone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здійснення державного нагляду (контролю) лише за наявності підстав та в порядку, визначених законом.</a:t>
            </a:r>
          </a:p>
          <a:p>
            <a:pPr marL="0" lvl="0" indent="0" algn="just">
              <a:buNone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882650" y="130831"/>
            <a:ext cx="6390900" cy="6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220" b="1" dirty="0">
                <a:solidFill>
                  <a:srgbClr val="184476"/>
                </a:solidFill>
                <a:latin typeface="Rubik" panose="02000604000000020004" pitchFamily="2" charset="-79"/>
                <a:ea typeface="Open Sans"/>
                <a:cs typeface="Rubik" panose="02000604000000020004" pitchFamily="2" charset="-79"/>
                <a:sym typeface="Open Sans"/>
              </a:rPr>
              <a:t>Державний контроль з питань праці</a:t>
            </a:r>
            <a:endParaRPr sz="2220" b="1" dirty="0">
              <a:solidFill>
                <a:srgbClr val="184476"/>
              </a:solidFill>
              <a:latin typeface="Rubik" panose="02000604000000020004" pitchFamily="2" charset="-79"/>
              <a:ea typeface="Open Sans"/>
              <a:cs typeface="Rubik" panose="02000604000000020004" pitchFamily="2" charset="-79"/>
              <a:sym typeface="Open San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374827"/>
              </p:ext>
            </p:extLst>
          </p:nvPr>
        </p:nvGraphicFramePr>
        <p:xfrm>
          <a:off x="441684" y="574913"/>
          <a:ext cx="8521700" cy="1371600"/>
        </p:xfrm>
        <a:graphic>
          <a:graphicData uri="http://schemas.openxmlformats.org/drawingml/2006/table">
            <a:tbl>
              <a:tblPr/>
              <a:tblGrid>
                <a:gridCol w="8521700">
                  <a:extLst>
                    <a:ext uri="{9D8B030D-6E8A-4147-A177-3AD203B41FA5}">
                      <a16:colId xmlns:a16="http://schemas.microsoft.com/office/drawing/2014/main" val="1629823715"/>
                    </a:ext>
                  </a:extLst>
                </a:gridCol>
              </a:tblGrid>
              <a:tr h="188632">
                <a:tc>
                  <a:txBody>
                    <a:bodyPr/>
                    <a:lstStyle/>
                    <a:p>
                      <a:pPr algn="ctr" fontAlgn="t"/>
                      <a:endParaRPr lang="ru-RU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989688"/>
                  </a:ext>
                </a:extLst>
              </a:tr>
              <a:tr h="4581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КАБІНЕТ МІНІСТРІВ УКРАЇНИ</a:t>
                      </a:r>
                      <a:r>
                        <a:rPr lang="ru-RU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/>
                      </a:r>
                      <a:br>
                        <a:rPr lang="ru-RU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</a:br>
                      <a:r>
                        <a:rPr lang="ru-RU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ПОСТАНОВА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ubik" panose="02000604000000020004" pitchFamily="2" charset="-79"/>
                        <a:ea typeface="Open Sans" panose="020B0604020202020204" charset="0"/>
                        <a:cs typeface="Rubik" panose="02000604000000020004" pitchFamily="2" charset="-79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735483"/>
                  </a:ext>
                </a:extLst>
              </a:tr>
              <a:tr h="565897"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від 13 березня 2022 р. № 303</a:t>
                      </a:r>
                      <a:r>
                        <a:rPr lang="uk-UA" sz="1400" b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/>
                      </a:r>
                      <a:br>
                        <a:rPr lang="uk-UA" sz="1400" b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</a:br>
                      <a:r>
                        <a:rPr lang="uk-UA" sz="1400" b="0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Київ</a:t>
                      </a:r>
                    </a:p>
                    <a:p>
                      <a:pPr algn="ctr" fontAlgn="t"/>
                      <a:r>
                        <a:rPr lang="uk-UA" sz="1400" b="0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(зі змінами)</a:t>
                      </a:r>
                      <a:endParaRPr lang="uk-UA" sz="1400" b="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ubik" panose="02000604000000020004" pitchFamily="2" charset="-79"/>
                        <a:ea typeface="Open Sans" panose="020B0604020202020204" charset="0"/>
                        <a:cs typeface="Rubik" panose="02000604000000020004" pitchFamily="2" charset="-79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037934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2037" y="1946513"/>
            <a:ext cx="7958842" cy="28623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2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Про припинення заходів державного нагляду (контролю) 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в </a:t>
            </a:r>
            <a:r>
              <a:rPr kumimoji="0" lang="uk-UA" altLang="ru-RU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умовах воєнного стану</a:t>
            </a:r>
            <a:endParaRPr kumimoji="0" lang="uk-UA" altLang="ru-RU" sz="20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20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Кабінет Міністрів України </a:t>
            </a:r>
            <a:r>
              <a:rPr kumimoji="0" lang="uk-UA" altLang="ru-RU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постановляє:</a:t>
            </a:r>
            <a:endParaRPr kumimoji="0" lang="uk-UA" altLang="ru-RU" sz="20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1. Припинити проведення планових та позапланових заходів державного нагляду (контролю) і державного ринкового нагляду на період воєнного стану, введеного Указом Президента України від 24 лютого 2022 р. </a:t>
            </a:r>
            <a:r>
              <a:rPr kumimoji="0" lang="uk-UA" altLang="ru-RU" sz="20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  <a:hlinkClick r:id="rId3"/>
              </a:rPr>
              <a:t>№ 64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 “Про введення воєнного стану в Україні”.</a:t>
            </a:r>
          </a:p>
        </p:txBody>
      </p:sp>
    </p:spTree>
    <p:extLst>
      <p:ext uri="{BB962C8B-B14F-4D97-AF65-F5344CB8AC3E}">
        <p14:creationId xmlns:p14="http://schemas.microsoft.com/office/powerpoint/2010/main" val="9582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882650" y="130831"/>
            <a:ext cx="6390900" cy="6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220" b="1" dirty="0">
                <a:solidFill>
                  <a:srgbClr val="184476"/>
                </a:solidFill>
                <a:latin typeface="Open Sans"/>
                <a:ea typeface="Open Sans"/>
                <a:cs typeface="Open Sans"/>
                <a:sym typeface="Open Sans"/>
              </a:rPr>
              <a:t>Державний контроль з питань праці</a:t>
            </a:r>
            <a:endParaRPr sz="2220" b="1" dirty="0">
              <a:solidFill>
                <a:srgbClr val="18447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376910"/>
              </p:ext>
            </p:extLst>
          </p:nvPr>
        </p:nvGraphicFramePr>
        <p:xfrm>
          <a:off x="382545" y="544095"/>
          <a:ext cx="8521700" cy="1158240"/>
        </p:xfrm>
        <a:graphic>
          <a:graphicData uri="http://schemas.openxmlformats.org/drawingml/2006/table">
            <a:tbl>
              <a:tblPr/>
              <a:tblGrid>
                <a:gridCol w="8521700">
                  <a:extLst>
                    <a:ext uri="{9D8B030D-6E8A-4147-A177-3AD203B41FA5}">
                      <a16:colId xmlns:a16="http://schemas.microsoft.com/office/drawing/2014/main" val="16298237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endParaRPr lang="ru-R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989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КАБІНЕТ МІНІСТРІВ УКРАЇНИ</a:t>
                      </a:r>
                      <a:r>
                        <a:rPr lang="ru-RU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/>
                      </a:r>
                      <a:br>
                        <a:rPr lang="ru-RU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</a:br>
                      <a:r>
                        <a:rPr lang="ru-RU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ПОСТАНОВА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735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від 13 березня 2022 р. № 303</a:t>
                      </a:r>
                      <a:r>
                        <a:rPr lang="uk-UA" sz="1400" b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/>
                      </a:r>
                      <a:br>
                        <a:rPr lang="uk-UA" sz="1400" b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</a:br>
                      <a:r>
                        <a:rPr lang="uk-UA" sz="1400" b="0" i="0" u="none" strike="noStrike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Київ</a:t>
                      </a:r>
                      <a:endParaRPr lang="uk-UA" sz="1400" b="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037934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82650" y="1810296"/>
            <a:ext cx="7958842" cy="27392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2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Про припинення заходів державного нагляду (контролю) і державного ринкового нагляду в умовах воєнного стану</a:t>
            </a:r>
            <a:endParaRPr kumimoji="0" lang="uk-UA" altLang="ru-RU" sz="6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2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Кабінет Міністрів України </a:t>
            </a:r>
            <a:r>
              <a:rPr kumimoji="0" lang="uk-UA" altLang="ru-RU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постановляє:</a:t>
            </a:r>
            <a:endParaRPr kumimoji="0" lang="uk-UA" altLang="ru-RU" sz="16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0" algn="just">
              <a:buClrTx/>
            </a:pPr>
            <a:r>
              <a:rPr lang="uk-UA" altLang="ru-RU" sz="1600" dirty="0">
                <a:solidFill>
                  <a:schemeClr val="accent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2. За наявності загрози, що має негативний вплив на права, законні інтереси, життя та здоров’я людини, захист навколишнього природного середовища та забезпечення безпеки держави, а також для виконання міжнародних зобов’язань України протягом періоду воєнного стану дозволити здійснення позапланових заходів державного нагляду (контролю) на підставі рішень центральних органів виконавчої влади, що забезпечують формування державної політики у відповідних сферах.</a:t>
            </a:r>
            <a:endParaRPr kumimoji="0" lang="uk-UA" altLang="ru-RU" sz="16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882650" y="130831"/>
            <a:ext cx="6390900" cy="6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220" b="1" dirty="0">
                <a:solidFill>
                  <a:srgbClr val="184476"/>
                </a:solidFill>
                <a:latin typeface="Rubik" panose="02000604000000020004" pitchFamily="2" charset="-79"/>
                <a:ea typeface="Open Sans"/>
                <a:cs typeface="Rubik" panose="02000604000000020004" pitchFamily="2" charset="-79"/>
                <a:sym typeface="Open Sans"/>
              </a:rPr>
              <a:t>Державний контроль з питань праці</a:t>
            </a:r>
            <a:endParaRPr sz="2220" b="1" dirty="0">
              <a:solidFill>
                <a:srgbClr val="184476"/>
              </a:solidFill>
              <a:latin typeface="Rubik" panose="02000604000000020004" pitchFamily="2" charset="-79"/>
              <a:ea typeface="Open Sans"/>
              <a:cs typeface="Rubik" panose="02000604000000020004" pitchFamily="2" charset="-79"/>
              <a:sym typeface="Open San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625887"/>
              </p:ext>
            </p:extLst>
          </p:nvPr>
        </p:nvGraphicFramePr>
        <p:xfrm>
          <a:off x="365484" y="528142"/>
          <a:ext cx="8521700" cy="1981200"/>
        </p:xfrm>
        <a:graphic>
          <a:graphicData uri="http://schemas.openxmlformats.org/drawingml/2006/table">
            <a:tbl>
              <a:tblPr/>
              <a:tblGrid>
                <a:gridCol w="8521700">
                  <a:extLst>
                    <a:ext uri="{9D8B030D-6E8A-4147-A177-3AD203B41FA5}">
                      <a16:colId xmlns:a16="http://schemas.microsoft.com/office/drawing/2014/main" val="1629823715"/>
                    </a:ext>
                  </a:extLst>
                </a:gridCol>
              </a:tblGrid>
              <a:tr h="191619">
                <a:tc>
                  <a:txBody>
                    <a:bodyPr/>
                    <a:lstStyle/>
                    <a:p>
                      <a:pPr algn="ctr" fontAlgn="t"/>
                      <a:endParaRPr lang="ru-R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989688"/>
                  </a:ext>
                </a:extLst>
              </a:tr>
              <a:tr h="10949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МІНІСТЕРСТВО ЕКОНОМІКИ УКРАЇНИ</a:t>
                      </a:r>
                    </a:p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Н </a:t>
                      </a:r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А К А З</a:t>
                      </a: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16 </a:t>
                      </a:r>
                      <a:r>
                        <a:rPr lang="uk-UA" sz="1600" b="0" i="0" u="none" strike="noStrike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червня</a:t>
                      </a:r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 2023 року № </a:t>
                      </a:r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5782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(</a:t>
                      </a:r>
                      <a:r>
                        <a:rPr lang="uk-UA" sz="1400" b="0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зі</a:t>
                      </a: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 </a:t>
                      </a:r>
                      <a:r>
                        <a:rPr lang="uk-UA" sz="1400" b="0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змінами</a:t>
                      </a: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, </a:t>
                      </a:r>
                      <a:r>
                        <a:rPr lang="uk-UA" sz="1400" b="0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внесеними</a:t>
                      </a: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 наказом </a:t>
                      </a:r>
                      <a:r>
                        <a:rPr lang="uk-UA" sz="1400" b="0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Мінекономіки</a:t>
                      </a: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 </a:t>
                      </a:r>
                      <a:r>
                        <a:rPr lang="uk-UA" sz="1400" b="0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від</a:t>
                      </a: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 07 </a:t>
                      </a:r>
                      <a:r>
                        <a:rPr lang="uk-UA" sz="1400" b="0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березня</a:t>
                      </a: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 2024 року № 6233</a:t>
                      </a:r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)</a:t>
                      </a:r>
                    </a:p>
                    <a:p>
                      <a:pPr algn="ctr" fontAlgn="t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ubik" panose="02000604000000020004" pitchFamily="2" charset="-79"/>
                        <a:ea typeface="Open Sans" panose="020B0604020202020204" charset="0"/>
                        <a:cs typeface="Rubik" panose="02000604000000020004" pitchFamily="2" charset="-79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735483"/>
                  </a:ext>
                </a:extLst>
              </a:tr>
              <a:tr h="403377"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Про здійснення позапланових заходів державного </a:t>
                      </a:r>
                      <a:endParaRPr lang="uk-UA" sz="1800" b="1" noProof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ubik" panose="02000604000000020004" pitchFamily="2" charset="-79"/>
                        <a:ea typeface="Open Sans" panose="020B0604020202020204" charset="0"/>
                        <a:cs typeface="Rubik" panose="02000604000000020004" pitchFamily="2" charset="-79"/>
                      </a:endParaRPr>
                    </a:p>
                    <a:p>
                      <a:pPr algn="ctr" fontAlgn="t"/>
                      <a:r>
                        <a:rPr lang="uk-UA" sz="1800" b="1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нагляду </a:t>
                      </a:r>
                      <a:r>
                        <a:rPr lang="uk-UA" sz="18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(контролю</a:t>
                      </a:r>
                      <a:r>
                        <a:rPr lang="uk-UA" sz="1800" b="1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) протягом періоду воєнного cтану</a:t>
                      </a:r>
                      <a:endParaRPr lang="uk-UA" sz="1800" b="1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ubik" panose="02000604000000020004" pitchFamily="2" charset="-79"/>
                        <a:ea typeface="Open Sans" panose="020B0604020202020204" charset="0"/>
                        <a:cs typeface="Rubik" panose="02000604000000020004" pitchFamily="2" charset="-79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037934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02837" y="2881562"/>
            <a:ext cx="7958842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ClrTx/>
            </a:pP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1. Дозволити Державній службі України з питань праці протягом періоду воєнного стану проведення позапланових заходів державного нагляду (контролю) у сфері охорони праці, гігієни праці, а також з питань нагляду та контролю за додержанням законодавства про працю з підстав, визначених абзацами 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четвертим, п’ятим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, восьмим та дев’ятим частини першої статті 6 Закону України “Про основні засади державного нагляду (контролю) у сфері господарської діяльності”.</a:t>
            </a:r>
            <a:endParaRPr kumimoji="0" lang="uk-UA" altLang="ru-RU" sz="16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99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810000" y="308025"/>
            <a:ext cx="6390900" cy="6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>
              <a:buSzPts val="990"/>
            </a:pPr>
            <a:r>
              <a:rPr lang="uk-UA" sz="2220" b="1" dirty="0" smtClean="0">
                <a:solidFill>
                  <a:srgbClr val="184476"/>
                </a:solidFill>
                <a:latin typeface="Open Sans"/>
                <a:ea typeface="Open Sans"/>
                <a:cs typeface="Open Sans"/>
                <a:sym typeface="Open Sans"/>
              </a:rPr>
              <a:t>Підстави для здійснення заходів державного контролю</a:t>
            </a:r>
            <a:endParaRPr lang="uk-UA" sz="2220" b="1" dirty="0">
              <a:solidFill>
                <a:srgbClr val="18447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06251" y="962325"/>
            <a:ext cx="7941913" cy="4037058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buNone/>
            </a:pPr>
            <a:r>
              <a:rPr lang="uk-UA" sz="2000" b="1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Rubik"/>
              </a:rPr>
              <a:t>Стаття 6 Закону </a:t>
            </a:r>
            <a:r>
              <a:rPr lang="uk-UA" sz="2000" b="1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Rubik"/>
              </a:rPr>
              <a:t>України «Про основні засади державного нагляду (контролю)  у сфері господарської діяльності</a:t>
            </a:r>
            <a:r>
              <a:rPr lang="uk-UA" sz="2000" b="1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Rubik"/>
              </a:rPr>
              <a:t>»</a:t>
            </a:r>
          </a:p>
          <a:p>
            <a:pPr marL="0" indent="0" algn="just">
              <a:buNone/>
            </a:pPr>
            <a:endParaRPr lang="uk-UA" sz="2000" b="1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Rubik"/>
            </a:endParaRPr>
          </a:p>
          <a:p>
            <a:pPr marL="0" indent="0" algn="just">
              <a:buNone/>
            </a:pPr>
            <a:r>
              <a:rPr lang="uk-UA" sz="2000" b="1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Rubik"/>
              </a:rPr>
              <a:t>Наказ </a:t>
            </a:r>
            <a:r>
              <a:rPr lang="uk-UA" sz="2000" b="1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Rubik"/>
              </a:rPr>
              <a:t>М</a:t>
            </a:r>
            <a:r>
              <a:rPr lang="uk-UA" sz="2000" b="1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Rubik"/>
              </a:rPr>
              <a:t>інекономіки </a:t>
            </a:r>
            <a:r>
              <a:rPr lang="uk-UA" sz="2000" b="1" dirty="0" smtClean="0">
                <a:solidFill>
                  <a:srgbClr val="2C64DF"/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  <a:sym typeface="Rubik"/>
              </a:rPr>
              <a:t>від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16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червня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 2023 року № 5782</a:t>
            </a:r>
          </a:p>
          <a:p>
            <a:pPr marL="0" lvl="0" indent="0" algn="just">
              <a:buNone/>
            </a:pPr>
            <a:endParaRPr lang="uk-UA" sz="2000" b="1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Rubik"/>
            </a:endParaRPr>
          </a:p>
          <a:p>
            <a:pPr marL="285750" lvl="0" indent="-285750" algn="just">
              <a:buFontTx/>
              <a:buChar char="-"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абз. 4 ч. 1 ст. 6 –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перевірка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виконання суб’єктом господарювання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приписів щодо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усунення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порушень,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виданих після 1 травня 2022 року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;</a:t>
            </a:r>
          </a:p>
          <a:p>
            <a:pPr marL="0" lvl="0" indent="0" algn="just">
              <a:buNone/>
            </a:pPr>
            <a:endParaRPr lang="uk-UA" sz="2000" b="1" dirty="0" smtClean="0">
              <a:solidFill>
                <a:schemeClr val="accent1">
                  <a:lumMod val="75000"/>
                </a:schemeClr>
              </a:solidFill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  <a:p>
            <a:pPr marL="285750" indent="-285750" algn="just">
              <a:buFontTx/>
              <a:buChar char="-"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абз.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5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ч. 1 ст. 6 –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звернення фізичної особи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про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порушення, що спричинило шкоду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її правам;</a:t>
            </a:r>
          </a:p>
          <a:p>
            <a:pPr marL="0" indent="0" algn="just">
              <a:buNone/>
            </a:pPr>
            <a:endParaRPr lang="uk-UA" sz="2000" b="1" dirty="0">
              <a:solidFill>
                <a:schemeClr val="accent1">
                  <a:lumMod val="75000"/>
                </a:schemeClr>
              </a:solidFill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  <a:p>
            <a:pPr marL="285750" indent="-285750" algn="just">
              <a:buFontTx/>
              <a:buChar char="-"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абз.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8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ч. 1 ст. 6 –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доручення Прем’єр-міністра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України;</a:t>
            </a:r>
          </a:p>
          <a:p>
            <a:pPr marL="0" indent="0" algn="just">
              <a:buNone/>
            </a:pPr>
            <a:endParaRPr lang="uk-UA" sz="2000" b="1" dirty="0">
              <a:solidFill>
                <a:schemeClr val="accent1">
                  <a:lumMod val="75000"/>
                </a:schemeClr>
              </a:solidFill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  <a:p>
            <a:pPr marL="285750" indent="-285750" algn="just">
              <a:buFontTx/>
              <a:buChar char="-"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абз.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9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ч. 1 ст. 6 –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настання аварії, пожежі, смерті потерпілого внаслідок нещасного випадку або професійного захворювання, що було пов’язано з діяльністю суб’єкта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господарювання.</a:t>
            </a:r>
            <a:endParaRPr lang="uk-UA" sz="2000" b="1" dirty="0">
              <a:solidFill>
                <a:schemeClr val="accent1">
                  <a:lumMod val="75000"/>
                </a:schemeClr>
              </a:solidFill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  <a:p>
            <a:pPr marL="285750" lvl="0" indent="-285750" algn="just">
              <a:buFontTx/>
              <a:buChar char="-"/>
            </a:pPr>
            <a:endParaRPr lang="uk-UA" dirty="0">
              <a:solidFill>
                <a:schemeClr val="accent1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882650" y="130831"/>
            <a:ext cx="6390900" cy="6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220" b="1" dirty="0" smtClean="0">
                <a:solidFill>
                  <a:srgbClr val="184476"/>
                </a:solidFill>
                <a:latin typeface="Open Sans"/>
                <a:ea typeface="Open Sans"/>
                <a:cs typeface="Open Sans"/>
                <a:sym typeface="Open Sans"/>
              </a:rPr>
              <a:t>Перелік питань для здійснення державного контролю</a:t>
            </a:r>
            <a:endParaRPr sz="2220" b="1" dirty="0">
              <a:solidFill>
                <a:srgbClr val="18447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637605"/>
              </p:ext>
            </p:extLst>
          </p:nvPr>
        </p:nvGraphicFramePr>
        <p:xfrm>
          <a:off x="669739" y="573740"/>
          <a:ext cx="8312897" cy="4519172"/>
        </p:xfrm>
        <a:graphic>
          <a:graphicData uri="http://schemas.openxmlformats.org/drawingml/2006/table">
            <a:tbl>
              <a:tblPr/>
              <a:tblGrid>
                <a:gridCol w="8312897">
                  <a:extLst>
                    <a:ext uri="{9D8B030D-6E8A-4147-A177-3AD203B41FA5}">
                      <a16:colId xmlns:a16="http://schemas.microsoft.com/office/drawing/2014/main" val="1629823715"/>
                    </a:ext>
                  </a:extLst>
                </a:gridCol>
              </a:tblGrid>
              <a:tr h="217739">
                <a:tc>
                  <a:txBody>
                    <a:bodyPr/>
                    <a:lstStyle/>
                    <a:p>
                      <a:pPr algn="ctr" fontAlgn="t"/>
                      <a:endParaRPr lang="ru-R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989688"/>
                  </a:ext>
                </a:extLst>
              </a:tr>
              <a:tr h="39815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+mn-ea"/>
                          <a:cs typeface="Rubik" panose="02000604000000020004" pitchFamily="2" charset="-79"/>
                          <a:sym typeface="Arial"/>
                        </a:rPr>
                        <a:t>МІНІСТЕРСТВО РОЗВИТКУ ЕКОНОМІКИ, ТОРГІВЛІ ТА </a:t>
                      </a:r>
                    </a:p>
                    <a:p>
                      <a:pPr algn="ctr" fontAlgn="t"/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+mn-ea"/>
                          <a:cs typeface="Rubik" panose="02000604000000020004" pitchFamily="2" charset="-79"/>
                          <a:sym typeface="Arial"/>
                        </a:rPr>
                        <a:t>СІЛЬСЬКОГО ГОСПОДАРСТВА УКРАЇНИ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ubik" panose="02000604000000020004" pitchFamily="2" charset="-79"/>
                        <a:ea typeface="Open Sans" panose="020B0604020202020204" charset="0"/>
                        <a:cs typeface="Rubik" panose="02000604000000020004" pitchFamily="2" charset="-79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НАКАЗ</a:t>
                      </a:r>
                    </a:p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27.10.2020  </a:t>
                      </a:r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№ </a:t>
                      </a:r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2161</a:t>
                      </a:r>
                    </a:p>
                    <a:p>
                      <a:pPr algn="ctr" fontAlgn="t"/>
                      <a:r>
                        <a:rPr lang="ru-RU" sz="18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+mn-ea"/>
                          <a:cs typeface="Rubik" panose="02000604000000020004" pitchFamily="2" charset="-79"/>
                          <a:sym typeface="Arial"/>
                        </a:rPr>
                        <a:t>Про </a:t>
                      </a:r>
                      <a:r>
                        <a:rPr lang="uk-UA" sz="1800" b="1" i="0" u="none" strike="noStrike" cap="non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+mn-ea"/>
                          <a:cs typeface="Rubik" panose="02000604000000020004" pitchFamily="2" charset="-79"/>
                          <a:sym typeface="Arial"/>
                        </a:rPr>
                        <a:t>затвердження</a:t>
                      </a:r>
                      <a:r>
                        <a:rPr lang="ru-RU" sz="18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+mn-ea"/>
                          <a:cs typeface="Rubik" panose="02000604000000020004" pitchFamily="2" charset="-79"/>
                          <a:sym typeface="Arial"/>
                        </a:rPr>
                        <a:t> форм </a:t>
                      </a:r>
                      <a:r>
                        <a:rPr lang="uk-UA" sz="1800" b="1" i="0" u="none" strike="noStrike" cap="non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+mn-ea"/>
                          <a:cs typeface="Rubik" panose="02000604000000020004" pitchFamily="2" charset="-79"/>
                          <a:sym typeface="Arial"/>
                        </a:rPr>
                        <a:t>документів</a:t>
                      </a:r>
                      <a:r>
                        <a:rPr lang="ru-RU" sz="18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+mn-ea"/>
                          <a:cs typeface="Rubik" panose="02000604000000020004" pitchFamily="2" charset="-79"/>
                          <a:sym typeface="Arial"/>
                        </a:rPr>
                        <a:t>, </a:t>
                      </a:r>
                      <a:r>
                        <a:rPr lang="uk-UA" sz="1800" b="1" i="0" u="none" strike="noStrike" cap="non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+mn-ea"/>
                          <a:cs typeface="Rubik" panose="02000604000000020004" pitchFamily="2" charset="-79"/>
                          <a:sym typeface="Arial"/>
                        </a:rPr>
                        <a:t>що складаються </a:t>
                      </a:r>
                      <a:r>
                        <a:rPr lang="ru-RU" sz="18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+mn-ea"/>
                          <a:cs typeface="Rubik" panose="02000604000000020004" pitchFamily="2" charset="-79"/>
                          <a:sym typeface="Arial"/>
                        </a:rPr>
                        <a:t>Державною службою </a:t>
                      </a:r>
                      <a:r>
                        <a:rPr lang="uk-UA" sz="1800" b="1" i="0" u="none" strike="noStrike" cap="non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+mn-ea"/>
                          <a:cs typeface="Rubik" panose="02000604000000020004" pitchFamily="2" charset="-79"/>
                          <a:sym typeface="Arial"/>
                        </a:rPr>
                        <a:t>України</a:t>
                      </a:r>
                      <a:r>
                        <a:rPr lang="ru-RU" sz="18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+mn-ea"/>
                          <a:cs typeface="Rubik" panose="02000604000000020004" pitchFamily="2" charset="-79"/>
                          <a:sym typeface="Arial"/>
                        </a:rPr>
                        <a:t> з </a:t>
                      </a:r>
                      <a:r>
                        <a:rPr lang="uk-UA" sz="1800" b="1" i="0" u="none" strike="noStrike" cap="non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+mn-ea"/>
                          <a:cs typeface="Rubik" panose="02000604000000020004" pitchFamily="2" charset="-79"/>
                          <a:sym typeface="Arial"/>
                        </a:rPr>
                        <a:t>питань</a:t>
                      </a:r>
                      <a:r>
                        <a:rPr lang="ru-RU" sz="18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+mn-ea"/>
                          <a:cs typeface="Rubik" panose="02000604000000020004" pitchFamily="2" charset="-79"/>
                          <a:sym typeface="Arial"/>
                        </a:rPr>
                        <a:t> </a:t>
                      </a:r>
                      <a:r>
                        <a:rPr lang="uk-UA" sz="1800" b="1" i="0" u="none" strike="noStrike" cap="non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+mn-ea"/>
                          <a:cs typeface="Rubik" panose="02000604000000020004" pitchFamily="2" charset="-79"/>
                          <a:sym typeface="Arial"/>
                        </a:rPr>
                        <a:t>праці</a:t>
                      </a:r>
                      <a:r>
                        <a:rPr lang="uk-UA" sz="18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 </a:t>
                      </a:r>
                      <a:endParaRPr lang="uk-UA" sz="18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ubik" panose="02000604000000020004" pitchFamily="2" charset="-79"/>
                        <a:ea typeface="Open Sans" panose="020B0604020202020204" charset="0"/>
                        <a:cs typeface="Rubik" panose="02000604000000020004" pitchFamily="2" charset="-79"/>
                      </a:endParaRPr>
                    </a:p>
                    <a:p>
                      <a:pPr algn="ctr" fontAlgn="t"/>
                      <a:endParaRPr lang="uk-UA" sz="1600" b="1" i="0" u="none" strike="noStrike" noProof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 fontAlgn="t"/>
                      <a:r>
                        <a:rPr lang="uk-UA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  <a:sym typeface="Arial"/>
                        </a:rPr>
                        <a:t>Форма акта складеного за результатами проведення планового (позапланового) заходу державного нагляду (контролю) щодо додержання вимог законодавства у сферах охорони праці, промислової безпеки, гігієни праці, поводження з вибуховими матеріалами промислового призначення, праці, зайнятості населення, зайнятості та працевлаштування осіб з інвалідністю, здійснення державного гірничого нагляду (ФОМА</a:t>
                      </a:r>
                      <a:r>
                        <a:rPr lang="uk-UA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  <a:sym typeface="Arial"/>
                        </a:rPr>
                        <a:t> </a:t>
                      </a:r>
                      <a:r>
                        <a:rPr lang="uk-UA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  <a:sym typeface="Arial"/>
                        </a:rPr>
                        <a:t>1)</a:t>
                      </a:r>
                    </a:p>
                    <a:p>
                      <a:pPr algn="ctr" fontAlgn="t"/>
                      <a:endParaRPr lang="uk-UA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Rubik" panose="02000604000000020004" pitchFamily="2" charset="-79"/>
                        <a:cs typeface="Rubik" panose="02000604000000020004" pitchFamily="2" charset="-79"/>
                        <a:sym typeface="Arial"/>
                      </a:endParaRPr>
                    </a:p>
                    <a:p>
                      <a:pPr algn="l" fontAlgn="t"/>
                      <a:r>
                        <a:rPr lang="uk-UA" sz="1400" b="0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Додаток 1 – охорона та гігієна праці </a:t>
                      </a:r>
                    </a:p>
                    <a:p>
                      <a:pPr algn="l" fontAlgn="t"/>
                      <a:r>
                        <a:rPr lang="uk-UA" sz="1400" b="0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…..</a:t>
                      </a:r>
                    </a:p>
                    <a:p>
                      <a:pPr algn="l" fontAlgn="t"/>
                      <a:r>
                        <a:rPr lang="uk-UA" sz="1400" b="0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Додаток 4 – законодавство про працю</a:t>
                      </a:r>
                    </a:p>
                    <a:p>
                      <a:pPr algn="l" fontAlgn="t"/>
                      <a:r>
                        <a:rPr lang="uk-UA" sz="1400" b="0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ubik" panose="02000604000000020004" pitchFamily="2" charset="-79"/>
                          <a:ea typeface="Open Sans" panose="020B0604020202020204" charset="0"/>
                          <a:cs typeface="Rubik" panose="02000604000000020004" pitchFamily="2" charset="-79"/>
                        </a:rPr>
                        <a:t>…..</a:t>
                      </a:r>
                    </a:p>
                    <a:p>
                      <a:pPr algn="ctr" fontAlgn="t"/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735483"/>
                  </a:ext>
                </a:extLst>
              </a:tr>
              <a:tr h="186633">
                <a:tc>
                  <a:txBody>
                    <a:bodyPr/>
                    <a:lstStyle/>
                    <a:p>
                      <a:pPr algn="ctr" fontAlgn="t"/>
                      <a:endParaRPr lang="uk-UA" sz="12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037934"/>
                  </a:ext>
                </a:extLst>
              </a:tr>
            </a:tbl>
          </a:graphicData>
        </a:graphic>
      </p:graphicFrame>
      <p:sp>
        <p:nvSpPr>
          <p:cNvPr id="4" name="Google Shape;112;p19"/>
          <p:cNvSpPr txBox="1">
            <a:spLocks/>
          </p:cNvSpPr>
          <p:nvPr/>
        </p:nvSpPr>
        <p:spPr>
          <a:xfrm>
            <a:off x="4078100" y="3759446"/>
            <a:ext cx="4817422" cy="1384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t"/>
            <a:r>
              <a:rPr lang="uk-UA" sz="1400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Додаток 7 – дотримання вимог законодавства 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про організацію трудових відносин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 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умовах воєнного стану, з питань виявлення неоформлених трудових відносин та законності припинення трудових договорів</a:t>
            </a:r>
            <a:endParaRPr lang="uk-UA" sz="1400" dirty="0">
              <a:solidFill>
                <a:schemeClr val="accent1">
                  <a:lumMod val="75000"/>
                </a:schemeClr>
              </a:solidFill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04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810000" y="328651"/>
            <a:ext cx="6390900" cy="6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220" b="1" dirty="0">
                <a:solidFill>
                  <a:srgbClr val="184476"/>
                </a:solidFill>
                <a:latin typeface="Rubik" panose="02000604000000020004" pitchFamily="2" charset="-79"/>
                <a:ea typeface="Open Sans"/>
                <a:cs typeface="Rubik" panose="02000604000000020004" pitchFamily="2" charset="-79"/>
                <a:sym typeface="Open Sans"/>
              </a:rPr>
              <a:t>Державний контроль з питань праці</a:t>
            </a:r>
            <a:endParaRPr sz="2220" b="1" dirty="0">
              <a:solidFill>
                <a:srgbClr val="184476"/>
              </a:solidFill>
              <a:latin typeface="Rubik" panose="02000604000000020004" pitchFamily="2" charset="-79"/>
              <a:ea typeface="Open Sans"/>
              <a:cs typeface="Rubik" panose="02000604000000020004" pitchFamily="2" charset="-79"/>
              <a:sym typeface="Open Sans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10000" y="877467"/>
            <a:ext cx="8022375" cy="3703497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uk-UA" sz="2100" b="1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Закон України </a:t>
            </a:r>
          </a:p>
          <a:p>
            <a:pPr marL="114300" indent="0">
              <a:buNone/>
            </a:pPr>
            <a:r>
              <a:rPr lang="uk-UA" sz="2100" b="1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«Про організацію трудових відносин в умовах воєнного стану</a:t>
            </a:r>
            <a:r>
              <a:rPr lang="uk-UA" sz="2100" b="1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» </a:t>
            </a:r>
            <a:r>
              <a:rPr lang="uk-UA" sz="2100" b="1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від </a:t>
            </a:r>
            <a:r>
              <a:rPr lang="uk-UA" sz="2100" b="1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15.03.2022 № 2136-</a:t>
            </a:r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IX</a:t>
            </a:r>
            <a:endParaRPr lang="uk-UA" sz="2100" b="1" dirty="0">
              <a:solidFill>
                <a:schemeClr val="accent1">
                  <a:lumMod val="75000"/>
                </a:schemeClr>
              </a:solidFill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  <a:p>
            <a:pPr marL="114300" indent="0">
              <a:buNone/>
            </a:pPr>
            <a:endParaRPr lang="uk-UA" b="1" dirty="0">
              <a:solidFill>
                <a:schemeClr val="accent1">
                  <a:lumMod val="75000"/>
                </a:schemeClr>
              </a:solidFill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  <a:p>
            <a:pPr marL="114300" indent="0">
              <a:buNone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Стаття 16. Державний нагляд (контроль) за додержанням законодавства про працю у період дії воєнного стану</a:t>
            </a:r>
          </a:p>
          <a:p>
            <a:endParaRPr lang="uk-UA" dirty="0">
              <a:solidFill>
                <a:schemeClr val="accent1">
                  <a:lumMod val="75000"/>
                </a:schemeClr>
              </a:solidFill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  <a:p>
            <a:pPr marL="114300" indent="0">
              <a:buNone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У період дії воєнного стану Держпраці, та її територіальні органи можуть здійснювати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позапланові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заходи державного нагляду (контролю) за додержанням законодавства про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працю,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в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частині: 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з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питань виявлення неоформлених трудових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відносин;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законності припинення трудових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договорів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;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 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додержання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вимог цього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Закону.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uk-UA" dirty="0">
              <a:solidFill>
                <a:schemeClr val="accent1">
                  <a:lumMod val="75000"/>
                </a:schemeClr>
              </a:solidFill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06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810000" y="328651"/>
            <a:ext cx="6390900" cy="6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220" b="1" dirty="0">
                <a:solidFill>
                  <a:srgbClr val="184476"/>
                </a:solidFill>
                <a:latin typeface="Rubik" panose="02000604000000020004" pitchFamily="2" charset="-79"/>
                <a:ea typeface="Open Sans"/>
                <a:cs typeface="Rubik" panose="02000604000000020004" pitchFamily="2" charset="-79"/>
                <a:sym typeface="Open Sans"/>
              </a:rPr>
              <a:t>Державний контроль з питань праці</a:t>
            </a:r>
            <a:endParaRPr sz="2220" b="1" dirty="0">
              <a:solidFill>
                <a:srgbClr val="184476"/>
              </a:solidFill>
              <a:latin typeface="Rubik" panose="02000604000000020004" pitchFamily="2" charset="-79"/>
              <a:ea typeface="Open Sans"/>
              <a:cs typeface="Rubik" panose="02000604000000020004" pitchFamily="2" charset="-79"/>
              <a:sym typeface="Open Sans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10000" y="877467"/>
            <a:ext cx="8022375" cy="3703497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uk-UA" sz="2100" b="1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Закон України </a:t>
            </a:r>
          </a:p>
          <a:p>
            <a:pPr marL="114300" indent="0" algn="ctr">
              <a:buNone/>
            </a:pPr>
            <a:r>
              <a:rPr lang="uk-UA" sz="2100" b="1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«Про організацію трудових відносин в умовах воєнного </a:t>
            </a:r>
            <a:r>
              <a:rPr lang="uk-UA" sz="2100" b="1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стану» від 15.03.2022 № 2136-</a:t>
            </a:r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IX</a:t>
            </a:r>
            <a:endParaRPr lang="uk-UA" sz="2100" b="1" dirty="0">
              <a:solidFill>
                <a:schemeClr val="accent1">
                  <a:lumMod val="75000"/>
                </a:schemeClr>
              </a:solidFill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  <a:p>
            <a:pPr marL="114300" indent="0">
              <a:buNone/>
            </a:pPr>
            <a:endParaRPr lang="uk-UA" b="1" dirty="0" smtClean="0">
              <a:solidFill>
                <a:schemeClr val="accent1">
                  <a:lumMod val="75000"/>
                </a:schemeClr>
              </a:solidFill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  <a:p>
            <a:pPr marL="114300" indent="0">
              <a:buNone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Встановлює особливості:</a:t>
            </a:r>
          </a:p>
          <a:p>
            <a:pPr marL="114300" indent="0"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Укладення трудових договорів</a:t>
            </a:r>
          </a:p>
          <a:p>
            <a:pPr marL="114300" indent="0"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Зміни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істотних умов праці</a:t>
            </a:r>
          </a:p>
          <a:p>
            <a:pPr marL="114300" indent="0">
              <a:buNone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Звільнень (як за ініціативою працівника так і роботодавця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)</a:t>
            </a:r>
          </a:p>
          <a:p>
            <a:pPr marL="114300" indent="0"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Встановлення та обліку робочого часу</a:t>
            </a:r>
          </a:p>
          <a:p>
            <a:pPr marL="114300" indent="0"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Обміну документами між працівником і роботодавцем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  <a:p>
            <a:pPr marL="114300" indent="0"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Надання відпусток</a:t>
            </a:r>
          </a:p>
          <a:p>
            <a:pPr marL="114300" indent="0"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Оплати праці</a:t>
            </a:r>
          </a:p>
          <a:p>
            <a:pPr marL="114300" indent="0"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Призупинення дії трудових договорів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905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ржпраці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F81EE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715</Words>
  <Application>Microsoft Office PowerPoint</Application>
  <PresentationFormat>Экран (16:9)</PresentationFormat>
  <Paragraphs>86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Calibri</vt:lpstr>
      <vt:lpstr>Rubik</vt:lpstr>
      <vt:lpstr>Open Sans</vt:lpstr>
      <vt:lpstr>Arial</vt:lpstr>
      <vt:lpstr>Courier New</vt:lpstr>
      <vt:lpstr>Times New Roman</vt:lpstr>
      <vt:lpstr>Держпраці</vt:lpstr>
      <vt:lpstr>Особливості здійснення заходів державного контролю за додержанням законодавства про працю та охорону праці в умовах воєнного стану   </vt:lpstr>
      <vt:lpstr>Порядок здійснення державного контролю</vt:lpstr>
      <vt:lpstr>Державний контроль з питань праці</vt:lpstr>
      <vt:lpstr>Державний контроль з питань праці</vt:lpstr>
      <vt:lpstr>Державний контроль з питань праці</vt:lpstr>
      <vt:lpstr>Підстави для здійснення заходів державного контролю</vt:lpstr>
      <vt:lpstr>Перелік питань для здійснення державного контролю</vt:lpstr>
      <vt:lpstr>Державний контроль з питань праці</vt:lpstr>
      <vt:lpstr>Державний контроль з питань праці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ДІЯЛЬНІСТЬ ДЕРЖАВНОЇ СЛУЖБИ УКРАЇНИ З ПИТАНЬ ПРАЦІ ПІД ЧАС ВІЙНИ</dc:title>
  <dc:creator>Елена Коновалова</dc:creator>
  <cp:lastModifiedBy>Admin</cp:lastModifiedBy>
  <cp:revision>55</cp:revision>
  <dcterms:modified xsi:type="dcterms:W3CDTF">2025-06-11T13:00:43Z</dcterms:modified>
</cp:coreProperties>
</file>