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wmf" ContentType="image/x-wm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A74A527-6565-4209-8613-E8DF3ABF211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7F71E1-58D5-4FD4-928C-55D706569D0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5EDBD83-B5A6-4183-8FE4-2B2CD313FBE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B867779-14C1-4694-8A0A-E81773A6F96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64B3F59-E927-4385-8F6F-5D2404E69D5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F796F5B-CB0A-4B85-B09B-451D6DF5720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EC823B0-2444-4D05-B774-67EA6B0BA11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363B48B-AE74-4ACC-A0CA-56DD9F55E2E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15576E6-94C2-43D4-AAF3-FB6B4515206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9530F3F-AAE2-4D0B-819E-E805BB8181F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BBF138B-F04D-402E-8125-70EBE81C53E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190E019-9D97-41EE-A22C-2F6940BDA0A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D312AFB-5A30-4870-99C8-6BB75F1D9DF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CB34C36-5402-4662-8240-E97ACEF58A4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1881ED5-7EFA-4C86-8F29-0A346CDC0C0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78B079A-3D69-48FC-9533-5EF4A81F096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EBDAE3D-B46E-4D62-A56D-E4DCDF65461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75E1D7B-E192-48CE-BB33-CB352054CDA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A640F6B-EC35-42D1-8B07-77039F6EE56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70000A-021F-4895-91E4-A3BBBD0AD12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uk-UA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3C968FD-146D-464E-8E51-77B41E46F81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F084B31-CDDD-4373-8965-2449A2CCEF8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6FB9077-C4D8-433C-BE83-D1D70121652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5D0D86E-4906-4F25-AE97-BDC7DE70444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uk-U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" name="Straight Connector 19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rgbClr val="ffffff">
                  <a:lumMod val="7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Straight Connector 20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rgbClr val="ffffff">
                  <a:lumMod val="8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Rectangle 23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Rectangle 2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Isosceles Triangle 23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Rectangle 2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Rectangle 2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Rectangle 2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Isosceles Triangle 27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Isosceles Triangle 28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6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2" name="Straight Connector 31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rgbClr val="ffffff">
                  <a:lumMod val="7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Straight Connector 20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rgbClr val="ffffff">
                  <a:lumMod val="8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Rectangle 23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Rectangle 2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Isosceles Triangle 2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Rectangle 2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Rectangle 2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Rectangle 2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Isosceles Triangle 3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Isosceles Triangle 18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  <a:buNone/>
            </a:pPr>
            <a:r>
              <a:rPr b="0" lang="uk-UA" sz="5400" spc="-1" strike="noStrike">
                <a:solidFill>
                  <a:srgbClr val="90c226"/>
                </a:solidFill>
                <a:latin typeface="Trebuchet MS"/>
              </a:rPr>
              <a:t>Клацніть, щоб редагувати стиль зразка заголовка</a:t>
            </a:r>
            <a:endParaRPr b="0" lang="en-US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dt" idx="1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uk-UA" sz="900" spc="-1" strike="noStrike">
                <a:solidFill>
                  <a:srgbClr val="8b8b8b"/>
                </a:solidFill>
                <a:latin typeface="Trebuchet M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uk-UA" sz="900" spc="-1" strike="noStrike">
                <a:solidFill>
                  <a:srgbClr val="8b8b8b"/>
                </a:solidFill>
                <a:latin typeface="Trebuchet MS"/>
              </a:rPr>
              <a:t>&lt;дата/время&gt;</a:t>
            </a:r>
            <a:endParaRPr b="0" lang="uk-UA" sz="900" spc="-1" strike="noStrike"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ftr" idx="2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uk-UA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uk-UA" sz="1400" spc="-1" strike="noStrike">
                <a:latin typeface="Times New Roman"/>
              </a:rPr>
              <a:t>&lt;нижний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sldNum" idx="3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uk-UA" sz="900" spc="-1" strike="noStrike">
                <a:solidFill>
                  <a:srgbClr val="90c226"/>
                </a:solidFill>
                <a:latin typeface="Trebuchet M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355A4FD-8D12-433B-A2CC-7EDCE4E0EAE7}" type="slidenum">
              <a:rPr b="0" lang="uk-UA" sz="900" spc="-1" strike="noStrike">
                <a:solidFill>
                  <a:srgbClr val="90c226"/>
                </a:solidFill>
                <a:latin typeface="Trebuchet MS"/>
              </a:rPr>
              <a:t>&lt;номер&gt;</a:t>
            </a:fld>
            <a:endParaRPr b="0" lang="uk-UA" sz="900" spc="-1" strike="noStrike">
              <a:latin typeface="Times New Roman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Для правки структуры щёлкните мышью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Второй уровень структуры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Третий уровень структуры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Четвёртый уровень структуры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Пятый уровень структуры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Шестой уровень структуры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Седьмой уровень структуры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Straight Connector 19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rgbClr val="ffffff">
                  <a:lumMod val="7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Straight Connector 20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rgbClr val="ffffff">
                  <a:lumMod val="8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Rectangle 23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Rectangle 2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Isosceles Triangle 23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Rectangle 2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Rectangle 2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Rectangle 2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Isosceles Triangle 27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Isosceles Triangle 28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"/>
          <p:cNvSpPr>
            <a:spLocks noGrp="1"/>
          </p:cNvSpPr>
          <p:nvPr>
            <p:ph type="dt" idx="4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uk-UA" sz="900" spc="-1" strike="noStrike">
                <a:solidFill>
                  <a:srgbClr val="8b8b8b"/>
                </a:solidFill>
                <a:latin typeface="Trebuchet MS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b="0" lang="uk-UA" sz="900" spc="-1" strike="noStrike">
                <a:solidFill>
                  <a:srgbClr val="8b8b8b"/>
                </a:solidFill>
                <a:latin typeface="Trebuchet MS"/>
              </a:rPr>
              <a:t>&lt;дата/время&gt;</a:t>
            </a:r>
            <a:endParaRPr b="0" lang="uk-UA" sz="900" spc="-1" strike="noStrike"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ftr" idx="5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uk-UA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uk-UA" sz="1400" spc="-1" strike="noStrike">
                <a:latin typeface="Times New Roman"/>
              </a:rPr>
              <a:t>&lt;нижний колонтитул&gt;</a:t>
            </a:r>
            <a:endParaRPr b="0" lang="uk-UA" sz="1400" spc="-1" strike="noStrike"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sldNum" idx="6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uk-UA" sz="900" spc="-1" strike="noStrike">
                <a:solidFill>
                  <a:srgbClr val="90c226"/>
                </a:solidFill>
                <a:latin typeface="Trebuchet M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F2AF3AB-32B2-424D-8AC8-9D0569A7FEEB}" type="slidenum">
              <a:rPr b="0" lang="uk-UA" sz="900" spc="-1" strike="noStrike">
                <a:solidFill>
                  <a:srgbClr val="90c226"/>
                </a:solidFill>
                <a:latin typeface="Trebuchet MS"/>
              </a:rPr>
              <a:t>&lt;номер&gt;</a:t>
            </a:fld>
            <a:endParaRPr b="0" lang="uk-UA" sz="900" spc="-1" strike="noStrike"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Trebuchet MS"/>
              </a:rPr>
              <a:t>Для правки текста заглавия щёлкните мышью</a:t>
            </a:r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Для правки структуры щёлкните мышью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Второй уровень структуры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Третий уровень структуры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Четвёртый уровень структуры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Пятый уровень структуры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Шестой уровень структуры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Седьмой уровень структуры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17960" y="3726360"/>
            <a:ext cx="1072548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1000"/>
          </a:bodyPr>
          <a:p>
            <a:pPr algn="ctr">
              <a:lnSpc>
                <a:spcPct val="100000"/>
              </a:lnSpc>
              <a:buNone/>
            </a:pP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 </a:t>
            </a:r>
            <a:br>
              <a:rPr sz="5400"/>
            </a:b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 </a:t>
            </a:r>
            <a:br>
              <a:rPr sz="5400"/>
            </a:b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 </a:t>
            </a: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 </a:t>
            </a: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5400"/>
            </a:br>
            <a:br>
              <a:rPr sz="2700"/>
            </a:br>
            <a:r>
              <a:rPr b="0" lang="ru-RU" sz="2700" spc="-1" strike="noStrike">
                <a:solidFill>
                  <a:srgbClr val="90c226"/>
                </a:solidFill>
                <a:latin typeface="Trebuchet MS"/>
              </a:rPr>
              <a:t> </a:t>
            </a:r>
            <a:br>
              <a:rPr sz="2700"/>
            </a:br>
            <a:br>
              <a:rPr sz="3100"/>
            </a:br>
            <a:endParaRPr b="0" lang="en-US" sz="27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subTitle"/>
          </p:nvPr>
        </p:nvSpPr>
        <p:spPr>
          <a:xfrm>
            <a:off x="533880" y="5321160"/>
            <a:ext cx="10086840" cy="1179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</a:rPr>
              <a:t>Соляр Галина – сертифікований спеціаліст (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ACCA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Dip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IFRS,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</a:rPr>
              <a:t> САР, Dip Audit IFA, Dip IFRS IFA, Dip Strategic Management, Dip Financial Management, CIPA Dip FA, EBC*L(A), EBC*L(B)) – практикуючий бухгалтер.</a:t>
            </a:r>
            <a:endParaRPr b="0" lang="uk-UA" sz="1800" spc="-1" strike="noStrike">
              <a:latin typeface="Arial"/>
            </a:endParaRPr>
          </a:p>
        </p:txBody>
      </p:sp>
      <p:pic>
        <p:nvPicPr>
          <p:cNvPr id="117" name="Рисунок 3" descr=""/>
          <p:cNvPicPr/>
          <p:nvPr/>
        </p:nvPicPr>
        <p:blipFill>
          <a:blip r:embed="rId1"/>
          <a:stretch/>
        </p:blipFill>
        <p:spPr>
          <a:xfrm>
            <a:off x="7931160" y="0"/>
            <a:ext cx="4260240" cy="2993040"/>
          </a:xfrm>
          <a:prstGeom prst="rect">
            <a:avLst/>
          </a:prstGeom>
          <a:ln w="0">
            <a:noFill/>
          </a:ln>
        </p:spPr>
      </p:pic>
      <p:pic>
        <p:nvPicPr>
          <p:cNvPr id="118" name="Рисунок 4" descr=""/>
          <p:cNvPicPr/>
          <p:nvPr/>
        </p:nvPicPr>
        <p:blipFill>
          <a:blip r:embed="rId2"/>
          <a:stretch/>
        </p:blipFill>
        <p:spPr>
          <a:xfrm>
            <a:off x="1318320" y="466200"/>
            <a:ext cx="6221160" cy="1613520"/>
          </a:xfrm>
          <a:prstGeom prst="rect">
            <a:avLst/>
          </a:prstGeom>
          <a:ln w="0">
            <a:noFill/>
          </a:ln>
        </p:spPr>
      </p:pic>
      <p:sp>
        <p:nvSpPr>
          <p:cNvPr id="119" name="Заголовок 1"/>
          <p:cNvSpPr/>
          <p:nvPr/>
        </p:nvSpPr>
        <p:spPr>
          <a:xfrm>
            <a:off x="0" y="1527120"/>
            <a:ext cx="10312560" cy="279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uk-UA" sz="4400" spc="-1" strike="noStrike">
                <a:solidFill>
                  <a:srgbClr val="000000"/>
                </a:solidFill>
                <a:latin typeface="Times New Roman"/>
              </a:rPr>
              <a:t>Облікова політика за МСФЗ: від стандарту до практики</a:t>
            </a:r>
            <a:endParaRPr b="0" lang="uk-UA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Прямоугольник 3"/>
          <p:cNvSpPr/>
          <p:nvPr/>
        </p:nvSpPr>
        <p:spPr>
          <a:xfrm>
            <a:off x="753480" y="401760"/>
            <a:ext cx="9766800" cy="461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📝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 застосування професійного судження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Уявімо компанію, що укладає контракти на продаж обладнання із одночасним наданням послуг з технічного обслуговування. Згідно з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IFRS 15 “Виручка з договорів з клієнтами”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такі контракти можуть бути розбиті на кілька компонентів (мультикомпонентні договори).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Виклики: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 оцінити частку виручки, що припадає на обладнання, а скільки — на сервіс?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Який критерій визначення вартості кожного компонента облікувати?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Рішення: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Компанія на основі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професійного судження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встановлює методику розподілу виручки, наприклад, за ринковою вартістю окремих компонентів, або на основі вартості, передбаченої в договорі.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 цьому компанія документує цей підхід у внутрішній політиці, аргументує його вибір з урахуванням специфіки ринку та ділиться цим у примітках до звітності.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Прямоугольник 3"/>
          <p:cNvSpPr/>
          <p:nvPr/>
        </p:nvSpPr>
        <p:spPr>
          <a:xfrm>
            <a:off x="753480" y="401760"/>
            <a:ext cx="9766800" cy="461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💡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Чому професійне судження — це критично важливо?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Забезпечує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гнучкість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в обліку та адаптацію до нових викликів бізнесу.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Дозволяє зберегти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чесність і достовірність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фінансової звітності.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Підвищує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прозорість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для інвесторів і контролюючих органів.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Дає змогу зберегти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узгодженість та послідовність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при нестандартних ситуаціях.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📌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Коли необхідне професійне судження?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Відсутність чітких вказівок у стандарті: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 всі бізнес-ситуації або операції чітко описані в існуючих стандартах. Це особливо актуально для нових або складних видів діяльності.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Нестандартні або інноваційні операції: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Наприклад, сучасні бізнес-моделі, такі як SaaS (програмне забезпечення як послуга), хмарні сервіси, краудфандинг або комбіновані контракти, потребують адаптації облікових процедур на основі загальних принципів.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Прямоугольник 3"/>
          <p:cNvSpPr/>
          <p:nvPr/>
        </p:nvSpPr>
        <p:spPr>
          <a:xfrm>
            <a:off x="753480" y="401760"/>
            <a:ext cx="9766800" cy="58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4. Затвердження на рівні керівництва або ради директорів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📌 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Облікова політика — це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офіційний внутрішній документ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тому: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Затверджується наказом по підприємству або рішенням ради директорів;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Має дату набуття чинності;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Має відповідального за підготовку (зазвичай: головний бухгалтер або фінансовий директор);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Має бути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переглянута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у випадках:</a:t>
            </a:r>
            <a:endParaRPr b="0" lang="uk-UA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зміни МСФЗ;</a:t>
            </a:r>
            <a:endParaRPr b="0" lang="uk-UA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реструктуризації бізнесу;</a:t>
            </a:r>
            <a:endParaRPr b="0" lang="uk-UA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переходу на МСФЗ (з НП(С)БО, наприклад);</a:t>
            </a:r>
            <a:endParaRPr b="0" lang="uk-UA" sz="1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суттєвих змін у бізнес-моделі.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9144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📝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 структури документа "Облікова політика підприємства":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Загальні положення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Оцінка і визнання основних статей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Оцінка ризиків та оцінних значень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Подання та розкриття інформації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Контроль, відповідальність, зміни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✅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Висновок: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Формування облікової політики за МСФЗ — це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поєднання нормативної бази, професійної експертизи та управлінського затвердження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Правильно сформована політика — основа для достовірної, прозорої та контрольованої фінансової звітності.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Прямоугольник 3"/>
          <p:cNvSpPr/>
          <p:nvPr/>
        </p:nvSpPr>
        <p:spPr>
          <a:xfrm>
            <a:off x="867960" y="1084320"/>
            <a:ext cx="9766800" cy="377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Зміна облікової політики за МСФЗ</a:t>
            </a:r>
            <a:endParaRPr b="0" lang="uk-UA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buClr>
                <a:srgbClr val="000000"/>
              </a:buClr>
              <a:buFont typeface="Symbol"/>
              <a:buChar char="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 яких випадках дозволяється або вимагається зміна облікової політики?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buClr>
                <a:srgbClr val="000000"/>
              </a:buClr>
              <a:buFont typeface="Symbol"/>
              <a:buChar char="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Процедура внесення змін: обґрунтування, вплив, ретроспективне застосування. 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 зміни облікової політики відображаються у фінансовій звітності? </a:t>
            </a:r>
            <a:endParaRPr b="0" lang="uk-UA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ик 3"/>
          <p:cNvSpPr/>
          <p:nvPr/>
        </p:nvSpPr>
        <p:spPr>
          <a:xfrm>
            <a:off x="753480" y="401760"/>
            <a:ext cx="9766800" cy="519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✅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Зміна облікової політики дозволяється або є обов’язковою у таких випадках:</a:t>
            </a:r>
            <a:endParaRPr b="0" lang="uk-UA" sz="24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1. 🔹 Впровадження нового або зміненого стандарту МСФЗ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Коли міжнародні стандарти фінансової звітності змінюються або з’являються нові (наприклад, IFRS 15 «Виручка з договорів з клієнтами», IFRS 16 «Оренда», IFRS 9 «Фінансові інструменти»), підприємство зобов’язане адаптувати свою облікову політику відповідно до нових вимог.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може вимагати суттєвих змін у методах визнання, оцінки чи представлення фінансової інформації.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Приклад: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Перехід на IFRS 16 змусив багато компаній переглянути облік орендних зобов’язань і активів.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Прямоугольник 3"/>
          <p:cNvSpPr/>
          <p:nvPr/>
        </p:nvSpPr>
        <p:spPr>
          <a:xfrm>
            <a:off x="753480" y="401760"/>
            <a:ext cx="9766800" cy="530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2. </a:t>
            </a: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🔹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Потреба у більш достовірному поданні операцій або подій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Якщо поточна політика не відображає економічну сутність операції або призводить до спотворення фінансової звітності, підприємство може впровадити більш адекватну методику.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Зміни повинні ґрунтуватися на обґрунтованих професійних судженнях і підтверджуватися кращою відповідністю вимогам достовірного подання.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Приклад: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Компанія могла перейти від методу прямолінійної амортизації до виробничого, якщо останній краще відображає фактичне споживання активу.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3. </a:t>
            </a: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🔹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Виявлення суттєвих помилок у попередній обліковій політиці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Якщо після аудиту або внутрішнього контролю виявлено помилки у застосуванні облікових принципів або процедур, їх необхідно виправити.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Виправлення здійснюється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ретроспективно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— із перерахунком фінансової звітності за всі попередні періоди, на які вплинула помилка.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Такий підхід гарантує порівнянність і достовірність інформації у звітах.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Приклад: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Неправильне застосування методу оцінки запасів (наприклад, змішування FIFO з середньозваженою собівартістю) потребує виправлення з попередніх звітних періодів.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Прямоугольник 3"/>
          <p:cNvSpPr/>
          <p:nvPr/>
        </p:nvSpPr>
        <p:spPr>
          <a:xfrm>
            <a:off x="620640" y="826200"/>
            <a:ext cx="9766800" cy="489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🚫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Коли зміни облікової політики не допускаються?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Зміни, які викликані лише бажанням покращити фінансовий результат або "прикрасити" звітність, заборонені.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Облікова політика не може бути інструментом маніпуляції показниками прибутку, активів чи зобов’язань.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Зміна має базуватися лише на об’єктивних причинах, що підвищують достовірність і прозорість фінансової інформації.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іншому випадку це вважається порушенням етики бухгалтерського обліку і може призвести до санкцій від контролюючих органів або втрати довіри інвесторів.</a:t>
            </a:r>
            <a:endParaRPr b="0" lang="uk-UA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Прямоугольник 3"/>
          <p:cNvSpPr/>
          <p:nvPr/>
        </p:nvSpPr>
        <p:spPr>
          <a:xfrm>
            <a:off x="948240" y="1744200"/>
            <a:ext cx="9766800" cy="120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Процедура внесення змін до облікової політики</a:t>
            </a:r>
            <a:endParaRPr b="0" lang="uk-UA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Прямоугольник 3"/>
          <p:cNvSpPr/>
          <p:nvPr/>
        </p:nvSpPr>
        <p:spPr>
          <a:xfrm>
            <a:off x="540360" y="86760"/>
            <a:ext cx="9766800" cy="657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Процедура зміни облікової політики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Зміни повинні бути задокументовані та затверджені на рівні керівництва або ради директорів.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Необхідно ретельно описати причини, вплив на фінансові показники і методи застосування.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Всі зміни підлягають розкриттю у примітках до фінансової звітності для інформування користувачів.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✅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Висновок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Зміна облікової політики — це серйозний крок, який має базуватися на змінах нормативної бази, прагненні до більш достовірного відображення операцій чи виправленні помилок, а не на спробах покращити зовнішній вигляд фінансової звітності.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🧭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Процедура внесення змін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🔍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Обґрунтування змін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Чому нова політика краща за попередню?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На який стандарт посилається зміна?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📈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Оцінка впливу на фінансові показники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На прибуток, активи, зобов’язання, капітал.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Пояснення змін у примітках до звітності.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⏪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Ретроспективне застосування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0" i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(якщо не встановлено інше)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Перерахунок початкового сальдо попередніх періодів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Переподання порівняльної інформації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Прямоугольник 3"/>
          <p:cNvSpPr/>
          <p:nvPr/>
        </p:nvSpPr>
        <p:spPr>
          <a:xfrm>
            <a:off x="518760" y="378360"/>
            <a:ext cx="10726920" cy="498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1. 🔍 Обґрунтування змін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Чому нова політика краща за попередню?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Важливо чітко і аргументовано пояснити, які недоліки чи обмеження мала попередня політика і чому запропонований новий підхід забезпечує більш точне, достовірне і релевантне відображення фінансових операцій.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може бути пов’язано з появою нових стандартів, змінами в бізнес-моделі, необхідністю краще відобразити економічну сутність або виправленням помилок.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 який стандарт посилається зміна?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Вказати конкретний МСФЗ (наприклад, IFRS 15, IFRS 16, IAS 8), що регламентує відповідні вимоги або обґрунтовує потребу в зміні. Це підвищує прозорість та довіру з боку користувачів фінансової звітності.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Прямоугольник 3"/>
          <p:cNvSpPr/>
          <p:nvPr/>
        </p:nvSpPr>
        <p:spPr>
          <a:xfrm>
            <a:off x="936360" y="1611000"/>
            <a:ext cx="9766800" cy="395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en-US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3.</a:t>
            </a:r>
            <a:r>
              <a:rPr b="1" lang="uk-UA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Формування облікової політики за МСФЗ</a:t>
            </a:r>
            <a:endParaRPr b="0" lang="uk-UA" sz="3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uk-UA" sz="36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buClr>
                <a:srgbClr val="000000"/>
              </a:buClr>
              <a:buFont typeface="Symbol"/>
              <a:buChar char=""/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 формуються облікові політики підприємства? 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buClr>
                <a:srgbClr val="000000"/>
              </a:buClr>
              <a:buFont typeface="Symbol"/>
              <a:buChar char=""/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Вибір між дозволеними альтернативами в МСФЗ. 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Приклади: методи амортизації, оцінка запасів, переоцінка ОЗ тощо. </a:t>
            </a:r>
            <a:endParaRPr b="0" lang="uk-UA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uk-UA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Прямоугольник 3"/>
          <p:cNvSpPr/>
          <p:nvPr/>
        </p:nvSpPr>
        <p:spPr>
          <a:xfrm>
            <a:off x="509400" y="632160"/>
            <a:ext cx="9766800" cy="459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2. 📈 Оцінка впливу на фінансові показники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Аналіз впливу на ключові фінансові показники: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Визначити, як зміна політики вплине на прибуток (або збиток), активи, зобов’язання та власний капітал підприємства. Важливо оцінити і потенційні податкові наслідки.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Пояснення змін у примітках до фінансової звітності: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обов’язковому порядку необхідно розкрити інформацію про зміну облікової політики у примітках до звітності.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включає опис характеру зміни, причини, вплив на фінансові показники, а також інформацію про застосування ретроспективного підходу або інші методи корекції.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Прямоугольник 3"/>
          <p:cNvSpPr/>
          <p:nvPr/>
        </p:nvSpPr>
        <p:spPr>
          <a:xfrm>
            <a:off x="720000" y="408600"/>
            <a:ext cx="9790560" cy="593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⏪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Ретроспективне застосування (якщо не встановлено інше)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Перерахунок початкового сальдо попередніх періодів:</a:t>
            </a:r>
            <a:br>
              <a:rPr sz="2000"/>
            </a:b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Відповідно до вимог МСБО 8, при зміні облікової політики зазвичай потрібно застосовувати її ретроспективно.</a:t>
            </a:r>
            <a:br>
              <a:rPr sz="2000"/>
            </a:b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означає, що початкові сальдо (балансові залишки) усіх активів, зобов’язань і власного капіталу в найранішому періоді, представленому у фінансовій звітності, мають бути скориговані так, ніби нова політика діяла завжди.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Переподання порівняльної інформації:</a:t>
            </a:r>
            <a:br>
              <a:rPr sz="2000"/>
            </a:b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Для забезпечення порівнянності фінансової звітності, потрібно також переглянути показники за всі попередні періоди, що наведені у звіті, і перерахувати їх відповідно до нової політики.</a:t>
            </a:r>
            <a:br>
              <a:rPr sz="2000"/>
            </a:b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дає можливість користувачам звітності бачити послідовну і порівнянну фінансову інформацію.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Винятки:</a:t>
            </a:r>
            <a:br>
              <a:rPr sz="2000"/>
            </a:b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Якщо новий стандарт або внутрішні правила передбачають інший підхід (наприклад, застосування змін з початку звітного періоду без ретроспективного коригування), це повинно бути чітко задокументовано і розкрито.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Прямоугольник 3"/>
          <p:cNvSpPr/>
          <p:nvPr/>
        </p:nvSpPr>
        <p:spPr>
          <a:xfrm>
            <a:off x="802440" y="878760"/>
            <a:ext cx="9766800" cy="351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💡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Додаткові рекомендації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Зміни облікової політики мають бути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затверджені керівництвом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або відповідальним органом (наприклад, радою директорів).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Внутрішні документи підприємства (облікова політика, методологічні вказівки) повинні бути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оперативно оновлені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Важливо забезпечити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навчання і поінформованість персоналу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що відповідає за ведення обліку, щодо нових правил.</a:t>
            </a:r>
            <a:endParaRPr b="0" lang="uk-UA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Прямоугольник 3"/>
          <p:cNvSpPr/>
          <p:nvPr/>
        </p:nvSpPr>
        <p:spPr>
          <a:xfrm>
            <a:off x="967680" y="1695600"/>
            <a:ext cx="9766800" cy="106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 зміни облікової політики відображаються у фінансовій звітності?</a:t>
            </a: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" name="Таблиця 1"/>
          <p:cNvGraphicFramePr/>
          <p:nvPr/>
        </p:nvGraphicFramePr>
        <p:xfrm>
          <a:off x="813960" y="865800"/>
          <a:ext cx="10936440" cy="5641560"/>
        </p:xfrm>
        <a:graphic>
          <a:graphicData uri="http://schemas.openxmlformats.org/drawingml/2006/table">
            <a:tbl>
              <a:tblPr/>
              <a:tblGrid>
                <a:gridCol w="2755800"/>
                <a:gridCol w="8180640"/>
              </a:tblGrid>
              <a:tr h="320400">
                <a:tc>
                  <a:txBody>
                    <a:bodyPr lIns="9360" rIns="9360" tIns="9360" bIns="9360" anchor="ctr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Елемент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9360" rIns="9360" tIns="9360" bIns="9360" anchor="ctr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Що розкривається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</a:tr>
              <a:tr h="1145160"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🔄 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Суть зміни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Опис конкретної облікової політики, яка була змінена, та підстави для цієї зміни (наприклад, новий стандарт, покращене відображення суті операції).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  <a:tr h="762120"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📅 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Дата застосування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Конкретний період або дата, з якої нова політика почала застосовуватись у звітності підприємства.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</a:tr>
              <a:tr h="953640"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🧾 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Вплив на фінансові показники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Детальний опис того, як зміна політики вплинула на ключові статті звітності: прибуток або збиток, активи, зобов’язання, власний капітал.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  <a:tr h="1145160"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📎 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Порівняльна інформація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Якщо зміна застосовується ретроспективно, потрібно перерахувати показники за всі порівняльні періоди, наведені у звітності, щоб забезпечити порівнянність.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</a:tr>
              <a:tr h="1336680"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⚠ </a:t>
                      </a:r>
                      <a:r>
                        <a:rPr b="1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Якщо ретроспектива неможлива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9360" rIns="9360" tIns="9360" bIns="936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b="0" lang="uk-UA" sz="20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Обов’язково пояснити причини, чому ретроспективне застосування не було можливим, та яким чином компанія застосовує зміну з певної дати (наприклад, через відсутність даних).</a:t>
                      </a:r>
                      <a:endParaRPr b="0" lang="uk-UA" sz="2000" spc="-1" strike="noStrike">
                        <a:latin typeface="Arial"/>
                      </a:endParaRPr>
                    </a:p>
                  </a:txBody>
                  <a:tcPr anchor="ctr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</a:tbl>
          </a:graphicData>
        </a:graphic>
      </p:graphicFrame>
      <p:sp>
        <p:nvSpPr>
          <p:cNvPr id="144" name="Rectangle 1"/>
          <p:cNvSpPr/>
          <p:nvPr/>
        </p:nvSpPr>
        <p:spPr>
          <a:xfrm>
            <a:off x="891720" y="154440"/>
            <a:ext cx="8926560" cy="97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Вимоги МСБО 1 «Подання фінансової звітності» та МСБО 8 «Облікова політика, зміни в облікових оцінках та помилки»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Прямоугольник 3"/>
          <p:cNvSpPr/>
          <p:nvPr/>
        </p:nvSpPr>
        <p:spPr>
          <a:xfrm>
            <a:off x="753480" y="401760"/>
            <a:ext cx="9766800" cy="539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✅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Практичний приклад</a:t>
            </a:r>
            <a:endParaRPr b="0" lang="uk-UA" sz="24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Зміна методу амортизації з прямолінійного на виробничий: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Обґрунтування: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Виробничий метод амортизації краще відображає фактичне споживання економічних вигод від використання основного засобу, адже прив’язаний до обсягу продукції або робіт.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Наслідки: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Необхідність ретроспективного застосування — перерахунок залишкової вартості основних засобів на початок звітного періоду.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Вплив на фінансові результати попередніх періодів — зміна прибутку або збитку через коригування амортизаційних витрат.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Відображення інформації про зміну в примітках до фінансової звітності (причина, дата, сума впливу).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Прямоугольник 3"/>
          <p:cNvSpPr/>
          <p:nvPr/>
        </p:nvSpPr>
        <p:spPr>
          <a:xfrm>
            <a:off x="448920" y="208800"/>
            <a:ext cx="9766800" cy="587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💡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Важливі аспекти, які варто пам’ятати: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Формальна документація: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Всі зміни мають бути чітко задокументовані в облікових політиках підприємства та підтверджені відповідними рішеннями керівництва або ради директорів.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Узгодження з аудитором: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Зміни повинні бути погоджені з зовнішнім або внутрішнім аудитором, щоб уникнути суперечностей та забезпечити відповідність стандартам.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Оновлення внутрішніх нормативних документів: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Після внесення змін необхідно оперативно оновити внутрішні документи, такі як «Облікова політика», методичні вказівки, інструкції для бухгалтерії, щоб гарантувати правильне застосування нових підходів у подальшій роботі.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Прямоугольник 3"/>
          <p:cNvSpPr/>
          <p:nvPr/>
        </p:nvSpPr>
        <p:spPr>
          <a:xfrm>
            <a:off x="806760" y="870840"/>
            <a:ext cx="9766800" cy="431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uk-UA" sz="4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Практичні приклади політик</a:t>
            </a:r>
            <a:endParaRPr b="0" lang="uk-UA" sz="4000" spc="-1" strike="noStrike">
              <a:latin typeface="Arial"/>
            </a:endParaRPr>
          </a:p>
          <a:p>
            <a:pPr>
              <a:lnSpc>
                <a:spcPct val="106000"/>
              </a:lnSpc>
              <a:buNone/>
            </a:pPr>
            <a:endParaRPr b="0" lang="uk-UA" sz="40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buClr>
                <a:srgbClr val="000000"/>
              </a:buClr>
              <a:buFont typeface="Symbol"/>
              <a:buChar char="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 документується облікова політика в обліковій політиці компанії? 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buClr>
                <a:srgbClr val="000000"/>
              </a:buClr>
              <a:buFont typeface="Symbol"/>
              <a:buChar char="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Роль внутрішніх регламентів та посадових інструкцій. 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6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Практичні приклади розробки політик для ОЗ, запасів, виручки тощо.</a:t>
            </a:r>
            <a:endParaRPr b="0" lang="uk-UA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uk-UA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Прямоугольник 3"/>
          <p:cNvSpPr/>
          <p:nvPr/>
        </p:nvSpPr>
        <p:spPr>
          <a:xfrm>
            <a:off x="1212480" y="1559520"/>
            <a:ext cx="9766800" cy="113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1. Як документується облікова політика в компанії?</a:t>
            </a: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Прямоугольник 3"/>
          <p:cNvSpPr/>
          <p:nvPr/>
        </p:nvSpPr>
        <p:spPr>
          <a:xfrm>
            <a:off x="357480" y="168120"/>
            <a:ext cx="9766800" cy="652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6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✅</a:t>
            </a: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Окремий внутрішній документ: "Облікова політика підприємства"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Облікова політика — це комплексний документ, який визначає основні принципи, методи та підходи, що застосовуються підприємством для ведення бухгалтерського обліку та складання фінансової звітності відповідно до МСФЗ.</a:t>
            </a:r>
            <a:endParaRPr b="0" lang="uk-UA" sz="16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Основні складові документа:</a:t>
            </a:r>
            <a:endParaRPr b="0" lang="uk-UA" sz="1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Обрані методи обліку за МСФЗ</a:t>
            </a:r>
            <a:br>
              <a:rPr sz="1600"/>
            </a:br>
            <a:r>
              <a:rPr b="0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Документ містить перелік обраних підприємством методів для обліку різних операцій, наприклад, методи амортизації, оцінки запасів, визнання доходів тощо. Це важливо для забезпечення єдності і послідовності у веденні обліку.</a:t>
            </a:r>
            <a:endParaRPr b="0" lang="uk-UA" sz="1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Опис підходів до оцінки, визнання та класифікації</a:t>
            </a:r>
            <a:br>
              <a:rPr sz="1600"/>
            </a:br>
            <a:r>
              <a:rPr b="0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Тут детально викладаються правила та критерії, за якими підприємство визнає активи, зобов’язання, доходи та витрати, а також принципи їх класифікації в облікових регістрах і звітності.</a:t>
            </a:r>
            <a:endParaRPr b="0" lang="uk-UA" sz="1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Алгоритми обліку ключових операцій</a:t>
            </a:r>
            <a:br>
              <a:rPr sz="1600"/>
            </a:br>
            <a:r>
              <a:rPr b="0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Описуються покрокові процедури обліку найбільш значущих для бізнесу господарських операцій (наприклад, облік основних засобів, запасів, операцій із продажу, оренди тощо). Це допомагає уніфікувати роботу бухгалтерії і уникнути помилок.</a:t>
            </a:r>
            <a:endParaRPr b="0" lang="uk-UA" sz="1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Посилання на відповідні стандарти МСФЗ (IAS/IFRS)</a:t>
            </a:r>
            <a:br>
              <a:rPr sz="1600"/>
            </a:br>
            <a:r>
              <a:rPr b="0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Для кожного розділу або обраного методу документ містить посилання на конкретні стандарти, які регулюють ці аспекти. Це підвищує прозорість і довіру до облікової політики.</a:t>
            </a:r>
            <a:endParaRPr b="0" lang="uk-UA" sz="1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Дата набуття чинності та відповідальний підрозділ / особа</a:t>
            </a:r>
            <a:br>
              <a:rPr sz="1600"/>
            </a:br>
            <a:r>
              <a:rPr b="0" lang="uk-UA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Обов’язково вказується дата, з якої політика застосовується, а також відповідальні за її впровадження та контроль особи або підрозділи (наприклад, головний бухгалтер, фінансовий директор).</a:t>
            </a:r>
            <a:endParaRPr b="0" lang="uk-UA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Прямоугольник 3"/>
          <p:cNvSpPr/>
          <p:nvPr/>
        </p:nvSpPr>
        <p:spPr>
          <a:xfrm>
            <a:off x="642240" y="68040"/>
            <a:ext cx="9766800" cy="648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 формуються облікові політики підприємства?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Аналіз вимог МСФЗ</a:t>
            </a:r>
            <a:endParaRPr b="0" lang="uk-UA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Визначити, які стандарти стосуються діяльності підприємства (наприклад: IFRS 15, IAS 16, IAS 2).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Вибір серед дозволених підходів</a:t>
            </a:r>
            <a:endParaRPr b="0" lang="uk-UA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МСФЗ часто надають </a:t>
            </a: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альтернативні методи</a:t>
            </a: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— підприємство повинне обрати і задокументувати один з них.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Застосування професійного судження</a:t>
            </a:r>
            <a:endParaRPr b="0" lang="uk-UA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Якщо немає прямого стандарту — застосовується аналогія або загальні принципи з МСБО 8.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rebuchet MS"/>
              <a:buAutoNum type="arabicPeriod"/>
              <a:tabLst>
                <a:tab algn="l" pos="457200"/>
              </a:tabLst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Затвердження на рівні керівництва / ради директорів</a:t>
            </a:r>
            <a:endParaRPr b="0" lang="uk-UA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Внутрішній документ "Облікова політика" повинен бути офіційно прийнятий і оновлюватися при зміні стандартів або діяльності.</a:t>
            </a:r>
            <a:endParaRPr b="0" lang="uk-UA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Прямоугольник 3"/>
          <p:cNvSpPr/>
          <p:nvPr/>
        </p:nvSpPr>
        <p:spPr>
          <a:xfrm>
            <a:off x="753480" y="401760"/>
            <a:ext cx="9766800" cy="394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📝 </a:t>
            </a: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Форма затвердження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Облікова політика оформлюється у вигляді </a:t>
            </a: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наказу по підприємству</a:t>
            </a: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або рішення ради директорів (для великих організацій), що підписується керівником підприємства.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офіційний внутрішній нормативний акт, який має юридичну силу і є обов’язковим для виконання всіма підрозділами та працівниками, що займаються бухгалтерським обліком.</a:t>
            </a:r>
            <a:endParaRPr b="0" lang="uk-UA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Прямоугольник 3"/>
          <p:cNvSpPr/>
          <p:nvPr/>
        </p:nvSpPr>
        <p:spPr>
          <a:xfrm>
            <a:off x="435240" y="408240"/>
            <a:ext cx="9766800" cy="480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🔎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Додаткові рекомендації щодо оформлення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Документ має бути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структурованим, зрозумілим та детальним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щоб забезпечити однозначне тлумачення облікових процедур.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Рекомендується регулярно проводити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перегляд і оновлення облікової політики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у зв’язку зі змінами стандартів, регуляторних вимог або внутрішньої діяльності підприємства.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Обов’язково потрібно вести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реєстр змін і доповнень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до облікової політики з датами, описом змін і підписами відповідальних осіб.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Для великих підприємств корисно створити додаткові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методичні матеріали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або інструкції для окремих підрозділів (наприклад, для бухгалтерії, фінансового контролю, аудиту).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Прямоугольник 3"/>
          <p:cNvSpPr/>
          <p:nvPr/>
        </p:nvSpPr>
        <p:spPr>
          <a:xfrm>
            <a:off x="1045440" y="1121760"/>
            <a:ext cx="9766800" cy="113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Роль внутрішніх регламентів та посадових інструкцій</a:t>
            </a: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Прямоугольник 3"/>
          <p:cNvSpPr/>
          <p:nvPr/>
        </p:nvSpPr>
        <p:spPr>
          <a:xfrm>
            <a:off x="530280" y="233640"/>
            <a:ext cx="9766800" cy="569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Внутрішні регламенти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Внутрішні регламенти — це детальні документи, які конкретизують застосування облікової політики в щоденній роботі. Вони адаптують загальні принципи МСФЗ під особливості діяльності компанії та можливості облікових систем (ERP-систем) — таких як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1С, SAP, Oracle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тощо.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Регламенти можуть охоплювати такі напрямки: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запасів (процедури приймання, списання, оцінки запасів)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основних засобів (порядок введення в експлуатацію, амортизації, переоцінки)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виручки (фіксація операцій, розподіл доходів за компонентами контрактів)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Інші специфічні процеси, наприклад, оренда, інвестиції, внутрішні розрахунки тощо.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Важливо, що регламенти також визначають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порядок внесення даних у облікові системи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автоматизовані правила проведення операцій і формування звітів, що забезпечує уніфікованість і точність обліку.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Прямоугольник 3"/>
          <p:cNvSpPr/>
          <p:nvPr/>
        </p:nvSpPr>
        <p:spPr>
          <a:xfrm>
            <a:off x="753480" y="401760"/>
            <a:ext cx="9766800" cy="601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🔹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Посадові інструкції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Посадові інструкції — це документи, які формалізують розподіл відповідальності за бухгалтерський облік і контроль у межах компанії.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Вони визначають: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Хто відповідає за введення даних в облікові системи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— бухгалтерські документи, первинні записи, коригування.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Хто займається аналізом та перевіркою коректності облікових операцій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— фінансові аналітики, контролери.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Хто відповідає за контроль та аудит обліку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— внутрішні аудитори, фінансові директори.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 забезпечується комунікація між бухгалтерами, фінансовим відділом і зовнішніми аудиторами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— процеси погодження, звітування, узгодження процедур.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Чітке визначення відповідальностей допомагає уникнути дублювання функцій або навпаки — «білі плями» у контролі, а також забезпечує прозорість облікових процесів.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Прямоугольник 3"/>
          <p:cNvSpPr/>
          <p:nvPr/>
        </p:nvSpPr>
        <p:spPr>
          <a:xfrm>
            <a:off x="559080" y="90720"/>
            <a:ext cx="9766800" cy="63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🔹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Контроль і аудит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Внутрішні регламенти та посадові інструкції є основою для визначення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точок контролю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у ключових бізнес-процесах, таких як: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Контроль за правильністю оформлення документів і їх відповідністю обліковим стандартам.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Перевірка своєчасності та повноти відображення господарських операцій у системах.</a:t>
            </a:r>
            <a:endParaRPr b="0" lang="uk-UA" sz="2000" spc="-1" strike="noStrike">
              <a:latin typeface="Arial"/>
            </a:endParaRPr>
          </a:p>
          <a:p>
            <a:pPr lvl="1" marL="743040" indent="-28584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Оцінка відповідності облікової політики фактичним операціям.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Під час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внутрішнього аудиту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проводиться перевірка відповідності фактичних процедур і операцій затвердженій обліковій політиці та внутрішнім регламентам. Це допомагає виявити ризики помилок чи шахрайства, а також можливості для удосконалення.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Зовнішні аудитори</a:t>
            </a: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також аналізують, чи відповідає внутрішній контроль вимогам стандартів і чи дотримується підприємство затверджених політик.</a:t>
            </a:r>
            <a:endParaRPr b="0" lang="uk-UA" sz="20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Результати аудиту можуть стати основою для оновлення і покращення внутрішніх регламентів і посадових інструкцій, що створює циклічний процес підвищення якості обліку.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Прямоугольник 3"/>
          <p:cNvSpPr/>
          <p:nvPr/>
        </p:nvSpPr>
        <p:spPr>
          <a:xfrm>
            <a:off x="753480" y="401760"/>
            <a:ext cx="9766800" cy="436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💡 </a:t>
            </a: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Висновок</a:t>
            </a:r>
            <a:endParaRPr b="0" lang="uk-UA" sz="32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Внутрішні регламенти і посадові інструкції — це ключові інструменти, які дозволяють ефективно реалізувати облікову політику підприємства в повсякденній роботі, забезпечити розподіл відповідальності, контроль і прозорість облікових процесів. Вони допомагають зв’язати теоретичні стандарти МСФЗ із практичними діями компанії.</a:t>
            </a: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Прямоугольник 3"/>
          <p:cNvSpPr/>
          <p:nvPr/>
        </p:nvSpPr>
        <p:spPr>
          <a:xfrm>
            <a:off x="851040" y="197640"/>
            <a:ext cx="9766800" cy="587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Основні засоби (IAS 16)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«Об’єкти основних засобів визнаються як активи за умови, що їх вартість перевищує 10 000 грн.»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правило дозволяє уникнути обліку дрібних покупок як ОЗ, що спрощує облік та знижує навантаження на бухгалтерію.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«Амортизація застосовується прямолінійним методом протягом встановленого строку служби активу.»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Прямолінійний метод передбачає рівномірне списання вартості активу на протязі його корисного життя. Це є найбільш поширеним і простим методом.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«Переоцінка основних засобів не проводиться.»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Вказує, що активи обліковуються за первісною (історичною) вартістю, що зменшує складність і затрати на оцінку, але може не відображати актуальну ринкову вартість.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Прямоугольник 3"/>
          <p:cNvSpPr/>
          <p:nvPr/>
        </p:nvSpPr>
        <p:spPr>
          <a:xfrm>
            <a:off x="518040" y="496080"/>
            <a:ext cx="9766800" cy="485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Запаси (IAS 2)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«Оцінка запасів здійснюється за методом FIFO (First In, First Out).»</a:t>
            </a:r>
            <a:br>
              <a:rPr sz="2800"/>
            </a:b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означає, що вартість списаних запасів розраховується на основі вартості найраніше придбаних одиниць.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«Знецінення запасів визначається на дату балансу за критерієм нижчої з вартості придбання або чистої вартості реалізації.»</a:t>
            </a:r>
            <a:br>
              <a:rPr sz="2800"/>
            </a:b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Цей підхід забезпечує відображення запасів за реальною вартістю, що захищає від завищення активів у балансі.</a:t>
            </a:r>
            <a:endParaRPr b="0" lang="uk-UA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Прямоугольник 3"/>
          <p:cNvSpPr/>
          <p:nvPr/>
        </p:nvSpPr>
        <p:spPr>
          <a:xfrm>
            <a:off x="824760" y="493200"/>
            <a:ext cx="9766800" cy="550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Виручка (IFRS 15)</a:t>
            </a: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«Виручка визнається на момент передачі контролю над товаром чи послугою клієнту.»</a:t>
            </a:r>
            <a:br>
              <a:rPr sz="3200"/>
            </a:br>
            <a:r>
              <a:rPr b="0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Визначення моменту визнання доходу базується на суті контракту і фактичному переході права власності або контролю.</a:t>
            </a: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«Передоплата не визнається доходом до повного виконання зобов’язань за контрактом.»</a:t>
            </a:r>
            <a:br>
              <a:rPr sz="3200"/>
            </a:br>
            <a:r>
              <a:rPr b="0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запобігає передчасному визнанню виручки і забезпечує відповідність стандарту.</a:t>
            </a: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Прямоугольник 3"/>
          <p:cNvSpPr/>
          <p:nvPr/>
        </p:nvSpPr>
        <p:spPr>
          <a:xfrm>
            <a:off x="469080" y="354240"/>
            <a:ext cx="9766800" cy="557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1. Аналіз вимог МСФЗ</a:t>
            </a:r>
            <a:endParaRPr b="0" lang="uk-UA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📌 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 цьому етапі підприємство повинне: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Вивчити всі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діючі стандарти МСФЗ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що стосуються його галузі та типу операцій.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Визначити, які стандарти регулюють: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основних засобів →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IAS 16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запасів →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IAS 2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доходів →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IFRS 15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оренди →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IFRS 16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фінансових інструментів →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IFRS 9</a:t>
            </a:r>
            <a:endParaRPr b="0" lang="uk-UA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 податку на прибуток →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IAS 12</a:t>
            </a:r>
            <a:endParaRPr b="0" lang="uk-UA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914400"/>
              </a:tabLst>
            </a:pP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📝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Приклад: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Компанія займається роздрібною торгівлею — їй обов’язково потрібно врахувати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IFRS 15 (виручка)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IAS 2 (запаси)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IFRS 16 (оренда магазинів)</a:t>
            </a: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Прямоугольник 3"/>
          <p:cNvSpPr/>
          <p:nvPr/>
        </p:nvSpPr>
        <p:spPr>
          <a:xfrm>
            <a:off x="743400" y="635760"/>
            <a:ext cx="9766800" cy="384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Оренда (IFRS 16)</a:t>
            </a: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«Орендні договори з терміном понад 12 місяців визнаються як активи з права користування і відповідне зобов’язання.»</a:t>
            </a:r>
            <a:br>
              <a:rPr sz="3200"/>
            </a:br>
            <a:r>
              <a:rPr b="0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означає, що орендар відображає у балансі актив (право користування) та зобов’язання за орендою, що підвищує прозорість фінансової звітності.</a:t>
            </a: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Прямоугольник 3"/>
          <p:cNvSpPr/>
          <p:nvPr/>
        </p:nvSpPr>
        <p:spPr>
          <a:xfrm>
            <a:off x="411480" y="0"/>
            <a:ext cx="9991800" cy="67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🧩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Практичні поради для впровадження облікової політики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✔️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Переглядайте політику щорічно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Регулярний перегляд дозволяє враховувати зміни у законодавстві, бізнес-процесах, ринкових умовах і стандартах. Це допомагає підтримувати актуальність і відповідність політики.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✔️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Адаптуйте політику до бізнес-процесів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Облікова політика повинна відображати реальні операції і специфіку підприємства, щоб бути практичною і зрозумілою для персоналу.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✔️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Забезпечте навчання персоналу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Важливо, щоб всі співробітники, залучені до обліку і звітності, розуміли політику і могли правильно її застосовувати. Навчальні сесії, семінари і інструкції підвищують якість обліку.</a:t>
            </a:r>
            <a:endParaRPr b="0" lang="uk-UA" sz="24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✔️ </a:t>
            </a:r>
            <a:r>
              <a:rPr b="1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Зв'язуйте політику з IT-системами (1С/ERP)</a:t>
            </a:r>
            <a:br>
              <a:rPr sz="2400"/>
            </a:br>
            <a:r>
              <a:rPr b="0" lang="uk-UA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Автоматизація обліку через налаштування систем під облікову політику сприяє зниженню помилок, прискорює обробку даних і покращує контроль.</a:t>
            </a: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Прямоугольник 3"/>
          <p:cNvSpPr/>
          <p:nvPr/>
        </p:nvSpPr>
        <p:spPr>
          <a:xfrm>
            <a:off x="734040" y="722880"/>
            <a:ext cx="9766800" cy="380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📝 </a:t>
            </a:r>
            <a:r>
              <a:rPr b="1" lang="uk-UA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Рекомендовані додатки до політики:</a:t>
            </a:r>
            <a:endParaRPr b="0" lang="uk-UA" sz="3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Таблиця рахунків обліку</a:t>
            </a:r>
            <a:endParaRPr b="0" lang="uk-UA" sz="3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Алгоритми обліку типових операцій</a:t>
            </a:r>
            <a:endParaRPr b="0" lang="uk-UA" sz="3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Приклади бухгалтерських проведень</a:t>
            </a:r>
            <a:endParaRPr b="0" lang="uk-UA" sz="36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3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Форми внутрішніх звітів та реєстрів</a:t>
            </a:r>
            <a:endParaRPr b="0" lang="uk-UA" sz="3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Прямоугольник 3"/>
          <p:cNvSpPr/>
          <p:nvPr/>
        </p:nvSpPr>
        <p:spPr>
          <a:xfrm>
            <a:off x="753480" y="401760"/>
            <a:ext cx="9766800" cy="557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1. Таблиця рахунків обліку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структурований перелік всіх бухгалтерських рахунків, що використовуються на підприємстві, з коротким описом їх призначення.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Таблиця допомагає уніфікувати і стандартизувати ведення обліку, уникнути плутанини і дублювання.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Може містити інформацію про тип рахунку (актив, пасив, доходи, витрати), субрахунки, приклади операцій для кожного рахунку.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Важливо регулярно оновлювати таблицю відповідно до змін у законодавстві, бізнес-процесах та інформаційних системах.</a:t>
            </a:r>
            <a:endParaRPr b="0" lang="uk-UA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Прямоугольник 3"/>
          <p:cNvSpPr/>
          <p:nvPr/>
        </p:nvSpPr>
        <p:spPr>
          <a:xfrm>
            <a:off x="537840" y="369720"/>
            <a:ext cx="9766800" cy="548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2. Алгоритми обліку типових операцій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покрокові інструкції, що описують порядок здійснення конкретних бухгалтерських операцій — від отримання первинних документів до відображення у фінансовій звітності.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Наприклад: алгоритм обліку закупівлі товарів, нарахування амортизації, списання запасів, відображення виручки за договором.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Алгоритми сприяють стандартизації обліку, знижують ризик помилок, допомагають навчати нових працівників.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Вони можуть бути оформлені у вигляді блок-схем, покрокових описів або чек-листів.</a:t>
            </a:r>
            <a:endParaRPr b="0" lang="uk-UA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Прямоугольник 3"/>
          <p:cNvSpPr/>
          <p:nvPr/>
        </p:nvSpPr>
        <p:spPr>
          <a:xfrm>
            <a:off x="631800" y="229320"/>
            <a:ext cx="9766800" cy="581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3. Приклади бухгалтерських проведень</a:t>
            </a: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Це конкретні приклади записів у бухгалтерських регістрах, що ілюструють застосування облікової політики на практиці.</a:t>
            </a: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Включають типові кореспонденції рахунків, суми, пояснення, умови виникнення операцій.</a:t>
            </a: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Приклади допомагають бухгалтерії швидко зорієнтуватися у правильному відображенні типових і нетипових операцій.</a:t>
            </a: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Особливо корисні при впровадженні нових стандартів або процедур.</a:t>
            </a:r>
            <a:endParaRPr b="0" lang="uk-UA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Прямоугольник 3"/>
          <p:cNvSpPr/>
          <p:nvPr/>
        </p:nvSpPr>
        <p:spPr>
          <a:xfrm>
            <a:off x="753480" y="401760"/>
            <a:ext cx="9766800" cy="463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4. </a:t>
            </a: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Форми внутрішніх звітів та реєстрів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Визначають, у якому форматі і з якою періодичністю ведуться внутрішні облікові документи — наприклад, звіти по запасах, реєстри податкових накладних, журнали-ордери.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Стандартизація форм дозволяє зберігати повноту і структуру інформації, що спрощує її обробку та аналіз.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Реєстри і звіти є основою для внутрішнього контролю, аудиту і зовнішньої звітності.</a:t>
            </a:r>
            <a:endParaRPr b="0" lang="uk-UA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Важливо, щоб форми відповідали вимогам законодавства і специфіці бізнесу.</a:t>
            </a:r>
            <a:endParaRPr b="0" lang="uk-UA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Прямоугольник 3"/>
          <p:cNvSpPr/>
          <p:nvPr/>
        </p:nvSpPr>
        <p:spPr>
          <a:xfrm>
            <a:off x="843480" y="524880"/>
            <a:ext cx="9766800" cy="447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🧩 </a:t>
            </a: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Практичні поради для впровадження</a:t>
            </a:r>
            <a:endParaRPr b="0" lang="uk-UA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✔️ </a:t>
            </a: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Переглядайте політику щорічно</a:t>
            </a:r>
            <a:endParaRPr b="0" lang="uk-UA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✔️ </a:t>
            </a: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Адаптуйте політику до бізнес-процесів</a:t>
            </a:r>
            <a:endParaRPr b="0" lang="uk-UA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✔️ </a:t>
            </a: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Забезпечте навчання персоналу</a:t>
            </a:r>
            <a:endParaRPr b="0" lang="uk-UA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✔️ </a:t>
            </a:r>
            <a:r>
              <a:rPr b="1" lang="uk-UA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Зв'язуйте політику з IT-системами (1С/ERP)</a:t>
            </a:r>
            <a:endParaRPr b="0" lang="uk-UA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Прямоугольник 3"/>
          <p:cNvSpPr/>
          <p:nvPr/>
        </p:nvSpPr>
        <p:spPr>
          <a:xfrm>
            <a:off x="554400" y="165240"/>
            <a:ext cx="9760680" cy="639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2. Вибір серед дозволених підходів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📌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 багатьох стандартах МСФЗ дозволено використовувати альтернативні методи обліку. Компанія має обрати найбільш релевантний підхід з точки зору: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галузі діяльності,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обсягу операцій,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IT-систем,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внутрішнього контролю.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📝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Приклади: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IAS 2 — дозволяє обирати між FIFO і середньозваженою собівартістю.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IAS 16 — дозволяє амортизацію:</a:t>
            </a:r>
            <a:endParaRPr b="0" lang="uk-UA" sz="1800" spc="-1" strike="noStrike">
              <a:latin typeface="Arial"/>
            </a:endParaRPr>
          </a:p>
          <a:p>
            <a:pPr lvl="1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прямолінійним методом,</a:t>
            </a:r>
            <a:endParaRPr b="0" lang="uk-UA" sz="1800" spc="-1" strike="noStrike">
              <a:latin typeface="Arial"/>
            </a:endParaRPr>
          </a:p>
          <a:p>
            <a:pPr lvl="1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методом зменшення залишку,</a:t>
            </a:r>
            <a:endParaRPr b="0" lang="uk-UA" sz="1800" spc="-1" strike="noStrike">
              <a:latin typeface="Arial"/>
            </a:endParaRPr>
          </a:p>
          <a:p>
            <a:pPr lvl="1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виробничим методом.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IAS 16/IAS 40 — дозволяє вибір між:</a:t>
            </a:r>
            <a:endParaRPr b="0" lang="uk-UA" sz="1800" spc="-1" strike="noStrike">
              <a:latin typeface="Arial"/>
            </a:endParaRPr>
          </a:p>
          <a:p>
            <a:pPr lvl="1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первісною вартістю та</a:t>
            </a:r>
            <a:endParaRPr b="0" lang="uk-UA" sz="1800" spc="-1" strike="noStrike">
              <a:latin typeface="Arial"/>
            </a:endParaRPr>
          </a:p>
          <a:p>
            <a:pPr lvl="1" indent="-285840">
              <a:lnSpc>
                <a:spcPct val="100000"/>
              </a:lnSpc>
              <a:buClr>
                <a:srgbClr val="000000"/>
              </a:buClr>
              <a:buFont typeface="Courier New"/>
              <a:buChar char="o"/>
              <a:tabLst>
                <a:tab algn="l" pos="9144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справедливою вартістю для ОЗ або інвестнерухомості.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914400"/>
              </a:tabLst>
            </a:pPr>
            <a:endParaRPr b="0" lang="uk-UA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9144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📌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Обраний варіант повинен: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Бути послідовно застосовуваним;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Бути описаний у політиці;</a:t>
            </a:r>
            <a:endParaRPr b="0" lang="uk-UA" sz="1800" spc="-1" strike="noStrike">
              <a:latin typeface="Arial"/>
            </a:endParaRPr>
          </a:p>
          <a:p>
            <a:pPr indent="-343080">
              <a:lnSpc>
                <a:spcPct val="100000"/>
              </a:lnSpc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Бути зрозумілим аудиторам і користувачам звітності.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Прямоугольник 3"/>
          <p:cNvSpPr/>
          <p:nvPr/>
        </p:nvSpPr>
        <p:spPr>
          <a:xfrm>
            <a:off x="509760" y="107280"/>
            <a:ext cx="9766800" cy="54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2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Вибір між дозволеними альтернативами у МСФЗ</a:t>
            </a:r>
            <a:endParaRPr b="0" lang="uk-UA" sz="2800" spc="-1" strike="noStrike">
              <a:latin typeface="Arial"/>
            </a:endParaRPr>
          </a:p>
        </p:txBody>
      </p:sp>
      <p:graphicFrame>
        <p:nvGraphicFramePr>
          <p:cNvPr id="125" name="Таблиця 1"/>
          <p:cNvGraphicFramePr/>
          <p:nvPr/>
        </p:nvGraphicFramePr>
        <p:xfrm>
          <a:off x="632160" y="637920"/>
          <a:ext cx="11049480" cy="5879160"/>
        </p:xfrm>
        <a:graphic>
          <a:graphicData uri="http://schemas.openxmlformats.org/drawingml/2006/table">
            <a:tbl>
              <a:tblPr/>
              <a:tblGrid>
                <a:gridCol w="1293480"/>
                <a:gridCol w="1069920"/>
                <a:gridCol w="2334600"/>
                <a:gridCol w="1945440"/>
                <a:gridCol w="1964880"/>
                <a:gridCol w="2441160"/>
              </a:tblGrid>
              <a:tr h="403200">
                <a:tc>
                  <a:txBody>
                    <a:bodyPr lIns="6480" rIns="6480" tIns="6480" bIns="6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Сфера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Стандарт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Дозволені варіанти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Суть вибору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Наслідки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Приклад застосування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</a:tr>
              <a:tr h="993600"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Амортизація основних засобів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IAS 16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Прямолінійна</a:t>
                      </a:r>
                      <a:br>
                        <a:rPr sz="1400"/>
                      </a:b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Метод зменшення залишку</a:t>
                      </a:r>
                      <a:br>
                        <a:rPr sz="1400"/>
                      </a:b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Виробнича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Обрати метод, який найкраще відображає споживання ресурсу активу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Впливає на витрати звітного періоду та прибуток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Прямолінійна — офісне обладнання</a:t>
                      </a:r>
                      <a:br>
                        <a:rPr sz="1400"/>
                      </a:b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Виробнича — виробничі машини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  <a:tr h="796680"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Оцінка запасів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IAS 2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FIFO</a:t>
                      </a:r>
                      <a:br>
                        <a:rPr sz="1400"/>
                      </a:b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Середньозважена собівартість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Метод визначення вартості реалізованих запасів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Впливає на собівартість, прибуток і податки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FIFO — ціни зростають → нижча собівартість, вищий прибуток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</a:tr>
              <a:tr h="1078920"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Переоцінка основних засобів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IAS 16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Первісна вартість</a:t>
                      </a:r>
                      <a:br>
                        <a:rPr sz="1400"/>
                      </a:b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Переоцінена вартість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Вибір між стабільним обліком або відображенням ринкової вартості активів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Переоцінка → збільшення капіталу, можливі коливання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Облік будівель за переоціненою вартістю — для прозорості перед інвесторами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  <a:tr h="947160"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Визнання доходів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IFRS 15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Визнання поетапно</a:t>
                      </a:r>
                      <a:br>
                        <a:rPr sz="1400"/>
                      </a:b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Визнання одноразово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Вибір залежить від передачі контролю над товаром/послугою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Визначає момент визнання доходу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Визнання поетапно — консалтинг або підписка; одноразово — продаж товару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</a:tr>
              <a:tr h="947160"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Інвестиційна нерухомість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IAS 40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Первісна вартість</a:t>
                      </a:r>
                      <a:br>
                        <a:rPr sz="1400"/>
                      </a:b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Справедлива вартість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Облік із переоцінкою або без неї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Справедлива вартість → прибуток/збиток через прибутки та збитки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Орендований ТЦ обліковується за справедливою вартістю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be9cc"/>
                    </a:solidFill>
                  </a:tcPr>
                </a:tc>
              </a:tr>
              <a:tr h="796680"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Оренда (для орендодавця)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IFRS 16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</a:t>
                      </a: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Операційна оренда</a:t>
                      </a:r>
                      <a:br>
                        <a:rPr sz="1400"/>
                      </a:b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🔹 Фінансова оренда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Залежить від передачі ризиків та вигод від активу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Впливає на баланс та прибуток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 lIns="6480" rIns="6480" tIns="6480" bIns="6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1" lang="uk-UA" sz="1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Фінансова оренда — довгострокова передача машин із опцією викупу</a:t>
                      </a:r>
                      <a:endParaRPr b="0" lang="uk-UA" sz="1400" spc="-1" strike="noStrike">
                        <a:latin typeface="Arial"/>
                      </a:endParaRPr>
                    </a:p>
                  </a:txBody>
                  <a:tcPr anchor="ctr" marL="6480" marR="6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4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Прямоугольник 3"/>
          <p:cNvSpPr/>
          <p:nvPr/>
        </p:nvSpPr>
        <p:spPr>
          <a:xfrm>
            <a:off x="878400" y="1184760"/>
            <a:ext cx="9766800" cy="37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Коментарі до вибору: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МСФЗ вимагає послідовності: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після вибору методу його необхідно застосовувати постійно.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Зміна методу = зміна облікової політики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і має бути обґрунтована та розкрита у примітках.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Вибір методу повинен відповідати реальній економічній суті операцій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а не просто оптимізувати податковий результат.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✅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Порада: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Створюйте </a:t>
            </a:r>
            <a:r>
              <a:rPr b="0" i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внутрішню матрицю обраних підходів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із поясненням причин вибору — це допоможе при аудиті та уніфікації обліку в групі компаній.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Прямоугольник 3"/>
          <p:cNvSpPr/>
          <p:nvPr/>
        </p:nvSpPr>
        <p:spPr>
          <a:xfrm>
            <a:off x="631800" y="249480"/>
            <a:ext cx="9766800" cy="629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📊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Приклади для облікової політики підприємства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1. Метод амортизації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Компанія застосовує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прямолінійний метод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амортизації для всіх основних засобів, крім транспортних засобів, де використовується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виробничий метод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2. Оцінка запасів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Запаси оцінюються за принципом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FIFO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. Переоцінка проводиться, якщо чиста вартість реалізації нижча за собівартість.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3. Переоцінка основних засобів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Компанія не проводить переоцінку основних засобів і використовує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модель обліку за первісною вартістю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4. Облік оренди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Всі орендні контракти з терміном понад 12 місяців визнаються як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права користування активами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і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зобов'язання з оренди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згідно з IFRS 16.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📎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Рекомендація: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Чітко задокументуйте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обрані політики в окремому внутрішньому документі.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Регулярно оновлюйте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політики у разі змін законодавства або бізнес-моделі.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Прямоугольник 3"/>
          <p:cNvSpPr/>
          <p:nvPr/>
        </p:nvSpPr>
        <p:spPr>
          <a:xfrm>
            <a:off x="764280" y="141120"/>
            <a:ext cx="9766800" cy="618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3. Застосування професійного судження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0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📌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Якщо у стандарті: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Немає прямої відповіді або правила;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Компанія має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нестандартні господарські операції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(наприклад, нові моделі бізнесу: SaaS, хмарні сервіси, краудфандинг) —</a:t>
            </a:r>
            <a:endParaRPr b="0" lang="uk-UA" sz="1800" spc="-1" strike="noStrike">
              <a:latin typeface="Arial"/>
            </a:endParaRPr>
          </a:p>
          <a:p>
            <a:pPr>
              <a:lnSpc>
                <a:spcPct val="107000"/>
              </a:lnSpc>
              <a:spcAft>
                <a:spcPts val="799"/>
              </a:spcAft>
              <a:buNone/>
              <a:tabLst>
                <a:tab algn="l" pos="457200"/>
              </a:tabLst>
            </a:pPr>
            <a:r>
              <a:rPr b="0" lang="uk-UA" sz="1800" spc="-1" strike="noStrike">
                <a:solidFill>
                  <a:srgbClr val="000000"/>
                </a:solidFill>
                <a:latin typeface="Segoe UI Emoji"/>
                <a:ea typeface="Times New Roman"/>
              </a:rPr>
              <a:t>➡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застосовуються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загальні принципи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з </a:t>
            </a: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МСБО 8</a:t>
            </a: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а саме: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Принцип достовірного подання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Фінансова звітність має чесно, правдиво і в повному обсязі відображати економічний зміст операції чи події.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Превалювання суті над формою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Визначення облікового підходу має базуватися не лише на формальних документах, а на реальній суті й економічній сутності господарської операції.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Врахування практики інших компаній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Аналіз аналогічних випадків в індустрії або у підприємств з подібною діяльністю для забезпечення порівнянності та обґрунтованості вибору.</a:t>
            </a:r>
            <a:endParaRPr b="0" lang="uk-UA" sz="1800" spc="-1" strike="noStrike">
              <a:latin typeface="Arial"/>
            </a:endParaRPr>
          </a:p>
          <a:p>
            <a:pPr marL="343080" indent="-343080">
              <a:lnSpc>
                <a:spcPct val="107000"/>
              </a:lnSpc>
              <a:spcAft>
                <a:spcPts val="799"/>
              </a:spcAft>
              <a:buClr>
                <a:srgbClr val="000000"/>
              </a:buClr>
              <a:buFont typeface="Symbol"/>
              <a:buChar char=""/>
              <a:tabLst>
                <a:tab algn="l" pos="457200"/>
              </a:tabLst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Орієнтація на положення подібних МСФЗ</a:t>
            </a:r>
            <a:br>
              <a:rPr sz="1800"/>
            </a:br>
            <a:r>
              <a:rPr b="0" lang="uk-UA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Якщо немає прямої інструкції, можна звернутися до схожих норм у стандартах, які регулюють подібні операції або аспекти.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4290</TotalTime>
  <Application>LibreOffice/7.3.4.2$Windows_X86_64 LibreOffice_project/728fec16bd5f605073805c3c9e7c4212a0120dc5</Application>
  <AppVersion>15.0000</AppVersion>
  <Words>4317</Words>
  <Paragraphs>329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2018-10-29T22:03:03Z</dcterms:created>
  <dc:creator>User</dc:creator>
  <dc:description/>
  <dc:language>uk-UA</dc:language>
  <cp:lastModifiedBy>Halyna Solyar</cp:lastModifiedBy>
  <cp:lastPrinted>2020-02-16T11:11:24Z</cp:lastPrinted>
  <dcterms:modified xsi:type="dcterms:W3CDTF">2025-06-24T09:23:40Z</dcterms:modified>
  <cp:revision>148</cp:revision>
  <dc:subject/>
  <dc:title>Профессиональный бухгалтер    Бухгалтерский учет – Блок 2 Занятие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Широкий екран</vt:lpwstr>
  </property>
  <property fmtid="{D5CDD505-2E9C-101B-9397-08002B2CF9AE}" pid="3" name="Slides">
    <vt:i4>47</vt:i4>
  </property>
</Properties>
</file>