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png" ContentType="image/pn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62"/>
  </p:notesMasterIdLst>
  <p:sldIdLst>
    <p:sldId id="389" r:id="rId4"/>
    <p:sldId id="305" r:id="rId5"/>
    <p:sldId id="340" r:id="rId6"/>
    <p:sldId id="341" r:id="rId7"/>
    <p:sldId id="342" r:id="rId8"/>
    <p:sldId id="343" r:id="rId9"/>
    <p:sldId id="344" r:id="rId10"/>
    <p:sldId id="345" r:id="rId11"/>
    <p:sldId id="347" r:id="rId12"/>
    <p:sldId id="348" r:id="rId13"/>
    <p:sldId id="373" r:id="rId14"/>
    <p:sldId id="374" r:id="rId15"/>
    <p:sldId id="349" r:id="rId16"/>
    <p:sldId id="350" r:id="rId17"/>
    <p:sldId id="352" r:id="rId18"/>
    <p:sldId id="354" r:id="rId19"/>
    <p:sldId id="358" r:id="rId20"/>
    <p:sldId id="359" r:id="rId21"/>
    <p:sldId id="361" r:id="rId22"/>
    <p:sldId id="363" r:id="rId23"/>
    <p:sldId id="366" r:id="rId24"/>
    <p:sldId id="367" r:id="rId25"/>
    <p:sldId id="368" r:id="rId26"/>
    <p:sldId id="369" r:id="rId27"/>
    <p:sldId id="370" r:id="rId28"/>
    <p:sldId id="375" r:id="rId29"/>
    <p:sldId id="376" r:id="rId30"/>
    <p:sldId id="378" r:id="rId31"/>
    <p:sldId id="379" r:id="rId32"/>
    <p:sldId id="380" r:id="rId33"/>
    <p:sldId id="381" r:id="rId34"/>
    <p:sldId id="382" r:id="rId35"/>
    <p:sldId id="383" r:id="rId36"/>
    <p:sldId id="384" r:id="rId37"/>
    <p:sldId id="385" r:id="rId38"/>
    <p:sldId id="386" r:id="rId39"/>
    <p:sldId id="371" r:id="rId40"/>
    <p:sldId id="320" r:id="rId41"/>
    <p:sldId id="321" r:id="rId42"/>
    <p:sldId id="322" r:id="rId43"/>
    <p:sldId id="323" r:id="rId44"/>
    <p:sldId id="325" r:id="rId45"/>
    <p:sldId id="326" r:id="rId46"/>
    <p:sldId id="388" r:id="rId47"/>
    <p:sldId id="329" r:id="rId48"/>
    <p:sldId id="330" r:id="rId49"/>
    <p:sldId id="390" r:id="rId50"/>
    <p:sldId id="391" r:id="rId51"/>
    <p:sldId id="392" r:id="rId52"/>
    <p:sldId id="393" r:id="rId53"/>
    <p:sldId id="395" r:id="rId54"/>
    <p:sldId id="394" r:id="rId55"/>
    <p:sldId id="396" r:id="rId56"/>
    <p:sldId id="397" r:id="rId57"/>
    <p:sldId id="407" r:id="rId58"/>
    <p:sldId id="408" r:id="rId59"/>
    <p:sldId id="409" r:id="rId60"/>
    <p:sldId id="442" r:id="rId61"/>
  </p:sldIdLst>
  <p:sldSz cx="12192000" cy="6858000"/>
  <p:notesSz cx="6858000" cy="9144000"/>
  <p:defaultTextStyle>
    <a:defPPr>
      <a:defRPr lang="en-US"/>
    </a:defPPr>
    <a:lvl1pPr marL="0" lvl="0"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vl6pPr marL="2286000" lvl="5"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6pPr>
    <a:lvl7pPr marL="2743200" lvl="6"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7pPr>
    <a:lvl8pPr marL="3200400" lvl="7"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8pPr>
    <a:lvl9pPr marL="3657600" lvl="8"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24" userDrawn="1">
          <p15:clr>
            <a:srgbClr val="A4A3A4"/>
          </p15:clr>
        </p15:guide>
        <p15:guide id="3" orient="horz" pos="4065" userDrawn="1">
          <p15:clr>
            <a:srgbClr val="A4A3A4"/>
          </p15:clr>
        </p15:guide>
        <p15:guide id="4" orient="horz" pos="1071" userDrawn="1">
          <p15:clr>
            <a:srgbClr val="A4A3A4"/>
          </p15:clr>
        </p15:guide>
        <p15:guide id="5" pos="7356" userDrawn="1">
          <p15:clr>
            <a:srgbClr val="A4A3A4"/>
          </p15:clr>
        </p15:guide>
        <p15:guide id="6" orient="horz" pos="754" userDrawn="1">
          <p15:clr>
            <a:srgbClr val="A4A3A4"/>
          </p15:clr>
        </p15:guide>
        <p15:guide id="7" orient="horz" pos="34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245"/>
    <p:restoredTop sz="94660"/>
  </p:normalViewPr>
  <p:slideViewPr>
    <p:cSldViewPr showGuides="1">
      <p:cViewPr varScale="1">
        <p:scale>
          <a:sx n="72" d="100"/>
          <a:sy n="72" d="100"/>
        </p:scale>
        <p:origin x="1018" y="72"/>
      </p:cViewPr>
      <p:guideLst>
        <p:guide orient="horz" pos="2160"/>
        <p:guide pos="324"/>
        <p:guide orient="horz" pos="4065"/>
        <p:guide orient="horz" pos="1071"/>
        <p:guide pos="7356"/>
        <p:guide orient="horz" pos="754"/>
        <p:guide orient="horz" pos="34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5" Type="http://schemas.openxmlformats.org/officeDocument/2006/relationships/tableStyles" Target="tableStyles.xml"/><Relationship Id="rId64" Type="http://schemas.openxmlformats.org/officeDocument/2006/relationships/viewProps" Target="viewProps.xml"/><Relationship Id="rId63" Type="http://schemas.openxmlformats.org/officeDocument/2006/relationships/presProps" Target="presProps.xml"/><Relationship Id="rId62" Type="http://schemas.openxmlformats.org/officeDocument/2006/relationships/notesMaster" Target="notesMasters/notesMaster1.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uk-UA" sz="1200" b="0" i="0" u="none" strike="noStrike" kern="1200" cap="none" spc="0" normalizeH="0" baseline="0" noProof="0">
              <a:ln>
                <a:noFill/>
              </a:ln>
              <a:solidFill>
                <a:schemeClr val="tx1"/>
              </a:solidFill>
              <a:effectLst/>
              <a:uLnTx/>
              <a:uFillTx/>
              <a:latin typeface="+mn-lt"/>
              <a:ea typeface="+mn-ea"/>
              <a:cs typeface="+mn-cs"/>
            </a:endParaRPr>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marL="0" marR="0" lvl="0" indent="0" algn="r" defTabSz="457200" rtl="0" eaLnBrk="1" fontAlgn="auto" latinLnBrk="0" hangingPunct="1">
              <a:lnSpc>
                <a:spcPct val="100000"/>
              </a:lnSpc>
              <a:spcBef>
                <a:spcPts val="0"/>
              </a:spcBef>
              <a:spcAft>
                <a:spcPts val="0"/>
              </a:spcAft>
              <a:buClrTx/>
              <a:buSzTx/>
              <a:buFontTx/>
              <a:buNone/>
              <a:defRPr/>
            </a:pPr>
            <a:fld id="{09083275-57FB-4032-8AD4-1F8D9A185EE9}" type="datetimeFigureOut">
              <a:rPr kumimoji="0" lang="uk-UA" sz="1200" b="0" i="0" u="none" strike="noStrike" kern="1200" cap="none" spc="0" normalizeH="0" baseline="0" noProof="0">
                <a:ln>
                  <a:noFill/>
                </a:ln>
                <a:solidFill>
                  <a:schemeClr val="tx1"/>
                </a:solidFill>
                <a:effectLst/>
                <a:uLnTx/>
                <a:uFillTx/>
                <a:latin typeface="+mn-lt"/>
                <a:ea typeface="+mn-ea"/>
                <a:cs typeface="+mn-cs"/>
              </a:rPr>
            </a:fld>
            <a:endParaRPr kumimoji="0" lang="uk-UA" sz="1200" b="0" i="0" u="none" strike="noStrike" kern="1200" cap="none" spc="0" normalizeH="0" baseline="0" noProof="0">
              <a:ln>
                <a:noFill/>
              </a:ln>
              <a:solidFill>
                <a:schemeClr val="tx1"/>
              </a:solidFill>
              <a:effectLst/>
              <a:uLnTx/>
              <a:uFillTx/>
              <a:latin typeface="+mn-lt"/>
              <a:ea typeface="+mn-ea"/>
              <a:cs typeface="+mn-cs"/>
            </a:endParaRPr>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uk-UA" sz="1200" b="0" i="0" u="none" strike="noStrike" kern="1200" cap="none" spc="0" normalizeH="0" baseline="0" noProof="0">
              <a:ln>
                <a:noFill/>
              </a:ln>
              <a:solidFill>
                <a:schemeClr val="tx1"/>
              </a:solidFill>
              <a:effectLst/>
              <a:uLnTx/>
              <a:uFillTx/>
              <a:latin typeface="+mn-lt"/>
              <a:ea typeface="+mn-ea"/>
              <a:cs typeface="+mn-cs"/>
            </a:endParaRPr>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uk-UA" sz="1200" b="0" i="0" u="none" strike="noStrike" kern="1200" cap="none" spc="0" normalizeH="0" baseline="0" noProof="0">
                <a:ln>
                  <a:noFill/>
                </a:ln>
                <a:solidFill>
                  <a:schemeClr val="tx1"/>
                </a:solidFill>
                <a:effectLst/>
                <a:uLnTx/>
                <a:uFillTx/>
                <a:latin typeface="+mn-lt"/>
                <a:ea typeface="+mn-ea"/>
                <a:cs typeface="+mn-cs"/>
              </a:rPr>
              <a:t>Клацніть, щоб відредагувати стилі зразків тексту</a:t>
            </a:r>
            <a:endParaRPr kumimoji="0" lang="uk-UA" sz="1200" b="0" i="0" u="none" strike="noStrike" kern="1200" cap="none" spc="0" normalizeH="0" baseline="0" noProof="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uk-UA" sz="1200" b="0" i="0" u="none" strike="noStrike" kern="1200" cap="none" spc="0" normalizeH="0" baseline="0" noProof="0">
                <a:ln>
                  <a:noFill/>
                </a:ln>
                <a:solidFill>
                  <a:schemeClr val="tx1"/>
                </a:solidFill>
                <a:effectLst/>
                <a:uLnTx/>
                <a:uFillTx/>
                <a:latin typeface="+mn-lt"/>
                <a:ea typeface="+mn-ea"/>
                <a:cs typeface="+mn-cs"/>
              </a:rPr>
              <a:t>Другий рівень</a:t>
            </a:r>
            <a:endParaRPr kumimoji="0" lang="uk-UA" sz="1200" b="0" i="0" u="none" strike="noStrike" kern="1200" cap="none" spc="0" normalizeH="0" baseline="0" noProof="0">
              <a:ln>
                <a:noFill/>
              </a:ln>
              <a:solidFill>
                <a:schemeClr val="tx1"/>
              </a:solidFill>
              <a:effectLst/>
              <a:uLnTx/>
              <a:uFillTx/>
              <a:latin typeface="+mn-lt"/>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uk-UA" sz="1200" b="0" i="0" u="none" strike="noStrike" kern="1200" cap="none" spc="0" normalizeH="0" baseline="0" noProof="0">
                <a:ln>
                  <a:noFill/>
                </a:ln>
                <a:solidFill>
                  <a:schemeClr val="tx1"/>
                </a:solidFill>
                <a:effectLst/>
                <a:uLnTx/>
                <a:uFillTx/>
                <a:latin typeface="+mn-lt"/>
                <a:ea typeface="+mn-ea"/>
                <a:cs typeface="+mn-cs"/>
              </a:rPr>
              <a:t>Третій рівень</a:t>
            </a:r>
            <a:endParaRPr kumimoji="0" lang="uk-UA" sz="1200" b="0" i="0" u="none" strike="noStrike" kern="1200" cap="none" spc="0" normalizeH="0" baseline="0" noProof="0">
              <a:ln>
                <a:noFill/>
              </a:ln>
              <a:solidFill>
                <a:schemeClr val="tx1"/>
              </a:solidFill>
              <a:effectLst/>
              <a:uLnTx/>
              <a:uFillTx/>
              <a:latin typeface="+mn-lt"/>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uk-UA" sz="1200" b="0" i="0" u="none" strike="noStrike" kern="1200" cap="none" spc="0" normalizeH="0" baseline="0" noProof="0">
                <a:ln>
                  <a:noFill/>
                </a:ln>
                <a:solidFill>
                  <a:schemeClr val="tx1"/>
                </a:solidFill>
                <a:effectLst/>
                <a:uLnTx/>
                <a:uFillTx/>
                <a:latin typeface="+mn-lt"/>
                <a:ea typeface="+mn-ea"/>
                <a:cs typeface="+mn-cs"/>
              </a:rPr>
              <a:t>Четвертий рівень</a:t>
            </a:r>
            <a:endParaRPr kumimoji="0" lang="uk-UA" sz="1200" b="0" i="0" u="none" strike="noStrike" kern="1200" cap="none" spc="0" normalizeH="0" baseline="0" noProof="0">
              <a:ln>
                <a:noFill/>
              </a:ln>
              <a:solidFill>
                <a:schemeClr val="tx1"/>
              </a:solidFill>
              <a:effectLst/>
              <a:uLnTx/>
              <a:uFillTx/>
              <a:latin typeface="+mn-lt"/>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uk-UA" sz="1200" b="0" i="0" u="none" strike="noStrike" kern="1200" cap="none" spc="0" normalizeH="0" baseline="0" noProof="0">
                <a:ln>
                  <a:noFill/>
                </a:ln>
                <a:solidFill>
                  <a:schemeClr val="tx1"/>
                </a:solidFill>
                <a:effectLst/>
                <a:uLnTx/>
                <a:uFillTx/>
                <a:latin typeface="+mn-lt"/>
                <a:ea typeface="+mn-ea"/>
                <a:cs typeface="+mn-cs"/>
              </a:rPr>
              <a:t>П’ятий рівень</a:t>
            </a:r>
            <a:endParaRPr kumimoji="0" lang="uk-UA" sz="1200" b="0" i="0" u="none" strike="noStrike" kern="1200" cap="none" spc="0" normalizeH="0" baseline="0" noProof="0">
              <a:ln>
                <a:noFill/>
              </a:ln>
              <a:solidFill>
                <a:schemeClr val="tx1"/>
              </a:solidFill>
              <a:effectLst/>
              <a:uLnTx/>
              <a:uFillTx/>
              <a:latin typeface="+mn-lt"/>
              <a:ea typeface="+mn-ea"/>
              <a:cs typeface="+mn-cs"/>
            </a:endParaRPr>
          </a:p>
        </p:txBody>
      </p:sp>
      <p:sp>
        <p:nvSpPr>
          <p:cNvPr id="6" name="Місце для нижнього колонтитула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uk-UA" sz="1200" b="0" i="0" u="none" strike="noStrike" kern="1200" cap="none" spc="0" normalizeH="0" baseline="0" noProof="0">
              <a:ln>
                <a:noFill/>
              </a:ln>
              <a:solidFill>
                <a:schemeClr val="tx1"/>
              </a:solidFill>
              <a:effectLst/>
              <a:uLnTx/>
              <a:uFillTx/>
              <a:latin typeface="+mn-lt"/>
              <a:ea typeface="+mn-ea"/>
              <a:cs typeface="+mn-cs"/>
            </a:endParaRPr>
          </a:p>
        </p:txBody>
      </p:sp>
      <p:sp>
        <p:nvSpPr>
          <p:cNvPr id="7" name="Місце для номера слайда 6"/>
          <p:cNvSpPr>
            <a:spLocks noGrp="1"/>
          </p:cNvSpPr>
          <p:nvPr>
            <p:ph type="sldNum" sz="quarter" idx="5"/>
          </p:nvPr>
        </p:nvSpPr>
        <p:spPr>
          <a:xfrm>
            <a:off x="3884613" y="8685213"/>
            <a:ext cx="2971800" cy="458788"/>
          </a:xfrm>
          <a:prstGeom prst="rect">
            <a:avLst/>
          </a:prstGeom>
        </p:spPr>
        <p:txBody>
          <a:bodyPr vert="horz" lIns="91440" tIns="45720" rIns="91440" bIns="45720" rtlCol="0" anchor="b"/>
          <a:p>
            <a:pPr lvl="0" algn="r" eaLnBrk="1" fontAlgn="base" hangingPunct="1">
              <a:buNone/>
            </a:pPr>
            <a:fld id="{9A0DB2DC-4C9A-4742-B13C-FB6460FD3503}" type="slidenum">
              <a:rPr lang="uk-UA" altLang="x-none" sz="1200" strike="noStrike" noProof="1" dirty="0">
                <a:latin typeface="Calibri" panose="020F0502020204030204" pitchFamily="34" charset="0"/>
                <a:ea typeface="+mn-ea"/>
                <a:cs typeface="+mn-cs"/>
              </a:rPr>
            </a:fld>
            <a:endParaRPr lang="uk-UA" altLang="x-none" sz="1200" strike="noStrike" noProof="1"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a:lvl1pPr>
          </a:lstStyle>
          <a:p>
            <a:pPr fontAlgn="base"/>
            <a:r>
              <a:rPr lang="uk-UA" strike="noStrike" noProof="1"/>
              <a:t>Клацніть, щоб редагувати стиль зразка заголовка</a:t>
            </a:r>
            <a:endParaRPr lang="en-US" strike="noStrike" noProof="1" dirty="0"/>
          </a:p>
        </p:txBody>
      </p:sp>
      <p:sp>
        <p:nvSpPr>
          <p:cNvPr id="3" name="Subtitle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base"/>
            <a:r>
              <a:rPr lang="uk-UA" strike="noStrike" noProof="1"/>
              <a:t>Клацніть, щоб редагувати стиль зразка підзаголовка</a:t>
            </a:r>
            <a:endParaRPr lang="en-US" strike="noStrike" noProof="1" dirty="0"/>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pPr fontAlgn="base"/>
            <a:r>
              <a:rPr lang="uk-UA" strike="noStrike" noProof="1"/>
              <a:t>Клацніть, щоб редагувати стиль зразка заголовка</a:t>
            </a:r>
            <a:endParaRPr lang="en-US" strike="noStrike" noProof="1" dirty="0"/>
          </a:p>
        </p:txBody>
      </p:sp>
      <p:sp>
        <p:nvSpPr>
          <p:cNvPr id="3" name="Vertical Text Placeholder 2"/>
          <p:cNvSpPr>
            <a:spLocks noGrp="1"/>
          </p:cNvSpPr>
          <p:nvPr>
            <p:ph type="body" orient="vert" idx="1" hasCustomPrompt="1"/>
          </p:nvPr>
        </p:nvSpPr>
        <p:spPr/>
        <p:txBody>
          <a:bodyPr vert="eaVert"/>
          <a:lstStyle/>
          <a:p>
            <a:pPr lvl="0" fontAlgn="base"/>
            <a:r>
              <a:rPr lang="uk-UA" strike="noStrike" noProof="1"/>
              <a:t>Клацніть, щоб відредагувати стилі зразків тексту</a:t>
            </a:r>
            <a:endParaRPr lang="uk-UA" strike="noStrike" noProof="1"/>
          </a:p>
          <a:p>
            <a:pPr lvl="1" fontAlgn="base"/>
            <a:r>
              <a:rPr lang="uk-UA" strike="noStrike" noProof="1"/>
              <a:t>Другий рівень</a:t>
            </a:r>
            <a:endParaRPr lang="uk-UA" strike="noStrike" noProof="1"/>
          </a:p>
          <a:p>
            <a:pPr lvl="2" fontAlgn="base"/>
            <a:r>
              <a:rPr lang="uk-UA" strike="noStrike" noProof="1"/>
              <a:t>Третій рівень</a:t>
            </a:r>
            <a:endParaRPr lang="uk-UA" strike="noStrike" noProof="1"/>
          </a:p>
          <a:p>
            <a:pPr lvl="3" fontAlgn="base"/>
            <a:r>
              <a:rPr lang="uk-UA" strike="noStrike" noProof="1"/>
              <a:t>Четвертий рівень</a:t>
            </a:r>
            <a:endParaRPr lang="uk-UA" strike="noStrike" noProof="1"/>
          </a:p>
          <a:p>
            <a:pPr lvl="4" fontAlgn="base"/>
            <a:r>
              <a:rPr lang="uk-UA" strike="noStrike" noProof="1"/>
              <a:t>П’ятий рівень</a:t>
            </a:r>
            <a:endParaRPr lang="en-US" strike="noStrike" noProof="1" dirty="0"/>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8724900" y="365125"/>
            <a:ext cx="2628900" cy="5811838"/>
          </a:xfrm>
        </p:spPr>
        <p:txBody>
          <a:bodyPr vert="eaVert"/>
          <a:lstStyle/>
          <a:p>
            <a:pPr fontAlgn="base"/>
            <a:r>
              <a:rPr lang="uk-UA" strike="noStrike" noProof="1"/>
              <a:t>Клацніть, щоб редагувати стиль зразка заголовка</a:t>
            </a:r>
            <a:endParaRPr lang="en-US" strike="noStrike" noProof="1" dirty="0"/>
          </a:p>
        </p:txBody>
      </p:sp>
      <p:sp>
        <p:nvSpPr>
          <p:cNvPr id="3" name="Vertical Text Placeholder 2"/>
          <p:cNvSpPr>
            <a:spLocks noGrp="1"/>
          </p:cNvSpPr>
          <p:nvPr>
            <p:ph type="body" orient="vert" idx="1" hasCustomPrompt="1"/>
          </p:nvPr>
        </p:nvSpPr>
        <p:spPr>
          <a:xfrm>
            <a:off x="838200" y="365125"/>
            <a:ext cx="7734300" cy="5811838"/>
          </a:xfrm>
        </p:spPr>
        <p:txBody>
          <a:bodyPr vert="eaVert"/>
          <a:lstStyle/>
          <a:p>
            <a:pPr lvl="0" fontAlgn="base"/>
            <a:r>
              <a:rPr lang="uk-UA" strike="noStrike" noProof="1"/>
              <a:t>Клацніть, щоб відредагувати стилі зразків тексту</a:t>
            </a:r>
            <a:endParaRPr lang="uk-UA" strike="noStrike" noProof="1"/>
          </a:p>
          <a:p>
            <a:pPr lvl="1" fontAlgn="base"/>
            <a:r>
              <a:rPr lang="uk-UA" strike="noStrike" noProof="1"/>
              <a:t>Другий рівень</a:t>
            </a:r>
            <a:endParaRPr lang="uk-UA" strike="noStrike" noProof="1"/>
          </a:p>
          <a:p>
            <a:pPr lvl="2" fontAlgn="base"/>
            <a:r>
              <a:rPr lang="uk-UA" strike="noStrike" noProof="1"/>
              <a:t>Третій рівень</a:t>
            </a:r>
            <a:endParaRPr lang="uk-UA" strike="noStrike" noProof="1"/>
          </a:p>
          <a:p>
            <a:pPr lvl="3" fontAlgn="base"/>
            <a:r>
              <a:rPr lang="uk-UA" strike="noStrike" noProof="1"/>
              <a:t>Четвертий рівень</a:t>
            </a:r>
            <a:endParaRPr lang="uk-UA" strike="noStrike" noProof="1"/>
          </a:p>
          <a:p>
            <a:pPr lvl="4" fontAlgn="base"/>
            <a:r>
              <a:rPr lang="uk-UA" strike="noStrike" noProof="1"/>
              <a:t>П’ятий рівень</a:t>
            </a:r>
            <a:endParaRPr lang="en-US" strike="noStrike" noProof="1" dirty="0"/>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a:lvl1pPr>
          </a:lstStyle>
          <a:p>
            <a:pPr fontAlgn="base"/>
            <a:r>
              <a:rPr lang="uk-UA" strike="noStrike" noProof="1"/>
              <a:t>Клацніть, щоб редагувати стиль зразка заголовка</a:t>
            </a:r>
            <a:endParaRPr lang="en-US" strike="noStrike" noProof="1" dirty="0"/>
          </a:p>
        </p:txBody>
      </p:sp>
      <p:sp>
        <p:nvSpPr>
          <p:cNvPr id="3" name="Subtitle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base"/>
            <a:r>
              <a:rPr lang="uk-UA" strike="noStrike" noProof="1"/>
              <a:t>Клацніть, щоб редагувати стиль зразка підзаголовка</a:t>
            </a:r>
            <a:endParaRPr lang="en-US" strike="noStrike" noProof="1" dirty="0"/>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pPr fontAlgn="base"/>
            <a:r>
              <a:rPr lang="uk-UA" strike="noStrike" noProof="1"/>
              <a:t>Клацніть, щоб редагувати стиль зразка заголовка</a:t>
            </a:r>
            <a:endParaRPr lang="en-US" strike="noStrike" noProof="1" dirty="0"/>
          </a:p>
        </p:txBody>
      </p:sp>
      <p:sp>
        <p:nvSpPr>
          <p:cNvPr id="3" name="Content Placeholder 2"/>
          <p:cNvSpPr>
            <a:spLocks noGrp="1"/>
          </p:cNvSpPr>
          <p:nvPr>
            <p:ph idx="1" hasCustomPrompt="1"/>
          </p:nvPr>
        </p:nvSpPr>
        <p:spPr/>
        <p:txBody>
          <a:bodyPr/>
          <a:lstStyle/>
          <a:p>
            <a:pPr lvl="0" fontAlgn="base"/>
            <a:r>
              <a:rPr lang="uk-UA" strike="noStrike" noProof="1"/>
              <a:t>Клацніть, щоб відредагувати стилі зразків тексту</a:t>
            </a:r>
            <a:endParaRPr lang="uk-UA" strike="noStrike" noProof="1"/>
          </a:p>
          <a:p>
            <a:pPr lvl="1" fontAlgn="base"/>
            <a:r>
              <a:rPr lang="uk-UA" strike="noStrike" noProof="1"/>
              <a:t>Другий рівень</a:t>
            </a:r>
            <a:endParaRPr lang="uk-UA" strike="noStrike" noProof="1"/>
          </a:p>
          <a:p>
            <a:pPr lvl="2" fontAlgn="base"/>
            <a:r>
              <a:rPr lang="uk-UA" strike="noStrike" noProof="1"/>
              <a:t>Третій рівень</a:t>
            </a:r>
            <a:endParaRPr lang="uk-UA" strike="noStrike" noProof="1"/>
          </a:p>
          <a:p>
            <a:pPr lvl="3" fontAlgn="base"/>
            <a:r>
              <a:rPr lang="uk-UA" strike="noStrike" noProof="1"/>
              <a:t>Четвертий рівень</a:t>
            </a:r>
            <a:endParaRPr lang="uk-UA" strike="noStrike" noProof="1"/>
          </a:p>
          <a:p>
            <a:pPr lvl="4" fontAlgn="base"/>
            <a:r>
              <a:rPr lang="uk-UA" strike="noStrike" noProof="1"/>
              <a:t>П’ятий рівень</a:t>
            </a:r>
            <a:endParaRPr lang="en-US" strike="noStrike" noProof="1" dirty="0"/>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1850" y="1709738"/>
            <a:ext cx="10515600" cy="2852737"/>
          </a:xfrm>
        </p:spPr>
        <p:txBody>
          <a:bodyPr anchor="b"/>
          <a:lstStyle>
            <a:lvl1pPr>
              <a:defRPr sz="6000"/>
            </a:lvl1pPr>
          </a:lstStyle>
          <a:p>
            <a:pPr fontAlgn="base"/>
            <a:r>
              <a:rPr lang="uk-UA" strike="noStrike" noProof="1"/>
              <a:t>Клацніть, щоб редагувати стиль зразка заголовка</a:t>
            </a:r>
            <a:endParaRPr lang="en-US" strike="noStrike" noProof="1" dirty="0"/>
          </a:p>
        </p:txBody>
      </p:sp>
      <p:sp>
        <p:nvSpPr>
          <p:cNvPr id="3" name="Text Placeholder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base"/>
            <a:r>
              <a:rPr lang="uk-UA" strike="noStrike" noProof="1"/>
              <a:t>Клацніть, щоб відредагувати стилі зразків тексту</a:t>
            </a:r>
            <a:endParaRPr lang="uk-UA" strike="noStrike" noProof="1"/>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pPr fontAlgn="base"/>
            <a:r>
              <a:rPr lang="uk-UA" strike="noStrike" noProof="1"/>
              <a:t>Клацніть, щоб редагувати стиль зразка заголовка</a:t>
            </a:r>
            <a:endParaRPr lang="en-US" strike="noStrike" noProof="1" dirty="0"/>
          </a:p>
        </p:txBody>
      </p:sp>
      <p:sp>
        <p:nvSpPr>
          <p:cNvPr id="3" name="Content Placeholder 2"/>
          <p:cNvSpPr>
            <a:spLocks noGrp="1"/>
          </p:cNvSpPr>
          <p:nvPr>
            <p:ph sz="half" idx="1" hasCustomPrompt="1"/>
          </p:nvPr>
        </p:nvSpPr>
        <p:spPr>
          <a:xfrm>
            <a:off x="838200" y="1825625"/>
            <a:ext cx="5181600" cy="4351338"/>
          </a:xfrm>
        </p:spPr>
        <p:txBody>
          <a:bodyPr/>
          <a:lstStyle/>
          <a:p>
            <a:pPr lvl="0" fontAlgn="base"/>
            <a:r>
              <a:rPr lang="uk-UA" strike="noStrike" noProof="1"/>
              <a:t>Клацніть, щоб відредагувати стилі зразків тексту</a:t>
            </a:r>
            <a:endParaRPr lang="uk-UA" strike="noStrike" noProof="1"/>
          </a:p>
          <a:p>
            <a:pPr lvl="1" fontAlgn="base"/>
            <a:r>
              <a:rPr lang="uk-UA" strike="noStrike" noProof="1"/>
              <a:t>Другий рівень</a:t>
            </a:r>
            <a:endParaRPr lang="uk-UA" strike="noStrike" noProof="1"/>
          </a:p>
          <a:p>
            <a:pPr lvl="2" fontAlgn="base"/>
            <a:r>
              <a:rPr lang="uk-UA" strike="noStrike" noProof="1"/>
              <a:t>Третій рівень</a:t>
            </a:r>
            <a:endParaRPr lang="uk-UA" strike="noStrike" noProof="1"/>
          </a:p>
          <a:p>
            <a:pPr lvl="3" fontAlgn="base"/>
            <a:r>
              <a:rPr lang="uk-UA" strike="noStrike" noProof="1"/>
              <a:t>Четвертий рівень</a:t>
            </a:r>
            <a:endParaRPr lang="uk-UA" strike="noStrike" noProof="1"/>
          </a:p>
          <a:p>
            <a:pPr lvl="4" fontAlgn="base"/>
            <a:r>
              <a:rPr lang="uk-UA" strike="noStrike" noProof="1"/>
              <a:t>П’ятий рівень</a:t>
            </a:r>
            <a:endParaRPr lang="en-US" strike="noStrike" noProof="1" dirty="0"/>
          </a:p>
        </p:txBody>
      </p:sp>
      <p:sp>
        <p:nvSpPr>
          <p:cNvPr id="4" name="Content Placeholder 3"/>
          <p:cNvSpPr>
            <a:spLocks noGrp="1"/>
          </p:cNvSpPr>
          <p:nvPr>
            <p:ph sz="half" idx="2" hasCustomPrompt="1"/>
          </p:nvPr>
        </p:nvSpPr>
        <p:spPr>
          <a:xfrm>
            <a:off x="6172200" y="1825625"/>
            <a:ext cx="5181600" cy="4351338"/>
          </a:xfrm>
        </p:spPr>
        <p:txBody>
          <a:bodyPr/>
          <a:lstStyle/>
          <a:p>
            <a:pPr lvl="0" fontAlgn="base"/>
            <a:r>
              <a:rPr lang="uk-UA" strike="noStrike" noProof="1"/>
              <a:t>Клацніть, щоб відредагувати стилі зразків тексту</a:t>
            </a:r>
            <a:endParaRPr lang="uk-UA" strike="noStrike" noProof="1"/>
          </a:p>
          <a:p>
            <a:pPr lvl="1" fontAlgn="base"/>
            <a:r>
              <a:rPr lang="uk-UA" strike="noStrike" noProof="1"/>
              <a:t>Другий рівень</a:t>
            </a:r>
            <a:endParaRPr lang="uk-UA" strike="noStrike" noProof="1"/>
          </a:p>
          <a:p>
            <a:pPr lvl="2" fontAlgn="base"/>
            <a:r>
              <a:rPr lang="uk-UA" strike="noStrike" noProof="1"/>
              <a:t>Третій рівень</a:t>
            </a:r>
            <a:endParaRPr lang="uk-UA" strike="noStrike" noProof="1"/>
          </a:p>
          <a:p>
            <a:pPr lvl="3" fontAlgn="base"/>
            <a:r>
              <a:rPr lang="uk-UA" strike="noStrike" noProof="1"/>
              <a:t>Четвертий рівень</a:t>
            </a:r>
            <a:endParaRPr lang="uk-UA" strike="noStrike" noProof="1"/>
          </a:p>
          <a:p>
            <a:pPr lvl="4" fontAlgn="base"/>
            <a:r>
              <a:rPr lang="uk-UA" strike="noStrike" noProof="1"/>
              <a:t>П’ятий рівень</a:t>
            </a:r>
            <a:endParaRPr lang="en-US" strike="noStrike" noProof="1" dirty="0"/>
          </a:p>
        </p:txBody>
      </p:sp>
      <p:sp>
        <p:nvSpPr>
          <p:cNvPr id="5" name="Date Placeholder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365125"/>
            <a:ext cx="10515600" cy="1325563"/>
          </a:xfrm>
        </p:spPr>
        <p:txBody>
          <a:bodyPr/>
          <a:lstStyle/>
          <a:p>
            <a:pPr fontAlgn="base"/>
            <a:r>
              <a:rPr lang="uk-UA" strike="noStrike" noProof="1"/>
              <a:t>Клацніть, щоб редагувати стиль зразка заголовка</a:t>
            </a:r>
            <a:endParaRPr lang="en-US" strike="noStrike" noProof="1" dirty="0"/>
          </a:p>
        </p:txBody>
      </p:sp>
      <p:sp>
        <p:nvSpPr>
          <p:cNvPr id="3" name="Text Placeholder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uk-UA" strike="noStrike" noProof="1"/>
              <a:t>Клацніть, щоб відредагувати стилі зразків тексту</a:t>
            </a:r>
            <a:endParaRPr lang="uk-UA" strike="noStrike" noProof="1"/>
          </a:p>
        </p:txBody>
      </p:sp>
      <p:sp>
        <p:nvSpPr>
          <p:cNvPr id="4" name="Content Placeholder 3"/>
          <p:cNvSpPr>
            <a:spLocks noGrp="1"/>
          </p:cNvSpPr>
          <p:nvPr>
            <p:ph sz="half" idx="2" hasCustomPrompt="1"/>
          </p:nvPr>
        </p:nvSpPr>
        <p:spPr>
          <a:xfrm>
            <a:off x="839788" y="2505075"/>
            <a:ext cx="5157787" cy="3684588"/>
          </a:xfrm>
        </p:spPr>
        <p:txBody>
          <a:bodyPr/>
          <a:lstStyle/>
          <a:p>
            <a:pPr lvl="0" fontAlgn="base"/>
            <a:r>
              <a:rPr lang="uk-UA" strike="noStrike" noProof="1"/>
              <a:t>Клацніть, щоб відредагувати стилі зразків тексту</a:t>
            </a:r>
            <a:endParaRPr lang="uk-UA" strike="noStrike" noProof="1"/>
          </a:p>
          <a:p>
            <a:pPr lvl="1" fontAlgn="base"/>
            <a:r>
              <a:rPr lang="uk-UA" strike="noStrike" noProof="1"/>
              <a:t>Другий рівень</a:t>
            </a:r>
            <a:endParaRPr lang="uk-UA" strike="noStrike" noProof="1"/>
          </a:p>
          <a:p>
            <a:pPr lvl="2" fontAlgn="base"/>
            <a:r>
              <a:rPr lang="uk-UA" strike="noStrike" noProof="1"/>
              <a:t>Третій рівень</a:t>
            </a:r>
            <a:endParaRPr lang="uk-UA" strike="noStrike" noProof="1"/>
          </a:p>
          <a:p>
            <a:pPr lvl="3" fontAlgn="base"/>
            <a:r>
              <a:rPr lang="uk-UA" strike="noStrike" noProof="1"/>
              <a:t>Четвертий рівень</a:t>
            </a:r>
            <a:endParaRPr lang="uk-UA" strike="noStrike" noProof="1"/>
          </a:p>
          <a:p>
            <a:pPr lvl="4" fontAlgn="base"/>
            <a:r>
              <a:rPr lang="uk-UA" strike="noStrike" noProof="1"/>
              <a:t>П’ятий рівень</a:t>
            </a:r>
            <a:endParaRPr lang="en-US" strike="noStrike" noProof="1" dirty="0"/>
          </a:p>
        </p:txBody>
      </p:sp>
      <p:sp>
        <p:nvSpPr>
          <p:cNvPr id="5" name="Text Placeholder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uk-UA" strike="noStrike" noProof="1"/>
              <a:t>Клацніть, щоб відредагувати стилі зразків тексту</a:t>
            </a:r>
            <a:endParaRPr lang="uk-UA" strike="noStrike" noProof="1"/>
          </a:p>
        </p:txBody>
      </p:sp>
      <p:sp>
        <p:nvSpPr>
          <p:cNvPr id="6" name="Content Placeholder 5"/>
          <p:cNvSpPr>
            <a:spLocks noGrp="1"/>
          </p:cNvSpPr>
          <p:nvPr>
            <p:ph sz="quarter" idx="4" hasCustomPrompt="1"/>
          </p:nvPr>
        </p:nvSpPr>
        <p:spPr>
          <a:xfrm>
            <a:off x="6172200" y="2505075"/>
            <a:ext cx="5183188" cy="3684588"/>
          </a:xfrm>
        </p:spPr>
        <p:txBody>
          <a:bodyPr/>
          <a:lstStyle/>
          <a:p>
            <a:pPr lvl="0" fontAlgn="base"/>
            <a:r>
              <a:rPr lang="uk-UA" strike="noStrike" noProof="1"/>
              <a:t>Клацніть, щоб відредагувати стилі зразків тексту</a:t>
            </a:r>
            <a:endParaRPr lang="uk-UA" strike="noStrike" noProof="1"/>
          </a:p>
          <a:p>
            <a:pPr lvl="1" fontAlgn="base"/>
            <a:r>
              <a:rPr lang="uk-UA" strike="noStrike" noProof="1"/>
              <a:t>Другий рівень</a:t>
            </a:r>
            <a:endParaRPr lang="uk-UA" strike="noStrike" noProof="1"/>
          </a:p>
          <a:p>
            <a:pPr lvl="2" fontAlgn="base"/>
            <a:r>
              <a:rPr lang="uk-UA" strike="noStrike" noProof="1"/>
              <a:t>Третій рівень</a:t>
            </a:r>
            <a:endParaRPr lang="uk-UA" strike="noStrike" noProof="1"/>
          </a:p>
          <a:p>
            <a:pPr lvl="3" fontAlgn="base"/>
            <a:r>
              <a:rPr lang="uk-UA" strike="noStrike" noProof="1"/>
              <a:t>Четвертий рівень</a:t>
            </a:r>
            <a:endParaRPr lang="uk-UA" strike="noStrike" noProof="1"/>
          </a:p>
          <a:p>
            <a:pPr lvl="4" fontAlgn="base"/>
            <a:r>
              <a:rPr lang="uk-UA" strike="noStrike" noProof="1"/>
              <a:t>П’ятий рівень</a:t>
            </a:r>
            <a:endParaRPr lang="en-US" strike="noStrike" noProof="1" dirty="0"/>
          </a:p>
        </p:txBody>
      </p:sp>
      <p:sp>
        <p:nvSpPr>
          <p:cNvPr id="7" name="Date Placeholder 6"/>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Footer Placeholder 7"/>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pPr fontAlgn="base"/>
            <a:r>
              <a:rPr lang="uk-UA" strike="noStrike" noProof="1"/>
              <a:t>Клацніть, щоб редагувати стиль зразка заголовка</a:t>
            </a:r>
            <a:endParaRPr lang="en-US" strike="noStrike" noProof="1" dirty="0"/>
          </a:p>
        </p:txBody>
      </p:sp>
      <p:sp>
        <p:nvSpPr>
          <p:cNvPr id="3" name="Date Placeholder 2"/>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Footer Placeholder 3"/>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Footer Placeholder 2"/>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457200"/>
            <a:ext cx="3932237" cy="1600200"/>
          </a:xfrm>
        </p:spPr>
        <p:txBody>
          <a:bodyPr anchor="b"/>
          <a:lstStyle>
            <a:lvl1pPr>
              <a:defRPr sz="3200"/>
            </a:lvl1pPr>
          </a:lstStyle>
          <a:p>
            <a:pPr fontAlgn="base"/>
            <a:r>
              <a:rPr lang="uk-UA" strike="noStrike" noProof="1"/>
              <a:t>Клацніть, щоб редагувати стиль зразка заголовка</a:t>
            </a:r>
            <a:endParaRPr lang="en-US" strike="noStrike" noProof="1" dirty="0"/>
          </a:p>
        </p:txBody>
      </p:sp>
      <p:sp>
        <p:nvSpPr>
          <p:cNvPr id="3" name="Content Placeholder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uk-UA" strike="noStrike" noProof="1"/>
              <a:t>Клацніть, щоб відредагувати стилі зразків тексту</a:t>
            </a:r>
            <a:endParaRPr lang="uk-UA" strike="noStrike" noProof="1"/>
          </a:p>
          <a:p>
            <a:pPr lvl="1" fontAlgn="base"/>
            <a:r>
              <a:rPr lang="uk-UA" strike="noStrike" noProof="1"/>
              <a:t>Другий рівень</a:t>
            </a:r>
            <a:endParaRPr lang="uk-UA" strike="noStrike" noProof="1"/>
          </a:p>
          <a:p>
            <a:pPr lvl="2" fontAlgn="base"/>
            <a:r>
              <a:rPr lang="uk-UA" strike="noStrike" noProof="1"/>
              <a:t>Третій рівень</a:t>
            </a:r>
            <a:endParaRPr lang="uk-UA" strike="noStrike" noProof="1"/>
          </a:p>
          <a:p>
            <a:pPr lvl="3" fontAlgn="base"/>
            <a:r>
              <a:rPr lang="uk-UA" strike="noStrike" noProof="1"/>
              <a:t>Четвертий рівень</a:t>
            </a:r>
            <a:endParaRPr lang="uk-UA" strike="noStrike" noProof="1"/>
          </a:p>
          <a:p>
            <a:pPr lvl="4" fontAlgn="base"/>
            <a:r>
              <a:rPr lang="uk-UA" strike="noStrike" noProof="1"/>
              <a:t>П’ятий рівень</a:t>
            </a:r>
            <a:endParaRPr lang="en-US" strike="noStrike" noProof="1"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base"/>
            <a:r>
              <a:rPr lang="uk-UA" strike="noStrike" noProof="1"/>
              <a:t>Клацніть, щоб відредагувати стилі зразків тексту</a:t>
            </a:r>
            <a:endParaRPr lang="uk-UA" strike="noStrike" noProof="1"/>
          </a:p>
        </p:txBody>
      </p:sp>
      <p:sp>
        <p:nvSpPr>
          <p:cNvPr id="5" name="Date Placeholder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pPr fontAlgn="base"/>
            <a:r>
              <a:rPr lang="uk-UA" strike="noStrike" noProof="1"/>
              <a:t>Клацніть, щоб редагувати стиль зразка заголовка</a:t>
            </a:r>
            <a:endParaRPr lang="en-US" strike="noStrike" noProof="1" dirty="0"/>
          </a:p>
        </p:txBody>
      </p:sp>
      <p:sp>
        <p:nvSpPr>
          <p:cNvPr id="3" name="Content Placeholder 2"/>
          <p:cNvSpPr>
            <a:spLocks noGrp="1"/>
          </p:cNvSpPr>
          <p:nvPr>
            <p:ph idx="1" hasCustomPrompt="1"/>
          </p:nvPr>
        </p:nvSpPr>
        <p:spPr/>
        <p:txBody>
          <a:bodyPr/>
          <a:lstStyle/>
          <a:p>
            <a:pPr lvl="0" fontAlgn="base"/>
            <a:r>
              <a:rPr lang="uk-UA" strike="noStrike" noProof="1"/>
              <a:t>Клацніть, щоб відредагувати стилі зразків тексту</a:t>
            </a:r>
            <a:endParaRPr lang="uk-UA" strike="noStrike" noProof="1"/>
          </a:p>
          <a:p>
            <a:pPr lvl="1" fontAlgn="base"/>
            <a:r>
              <a:rPr lang="uk-UA" strike="noStrike" noProof="1"/>
              <a:t>Другий рівень</a:t>
            </a:r>
            <a:endParaRPr lang="uk-UA" strike="noStrike" noProof="1"/>
          </a:p>
          <a:p>
            <a:pPr lvl="2" fontAlgn="base"/>
            <a:r>
              <a:rPr lang="uk-UA" strike="noStrike" noProof="1"/>
              <a:t>Третій рівень</a:t>
            </a:r>
            <a:endParaRPr lang="uk-UA" strike="noStrike" noProof="1"/>
          </a:p>
          <a:p>
            <a:pPr lvl="3" fontAlgn="base"/>
            <a:r>
              <a:rPr lang="uk-UA" strike="noStrike" noProof="1"/>
              <a:t>Четвертий рівень</a:t>
            </a:r>
            <a:endParaRPr lang="uk-UA" strike="noStrike" noProof="1"/>
          </a:p>
          <a:p>
            <a:pPr lvl="4" fontAlgn="base"/>
            <a:r>
              <a:rPr lang="uk-UA" strike="noStrike" noProof="1"/>
              <a:t>П’ятий рівень</a:t>
            </a:r>
            <a:endParaRPr lang="en-US" strike="noStrike" noProof="1" dirty="0"/>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457200"/>
            <a:ext cx="3932237" cy="1600200"/>
          </a:xfrm>
        </p:spPr>
        <p:txBody>
          <a:bodyPr anchor="b"/>
          <a:lstStyle>
            <a:lvl1pPr>
              <a:defRPr sz="3200"/>
            </a:lvl1pPr>
          </a:lstStyle>
          <a:p>
            <a:pPr fontAlgn="base"/>
            <a:r>
              <a:rPr lang="uk-UA" strike="noStrike" noProof="1"/>
              <a:t>Клацніть, щоб редагувати стиль зразка заголовка</a:t>
            </a:r>
            <a:endParaRPr lang="en-US" strike="noStrike" noProof="1" dirty="0"/>
          </a:p>
        </p:txBody>
      </p:sp>
      <p:sp>
        <p:nvSpPr>
          <p:cNvPr id="3" name="Picture Placeholder 2"/>
          <p:cNvSpPr>
            <a:spLocks noGrp="1" noChangeAspect="1"/>
          </p:cNvSpPr>
          <p:nvPr>
            <p:ph type="pic" idx="1" hasCustomPrompt="1"/>
          </p:nvPr>
        </p:nvSpPr>
        <p:spPr>
          <a:xfrm>
            <a:off x="5183188" y="987425"/>
            <a:ext cx="6172200" cy="4873625"/>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r>
              <a:rPr kumimoji="0" lang="uk-UA" sz="3200" b="0" i="0" u="none" strike="noStrike" kern="1200" cap="none" spc="0" normalizeH="0" baseline="0" noProof="0">
                <a:ln>
                  <a:noFill/>
                </a:ln>
                <a:solidFill>
                  <a:schemeClr val="tx1"/>
                </a:solidFill>
                <a:effectLst/>
                <a:uLnTx/>
                <a:uFillTx/>
                <a:latin typeface="+mn-lt"/>
                <a:ea typeface="+mn-ea"/>
                <a:cs typeface="+mn-cs"/>
              </a:rPr>
              <a:t>Клацніть піктограму, щоб додати зображення</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base"/>
            <a:r>
              <a:rPr lang="uk-UA" strike="noStrike" noProof="1"/>
              <a:t>Клацніть, щоб відредагувати стилі зразків тексту</a:t>
            </a:r>
            <a:endParaRPr lang="uk-UA" strike="noStrike" noProof="1"/>
          </a:p>
        </p:txBody>
      </p:sp>
      <p:sp>
        <p:nvSpPr>
          <p:cNvPr id="5" name="Date Placeholder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pPr fontAlgn="base"/>
            <a:r>
              <a:rPr lang="uk-UA" strike="noStrike" noProof="1"/>
              <a:t>Клацніть, щоб редагувати стиль зразка заголовка</a:t>
            </a:r>
            <a:endParaRPr lang="en-US" strike="noStrike" noProof="1" dirty="0"/>
          </a:p>
        </p:txBody>
      </p:sp>
      <p:sp>
        <p:nvSpPr>
          <p:cNvPr id="3" name="Vertical Text Placeholder 2"/>
          <p:cNvSpPr>
            <a:spLocks noGrp="1"/>
          </p:cNvSpPr>
          <p:nvPr>
            <p:ph type="body" orient="vert" idx="1" hasCustomPrompt="1"/>
          </p:nvPr>
        </p:nvSpPr>
        <p:spPr/>
        <p:txBody>
          <a:bodyPr vert="eaVert"/>
          <a:lstStyle/>
          <a:p>
            <a:pPr lvl="0" fontAlgn="base"/>
            <a:r>
              <a:rPr lang="uk-UA" strike="noStrike" noProof="1"/>
              <a:t>Клацніть, щоб відредагувати стилі зразків тексту</a:t>
            </a:r>
            <a:endParaRPr lang="uk-UA" strike="noStrike" noProof="1"/>
          </a:p>
          <a:p>
            <a:pPr lvl="1" fontAlgn="base"/>
            <a:r>
              <a:rPr lang="uk-UA" strike="noStrike" noProof="1"/>
              <a:t>Другий рівень</a:t>
            </a:r>
            <a:endParaRPr lang="uk-UA" strike="noStrike" noProof="1"/>
          </a:p>
          <a:p>
            <a:pPr lvl="2" fontAlgn="base"/>
            <a:r>
              <a:rPr lang="uk-UA" strike="noStrike" noProof="1"/>
              <a:t>Третій рівень</a:t>
            </a:r>
            <a:endParaRPr lang="uk-UA" strike="noStrike" noProof="1"/>
          </a:p>
          <a:p>
            <a:pPr lvl="3" fontAlgn="base"/>
            <a:r>
              <a:rPr lang="uk-UA" strike="noStrike" noProof="1"/>
              <a:t>Четвертий рівень</a:t>
            </a:r>
            <a:endParaRPr lang="uk-UA" strike="noStrike" noProof="1"/>
          </a:p>
          <a:p>
            <a:pPr lvl="4" fontAlgn="base"/>
            <a:r>
              <a:rPr lang="uk-UA" strike="noStrike" noProof="1"/>
              <a:t>П’ятий рівень</a:t>
            </a:r>
            <a:endParaRPr lang="en-US" strike="noStrike" noProof="1" dirty="0"/>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8724900" y="365125"/>
            <a:ext cx="2628900" cy="5811838"/>
          </a:xfrm>
        </p:spPr>
        <p:txBody>
          <a:bodyPr vert="eaVert"/>
          <a:lstStyle/>
          <a:p>
            <a:pPr fontAlgn="base"/>
            <a:r>
              <a:rPr lang="uk-UA" strike="noStrike" noProof="1"/>
              <a:t>Клацніть, щоб редагувати стиль зразка заголовка</a:t>
            </a:r>
            <a:endParaRPr lang="en-US" strike="noStrike" noProof="1" dirty="0"/>
          </a:p>
        </p:txBody>
      </p:sp>
      <p:sp>
        <p:nvSpPr>
          <p:cNvPr id="3" name="Vertical Text Placeholder 2"/>
          <p:cNvSpPr>
            <a:spLocks noGrp="1"/>
          </p:cNvSpPr>
          <p:nvPr>
            <p:ph type="body" orient="vert" idx="1" hasCustomPrompt="1"/>
          </p:nvPr>
        </p:nvSpPr>
        <p:spPr>
          <a:xfrm>
            <a:off x="838200" y="365125"/>
            <a:ext cx="7734300" cy="5811838"/>
          </a:xfrm>
        </p:spPr>
        <p:txBody>
          <a:bodyPr vert="eaVert"/>
          <a:lstStyle/>
          <a:p>
            <a:pPr lvl="0" fontAlgn="base"/>
            <a:r>
              <a:rPr lang="uk-UA" strike="noStrike" noProof="1"/>
              <a:t>Клацніть, щоб відредагувати стилі зразків тексту</a:t>
            </a:r>
            <a:endParaRPr lang="uk-UA" strike="noStrike" noProof="1"/>
          </a:p>
          <a:p>
            <a:pPr lvl="1" fontAlgn="base"/>
            <a:r>
              <a:rPr lang="uk-UA" strike="noStrike" noProof="1"/>
              <a:t>Другий рівень</a:t>
            </a:r>
            <a:endParaRPr lang="uk-UA" strike="noStrike" noProof="1"/>
          </a:p>
          <a:p>
            <a:pPr lvl="2" fontAlgn="base"/>
            <a:r>
              <a:rPr lang="uk-UA" strike="noStrike" noProof="1"/>
              <a:t>Третій рівень</a:t>
            </a:r>
            <a:endParaRPr lang="uk-UA" strike="noStrike" noProof="1"/>
          </a:p>
          <a:p>
            <a:pPr lvl="3" fontAlgn="base"/>
            <a:r>
              <a:rPr lang="uk-UA" strike="noStrike" noProof="1"/>
              <a:t>Четвертий рівень</a:t>
            </a:r>
            <a:endParaRPr lang="uk-UA" strike="noStrike" noProof="1"/>
          </a:p>
          <a:p>
            <a:pPr lvl="4" fontAlgn="base"/>
            <a:r>
              <a:rPr lang="uk-UA" strike="noStrike" noProof="1"/>
              <a:t>П’ятий рівень</a:t>
            </a:r>
            <a:endParaRPr lang="en-US" strike="noStrike" noProof="1" dirty="0"/>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1850" y="1709738"/>
            <a:ext cx="10515600" cy="2852737"/>
          </a:xfrm>
        </p:spPr>
        <p:txBody>
          <a:bodyPr anchor="b"/>
          <a:lstStyle>
            <a:lvl1pPr>
              <a:defRPr sz="6000"/>
            </a:lvl1pPr>
          </a:lstStyle>
          <a:p>
            <a:pPr fontAlgn="base"/>
            <a:r>
              <a:rPr lang="uk-UA" strike="noStrike" noProof="1"/>
              <a:t>Клацніть, щоб редагувати стиль зразка заголовка</a:t>
            </a:r>
            <a:endParaRPr lang="en-US" strike="noStrike" noProof="1" dirty="0"/>
          </a:p>
        </p:txBody>
      </p:sp>
      <p:sp>
        <p:nvSpPr>
          <p:cNvPr id="3" name="Text Placeholder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base"/>
            <a:r>
              <a:rPr lang="uk-UA" strike="noStrike" noProof="1"/>
              <a:t>Клацніть, щоб відредагувати стилі зразків тексту</a:t>
            </a:r>
            <a:endParaRPr lang="uk-UA" strike="noStrike" noProof="1"/>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pPr fontAlgn="base"/>
            <a:r>
              <a:rPr lang="uk-UA" strike="noStrike" noProof="1"/>
              <a:t>Клацніть, щоб редагувати стиль зразка заголовка</a:t>
            </a:r>
            <a:endParaRPr lang="en-US" strike="noStrike" noProof="1" dirty="0"/>
          </a:p>
        </p:txBody>
      </p:sp>
      <p:sp>
        <p:nvSpPr>
          <p:cNvPr id="3" name="Content Placeholder 2"/>
          <p:cNvSpPr>
            <a:spLocks noGrp="1"/>
          </p:cNvSpPr>
          <p:nvPr>
            <p:ph sz="half" idx="1" hasCustomPrompt="1"/>
          </p:nvPr>
        </p:nvSpPr>
        <p:spPr>
          <a:xfrm>
            <a:off x="838200" y="1825625"/>
            <a:ext cx="5181600" cy="4351338"/>
          </a:xfrm>
        </p:spPr>
        <p:txBody>
          <a:bodyPr/>
          <a:lstStyle/>
          <a:p>
            <a:pPr lvl="0" fontAlgn="base"/>
            <a:r>
              <a:rPr lang="uk-UA" strike="noStrike" noProof="1"/>
              <a:t>Клацніть, щоб відредагувати стилі зразків тексту</a:t>
            </a:r>
            <a:endParaRPr lang="uk-UA" strike="noStrike" noProof="1"/>
          </a:p>
          <a:p>
            <a:pPr lvl="1" fontAlgn="base"/>
            <a:r>
              <a:rPr lang="uk-UA" strike="noStrike" noProof="1"/>
              <a:t>Другий рівень</a:t>
            </a:r>
            <a:endParaRPr lang="uk-UA" strike="noStrike" noProof="1"/>
          </a:p>
          <a:p>
            <a:pPr lvl="2" fontAlgn="base"/>
            <a:r>
              <a:rPr lang="uk-UA" strike="noStrike" noProof="1"/>
              <a:t>Третій рівень</a:t>
            </a:r>
            <a:endParaRPr lang="uk-UA" strike="noStrike" noProof="1"/>
          </a:p>
          <a:p>
            <a:pPr lvl="3" fontAlgn="base"/>
            <a:r>
              <a:rPr lang="uk-UA" strike="noStrike" noProof="1"/>
              <a:t>Четвертий рівень</a:t>
            </a:r>
            <a:endParaRPr lang="uk-UA" strike="noStrike" noProof="1"/>
          </a:p>
          <a:p>
            <a:pPr lvl="4" fontAlgn="base"/>
            <a:r>
              <a:rPr lang="uk-UA" strike="noStrike" noProof="1"/>
              <a:t>П’ятий рівень</a:t>
            </a:r>
            <a:endParaRPr lang="en-US" strike="noStrike" noProof="1" dirty="0"/>
          </a:p>
        </p:txBody>
      </p:sp>
      <p:sp>
        <p:nvSpPr>
          <p:cNvPr id="4" name="Content Placeholder 3"/>
          <p:cNvSpPr>
            <a:spLocks noGrp="1"/>
          </p:cNvSpPr>
          <p:nvPr>
            <p:ph sz="half" idx="2" hasCustomPrompt="1"/>
          </p:nvPr>
        </p:nvSpPr>
        <p:spPr>
          <a:xfrm>
            <a:off x="6172200" y="1825625"/>
            <a:ext cx="5181600" cy="4351338"/>
          </a:xfrm>
        </p:spPr>
        <p:txBody>
          <a:bodyPr/>
          <a:lstStyle/>
          <a:p>
            <a:pPr lvl="0" fontAlgn="base"/>
            <a:r>
              <a:rPr lang="uk-UA" strike="noStrike" noProof="1"/>
              <a:t>Клацніть, щоб відредагувати стилі зразків тексту</a:t>
            </a:r>
            <a:endParaRPr lang="uk-UA" strike="noStrike" noProof="1"/>
          </a:p>
          <a:p>
            <a:pPr lvl="1" fontAlgn="base"/>
            <a:r>
              <a:rPr lang="uk-UA" strike="noStrike" noProof="1"/>
              <a:t>Другий рівень</a:t>
            </a:r>
            <a:endParaRPr lang="uk-UA" strike="noStrike" noProof="1"/>
          </a:p>
          <a:p>
            <a:pPr lvl="2" fontAlgn="base"/>
            <a:r>
              <a:rPr lang="uk-UA" strike="noStrike" noProof="1"/>
              <a:t>Третій рівень</a:t>
            </a:r>
            <a:endParaRPr lang="uk-UA" strike="noStrike" noProof="1"/>
          </a:p>
          <a:p>
            <a:pPr lvl="3" fontAlgn="base"/>
            <a:r>
              <a:rPr lang="uk-UA" strike="noStrike" noProof="1"/>
              <a:t>Четвертий рівень</a:t>
            </a:r>
            <a:endParaRPr lang="uk-UA" strike="noStrike" noProof="1"/>
          </a:p>
          <a:p>
            <a:pPr lvl="4" fontAlgn="base"/>
            <a:r>
              <a:rPr lang="uk-UA" strike="noStrike" noProof="1"/>
              <a:t>П’ятий рівень</a:t>
            </a:r>
            <a:endParaRPr lang="en-US" strike="noStrike" noProof="1" dirty="0"/>
          </a:p>
        </p:txBody>
      </p:sp>
      <p:sp>
        <p:nvSpPr>
          <p:cNvPr id="5" name="Date Placeholder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365125"/>
            <a:ext cx="10515600" cy="1325563"/>
          </a:xfrm>
        </p:spPr>
        <p:txBody>
          <a:bodyPr/>
          <a:lstStyle/>
          <a:p>
            <a:pPr fontAlgn="base"/>
            <a:r>
              <a:rPr lang="uk-UA" strike="noStrike" noProof="1"/>
              <a:t>Клацніть, щоб редагувати стиль зразка заголовка</a:t>
            </a:r>
            <a:endParaRPr lang="en-US" strike="noStrike" noProof="1" dirty="0"/>
          </a:p>
        </p:txBody>
      </p:sp>
      <p:sp>
        <p:nvSpPr>
          <p:cNvPr id="3" name="Text Placeholder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uk-UA" strike="noStrike" noProof="1"/>
              <a:t>Клацніть, щоб відредагувати стилі зразків тексту</a:t>
            </a:r>
            <a:endParaRPr lang="uk-UA" strike="noStrike" noProof="1"/>
          </a:p>
        </p:txBody>
      </p:sp>
      <p:sp>
        <p:nvSpPr>
          <p:cNvPr id="4" name="Content Placeholder 3"/>
          <p:cNvSpPr>
            <a:spLocks noGrp="1"/>
          </p:cNvSpPr>
          <p:nvPr>
            <p:ph sz="half" idx="2" hasCustomPrompt="1"/>
          </p:nvPr>
        </p:nvSpPr>
        <p:spPr>
          <a:xfrm>
            <a:off x="839788" y="2505075"/>
            <a:ext cx="5157787" cy="3684588"/>
          </a:xfrm>
        </p:spPr>
        <p:txBody>
          <a:bodyPr/>
          <a:lstStyle/>
          <a:p>
            <a:pPr lvl="0" fontAlgn="base"/>
            <a:r>
              <a:rPr lang="uk-UA" strike="noStrike" noProof="1"/>
              <a:t>Клацніть, щоб відредагувати стилі зразків тексту</a:t>
            </a:r>
            <a:endParaRPr lang="uk-UA" strike="noStrike" noProof="1"/>
          </a:p>
          <a:p>
            <a:pPr lvl="1" fontAlgn="base"/>
            <a:r>
              <a:rPr lang="uk-UA" strike="noStrike" noProof="1"/>
              <a:t>Другий рівень</a:t>
            </a:r>
            <a:endParaRPr lang="uk-UA" strike="noStrike" noProof="1"/>
          </a:p>
          <a:p>
            <a:pPr lvl="2" fontAlgn="base"/>
            <a:r>
              <a:rPr lang="uk-UA" strike="noStrike" noProof="1"/>
              <a:t>Третій рівень</a:t>
            </a:r>
            <a:endParaRPr lang="uk-UA" strike="noStrike" noProof="1"/>
          </a:p>
          <a:p>
            <a:pPr lvl="3" fontAlgn="base"/>
            <a:r>
              <a:rPr lang="uk-UA" strike="noStrike" noProof="1"/>
              <a:t>Четвертий рівень</a:t>
            </a:r>
            <a:endParaRPr lang="uk-UA" strike="noStrike" noProof="1"/>
          </a:p>
          <a:p>
            <a:pPr lvl="4" fontAlgn="base"/>
            <a:r>
              <a:rPr lang="uk-UA" strike="noStrike" noProof="1"/>
              <a:t>П’ятий рівень</a:t>
            </a:r>
            <a:endParaRPr lang="en-US" strike="noStrike" noProof="1" dirty="0"/>
          </a:p>
        </p:txBody>
      </p:sp>
      <p:sp>
        <p:nvSpPr>
          <p:cNvPr id="5" name="Text Placeholder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uk-UA" strike="noStrike" noProof="1"/>
              <a:t>Клацніть, щоб відредагувати стилі зразків тексту</a:t>
            </a:r>
            <a:endParaRPr lang="uk-UA" strike="noStrike" noProof="1"/>
          </a:p>
        </p:txBody>
      </p:sp>
      <p:sp>
        <p:nvSpPr>
          <p:cNvPr id="6" name="Content Placeholder 5"/>
          <p:cNvSpPr>
            <a:spLocks noGrp="1"/>
          </p:cNvSpPr>
          <p:nvPr>
            <p:ph sz="quarter" idx="4" hasCustomPrompt="1"/>
          </p:nvPr>
        </p:nvSpPr>
        <p:spPr>
          <a:xfrm>
            <a:off x="6172200" y="2505075"/>
            <a:ext cx="5183188" cy="3684588"/>
          </a:xfrm>
        </p:spPr>
        <p:txBody>
          <a:bodyPr/>
          <a:lstStyle/>
          <a:p>
            <a:pPr lvl="0" fontAlgn="base"/>
            <a:r>
              <a:rPr lang="uk-UA" strike="noStrike" noProof="1"/>
              <a:t>Клацніть, щоб відредагувати стилі зразків тексту</a:t>
            </a:r>
            <a:endParaRPr lang="uk-UA" strike="noStrike" noProof="1"/>
          </a:p>
          <a:p>
            <a:pPr lvl="1" fontAlgn="base"/>
            <a:r>
              <a:rPr lang="uk-UA" strike="noStrike" noProof="1"/>
              <a:t>Другий рівень</a:t>
            </a:r>
            <a:endParaRPr lang="uk-UA" strike="noStrike" noProof="1"/>
          </a:p>
          <a:p>
            <a:pPr lvl="2" fontAlgn="base"/>
            <a:r>
              <a:rPr lang="uk-UA" strike="noStrike" noProof="1"/>
              <a:t>Третій рівень</a:t>
            </a:r>
            <a:endParaRPr lang="uk-UA" strike="noStrike" noProof="1"/>
          </a:p>
          <a:p>
            <a:pPr lvl="3" fontAlgn="base"/>
            <a:r>
              <a:rPr lang="uk-UA" strike="noStrike" noProof="1"/>
              <a:t>Четвертий рівень</a:t>
            </a:r>
            <a:endParaRPr lang="uk-UA" strike="noStrike" noProof="1"/>
          </a:p>
          <a:p>
            <a:pPr lvl="4" fontAlgn="base"/>
            <a:r>
              <a:rPr lang="uk-UA" strike="noStrike" noProof="1"/>
              <a:t>П’ятий рівень</a:t>
            </a:r>
            <a:endParaRPr lang="en-US" strike="noStrike" noProof="1" dirty="0"/>
          </a:p>
        </p:txBody>
      </p:sp>
      <p:sp>
        <p:nvSpPr>
          <p:cNvPr id="7" name="Date Placeholder 6"/>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Footer Placeholder 7"/>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pPr fontAlgn="base"/>
            <a:r>
              <a:rPr lang="uk-UA" strike="noStrike" noProof="1"/>
              <a:t>Клацніть, щоб редагувати стиль зразка заголовка</a:t>
            </a:r>
            <a:endParaRPr lang="en-US" strike="noStrike" noProof="1" dirty="0"/>
          </a:p>
        </p:txBody>
      </p:sp>
      <p:sp>
        <p:nvSpPr>
          <p:cNvPr id="3" name="Date Placeholder 2"/>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Footer Placeholder 3"/>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Footer Placeholder 2"/>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457200"/>
            <a:ext cx="3932237" cy="1600200"/>
          </a:xfrm>
        </p:spPr>
        <p:txBody>
          <a:bodyPr anchor="b"/>
          <a:lstStyle>
            <a:lvl1pPr>
              <a:defRPr sz="3200"/>
            </a:lvl1pPr>
          </a:lstStyle>
          <a:p>
            <a:pPr fontAlgn="base"/>
            <a:r>
              <a:rPr lang="uk-UA" strike="noStrike" noProof="1"/>
              <a:t>Клацніть, щоб редагувати стиль зразка заголовка</a:t>
            </a:r>
            <a:endParaRPr lang="en-US" strike="noStrike" noProof="1" dirty="0"/>
          </a:p>
        </p:txBody>
      </p:sp>
      <p:sp>
        <p:nvSpPr>
          <p:cNvPr id="3" name="Content Placeholder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uk-UA" strike="noStrike" noProof="1"/>
              <a:t>Клацніть, щоб відредагувати стилі зразків тексту</a:t>
            </a:r>
            <a:endParaRPr lang="uk-UA" strike="noStrike" noProof="1"/>
          </a:p>
          <a:p>
            <a:pPr lvl="1" fontAlgn="base"/>
            <a:r>
              <a:rPr lang="uk-UA" strike="noStrike" noProof="1"/>
              <a:t>Другий рівень</a:t>
            </a:r>
            <a:endParaRPr lang="uk-UA" strike="noStrike" noProof="1"/>
          </a:p>
          <a:p>
            <a:pPr lvl="2" fontAlgn="base"/>
            <a:r>
              <a:rPr lang="uk-UA" strike="noStrike" noProof="1"/>
              <a:t>Третій рівень</a:t>
            </a:r>
            <a:endParaRPr lang="uk-UA" strike="noStrike" noProof="1"/>
          </a:p>
          <a:p>
            <a:pPr lvl="3" fontAlgn="base"/>
            <a:r>
              <a:rPr lang="uk-UA" strike="noStrike" noProof="1"/>
              <a:t>Четвертий рівень</a:t>
            </a:r>
            <a:endParaRPr lang="uk-UA" strike="noStrike" noProof="1"/>
          </a:p>
          <a:p>
            <a:pPr lvl="4" fontAlgn="base"/>
            <a:r>
              <a:rPr lang="uk-UA" strike="noStrike" noProof="1"/>
              <a:t>П’ятий рівень</a:t>
            </a:r>
            <a:endParaRPr lang="en-US" strike="noStrike" noProof="1"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base"/>
            <a:r>
              <a:rPr lang="uk-UA" strike="noStrike" noProof="1"/>
              <a:t>Клацніть, щоб відредагувати стилі зразків тексту</a:t>
            </a:r>
            <a:endParaRPr lang="uk-UA" strike="noStrike" noProof="1"/>
          </a:p>
        </p:txBody>
      </p:sp>
      <p:sp>
        <p:nvSpPr>
          <p:cNvPr id="5" name="Date Placeholder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457200"/>
            <a:ext cx="3932237" cy="1600200"/>
          </a:xfrm>
        </p:spPr>
        <p:txBody>
          <a:bodyPr anchor="b"/>
          <a:lstStyle>
            <a:lvl1pPr>
              <a:defRPr sz="3200"/>
            </a:lvl1pPr>
          </a:lstStyle>
          <a:p>
            <a:pPr fontAlgn="base"/>
            <a:r>
              <a:rPr lang="uk-UA" strike="noStrike" noProof="1"/>
              <a:t>Клацніть, щоб редагувати стиль зразка заголовка</a:t>
            </a:r>
            <a:endParaRPr lang="en-US" strike="noStrike" noProof="1" dirty="0"/>
          </a:p>
        </p:txBody>
      </p:sp>
      <p:sp>
        <p:nvSpPr>
          <p:cNvPr id="3" name="Picture Placeholder 2"/>
          <p:cNvSpPr>
            <a:spLocks noGrp="1" noChangeAspect="1"/>
          </p:cNvSpPr>
          <p:nvPr>
            <p:ph type="pic" idx="1" hasCustomPrompt="1"/>
          </p:nvPr>
        </p:nvSpPr>
        <p:spPr>
          <a:xfrm>
            <a:off x="5183188" y="987425"/>
            <a:ext cx="6172200" cy="4873625"/>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r>
              <a:rPr kumimoji="0" lang="uk-UA" sz="3200" b="0" i="0" u="none" strike="noStrike" kern="1200" cap="none" spc="0" normalizeH="0" baseline="0" noProof="0">
                <a:ln>
                  <a:noFill/>
                </a:ln>
                <a:solidFill>
                  <a:schemeClr val="tx1"/>
                </a:solidFill>
                <a:effectLst/>
                <a:uLnTx/>
                <a:uFillTx/>
                <a:latin typeface="+mn-lt"/>
                <a:ea typeface="+mn-ea"/>
                <a:cs typeface="+mn-cs"/>
              </a:rPr>
              <a:t>Клацніть піктограму, щоб додати зображення</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base"/>
            <a:r>
              <a:rPr lang="uk-UA" strike="noStrike" noProof="1"/>
              <a:t>Клацніть, щоб відредагувати стилі зразків тексту</a:t>
            </a:r>
            <a:endParaRPr lang="uk-UA" strike="noStrike" noProof="1"/>
          </a:p>
        </p:txBody>
      </p:sp>
      <p:sp>
        <p:nvSpPr>
          <p:cNvPr id="5" name="Date Placeholder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image" Target="../media/image1.jpe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1026" name="Title Placeholder 1"/>
          <p:cNvSpPr>
            <a:spLocks noGrp="1"/>
          </p:cNvSpPr>
          <p:nvPr>
            <p:ph type="title"/>
          </p:nvPr>
        </p:nvSpPr>
        <p:spPr>
          <a:xfrm>
            <a:off x="838200" y="365125"/>
            <a:ext cx="10515600" cy="1325563"/>
          </a:xfrm>
          <a:prstGeom prst="rect">
            <a:avLst/>
          </a:prstGeom>
          <a:noFill/>
          <a:ln w="9525">
            <a:noFill/>
          </a:ln>
        </p:spPr>
        <p:txBody>
          <a:bodyPr anchor="ctr" anchorCtr="0"/>
          <a:p>
            <a:pPr lvl="0"/>
            <a:r>
              <a:rPr lang="uk-UA" altLang="uk-UA" dirty="0"/>
              <a:t>Клацніть, щоб редагувати стиль зразка заголовка</a:t>
            </a:r>
            <a:endParaRPr lang="en-US" altLang="uk-UA" dirty="0"/>
          </a:p>
        </p:txBody>
      </p:sp>
      <p:sp>
        <p:nvSpPr>
          <p:cNvPr id="1027" name="Text Placeholder 2"/>
          <p:cNvSpPr>
            <a:spLocks noGrp="1"/>
          </p:cNvSpPr>
          <p:nvPr>
            <p:ph type="body"/>
          </p:nvPr>
        </p:nvSpPr>
        <p:spPr>
          <a:xfrm>
            <a:off x="838200" y="1825625"/>
            <a:ext cx="10515600" cy="4351338"/>
          </a:xfrm>
          <a:prstGeom prst="rect">
            <a:avLst/>
          </a:prstGeom>
          <a:noFill/>
          <a:ln w="9525">
            <a:noFill/>
          </a:ln>
        </p:spPr>
        <p:txBody>
          <a:bodyPr anchor="t" anchorCtr="0"/>
          <a:p>
            <a:pPr lvl="0"/>
            <a:r>
              <a:rPr lang="uk-UA" altLang="uk-UA" dirty="0"/>
              <a:t>Клацніть, щоб відредагувати стилі зразків тексту</a:t>
            </a:r>
            <a:endParaRPr lang="uk-UA" altLang="uk-UA" dirty="0"/>
          </a:p>
          <a:p>
            <a:pPr lvl="1"/>
            <a:r>
              <a:rPr lang="uk-UA" altLang="uk-UA" dirty="0"/>
              <a:t>Другий рівень</a:t>
            </a:r>
            <a:endParaRPr lang="uk-UA" altLang="uk-UA" dirty="0"/>
          </a:p>
          <a:p>
            <a:pPr lvl="2"/>
            <a:r>
              <a:rPr lang="uk-UA" altLang="uk-UA" dirty="0"/>
              <a:t>Третій рівень</a:t>
            </a:r>
            <a:endParaRPr lang="uk-UA" altLang="uk-UA" dirty="0"/>
          </a:p>
          <a:p>
            <a:pPr lvl="3"/>
            <a:r>
              <a:rPr lang="uk-UA" altLang="uk-UA" dirty="0"/>
              <a:t>Четвертий рівень</a:t>
            </a:r>
            <a:endParaRPr lang="uk-UA" altLang="uk-UA" dirty="0"/>
          </a:p>
          <a:p>
            <a:pPr lvl="4"/>
            <a:r>
              <a:rPr lang="uk-UA" altLang="uk-UA" dirty="0"/>
              <a:t>П’ятий рівень</a:t>
            </a:r>
            <a:endParaRPr lang="en-US" altLang="uk-UA"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rgbClr val="898989"/>
                </a:solidFill>
              </a:defRPr>
            </a:lvl1pPr>
          </a:lstStyle>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1026" name="Title Placeholder 1"/>
          <p:cNvSpPr>
            <a:spLocks noGrp="1"/>
          </p:cNvSpPr>
          <p:nvPr>
            <p:ph type="title"/>
          </p:nvPr>
        </p:nvSpPr>
        <p:spPr>
          <a:xfrm>
            <a:off x="838200" y="365125"/>
            <a:ext cx="10515600" cy="1325563"/>
          </a:xfrm>
          <a:prstGeom prst="rect">
            <a:avLst/>
          </a:prstGeom>
          <a:noFill/>
          <a:ln w="9525">
            <a:noFill/>
          </a:ln>
        </p:spPr>
        <p:txBody>
          <a:bodyPr anchor="ctr" anchorCtr="0"/>
          <a:p>
            <a:pPr lvl="0"/>
            <a:r>
              <a:rPr lang="uk-UA" altLang="uk-UA" dirty="0"/>
              <a:t>Клацніть, щоб редагувати стиль зразка заголовка</a:t>
            </a:r>
            <a:endParaRPr lang="en-US" altLang="uk-UA" dirty="0"/>
          </a:p>
        </p:txBody>
      </p:sp>
      <p:sp>
        <p:nvSpPr>
          <p:cNvPr id="1027" name="Text Placeholder 2"/>
          <p:cNvSpPr>
            <a:spLocks noGrp="1"/>
          </p:cNvSpPr>
          <p:nvPr>
            <p:ph type="body"/>
          </p:nvPr>
        </p:nvSpPr>
        <p:spPr>
          <a:xfrm>
            <a:off x="838200" y="1825625"/>
            <a:ext cx="10515600" cy="4351338"/>
          </a:xfrm>
          <a:prstGeom prst="rect">
            <a:avLst/>
          </a:prstGeom>
          <a:noFill/>
          <a:ln w="9525">
            <a:noFill/>
          </a:ln>
        </p:spPr>
        <p:txBody>
          <a:bodyPr anchor="t" anchorCtr="0"/>
          <a:p>
            <a:pPr lvl="0"/>
            <a:r>
              <a:rPr lang="uk-UA" altLang="uk-UA" dirty="0"/>
              <a:t>Клацніть, щоб відредагувати стилі зразків тексту</a:t>
            </a:r>
            <a:endParaRPr lang="uk-UA" altLang="uk-UA" dirty="0"/>
          </a:p>
          <a:p>
            <a:pPr lvl="1"/>
            <a:r>
              <a:rPr lang="uk-UA" altLang="uk-UA" dirty="0"/>
              <a:t>Другий рівень</a:t>
            </a:r>
            <a:endParaRPr lang="uk-UA" altLang="uk-UA" dirty="0"/>
          </a:p>
          <a:p>
            <a:pPr lvl="2"/>
            <a:r>
              <a:rPr lang="uk-UA" altLang="uk-UA" dirty="0"/>
              <a:t>Третій рівень</a:t>
            </a:r>
            <a:endParaRPr lang="uk-UA" altLang="uk-UA" dirty="0"/>
          </a:p>
          <a:p>
            <a:pPr lvl="3"/>
            <a:r>
              <a:rPr lang="uk-UA" altLang="uk-UA" dirty="0"/>
              <a:t>Четвертий рівень</a:t>
            </a:r>
            <a:endParaRPr lang="uk-UA" altLang="uk-UA" dirty="0"/>
          </a:p>
          <a:p>
            <a:pPr lvl="4"/>
            <a:r>
              <a:rPr lang="uk-UA" altLang="uk-UA" dirty="0"/>
              <a:t>П’ятий рівень</a:t>
            </a:r>
            <a:endParaRPr lang="en-US" altLang="uk-UA"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rgbClr val="898989"/>
                </a:solidFill>
              </a:defRPr>
            </a:lvl1pPr>
          </a:lstStyle>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3.wmf"/><Relationship Id="rId1" Type="http://schemas.openxmlformats.org/officeDocument/2006/relationships/oleObject" Target="../embeddings/oleObject1.bin"/></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050" name="Rectangle 2"/>
          <p:cNvSpPr>
            <a:spLocks noGrp="1" noChangeArrowheads="1"/>
          </p:cNvSpPr>
          <p:nvPr>
            <p:ph type="ctrTitle" hasCustomPrompt="1"/>
          </p:nvPr>
        </p:nvSpPr>
        <p:spPr>
          <a:xfrm>
            <a:off x="479425" y="549275"/>
            <a:ext cx="11162030" cy="5586095"/>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100000"/>
              </a:lnSpc>
              <a:spcBef>
                <a:spcPct val="0"/>
              </a:spcBef>
              <a:spcAft>
                <a:spcPts val="0"/>
              </a:spcAft>
              <a:buClrTx/>
              <a:buSzTx/>
              <a:buFontTx/>
              <a:buNone/>
              <a:defRPr/>
            </a:pPr>
            <a:br>
              <a:rPr kumimoji="0" lang="en-US" altLang="en-US" sz="4000" b="1" i="0" u="none" strike="noStrike" kern="1200" cap="none" spc="0" normalizeH="0" baseline="0" noProof="0" dirty="0">
                <a:ln>
                  <a:noFill/>
                </a:ln>
                <a:solidFill>
                  <a:schemeClr val="tx1"/>
                </a:solidFill>
                <a:effectLst/>
                <a:uLnTx/>
                <a:uFillTx/>
                <a:latin typeface="+mn-lt"/>
                <a:ea typeface="+mj-ea"/>
                <a:cs typeface="+mj-cs"/>
              </a:rPr>
            </a:br>
            <a:r>
              <a:rPr kumimoji="0" lang="en-US" altLang="en-US" sz="4000" b="1" i="0" u="none" strike="noStrike" kern="1200" cap="none" spc="0" normalizeH="0" baseline="0" noProof="0" dirty="0">
                <a:ln>
                  <a:noFill/>
                </a:ln>
                <a:solidFill>
                  <a:schemeClr val="tx1"/>
                </a:solidFill>
                <a:effectLst/>
                <a:uLnTx/>
                <a:uFillTx/>
                <a:latin typeface="+mn-lt"/>
                <a:ea typeface="+mj-ea"/>
                <a:cs typeface="+mj-cs"/>
              </a:rPr>
              <a:t>Відпустки, індексація, ЦПД</a:t>
            </a:r>
            <a:br>
              <a:rPr kumimoji="0" lang="en-US" altLang="en-US" sz="4000" b="1" i="0" u="none" strike="noStrike" kern="1200" cap="none" spc="0" normalizeH="0" baseline="0" noProof="0" dirty="0">
                <a:ln>
                  <a:noFill/>
                </a:ln>
                <a:solidFill>
                  <a:schemeClr val="tx1"/>
                </a:solidFill>
                <a:effectLst/>
                <a:uLnTx/>
                <a:uFillTx/>
                <a:latin typeface="+mn-lt"/>
                <a:ea typeface="+mj-ea"/>
                <a:cs typeface="+mj-cs"/>
              </a:rPr>
            </a:br>
            <a:r>
              <a:rPr kumimoji="0" lang="en-US" altLang="en-US" sz="4000" b="1" i="0" u="none" strike="noStrike" kern="1200" cap="none" spc="0" normalizeH="0" baseline="0" noProof="0" dirty="0">
                <a:ln>
                  <a:noFill/>
                </a:ln>
                <a:solidFill>
                  <a:schemeClr val="tx1"/>
                </a:solidFill>
                <a:effectLst/>
                <a:uLnTx/>
                <a:uFillTx/>
                <a:latin typeface="+mn-lt"/>
                <a:ea typeface="+mj-ea"/>
                <a:cs typeface="+mj-cs"/>
              </a:rPr>
              <a:t>та інші актуальні зарплатно-кадрові питання</a:t>
            </a:r>
            <a:br>
              <a:rPr kumimoji="0" lang="en-US" altLang="en-US" sz="4000" b="1" i="0" u="none" strike="noStrike" kern="1200" cap="none" spc="0" normalizeH="0" baseline="0" noProof="0" dirty="0">
                <a:ln>
                  <a:noFill/>
                </a:ln>
                <a:solidFill>
                  <a:schemeClr val="tx1"/>
                </a:solidFill>
                <a:effectLst/>
                <a:uLnTx/>
                <a:uFillTx/>
                <a:latin typeface="+mn-lt"/>
                <a:ea typeface="+mj-ea"/>
                <a:cs typeface="+mj-cs"/>
              </a:rPr>
            </a:br>
            <a:br>
              <a:rPr kumimoji="0" lang="en-US" altLang="en-US" sz="4000" b="1" i="0" u="none" strike="noStrike" kern="1200" cap="none" spc="0" normalizeH="0" baseline="0" noProof="0" dirty="0">
                <a:ln>
                  <a:noFill/>
                </a:ln>
                <a:solidFill>
                  <a:schemeClr val="tx1"/>
                </a:solidFill>
                <a:effectLst/>
                <a:uLnTx/>
                <a:uFillTx/>
                <a:latin typeface="+mn-lt"/>
                <a:ea typeface="+mj-ea"/>
                <a:cs typeface="+mj-cs"/>
              </a:rPr>
            </a:br>
            <a:br>
              <a:rPr kumimoji="0" lang="en-US" altLang="en-US" sz="4000" b="1" i="0" u="none" strike="noStrike" kern="1200" cap="none" spc="0" normalizeH="0" baseline="0" noProof="0" dirty="0">
                <a:ln>
                  <a:noFill/>
                </a:ln>
                <a:solidFill>
                  <a:schemeClr val="tx1"/>
                </a:solidFill>
                <a:effectLst/>
                <a:uLnTx/>
                <a:uFillTx/>
                <a:latin typeface="+mn-lt"/>
                <a:ea typeface="+mj-ea"/>
                <a:cs typeface="+mj-cs"/>
              </a:rPr>
            </a:br>
            <a:r>
              <a:rPr kumimoji="0" lang="uk-UA" altLang="ru-RU" sz="4000" b="1" i="0" u="none" strike="noStrike" kern="1200" cap="none" spc="0" normalizeH="0" baseline="0" noProof="0" dirty="0">
                <a:ln>
                  <a:noFill/>
                </a:ln>
                <a:solidFill>
                  <a:schemeClr val="tx1"/>
                </a:solidFill>
                <a:effectLst/>
                <a:uLnTx/>
                <a:uFillTx/>
                <a:latin typeface="+mn-lt"/>
                <a:ea typeface="+mj-ea"/>
                <a:cs typeface="+mj-cs"/>
              </a:rPr>
              <a:t>23</a:t>
            </a:r>
            <a:r>
              <a:rPr kumimoji="0" lang="ru-RU" altLang="en-US" sz="4000" b="1" i="0" u="none" strike="noStrike" kern="1200" cap="none" spc="0" normalizeH="0" baseline="0" noProof="0" dirty="0">
                <a:ln>
                  <a:noFill/>
                </a:ln>
                <a:solidFill>
                  <a:schemeClr val="tx1"/>
                </a:solidFill>
                <a:effectLst/>
                <a:uLnTx/>
                <a:uFillTx/>
                <a:latin typeface="+mn-lt"/>
                <a:ea typeface="+mj-ea"/>
                <a:cs typeface="+mj-cs"/>
              </a:rPr>
              <a:t>.</a:t>
            </a:r>
            <a:r>
              <a:rPr kumimoji="0" lang="uk-UA" altLang="ru-RU" sz="4000" b="1" i="0" u="none" strike="noStrike" kern="1200" cap="none" spc="0" normalizeH="0" baseline="0" noProof="0" dirty="0">
                <a:ln>
                  <a:noFill/>
                </a:ln>
                <a:solidFill>
                  <a:schemeClr val="tx1"/>
                </a:solidFill>
                <a:effectLst/>
                <a:uLnTx/>
                <a:uFillTx/>
                <a:latin typeface="+mn-lt"/>
                <a:ea typeface="+mj-ea"/>
                <a:cs typeface="+mj-cs"/>
              </a:rPr>
              <a:t>07</a:t>
            </a:r>
            <a:r>
              <a:rPr kumimoji="0" lang="ru-RU" altLang="en-US" sz="4000" b="1" i="0" u="none" strike="noStrike" kern="1200" cap="none" spc="0" normalizeH="0" baseline="0" noProof="0" dirty="0">
                <a:ln>
                  <a:noFill/>
                </a:ln>
                <a:solidFill>
                  <a:schemeClr val="tx1"/>
                </a:solidFill>
                <a:effectLst/>
                <a:uLnTx/>
                <a:uFillTx/>
                <a:latin typeface="+mn-lt"/>
                <a:ea typeface="+mj-ea"/>
                <a:cs typeface="+mj-cs"/>
              </a:rPr>
              <a:t>.2025</a:t>
            </a:r>
            <a:br>
              <a:rPr kumimoji="0" lang="ru-RU" altLang="en-US" sz="4000" b="1" i="0" u="none" strike="noStrike" kern="1200" cap="none" spc="0" normalizeH="0" baseline="0" noProof="0" dirty="0">
                <a:ln>
                  <a:noFill/>
                </a:ln>
                <a:solidFill>
                  <a:schemeClr val="tx1"/>
                </a:solidFill>
                <a:effectLst/>
                <a:uLnTx/>
                <a:uFillTx/>
                <a:latin typeface="+mn-lt"/>
                <a:ea typeface="+mj-ea"/>
                <a:cs typeface="+mj-cs"/>
              </a:rPr>
            </a:br>
            <a:br>
              <a:rPr kumimoji="0" lang="ru-RU" altLang="en-US" sz="4000" b="1" i="0" u="none" strike="noStrike" kern="1200" cap="none" spc="0" normalizeH="0" baseline="0" noProof="0" dirty="0">
                <a:ln>
                  <a:noFill/>
                </a:ln>
                <a:solidFill>
                  <a:schemeClr val="tx1"/>
                </a:solidFill>
                <a:effectLst/>
                <a:uLnTx/>
                <a:uFillTx/>
                <a:latin typeface="+mn-lt"/>
                <a:ea typeface="+mj-ea"/>
                <a:cs typeface="+mj-cs"/>
              </a:rPr>
            </a:br>
            <a:r>
              <a:rPr kumimoji="0" lang="ru-RU" altLang="en-US" sz="4000" b="1" i="0" u="none" strike="noStrike" kern="1200" cap="none" spc="0" normalizeH="0" baseline="0" noProof="0" dirty="0">
                <a:ln>
                  <a:noFill/>
                </a:ln>
                <a:solidFill>
                  <a:schemeClr val="tx1"/>
                </a:solidFill>
                <a:effectLst/>
                <a:uLnTx/>
                <a:uFillTx/>
                <a:latin typeface="+mn-lt"/>
                <a:ea typeface="+mj-ea"/>
                <a:cs typeface="+mj-cs"/>
              </a:rPr>
              <a:t>Янко Антон</a:t>
            </a:r>
            <a:r>
              <a:rPr kumimoji="0" lang="uk-UA" altLang="ru-RU" sz="4000" b="1" i="0" u="none" strike="noStrike" kern="1200" cap="none" spc="0" normalizeH="0" baseline="0" noProof="0" dirty="0">
                <a:ln>
                  <a:noFill/>
                </a:ln>
                <a:solidFill>
                  <a:schemeClr val="tx1"/>
                </a:solidFill>
                <a:effectLst/>
                <a:uLnTx/>
                <a:uFillTx/>
                <a:latin typeface="+mn-lt"/>
                <a:ea typeface="+mj-ea"/>
                <a:cs typeface="+mj-cs"/>
              </a:rPr>
              <a:t>, ВГО АППУ</a:t>
            </a:r>
            <a:endParaRPr kumimoji="0" lang="uk-UA" altLang="ru-RU" sz="4000" b="1" i="0" u="none" strike="noStrike" kern="1200" cap="none" spc="0" normalizeH="0" baseline="0" noProof="0" dirty="0">
              <a:ln>
                <a:noFill/>
              </a:ln>
              <a:solidFill>
                <a:schemeClr val="tx1"/>
              </a:solidFill>
              <a:effectLst/>
              <a:uLnTx/>
              <a:uFillTx/>
              <a:latin typeface="+mn-lt"/>
              <a:ea typeface="+mj-ea"/>
              <a:cs typeface="+mj-cs"/>
            </a:endParaRPr>
          </a:p>
        </p:txBody>
      </p:sp>
      <p:sp>
        <p:nvSpPr>
          <p:cNvPr id="5123"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479425" y="1426210"/>
            <a:ext cx="11162030" cy="4966335"/>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i="0" u="none" strike="noStrike" kern="1200" cap="none" spc="0" normalizeH="0" baseline="0" noProof="0" dirty="0">
                <a:ln>
                  <a:noFill/>
                </a:ln>
                <a:solidFill>
                  <a:schemeClr val="tx1"/>
                </a:solidFill>
                <a:effectLst/>
                <a:uLnTx/>
                <a:uFillTx/>
                <a:latin typeface="+mn-lt"/>
                <a:ea typeface="+mn-ea"/>
                <a:cs typeface="+mn-cs"/>
              </a:rPr>
              <a:t>Законодавством встановлено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інші оплачувані відупустки</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i="0" u="none" strike="noStrike" kern="1200" cap="none" spc="0" normalizeH="0" baseline="0" noProof="0" dirty="0">
                <a:ln>
                  <a:noFill/>
                </a:ln>
                <a:solidFill>
                  <a:schemeClr val="tx1"/>
                </a:solidFill>
                <a:effectLst/>
                <a:uLnTx/>
                <a:uFillTx/>
                <a:latin typeface="+mn-lt"/>
                <a:ea typeface="+mn-ea"/>
                <a:cs typeface="+mn-cs"/>
              </a:rPr>
              <a:t>- додаткові відпустки у зв'язку з навчанням (статті 13, 14 і 15);</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i="0" u="none" strike="noStrike" kern="1200" cap="none" spc="0" normalizeH="0" baseline="0" noProof="0" dirty="0">
                <a:ln>
                  <a:noFill/>
                </a:ln>
                <a:solidFill>
                  <a:schemeClr val="tx1"/>
                </a:solidFill>
                <a:effectLst/>
                <a:uLnTx/>
                <a:uFillTx/>
                <a:latin typeface="+mn-lt"/>
                <a:ea typeface="+mn-ea"/>
                <a:cs typeface="+mn-cs"/>
              </a:rPr>
              <a:t>- творча відпустка (стаття 16);</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i="0" u="none" strike="noStrike" kern="1200" cap="none" spc="0" normalizeH="0" baseline="0" noProof="0" dirty="0">
                <a:ln>
                  <a:noFill/>
                </a:ln>
                <a:solidFill>
                  <a:schemeClr val="tx1"/>
                </a:solidFill>
                <a:effectLst/>
                <a:uLnTx/>
                <a:uFillTx/>
                <a:latin typeface="+mn-lt"/>
                <a:ea typeface="+mn-ea"/>
                <a:cs typeface="+mn-cs"/>
              </a:rPr>
              <a:t>- відпустка для підготовки та участі в змаганнях (стаття 16-1);</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i="0" u="none" strike="noStrike" kern="1200" cap="none" spc="0" normalizeH="0" baseline="0" noProof="0" dirty="0">
                <a:ln>
                  <a:noFill/>
                </a:ln>
                <a:solidFill>
                  <a:schemeClr val="tx1"/>
                </a:solidFill>
                <a:effectLst/>
                <a:uLnTx/>
                <a:uFillTx/>
                <a:latin typeface="+mn-lt"/>
                <a:ea typeface="+mn-ea"/>
                <a:cs typeface="+mn-cs"/>
              </a:rPr>
              <a:t>- відпустка у зв'язку з вагітністю та пологами (стаття 17);</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i="0" u="none" strike="noStrike" kern="1200" cap="none" spc="0" normalizeH="0" baseline="0" noProof="0" dirty="0">
                <a:ln>
                  <a:noFill/>
                </a:ln>
                <a:solidFill>
                  <a:schemeClr val="tx1"/>
                </a:solidFill>
                <a:effectLst/>
                <a:uLnTx/>
                <a:uFillTx/>
                <a:latin typeface="+mn-lt"/>
                <a:ea typeface="+mn-ea"/>
                <a:cs typeface="+mn-cs"/>
              </a:rPr>
              <a:t>- відпустка у зв'язку з усиновленням дитини (стаття 18-1);</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i="0" u="none" strike="noStrike" kern="1200" cap="none" spc="0" normalizeH="0" baseline="0" noProof="0" dirty="0">
                <a:ln>
                  <a:noFill/>
                </a:ln>
                <a:solidFill>
                  <a:schemeClr val="tx1"/>
                </a:solidFill>
                <a:effectLst/>
                <a:uLnTx/>
                <a:uFillTx/>
                <a:latin typeface="+mn-lt"/>
                <a:ea typeface="+mn-ea"/>
                <a:cs typeface="+mn-cs"/>
              </a:rPr>
              <a:t>- відпустка при народженні дитини (стаття 19-1);</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i="0" u="none" strike="noStrike" kern="1200" cap="none" spc="0" normalizeH="0" baseline="0" noProof="0" dirty="0">
                <a:ln>
                  <a:noFill/>
                </a:ln>
                <a:solidFill>
                  <a:schemeClr val="tx1"/>
                </a:solidFill>
                <a:effectLst/>
                <a:uLnTx/>
                <a:uFillTx/>
                <a:latin typeface="+mn-lt"/>
                <a:ea typeface="+mn-ea"/>
                <a:cs typeface="+mn-cs"/>
              </a:rPr>
              <a:t>- додаткова відпустка окремим категоріям громадян (в т.ч. УБД) та постраждалим учасникам Революції Гідності (ст. 16-2).</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63220" y="476250"/>
            <a:ext cx="11485880" cy="90678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1. Оплачувані відпустки та порядок їх надання:</a:t>
            </a:r>
            <a:br>
              <a:rPr kumimoji="0" lang="uk-UA" altLang="uk-UA" sz="3000" b="1" i="0" u="none" strike="noStrike" kern="1200" cap="none" spc="0" normalizeH="0" baseline="0" noProof="0" dirty="0">
                <a:ln>
                  <a:noFill/>
                </a:ln>
                <a:solidFill>
                  <a:schemeClr val="tx1"/>
                </a:solidFill>
                <a:effectLst/>
                <a:uLnTx/>
                <a:uFillTx/>
                <a:latin typeface="+mn-lt"/>
                <a:ea typeface="+mn-ea"/>
                <a:cs typeface="+mn-cs"/>
              </a:rPr>
            </a:br>
            <a:r>
              <a:rPr lang="uk-UA" altLang="uk-UA" sz="3000" b="1" noProof="0" dirty="0">
                <a:ln>
                  <a:noFill/>
                </a:ln>
                <a:effectLst/>
                <a:uLnTx/>
                <a:uFillTx/>
                <a:latin typeface="+mn-lt"/>
                <a:ea typeface="+mn-ea"/>
                <a:cs typeface="+mn-cs"/>
                <a:sym typeface="+mn-ea"/>
              </a:rPr>
              <a:t>інші оплачувані відпустки</a:t>
            </a:r>
            <a:endParaRPr kumimoji="0" lang="uk-UA" altLang="uk-UA"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479425" y="1426210"/>
            <a:ext cx="11162030" cy="4966335"/>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en-US" altLang="en-US" sz="2700" i="0" u="none" strike="noStrike" kern="1200" cap="none" spc="0" normalizeH="0" baseline="0" noProof="0" dirty="0">
                <a:ln>
                  <a:noFill/>
                </a:ln>
                <a:solidFill>
                  <a:schemeClr val="tx1"/>
                </a:solidFill>
                <a:effectLst/>
                <a:uLnTx/>
                <a:uFillTx/>
                <a:latin typeface="+mn-lt"/>
                <a:ea typeface="+mn-ea"/>
                <a:cs typeface="+mn-cs"/>
              </a:rPr>
              <a:t>Учасникам бойових дій, постраждалим учасникам Революції Гідності, особам з інвалідністю внаслідок війни, статус яких визначений Законом України "Про статус ветеранів війни, гарантії їх соціального захисту", особам, реабілітованим відповідно до Закону України "Про реабілітацію жертв репресій комуністичного тоталітарного режиму 1917-1991 років", надається </a:t>
            </a:r>
            <a:r>
              <a:rPr kumimoji="0" lang="en-US" altLang="en-US" sz="2700" b="1" i="0" u="none" strike="noStrike" kern="1200" cap="none" spc="0" normalizeH="0" baseline="0" noProof="0" dirty="0">
                <a:ln>
                  <a:noFill/>
                </a:ln>
                <a:solidFill>
                  <a:schemeClr val="tx1"/>
                </a:solidFill>
                <a:effectLst/>
                <a:uLnTx/>
                <a:uFillTx/>
                <a:latin typeface="+mn-lt"/>
                <a:ea typeface="+mn-ea"/>
                <a:cs typeface="+mn-cs"/>
              </a:rPr>
              <a:t>додаткова відпустка </a:t>
            </a:r>
            <a:r>
              <a:rPr kumimoji="0" lang="en-US" altLang="en-US" sz="2700" i="0" u="none" strike="noStrike" kern="1200" cap="none" spc="0" normalizeH="0" baseline="0" noProof="0" dirty="0">
                <a:ln>
                  <a:noFill/>
                </a:ln>
                <a:solidFill>
                  <a:schemeClr val="tx1"/>
                </a:solidFill>
                <a:effectLst/>
                <a:uLnTx/>
                <a:uFillTx/>
                <a:latin typeface="+mn-lt"/>
                <a:ea typeface="+mn-ea"/>
                <a:cs typeface="+mn-cs"/>
              </a:rPr>
              <a:t>із збереженням заробітної плати тривалістю </a:t>
            </a:r>
            <a:r>
              <a:rPr kumimoji="0" lang="en-US" altLang="en-US" sz="2700" b="1" i="0" u="none" strike="noStrike" kern="1200" cap="none" spc="0" normalizeH="0" baseline="0" noProof="0" dirty="0">
                <a:ln>
                  <a:noFill/>
                </a:ln>
                <a:solidFill>
                  <a:schemeClr val="tx1"/>
                </a:solidFill>
                <a:effectLst/>
                <a:uLnTx/>
                <a:uFillTx/>
                <a:latin typeface="+mn-lt"/>
                <a:ea typeface="+mn-ea"/>
                <a:cs typeface="+mn-cs"/>
              </a:rPr>
              <a:t>14 календарних днів на рік</a:t>
            </a:r>
            <a:r>
              <a:rPr kumimoji="0" lang="uk-UA" altLang="en-US" sz="2700" b="1" i="0" u="none" strike="noStrike" kern="1200" cap="none" spc="0" normalizeH="0" baseline="0" noProof="0" dirty="0">
                <a:ln>
                  <a:noFill/>
                </a:ln>
                <a:solidFill>
                  <a:schemeClr val="tx1"/>
                </a:solidFill>
                <a:effectLst/>
                <a:uLnTx/>
                <a:uFillTx/>
                <a:latin typeface="+mn-lt"/>
                <a:ea typeface="+mn-ea"/>
                <a:cs typeface="+mn-cs"/>
              </a:rPr>
              <a:t> </a:t>
            </a:r>
            <a:r>
              <a:rPr kumimoji="0" lang="uk-UA" altLang="en-US" sz="2700" i="0" u="none" strike="noStrike" kern="1200" cap="none" spc="0" normalizeH="0" baseline="0" noProof="0" dirty="0">
                <a:ln>
                  <a:noFill/>
                </a:ln>
                <a:solidFill>
                  <a:schemeClr val="tx1"/>
                </a:solidFill>
                <a:effectLst/>
                <a:uLnTx/>
                <a:uFillTx/>
                <a:latin typeface="+mn-lt"/>
                <a:ea typeface="+mn-ea"/>
                <a:cs typeface="+mn-cs"/>
              </a:rPr>
              <a:t>(ст. 16-2 Закону про відпустки)</a:t>
            </a:r>
            <a:r>
              <a:rPr kumimoji="0" lang="en-US" altLang="en-US" sz="2700" i="0" u="none" strike="noStrike" kern="1200" cap="none" spc="0" normalizeH="0" baseline="0" noProof="0" dirty="0">
                <a:ln>
                  <a:noFill/>
                </a:ln>
                <a:solidFill>
                  <a:schemeClr val="tx1"/>
                </a:solidFill>
                <a:effectLst/>
                <a:uLnTx/>
                <a:uFillTx/>
                <a:latin typeface="+mn-lt"/>
                <a:ea typeface="+mn-ea"/>
                <a:cs typeface="+mn-cs"/>
              </a:rPr>
              <a:t>.</a:t>
            </a:r>
            <a:endParaRPr kumimoji="0" lang="en-US" altLang="en-US" sz="27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en-US" sz="2700" i="0" u="none" strike="noStrike" kern="1200" cap="none" spc="0" normalizeH="0" baseline="0" noProof="0" dirty="0">
                <a:ln>
                  <a:noFill/>
                </a:ln>
                <a:solidFill>
                  <a:schemeClr val="tx1"/>
                </a:solidFill>
                <a:effectLst/>
                <a:uLnTx/>
                <a:uFillTx/>
                <a:latin typeface="+mn-lt"/>
                <a:ea typeface="+mn-ea"/>
                <a:cs typeface="+mn-cs"/>
              </a:rPr>
              <a:t>Вона не компенсується і не переноситься на наступний рік.</a:t>
            </a:r>
            <a:endParaRPr kumimoji="0" lang="uk-UA" altLang="en-US" sz="27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en-US" sz="2700" i="0" u="none" strike="noStrike" kern="1200" cap="none" spc="0" normalizeH="0" baseline="0" noProof="0" dirty="0">
                <a:ln>
                  <a:noFill/>
                </a:ln>
                <a:solidFill>
                  <a:schemeClr val="tx1"/>
                </a:solidFill>
                <a:effectLst/>
                <a:uLnTx/>
                <a:uFillTx/>
                <a:latin typeface="+mn-lt"/>
                <a:ea typeface="+mn-ea"/>
                <a:cs typeface="+mn-cs"/>
              </a:rPr>
              <a:t>Використання</a:t>
            </a:r>
            <a:r>
              <a:rPr kumimoji="0" lang="en-US" altLang="en-US" sz="2700" i="0" u="none" strike="noStrike" kern="1200" cap="none" spc="0" normalizeH="0" baseline="0" noProof="0" dirty="0">
                <a:ln>
                  <a:noFill/>
                </a:ln>
                <a:solidFill>
                  <a:schemeClr val="tx1"/>
                </a:solidFill>
                <a:effectLst/>
                <a:uLnTx/>
                <a:uFillTx/>
                <a:latin typeface="+mn-lt"/>
                <a:ea typeface="+mn-ea"/>
                <a:cs typeface="+mn-cs"/>
              </a:rPr>
              <a:t> такої відпустки </a:t>
            </a:r>
            <a:r>
              <a:rPr kumimoji="0" lang="en-US" altLang="en-US" sz="2700" b="1" i="0" u="none" strike="noStrike" kern="1200" cap="none" spc="0" normalizeH="0" baseline="0" noProof="0" dirty="0">
                <a:ln>
                  <a:noFill/>
                </a:ln>
                <a:solidFill>
                  <a:schemeClr val="tx1"/>
                </a:solidFill>
                <a:effectLst/>
                <a:uLnTx/>
                <a:uFillTx/>
                <a:latin typeface="+mn-lt"/>
                <a:ea typeface="+mn-ea"/>
                <a:cs typeface="+mn-cs"/>
              </a:rPr>
              <a:t>за місцем служби</a:t>
            </a:r>
            <a:r>
              <a:rPr kumimoji="0" lang="en-US" altLang="en-US" sz="2700" i="0" u="none" strike="noStrike" kern="1200" cap="none" spc="0" normalizeH="0" baseline="0" noProof="0" dirty="0">
                <a:ln>
                  <a:noFill/>
                </a:ln>
                <a:solidFill>
                  <a:schemeClr val="tx1"/>
                </a:solidFill>
                <a:effectLst/>
                <a:uLnTx/>
                <a:uFillTx/>
                <a:latin typeface="+mn-lt"/>
                <a:ea typeface="+mn-ea"/>
                <a:cs typeface="+mn-cs"/>
              </a:rPr>
              <a:t> не впливає на право учасника бойових дій як працівника на відпустку  за місцем його роботи.</a:t>
            </a:r>
            <a:endParaRPr kumimoji="0" lang="en-US" altLang="en-US" sz="2700" i="0" u="none" strike="noStrike" kern="1200" cap="none" spc="0" normalizeH="0" baseline="0" noProof="0" dirty="0">
              <a:ln>
                <a:noFill/>
              </a:ln>
              <a:solidFill>
                <a:schemeClr val="tx1"/>
              </a:solidFill>
              <a:effectLst/>
              <a:uLnTx/>
              <a:uFillTx/>
              <a:latin typeface="+mn-lt"/>
              <a:ea typeface="+mn-ea"/>
              <a:cs typeface="+mn-cs"/>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63220" y="476250"/>
            <a:ext cx="11485880" cy="90678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1. Оплачувані відпустки та порядок їх надання:</a:t>
            </a:r>
            <a:br>
              <a:rPr kumimoji="0" lang="uk-UA" altLang="uk-UA" sz="3000" b="1" i="0" u="none" strike="noStrike" kern="1200" cap="none" spc="0" normalizeH="0" baseline="0" noProof="0" dirty="0">
                <a:ln>
                  <a:noFill/>
                </a:ln>
                <a:solidFill>
                  <a:schemeClr val="tx1"/>
                </a:solidFill>
                <a:effectLst/>
                <a:uLnTx/>
                <a:uFillTx/>
                <a:latin typeface="+mn-lt"/>
                <a:ea typeface="+mn-ea"/>
                <a:cs typeface="+mn-cs"/>
              </a:rPr>
            </a:br>
            <a:r>
              <a:rPr lang="uk-UA" altLang="uk-UA" sz="3000" b="1" noProof="0" dirty="0">
                <a:ln>
                  <a:noFill/>
                </a:ln>
                <a:effectLst/>
                <a:uLnTx/>
                <a:uFillTx/>
                <a:latin typeface="+mn-lt"/>
                <a:ea typeface="+mn-ea"/>
                <a:cs typeface="+mn-cs"/>
                <a:sym typeface="+mn-ea"/>
              </a:rPr>
              <a:t>інші оплачувані відпустки</a:t>
            </a:r>
            <a:endParaRPr kumimoji="0" lang="uk-UA" altLang="uk-UA"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370205" y="1426210"/>
            <a:ext cx="11524615" cy="4966335"/>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sz="2700" i="0" u="none" strike="noStrike" kern="1200" cap="none" spc="0" normalizeH="0" baseline="0" noProof="0" dirty="0">
                <a:ln>
                  <a:noFill/>
                </a:ln>
                <a:solidFill>
                  <a:schemeClr val="tx1"/>
                </a:solidFill>
                <a:effectLst/>
                <a:uLnTx/>
                <a:uFillTx/>
                <a:latin typeface="+mn-lt"/>
                <a:ea typeface="+mn-ea"/>
                <a:cs typeface="+mn-cs"/>
              </a:rPr>
              <a:t>У зв’язку з </a:t>
            </a:r>
            <a:r>
              <a:rPr kumimoji="0" lang="uk-UA" sz="2700" b="1" i="0" u="none" strike="noStrike" kern="1200" cap="none" spc="0" normalizeH="0" baseline="0" noProof="0" dirty="0">
                <a:ln>
                  <a:noFill/>
                </a:ln>
                <a:solidFill>
                  <a:schemeClr val="tx1"/>
                </a:solidFill>
                <a:effectLst/>
                <a:uLnTx/>
                <a:uFillTx/>
                <a:latin typeface="+mn-lt"/>
                <a:ea typeface="+mn-ea"/>
                <a:cs typeface="+mn-cs"/>
              </a:rPr>
              <a:t>навчанням </a:t>
            </a:r>
            <a:r>
              <a:rPr kumimoji="0" lang="uk-UA" sz="2700" i="0" u="none" strike="noStrike" kern="1200" cap="none" spc="0" normalizeH="0" baseline="0" noProof="0" dirty="0">
                <a:ln>
                  <a:noFill/>
                </a:ln>
                <a:solidFill>
                  <a:schemeClr val="tx1"/>
                </a:solidFill>
                <a:effectLst/>
                <a:uLnTx/>
                <a:uFillTx/>
                <a:latin typeface="+mn-lt"/>
                <a:ea typeface="+mn-ea"/>
                <a:cs typeface="+mn-cs"/>
              </a:rPr>
              <a:t>(ст. 13-15 Закону про відпустки)</a:t>
            </a:r>
            <a:r>
              <a:rPr kumimoji="0" lang="uk-UA" sz="2700" b="1" i="0" u="none" strike="noStrike" kern="1200" cap="none" spc="0" normalizeH="0" baseline="0" noProof="0" dirty="0">
                <a:ln>
                  <a:noFill/>
                </a:ln>
                <a:solidFill>
                  <a:schemeClr val="tx1"/>
                </a:solidFill>
                <a:effectLst/>
                <a:uLnTx/>
                <a:uFillTx/>
                <a:latin typeface="+mn-lt"/>
                <a:ea typeface="+mn-ea"/>
                <a:cs typeface="+mn-cs"/>
              </a:rPr>
              <a:t> </a:t>
            </a:r>
            <a:r>
              <a:rPr kumimoji="0" lang="uk-UA" sz="2700" i="0" u="none" strike="noStrike" kern="1200" cap="none" spc="0" normalizeH="0" baseline="0" noProof="0" dirty="0">
                <a:ln>
                  <a:noFill/>
                </a:ln>
                <a:solidFill>
                  <a:schemeClr val="tx1"/>
                </a:solidFill>
                <a:effectLst/>
                <a:uLnTx/>
                <a:uFillTx/>
                <a:latin typeface="+mn-lt"/>
                <a:ea typeface="+mn-ea"/>
                <a:cs typeface="+mn-cs"/>
              </a:rPr>
              <a:t>надаються такі види </a:t>
            </a:r>
            <a:r>
              <a:rPr kumimoji="0" lang="uk-UA" sz="2700" b="1" i="0" u="none" strike="noStrike" kern="1200" cap="none" spc="0" normalizeH="0" baseline="0" noProof="0" dirty="0">
                <a:ln>
                  <a:noFill/>
                </a:ln>
                <a:solidFill>
                  <a:schemeClr val="tx1"/>
                </a:solidFill>
                <a:effectLst/>
                <a:uLnTx/>
                <a:uFillTx/>
                <a:latin typeface="+mn-lt"/>
                <a:ea typeface="+mn-ea"/>
                <a:cs typeface="+mn-cs"/>
              </a:rPr>
              <a:t>оплачуваних </a:t>
            </a:r>
            <a:r>
              <a:rPr kumimoji="0" lang="uk-UA" sz="2700" i="0" u="none" strike="noStrike" kern="1200" cap="none" spc="0" normalizeH="0" baseline="0" noProof="0" dirty="0">
                <a:ln>
                  <a:noFill/>
                </a:ln>
                <a:solidFill>
                  <a:schemeClr val="tx1"/>
                </a:solidFill>
                <a:effectLst/>
                <a:uLnTx/>
                <a:uFillTx/>
                <a:latin typeface="+mn-lt"/>
                <a:ea typeface="+mn-ea"/>
                <a:cs typeface="+mn-cs"/>
              </a:rPr>
              <a:t>відпусток:</a:t>
            </a:r>
            <a:endParaRPr kumimoji="0" lang="uk-UA" sz="27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sz="2700" i="0" u="none" strike="noStrike" kern="1200" cap="none" spc="0" normalizeH="0" baseline="0" noProof="0" dirty="0">
                <a:ln>
                  <a:noFill/>
                </a:ln>
                <a:solidFill>
                  <a:schemeClr val="tx1"/>
                </a:solidFill>
                <a:effectLst/>
                <a:uLnTx/>
                <a:uFillTx/>
                <a:latin typeface="+mn-lt"/>
                <a:ea typeface="+mn-ea"/>
                <a:cs typeface="+mn-cs"/>
              </a:rPr>
              <a:t>- </a:t>
            </a:r>
            <a:r>
              <a:rPr kumimoji="0" lang="en-US" altLang="en-US" sz="2700" i="0" u="none" strike="noStrike" kern="1200" cap="none" spc="0" normalizeH="0" baseline="0" noProof="0" dirty="0">
                <a:ln>
                  <a:noFill/>
                </a:ln>
                <a:solidFill>
                  <a:schemeClr val="tx1"/>
                </a:solidFill>
                <a:effectLst/>
                <a:uLnTx/>
                <a:uFillTx/>
                <a:latin typeface="+mn-lt"/>
                <a:ea typeface="+mn-ea"/>
                <a:cs typeface="+mn-cs"/>
              </a:rPr>
              <a:t>у зв'язку з навчанням у середніх навчальних закладах</a:t>
            </a:r>
            <a:r>
              <a:rPr kumimoji="0" lang="uk-UA" altLang="en-US" sz="2700" i="0" u="none" strike="noStrike" kern="1200" cap="none" spc="0" normalizeH="0" baseline="0" noProof="0" dirty="0">
                <a:ln>
                  <a:noFill/>
                </a:ln>
                <a:solidFill>
                  <a:schemeClr val="tx1"/>
                </a:solidFill>
                <a:effectLst/>
                <a:uLnTx/>
                <a:uFillTx/>
                <a:latin typeface="+mn-lt"/>
                <a:ea typeface="+mn-ea"/>
                <a:cs typeface="+mn-cs"/>
              </a:rPr>
              <a:t> (до 28 к.д. на рік);</a:t>
            </a:r>
            <a:endParaRPr kumimoji="0" lang="uk-UA" altLang="en-US" sz="27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en-US" sz="2700" i="0" u="none" strike="noStrike" kern="1200" cap="none" spc="0" normalizeH="0" baseline="0" noProof="0" dirty="0">
                <a:ln>
                  <a:noFill/>
                </a:ln>
                <a:solidFill>
                  <a:schemeClr val="tx1"/>
                </a:solidFill>
                <a:effectLst/>
                <a:uLnTx/>
                <a:uFillTx/>
                <a:latin typeface="+mn-lt"/>
                <a:ea typeface="+mn-ea"/>
                <a:cs typeface="+mn-cs"/>
              </a:rPr>
              <a:t>- </a:t>
            </a:r>
            <a:r>
              <a:rPr kumimoji="0" lang="en-US" altLang="en-US" sz="2700" i="0" u="none" strike="noStrike" kern="1200" cap="none" spc="0" normalizeH="0" baseline="0" noProof="0" dirty="0">
                <a:ln>
                  <a:noFill/>
                </a:ln>
                <a:solidFill>
                  <a:schemeClr val="tx1"/>
                </a:solidFill>
                <a:effectLst/>
                <a:uLnTx/>
                <a:uFillTx/>
                <a:latin typeface="+mn-lt"/>
                <a:ea typeface="+mn-ea"/>
                <a:cs typeface="+mn-cs"/>
              </a:rPr>
              <a:t>у зв'язку з навчанням у професійно-технічних навчальних закладах</a:t>
            </a:r>
            <a:r>
              <a:rPr kumimoji="0" lang="uk-UA" altLang="en-US" sz="2700" i="0" u="none" strike="noStrike" kern="1200" cap="none" spc="0" normalizeH="0" baseline="0" noProof="0" dirty="0">
                <a:ln>
                  <a:noFill/>
                </a:ln>
                <a:solidFill>
                  <a:schemeClr val="tx1"/>
                </a:solidFill>
                <a:effectLst/>
                <a:uLnTx/>
                <a:uFillTx/>
                <a:latin typeface="+mn-lt"/>
                <a:ea typeface="+mn-ea"/>
                <a:cs typeface="+mn-cs"/>
              </a:rPr>
              <a:t> (35 к.д.);</a:t>
            </a:r>
            <a:endParaRPr kumimoji="0" lang="uk-UA" altLang="en-US" sz="27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en-US" sz="2700" i="0" u="none" strike="noStrike" kern="1200" cap="none" spc="0" normalizeH="0" baseline="0" noProof="0" dirty="0">
                <a:ln>
                  <a:noFill/>
                </a:ln>
                <a:solidFill>
                  <a:schemeClr val="tx1"/>
                </a:solidFill>
                <a:effectLst/>
                <a:uLnTx/>
                <a:uFillTx/>
                <a:latin typeface="+mn-lt"/>
                <a:ea typeface="+mn-ea"/>
                <a:cs typeface="+mn-cs"/>
              </a:rPr>
              <a:t>- </a:t>
            </a:r>
            <a:r>
              <a:rPr kumimoji="0" lang="en-US" altLang="en-US" sz="2700" i="0" u="none" strike="noStrike" kern="1200" cap="none" spc="0" normalizeH="0" baseline="0" noProof="0" dirty="0">
                <a:ln>
                  <a:noFill/>
                </a:ln>
                <a:solidFill>
                  <a:schemeClr val="tx1"/>
                </a:solidFill>
                <a:effectLst/>
                <a:uLnTx/>
                <a:uFillTx/>
                <a:latin typeface="+mn-lt"/>
                <a:ea typeface="+mn-ea"/>
                <a:cs typeface="+mn-cs"/>
              </a:rPr>
              <a:t>у зв'язку з навчанням у вищих навчальних закладах, навчальних закладах післядипломної освіти та аспірантурі</a:t>
            </a:r>
            <a:r>
              <a:rPr kumimoji="0" lang="uk-UA" altLang="en-US" sz="2700" i="0" u="none" strike="noStrike" kern="1200" cap="none" spc="0" normalizeH="0" baseline="0" noProof="0" dirty="0">
                <a:ln>
                  <a:noFill/>
                </a:ln>
                <a:solidFill>
                  <a:schemeClr val="tx1"/>
                </a:solidFill>
                <a:effectLst/>
                <a:uLnTx/>
                <a:uFillTx/>
                <a:latin typeface="+mn-lt"/>
                <a:ea typeface="+mn-ea"/>
                <a:cs typeface="+mn-cs"/>
              </a:rPr>
              <a:t> (за різними підставами різна кількість днів).</a:t>
            </a:r>
            <a:endParaRPr kumimoji="0" lang="uk-UA" altLang="en-US" sz="27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en-US" sz="2700" i="0" u="none" strike="noStrike" kern="1200" cap="none" spc="0" normalizeH="0" baseline="0" noProof="0" dirty="0">
                <a:ln>
                  <a:noFill/>
                </a:ln>
                <a:solidFill>
                  <a:schemeClr val="tx1"/>
                </a:solidFill>
                <a:effectLst/>
                <a:uLnTx/>
                <a:uFillTx/>
                <a:latin typeface="+mn-lt"/>
                <a:ea typeface="+mn-ea"/>
                <a:cs typeface="+mn-cs"/>
              </a:rPr>
              <a:t>Такі відпустки надаються на час підготовки та складання іспитів, підготовки та захисту дипломних робіт тощо згідно з </a:t>
            </a:r>
            <a:r>
              <a:rPr kumimoji="0" lang="uk-UA" altLang="en-US" sz="2700" b="1" i="0" u="none" strike="noStrike" kern="1200" cap="none" spc="0" normalizeH="0" baseline="0" noProof="0" dirty="0">
                <a:ln>
                  <a:noFill/>
                </a:ln>
                <a:solidFill>
                  <a:schemeClr val="tx1"/>
                </a:solidFill>
                <a:effectLst/>
                <a:uLnTx/>
                <a:uFillTx/>
                <a:latin typeface="+mn-lt"/>
                <a:ea typeface="+mn-ea"/>
                <a:cs typeface="+mn-cs"/>
              </a:rPr>
              <a:t>довідками </a:t>
            </a:r>
            <a:r>
              <a:rPr kumimoji="0" lang="uk-UA" altLang="en-US" sz="2700" i="0" u="none" strike="noStrike" kern="1200" cap="none" spc="0" normalizeH="0" baseline="0" noProof="0" dirty="0">
                <a:ln>
                  <a:noFill/>
                </a:ln>
                <a:solidFill>
                  <a:schemeClr val="tx1"/>
                </a:solidFill>
                <a:effectLst/>
                <a:uLnTx/>
                <a:uFillTx/>
                <a:latin typeface="+mn-lt"/>
                <a:ea typeface="+mn-ea"/>
                <a:cs typeface="+mn-cs"/>
              </a:rPr>
              <a:t>з навчальних закладів.</a:t>
            </a:r>
            <a:endParaRPr kumimoji="0" lang="uk-UA" altLang="en-US" sz="2700" i="0" u="none" strike="noStrike" kern="1200" cap="none" spc="0" normalizeH="0" baseline="0" noProof="0" dirty="0">
              <a:ln>
                <a:noFill/>
              </a:ln>
              <a:solidFill>
                <a:schemeClr val="tx1"/>
              </a:solidFill>
              <a:effectLst/>
              <a:uLnTx/>
              <a:uFillTx/>
              <a:latin typeface="+mn-lt"/>
              <a:ea typeface="+mn-ea"/>
              <a:cs typeface="+mn-cs"/>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63220" y="476250"/>
            <a:ext cx="11485880" cy="90678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1. Оплачувані відпустки та порядок їх надання:</a:t>
            </a:r>
            <a:br>
              <a:rPr kumimoji="0" lang="uk-UA" altLang="uk-UA" sz="3000" b="1" i="0" u="none" strike="noStrike" kern="1200" cap="none" spc="0" normalizeH="0" baseline="0" noProof="0" dirty="0">
                <a:ln>
                  <a:noFill/>
                </a:ln>
                <a:solidFill>
                  <a:schemeClr val="tx1"/>
                </a:solidFill>
                <a:effectLst/>
                <a:uLnTx/>
                <a:uFillTx/>
                <a:latin typeface="+mn-lt"/>
                <a:ea typeface="+mn-ea"/>
                <a:cs typeface="+mn-cs"/>
              </a:rPr>
            </a:br>
            <a:r>
              <a:rPr lang="uk-UA" altLang="uk-UA" sz="3000" b="1" noProof="0" dirty="0">
                <a:ln>
                  <a:noFill/>
                </a:ln>
                <a:effectLst/>
                <a:uLnTx/>
                <a:uFillTx/>
                <a:latin typeface="+mn-lt"/>
                <a:ea typeface="+mn-ea"/>
                <a:cs typeface="+mn-cs"/>
                <a:sym typeface="+mn-ea"/>
              </a:rPr>
              <a:t>інші оплачувані відпустки</a:t>
            </a:r>
            <a:endParaRPr kumimoji="0" lang="uk-UA" altLang="uk-UA"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479425" y="1426210"/>
            <a:ext cx="11162030" cy="4966335"/>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i="0" u="none" strike="noStrike" kern="1200" cap="none" spc="0" normalizeH="0" baseline="0" noProof="0" dirty="0">
                <a:ln>
                  <a:noFill/>
                </a:ln>
                <a:solidFill>
                  <a:schemeClr val="tx1"/>
                </a:solidFill>
                <a:effectLst/>
                <a:uLnTx/>
                <a:uFillTx/>
                <a:latin typeface="+mn-lt"/>
                <a:ea typeface="+mn-ea"/>
                <a:cs typeface="+mn-cs"/>
              </a:rPr>
              <a:t>Особам, яких віднесено до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1–2-ї категорій</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 постраждалих внаслідок аварії на ЧАЕС, надано право на додаткову відпустку </a:t>
            </a:r>
            <a:r>
              <a:rPr lang="uk-UA" altLang="uk-UA" sz="2700" noProof="0" dirty="0">
                <a:ln>
                  <a:noFill/>
                </a:ln>
                <a:effectLst/>
                <a:uLnTx/>
                <a:uFillTx/>
                <a:sym typeface="+mn-ea"/>
              </a:rPr>
              <a:t>із збереженням зарплати тривалістю 14 робочих днів на рік </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(п. 22 ч. 1 ст. 20 і п. 1 ч. 1 ст. 21 Закону «Про статус і соціальний захист громадян, які постраждали внаслідок Чорнобильської катастрофи» </a:t>
            </a:r>
            <a:r>
              <a:rPr lang="uk-UA" altLang="uk-UA" sz="2700" noProof="0" dirty="0">
                <a:ln>
                  <a:noFill/>
                </a:ln>
                <a:effectLst/>
                <a:uLnTx/>
                <a:uFillTx/>
                <a:sym typeface="+mn-ea"/>
              </a:rPr>
              <a:t>від 28.02.91 р. № 796-XII</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i="0" u="none" strike="noStrike" kern="1200" cap="none" spc="0" normalizeH="0" baseline="0" noProof="0" dirty="0">
                <a:ln>
                  <a:noFill/>
                </a:ln>
                <a:solidFill>
                  <a:schemeClr val="tx1"/>
                </a:solidFill>
                <a:effectLst/>
                <a:uLnTx/>
                <a:uFillTx/>
                <a:latin typeface="+mn-lt"/>
                <a:ea typeface="+mn-ea"/>
                <a:cs typeface="+mn-cs"/>
              </a:rPr>
              <a:t>Тривалість такої відпустки в календарних днях дорівнює 16.</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i="0" u="none" strike="noStrike" kern="1200" cap="none" spc="0" normalizeH="0" baseline="0" noProof="0" dirty="0">
                <a:ln>
                  <a:noFill/>
                </a:ln>
                <a:solidFill>
                  <a:schemeClr val="tx1"/>
                </a:solidFill>
                <a:effectLst/>
                <a:uLnTx/>
                <a:uFillTx/>
                <a:latin typeface="+mn-lt"/>
                <a:ea typeface="+mn-ea"/>
                <a:cs typeface="+mn-cs"/>
              </a:rPr>
              <a:t>На відміну від щорічних відпусток, ця відпустка: надається незалежно від часу роботи на підприємстві, не продовжується на святкові та неробочі дні та на час тимчасової непрацездатності, які припадають на її період, не ділиться на частини, не переноситься на наступний рік, надається лише за основним місцем роботи.</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63220" y="476250"/>
            <a:ext cx="11485880" cy="90678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1. Оплачувані відпустки та порядок їх надання:</a:t>
            </a:r>
            <a:br>
              <a:rPr kumimoji="0" lang="uk-UA" altLang="uk-UA" sz="3000" b="1" i="0" u="none" strike="noStrike" kern="1200" cap="none" spc="0" normalizeH="0" baseline="0" noProof="0" dirty="0">
                <a:ln>
                  <a:noFill/>
                </a:ln>
                <a:solidFill>
                  <a:schemeClr val="tx1"/>
                </a:solidFill>
                <a:effectLst/>
                <a:uLnTx/>
                <a:uFillTx/>
                <a:latin typeface="+mn-lt"/>
                <a:ea typeface="+mn-ea"/>
                <a:cs typeface="+mn-cs"/>
              </a:rPr>
            </a:br>
            <a:r>
              <a:rPr lang="uk-UA" altLang="uk-UA" sz="3000" b="1" noProof="0" dirty="0">
                <a:ln>
                  <a:noFill/>
                </a:ln>
                <a:effectLst/>
                <a:uLnTx/>
                <a:uFillTx/>
                <a:latin typeface="+mn-lt"/>
                <a:ea typeface="+mn-ea"/>
                <a:cs typeface="+mn-cs"/>
                <a:sym typeface="+mn-ea"/>
              </a:rPr>
              <a:t>інші оплачувані відпустки</a:t>
            </a:r>
            <a:endParaRPr kumimoji="0" lang="uk-UA" altLang="uk-UA"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bg>
      <p:bgPr>
        <a:noFill/>
        <a:effectLst/>
      </p:bgPr>
    </p:bg>
    <p:spTree>
      <p:nvGrpSpPr>
        <p:cNvPr id="1" name=""/>
        <p:cNvGrpSpPr/>
        <p:nvPr/>
      </p:nvGrpSpPr>
      <p:grpSpPr bwMode="auto">
        <a:xfrm>
          <a:off x="0" y="0"/>
          <a:ext cx="0" cy="0"/>
          <a:chOff x="0" y="0"/>
          <a:chExt cx="0" cy="0"/>
        </a:xfrm>
      </p:grpSpPr>
      <p:sp>
        <p:nvSpPr>
          <p:cNvPr id="3" name="Прямоугольник 2"/>
          <p:cNvSpPr/>
          <p:nvPr/>
        </p:nvSpPr>
        <p:spPr bwMode="auto">
          <a:xfrm>
            <a:off x="838200" y="2136339"/>
            <a:ext cx="10512000" cy="460375"/>
          </a:xfrm>
          <a:prstGeom prst="rect">
            <a:avLst/>
          </a:prstGeom>
        </p:spPr>
        <p:txBody>
          <a:bodyPr>
            <a:spAutoFit/>
          </a:bodyPr>
          <a:lstStyle/>
          <a:p>
            <a:pPr algn="just">
              <a:defRPr/>
            </a:pPr>
            <a:r>
              <a:rPr lang="ru-RU" sz="2400"/>
              <a:t>      </a:t>
            </a:r>
            <a:endParaRPr lang="ru-RU" sz="2400"/>
          </a:p>
        </p:txBody>
      </p:sp>
      <p:sp>
        <p:nvSpPr>
          <p:cNvPr id="4" name="Прямоугольник 3"/>
          <p:cNvSpPr/>
          <p:nvPr/>
        </p:nvSpPr>
        <p:spPr bwMode="auto">
          <a:xfrm>
            <a:off x="399415" y="1181100"/>
            <a:ext cx="11389360" cy="5570855"/>
          </a:xfrm>
          <a:prstGeom prst="rect">
            <a:avLst/>
          </a:prstGeom>
        </p:spPr>
        <p:txBody>
          <a:bodyPr wrap="square">
            <a:noAutofit/>
          </a:bodyPr>
          <a:lstStyle/>
          <a:p>
            <a:r>
              <a:rPr lang="uk-UA" altLang="uk-UA" sz="2700" dirty="0"/>
              <a:t>Згідно зі ст. 10 Закону про відпустки </a:t>
            </a:r>
            <a:r>
              <a:rPr lang="uk-UA" altLang="uk-UA" sz="2700" b="1" dirty="0"/>
              <a:t>черговість </a:t>
            </a:r>
            <a:r>
              <a:rPr lang="uk-UA" altLang="uk-UA" sz="2700" dirty="0"/>
              <a:t>надання відпусток визначається </a:t>
            </a:r>
            <a:r>
              <a:rPr lang="uk-UA" altLang="uk-UA" sz="2700" b="1" dirty="0"/>
              <a:t>графіками</a:t>
            </a:r>
            <a:r>
              <a:rPr lang="uk-UA" altLang="uk-UA" sz="2700" dirty="0"/>
              <a:t>, які затверджуються власником або уповноваженим ним органом за погодженням з виборним органом первинної профспілкової організації (профспілковим представником) чи іншим уповноваженим на представництво трудовим колективом органом, і доводиться до відома всіх працівників. При складанні графіків </a:t>
            </a:r>
            <a:r>
              <a:rPr lang="uk-UA" altLang="uk-UA" sz="2700" b="1" dirty="0"/>
              <a:t>ураховуються </a:t>
            </a:r>
            <a:r>
              <a:rPr lang="uk-UA" altLang="uk-UA" sz="2700" dirty="0"/>
              <a:t>інтереси виробництва, особисті інтереси працівників та можливості для їх відпочинку.</a:t>
            </a:r>
            <a:endParaRPr lang="uk-UA" altLang="uk-UA" sz="2700" dirty="0"/>
          </a:p>
          <a:p>
            <a:r>
              <a:rPr lang="uk-UA" altLang="uk-UA" sz="2700" dirty="0">
                <a:sym typeface="+mn-ea"/>
              </a:rPr>
              <a:t>Конкретний період надання щорічних відпусток у межах, установлених графіком, узгоджується між працівником і власником або уповноваженим ним органом, який зобов'язаний письмово повідомити працівника про дату початку відпустки не пізніш як </a:t>
            </a:r>
            <a:r>
              <a:rPr lang="uk-UA" altLang="uk-UA" sz="2700" b="1" dirty="0">
                <a:sym typeface="+mn-ea"/>
              </a:rPr>
              <a:t>за два тижні</a:t>
            </a:r>
            <a:r>
              <a:rPr lang="uk-UA" altLang="uk-UA" sz="2700" dirty="0">
                <a:sym typeface="+mn-ea"/>
              </a:rPr>
              <a:t> до встановленого графіком терміну.</a:t>
            </a:r>
            <a:endParaRPr lang="uk-UA" altLang="uk-UA" sz="2700" dirty="0"/>
          </a:p>
          <a:p>
            <a:endParaRPr lang="uk-UA" altLang="uk-UA" sz="2700" dirty="0"/>
          </a:p>
        </p:txBody>
      </p:sp>
      <p:sp>
        <p:nvSpPr>
          <p:cNvPr id="9" name="Rectangle 2"/>
          <p:cNvSpPr>
            <a:spLocks noGrp="1" noChangeArrowheads="1"/>
          </p:cNvSpPr>
          <p:nvPr>
            <p:ph type="ctrTitle" hasCustomPrompt="1"/>
          </p:nvPr>
        </p:nvSpPr>
        <p:spPr>
          <a:xfrm>
            <a:off x="363220" y="476250"/>
            <a:ext cx="11485880" cy="528320"/>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1. Оплачувані відпустки та порядок їх надання: </a:t>
            </a:r>
            <a:r>
              <a:rPr kumimoji="0" lang="uk-UA" altLang="uk-UA" sz="3000" b="1" i="0" u="none" strike="noStrike" kern="1200" cap="none" spc="0" normalizeH="0" baseline="0" noProof="0" dirty="0">
                <a:ln>
                  <a:noFill/>
                </a:ln>
                <a:solidFill>
                  <a:schemeClr val="tx1"/>
                </a:solidFill>
                <a:effectLst/>
                <a:uLnTx/>
                <a:uFillTx/>
                <a:latin typeface="+mn-lt"/>
                <a:ea typeface="+mn-ea"/>
                <a:cs typeface="+mn-cs"/>
              </a:rPr>
              <a:t>графік відпусток</a:t>
            </a:r>
            <a:endParaRPr kumimoji="0" lang="uk-UA" altLang="uk-UA"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bg>
      <p:bgPr>
        <a:noFill/>
        <a:effectLst/>
      </p:bgPr>
    </p:bg>
    <p:spTree>
      <p:nvGrpSpPr>
        <p:cNvPr id="1" name=""/>
        <p:cNvGrpSpPr/>
        <p:nvPr/>
      </p:nvGrpSpPr>
      <p:grpSpPr bwMode="auto">
        <a:xfrm>
          <a:off x="0" y="0"/>
          <a:ext cx="0" cy="0"/>
          <a:chOff x="0" y="0"/>
          <a:chExt cx="0" cy="0"/>
        </a:xfrm>
      </p:grpSpPr>
      <p:sp>
        <p:nvSpPr>
          <p:cNvPr id="3" name="Прямоугольник 2"/>
          <p:cNvSpPr/>
          <p:nvPr/>
        </p:nvSpPr>
        <p:spPr bwMode="auto">
          <a:xfrm>
            <a:off x="838200" y="2136339"/>
            <a:ext cx="10512000" cy="460375"/>
          </a:xfrm>
          <a:prstGeom prst="rect">
            <a:avLst/>
          </a:prstGeom>
        </p:spPr>
        <p:txBody>
          <a:bodyPr>
            <a:spAutoFit/>
          </a:bodyPr>
          <a:lstStyle/>
          <a:p>
            <a:pPr algn="just">
              <a:defRPr/>
            </a:pPr>
            <a:r>
              <a:rPr lang="ru-RU" sz="2400"/>
              <a:t>      </a:t>
            </a:r>
            <a:endParaRPr lang="ru-RU" sz="2400"/>
          </a:p>
        </p:txBody>
      </p:sp>
      <p:sp>
        <p:nvSpPr>
          <p:cNvPr id="4" name="Прямоугольник 3"/>
          <p:cNvSpPr/>
          <p:nvPr/>
        </p:nvSpPr>
        <p:spPr bwMode="auto">
          <a:xfrm>
            <a:off x="399415" y="1071880"/>
            <a:ext cx="11389360" cy="5187950"/>
          </a:xfrm>
          <a:prstGeom prst="rect">
            <a:avLst/>
          </a:prstGeom>
        </p:spPr>
        <p:txBody>
          <a:bodyPr wrap="square">
            <a:noAutofit/>
          </a:bodyPr>
          <a:lstStyle/>
          <a:p>
            <a:pPr>
              <a:spcBef>
                <a:spcPts val="600"/>
              </a:spcBef>
            </a:pPr>
            <a:r>
              <a:rPr lang="uk-UA" altLang="uk-UA" sz="2700" dirty="0"/>
              <a:t>Складання графіку відпусток є </a:t>
            </a:r>
            <a:r>
              <a:rPr lang="uk-UA" altLang="uk-UA" sz="2700" b="1" dirty="0"/>
              <a:t>обов’язковим</a:t>
            </a:r>
            <a:r>
              <a:rPr lang="uk-UA" altLang="uk-UA" sz="2700" dirty="0"/>
              <a:t> для усіх роботодавців!</a:t>
            </a:r>
            <a:endParaRPr lang="uk-UA" altLang="uk-UA" sz="2700" dirty="0"/>
          </a:p>
          <a:p>
            <a:pPr>
              <a:spcBef>
                <a:spcPts val="600"/>
              </a:spcBef>
            </a:pPr>
            <a:r>
              <a:rPr lang="uk-UA" altLang="uk-UA" sz="2700" dirty="0"/>
              <a:t>Згідно з п. 20 Типових правил внутрішнього трудового розпорядку для робітників та службовців підприємств, установ, організацій, затверджених Постановою Держкомпраці СРСР від 20.06.1984 № 213, графік відпусток складається на кожний календарний рік </a:t>
            </a:r>
            <a:r>
              <a:rPr lang="uk-UA" altLang="uk-UA" sz="2700" b="1" dirty="0"/>
              <a:t>не пізніше 5 січня поточного року</a:t>
            </a:r>
            <a:r>
              <a:rPr lang="uk-UA" altLang="uk-UA" sz="2700" dirty="0"/>
              <a:t>.</a:t>
            </a:r>
            <a:endParaRPr lang="uk-UA" altLang="uk-UA" sz="2700" dirty="0"/>
          </a:p>
          <a:p>
            <a:pPr>
              <a:spcBef>
                <a:spcPts val="600"/>
              </a:spcBef>
            </a:pPr>
            <a:r>
              <a:rPr lang="uk-UA" altLang="uk-UA" sz="2700" dirty="0">
                <a:sym typeface="+mn-ea"/>
              </a:rPr>
              <a:t>Графік відпусток затверджується наказом, а от його </a:t>
            </a:r>
            <a:r>
              <a:rPr lang="uk-UA" altLang="uk-UA" sz="2700" b="1" dirty="0">
                <a:sym typeface="+mn-ea"/>
              </a:rPr>
              <a:t>форма </a:t>
            </a:r>
            <a:r>
              <a:rPr lang="uk-UA" altLang="uk-UA" sz="2700" dirty="0">
                <a:sym typeface="+mn-ea"/>
              </a:rPr>
              <a:t>визначається роботодавцем самостійно.</a:t>
            </a:r>
            <a:endParaRPr lang="uk-UA" altLang="uk-UA" sz="2700" dirty="0"/>
          </a:p>
          <a:p>
            <a:pPr>
              <a:spcBef>
                <a:spcPts val="600"/>
              </a:spcBef>
            </a:pPr>
            <a:r>
              <a:rPr lang="uk-UA" altLang="uk-UA" sz="2700" dirty="0">
                <a:sym typeface="+mn-ea"/>
              </a:rPr>
              <a:t>За </a:t>
            </a:r>
            <a:r>
              <a:rPr lang="uk-UA" altLang="uk-UA" sz="2700" b="1" dirty="0">
                <a:sym typeface="+mn-ea"/>
              </a:rPr>
              <a:t>зразок </a:t>
            </a:r>
            <a:r>
              <a:rPr lang="uk-UA" altLang="uk-UA" sz="2700" dirty="0">
                <a:sym typeface="+mn-ea"/>
              </a:rPr>
              <a:t>можна використати типову форму графіка відпусток, наведену у Збірнику уніфікованих форм організаційно-розпорядчих документів, схваленому Нормативно-методичною комісією </a:t>
            </a:r>
            <a:r>
              <a:rPr lang="uk-UA" altLang="uk-UA" sz="2700" dirty="0" err="1">
                <a:sym typeface="+mn-ea"/>
              </a:rPr>
              <a:t>Укрдержархіву</a:t>
            </a:r>
            <a:r>
              <a:rPr lang="uk-UA" altLang="uk-UA" sz="2700" dirty="0">
                <a:sym typeface="+mn-ea"/>
              </a:rPr>
              <a:t> (протокол від 22.11.2015 № 7)</a:t>
            </a:r>
            <a:endParaRPr lang="uk-UA" altLang="uk-UA" sz="2700" dirty="0"/>
          </a:p>
          <a:p>
            <a:endParaRPr lang="uk-UA" altLang="uk-UA" sz="2700" dirty="0"/>
          </a:p>
        </p:txBody>
      </p:sp>
      <p:sp>
        <p:nvSpPr>
          <p:cNvPr id="9" name="Rectangle 2"/>
          <p:cNvSpPr>
            <a:spLocks noGrp="1" noChangeArrowheads="1"/>
          </p:cNvSpPr>
          <p:nvPr>
            <p:ph type="ctrTitle" hasCustomPrompt="1"/>
          </p:nvPr>
        </p:nvSpPr>
        <p:spPr>
          <a:xfrm>
            <a:off x="363220" y="476250"/>
            <a:ext cx="11485880" cy="528320"/>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1. Оплачувані відпустки та порядок їх надання: </a:t>
            </a:r>
            <a:r>
              <a:rPr kumimoji="0" lang="uk-UA" altLang="uk-UA" sz="3000" b="1" i="0" u="none" strike="noStrike" kern="1200" cap="none" spc="0" normalizeH="0" baseline="0" noProof="0" dirty="0">
                <a:ln>
                  <a:noFill/>
                </a:ln>
                <a:solidFill>
                  <a:schemeClr val="tx1"/>
                </a:solidFill>
                <a:effectLst/>
                <a:uLnTx/>
                <a:uFillTx/>
                <a:latin typeface="+mn-lt"/>
                <a:ea typeface="+mn-ea"/>
                <a:cs typeface="+mn-cs"/>
              </a:rPr>
              <a:t>графік відпусток</a:t>
            </a:r>
            <a:endParaRPr kumimoji="0" lang="uk-UA" altLang="uk-UA"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23556" name="Picture 4"/>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2052955" y="220345"/>
            <a:ext cx="8075295" cy="6451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bg>
      <p:bgPr>
        <a:noFill/>
        <a:effectLst/>
      </p:bgPr>
    </p:bg>
    <p:spTree>
      <p:nvGrpSpPr>
        <p:cNvPr id="1" name=""/>
        <p:cNvGrpSpPr/>
        <p:nvPr/>
      </p:nvGrpSpPr>
      <p:grpSpPr bwMode="auto">
        <a:xfrm>
          <a:off x="0" y="0"/>
          <a:ext cx="0" cy="0"/>
          <a:chOff x="0" y="0"/>
          <a:chExt cx="0" cy="0"/>
        </a:xfrm>
      </p:grpSpPr>
      <p:sp>
        <p:nvSpPr>
          <p:cNvPr id="3" name="Прямоугольник 2"/>
          <p:cNvSpPr/>
          <p:nvPr/>
        </p:nvSpPr>
        <p:spPr bwMode="auto">
          <a:xfrm>
            <a:off x="838200" y="2136339"/>
            <a:ext cx="10512000" cy="460375"/>
          </a:xfrm>
          <a:prstGeom prst="rect">
            <a:avLst/>
          </a:prstGeom>
        </p:spPr>
        <p:txBody>
          <a:bodyPr>
            <a:spAutoFit/>
          </a:bodyPr>
          <a:lstStyle/>
          <a:p>
            <a:pPr algn="just">
              <a:defRPr/>
            </a:pPr>
            <a:r>
              <a:rPr lang="ru-RU" sz="2400"/>
              <a:t>      </a:t>
            </a:r>
            <a:endParaRPr lang="ru-RU" sz="2400"/>
          </a:p>
        </p:txBody>
      </p:sp>
      <p:sp>
        <p:nvSpPr>
          <p:cNvPr id="4" name="Прямоугольник 3"/>
          <p:cNvSpPr/>
          <p:nvPr/>
        </p:nvSpPr>
        <p:spPr bwMode="auto">
          <a:xfrm>
            <a:off x="399415" y="1351280"/>
            <a:ext cx="11389360" cy="4908550"/>
          </a:xfrm>
          <a:prstGeom prst="rect">
            <a:avLst/>
          </a:prstGeom>
        </p:spPr>
        <p:txBody>
          <a:bodyPr wrap="square">
            <a:noAutofit/>
          </a:bodyPr>
          <a:lstStyle/>
          <a:p>
            <a:pPr>
              <a:spcBef>
                <a:spcPts val="600"/>
              </a:spcBef>
            </a:pPr>
            <a:r>
              <a:rPr lang="uk-UA" altLang="uk-UA" sz="2700" dirty="0"/>
              <a:t>Обов'язково графіком відпусток </a:t>
            </a:r>
            <a:r>
              <a:rPr lang="uk-UA" altLang="uk-UA" sz="2700" b="1" dirty="0"/>
              <a:t>планується </a:t>
            </a:r>
            <a:r>
              <a:rPr lang="uk-UA" altLang="uk-UA" sz="2700" dirty="0"/>
              <a:t>надання основної та додаткової щорічних відпусток (за роботу із шкідливими та важкими умовами праці, за особливий характер праці, інші додаткові, передбачені законодавством).</a:t>
            </a:r>
            <a:endParaRPr lang="uk-UA" altLang="uk-UA" sz="2700" dirty="0"/>
          </a:p>
          <a:p>
            <a:pPr>
              <a:spcBef>
                <a:spcPts val="600"/>
              </a:spcBef>
            </a:pPr>
            <a:r>
              <a:rPr lang="uk-UA" altLang="uk-UA" sz="2700" b="1" dirty="0"/>
              <a:t>Рекомендовано </a:t>
            </a:r>
            <a:r>
              <a:rPr lang="uk-UA" altLang="uk-UA" sz="2700" dirty="0"/>
              <a:t>внести у графік відпустку “на дітей”.</a:t>
            </a:r>
            <a:endParaRPr lang="uk-UA" altLang="uk-UA" sz="2700" dirty="0"/>
          </a:p>
          <a:p>
            <a:pPr>
              <a:spcBef>
                <a:spcPts val="600"/>
              </a:spcBef>
            </a:pPr>
            <a:r>
              <a:rPr lang="uk-UA" altLang="uk-UA" sz="2700" dirty="0"/>
              <a:t>Відпустка </a:t>
            </a:r>
            <a:r>
              <a:rPr lang="uk-UA" altLang="uk-UA" sz="2700" b="1" dirty="0"/>
              <a:t>чорнобильцям </a:t>
            </a:r>
            <a:r>
              <a:rPr lang="uk-UA" altLang="uk-UA" sz="2700" dirty="0"/>
              <a:t>планується обов’язково і про неї подаються відомості до Управління соціального захисту.</a:t>
            </a:r>
            <a:endParaRPr lang="uk-UA" altLang="uk-UA" sz="2700" dirty="0"/>
          </a:p>
          <a:p>
            <a:pPr>
              <a:spcBef>
                <a:spcPts val="600"/>
              </a:spcBef>
            </a:pPr>
            <a:r>
              <a:rPr lang="uk-UA" altLang="uk-UA" sz="2700" dirty="0"/>
              <a:t>За рішенням роботодавця можна також </a:t>
            </a:r>
            <a:r>
              <a:rPr lang="uk-UA" altLang="uk-UA" sz="2700" dirty="0" err="1"/>
              <a:t>внести</a:t>
            </a:r>
            <a:r>
              <a:rPr lang="uk-UA" altLang="uk-UA" sz="2700" dirty="0"/>
              <a:t> у графік інші види відпусток, а також </a:t>
            </a:r>
            <a:r>
              <a:rPr lang="uk-UA" altLang="uk-UA" sz="2700" b="1" dirty="0"/>
              <a:t>невикористані </a:t>
            </a:r>
            <a:r>
              <a:rPr lang="uk-UA" altLang="uk-UA" sz="2700" dirty="0"/>
              <a:t>дні відпусток попередніх років.</a:t>
            </a:r>
            <a:endParaRPr lang="uk-UA" altLang="uk-UA" sz="2700" dirty="0"/>
          </a:p>
          <a:p>
            <a:pPr>
              <a:spcBef>
                <a:spcPts val="600"/>
              </a:spcBef>
            </a:pPr>
            <a:r>
              <a:rPr lang="uk-UA" altLang="uk-UA" sz="2700" dirty="0"/>
              <a:t>У разі виникнення необхідності </a:t>
            </a:r>
            <a:r>
              <a:rPr lang="uk-UA" altLang="uk-UA" sz="2700" b="1" dirty="0"/>
              <a:t>перенести </a:t>
            </a:r>
            <a:r>
              <a:rPr lang="uk-UA" altLang="uk-UA" sz="2700" dirty="0"/>
              <a:t>відпустки, заплановані графіком, треба внести зміни до графіку відпусток окремим наказом.</a:t>
            </a:r>
            <a:endParaRPr lang="uk-UA" altLang="uk-UA" sz="2700" dirty="0"/>
          </a:p>
        </p:txBody>
      </p:sp>
      <p:sp>
        <p:nvSpPr>
          <p:cNvPr id="9" name="Rectangle 2"/>
          <p:cNvSpPr>
            <a:spLocks noGrp="1" noChangeArrowheads="1"/>
          </p:cNvSpPr>
          <p:nvPr>
            <p:ph type="ctrTitle" hasCustomPrompt="1"/>
          </p:nvPr>
        </p:nvSpPr>
        <p:spPr>
          <a:xfrm>
            <a:off x="363220" y="476250"/>
            <a:ext cx="11485880" cy="528320"/>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1. Оплачувані відпустки та порядок їх надання: </a:t>
            </a:r>
            <a:r>
              <a:rPr kumimoji="0" lang="uk-UA" altLang="uk-UA" sz="3000" b="1" i="0" u="none" strike="noStrike" kern="1200" cap="none" spc="0" normalizeH="0" baseline="0" noProof="0" dirty="0">
                <a:ln>
                  <a:noFill/>
                </a:ln>
                <a:solidFill>
                  <a:schemeClr val="tx1"/>
                </a:solidFill>
                <a:effectLst/>
                <a:uLnTx/>
                <a:uFillTx/>
                <a:latin typeface="+mn-lt"/>
                <a:ea typeface="+mn-ea"/>
                <a:cs typeface="+mn-cs"/>
              </a:rPr>
              <a:t>графік відпусток</a:t>
            </a:r>
            <a:endParaRPr kumimoji="0" lang="uk-UA" altLang="uk-UA"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bg>
      <p:bgPr>
        <a:noFill/>
        <a:effectLst/>
      </p:bgPr>
    </p:bg>
    <p:spTree>
      <p:nvGrpSpPr>
        <p:cNvPr id="1" name=""/>
        <p:cNvGrpSpPr/>
        <p:nvPr/>
      </p:nvGrpSpPr>
      <p:grpSpPr bwMode="auto">
        <a:xfrm>
          <a:off x="0" y="0"/>
          <a:ext cx="0" cy="0"/>
          <a:chOff x="0" y="0"/>
          <a:chExt cx="0" cy="0"/>
        </a:xfrm>
      </p:grpSpPr>
      <p:sp>
        <p:nvSpPr>
          <p:cNvPr id="3" name="Прямоугольник 2"/>
          <p:cNvSpPr/>
          <p:nvPr/>
        </p:nvSpPr>
        <p:spPr bwMode="auto">
          <a:xfrm>
            <a:off x="838200" y="2136339"/>
            <a:ext cx="10512000" cy="460375"/>
          </a:xfrm>
          <a:prstGeom prst="rect">
            <a:avLst/>
          </a:prstGeom>
        </p:spPr>
        <p:txBody>
          <a:bodyPr>
            <a:spAutoFit/>
          </a:bodyPr>
          <a:lstStyle/>
          <a:p>
            <a:pPr algn="just">
              <a:defRPr/>
            </a:pPr>
            <a:r>
              <a:rPr lang="ru-RU" sz="2400"/>
              <a:t>      </a:t>
            </a:r>
            <a:endParaRPr lang="ru-RU" sz="2400"/>
          </a:p>
        </p:txBody>
      </p:sp>
      <p:sp>
        <p:nvSpPr>
          <p:cNvPr id="4" name="Прямоугольник 3"/>
          <p:cNvSpPr/>
          <p:nvPr/>
        </p:nvSpPr>
        <p:spPr bwMode="auto">
          <a:xfrm>
            <a:off x="547370" y="1427480"/>
            <a:ext cx="11277600" cy="5157470"/>
          </a:xfrm>
          <a:prstGeom prst="rect">
            <a:avLst/>
          </a:prstGeom>
        </p:spPr>
        <p:txBody>
          <a:bodyPr wrap="square">
            <a:noAutofit/>
          </a:bodyPr>
          <a:lstStyle/>
          <a:p>
            <a:pPr marL="88900">
              <a:spcBef>
                <a:spcPts val="600"/>
              </a:spcBef>
            </a:pPr>
            <a:r>
              <a:rPr lang="uk-UA" altLang="uk-UA" sz="2700" dirty="0"/>
              <a:t>У період дії воєнного стану надання працівнику щорічної основної відпустки </a:t>
            </a:r>
            <a:r>
              <a:rPr lang="uk-UA" altLang="uk-UA" sz="2700" b="1" dirty="0"/>
              <a:t>за рішенням роботодавця</a:t>
            </a:r>
            <a:r>
              <a:rPr lang="uk-UA" altLang="uk-UA" sz="2700" dirty="0"/>
              <a:t> може бути обмежено тривалістю </a:t>
            </a:r>
            <a:r>
              <a:rPr lang="uk-UA" altLang="uk-UA" sz="2700" b="1" dirty="0"/>
              <a:t>24 календарні</a:t>
            </a:r>
            <a:r>
              <a:rPr lang="uk-UA" altLang="uk-UA" sz="2700" dirty="0"/>
              <a:t> дні за поточний робочий рік.</a:t>
            </a:r>
            <a:endParaRPr lang="uk-UA" altLang="uk-UA" sz="2700" dirty="0"/>
          </a:p>
          <a:p>
            <a:pPr marL="88900">
              <a:spcBef>
                <a:spcPts val="600"/>
              </a:spcBef>
            </a:pPr>
            <a:r>
              <a:rPr lang="uk-UA" altLang="uk-UA" sz="2700" dirty="0"/>
              <a:t>Також роботодавець </a:t>
            </a:r>
            <a:r>
              <a:rPr lang="uk-UA" altLang="uk-UA" sz="2700" b="1" dirty="0"/>
              <a:t>може </a:t>
            </a:r>
            <a:r>
              <a:rPr lang="uk-UA" altLang="uk-UA" sz="2700" dirty="0"/>
              <a:t>відмовити працівнику у наданні </a:t>
            </a:r>
            <a:r>
              <a:rPr lang="uk-UA" altLang="uk-UA" sz="2700" b="1" dirty="0"/>
              <a:t>невикористаних </a:t>
            </a:r>
            <a:r>
              <a:rPr lang="uk-UA" altLang="uk-UA" sz="2700" dirty="0"/>
              <a:t>днів щорічної відпустки.</a:t>
            </a:r>
            <a:endParaRPr lang="uk-UA" altLang="uk-UA" sz="2700" dirty="0"/>
          </a:p>
          <a:p>
            <a:pPr marL="88900">
              <a:spcBef>
                <a:spcPts val="600"/>
              </a:spcBef>
            </a:pPr>
            <a:r>
              <a:rPr lang="uk-UA" altLang="uk-UA" sz="2700" dirty="0">
                <a:sym typeface="+mn-ea"/>
              </a:rPr>
              <a:t>Якщо тривалість щорічної основної відпустки працівника становить більше 24 календарних днів, надання невикористаних у період дії воєнного стану днів такої відпустки </a:t>
            </a:r>
            <a:r>
              <a:rPr lang="uk-UA" altLang="uk-UA" sz="2700" b="1" dirty="0">
                <a:sym typeface="+mn-ea"/>
              </a:rPr>
              <a:t>переноситься </a:t>
            </a:r>
            <a:r>
              <a:rPr lang="uk-UA" altLang="uk-UA" sz="2700" dirty="0">
                <a:sym typeface="+mn-ea"/>
              </a:rPr>
              <a:t>на період після припинення або скасування воєнного стану. </a:t>
            </a:r>
            <a:endParaRPr lang="uk-UA" altLang="uk-UA" sz="2700" dirty="0"/>
          </a:p>
          <a:p>
            <a:pPr marL="88900">
              <a:spcBef>
                <a:spcPts val="600"/>
              </a:spcBef>
            </a:pPr>
            <a:r>
              <a:rPr lang="uk-UA" altLang="uk-UA" sz="2700" dirty="0">
                <a:sym typeface="+mn-ea"/>
              </a:rPr>
              <a:t>За рішенням роботодавця невикористані дні такої відпустки можуть надаватися </a:t>
            </a:r>
            <a:r>
              <a:rPr lang="uk-UA" altLang="uk-UA" sz="2700" b="1" dirty="0">
                <a:sym typeface="+mn-ea"/>
              </a:rPr>
              <a:t>без збереження</a:t>
            </a:r>
            <a:r>
              <a:rPr lang="uk-UA" altLang="uk-UA" sz="2700" dirty="0">
                <a:sym typeface="+mn-ea"/>
              </a:rPr>
              <a:t> заробітної плати.</a:t>
            </a:r>
            <a:endParaRPr lang="uk-UA" altLang="uk-UA" sz="2700" dirty="0"/>
          </a:p>
        </p:txBody>
      </p:sp>
      <p:sp>
        <p:nvSpPr>
          <p:cNvPr id="2" name="Номер слайда 1"/>
          <p:cNvSpPr>
            <a:spLocks noGrp="1"/>
          </p:cNvSpPr>
          <p:nvPr>
            <p:ph type="sldNum" sz="quarter" idx="12"/>
          </p:nvPr>
        </p:nvSpPr>
        <p:spPr bwMode="auto">
          <a:xfrm>
            <a:off x="122083" y="6464299"/>
            <a:ext cx="524021" cy="365125"/>
          </a:xfrm>
        </p:spPr>
        <p:txBody>
          <a:bodyPr/>
          <a:lstStyle/>
          <a:p>
            <a:pPr algn="l"/>
            <a:fld id="{DA437D03-45AE-4311-B62B-350C10CD91DF}" type="slidenum">
              <a:rPr lang="uk-UA" sz="800" smtClean="0"/>
            </a:fld>
            <a:endParaRPr lang="uk-UA" sz="800" dirty="0"/>
          </a:p>
        </p:txBody>
      </p:sp>
      <p:sp>
        <p:nvSpPr>
          <p:cNvPr id="9" name="Rectangle 2"/>
          <p:cNvSpPr>
            <a:spLocks noGrp="1" noChangeArrowheads="1"/>
          </p:cNvSpPr>
          <p:nvPr>
            <p:ph type="ctrTitle" hasCustomPrompt="1"/>
          </p:nvPr>
        </p:nvSpPr>
        <p:spPr>
          <a:xfrm>
            <a:off x="363220" y="476250"/>
            <a:ext cx="11485880" cy="951230"/>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rPr>
              <a:t>2. Особливості надання оплачуваних відпусток у період воєнного стану з урахуванням Закону № 2136</a:t>
            </a:r>
            <a:endParaRPr lang="uk-UA" altLang="uk-UA" sz="3000" b="1" noProof="0" dirty="0">
              <a:ln>
                <a:noFill/>
              </a:ln>
              <a:effectLst/>
              <a:uLnTx/>
              <a:uFillTx/>
              <a:latin typeface="+mn-lt"/>
              <a:ea typeface="+mn-ea"/>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bg>
      <p:bgPr>
        <a:noFill/>
        <a:effectLst/>
      </p:bgPr>
    </p:bg>
    <p:spTree>
      <p:nvGrpSpPr>
        <p:cNvPr id="1" name=""/>
        <p:cNvGrpSpPr/>
        <p:nvPr/>
      </p:nvGrpSpPr>
      <p:grpSpPr bwMode="auto">
        <a:xfrm>
          <a:off x="0" y="0"/>
          <a:ext cx="0" cy="0"/>
          <a:chOff x="0" y="0"/>
          <a:chExt cx="0" cy="0"/>
        </a:xfrm>
      </p:grpSpPr>
      <p:sp>
        <p:nvSpPr>
          <p:cNvPr id="3" name="Прямоугольник 2"/>
          <p:cNvSpPr/>
          <p:nvPr/>
        </p:nvSpPr>
        <p:spPr bwMode="auto">
          <a:xfrm>
            <a:off x="838200" y="2136339"/>
            <a:ext cx="10512000" cy="460375"/>
          </a:xfrm>
          <a:prstGeom prst="rect">
            <a:avLst/>
          </a:prstGeom>
        </p:spPr>
        <p:txBody>
          <a:bodyPr>
            <a:spAutoFit/>
          </a:bodyPr>
          <a:lstStyle/>
          <a:p>
            <a:pPr algn="just">
              <a:defRPr/>
            </a:pPr>
            <a:r>
              <a:rPr lang="ru-RU" sz="2400"/>
              <a:t>      </a:t>
            </a:r>
            <a:endParaRPr lang="ru-RU" sz="2400"/>
          </a:p>
        </p:txBody>
      </p:sp>
      <p:sp>
        <p:nvSpPr>
          <p:cNvPr id="4" name="Прямоугольник 3"/>
          <p:cNvSpPr/>
          <p:nvPr/>
        </p:nvSpPr>
        <p:spPr bwMode="auto">
          <a:xfrm>
            <a:off x="547370" y="1467485"/>
            <a:ext cx="11277600" cy="4821555"/>
          </a:xfrm>
          <a:prstGeom prst="rect">
            <a:avLst/>
          </a:prstGeom>
        </p:spPr>
        <p:txBody>
          <a:bodyPr wrap="square">
            <a:noAutofit/>
          </a:bodyPr>
          <a:lstStyle/>
          <a:p>
            <a:pPr marL="88900">
              <a:spcBef>
                <a:spcPts val="600"/>
              </a:spcBef>
            </a:pPr>
            <a:r>
              <a:rPr lang="uk-UA" altLang="uk-UA" sz="2700" dirty="0"/>
              <a:t>Які відпустки </a:t>
            </a:r>
            <a:r>
              <a:rPr lang="uk-UA" altLang="uk-UA" sz="2700" b="1" dirty="0"/>
              <a:t>не обмежуються </a:t>
            </a:r>
            <a:r>
              <a:rPr lang="uk-UA" altLang="uk-UA" sz="2700" dirty="0"/>
              <a:t>у період воєнного стану:</a:t>
            </a:r>
            <a:endParaRPr lang="uk-UA" altLang="uk-UA" sz="2700" dirty="0"/>
          </a:p>
          <a:p>
            <a:pPr marL="660400" indent="-571500">
              <a:spcBef>
                <a:spcPts val="600"/>
              </a:spcBef>
              <a:buFont typeface="Arial" panose="020B0604020202020204" pitchFamily="34" charset="0"/>
              <a:buChar char="•"/>
            </a:pPr>
            <a:r>
              <a:rPr lang="uk-UA" altLang="uk-UA" sz="2700" dirty="0"/>
              <a:t>відпустка у зв’язку з вагітністю та пологами;</a:t>
            </a:r>
            <a:endParaRPr lang="uk-UA" altLang="uk-UA" sz="2700" dirty="0"/>
          </a:p>
          <a:p>
            <a:pPr marL="660400" indent="-571500">
              <a:spcBef>
                <a:spcPts val="600"/>
              </a:spcBef>
              <a:buFont typeface="Arial" panose="020B0604020202020204" pitchFamily="34" charset="0"/>
              <a:buChar char="•"/>
            </a:pPr>
            <a:r>
              <a:rPr lang="uk-UA" altLang="uk-UA" sz="2700" dirty="0"/>
              <a:t>відпустка для догляду за дитиною до досягнення нею трирічного віку;</a:t>
            </a:r>
            <a:endParaRPr lang="uk-UA" altLang="uk-UA" sz="2700" dirty="0"/>
          </a:p>
          <a:p>
            <a:pPr marL="660400" indent="-571500">
              <a:spcBef>
                <a:spcPts val="600"/>
              </a:spcBef>
              <a:buFont typeface="Arial" panose="020B0604020202020204" pitchFamily="34" charset="0"/>
              <a:buChar char="•"/>
            </a:pPr>
            <a:r>
              <a:rPr lang="uk-UA" altLang="uk-UA" sz="2700" dirty="0"/>
              <a:t>відпустка у зв’язку з усиновленням дитини.</a:t>
            </a:r>
            <a:endParaRPr lang="uk-UA" altLang="uk-UA" sz="2700" dirty="0"/>
          </a:p>
          <a:p>
            <a:pPr marL="88900">
              <a:spcBef>
                <a:spcPts val="600"/>
              </a:spcBef>
            </a:pPr>
            <a:r>
              <a:rPr lang="uk-UA" altLang="uk-UA" sz="2700" dirty="0">
                <a:sym typeface="+mn-ea"/>
              </a:rPr>
              <a:t>Кому відпустки можуть бути обмежені, але </a:t>
            </a:r>
            <a:r>
              <a:rPr lang="uk-UA" altLang="uk-UA" sz="2700" b="1" dirty="0">
                <a:sym typeface="+mn-ea"/>
              </a:rPr>
              <a:t>не можуть</a:t>
            </a:r>
            <a:r>
              <a:rPr lang="uk-UA" altLang="uk-UA" sz="2700" dirty="0">
                <a:sym typeface="+mn-ea"/>
              </a:rPr>
              <a:t> </a:t>
            </a:r>
            <a:r>
              <a:rPr lang="uk-UA" altLang="uk-UA" sz="2700" b="1" dirty="0">
                <a:sym typeface="+mn-ea"/>
              </a:rPr>
              <a:t>надаватись без оплати</a:t>
            </a:r>
            <a:r>
              <a:rPr lang="uk-UA" altLang="uk-UA" sz="2700" dirty="0">
                <a:sym typeface="+mn-ea"/>
              </a:rPr>
              <a:t> після воєнного стану:</a:t>
            </a:r>
            <a:endParaRPr lang="uk-UA" altLang="uk-UA" sz="2700" dirty="0"/>
          </a:p>
          <a:p>
            <a:pPr marL="774700" indent="-685800">
              <a:spcBef>
                <a:spcPts val="600"/>
              </a:spcBef>
              <a:buFont typeface="Arial" panose="020B0604020202020204" pitchFamily="34" charset="0"/>
              <a:buChar char="•"/>
            </a:pPr>
            <a:r>
              <a:rPr lang="uk-UA" altLang="uk-UA" sz="2700" dirty="0">
                <a:sym typeface="+mn-ea"/>
              </a:rPr>
              <a:t>керівним працівникам закладів освіти та установ освіти, навчальних (педагогічних) частин (підрозділів) інших установ і закладів;</a:t>
            </a:r>
            <a:endParaRPr lang="uk-UA" altLang="uk-UA" sz="2700" dirty="0"/>
          </a:p>
          <a:p>
            <a:pPr marL="774700" indent="-685800">
              <a:spcBef>
                <a:spcPts val="600"/>
              </a:spcBef>
              <a:buFont typeface="Arial" panose="020B0604020202020204" pitchFamily="34" charset="0"/>
              <a:buChar char="•"/>
            </a:pPr>
            <a:r>
              <a:rPr lang="uk-UA" altLang="uk-UA" sz="2700" dirty="0">
                <a:sym typeface="+mn-ea"/>
              </a:rPr>
              <a:t>педагогічним, науково-педагогічним та науковим працівникам.</a:t>
            </a:r>
            <a:endParaRPr lang="uk-UA" altLang="uk-UA" sz="2700" dirty="0"/>
          </a:p>
          <a:p>
            <a:pPr marL="88900">
              <a:spcBef>
                <a:spcPts val="600"/>
              </a:spcBef>
              <a:buFont typeface="Arial" panose="020B0604020202020204" pitchFamily="34" charset="0"/>
            </a:pPr>
            <a:endParaRPr lang="uk-UA" altLang="uk-UA" sz="2700" dirty="0"/>
          </a:p>
        </p:txBody>
      </p:sp>
      <p:sp>
        <p:nvSpPr>
          <p:cNvPr id="2" name="Номер слайда 1"/>
          <p:cNvSpPr>
            <a:spLocks noGrp="1"/>
          </p:cNvSpPr>
          <p:nvPr>
            <p:ph type="sldNum" sz="quarter" idx="12"/>
          </p:nvPr>
        </p:nvSpPr>
        <p:spPr bwMode="auto">
          <a:xfrm>
            <a:off x="122083" y="6464299"/>
            <a:ext cx="524021" cy="365125"/>
          </a:xfrm>
        </p:spPr>
        <p:txBody>
          <a:bodyPr/>
          <a:lstStyle/>
          <a:p>
            <a:pPr algn="l"/>
            <a:fld id="{DA437D03-45AE-4311-B62B-350C10CD91DF}" type="slidenum">
              <a:rPr lang="uk-UA" sz="800" smtClean="0"/>
            </a:fld>
            <a:endParaRPr lang="uk-UA" sz="800" dirty="0"/>
          </a:p>
        </p:txBody>
      </p:sp>
      <p:sp>
        <p:nvSpPr>
          <p:cNvPr id="9" name="Rectangle 2"/>
          <p:cNvSpPr>
            <a:spLocks noGrp="1" noChangeArrowheads="1"/>
          </p:cNvSpPr>
          <p:nvPr>
            <p:ph type="ctrTitle" hasCustomPrompt="1"/>
          </p:nvPr>
        </p:nvSpPr>
        <p:spPr>
          <a:xfrm>
            <a:off x="363220" y="476250"/>
            <a:ext cx="11485880" cy="951230"/>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rPr>
              <a:t>2. Особливості надання оплачуваних відпусток у період воєнного стану з урахуванням Закону № 2136</a:t>
            </a:r>
            <a:endParaRPr lang="uk-UA" altLang="uk-UA" sz="3000" b="1" noProof="0" dirty="0">
              <a:ln>
                <a:noFill/>
              </a:ln>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479425" y="1549400"/>
            <a:ext cx="11162030" cy="4616450"/>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b="0" i="0" u="none" strike="noStrike" kern="1200" cap="none" spc="0" normalizeH="0" baseline="0" noProof="0" dirty="0">
                <a:ln>
                  <a:noFill/>
                </a:ln>
                <a:solidFill>
                  <a:schemeClr val="tx1"/>
                </a:solidFill>
                <a:effectLst/>
                <a:uLnTx/>
                <a:uFillTx/>
                <a:latin typeface="+mn-lt"/>
                <a:ea typeface="+mn-ea"/>
                <a:cs typeface="+mn-cs"/>
              </a:rPr>
              <a:t>Право на відпустки мають громадяни України, які перебувають у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трудових відносинах</a:t>
            </a:r>
            <a:r>
              <a:rPr kumimoji="0" lang="uk-UA" altLang="uk-UA" sz="2700" b="0" i="0" u="none" strike="noStrike" kern="1200" cap="none" spc="0" normalizeH="0" baseline="0" noProof="0" dirty="0">
                <a:ln>
                  <a:noFill/>
                </a:ln>
                <a:solidFill>
                  <a:schemeClr val="tx1"/>
                </a:solidFill>
                <a:effectLst/>
                <a:uLnTx/>
                <a:uFillTx/>
                <a:latin typeface="+mn-lt"/>
                <a:ea typeface="+mn-ea"/>
                <a:cs typeface="+mn-cs"/>
              </a:rPr>
              <a:t>.</a:t>
            </a:r>
            <a:endParaRPr kumimoji="0" lang="uk-UA" altLang="uk-UA" sz="2700" b="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b="1" i="0" u="none" strike="noStrike" kern="1200" cap="none" spc="0" normalizeH="0" baseline="0" noProof="0" dirty="0">
                <a:ln>
                  <a:noFill/>
                </a:ln>
                <a:solidFill>
                  <a:schemeClr val="tx1"/>
                </a:solidFill>
                <a:effectLst/>
                <a:uLnTx/>
                <a:uFillTx/>
                <a:latin typeface="+mn-lt"/>
                <a:ea typeface="+mn-ea"/>
                <a:cs typeface="+mn-cs"/>
              </a:rPr>
              <a:t>Іноземці </a:t>
            </a:r>
            <a:r>
              <a:rPr kumimoji="0" lang="uk-UA" altLang="uk-UA" sz="2700" b="0" i="0" u="none" strike="noStrike" kern="1200" cap="none" spc="0" normalizeH="0" baseline="0" noProof="0" dirty="0">
                <a:ln>
                  <a:noFill/>
                </a:ln>
                <a:solidFill>
                  <a:schemeClr val="tx1"/>
                </a:solidFill>
                <a:effectLst/>
                <a:uLnTx/>
                <a:uFillTx/>
                <a:latin typeface="+mn-lt"/>
                <a:ea typeface="+mn-ea"/>
                <a:cs typeface="+mn-cs"/>
              </a:rPr>
              <a:t>та особи без громадянства, які працюють в Україні, мають право на відпустки нарівні з громадянами України.</a:t>
            </a:r>
            <a:endParaRPr kumimoji="0" lang="uk-UA" altLang="uk-UA" sz="2700" b="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b="0" i="0" u="none" strike="noStrike" kern="1200" cap="none" spc="0" normalizeH="0" baseline="0" noProof="0" dirty="0">
                <a:ln>
                  <a:noFill/>
                </a:ln>
                <a:solidFill>
                  <a:schemeClr val="tx1"/>
                </a:solidFill>
                <a:effectLst/>
                <a:uLnTx/>
                <a:uFillTx/>
                <a:latin typeface="+mn-lt"/>
                <a:ea typeface="+mn-ea"/>
                <a:cs typeface="+mn-cs"/>
              </a:rPr>
              <a:t>Право на відпустки забезпечується:</a:t>
            </a:r>
            <a:endParaRPr kumimoji="0" lang="uk-UA" altLang="uk-UA" sz="2700" b="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b="0" i="0" u="none" strike="noStrike" kern="1200" cap="none" spc="0" normalizeH="0" baseline="0" noProof="0" dirty="0">
                <a:ln>
                  <a:noFill/>
                </a:ln>
                <a:solidFill>
                  <a:schemeClr val="tx1"/>
                </a:solidFill>
                <a:effectLst/>
                <a:uLnTx/>
                <a:uFillTx/>
                <a:latin typeface="+mn-lt"/>
                <a:ea typeface="+mn-ea"/>
                <a:cs typeface="+mn-cs"/>
              </a:rPr>
              <a:t>- гарантованим наданням відпустки визначеної тривалості із збереженням на її період місця роботи (посади), заробітної плати (допомоги);</a:t>
            </a:r>
            <a:endParaRPr kumimoji="0" lang="uk-UA" altLang="uk-UA" sz="2700" b="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b="0" i="0" u="none" strike="noStrike" kern="1200" cap="none" spc="0" normalizeH="0" baseline="0" noProof="0" dirty="0">
                <a:ln>
                  <a:noFill/>
                </a:ln>
                <a:solidFill>
                  <a:schemeClr val="tx1"/>
                </a:solidFill>
                <a:effectLst/>
                <a:uLnTx/>
                <a:uFillTx/>
                <a:latin typeface="+mn-lt"/>
                <a:ea typeface="+mn-ea"/>
                <a:cs typeface="+mn-cs"/>
              </a:rPr>
              <a:t>- забороною заміни відпустки грошовою компенсацією, крім випадків, передбачених статтею 24 Закону про відпустки.</a:t>
            </a:r>
            <a:endParaRPr kumimoji="0" lang="uk-UA" altLang="uk-UA" sz="2700" b="0" i="0" u="none" strike="noStrike" kern="1200" cap="none" spc="0" normalizeH="0" baseline="0" noProof="0" dirty="0">
              <a:ln>
                <a:noFill/>
              </a:ln>
              <a:solidFill>
                <a:schemeClr val="tx1"/>
              </a:solidFill>
              <a:effectLst/>
              <a:uLnTx/>
              <a:uFillTx/>
              <a:latin typeface="+mn-lt"/>
              <a:ea typeface="+mn-ea"/>
              <a:cs typeface="+mn-cs"/>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63220" y="476250"/>
            <a:ext cx="11485880" cy="90678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1. Оплачувані відпустки та порядок їх надання:</a:t>
            </a:r>
            <a:br>
              <a:rPr kumimoji="0" lang="uk-UA" altLang="uk-UA" sz="3000" b="1" i="0" u="none" strike="noStrike" kern="1200" cap="none" spc="0" normalizeH="0" baseline="0" noProof="0" dirty="0">
                <a:ln>
                  <a:noFill/>
                </a:ln>
                <a:solidFill>
                  <a:schemeClr val="tx1"/>
                </a:solidFill>
                <a:effectLst/>
                <a:uLnTx/>
                <a:uFillTx/>
                <a:latin typeface="+mn-lt"/>
                <a:ea typeface="+mn-ea"/>
                <a:cs typeface="+mn-cs"/>
              </a:rPr>
            </a:br>
            <a:r>
              <a:rPr lang="uk-UA" altLang="uk-UA" sz="3000" b="1" noProof="0" dirty="0">
                <a:ln>
                  <a:noFill/>
                </a:ln>
                <a:effectLst/>
                <a:uLnTx/>
                <a:uFillTx/>
                <a:latin typeface="+mn-lt"/>
                <a:ea typeface="+mn-ea"/>
                <a:cs typeface="+mn-cs"/>
                <a:sym typeface="+mn-ea"/>
              </a:rPr>
              <a:t>щорічні основна і додаткові відпустки</a:t>
            </a:r>
            <a:endParaRPr kumimoji="0" lang="uk-UA" altLang="uk-UA"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bg>
      <p:bgPr>
        <a:noFill/>
        <a:effectLst/>
      </p:bgPr>
    </p:bg>
    <p:spTree>
      <p:nvGrpSpPr>
        <p:cNvPr id="1" name=""/>
        <p:cNvGrpSpPr/>
        <p:nvPr/>
      </p:nvGrpSpPr>
      <p:grpSpPr bwMode="auto">
        <a:xfrm>
          <a:off x="0" y="0"/>
          <a:ext cx="0" cy="0"/>
          <a:chOff x="0" y="0"/>
          <a:chExt cx="0" cy="0"/>
        </a:xfrm>
      </p:grpSpPr>
      <p:sp>
        <p:nvSpPr>
          <p:cNvPr id="3" name="Прямоугольник 2"/>
          <p:cNvSpPr/>
          <p:nvPr/>
        </p:nvSpPr>
        <p:spPr bwMode="auto">
          <a:xfrm>
            <a:off x="838200" y="2136339"/>
            <a:ext cx="10512000" cy="460375"/>
          </a:xfrm>
          <a:prstGeom prst="rect">
            <a:avLst/>
          </a:prstGeom>
        </p:spPr>
        <p:txBody>
          <a:bodyPr>
            <a:spAutoFit/>
          </a:bodyPr>
          <a:lstStyle/>
          <a:p>
            <a:pPr algn="just">
              <a:defRPr/>
            </a:pPr>
            <a:r>
              <a:rPr lang="ru-RU" sz="2400"/>
              <a:t>      </a:t>
            </a:r>
            <a:endParaRPr lang="ru-RU" sz="2400"/>
          </a:p>
        </p:txBody>
      </p:sp>
      <p:sp>
        <p:nvSpPr>
          <p:cNvPr id="4" name="Прямоугольник 3"/>
          <p:cNvSpPr/>
          <p:nvPr/>
        </p:nvSpPr>
        <p:spPr bwMode="auto">
          <a:xfrm>
            <a:off x="547370" y="1427480"/>
            <a:ext cx="11277600" cy="5454650"/>
          </a:xfrm>
          <a:prstGeom prst="rect">
            <a:avLst/>
          </a:prstGeom>
        </p:spPr>
        <p:txBody>
          <a:bodyPr wrap="square">
            <a:noAutofit/>
          </a:bodyPr>
          <a:lstStyle/>
          <a:p>
            <a:pPr marL="88900"/>
            <a:r>
              <a:rPr lang="uk-UA" altLang="uk-UA" sz="2700" dirty="0"/>
              <a:t>На період воєнного стану </a:t>
            </a:r>
            <a:r>
              <a:rPr lang="uk-UA" altLang="uk-UA" sz="2700" b="1" dirty="0"/>
              <a:t>не діють</a:t>
            </a:r>
            <a:r>
              <a:rPr lang="uk-UA" altLang="uk-UA" sz="2700" dirty="0"/>
              <a:t> норми:</a:t>
            </a:r>
            <a:endParaRPr lang="uk-UA" altLang="uk-UA" sz="2700" dirty="0"/>
          </a:p>
          <a:p>
            <a:pPr marL="88900">
              <a:buFont typeface="Arial" panose="020B0604020202020204" pitchFamily="34" charset="0"/>
            </a:pPr>
            <a:r>
              <a:rPr lang="uk-UA" altLang="uk-UA" sz="2700" dirty="0"/>
              <a:t>- невикористана частина щорічної відпустки має бути надана працівнику, як правило, до кінця робочого року, але не пізніше 12 місяців після закінчення робочого року, за який надається відпустка;</a:t>
            </a:r>
            <a:endParaRPr lang="uk-UA" altLang="uk-UA" sz="2700" dirty="0"/>
          </a:p>
          <a:p>
            <a:pPr marL="88900">
              <a:buFont typeface="Arial" panose="020B0604020202020204" pitchFamily="34" charset="0"/>
            </a:pPr>
            <a:r>
              <a:rPr lang="uk-UA" altLang="uk-UA" sz="2700" dirty="0"/>
              <a:t>- забороняється ненадання щорічних відпусток повної тривалості протягом 2 років підряд.</a:t>
            </a:r>
            <a:endParaRPr lang="uk-UA" altLang="uk-UA" sz="2700" dirty="0"/>
          </a:p>
          <a:p>
            <a:pPr marL="88900"/>
            <a:r>
              <a:rPr lang="uk-UA" altLang="uk-UA" sz="2700" dirty="0">
                <a:sym typeface="+mn-ea"/>
              </a:rPr>
              <a:t>Роботодавець може </a:t>
            </a:r>
            <a:r>
              <a:rPr lang="uk-UA" altLang="uk-UA" sz="2700" b="1" dirty="0">
                <a:sym typeface="+mn-ea"/>
              </a:rPr>
              <a:t>відмовити</a:t>
            </a:r>
            <a:r>
              <a:rPr lang="uk-UA" altLang="uk-UA" sz="2700" dirty="0">
                <a:sym typeface="+mn-ea"/>
              </a:rPr>
              <a:t> працівнику у наданні </a:t>
            </a:r>
            <a:r>
              <a:rPr lang="uk-UA" altLang="uk-UA" sz="2700" b="1" dirty="0">
                <a:sym typeface="+mn-ea"/>
              </a:rPr>
              <a:t>будь-якого виду</a:t>
            </a:r>
            <a:r>
              <a:rPr lang="uk-UA" altLang="uk-UA" sz="2700" dirty="0">
                <a:sym typeface="+mn-ea"/>
              </a:rPr>
              <a:t> відпусток </a:t>
            </a:r>
            <a:r>
              <a:rPr lang="uk-UA" altLang="uk-UA" sz="2700" i="1" dirty="0">
                <a:sym typeface="+mn-ea"/>
              </a:rPr>
              <a:t>(крім відпустки у зв’язку вагітністю та пологами та відпустки для догляду за дитиною до досягнення нею трирічного віку), </a:t>
            </a:r>
            <a:r>
              <a:rPr lang="uk-UA" altLang="uk-UA" sz="2700" dirty="0">
                <a:sym typeface="+mn-ea"/>
              </a:rPr>
              <a:t>якщо такий працівник залучений до виконання робіт на об’єктах</a:t>
            </a:r>
            <a:r>
              <a:rPr lang="uk-UA" altLang="uk-UA" sz="2700" b="1" dirty="0">
                <a:sym typeface="+mn-ea"/>
              </a:rPr>
              <a:t> критичної інфраструктури</a:t>
            </a:r>
            <a:r>
              <a:rPr lang="uk-UA" altLang="uk-UA" sz="2700" dirty="0">
                <a:sym typeface="+mn-ea"/>
              </a:rPr>
              <a:t>, </a:t>
            </a:r>
            <a:r>
              <a:rPr lang="uk-UA" altLang="uk-UA" sz="2700" b="1" i="1" dirty="0">
                <a:sym typeface="+mn-ea"/>
              </a:rPr>
              <a:t>робіт з виробництва товарів оборонного призначення або до виконання мобілізаційного завдання (замовлення).</a:t>
            </a:r>
            <a:endParaRPr lang="uk-UA" altLang="uk-UA" sz="2700" b="1" i="1" dirty="0"/>
          </a:p>
          <a:p>
            <a:pPr marL="88900">
              <a:buFont typeface="Arial" panose="020B0604020202020204" pitchFamily="34" charset="0"/>
            </a:pPr>
            <a:endParaRPr lang="uk-UA" altLang="uk-UA" sz="2700" dirty="0"/>
          </a:p>
        </p:txBody>
      </p:sp>
      <p:sp>
        <p:nvSpPr>
          <p:cNvPr id="2" name="Номер слайда 1"/>
          <p:cNvSpPr>
            <a:spLocks noGrp="1"/>
          </p:cNvSpPr>
          <p:nvPr>
            <p:ph type="sldNum" sz="quarter" idx="12"/>
          </p:nvPr>
        </p:nvSpPr>
        <p:spPr bwMode="auto">
          <a:xfrm>
            <a:off x="122083" y="6464299"/>
            <a:ext cx="524021" cy="365125"/>
          </a:xfrm>
        </p:spPr>
        <p:txBody>
          <a:bodyPr/>
          <a:lstStyle/>
          <a:p>
            <a:pPr algn="l"/>
            <a:fld id="{DA437D03-45AE-4311-B62B-350C10CD91DF}" type="slidenum">
              <a:rPr lang="uk-UA" sz="800" smtClean="0"/>
            </a:fld>
            <a:endParaRPr lang="uk-UA" sz="800" dirty="0"/>
          </a:p>
        </p:txBody>
      </p:sp>
      <p:sp>
        <p:nvSpPr>
          <p:cNvPr id="9" name="Rectangle 2"/>
          <p:cNvSpPr>
            <a:spLocks noGrp="1" noChangeArrowheads="1"/>
          </p:cNvSpPr>
          <p:nvPr>
            <p:ph type="ctrTitle" hasCustomPrompt="1"/>
          </p:nvPr>
        </p:nvSpPr>
        <p:spPr>
          <a:xfrm>
            <a:off x="363220" y="476250"/>
            <a:ext cx="11485880" cy="951230"/>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rPr>
              <a:t>2. Особливості надання оплачуваних відпусток у період воєнного стану з урахуванням Закону № 2136</a:t>
            </a:r>
            <a:endParaRPr lang="uk-UA" altLang="uk-UA" sz="3000" b="1" noProof="0" dirty="0">
              <a:ln>
                <a:noFill/>
              </a:ln>
              <a:effectLst/>
              <a:uLnTx/>
              <a:uFillTx/>
              <a:latin typeface="+mn-lt"/>
              <a:ea typeface="+mn-ea"/>
              <a:cs typeface="+mn-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479425" y="1491615"/>
            <a:ext cx="11162030" cy="4900930"/>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i="0" u="none" strike="noStrike" kern="1200" cap="none" spc="0" normalizeH="0" baseline="0" noProof="0" dirty="0">
                <a:ln>
                  <a:noFill/>
                </a:ln>
                <a:solidFill>
                  <a:schemeClr val="tx1"/>
                </a:solidFill>
                <a:effectLst/>
                <a:uLnTx/>
                <a:uFillTx/>
                <a:latin typeface="+mn-lt"/>
                <a:ea typeface="+mn-ea"/>
                <a:cs typeface="+mn-cs"/>
              </a:rPr>
              <a:t>Обчислення середньої заробітної плати для оплати часу відпусток, проводиться виходячи з виплат за останні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12</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 календарних місяців роботи, що передують місяцю надання відпустки.</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i="0" u="none" strike="noStrike" kern="1200" cap="none" spc="0" normalizeH="0" baseline="0" noProof="0" dirty="0">
                <a:ln>
                  <a:noFill/>
                </a:ln>
                <a:solidFill>
                  <a:schemeClr val="tx1"/>
                </a:solidFill>
                <a:effectLst/>
                <a:uLnTx/>
                <a:uFillTx/>
                <a:latin typeface="+mn-lt"/>
                <a:ea typeface="+mn-ea"/>
                <a:cs typeface="+mn-cs"/>
              </a:rPr>
              <a:t>Працівникові, який пропрацював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менше року</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 середня заробітна плата обчислюється виходячи з виплат за фактичний час роботи, тобто з першого числа місяця після оформлення на роботу до першого числа місяця, в якому надається відпустка.</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i="0" u="none" strike="noStrike" kern="1200" cap="none" spc="0" normalizeH="0" baseline="0" noProof="0" dirty="0">
                <a:ln>
                  <a:noFill/>
                </a:ln>
                <a:solidFill>
                  <a:schemeClr val="tx1"/>
                </a:solidFill>
                <a:effectLst/>
                <a:uLnTx/>
                <a:uFillTx/>
                <a:latin typeface="+mn-lt"/>
                <a:ea typeface="+mn-ea"/>
                <a:cs typeface="+mn-cs"/>
              </a:rPr>
              <a:t>Якщо працівника прийнято (оформлено) на роботу не з першого числа місяця, проте дата прийняття на роботу є першим робочим днем місяця, то цей місяць враховується до розрахункового періоду як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повний </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місяць.</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63220" y="476250"/>
            <a:ext cx="11485880" cy="49403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lang="en-US" altLang="en-US" sz="3000" b="1" noProof="0" dirty="0">
                <a:ln>
                  <a:noFill/>
                </a:ln>
                <a:effectLst/>
                <a:uLnTx/>
                <a:uFillTx/>
                <a:latin typeface="+mn-lt"/>
                <a:ea typeface="+mn-ea"/>
                <a:cs typeface="+mn-cs"/>
              </a:rPr>
              <a:t>3. Розрахунок середнього заробітку для оплати відпусток: від стандартних правил до складних ситуацій</a:t>
            </a:r>
            <a:endParaRPr lang="en-US" altLang="en-US" sz="3000" b="1" noProof="0" dirty="0">
              <a:ln>
                <a:noFill/>
              </a:ln>
              <a:effectLst/>
              <a:uLnTx/>
              <a:uFillTx/>
              <a:latin typeface="+mn-lt"/>
              <a:ea typeface="+mn-ea"/>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479425" y="1395095"/>
            <a:ext cx="11162030" cy="4997450"/>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i="0" u="none" strike="noStrike" kern="1200" cap="none" spc="0" normalizeH="0" baseline="0" noProof="0" dirty="0">
                <a:ln>
                  <a:noFill/>
                </a:ln>
                <a:solidFill>
                  <a:schemeClr val="tx1"/>
                </a:solidFill>
                <a:effectLst/>
                <a:uLnTx/>
                <a:uFillTx/>
                <a:latin typeface="+mn-lt"/>
                <a:ea typeface="+mn-ea"/>
                <a:cs typeface="+mn-cs"/>
              </a:rPr>
              <a:t>Час, протягом якого працівник згідно із законодавством не працював і за ним не зберігався заробіток або зберігався частково,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виключається </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з розрахункового періоду.</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i="0" u="none" strike="noStrike" kern="1200" cap="none" spc="0" normalizeH="0" baseline="0" noProof="0" dirty="0">
                <a:ln>
                  <a:noFill/>
                </a:ln>
                <a:solidFill>
                  <a:schemeClr val="tx1"/>
                </a:solidFill>
                <a:effectLst/>
                <a:uLnTx/>
                <a:uFillTx/>
                <a:latin typeface="+mn-lt"/>
                <a:ea typeface="+mn-ea"/>
                <a:cs typeface="+mn-cs"/>
              </a:rPr>
              <a:t>З розрахункового періоду також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виключається </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час, за який відсутні дані про нараховану заробітну плату працівника внаслідок проведення бойових дій під час дії воєнного стану.</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i="0" u="none" strike="noStrike" kern="1200" cap="none" spc="0" normalizeH="0" baseline="0" noProof="0" dirty="0">
                <a:ln>
                  <a:noFill/>
                </a:ln>
                <a:solidFill>
                  <a:schemeClr val="tx1"/>
                </a:solidFill>
                <a:effectLst/>
                <a:uLnTx/>
                <a:uFillTx/>
                <a:latin typeface="+mn-lt"/>
                <a:ea typeface="+mn-ea"/>
                <a:cs typeface="+mn-cs"/>
              </a:rPr>
              <a:t>Якщо в розрахунковому періоді у працівника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не було заробітної плати</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 розрахунки проводяться з установлених йому в трудовому договорі тарифної ставки, посадового (місячного) окладу.</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63220" y="476250"/>
            <a:ext cx="11485880" cy="49403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lang="en-US" altLang="en-US" sz="3000" b="1" noProof="0" dirty="0">
                <a:ln>
                  <a:noFill/>
                </a:ln>
                <a:effectLst/>
                <a:uLnTx/>
                <a:uFillTx/>
                <a:latin typeface="+mn-lt"/>
                <a:ea typeface="+mn-ea"/>
                <a:cs typeface="+mn-cs"/>
              </a:rPr>
              <a:t>3. Розрахунок середнього заробітку для оплати відпусток: від стандартних правил до складних ситуацій</a:t>
            </a:r>
            <a:endParaRPr lang="en-US" altLang="en-US" sz="3000" b="1" noProof="0" dirty="0">
              <a:ln>
                <a:noFill/>
              </a:ln>
              <a:effectLst/>
              <a:uLnTx/>
              <a:uFillTx/>
              <a:latin typeface="+mn-lt"/>
              <a:ea typeface="+mn-ea"/>
              <a:cs typeface="+mn-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479425" y="1429385"/>
            <a:ext cx="11162030" cy="4963160"/>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i="0" u="none" strike="noStrike" kern="1200" cap="none" spc="0" normalizeH="0" baseline="0" noProof="0" dirty="0">
                <a:ln>
                  <a:noFill/>
                </a:ln>
                <a:solidFill>
                  <a:schemeClr val="tx1"/>
                </a:solidFill>
                <a:effectLst/>
                <a:uLnTx/>
                <a:uFillTx/>
                <a:latin typeface="+mn-lt"/>
                <a:ea typeface="+mn-ea"/>
                <a:cs typeface="+mn-cs"/>
              </a:rPr>
              <a:t>Якщо розмір посадового окладу є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меншим </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від передбаченого законодавством розміру мінімальної заробітної плати, середня заробітна плата розраховується з установленого розміру мінімальної заробітної плати на час розрахунку.</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i="0" u="none" strike="noStrike" kern="1200" cap="none" spc="0" normalizeH="0" baseline="0" noProof="0" dirty="0">
                <a:ln>
                  <a:noFill/>
                </a:ln>
                <a:solidFill>
                  <a:schemeClr val="tx1"/>
                </a:solidFill>
                <a:effectLst/>
                <a:uLnTx/>
                <a:uFillTx/>
                <a:latin typeface="+mn-lt"/>
                <a:ea typeface="+mn-ea"/>
                <a:cs typeface="+mn-cs"/>
              </a:rPr>
              <a:t>У разі укладення трудового договору на умовах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неповного робочого часу</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 розрахунок проводиться з розміру мінімальної заробітної плати, обчисленого пропорційно до умов укладеного трудового договору.</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i="0" u="none" strike="noStrike" kern="1200" cap="none" spc="0" normalizeH="0" baseline="0" noProof="0" dirty="0">
                <a:ln>
                  <a:noFill/>
                </a:ln>
                <a:solidFill>
                  <a:schemeClr val="tx1"/>
                </a:solidFill>
                <a:effectLst/>
                <a:uLnTx/>
                <a:uFillTx/>
                <a:latin typeface="+mn-lt"/>
                <a:ea typeface="+mn-ea"/>
                <a:cs typeface="+mn-cs"/>
              </a:rPr>
              <a:t>Якщо розрахунок середньої заробітної плати обчислюється виходячи з посадового окладу чи мінімальної заробітної плати, то її нарахування здійснюється шляхом множення посадового окладу чи мінімальної заробітної плати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на кількість місяців розрахункового періоду</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63220" y="476250"/>
            <a:ext cx="11485880" cy="49403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lang="en-US" altLang="en-US" sz="3000" b="1" noProof="0" dirty="0">
                <a:ln>
                  <a:noFill/>
                </a:ln>
                <a:effectLst/>
                <a:uLnTx/>
                <a:uFillTx/>
                <a:latin typeface="+mn-lt"/>
                <a:ea typeface="+mn-ea"/>
                <a:cs typeface="+mn-cs"/>
              </a:rPr>
              <a:t>3. Розрахунок середнього заробітку для оплати відпусток: від стандартних правил до складних ситуацій</a:t>
            </a:r>
            <a:endParaRPr lang="en-US" altLang="en-US" sz="3000" b="1" noProof="0" dirty="0">
              <a:ln>
                <a:noFill/>
              </a:ln>
              <a:effectLst/>
              <a:uLnTx/>
              <a:uFillTx/>
              <a:latin typeface="+mn-lt"/>
              <a:ea typeface="+mn-ea"/>
              <a:cs typeface="+mn-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479425" y="1410335"/>
            <a:ext cx="11367770" cy="4982210"/>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i="0" u="none" strike="noStrike" kern="1200" cap="none" spc="0" normalizeH="0" baseline="0" noProof="0" dirty="0">
                <a:ln>
                  <a:noFill/>
                </a:ln>
                <a:solidFill>
                  <a:schemeClr val="tx1"/>
                </a:solidFill>
                <a:effectLst/>
                <a:uLnTx/>
                <a:uFillTx/>
                <a:latin typeface="+mn-lt"/>
                <a:ea typeface="+mn-ea"/>
                <a:cs typeface="+mn-cs"/>
              </a:rPr>
              <a:t>Обчислення середньої заробітної плати для оплати часу відпусток  проводиться шляхом ділення сумарного заробітку за останні перед наданням відпустки 12 місяців або за фактично відпрацьований період (розрахунковий період) на відповідну кількість календарних днів розрахункового періоду.</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i="0" u="none" strike="noStrike" kern="1200" cap="none" spc="0" normalizeH="0" baseline="0" noProof="0" dirty="0">
                <a:ln>
                  <a:noFill/>
                </a:ln>
                <a:solidFill>
                  <a:schemeClr val="tx1"/>
                </a:solidFill>
                <a:effectLst/>
                <a:uLnTx/>
                <a:uFillTx/>
                <a:latin typeface="+mn-lt"/>
                <a:ea typeface="+mn-ea"/>
                <a:cs typeface="+mn-cs"/>
              </a:rPr>
              <a:t>Із розрахунку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виключаються </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святкові та неробочі дні, встановлені законодавством (</a:t>
            </a:r>
            <a:r>
              <a:rPr kumimoji="0" lang="uk-UA" altLang="uk-UA" sz="2700" i="0" u="sng" strike="noStrike" kern="1200" cap="none" spc="0" normalizeH="0" baseline="0" noProof="0" dirty="0">
                <a:ln>
                  <a:noFill/>
                </a:ln>
                <a:solidFill>
                  <a:schemeClr val="tx1"/>
                </a:solidFill>
                <a:effectLst/>
                <a:uLnTx/>
                <a:uFillTx/>
                <a:latin typeface="+mn-lt"/>
                <a:ea typeface="+mn-ea"/>
                <a:cs typeface="+mn-cs"/>
              </a:rPr>
              <a:t>але не у період воєнного стану!</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i="0" u="none" strike="noStrike" kern="1200" cap="none" spc="0" normalizeH="0" baseline="0" noProof="0" dirty="0">
                <a:ln>
                  <a:noFill/>
                </a:ln>
                <a:solidFill>
                  <a:schemeClr val="tx1"/>
                </a:solidFill>
                <a:effectLst/>
                <a:uLnTx/>
                <a:uFillTx/>
                <a:latin typeface="+mn-lt"/>
                <a:ea typeface="+mn-ea"/>
                <a:cs typeface="+mn-cs"/>
              </a:rPr>
              <a:t>Отриманий результат множиться на число календарних днів відпустки.</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63220" y="476250"/>
            <a:ext cx="11485880" cy="49403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lang="en-US" altLang="en-US" sz="3000" b="1" noProof="0" dirty="0">
                <a:ln>
                  <a:noFill/>
                </a:ln>
                <a:effectLst/>
                <a:uLnTx/>
                <a:uFillTx/>
                <a:latin typeface="+mn-lt"/>
                <a:ea typeface="+mn-ea"/>
                <a:cs typeface="+mn-cs"/>
              </a:rPr>
              <a:t>3. Розрахунок середнього заробітку для оплати відпусток: від стандартних правил до складних ситуацій</a:t>
            </a:r>
            <a:endParaRPr lang="en-US" altLang="en-US" sz="3000" b="1" noProof="0" dirty="0">
              <a:ln>
                <a:noFill/>
              </a:ln>
              <a:effectLst/>
              <a:uLnTx/>
              <a:uFillTx/>
              <a:latin typeface="+mn-lt"/>
              <a:ea typeface="+mn-ea"/>
              <a:cs typeface="+mn-cs"/>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479425" y="1410335"/>
            <a:ext cx="11162030" cy="4982210"/>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i="0" u="none" strike="noStrike" kern="1200" cap="none" spc="0" normalizeH="0" baseline="0" noProof="0" dirty="0">
                <a:ln>
                  <a:noFill/>
                </a:ln>
                <a:solidFill>
                  <a:schemeClr val="tx1"/>
                </a:solidFill>
                <a:effectLst/>
                <a:uLnTx/>
                <a:uFillTx/>
                <a:latin typeface="+mn-lt"/>
                <a:ea typeface="+mn-ea"/>
                <a:cs typeface="+mn-cs"/>
              </a:rPr>
              <a:t>Премії (в тому числі за місяць) та інші заохочувальні виплати за підсумками роботи за певний період під час обчислення середньої заробітної плати враховуються в заробіток періоду, який відповідає кількості місяців, за які вони нараховані,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починаючи з місяця, в якому вони нараховані</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i="0" u="none" strike="noStrike" kern="1200" cap="none" spc="0" normalizeH="0" baseline="0" noProof="0" dirty="0">
                <a:ln>
                  <a:noFill/>
                </a:ln>
                <a:solidFill>
                  <a:schemeClr val="tx1"/>
                </a:solidFill>
                <a:effectLst/>
                <a:uLnTx/>
                <a:uFillTx/>
                <a:latin typeface="+mn-lt"/>
                <a:ea typeface="+mn-ea"/>
                <a:cs typeface="+mn-cs"/>
              </a:rPr>
              <a:t>Суму премії або іншої заохочувальної виплати за підсумками роботи за певний період ділимо на кількість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відпрацьованих </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робочих днів періоду, за який вони нараховані, та множимо на кількість відпрацьованих робочих днів відповідного місяця, що припадає на розрахунковий період.</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i="0" u="none" strike="noStrike" kern="1200" cap="none" spc="0" normalizeH="0" baseline="0" noProof="0" dirty="0">
                <a:ln>
                  <a:noFill/>
                </a:ln>
                <a:solidFill>
                  <a:schemeClr val="tx1"/>
                </a:solidFill>
                <a:effectLst/>
                <a:uLnTx/>
                <a:uFillTx/>
                <a:latin typeface="+mn-lt"/>
                <a:ea typeface="+mn-ea"/>
                <a:cs typeface="+mn-cs"/>
              </a:rPr>
              <a:t>Якщо період, за який нараховано премію чи іншу заохочувальну виплату, працівником відпрацьовано частково,  враховується сума у розмірі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не більше</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фактичної </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суми премії чи іншої заохочувальної виплати.</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63220" y="476250"/>
            <a:ext cx="11485880" cy="49403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lang="en-US" altLang="en-US" sz="3000" b="1" noProof="0" dirty="0">
                <a:ln>
                  <a:noFill/>
                </a:ln>
                <a:effectLst/>
                <a:uLnTx/>
                <a:uFillTx/>
                <a:latin typeface="+mn-lt"/>
                <a:ea typeface="+mn-ea"/>
                <a:cs typeface="+mn-cs"/>
              </a:rPr>
              <a:t>3. Розрахунок середнього заробітку для оплати відпусток: від стандартних правил до складних ситуацій</a:t>
            </a:r>
            <a:endParaRPr lang="en-US" altLang="en-US" sz="3000" b="1" noProof="0" dirty="0">
              <a:ln>
                <a:noFill/>
              </a:ln>
              <a:effectLst/>
              <a:uLnTx/>
              <a:uFillTx/>
              <a:latin typeface="+mn-lt"/>
              <a:ea typeface="+mn-ea"/>
              <a:cs typeface="+mn-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74755" name="Rectangle 3"/>
          <p:cNvSpPr>
            <a:spLocks noGrp="1" noChangeArrowheads="1"/>
          </p:cNvSpPr>
          <p:nvPr>
            <p:ph type="subTitle" idx="1" hasCustomPrompt="1"/>
          </p:nvPr>
        </p:nvSpPr>
        <p:spPr>
          <a:xfrm>
            <a:off x="479425" y="1474470"/>
            <a:ext cx="11162030" cy="4846955"/>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lang="uk-UA" altLang="en-US" sz="2600" b="1" noProof="0" dirty="0">
                <a:ln>
                  <a:noFill/>
                </a:ln>
                <a:effectLst/>
                <a:uLnTx/>
                <a:uFillTx/>
                <a:sym typeface="+mn-ea"/>
              </a:rPr>
              <a:t>Ч</a:t>
            </a:r>
            <a:r>
              <a:rPr lang="en-US" altLang="en-US" sz="2600" b="1" noProof="0" dirty="0">
                <a:ln>
                  <a:noFill/>
                </a:ln>
                <a:effectLst/>
                <a:uLnTx/>
                <a:uFillTx/>
                <a:sym typeface="+mn-ea"/>
              </a:rPr>
              <a:t>и треба застосовувати коефіцієнт коригування при підвищенні окладів?</a:t>
            </a:r>
            <a:endParaRPr lang="en-US" altLang="en-US" sz="2600" noProof="0" dirty="0">
              <a:ln>
                <a:noFill/>
              </a:ln>
              <a:effectLst/>
              <a:uLnTx/>
              <a:uFillTx/>
              <a:sym typeface="+mn-ea"/>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en-US" altLang="en-US" sz="2600" u="none" strike="noStrike" kern="1200" cap="none" spc="0" normalizeH="0" baseline="0" noProof="0" dirty="0">
                <a:ln>
                  <a:noFill/>
                </a:ln>
                <a:solidFill>
                  <a:schemeClr val="tx1"/>
                </a:solidFill>
                <a:effectLst/>
                <a:uLnTx/>
                <a:uFillTx/>
                <a:latin typeface="+mn-lt"/>
                <a:ea typeface="+mn-ea"/>
                <a:cs typeface="+mn-cs"/>
              </a:rPr>
              <a:t>Коефіцієнт коригування середнього заробітку згідно з Порядком </a:t>
            </a:r>
            <a:r>
              <a:rPr kumimoji="0" lang="en-US" altLang="en-US" sz="2600" u="none" strike="noStrike" kern="1200" cap="none" spc="0" normalizeH="0" baseline="0" noProof="0" dirty="0">
                <a:ln>
                  <a:noFill/>
                </a:ln>
                <a:solidFill>
                  <a:schemeClr val="tx1"/>
                </a:solidFill>
                <a:effectLst/>
                <a:uLnTx/>
                <a:uFillTx/>
                <a:latin typeface="+mn-lt"/>
                <a:ea typeface="+mn-ea"/>
                <a:cs typeface="+mn-cs"/>
              </a:rPr>
              <a:t>№</a:t>
            </a:r>
            <a:r>
              <a:rPr kumimoji="0" lang="en-US" altLang="en-US" sz="2600" u="none" strike="noStrike" kern="1200" cap="none" spc="0" normalizeH="0" baseline="0" noProof="0" dirty="0">
                <a:ln>
                  <a:noFill/>
                </a:ln>
                <a:solidFill>
                  <a:schemeClr val="tx1"/>
                </a:solidFill>
                <a:effectLst/>
                <a:uLnTx/>
                <a:uFillTx/>
                <a:latin typeface="+mn-lt"/>
                <a:ea typeface="+mn-ea"/>
                <a:cs typeface="+mn-cs"/>
              </a:rPr>
              <a:t> 100 в обов’язковому порядку </a:t>
            </a:r>
            <a:r>
              <a:rPr kumimoji="0" lang="en-US" altLang="en-US" sz="2600" b="1" u="none" strike="noStrike" kern="1200" cap="none" spc="0" normalizeH="0" baseline="0" noProof="0" dirty="0">
                <a:ln>
                  <a:noFill/>
                </a:ln>
                <a:solidFill>
                  <a:schemeClr val="tx1"/>
                </a:solidFill>
                <a:effectLst/>
                <a:uLnTx/>
                <a:uFillTx/>
                <a:latin typeface="+mn-lt"/>
                <a:ea typeface="+mn-ea"/>
                <a:cs typeface="+mn-cs"/>
              </a:rPr>
              <a:t>не застосовується з грудня 2020 року</a:t>
            </a:r>
            <a:r>
              <a:rPr kumimoji="0" lang="uk-UA" altLang="en-US" sz="2600" u="none" strike="noStrike" kern="1200" cap="none" spc="0" normalizeH="0" baseline="0" noProof="0" dirty="0">
                <a:ln>
                  <a:noFill/>
                </a:ln>
                <a:solidFill>
                  <a:schemeClr val="tx1"/>
                </a:solidFill>
                <a:effectLst/>
                <a:uLnTx/>
                <a:uFillTx/>
                <a:latin typeface="+mn-lt"/>
                <a:ea typeface="+mn-ea"/>
                <a:cs typeface="+mn-cs"/>
              </a:rPr>
              <a:t> (саме тоді було виключено п. 10 цього Порядку, який і передбачав таке коригування)</a:t>
            </a:r>
            <a:r>
              <a:rPr kumimoji="0" lang="en-US" altLang="en-US" sz="2600" u="none" strike="noStrike" kern="1200" cap="none" spc="0" normalizeH="0" baseline="0" noProof="0" dirty="0">
                <a:ln>
                  <a:noFill/>
                </a:ln>
                <a:solidFill>
                  <a:schemeClr val="tx1"/>
                </a:solidFill>
                <a:effectLst/>
                <a:uLnTx/>
                <a:uFillTx/>
                <a:latin typeface="+mn-lt"/>
                <a:ea typeface="+mn-ea"/>
                <a:cs typeface="+mn-cs"/>
              </a:rPr>
              <a:t>.</a:t>
            </a:r>
            <a:endParaRPr kumimoji="0" lang="en-US" altLang="en-US" sz="260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en-US" altLang="en-US" sz="2600" u="none" strike="noStrike" kern="1200" cap="none" spc="0" normalizeH="0" baseline="0" noProof="0" dirty="0">
                <a:ln>
                  <a:noFill/>
                </a:ln>
                <a:solidFill>
                  <a:schemeClr val="tx1"/>
                </a:solidFill>
                <a:effectLst/>
                <a:uLnTx/>
                <a:uFillTx/>
                <a:latin typeface="+mn-lt"/>
                <a:ea typeface="+mn-ea"/>
                <a:cs typeface="+mn-cs"/>
              </a:rPr>
              <a:t>Проте, якщо </a:t>
            </a:r>
            <a:r>
              <a:rPr kumimoji="0" lang="en-US" altLang="en-US" sz="2600" b="1" u="none" strike="noStrike" kern="1200" cap="none" spc="0" normalizeH="0" baseline="0" noProof="0" dirty="0">
                <a:ln>
                  <a:noFill/>
                </a:ln>
                <a:solidFill>
                  <a:schemeClr val="tx1"/>
                </a:solidFill>
                <a:effectLst/>
                <a:uLnTx/>
                <a:uFillTx/>
                <a:latin typeface="+mn-lt"/>
                <a:ea typeface="+mn-ea"/>
                <a:cs typeface="+mn-cs"/>
              </a:rPr>
              <a:t>внутрішніми документами роботодавця </a:t>
            </a:r>
            <a:r>
              <a:rPr kumimoji="0" lang="uk-UA" altLang="en-US" sz="2600" u="none" strike="noStrike" kern="1200" cap="none" spc="0" normalizeH="0" baseline="0" noProof="0" dirty="0">
                <a:ln>
                  <a:noFill/>
                </a:ln>
                <a:solidFill>
                  <a:schemeClr val="tx1"/>
                </a:solidFill>
                <a:effectLst/>
                <a:uLnTx/>
                <a:uFillTx/>
                <a:latin typeface="+mn-lt"/>
                <a:ea typeface="+mn-ea"/>
                <a:cs typeface="+mn-cs"/>
              </a:rPr>
              <a:t>(колективний договір, положення про оплату праці тощо) </a:t>
            </a:r>
            <a:r>
              <a:rPr kumimoji="0" lang="en-US" altLang="en-US" sz="2600" u="none" strike="noStrike" kern="1200" cap="none" spc="0" normalizeH="0" baseline="0" noProof="0" dirty="0">
                <a:ln>
                  <a:noFill/>
                </a:ln>
                <a:solidFill>
                  <a:schemeClr val="tx1"/>
                </a:solidFill>
                <a:effectLst/>
                <a:uLnTx/>
                <a:uFillTx/>
                <a:latin typeface="+mn-lt"/>
                <a:ea typeface="+mn-ea"/>
                <a:cs typeface="+mn-cs"/>
              </a:rPr>
              <a:t>він передбачений, </a:t>
            </a:r>
            <a:r>
              <a:rPr kumimoji="0" lang="en-US" altLang="en-US" sz="2600" b="1" u="none" strike="noStrike" kern="1200" cap="none" spc="0" normalizeH="0" baseline="0" noProof="0" dirty="0">
                <a:ln>
                  <a:noFill/>
                </a:ln>
                <a:solidFill>
                  <a:schemeClr val="tx1"/>
                </a:solidFill>
                <a:effectLst/>
                <a:uLnTx/>
                <a:uFillTx/>
                <a:latin typeface="+mn-lt"/>
                <a:ea typeface="+mn-ea"/>
                <a:cs typeface="+mn-cs"/>
              </a:rPr>
              <a:t>необхідно і далі його застосовувати</a:t>
            </a:r>
            <a:r>
              <a:rPr kumimoji="0" lang="en-US" altLang="en-US" sz="2600" u="none" strike="noStrike" kern="1200" cap="none" spc="0" normalizeH="0" baseline="0" noProof="0" dirty="0">
                <a:ln>
                  <a:noFill/>
                </a:ln>
                <a:solidFill>
                  <a:schemeClr val="tx1"/>
                </a:solidFill>
                <a:effectLst/>
                <a:uLnTx/>
                <a:uFillTx/>
                <a:latin typeface="+mn-lt"/>
                <a:ea typeface="+mn-ea"/>
                <a:cs typeface="+mn-cs"/>
              </a:rPr>
              <a:t> або внести зміни у відповідні документи</a:t>
            </a:r>
            <a:r>
              <a:rPr kumimoji="0" lang="uk-UA" altLang="en-US" sz="2600" u="none" strike="noStrike" kern="1200" cap="none" spc="0" normalizeH="0" baseline="0" noProof="0" dirty="0">
                <a:ln>
                  <a:noFill/>
                </a:ln>
                <a:solidFill>
                  <a:schemeClr val="tx1"/>
                </a:solidFill>
                <a:effectLst/>
                <a:uLnTx/>
                <a:uFillTx/>
                <a:latin typeface="+mn-lt"/>
                <a:ea typeface="+mn-ea"/>
                <a:cs typeface="+mn-cs"/>
              </a:rPr>
              <a:t> та виключити цю норму</a:t>
            </a:r>
            <a:r>
              <a:rPr kumimoji="0" lang="en-US" altLang="en-US" sz="2600" u="none" strike="noStrike" kern="1200" cap="none" spc="0" normalizeH="0" baseline="0" noProof="0" dirty="0">
                <a:ln>
                  <a:noFill/>
                </a:ln>
                <a:solidFill>
                  <a:schemeClr val="tx1"/>
                </a:solidFill>
                <a:effectLst/>
                <a:uLnTx/>
                <a:uFillTx/>
                <a:latin typeface="+mn-lt"/>
                <a:ea typeface="+mn-ea"/>
                <a:cs typeface="+mn-cs"/>
              </a:rPr>
              <a:t>.</a:t>
            </a:r>
            <a:endParaRPr kumimoji="0" lang="en-US" altLang="en-US" sz="260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uk-UA" altLang="en-US" sz="2600" u="none" strike="noStrike" kern="1200" cap="none" spc="0" normalizeH="0" baseline="0" noProof="0" dirty="0">
                <a:ln>
                  <a:noFill/>
                </a:ln>
                <a:solidFill>
                  <a:schemeClr val="tx1"/>
                </a:solidFill>
                <a:effectLst/>
                <a:uLnTx/>
                <a:uFillTx/>
                <a:latin typeface="+mn-lt"/>
                <a:ea typeface="+mn-ea"/>
                <a:cs typeface="+mn-cs"/>
              </a:rPr>
              <a:t>З іншого боку, можна внести зміни до </a:t>
            </a:r>
            <a:r>
              <a:rPr lang="en-US" altLang="en-US" sz="2600" noProof="0" dirty="0">
                <a:ln>
                  <a:noFill/>
                </a:ln>
                <a:effectLst/>
                <a:uLnTx/>
                <a:uFillTx/>
                <a:sym typeface="+mn-ea"/>
              </a:rPr>
              <a:t>внутрішні</a:t>
            </a:r>
            <a:r>
              <a:rPr lang="uk-UA" altLang="en-US" sz="2600" noProof="0" dirty="0">
                <a:ln>
                  <a:noFill/>
                </a:ln>
                <a:effectLst/>
                <a:uLnTx/>
                <a:uFillTx/>
                <a:sym typeface="+mn-ea"/>
              </a:rPr>
              <a:t>х</a:t>
            </a:r>
            <a:r>
              <a:rPr lang="en-US" altLang="en-US" sz="2600" noProof="0" dirty="0">
                <a:ln>
                  <a:noFill/>
                </a:ln>
                <a:effectLst/>
                <a:uLnTx/>
                <a:uFillTx/>
                <a:sym typeface="+mn-ea"/>
              </a:rPr>
              <a:t> документ</a:t>
            </a:r>
            <a:r>
              <a:rPr lang="uk-UA" altLang="en-US" sz="2600" noProof="0" dirty="0">
                <a:ln>
                  <a:noFill/>
                </a:ln>
                <a:effectLst/>
                <a:uLnTx/>
                <a:uFillTx/>
                <a:sym typeface="+mn-ea"/>
              </a:rPr>
              <a:t>ів</a:t>
            </a:r>
            <a:r>
              <a:rPr lang="en-US" altLang="en-US" sz="2600" noProof="0" dirty="0">
                <a:ln>
                  <a:noFill/>
                </a:ln>
                <a:effectLst/>
                <a:uLnTx/>
                <a:uFillTx/>
                <a:sym typeface="+mn-ea"/>
              </a:rPr>
              <a:t> роботодавця</a:t>
            </a:r>
            <a:r>
              <a:rPr lang="uk-UA" altLang="en-US" sz="2600" noProof="0" dirty="0">
                <a:ln>
                  <a:noFill/>
                </a:ln>
                <a:effectLst/>
                <a:uLnTx/>
                <a:uFillTx/>
                <a:sym typeface="+mn-ea"/>
              </a:rPr>
              <a:t> і гарантувати </a:t>
            </a:r>
            <a:r>
              <a:rPr lang="en-US" altLang="en-US" sz="2600" noProof="0" dirty="0">
                <a:ln>
                  <a:noFill/>
                </a:ln>
                <a:effectLst/>
                <a:uLnTx/>
                <a:uFillTx/>
                <a:sym typeface="+mn-ea"/>
              </a:rPr>
              <a:t>працівникам </a:t>
            </a:r>
            <a:r>
              <a:rPr lang="uk-UA" altLang="en-US" sz="2600" noProof="0" dirty="0">
                <a:ln>
                  <a:noFill/>
                </a:ln>
                <a:effectLst/>
                <a:uLnTx/>
                <a:uFillTx/>
                <a:sym typeface="+mn-ea"/>
              </a:rPr>
              <a:t>застосування такого коефіцієнта, проте це стосується, звичайно, </a:t>
            </a:r>
            <a:r>
              <a:rPr lang="uk-UA" altLang="en-US" sz="2600" b="1" noProof="0" dirty="0">
                <a:ln>
                  <a:noFill/>
                </a:ln>
                <a:effectLst/>
                <a:uLnTx/>
                <a:uFillTx/>
                <a:sym typeface="+mn-ea"/>
              </a:rPr>
              <a:t>тільки приватних підприємств</a:t>
            </a:r>
            <a:r>
              <a:rPr lang="uk-UA" altLang="en-US" sz="2600" noProof="0" dirty="0">
                <a:ln>
                  <a:noFill/>
                </a:ln>
                <a:effectLst/>
                <a:uLnTx/>
                <a:uFillTx/>
                <a:sym typeface="+mn-ea"/>
              </a:rPr>
              <a:t>.</a:t>
            </a:r>
            <a:endPar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endParaRPr>
          </a:p>
        </p:txBody>
      </p:sp>
      <p:sp>
        <p:nvSpPr>
          <p:cNvPr id="24578"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479425" y="549275"/>
            <a:ext cx="11161713" cy="647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altLang="en-US" sz="2800" b="1" i="0" u="none" strike="noStrike" kern="1200" cap="none" spc="0" normalizeH="0" baseline="0" noProof="0" dirty="0">
                <a:ln>
                  <a:noFill/>
                </a:ln>
                <a:solidFill>
                  <a:schemeClr val="tx1"/>
                </a:solidFill>
                <a:effectLst/>
                <a:uLnTx/>
                <a:uFillTx/>
                <a:latin typeface="+mn-lt"/>
                <a:ea typeface="+mn-ea"/>
                <a:cs typeface="+mn-cs"/>
                <a:sym typeface="+mn-ea"/>
              </a:rPr>
              <a:t>3. Розрахунок середнього заробітку для оплати відпусток: від стандартних правил до складних ситуацій:</a:t>
            </a:r>
            <a:endParaRPr kumimoji="0" lang="en-US" altLang="en-US" sz="28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74755" name="Rectangle 3"/>
          <p:cNvSpPr>
            <a:spLocks noGrp="1" noChangeArrowheads="1"/>
          </p:cNvSpPr>
          <p:nvPr>
            <p:ph type="subTitle" idx="1" hasCustomPrompt="1"/>
          </p:nvPr>
        </p:nvSpPr>
        <p:spPr>
          <a:xfrm>
            <a:off x="479425" y="1445895"/>
            <a:ext cx="11162030" cy="487553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lang="uk-UA" altLang="en-US" sz="2600" b="1" noProof="0" dirty="0">
                <a:ln>
                  <a:noFill/>
                </a:ln>
                <a:effectLst/>
                <a:uLnTx/>
                <a:uFillTx/>
                <a:sym typeface="+mn-ea"/>
              </a:rPr>
              <a:t>В</a:t>
            </a:r>
            <a:r>
              <a:rPr lang="en-US" altLang="en-US" sz="2600" b="1" noProof="0" dirty="0">
                <a:ln>
                  <a:noFill/>
                </a:ln>
                <a:effectLst/>
                <a:uLnTx/>
                <a:uFillTx/>
                <a:sym typeface="+mn-ea"/>
              </a:rPr>
              <a:t>ідпусткові одразу після довгих неявок</a:t>
            </a:r>
            <a:endParaRPr lang="en-US" altLang="en-US" sz="2600" noProof="0" dirty="0">
              <a:ln>
                <a:noFill/>
              </a:ln>
              <a:effectLst/>
              <a:uLnTx/>
              <a:uFillTx/>
              <a:sym typeface="+mn-ea"/>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rPr>
              <a:t>Якщо фактичного заробітку</a:t>
            </a:r>
            <a:r>
              <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rPr>
              <a:t> у розрахунковому періоді </a:t>
            </a:r>
            <a:r>
              <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rPr>
              <a:t>немає</a:t>
            </a:r>
            <a:r>
              <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rPr>
              <a:t> (період мобілізації, довга відпустка без збереження зарплати, тривале призупинення трудових відносин тощо)</a:t>
            </a:r>
            <a:r>
              <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rPr>
              <a:t>, розрахунок проводимо відповідно до абзаців третього - п’ятого пункту 4 Порядку </a:t>
            </a:r>
            <a:r>
              <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rPr>
              <a:t>№</a:t>
            </a:r>
            <a:r>
              <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rPr>
              <a:t> 100 - з окладу, але не менше ніж із МЗП на дату </a:t>
            </a:r>
            <a:r>
              <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rPr>
              <a:t>початку події:</a:t>
            </a:r>
            <a:endPar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endParaRPr>
          </a:p>
          <a:p>
            <a:pPr marL="0" marR="0" lvl="0" indent="0" algn="ctr"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rPr>
              <a:t>Оклад*12/365</a:t>
            </a:r>
            <a:r>
              <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rPr>
              <a:t> (366)</a:t>
            </a:r>
            <a:r>
              <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rPr>
              <a:t> або 8000*12/365</a:t>
            </a:r>
            <a:r>
              <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rPr>
              <a:t> (366)</a:t>
            </a:r>
            <a:r>
              <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rPr>
              <a:t> - по більшій.</a:t>
            </a:r>
            <a:endPar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rPr>
              <a:t>При цьому враховуємо частку зайнятості за умови роботи в режимі неповного робочого часу (0,5, 0,25 чи інші варіанти), наприклад:</a:t>
            </a:r>
            <a:endPar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endParaRPr>
          </a:p>
          <a:p>
            <a:pPr marL="0" marR="0" lvl="0" indent="0" algn="ctr"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lang="en-US" altLang="en-US" sz="2600" noProof="0" dirty="0">
                <a:ln>
                  <a:noFill/>
                </a:ln>
                <a:effectLst/>
                <a:uLnTx/>
                <a:uFillTx/>
                <a:sym typeface="+mn-ea"/>
              </a:rPr>
              <a:t>Оклад*</a:t>
            </a:r>
            <a:r>
              <a:rPr lang="uk-UA" altLang="en-US" sz="2600" noProof="0" dirty="0">
                <a:ln>
                  <a:noFill/>
                </a:ln>
                <a:effectLst/>
                <a:uLnTx/>
                <a:uFillTx/>
                <a:sym typeface="+mn-ea"/>
              </a:rPr>
              <a:t>0,5*</a:t>
            </a:r>
            <a:r>
              <a:rPr lang="en-US" altLang="en-US" sz="2600" noProof="0" dirty="0">
                <a:ln>
                  <a:noFill/>
                </a:ln>
                <a:effectLst/>
                <a:uLnTx/>
                <a:uFillTx/>
                <a:sym typeface="+mn-ea"/>
              </a:rPr>
              <a:t>12/365</a:t>
            </a:r>
            <a:r>
              <a:rPr lang="uk-UA" altLang="en-US" sz="2600" noProof="0" dirty="0">
                <a:ln>
                  <a:noFill/>
                </a:ln>
                <a:effectLst/>
                <a:uLnTx/>
                <a:uFillTx/>
                <a:sym typeface="+mn-ea"/>
              </a:rPr>
              <a:t> (366)</a:t>
            </a:r>
            <a:r>
              <a:rPr lang="en-US" altLang="en-US" sz="2600" noProof="0" dirty="0">
                <a:ln>
                  <a:noFill/>
                </a:ln>
                <a:effectLst/>
                <a:uLnTx/>
                <a:uFillTx/>
                <a:sym typeface="+mn-ea"/>
              </a:rPr>
              <a:t> або 8000*</a:t>
            </a:r>
            <a:r>
              <a:rPr lang="uk-UA" altLang="en-US" sz="2600" noProof="0" dirty="0">
                <a:ln>
                  <a:noFill/>
                </a:ln>
                <a:effectLst/>
                <a:uLnTx/>
                <a:uFillTx/>
                <a:sym typeface="+mn-ea"/>
              </a:rPr>
              <a:t>0,5*</a:t>
            </a:r>
            <a:r>
              <a:rPr lang="en-US" altLang="en-US" sz="2600" noProof="0" dirty="0">
                <a:ln>
                  <a:noFill/>
                </a:ln>
                <a:effectLst/>
                <a:uLnTx/>
                <a:uFillTx/>
                <a:sym typeface="+mn-ea"/>
              </a:rPr>
              <a:t>12/365</a:t>
            </a:r>
            <a:r>
              <a:rPr lang="uk-UA" altLang="en-US" sz="2600" noProof="0" dirty="0">
                <a:ln>
                  <a:noFill/>
                </a:ln>
                <a:effectLst/>
                <a:uLnTx/>
                <a:uFillTx/>
                <a:sym typeface="+mn-ea"/>
              </a:rPr>
              <a:t> (366)</a:t>
            </a:r>
            <a:r>
              <a:rPr lang="en-US" altLang="en-US" sz="2600" noProof="0" dirty="0">
                <a:ln>
                  <a:noFill/>
                </a:ln>
                <a:effectLst/>
                <a:uLnTx/>
                <a:uFillTx/>
                <a:sym typeface="+mn-ea"/>
              </a:rPr>
              <a:t> - по більшій.</a:t>
            </a:r>
            <a:endPar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endParaRPr>
          </a:p>
          <a:p>
            <a:pPr marL="0" marR="0" lvl="0" indent="0" algn="just" defTabSz="914400" rtl="0" eaLnBrk="1" fontAlgn="auto" latinLnBrk="0" hangingPunct="1">
              <a:lnSpc>
                <a:spcPct val="100000"/>
              </a:lnSpc>
              <a:spcBef>
                <a:spcPts val="1000"/>
              </a:spcBef>
              <a:spcAft>
                <a:spcPts val="0"/>
              </a:spcAft>
              <a:buClrTx/>
              <a:buSzTx/>
              <a:buFont typeface="Arial" panose="020B0604020202020204" pitchFamily="34" charset="0"/>
              <a:buNone/>
              <a:defRPr/>
            </a:pPr>
            <a:endPar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endParaRPr>
          </a:p>
        </p:txBody>
      </p:sp>
      <p:sp>
        <p:nvSpPr>
          <p:cNvPr id="24578"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479425" y="549275"/>
            <a:ext cx="11161713" cy="647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altLang="en-US" sz="2800" b="1" i="0" u="none" strike="noStrike" kern="1200" cap="none" spc="0" normalizeH="0" baseline="0" noProof="0" dirty="0">
                <a:ln>
                  <a:noFill/>
                </a:ln>
                <a:solidFill>
                  <a:schemeClr val="tx1"/>
                </a:solidFill>
                <a:effectLst/>
                <a:uLnTx/>
                <a:uFillTx/>
                <a:latin typeface="+mn-lt"/>
                <a:ea typeface="+mn-ea"/>
                <a:cs typeface="+mn-cs"/>
                <a:sym typeface="+mn-ea"/>
              </a:rPr>
              <a:t>3. Розрахунок середнього заробітку для оплати відпусток: від стандартних правил до складних ситуацій:</a:t>
            </a:r>
            <a:endParaRPr kumimoji="0" lang="en-US" altLang="en-US" sz="28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74755" name="Rectangle 3"/>
          <p:cNvSpPr>
            <a:spLocks noGrp="1" noChangeArrowheads="1"/>
          </p:cNvSpPr>
          <p:nvPr>
            <p:ph type="subTitle" idx="1" hasCustomPrompt="1"/>
          </p:nvPr>
        </p:nvSpPr>
        <p:spPr>
          <a:xfrm>
            <a:off x="479425" y="1375410"/>
            <a:ext cx="11162030" cy="4946015"/>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lang="uk-UA" altLang="en-US" sz="2600" b="1" noProof="0" dirty="0">
                <a:ln>
                  <a:noFill/>
                </a:ln>
                <a:effectLst/>
                <a:uLnTx/>
                <a:uFillTx/>
                <a:sym typeface="+mn-ea"/>
              </a:rPr>
              <a:t>М</a:t>
            </a:r>
            <a:r>
              <a:rPr lang="en-US" altLang="en-US" sz="2600" b="1" noProof="0" dirty="0">
                <a:ln>
                  <a:noFill/>
                </a:ln>
                <a:effectLst/>
                <a:uLnTx/>
                <a:uFillTx/>
                <a:sym typeface="+mn-ea"/>
              </a:rPr>
              <a:t>ісячні премії у розрахунку середнього заробітку</a:t>
            </a:r>
            <a:endParaRPr lang="en-US" altLang="en-US" sz="2600" noProof="0" dirty="0">
              <a:ln>
                <a:noFill/>
              </a:ln>
              <a:effectLst/>
              <a:uLnTx/>
              <a:uFillTx/>
              <a:sym typeface="+mn-ea"/>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rPr>
              <a:t>Для врахування місячних премій до </a:t>
            </a:r>
            <a:r>
              <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rPr>
              <a:t>середнього </a:t>
            </a:r>
            <a:r>
              <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rPr>
              <a:t>заробітку згідно з п. 3 Порядку № 100 їх поділяють на:</a:t>
            </a:r>
            <a:endPar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rPr>
              <a:t>1) </a:t>
            </a:r>
            <a:r>
              <a:rPr kumimoji="0" lang="uk-UA" altLang="en-US" sz="2600" b="1" u="none" strike="noStrike" kern="1200" cap="none" spc="0" normalizeH="0" baseline="0" noProof="0" dirty="0">
                <a:ln>
                  <a:noFill/>
                </a:ln>
                <a:solidFill>
                  <a:schemeClr val="tx1"/>
                </a:solidFill>
                <a:effectLst/>
                <a:uLnTx/>
                <a:uFillTx/>
                <a:latin typeface="+mn-lt"/>
                <a:ea typeface="+mn-ea"/>
                <a:cs typeface="+mn-cs"/>
                <a:sym typeface="+mn-ea"/>
              </a:rPr>
              <a:t>нараховані за поточний місяць у поточному</a:t>
            </a:r>
            <a:r>
              <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rPr>
              <a:t> - такі премії враховуються до середнього заробітку без будь-яких особливостей у повній нарахованій сумі;</a:t>
            </a:r>
            <a:endPar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rPr>
              <a:t>2) </a:t>
            </a:r>
            <a:r>
              <a:rPr kumimoji="0" lang="uk-UA" altLang="en-US" sz="2600" b="1" u="none" strike="noStrike" kern="1200" cap="none" spc="0" normalizeH="0" baseline="0" noProof="0" dirty="0">
                <a:ln>
                  <a:noFill/>
                </a:ln>
                <a:solidFill>
                  <a:schemeClr val="tx1"/>
                </a:solidFill>
                <a:effectLst/>
                <a:uLnTx/>
                <a:uFillTx/>
                <a:latin typeface="+mn-lt"/>
                <a:ea typeface="+mn-ea"/>
                <a:cs typeface="+mn-cs"/>
                <a:sym typeface="+mn-ea"/>
              </a:rPr>
              <a:t>нараховані у поточному місяці за минулий </a:t>
            </a:r>
            <a:r>
              <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rPr>
              <a:t>- такі премії враховуються у місяці їх нарахування за наступним розрахунком: суму премії ділимо на фактично відпрацьовані (робочі) дні місяця, за який вона нарахована і множимо на </a:t>
            </a:r>
            <a:r>
              <a:rPr lang="uk-UA" altLang="en-US" sz="2600" noProof="0" dirty="0">
                <a:ln>
                  <a:noFill/>
                </a:ln>
                <a:effectLst/>
                <a:uLnTx/>
                <a:uFillTx/>
                <a:sym typeface="+mn-ea"/>
              </a:rPr>
              <a:t>фактично відпрацьовані (робочі) дні місяця, в якому вона нарахована.</a:t>
            </a:r>
            <a:endParaRPr lang="uk-UA" altLang="en-US" sz="2600" noProof="0" dirty="0">
              <a:ln>
                <a:noFill/>
              </a:ln>
              <a:effectLst/>
              <a:uLnTx/>
              <a:uFillTx/>
              <a:sym typeface="+mn-ea"/>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rPr>
              <a:t>При цьому, якщо місяць, за який нараховано премію, </a:t>
            </a:r>
            <a:r>
              <a:rPr kumimoji="0" lang="uk-UA" altLang="en-US" sz="2600" b="1" u="none" strike="noStrike" kern="1200" cap="none" spc="0" normalizeH="0" baseline="0" noProof="0" dirty="0">
                <a:ln>
                  <a:noFill/>
                </a:ln>
                <a:solidFill>
                  <a:schemeClr val="tx1"/>
                </a:solidFill>
                <a:effectLst/>
                <a:uLnTx/>
                <a:uFillTx/>
                <a:latin typeface="+mn-lt"/>
                <a:ea typeface="+mn-ea"/>
                <a:cs typeface="+mn-cs"/>
                <a:sym typeface="+mn-ea"/>
              </a:rPr>
              <a:t>відпрацьовано неповністю</a:t>
            </a:r>
            <a:r>
              <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rPr>
              <a:t>, її включають у середній заробіток в межах нарахованої суми.</a:t>
            </a:r>
            <a:endPar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endParaRPr>
          </a:p>
        </p:txBody>
      </p:sp>
      <p:sp>
        <p:nvSpPr>
          <p:cNvPr id="24578"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479425" y="549275"/>
            <a:ext cx="11161713" cy="647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altLang="en-US" sz="2800" b="1" i="0" u="none" strike="noStrike" kern="1200" cap="none" spc="0" normalizeH="0" baseline="0" noProof="0" dirty="0">
                <a:ln>
                  <a:noFill/>
                </a:ln>
                <a:solidFill>
                  <a:schemeClr val="tx1"/>
                </a:solidFill>
                <a:effectLst/>
                <a:uLnTx/>
                <a:uFillTx/>
                <a:latin typeface="+mn-lt"/>
                <a:ea typeface="+mn-ea"/>
                <a:cs typeface="+mn-cs"/>
                <a:sym typeface="+mn-ea"/>
              </a:rPr>
              <a:t>3. Розрахунок середнього заробітку для оплати відпусток: від стандартних правил до складних ситуацій:</a:t>
            </a:r>
            <a:endParaRPr kumimoji="0" lang="en-US" altLang="en-US" sz="28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74755" name="Rectangle 3"/>
          <p:cNvSpPr>
            <a:spLocks noGrp="1" noChangeArrowheads="1"/>
          </p:cNvSpPr>
          <p:nvPr>
            <p:ph type="subTitle" idx="1" hasCustomPrompt="1"/>
          </p:nvPr>
        </p:nvSpPr>
        <p:spPr>
          <a:xfrm>
            <a:off x="479425" y="1509395"/>
            <a:ext cx="11267440" cy="4812030"/>
          </a:xfrm>
        </p:spPr>
        <p:txBody>
          <a:bodyPr vert="horz" wrap="square" lIns="91440" tIns="45720" rIns="91440" bIns="45720" numCol="1" rtlCol="0" anchor="t" anchorCtr="0" compatLnSpc="1">
            <a:noAutofit/>
          </a:body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uk-UA" sz="2600" b="1" u="none" strike="noStrike" kern="1200" cap="none" spc="0" normalizeH="0" baseline="0" noProof="0" dirty="0">
                <a:ln>
                  <a:noFill/>
                </a:ln>
                <a:solidFill>
                  <a:schemeClr val="tx1"/>
                </a:solidFill>
                <a:effectLst/>
                <a:uLnTx/>
                <a:uFillTx/>
                <a:latin typeface="+mn-lt"/>
                <a:ea typeface="+mn-ea"/>
                <a:cs typeface="+mn-cs"/>
                <a:sym typeface="+mn-ea"/>
              </a:rPr>
              <a:t>Приклад</a:t>
            </a:r>
            <a:r>
              <a:rPr kumimoji="0" lang="uk-UA" sz="2600" u="none" strike="noStrike" kern="1200" cap="none" spc="0" normalizeH="0" baseline="0" noProof="0" dirty="0">
                <a:ln>
                  <a:noFill/>
                </a:ln>
                <a:solidFill>
                  <a:schemeClr val="tx1"/>
                </a:solidFill>
                <a:effectLst/>
                <a:uLnTx/>
                <a:uFillTx/>
                <a:latin typeface="+mn-lt"/>
                <a:ea typeface="+mn-ea"/>
                <a:cs typeface="+mn-cs"/>
                <a:sym typeface="+mn-ea"/>
              </a:rPr>
              <a:t>. Працівнику надано відпустку з 01.04. Йому було нараховано премії:</a:t>
            </a:r>
            <a:endParaRPr kumimoji="0" lang="uk-UA" sz="2600" u="none" strike="noStrike" kern="1200" cap="none" spc="0" normalizeH="0" baseline="0" noProof="0" dirty="0">
              <a:ln>
                <a:noFill/>
              </a:ln>
              <a:solidFill>
                <a:schemeClr val="tx1"/>
              </a:solidFill>
              <a:effectLst/>
              <a:uLnTx/>
              <a:uFillTx/>
              <a:latin typeface="+mn-lt"/>
              <a:ea typeface="+mn-ea"/>
              <a:cs typeface="+mn-cs"/>
              <a:sym typeface="+mn-ea"/>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uk-UA" sz="2600" u="none" strike="noStrike" kern="1200" cap="none" spc="0" normalizeH="0" baseline="0" noProof="0" dirty="0">
                <a:ln>
                  <a:noFill/>
                </a:ln>
                <a:solidFill>
                  <a:schemeClr val="tx1"/>
                </a:solidFill>
                <a:effectLst/>
                <a:uLnTx/>
                <a:uFillTx/>
                <a:latin typeface="+mn-lt"/>
                <a:ea typeface="+mn-ea"/>
                <a:cs typeface="+mn-cs"/>
                <a:sym typeface="+mn-ea"/>
              </a:rPr>
              <a:t>- у січні за січень на суму 500 грн - вона включається у січень в сумі 500 грн;</a:t>
            </a:r>
            <a:endParaRPr kumimoji="0" lang="uk-UA" sz="2600" u="none" strike="noStrike" kern="1200" cap="none" spc="0" normalizeH="0" baseline="0" noProof="0" dirty="0">
              <a:ln>
                <a:noFill/>
              </a:ln>
              <a:solidFill>
                <a:schemeClr val="tx1"/>
              </a:solidFill>
              <a:effectLst/>
              <a:uLnTx/>
              <a:uFillTx/>
              <a:latin typeface="+mn-lt"/>
              <a:ea typeface="+mn-ea"/>
              <a:cs typeface="+mn-cs"/>
              <a:sym typeface="+mn-ea"/>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uk-UA" sz="2600" u="none" strike="noStrike" kern="1200" cap="none" spc="0" normalizeH="0" baseline="0" noProof="0" dirty="0">
                <a:ln>
                  <a:noFill/>
                </a:ln>
                <a:solidFill>
                  <a:schemeClr val="tx1"/>
                </a:solidFill>
                <a:effectLst/>
                <a:uLnTx/>
                <a:uFillTx/>
                <a:latin typeface="+mn-lt"/>
                <a:ea typeface="+mn-ea"/>
                <a:cs typeface="+mn-cs"/>
                <a:sym typeface="+mn-ea"/>
              </a:rPr>
              <a:t>- у січні </a:t>
            </a:r>
            <a:r>
              <a:rPr lang="uk-UA" sz="2600" noProof="0" dirty="0">
                <a:ln>
                  <a:noFill/>
                </a:ln>
                <a:effectLst/>
                <a:uLnTx/>
                <a:uFillTx/>
                <a:sym typeface="+mn-ea"/>
              </a:rPr>
              <a:t>(відпрацьовано 23 р.д.)</a:t>
            </a:r>
            <a:r>
              <a:rPr kumimoji="0" lang="uk-UA" sz="2600" u="none" strike="noStrike" kern="1200" cap="none" spc="0" normalizeH="0" baseline="0" noProof="0" dirty="0">
                <a:ln>
                  <a:noFill/>
                </a:ln>
                <a:solidFill>
                  <a:schemeClr val="tx1"/>
                </a:solidFill>
                <a:effectLst/>
                <a:uLnTx/>
                <a:uFillTx/>
                <a:latin typeface="+mn-lt"/>
                <a:ea typeface="+mn-ea"/>
                <a:cs typeface="+mn-cs"/>
                <a:sym typeface="+mn-ea"/>
              </a:rPr>
              <a:t> за грудень </a:t>
            </a:r>
            <a:r>
              <a:rPr lang="uk-UA" sz="2600" noProof="0" dirty="0">
                <a:ln>
                  <a:noFill/>
                </a:ln>
                <a:effectLst/>
                <a:uLnTx/>
                <a:uFillTx/>
                <a:sym typeface="+mn-ea"/>
              </a:rPr>
              <a:t>(відпрацьовано 10 р.д.)</a:t>
            </a:r>
            <a:r>
              <a:rPr kumimoji="0" lang="uk-UA" sz="2600" u="none" strike="noStrike" kern="1200" cap="none" spc="0" normalizeH="0" baseline="0" noProof="0" dirty="0">
                <a:ln>
                  <a:noFill/>
                </a:ln>
                <a:solidFill>
                  <a:schemeClr val="tx1"/>
                </a:solidFill>
                <a:effectLst/>
                <a:uLnTx/>
                <a:uFillTx/>
                <a:latin typeface="+mn-lt"/>
                <a:ea typeface="+mn-ea"/>
                <a:cs typeface="+mn-cs"/>
                <a:sym typeface="+mn-ea"/>
              </a:rPr>
              <a:t> на суму 2000 грн - вона включається у січень в сумі 2000/10*23=</a:t>
            </a:r>
            <a:r>
              <a:rPr kumimoji="0" lang="uk-UA" sz="2600" u="none" strike="sngStrike" kern="1200" cap="none" spc="0" normalizeH="0" baseline="0" noProof="0" dirty="0">
                <a:ln>
                  <a:noFill/>
                </a:ln>
                <a:solidFill>
                  <a:schemeClr val="tx1"/>
                </a:solidFill>
                <a:effectLst/>
                <a:uLnTx/>
                <a:uFillTx/>
                <a:latin typeface="+mn-lt"/>
                <a:ea typeface="+mn-ea"/>
                <a:cs typeface="+mn-cs"/>
                <a:sym typeface="+mn-ea"/>
              </a:rPr>
              <a:t>4600</a:t>
            </a:r>
            <a:r>
              <a:rPr kumimoji="0" lang="uk-UA" sz="2600" u="none" strike="noStrike" kern="1200" cap="none" spc="0" normalizeH="0" baseline="0" noProof="0" dirty="0">
                <a:ln>
                  <a:noFill/>
                </a:ln>
                <a:solidFill>
                  <a:schemeClr val="tx1"/>
                </a:solidFill>
                <a:effectLst/>
                <a:uLnTx/>
                <a:uFillTx/>
                <a:latin typeface="+mn-lt"/>
                <a:ea typeface="+mn-ea"/>
                <a:cs typeface="+mn-cs"/>
                <a:sym typeface="+mn-ea"/>
              </a:rPr>
              <a:t>=2000 грн.</a:t>
            </a:r>
            <a:endParaRPr kumimoji="0" lang="uk-UA" sz="2600" u="none" strike="noStrike" kern="1200" cap="none" spc="0" normalizeH="0" baseline="0" noProof="0" dirty="0">
              <a:ln>
                <a:noFill/>
              </a:ln>
              <a:solidFill>
                <a:schemeClr val="tx1"/>
              </a:solidFill>
              <a:effectLst/>
              <a:uLnTx/>
              <a:uFillTx/>
              <a:latin typeface="+mn-lt"/>
              <a:ea typeface="+mn-ea"/>
              <a:cs typeface="+mn-cs"/>
              <a:sym typeface="+mn-ea"/>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uk-UA" sz="2600" u="none" strike="noStrike" kern="1200" cap="none" spc="0" normalizeH="0" baseline="0" noProof="0" dirty="0">
                <a:ln>
                  <a:noFill/>
                </a:ln>
                <a:solidFill>
                  <a:schemeClr val="tx1"/>
                </a:solidFill>
                <a:effectLst/>
                <a:uLnTx/>
                <a:uFillTx/>
                <a:latin typeface="+mn-lt"/>
                <a:ea typeface="+mn-ea"/>
                <a:cs typeface="+mn-cs"/>
                <a:sym typeface="+mn-ea"/>
              </a:rPr>
              <a:t>- у лютому (відпрацьовано 20 р.д.) за січень (відпрацьовано 23 р.д.) на суму 1000 грн - вона включається у лютий в сумі 1000/23*20=869,57 грн;</a:t>
            </a:r>
            <a:endParaRPr kumimoji="0" lang="uk-UA" sz="2600" u="none" strike="noStrike" kern="1200" cap="none" spc="0" normalizeH="0" baseline="0" noProof="0" dirty="0">
              <a:ln>
                <a:noFill/>
              </a:ln>
              <a:solidFill>
                <a:schemeClr val="tx1"/>
              </a:solidFill>
              <a:effectLst/>
              <a:uLnTx/>
              <a:uFillTx/>
              <a:latin typeface="+mn-lt"/>
              <a:ea typeface="+mn-ea"/>
              <a:cs typeface="+mn-cs"/>
              <a:sym typeface="+mn-ea"/>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lang="uk-UA" sz="2600" noProof="0" dirty="0">
                <a:ln>
                  <a:noFill/>
                </a:ln>
                <a:effectLst/>
                <a:uLnTx/>
                <a:uFillTx/>
                <a:sym typeface="+mn-ea"/>
              </a:rPr>
              <a:t>- у березні (відпрацьовано 21 р.д.) за лютий (відпрацьовано 20 р.д.) на суму 1500 грн - вона включається у березень в сумі 1500/20*21=1575 грн;</a:t>
            </a:r>
            <a:endParaRPr kumimoji="0" lang="uk-UA" sz="2600" u="none" strike="noStrike" kern="1200" cap="none" spc="0" normalizeH="0" baseline="0" noProof="0" dirty="0">
              <a:ln>
                <a:noFill/>
              </a:ln>
              <a:solidFill>
                <a:schemeClr val="tx1"/>
              </a:solidFill>
              <a:effectLst/>
              <a:uLnTx/>
              <a:uFillTx/>
              <a:latin typeface="+mn-lt"/>
              <a:ea typeface="+mn-ea"/>
              <a:cs typeface="+mn-cs"/>
              <a:sym typeface="+mn-ea"/>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uk-UA" sz="2600" u="none" strike="noStrike" kern="1200" cap="none" spc="0" normalizeH="0" baseline="0" noProof="0" dirty="0">
                <a:ln>
                  <a:noFill/>
                </a:ln>
                <a:solidFill>
                  <a:schemeClr val="tx1"/>
                </a:solidFill>
                <a:effectLst/>
                <a:uLnTx/>
                <a:uFillTx/>
                <a:latin typeface="+mn-lt"/>
                <a:ea typeface="+mn-ea"/>
                <a:cs typeface="+mn-cs"/>
                <a:sym typeface="+mn-ea"/>
              </a:rPr>
              <a:t>- у квітні за березень на суму 1700 грн - вона не включається, оскільки квітень не входить до розрахункового періоду.</a:t>
            </a:r>
            <a:endParaRPr kumimoji="0" lang="uk-UA" sz="2600" u="none" strike="noStrike" kern="1200" cap="none" spc="0" normalizeH="0" baseline="0" noProof="0" dirty="0">
              <a:ln>
                <a:noFill/>
              </a:ln>
              <a:solidFill>
                <a:schemeClr val="tx1"/>
              </a:solidFill>
              <a:effectLst/>
              <a:uLnTx/>
              <a:uFillTx/>
              <a:latin typeface="+mn-lt"/>
              <a:ea typeface="+mn-ea"/>
              <a:cs typeface="+mn-cs"/>
              <a:sym typeface="+mn-ea"/>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endParaRPr kumimoji="0" lang="uk-UA" sz="2600" u="none" strike="noStrike" kern="1200" cap="none" spc="0" normalizeH="0" baseline="0" noProof="0" dirty="0">
              <a:ln>
                <a:noFill/>
              </a:ln>
              <a:solidFill>
                <a:schemeClr val="tx1"/>
              </a:solidFill>
              <a:effectLst/>
              <a:uLnTx/>
              <a:uFillTx/>
              <a:latin typeface="+mn-lt"/>
              <a:ea typeface="+mn-ea"/>
              <a:cs typeface="+mn-cs"/>
              <a:sym typeface="+mn-ea"/>
            </a:endParaRPr>
          </a:p>
        </p:txBody>
      </p:sp>
      <p:sp>
        <p:nvSpPr>
          <p:cNvPr id="24578"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479425" y="549275"/>
            <a:ext cx="11161713" cy="647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altLang="en-US" sz="2800" b="1" i="0" u="none" strike="noStrike" kern="1200" cap="none" spc="0" normalizeH="0" baseline="0" noProof="0" dirty="0">
                <a:ln>
                  <a:noFill/>
                </a:ln>
                <a:solidFill>
                  <a:schemeClr val="tx1"/>
                </a:solidFill>
                <a:effectLst/>
                <a:uLnTx/>
                <a:uFillTx/>
                <a:latin typeface="+mn-lt"/>
                <a:ea typeface="+mn-ea"/>
                <a:cs typeface="+mn-cs"/>
                <a:sym typeface="+mn-ea"/>
              </a:rPr>
              <a:t>3. Розрахунок середнього заробітку для оплати відпусток: від стандартних правил до складних ситуацій:</a:t>
            </a:r>
            <a:r>
              <a:rPr kumimoji="0" lang="uk-UA" altLang="en-US" sz="2800" b="1" i="0" u="none" strike="noStrike" kern="1200" cap="none" spc="0" normalizeH="0" baseline="0" noProof="0" dirty="0">
                <a:ln>
                  <a:noFill/>
                </a:ln>
                <a:solidFill>
                  <a:schemeClr val="tx1"/>
                </a:solidFill>
                <a:effectLst/>
                <a:uLnTx/>
                <a:uFillTx/>
                <a:latin typeface="+mn-lt"/>
                <a:ea typeface="+mn-ea"/>
                <a:cs typeface="+mn-cs"/>
                <a:sym typeface="+mn-ea"/>
              </a:rPr>
              <a:t> місячні премії</a:t>
            </a:r>
            <a:endParaRPr kumimoji="0" lang="uk-UA" altLang="en-US" sz="28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479425" y="1426210"/>
            <a:ext cx="11162030" cy="4966335"/>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b="0" i="0" u="none" strike="noStrike" kern="1200" cap="none" spc="0" normalizeH="0" baseline="0" noProof="0" dirty="0">
                <a:ln>
                  <a:noFill/>
                </a:ln>
                <a:solidFill>
                  <a:schemeClr val="tx1"/>
                </a:solidFill>
                <a:effectLst/>
                <a:uLnTx/>
                <a:uFillTx/>
                <a:latin typeface="+mn-lt"/>
                <a:ea typeface="+mn-ea"/>
                <a:cs typeface="+mn-cs"/>
              </a:rPr>
              <a:t>Установлюються такі види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щорічних </a:t>
            </a:r>
            <a:r>
              <a:rPr kumimoji="0" lang="uk-UA" altLang="uk-UA" sz="2700" b="0" i="0" u="none" strike="noStrike" kern="1200" cap="none" spc="0" normalizeH="0" baseline="0" noProof="0" dirty="0">
                <a:ln>
                  <a:noFill/>
                </a:ln>
                <a:solidFill>
                  <a:schemeClr val="tx1"/>
                </a:solidFill>
                <a:effectLst/>
                <a:uLnTx/>
                <a:uFillTx/>
                <a:latin typeface="+mn-lt"/>
                <a:ea typeface="+mn-ea"/>
                <a:cs typeface="+mn-cs"/>
              </a:rPr>
              <a:t>відпусток:</a:t>
            </a:r>
            <a:endParaRPr kumimoji="0" lang="uk-UA" altLang="uk-UA" sz="2700" b="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b="0" i="0" u="none" strike="noStrike" kern="1200" cap="none" spc="0" normalizeH="0" baseline="0" noProof="0" dirty="0">
                <a:ln>
                  <a:noFill/>
                </a:ln>
                <a:solidFill>
                  <a:schemeClr val="tx1"/>
                </a:solidFill>
                <a:effectLst/>
                <a:uLnTx/>
                <a:uFillTx/>
                <a:latin typeface="+mn-lt"/>
                <a:ea typeface="+mn-ea"/>
                <a:cs typeface="+mn-cs"/>
              </a:rPr>
              <a:t>- основна відпустка (стаття 6 Закону про відпустки);</a:t>
            </a:r>
            <a:endParaRPr kumimoji="0" lang="uk-UA" altLang="uk-UA" sz="2700" b="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b="0" i="0" u="none" strike="noStrike" kern="1200" cap="none" spc="0" normalizeH="0" baseline="0" noProof="0" dirty="0">
                <a:ln>
                  <a:noFill/>
                </a:ln>
                <a:solidFill>
                  <a:schemeClr val="tx1"/>
                </a:solidFill>
                <a:effectLst/>
                <a:uLnTx/>
                <a:uFillTx/>
                <a:latin typeface="+mn-lt"/>
                <a:ea typeface="+mn-ea"/>
                <a:cs typeface="+mn-cs"/>
              </a:rPr>
              <a:t>- додаткова відпустка за роботу із шкідливими та важкими умовами праці (стаття 7);</a:t>
            </a:r>
            <a:endParaRPr kumimoji="0" lang="uk-UA" altLang="uk-UA" sz="2700" b="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b="0" i="0" u="none" strike="noStrike" kern="1200" cap="none" spc="0" normalizeH="0" baseline="0" noProof="0" dirty="0">
                <a:ln>
                  <a:noFill/>
                </a:ln>
                <a:solidFill>
                  <a:schemeClr val="tx1"/>
                </a:solidFill>
                <a:effectLst/>
                <a:uLnTx/>
                <a:uFillTx/>
                <a:latin typeface="+mn-lt"/>
                <a:ea typeface="+mn-ea"/>
                <a:cs typeface="+mn-cs"/>
              </a:rPr>
              <a:t>- додаткова відпустка за особливий характер праці (стаття 8);</a:t>
            </a:r>
            <a:endParaRPr kumimoji="0" lang="uk-UA" altLang="uk-UA" sz="2700" b="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b="0" i="0" u="none" strike="noStrike" kern="1200" cap="none" spc="0" normalizeH="0" baseline="0" noProof="0" dirty="0">
                <a:ln>
                  <a:noFill/>
                </a:ln>
                <a:solidFill>
                  <a:schemeClr val="tx1"/>
                </a:solidFill>
                <a:effectLst/>
                <a:uLnTx/>
                <a:uFillTx/>
                <a:latin typeface="+mn-lt"/>
                <a:ea typeface="+mn-ea"/>
                <a:cs typeface="+mn-cs"/>
              </a:rPr>
              <a:t>- інші додаткові відпустки, передбачені законодавством.</a:t>
            </a:r>
            <a:endParaRPr kumimoji="0" lang="uk-UA" altLang="uk-UA" sz="2700" b="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b="0" i="0" u="none" strike="noStrike" kern="1200" cap="none" spc="0" normalizeH="0" baseline="0" noProof="0" dirty="0">
                <a:ln>
                  <a:noFill/>
                </a:ln>
                <a:solidFill>
                  <a:schemeClr val="tx1"/>
                </a:solidFill>
                <a:effectLst/>
                <a:uLnTx/>
                <a:uFillTx/>
                <a:latin typeface="+mn-lt"/>
                <a:ea typeface="+mn-ea"/>
                <a:cs typeface="+mn-cs"/>
              </a:rPr>
              <a:t>Тривалість відпусток визначається Законом про відпустки, іншими законами та нормативно-правовими актами, а також трудовим та/або колективним договором і незалежно від режимів та графіків роботи розраховується в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календарних </a:t>
            </a:r>
            <a:r>
              <a:rPr kumimoji="0" lang="uk-UA" altLang="uk-UA" sz="2700" b="0" i="0" u="none" strike="noStrike" kern="1200" cap="none" spc="0" normalizeH="0" baseline="0" noProof="0" dirty="0">
                <a:ln>
                  <a:noFill/>
                </a:ln>
                <a:solidFill>
                  <a:schemeClr val="tx1"/>
                </a:solidFill>
                <a:effectLst/>
                <a:uLnTx/>
                <a:uFillTx/>
                <a:latin typeface="+mn-lt"/>
                <a:ea typeface="+mn-ea"/>
                <a:cs typeface="+mn-cs"/>
              </a:rPr>
              <a:t>днях.</a:t>
            </a:r>
            <a:endParaRPr kumimoji="0" lang="uk-UA" altLang="uk-UA" sz="2700" b="0" i="0" u="none" strike="noStrike" kern="1200" cap="none" spc="0" normalizeH="0" baseline="0" noProof="0" dirty="0">
              <a:ln>
                <a:noFill/>
              </a:ln>
              <a:solidFill>
                <a:schemeClr val="tx1"/>
              </a:solidFill>
              <a:effectLst/>
              <a:uLnTx/>
              <a:uFillTx/>
              <a:latin typeface="+mn-lt"/>
              <a:ea typeface="+mn-ea"/>
              <a:cs typeface="+mn-cs"/>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63220" y="476250"/>
            <a:ext cx="11485880" cy="90678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1. Оплачувані відпустки та порядок їх надання:</a:t>
            </a:r>
            <a:br>
              <a:rPr kumimoji="0" lang="uk-UA" altLang="uk-UA" sz="3000" b="1" i="0" u="none" strike="noStrike" kern="1200" cap="none" spc="0" normalizeH="0" baseline="0" noProof="0" dirty="0">
                <a:ln>
                  <a:noFill/>
                </a:ln>
                <a:solidFill>
                  <a:schemeClr val="tx1"/>
                </a:solidFill>
                <a:effectLst/>
                <a:uLnTx/>
                <a:uFillTx/>
                <a:latin typeface="+mn-lt"/>
                <a:ea typeface="+mn-ea"/>
                <a:cs typeface="+mn-cs"/>
              </a:rPr>
            </a:br>
            <a:r>
              <a:rPr lang="uk-UA" altLang="uk-UA" sz="3000" b="1" noProof="0" dirty="0">
                <a:ln>
                  <a:noFill/>
                </a:ln>
                <a:effectLst/>
                <a:uLnTx/>
                <a:uFillTx/>
                <a:latin typeface="+mn-lt"/>
                <a:ea typeface="+mn-ea"/>
                <a:cs typeface="+mn-cs"/>
                <a:sym typeface="+mn-ea"/>
              </a:rPr>
              <a:t>щорічні основна і додаткові відпустки</a:t>
            </a:r>
            <a:endParaRPr kumimoji="0" lang="uk-UA" altLang="uk-UA"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74755" name="Rectangle 3"/>
          <p:cNvSpPr>
            <a:spLocks noGrp="1" noChangeArrowheads="1"/>
          </p:cNvSpPr>
          <p:nvPr>
            <p:ph type="subTitle" idx="1" hasCustomPrompt="1"/>
          </p:nvPr>
        </p:nvSpPr>
        <p:spPr>
          <a:xfrm>
            <a:off x="479425" y="1374140"/>
            <a:ext cx="11162030" cy="4947285"/>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lang="uk-UA" altLang="en-US" sz="2600" b="1" noProof="0" dirty="0">
                <a:ln>
                  <a:noFill/>
                </a:ln>
                <a:effectLst/>
                <a:uLnTx/>
                <a:uFillTx/>
                <a:sym typeface="+mn-ea"/>
              </a:rPr>
              <a:t>Я</a:t>
            </a:r>
            <a:r>
              <a:rPr lang="en-US" altLang="en-US" sz="2600" b="1" noProof="0" dirty="0">
                <a:ln>
                  <a:noFill/>
                </a:ln>
                <a:effectLst/>
                <a:uLnTx/>
                <a:uFillTx/>
                <a:sym typeface="+mn-ea"/>
              </a:rPr>
              <a:t>к правильно включити у розрахунок квартальні та річні премії?</a:t>
            </a:r>
            <a:endParaRPr lang="en-US" altLang="en-US" sz="2600" noProof="0" dirty="0">
              <a:ln>
                <a:noFill/>
              </a:ln>
              <a:effectLst/>
              <a:uLnTx/>
              <a:uFillTx/>
              <a:sym typeface="+mn-ea"/>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rPr>
              <a:t>Згідно з п. 3 Порядку № 100 квартальні, піврічні, річні (більше місяця) премії </a:t>
            </a:r>
            <a:r>
              <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rPr>
              <a:t>враховуються в заробіток періоду, який відповідає кількості місяців, за які вони нараховані, починаючи з місяця, в якому вони нараховані. Для цього до заробітку відповідних місяців розрахункового періоду додається частина, яка визначається діленням суми премії або іншої заохочувальної виплати за підсумками роботи за певний період на кількість відпрацьованих робочих днів періоду, за який вони нараховані, та множенням на кількість відпрацьованих робочих днів відповідного місяця, що припадає на розрахунковий період.</a:t>
            </a:r>
            <a:endPar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lang="uk-UA" altLang="en-US" sz="2600" noProof="0" dirty="0">
                <a:ln>
                  <a:noFill/>
                </a:ln>
                <a:effectLst/>
                <a:uLnTx/>
                <a:uFillTx/>
                <a:sym typeface="+mn-ea"/>
              </a:rPr>
              <a:t>При цьому, якщо період, за який нараховано премію, </a:t>
            </a:r>
            <a:r>
              <a:rPr lang="uk-UA" altLang="en-US" sz="2600" b="1" noProof="0" dirty="0">
                <a:ln>
                  <a:noFill/>
                </a:ln>
                <a:effectLst/>
                <a:uLnTx/>
                <a:uFillTx/>
                <a:sym typeface="+mn-ea"/>
              </a:rPr>
              <a:t>відпрацьовано неповністю</a:t>
            </a:r>
            <a:r>
              <a:rPr lang="uk-UA" altLang="en-US" sz="2600" noProof="0" dirty="0">
                <a:ln>
                  <a:noFill/>
                </a:ln>
                <a:effectLst/>
                <a:uLnTx/>
                <a:uFillTx/>
                <a:sym typeface="+mn-ea"/>
              </a:rPr>
              <a:t>, її включають у середній заробіток в межах нарахованої суми.</a:t>
            </a:r>
            <a:endPar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endParaRPr>
          </a:p>
        </p:txBody>
      </p:sp>
      <p:sp>
        <p:nvSpPr>
          <p:cNvPr id="24578"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479425" y="549275"/>
            <a:ext cx="11161713" cy="647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altLang="en-US" sz="2800" b="1" i="0" u="none" strike="noStrike" kern="1200" cap="none" spc="0" normalizeH="0" baseline="0" noProof="0" dirty="0">
                <a:ln>
                  <a:noFill/>
                </a:ln>
                <a:solidFill>
                  <a:schemeClr val="tx1"/>
                </a:solidFill>
                <a:effectLst/>
                <a:uLnTx/>
                <a:uFillTx/>
                <a:latin typeface="+mn-lt"/>
                <a:ea typeface="+mn-ea"/>
                <a:cs typeface="+mn-cs"/>
                <a:sym typeface="+mn-ea"/>
              </a:rPr>
              <a:t>3. Розрахунок середнього заробітку для оплати відпусток: від стандартних правил до складних ситуацій:</a:t>
            </a:r>
            <a:endParaRPr kumimoji="0" lang="en-US" altLang="en-US" sz="28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74755" name="Rectangle 3"/>
          <p:cNvSpPr>
            <a:spLocks noGrp="1" noChangeArrowheads="1"/>
          </p:cNvSpPr>
          <p:nvPr>
            <p:ph type="subTitle" idx="1" hasCustomPrompt="1"/>
          </p:nvPr>
        </p:nvSpPr>
        <p:spPr>
          <a:xfrm>
            <a:off x="479425" y="1480820"/>
            <a:ext cx="11267440" cy="4840605"/>
          </a:xfrm>
        </p:spPr>
        <p:txBody>
          <a:bodyPr vert="horz" wrap="square" lIns="91440" tIns="45720" rIns="91440" bIns="45720" numCol="1" rtlCol="0" anchor="t" anchorCtr="0" compatLnSpc="1">
            <a:noAutofit/>
          </a:body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uk-UA" sz="2600" b="1" u="none" strike="noStrike" kern="1200" cap="none" spc="0" normalizeH="0" baseline="0" noProof="0" dirty="0">
                <a:ln>
                  <a:noFill/>
                </a:ln>
                <a:solidFill>
                  <a:schemeClr val="tx1"/>
                </a:solidFill>
                <a:effectLst/>
                <a:uLnTx/>
                <a:uFillTx/>
                <a:latin typeface="+mn-lt"/>
                <a:ea typeface="+mn-ea"/>
                <a:cs typeface="+mn-cs"/>
                <a:sym typeface="+mn-ea"/>
              </a:rPr>
              <a:t>Приклад</a:t>
            </a:r>
            <a:r>
              <a:rPr kumimoji="0" lang="uk-UA" sz="2600" u="none" strike="noStrike" kern="1200" cap="none" spc="0" normalizeH="0" baseline="0" noProof="0" dirty="0">
                <a:ln>
                  <a:noFill/>
                </a:ln>
                <a:solidFill>
                  <a:schemeClr val="tx1"/>
                </a:solidFill>
                <a:effectLst/>
                <a:uLnTx/>
                <a:uFillTx/>
                <a:latin typeface="+mn-lt"/>
                <a:ea typeface="+mn-ea"/>
                <a:cs typeface="+mn-cs"/>
                <a:sym typeface="+mn-ea"/>
              </a:rPr>
              <a:t>. Працівнику надано відпустку з 01.04. Йому було нараховано премії:</a:t>
            </a:r>
            <a:endParaRPr kumimoji="0" lang="uk-UA" sz="2600" u="none" strike="noStrike" kern="1200" cap="none" spc="0" normalizeH="0" baseline="0" noProof="0" dirty="0">
              <a:ln>
                <a:noFill/>
              </a:ln>
              <a:solidFill>
                <a:schemeClr val="tx1"/>
              </a:solidFill>
              <a:effectLst/>
              <a:uLnTx/>
              <a:uFillTx/>
              <a:latin typeface="+mn-lt"/>
              <a:ea typeface="+mn-ea"/>
              <a:cs typeface="+mn-cs"/>
              <a:sym typeface="+mn-ea"/>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uk-UA" sz="2600" u="none" strike="noStrike" kern="1200" cap="none" spc="0" normalizeH="0" baseline="0" noProof="0" dirty="0">
                <a:ln>
                  <a:noFill/>
                </a:ln>
                <a:solidFill>
                  <a:schemeClr val="tx1"/>
                </a:solidFill>
                <a:effectLst/>
                <a:uLnTx/>
                <a:uFillTx/>
                <a:latin typeface="+mn-lt"/>
                <a:ea typeface="+mn-ea"/>
                <a:cs typeface="+mn-cs"/>
                <a:sym typeface="+mn-ea"/>
              </a:rPr>
              <a:t>1) у лютому 2025 за 2024 рік (відпрацьовано усі 262 р.д.) на суму 20000 грн:</a:t>
            </a:r>
            <a:endParaRPr kumimoji="0" lang="uk-UA" sz="2600" u="none" strike="noStrike" kern="1200" cap="none" spc="0" normalizeH="0" baseline="0" noProof="0" dirty="0">
              <a:ln>
                <a:noFill/>
              </a:ln>
              <a:solidFill>
                <a:schemeClr val="tx1"/>
              </a:solidFill>
              <a:effectLst/>
              <a:uLnTx/>
              <a:uFillTx/>
              <a:latin typeface="+mn-lt"/>
              <a:ea typeface="+mn-ea"/>
              <a:cs typeface="+mn-cs"/>
              <a:sym typeface="+mn-ea"/>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uk-UA" sz="2600" u="none" strike="noStrike" kern="1200" cap="none" spc="0" normalizeH="0" baseline="0" noProof="0" dirty="0">
                <a:ln>
                  <a:noFill/>
                </a:ln>
                <a:solidFill>
                  <a:schemeClr val="tx1"/>
                </a:solidFill>
                <a:effectLst/>
                <a:uLnTx/>
                <a:uFillTx/>
                <a:latin typeface="+mn-lt"/>
                <a:ea typeface="+mn-ea"/>
                <a:cs typeface="+mn-cs"/>
                <a:sym typeface="+mn-ea"/>
              </a:rPr>
              <a:t>така премія включається у лютий 2025 - січень 2026 коли вони входитимуть до розрахункового періоду. У нашому випадку тільки до лютого та березня 2025. Припустимо, що у лютому відпрацьовано 20 р.д., а в березні 15 р.д.:</a:t>
            </a:r>
            <a:endParaRPr kumimoji="0" lang="uk-UA" sz="2600" u="none" strike="noStrike" kern="1200" cap="none" spc="0" normalizeH="0" baseline="0" noProof="0" dirty="0">
              <a:ln>
                <a:noFill/>
              </a:ln>
              <a:solidFill>
                <a:schemeClr val="tx1"/>
              </a:solidFill>
              <a:effectLst/>
              <a:uLnTx/>
              <a:uFillTx/>
              <a:latin typeface="+mn-lt"/>
              <a:ea typeface="+mn-ea"/>
              <a:cs typeface="+mn-cs"/>
              <a:sym typeface="+mn-ea"/>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uk-UA" sz="2600" u="none" strike="noStrike" kern="1200" cap="none" spc="0" normalizeH="0" baseline="0" noProof="0" dirty="0">
                <a:ln>
                  <a:noFill/>
                </a:ln>
                <a:solidFill>
                  <a:schemeClr val="tx1"/>
                </a:solidFill>
                <a:effectLst/>
                <a:uLnTx/>
                <a:uFillTx/>
                <a:latin typeface="+mn-lt"/>
                <a:ea typeface="+mn-ea"/>
                <a:cs typeface="+mn-cs"/>
                <a:sym typeface="+mn-ea"/>
              </a:rPr>
              <a:t>20000/262*20=1526,72 грн - частина премії, що включається в лютий;</a:t>
            </a:r>
            <a:endParaRPr kumimoji="0" lang="uk-UA" sz="2600" u="none" strike="noStrike" kern="1200" cap="none" spc="0" normalizeH="0" baseline="0" noProof="0" dirty="0">
              <a:ln>
                <a:noFill/>
              </a:ln>
              <a:solidFill>
                <a:schemeClr val="tx1"/>
              </a:solidFill>
              <a:effectLst/>
              <a:uLnTx/>
              <a:uFillTx/>
              <a:latin typeface="+mn-lt"/>
              <a:ea typeface="+mn-ea"/>
              <a:cs typeface="+mn-cs"/>
              <a:sym typeface="+mn-ea"/>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uk-UA" sz="2600" u="none" strike="noStrike" kern="1200" cap="none" spc="0" normalizeH="0" baseline="0" noProof="0" dirty="0">
                <a:ln>
                  <a:noFill/>
                </a:ln>
                <a:solidFill>
                  <a:schemeClr val="tx1"/>
                </a:solidFill>
                <a:effectLst/>
                <a:uLnTx/>
                <a:uFillTx/>
                <a:latin typeface="+mn-lt"/>
                <a:ea typeface="+mn-ea"/>
                <a:cs typeface="+mn-cs"/>
                <a:sym typeface="+mn-ea"/>
              </a:rPr>
              <a:t>20000/262*15=1145,04 грн - частина премії, що включається в березень.</a:t>
            </a:r>
            <a:endParaRPr kumimoji="0" lang="uk-UA" sz="2600" u="none" strike="noStrike" kern="1200" cap="none" spc="0" normalizeH="0" baseline="0" noProof="0" dirty="0">
              <a:ln>
                <a:noFill/>
              </a:ln>
              <a:solidFill>
                <a:schemeClr val="tx1"/>
              </a:solidFill>
              <a:effectLst/>
              <a:uLnTx/>
              <a:uFillTx/>
              <a:latin typeface="+mn-lt"/>
              <a:ea typeface="+mn-ea"/>
              <a:cs typeface="+mn-cs"/>
              <a:sym typeface="+mn-ea"/>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uk-UA" sz="2600" u="none" strike="noStrike" kern="1200" cap="none" spc="0" normalizeH="0" baseline="0" noProof="0" dirty="0">
                <a:ln>
                  <a:noFill/>
                </a:ln>
                <a:solidFill>
                  <a:schemeClr val="tx1"/>
                </a:solidFill>
                <a:effectLst/>
                <a:uLnTx/>
                <a:uFillTx/>
                <a:latin typeface="+mn-lt"/>
                <a:ea typeface="+mn-ea"/>
                <a:cs typeface="+mn-cs"/>
                <a:sym typeface="+mn-ea"/>
              </a:rPr>
              <a:t>2) у січні (відпрацьовано 23 р.д.) за 4 квартал 2024 (відпрацьовано 15 р.д.) на суму 5000 грн: така премія включається частинами у січень, лютий і березень, але в нашому випадку тільки у січень з обмеженням:</a:t>
            </a:r>
            <a:endParaRPr kumimoji="0" lang="uk-UA" sz="2600" u="none" strike="noStrike" kern="1200" cap="none" spc="0" normalizeH="0" baseline="0" noProof="0" dirty="0">
              <a:ln>
                <a:noFill/>
              </a:ln>
              <a:solidFill>
                <a:schemeClr val="tx1"/>
              </a:solidFill>
              <a:effectLst/>
              <a:uLnTx/>
              <a:uFillTx/>
              <a:latin typeface="+mn-lt"/>
              <a:ea typeface="+mn-ea"/>
              <a:cs typeface="+mn-cs"/>
              <a:sym typeface="+mn-ea"/>
            </a:endParaRPr>
          </a:p>
          <a:p>
            <a:pPr marL="0" marR="0" lvl="0" indent="0" algn="ctr"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uk-UA" sz="2600" u="none" strike="noStrike" kern="1200" cap="none" spc="0" normalizeH="0" baseline="0" noProof="0" dirty="0">
                <a:ln>
                  <a:noFill/>
                </a:ln>
                <a:solidFill>
                  <a:schemeClr val="tx1"/>
                </a:solidFill>
                <a:effectLst/>
                <a:uLnTx/>
                <a:uFillTx/>
                <a:latin typeface="+mn-lt"/>
                <a:ea typeface="+mn-ea"/>
                <a:cs typeface="+mn-cs"/>
                <a:sym typeface="+mn-ea"/>
              </a:rPr>
              <a:t>5000/15*23=</a:t>
            </a:r>
            <a:r>
              <a:rPr kumimoji="0" lang="uk-UA" sz="2600" u="none" strike="sngStrike" kern="1200" cap="none" spc="0" normalizeH="0" baseline="0" noProof="0" dirty="0">
                <a:ln>
                  <a:noFill/>
                </a:ln>
                <a:solidFill>
                  <a:schemeClr val="tx1"/>
                </a:solidFill>
                <a:effectLst/>
                <a:uLnTx/>
                <a:uFillTx/>
                <a:latin typeface="+mn-lt"/>
                <a:ea typeface="+mn-ea"/>
                <a:cs typeface="+mn-cs"/>
                <a:sym typeface="+mn-ea"/>
              </a:rPr>
              <a:t>7666,67</a:t>
            </a:r>
            <a:r>
              <a:rPr kumimoji="0" lang="uk-UA" sz="2600" u="none" strike="noStrike" kern="1200" cap="none" spc="0" normalizeH="0" baseline="0" noProof="0" dirty="0">
                <a:ln>
                  <a:noFill/>
                </a:ln>
                <a:solidFill>
                  <a:schemeClr val="tx1"/>
                </a:solidFill>
                <a:effectLst/>
                <a:uLnTx/>
                <a:uFillTx/>
                <a:latin typeface="+mn-lt"/>
                <a:ea typeface="+mn-ea"/>
                <a:cs typeface="+mn-cs"/>
                <a:sym typeface="+mn-ea"/>
              </a:rPr>
              <a:t>=5000 грн</a:t>
            </a:r>
            <a:endParaRPr kumimoji="0" lang="uk-UA" sz="2600" u="none" strike="noStrike" kern="1200" cap="none" spc="0" normalizeH="0" baseline="0" noProof="0" dirty="0">
              <a:ln>
                <a:noFill/>
              </a:ln>
              <a:solidFill>
                <a:schemeClr val="tx1"/>
              </a:solidFill>
              <a:effectLst/>
              <a:uLnTx/>
              <a:uFillTx/>
              <a:latin typeface="+mn-lt"/>
              <a:ea typeface="+mn-ea"/>
              <a:cs typeface="+mn-cs"/>
              <a:sym typeface="+mn-ea"/>
            </a:endParaRPr>
          </a:p>
        </p:txBody>
      </p:sp>
      <p:sp>
        <p:nvSpPr>
          <p:cNvPr id="24578"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479425" y="549275"/>
            <a:ext cx="11161713" cy="647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altLang="en-US" sz="2800" b="1" i="0" u="none" strike="noStrike" kern="1200" cap="none" spc="0" normalizeH="0" baseline="0" noProof="0" dirty="0">
                <a:ln>
                  <a:noFill/>
                </a:ln>
                <a:solidFill>
                  <a:schemeClr val="tx1"/>
                </a:solidFill>
                <a:effectLst/>
                <a:uLnTx/>
                <a:uFillTx/>
                <a:latin typeface="+mn-lt"/>
                <a:ea typeface="+mn-ea"/>
                <a:cs typeface="+mn-cs"/>
                <a:sym typeface="+mn-ea"/>
              </a:rPr>
              <a:t>3. Розрахунок середнього заробітку для оплати відпусток: від стандартних правил до складних ситуацій:</a:t>
            </a:r>
            <a:r>
              <a:rPr kumimoji="0" lang="uk-UA" altLang="en-US" sz="2800" b="1" i="0" u="none" strike="noStrike" kern="1200" cap="none" spc="0" normalizeH="0" baseline="0" noProof="0" dirty="0">
                <a:ln>
                  <a:noFill/>
                </a:ln>
                <a:solidFill>
                  <a:schemeClr val="tx1"/>
                </a:solidFill>
                <a:effectLst/>
                <a:uLnTx/>
                <a:uFillTx/>
                <a:latin typeface="+mn-lt"/>
                <a:ea typeface="+mn-ea"/>
                <a:cs typeface="+mn-cs"/>
                <a:sym typeface="+mn-ea"/>
              </a:rPr>
              <a:t> квартальні та річні премії</a:t>
            </a:r>
            <a:endParaRPr kumimoji="0" lang="uk-UA" altLang="en-US" sz="28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74755" name="Rectangle 3"/>
          <p:cNvSpPr>
            <a:spLocks noGrp="1" noChangeArrowheads="1"/>
          </p:cNvSpPr>
          <p:nvPr>
            <p:ph type="subTitle" idx="1" hasCustomPrompt="1"/>
          </p:nvPr>
        </p:nvSpPr>
        <p:spPr>
          <a:xfrm>
            <a:off x="479425" y="1436370"/>
            <a:ext cx="11286490" cy="4885055"/>
          </a:xfrm>
        </p:spPr>
        <p:txBody>
          <a:bodyPr vert="horz" wrap="square" lIns="91440" tIns="45720" rIns="91440" bIns="45720" numCol="1" rtlCol="0" anchor="t" anchorCtr="0" compatLnSpc="1">
            <a:noAutofit/>
          </a:bodyPr>
          <a:lstStyle/>
          <a:p>
            <a:pPr marR="0" lvl="0" algn="ctr" defTabSz="914400" rtl="0" eaLnBrk="1" fontAlgn="auto" latinLnBrk="0" hangingPunct="1">
              <a:lnSpc>
                <a:spcPct val="100000"/>
              </a:lnSpc>
              <a:spcBef>
                <a:spcPts val="400"/>
              </a:spcBef>
              <a:spcAft>
                <a:spcPts val="0"/>
              </a:spcAft>
              <a:buClrTx/>
              <a:buSzTx/>
              <a:buFont typeface="Arial" panose="020B0604020202020204" pitchFamily="34" charset="0"/>
              <a:buNone/>
              <a:defRPr/>
            </a:pPr>
            <a:r>
              <a:rPr lang="uk-UA" altLang="en-US" sz="2600" b="1" noProof="0" dirty="0">
                <a:ln>
                  <a:noFill/>
                </a:ln>
                <a:effectLst/>
                <a:uLnTx/>
                <a:uFillTx/>
                <a:sym typeface="+mn-ea"/>
              </a:rPr>
              <a:t>В</a:t>
            </a:r>
            <a:r>
              <a:rPr lang="en-US" altLang="en-US" sz="2600" b="1" noProof="0" dirty="0">
                <a:ln>
                  <a:noFill/>
                </a:ln>
                <a:effectLst/>
                <a:uLnTx/>
                <a:uFillTx/>
                <a:sym typeface="+mn-ea"/>
              </a:rPr>
              <a:t>ідпустку перевикористано на момент звільнення: коли не / утримуємо і як?</a:t>
            </a:r>
            <a:endParaRPr lang="en-US" altLang="en-US" sz="2600" noProof="0" dirty="0">
              <a:ln>
                <a:noFill/>
              </a:ln>
              <a:effectLst/>
              <a:uLnTx/>
              <a:uFillTx/>
              <a:sym typeface="+mn-ea"/>
            </a:endParaRPr>
          </a:p>
          <a:p>
            <a:pPr marR="0" lvl="0" algn="l" defTabSz="914400" rtl="0" eaLnBrk="1" fontAlgn="auto" latinLnBrk="0" hangingPunct="1">
              <a:lnSpc>
                <a:spcPct val="100000"/>
              </a:lnSpc>
              <a:spcBef>
                <a:spcPts val="400"/>
              </a:spcBef>
              <a:spcAft>
                <a:spcPts val="0"/>
              </a:spcAft>
              <a:buClrTx/>
              <a:buSzTx/>
              <a:buFont typeface="Arial" panose="020B0604020202020204" pitchFamily="34" charset="0"/>
              <a:buNone/>
              <a:defRPr/>
            </a:pPr>
            <a:r>
              <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rPr>
              <a:t>“Перегуляну” відпустку згідно зі ст. 22 Закону про відпустки можна утримати при звільненні </a:t>
            </a:r>
            <a:r>
              <a:rPr kumimoji="0" lang="uk-UA" altLang="en-US" sz="2600" b="1" u="none" strike="noStrike" kern="1200" cap="none" spc="0" normalizeH="0" baseline="0" noProof="0" dirty="0">
                <a:ln>
                  <a:noFill/>
                </a:ln>
                <a:solidFill>
                  <a:schemeClr val="tx1"/>
                </a:solidFill>
                <a:effectLst/>
                <a:uLnTx/>
                <a:uFillTx/>
                <a:latin typeface="+mn-lt"/>
                <a:ea typeface="+mn-ea"/>
                <a:cs typeface="+mn-cs"/>
                <a:sym typeface="+mn-ea"/>
              </a:rPr>
              <a:t>за виключенням</a:t>
            </a:r>
            <a:r>
              <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rPr>
              <a:t> наступних причин звільнення:</a:t>
            </a:r>
            <a:endPar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endParaRPr>
          </a:p>
          <a:p>
            <a:pPr marR="0" lvl="0" algn="l" defTabSz="914400" rtl="0" eaLnBrk="1" fontAlgn="auto" latinLnBrk="0" hangingPunct="1">
              <a:lnSpc>
                <a:spcPct val="100000"/>
              </a:lnSpc>
              <a:spcBef>
                <a:spcPts val="400"/>
              </a:spcBef>
              <a:spcAft>
                <a:spcPts val="0"/>
              </a:spcAft>
              <a:buClrTx/>
              <a:buSzTx/>
              <a:buFont typeface="Arial" panose="020B0604020202020204" pitchFamily="34" charset="0"/>
              <a:buNone/>
              <a:defRPr/>
            </a:pPr>
            <a:r>
              <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rPr>
              <a:t>1) призовом</a:t>
            </a:r>
            <a:r>
              <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rPr>
              <a:t> </a:t>
            </a:r>
            <a:r>
              <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rPr>
              <a:t>на військову службу, направленням на альтернативну службу;</a:t>
            </a:r>
            <a:endPar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endParaRPr>
          </a:p>
          <a:p>
            <a:pPr marR="0" lvl="0" algn="l" defTabSz="914400" rtl="0" eaLnBrk="1" fontAlgn="auto" latinLnBrk="0" hangingPunct="1">
              <a:lnSpc>
                <a:spcPct val="100000"/>
              </a:lnSpc>
              <a:spcBef>
                <a:spcPts val="400"/>
              </a:spcBef>
              <a:spcAft>
                <a:spcPts val="0"/>
              </a:spcAft>
              <a:buClrTx/>
              <a:buSzTx/>
              <a:buFont typeface="Arial" panose="020B0604020202020204" pitchFamily="34" charset="0"/>
              <a:buNone/>
              <a:defRPr/>
            </a:pPr>
            <a:r>
              <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rPr>
              <a:t>2) переведенням працівника за його згодою на інше підприємство або переходом на виборну посаду у випадках, передбачених законами України;</a:t>
            </a:r>
            <a:endPar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endParaRPr>
          </a:p>
          <a:p>
            <a:pPr marR="0" lvl="0" algn="l" defTabSz="914400" rtl="0" eaLnBrk="1" fontAlgn="auto" latinLnBrk="0" hangingPunct="1">
              <a:lnSpc>
                <a:spcPct val="100000"/>
              </a:lnSpc>
              <a:spcBef>
                <a:spcPts val="400"/>
              </a:spcBef>
              <a:spcAft>
                <a:spcPts val="0"/>
              </a:spcAft>
              <a:buClrTx/>
              <a:buSzTx/>
              <a:buFont typeface="Arial" panose="020B0604020202020204" pitchFamily="34" charset="0"/>
              <a:buNone/>
              <a:defRPr/>
            </a:pPr>
            <a:r>
              <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rPr>
              <a:t>3) відмовою від переведення на роботу в іншу місцевість разом з підприємством, а також відмовою від продовження роботи у зв'язку з істотною зміною умов праці;</a:t>
            </a:r>
            <a:endPar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endParaRPr>
          </a:p>
          <a:p>
            <a:pPr marR="0" lvl="0" algn="l" defTabSz="914400" rtl="0" eaLnBrk="1" fontAlgn="auto" latinLnBrk="0" hangingPunct="1">
              <a:lnSpc>
                <a:spcPct val="100000"/>
              </a:lnSpc>
              <a:spcBef>
                <a:spcPts val="400"/>
              </a:spcBef>
              <a:spcAft>
                <a:spcPts val="0"/>
              </a:spcAft>
              <a:buClrTx/>
              <a:buSzTx/>
              <a:buFont typeface="Arial" panose="020B0604020202020204" pitchFamily="34" charset="0"/>
              <a:buNone/>
              <a:defRPr/>
            </a:pPr>
            <a:r>
              <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rPr>
              <a:t>4) змінами в організації виробництва та праці, в тому числі ліквідацією, реорганізацією або перепрофілюванням підприємства, скороченням чисельності або штату працівників;</a:t>
            </a:r>
            <a:endPar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endPar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endPar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endParaRPr>
          </a:p>
        </p:txBody>
      </p:sp>
      <p:sp>
        <p:nvSpPr>
          <p:cNvPr id="24578"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479425" y="549275"/>
            <a:ext cx="11161713" cy="647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altLang="en-US" sz="2800" b="1" i="0" u="none" strike="noStrike" kern="1200" cap="none" spc="0" normalizeH="0" baseline="0" noProof="0" dirty="0">
                <a:ln>
                  <a:noFill/>
                </a:ln>
                <a:solidFill>
                  <a:schemeClr val="tx1"/>
                </a:solidFill>
                <a:effectLst/>
                <a:uLnTx/>
                <a:uFillTx/>
                <a:latin typeface="+mn-lt"/>
                <a:ea typeface="+mn-ea"/>
                <a:cs typeface="+mn-cs"/>
                <a:sym typeface="+mn-ea"/>
              </a:rPr>
              <a:t>3. Розрахунок середнього заробітку для оплати відпусток: від стандартних правил до складних ситуацій:</a:t>
            </a:r>
            <a:endParaRPr kumimoji="0" lang="en-US" altLang="en-US" sz="28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74755" name="Rectangle 3"/>
          <p:cNvSpPr>
            <a:spLocks noGrp="1" noChangeArrowheads="1"/>
          </p:cNvSpPr>
          <p:nvPr>
            <p:ph type="subTitle" idx="1" hasCustomPrompt="1"/>
          </p:nvPr>
        </p:nvSpPr>
        <p:spPr>
          <a:xfrm>
            <a:off x="479425" y="1408430"/>
            <a:ext cx="11162030" cy="4912995"/>
          </a:xfrm>
        </p:spPr>
        <p:txBody>
          <a:bodyPr vert="horz" wrap="square" lIns="91440" tIns="45720" rIns="91440" bIns="45720" numCol="1" rtlCol="0" anchor="t" anchorCtr="0" compatLnSpc="1">
            <a:noAutofit/>
          </a:body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rPr>
              <a:t>5) виявленням невідповідності працівника займаній посаді або виконуваній роботі внаслідок недостатньої кваліфікації або стану здоров'я, що перешкоджають продовженню даної роботи;</a:t>
            </a:r>
            <a:endPar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rPr>
              <a:t>6) нез'явленням на роботу понад чотири місяці підряд внаслідок тимчасової непрацездатності, не рахуючи відпустки у зв'язку з вагітністю та пологами, якщо законодавством не встановлено більш тривалий термін збереження місця роботи (посади) при певному захворюванні;</a:t>
            </a:r>
            <a:endPar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rPr>
              <a:t>7) поновленням на роботі працівника, який раніше виконував цю роботу;</a:t>
            </a:r>
            <a:endPar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rPr>
              <a:t>8) направленням на навчання;</a:t>
            </a:r>
            <a:endPar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rPr>
              <a:t>9) виходом на пенсію</a:t>
            </a:r>
            <a:r>
              <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rPr>
              <a:t>;</a:t>
            </a:r>
            <a:endPar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rPr>
              <a:t>10) у разі смерті працівника.</a:t>
            </a:r>
            <a:endPar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endPar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endParaRPr>
          </a:p>
        </p:txBody>
      </p:sp>
      <p:sp>
        <p:nvSpPr>
          <p:cNvPr id="24578"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479425" y="549275"/>
            <a:ext cx="11161713" cy="647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altLang="en-US" sz="2800" b="1" i="0" u="none" strike="noStrike" kern="1200" cap="none" spc="0" normalizeH="0" baseline="0" noProof="0" dirty="0">
                <a:ln>
                  <a:noFill/>
                </a:ln>
                <a:solidFill>
                  <a:schemeClr val="tx1"/>
                </a:solidFill>
                <a:effectLst/>
                <a:uLnTx/>
                <a:uFillTx/>
                <a:latin typeface="+mn-lt"/>
                <a:ea typeface="+mn-ea"/>
                <a:cs typeface="+mn-cs"/>
                <a:sym typeface="+mn-ea"/>
              </a:rPr>
              <a:t>3. Розрахунок середнього заробітку для оплати відпусток: від стандартних правил до складних ситуацій:</a:t>
            </a:r>
            <a:r>
              <a:rPr kumimoji="0" lang="uk-UA" altLang="en-US" sz="2800" b="1" i="0" u="none" strike="noStrike" kern="1200" cap="none" spc="0" normalizeH="0" baseline="0" noProof="0" dirty="0">
                <a:ln>
                  <a:noFill/>
                </a:ln>
                <a:solidFill>
                  <a:schemeClr val="tx1"/>
                </a:solidFill>
                <a:effectLst/>
                <a:uLnTx/>
                <a:uFillTx/>
                <a:latin typeface="+mn-lt"/>
                <a:ea typeface="+mn-ea"/>
                <a:cs typeface="+mn-cs"/>
                <a:sym typeface="+mn-ea"/>
              </a:rPr>
              <a:t> відпустку перевикористано</a:t>
            </a:r>
            <a:endParaRPr kumimoji="0" lang="uk-UA" altLang="en-US" sz="28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74755" name="Rectangle 3"/>
          <p:cNvSpPr>
            <a:spLocks noGrp="1" noChangeArrowheads="1"/>
          </p:cNvSpPr>
          <p:nvPr>
            <p:ph type="subTitle" idx="1" hasCustomPrompt="1"/>
          </p:nvPr>
        </p:nvSpPr>
        <p:spPr>
          <a:xfrm>
            <a:off x="479425" y="1433830"/>
            <a:ext cx="11162030" cy="4887595"/>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400"/>
              </a:spcBef>
              <a:spcAft>
                <a:spcPts val="0"/>
              </a:spcAft>
              <a:buClrTx/>
              <a:buSzTx/>
              <a:buFont typeface="Arial" panose="020B0604020202020204" pitchFamily="34" charset="0"/>
              <a:buNone/>
              <a:defRPr/>
            </a:pPr>
            <a:r>
              <a:rPr kumimoji="0" lang="uk-UA" sz="2600" u="none" strike="noStrike" kern="1200" cap="none" spc="0" normalizeH="0" baseline="0" noProof="0" dirty="0">
                <a:ln>
                  <a:noFill/>
                </a:ln>
                <a:solidFill>
                  <a:schemeClr val="tx1"/>
                </a:solidFill>
                <a:effectLst/>
                <a:uLnTx/>
                <a:uFillTx/>
                <a:latin typeface="+mn-lt"/>
                <a:ea typeface="+mn-ea"/>
                <a:cs typeface="+mn-cs"/>
                <a:sym typeface="+mn-ea"/>
              </a:rPr>
              <a:t>Утримати відпусткові за “перегуляну” відпустку можна </a:t>
            </a:r>
            <a:r>
              <a:rPr kumimoji="0" lang="uk-UA" sz="2600" b="1" u="none" strike="noStrike" kern="1200" cap="none" spc="0" normalizeH="0" baseline="0" noProof="0" dirty="0">
                <a:ln>
                  <a:noFill/>
                </a:ln>
                <a:solidFill>
                  <a:schemeClr val="tx1"/>
                </a:solidFill>
                <a:effectLst/>
                <a:uLnTx/>
                <a:uFillTx/>
                <a:latin typeface="+mn-lt"/>
                <a:ea typeface="+mn-ea"/>
                <a:cs typeface="+mn-cs"/>
                <a:sym typeface="+mn-ea"/>
              </a:rPr>
              <a:t>в усіх інших випадках </a:t>
            </a:r>
            <a:r>
              <a:rPr kumimoji="0" lang="en-US" altLang="en-US" sz="2600" b="1" u="none" strike="noStrike" kern="1200" cap="none" spc="0" normalizeH="0" baseline="0" noProof="0" dirty="0">
                <a:ln>
                  <a:noFill/>
                </a:ln>
                <a:solidFill>
                  <a:schemeClr val="tx1"/>
                </a:solidFill>
                <a:effectLst/>
                <a:uLnTx/>
                <a:uFillTx/>
                <a:latin typeface="+mn-lt"/>
                <a:ea typeface="+mn-ea"/>
                <a:cs typeface="+mn-cs"/>
                <a:sym typeface="+mn-ea"/>
              </a:rPr>
              <a:t>звільнення</a:t>
            </a:r>
            <a:r>
              <a:rPr kumimoji="0" lang="uk-UA" sz="2600" u="none" strike="noStrike" kern="1200" cap="none" spc="0" normalizeH="0" baseline="0" noProof="0" dirty="0">
                <a:ln>
                  <a:noFill/>
                </a:ln>
                <a:solidFill>
                  <a:schemeClr val="tx1"/>
                </a:solidFill>
                <a:effectLst/>
                <a:uLnTx/>
                <a:uFillTx/>
                <a:latin typeface="+mn-lt"/>
                <a:ea typeface="+mn-ea"/>
                <a:cs typeface="+mn-cs"/>
                <a:sym typeface="+mn-ea"/>
              </a:rPr>
              <a:t>, зокрема таких популярних як </a:t>
            </a:r>
            <a:r>
              <a:rPr kumimoji="0" lang="uk-UA" sz="2600" b="1" u="none" strike="noStrike" kern="1200" cap="none" spc="0" normalizeH="0" baseline="0" noProof="0" dirty="0">
                <a:ln>
                  <a:noFill/>
                </a:ln>
                <a:solidFill>
                  <a:schemeClr val="tx1"/>
                </a:solidFill>
                <a:effectLst/>
                <a:uLnTx/>
                <a:uFillTx/>
                <a:latin typeface="+mn-lt"/>
                <a:ea typeface="+mn-ea"/>
                <a:cs typeface="+mn-cs"/>
                <a:sym typeface="+mn-ea"/>
              </a:rPr>
              <a:t>згода сторін </a:t>
            </a:r>
            <a:r>
              <a:rPr kumimoji="0" lang="uk-UA" sz="2600" u="none" strike="noStrike" kern="1200" cap="none" spc="0" normalizeH="0" baseline="0" noProof="0" dirty="0">
                <a:ln>
                  <a:noFill/>
                </a:ln>
                <a:solidFill>
                  <a:schemeClr val="tx1"/>
                </a:solidFill>
                <a:effectLst/>
                <a:uLnTx/>
                <a:uFillTx/>
                <a:latin typeface="+mn-lt"/>
                <a:ea typeface="+mn-ea"/>
                <a:cs typeface="+mn-cs"/>
                <a:sym typeface="+mn-ea"/>
              </a:rPr>
              <a:t>та за </a:t>
            </a:r>
            <a:r>
              <a:rPr kumimoji="0" lang="uk-UA" sz="2600" b="1" u="none" strike="noStrike" kern="1200" cap="none" spc="0" normalizeH="0" baseline="0" noProof="0" dirty="0">
                <a:ln>
                  <a:noFill/>
                </a:ln>
                <a:solidFill>
                  <a:schemeClr val="tx1"/>
                </a:solidFill>
                <a:effectLst/>
                <a:uLnTx/>
                <a:uFillTx/>
                <a:latin typeface="+mn-lt"/>
                <a:ea typeface="+mn-ea"/>
                <a:cs typeface="+mn-cs"/>
                <a:sym typeface="+mn-ea"/>
              </a:rPr>
              <a:t>власним бажанням </a:t>
            </a:r>
            <a:r>
              <a:rPr kumimoji="0" lang="uk-UA" sz="2600" u="none" strike="noStrike" kern="1200" cap="none" spc="0" normalizeH="0" baseline="0" noProof="0" dirty="0">
                <a:ln>
                  <a:noFill/>
                </a:ln>
                <a:solidFill>
                  <a:schemeClr val="tx1"/>
                </a:solidFill>
                <a:effectLst/>
                <a:uLnTx/>
                <a:uFillTx/>
                <a:latin typeface="+mn-lt"/>
                <a:ea typeface="+mn-ea"/>
                <a:cs typeface="+mn-cs"/>
                <a:sym typeface="+mn-ea"/>
              </a:rPr>
              <a:t>без поважної причини.</a:t>
            </a:r>
            <a:endParaRPr kumimoji="0" lang="uk-UA" sz="2600" u="none" strike="noStrike" kern="1200" cap="none" spc="0" normalizeH="0" baseline="0" noProof="0" dirty="0">
              <a:ln>
                <a:noFill/>
              </a:ln>
              <a:solidFill>
                <a:schemeClr val="tx1"/>
              </a:solidFill>
              <a:effectLst/>
              <a:uLnTx/>
              <a:uFillTx/>
              <a:latin typeface="+mn-lt"/>
              <a:ea typeface="+mn-ea"/>
              <a:cs typeface="+mn-cs"/>
              <a:sym typeface="+mn-ea"/>
            </a:endParaRPr>
          </a:p>
          <a:p>
            <a:pPr marR="0" lvl="0" algn="l" defTabSz="914400" rtl="0" eaLnBrk="1" fontAlgn="auto" latinLnBrk="0" hangingPunct="1">
              <a:lnSpc>
                <a:spcPct val="100000"/>
              </a:lnSpc>
              <a:spcBef>
                <a:spcPts val="400"/>
              </a:spcBef>
              <a:spcAft>
                <a:spcPts val="0"/>
              </a:spcAft>
              <a:buClrTx/>
              <a:buSzTx/>
              <a:buFont typeface="Arial" panose="020B0604020202020204" pitchFamily="34" charset="0"/>
              <a:buNone/>
              <a:defRPr/>
            </a:pPr>
            <a:r>
              <a:rPr kumimoji="0" lang="uk-UA" sz="2600" u="none" strike="noStrike" kern="1200" cap="none" spc="0" normalizeH="0" baseline="0" noProof="0" dirty="0">
                <a:ln>
                  <a:noFill/>
                </a:ln>
                <a:solidFill>
                  <a:schemeClr val="tx1"/>
                </a:solidFill>
                <a:effectLst/>
                <a:uLnTx/>
                <a:uFillTx/>
                <a:latin typeface="+mn-lt"/>
                <a:ea typeface="+mn-ea"/>
                <a:cs typeface="+mn-cs"/>
                <a:sym typeface="+mn-ea"/>
              </a:rPr>
              <a:t>Таке утримання проводиться за середнім заробітком, який </a:t>
            </a:r>
            <a:r>
              <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rPr>
              <a:t>використовувався </a:t>
            </a:r>
            <a:r>
              <a:rPr kumimoji="0" lang="uk-UA" sz="2600" u="none" strike="noStrike" kern="1200" cap="none" spc="0" normalizeH="0" baseline="0" noProof="0" dirty="0">
                <a:ln>
                  <a:noFill/>
                </a:ln>
                <a:solidFill>
                  <a:schemeClr val="tx1"/>
                </a:solidFill>
                <a:effectLst/>
                <a:uLnTx/>
                <a:uFillTx/>
                <a:latin typeface="+mn-lt"/>
                <a:ea typeface="+mn-ea"/>
                <a:cs typeface="+mn-cs"/>
                <a:sym typeface="+mn-ea"/>
              </a:rPr>
              <a:t>при оплаті відпусткових коли така відпустка була перевикористана.</a:t>
            </a:r>
            <a:endParaRPr kumimoji="0" lang="uk-UA" sz="2600" u="none" strike="noStrike" kern="1200" cap="none" spc="0" normalizeH="0" baseline="0" noProof="0" dirty="0">
              <a:ln>
                <a:noFill/>
              </a:ln>
              <a:solidFill>
                <a:schemeClr val="tx1"/>
              </a:solidFill>
              <a:effectLst/>
              <a:uLnTx/>
              <a:uFillTx/>
              <a:latin typeface="+mn-lt"/>
              <a:ea typeface="+mn-ea"/>
              <a:cs typeface="+mn-cs"/>
              <a:sym typeface="+mn-ea"/>
            </a:endParaRPr>
          </a:p>
          <a:p>
            <a:pPr marR="0" lvl="0" algn="l" defTabSz="914400" rtl="0" eaLnBrk="1" fontAlgn="auto" latinLnBrk="0" hangingPunct="1">
              <a:lnSpc>
                <a:spcPct val="100000"/>
              </a:lnSpc>
              <a:spcBef>
                <a:spcPts val="400"/>
              </a:spcBef>
              <a:spcAft>
                <a:spcPts val="0"/>
              </a:spcAft>
              <a:buClrTx/>
              <a:buSzTx/>
              <a:buFont typeface="Arial" panose="020B0604020202020204" pitchFamily="34" charset="0"/>
              <a:buNone/>
              <a:defRPr/>
            </a:pPr>
            <a:r>
              <a:rPr kumimoji="0" lang="uk-UA" sz="2600" b="1" u="none" strike="noStrike" kern="1200" cap="none" spc="0" normalizeH="0" baseline="0" noProof="0" dirty="0">
                <a:ln>
                  <a:noFill/>
                </a:ln>
                <a:solidFill>
                  <a:schemeClr val="tx1"/>
                </a:solidFill>
                <a:effectLst/>
                <a:uLnTx/>
                <a:uFillTx/>
                <a:latin typeface="+mn-lt"/>
                <a:ea typeface="+mn-ea"/>
                <a:cs typeface="+mn-cs"/>
                <a:sym typeface="+mn-ea"/>
              </a:rPr>
              <a:t>Приклад</a:t>
            </a:r>
            <a:r>
              <a:rPr kumimoji="0" lang="uk-UA" sz="2600" u="none" strike="noStrike" kern="1200" cap="none" spc="0" normalizeH="0" baseline="0" noProof="0" dirty="0">
                <a:ln>
                  <a:noFill/>
                </a:ln>
                <a:solidFill>
                  <a:schemeClr val="tx1"/>
                </a:solidFill>
                <a:effectLst/>
                <a:uLnTx/>
                <a:uFillTx/>
                <a:latin typeface="+mn-lt"/>
                <a:ea typeface="+mn-ea"/>
                <a:cs typeface="+mn-cs"/>
                <a:sym typeface="+mn-ea"/>
              </a:rPr>
              <a:t>. Працівнику за період 01.05.2024-30.04.2025 у січні 2025 року була надана відпустка повної тривалості. Середній заробіток склав 412 грн/к.д.</a:t>
            </a:r>
            <a:endParaRPr kumimoji="0" lang="uk-UA" sz="2600" u="none" strike="noStrike" kern="1200" cap="none" spc="0" normalizeH="0" baseline="0" noProof="0" dirty="0">
              <a:ln>
                <a:noFill/>
              </a:ln>
              <a:solidFill>
                <a:schemeClr val="tx1"/>
              </a:solidFill>
              <a:effectLst/>
              <a:uLnTx/>
              <a:uFillTx/>
              <a:latin typeface="+mn-lt"/>
              <a:ea typeface="+mn-ea"/>
              <a:cs typeface="+mn-cs"/>
              <a:sym typeface="+mn-ea"/>
            </a:endParaRPr>
          </a:p>
          <a:p>
            <a:pPr marR="0" lvl="0" algn="l" defTabSz="914400" rtl="0" eaLnBrk="1" fontAlgn="auto" latinLnBrk="0" hangingPunct="1">
              <a:lnSpc>
                <a:spcPct val="100000"/>
              </a:lnSpc>
              <a:spcBef>
                <a:spcPts val="400"/>
              </a:spcBef>
              <a:spcAft>
                <a:spcPts val="0"/>
              </a:spcAft>
              <a:buClrTx/>
              <a:buSzTx/>
              <a:buFont typeface="Arial" panose="020B0604020202020204" pitchFamily="34" charset="0"/>
              <a:buNone/>
              <a:defRPr/>
            </a:pPr>
            <a:r>
              <a:rPr kumimoji="0" lang="uk-UA" sz="2600" u="none" strike="noStrike" kern="1200" cap="none" spc="0" normalizeH="0" baseline="0" noProof="0" dirty="0">
                <a:ln>
                  <a:noFill/>
                </a:ln>
                <a:solidFill>
                  <a:schemeClr val="tx1"/>
                </a:solidFill>
                <a:effectLst/>
                <a:uLnTx/>
                <a:uFillTx/>
                <a:latin typeface="+mn-lt"/>
                <a:ea typeface="+mn-ea"/>
                <a:cs typeface="+mn-cs"/>
                <a:sym typeface="+mn-ea"/>
              </a:rPr>
              <a:t>При звільненні працівника 14.04.2025 з його зарплати за квітень відраховано оплату 1 к.д. “перегуляної” відпустки у сумі 412 грн.</a:t>
            </a:r>
            <a:endParaRPr kumimoji="0" lang="uk-UA" sz="2600" u="none" strike="noStrike" kern="1200" cap="none" spc="0" normalizeH="0" baseline="0" noProof="0" dirty="0">
              <a:ln>
                <a:noFill/>
              </a:ln>
              <a:solidFill>
                <a:schemeClr val="tx1"/>
              </a:solidFill>
              <a:effectLst/>
              <a:uLnTx/>
              <a:uFillTx/>
              <a:latin typeface="+mn-lt"/>
              <a:ea typeface="+mn-ea"/>
              <a:cs typeface="+mn-cs"/>
              <a:sym typeface="+mn-ea"/>
            </a:endParaRPr>
          </a:p>
          <a:p>
            <a:pPr marR="0" lvl="0" algn="l" defTabSz="914400" rtl="0" eaLnBrk="1" fontAlgn="auto" latinLnBrk="0" hangingPunct="1">
              <a:lnSpc>
                <a:spcPct val="100000"/>
              </a:lnSpc>
              <a:spcBef>
                <a:spcPts val="400"/>
              </a:spcBef>
              <a:spcAft>
                <a:spcPts val="0"/>
              </a:spcAft>
              <a:buClrTx/>
              <a:buSzTx/>
              <a:buFont typeface="Arial" panose="020B0604020202020204" pitchFamily="34" charset="0"/>
              <a:buNone/>
              <a:defRPr/>
            </a:pPr>
            <a:r>
              <a:rPr kumimoji="0" lang="uk-UA" sz="2600" u="none" strike="noStrike" kern="1200" cap="none" spc="0" normalizeH="0" baseline="0" noProof="0" dirty="0">
                <a:ln>
                  <a:noFill/>
                </a:ln>
                <a:solidFill>
                  <a:schemeClr val="tx1"/>
                </a:solidFill>
                <a:effectLst/>
                <a:uLnTx/>
                <a:uFillTx/>
                <a:latin typeface="+mn-lt"/>
                <a:ea typeface="+mn-ea"/>
                <a:cs typeface="+mn-cs"/>
                <a:sym typeface="+mn-ea"/>
              </a:rPr>
              <a:t>У Д1 за квітень ця сума з мінусом (-412,00) буде окремим рядком з типом нарахування 10 та періодом 01-2025. А в Д4 вона просто зменшить зарплату за квітень.</a:t>
            </a:r>
            <a:endParaRPr kumimoji="0" lang="uk-UA" sz="2600" u="none" strike="noStrike" kern="1200" cap="none" spc="0" normalizeH="0" baseline="0" noProof="0" dirty="0">
              <a:ln>
                <a:noFill/>
              </a:ln>
              <a:solidFill>
                <a:schemeClr val="tx1"/>
              </a:solidFill>
              <a:effectLst/>
              <a:uLnTx/>
              <a:uFillTx/>
              <a:latin typeface="+mn-lt"/>
              <a:ea typeface="+mn-ea"/>
              <a:cs typeface="+mn-cs"/>
              <a:sym typeface="+mn-ea"/>
            </a:endParaRPr>
          </a:p>
        </p:txBody>
      </p:sp>
      <p:sp>
        <p:nvSpPr>
          <p:cNvPr id="24578"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479425" y="549275"/>
            <a:ext cx="11161713" cy="647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lang="en-US" altLang="en-US" sz="2800" b="1" noProof="0" dirty="0">
                <a:ln>
                  <a:noFill/>
                </a:ln>
                <a:effectLst/>
                <a:uLnTx/>
                <a:uFillTx/>
                <a:latin typeface="+mn-lt"/>
                <a:ea typeface="+mn-ea"/>
                <a:cs typeface="+mn-cs"/>
                <a:sym typeface="+mn-ea"/>
              </a:rPr>
              <a:t>3. Розрахунок середнього заробітку для оплати відпусток: від стандартних правил до складних ситуацій:</a:t>
            </a:r>
            <a:r>
              <a:rPr lang="uk-UA" altLang="en-US" sz="2800" b="1" noProof="0" dirty="0">
                <a:ln>
                  <a:noFill/>
                </a:ln>
                <a:effectLst/>
                <a:uLnTx/>
                <a:uFillTx/>
                <a:latin typeface="+mn-lt"/>
                <a:ea typeface="+mn-ea"/>
                <a:cs typeface="+mn-cs"/>
                <a:sym typeface="+mn-ea"/>
              </a:rPr>
              <a:t> відпустку перевикористано</a:t>
            </a:r>
            <a:endParaRPr kumimoji="0" lang="en-US" altLang="en-US" sz="28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74755" name="Rectangle 3"/>
          <p:cNvSpPr>
            <a:spLocks noGrp="1" noChangeArrowheads="1"/>
          </p:cNvSpPr>
          <p:nvPr>
            <p:ph type="subTitle" idx="1" hasCustomPrompt="1"/>
          </p:nvPr>
        </p:nvSpPr>
        <p:spPr>
          <a:xfrm>
            <a:off x="479425" y="1436370"/>
            <a:ext cx="11286490" cy="4885055"/>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lang="uk-UA" altLang="en-US" sz="2600" b="1" noProof="0" dirty="0">
                <a:ln>
                  <a:noFill/>
                </a:ln>
                <a:effectLst/>
                <a:uLnTx/>
                <a:uFillTx/>
                <a:sym typeface="+mn-ea"/>
              </a:rPr>
              <a:t>Я</a:t>
            </a:r>
            <a:r>
              <a:rPr lang="en-US" altLang="en-US" sz="2600" b="1" noProof="0" dirty="0">
                <a:ln>
                  <a:noFill/>
                </a:ln>
                <a:effectLst/>
                <a:uLnTx/>
                <a:uFillTx/>
                <a:sym typeface="+mn-ea"/>
              </a:rPr>
              <a:t>к правильно оплачувати перехідні відпусткові та відрядження з одного місяця на інший?</a:t>
            </a:r>
            <a:endParaRPr lang="en-US" altLang="en-US" sz="2600" noProof="0" dirty="0">
              <a:ln>
                <a:noFill/>
              </a:ln>
              <a:effectLst/>
              <a:uLnTx/>
              <a:uFillTx/>
              <a:sym typeface="+mn-ea"/>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uk-UA" altLang="en-US" sz="2600" b="1" u="none" strike="noStrike" kern="1200" cap="none" spc="0" normalizeH="0" baseline="0" noProof="0" dirty="0">
                <a:ln>
                  <a:noFill/>
                </a:ln>
                <a:solidFill>
                  <a:schemeClr val="tx1"/>
                </a:solidFill>
                <a:effectLst/>
                <a:uLnTx/>
                <a:uFillTx/>
                <a:latin typeface="+mn-lt"/>
                <a:ea typeface="+mn-ea"/>
                <a:cs typeface="+mn-cs"/>
                <a:sym typeface="+mn-ea"/>
              </a:rPr>
              <a:t>Розрахунковий період </a:t>
            </a:r>
            <a:r>
              <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rPr>
              <a:t>залежить від дати початку відпустки і не змінюється у разі переходу відпустки з одного місяця в інший.</a:t>
            </a:r>
            <a:endPar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rPr>
              <a:t>Місяць </a:t>
            </a:r>
            <a:r>
              <a:rPr kumimoji="0" lang="en-US" altLang="en-US" sz="2600" b="1" u="none" strike="noStrike" kern="1200" cap="none" spc="0" normalizeH="0" baseline="0" noProof="0" dirty="0">
                <a:ln>
                  <a:noFill/>
                </a:ln>
                <a:solidFill>
                  <a:schemeClr val="tx1"/>
                </a:solidFill>
                <a:effectLst/>
                <a:uLnTx/>
                <a:uFillTx/>
                <a:latin typeface="+mn-lt"/>
                <a:ea typeface="+mn-ea"/>
                <a:cs typeface="+mn-cs"/>
                <a:sym typeface="+mn-ea"/>
              </a:rPr>
              <a:t>нарахування </a:t>
            </a:r>
            <a:r>
              <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rPr>
              <a:t>відпусткових та віднесення їх до витрат має бути визначено наказом про облікову політику. </a:t>
            </a:r>
            <a:r>
              <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rPr>
              <a:t>О</a:t>
            </a:r>
            <a:r>
              <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rPr>
              <a:t>бидва варіанти є допустимими - треба обрати один з них:</a:t>
            </a:r>
            <a:endPar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rPr>
              <a:t>- нарахувати і виплатити відпусткові у </a:t>
            </a:r>
            <a:r>
              <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rPr>
              <a:t>березні </a:t>
            </a:r>
            <a:r>
              <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rPr>
              <a:t>до початку відпустки</a:t>
            </a:r>
            <a:r>
              <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rPr>
              <a:t> у разі її початку з 1 квітня, наприклад</a:t>
            </a:r>
            <a:r>
              <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rPr>
              <a:t>;</a:t>
            </a:r>
            <a:endPar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rPr>
              <a:t>- розрахувати суму відпусткових і виплатити у </a:t>
            </a:r>
            <a:r>
              <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rPr>
              <a:t>березні</a:t>
            </a:r>
            <a:r>
              <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rPr>
              <a:t>, а нарахувати їх у </a:t>
            </a:r>
            <a:r>
              <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rPr>
              <a:t>квітні</a:t>
            </a:r>
            <a:r>
              <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rPr>
              <a:t>.</a:t>
            </a:r>
            <a:endParaRPr kumimoji="0" lang="en-US" altLang="en-US" sz="2600" u="none" strike="noStrike" kern="1200" cap="none" spc="0" normalizeH="0" baseline="0" noProof="0" dirty="0">
              <a:ln>
                <a:noFill/>
              </a:ln>
              <a:solidFill>
                <a:schemeClr val="tx1"/>
              </a:solidFill>
              <a:effectLst/>
              <a:uLnTx/>
              <a:uFillTx/>
              <a:latin typeface="+mn-lt"/>
              <a:ea typeface="+mn-ea"/>
              <a:cs typeface="+mn-cs"/>
              <a:sym typeface="+mn-ea"/>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endPar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endParaRPr>
          </a:p>
        </p:txBody>
      </p:sp>
      <p:sp>
        <p:nvSpPr>
          <p:cNvPr id="24578"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479425" y="549275"/>
            <a:ext cx="11161713" cy="647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uk-UA" altLang="en-US" sz="2800" b="1" i="0" u="none" strike="noStrike" kern="1200" cap="none" spc="0" normalizeH="0" baseline="0" noProof="0" dirty="0">
                <a:ln>
                  <a:noFill/>
                </a:ln>
                <a:solidFill>
                  <a:schemeClr val="tx1"/>
                </a:solidFill>
                <a:effectLst/>
                <a:uLnTx/>
                <a:uFillTx/>
                <a:latin typeface="+mn-lt"/>
                <a:ea typeface="+mn-ea"/>
                <a:cs typeface="+mn-cs"/>
                <a:sym typeface="+mn-ea"/>
              </a:rPr>
              <a:t>3. </a:t>
            </a:r>
            <a:r>
              <a:rPr kumimoji="0" lang="en-US" altLang="en-US" sz="2800" b="1" i="0" u="none" strike="noStrike" kern="1200" cap="none" spc="0" normalizeH="0" baseline="0" noProof="0" dirty="0">
                <a:ln>
                  <a:noFill/>
                </a:ln>
                <a:solidFill>
                  <a:schemeClr val="tx1"/>
                </a:solidFill>
                <a:effectLst/>
                <a:uLnTx/>
                <a:uFillTx/>
                <a:latin typeface="+mn-lt"/>
                <a:ea typeface="+mn-ea"/>
                <a:cs typeface="+mn-cs"/>
                <a:sym typeface="+mn-ea"/>
              </a:rPr>
              <a:t>Розрахунок середнього заробітку для оплати відпусток: від стандартних правил до складних ситуацій</a:t>
            </a:r>
            <a:endParaRPr kumimoji="0" lang="en-US" altLang="en-US" sz="28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74755" name="Rectangle 3"/>
          <p:cNvSpPr>
            <a:spLocks noGrp="1" noChangeArrowheads="1"/>
          </p:cNvSpPr>
          <p:nvPr>
            <p:ph type="subTitle" idx="1" hasCustomPrompt="1"/>
          </p:nvPr>
        </p:nvSpPr>
        <p:spPr>
          <a:xfrm>
            <a:off x="479425" y="1426845"/>
            <a:ext cx="11286490" cy="4894580"/>
          </a:xfrm>
        </p:spPr>
        <p:txBody>
          <a:bodyPr vert="horz" wrap="square" lIns="91440" tIns="45720" rIns="91440" bIns="45720" numCol="1" rtlCol="0" anchor="t" anchorCtr="0" compatLnSpc="1">
            <a:noAutofit/>
          </a:bodyPr>
          <a:lstStyle/>
          <a:p>
            <a:pPr marR="0" lvl="0" algn="ctr" defTabSz="914400" rtl="0" eaLnBrk="1" fontAlgn="auto" latinLnBrk="0" hangingPunct="1">
              <a:lnSpc>
                <a:spcPct val="100000"/>
              </a:lnSpc>
              <a:spcBef>
                <a:spcPts val="400"/>
              </a:spcBef>
              <a:spcAft>
                <a:spcPts val="0"/>
              </a:spcAft>
              <a:buClrTx/>
              <a:buSzTx/>
              <a:buFont typeface="Arial" panose="020B0604020202020204" pitchFamily="34" charset="0"/>
              <a:buNone/>
              <a:defRPr/>
            </a:pPr>
            <a:r>
              <a:rPr lang="uk-UA" altLang="en-US" sz="2600" b="1" noProof="0" dirty="0">
                <a:ln>
                  <a:noFill/>
                </a:ln>
                <a:effectLst/>
                <a:uLnTx/>
                <a:uFillTx/>
                <a:sym typeface="+mn-ea"/>
              </a:rPr>
              <a:t>В</a:t>
            </a:r>
            <a:r>
              <a:rPr lang="en-US" altLang="en-US" sz="2600" b="1" noProof="0" dirty="0">
                <a:ln>
                  <a:noFill/>
                </a:ln>
                <a:effectLst/>
                <a:uLnTx/>
                <a:uFillTx/>
                <a:sym typeface="+mn-ea"/>
              </a:rPr>
              <a:t>ідпустка</a:t>
            </a:r>
            <a:r>
              <a:rPr lang="uk-UA" altLang="en-US" sz="2600" b="1" noProof="0" dirty="0">
                <a:ln>
                  <a:noFill/>
                </a:ln>
                <a:effectLst/>
                <a:uLnTx/>
                <a:uFillTx/>
                <a:sym typeface="+mn-ea"/>
              </a:rPr>
              <a:t> </a:t>
            </a:r>
            <a:r>
              <a:rPr lang="en-US" altLang="en-US" sz="2600" b="1" noProof="0" dirty="0">
                <a:ln>
                  <a:noFill/>
                </a:ln>
                <a:effectLst/>
                <a:uLnTx/>
                <a:uFillTx/>
                <a:sym typeface="+mn-ea"/>
              </a:rPr>
              <a:t>при неповному робочому часі</a:t>
            </a:r>
            <a:endParaRPr lang="en-US" altLang="en-US" sz="2600" noProof="0" dirty="0">
              <a:ln>
                <a:noFill/>
              </a:ln>
              <a:effectLst/>
              <a:uLnTx/>
              <a:uFillTx/>
              <a:sym typeface="+mn-ea"/>
            </a:endParaRPr>
          </a:p>
          <a:p>
            <a:pPr marR="0" lvl="0" algn="l" defTabSz="914400" rtl="0" eaLnBrk="1" fontAlgn="auto" latinLnBrk="0" hangingPunct="1">
              <a:lnSpc>
                <a:spcPct val="100000"/>
              </a:lnSpc>
              <a:spcBef>
                <a:spcPts val="400"/>
              </a:spcBef>
              <a:spcAft>
                <a:spcPts val="0"/>
              </a:spcAft>
              <a:buClrTx/>
              <a:buSzTx/>
              <a:buFont typeface="Arial" panose="020B0604020202020204" pitchFamily="34" charset="0"/>
              <a:buNone/>
              <a:defRPr/>
            </a:pPr>
            <a:r>
              <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rPr>
              <a:t>Якщо працівнику встановлено неповний робочий час (ст. 56 КЗпП), </a:t>
            </a:r>
            <a:r>
              <a:rPr kumimoji="0" lang="uk-UA" altLang="en-US" sz="2600" b="1" u="none" strike="noStrike" kern="1200" cap="none" spc="0" normalizeH="0" baseline="0" noProof="0" dirty="0">
                <a:ln>
                  <a:noFill/>
                </a:ln>
                <a:solidFill>
                  <a:schemeClr val="tx1"/>
                </a:solidFill>
                <a:effectLst/>
                <a:uLnTx/>
                <a:uFillTx/>
                <a:latin typeface="+mn-lt"/>
                <a:ea typeface="+mn-ea"/>
                <a:cs typeface="+mn-cs"/>
                <a:sym typeface="+mn-ea"/>
              </a:rPr>
              <a:t>при розрахунку середнього заробітку</a:t>
            </a:r>
            <a:r>
              <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rPr>
              <a:t> треба врахувати таке:</a:t>
            </a:r>
            <a:endPar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endParaRPr>
          </a:p>
          <a:p>
            <a:pPr marR="0" lvl="0" algn="l" defTabSz="914400" rtl="0" eaLnBrk="1" fontAlgn="auto" latinLnBrk="0" hangingPunct="1">
              <a:lnSpc>
                <a:spcPct val="100000"/>
              </a:lnSpc>
              <a:spcBef>
                <a:spcPts val="400"/>
              </a:spcBef>
              <a:spcAft>
                <a:spcPts val="0"/>
              </a:spcAft>
              <a:buClrTx/>
              <a:buSzTx/>
              <a:buFont typeface="Arial" panose="020B0604020202020204" pitchFamily="34" charset="0"/>
              <a:buNone/>
              <a:defRPr/>
            </a:pPr>
            <a:r>
              <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rPr>
              <a:t>- неповний робочий день </a:t>
            </a:r>
            <a:r>
              <a:rPr kumimoji="0" lang="uk-UA" sz="2600" u="none" strike="noStrike" kern="1200" cap="none" spc="0" normalizeH="0" baseline="0" noProof="0" dirty="0">
                <a:ln>
                  <a:noFill/>
                </a:ln>
                <a:solidFill>
                  <a:schemeClr val="tx1"/>
                </a:solidFill>
                <a:effectLst/>
                <a:uLnTx/>
                <a:uFillTx/>
                <a:latin typeface="+mn-lt"/>
                <a:ea typeface="+mn-ea"/>
                <a:cs typeface="+mn-cs"/>
                <a:sym typeface="+mn-ea"/>
              </a:rPr>
              <a:t>та</a:t>
            </a:r>
            <a:r>
              <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rPr>
              <a:t> неповний робочий тиждень, </a:t>
            </a:r>
            <a:r>
              <a:rPr kumimoji="0" lang="uk-UA" altLang="en-US" sz="2600" b="1" u="none" strike="noStrike" kern="1200" cap="none" spc="0" normalizeH="0" baseline="0" noProof="0" dirty="0">
                <a:ln>
                  <a:noFill/>
                </a:ln>
                <a:solidFill>
                  <a:schemeClr val="tx1"/>
                </a:solidFill>
                <a:effectLst/>
                <a:uLnTx/>
                <a:uFillTx/>
                <a:latin typeface="+mn-lt"/>
                <a:ea typeface="+mn-ea"/>
                <a:cs typeface="+mn-cs"/>
                <a:sym typeface="+mn-ea"/>
              </a:rPr>
              <a:t>введений за ініціативою працівника</a:t>
            </a:r>
            <a:r>
              <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rPr>
              <a:t> не впливає на розрахунок відпусткових;</a:t>
            </a:r>
            <a:endPar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endParaRPr>
          </a:p>
          <a:p>
            <a:pPr marR="0" lvl="0" algn="l" defTabSz="914400" rtl="0" eaLnBrk="1" fontAlgn="auto" latinLnBrk="0" hangingPunct="1">
              <a:lnSpc>
                <a:spcPct val="100000"/>
              </a:lnSpc>
              <a:spcBef>
                <a:spcPts val="400"/>
              </a:spcBef>
              <a:spcAft>
                <a:spcPts val="0"/>
              </a:spcAft>
              <a:buClrTx/>
              <a:buSzTx/>
              <a:buFont typeface="Arial" panose="020B0604020202020204" pitchFamily="34" charset="0"/>
              <a:buNone/>
              <a:defRPr/>
            </a:pPr>
            <a:r>
              <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rPr>
              <a:t>- неповний робочий тиждень, введений за ініціативою роботодавця дає виключення неробочих днів за графіком при розрахунку відпусткових.</a:t>
            </a:r>
            <a:endPar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endParaRPr>
          </a:p>
          <a:p>
            <a:pPr marR="0" lvl="0" algn="l" defTabSz="914400" rtl="0" eaLnBrk="1" fontAlgn="auto" latinLnBrk="0" hangingPunct="1">
              <a:lnSpc>
                <a:spcPct val="100000"/>
              </a:lnSpc>
              <a:spcBef>
                <a:spcPts val="400"/>
              </a:spcBef>
              <a:spcAft>
                <a:spcPts val="0"/>
              </a:spcAft>
              <a:buClrTx/>
              <a:buSzTx/>
              <a:buFont typeface="Arial" panose="020B0604020202020204" pitchFamily="34" charset="0"/>
              <a:buNone/>
              <a:defRPr/>
            </a:pPr>
            <a:r>
              <a:rPr kumimoji="0" lang="uk-UA" altLang="en-US" sz="2600" b="1" u="none" strike="noStrike" kern="1200" cap="none" spc="0" normalizeH="0" baseline="0" noProof="0" dirty="0">
                <a:ln>
                  <a:noFill/>
                </a:ln>
                <a:solidFill>
                  <a:schemeClr val="tx1"/>
                </a:solidFill>
                <a:effectLst/>
                <a:uLnTx/>
                <a:uFillTx/>
                <a:latin typeface="+mn-lt"/>
                <a:ea typeface="+mn-ea"/>
                <a:cs typeface="+mn-cs"/>
                <a:sym typeface="+mn-ea"/>
              </a:rPr>
              <a:t>Приклад</a:t>
            </a:r>
            <a:r>
              <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rPr>
              <a:t>. Роботодавець увів неповний робочий тиждень з робочими днями з понеділка по четвер. Оскільки кожну п’ятницю працівники не працюють, усі п’ятниці виключаються з кількості календарних днів у середній зарплаті.</a:t>
            </a:r>
            <a:endParaRPr kumimoji="0" lang="uk-UA" altLang="en-US" sz="2600" u="none" strike="noStrike" kern="1200" cap="none" spc="0" normalizeH="0" baseline="0" noProof="0" dirty="0">
              <a:ln>
                <a:noFill/>
              </a:ln>
              <a:solidFill>
                <a:schemeClr val="tx1"/>
              </a:solidFill>
              <a:effectLst/>
              <a:uLnTx/>
              <a:uFillTx/>
              <a:latin typeface="+mn-lt"/>
              <a:ea typeface="+mn-ea"/>
              <a:cs typeface="+mn-cs"/>
              <a:sym typeface="+mn-ea"/>
            </a:endParaRPr>
          </a:p>
        </p:txBody>
      </p:sp>
      <p:sp>
        <p:nvSpPr>
          <p:cNvPr id="24578"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479425" y="549275"/>
            <a:ext cx="11161713" cy="647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lang="uk-UA" altLang="en-US" sz="2800" b="1" noProof="0" dirty="0">
                <a:ln>
                  <a:noFill/>
                </a:ln>
                <a:effectLst/>
                <a:uLnTx/>
                <a:uFillTx/>
                <a:latin typeface="+mn-lt"/>
                <a:ea typeface="+mn-ea"/>
                <a:cs typeface="+mn-cs"/>
                <a:sym typeface="+mn-ea"/>
              </a:rPr>
              <a:t>3. </a:t>
            </a:r>
            <a:r>
              <a:rPr lang="en-US" altLang="en-US" sz="2800" b="1" noProof="0" dirty="0">
                <a:ln>
                  <a:noFill/>
                </a:ln>
                <a:effectLst/>
                <a:uLnTx/>
                <a:uFillTx/>
                <a:latin typeface="+mn-lt"/>
                <a:ea typeface="+mn-ea"/>
                <a:cs typeface="+mn-cs"/>
                <a:sym typeface="+mn-ea"/>
              </a:rPr>
              <a:t>Розрахунок середнього заробітку для оплати відпусток: від стандартних правил до складних ситуацій</a:t>
            </a:r>
            <a:endParaRPr kumimoji="0" lang="en-US" altLang="en-US" sz="28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63220" y="476250"/>
            <a:ext cx="11485880" cy="49403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3. </a:t>
            </a:r>
            <a:r>
              <a:rPr lang="uk-UA" altLang="uk-UA" sz="3000" b="1" noProof="0" dirty="0">
                <a:ln>
                  <a:noFill/>
                </a:ln>
                <a:effectLst/>
                <a:uLnTx/>
                <a:uFillTx/>
                <a:latin typeface="+mn-lt"/>
                <a:ea typeface="+mn-ea"/>
                <a:cs typeface="+mn-cs"/>
              </a:rPr>
              <a:t>Розрахунок оплати відпусток: довідник</a:t>
            </a:r>
            <a:endParaRPr lang="uk-UA" altLang="uk-UA" sz="3000" b="1" noProof="0" dirty="0">
              <a:ln>
                <a:noFill/>
              </a:ln>
              <a:effectLst/>
              <a:uLnTx/>
              <a:uFillTx/>
              <a:latin typeface="+mn-lt"/>
              <a:ea typeface="+mn-ea"/>
              <a:cs typeface="+mn-cs"/>
            </a:endParaRPr>
          </a:p>
        </p:txBody>
      </p:sp>
      <p:graphicFrame>
        <p:nvGraphicFramePr>
          <p:cNvPr id="2" name="Object 1"/>
          <p:cNvGraphicFramePr/>
          <p:nvPr/>
        </p:nvGraphicFramePr>
        <p:xfrm>
          <a:off x="460375" y="970915"/>
          <a:ext cx="11270615" cy="5668645"/>
        </p:xfrm>
        <a:graphic>
          <a:graphicData uri="http://schemas.openxmlformats.org/presentationml/2006/ole">
            <mc:AlternateContent xmlns:mc="http://schemas.openxmlformats.org/markup-compatibility/2006">
              <mc:Choice xmlns:v="urn:schemas-microsoft-com:vml" Requires="v">
                <p:oleObj spid="_x0000_s3" name="" r:id="rId1" imgW="11332210" imgH="6416040" progId="Paint.Picture">
                  <p:embed/>
                </p:oleObj>
              </mc:Choice>
              <mc:Fallback>
                <p:oleObj name="" r:id="rId1" imgW="11332210" imgH="6416040" progId="Paint.Picture">
                  <p:embed/>
                  <p:pic>
                    <p:nvPicPr>
                      <p:cNvPr id="0" name="Picture 2"/>
                      <p:cNvPicPr/>
                      <p:nvPr/>
                    </p:nvPicPr>
                    <p:blipFill>
                      <a:blip r:embed="rId2"/>
                      <a:stretch>
                        <a:fillRect/>
                      </a:stretch>
                    </p:blipFill>
                    <p:spPr>
                      <a:xfrm>
                        <a:off x="460375" y="970915"/>
                        <a:ext cx="11270615" cy="5668645"/>
                      </a:xfrm>
                      <a:prstGeom prst="rect">
                        <a:avLst/>
                      </a:prstGeom>
                    </p:spPr>
                  </p:pic>
                </p:oleObj>
              </mc:Fallback>
            </mc:AlternateContent>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479425" y="1477645"/>
            <a:ext cx="11162030" cy="4688205"/>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800" b="0" i="0" u="none" strike="noStrike" kern="1200" cap="none" spc="0" normalizeH="0" baseline="0" noProof="0" dirty="0">
                <a:ln>
                  <a:noFill/>
                </a:ln>
                <a:solidFill>
                  <a:schemeClr val="tx1"/>
                </a:solidFill>
                <a:effectLst/>
                <a:uLnTx/>
                <a:uFillTx/>
                <a:latin typeface="+mn-lt"/>
                <a:ea typeface="+mn-ea"/>
                <a:cs typeface="+mn-cs"/>
              </a:rPr>
              <a:t>Відповідно до ст. 24 Закону про відпустки </a:t>
            </a:r>
            <a:r>
              <a:rPr kumimoji="0" lang="uk-UA" altLang="uk-UA" sz="2800" i="0" u="none" strike="noStrike" kern="1200" cap="none" spc="0" normalizeH="0" baseline="0" noProof="0" dirty="0">
                <a:ln>
                  <a:noFill/>
                </a:ln>
                <a:solidFill>
                  <a:schemeClr val="tx1"/>
                </a:solidFill>
                <a:effectLst/>
                <a:uLnTx/>
                <a:uFillTx/>
                <a:latin typeface="+mn-lt"/>
                <a:ea typeface="+mn-ea"/>
                <a:cs typeface="+mn-cs"/>
              </a:rPr>
              <a:t>у разі звільнення працівника йому </a:t>
            </a:r>
            <a:r>
              <a:rPr kumimoji="0" lang="uk-UA" altLang="uk-UA" sz="2800" b="1" i="0" u="none" strike="noStrike" kern="1200" cap="none" spc="0" normalizeH="0" baseline="0" noProof="0" dirty="0">
                <a:ln>
                  <a:noFill/>
                </a:ln>
                <a:solidFill>
                  <a:schemeClr val="tx1"/>
                </a:solidFill>
                <a:effectLst/>
                <a:uLnTx/>
                <a:uFillTx/>
                <a:latin typeface="+mn-lt"/>
                <a:ea typeface="+mn-ea"/>
                <a:cs typeface="+mn-cs"/>
              </a:rPr>
              <a:t>виплачується </a:t>
            </a:r>
            <a:r>
              <a:rPr kumimoji="0" lang="uk-UA" altLang="uk-UA" sz="2800" i="0" u="none" strike="noStrike" kern="1200" cap="none" spc="0" normalizeH="0" baseline="0" noProof="0" dirty="0">
                <a:ln>
                  <a:noFill/>
                </a:ln>
                <a:solidFill>
                  <a:schemeClr val="tx1"/>
                </a:solidFill>
                <a:effectLst/>
                <a:uLnTx/>
                <a:uFillTx/>
                <a:latin typeface="+mn-lt"/>
                <a:ea typeface="+mn-ea"/>
                <a:cs typeface="+mn-cs"/>
              </a:rPr>
              <a:t>грошова компенсація за всі не використані ним дні:</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L="457200" marR="0" lvl="0" indent="-457200" algn="l" defTabSz="914400" rtl="0" eaLnBrk="1" fontAlgn="auto" latinLnBrk="0" hangingPunct="1">
              <a:lnSpc>
                <a:spcPct val="100000"/>
              </a:lnSpc>
              <a:spcBef>
                <a:spcPts val="1200"/>
              </a:spcBef>
              <a:spcAft>
                <a:spcPts val="0"/>
              </a:spcAft>
              <a:buClrTx/>
              <a:buSzTx/>
              <a:buFont typeface="Arial" panose="020B0604020202020204" pitchFamily="34" charset="0"/>
              <a:buChar char="•"/>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щорічної основної відпустки (ст. 6);</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L="457200" marR="0" lvl="0" indent="-457200" algn="l" defTabSz="914400" rtl="0" eaLnBrk="1" fontAlgn="auto" latinLnBrk="0" hangingPunct="1">
              <a:lnSpc>
                <a:spcPct val="100000"/>
              </a:lnSpc>
              <a:spcBef>
                <a:spcPts val="1200"/>
              </a:spcBef>
              <a:spcAft>
                <a:spcPts val="0"/>
              </a:spcAft>
              <a:buClrTx/>
              <a:buSzTx/>
              <a:buFont typeface="Arial" panose="020B0604020202020204" pitchFamily="34" charset="0"/>
              <a:buChar char="•"/>
              <a:defRPr/>
            </a:pPr>
            <a:r>
              <a:rPr lang="uk-UA" altLang="uk-UA" sz="2800" noProof="0" dirty="0">
                <a:ln>
                  <a:noFill/>
                </a:ln>
                <a:effectLst/>
                <a:uLnTx/>
                <a:uFillTx/>
                <a:sym typeface="+mn-ea"/>
              </a:rPr>
              <a:t>щорічної додаткової відпустки (ст. 7-8): за роботу із шкідливими і важкими умовами праці, за особливий характер праці та інші, гарантовані колективним договором;</a:t>
            </a:r>
            <a:endParaRPr lang="uk-UA" altLang="uk-UA" sz="2800" noProof="0" dirty="0">
              <a:ln>
                <a:noFill/>
              </a:ln>
              <a:effectLst/>
              <a:uLnTx/>
              <a:uFillTx/>
              <a:sym typeface="+mn-ea"/>
            </a:endParaRPr>
          </a:p>
          <a:p>
            <a:pPr marL="457200" marR="0" lvl="0" indent="-457200" algn="l" defTabSz="914400" rtl="0" eaLnBrk="1" fontAlgn="auto" latinLnBrk="0" hangingPunct="1">
              <a:lnSpc>
                <a:spcPct val="100000"/>
              </a:lnSpc>
              <a:spcBef>
                <a:spcPts val="1200"/>
              </a:spcBef>
              <a:spcAft>
                <a:spcPts val="0"/>
              </a:spcAft>
              <a:buClrTx/>
              <a:buSzTx/>
              <a:buFont typeface="Arial" panose="020B0604020202020204" pitchFamily="34" charset="0"/>
              <a:buChar char="•"/>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додаткової відпустки працівникам, які мають дітей або повнолітню дитину - особу з інвалідністю з дитинства підгрупи А I групи.</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800" b="1" i="0" u="none" strike="noStrike" kern="1200" cap="none" spc="0" normalizeH="0" baseline="0" noProof="0" dirty="0">
                <a:ln>
                  <a:noFill/>
                </a:ln>
                <a:solidFill>
                  <a:schemeClr val="tx1"/>
                </a:solidFill>
                <a:effectLst/>
                <a:uLnTx/>
                <a:uFillTx/>
                <a:latin typeface="+mn-lt"/>
                <a:ea typeface="+mn-ea"/>
                <a:cs typeface="+mn-cs"/>
              </a:rPr>
              <a:t>Не компенсуються</a:t>
            </a:r>
            <a:r>
              <a:rPr kumimoji="0" lang="uk-UA" altLang="uk-UA" sz="2800" i="0" u="none" strike="noStrike" kern="1200" cap="none" spc="0" normalizeH="0" baseline="0" noProof="0" dirty="0">
                <a:ln>
                  <a:noFill/>
                </a:ln>
                <a:solidFill>
                  <a:schemeClr val="tx1"/>
                </a:solidFill>
                <a:effectLst/>
                <a:uLnTx/>
                <a:uFillTx/>
                <a:latin typeface="+mn-lt"/>
                <a:ea typeface="+mn-ea"/>
                <a:cs typeface="+mn-cs"/>
              </a:rPr>
              <a:t> всі інші види оплачуваних відпусток (чорнобильська, УБД, творча, навчальна, при народженні дитини тощо)</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407670" y="476885"/>
            <a:ext cx="11485880" cy="951865"/>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4. Компенсуємо відпустки при звільненні і без звільнення під час війни: які відпустки компенсуються, а які тільки «відгулюються»?</a:t>
            </a:r>
            <a:endParaRPr kumimoji="0" lang="uk-UA" altLang="uk-UA"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479425" y="1549400"/>
            <a:ext cx="11162030" cy="4616450"/>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800" b="0" i="0" u="none" strike="noStrike" kern="1200" cap="none" spc="0" normalizeH="0" baseline="0" noProof="0" dirty="0">
                <a:ln>
                  <a:noFill/>
                </a:ln>
                <a:solidFill>
                  <a:schemeClr val="tx1"/>
                </a:solidFill>
                <a:effectLst/>
                <a:uLnTx/>
                <a:uFillTx/>
                <a:latin typeface="+mn-lt"/>
                <a:ea typeface="+mn-ea"/>
                <a:cs typeface="+mn-cs"/>
              </a:rPr>
              <a:t>Згідно з п. 2 Порядку № 100 розрахунковим періодом для обчислення середнього заробітку для компенсації відпустки буде:</a:t>
            </a:r>
            <a:endParaRPr kumimoji="0" lang="uk-UA" altLang="uk-UA" sz="2800" b="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800" b="0" i="0" u="none" strike="noStrike" kern="1200" cap="none" spc="0" normalizeH="0" baseline="0" noProof="0" dirty="0">
                <a:ln>
                  <a:noFill/>
                </a:ln>
                <a:solidFill>
                  <a:schemeClr val="tx1"/>
                </a:solidFill>
                <a:effectLst/>
                <a:uLnTx/>
                <a:uFillTx/>
                <a:latin typeface="+mn-lt"/>
                <a:ea typeface="+mn-ea"/>
                <a:cs typeface="+mn-cs"/>
              </a:rPr>
              <a:t>- повні місяці з січня по грудень 2023 року - для відпусток, право на які набуто по 31.12.2023 включно;</a:t>
            </a:r>
            <a:endParaRPr kumimoji="0" lang="uk-UA" altLang="uk-UA" sz="2800" b="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800" b="0" i="0" u="none" strike="noStrike" kern="1200" cap="none" spc="0" normalizeH="0" baseline="0" noProof="0" dirty="0">
                <a:ln>
                  <a:noFill/>
                </a:ln>
                <a:solidFill>
                  <a:schemeClr val="tx1"/>
                </a:solidFill>
                <a:effectLst/>
                <a:uLnTx/>
                <a:uFillTx/>
                <a:latin typeface="+mn-lt"/>
                <a:ea typeface="+mn-ea"/>
                <a:cs typeface="+mn-cs"/>
              </a:rPr>
              <a:t>- попередні повні 12 місяців до місяця звільнення - для відпусток, право на які набуто з 01.01.2024.</a:t>
            </a:r>
            <a:endParaRPr kumimoji="0" lang="uk-UA" altLang="uk-UA" sz="2800" b="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800" b="0" i="0" u="none" strike="noStrike" kern="1200" cap="none" spc="0" normalizeH="0" baseline="0" noProof="0" dirty="0">
                <a:ln>
                  <a:noFill/>
                </a:ln>
                <a:solidFill>
                  <a:schemeClr val="tx1"/>
                </a:solidFill>
                <a:effectLst/>
                <a:uLnTx/>
                <a:uFillTx/>
                <a:latin typeface="+mn-lt"/>
                <a:ea typeface="+mn-ea"/>
                <a:cs typeface="+mn-cs"/>
              </a:rPr>
              <a:t>Цей порядок розповсюджується також і на компенсацію відпустки, яка виплачується </a:t>
            </a:r>
            <a:r>
              <a:rPr kumimoji="0" lang="uk-UA" altLang="uk-UA" sz="2800" b="1" i="0" u="none" strike="noStrike" kern="1200" cap="none" spc="0" normalizeH="0" baseline="0" noProof="0" dirty="0">
                <a:ln>
                  <a:noFill/>
                </a:ln>
                <a:solidFill>
                  <a:schemeClr val="tx1"/>
                </a:solidFill>
                <a:effectLst/>
                <a:uLnTx/>
                <a:uFillTx/>
                <a:latin typeface="+mn-lt"/>
                <a:ea typeface="+mn-ea"/>
                <a:cs typeface="+mn-cs"/>
              </a:rPr>
              <a:t>без звільнення</a:t>
            </a:r>
            <a:r>
              <a:rPr kumimoji="0" lang="uk-UA" altLang="uk-UA" sz="2800" b="0" i="0" u="none" strike="noStrike" kern="1200" cap="none" spc="0" normalizeH="0" baseline="0" noProof="0" dirty="0">
                <a:ln>
                  <a:noFill/>
                </a:ln>
                <a:solidFill>
                  <a:schemeClr val="tx1"/>
                </a:solidFill>
                <a:effectLst/>
                <a:uLnTx/>
                <a:uFillTx/>
                <a:latin typeface="+mn-lt"/>
                <a:ea typeface="+mn-ea"/>
                <a:cs typeface="+mn-cs"/>
              </a:rPr>
              <a:t>.</a:t>
            </a:r>
            <a:endParaRPr kumimoji="0" lang="uk-UA" altLang="uk-UA"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53060" y="405130"/>
            <a:ext cx="11485880" cy="90678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4. Компенсація відпустки: </a:t>
            </a:r>
            <a:r>
              <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rPr>
              <a:t> відпустки до і після 1 січня 2024 року: кількість днів і оплату рахуємо окремо</a:t>
            </a:r>
            <a:endPar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479425" y="1426210"/>
            <a:ext cx="11162030" cy="4966335"/>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b="1" i="0" u="none" strike="noStrike" kern="1200" cap="none" spc="0" normalizeH="0" baseline="0" noProof="0" dirty="0">
                <a:ln>
                  <a:noFill/>
                </a:ln>
                <a:solidFill>
                  <a:schemeClr val="tx1"/>
                </a:solidFill>
                <a:effectLst/>
                <a:uLnTx/>
                <a:uFillTx/>
                <a:latin typeface="+mn-lt"/>
                <a:ea typeface="+mn-ea"/>
                <a:cs typeface="+mn-cs"/>
              </a:rPr>
              <a:t>Щорічна основна відпустка </a:t>
            </a:r>
            <a:r>
              <a:rPr kumimoji="0" lang="uk-UA" altLang="uk-UA" sz="2700" b="0" i="0" u="none" strike="noStrike" kern="1200" cap="none" spc="0" normalizeH="0" baseline="0" noProof="0" dirty="0">
                <a:ln>
                  <a:noFill/>
                </a:ln>
                <a:solidFill>
                  <a:schemeClr val="tx1"/>
                </a:solidFill>
                <a:effectLst/>
                <a:uLnTx/>
                <a:uFillTx/>
                <a:latin typeface="+mn-lt"/>
                <a:ea typeface="+mn-ea"/>
                <a:cs typeface="+mn-cs"/>
              </a:rPr>
              <a:t>надається працівникам тривалістю не менш як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24 календарних дні </a:t>
            </a:r>
            <a:r>
              <a:rPr kumimoji="0" lang="uk-UA" altLang="uk-UA" sz="2700" b="0" i="0" u="none" strike="noStrike" kern="1200" cap="none" spc="0" normalizeH="0" baseline="0" noProof="0" dirty="0">
                <a:ln>
                  <a:noFill/>
                </a:ln>
                <a:solidFill>
                  <a:schemeClr val="tx1"/>
                </a:solidFill>
                <a:effectLst/>
                <a:uLnTx/>
                <a:uFillTx/>
                <a:latin typeface="+mn-lt"/>
                <a:ea typeface="+mn-ea"/>
                <a:cs typeface="+mn-cs"/>
              </a:rPr>
              <a:t>за відпрацьований робочий рік, який відлічується з дня укладення трудового договору.</a:t>
            </a:r>
            <a:endParaRPr kumimoji="0" lang="uk-UA" altLang="uk-UA" sz="2700" b="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b="0" i="0" u="none" strike="noStrike" kern="1200" cap="none" spc="0" normalizeH="0" baseline="0" noProof="0" dirty="0">
                <a:ln>
                  <a:noFill/>
                </a:ln>
                <a:solidFill>
                  <a:schemeClr val="tx1"/>
                </a:solidFill>
                <a:effectLst/>
                <a:uLnTx/>
                <a:uFillTx/>
                <a:latin typeface="+mn-lt"/>
                <a:ea typeface="+mn-ea"/>
                <a:cs typeface="+mn-cs"/>
              </a:rPr>
              <a:t>Певним категоріям працівників основна щорічна відпустка надається більшої тривалості.</a:t>
            </a:r>
            <a:endParaRPr kumimoji="0" lang="uk-UA" altLang="uk-UA" sz="2700" b="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b="0" i="0" u="none" strike="noStrike" kern="1200" cap="none" spc="0" normalizeH="0" baseline="0" noProof="0" dirty="0">
                <a:ln>
                  <a:noFill/>
                </a:ln>
                <a:solidFill>
                  <a:schemeClr val="tx1"/>
                </a:solidFill>
                <a:effectLst/>
                <a:uLnTx/>
                <a:uFillTx/>
                <a:latin typeface="+mn-lt"/>
                <a:ea typeface="+mn-ea"/>
                <a:cs typeface="+mn-cs"/>
              </a:rPr>
              <a:t>Особам з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інвалідністю I і II груп</a:t>
            </a:r>
            <a:r>
              <a:rPr kumimoji="0" lang="uk-UA" altLang="uk-UA" sz="2700" b="0" i="0" u="none" strike="noStrike" kern="1200" cap="none" spc="0" normalizeH="0" baseline="0" noProof="0" dirty="0">
                <a:ln>
                  <a:noFill/>
                </a:ln>
                <a:solidFill>
                  <a:schemeClr val="tx1"/>
                </a:solidFill>
                <a:effectLst/>
                <a:uLnTx/>
                <a:uFillTx/>
                <a:latin typeface="+mn-lt"/>
                <a:ea typeface="+mn-ea"/>
                <a:cs typeface="+mn-cs"/>
              </a:rPr>
              <a:t> надається щорічна основна відпустка тривалістю 30 календарних днів, а особам з інвалідністю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III групи</a:t>
            </a:r>
            <a:r>
              <a:rPr kumimoji="0" lang="uk-UA" altLang="uk-UA" sz="2700" b="0" i="0" u="none" strike="noStrike" kern="1200" cap="none" spc="0" normalizeH="0" baseline="0" noProof="0" dirty="0">
                <a:ln>
                  <a:noFill/>
                </a:ln>
                <a:solidFill>
                  <a:schemeClr val="tx1"/>
                </a:solidFill>
                <a:effectLst/>
                <a:uLnTx/>
                <a:uFillTx/>
                <a:latin typeface="+mn-lt"/>
                <a:ea typeface="+mn-ea"/>
                <a:cs typeface="+mn-cs"/>
              </a:rPr>
              <a:t> - 26 календарних днів.</a:t>
            </a:r>
            <a:endParaRPr kumimoji="0" lang="uk-UA" altLang="uk-UA" sz="2700" b="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b="0" i="0" u="none" strike="noStrike" kern="1200" cap="none" spc="0" normalizeH="0" baseline="0" noProof="0" dirty="0">
                <a:ln>
                  <a:noFill/>
                </a:ln>
                <a:solidFill>
                  <a:schemeClr val="tx1"/>
                </a:solidFill>
                <a:effectLst/>
                <a:uLnTx/>
                <a:uFillTx/>
                <a:latin typeface="+mn-lt"/>
                <a:ea typeface="+mn-ea"/>
                <a:cs typeface="+mn-cs"/>
              </a:rPr>
              <a:t>Особам віком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до вісімнадцяти років</a:t>
            </a:r>
            <a:r>
              <a:rPr kumimoji="0" lang="uk-UA" altLang="uk-UA" sz="2700" b="0" i="0" u="none" strike="noStrike" kern="1200" cap="none" spc="0" normalizeH="0" baseline="0" noProof="0" dirty="0">
                <a:ln>
                  <a:noFill/>
                </a:ln>
                <a:solidFill>
                  <a:schemeClr val="tx1"/>
                </a:solidFill>
                <a:effectLst/>
                <a:uLnTx/>
                <a:uFillTx/>
                <a:latin typeface="+mn-lt"/>
                <a:ea typeface="+mn-ea"/>
                <a:cs typeface="+mn-cs"/>
              </a:rPr>
              <a:t> надається щорічна основна відпустка тривалістю 31 календарний день.</a:t>
            </a:r>
            <a:endParaRPr kumimoji="0" lang="uk-UA" altLang="uk-UA" sz="2700" b="0" i="0" u="none" strike="noStrike" kern="1200" cap="none" spc="0" normalizeH="0" baseline="0" noProof="0" dirty="0">
              <a:ln>
                <a:noFill/>
              </a:ln>
              <a:solidFill>
                <a:schemeClr val="tx1"/>
              </a:solidFill>
              <a:effectLst/>
              <a:uLnTx/>
              <a:uFillTx/>
              <a:latin typeface="+mn-lt"/>
              <a:ea typeface="+mn-ea"/>
              <a:cs typeface="+mn-cs"/>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63220" y="476250"/>
            <a:ext cx="11485880" cy="90678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1. Оплачувані відпустки та порядок їх надання:</a:t>
            </a:r>
            <a:br>
              <a:rPr kumimoji="0" lang="uk-UA" altLang="uk-UA" sz="3000" b="1" i="0" u="none" strike="noStrike" kern="1200" cap="none" spc="0" normalizeH="0" baseline="0" noProof="0" dirty="0">
                <a:ln>
                  <a:noFill/>
                </a:ln>
                <a:solidFill>
                  <a:schemeClr val="tx1"/>
                </a:solidFill>
                <a:effectLst/>
                <a:uLnTx/>
                <a:uFillTx/>
                <a:latin typeface="+mn-lt"/>
                <a:ea typeface="+mn-ea"/>
                <a:cs typeface="+mn-cs"/>
              </a:rPr>
            </a:br>
            <a:r>
              <a:rPr lang="uk-UA" altLang="uk-UA" sz="3000" b="1" noProof="0" dirty="0">
                <a:ln>
                  <a:noFill/>
                </a:ln>
                <a:effectLst/>
                <a:uLnTx/>
                <a:uFillTx/>
                <a:latin typeface="+mn-lt"/>
                <a:ea typeface="+mn-ea"/>
                <a:cs typeface="+mn-cs"/>
                <a:sym typeface="+mn-ea"/>
              </a:rPr>
              <a:t>щорічні основна і додаткові відпустки</a:t>
            </a:r>
            <a:endParaRPr kumimoji="0" lang="uk-UA" altLang="uk-UA"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514985" y="1412875"/>
            <a:ext cx="11162030" cy="4948555"/>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600"/>
              </a:spcBef>
              <a:spcAft>
                <a:spcPts val="0"/>
              </a:spcAft>
              <a:buClrTx/>
              <a:buSzTx/>
              <a:buFont typeface="Arial" panose="020B0604020202020204" pitchFamily="34" charset="0"/>
              <a:defRPr/>
            </a:pPr>
            <a:r>
              <a:rPr kumimoji="0" lang="uk-UA" altLang="uk-UA" sz="2800" b="1" i="0" u="none" strike="noStrike" kern="1200" cap="none" spc="0" normalizeH="0" baseline="0" noProof="0" dirty="0">
                <a:ln>
                  <a:noFill/>
                </a:ln>
                <a:solidFill>
                  <a:schemeClr val="tx1"/>
                </a:solidFill>
                <a:effectLst/>
                <a:uLnTx/>
                <a:uFillTx/>
                <a:latin typeface="+mn-lt"/>
                <a:ea typeface="+mn-ea"/>
                <a:cs typeface="+mn-cs"/>
              </a:rPr>
              <a:t>Приклад.</a:t>
            </a:r>
            <a:r>
              <a:rPr kumimoji="0" lang="uk-UA" altLang="uk-UA" sz="2800" b="0" i="0" u="none" strike="noStrike" kern="1200" cap="none" spc="0" normalizeH="0" baseline="0" noProof="0" dirty="0">
                <a:ln>
                  <a:noFill/>
                </a:ln>
                <a:solidFill>
                  <a:schemeClr val="tx1"/>
                </a:solidFill>
                <a:effectLst/>
                <a:uLnTx/>
                <a:uFillTx/>
                <a:latin typeface="+mn-lt"/>
                <a:ea typeface="+mn-ea"/>
                <a:cs typeface="+mn-cs"/>
              </a:rPr>
              <a:t> Працівника було прийнято на роботу 01.10.2023 і звільнено 14.04.2025 р. Працював постійно з місячним окладом 15000 грн. Має право на 24 к.д. щорічної відпустки. Відпустку не використовував.</a:t>
            </a:r>
            <a:endParaRPr kumimoji="0" lang="uk-UA" altLang="uk-UA" sz="2800" b="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600"/>
              </a:spcBef>
              <a:spcAft>
                <a:spcPts val="0"/>
              </a:spcAft>
              <a:buClrTx/>
              <a:buSzTx/>
              <a:buFont typeface="Arial" panose="020B0604020202020204" pitchFamily="34" charset="0"/>
              <a:defRPr/>
            </a:pPr>
            <a:r>
              <a:rPr kumimoji="0" lang="uk-UA" altLang="uk-UA" sz="2800" b="0" i="0" u="none" strike="noStrike" kern="1200" cap="none" spc="0" normalizeH="0" baseline="0" noProof="0" dirty="0">
                <a:ln>
                  <a:noFill/>
                </a:ln>
                <a:solidFill>
                  <a:schemeClr val="tx1"/>
                </a:solidFill>
                <a:effectLst/>
                <a:uLnTx/>
                <a:uFillTx/>
                <a:latin typeface="+mn-lt"/>
                <a:ea typeface="+mn-ea"/>
                <a:cs typeface="+mn-cs"/>
              </a:rPr>
              <a:t>Кількість днів відпустки з 01.10.2023 по 14.04.2025 - 37 к.д.:</a:t>
            </a:r>
            <a:endParaRPr kumimoji="0" lang="uk-UA" altLang="uk-UA" sz="2800" b="0" i="0" u="none" strike="noStrike" kern="1200" cap="none" spc="0" normalizeH="0" baseline="0" noProof="0" dirty="0">
              <a:ln>
                <a:noFill/>
              </a:ln>
              <a:solidFill>
                <a:schemeClr val="tx1"/>
              </a:solidFill>
              <a:effectLst/>
              <a:uLnTx/>
              <a:uFillTx/>
              <a:latin typeface="+mn-lt"/>
              <a:ea typeface="+mn-ea"/>
              <a:cs typeface="+mn-cs"/>
            </a:endParaRPr>
          </a:p>
          <a:p>
            <a:pPr marL="457200" marR="0" lvl="0" indent="-457200" algn="l" defTabSz="914400" rtl="0" eaLnBrk="1" fontAlgn="auto" latinLnBrk="0" hangingPunct="1">
              <a:lnSpc>
                <a:spcPct val="100000"/>
              </a:lnSpc>
              <a:spcBef>
                <a:spcPts val="600"/>
              </a:spcBef>
              <a:spcAft>
                <a:spcPts val="0"/>
              </a:spcAft>
              <a:buClrTx/>
              <a:buSzTx/>
              <a:buFont typeface="Arial" panose="020B0604020202020204" pitchFamily="34" charset="0"/>
              <a:buChar char="•"/>
              <a:defRPr/>
            </a:pPr>
            <a:r>
              <a:rPr kumimoji="0" lang="uk-UA" altLang="uk-UA" sz="2800" b="0" i="0" u="none" strike="noStrike" kern="1200" cap="none" spc="0" normalizeH="0" baseline="0" noProof="0" dirty="0">
                <a:ln>
                  <a:noFill/>
                </a:ln>
                <a:solidFill>
                  <a:schemeClr val="tx1"/>
                </a:solidFill>
                <a:effectLst/>
                <a:uLnTx/>
                <a:uFillTx/>
                <a:latin typeface="+mn-lt"/>
                <a:ea typeface="+mn-ea"/>
                <a:cs typeface="+mn-cs"/>
              </a:rPr>
              <a:t>за період 01.10.2023-30.09.2024 - 24 к.д.;</a:t>
            </a:r>
            <a:endParaRPr kumimoji="0" lang="uk-UA" altLang="uk-UA" sz="2800" b="0" i="0" u="none" strike="noStrike" kern="1200" cap="none" spc="0" normalizeH="0" baseline="0" noProof="0" dirty="0">
              <a:ln>
                <a:noFill/>
              </a:ln>
              <a:solidFill>
                <a:schemeClr val="tx1"/>
              </a:solidFill>
              <a:effectLst/>
              <a:uLnTx/>
              <a:uFillTx/>
              <a:latin typeface="+mn-lt"/>
              <a:ea typeface="+mn-ea"/>
              <a:cs typeface="+mn-cs"/>
            </a:endParaRPr>
          </a:p>
          <a:p>
            <a:pPr marL="457200" marR="0" lvl="0" indent="-457200" algn="l" defTabSz="914400" rtl="0" eaLnBrk="1" fontAlgn="auto" latinLnBrk="0" hangingPunct="1">
              <a:lnSpc>
                <a:spcPct val="100000"/>
              </a:lnSpc>
              <a:spcBef>
                <a:spcPts val="600"/>
              </a:spcBef>
              <a:spcAft>
                <a:spcPts val="0"/>
              </a:spcAft>
              <a:buClrTx/>
              <a:buSzTx/>
              <a:buFont typeface="Arial" panose="020B0604020202020204" pitchFamily="34" charset="0"/>
              <a:buChar char="•"/>
              <a:defRPr/>
            </a:pPr>
            <a:r>
              <a:rPr lang="uk-UA" altLang="uk-UA" sz="2800" noProof="0" dirty="0">
                <a:ln>
                  <a:noFill/>
                </a:ln>
                <a:effectLst/>
                <a:uLnTx/>
                <a:uFillTx/>
                <a:sym typeface="+mn-ea"/>
              </a:rPr>
              <a:t>за період 01.10.2024-14.04.2025:</a:t>
            </a:r>
            <a:endParaRPr lang="uk-UA" altLang="uk-UA" sz="2800" noProof="0" dirty="0">
              <a:ln>
                <a:noFill/>
              </a:ln>
              <a:effectLst/>
              <a:uLnTx/>
              <a:uFillTx/>
              <a:sym typeface="+mn-ea"/>
            </a:endParaRPr>
          </a:p>
          <a:p>
            <a:pPr marR="0" lvl="0" algn="l" defTabSz="914400" rtl="0" eaLnBrk="1" fontAlgn="auto" latinLnBrk="0" hangingPunct="1">
              <a:lnSpc>
                <a:spcPct val="100000"/>
              </a:lnSpc>
              <a:spcBef>
                <a:spcPts val="600"/>
              </a:spcBef>
              <a:spcAft>
                <a:spcPts val="0"/>
              </a:spcAft>
              <a:buClrTx/>
              <a:buSzTx/>
              <a:buFont typeface="Arial" panose="020B0604020202020204" pitchFamily="34" charset="0"/>
              <a:defRPr/>
            </a:pPr>
            <a:r>
              <a:rPr kumimoji="0" lang="uk-UA" altLang="uk-UA" sz="2800" b="0" i="0" u="none" strike="noStrike" kern="1200" cap="none" spc="0" normalizeH="0" baseline="0" noProof="0" dirty="0">
                <a:ln>
                  <a:noFill/>
                </a:ln>
                <a:solidFill>
                  <a:schemeClr val="tx1"/>
                </a:solidFill>
                <a:effectLst/>
                <a:uLnTx/>
                <a:uFillTx/>
                <a:latin typeface="+mn-lt"/>
                <a:ea typeface="+mn-ea"/>
                <a:cs typeface="+mn-cs"/>
              </a:rPr>
              <a:t>	24/(365-5)*(31+30+31+31+28+31+14)=13 днів.</a:t>
            </a:r>
            <a:endParaRPr kumimoji="0" lang="uk-UA" altLang="uk-UA" sz="2800" b="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600"/>
              </a:spcBef>
              <a:spcAft>
                <a:spcPts val="0"/>
              </a:spcAft>
              <a:buClrTx/>
              <a:buSzTx/>
              <a:buFont typeface="Arial" panose="020B0604020202020204" pitchFamily="34" charset="0"/>
              <a:defRPr/>
            </a:pPr>
            <a:r>
              <a:rPr kumimoji="0" lang="uk-UA" altLang="uk-UA" sz="2800" b="0" i="0" u="none" strike="noStrike" kern="1200" cap="none" spc="0" normalizeH="0" baseline="0" noProof="0" dirty="0">
                <a:ln>
                  <a:noFill/>
                </a:ln>
                <a:solidFill>
                  <a:schemeClr val="tx1"/>
                </a:solidFill>
                <a:effectLst/>
                <a:uLnTx/>
                <a:uFillTx/>
                <a:latin typeface="+mn-lt"/>
                <a:ea typeface="+mn-ea"/>
                <a:cs typeface="+mn-cs"/>
              </a:rPr>
              <a:t>З цих 37 к.д. відпустки:</a:t>
            </a:r>
            <a:endParaRPr kumimoji="0" lang="uk-UA" altLang="uk-UA" sz="2800" b="0" i="0" u="none" strike="noStrike" kern="1200" cap="none" spc="0" normalizeH="0" baseline="0" noProof="0" dirty="0">
              <a:ln>
                <a:noFill/>
              </a:ln>
              <a:solidFill>
                <a:schemeClr val="tx1"/>
              </a:solidFill>
              <a:effectLst/>
              <a:uLnTx/>
              <a:uFillTx/>
              <a:latin typeface="+mn-lt"/>
              <a:ea typeface="+mn-ea"/>
              <a:cs typeface="+mn-cs"/>
            </a:endParaRPr>
          </a:p>
          <a:p>
            <a:pPr marL="457200" marR="0" lvl="0" indent="-457200" algn="l" defTabSz="914400" rtl="0" eaLnBrk="1" fontAlgn="auto" latinLnBrk="0" hangingPunct="1">
              <a:lnSpc>
                <a:spcPct val="100000"/>
              </a:lnSpc>
              <a:spcBef>
                <a:spcPts val="600"/>
              </a:spcBef>
              <a:spcAft>
                <a:spcPts val="0"/>
              </a:spcAft>
              <a:buClrTx/>
              <a:buSzTx/>
              <a:buFont typeface="Arial" panose="020B0604020202020204" pitchFamily="34" charset="0"/>
              <a:buChar char="•"/>
              <a:defRPr/>
            </a:pPr>
            <a:r>
              <a:rPr kumimoji="0" lang="uk-UA" altLang="uk-UA" sz="2800" b="0" i="0" u="none" strike="noStrike" kern="1200" cap="none" spc="0" normalizeH="0" baseline="0" noProof="0" dirty="0">
                <a:ln>
                  <a:noFill/>
                </a:ln>
                <a:solidFill>
                  <a:schemeClr val="tx1"/>
                </a:solidFill>
                <a:effectLst/>
                <a:uLnTx/>
                <a:uFillTx/>
                <a:latin typeface="+mn-lt"/>
                <a:ea typeface="+mn-ea"/>
                <a:cs typeface="+mn-cs"/>
              </a:rPr>
              <a:t>24/</a:t>
            </a:r>
            <a:r>
              <a:rPr lang="uk-UA" altLang="uk-UA" sz="2800" noProof="0" dirty="0">
                <a:ln>
                  <a:noFill/>
                </a:ln>
                <a:effectLst/>
                <a:uLnTx/>
                <a:uFillTx/>
                <a:sym typeface="+mn-ea"/>
              </a:rPr>
              <a:t>(366)</a:t>
            </a:r>
            <a:r>
              <a:rPr kumimoji="0" lang="uk-UA" altLang="uk-UA" sz="2800" b="0" i="0" u="none" strike="noStrike" kern="1200" cap="none" spc="0" normalizeH="0" baseline="0" noProof="0" dirty="0">
                <a:ln>
                  <a:noFill/>
                </a:ln>
                <a:solidFill>
                  <a:schemeClr val="tx1"/>
                </a:solidFill>
                <a:effectLst/>
                <a:uLnTx/>
                <a:uFillTx/>
                <a:latin typeface="+mn-lt"/>
                <a:ea typeface="+mn-ea"/>
                <a:cs typeface="+mn-cs"/>
              </a:rPr>
              <a:t>*(31+30+31)=6 к.д. - “зароблено” до 31.12.2023</a:t>
            </a:r>
            <a:endParaRPr kumimoji="0" lang="uk-UA" altLang="uk-UA" sz="2800" b="0" i="0" u="none" strike="noStrike" kern="1200" cap="none" spc="0" normalizeH="0" baseline="0" noProof="0" dirty="0">
              <a:ln>
                <a:noFill/>
              </a:ln>
              <a:solidFill>
                <a:schemeClr val="tx1"/>
              </a:solidFill>
              <a:effectLst/>
              <a:uLnTx/>
              <a:uFillTx/>
              <a:latin typeface="+mn-lt"/>
              <a:ea typeface="+mn-ea"/>
              <a:cs typeface="+mn-cs"/>
            </a:endParaRPr>
          </a:p>
          <a:p>
            <a:pPr marL="457200" marR="0" lvl="0" indent="-457200" algn="l" defTabSz="914400" rtl="0" eaLnBrk="1" fontAlgn="auto" latinLnBrk="0" hangingPunct="1">
              <a:lnSpc>
                <a:spcPct val="100000"/>
              </a:lnSpc>
              <a:spcBef>
                <a:spcPts val="600"/>
              </a:spcBef>
              <a:spcAft>
                <a:spcPts val="0"/>
              </a:spcAft>
              <a:buClrTx/>
              <a:buSzTx/>
              <a:buFont typeface="Arial" panose="020B0604020202020204" pitchFamily="34" charset="0"/>
              <a:buChar char="•"/>
              <a:defRPr/>
            </a:pPr>
            <a:r>
              <a:rPr lang="uk-UA" altLang="uk-UA" sz="2800" noProof="0" dirty="0">
                <a:ln>
                  <a:noFill/>
                </a:ln>
                <a:effectLst/>
                <a:uLnTx/>
                <a:uFillTx/>
                <a:sym typeface="+mn-ea"/>
              </a:rPr>
              <a:t>37-6=31 к.д. - “зароблено” з 01.01.2024</a:t>
            </a:r>
            <a:endParaRPr kumimoji="0" lang="uk-UA" altLang="uk-UA"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53060" y="405130"/>
            <a:ext cx="11485880" cy="90678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4. Компенсація відпустки: </a:t>
            </a:r>
            <a:r>
              <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rPr>
              <a:t>відпустки до і після 1 січня 2024 року: кількість днів і оплату рахуємо окремо</a:t>
            </a:r>
            <a:endPar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514985" y="1412875"/>
            <a:ext cx="11162030" cy="4948555"/>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800" b="1" i="0" u="none" strike="noStrike" kern="1200" cap="none" spc="0" normalizeH="0" baseline="0" noProof="0" dirty="0">
                <a:ln>
                  <a:noFill/>
                </a:ln>
                <a:solidFill>
                  <a:schemeClr val="tx1"/>
                </a:solidFill>
                <a:effectLst/>
                <a:uLnTx/>
                <a:uFillTx/>
                <a:latin typeface="+mn-lt"/>
                <a:ea typeface="+mn-ea"/>
                <a:cs typeface="+mn-cs"/>
              </a:rPr>
              <a:t>Продовження прикладу.</a:t>
            </a:r>
            <a:r>
              <a:rPr kumimoji="0" lang="uk-UA" altLang="uk-UA" sz="2800" b="0" i="0" u="none" strike="noStrike" kern="1200" cap="none" spc="0" normalizeH="0" baseline="0" noProof="0" dirty="0">
                <a:ln>
                  <a:noFill/>
                </a:ln>
                <a:solidFill>
                  <a:schemeClr val="tx1"/>
                </a:solidFill>
                <a:effectLst/>
                <a:uLnTx/>
                <a:uFillTx/>
                <a:latin typeface="+mn-lt"/>
                <a:ea typeface="+mn-ea"/>
                <a:cs typeface="+mn-cs"/>
              </a:rPr>
              <a:t> Компенсація відпустки:</a:t>
            </a:r>
            <a:endParaRPr kumimoji="0" lang="uk-UA" altLang="uk-UA" sz="2800" b="0" i="0" u="none" strike="noStrike" kern="1200" cap="none" spc="0" normalizeH="0" baseline="0" noProof="0" dirty="0">
              <a:ln>
                <a:noFill/>
              </a:ln>
              <a:solidFill>
                <a:schemeClr val="tx1"/>
              </a:solidFill>
              <a:effectLst/>
              <a:uLnTx/>
              <a:uFillTx/>
              <a:latin typeface="+mn-lt"/>
              <a:ea typeface="+mn-ea"/>
              <a:cs typeface="+mn-cs"/>
            </a:endParaRPr>
          </a:p>
          <a:p>
            <a:pPr marL="457200" marR="0" lvl="0" indent="-457200" algn="l" defTabSz="914400" rtl="0" eaLnBrk="1" fontAlgn="auto" latinLnBrk="0" hangingPunct="1">
              <a:lnSpc>
                <a:spcPct val="100000"/>
              </a:lnSpc>
              <a:spcBef>
                <a:spcPts val="1200"/>
              </a:spcBef>
              <a:spcAft>
                <a:spcPts val="0"/>
              </a:spcAft>
              <a:buClrTx/>
              <a:buSzTx/>
              <a:buFont typeface="Arial" panose="020B0604020202020204" pitchFamily="34" charset="0"/>
              <a:buChar char="•"/>
              <a:defRPr/>
            </a:pPr>
            <a:r>
              <a:rPr kumimoji="0" lang="uk-UA" altLang="uk-UA" sz="2800" b="0" i="0" u="none" strike="noStrike" kern="1200" cap="none" spc="0" normalizeH="0" baseline="0" noProof="0" dirty="0">
                <a:ln>
                  <a:noFill/>
                </a:ln>
                <a:solidFill>
                  <a:schemeClr val="tx1"/>
                </a:solidFill>
                <a:effectLst/>
                <a:uLnTx/>
                <a:uFillTx/>
                <a:latin typeface="+mn-lt"/>
                <a:ea typeface="+mn-ea"/>
                <a:cs typeface="+mn-cs"/>
              </a:rPr>
              <a:t>за 6 к.д. розрахунок проводимо із виплат за 2023 рік:</a:t>
            </a:r>
            <a:endParaRPr kumimoji="0" lang="uk-UA" altLang="uk-UA" sz="2800" b="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800" b="0" i="0" u="none" strike="noStrike" kern="1200" cap="none" spc="0" normalizeH="0" baseline="0" noProof="0" dirty="0">
                <a:ln>
                  <a:noFill/>
                </a:ln>
                <a:solidFill>
                  <a:schemeClr val="tx1"/>
                </a:solidFill>
                <a:effectLst/>
                <a:uLnTx/>
                <a:uFillTx/>
                <a:latin typeface="+mn-lt"/>
                <a:ea typeface="+mn-ea"/>
                <a:cs typeface="+mn-cs"/>
              </a:rPr>
              <a:t>	(15000+15000+15000)/(31+30+31)=489,13 грн.</a:t>
            </a:r>
            <a:endParaRPr kumimoji="0" lang="uk-UA" altLang="uk-UA" sz="2800" b="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800" b="0" i="0" u="none" strike="noStrike" kern="1200" cap="none" spc="0" normalizeH="0" baseline="0" noProof="0" dirty="0">
                <a:ln>
                  <a:noFill/>
                </a:ln>
                <a:solidFill>
                  <a:schemeClr val="tx1"/>
                </a:solidFill>
                <a:effectLst/>
                <a:uLnTx/>
                <a:uFillTx/>
                <a:latin typeface="+mn-lt"/>
                <a:ea typeface="+mn-ea"/>
                <a:cs typeface="+mn-cs"/>
              </a:rPr>
              <a:t>	489,13*6=2934,78 грн.</a:t>
            </a:r>
            <a:endParaRPr kumimoji="0" lang="uk-UA" altLang="uk-UA" sz="2800" b="0" i="0" u="none" strike="noStrike" kern="1200" cap="none" spc="0" normalizeH="0" baseline="0" noProof="0" dirty="0">
              <a:ln>
                <a:noFill/>
              </a:ln>
              <a:solidFill>
                <a:schemeClr val="tx1"/>
              </a:solidFill>
              <a:effectLst/>
              <a:uLnTx/>
              <a:uFillTx/>
              <a:latin typeface="+mn-lt"/>
              <a:ea typeface="+mn-ea"/>
              <a:cs typeface="+mn-cs"/>
            </a:endParaRPr>
          </a:p>
          <a:p>
            <a:pPr marL="457200" marR="0" lvl="0" indent="-457200" algn="l" defTabSz="914400" rtl="0" eaLnBrk="1" fontAlgn="auto" latinLnBrk="0" hangingPunct="1">
              <a:lnSpc>
                <a:spcPct val="100000"/>
              </a:lnSpc>
              <a:spcBef>
                <a:spcPts val="1200"/>
              </a:spcBef>
              <a:spcAft>
                <a:spcPts val="0"/>
              </a:spcAft>
              <a:buClrTx/>
              <a:buSzTx/>
              <a:buFont typeface="Arial" panose="020B0604020202020204" pitchFamily="34" charset="0"/>
              <a:buChar char="•"/>
              <a:defRPr/>
            </a:pPr>
            <a:r>
              <a:rPr kumimoji="0" lang="uk-UA" altLang="uk-UA" sz="2800" b="0" i="0" u="none" strike="noStrike" kern="1200" cap="none" spc="0" normalizeH="0" baseline="0" noProof="0" dirty="0">
                <a:ln>
                  <a:noFill/>
                </a:ln>
                <a:solidFill>
                  <a:schemeClr val="tx1"/>
                </a:solidFill>
                <a:effectLst/>
                <a:uLnTx/>
                <a:uFillTx/>
                <a:latin typeface="+mn-lt"/>
                <a:ea typeface="+mn-ea"/>
                <a:cs typeface="+mn-cs"/>
              </a:rPr>
              <a:t>за 31 к.д. розрахунок проводимо за розрахунковий період з квітня 2024 по березень 2025:</a:t>
            </a:r>
            <a:endParaRPr kumimoji="0" lang="uk-UA" altLang="uk-UA" sz="2800" b="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800" b="0" i="0" u="none" strike="noStrike" kern="1200" cap="none" spc="0" normalizeH="0" baseline="0" noProof="0" dirty="0">
                <a:ln>
                  <a:noFill/>
                </a:ln>
                <a:solidFill>
                  <a:schemeClr val="tx1"/>
                </a:solidFill>
                <a:effectLst/>
                <a:uLnTx/>
                <a:uFillTx/>
                <a:latin typeface="+mn-lt"/>
                <a:ea typeface="+mn-ea"/>
                <a:cs typeface="+mn-cs"/>
              </a:rPr>
              <a:t>	</a:t>
            </a:r>
            <a:r>
              <a:rPr lang="uk-UA" altLang="uk-UA" sz="2800" noProof="0" dirty="0">
                <a:ln>
                  <a:noFill/>
                </a:ln>
                <a:effectLst/>
                <a:uLnTx/>
                <a:uFillTx/>
                <a:sym typeface="+mn-ea"/>
              </a:rPr>
              <a:t>(15000+15000+...+15000)/365=493,15 грн.</a:t>
            </a:r>
            <a:endParaRPr lang="uk-UA" altLang="uk-UA" sz="28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800" b="0" i="0" u="none" strike="noStrike" kern="1200" cap="none" spc="0" normalizeH="0" baseline="0" noProof="0" dirty="0">
                <a:ln>
                  <a:noFill/>
                </a:ln>
                <a:solidFill>
                  <a:schemeClr val="tx1"/>
                </a:solidFill>
                <a:effectLst/>
                <a:uLnTx/>
                <a:uFillTx/>
                <a:latin typeface="+mn-lt"/>
                <a:ea typeface="+mn-ea"/>
                <a:cs typeface="+mn-cs"/>
              </a:rPr>
              <a:t>	493,15*31=15287,65 грн.</a:t>
            </a:r>
            <a:endParaRPr kumimoji="0" lang="uk-UA" altLang="uk-UA" sz="2800" b="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800" b="0" i="0" u="none" strike="noStrike" kern="1200" cap="none" spc="0" normalizeH="0" baseline="0" noProof="0" dirty="0">
                <a:ln>
                  <a:noFill/>
                </a:ln>
                <a:solidFill>
                  <a:schemeClr val="tx1"/>
                </a:solidFill>
                <a:effectLst/>
                <a:uLnTx/>
                <a:uFillTx/>
                <a:latin typeface="+mn-lt"/>
                <a:ea typeface="+mn-ea"/>
                <a:cs typeface="+mn-cs"/>
              </a:rPr>
              <a:t>Всього сума компенсації відпустки: </a:t>
            </a:r>
            <a:r>
              <a:rPr lang="uk-UA" altLang="uk-UA" sz="2800" noProof="0" dirty="0">
                <a:ln>
                  <a:noFill/>
                </a:ln>
                <a:effectLst/>
                <a:uLnTx/>
                <a:uFillTx/>
                <a:sym typeface="+mn-ea"/>
              </a:rPr>
              <a:t>2934,78</a:t>
            </a:r>
            <a:r>
              <a:rPr lang="uk-UA" altLang="uk-UA" sz="2800" noProof="0" dirty="0">
                <a:ln>
                  <a:noFill/>
                </a:ln>
                <a:effectLst/>
                <a:uLnTx/>
                <a:uFillTx/>
                <a:sym typeface="+mn-ea"/>
              </a:rPr>
              <a:t>+15287,65=18222,43 грн.</a:t>
            </a:r>
            <a:endParaRPr lang="uk-UA" altLang="uk-UA" sz="2800" noProof="0" dirty="0">
              <a:ln>
                <a:noFill/>
              </a:ln>
              <a:effectLst/>
              <a:uLnTx/>
              <a:uFillTx/>
              <a:sym typeface="+mn-ea"/>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53060" y="405130"/>
            <a:ext cx="11485880" cy="90678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4. Компенсація відпустки: </a:t>
            </a:r>
            <a:r>
              <a:rPr lang="en-US" altLang="en-US" sz="3000" b="1" noProof="0" dirty="0">
                <a:ln>
                  <a:noFill/>
                </a:ln>
                <a:effectLst/>
                <a:uLnTx/>
                <a:uFillTx/>
                <a:latin typeface="+mn-lt"/>
                <a:ea typeface="+mn-ea"/>
                <a:cs typeface="+mn-cs"/>
                <a:sym typeface="+mn-ea"/>
              </a:rPr>
              <a:t>відпустки до і після 1 січня 2024 року: кількість днів і оплату рахуємо окремо</a:t>
            </a:r>
            <a:endParaRPr kumimoji="0" lang="uk-UA" altLang="uk-UA"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514985" y="1412875"/>
            <a:ext cx="11162030" cy="4948555"/>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uk-UA" altLang="uk-UA" sz="2800" noProof="0" dirty="0">
                <a:ln>
                  <a:noFill/>
                </a:ln>
                <a:effectLst/>
                <a:uLnTx/>
                <a:uFillTx/>
                <a:sym typeface="+mn-ea"/>
              </a:rPr>
              <a:t>Згідно зі ст. 24 Закону про відпустки </a:t>
            </a:r>
            <a:r>
              <a:rPr lang="uk-UA" altLang="uk-UA" sz="2800" b="1" noProof="0" dirty="0">
                <a:ln>
                  <a:noFill/>
                </a:ln>
                <a:effectLst/>
                <a:uLnTx/>
                <a:uFillTx/>
                <a:sym typeface="+mn-ea"/>
              </a:rPr>
              <a:t>мобілізованим </a:t>
            </a:r>
            <a:r>
              <a:rPr lang="uk-UA" altLang="uk-UA" sz="2800" noProof="0" dirty="0">
                <a:ln>
                  <a:noFill/>
                </a:ln>
                <a:effectLst/>
                <a:uLnTx/>
                <a:uFillTx/>
                <a:sym typeface="+mn-ea"/>
              </a:rPr>
              <a:t>працівникам </a:t>
            </a:r>
            <a:r>
              <a:rPr lang="uk-UA" altLang="uk-UA" sz="2800" b="1" noProof="0" dirty="0">
                <a:ln>
                  <a:noFill/>
                </a:ln>
                <a:effectLst/>
                <a:uLnTx/>
                <a:uFillTx/>
                <a:sym typeface="+mn-ea"/>
              </a:rPr>
              <a:t>за їх бажанням</a:t>
            </a:r>
            <a:r>
              <a:rPr lang="uk-UA" altLang="uk-UA" sz="2800" noProof="0" dirty="0">
                <a:ln>
                  <a:noFill/>
                </a:ln>
                <a:effectLst/>
                <a:uLnTx/>
                <a:uFillTx/>
                <a:sym typeface="+mn-ea"/>
              </a:rPr>
              <a:t> та на підставі заяви виплачується грошова компенсація за всі не використані ними дні:</a:t>
            </a:r>
            <a:endParaRPr lang="uk-UA" altLang="uk-UA" sz="2800" noProof="0" dirty="0">
              <a:ln>
                <a:noFill/>
              </a:ln>
              <a:effectLst/>
              <a:uLnTx/>
              <a:uFillTx/>
              <a:sym typeface="+mn-ea"/>
            </a:endParaRPr>
          </a:p>
          <a:p>
            <a:pPr marL="457200" marR="0" lvl="0" indent="-457200" algn="l" defTabSz="914400" rtl="0" eaLnBrk="1" fontAlgn="auto" latinLnBrk="0" hangingPunct="1">
              <a:lnSpc>
                <a:spcPct val="100000"/>
              </a:lnSpc>
              <a:spcBef>
                <a:spcPts val="1200"/>
              </a:spcBef>
              <a:spcAft>
                <a:spcPts val="0"/>
              </a:spcAft>
              <a:buClrTx/>
              <a:buSzTx/>
              <a:buFont typeface="Arial" panose="020B0604020202020204" pitchFamily="34" charset="0"/>
              <a:buChar char="•"/>
              <a:defRPr/>
            </a:pPr>
            <a:r>
              <a:rPr lang="uk-UA" altLang="uk-UA" sz="2800" noProof="0" dirty="0">
                <a:ln>
                  <a:noFill/>
                </a:ln>
                <a:effectLst/>
                <a:uLnTx/>
                <a:uFillTx/>
                <a:sym typeface="+mn-ea"/>
              </a:rPr>
              <a:t>щорічної відпустки (основної та додаткових);</a:t>
            </a:r>
            <a:endParaRPr lang="uk-UA" altLang="uk-UA" sz="2800" noProof="0" dirty="0">
              <a:ln>
                <a:noFill/>
              </a:ln>
              <a:effectLst/>
              <a:uLnTx/>
              <a:uFillTx/>
              <a:sym typeface="+mn-ea"/>
            </a:endParaRPr>
          </a:p>
          <a:p>
            <a:pPr marL="457200" marR="0" lvl="0" indent="-457200" algn="l" defTabSz="914400" rtl="0" eaLnBrk="1" fontAlgn="auto" latinLnBrk="0" hangingPunct="1">
              <a:lnSpc>
                <a:spcPct val="100000"/>
              </a:lnSpc>
              <a:spcBef>
                <a:spcPts val="1200"/>
              </a:spcBef>
              <a:spcAft>
                <a:spcPts val="0"/>
              </a:spcAft>
              <a:buClrTx/>
              <a:buSzTx/>
              <a:buFont typeface="Arial" panose="020B0604020202020204" pitchFamily="34" charset="0"/>
              <a:buChar char="•"/>
              <a:defRPr/>
            </a:pPr>
            <a:r>
              <a:rPr lang="uk-UA" altLang="uk-UA" sz="2800" noProof="0" dirty="0">
                <a:ln>
                  <a:noFill/>
                </a:ln>
                <a:effectLst/>
                <a:uLnTx/>
                <a:uFillTx/>
                <a:sym typeface="+mn-ea"/>
              </a:rPr>
              <a:t>додаткової відпустки працівникам, які мають дітей або повнолітню дитину з інвалідністю з дитинства підгрупи А I групи.</a:t>
            </a:r>
            <a:endParaRPr lang="uk-UA" altLang="uk-UA" sz="28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uk-UA" altLang="uk-UA" sz="2800" noProof="0" dirty="0">
                <a:ln>
                  <a:noFill/>
                </a:ln>
                <a:effectLst/>
                <a:uLnTx/>
                <a:uFillTx/>
                <a:sym typeface="+mn-ea"/>
              </a:rPr>
              <a:t>Відповідна заява подається не пізніше останнього дня місяця, в якому працівник був увільнений від роботи у зв’язку з призовом на військову службу.</a:t>
            </a:r>
            <a:endParaRPr lang="uk-UA" altLang="uk-UA" sz="28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endParaRPr lang="uk-UA" altLang="uk-UA" sz="2800" noProof="0" dirty="0">
              <a:ln>
                <a:noFill/>
              </a:ln>
              <a:effectLst/>
              <a:uLnTx/>
              <a:uFillTx/>
              <a:sym typeface="+mn-ea"/>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53060" y="405130"/>
            <a:ext cx="11485880" cy="90678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4. К</a:t>
            </a:r>
            <a:r>
              <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rPr>
              <a:t>омпенсація відпусток без звільнення: кому і які відпустки можна </a:t>
            </a:r>
            <a:r>
              <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rPr>
              <a:t>«</a:t>
            </a:r>
            <a:r>
              <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rPr>
              <a:t>забрати грошима</a:t>
            </a:r>
            <a:r>
              <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rPr>
              <a:t>»</a:t>
            </a:r>
            <a:r>
              <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rPr>
              <a:t>?</a:t>
            </a:r>
            <a:endPar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514985" y="1412875"/>
            <a:ext cx="11162030" cy="4948555"/>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uk-UA" altLang="uk-UA" sz="2800" noProof="0" dirty="0">
                <a:ln>
                  <a:noFill/>
                </a:ln>
                <a:effectLst/>
                <a:uLnTx/>
                <a:uFillTx/>
                <a:sym typeface="+mn-ea"/>
              </a:rPr>
              <a:t>Згідно зі ст. 24 Закону про відпустки </a:t>
            </a:r>
            <a:r>
              <a:rPr lang="uk-UA" altLang="uk-UA" sz="2800" b="1" noProof="0" dirty="0">
                <a:ln>
                  <a:noFill/>
                </a:ln>
                <a:effectLst/>
                <a:uLnTx/>
                <a:uFillTx/>
                <a:sym typeface="+mn-ea"/>
              </a:rPr>
              <a:t>за бажанням працівника</a:t>
            </a:r>
            <a:r>
              <a:rPr lang="uk-UA" altLang="uk-UA" sz="2800" noProof="0" dirty="0">
                <a:ln>
                  <a:noFill/>
                </a:ln>
                <a:effectLst/>
                <a:uLnTx/>
                <a:uFillTx/>
                <a:sym typeface="+mn-ea"/>
              </a:rPr>
              <a:t> частина </a:t>
            </a:r>
            <a:r>
              <a:rPr lang="uk-UA" altLang="uk-UA" sz="2800" b="1" noProof="0" dirty="0">
                <a:ln>
                  <a:noFill/>
                </a:ln>
                <a:effectLst/>
                <a:uLnTx/>
                <a:uFillTx/>
                <a:sym typeface="+mn-ea"/>
              </a:rPr>
              <a:t>щорічної відпустки</a:t>
            </a:r>
            <a:r>
              <a:rPr lang="uk-UA" altLang="uk-UA" sz="2800" noProof="0" dirty="0">
                <a:ln>
                  <a:noFill/>
                </a:ln>
                <a:effectLst/>
                <a:uLnTx/>
                <a:uFillTx/>
                <a:sym typeface="+mn-ea"/>
              </a:rPr>
              <a:t> замінюється грошовою компенсацією. При цьому тривалість наданої працівникові щорічної та додаткових відпусток не повинна бути менше ніж 24 календарних дні.</a:t>
            </a:r>
            <a:endParaRPr lang="uk-UA" altLang="uk-UA" sz="28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uk-UA" altLang="uk-UA" sz="2800" noProof="0" dirty="0">
                <a:ln>
                  <a:noFill/>
                </a:ln>
                <a:effectLst/>
                <a:uLnTx/>
                <a:uFillTx/>
                <a:sym typeface="+mn-ea"/>
              </a:rPr>
              <a:t>Мова тільки про щорічні відпустки - основну і додаткові.</a:t>
            </a:r>
            <a:endParaRPr lang="uk-UA" altLang="uk-UA" sz="28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uk-UA" altLang="uk-UA" sz="2800" noProof="0" dirty="0">
                <a:ln>
                  <a:noFill/>
                </a:ln>
                <a:effectLst/>
                <a:uLnTx/>
                <a:uFillTx/>
                <a:sym typeface="+mn-ea"/>
              </a:rPr>
              <a:t>А от </a:t>
            </a:r>
            <a:r>
              <a:rPr lang="uk-UA" altLang="uk-UA" sz="2800" noProof="0" dirty="0">
                <a:ln>
                  <a:noFill/>
                </a:ln>
                <a:effectLst/>
                <a:uLnTx/>
                <a:uFillTx/>
                <a:sym typeface="+mn-ea"/>
              </a:rPr>
              <a:t>додаткову відпустку працівникам, які мають дітей або повнолітню дитину з інвалідністю з дитинства підгрупи А I групи компенсувати без звільнення </a:t>
            </a:r>
            <a:r>
              <a:rPr lang="uk-UA" altLang="uk-UA" sz="2800" b="1" noProof="0" dirty="0">
                <a:ln>
                  <a:noFill/>
                </a:ln>
                <a:effectLst/>
                <a:uLnTx/>
                <a:uFillTx/>
                <a:sym typeface="+mn-ea"/>
              </a:rPr>
              <a:t>не можна</a:t>
            </a:r>
            <a:r>
              <a:rPr lang="uk-UA" altLang="uk-UA" sz="2800" noProof="0" dirty="0">
                <a:ln>
                  <a:noFill/>
                </a:ln>
                <a:effectLst/>
                <a:uLnTx/>
                <a:uFillTx/>
                <a:sym typeface="+mn-ea"/>
              </a:rPr>
              <a:t>!</a:t>
            </a:r>
            <a:endParaRPr lang="uk-UA" altLang="uk-UA" sz="28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uk-UA" altLang="uk-UA" sz="2800" b="1" noProof="0" dirty="0">
                <a:ln>
                  <a:noFill/>
                </a:ln>
                <a:effectLst/>
                <a:uLnTx/>
                <a:uFillTx/>
                <a:sym typeface="+mn-ea"/>
              </a:rPr>
              <a:t>Особам віком до 18 років </a:t>
            </a:r>
            <a:r>
              <a:rPr lang="uk-UA" altLang="uk-UA" sz="2800" noProof="0" dirty="0">
                <a:ln>
                  <a:noFill/>
                </a:ln>
                <a:effectLst/>
                <a:uLnTx/>
                <a:uFillTx/>
                <a:sym typeface="+mn-ea"/>
              </a:rPr>
              <a:t>заміна всіх видів відпусток грошовою компенсацією не допускається.</a:t>
            </a:r>
            <a:endParaRPr lang="uk-UA" altLang="uk-UA" sz="2800" noProof="0" dirty="0">
              <a:ln>
                <a:noFill/>
              </a:ln>
              <a:effectLst/>
              <a:uLnTx/>
              <a:uFillTx/>
              <a:sym typeface="+mn-ea"/>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nvSpPr>
        <p:spPr>
          <a:xfrm>
            <a:off x="353060" y="405130"/>
            <a:ext cx="11485880" cy="906780"/>
          </a:xfrm>
          <a:prstGeom prst="rect">
            <a:avLst/>
          </a:prstGeom>
          <a:noFill/>
          <a:ln w="9525">
            <a:noFill/>
          </a:ln>
        </p:spPr>
        <p:txBody>
          <a:bodyPr vert="horz" wrap="square" lIns="91440" tIns="45720" rIns="91440" bIns="45720" numCol="1" rtlCol="0" anchor="t" anchorCtr="0" compatLnSpc="1">
            <a:noAutofit/>
          </a:bodyPr>
          <a:lstStyle>
            <a:lvl1pPr algn="ctr"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4. К</a:t>
            </a:r>
            <a:r>
              <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rPr>
              <a:t>омпенсація відпусток без звільнення: кому і які відпустки можна </a:t>
            </a:r>
            <a:r>
              <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rPr>
              <a:t>«</a:t>
            </a:r>
            <a:r>
              <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rPr>
              <a:t>забрати грошима</a:t>
            </a:r>
            <a:r>
              <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rPr>
              <a:t>»</a:t>
            </a:r>
            <a:r>
              <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rPr>
              <a:t>?</a:t>
            </a:r>
            <a:endPar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514985" y="948055"/>
            <a:ext cx="11162030" cy="5413375"/>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400"/>
              </a:spcBef>
              <a:spcAft>
                <a:spcPts val="0"/>
              </a:spcAft>
              <a:buClrTx/>
              <a:buSzTx/>
              <a:buFont typeface="Arial" panose="020B0604020202020204" pitchFamily="34" charset="0"/>
              <a:defRPr/>
            </a:pPr>
            <a:r>
              <a:rPr lang="uk-UA" altLang="en-US" sz="2800" b="1" noProof="0" dirty="0">
                <a:ln>
                  <a:noFill/>
                </a:ln>
                <a:effectLst/>
                <a:uLnTx/>
                <a:uFillTx/>
                <a:sym typeface="+mn-ea"/>
              </a:rPr>
              <a:t>В</a:t>
            </a:r>
            <a:r>
              <a:rPr lang="en-US" altLang="en-US" sz="2800" b="1" noProof="0" dirty="0">
                <a:ln>
                  <a:noFill/>
                </a:ln>
                <a:effectLst/>
                <a:uLnTx/>
                <a:uFillTx/>
                <a:sym typeface="+mn-ea"/>
              </a:rPr>
              <a:t>иди відпусток без збереження </a:t>
            </a:r>
            <a:r>
              <a:rPr lang="en-US" altLang="en-US" sz="2800" noProof="0" dirty="0">
                <a:ln>
                  <a:noFill/>
                </a:ln>
                <a:effectLst/>
                <a:uLnTx/>
                <a:uFillTx/>
                <a:sym typeface="+mn-ea"/>
              </a:rPr>
              <a:t>зарплати</a:t>
            </a:r>
            <a:r>
              <a:rPr lang="uk-UA" altLang="en-US" sz="2800" noProof="0" dirty="0">
                <a:ln>
                  <a:noFill/>
                </a:ln>
                <a:effectLst/>
                <a:uLnTx/>
                <a:uFillTx/>
                <a:sym typeface="+mn-ea"/>
              </a:rPr>
              <a:t> на даний час</a:t>
            </a:r>
            <a:r>
              <a:rPr lang="en-US" altLang="en-US" sz="2800" noProof="0" dirty="0">
                <a:ln>
                  <a:noFill/>
                </a:ln>
                <a:effectLst/>
                <a:uLnTx/>
                <a:uFillTx/>
                <a:sym typeface="+mn-ea"/>
              </a:rPr>
              <a:t>:</a:t>
            </a:r>
            <a:endParaRPr lang="en-US" altLang="en-US" sz="2800" noProof="0" dirty="0">
              <a:ln>
                <a:noFill/>
              </a:ln>
              <a:effectLst/>
              <a:uLnTx/>
              <a:uFillTx/>
              <a:sym typeface="+mn-ea"/>
            </a:endParaRPr>
          </a:p>
          <a:p>
            <a:pPr marR="0" lvl="0" algn="l" defTabSz="914400" rtl="0" eaLnBrk="1" fontAlgn="auto" latinLnBrk="0" hangingPunct="1">
              <a:lnSpc>
                <a:spcPct val="100000"/>
              </a:lnSpc>
              <a:spcBef>
                <a:spcPts val="400"/>
              </a:spcBef>
              <a:spcAft>
                <a:spcPts val="0"/>
              </a:spcAft>
              <a:buClrTx/>
              <a:buSzTx/>
              <a:buFont typeface="Arial" panose="020B0604020202020204" pitchFamily="34" charset="0"/>
              <a:defRPr/>
            </a:pPr>
            <a:r>
              <a:rPr lang="en-US" altLang="en-US" sz="2800" noProof="0" dirty="0">
                <a:ln>
                  <a:noFill/>
                </a:ln>
                <a:effectLst/>
                <a:uLnTx/>
                <a:uFillTx/>
                <a:sym typeface="+mn-ea"/>
              </a:rPr>
              <a:t>1) </a:t>
            </a:r>
            <a:r>
              <a:rPr lang="en-US" altLang="en-US" sz="2800" b="1" noProof="0" dirty="0">
                <a:ln>
                  <a:noFill/>
                </a:ln>
                <a:effectLst/>
                <a:uLnTx/>
                <a:uFillTx/>
                <a:sym typeface="+mn-ea"/>
              </a:rPr>
              <a:t>обов</a:t>
            </a:r>
            <a:r>
              <a:rPr lang="en-US" altLang="en-US" sz="2800" noProof="0" dirty="0">
                <a:ln>
                  <a:noFill/>
                </a:ln>
                <a:effectLst/>
                <a:uLnTx/>
                <a:uFillTx/>
                <a:sym typeface="+mn-ea"/>
              </a:rPr>
              <a:t>’</a:t>
            </a:r>
            <a:r>
              <a:rPr lang="en-US" altLang="en-US" sz="2800" b="1" noProof="0" dirty="0">
                <a:ln>
                  <a:noFill/>
                </a:ln>
                <a:effectLst/>
                <a:uLnTx/>
                <a:uFillTx/>
                <a:sym typeface="+mn-ea"/>
              </a:rPr>
              <a:t>язкова відпустка </a:t>
            </a:r>
            <a:r>
              <a:rPr lang="en-US" altLang="en-US" sz="2800" noProof="0" dirty="0">
                <a:ln>
                  <a:noFill/>
                </a:ln>
                <a:effectLst/>
                <a:uLnTx/>
                <a:uFillTx/>
                <a:sym typeface="+mn-ea"/>
              </a:rPr>
              <a:t>згідно зі ст. 25 Закону про відпустки - різним категоріям працівників належить право на різну тривалість відпустки, що визначена цією статтею;</a:t>
            </a:r>
            <a:endParaRPr lang="en-US" altLang="en-US" sz="2800" noProof="0" dirty="0">
              <a:ln>
                <a:noFill/>
              </a:ln>
              <a:effectLst/>
              <a:uLnTx/>
              <a:uFillTx/>
              <a:sym typeface="+mn-ea"/>
            </a:endParaRPr>
          </a:p>
          <a:p>
            <a:pPr marR="0" lvl="0" algn="l" defTabSz="914400" rtl="0" eaLnBrk="1" fontAlgn="auto" latinLnBrk="0" hangingPunct="1">
              <a:lnSpc>
                <a:spcPct val="100000"/>
              </a:lnSpc>
              <a:spcBef>
                <a:spcPts val="400"/>
              </a:spcBef>
              <a:spcAft>
                <a:spcPts val="0"/>
              </a:spcAft>
              <a:buClrTx/>
              <a:buSzTx/>
              <a:buFont typeface="Arial" panose="020B0604020202020204" pitchFamily="34" charset="0"/>
              <a:defRPr/>
            </a:pPr>
            <a:r>
              <a:rPr lang="en-US" altLang="en-US" sz="2800" noProof="0" dirty="0">
                <a:ln>
                  <a:noFill/>
                </a:ln>
                <a:effectLst/>
                <a:uLnTx/>
                <a:uFillTx/>
                <a:sym typeface="+mn-ea"/>
              </a:rPr>
              <a:t>2) </a:t>
            </a:r>
            <a:r>
              <a:rPr lang="en-US" altLang="en-US" sz="2800" b="1" noProof="0" dirty="0">
                <a:ln>
                  <a:noFill/>
                </a:ln>
                <a:effectLst/>
                <a:uLnTx/>
                <a:uFillTx/>
                <a:sym typeface="+mn-ea"/>
              </a:rPr>
              <a:t>відпустка за угодою сторін</a:t>
            </a:r>
            <a:r>
              <a:rPr lang="en-US" altLang="en-US" sz="2800" noProof="0" dirty="0">
                <a:ln>
                  <a:noFill/>
                </a:ln>
                <a:effectLst/>
                <a:uLnTx/>
                <a:uFillTx/>
                <a:sym typeface="+mn-ea"/>
              </a:rPr>
              <a:t> за сімейними обставинами згідно з ч. 1 ст. 26 Закону про відпустки</a:t>
            </a:r>
            <a:r>
              <a:rPr lang="uk-UA" altLang="en-US" sz="2800" noProof="0" dirty="0">
                <a:ln>
                  <a:noFill/>
                </a:ln>
                <a:effectLst/>
                <a:uLnTx/>
                <a:uFillTx/>
                <a:sym typeface="+mn-ea"/>
              </a:rPr>
              <a:t> -</a:t>
            </a:r>
            <a:r>
              <a:rPr lang="en-US" altLang="en-US" sz="2800" noProof="0" dirty="0">
                <a:ln>
                  <a:noFill/>
                </a:ln>
                <a:effectLst/>
                <a:uLnTx/>
                <a:uFillTx/>
                <a:sym typeface="+mn-ea"/>
              </a:rPr>
              <a:t> тривалістю до 30 к.д. на рік;</a:t>
            </a:r>
            <a:endParaRPr lang="en-US" altLang="en-US" sz="2800" noProof="0" dirty="0">
              <a:ln>
                <a:noFill/>
              </a:ln>
              <a:effectLst/>
              <a:uLnTx/>
              <a:uFillTx/>
              <a:sym typeface="+mn-ea"/>
            </a:endParaRPr>
          </a:p>
          <a:p>
            <a:pPr marR="0" lvl="0" algn="l" defTabSz="914400" rtl="0" eaLnBrk="1" fontAlgn="auto" latinLnBrk="0" hangingPunct="1">
              <a:lnSpc>
                <a:spcPct val="100000"/>
              </a:lnSpc>
              <a:spcBef>
                <a:spcPts val="400"/>
              </a:spcBef>
              <a:spcAft>
                <a:spcPts val="0"/>
              </a:spcAft>
              <a:buClrTx/>
              <a:buSzTx/>
              <a:buFont typeface="Arial" panose="020B0604020202020204" pitchFamily="34" charset="0"/>
              <a:defRPr/>
            </a:pPr>
            <a:r>
              <a:rPr lang="en-US" altLang="en-US" sz="2800" noProof="0" dirty="0">
                <a:ln>
                  <a:noFill/>
                </a:ln>
                <a:effectLst/>
                <a:uLnTx/>
                <a:uFillTx/>
                <a:sym typeface="+mn-ea"/>
              </a:rPr>
              <a:t>3) </a:t>
            </a:r>
            <a:r>
              <a:rPr lang="en-US" altLang="en-US" sz="2800" b="1" noProof="0" dirty="0">
                <a:ln>
                  <a:noFill/>
                </a:ln>
                <a:effectLst/>
                <a:uLnTx/>
                <a:uFillTx/>
                <a:sym typeface="+mn-ea"/>
              </a:rPr>
              <a:t>відпустка за угодою сторін</a:t>
            </a:r>
            <a:r>
              <a:rPr lang="en-US" altLang="en-US" sz="2800" noProof="0" dirty="0">
                <a:ln>
                  <a:noFill/>
                </a:ln>
                <a:effectLst/>
                <a:uLnTx/>
                <a:uFillTx/>
                <a:sym typeface="+mn-ea"/>
              </a:rPr>
              <a:t> на час воєнного стану згідно з ч. 1 ст. 26 Закону про відпустки</a:t>
            </a:r>
            <a:r>
              <a:rPr lang="uk-UA" altLang="en-US" sz="2800" noProof="0" dirty="0">
                <a:ln>
                  <a:noFill/>
                </a:ln>
                <a:effectLst/>
                <a:uLnTx/>
                <a:uFillTx/>
                <a:sym typeface="+mn-ea"/>
              </a:rPr>
              <a:t> -</a:t>
            </a:r>
            <a:r>
              <a:rPr lang="en-US" altLang="en-US" sz="2800" noProof="0" dirty="0">
                <a:ln>
                  <a:noFill/>
                </a:ln>
                <a:effectLst/>
                <a:uLnTx/>
                <a:uFillTx/>
                <a:sym typeface="+mn-ea"/>
              </a:rPr>
              <a:t> тривалістю до закінчення воєнного стану (зараз до 0</a:t>
            </a:r>
            <a:r>
              <a:rPr lang="uk-UA" altLang="en-US" sz="2800" noProof="0" dirty="0">
                <a:ln>
                  <a:noFill/>
                </a:ln>
                <a:effectLst/>
                <a:uLnTx/>
                <a:uFillTx/>
                <a:sym typeface="+mn-ea"/>
              </a:rPr>
              <a:t>8</a:t>
            </a:r>
            <a:r>
              <a:rPr lang="en-US" altLang="en-US" sz="2800" noProof="0" dirty="0">
                <a:ln>
                  <a:noFill/>
                </a:ln>
                <a:effectLst/>
                <a:uLnTx/>
                <a:uFillTx/>
                <a:sym typeface="+mn-ea"/>
              </a:rPr>
              <a:t>.0</a:t>
            </a:r>
            <a:r>
              <a:rPr lang="uk-UA" altLang="en-US" sz="2800" noProof="0" dirty="0">
                <a:ln>
                  <a:noFill/>
                </a:ln>
                <a:effectLst/>
                <a:uLnTx/>
                <a:uFillTx/>
                <a:sym typeface="+mn-ea"/>
              </a:rPr>
              <a:t>5</a:t>
            </a:r>
            <a:r>
              <a:rPr lang="en-US" altLang="en-US" sz="2800" noProof="0" dirty="0">
                <a:ln>
                  <a:noFill/>
                </a:ln>
                <a:effectLst/>
                <a:uLnTx/>
                <a:uFillTx/>
                <a:sym typeface="+mn-ea"/>
              </a:rPr>
              <a:t>.2025, після продовження - до його закінчення);</a:t>
            </a:r>
            <a:endParaRPr lang="en-US" altLang="en-US" sz="2800" noProof="0" dirty="0">
              <a:ln>
                <a:noFill/>
              </a:ln>
              <a:effectLst/>
              <a:uLnTx/>
              <a:uFillTx/>
              <a:sym typeface="+mn-ea"/>
            </a:endParaRPr>
          </a:p>
          <a:p>
            <a:pPr marR="0" lvl="0" algn="l" defTabSz="914400" rtl="0" eaLnBrk="1" fontAlgn="auto" latinLnBrk="0" hangingPunct="1">
              <a:lnSpc>
                <a:spcPct val="100000"/>
              </a:lnSpc>
              <a:spcBef>
                <a:spcPts val="400"/>
              </a:spcBef>
              <a:spcAft>
                <a:spcPts val="0"/>
              </a:spcAft>
              <a:buClrTx/>
              <a:buSzTx/>
              <a:buFont typeface="Arial" panose="020B0604020202020204" pitchFamily="34" charset="0"/>
              <a:defRPr/>
            </a:pPr>
            <a:r>
              <a:rPr lang="en-US" altLang="en-US" sz="2800" noProof="0" dirty="0">
                <a:ln>
                  <a:noFill/>
                </a:ln>
                <a:effectLst/>
                <a:uLnTx/>
                <a:uFillTx/>
                <a:sym typeface="+mn-ea"/>
              </a:rPr>
              <a:t>4) </a:t>
            </a:r>
            <a:r>
              <a:rPr lang="en-US" altLang="en-US" sz="2800" b="1" noProof="0" dirty="0">
                <a:ln>
                  <a:noFill/>
                </a:ln>
                <a:effectLst/>
                <a:uLnTx/>
                <a:uFillTx/>
                <a:sym typeface="+mn-ea"/>
              </a:rPr>
              <a:t>обов</a:t>
            </a:r>
            <a:r>
              <a:rPr lang="en-US" altLang="en-US" sz="2800" noProof="0" dirty="0">
                <a:ln>
                  <a:noFill/>
                </a:ln>
                <a:effectLst/>
                <a:uLnTx/>
                <a:uFillTx/>
                <a:sym typeface="+mn-ea"/>
              </a:rPr>
              <a:t>’</a:t>
            </a:r>
            <a:r>
              <a:rPr lang="en-US" altLang="en-US" sz="2800" b="1" noProof="0" dirty="0">
                <a:ln>
                  <a:noFill/>
                </a:ln>
                <a:effectLst/>
                <a:uLnTx/>
                <a:uFillTx/>
                <a:sym typeface="+mn-ea"/>
              </a:rPr>
              <a:t>язкова відпустка </a:t>
            </a:r>
            <a:r>
              <a:rPr lang="en-US" altLang="en-US" sz="2800" noProof="0" dirty="0">
                <a:ln>
                  <a:noFill/>
                </a:ln>
                <a:effectLst/>
                <a:uLnTx/>
                <a:uFillTx/>
                <a:sym typeface="+mn-ea"/>
              </a:rPr>
              <a:t>працівнику, який виїхав за межі території України або набув статусу внутрішньо переміщеної особи згідно з ч. 4 ст. 12 Закону </a:t>
            </a:r>
            <a:r>
              <a:rPr lang="en-US" altLang="en-US" sz="2800" noProof="0" dirty="0">
                <a:ln>
                  <a:noFill/>
                </a:ln>
                <a:effectLst/>
                <a:uLnTx/>
                <a:uFillTx/>
                <a:sym typeface="+mn-ea"/>
              </a:rPr>
              <a:t>№</a:t>
            </a:r>
            <a:r>
              <a:rPr lang="en-US" altLang="en-US" sz="2800" noProof="0" dirty="0">
                <a:ln>
                  <a:noFill/>
                </a:ln>
                <a:effectLst/>
                <a:uLnTx/>
                <a:uFillTx/>
                <a:sym typeface="+mn-ea"/>
              </a:rPr>
              <a:t> 2136 тривалістю не більше 90 </a:t>
            </a:r>
            <a:r>
              <a:rPr lang="uk-UA" altLang="en-US" sz="2800" noProof="0" dirty="0">
                <a:ln>
                  <a:noFill/>
                </a:ln>
                <a:effectLst/>
                <a:uLnTx/>
                <a:uFillTx/>
                <a:sym typeface="+mn-ea"/>
              </a:rPr>
              <a:t>к.д.</a:t>
            </a:r>
            <a:r>
              <a:rPr lang="en-US" altLang="en-US" sz="2800" noProof="0" dirty="0">
                <a:ln>
                  <a:noFill/>
                </a:ln>
                <a:effectLst/>
                <a:uLnTx/>
                <a:uFillTx/>
                <a:sym typeface="+mn-ea"/>
              </a:rPr>
              <a:t> за весь воєнн</a:t>
            </a:r>
            <a:r>
              <a:rPr lang="uk-UA" altLang="en-US" sz="2800" noProof="0" dirty="0">
                <a:ln>
                  <a:noFill/>
                </a:ln>
                <a:effectLst/>
                <a:uLnTx/>
                <a:uFillTx/>
                <a:sym typeface="+mn-ea"/>
              </a:rPr>
              <a:t>ий</a:t>
            </a:r>
            <a:r>
              <a:rPr lang="en-US" altLang="en-US" sz="2800" noProof="0" dirty="0">
                <a:ln>
                  <a:noFill/>
                </a:ln>
                <a:effectLst/>
                <a:uLnTx/>
                <a:uFillTx/>
                <a:sym typeface="+mn-ea"/>
              </a:rPr>
              <a:t> стан.</a:t>
            </a:r>
            <a:endParaRPr lang="en-US" altLang="en-US" sz="2800" noProof="0" dirty="0">
              <a:ln>
                <a:noFill/>
              </a:ln>
              <a:effectLst/>
              <a:uLnTx/>
              <a:uFillTx/>
              <a:sym typeface="+mn-ea"/>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nvSpPr>
        <p:spPr>
          <a:xfrm>
            <a:off x="353060" y="405130"/>
            <a:ext cx="11485880" cy="906780"/>
          </a:xfrm>
          <a:prstGeom prst="rect">
            <a:avLst/>
          </a:prstGeom>
          <a:noFill/>
          <a:ln w="9525">
            <a:noFill/>
          </a:ln>
        </p:spPr>
        <p:txBody>
          <a:bodyPr vert="horz" wrap="square" lIns="91440" tIns="45720" rIns="91440" bIns="45720" numCol="1" rtlCol="0" anchor="t" anchorCtr="0" compatLnSpc="1">
            <a:noAutofit/>
          </a:bodyPr>
          <a:lstStyle>
            <a:lvl1pPr algn="ctr"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rPr>
              <a:t>5. Відпустки без збереження зарплати: види та правила надання</a:t>
            </a:r>
            <a:endPar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514985" y="1254760"/>
            <a:ext cx="11162030" cy="5106670"/>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uk-UA" altLang="uk-UA" sz="2800" noProof="0" dirty="0">
                <a:ln>
                  <a:noFill/>
                </a:ln>
                <a:effectLst/>
                <a:uLnTx/>
                <a:uFillTx/>
                <a:sym typeface="+mn-ea"/>
              </a:rPr>
              <a:t>Відпускні та компенсація відпустки у розумінні ПКУ та Закону про ЄСВ є складовою зарплати працівника, тому є базою оподаткування:</a:t>
            </a:r>
            <a:endParaRPr lang="uk-UA" altLang="uk-UA" sz="28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uk-UA" altLang="uk-UA" sz="2800" noProof="0" dirty="0">
                <a:ln>
                  <a:noFill/>
                </a:ln>
                <a:effectLst/>
                <a:uLnTx/>
                <a:uFillTx/>
                <a:sym typeface="+mn-ea"/>
              </a:rPr>
              <a:t>ПДФО - 18% </a:t>
            </a:r>
            <a:endParaRPr lang="uk-UA" altLang="uk-UA" sz="28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uk-UA" altLang="uk-UA" sz="2800" noProof="0" dirty="0">
                <a:ln>
                  <a:noFill/>
                </a:ln>
                <a:effectLst/>
                <a:uLnTx/>
                <a:uFillTx/>
                <a:sym typeface="+mn-ea"/>
              </a:rPr>
              <a:t>ВЗ - 5 %</a:t>
            </a:r>
            <a:endParaRPr lang="uk-UA" altLang="uk-UA" sz="28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uk-UA" altLang="uk-UA" sz="2800" noProof="0" dirty="0">
                <a:ln>
                  <a:noFill/>
                </a:ln>
                <a:effectLst/>
                <a:uLnTx/>
                <a:uFillTx/>
                <a:sym typeface="+mn-ea"/>
              </a:rPr>
              <a:t>ЄСВ - 22% або 8,41% для працівника з інвалідністю.</a:t>
            </a:r>
            <a:endParaRPr lang="uk-UA" altLang="uk-UA" sz="28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uk-UA" altLang="uk-UA" sz="2800" noProof="0" dirty="0">
                <a:ln>
                  <a:noFill/>
                </a:ln>
                <a:effectLst/>
                <a:uLnTx/>
                <a:uFillTx/>
                <a:sym typeface="+mn-ea"/>
              </a:rPr>
              <a:t>Якщо компенсацію відпустки буде нараховано </a:t>
            </a:r>
            <a:r>
              <a:rPr lang="uk-UA" altLang="uk-UA" sz="2800" b="1" noProof="0" dirty="0">
                <a:ln>
                  <a:noFill/>
                </a:ln>
                <a:effectLst/>
                <a:uLnTx/>
                <a:uFillTx/>
                <a:sym typeface="+mn-ea"/>
              </a:rPr>
              <a:t>після місяця звільнення</a:t>
            </a:r>
            <a:r>
              <a:rPr lang="uk-UA" altLang="uk-UA" sz="2800" noProof="0" dirty="0">
                <a:ln>
                  <a:noFill/>
                </a:ln>
                <a:effectLst/>
                <a:uLnTx/>
                <a:uFillTx/>
                <a:sym typeface="+mn-ea"/>
              </a:rPr>
              <a:t>, вона не буде базою нарахування ЄСВ, адже роботодавець після звільнення не є страхувальником щодо колишнього працівника.</a:t>
            </a:r>
            <a:endParaRPr lang="uk-UA" altLang="uk-UA" sz="2800" noProof="0" dirty="0">
              <a:ln>
                <a:noFill/>
              </a:ln>
              <a:effectLst/>
              <a:uLnTx/>
              <a:uFillTx/>
              <a:sym typeface="+mn-ea"/>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53060" y="405130"/>
            <a:ext cx="11485880" cy="520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6. </a:t>
            </a:r>
            <a:r>
              <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rPr>
              <a:t>Оподаткування відпусткових і компенсації відпусток та відображення у звітності</a:t>
            </a:r>
            <a:endPar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514985" y="1331595"/>
            <a:ext cx="11162030" cy="5029835"/>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600"/>
              </a:spcBef>
              <a:spcAft>
                <a:spcPts val="0"/>
              </a:spcAft>
              <a:buClrTx/>
              <a:buSzTx/>
              <a:buFont typeface="Arial" panose="020B0604020202020204" pitchFamily="34" charset="0"/>
              <a:defRPr/>
            </a:pPr>
            <a:r>
              <a:rPr lang="uk-UA" altLang="uk-UA" sz="2700" noProof="0" dirty="0">
                <a:ln>
                  <a:noFill/>
                </a:ln>
                <a:effectLst/>
                <a:uLnTx/>
                <a:uFillTx/>
                <a:sym typeface="+mn-ea"/>
              </a:rPr>
              <a:t>При заповненні</a:t>
            </a:r>
            <a:r>
              <a:rPr lang="uk-UA" altLang="uk-UA" sz="2700" b="1" noProof="0" dirty="0">
                <a:ln>
                  <a:noFill/>
                </a:ln>
                <a:effectLst/>
                <a:uLnTx/>
                <a:uFillTx/>
                <a:sym typeface="+mn-ea"/>
              </a:rPr>
              <a:t> Д1 </a:t>
            </a:r>
            <a:r>
              <a:rPr lang="uk-UA" altLang="uk-UA" sz="2700" noProof="0" dirty="0">
                <a:ln>
                  <a:noFill/>
                </a:ln>
                <a:effectLst/>
                <a:uLnTx/>
                <a:uFillTx/>
                <a:sym typeface="+mn-ea"/>
              </a:rPr>
              <a:t>треба враховувати наступне:</a:t>
            </a:r>
            <a:endParaRPr lang="uk-UA" altLang="uk-UA" sz="2700" noProof="0" dirty="0">
              <a:ln>
                <a:noFill/>
              </a:ln>
              <a:effectLst/>
              <a:uLnTx/>
              <a:uFillTx/>
              <a:sym typeface="+mn-ea"/>
            </a:endParaRPr>
          </a:p>
          <a:p>
            <a:pPr marL="457200" marR="0" lvl="0" indent="-457200" algn="l" defTabSz="914400" rtl="0" eaLnBrk="1" fontAlgn="auto" latinLnBrk="0" hangingPunct="1">
              <a:lnSpc>
                <a:spcPct val="100000"/>
              </a:lnSpc>
              <a:spcBef>
                <a:spcPts val="600"/>
              </a:spcBef>
              <a:spcAft>
                <a:spcPts val="0"/>
              </a:spcAft>
              <a:buClrTx/>
              <a:buSzTx/>
              <a:buFont typeface="Arial" panose="020B0604020202020204" pitchFamily="34" charset="0"/>
              <a:buChar char="•"/>
              <a:defRPr/>
            </a:pPr>
            <a:r>
              <a:rPr lang="uk-UA" altLang="uk-UA" sz="2700" noProof="0" dirty="0">
                <a:ln>
                  <a:noFill/>
                </a:ln>
                <a:effectLst/>
                <a:uLnTx/>
                <a:uFillTx/>
                <a:sym typeface="+mn-ea"/>
              </a:rPr>
              <a:t>відпускні виділяються окремим рядком з типом нарахування “10”;</a:t>
            </a:r>
            <a:endParaRPr lang="uk-UA" altLang="uk-UA" sz="2700" noProof="0" dirty="0">
              <a:ln>
                <a:noFill/>
              </a:ln>
              <a:effectLst/>
              <a:uLnTx/>
              <a:uFillTx/>
              <a:sym typeface="+mn-ea"/>
            </a:endParaRPr>
          </a:p>
          <a:p>
            <a:pPr marL="457200" marR="0" lvl="0" indent="-457200" algn="l" defTabSz="914400" rtl="0" eaLnBrk="1" fontAlgn="auto" latinLnBrk="0" hangingPunct="1">
              <a:lnSpc>
                <a:spcPct val="100000"/>
              </a:lnSpc>
              <a:spcBef>
                <a:spcPts val="600"/>
              </a:spcBef>
              <a:spcAft>
                <a:spcPts val="0"/>
              </a:spcAft>
              <a:buClrTx/>
              <a:buSzTx/>
              <a:buFont typeface="Arial" panose="020B0604020202020204" pitchFamily="34" charset="0"/>
              <a:buChar char="•"/>
              <a:defRPr/>
            </a:pPr>
            <a:r>
              <a:rPr lang="uk-UA" altLang="uk-UA" sz="2700" noProof="0" dirty="0">
                <a:ln>
                  <a:noFill/>
                </a:ln>
                <a:effectLst/>
                <a:uLnTx/>
                <a:uFillTx/>
                <a:sym typeface="+mn-ea"/>
              </a:rPr>
              <a:t>компенсація відпустки, нарахована при звільненні або без звільнення є базою нарахування ЄСВ у загальній сумі із зарплатою місяця її нарахування. Окремим типом нарахування не виділяється.</a:t>
            </a:r>
            <a:endParaRPr lang="uk-UA" altLang="uk-UA" sz="2700" noProof="0" dirty="0">
              <a:ln>
                <a:noFill/>
              </a:ln>
              <a:effectLst/>
              <a:uLnTx/>
              <a:uFillTx/>
              <a:sym typeface="+mn-ea"/>
            </a:endParaRPr>
          </a:p>
          <a:p>
            <a:pPr marL="457200" marR="0" lvl="0" indent="-457200" algn="l" defTabSz="914400" rtl="0" eaLnBrk="1" fontAlgn="auto" latinLnBrk="0" hangingPunct="1">
              <a:lnSpc>
                <a:spcPct val="100000"/>
              </a:lnSpc>
              <a:spcBef>
                <a:spcPts val="600"/>
              </a:spcBef>
              <a:spcAft>
                <a:spcPts val="0"/>
              </a:spcAft>
              <a:buClrTx/>
              <a:buSzTx/>
              <a:buFont typeface="Arial" panose="020B0604020202020204" pitchFamily="34" charset="0"/>
              <a:buChar char="•"/>
              <a:defRPr/>
            </a:pPr>
            <a:r>
              <a:rPr lang="uk-UA" altLang="uk-UA" sz="2700" noProof="0" dirty="0">
                <a:ln>
                  <a:noFill/>
                </a:ln>
                <a:effectLst/>
                <a:uLnTx/>
                <a:uFillTx/>
                <a:sym typeface="+mn-ea"/>
              </a:rPr>
              <a:t>“перегуляні” відпускні відображаються у місяці звільнення окремим рядком з типом нарахування “10” з мінусом за відповідний період (можливо, буде привід застосувати тип нарахування “14”, якщо база нарахування через це зменшиться до розміру, меншого за МЗП);</a:t>
            </a:r>
            <a:endParaRPr lang="uk-UA" altLang="uk-UA" sz="2700" noProof="0" dirty="0">
              <a:ln>
                <a:noFill/>
              </a:ln>
              <a:effectLst/>
              <a:uLnTx/>
              <a:uFillTx/>
              <a:sym typeface="+mn-ea"/>
            </a:endParaRPr>
          </a:p>
          <a:p>
            <a:pPr marL="457200" marR="0" lvl="0" indent="-457200" algn="l" defTabSz="914400" rtl="0" eaLnBrk="1" fontAlgn="auto" latinLnBrk="0" hangingPunct="1">
              <a:lnSpc>
                <a:spcPct val="100000"/>
              </a:lnSpc>
              <a:spcBef>
                <a:spcPts val="600"/>
              </a:spcBef>
              <a:spcAft>
                <a:spcPts val="0"/>
              </a:spcAft>
              <a:buClrTx/>
              <a:buSzTx/>
              <a:buFont typeface="Arial" panose="020B0604020202020204" pitchFamily="34" charset="0"/>
              <a:buChar char="•"/>
              <a:defRPr/>
            </a:pPr>
            <a:r>
              <a:rPr lang="uk-UA" altLang="uk-UA" sz="2700" noProof="0" dirty="0">
                <a:ln>
                  <a:noFill/>
                </a:ln>
                <a:effectLst/>
                <a:uLnTx/>
                <a:uFillTx/>
                <a:sym typeface="+mn-ea"/>
              </a:rPr>
              <a:t>компенсація відпустки, нарахована після місяця звільнення не є базою нарахування ЄСВ, тому взагалі в Д1 не відображається.</a:t>
            </a:r>
            <a:endParaRPr lang="uk-UA" altLang="uk-UA" sz="2700" noProof="0" dirty="0">
              <a:ln>
                <a:noFill/>
              </a:ln>
              <a:effectLst/>
              <a:uLnTx/>
              <a:uFillTx/>
              <a:sym typeface="+mn-ea"/>
            </a:endParaRPr>
          </a:p>
          <a:p>
            <a:pPr marR="0" lvl="0" algn="l" defTabSz="914400" rtl="0" eaLnBrk="1" fontAlgn="auto" latinLnBrk="0" hangingPunct="1">
              <a:lnSpc>
                <a:spcPct val="100000"/>
              </a:lnSpc>
              <a:spcBef>
                <a:spcPts val="600"/>
              </a:spcBef>
              <a:spcAft>
                <a:spcPts val="0"/>
              </a:spcAft>
              <a:buClrTx/>
              <a:buSzTx/>
              <a:buFont typeface="Arial" panose="020B0604020202020204" pitchFamily="34" charset="0"/>
              <a:defRPr/>
            </a:pPr>
            <a:r>
              <a:rPr lang="uk-UA" altLang="uk-UA" sz="2700" noProof="0" dirty="0">
                <a:ln>
                  <a:noFill/>
                </a:ln>
                <a:effectLst/>
                <a:uLnTx/>
                <a:uFillTx/>
                <a:sym typeface="+mn-ea"/>
              </a:rPr>
              <a:t>У </a:t>
            </a:r>
            <a:r>
              <a:rPr lang="uk-UA" altLang="uk-UA" sz="2700" b="1" noProof="0" dirty="0">
                <a:ln>
                  <a:noFill/>
                </a:ln>
                <a:effectLst/>
                <a:uLnTx/>
                <a:uFillTx/>
                <a:sym typeface="+mn-ea"/>
              </a:rPr>
              <a:t>Д4</a:t>
            </a:r>
            <a:r>
              <a:rPr lang="uk-UA" altLang="uk-UA" sz="2700" noProof="0" dirty="0">
                <a:ln>
                  <a:noFill/>
                </a:ln>
                <a:effectLst/>
                <a:uLnTx/>
                <a:uFillTx/>
                <a:sym typeface="+mn-ea"/>
              </a:rPr>
              <a:t> відпускні і компенсація із зарплатою в одному рядку - код доходу 101.</a:t>
            </a:r>
            <a:endParaRPr lang="uk-UA" altLang="uk-UA"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endParaRPr lang="uk-UA" altLang="uk-UA" sz="2700" noProof="0" dirty="0">
              <a:ln>
                <a:noFill/>
              </a:ln>
              <a:effectLst/>
              <a:uLnTx/>
              <a:uFillTx/>
              <a:sym typeface="+mn-ea"/>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53060" y="405130"/>
            <a:ext cx="11485880" cy="520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6. </a:t>
            </a:r>
            <a:r>
              <a:rPr lang="en-US" altLang="en-US" sz="3000" b="1" noProof="0" dirty="0">
                <a:ln>
                  <a:noFill/>
                </a:ln>
                <a:effectLst/>
                <a:uLnTx/>
                <a:uFillTx/>
                <a:latin typeface="+mn-lt"/>
                <a:ea typeface="+mn-ea"/>
                <a:cs typeface="+mn-cs"/>
                <a:sym typeface="+mn-ea"/>
              </a:rPr>
              <a:t>Оподаткування відпусткових і компенсації відпусток та відображення у звітності</a:t>
            </a:r>
            <a:endParaRPr kumimoji="0" lang="uk-UA" altLang="uk-UA"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514985" y="994410"/>
            <a:ext cx="11162030" cy="5367020"/>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en-US" altLang="en-US" sz="2700" noProof="0" dirty="0">
                <a:ln>
                  <a:noFill/>
                </a:ln>
                <a:effectLst/>
                <a:uLnTx/>
                <a:uFillTx/>
                <a:sym typeface="+mn-ea"/>
              </a:rPr>
              <a:t>Згідно зі ст. 34 Закону “Про Держбюджет на 2025 рік”  обчислення індексу споживчих цін для індексації грошових доходів населення провадиться наростаючим підсумком, починаючи з січня 2025 року, який приймається за 1 або 100 відсотків. Сума індексації, яка склалась у грудні 2024 року, у січні 2025 року не нараховується.</a:t>
            </a:r>
            <a:endParaRPr lang="en-US"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en-US" altLang="en-US" sz="2700" noProof="0" dirty="0">
                <a:ln>
                  <a:noFill/>
                </a:ln>
                <a:effectLst/>
                <a:uLnTx/>
                <a:uFillTx/>
                <a:sym typeface="+mn-ea"/>
              </a:rPr>
              <a:t>Це означає, що </a:t>
            </a:r>
            <a:r>
              <a:rPr lang="en-US" altLang="en-US" sz="2700" b="1" noProof="0" dirty="0">
                <a:ln>
                  <a:noFill/>
                </a:ln>
                <a:effectLst/>
                <a:uLnTx/>
                <a:uFillTx/>
                <a:sym typeface="+mn-ea"/>
              </a:rPr>
              <a:t>«</a:t>
            </a:r>
            <a:r>
              <a:rPr lang="en-US" altLang="en-US" sz="2700" b="1" noProof="0" dirty="0">
                <a:ln>
                  <a:noFill/>
                </a:ln>
                <a:effectLst/>
                <a:uLnTx/>
                <a:uFillTx/>
                <a:sym typeface="+mn-ea"/>
              </a:rPr>
              <a:t>базовим</a:t>
            </a:r>
            <a:r>
              <a:rPr lang="en-US" altLang="en-US" sz="2700" b="1" noProof="0" dirty="0">
                <a:ln>
                  <a:noFill/>
                </a:ln>
                <a:effectLst/>
                <a:uLnTx/>
                <a:uFillTx/>
                <a:sym typeface="+mn-ea"/>
              </a:rPr>
              <a:t>»</a:t>
            </a:r>
            <a:r>
              <a:rPr lang="en-US" altLang="en-US" sz="2700" b="1" noProof="0" dirty="0">
                <a:ln>
                  <a:noFill/>
                </a:ln>
                <a:effectLst/>
                <a:uLnTx/>
                <a:uFillTx/>
                <a:sym typeface="+mn-ea"/>
              </a:rPr>
              <a:t> місяцем для обчислення індексації для всіх є січень 2025 року</a:t>
            </a:r>
            <a:r>
              <a:rPr lang="en-US" altLang="en-US" sz="2700" noProof="0" dirty="0">
                <a:ln>
                  <a:noFill/>
                </a:ln>
                <a:effectLst/>
                <a:uLnTx/>
                <a:uFillTx/>
                <a:sym typeface="+mn-ea"/>
              </a:rPr>
              <a:t> незалежно від того, коли до цього підвищували оклади працівників.</a:t>
            </a:r>
            <a:endParaRPr lang="en-US"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en-US" altLang="en-US" sz="2700" noProof="0" dirty="0">
                <a:ln>
                  <a:noFill/>
                </a:ln>
                <a:effectLst/>
                <a:uLnTx/>
                <a:uFillTx/>
                <a:sym typeface="+mn-ea"/>
              </a:rPr>
              <a:t>Враховуючи рівень інфляції, який фіксував Держстат, </a:t>
            </a:r>
            <a:r>
              <a:rPr lang="en-US" altLang="en-US" sz="2700" b="1" noProof="0" dirty="0">
                <a:ln>
                  <a:noFill/>
                </a:ln>
                <a:effectLst/>
                <a:uLnTx/>
                <a:uFillTx/>
                <a:sym typeface="+mn-ea"/>
              </a:rPr>
              <a:t>з січня 2025 року по червень 2025 року індексація не виникала</a:t>
            </a:r>
            <a:r>
              <a:rPr lang="en-US" altLang="en-US" sz="2700" noProof="0" dirty="0">
                <a:ln>
                  <a:noFill/>
                </a:ln>
                <a:effectLst/>
                <a:uLnTx/>
                <a:uFillTx/>
                <a:sym typeface="+mn-ea"/>
              </a:rPr>
              <a:t>.</a:t>
            </a:r>
            <a:endParaRPr lang="en-US"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en-US" altLang="en-US" sz="2700" b="1" noProof="0" dirty="0">
                <a:ln>
                  <a:noFill/>
                </a:ln>
                <a:effectLst/>
                <a:uLnTx/>
                <a:uFillTx/>
                <a:sym typeface="+mn-ea"/>
              </a:rPr>
              <a:t>У липні 2025 року </a:t>
            </a:r>
            <a:r>
              <a:rPr lang="uk-UA" altLang="en-US" sz="2700" b="1" noProof="0" dirty="0">
                <a:ln>
                  <a:noFill/>
                </a:ln>
                <a:effectLst/>
                <a:uLnTx/>
                <a:uFillTx/>
                <a:sym typeface="+mn-ea"/>
              </a:rPr>
              <a:t>вперше </a:t>
            </a:r>
            <a:r>
              <a:rPr lang="en-US" altLang="en-US" sz="2700" b="1" noProof="0" dirty="0">
                <a:ln>
                  <a:noFill/>
                </a:ln>
                <a:effectLst/>
                <a:uLnTx/>
                <a:uFillTx/>
                <a:sym typeface="+mn-ea"/>
              </a:rPr>
              <a:t>виникає індексація на суму 133,23 грн</a:t>
            </a:r>
            <a:r>
              <a:rPr lang="uk-UA" altLang="en-US" sz="2700" b="1" noProof="0" dirty="0">
                <a:ln>
                  <a:noFill/>
                </a:ln>
                <a:effectLst/>
                <a:uLnTx/>
                <a:uFillTx/>
                <a:sym typeface="+mn-ea"/>
              </a:rPr>
              <a:t> для базового січня та 105,98 грн для базового лютого 2025 року.</a:t>
            </a:r>
            <a:endParaRPr lang="en-US" altLang="en-US" sz="2700" b="1" noProof="0" dirty="0">
              <a:ln>
                <a:noFill/>
              </a:ln>
              <a:effectLst/>
              <a:uLnTx/>
              <a:uFillTx/>
              <a:sym typeface="+mn-ea"/>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53060" y="405130"/>
            <a:ext cx="11485880" cy="520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rPr>
              <a:t>7. Індексація зарплати вперше у цьому році!</a:t>
            </a:r>
            <a:endPar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514985" y="994410"/>
            <a:ext cx="11309985" cy="5367020"/>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en-US" altLang="en-US" sz="2700" noProof="0" dirty="0">
                <a:ln>
                  <a:noFill/>
                </a:ln>
                <a:effectLst/>
                <a:uLnTx/>
                <a:uFillTx/>
                <a:sym typeface="+mn-ea"/>
              </a:rPr>
              <a:t>Виконавець робіт </a:t>
            </a:r>
            <a:r>
              <a:rPr lang="en-US" altLang="en-US" sz="2700" b="1" noProof="0" dirty="0">
                <a:ln>
                  <a:noFill/>
                </a:ln>
                <a:effectLst/>
                <a:uLnTx/>
                <a:uFillTx/>
                <a:sym typeface="+mn-ea"/>
              </a:rPr>
              <a:t>не є працівником</a:t>
            </a:r>
            <a:r>
              <a:rPr lang="en-US" altLang="en-US" sz="2700" noProof="0" dirty="0">
                <a:ln>
                  <a:noFill/>
                </a:ln>
                <a:effectLst/>
                <a:uLnTx/>
                <a:uFillTx/>
                <a:sym typeface="+mn-ea"/>
              </a:rPr>
              <a:t>, адже з ним не укладаються трудові відносини.</a:t>
            </a:r>
            <a:r>
              <a:rPr lang="uk-UA" altLang="en-US" sz="2700" noProof="0" dirty="0">
                <a:ln>
                  <a:noFill/>
                </a:ln>
                <a:effectLst/>
                <a:uLnTx/>
                <a:uFillTx/>
                <a:sym typeface="+mn-ea"/>
              </a:rPr>
              <a:t> </a:t>
            </a:r>
            <a:r>
              <a:rPr lang="en-US" altLang="en-US" sz="2700" noProof="0" dirty="0">
                <a:ln>
                  <a:noFill/>
                </a:ln>
                <a:effectLst/>
                <a:uLnTx/>
                <a:uFillTx/>
                <a:sym typeface="+mn-ea"/>
              </a:rPr>
              <a:t>З ним укладається </a:t>
            </a:r>
            <a:r>
              <a:rPr lang="en-US" altLang="en-US" sz="2700" b="1" noProof="0" dirty="0">
                <a:ln>
                  <a:noFill/>
                </a:ln>
                <a:effectLst/>
                <a:uLnTx/>
                <a:uFillTx/>
                <a:sym typeface="+mn-ea"/>
              </a:rPr>
              <a:t>цивільно-правовий договір</a:t>
            </a:r>
            <a:r>
              <a:rPr lang="en-US" altLang="en-US" sz="2700" noProof="0" dirty="0">
                <a:ln>
                  <a:noFill/>
                </a:ln>
                <a:effectLst/>
                <a:uLnTx/>
                <a:uFillTx/>
                <a:sym typeface="+mn-ea"/>
              </a:rPr>
              <a:t> про виконання робіт або надання послуг, а також складається </a:t>
            </a:r>
            <a:r>
              <a:rPr lang="en-US" altLang="en-US" sz="2700" b="1" noProof="0" dirty="0">
                <a:ln>
                  <a:noFill/>
                </a:ln>
                <a:effectLst/>
                <a:uLnTx/>
                <a:uFillTx/>
                <a:sym typeface="+mn-ea"/>
              </a:rPr>
              <a:t>акт </a:t>
            </a:r>
            <a:r>
              <a:rPr lang="en-US" altLang="en-US" sz="2700" noProof="0" dirty="0">
                <a:ln>
                  <a:noFill/>
                </a:ln>
                <a:effectLst/>
                <a:uLnTx/>
                <a:uFillTx/>
                <a:sym typeface="+mn-ea"/>
              </a:rPr>
              <a:t>(акти) виконаних робіт чи наданих послуг на повну чи часткову вартість робіт/послуг, на підставі чого поводиться нарахування та виплата винагороди.</a:t>
            </a:r>
            <a:endParaRPr lang="en-US"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en-US" altLang="en-US" sz="2700" b="1" noProof="0" dirty="0">
                <a:ln>
                  <a:noFill/>
                </a:ln>
                <a:effectLst/>
                <a:uLnTx/>
                <a:uFillTx/>
                <a:sym typeface="+mn-ea"/>
              </a:rPr>
              <a:t>Оподатковується </a:t>
            </a:r>
            <a:r>
              <a:rPr lang="en-US" altLang="en-US" sz="2700" noProof="0" dirty="0">
                <a:ln>
                  <a:noFill/>
                </a:ln>
                <a:effectLst/>
                <a:uLnTx/>
                <a:uFillTx/>
                <a:sym typeface="+mn-ea"/>
              </a:rPr>
              <a:t>винагорода ПДФО 18%, ВЗ 5%, які утримуються з неї при виплаті фізичній особі, а за рахунок підприємства нараховується і сплачується ЄСВ 22% від суми винагороди.</a:t>
            </a:r>
            <a:endParaRPr lang="en-US"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en-US" altLang="en-US" sz="2700" b="1" noProof="0" dirty="0">
                <a:ln>
                  <a:noFill/>
                </a:ln>
                <a:effectLst/>
                <a:uLnTx/>
                <a:uFillTx/>
                <a:sym typeface="+mn-ea"/>
              </a:rPr>
              <a:t>Повідомлення </a:t>
            </a:r>
            <a:r>
              <a:rPr lang="en-US" altLang="en-US" sz="2700" noProof="0" dirty="0">
                <a:ln>
                  <a:noFill/>
                </a:ln>
                <a:effectLst/>
                <a:uLnTx/>
                <a:uFillTx/>
                <a:sym typeface="+mn-ea"/>
              </a:rPr>
              <a:t>про прийняття на роботу до ДПС не подається.</a:t>
            </a:r>
            <a:endParaRPr lang="en-US"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en-US" altLang="en-US" sz="2700" noProof="0" dirty="0">
                <a:ln>
                  <a:noFill/>
                </a:ln>
                <a:effectLst/>
                <a:uLnTx/>
                <a:uFillTx/>
                <a:sym typeface="+mn-ea"/>
              </a:rPr>
              <a:t>У </a:t>
            </a:r>
            <a:r>
              <a:rPr lang="en-US" altLang="en-US" sz="2700" b="1" noProof="0" dirty="0">
                <a:ln>
                  <a:noFill/>
                </a:ln>
                <a:effectLst/>
                <a:uLnTx/>
                <a:uFillTx/>
                <a:sym typeface="+mn-ea"/>
              </a:rPr>
              <a:t>об</a:t>
            </a:r>
            <a:r>
              <a:rPr lang="en-US" altLang="en-US" sz="2700" b="1" noProof="0" dirty="0">
                <a:ln>
                  <a:noFill/>
                </a:ln>
                <a:effectLst/>
                <a:uLnTx/>
                <a:uFillTx/>
                <a:sym typeface="+mn-ea"/>
              </a:rPr>
              <a:t>’єднаній звітності </a:t>
            </a:r>
            <a:r>
              <a:rPr lang="en-US" altLang="en-US" sz="2700" noProof="0" dirty="0">
                <a:ln>
                  <a:noFill/>
                </a:ln>
                <a:effectLst/>
                <a:uLnTx/>
                <a:uFillTx/>
                <a:sym typeface="+mn-ea"/>
              </a:rPr>
              <a:t>відображається дата початку і закінчення ЦП-відносин у Д5, винагорода з нарахованим ЄСВ з кодом особи 26 у Д1 та винагорода з утриманими ПДФО та ВЗ з ознакою доходу 102 у Д4.</a:t>
            </a:r>
            <a:endParaRPr lang="en-US" altLang="en-US" sz="2700" noProof="0" dirty="0">
              <a:ln>
                <a:noFill/>
              </a:ln>
              <a:effectLst/>
              <a:uLnTx/>
              <a:uFillTx/>
              <a:sym typeface="+mn-ea"/>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53060" y="405130"/>
            <a:ext cx="11485880" cy="520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rPr>
              <a:t>8. ЦПД: оформлення, облік, оподаткування, звітність, ризики</a:t>
            </a:r>
            <a:endPar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514985" y="994410"/>
            <a:ext cx="11309985" cy="5367020"/>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en-US" altLang="en-US" sz="2700" noProof="0" dirty="0">
                <a:ln>
                  <a:noFill/>
                </a:ln>
                <a:effectLst/>
                <a:uLnTx/>
                <a:uFillTx/>
                <a:sym typeface="+mn-ea"/>
              </a:rPr>
              <a:t>Верховний Суд у постанові від 09.06.2021 у справі </a:t>
            </a:r>
            <a:r>
              <a:rPr lang="en-US" altLang="en-US" sz="2700" noProof="0" dirty="0">
                <a:ln>
                  <a:noFill/>
                </a:ln>
                <a:effectLst/>
                <a:uLnTx/>
                <a:uFillTx/>
                <a:sym typeface="+mn-ea"/>
              </a:rPr>
              <a:t>№</a:t>
            </a:r>
            <a:r>
              <a:rPr lang="en-US" altLang="en-US" sz="2700" noProof="0" dirty="0">
                <a:ln>
                  <a:noFill/>
                </a:ln>
                <a:effectLst/>
                <a:uLnTx/>
                <a:uFillTx/>
                <a:sym typeface="+mn-ea"/>
              </a:rPr>
              <a:t> 420/2174/19 вказав наступні </a:t>
            </a:r>
            <a:r>
              <a:rPr lang="en-US" altLang="en-US" sz="2700" b="1" noProof="0" dirty="0">
                <a:ln>
                  <a:noFill/>
                </a:ln>
                <a:effectLst/>
                <a:uLnTx/>
                <a:uFillTx/>
                <a:sym typeface="+mn-ea"/>
              </a:rPr>
              <a:t>ознаки трудових відносин:</a:t>
            </a:r>
            <a:endParaRPr lang="en-US" altLang="en-US" sz="2700" b="1"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en-US" altLang="en-US" sz="2700" noProof="0" dirty="0">
                <a:ln>
                  <a:noFill/>
                </a:ln>
                <a:effectLst/>
                <a:uLnTx/>
                <a:uFillTx/>
                <a:sym typeface="+mn-ea"/>
              </a:rPr>
              <a:t>- праця юридично несамостійна, протікає в рамках певного підприємства, установи, організації (юридичної особи) або в окремого громадянина (фізичної особи);</a:t>
            </a:r>
            <a:endParaRPr lang="en-US"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en-US" altLang="en-US" sz="2700" noProof="0" dirty="0">
                <a:ln>
                  <a:noFill/>
                </a:ln>
                <a:effectLst/>
                <a:uLnTx/>
                <a:uFillTx/>
                <a:sym typeface="+mn-ea"/>
              </a:rPr>
              <a:t>- особа виконує вказівки і розпорядження роботодавця;</a:t>
            </a:r>
            <a:endParaRPr lang="en-US"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en-US" altLang="en-US" sz="2700" noProof="0" dirty="0">
                <a:ln>
                  <a:noFill/>
                </a:ln>
                <a:effectLst/>
                <a:uLnTx/>
                <a:uFillTx/>
                <a:sym typeface="+mn-ea"/>
              </a:rPr>
              <a:t>- праця має гарантовану оплату;</a:t>
            </a:r>
            <a:endParaRPr lang="en-US"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en-US" altLang="en-US" sz="2700" noProof="0" dirty="0">
                <a:ln>
                  <a:noFill/>
                </a:ln>
                <a:effectLst/>
                <a:uLnTx/>
                <a:uFillTx/>
                <a:sym typeface="+mn-ea"/>
              </a:rPr>
              <a:t>- виконання роботи певного виду (трудової функції);</a:t>
            </a:r>
            <a:endParaRPr lang="en-US"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en-US" altLang="en-US" sz="2700" noProof="0" dirty="0">
                <a:ln>
                  <a:noFill/>
                </a:ln>
                <a:effectLst/>
                <a:uLnTx/>
                <a:uFillTx/>
                <a:sym typeface="+mn-ea"/>
              </a:rPr>
              <a:t>- відносини укладені на невизначений час;</a:t>
            </a:r>
            <a:endParaRPr lang="en-US"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en-US" altLang="en-US" sz="2700" noProof="0" dirty="0">
                <a:ln>
                  <a:noFill/>
                </a:ln>
                <a:effectLst/>
                <a:uLnTx/>
                <a:uFillTx/>
                <a:sym typeface="+mn-ea"/>
              </a:rPr>
              <a:t>- трудова діяльність відбувається, як правило, в складі трудового колективу;</a:t>
            </a:r>
            <a:endParaRPr lang="en-US"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endParaRPr lang="en-US" altLang="en-US" sz="2700" noProof="0" dirty="0">
              <a:ln>
                <a:noFill/>
              </a:ln>
              <a:effectLst/>
              <a:uLnTx/>
              <a:uFillTx/>
              <a:sym typeface="+mn-ea"/>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53060" y="405130"/>
            <a:ext cx="11485880" cy="520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rPr>
              <a:t>8. ЦПД: оформлення, облік, оподаткування, звітність, ризики</a:t>
            </a:r>
            <a:endPar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479425" y="1426210"/>
            <a:ext cx="11162030" cy="4966335"/>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i="0" u="none" strike="noStrike" kern="1200" cap="none" spc="0" normalizeH="0" baseline="0" noProof="0" dirty="0">
                <a:ln>
                  <a:noFill/>
                </a:ln>
                <a:solidFill>
                  <a:schemeClr val="tx1"/>
                </a:solidFill>
                <a:effectLst/>
                <a:uLnTx/>
                <a:uFillTx/>
                <a:latin typeface="+mn-lt"/>
                <a:ea typeface="+mn-ea"/>
                <a:cs typeface="+mn-cs"/>
              </a:rPr>
              <a:t>Щорічна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додаткова</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 відпустка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за роботу із шкідливими і важкими умовами праці</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 тривалістю до 35 календарних днів надається працівникам, зайнятим на роботах, пов'язаних із негативним впливом на здоров'я шкідливих виробничих факторів, за Списком виробництв, цехів, професій і посад, затверджуваним Кабінетом Міністрів України (Постанова КМУ від 17.11.1997 № 1290).</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i="0" u="none" strike="noStrike" kern="1200" cap="none" spc="0" normalizeH="0" baseline="0" noProof="0" dirty="0">
                <a:ln>
                  <a:noFill/>
                </a:ln>
                <a:solidFill>
                  <a:schemeClr val="tx1"/>
                </a:solidFill>
                <a:effectLst/>
                <a:uLnTx/>
                <a:uFillTx/>
                <a:latin typeface="+mn-lt"/>
                <a:ea typeface="+mn-ea"/>
                <a:cs typeface="+mn-cs"/>
              </a:rPr>
              <a:t>Конкретна тривалість такої відпустки встановлюється колективним чи трудовим договором залежно від результатів </a:t>
            </a:r>
            <a:r>
              <a:rPr kumimoji="0" lang="uk-UA" altLang="uk-UA" sz="2700" b="1" u="none" strike="noStrike" kern="1200" cap="none" spc="0" normalizeH="0" baseline="0" noProof="0" dirty="0">
                <a:ln>
                  <a:noFill/>
                </a:ln>
                <a:solidFill>
                  <a:schemeClr val="tx1"/>
                </a:solidFill>
                <a:effectLst/>
                <a:uLnTx/>
                <a:uFillTx/>
                <a:latin typeface="+mn-lt"/>
                <a:ea typeface="+mn-ea"/>
                <a:cs typeface="+mn-cs"/>
              </a:rPr>
              <a:t>атестації </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робочих місць за умовами праці та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часу </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зайнятості працівника в цих умовах.</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63220" y="476250"/>
            <a:ext cx="11485880" cy="90678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1. Оплачувані відпустки та порядок їх надання:</a:t>
            </a:r>
            <a:br>
              <a:rPr kumimoji="0" lang="uk-UA" altLang="uk-UA" sz="3000" b="1" i="0" u="none" strike="noStrike" kern="1200" cap="none" spc="0" normalizeH="0" baseline="0" noProof="0" dirty="0">
                <a:ln>
                  <a:noFill/>
                </a:ln>
                <a:solidFill>
                  <a:schemeClr val="tx1"/>
                </a:solidFill>
                <a:effectLst/>
                <a:uLnTx/>
                <a:uFillTx/>
                <a:latin typeface="+mn-lt"/>
                <a:ea typeface="+mn-ea"/>
                <a:cs typeface="+mn-cs"/>
              </a:rPr>
            </a:br>
            <a:r>
              <a:rPr lang="uk-UA" altLang="uk-UA" sz="3000" b="1" noProof="0" dirty="0">
                <a:ln>
                  <a:noFill/>
                </a:ln>
                <a:effectLst/>
                <a:uLnTx/>
                <a:uFillTx/>
                <a:latin typeface="+mn-lt"/>
                <a:ea typeface="+mn-ea"/>
                <a:cs typeface="+mn-cs"/>
                <a:sym typeface="+mn-ea"/>
              </a:rPr>
              <a:t>щорічні основна і додаткові відпустки</a:t>
            </a:r>
            <a:endParaRPr kumimoji="0" lang="uk-UA" altLang="uk-UA"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514985" y="994410"/>
            <a:ext cx="11309985" cy="5367020"/>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en-US" altLang="en-US" sz="2700" noProof="0" dirty="0">
                <a:ln>
                  <a:noFill/>
                </a:ln>
                <a:effectLst/>
                <a:uLnTx/>
                <a:uFillTx/>
                <a:sym typeface="+mn-ea"/>
              </a:rPr>
              <a:t>- виконання протягом встановленого робочого часу певних норм праці;</a:t>
            </a:r>
            <a:endParaRPr lang="en-US"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en-US" altLang="en-US" sz="2700" noProof="0" dirty="0">
                <a:ln>
                  <a:noFill/>
                </a:ln>
                <a:effectLst/>
                <a:uLnTx/>
                <a:uFillTx/>
                <a:sym typeface="+mn-ea"/>
              </a:rPr>
              <a:t>- встановлення спеціальних умов матеріальної відповідальності;</a:t>
            </a:r>
            <a:endParaRPr lang="en-US"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en-US" altLang="en-US" sz="2700" noProof="0" dirty="0">
                <a:ln>
                  <a:noFill/>
                </a:ln>
                <a:effectLst/>
                <a:uLnTx/>
                <a:uFillTx/>
                <a:sym typeface="+mn-ea"/>
              </a:rPr>
              <a:t>- застосування заходів дисциплінарної відповідальності;</a:t>
            </a:r>
            <a:endParaRPr lang="en-US"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en-US" altLang="en-US" sz="2700" noProof="0" dirty="0">
                <a:ln>
                  <a:noFill/>
                </a:ln>
                <a:effectLst/>
                <a:uLnTx/>
                <a:uFillTx/>
                <a:sym typeface="+mn-ea"/>
              </a:rPr>
              <a:t>- забезпечення роботодавцем соціальних гарантій.</a:t>
            </a:r>
            <a:endParaRPr lang="en-US"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uk-UA" altLang="en-US" sz="2700" noProof="0" dirty="0">
                <a:ln>
                  <a:noFill/>
                </a:ln>
                <a:effectLst/>
                <a:uLnTx/>
                <a:uFillTx/>
                <a:sym typeface="+mn-ea"/>
              </a:rPr>
              <a:t>Якщо</a:t>
            </a:r>
            <a:r>
              <a:rPr lang="en-US" altLang="en-US" sz="2700" noProof="0" dirty="0">
                <a:ln>
                  <a:noFill/>
                </a:ln>
                <a:effectLst/>
                <a:uLnTx/>
                <a:uFillTx/>
                <a:sym typeface="+mn-ea"/>
              </a:rPr>
              <a:t> роботи</a:t>
            </a:r>
            <a:r>
              <a:rPr lang="uk-UA" altLang="en-US" sz="2700" noProof="0" dirty="0">
                <a:ln>
                  <a:noFill/>
                </a:ln>
                <a:effectLst/>
                <a:uLnTx/>
                <a:uFillTx/>
                <a:sym typeface="+mn-ea"/>
              </a:rPr>
              <a:t> за ЦПД</a:t>
            </a:r>
            <a:r>
              <a:rPr lang="en-US" altLang="en-US" sz="2700" noProof="0" dirty="0">
                <a:ln>
                  <a:noFill/>
                </a:ln>
                <a:effectLst/>
                <a:uLnTx/>
                <a:uFillTx/>
                <a:sym typeface="+mn-ea"/>
              </a:rPr>
              <a:t> є постійними (для підприємства), їх не можна фізично виміряти, мають виконуватись за встановленим графіком роботи, з дотриманням норм охорони праці, у тісній взаємодії з працівниками підприємства у підпорядкуванні керівнику</a:t>
            </a:r>
            <a:r>
              <a:rPr lang="uk-UA" altLang="en-US" sz="2700" noProof="0" dirty="0">
                <a:ln>
                  <a:noFill/>
                </a:ln>
                <a:effectLst/>
                <a:uLnTx/>
                <a:uFillTx/>
                <a:sym typeface="+mn-ea"/>
              </a:rPr>
              <a:t> - це не можуть бути роботи за ЦПД</a:t>
            </a:r>
            <a:r>
              <a:rPr lang="en-US" altLang="en-US" sz="2700" noProof="0" dirty="0">
                <a:ln>
                  <a:noFill/>
                </a:ln>
                <a:effectLst/>
                <a:uLnTx/>
                <a:uFillTx/>
                <a:sym typeface="+mn-ea"/>
              </a:rPr>
              <a:t>.</a:t>
            </a:r>
            <a:r>
              <a:rPr lang="uk-UA" altLang="en-US" sz="2700" noProof="0" dirty="0">
                <a:ln>
                  <a:noFill/>
                </a:ln>
                <a:effectLst/>
                <a:uLnTx/>
                <a:uFillTx/>
                <a:sym typeface="+mn-ea"/>
              </a:rPr>
              <a:t> </a:t>
            </a:r>
            <a:r>
              <a:rPr lang="en-US" altLang="en-US" sz="2700" noProof="0" dirty="0">
                <a:ln>
                  <a:noFill/>
                </a:ln>
                <a:effectLst/>
                <a:uLnTx/>
                <a:uFillTx/>
                <a:sym typeface="+mn-ea"/>
              </a:rPr>
              <a:t>Також </a:t>
            </a:r>
            <a:r>
              <a:rPr lang="uk-UA" altLang="en-US" sz="2700" noProof="0" dirty="0">
                <a:ln>
                  <a:noFill/>
                </a:ln>
                <a:effectLst/>
                <a:uLnTx/>
                <a:uFillTx/>
                <a:sym typeface="+mn-ea"/>
              </a:rPr>
              <a:t>якщо </a:t>
            </a:r>
            <a:r>
              <a:rPr lang="en-US" altLang="en-US" sz="2700" noProof="0" dirty="0">
                <a:ln>
                  <a:noFill/>
                </a:ln>
                <a:effectLst/>
                <a:uLnTx/>
                <a:uFillTx/>
                <a:sym typeface="+mn-ea"/>
              </a:rPr>
              <a:t>ці роботи є частиною основної діяльності підприємства, тобто його виробничим процесом, а не обслуговують його. Це все ознаки саме трудових відносин, а не цивільно-правових.</a:t>
            </a:r>
            <a:endParaRPr lang="en-US" altLang="en-US" sz="2700" noProof="0" dirty="0">
              <a:ln>
                <a:noFill/>
              </a:ln>
              <a:effectLst/>
              <a:uLnTx/>
              <a:uFillTx/>
              <a:sym typeface="+mn-ea"/>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53060" y="405130"/>
            <a:ext cx="11485880" cy="520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rPr>
              <a:t>8. ЦПД: оформлення, облік, оподаткування, звітність, ризики</a:t>
            </a:r>
            <a:endPar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514985" y="994410"/>
            <a:ext cx="11309985" cy="5367020"/>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en-US" altLang="en-US" sz="2700" noProof="0" dirty="0">
                <a:ln>
                  <a:noFill/>
                </a:ln>
                <a:effectLst/>
                <a:uLnTx/>
                <a:uFillTx/>
                <a:sym typeface="+mn-ea"/>
              </a:rPr>
              <a:t>Щодо </a:t>
            </a:r>
            <a:r>
              <a:rPr lang="en-US" altLang="en-US" sz="2700" b="1" noProof="0" dirty="0">
                <a:ln>
                  <a:noFill/>
                </a:ln>
                <a:effectLst/>
                <a:uLnTx/>
                <a:uFillTx/>
                <a:sym typeface="+mn-ea"/>
              </a:rPr>
              <a:t>систематичності</a:t>
            </a:r>
            <a:r>
              <a:rPr lang="en-US" altLang="en-US" sz="2700" noProof="0" dirty="0">
                <a:ln>
                  <a:noFill/>
                </a:ln>
                <a:effectLst/>
                <a:uLnTx/>
                <a:uFillTx/>
                <a:sym typeface="+mn-ea"/>
              </a:rPr>
              <a:t>, то тут більша загроза для самої особи, яка виконує роботи за договором, адже ключовим критерієм </a:t>
            </a:r>
            <a:r>
              <a:rPr lang="en-US" altLang="en-US" sz="2700" b="1" noProof="0" dirty="0">
                <a:ln>
                  <a:noFill/>
                </a:ln>
                <a:effectLst/>
                <a:uLnTx/>
                <a:uFillTx/>
                <a:sym typeface="+mn-ea"/>
              </a:rPr>
              <a:t>підприємницької діяльності </a:t>
            </a:r>
            <a:r>
              <a:rPr lang="en-US" altLang="en-US" sz="2700" noProof="0" dirty="0">
                <a:ln>
                  <a:noFill/>
                </a:ln>
                <a:effectLst/>
                <a:uLnTx/>
                <a:uFillTx/>
                <a:sym typeface="+mn-ea"/>
              </a:rPr>
              <a:t>для судів є саме систематичність, визначення якої дає п. 4 Постанови Пленуму ВСУ </a:t>
            </a:r>
            <a:r>
              <a:rPr lang="en-US" altLang="en-US" sz="2700" noProof="0" dirty="0">
                <a:ln>
                  <a:noFill/>
                </a:ln>
                <a:effectLst/>
                <a:uLnTx/>
                <a:uFillTx/>
                <a:sym typeface="+mn-ea"/>
              </a:rPr>
              <a:t>№</a:t>
            </a:r>
            <a:r>
              <a:rPr lang="en-US" altLang="en-US" sz="2700" noProof="0" dirty="0">
                <a:ln>
                  <a:noFill/>
                </a:ln>
                <a:effectLst/>
                <a:uLnTx/>
                <a:uFillTx/>
                <a:sym typeface="+mn-ea"/>
              </a:rPr>
              <a:t>3 від 25.04.2003:</a:t>
            </a:r>
            <a:endParaRPr lang="en-US"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en-US" altLang="en-US" sz="2700" noProof="0" dirty="0">
                <a:ln>
                  <a:noFill/>
                </a:ln>
                <a:effectLst/>
                <a:uLnTx/>
                <a:uFillTx/>
                <a:sym typeface="+mn-ea"/>
              </a:rPr>
              <a:t>Систематичність - це виконання робіт (надання послуг) </a:t>
            </a:r>
            <a:r>
              <a:rPr lang="en-US" altLang="en-US" sz="2700" b="1" noProof="0" dirty="0">
                <a:ln>
                  <a:noFill/>
                </a:ln>
                <a:effectLst/>
                <a:uLnTx/>
                <a:uFillTx/>
                <a:sym typeface="+mn-ea"/>
              </a:rPr>
              <a:t>не менше 3 разів протягом 1 календарного року</a:t>
            </a:r>
            <a:r>
              <a:rPr lang="en-US" altLang="en-US" sz="2700" noProof="0" dirty="0">
                <a:ln>
                  <a:noFill/>
                </a:ln>
                <a:effectLst/>
                <a:uLnTx/>
                <a:uFillTx/>
                <a:sym typeface="+mn-ea"/>
              </a:rPr>
              <a:t>. Тому якщо особа протягом календарного року уклала більше двох договорів ЦПХ, то це вважатиметься здійсненням підприємницької діяльності без реєстрації підприємцем.</a:t>
            </a:r>
            <a:endParaRPr lang="en-US"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en-US" altLang="en-US" sz="2700" noProof="0" dirty="0">
                <a:ln>
                  <a:noFill/>
                </a:ln>
                <a:effectLst/>
                <a:uLnTx/>
                <a:uFillTx/>
                <a:sym typeface="+mn-ea"/>
              </a:rPr>
              <a:t>За таке порушення ст. 164 КпАП передбачає </a:t>
            </a:r>
            <a:r>
              <a:rPr lang="en-US" altLang="en-US" sz="2700" b="1" noProof="0" dirty="0">
                <a:ln>
                  <a:noFill/>
                </a:ln>
                <a:effectLst/>
                <a:uLnTx/>
                <a:uFillTx/>
                <a:sym typeface="+mn-ea"/>
              </a:rPr>
              <a:t>адміністративний штраф </a:t>
            </a:r>
            <a:r>
              <a:rPr lang="en-US" altLang="en-US" sz="2700" noProof="0" dirty="0">
                <a:ln>
                  <a:noFill/>
                </a:ln>
                <a:effectLst/>
                <a:uLnTx/>
                <a:uFillTx/>
                <a:sym typeface="+mn-ea"/>
              </a:rPr>
              <a:t>на таку особу у розмірі 17000 - 34000 грн.</a:t>
            </a:r>
            <a:endParaRPr lang="en-US" altLang="en-US" sz="2700" noProof="0" dirty="0">
              <a:ln>
                <a:noFill/>
              </a:ln>
              <a:effectLst/>
              <a:uLnTx/>
              <a:uFillTx/>
              <a:sym typeface="+mn-ea"/>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53060" y="405130"/>
            <a:ext cx="11485880" cy="520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rPr>
              <a:t>8. ЦПД: оформлення, облік, оподаткування, звітність, ризики</a:t>
            </a:r>
            <a:endPar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514985" y="994410"/>
            <a:ext cx="11309985" cy="5367020"/>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uk-UA" altLang="en-US" sz="2700" noProof="0" dirty="0">
                <a:ln>
                  <a:noFill/>
                </a:ln>
                <a:effectLst/>
                <a:uLnTx/>
                <a:uFillTx/>
                <a:sym typeface="+mn-ea"/>
              </a:rPr>
              <a:t>За п</a:t>
            </a:r>
            <a:r>
              <a:rPr lang="en-US" altLang="en-US" sz="2700" noProof="0" dirty="0">
                <a:ln>
                  <a:noFill/>
                </a:ln>
                <a:effectLst/>
                <a:uLnTx/>
                <a:uFillTx/>
                <a:sym typeface="+mn-ea"/>
              </a:rPr>
              <a:t>риховування трудових відносин</a:t>
            </a:r>
            <a:r>
              <a:rPr lang="uk-UA" altLang="en-US" sz="2700" noProof="0" dirty="0">
                <a:ln>
                  <a:noFill/>
                </a:ln>
                <a:effectLst/>
                <a:uLnTx/>
                <a:uFillTx/>
                <a:sym typeface="+mn-ea"/>
              </a:rPr>
              <a:t> </a:t>
            </a:r>
            <a:r>
              <a:rPr lang="en-US" altLang="en-US" sz="2700" noProof="0" dirty="0">
                <a:ln>
                  <a:noFill/>
                </a:ln>
                <a:effectLst/>
                <a:uLnTx/>
                <a:uFillTx/>
                <a:sym typeface="+mn-ea"/>
              </a:rPr>
              <a:t>передбачена </a:t>
            </a:r>
            <a:r>
              <a:rPr lang="en-US" altLang="en-US" sz="2700" b="1" noProof="0" dirty="0">
                <a:ln>
                  <a:noFill/>
                </a:ln>
                <a:effectLst/>
                <a:uLnTx/>
                <a:uFillTx/>
                <a:sym typeface="+mn-ea"/>
              </a:rPr>
              <a:t>відповідальність</a:t>
            </a:r>
            <a:r>
              <a:rPr lang="en-US" altLang="en-US" sz="2700" noProof="0" dirty="0">
                <a:ln>
                  <a:noFill/>
                </a:ln>
                <a:effectLst/>
                <a:uLnTx/>
                <a:uFillTx/>
                <a:sym typeface="+mn-ea"/>
              </a:rPr>
              <a:t>:</a:t>
            </a:r>
            <a:endParaRPr lang="en-US"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en-US" altLang="en-US" sz="2700" noProof="0" dirty="0">
                <a:ln>
                  <a:noFill/>
                </a:ln>
                <a:effectLst/>
                <a:uLnTx/>
                <a:uFillTx/>
                <a:sym typeface="+mn-ea"/>
              </a:rPr>
              <a:t>- </a:t>
            </a:r>
            <a:r>
              <a:rPr lang="en-US" altLang="en-US" sz="2700" b="1" noProof="0" dirty="0">
                <a:ln>
                  <a:noFill/>
                </a:ln>
                <a:effectLst/>
                <a:uLnTx/>
                <a:uFillTx/>
                <a:sym typeface="+mn-ea"/>
              </a:rPr>
              <a:t>матеріальна </a:t>
            </a:r>
            <a:r>
              <a:rPr lang="en-US" altLang="en-US" sz="2700" noProof="0" dirty="0">
                <a:ln>
                  <a:noFill/>
                </a:ln>
                <a:effectLst/>
                <a:uLnTx/>
                <a:uFillTx/>
                <a:sym typeface="+mn-ea"/>
              </a:rPr>
              <a:t>- згідно зі ст. 265 КЗпП штраф у розмірі 10 МЗП (наразі 80 000 грн) за кожного працівника, проте за перше порушення до юридичних осіб та фізичних осіб - підприємців, які використовують найману працю та є платниками єдиного податку першої - третьої груп, застосовується попередження. При повторному порушенні протягом 2 років - 30 МЗП (наразі 240 000 грн);</a:t>
            </a:r>
            <a:endParaRPr lang="en-US"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en-US" altLang="en-US" sz="2700" noProof="0" dirty="0">
                <a:ln>
                  <a:noFill/>
                </a:ln>
                <a:effectLst/>
                <a:uLnTx/>
                <a:uFillTx/>
                <a:sym typeface="+mn-ea"/>
              </a:rPr>
              <a:t>- </a:t>
            </a:r>
            <a:r>
              <a:rPr lang="en-US" altLang="en-US" sz="2700" b="1" noProof="0" dirty="0">
                <a:ln>
                  <a:noFill/>
                </a:ln>
                <a:effectLst/>
                <a:uLnTx/>
                <a:uFillTx/>
                <a:sym typeface="+mn-ea"/>
              </a:rPr>
              <a:t>адміністративна </a:t>
            </a:r>
            <a:r>
              <a:rPr lang="en-US" altLang="en-US" sz="2700" noProof="0" dirty="0">
                <a:ln>
                  <a:noFill/>
                </a:ln>
                <a:effectLst/>
                <a:uLnTx/>
                <a:uFillTx/>
                <a:sym typeface="+mn-ea"/>
              </a:rPr>
              <a:t>- згідно зі ст. 41 КпАП штраф від 8500 грн до 17 000 грн. Повторне протягом року вчинення порушення - штраф від 17 000 грн до 34 000 грн.</a:t>
            </a:r>
            <a:endParaRPr lang="en-US" altLang="en-US" sz="2700" noProof="0" dirty="0">
              <a:ln>
                <a:noFill/>
              </a:ln>
              <a:effectLst/>
              <a:uLnTx/>
              <a:uFillTx/>
              <a:sym typeface="+mn-ea"/>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53060" y="405130"/>
            <a:ext cx="11485880" cy="520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rPr>
              <a:t>8. ЦПД: оформлення, облік, оподаткування, звітність, ризики</a:t>
            </a:r>
            <a:endPar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514985" y="994410"/>
            <a:ext cx="11309985" cy="5367020"/>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en-US" altLang="en-US" sz="2700" noProof="0" dirty="0">
                <a:ln>
                  <a:noFill/>
                </a:ln>
                <a:effectLst/>
                <a:uLnTx/>
                <a:uFillTx/>
                <a:sym typeface="+mn-ea"/>
              </a:rPr>
              <a:t>Згідно з абз. 7 підпункту 5 пункту 2 розділу III Інструкції </a:t>
            </a:r>
            <a:r>
              <a:rPr lang="en-US" altLang="en-US" sz="2700" noProof="0" dirty="0">
                <a:ln>
                  <a:noFill/>
                </a:ln>
                <a:effectLst/>
                <a:uLnTx/>
                <a:uFillTx/>
                <a:sym typeface="+mn-ea"/>
              </a:rPr>
              <a:t>№</a:t>
            </a:r>
            <a:r>
              <a:rPr lang="en-US" altLang="en-US" sz="2700" noProof="0" dirty="0">
                <a:ln>
                  <a:noFill/>
                </a:ln>
                <a:effectLst/>
                <a:uLnTx/>
                <a:uFillTx/>
                <a:sym typeface="+mn-ea"/>
              </a:rPr>
              <a:t> 449 (</a:t>
            </a:r>
            <a:r>
              <a:rPr lang="uk-UA" altLang="en-US" sz="2700" u="sng" noProof="0" dirty="0">
                <a:ln>
                  <a:noFill/>
                </a:ln>
                <a:effectLst/>
                <a:uLnTx/>
                <a:uFillTx/>
                <a:sym typeface="+mn-ea"/>
              </a:rPr>
              <a:t>норма чинна з 20.06.2025</a:t>
            </a:r>
            <a:r>
              <a:rPr lang="en-US" altLang="en-US" sz="2700" noProof="0" dirty="0">
                <a:ln>
                  <a:noFill/>
                </a:ln>
                <a:effectLst/>
                <a:uLnTx/>
                <a:uFillTx/>
                <a:sym typeface="+mn-ea"/>
              </a:rPr>
              <a:t>) підтвердженням встановлення працівнику інвалідності є </a:t>
            </a:r>
            <a:r>
              <a:rPr lang="en-US" altLang="en-US" sz="2700" u="sng" noProof="0" dirty="0">
                <a:ln>
                  <a:noFill/>
                </a:ln>
                <a:effectLst/>
                <a:uLnTx/>
                <a:uFillTx/>
                <a:sym typeface="+mn-ea"/>
              </a:rPr>
              <a:t>належним чином засвідчений </a:t>
            </a:r>
            <a:r>
              <a:rPr lang="en-US" altLang="en-US" sz="2700" b="1" noProof="0" dirty="0">
                <a:ln>
                  <a:noFill/>
                </a:ln>
                <a:effectLst/>
                <a:uLnTx/>
                <a:uFillTx/>
                <a:sym typeface="+mn-ea"/>
              </a:rPr>
              <a:t>витяг із рішення </a:t>
            </a:r>
            <a:r>
              <a:rPr lang="en-US" altLang="en-US" sz="2700" noProof="0" dirty="0">
                <a:ln>
                  <a:noFill/>
                </a:ln>
                <a:effectLst/>
                <a:uLnTx/>
                <a:uFillTx/>
                <a:sym typeface="+mn-ea"/>
              </a:rPr>
              <a:t>експертної команди з оцінювання повсякденного функціонування особи щодо встановлення інвалідності, отриманий відповідно до постанови Кабінету Міністрів України від 15 листопада 2024 року </a:t>
            </a:r>
            <a:r>
              <a:rPr lang="en-US" altLang="en-US" sz="2700" noProof="0" dirty="0">
                <a:ln>
                  <a:noFill/>
                </a:ln>
                <a:effectLst/>
                <a:uLnTx/>
                <a:uFillTx/>
                <a:sym typeface="+mn-ea"/>
              </a:rPr>
              <a:t>№</a:t>
            </a:r>
            <a:r>
              <a:rPr lang="en-US" altLang="en-US" sz="2700" noProof="0" dirty="0">
                <a:ln>
                  <a:noFill/>
                </a:ln>
                <a:effectLst/>
                <a:uLnTx/>
                <a:uFillTx/>
                <a:sym typeface="+mn-ea"/>
              </a:rPr>
              <a:t> 1338 </a:t>
            </a:r>
            <a:r>
              <a:rPr lang="en-US" altLang="en-US" sz="2700" noProof="0" dirty="0">
                <a:ln>
                  <a:noFill/>
                </a:ln>
                <a:effectLst/>
                <a:uLnTx/>
                <a:uFillTx/>
                <a:sym typeface="+mn-ea"/>
              </a:rPr>
              <a:t>«</a:t>
            </a:r>
            <a:r>
              <a:rPr lang="en-US" altLang="en-US" sz="2700" noProof="0" dirty="0">
                <a:ln>
                  <a:noFill/>
                </a:ln>
                <a:effectLst/>
                <a:uLnTx/>
                <a:uFillTx/>
                <a:sym typeface="+mn-ea"/>
              </a:rPr>
              <a:t>Деякі питання запровадження оцінювання повсякденного функціонування особи</a:t>
            </a:r>
            <a:r>
              <a:rPr lang="en-US" altLang="en-US" sz="2700" noProof="0" dirty="0">
                <a:ln>
                  <a:noFill/>
                </a:ln>
                <a:effectLst/>
                <a:uLnTx/>
                <a:uFillTx/>
                <a:sym typeface="+mn-ea"/>
              </a:rPr>
              <a:t>»</a:t>
            </a:r>
            <a:r>
              <a:rPr lang="en-US" altLang="en-US" sz="2700" noProof="0" dirty="0">
                <a:ln>
                  <a:noFill/>
                </a:ln>
                <a:effectLst/>
                <a:uLnTx/>
                <a:uFillTx/>
                <a:sym typeface="+mn-ea"/>
              </a:rPr>
              <a:t>, або </a:t>
            </a:r>
            <a:r>
              <a:rPr lang="en-US" altLang="en-US" sz="2700" b="1" noProof="0" dirty="0">
                <a:ln>
                  <a:noFill/>
                </a:ln>
                <a:effectLst/>
                <a:uLnTx/>
                <a:uFillTx/>
                <a:sym typeface="+mn-ea"/>
              </a:rPr>
              <a:t>копія довідки до акта </a:t>
            </a:r>
            <a:r>
              <a:rPr lang="en-US" altLang="en-US" sz="2700" noProof="0" dirty="0">
                <a:ln>
                  <a:noFill/>
                </a:ln>
                <a:effectLst/>
                <a:uLnTx/>
                <a:uFillTx/>
                <a:sym typeface="+mn-ea"/>
              </a:rPr>
              <a:t>огляду медико-соціальною експертною комісією про встановлення групи інвалідності, яка видана до 1 січня 2025 року.</a:t>
            </a:r>
            <a:endParaRPr lang="en-US"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en-US" altLang="en-US" sz="2700" b="1" noProof="0" dirty="0">
                <a:ln>
                  <a:noFill/>
                </a:ln>
                <a:effectLst/>
                <a:uLnTx/>
                <a:uFillTx/>
                <a:sym typeface="+mn-ea"/>
              </a:rPr>
              <a:t>Пенсійне посвідчення не дає права на застосування ставки ЄСВ 8,41%</a:t>
            </a:r>
            <a:r>
              <a:rPr lang="uk-UA" altLang="en-US" sz="2700" b="1" noProof="0" dirty="0">
                <a:ln>
                  <a:noFill/>
                </a:ln>
                <a:effectLst/>
                <a:uLnTx/>
                <a:uFillTx/>
                <a:sym typeface="+mn-ea"/>
              </a:rPr>
              <a:t>!</a:t>
            </a:r>
            <a:endParaRPr lang="uk-UA" altLang="en-US" sz="2700" b="1" noProof="0" dirty="0">
              <a:ln>
                <a:noFill/>
              </a:ln>
              <a:effectLst/>
              <a:uLnTx/>
              <a:uFillTx/>
              <a:sym typeface="+mn-ea"/>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53060" y="405130"/>
            <a:ext cx="11485880" cy="520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rPr>
              <a:t>9. І знову про підтвердження інвалідності та ставки ЄСВ 8,41%</a:t>
            </a:r>
            <a:endPar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514985" y="994410"/>
            <a:ext cx="11309985" cy="5367020"/>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en-US" altLang="en-US" sz="2700" noProof="0" dirty="0">
                <a:ln>
                  <a:noFill/>
                </a:ln>
                <a:effectLst/>
                <a:uLnTx/>
                <a:uFillTx/>
                <a:sym typeface="+mn-ea"/>
              </a:rPr>
              <a:t>Згідно з абз. 11 п. 3 Постанови </a:t>
            </a:r>
            <a:r>
              <a:rPr lang="en-US" altLang="en-US" sz="2700" noProof="0" dirty="0">
                <a:ln>
                  <a:noFill/>
                </a:ln>
                <a:effectLst/>
                <a:uLnTx/>
                <a:uFillTx/>
                <a:sym typeface="+mn-ea"/>
              </a:rPr>
              <a:t>№</a:t>
            </a:r>
            <a:r>
              <a:rPr lang="en-US" altLang="en-US" sz="2700" noProof="0" dirty="0">
                <a:ln>
                  <a:noFill/>
                </a:ln>
                <a:effectLst/>
                <a:uLnTx/>
                <a:uFillTx/>
                <a:sym typeface="+mn-ea"/>
              </a:rPr>
              <a:t> 1338 особам з інвалідністю, повторний огляд яких був призначений </a:t>
            </a:r>
            <a:r>
              <a:rPr lang="en-US" altLang="en-US" sz="2700" b="1" noProof="0" dirty="0">
                <a:ln>
                  <a:noFill/>
                </a:ln>
                <a:effectLst/>
                <a:uLnTx/>
                <a:uFillTx/>
                <a:sym typeface="+mn-ea"/>
              </a:rPr>
              <a:t>з 1 січня 2025 р.</a:t>
            </a:r>
            <a:r>
              <a:rPr lang="en-US" altLang="en-US" sz="2700" noProof="0" dirty="0">
                <a:ln>
                  <a:noFill/>
                </a:ln>
                <a:effectLst/>
                <a:uLnTx/>
                <a:uFillTx/>
                <a:sym typeface="+mn-ea"/>
              </a:rPr>
              <a:t>, але які не пройшли його своєчасно, строк інвалідності продовжується до дати прийняття рішення за результатами проведення оцінювання повсякденного функціонування, але не довше ніж </a:t>
            </a:r>
            <a:r>
              <a:rPr lang="en-US" altLang="en-US" sz="2700" b="1" noProof="0" dirty="0">
                <a:ln>
                  <a:noFill/>
                </a:ln>
                <a:effectLst/>
                <a:uLnTx/>
                <a:uFillTx/>
                <a:sym typeface="+mn-ea"/>
              </a:rPr>
              <a:t>до 1 липня 2025 року.</a:t>
            </a:r>
            <a:endParaRPr lang="en-US"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en-US" altLang="en-US" sz="2700" noProof="0" dirty="0">
                <a:ln>
                  <a:noFill/>
                </a:ln>
                <a:effectLst/>
                <a:uLnTx/>
                <a:uFillTx/>
                <a:sym typeface="+mn-ea"/>
              </a:rPr>
              <a:t>Довідки про призначення </a:t>
            </a:r>
            <a:r>
              <a:rPr lang="en-US" altLang="en-US" sz="2700" b="1" noProof="0" dirty="0">
                <a:ln>
                  <a:noFill/>
                </a:ln>
                <a:effectLst/>
                <a:uLnTx/>
                <a:uFillTx/>
                <a:sym typeface="+mn-ea"/>
              </a:rPr>
              <a:t>довічної </a:t>
            </a:r>
            <a:r>
              <a:rPr lang="en-US" altLang="en-US" sz="2700" noProof="0" dirty="0">
                <a:ln>
                  <a:noFill/>
                </a:ln>
                <a:effectLst/>
                <a:uLnTx/>
                <a:uFillTx/>
                <a:sym typeface="+mn-ea"/>
              </a:rPr>
              <a:t>(безтермінової) інвалідності не втрачають своєї сили:</a:t>
            </a:r>
            <a:endParaRPr lang="en-US"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en-US" altLang="en-US" sz="2700" noProof="0" dirty="0">
                <a:ln>
                  <a:noFill/>
                </a:ln>
                <a:effectLst/>
                <a:uLnTx/>
                <a:uFillTx/>
                <a:sym typeface="+mn-ea"/>
              </a:rPr>
              <a:t>"Особи, інвалідність яким встановлена без зазначення строку проведення повторного огляду, проходять оцінювання повсякденного функціонування за власним бажанням (за зверненням опікуна у разі позбавлення особи з інвалідністю дієздатності) або за рішенням суду."</a:t>
            </a:r>
            <a:endParaRPr lang="en-US" altLang="en-US" sz="2700" noProof="0" dirty="0">
              <a:ln>
                <a:noFill/>
              </a:ln>
              <a:effectLst/>
              <a:uLnTx/>
              <a:uFillTx/>
              <a:sym typeface="+mn-ea"/>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53060" y="405130"/>
            <a:ext cx="11485880" cy="520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rPr>
              <a:t>9. І знову про підтвердження інвалідності та ставки ЄСВ 8,41%</a:t>
            </a:r>
            <a:endPar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389890" y="994410"/>
            <a:ext cx="11635740" cy="5367020"/>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en-US" altLang="en-US" sz="2700" noProof="0" dirty="0">
                <a:ln>
                  <a:noFill/>
                </a:ln>
                <a:effectLst/>
                <a:uLnTx/>
                <a:uFillTx/>
                <a:sym typeface="+mn-ea"/>
              </a:rPr>
              <a:t>Закон </a:t>
            </a:r>
            <a:r>
              <a:rPr lang="en-US" altLang="en-US" sz="2700" noProof="0" dirty="0">
                <a:ln>
                  <a:noFill/>
                </a:ln>
                <a:effectLst/>
                <a:uLnTx/>
                <a:uFillTx/>
                <a:sym typeface="+mn-ea"/>
              </a:rPr>
              <a:t>№</a:t>
            </a:r>
            <a:r>
              <a:rPr lang="uk-UA" sz="2700" noProof="0" dirty="0">
                <a:ln>
                  <a:noFill/>
                </a:ln>
                <a:effectLst/>
                <a:uLnTx/>
                <a:uFillTx/>
                <a:sym typeface="+mn-ea"/>
              </a:rPr>
              <a:t> </a:t>
            </a:r>
            <a:r>
              <a:rPr lang="en-US" altLang="en-US" sz="2700" noProof="0" dirty="0">
                <a:ln>
                  <a:noFill/>
                </a:ln>
                <a:effectLst/>
                <a:uLnTx/>
                <a:uFillTx/>
                <a:sym typeface="+mn-ea"/>
              </a:rPr>
              <a:t>4196 передбачає скасування з 28 серпня 2025 року Господарського кодексу України.</a:t>
            </a:r>
            <a:endParaRPr lang="en-US"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uk-UA" altLang="en-US" sz="2700" noProof="0" dirty="0">
                <a:ln>
                  <a:noFill/>
                </a:ln>
                <a:effectLst/>
                <a:uLnTx/>
                <a:uFillTx/>
                <a:sym typeface="+mn-ea"/>
              </a:rPr>
              <a:t>С</a:t>
            </a:r>
            <a:r>
              <a:rPr lang="en-US" altLang="en-US" sz="2700" noProof="0" dirty="0">
                <a:ln>
                  <a:noFill/>
                </a:ln>
                <a:effectLst/>
                <a:uLnTx/>
                <a:uFillTx/>
                <a:sym typeface="+mn-ea"/>
              </a:rPr>
              <a:t>т. 64 ГКУ:</a:t>
            </a:r>
            <a:r>
              <a:rPr lang="uk-UA" altLang="en-US" sz="2700" noProof="0" dirty="0">
                <a:ln>
                  <a:noFill/>
                </a:ln>
                <a:effectLst/>
                <a:uLnTx/>
                <a:uFillTx/>
                <a:sym typeface="+mn-ea"/>
              </a:rPr>
              <a:t> “</a:t>
            </a:r>
            <a:r>
              <a:rPr lang="en-US" altLang="en-US" sz="2700" i="1" noProof="0" dirty="0">
                <a:ln>
                  <a:noFill/>
                </a:ln>
                <a:effectLst/>
                <a:uLnTx/>
                <a:uFillTx/>
                <a:sym typeface="+mn-ea"/>
              </a:rPr>
              <a:t>Підприємство самостійно визначає свою організаційну структуру, встановлює чисельність працівників і штатний розпис.</a:t>
            </a:r>
            <a:r>
              <a:rPr lang="uk-UA" altLang="en-US" sz="2700" noProof="0" dirty="0">
                <a:ln>
                  <a:noFill/>
                </a:ln>
                <a:effectLst/>
                <a:uLnTx/>
                <a:uFillTx/>
                <a:sym typeface="+mn-ea"/>
              </a:rPr>
              <a:t>”</a:t>
            </a:r>
            <a:endParaRPr lang="en-US"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en-US" altLang="en-US" sz="2700" noProof="0" dirty="0">
                <a:ln>
                  <a:noFill/>
                </a:ln>
                <a:effectLst/>
                <a:uLnTx/>
                <a:uFillTx/>
                <a:sym typeface="+mn-ea"/>
              </a:rPr>
              <a:t>Штатний розпис – документ, який встановлює для даного підприємства структуру, штати та посадові оклади працівників. Він містить назви посад, чисельність персоналу і оклади за кожною посадою, а також показник місячного фонду оплати праці, який дозволяє планувати витрати підприємства на оплату праці. з урахуванням необхідності врегулювання та забезпечення прав  працівників  на працю,  захист від незаконного звільнення та оплату праці  затвердження  штатного  розпису  на  підприємстві  є обов'язковим</a:t>
            </a:r>
            <a:r>
              <a:rPr lang="uk-UA" altLang="en-US" sz="2700" noProof="0" dirty="0">
                <a:ln>
                  <a:noFill/>
                </a:ln>
                <a:effectLst/>
                <a:uLnTx/>
                <a:uFillTx/>
                <a:sym typeface="+mn-ea"/>
              </a:rPr>
              <a:t> </a:t>
            </a:r>
            <a:r>
              <a:rPr lang="en-US" altLang="en-US" sz="2700" noProof="0" dirty="0">
                <a:ln>
                  <a:noFill/>
                </a:ln>
                <a:effectLst/>
                <a:uLnTx/>
                <a:uFillTx/>
                <a:sym typeface="+mn-ea"/>
              </a:rPr>
              <a:t>(</a:t>
            </a:r>
            <a:r>
              <a:rPr lang="uk-UA" altLang="en-US" sz="2700" noProof="0" dirty="0">
                <a:ln>
                  <a:noFill/>
                </a:ln>
                <a:effectLst/>
                <a:uLnTx/>
                <a:uFillTx/>
                <a:sym typeface="+mn-ea"/>
              </a:rPr>
              <a:t>Л</a:t>
            </a:r>
            <a:r>
              <a:rPr lang="en-US" altLang="en-US" sz="2700" noProof="0" dirty="0">
                <a:ln>
                  <a:noFill/>
                </a:ln>
                <a:effectLst/>
                <a:uLnTx/>
                <a:uFillTx/>
                <a:sym typeface="+mn-ea"/>
              </a:rPr>
              <a:t>ист Мінпраці вiд 27.06.2007 </a:t>
            </a:r>
            <a:r>
              <a:rPr lang="en-US" altLang="en-US" sz="2700" noProof="0" dirty="0">
                <a:ln>
                  <a:noFill/>
                </a:ln>
                <a:effectLst/>
                <a:uLnTx/>
                <a:uFillTx/>
                <a:sym typeface="+mn-ea"/>
              </a:rPr>
              <a:t>№</a:t>
            </a:r>
            <a:r>
              <a:rPr lang="uk-UA" sz="2700" noProof="0" dirty="0">
                <a:ln>
                  <a:noFill/>
                </a:ln>
                <a:effectLst/>
                <a:uLnTx/>
                <a:uFillTx/>
                <a:sym typeface="+mn-ea"/>
              </a:rPr>
              <a:t> </a:t>
            </a:r>
            <a:r>
              <a:rPr lang="en-US" altLang="en-US" sz="2700" noProof="0" dirty="0">
                <a:ln>
                  <a:noFill/>
                </a:ln>
                <a:effectLst/>
                <a:uLnTx/>
                <a:uFillTx/>
                <a:sym typeface="+mn-ea"/>
              </a:rPr>
              <a:t>162/06/187-07).</a:t>
            </a:r>
            <a:endParaRPr lang="en-US"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endParaRPr lang="en-US" altLang="en-US" sz="2700" noProof="0" dirty="0">
              <a:ln>
                <a:noFill/>
              </a:ln>
              <a:effectLst/>
              <a:uLnTx/>
              <a:uFillTx/>
              <a:sym typeface="+mn-ea"/>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53060" y="405130"/>
            <a:ext cx="11485880" cy="520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rPr>
              <a:t>Штатний розпис з 2</a:t>
            </a:r>
            <a:r>
              <a:rPr kumimoji="0" lang="uk-UA" altLang="en-US" sz="3000" b="1" i="0" u="none" strike="noStrike" kern="1200" cap="none" spc="0" normalizeH="0" baseline="0" noProof="0" dirty="0">
                <a:ln>
                  <a:noFill/>
                </a:ln>
                <a:solidFill>
                  <a:schemeClr val="tx1"/>
                </a:solidFill>
                <a:effectLst/>
                <a:uLnTx/>
                <a:uFillTx/>
                <a:latin typeface="+mn-lt"/>
                <a:ea typeface="+mn-ea"/>
                <a:cs typeface="+mn-cs"/>
                <a:sym typeface="+mn-ea"/>
              </a:rPr>
              <a:t>8</a:t>
            </a:r>
            <a:r>
              <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rPr>
              <a:t>.08.2025 втрачає чинність</a:t>
            </a:r>
            <a:r>
              <a:rPr kumimoji="0" lang="uk-UA" altLang="en-US" sz="3000" b="1" i="0" u="none" strike="noStrike" kern="1200" cap="none" spc="0" normalizeH="0" baseline="0" noProof="0" dirty="0">
                <a:ln>
                  <a:noFill/>
                </a:ln>
                <a:solidFill>
                  <a:schemeClr val="tx1"/>
                </a:solidFill>
                <a:effectLst/>
                <a:uLnTx/>
                <a:uFillTx/>
                <a:latin typeface="+mn-lt"/>
                <a:ea typeface="+mn-ea"/>
                <a:cs typeface="+mn-cs"/>
                <a:sym typeface="+mn-ea"/>
              </a:rPr>
              <a:t>?</a:t>
            </a:r>
            <a:endParaRPr kumimoji="0" lang="uk-UA" altLang="en-US"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389890" y="994410"/>
            <a:ext cx="11635740" cy="5367020"/>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uk-UA" altLang="en-US" sz="2700" noProof="0" dirty="0">
                <a:ln>
                  <a:noFill/>
                </a:ln>
                <a:effectLst/>
                <a:uLnTx/>
                <a:uFillTx/>
                <a:sym typeface="+mn-ea"/>
              </a:rPr>
              <a:t>1. </a:t>
            </a:r>
            <a:r>
              <a:rPr lang="uk-UA" altLang="en-US" sz="2700" b="1" noProof="0" dirty="0">
                <a:ln>
                  <a:noFill/>
                </a:ln>
                <a:effectLst/>
                <a:uLnTx/>
                <a:uFillTx/>
                <a:sym typeface="+mn-ea"/>
              </a:rPr>
              <a:t>Закон 4353</a:t>
            </a:r>
            <a:r>
              <a:rPr lang="uk-UA" altLang="en-US" sz="2700" noProof="0" dirty="0">
                <a:ln>
                  <a:noFill/>
                </a:ln>
                <a:effectLst/>
                <a:uLnTx/>
                <a:uFillTx/>
                <a:sym typeface="+mn-ea"/>
              </a:rPr>
              <a:t> </a:t>
            </a:r>
            <a:r>
              <a:rPr lang="en-US" altLang="en-US" sz="2700" noProof="0" dirty="0">
                <a:ln>
                  <a:noFill/>
                </a:ln>
                <a:effectLst/>
                <a:uLnTx/>
                <a:uFillTx/>
                <a:sym typeface="+mn-ea"/>
              </a:rPr>
              <a:t>Про внесення змін до деяких законодавчих актів України щодо вдосконалення національної системи кваліфікацій відповідно до актуальних потреб ринку праці</a:t>
            </a:r>
            <a:r>
              <a:rPr lang="uk-UA" altLang="en-US" sz="2700" noProof="0" dirty="0">
                <a:ln>
                  <a:noFill/>
                </a:ln>
                <a:effectLst/>
                <a:uLnTx/>
                <a:uFillTx/>
                <a:sym typeface="+mn-ea"/>
              </a:rPr>
              <a:t>: </a:t>
            </a:r>
            <a:r>
              <a:rPr lang="en-US" altLang="en-US" sz="2700" noProof="0" dirty="0">
                <a:ln>
                  <a:noFill/>
                </a:ln>
                <a:effectLst/>
                <a:uLnTx/>
                <a:uFillTx/>
                <a:sym typeface="+mn-ea"/>
              </a:rPr>
              <a:t>https://zakon.rada.gov.ua/laws/show/4353-20#n6</a:t>
            </a:r>
            <a:endParaRPr lang="en-US"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uk-UA" altLang="en-US" sz="2700" noProof="0" dirty="0">
                <a:ln>
                  <a:noFill/>
                </a:ln>
                <a:effectLst/>
                <a:uLnTx/>
                <a:uFillTx/>
                <a:sym typeface="+mn-ea"/>
              </a:rPr>
              <a:t>С</a:t>
            </a:r>
            <a:r>
              <a:rPr lang="en-US" altLang="en-US" sz="2700" noProof="0" dirty="0">
                <a:ln>
                  <a:noFill/>
                </a:ln>
                <a:effectLst/>
                <a:uLnTx/>
                <a:uFillTx/>
                <a:sym typeface="+mn-ea"/>
              </a:rPr>
              <a:t>трок створення Єдиного реєстру кваліфікацій - Класифікатора професій становить </a:t>
            </a:r>
            <a:r>
              <a:rPr lang="en-US" altLang="en-US" sz="2700" b="1" noProof="0" dirty="0">
                <a:ln>
                  <a:noFill/>
                </a:ln>
                <a:effectLst/>
                <a:uLnTx/>
                <a:uFillTx/>
                <a:sym typeface="+mn-ea"/>
              </a:rPr>
              <a:t>один рік</a:t>
            </a:r>
            <a:r>
              <a:rPr lang="en-US" altLang="en-US" sz="2700" noProof="0" dirty="0">
                <a:ln>
                  <a:noFill/>
                </a:ln>
                <a:effectLst/>
                <a:uLnTx/>
                <a:uFillTx/>
                <a:sym typeface="+mn-ea"/>
              </a:rPr>
              <a:t> з дня набрання чинності цим Законом</a:t>
            </a:r>
            <a:r>
              <a:rPr lang="uk-UA" altLang="en-US" sz="2700" noProof="0" dirty="0">
                <a:ln>
                  <a:noFill/>
                </a:ln>
                <a:effectLst/>
                <a:uLnTx/>
                <a:uFillTx/>
                <a:sym typeface="+mn-ea"/>
              </a:rPr>
              <a:t> (02.05.2025).</a:t>
            </a:r>
            <a:endParaRPr lang="en-US"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uk-UA" altLang="en-US" sz="2700" noProof="0" dirty="0">
                <a:ln>
                  <a:noFill/>
                </a:ln>
                <a:effectLst/>
                <a:uLnTx/>
                <a:uFillTx/>
                <a:sym typeface="+mn-ea"/>
              </a:rPr>
              <a:t>2. </a:t>
            </a:r>
            <a:r>
              <a:rPr lang="uk-UA" altLang="en-US" sz="2700" b="1" noProof="0" dirty="0">
                <a:ln>
                  <a:noFill/>
                </a:ln>
                <a:effectLst/>
                <a:uLnTx/>
                <a:uFillTx/>
                <a:sym typeface="+mn-ea"/>
              </a:rPr>
              <a:t>Закон 4339</a:t>
            </a:r>
            <a:r>
              <a:rPr lang="uk-UA" altLang="en-US" sz="2700" noProof="0" dirty="0">
                <a:ln>
                  <a:noFill/>
                </a:ln>
                <a:effectLst/>
                <a:uLnTx/>
                <a:uFillTx/>
                <a:sym typeface="+mn-ea"/>
              </a:rPr>
              <a:t> </a:t>
            </a:r>
            <a:r>
              <a:rPr lang="en-US" altLang="en-US" sz="2700" noProof="0" dirty="0">
                <a:ln>
                  <a:noFill/>
                </a:ln>
                <a:effectLst/>
                <a:uLnTx/>
                <a:uFillTx/>
                <a:sym typeface="+mn-ea"/>
              </a:rPr>
              <a:t>Про внесення змін до Кодексу законів про працю України щодо удосконалення правового регулювання окремих питань надомної та дистанційної роботи</a:t>
            </a:r>
            <a:r>
              <a:rPr lang="uk-UA" altLang="en-US" sz="2700" noProof="0" dirty="0">
                <a:ln>
                  <a:noFill/>
                </a:ln>
                <a:effectLst/>
                <a:uLnTx/>
                <a:uFillTx/>
                <a:sym typeface="+mn-ea"/>
              </a:rPr>
              <a:t>: </a:t>
            </a:r>
            <a:r>
              <a:rPr lang="en-US" altLang="en-US" sz="2700" noProof="0" dirty="0">
                <a:ln>
                  <a:noFill/>
                </a:ln>
                <a:effectLst/>
                <a:uLnTx/>
                <a:uFillTx/>
                <a:sym typeface="+mn-ea"/>
              </a:rPr>
              <a:t>https://zakon.rada.gov.ua/laws/show/4339-20#n2</a:t>
            </a:r>
            <a:endParaRPr lang="en-US"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uk-UA" altLang="en-US" sz="2700" noProof="0" dirty="0">
                <a:ln>
                  <a:noFill/>
                </a:ln>
                <a:effectLst/>
                <a:uLnTx/>
                <a:uFillTx/>
                <a:sym typeface="+mn-ea"/>
              </a:rPr>
              <a:t>Зміни стосуються відряджень дистанційних та надомних працівників, а також можливості виконання працівником надомної чи дистанційної роботи </a:t>
            </a:r>
            <a:r>
              <a:rPr lang="en-US" altLang="en-US" sz="2700" noProof="0" dirty="0">
                <a:ln>
                  <a:noFill/>
                </a:ln>
                <a:effectLst/>
                <a:uLnTx/>
                <a:uFillTx/>
                <a:sym typeface="+mn-ea"/>
              </a:rPr>
              <a:t>у разі навчання його дитини віком до 14 років у закладі загальної середньої освіти за дистанційною формою здобуття освіти</a:t>
            </a:r>
            <a:r>
              <a:rPr lang="uk-UA" altLang="en-US" sz="2700" noProof="0" dirty="0">
                <a:ln>
                  <a:noFill/>
                </a:ln>
                <a:effectLst/>
                <a:uLnTx/>
                <a:uFillTx/>
                <a:sym typeface="+mn-ea"/>
              </a:rPr>
              <a:t>.</a:t>
            </a:r>
            <a:endParaRPr lang="en-US" altLang="en-US" sz="2700" noProof="0" dirty="0">
              <a:ln>
                <a:noFill/>
              </a:ln>
              <a:effectLst/>
              <a:uLnTx/>
              <a:uFillTx/>
              <a:sym typeface="+mn-ea"/>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53060" y="405130"/>
            <a:ext cx="11485880" cy="520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rPr>
              <a:t>Огляд трудових законодавчих змін поточного року</a:t>
            </a:r>
            <a:endPar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389890" y="994410"/>
            <a:ext cx="11635740" cy="5367020"/>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uk-UA" altLang="en-US" sz="2700" noProof="0" dirty="0">
                <a:ln>
                  <a:noFill/>
                </a:ln>
                <a:effectLst/>
                <a:uLnTx/>
                <a:uFillTx/>
                <a:sym typeface="+mn-ea"/>
              </a:rPr>
              <a:t>3.</a:t>
            </a:r>
            <a:r>
              <a:rPr lang="uk-UA" altLang="en-US" sz="2700" b="1" noProof="0" dirty="0">
                <a:ln>
                  <a:noFill/>
                </a:ln>
                <a:effectLst/>
                <a:uLnTx/>
                <a:uFillTx/>
                <a:sym typeface="+mn-ea"/>
              </a:rPr>
              <a:t> Закон 4412 </a:t>
            </a:r>
            <a:r>
              <a:rPr lang="en-US" altLang="en-US" sz="2700" noProof="0" dirty="0">
                <a:ln>
                  <a:noFill/>
                </a:ln>
                <a:effectLst/>
                <a:uLnTx/>
                <a:uFillTx/>
                <a:sym typeface="+mn-ea"/>
              </a:rPr>
              <a:t>Про внесення змін до Закону України "Про організацію трудових відносин в умовах воєнного стану" щодо обміну інформацією та призупинення дії трудового договору</a:t>
            </a:r>
            <a:r>
              <a:rPr lang="uk-UA" altLang="en-US" sz="2700" noProof="0" dirty="0">
                <a:ln>
                  <a:noFill/>
                </a:ln>
                <a:effectLst/>
                <a:uLnTx/>
                <a:uFillTx/>
                <a:sym typeface="+mn-ea"/>
              </a:rPr>
              <a:t>: </a:t>
            </a:r>
            <a:r>
              <a:rPr lang="en-US" altLang="en-US" sz="2700" noProof="0" dirty="0">
                <a:ln>
                  <a:noFill/>
                </a:ln>
                <a:effectLst/>
                <a:uLnTx/>
                <a:uFillTx/>
                <a:sym typeface="+mn-ea"/>
              </a:rPr>
              <a:t>https://zakon.rada.gov.ua/laws/show/4412-20#n2</a:t>
            </a:r>
            <a:endParaRPr lang="en-US"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uk-UA" altLang="en-US" sz="2700" noProof="0" dirty="0">
                <a:ln>
                  <a:noFill/>
                </a:ln>
                <a:effectLst/>
                <a:uLnTx/>
                <a:uFillTx/>
                <a:sym typeface="+mn-ea"/>
              </a:rPr>
              <a:t>Зміни у трудових відносинах на час воєнного стану щодо звільнення за прогул, комунікації роботодавця з працівниками, п</a:t>
            </a:r>
            <a:r>
              <a:rPr lang="en-US" altLang="en-US" sz="2700" noProof="0" dirty="0">
                <a:ln>
                  <a:noFill/>
                </a:ln>
                <a:effectLst/>
                <a:uLnTx/>
                <a:uFillTx/>
                <a:sym typeface="+mn-ea"/>
              </a:rPr>
              <a:t>ризупинення дії трудового договору</a:t>
            </a:r>
            <a:r>
              <a:rPr lang="uk-UA" altLang="en-US" sz="2700" noProof="0" dirty="0">
                <a:ln>
                  <a:noFill/>
                </a:ln>
                <a:effectLst/>
                <a:uLnTx/>
                <a:uFillTx/>
                <a:sym typeface="+mn-ea"/>
              </a:rPr>
              <a:t>.</a:t>
            </a:r>
            <a:endParaRPr lang="uk-UA"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uk-UA" altLang="en-US" sz="2700" noProof="0" dirty="0">
                <a:ln>
                  <a:noFill/>
                </a:ln>
                <a:effectLst/>
                <a:uLnTx/>
                <a:uFillTx/>
                <a:sym typeface="+mn-ea"/>
              </a:rPr>
              <a:t>4. </a:t>
            </a:r>
            <a:r>
              <a:rPr lang="en-US" altLang="en-US" sz="2700" b="1" noProof="0" dirty="0">
                <a:ln>
                  <a:noFill/>
                </a:ln>
                <a:effectLst/>
                <a:uLnTx/>
                <a:uFillTx/>
                <a:sym typeface="+mn-ea"/>
              </a:rPr>
              <a:t>Постанов</a:t>
            </a:r>
            <a:r>
              <a:rPr lang="uk-UA" altLang="en-US" sz="2700" b="1" noProof="0" dirty="0">
                <a:ln>
                  <a:noFill/>
                </a:ln>
                <a:effectLst/>
                <a:uLnTx/>
                <a:uFillTx/>
                <a:sym typeface="+mn-ea"/>
              </a:rPr>
              <a:t>а</a:t>
            </a:r>
            <a:r>
              <a:rPr lang="en-US" altLang="en-US" sz="2700" b="1" noProof="0" dirty="0">
                <a:ln>
                  <a:noFill/>
                </a:ln>
                <a:effectLst/>
                <a:uLnTx/>
                <a:uFillTx/>
                <a:sym typeface="+mn-ea"/>
              </a:rPr>
              <a:t> </a:t>
            </a:r>
            <a:r>
              <a:rPr lang="uk-UA" altLang="en-US" sz="2700" b="1" noProof="0" dirty="0">
                <a:ln>
                  <a:noFill/>
                </a:ln>
                <a:effectLst/>
                <a:uLnTx/>
                <a:uFillTx/>
                <a:sym typeface="+mn-ea"/>
              </a:rPr>
              <a:t>КМУ</a:t>
            </a:r>
            <a:r>
              <a:rPr lang="en-US" altLang="en-US" sz="2700" b="1" noProof="0" dirty="0">
                <a:ln>
                  <a:noFill/>
                </a:ln>
                <a:effectLst/>
                <a:uLnTx/>
                <a:uFillTx/>
                <a:sym typeface="+mn-ea"/>
              </a:rPr>
              <a:t> </a:t>
            </a:r>
            <a:r>
              <a:rPr lang="uk-UA" altLang="en-US" sz="2700" b="1" noProof="0" dirty="0">
                <a:ln>
                  <a:noFill/>
                </a:ln>
                <a:effectLst/>
                <a:uLnTx/>
                <a:uFillTx/>
                <a:sym typeface="+mn-ea"/>
              </a:rPr>
              <a:t>від </a:t>
            </a:r>
            <a:r>
              <a:rPr lang="en-US" altLang="en-US" sz="2700" b="1" noProof="0" dirty="0">
                <a:ln>
                  <a:noFill/>
                </a:ln>
                <a:effectLst/>
                <a:uLnTx/>
                <a:uFillTx/>
                <a:sym typeface="+mn-ea"/>
              </a:rPr>
              <a:t>14.07.2025 </a:t>
            </a:r>
            <a:r>
              <a:rPr lang="" altLang="en-US" sz="2700" b="1" noProof="0" dirty="0">
                <a:ln>
                  <a:noFill/>
                </a:ln>
                <a:effectLst/>
                <a:uLnTx/>
                <a:uFillTx/>
                <a:sym typeface="+mn-ea"/>
              </a:rPr>
              <a:t>№</a:t>
            </a:r>
            <a:r>
              <a:rPr lang="uk-UA" sz="2700" b="1" noProof="0" dirty="0">
                <a:ln>
                  <a:noFill/>
                </a:ln>
                <a:effectLst/>
                <a:uLnTx/>
                <a:uFillTx/>
                <a:sym typeface="+mn-ea"/>
              </a:rPr>
              <a:t> </a:t>
            </a:r>
            <a:r>
              <a:rPr lang="en-US" altLang="en-US" sz="2700" b="1" noProof="0" dirty="0">
                <a:ln>
                  <a:noFill/>
                </a:ln>
                <a:effectLst/>
                <a:uLnTx/>
                <a:uFillTx/>
                <a:sym typeface="+mn-ea"/>
              </a:rPr>
              <a:t>837 </a:t>
            </a:r>
            <a:r>
              <a:rPr lang="" altLang="en-US" sz="2700" noProof="0" dirty="0">
                <a:ln>
                  <a:noFill/>
                </a:ln>
                <a:effectLst/>
                <a:uLnTx/>
                <a:uFillTx/>
                <a:sym typeface="+mn-ea"/>
              </a:rPr>
              <a:t>«</a:t>
            </a:r>
            <a:r>
              <a:rPr lang="en-US" altLang="en-US" sz="2700" noProof="0" dirty="0">
                <a:ln>
                  <a:noFill/>
                </a:ln>
                <a:effectLst/>
                <a:uLnTx/>
                <a:uFillTx/>
                <a:sym typeface="+mn-ea"/>
              </a:rPr>
              <a:t>Про внесення змін щодо загальнообов’язкового державного соціального страхування до деяких постанов Кабінету Міністрів України</a:t>
            </a:r>
            <a:r>
              <a:rPr lang="" altLang="en-US" sz="2700" noProof="0" dirty="0">
                <a:ln>
                  <a:noFill/>
                </a:ln>
                <a:effectLst/>
                <a:uLnTx/>
                <a:uFillTx/>
                <a:sym typeface="+mn-ea"/>
              </a:rPr>
              <a:t>»</a:t>
            </a:r>
            <a:endParaRPr lang=""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uk-UA" altLang="en-US" sz="2700" noProof="0" dirty="0">
                <a:ln>
                  <a:noFill/>
                </a:ln>
                <a:effectLst/>
                <a:uLnTx/>
                <a:uFillTx/>
                <a:sym typeface="+mn-ea"/>
              </a:rPr>
              <a:t>Зміни щодо розрахунку середнього заробітку для оплати лікарняних.</a:t>
            </a:r>
            <a:endParaRPr lang="uk-UA" altLang="en-US" sz="2700" noProof="0" dirty="0">
              <a:ln>
                <a:noFill/>
              </a:ln>
              <a:effectLst/>
              <a:uLnTx/>
              <a:uFillTx/>
              <a:sym typeface="+mn-ea"/>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53060" y="405130"/>
            <a:ext cx="11485880" cy="520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rPr>
              <a:t>Огляд трудових законодавчих змін поточного року</a:t>
            </a:r>
            <a:endPar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389890" y="994410"/>
            <a:ext cx="11635740" cy="5367020"/>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uk-UA" sz="2700" noProof="0" dirty="0">
                <a:ln>
                  <a:noFill/>
                </a:ln>
                <a:effectLst/>
                <a:uLnTx/>
                <a:uFillTx/>
                <a:sym typeface="+mn-ea"/>
              </a:rPr>
              <a:t>5. </a:t>
            </a:r>
            <a:r>
              <a:rPr lang="en-US" altLang="en-US" sz="2700" b="1" noProof="0" dirty="0">
                <a:ln>
                  <a:noFill/>
                </a:ln>
                <a:effectLst/>
                <a:uLnTx/>
                <a:uFillTx/>
                <a:sym typeface="+mn-ea"/>
              </a:rPr>
              <a:t>Проект Закону</a:t>
            </a:r>
            <a:r>
              <a:rPr lang="uk-UA" altLang="en-US" sz="2700" b="1" noProof="0" dirty="0">
                <a:ln>
                  <a:noFill/>
                </a:ln>
                <a:effectLst/>
                <a:uLnTx/>
                <a:uFillTx/>
                <a:sym typeface="+mn-ea"/>
              </a:rPr>
              <a:t> № </a:t>
            </a:r>
            <a:r>
              <a:rPr lang="en-US" altLang="en-US" sz="2700" b="1" noProof="0" dirty="0">
                <a:ln>
                  <a:noFill/>
                </a:ln>
                <a:effectLst/>
                <a:uLnTx/>
                <a:uFillTx/>
                <a:sym typeface="+mn-ea"/>
              </a:rPr>
              <a:t>13157 від 07.04.2025</a:t>
            </a:r>
            <a:r>
              <a:rPr lang="en-US" altLang="en-US" sz="2700" noProof="0" dirty="0">
                <a:ln>
                  <a:noFill/>
                </a:ln>
                <a:effectLst/>
                <a:uLnTx/>
                <a:uFillTx/>
                <a:sym typeface="+mn-ea"/>
              </a:rPr>
              <a:t> про внесення змін до Податкового кодексу України у зв’язку з прийняттям Закону України "Про інтегроване запобігання та контроль промислового забруднення"</a:t>
            </a:r>
            <a:endParaRPr lang="en-US"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uk-UA" altLang="en-US" sz="2700" noProof="0" dirty="0">
                <a:ln>
                  <a:noFill/>
                </a:ln>
                <a:effectLst/>
                <a:uLnTx/>
                <a:uFillTx/>
                <a:sym typeface="+mn-ea"/>
              </a:rPr>
              <a:t>Ф</a:t>
            </a:r>
            <a:r>
              <a:rPr lang="en-US" altLang="en-US" sz="2700" noProof="0" dirty="0">
                <a:ln>
                  <a:noFill/>
                </a:ln>
                <a:effectLst/>
                <a:uLnTx/>
                <a:uFillTx/>
                <a:sym typeface="+mn-ea"/>
              </a:rPr>
              <a:t>ізичні особи - підприємці і особи, що здійснюють незалежну професійну діяльність, будуть зобов’язані подавати податковий розрахунок з ПДФО поквартально, із розбивкою по місяцях звітного кварталу.</a:t>
            </a:r>
            <a:endParaRPr lang="en-US" altLang="en-US" sz="27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uk-UA" altLang="en-US" sz="2700" noProof="0" dirty="0">
                <a:ln>
                  <a:noFill/>
                </a:ln>
                <a:effectLst/>
                <a:uLnTx/>
                <a:uFillTx/>
                <a:sym typeface="+mn-ea"/>
              </a:rPr>
              <a:t>Увага! Проект 13157 законом ще не став! Слідкуємо за новинами.</a:t>
            </a:r>
            <a:endParaRPr lang="uk-UA" altLang="en-US" sz="2700" noProof="0" dirty="0">
              <a:ln>
                <a:noFill/>
              </a:ln>
              <a:effectLst/>
              <a:uLnTx/>
              <a:uFillTx/>
              <a:sym typeface="+mn-ea"/>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53060" y="405130"/>
            <a:ext cx="11485880" cy="520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rPr>
              <a:t>Огляд трудових законодавчих змін поточного року</a:t>
            </a:r>
            <a:endParaRPr kumimoji="0" lang="en-US" altLang="en-US"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479425" y="1426210"/>
            <a:ext cx="11162030" cy="4966335"/>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i="0" u="none" strike="noStrike" kern="1200" cap="none" spc="0" normalizeH="0" baseline="0" noProof="0" dirty="0">
                <a:ln>
                  <a:noFill/>
                </a:ln>
                <a:solidFill>
                  <a:schemeClr val="tx1"/>
                </a:solidFill>
                <a:effectLst/>
                <a:uLnTx/>
                <a:uFillTx/>
                <a:latin typeface="+mn-lt"/>
                <a:ea typeface="+mn-ea"/>
                <a:cs typeface="+mn-cs"/>
              </a:rPr>
              <a:t>Щорічна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додаткова </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відпустка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за особливий характер праці</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 надається:</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i="0" u="none" strike="noStrike" kern="1200" cap="none" spc="0" normalizeH="0" baseline="0" noProof="0" dirty="0">
                <a:ln>
                  <a:noFill/>
                </a:ln>
                <a:solidFill>
                  <a:schemeClr val="tx1"/>
                </a:solidFill>
                <a:effectLst/>
                <a:uLnTx/>
                <a:uFillTx/>
                <a:latin typeface="+mn-lt"/>
                <a:ea typeface="+mn-ea"/>
                <a:cs typeface="+mn-cs"/>
              </a:rPr>
              <a:t>1) окремим категоріям працівників, робота яких пов'язана з підвищеним нервово-емоційним та інтелектуальним навантаженням або виконується в особливих природних географічних і геологічних умовах та умовах підвищеного ризику для здоров'я, - тривалістю до 35 календарних днів за Списком виробництв, робіт, професій і посад, затверджуваним Кабінетом Міністрів України </a:t>
            </a:r>
            <a:r>
              <a:rPr lang="uk-UA" altLang="uk-UA" sz="2700" noProof="0" dirty="0">
                <a:ln>
                  <a:noFill/>
                </a:ln>
                <a:effectLst/>
                <a:uLnTx/>
                <a:uFillTx/>
                <a:sym typeface="+mn-ea"/>
              </a:rPr>
              <a:t>(Постанова КМУ від 17.11.1997 № 1290)</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i="0" u="none" strike="noStrike" kern="1200" cap="none" spc="0" normalizeH="0" baseline="0" noProof="0" dirty="0">
                <a:ln>
                  <a:noFill/>
                </a:ln>
                <a:solidFill>
                  <a:schemeClr val="tx1"/>
                </a:solidFill>
                <a:effectLst/>
                <a:uLnTx/>
                <a:uFillTx/>
                <a:latin typeface="+mn-lt"/>
                <a:ea typeface="+mn-ea"/>
                <a:cs typeface="+mn-cs"/>
              </a:rPr>
              <a:t>2) працівникам з ненормованим робочим днем - тривалістю до 7 календарних днів згідно із списками посад, робіт та професій, визначених колективним договором, угодою.</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63220" y="476250"/>
            <a:ext cx="11485880" cy="90678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1. Оплачувані відпустки та порядок їх надання:</a:t>
            </a:r>
            <a:br>
              <a:rPr kumimoji="0" lang="uk-UA" altLang="uk-UA" sz="3000" b="1" i="0" u="none" strike="noStrike" kern="1200" cap="none" spc="0" normalizeH="0" baseline="0" noProof="0" dirty="0">
                <a:ln>
                  <a:noFill/>
                </a:ln>
                <a:solidFill>
                  <a:schemeClr val="tx1"/>
                </a:solidFill>
                <a:effectLst/>
                <a:uLnTx/>
                <a:uFillTx/>
                <a:latin typeface="+mn-lt"/>
                <a:ea typeface="+mn-ea"/>
                <a:cs typeface="+mn-cs"/>
              </a:rPr>
            </a:br>
            <a:r>
              <a:rPr lang="uk-UA" altLang="uk-UA" sz="3000" b="1" noProof="0" dirty="0">
                <a:ln>
                  <a:noFill/>
                </a:ln>
                <a:effectLst/>
                <a:uLnTx/>
                <a:uFillTx/>
                <a:latin typeface="+mn-lt"/>
                <a:ea typeface="+mn-ea"/>
                <a:cs typeface="+mn-cs"/>
                <a:sym typeface="+mn-ea"/>
              </a:rPr>
              <a:t>щорічні основна і додаткові відпустки</a:t>
            </a:r>
            <a:endParaRPr kumimoji="0" lang="uk-UA" altLang="uk-UA"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479425" y="1426210"/>
            <a:ext cx="11162030" cy="4966335"/>
          </a:xfrm>
        </p:spPr>
        <p:txBody>
          <a:bodyPr vert="horz" wrap="square" lIns="91440" tIns="45720" rIns="91440" bIns="45720" numCol="1" rtlCol="0" anchor="t" anchorCtr="0" compatLnSpc="1">
            <a:noAutofit/>
          </a:bodyPr>
          <a:lstStyle/>
          <a:p>
            <a:pPr marL="88900" algn="l"/>
            <a:endParaRPr lang="uk-UA" altLang="uk-UA" sz="2700" b="1" dirty="0">
              <a:sym typeface="+mn-ea"/>
            </a:endParaRPr>
          </a:p>
          <a:p>
            <a:pPr marL="88900" algn="l"/>
            <a:r>
              <a:rPr lang="uk-UA" altLang="uk-UA" sz="2700" b="1" dirty="0">
                <a:sym typeface="+mn-ea"/>
              </a:rPr>
              <a:t>Загальні</a:t>
            </a:r>
            <a:r>
              <a:rPr lang="uk-UA" altLang="uk-UA" sz="2700" dirty="0">
                <a:sym typeface="+mn-ea"/>
              </a:rPr>
              <a:t> правила розрахунку днів відпусток та  компенсації відпустки:</a:t>
            </a:r>
            <a:endParaRPr lang="uk-UA" altLang="uk-UA" sz="2700" dirty="0"/>
          </a:p>
          <a:p>
            <a:pPr marL="774700" indent="-685800" algn="l">
              <a:buFont typeface="Arial" panose="020B0604020202020204" pitchFamily="34" charset="0"/>
              <a:buChar char="•"/>
            </a:pPr>
            <a:r>
              <a:rPr lang="uk-UA" altLang="uk-UA" sz="2700" dirty="0">
                <a:sym typeface="+mn-ea"/>
              </a:rPr>
              <a:t>для основної щорічної – за періоди, що включаються в стаж роботи, від дати прийняття на роботу;</a:t>
            </a:r>
            <a:endParaRPr lang="uk-UA" altLang="uk-UA" sz="2700" dirty="0"/>
          </a:p>
          <a:p>
            <a:pPr marL="774700" indent="-685800" algn="l">
              <a:buFont typeface="Arial" panose="020B0604020202020204" pitchFamily="34" charset="0"/>
              <a:buChar char="•"/>
            </a:pPr>
            <a:r>
              <a:rPr lang="uk-UA" altLang="uk-UA" sz="2700" dirty="0">
                <a:sym typeface="+mn-ea"/>
              </a:rPr>
              <a:t>для додаткових щорічних – за періоди, що включаються в стаж роботи, у відповідних умовах;</a:t>
            </a:r>
            <a:endParaRPr lang="uk-UA" altLang="uk-UA" sz="2700" dirty="0"/>
          </a:p>
          <a:p>
            <a:pPr marL="774700" indent="-685800" algn="l">
              <a:buFont typeface="Arial" panose="020B0604020202020204" pitchFamily="34" charset="0"/>
              <a:buChar char="•"/>
            </a:pPr>
            <a:r>
              <a:rPr lang="uk-UA" altLang="uk-UA" sz="2700" dirty="0">
                <a:sym typeface="+mn-ea"/>
              </a:rPr>
              <a:t>для інших оплачуваних – за підставою (наявність дітей, статус УБД, навчання, народження чи усиновлення дитини тощо).</a:t>
            </a:r>
            <a:endParaRPr lang="uk-UA" altLang="uk-UA" sz="2700" dirty="0">
              <a:sym typeface="+mn-ea"/>
            </a:endParaRPr>
          </a:p>
          <a:p>
            <a:pPr marL="88900" algn="l">
              <a:buFont typeface="Arial" panose="020B0604020202020204" pitchFamily="34" charset="0"/>
            </a:pP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63220" y="476250"/>
            <a:ext cx="11485880" cy="90678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1. Оплачувані відпустки та порядок їх надання:</a:t>
            </a:r>
            <a:br>
              <a:rPr kumimoji="0" lang="uk-UA" altLang="uk-UA" sz="3000" b="1" i="0" u="none" strike="noStrike" kern="1200" cap="none" spc="0" normalizeH="0" baseline="0" noProof="0" dirty="0">
                <a:ln>
                  <a:noFill/>
                </a:ln>
                <a:solidFill>
                  <a:schemeClr val="tx1"/>
                </a:solidFill>
                <a:effectLst/>
                <a:uLnTx/>
                <a:uFillTx/>
                <a:latin typeface="+mn-lt"/>
                <a:ea typeface="+mn-ea"/>
                <a:cs typeface="+mn-cs"/>
              </a:rPr>
            </a:br>
            <a:r>
              <a:rPr lang="uk-UA" altLang="uk-UA" sz="3000" b="1" noProof="0" dirty="0">
                <a:ln>
                  <a:noFill/>
                </a:ln>
                <a:effectLst/>
                <a:uLnTx/>
                <a:uFillTx/>
                <a:latin typeface="+mn-lt"/>
                <a:ea typeface="+mn-ea"/>
                <a:cs typeface="+mn-cs"/>
                <a:sym typeface="+mn-ea"/>
              </a:rPr>
              <a:t>щорічні основна і додаткові відпустки</a:t>
            </a:r>
            <a:endParaRPr kumimoji="0" lang="uk-UA" altLang="uk-UA"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479425" y="1426210"/>
            <a:ext cx="11162030" cy="4966335"/>
          </a:xfrm>
        </p:spPr>
        <p:txBody>
          <a:bodyPr vert="horz" wrap="square" lIns="91440" tIns="45720" rIns="91440" bIns="45720" numCol="1" rtlCol="0" anchor="t" anchorCtr="0" compatLnSpc="1">
            <a:noAutofit/>
          </a:bodyPr>
          <a:lstStyle/>
          <a:p>
            <a:pPr marL="88900" indent="536575" algn="l">
              <a:buFontTx/>
              <a:buNone/>
            </a:pPr>
            <a:endParaRPr lang="uk-UA" altLang="uk-UA" sz="2700" dirty="0">
              <a:sym typeface="+mn-ea"/>
            </a:endParaRPr>
          </a:p>
          <a:p>
            <a:pPr marL="88900" indent="536575" algn="l">
              <a:buFontTx/>
              <a:buNone/>
            </a:pPr>
            <a:r>
              <a:rPr lang="uk-UA" altLang="uk-UA" sz="2700" dirty="0">
                <a:sym typeface="+mn-ea"/>
              </a:rPr>
              <a:t>До </a:t>
            </a:r>
            <a:r>
              <a:rPr lang="uk-UA" altLang="uk-UA" sz="2700" b="1" dirty="0">
                <a:sym typeface="+mn-ea"/>
              </a:rPr>
              <a:t>стажу роботи</a:t>
            </a:r>
            <a:r>
              <a:rPr lang="uk-UA" altLang="uk-UA" sz="2700" dirty="0">
                <a:sym typeface="+mn-ea"/>
              </a:rPr>
              <a:t>, що дає право на щорічну </a:t>
            </a:r>
            <a:r>
              <a:rPr lang="uk-UA" altLang="uk-UA" sz="2700" b="1" dirty="0">
                <a:sym typeface="+mn-ea"/>
              </a:rPr>
              <a:t>основну</a:t>
            </a:r>
            <a:r>
              <a:rPr lang="uk-UA" altLang="uk-UA" sz="2700" dirty="0">
                <a:sym typeface="+mn-ea"/>
              </a:rPr>
              <a:t> відпустку, зараховуються:</a:t>
            </a:r>
            <a:endParaRPr lang="uk-UA" altLang="uk-UA" sz="2700" dirty="0"/>
          </a:p>
          <a:p>
            <a:pPr marL="660400" indent="-571500" algn="l">
              <a:buFont typeface="Arial" panose="020B0604020202020204" pitchFamily="34" charset="0"/>
              <a:buChar char="•"/>
            </a:pPr>
            <a:r>
              <a:rPr lang="uk-UA" altLang="uk-UA" sz="2700" dirty="0">
                <a:sym typeface="+mn-ea"/>
              </a:rPr>
              <a:t>час фактичної роботи (в тому числі на умовах неповного, скороченого робочого часу, дистанційної, надомної роботи тощо);</a:t>
            </a:r>
            <a:endParaRPr lang="uk-UA" altLang="uk-UA" sz="2700" dirty="0"/>
          </a:p>
          <a:p>
            <a:pPr marL="660400" indent="-571500" algn="l">
              <a:buFont typeface="Arial" panose="020B0604020202020204" pitchFamily="34" charset="0"/>
              <a:buChar char="•"/>
            </a:pPr>
            <a:r>
              <a:rPr lang="uk-UA" altLang="uk-UA" sz="2700" dirty="0">
                <a:sym typeface="+mn-ea"/>
              </a:rPr>
              <a:t>час, коли працівник фактично не працював, але за ним згідно із законодавством зберігалися місце роботи та зарплата повністю або частково (простій, лікарняний, відпустки, відрядження тощо);</a:t>
            </a:r>
            <a:endParaRPr lang="uk-UA" altLang="uk-UA" sz="2700" dirty="0"/>
          </a:p>
          <a:p>
            <a:pPr marL="660400" indent="-571500" algn="l">
              <a:buFont typeface="Arial" panose="020B0604020202020204" pitchFamily="34" charset="0"/>
              <a:buChar char="•"/>
            </a:pPr>
            <a:r>
              <a:rPr lang="uk-UA" altLang="uk-UA" sz="2700" dirty="0">
                <a:sym typeface="+mn-ea"/>
              </a:rPr>
              <a:t>час, коли працівник фактично не працював, але за ним зберігалося місце роботи («обов’язкова» відпустка без збереження згідно зі ст. 25 Закону про відпустки).</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63220" y="476250"/>
            <a:ext cx="11485880" cy="90678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1. Оплачувані відпустки та порядок їх надання:</a:t>
            </a:r>
            <a:br>
              <a:rPr kumimoji="0" lang="uk-UA" altLang="uk-UA" sz="3000" b="1" i="0" u="none" strike="noStrike" kern="1200" cap="none" spc="0" normalizeH="0" baseline="0" noProof="0" dirty="0">
                <a:ln>
                  <a:noFill/>
                </a:ln>
                <a:solidFill>
                  <a:schemeClr val="tx1"/>
                </a:solidFill>
                <a:effectLst/>
                <a:uLnTx/>
                <a:uFillTx/>
                <a:latin typeface="+mn-lt"/>
                <a:ea typeface="+mn-ea"/>
                <a:cs typeface="+mn-cs"/>
              </a:rPr>
            </a:br>
            <a:r>
              <a:rPr lang="uk-UA" altLang="uk-UA" sz="3000" b="1" noProof="0" dirty="0">
                <a:ln>
                  <a:noFill/>
                </a:ln>
                <a:effectLst/>
                <a:uLnTx/>
                <a:uFillTx/>
                <a:latin typeface="+mn-lt"/>
                <a:ea typeface="+mn-ea"/>
                <a:cs typeface="+mn-cs"/>
                <a:sym typeface="+mn-ea"/>
              </a:rPr>
              <a:t>щорічні основна і додаткові відпустки</a:t>
            </a:r>
            <a:endParaRPr kumimoji="0" lang="uk-UA" altLang="uk-UA"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479425" y="1426210"/>
            <a:ext cx="11162030" cy="4966335"/>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i="0" u="none" strike="noStrike" kern="1200" cap="none" spc="0" normalizeH="0" baseline="0" noProof="0" dirty="0">
                <a:ln>
                  <a:noFill/>
                </a:ln>
                <a:solidFill>
                  <a:schemeClr val="tx1"/>
                </a:solidFill>
                <a:effectLst/>
                <a:uLnTx/>
                <a:uFillTx/>
                <a:latin typeface="+mn-lt"/>
                <a:ea typeface="+mn-ea"/>
                <a:cs typeface="+mn-cs"/>
              </a:rPr>
              <a:t>Одному з батьків, які мають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двох або більше дітей віком до 15 років</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 або дитину</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 з інвалідністю</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 або які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усиновили </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дитину, матері (батьку) особи з інвалідністю з дитинства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підгрупи А I групи</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одинокій</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 матері, батьку дитини або особи з інвалідністю з дитинства підгрупи А I групи, який виховує їх без матері (у тому числі у разі тривалого перебування матері в лікувальному закладі), а також особі, яка взяла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під опіку</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 дитину або особу з інвалідністю з дитинства підгрупи А I групи, чи одному із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прийомних </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батьків надається щорічно додаткова оплачувана відпустка тривалістю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10 календарних днів</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 без урахування святкових і неробочих днів.</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kumimoji="0" lang="uk-UA" altLang="uk-UA" sz="2700" i="0" u="none" strike="noStrike" kern="1200" cap="none" spc="0" normalizeH="0" baseline="0" noProof="0" dirty="0">
                <a:ln>
                  <a:noFill/>
                </a:ln>
                <a:solidFill>
                  <a:schemeClr val="tx1"/>
                </a:solidFill>
                <a:effectLst/>
                <a:uLnTx/>
                <a:uFillTx/>
                <a:latin typeface="+mn-lt"/>
                <a:ea typeface="+mn-ea"/>
                <a:cs typeface="+mn-cs"/>
              </a:rPr>
              <a:t>За наявності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декількох </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підстав для надання цієї відпустки її загальна тривалість не може перевищувати </a:t>
            </a:r>
            <a:r>
              <a:rPr kumimoji="0" lang="uk-UA" altLang="uk-UA" sz="2700" b="1" i="0" u="none" strike="noStrike" kern="1200" cap="none" spc="0" normalizeH="0" baseline="0" noProof="0" dirty="0">
                <a:ln>
                  <a:noFill/>
                </a:ln>
                <a:solidFill>
                  <a:schemeClr val="tx1"/>
                </a:solidFill>
                <a:effectLst/>
                <a:uLnTx/>
                <a:uFillTx/>
                <a:latin typeface="+mn-lt"/>
                <a:ea typeface="+mn-ea"/>
                <a:cs typeface="+mn-cs"/>
              </a:rPr>
              <a:t>17 календарних днів</a:t>
            </a:r>
            <a:r>
              <a:rPr kumimoji="0" lang="uk-UA" altLang="uk-UA" sz="2700" i="0" u="none" strike="noStrike" kern="1200" cap="none" spc="0" normalizeH="0" baseline="0" noProof="0" dirty="0">
                <a:ln>
                  <a:noFill/>
                </a:ln>
                <a:solidFill>
                  <a:schemeClr val="tx1"/>
                </a:solidFill>
                <a:effectLst/>
                <a:uLnTx/>
                <a:uFillTx/>
                <a:latin typeface="+mn-lt"/>
                <a:ea typeface="+mn-ea"/>
                <a:cs typeface="+mn-cs"/>
              </a:rPr>
              <a:t>.</a:t>
            </a:r>
            <a:endParaRPr kumimoji="0" lang="uk-UA" altLang="uk-UA" sz="2700" i="0" u="none" strike="noStrike" kern="1200" cap="none" spc="0" normalizeH="0" baseline="0" noProof="0" dirty="0">
              <a:ln>
                <a:noFill/>
              </a:ln>
              <a:solidFill>
                <a:schemeClr val="tx1"/>
              </a:solidFill>
              <a:effectLst/>
              <a:uLnTx/>
              <a:uFillTx/>
              <a:latin typeface="+mn-lt"/>
              <a:ea typeface="+mn-ea"/>
              <a:cs typeface="+mn-cs"/>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363220" y="476250"/>
            <a:ext cx="11485880" cy="90678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1. Оплачувані відпустки та порядок їх надання:</a:t>
            </a:r>
            <a:br>
              <a:rPr kumimoji="0" lang="uk-UA" altLang="uk-UA" sz="3000" b="1" i="0" u="none" strike="noStrike" kern="1200" cap="none" spc="0" normalizeH="0" baseline="0" noProof="0" dirty="0">
                <a:ln>
                  <a:noFill/>
                </a:ln>
                <a:solidFill>
                  <a:schemeClr val="tx1"/>
                </a:solidFill>
                <a:effectLst/>
                <a:uLnTx/>
                <a:uFillTx/>
                <a:latin typeface="+mn-lt"/>
                <a:ea typeface="+mn-ea"/>
                <a:cs typeface="+mn-cs"/>
              </a:rPr>
            </a:br>
            <a:r>
              <a:rPr lang="uk-UA" altLang="uk-UA" sz="3000" b="1" noProof="0" dirty="0">
                <a:ln>
                  <a:noFill/>
                </a:ln>
                <a:effectLst/>
                <a:uLnTx/>
                <a:uFillTx/>
                <a:latin typeface="+mn-lt"/>
                <a:ea typeface="+mn-ea"/>
                <a:cs typeface="+mn-cs"/>
                <a:sym typeface="+mn-ea"/>
              </a:rPr>
              <a:t>додаткова відпустка на дітей</a:t>
            </a:r>
            <a:endParaRPr kumimoji="0" lang="uk-UA" altLang="uk-UA"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Tree>
  </p:cSld>
  <p:clrMapOvr>
    <a:masterClrMapping/>
  </p:clrMapOvr>
</p:sld>
</file>

<file path=ppt/theme/theme1.xml><?xml version="1.0" encoding="utf-8"?>
<a:theme xmlns:a="http://schemas.openxmlformats.org/drawingml/2006/main" name="Оформление по умолчанию">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Оформление по умолчанию">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38673</Words>
  <Application>WPS Presentation</Application>
  <PresentationFormat>Широкоэкранный</PresentationFormat>
  <Paragraphs>548</Paragraphs>
  <Slides>58</Slides>
  <Notes>2</Notes>
  <HiddenSlides>0</HiddenSlides>
  <MMClips>0</MMClips>
  <ScaleCrop>false</ScaleCrop>
  <HeadingPairs>
    <vt:vector size="8" baseType="variant">
      <vt:variant>
        <vt:lpstr>已用的字体</vt:lpstr>
      </vt:variant>
      <vt:variant>
        <vt:i4>8</vt:i4>
      </vt:variant>
      <vt:variant>
        <vt:lpstr>主题</vt:lpstr>
      </vt:variant>
      <vt:variant>
        <vt:i4>2</vt:i4>
      </vt:variant>
      <vt:variant>
        <vt:lpstr>嵌入 OLE 服务器</vt:lpstr>
      </vt:variant>
      <vt:variant>
        <vt:i4>1</vt:i4>
      </vt:variant>
      <vt:variant>
        <vt:lpstr>幻灯片标题</vt:lpstr>
      </vt:variant>
      <vt:variant>
        <vt:i4>58</vt:i4>
      </vt:variant>
    </vt:vector>
  </HeadingPairs>
  <TitlesOfParts>
    <vt:vector size="69" baseType="lpstr">
      <vt:lpstr>Arial</vt:lpstr>
      <vt:lpstr>SimSun</vt:lpstr>
      <vt:lpstr>Wingdings</vt:lpstr>
      <vt:lpstr>Calibri</vt:lpstr>
      <vt:lpstr>Calibri Light</vt:lpstr>
      <vt:lpstr>Microsoft YaHei</vt:lpstr>
      <vt:lpstr>Arial Unicode MS</vt:lpstr>
      <vt:lpstr>Times New Roman</vt:lpstr>
      <vt:lpstr>Оформление по умолчанию</vt:lpstr>
      <vt:lpstr>1_Оформление по умолчанию</vt:lpstr>
      <vt:lpstr>Paint.Picture</vt:lpstr>
      <vt:lpstr> ЗАРПЛАТА та КАДРИ 2025:  відпустки, індексація, відрядження, ВЗ, ЦПД, зарплатна звітність, штатний розпис  10.07.2025  Янко Антон</vt:lpstr>
      <vt:lpstr>1. Оплачувані відпустки та порядок їх надання: щорічні основна і додаткові відпустки</vt:lpstr>
      <vt:lpstr>1. Оплачувані відпустки та порядок їх надання: щорічні основна і додаткові відпустки</vt:lpstr>
      <vt:lpstr>1. Оплачувані відпустки та порядок їх надання: щорічні основна і додаткові відпустки</vt:lpstr>
      <vt:lpstr>1. Оплачувані відпустки та порядок їх надання: щорічні основна і додаткові відпустки</vt:lpstr>
      <vt:lpstr>1. Оплачувані відпустки та порядок їх надання: щорічні основна і додаткові відпустки</vt:lpstr>
      <vt:lpstr>1. Оплачувані відпустки та порядок їх надання: щорічні основна і додаткові відпустки</vt:lpstr>
      <vt:lpstr>1. Оплачувані відпустки та порядок їх надання: щорічні основна і додаткові відпустки</vt:lpstr>
      <vt:lpstr>1. Оплачувані відпустки та порядок їх надання: додаткова відпустка на дітей</vt:lpstr>
      <vt:lpstr>1. Оплачувані відпустки та порядок їх надання: інші оплачувані відпустки</vt:lpstr>
      <vt:lpstr>1. Оплачувані відпустки та порядок їх надання: інші оплачувані відпустки</vt:lpstr>
      <vt:lpstr>1. Оплачувані відпустки та порядок їх надання: інші оплачувані відпустки</vt:lpstr>
      <vt:lpstr>1. Оплачувані відпустки та порядок їх надання: інші оплачувані відпустки</vt:lpstr>
      <vt:lpstr>1. Оплачувані відпустки та порядок їх надання: графік відпусток</vt:lpstr>
      <vt:lpstr>1. Оплачувані відпустки та порядок їх надання: графік відпусток</vt:lpstr>
      <vt:lpstr>PowerPoint 演示文稿</vt:lpstr>
      <vt:lpstr>1. Оплачувані відпустки та порядок їх надання: графік відпусток</vt:lpstr>
      <vt:lpstr>2. Особливості надання оплачуваних відпусток у період воєнного стану з урахуванням Закону № 2136</vt:lpstr>
      <vt:lpstr>2. Особливості надання оплачуваних відпусток у період воєнного стану з урахуванням Закону № 2136</vt:lpstr>
      <vt:lpstr>2. Особливості надання оплачуваних відпусток у період воєнного стану з урахуванням Закону № 2136</vt:lpstr>
      <vt:lpstr>3. Розрахунок середнього заробітку для оплати відпусток: від стандартних правил до складних ситуацій</vt:lpstr>
      <vt:lpstr>3. Розрахунок середнього заробітку для оплати відпусток: від стандартних правил до складних ситуацій</vt:lpstr>
      <vt:lpstr>3. Розрахунок середнього заробітку для оплати відпусток: від стандартних правил до складних ситуацій</vt:lpstr>
      <vt:lpstr>3. Розрахунок середнього заробітку для оплати відпусток: від стандартних правил до складних ситуацій</vt:lpstr>
      <vt:lpstr>3. Розрахунок середнього заробітку для оплати відпусток: від стандартних правил до складних ситуацій</vt:lpstr>
      <vt:lpstr>3. Розрахунок середнього заробітку для оплати відпусток: від стандартних правил до складних ситуацій:</vt:lpstr>
      <vt:lpstr>3. Розрахунок середнього заробітку для оплати відпусток: від стандартних правил до складних ситуацій:</vt:lpstr>
      <vt:lpstr>3. Розрахунок середнього заробітку для оплати відпусток: від стандартних правил до складних ситуацій:</vt:lpstr>
      <vt:lpstr>3. Розрахунок середнього заробітку для оплати відпусток: від стандартних правил до складних ситуацій: місячні премії</vt:lpstr>
      <vt:lpstr>3. Розрахунок середнього заробітку для оплати відпусток: від стандартних правил до складних ситуацій:</vt:lpstr>
      <vt:lpstr>3. Розрахунок середнього заробітку для оплати відпусток: від стандартних правил до складних ситуацій: квартальні та річні премії</vt:lpstr>
      <vt:lpstr>3. Розрахунок середнього заробітку для оплати відпусток: від стандартних правил до складних ситуацій:</vt:lpstr>
      <vt:lpstr>3. Розрахунок середнього заробітку для оплати відпусток: від стандартних правил до складних ситуацій: відпустку перевикористано</vt:lpstr>
      <vt:lpstr>3. Розрахунок середнього заробітку для оплати відпусток: від стандартних правил до складних ситуацій: відпустку перевикористано</vt:lpstr>
      <vt:lpstr>3. Розрахунок середнього заробітку для оплати відпусток: від стандартних правил до складних ситуацій</vt:lpstr>
      <vt:lpstr>3. Розрахунок середнього заробітку для оплати відпусток: від стандартних правил до складних ситуацій</vt:lpstr>
      <vt:lpstr>3. Розрахунок оплати відпусток: довідник</vt:lpstr>
      <vt:lpstr>4. Компенсуємо відпустки при звільненні і без звільнення під час війни: які відпустки компенсуються, а які тільки «відгулюються»?</vt:lpstr>
      <vt:lpstr>4. Компенсація відпустки:  відпустки до і після 1 січня 2024 року: кількість днів і оплату рахуємо окремо</vt:lpstr>
      <vt:lpstr>4. Компенсація відпустки: відпустки до і після 1 січня 2024 року: кількість днів і оплату рахуємо окремо</vt:lpstr>
      <vt:lpstr>4. Компенсація відпустки: відпустки до і після 1 січня 2024 року: кількість днів і оплату рахуємо окремо</vt:lpstr>
      <vt:lpstr>4. Компенсація відпусток без звільнення: кому і які відпустки можна «забрати грошима»?</vt:lpstr>
      <vt:lpstr>PowerPoint 演示文稿</vt:lpstr>
      <vt:lpstr>PowerPoint 演示文稿</vt:lpstr>
      <vt:lpstr>6. Оподаткування відпусткових і компенсації відпусток та відображення у звітності</vt:lpstr>
      <vt:lpstr>6. Оподаткування відпусткових і компенсації відпусток та відображення у звітності</vt:lpstr>
      <vt:lpstr>7. Індексація зарплати вперше у цьому році!</vt:lpstr>
      <vt:lpstr>8. ЦПД: оформлення, облік, оподаткування, звітність, ризики</vt:lpstr>
      <vt:lpstr>8. ЦПД: оформлення, облік, оподаткування, звітність, ризики</vt:lpstr>
      <vt:lpstr>8. ЦПД: оформлення, облік, оподаткування, звітність, ризики</vt:lpstr>
      <vt:lpstr>8. ЦПД: оформлення, облік, оподаткування, звітність, ризики</vt:lpstr>
      <vt:lpstr>8. ЦПД: оформлення, облік, оподаткування, звітність, ризики</vt:lpstr>
      <vt:lpstr>9. І знову про підтвердження інвалідності та ставки ЄСВ 8,41%</vt:lpstr>
      <vt:lpstr>9. І знову про підтвердження інвалідності та ставки ЄСВ 8,41%</vt:lpstr>
      <vt:lpstr>11. Штатний розпис з 28.08.2025 втрачає чинність?</vt:lpstr>
      <vt:lpstr>13. Огляд трудових законодавчих змін поточного року</vt:lpstr>
      <vt:lpstr>13. Огляд трудових законодавчих змін поточного року</vt:lpstr>
      <vt:lpstr>Огляд трудових законодавчих змін поточного року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Перегляд штатного розпису: коли це потрібно та чи є обов’язок перезатвердження на 1 січня кожного року? </dc:title>
  <dc:creator>Yanko_Notebook</dc:creator>
  <cp:lastModifiedBy>Dell</cp:lastModifiedBy>
  <cp:revision>96</cp:revision>
  <dcterms:created xsi:type="dcterms:W3CDTF">2023-11-21T12:34:00Z</dcterms:created>
  <dcterms:modified xsi:type="dcterms:W3CDTF">2025-07-21T14:25:21Z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DEB1C2569820482FB46FE6C8991EE35D</vt:lpwstr>
  </property>
  <property fmtid="{D5CDD505-2E9C-101B-9397-08002B2CF9AE}" pid="3" name="KSOProductBuildVer">
    <vt:lpwstr>1033-12.2.0.21936</vt:lpwstr>
  </property>
</Properties>
</file>