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A0770-3805-5AB7-2F23-574A12CF4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9C8F58-ACA2-DBCB-8A44-73E525C28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8614F-0AA7-4550-8568-1249A3DE84C3}" type="datetimeFigureOut">
              <a:rPr lang="uk-UA" smtClean="0"/>
              <a:t>30.06.2025</a:t>
            </a:fld>
            <a:endParaRPr lang="uk-U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19B111-A9D2-A4C1-0132-B684E9BDD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1A752A-08E2-DC7C-A2B2-61BF925D6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125FA-9E08-490C-9F5B-3DEF64D73C3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5345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2793D0-F5ED-4FE1-513E-E2E77CC29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F448BB-79EE-D8C3-724F-960ADBB684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D2875B-3624-3811-F84A-1573BC93E3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68614F-0AA7-4550-8568-1249A3DE84C3}" type="datetimeFigureOut">
              <a:rPr lang="uk-UA" smtClean="0"/>
              <a:t>30.06.2025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CFBA5A-FFF5-C1EA-2A93-EE9BD87A85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847613-A691-2815-AB2B-CDEDDB8EF5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EB125FA-9E08-490C-9F5B-3DEF64D73C3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7779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1AC968B-E4F3-08F3-9321-808ED253D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3EF8D3-37B7-69EA-7B9F-4B4FE19663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005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BB5868B-A0DB-18B1-421B-3607AF592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Новий Перелік від 27 грудня 2017 р. № 1045 </a:t>
            </a:r>
            <a:endParaRPr lang="ru-RU" sz="2400" b="1" dirty="0">
              <a:solidFill>
                <a:srgbClr val="C00000"/>
              </a:solidFill>
              <a:latin typeface="Mont Bold" panose="000007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D5595E-C4B8-6CEA-F336-D0EF3FAF146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80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E48C3A5-3082-13B9-F2C8-4465139B7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Новий Перелік від 27 грудня 2017 р. № 1045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AC18B7-8701-3FFF-FDF3-86808F8A49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134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0E7084-F5EB-104A-37D9-CFA6EECF0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496129-FC9F-CD6E-9CEB-136AD7F95E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751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E1E8619-9F5A-7A37-B75D-B50BE56B0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Перелік ОПФ від 4 липня 2017 р. № 480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5EDA63-43D5-54DD-8E34-64189F03EE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06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133D74D-F4A9-4382-0F2E-BEC04CCAB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>
                <a:cs typeface="Arial" panose="020B0604020202020204" pitchFamily="34" charset="0"/>
              </a:rPr>
              <a:t>Відповідальність</a:t>
            </a:r>
            <a:br>
              <a:rPr lang="ru-RU" sz="2800" b="1">
                <a:cs typeface="Arial" panose="020B0604020202020204" pitchFamily="34" charset="0"/>
              </a:rPr>
            </a:br>
            <a:r>
              <a:rPr lang="ru-RU" sz="2800" b="1">
                <a:cs typeface="Arial" panose="020B0604020202020204" pitchFamily="34" charset="0"/>
              </a:rPr>
              <a:t> зміни 2025  </a:t>
            </a:r>
            <a:endParaRPr lang="ru-RU" sz="2800" b="1" dirty="0"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F8D269-B966-BCF6-8A11-C91E569AF9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987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0A51D0A-3AE4-CA07-1DE3-E599F0BB1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>
                <a:cs typeface="Arial" panose="020B0604020202020204" pitchFamily="34" charset="0"/>
              </a:rPr>
              <a:t>Відповідальність</a:t>
            </a:r>
            <a:br>
              <a:rPr lang="ru-RU" sz="2800" b="1">
                <a:cs typeface="Arial" panose="020B0604020202020204" pitchFamily="34" charset="0"/>
              </a:rPr>
            </a:br>
            <a:r>
              <a:rPr lang="ru-RU" sz="2800" b="1">
                <a:cs typeface="Arial" panose="020B0604020202020204" pitchFamily="34" charset="0"/>
              </a:rPr>
              <a:t>зміни 2025  </a:t>
            </a:r>
            <a:endParaRPr lang="ru-RU" sz="2800" b="1" dirty="0"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7A214-265F-2211-4A2D-AC48CDD5F5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427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9907014-DFF5-C26B-6327-BF1ABD2A7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>
                <a:cs typeface="Arial" panose="020B0604020202020204" pitchFamily="34" charset="0"/>
              </a:rPr>
              <a:t>Відповідальність</a:t>
            </a:r>
            <a:br>
              <a:rPr lang="ru-RU" sz="2800" b="1">
                <a:cs typeface="Arial" panose="020B0604020202020204" pitchFamily="34" charset="0"/>
              </a:rPr>
            </a:br>
            <a:r>
              <a:rPr lang="ru-RU" sz="2800" b="1">
                <a:cs typeface="Arial" panose="020B0604020202020204" pitchFamily="34" charset="0"/>
              </a:rPr>
              <a:t>зміни 2025  </a:t>
            </a:r>
            <a:endParaRPr lang="ru-RU" sz="2800" b="1" dirty="0"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4FAF21-6B37-D4E6-94B1-BF2B790CA8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885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8BD0752-557A-A124-F664-37F0F0249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>
                <a:cs typeface="Arial" panose="020B0604020202020204" pitchFamily="34" charset="0"/>
              </a:rPr>
              <a:t>           Звітність  у сфері трансфертного ціноутворення</a:t>
            </a:r>
            <a:endParaRPr lang="ru-RU" sz="2800" b="1" dirty="0"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D624BB-95ED-534E-BFA8-191661B650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87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0CCB857-CFEC-B3F2-A2BA-E5D0AD78E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Визначення МГК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DFCC2E-7AA6-F12B-D456-969743935A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52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4E877D-B94B-4EBD-BBD9-BB06F2C83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>
                <a:cs typeface="Arial" panose="020B0604020202020204" pitchFamily="34" charset="0"/>
              </a:rPr>
              <a:t>                                     Звітність у сфері трансфертного ціноутворення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C06E87-27DF-9529-EDA7-CB414931D6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4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1A67D55-8AA7-C384-03EF-1669F2FE9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Зміни з 01.01.2025</a:t>
            </a:r>
            <a:b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</a:br>
            <a:b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</a:br>
            <a: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пп.14.1.159 ст.14 ПКУ  новий критерій  пов</a:t>
            </a:r>
            <a:r>
              <a:rPr lang="en-US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’</a:t>
            </a:r>
            <a: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язан</a:t>
            </a:r>
            <a:r>
              <a:rPr lang="uk-UA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ості</a:t>
            </a:r>
            <a: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 для юридичних осіб  (економічна пов</a:t>
            </a:r>
            <a:r>
              <a:rPr lang="en-US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’</a:t>
            </a:r>
            <a: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язан</a:t>
            </a:r>
            <a:r>
              <a:rPr lang="uk-UA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і</a:t>
            </a:r>
            <a: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сть)</a:t>
            </a:r>
            <a:endParaRPr lang="ru-RU" sz="2400" b="1" dirty="0">
              <a:solidFill>
                <a:srgbClr val="C00000"/>
              </a:solidFill>
              <a:latin typeface="Mont Bold" panose="000007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659773-5C5B-7E87-FBA2-A830F901E3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91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BDB632B-C175-02E7-3FCA-1AB50ED5D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>
                <a:cs typeface="Arial" panose="020B0604020202020204" pitchFamily="34" charset="0"/>
              </a:rPr>
              <a:t>                     </a:t>
            </a:r>
            <a:br>
              <a:rPr lang="uk-UA" b="1">
                <a:cs typeface="Arial" panose="020B0604020202020204" pitchFamily="34" charset="0"/>
              </a:rPr>
            </a:br>
            <a:br>
              <a:rPr lang="uk-UA" b="1">
                <a:cs typeface="Arial" panose="020B0604020202020204" pitchFamily="34" charset="0"/>
              </a:rPr>
            </a:br>
            <a:r>
              <a:rPr lang="ru-RU" b="1">
                <a:cs typeface="Arial" panose="020B0604020202020204" pitchFamily="34" charset="0"/>
              </a:rPr>
              <a:t>Контроль у сфері трансфертного цінотворення</a:t>
            </a:r>
            <a:br>
              <a:rPr lang="ru-RU" b="1">
                <a:cs typeface="Arial" panose="020B0604020202020204" pitchFamily="34" charset="0"/>
              </a:rPr>
            </a:br>
            <a:endParaRPr lang="ru-RU" b="1"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EB54B1-9E93-130C-B61A-57A0872270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550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71F3946-8294-C962-8AA2-49B222B4F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>
                <a:cs typeface="Arial" panose="020B0604020202020204" pitchFamily="34" charset="0"/>
              </a:rPr>
              <a:t>Документація з трансфертного ціноутворення  </a:t>
            </a:r>
            <a:endParaRPr lang="ru-RU" b="1" dirty="0"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C22274-C36B-A94B-EC6E-9A86263B51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354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269050B-B65C-0B6E-3204-62ECCA5E0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E5AD75-BB0A-DF59-E735-44E6851F65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31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77BEE90-064F-F61F-772F-2E6A876CB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EA9E72-FDF7-B4CF-14E2-540ED99FF9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002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40C980F-87A2-E95A-0257-FF7F3A82D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DD18D3-356A-367B-4201-11BD95F23D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27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DA37FB2-D8E9-9BB2-C7C9-E4A5D7501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2400" b="1">
                <a:cs typeface="Arial" panose="020B0604020202020204" pitchFamily="34" charset="0"/>
              </a:rPr>
              <a:t>Вибір сторони, що досліджується</a:t>
            </a:r>
            <a:endParaRPr lang="ru-RU" sz="2400" b="1"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A0061B-3D0D-4136-9BC4-47A272A45B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518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97886F3-DAAC-3435-6AE0-0BABFDFE7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>
                <a:cs typeface="Arial" panose="020B0604020202020204" pitchFamily="34" charset="0"/>
              </a:rPr>
              <a:t> </a:t>
            </a:r>
            <a:r>
              <a:rPr lang="ru-RU" sz="2400">
                <a:ea typeface="Tahoma" panose="020B0604030504040204" pitchFamily="34" charset="0"/>
                <a:cs typeface="Tahoma" panose="020B0604030504040204" pitchFamily="34" charset="0"/>
              </a:rPr>
              <a:t>Необхідність здійснення сегментації показників фінансової звітності</a:t>
            </a:r>
            <a:endParaRPr lang="ru-RU" sz="2400" dirty="0"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41B3CA-22E1-8FD0-472A-57D07A6A2A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368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5FE02F2-7F3A-362D-F984-1061C72CF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>
                <a:cs typeface="Arial" panose="020B0604020202020204" pitchFamily="34" charset="0"/>
              </a:rPr>
              <a:t> </a:t>
            </a:r>
            <a:r>
              <a:rPr lang="ru-RU" sz="2400">
                <a:ea typeface="Tahoma" panose="020B0604030504040204" pitchFamily="34" charset="0"/>
                <a:cs typeface="Tahoma" panose="020B0604030504040204" pitchFamily="34" charset="0"/>
              </a:rPr>
              <a:t>Необхідність здійснення сегментації показників фінансової звітності</a:t>
            </a:r>
            <a:endParaRPr lang="ru-RU" sz="2400" dirty="0"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972918-0E4E-7DC6-9564-EB675501E8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025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4B5A43C-A5D1-CA83-38C9-59FBD1B8E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uk-UA" sz="3200" b="1">
                <a:cs typeface="Arial" panose="020B0604020202020204" pitchFamily="34" charset="0"/>
              </a:rPr>
            </a:br>
            <a:r>
              <a:rPr lang="uk-UA" sz="3200" b="1">
                <a:cs typeface="Arial" panose="020B0604020202020204" pitchFamily="34" charset="0"/>
              </a:rPr>
              <a:t>Порівняльний аналіз метод ціни перепродажу</a:t>
            </a:r>
            <a:endParaRPr lang="ru-RU" sz="3200" b="1" dirty="0"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5C29F1-B865-CDCB-1E6E-07F778F3E6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638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20D78F2-323C-F9BA-57D7-C0F292841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>
                <a:cs typeface="Arial" panose="020B0604020202020204" pitchFamily="34" charset="0"/>
              </a:rPr>
              <a:t> </a:t>
            </a:r>
            <a:r>
              <a:rPr lang="ru-RU" sz="27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Необхідність здійснення сегментації показників фінансової звітності </a:t>
            </a:r>
            <a:br>
              <a:rPr lang="ru-RU" sz="3200" b="1">
                <a:cs typeface="Arial" panose="020B0604020202020204" pitchFamily="34" charset="0"/>
              </a:rPr>
            </a:br>
            <a:endParaRPr lang="ru-RU" b="1"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8F20FA-6897-C687-00E9-60A1D69750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605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080209-C533-C354-FE6A-86D0E3D4C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Зміни з 01.01.2025</a:t>
            </a:r>
            <a:b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</a:br>
            <a:b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</a:br>
            <a: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Доведення пов</a:t>
            </a:r>
            <a:r>
              <a:rPr lang="en-US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’</a:t>
            </a:r>
            <a: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язан</a:t>
            </a:r>
            <a:r>
              <a:rPr lang="uk-UA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ості</a:t>
            </a:r>
            <a: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B535C6-804B-5CB0-C101-5259356A15D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037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3849899-A97F-23E7-0112-1E2FDBC9F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>
                <a:cs typeface="Arial" panose="020B0604020202020204" pitchFamily="34" charset="0"/>
              </a:rPr>
              <a:t> </a:t>
            </a:r>
            <a:r>
              <a:rPr lang="ru-RU" sz="2400" b="1">
                <a:cs typeface="Arial" panose="020B0604020202020204" pitchFamily="34" charset="0"/>
              </a:rPr>
              <a:t>Сегментування</a:t>
            </a:r>
            <a:r>
              <a:rPr lang="ru-RU"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ru-RU"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DE886B-06AE-A9B5-3B5E-348652E307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069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8032CA9-7B3C-568F-4D46-1CF467B87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>
                <a:cs typeface="Arial" panose="020B0604020202020204" pitchFamily="34" charset="0"/>
              </a:rPr>
              <a:t> </a:t>
            </a:r>
            <a:r>
              <a:rPr lang="ru-RU"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Принцип групування операцій </a:t>
            </a:r>
            <a:br>
              <a:rPr lang="ru-RU"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24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D542A6-DFA3-7EFD-066E-BA93E5BD15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891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25C272-E5FE-0390-E8F2-540578B83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>
                <a:cs typeface="Arial" panose="020B0604020202020204" pitchFamily="34" charset="0"/>
              </a:rPr>
              <a:t> </a:t>
            </a:r>
            <a:br>
              <a:rPr lang="ru-RU" sz="3200" b="1">
                <a:cs typeface="Arial" panose="020B0604020202020204" pitchFamily="34" charset="0"/>
              </a:rPr>
            </a:br>
            <a:r>
              <a:rPr lang="ru-RU" sz="27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Необхідність здійснення сегментації показників фінансової звітності </a:t>
            </a:r>
            <a:br>
              <a:rPr lang="ru-RU" sz="3200" b="1">
                <a:cs typeface="Arial" panose="020B0604020202020204" pitchFamily="34" charset="0"/>
              </a:rPr>
            </a:br>
            <a:endParaRPr lang="ru-RU" b="1"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986E85-5DF5-8B10-CF36-19454B82E7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314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971AC15-1960-2443-22C2-41AC8D10D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Документування стратегії пошуку зіставних осіб</a:t>
            </a:r>
            <a:br>
              <a:rPr lang="ru-RU"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24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579A29-5F2B-CB99-ACBE-860EDD037A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794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A59BDCB-2547-D7D6-DACC-D34D4E1C3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3200" b="1">
                <a:cs typeface="Arial" panose="020B0604020202020204" pitchFamily="34" charset="0"/>
              </a:rPr>
              <a:t>      Практичні аспекти </a:t>
            </a:r>
            <a:endParaRPr lang="ru-RU" sz="3200" b="1"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19E30B-BC79-8530-F069-7CF1750846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411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7F40638-0E86-CB3E-F126-1515F2A2D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Документування процедур відбору зіставних осіб</a:t>
            </a:r>
            <a:br>
              <a:rPr lang="ru-RU"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24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2C73D4-4238-D511-1798-69F7E1321F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800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A624B77-AAAF-48F8-B5DA-613E95B54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Документування процедур відбору зіставних осіб</a:t>
            </a:r>
            <a:br>
              <a:rPr lang="ru-RU"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17543B-A4BC-69C9-991F-D8ECBF812C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285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77D31B2-DE37-849B-AEE1-672C675F8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3200" b="1">
                <a:cs typeface="Arial" panose="020B0604020202020204" pitchFamily="34" charset="0"/>
              </a:rPr>
              <a:t>      Практичні аспекти </a:t>
            </a:r>
            <a:endParaRPr lang="ru-RU" sz="3200" b="1"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5BD119-39AE-0805-9B6D-2B2CE4A607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125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C454554-182C-6ACE-826C-C56E4A5C1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3200" b="1">
                <a:cs typeface="Arial" panose="020B0604020202020204" pitchFamily="34" charset="0"/>
              </a:rPr>
              <a:t>      Практичні аспекти </a:t>
            </a:r>
            <a:endParaRPr lang="ru-RU" sz="3200" b="1"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F20583-E6BE-9896-D435-5536390768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371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54CC00D-2A27-4FEC-3B98-85D4498A6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Контроль в сфері ТЦ </a:t>
            </a:r>
            <a:endParaRPr lang="ru-RU" sz="2400" b="1" dirty="0">
              <a:solidFill>
                <a:srgbClr val="C00000"/>
              </a:solidFill>
              <a:latin typeface="Mont Bold" panose="000007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E2147D-A331-1EA7-1602-34CF4BE8EF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224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3365EEC-7512-213F-5910-3E5D31C0B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Судова практика </a:t>
            </a:r>
            <a:b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</a:br>
            <a: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Доведення пов</a:t>
            </a:r>
            <a:r>
              <a:rPr lang="en-US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’</a:t>
            </a:r>
            <a: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язан</a:t>
            </a:r>
            <a:r>
              <a:rPr lang="uk-UA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ості</a:t>
            </a:r>
            <a: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68FC08-B16D-A0C8-E033-1787EFC0C2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26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22B26A4-1FF8-2D3E-4785-DF0C170F9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>
                <a:cs typeface="Arial" panose="020B0604020202020204" pitchFamily="34" charset="0"/>
              </a:rPr>
              <a:t>КРЕДИТ-НОТА </a:t>
            </a:r>
            <a:br>
              <a:rPr lang="ru-RU" sz="3200" b="1">
                <a:cs typeface="Arial" panose="020B0604020202020204" pitchFamily="34" charset="0"/>
              </a:rPr>
            </a:br>
            <a:endParaRPr lang="ru-RU" sz="3200" b="1"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FD9168-0915-31CB-017B-1BC9FF4B74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16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61848C8-DF48-57B4-B3ED-F810C7256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>
                <a:cs typeface="Arial" panose="020B0604020202020204" pitchFamily="34" charset="0"/>
              </a:rPr>
              <a:t>КРЕДИТ-НОТА </a:t>
            </a:r>
            <a:br>
              <a:rPr lang="ru-RU" sz="3200" b="1">
                <a:cs typeface="Arial" panose="020B0604020202020204" pitchFamily="34" charset="0"/>
              </a:rPr>
            </a:br>
            <a:endParaRPr lang="ru-RU" sz="3200" b="1" dirty="0"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4CD218-41A2-4F68-4DA3-3D3FE91AEA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124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047BF19-D863-4FD8-9528-9FCF22C00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>
                <a:cs typeface="Arial" panose="020B0604020202020204" pitchFamily="34" charset="0"/>
              </a:rPr>
              <a:t>          </a:t>
            </a:r>
            <a:r>
              <a:rPr lang="ru-RU" sz="3200" b="1">
                <a:solidFill>
                  <a:srgbClr val="0090D0"/>
                </a:solidFill>
                <a:cs typeface="Arial" panose="020B0604020202020204" pitchFamily="34" charset="0"/>
              </a:rPr>
              <a:t>Перевірки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05A2E4-39CF-5B12-D4AF-8E5803CEA2A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263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7FDA215-EF45-76D7-15D1-E37E3EE3C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>
                <a:cs typeface="Arial" panose="020B0604020202020204" pitchFamily="34" charset="0"/>
              </a:rPr>
              <a:t>Перевірки</a:t>
            </a:r>
            <a:br>
              <a:rPr lang="ru-RU" sz="3200" b="1">
                <a:cs typeface="Arial" panose="020B0604020202020204" pitchFamily="34" charset="0"/>
              </a:rPr>
            </a:br>
            <a:endParaRPr lang="ru-RU" sz="3200" b="1"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4C648D-6D8C-0D10-A4A1-E5AF2121FB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563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9575D3-83D3-4780-08BF-BD5F2BF57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Моніторинг</a:t>
            </a:r>
            <a:endParaRPr lang="ru-RU" sz="2400" b="1">
              <a:solidFill>
                <a:srgbClr val="C00000"/>
              </a:solidFill>
              <a:latin typeface="Mont Bold" panose="000007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DFF3F1-144F-6140-1B03-226E87EEF1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94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9398AAB-C2BF-9BCF-AE94-203C7033A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Моніторинг</a:t>
            </a:r>
            <a:endParaRPr lang="ru-RU" sz="2400" b="1">
              <a:solidFill>
                <a:srgbClr val="C00000"/>
              </a:solidFill>
              <a:latin typeface="Mont Bold" panose="000007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1A3A7E-BE72-5F7F-254E-D430190F4C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981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865ED60-17E9-A283-F382-316C0429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Удосконалення системи оподаткування в Україні за напрямом трансфертного ціноутворення – серед пріоритетних заходів Національної стратегії доходів до 2030 року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357356-01DD-B6D6-5BAB-B33651C05D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95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674F1A4-0B4B-652B-C8A7-C9D72D0F8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«Автоматичний обмін податковою інформацією»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0D2DF4-94F3-ADB4-6C3F-FBDD0682A9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381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8B059D8-85A0-7FB9-9DFA-832E964AC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EB1189-AC3A-72A2-A7F8-1212E2191B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97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399353-A3C0-D220-BCE3-1A57E5CAA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Удосконалення системи оподаткування в Україні за напрямом трансфертного ціноутворення – серед пріоритетних заходів Національної стратегії доходів до 2030 року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C9341F-9340-0A41-9706-7DBC509BD8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13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58F43B-40F9-5483-6262-8CBC64984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Судова практика </a:t>
            </a:r>
            <a:b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</a:br>
            <a: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Доведення пов</a:t>
            </a:r>
            <a:r>
              <a:rPr lang="en-US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’</a:t>
            </a:r>
            <a: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язан</a:t>
            </a:r>
            <a:r>
              <a:rPr lang="uk-UA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ості</a:t>
            </a:r>
            <a: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9A0BB6-6AE3-450D-CCE0-A47F847C10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261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57DA783-7E00-C20D-DF18-05751BB96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CC515E-8796-8B56-8DBE-487D5EB7C3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616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04C4E2-C35B-6BBB-8956-8865F47C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Наступні етапи дослідження</a:t>
            </a:r>
            <a:endParaRPr lang="ru-RU" sz="2400" b="1">
              <a:solidFill>
                <a:srgbClr val="C00000"/>
              </a:solidFill>
              <a:latin typeface="Mont Bold" panose="000007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AA3976-5A61-7B56-ACB7-6E4904CF7F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163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17F9850-E977-D21B-37D5-187CB9F8D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Операції імпорту – показник чистої рентабельності</a:t>
            </a:r>
            <a:endParaRPr lang="ru-RU" sz="2400" b="1">
              <a:solidFill>
                <a:srgbClr val="C00000"/>
              </a:solidFill>
              <a:latin typeface="Mont Bold" panose="000007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17C528-A66D-B149-C0F2-FC0BDE8C71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30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BECA452-5ACE-5D7B-ECC7-91948DB22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Операції експорту – показник чистої рентабельності витрат</a:t>
            </a:r>
            <a:endParaRPr lang="ru-RU" sz="2400" b="1">
              <a:solidFill>
                <a:srgbClr val="C00000"/>
              </a:solidFill>
              <a:latin typeface="Mont Bold" panose="000007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EF9473-F5CE-DC68-9CD4-641D6C18CA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581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E1D0F6C-1239-C278-6493-611DFF3E2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>
                <a:solidFill>
                  <a:srgbClr val="C00000"/>
                </a:solidFill>
                <a:cs typeface="Arial" panose="020B0604020202020204" pitchFamily="34" charset="0"/>
              </a:rPr>
              <a:t>Сировинні товари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4E7E92-3360-C28D-86B9-8406E62498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121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50FBADE-C63D-DC63-5531-0A081A823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>
                <a:solidFill>
                  <a:srgbClr val="C00000"/>
                </a:solidFill>
                <a:cs typeface="Arial" panose="020B0604020202020204" pitchFamily="34" charset="0"/>
              </a:rPr>
              <a:t>Сировинні товари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E612F3-EFCB-74C0-627E-F75F1AEFD5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5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2B88457-3A14-741F-06C5-DFA7922E7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Автоматизація процесу виявлення ризиків</a:t>
            </a:r>
            <a:endParaRPr lang="ru-RU" sz="2400" b="1">
              <a:solidFill>
                <a:srgbClr val="C00000"/>
              </a:solidFill>
              <a:latin typeface="Mont Bold" panose="000007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119511-6908-143E-A99F-84B48882E7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241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28B9DB-5CCD-7E2D-44F2-3770CA197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                  ПОРЯДОК МОНІТОРИНГУ КОНТРОЛЬОВАНИХ ОПЕРАЦІЙ в частині забезпечення контролю за своєчасністю та повнотою подання звітності</a:t>
            </a:r>
            <a:b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</a:br>
            <a:endParaRPr lang="ru-RU" sz="2400" b="1" dirty="0">
              <a:solidFill>
                <a:srgbClr val="C00000"/>
              </a:solidFill>
              <a:latin typeface="Mont Bold" panose="000007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C04AD0-5A39-70E1-E300-0E20C3035F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190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9227F8B-3530-BF1B-9963-E1D50F18B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                  ПОРЯДОК МОНІТОРИНГУ КОНТРОЛЬОВАНИХ ОПЕРАЦІЙ</a:t>
            </a:r>
            <a:b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</a:br>
            <a:endParaRPr lang="ru-RU" sz="2400" b="1">
              <a:solidFill>
                <a:srgbClr val="C00000"/>
              </a:solidFill>
              <a:latin typeface="Mont Bold" panose="000007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916999-5C1F-57B2-94B5-93DFE85075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73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7C66EC4-2636-B049-6DA6-4F33E1AF3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	Запити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BFE020-BA0C-C83F-5709-320EDC3730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105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308F8DE-3594-B478-94AD-EED6B7856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Судова практика </a:t>
            </a:r>
            <a:b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</a:br>
            <a: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Доведення пов</a:t>
            </a:r>
            <a:r>
              <a:rPr lang="en-US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’</a:t>
            </a:r>
            <a: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язан</a:t>
            </a:r>
            <a:r>
              <a:rPr lang="uk-UA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ості</a:t>
            </a:r>
            <a: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B788DE-9D8E-5F3C-C639-3D7408666A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532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805D4A-6ED1-DAA6-E675-E79BB1874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	Запити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5F9F66-666C-7B55-258C-078FEB2225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300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3662E76-AD37-84FF-4914-4C8D0F10A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	Запити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4AD28D-1F2E-8657-6658-9508277CF8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610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79C32A0-4689-4983-E439-C2CA942E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	Запити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6A6D2E-D081-950A-26F8-53F1C7D694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79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44D4329-BD14-CD23-EC21-B2C484FB5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	Запити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6D69FE-8E4D-2CCF-5112-34405EA64C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035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22FBE1C-1A10-919F-2205-2F9D90C26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Запити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E4F295-C135-31D8-0258-0EE8DE386C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090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209A135-B193-6823-7065-E5622C159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Запити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1BE4A4-8A70-F2FC-877C-C25C985B79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132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D108309-653C-9919-58E9-47AB59906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Запити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F32D0C-9EB6-8F44-ADA2-5B684D858E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05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7CC6961-96E3-C99A-E75B-7F36D2EFA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Запити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231950-39F7-4BD5-7B9D-7385963EB7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722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FDD5583-AFFB-A40A-F4EF-8DC1B8D55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Запити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D5F5DD-EE18-B416-B534-206517ABEB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30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F630CFE-5CF5-75D3-9266-1ABA64468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Запити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973B90-B89D-A92C-78FD-9DDB80E92A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22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68A134B-BFA4-1A92-BCD2-3A46BBDAF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Зміни з 01.01.2025</a:t>
            </a:r>
            <a:b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</a:br>
            <a: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Новий Перелік країн № 1045 від 27.12.2017</a:t>
            </a:r>
            <a:endParaRPr lang="ru-RU" sz="2400" b="1" dirty="0">
              <a:solidFill>
                <a:srgbClr val="C00000"/>
              </a:solidFill>
              <a:latin typeface="Mont Bold" panose="000007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7389FD-C46D-9D2C-0EF3-49E8A79ED2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25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F97B46D-2AD2-5ECC-9375-1FC8A120A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Запити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C4246B-0ADA-BA2A-1EE6-F7A6A2C1AB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220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AA8100A-299A-2DA8-6075-E55BF3DAC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>
                <a:cs typeface="Arial" panose="020B0604020202020204" pitchFamily="34" charset="0"/>
              </a:rPr>
              <a:t>Відповідальність під час воєнного стану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0532DB-4BD0-B36F-ACAC-FAF1921C1C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58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49C7D94-2E53-F1F1-B065-AC8AF4E79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3200" b="1">
                <a:solidFill>
                  <a:srgbClr val="C00000"/>
                </a:solidFill>
                <a:cs typeface="Arial" panose="020B0604020202020204" pitchFamily="34" charset="0"/>
              </a:rPr>
              <a:t>   </a:t>
            </a:r>
            <a:r>
              <a:rPr lang="uk-UA" sz="3200" b="1">
                <a:cs typeface="Arial" panose="020B0604020202020204" pitchFamily="34" charset="0"/>
              </a:rPr>
              <a:t>Конструктивні (приховані) дивіденди </a:t>
            </a:r>
            <a:endParaRPr lang="ru-RU" sz="3200" b="1"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97FA4A-B810-07E4-253E-930951495A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718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8220BC5-A6D8-856D-75D0-E80D9B5B4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2800" b="1">
                <a:cs typeface="Arial" panose="020B0604020202020204" pitchFamily="34" charset="0"/>
              </a:rPr>
              <a:t>Конструктивні (приховані) дивіденди </a:t>
            </a:r>
            <a:endParaRPr lang="ru-RU" sz="2800" b="1"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E4D497-E73A-6037-A26C-5D16F9C47B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984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D24A856-2A27-F4F9-8040-1922C4DF3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2800" b="1">
                <a:solidFill>
                  <a:srgbClr val="C00000"/>
                </a:solidFill>
                <a:cs typeface="Arial" panose="020B0604020202020204" pitchFamily="34" charset="0"/>
              </a:rPr>
              <a:t>   </a:t>
            </a:r>
            <a:r>
              <a:rPr lang="uk-UA" sz="2800" b="1">
                <a:cs typeface="Arial" panose="020B0604020202020204" pitchFamily="34" charset="0"/>
              </a:rPr>
              <a:t>Конструктивні (приховані) дивіденди </a:t>
            </a:r>
            <a:endParaRPr lang="ru-RU" sz="2800" b="1"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991777-6839-15ED-9118-9647A2829B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275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905DA3E-0F61-FBCD-265D-478CA3351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3200" b="1">
                <a:solidFill>
                  <a:srgbClr val="C00000"/>
                </a:solidFill>
                <a:cs typeface="Arial" panose="020B0604020202020204" pitchFamily="34" charset="0"/>
              </a:rPr>
              <a:t>   </a:t>
            </a:r>
            <a:endParaRPr lang="ru-RU" sz="2000" b="1"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3D8FFF-22B4-F585-DD67-9607838CD2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259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5C29932-B95D-FE4A-4A33-7A5FB3880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3200" b="1">
                <a:solidFill>
                  <a:srgbClr val="C00000"/>
                </a:solidFill>
                <a:cs typeface="Arial" panose="020B0604020202020204" pitchFamily="34" charset="0"/>
              </a:rPr>
              <a:t>   </a:t>
            </a:r>
            <a:r>
              <a:rPr lang="uk-UA" sz="2400" b="1">
                <a:solidFill>
                  <a:srgbClr val="1E72D2"/>
                </a:solidFill>
                <a:latin typeface="Mont Bold" panose="00000900000000000000" pitchFamily="2" charset="0"/>
                <a:cs typeface="Arial" panose="020B0604020202020204" pitchFamily="34" charset="0"/>
              </a:rPr>
              <a:t>Конструктивні (приховані) дивіденди </a:t>
            </a:r>
            <a:endParaRPr lang="ru-RU" sz="2400" b="1">
              <a:solidFill>
                <a:srgbClr val="1E72D2"/>
              </a:solidFill>
              <a:latin typeface="Mont Bold" panose="000009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58A9F3-3468-422E-1CEB-2FF0BA46CB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018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3E94380-ACB3-0DC0-CD19-70BD82375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E8BC19-1F27-EDCA-1B5A-D3ADC4A153A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38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BC320B4-FE51-CA7B-B5FF-38C973128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uk-UA" sz="3200" b="1">
                <a:cs typeface="Arial" panose="020B0604020202020204" pitchFamily="34" charset="0"/>
              </a:rPr>
            </a:br>
            <a:r>
              <a:rPr lang="uk-UA" sz="3200" b="1">
                <a:cs typeface="Arial" panose="020B0604020202020204" pitchFamily="34" charset="0"/>
              </a:rPr>
              <a:t>Самостійне коригування</a:t>
            </a:r>
            <a:endParaRPr lang="ru-RU" sz="3200" b="1"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8996DC-3CF5-C11B-B4FE-25855635D2B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378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AC40640-5E8D-7F9A-634C-7D9B64AB9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B400DF-FBBA-4A32-CA49-6B886B81C9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12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8B2F32E-084B-534F-09D2-50BE7932D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sz="2400" b="1" dirty="0">
              <a:solidFill>
                <a:srgbClr val="C00000"/>
              </a:solidFill>
              <a:latin typeface="Mont Bold" panose="000007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E02A01-E30B-A5E0-E8CB-5313E9BF2C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414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F1C6C16-20AB-D76F-6306-8E8D590DC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3200" b="1">
                <a:solidFill>
                  <a:srgbClr val="C00000"/>
                </a:solidFill>
                <a:cs typeface="Arial" panose="020B0604020202020204" pitchFamily="34" charset="0"/>
              </a:rPr>
              <a:t>  </a:t>
            </a:r>
            <a:r>
              <a:rPr lang="uk-UA" sz="3200" b="1">
                <a:cs typeface="Arial" panose="020B0604020202020204" pitchFamily="34" charset="0"/>
              </a:rPr>
              <a:t>Додаток ПН </a:t>
            </a:r>
            <a:endParaRPr lang="ru-RU" sz="3200" b="1"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91563A-D9D2-CD08-1DE3-EF191EC50F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910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5950D78-CB02-F5C8-103F-57EE90C0B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3200" b="1">
                <a:solidFill>
                  <a:srgbClr val="C00000"/>
                </a:solidFill>
                <a:cs typeface="Arial" panose="020B0604020202020204" pitchFamily="34" charset="0"/>
              </a:rPr>
              <a:t>  </a:t>
            </a:r>
            <a:r>
              <a:rPr lang="uk-UA" sz="3200" b="1">
                <a:cs typeface="Arial" panose="020B0604020202020204" pitchFamily="34" charset="0"/>
              </a:rPr>
              <a:t>Додаток ПП </a:t>
            </a:r>
            <a:endParaRPr lang="ru-RU" sz="3200" b="1"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C1B840-0547-E182-31A7-2F6D3F2619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546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D266E55-9DA4-294F-3EAB-6C4344E9D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691EF4-A4A9-7550-4F26-1C71911731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335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D582277-86D8-33AB-66C2-9A43039EC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3200" b="1">
                <a:cs typeface="Arial" panose="020B0604020202020204" pitchFamily="34" charset="0"/>
              </a:rPr>
              <a:t>Ділова мета </a:t>
            </a:r>
            <a:endParaRPr lang="ru-RU" sz="3200" b="1"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63208D-DE07-A1D7-8350-24D38633B6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485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F65A87-FC74-BCCD-36FD-CD1342E47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3200" b="1">
                <a:cs typeface="Arial" panose="020B0604020202020204" pitchFamily="34" charset="0"/>
              </a:rPr>
              <a:t>Ділова мета </a:t>
            </a:r>
            <a:endParaRPr lang="ru-RU" sz="3200" b="1"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6D32DE-479E-5400-F79A-BA8EAA3856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681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F0E4C71-F710-802D-77E0-A861B0318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3200" b="1">
                <a:cs typeface="Arial" panose="020B0604020202020204" pitchFamily="34" charset="0"/>
              </a:rPr>
              <a:t>Ділова мета </a:t>
            </a:r>
            <a:endParaRPr lang="ru-RU" sz="3200" b="1"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FC0E63-3676-2CAA-C4EB-05C2FA5CE8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55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E187B85-DAE6-AA42-0BF7-252334738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3200" b="1">
                <a:cs typeface="Arial" panose="020B0604020202020204" pitchFamily="34" charset="0"/>
              </a:rPr>
              <a:t>Ділова мета </a:t>
            </a:r>
            <a:endParaRPr lang="ru-RU" sz="3200" b="1"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14A006-A886-0212-B727-4A737A276C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04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61C5D1F-FDA2-1D38-0AC1-C7B897535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3200" b="1">
                <a:cs typeface="Arial" panose="020B0604020202020204" pitchFamily="34" charset="0"/>
              </a:rPr>
              <a:t>Ділова мета </a:t>
            </a:r>
            <a:endParaRPr lang="ru-RU" sz="3200" b="1"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6E16F0-25DF-4D29-26C8-2F656E5FDC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115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4567586-1019-2BE9-DA69-4D6382D12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059B66-50BA-B2BF-7295-CFBE28C301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396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E7CAAA4-2E28-86C2-04AB-244758B47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Новий Перелік від 27 грудня 2017 р. № 1045 </a:t>
            </a:r>
            <a:endParaRPr lang="ru-RU" sz="2400" b="1" dirty="0">
              <a:solidFill>
                <a:srgbClr val="C00000"/>
              </a:solidFill>
              <a:latin typeface="Mont Bold" panose="000007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23E085-EE8B-004F-51E2-F8640D711C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986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400</Words>
  <Application>Microsoft Office PowerPoint</Application>
  <PresentationFormat>Widescreen</PresentationFormat>
  <Paragraphs>76</Paragraphs>
  <Slides>88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4" baseType="lpstr">
      <vt:lpstr>Aptos</vt:lpstr>
      <vt:lpstr>Aptos Display</vt:lpstr>
      <vt:lpstr>Arial</vt:lpstr>
      <vt:lpstr>Mont Bold</vt:lpstr>
      <vt:lpstr>Tahoma</vt:lpstr>
      <vt:lpstr>Office Theme</vt:lpstr>
      <vt:lpstr>PowerPoint Presentation</vt:lpstr>
      <vt:lpstr>Зміни з 01.01.2025  пп.14.1.159 ст.14 ПКУ  новий критерій  пов’язаності для юридичних осіб  (економічна пов’язаність)</vt:lpstr>
      <vt:lpstr>Зміни з 01.01.2025  Доведення пов’язаності   </vt:lpstr>
      <vt:lpstr>Судова практика  Доведення пов’язаності   </vt:lpstr>
      <vt:lpstr>Судова практика  Доведення пов’язаності   </vt:lpstr>
      <vt:lpstr>Судова практика  Доведення пов’язаності   </vt:lpstr>
      <vt:lpstr>Зміни з 01.01.2025 Новий Перелік країн № 1045 від 27.12.2017</vt:lpstr>
      <vt:lpstr>PowerPoint Presentation</vt:lpstr>
      <vt:lpstr>Новий Перелік від 27 грудня 2017 р. № 1045 </vt:lpstr>
      <vt:lpstr>Новий Перелік від 27 грудня 2017 р. № 1045 </vt:lpstr>
      <vt:lpstr>Новий Перелік від 27 грудня 2017 р. № 1045 </vt:lpstr>
      <vt:lpstr>PowerPoint Presentation</vt:lpstr>
      <vt:lpstr>Перелік ОПФ від 4 липня 2017 р. № 480 </vt:lpstr>
      <vt:lpstr>Відповідальність  зміни 2025  </vt:lpstr>
      <vt:lpstr>Відповідальність зміни 2025  </vt:lpstr>
      <vt:lpstr>Відповідальність зміни 2025  </vt:lpstr>
      <vt:lpstr>           Звітність  у сфері трансфертного ціноутворення</vt:lpstr>
      <vt:lpstr>Визначення МГК</vt:lpstr>
      <vt:lpstr>                                     Звітність у сфері трансфертного ціноутворення</vt:lpstr>
      <vt:lpstr>                       Контроль у сфері трансфертного цінотворення </vt:lpstr>
      <vt:lpstr>Документація з трансфертного ціноутворення  </vt:lpstr>
      <vt:lpstr>PowerPoint Presentation</vt:lpstr>
      <vt:lpstr>PowerPoint Presentation</vt:lpstr>
      <vt:lpstr>PowerPoint Presentation</vt:lpstr>
      <vt:lpstr>Вибір сторони, що досліджується</vt:lpstr>
      <vt:lpstr> Необхідність здійснення сегментації показників фінансової звітності</vt:lpstr>
      <vt:lpstr> Необхідність здійснення сегментації показників фінансової звітності</vt:lpstr>
      <vt:lpstr> Порівняльний аналіз метод ціни перепродажу</vt:lpstr>
      <vt:lpstr> Необхідність здійснення сегментації показників фінансової звітності  </vt:lpstr>
      <vt:lpstr> Сегментування  </vt:lpstr>
      <vt:lpstr> Принцип групування операцій  </vt:lpstr>
      <vt:lpstr>  Необхідність здійснення сегментації показників фінансової звітності  </vt:lpstr>
      <vt:lpstr>Документування стратегії пошуку зіставних осіб </vt:lpstr>
      <vt:lpstr>      Практичні аспекти </vt:lpstr>
      <vt:lpstr>Документування процедур відбору зіставних осіб </vt:lpstr>
      <vt:lpstr>Документування процедур відбору зіставних осіб </vt:lpstr>
      <vt:lpstr>      Практичні аспекти </vt:lpstr>
      <vt:lpstr>      Практичні аспекти </vt:lpstr>
      <vt:lpstr>Контроль в сфері ТЦ </vt:lpstr>
      <vt:lpstr>КРЕДИТ-НОТА  </vt:lpstr>
      <vt:lpstr>КРЕДИТ-НОТА  </vt:lpstr>
      <vt:lpstr>          Перевірки</vt:lpstr>
      <vt:lpstr>Перевірки </vt:lpstr>
      <vt:lpstr>Моніторинг</vt:lpstr>
      <vt:lpstr>Моніторинг</vt:lpstr>
      <vt:lpstr>Удосконалення системи оподаткування в Україні за напрямом трансфертного ціноутворення – серед пріоритетних заходів Національної стратегії доходів до 2030 року</vt:lpstr>
      <vt:lpstr>«Автоматичний обмін податковою інформацією» </vt:lpstr>
      <vt:lpstr>PowerPoint Presentation</vt:lpstr>
      <vt:lpstr>Удосконалення системи оподаткування в Україні за напрямом трансфертного ціноутворення – серед пріоритетних заходів Національної стратегії доходів до 2030 року</vt:lpstr>
      <vt:lpstr>PowerPoint Presentation</vt:lpstr>
      <vt:lpstr>Наступні етапи дослідження</vt:lpstr>
      <vt:lpstr>Операції імпорту – показник чистої рентабельності</vt:lpstr>
      <vt:lpstr>Операції експорту – показник чистої рентабельності витрат</vt:lpstr>
      <vt:lpstr>Сировинні товари  </vt:lpstr>
      <vt:lpstr>Сировинні товари  </vt:lpstr>
      <vt:lpstr>Автоматизація процесу виявлення ризиків</vt:lpstr>
      <vt:lpstr>                  ПОРЯДОК МОНІТОРИНГУ КОНТРОЛЬОВАНИХ ОПЕРАЦІЙ в частині забезпечення контролю за своєчасністю та повнотою подання звітності </vt:lpstr>
      <vt:lpstr>                  ПОРЯДОК МОНІТОРИНГУ КОНТРОЛЬОВАНИХ ОПЕРАЦІЙ </vt:lpstr>
      <vt:lpstr> Запити</vt:lpstr>
      <vt:lpstr> Запити</vt:lpstr>
      <vt:lpstr> Запити</vt:lpstr>
      <vt:lpstr> Запити</vt:lpstr>
      <vt:lpstr> Запити</vt:lpstr>
      <vt:lpstr>Запити</vt:lpstr>
      <vt:lpstr>Запити</vt:lpstr>
      <vt:lpstr>Запити</vt:lpstr>
      <vt:lpstr>Запити</vt:lpstr>
      <vt:lpstr>Запити</vt:lpstr>
      <vt:lpstr>Запити</vt:lpstr>
      <vt:lpstr>Запити</vt:lpstr>
      <vt:lpstr>Відповідальність під час воєнного стану</vt:lpstr>
      <vt:lpstr>   Конструктивні (приховані) дивіденди </vt:lpstr>
      <vt:lpstr>Конструктивні (приховані) дивіденди </vt:lpstr>
      <vt:lpstr>   Конструктивні (приховані) дивіденди </vt:lpstr>
      <vt:lpstr>   </vt:lpstr>
      <vt:lpstr>   Конструктивні (приховані) дивіденди </vt:lpstr>
      <vt:lpstr>PowerPoint Presentation</vt:lpstr>
      <vt:lpstr> Самостійне коригування</vt:lpstr>
      <vt:lpstr>PowerPoint Presentation</vt:lpstr>
      <vt:lpstr>  Додаток ПН </vt:lpstr>
      <vt:lpstr>  Додаток ПП </vt:lpstr>
      <vt:lpstr>PowerPoint Presentation</vt:lpstr>
      <vt:lpstr>Ділова мета </vt:lpstr>
      <vt:lpstr>Ділова мета </vt:lpstr>
      <vt:lpstr>Ділова мета </vt:lpstr>
      <vt:lpstr>Ділова мета </vt:lpstr>
      <vt:lpstr>Ділова мета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Yurii Chebotar</dc:creator>
  <cp:lastModifiedBy>Yurii Chebotar</cp:lastModifiedBy>
  <cp:revision>1</cp:revision>
  <dcterms:created xsi:type="dcterms:W3CDTF">2025-06-30T09:41:15Z</dcterms:created>
  <dcterms:modified xsi:type="dcterms:W3CDTF">2025-06-30T09:41:15Z</dcterms:modified>
</cp:coreProperties>
</file>