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8ACBD23-26B8-4800-B3C6-F32A56C5E245}" type="datetimeFigureOut">
              <a:rPr lang="ru-RU" smtClean="0"/>
              <a:t>вт 08.07.25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8ACBD23-26B8-4800-B3C6-F32A56C5E245}" type="datetimeFigureOut">
              <a:rPr lang="ru-RU" smtClean="0"/>
              <a:t>вт 08.07.25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8ACBD23-26B8-4800-B3C6-F32A56C5E245}" type="datetimeFigureOut">
              <a:rPr lang="ru-RU" smtClean="0"/>
              <a:t>вт 08.07.25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F4AC16-E8D5-4621-AE3B-1EC23DEAD0BB}"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8ACBD23-26B8-4800-B3C6-F32A56C5E245}" type="datetimeFigureOut">
              <a:rPr lang="ru-RU" smtClean="0"/>
              <a:t>вт 08.07.25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F4AC16-E8D5-4621-AE3B-1EC23DEAD0BB}"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8ACBD23-26B8-4800-B3C6-F32A56C5E245}" type="datetimeFigureOut">
              <a:rPr lang="ru-RU" smtClean="0"/>
              <a:t>вт 08.07.25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38ACBD23-26B8-4800-B3C6-F32A56C5E245}" type="datetimeFigureOut">
              <a:rPr lang="ru-RU" smtClean="0"/>
              <a:t>вт 08.07.25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F4AC16-E8D5-4621-AE3B-1EC23DEAD0BB}"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8ACBD23-26B8-4800-B3C6-F32A56C5E245}" type="datetimeFigureOut">
              <a:rPr lang="ru-RU" smtClean="0"/>
              <a:t>вт 08.07.25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8ACBD23-26B8-4800-B3C6-F32A56C5E245}" type="datetimeFigureOut">
              <a:rPr lang="ru-RU" smtClean="0"/>
              <a:t>вт 08.07.25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8ACBD23-26B8-4800-B3C6-F32A56C5E245}" type="datetimeFigureOut">
              <a:rPr lang="ru-RU" smtClean="0"/>
              <a:t>вт 08.07.25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2F4AC16-E8D5-4621-AE3B-1EC23DEAD0B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8ACBD23-26B8-4800-B3C6-F32A56C5E245}" type="datetimeFigureOut">
              <a:rPr lang="ru-RU" smtClean="0"/>
              <a:t>вт 08.07.25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F4AC16-E8D5-4621-AE3B-1EC23DEAD0BB}"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ACBD23-26B8-4800-B3C6-F32A56C5E245}" type="datetimeFigureOut">
              <a:rPr lang="ru-RU" smtClean="0"/>
              <a:t>вт 08.07.25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F4AC16-E8D5-4621-AE3B-1EC23DEAD0BB}"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8ACBD23-26B8-4800-B3C6-F32A56C5E245}" type="datetimeFigureOut">
              <a:rPr lang="ru-RU" smtClean="0"/>
              <a:t>вт 08.07.25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2F4AC16-E8D5-4621-AE3B-1EC23DEAD0BB}"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zakon.rada.gov.ua/laws/show/z0159-16#n247" TargetMode="External"/><Relationship Id="rId2" Type="http://schemas.openxmlformats.org/officeDocument/2006/relationships/hyperlink" Target="https://zakon.rada.gov.ua/laws/show/2755-17#n1258" TargetMode="External"/><Relationship Id="rId1" Type="http://schemas.openxmlformats.org/officeDocument/2006/relationships/slideLayout" Target="../slideLayouts/slideLayout2.xml"/><Relationship Id="rId4" Type="http://schemas.openxmlformats.org/officeDocument/2006/relationships/hyperlink" Target="https://zakon.rada.gov.ua/laws/show/z0159-16#Tex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zakon.rada.gov.ua/laws/show/2755-17#n2287" TargetMode="External"/><Relationship Id="rId2" Type="http://schemas.openxmlformats.org/officeDocument/2006/relationships/hyperlink" Target="https://zakon.rada.gov.ua/laws/show/z1302-24#Text" TargetMode="External"/><Relationship Id="rId1" Type="http://schemas.openxmlformats.org/officeDocument/2006/relationships/slideLayout" Target="../slideLayouts/slideLayout6.xml"/><Relationship Id="rId5" Type="http://schemas.openxmlformats.org/officeDocument/2006/relationships/hyperlink" Target="https://zakon.rada.gov.ua/laws/show/3219-IX#Text" TargetMode="External"/><Relationship Id="rId4" Type="http://schemas.openxmlformats.org/officeDocument/2006/relationships/hyperlink" Target="https://zakon.rada.gov.ua/laws/show/2755-17#n846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zir.tax.gov.ua/main/bz/view/?src=ques&amp;id=39330" TargetMode="External"/><Relationship Id="rId2" Type="http://schemas.openxmlformats.org/officeDocument/2006/relationships/hyperlink" Target="https://zakon.rada.gov.ua/laws/show/2755-17#n8462"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zakon.rada.gov.ua/laws/show/2755-17#n8462" TargetMode="External"/><Relationship Id="rId2" Type="http://schemas.openxmlformats.org/officeDocument/2006/relationships/hyperlink" Target="https://zakon.rada.gov.ua/laws/show/2755-17#n1258"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zakon.rada.gov.ua/laws/show/z0159-16#n247" TargetMode="External"/><Relationship Id="rId2" Type="http://schemas.openxmlformats.org/officeDocument/2006/relationships/hyperlink" Target="https://zakon.rada.gov.ua/laws/show/z0159-16#n124" TargetMode="External"/><Relationship Id="rId1" Type="http://schemas.openxmlformats.org/officeDocument/2006/relationships/slideLayout" Target="../slideLayouts/slideLayout2.xml"/><Relationship Id="rId5" Type="http://schemas.openxmlformats.org/officeDocument/2006/relationships/hyperlink" Target="https://zir.tax.gov.ua/main/bz/view/?src=ques&amp;id=36610" TargetMode="External"/><Relationship Id="rId4" Type="http://schemas.openxmlformats.org/officeDocument/2006/relationships/hyperlink" Target="https://zakon.rada.gov.ua/laws/show/z0159-16#n3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569-2014-%D0%BF#Text" TargetMode="External"/><Relationship Id="rId2" Type="http://schemas.openxmlformats.org/officeDocument/2006/relationships/hyperlink" Target="https://zakon.rada.gov.ua/laws/show/569-2014-%D0%BF#n11" TargetMode="External"/><Relationship Id="rId1" Type="http://schemas.openxmlformats.org/officeDocument/2006/relationships/slideLayout" Target="../slideLayouts/slideLayout2.xml"/><Relationship Id="rId4" Type="http://schemas.openxmlformats.org/officeDocument/2006/relationships/hyperlink" Target="https://zakon.rada.gov.ua/laws/show/2755-17#n110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818658"/>
          </a:xfrm>
        </p:spPr>
        <p:txBody>
          <a:bodyPr>
            <a:normAutofit/>
          </a:bodyPr>
          <a:lstStyle/>
          <a:p>
            <a:r>
              <a:rPr lang="ru-RU" sz="3600" dirty="0" smtClean="0"/>
              <a:t/>
            </a:r>
            <a:br>
              <a:rPr lang="ru-RU" sz="3600" dirty="0" smtClean="0"/>
            </a:br>
            <a:r>
              <a:rPr lang="ru-RU" sz="3600" dirty="0" err="1" smtClean="0">
                <a:solidFill>
                  <a:schemeClr val="tx1"/>
                </a:solidFill>
              </a:rPr>
              <a:t>Виправлення</a:t>
            </a:r>
            <a:r>
              <a:rPr lang="ru-RU" sz="3600" dirty="0" smtClean="0">
                <a:solidFill>
                  <a:schemeClr val="tx1"/>
                </a:solidFill>
              </a:rPr>
              <a:t> </a:t>
            </a:r>
            <a:r>
              <a:rPr lang="ru-RU" sz="3600" dirty="0" err="1" smtClean="0">
                <a:solidFill>
                  <a:schemeClr val="tx1"/>
                </a:solidFill>
              </a:rPr>
              <a:t>помилок</a:t>
            </a:r>
            <a:r>
              <a:rPr lang="ru-RU" sz="3600" dirty="0" smtClean="0">
                <a:solidFill>
                  <a:schemeClr val="tx1"/>
                </a:solidFill>
              </a:rPr>
              <a:t> з ПДВ: правила </a:t>
            </a:r>
            <a:r>
              <a:rPr lang="ru-RU" sz="3600" dirty="0" err="1" smtClean="0">
                <a:solidFill>
                  <a:schemeClr val="tx1"/>
                </a:solidFill>
              </a:rPr>
              <a:t>подання</a:t>
            </a:r>
            <a:r>
              <a:rPr lang="ru-RU" sz="3600" dirty="0" smtClean="0">
                <a:solidFill>
                  <a:schemeClr val="tx1"/>
                </a:solidFill>
              </a:rPr>
              <a:t> </a:t>
            </a:r>
            <a:r>
              <a:rPr lang="ru-RU" sz="3600" dirty="0" err="1" smtClean="0">
                <a:solidFill>
                  <a:schemeClr val="tx1"/>
                </a:solidFill>
              </a:rPr>
              <a:t>уточнюючого</a:t>
            </a:r>
            <a:r>
              <a:rPr lang="ru-RU" sz="3600" dirty="0" smtClean="0">
                <a:solidFill>
                  <a:schemeClr val="tx1"/>
                </a:solidFill>
              </a:rPr>
              <a:t> </a:t>
            </a:r>
            <a:r>
              <a:rPr lang="ru-RU" sz="3600" dirty="0" err="1" smtClean="0">
                <a:solidFill>
                  <a:schemeClr val="tx1"/>
                </a:solidFill>
              </a:rPr>
              <a:t>розрахунку</a:t>
            </a:r>
            <a:r>
              <a:rPr lang="ru-RU" sz="3600" dirty="0" smtClean="0">
                <a:solidFill>
                  <a:schemeClr val="tx1"/>
                </a:solidFill>
              </a:rPr>
              <a:t> </a:t>
            </a:r>
            <a:r>
              <a:rPr lang="ru-RU" sz="3600" dirty="0" err="1" smtClean="0">
                <a:solidFill>
                  <a:schemeClr val="tx1"/>
                </a:solidFill>
              </a:rPr>
              <a:t>під</a:t>
            </a:r>
            <a:r>
              <a:rPr lang="ru-RU" sz="3600" dirty="0" smtClean="0">
                <a:solidFill>
                  <a:schemeClr val="tx1"/>
                </a:solidFill>
              </a:rPr>
              <a:t> час </a:t>
            </a:r>
            <a:r>
              <a:rPr lang="ru-RU" sz="3600" dirty="0" err="1" smtClean="0">
                <a:solidFill>
                  <a:schemeClr val="tx1"/>
                </a:solidFill>
              </a:rPr>
              <a:t>воєнного</a:t>
            </a:r>
            <a:r>
              <a:rPr lang="ru-RU" sz="3600" dirty="0" smtClean="0">
                <a:solidFill>
                  <a:schemeClr val="tx1"/>
                </a:solidFill>
              </a:rPr>
              <a:t> стану</a:t>
            </a:r>
            <a:r>
              <a:rPr lang="ru-RU" dirty="0" smtClean="0">
                <a:solidFill>
                  <a:schemeClr val="tx1"/>
                </a:solidFill>
              </a:rPr>
              <a:t/>
            </a:r>
            <a:br>
              <a:rPr lang="ru-RU" dirty="0" smtClean="0">
                <a:solidFill>
                  <a:schemeClr val="tx1"/>
                </a:solidFill>
              </a:rPr>
            </a:br>
            <a:endParaRPr lang="ru-RU" dirty="0">
              <a:solidFill>
                <a:schemeClr val="tx1"/>
              </a:solidFill>
            </a:endParaRPr>
          </a:p>
        </p:txBody>
      </p:sp>
    </p:spTree>
    <p:extLst>
      <p:ext uri="{BB962C8B-B14F-4D97-AF65-F5344CB8AC3E}">
        <p14:creationId xmlns:p14="http://schemas.microsoft.com/office/powerpoint/2010/main" val="8606606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normAutofit fontScale="62500" lnSpcReduction="20000"/>
          </a:bodyPr>
          <a:lstStyle/>
          <a:p>
            <a:r>
              <a:rPr lang="ru-RU" sz="2900" dirty="0" err="1"/>
              <a:t>Загальні</a:t>
            </a:r>
            <a:r>
              <a:rPr lang="ru-RU" sz="2900" dirty="0"/>
              <a:t> правила </a:t>
            </a:r>
            <a:r>
              <a:rPr lang="ru-RU" sz="2900" dirty="0" err="1"/>
              <a:t>виправлення</a:t>
            </a:r>
            <a:r>
              <a:rPr lang="ru-RU" sz="2900" dirty="0"/>
              <a:t> </a:t>
            </a:r>
            <a:r>
              <a:rPr lang="ru-RU" sz="2900" dirty="0" err="1"/>
              <a:t>помилок</a:t>
            </a:r>
            <a:r>
              <a:rPr lang="ru-RU" sz="2900" dirty="0"/>
              <a:t>, </a:t>
            </a:r>
            <a:r>
              <a:rPr lang="ru-RU" sz="2900" dirty="0" err="1"/>
              <a:t>допущених</a:t>
            </a:r>
            <a:r>
              <a:rPr lang="ru-RU" sz="2900" dirty="0"/>
              <a:t> у ПДВ-</a:t>
            </a:r>
            <a:r>
              <a:rPr lang="ru-RU" sz="2900" dirty="0" err="1"/>
              <a:t>звітності</a:t>
            </a:r>
            <a:r>
              <a:rPr lang="ru-RU" sz="2900" dirty="0"/>
              <a:t>, прописано в </a:t>
            </a:r>
            <a:r>
              <a:rPr lang="ru-RU" sz="2900" dirty="0">
                <a:hlinkClick r:id="rId2"/>
              </a:rPr>
              <a:t>п. 50.1 ПКУ</a:t>
            </a:r>
            <a:r>
              <a:rPr lang="ru-RU" sz="2900" dirty="0"/>
              <a:t> та </a:t>
            </a:r>
            <a:r>
              <a:rPr lang="ru-RU" sz="2900" dirty="0" err="1">
                <a:hlinkClick r:id="rId3"/>
              </a:rPr>
              <a:t>розд</a:t>
            </a:r>
            <a:r>
              <a:rPr lang="ru-RU" sz="2900" dirty="0">
                <a:hlinkClick r:id="rId3"/>
              </a:rPr>
              <a:t>. </a:t>
            </a:r>
            <a:r>
              <a:rPr lang="en-US" sz="2900" dirty="0">
                <a:hlinkClick r:id="rId3"/>
              </a:rPr>
              <a:t>VI</a:t>
            </a:r>
            <a:r>
              <a:rPr lang="en-US" sz="2900" dirty="0"/>
              <a:t> </a:t>
            </a:r>
            <a:r>
              <a:rPr lang="ru-RU" sz="2900" dirty="0"/>
              <a:t>Порядку </a:t>
            </a:r>
            <a:r>
              <a:rPr lang="ru-RU" sz="2900" dirty="0" err="1"/>
              <a:t>заповнення</a:t>
            </a:r>
            <a:r>
              <a:rPr lang="ru-RU" sz="2900" dirty="0"/>
              <a:t> і </a:t>
            </a:r>
            <a:r>
              <a:rPr lang="ru-RU" sz="2900" dirty="0" err="1"/>
              <a:t>подання</a:t>
            </a:r>
            <a:r>
              <a:rPr lang="ru-RU" sz="2900" dirty="0"/>
              <a:t> </a:t>
            </a:r>
            <a:r>
              <a:rPr lang="ru-RU" sz="2900" dirty="0" err="1"/>
              <a:t>податкової</a:t>
            </a:r>
            <a:r>
              <a:rPr lang="ru-RU" sz="2900" dirty="0"/>
              <a:t> </a:t>
            </a:r>
            <a:r>
              <a:rPr lang="ru-RU" sz="2900" dirty="0" err="1"/>
              <a:t>звітності</a:t>
            </a:r>
            <a:r>
              <a:rPr lang="ru-RU" sz="2900" dirty="0"/>
              <a:t> з </a:t>
            </a:r>
            <a:r>
              <a:rPr lang="ru-RU" sz="2900" dirty="0" err="1"/>
              <a:t>податку</a:t>
            </a:r>
            <a:r>
              <a:rPr lang="ru-RU" sz="2900" dirty="0"/>
              <a:t> на </a:t>
            </a:r>
            <a:r>
              <a:rPr lang="ru-RU" sz="2900" dirty="0" err="1"/>
              <a:t>додану</a:t>
            </a:r>
            <a:r>
              <a:rPr lang="ru-RU" sz="2900" dirty="0"/>
              <a:t> </a:t>
            </a:r>
            <a:r>
              <a:rPr lang="ru-RU" sz="2900" dirty="0" err="1"/>
              <a:t>вартість</a:t>
            </a:r>
            <a:r>
              <a:rPr lang="ru-RU" sz="2900" dirty="0"/>
              <a:t>, </a:t>
            </a:r>
            <a:r>
              <a:rPr lang="ru-RU" sz="2900" dirty="0" err="1"/>
              <a:t>затвердженого</a:t>
            </a:r>
            <a:r>
              <a:rPr lang="ru-RU" sz="2900" dirty="0"/>
              <a:t> наказом </a:t>
            </a:r>
            <a:r>
              <a:rPr lang="ru-RU" sz="2900" dirty="0" err="1"/>
              <a:t>Мінфіну</a:t>
            </a:r>
            <a:r>
              <a:rPr lang="ru-RU" sz="2900" dirty="0"/>
              <a:t> </a:t>
            </a:r>
            <a:r>
              <a:rPr lang="ru-RU" sz="2900" dirty="0" err="1">
                <a:hlinkClick r:id="rId4"/>
              </a:rPr>
              <a:t>від</a:t>
            </a:r>
            <a:r>
              <a:rPr lang="ru-RU" sz="2900" dirty="0">
                <a:hlinkClick r:id="rId4"/>
              </a:rPr>
              <a:t> 28.01.2016 №21</a:t>
            </a:r>
            <a:r>
              <a:rPr lang="ru-RU" sz="2900" dirty="0"/>
              <a:t> (</a:t>
            </a:r>
            <a:r>
              <a:rPr lang="ru-RU" sz="2900" dirty="0" err="1"/>
              <a:t>далі</a:t>
            </a:r>
            <a:r>
              <a:rPr lang="ru-RU" sz="2900" dirty="0"/>
              <a:t> – Порядок №21).</a:t>
            </a:r>
          </a:p>
          <a:p>
            <a:endParaRPr lang="ru-RU" sz="2900" dirty="0"/>
          </a:p>
          <a:p>
            <a:r>
              <a:rPr lang="ru-RU" sz="2900" dirty="0"/>
              <a:t>Порядок </a:t>
            </a:r>
            <a:r>
              <a:rPr lang="ru-RU" sz="2900" dirty="0" err="1"/>
              <a:t>виправлення</a:t>
            </a:r>
            <a:r>
              <a:rPr lang="ru-RU" sz="2900" dirty="0"/>
              <a:t> </a:t>
            </a:r>
            <a:r>
              <a:rPr lang="ru-RU" sz="2900" dirty="0" err="1"/>
              <a:t>помилок</a:t>
            </a:r>
            <a:r>
              <a:rPr lang="ru-RU" sz="2900" dirty="0"/>
              <a:t> </a:t>
            </a:r>
            <a:r>
              <a:rPr lang="ru-RU" sz="2900" dirty="0" err="1"/>
              <a:t>залежить</a:t>
            </a:r>
            <a:r>
              <a:rPr lang="ru-RU" sz="2900" dirty="0"/>
              <a:t> </a:t>
            </a:r>
            <a:r>
              <a:rPr lang="ru-RU" sz="2900" dirty="0" err="1"/>
              <a:t>від</a:t>
            </a:r>
            <a:r>
              <a:rPr lang="ru-RU" sz="2900" dirty="0"/>
              <a:t> того, коли </a:t>
            </a:r>
            <a:r>
              <a:rPr lang="ru-RU" sz="2900" dirty="0" err="1"/>
              <a:t>саме</a:t>
            </a:r>
            <a:r>
              <a:rPr lang="ru-RU" sz="2900" dirty="0"/>
              <a:t> </a:t>
            </a:r>
            <a:r>
              <a:rPr lang="ru-RU" sz="2900" dirty="0" err="1"/>
              <a:t>виявлена</a:t>
            </a:r>
            <a:r>
              <a:rPr lang="ru-RU" sz="2900" dirty="0"/>
              <a:t> </a:t>
            </a:r>
            <a:r>
              <a:rPr lang="ru-RU" sz="2900" dirty="0" err="1"/>
              <a:t>помилка</a:t>
            </a:r>
            <a:r>
              <a:rPr lang="ru-RU" sz="2900" dirty="0"/>
              <a:t>. Так, </a:t>
            </a:r>
            <a:r>
              <a:rPr lang="ru-RU" sz="2900" dirty="0" err="1"/>
              <a:t>якщо</a:t>
            </a:r>
            <a:r>
              <a:rPr lang="ru-RU" sz="2900" dirty="0"/>
              <a:t> </a:t>
            </a:r>
            <a:r>
              <a:rPr lang="ru-RU" sz="2900" dirty="0" err="1"/>
              <a:t>помилку</a:t>
            </a:r>
            <a:r>
              <a:rPr lang="ru-RU" sz="2900" dirty="0"/>
              <a:t> </a:t>
            </a:r>
            <a:r>
              <a:rPr lang="ru-RU" sz="2900" dirty="0" err="1"/>
              <a:t>виявлено</a:t>
            </a:r>
            <a:r>
              <a:rPr lang="ru-RU" sz="2900" dirty="0" smtClean="0"/>
              <a:t>:</a:t>
            </a:r>
            <a:r>
              <a:rPr lang="ru-RU" sz="2900" dirty="0"/>
              <a:t/>
            </a:r>
            <a:br>
              <a:rPr lang="ru-RU" sz="2900" dirty="0"/>
            </a:br>
            <a:endParaRPr lang="ru-RU" sz="2900" dirty="0"/>
          </a:p>
          <a:p>
            <a:r>
              <a:rPr lang="ru-RU" sz="2900" dirty="0"/>
              <a:t>до </a:t>
            </a:r>
            <a:r>
              <a:rPr lang="ru-RU" sz="2900" dirty="0" err="1"/>
              <a:t>закінчення</a:t>
            </a:r>
            <a:r>
              <a:rPr lang="ru-RU" sz="2900" dirty="0"/>
              <a:t> граничного строку </a:t>
            </a:r>
            <a:r>
              <a:rPr lang="ru-RU" sz="2900" dirty="0" err="1"/>
              <a:t>подання</a:t>
            </a:r>
            <a:r>
              <a:rPr lang="ru-RU" sz="2900" dirty="0"/>
              <a:t> ПДВ-</a:t>
            </a:r>
            <a:r>
              <a:rPr lang="ru-RU" sz="2900" dirty="0" err="1"/>
              <a:t>звітності</a:t>
            </a:r>
            <a:r>
              <a:rPr lang="ru-RU" sz="2900" dirty="0"/>
              <a:t> за </a:t>
            </a:r>
            <a:r>
              <a:rPr lang="ru-RU" sz="2900" dirty="0" err="1"/>
              <a:t>відповідний</a:t>
            </a:r>
            <a:r>
              <a:rPr lang="ru-RU" sz="2900" dirty="0"/>
              <a:t> </a:t>
            </a:r>
            <a:r>
              <a:rPr lang="ru-RU" sz="2900" dirty="0" err="1"/>
              <a:t>місяць</a:t>
            </a:r>
            <a:r>
              <a:rPr lang="ru-RU" sz="2900" dirty="0"/>
              <a:t>, то для </a:t>
            </a:r>
            <a:r>
              <a:rPr lang="ru-RU" sz="2900" dirty="0" err="1"/>
              <a:t>її</a:t>
            </a:r>
            <a:r>
              <a:rPr lang="ru-RU" sz="2900" dirty="0"/>
              <a:t> </a:t>
            </a:r>
            <a:r>
              <a:rPr lang="ru-RU" sz="2900" dirty="0" err="1"/>
              <a:t>виправлення</a:t>
            </a:r>
            <a:r>
              <a:rPr lang="ru-RU" sz="2900" dirty="0"/>
              <a:t> </a:t>
            </a:r>
            <a:r>
              <a:rPr lang="ru-RU" sz="2900" dirty="0" err="1"/>
              <a:t>достатньо</a:t>
            </a:r>
            <a:r>
              <a:rPr lang="ru-RU" sz="2900" dirty="0"/>
              <a:t> подати до </a:t>
            </a:r>
            <a:r>
              <a:rPr lang="ru-RU" sz="2900" dirty="0" err="1"/>
              <a:t>закінчення</a:t>
            </a:r>
            <a:r>
              <a:rPr lang="ru-RU" sz="2900" dirty="0"/>
              <a:t> </a:t>
            </a:r>
            <a:r>
              <a:rPr lang="ru-RU" sz="2900" dirty="0" err="1"/>
              <a:t>граничної</a:t>
            </a:r>
            <a:r>
              <a:rPr lang="ru-RU" sz="2900" dirty="0"/>
              <a:t> </a:t>
            </a:r>
            <a:r>
              <a:rPr lang="ru-RU" sz="2900" dirty="0" err="1"/>
              <a:t>дати</a:t>
            </a:r>
            <a:r>
              <a:rPr lang="ru-RU" sz="2900" dirty="0"/>
              <a:t> </a:t>
            </a:r>
            <a:r>
              <a:rPr lang="ru-RU" sz="2900" dirty="0" err="1"/>
              <a:t>подання</a:t>
            </a:r>
            <a:r>
              <a:rPr lang="ru-RU" sz="2900" dirty="0"/>
              <a:t> </a:t>
            </a:r>
            <a:r>
              <a:rPr lang="ru-RU" sz="2900" dirty="0" err="1"/>
              <a:t>звітності</a:t>
            </a:r>
            <a:r>
              <a:rPr lang="ru-RU" sz="2900" dirty="0"/>
              <a:t> </a:t>
            </a:r>
            <a:r>
              <a:rPr lang="ru-RU" sz="2900" dirty="0" err="1"/>
              <a:t>декларацію</a:t>
            </a:r>
            <a:r>
              <a:rPr lang="ru-RU" sz="2900" dirty="0"/>
              <a:t> з </a:t>
            </a:r>
            <a:r>
              <a:rPr lang="ru-RU" sz="2900" dirty="0" err="1"/>
              <a:t>позначкою</a:t>
            </a:r>
            <a:r>
              <a:rPr lang="ru-RU" sz="2900" dirty="0"/>
              <a:t> «</a:t>
            </a:r>
            <a:r>
              <a:rPr lang="ru-RU" sz="2900" b="1" dirty="0"/>
              <a:t>Нова </a:t>
            </a:r>
            <a:r>
              <a:rPr lang="ru-RU" sz="2900" b="1" dirty="0" err="1"/>
              <a:t>звітна</a:t>
            </a:r>
            <a:r>
              <a:rPr lang="ru-RU" sz="2900" dirty="0"/>
              <a:t>». При такому </a:t>
            </a:r>
            <a:r>
              <a:rPr lang="ru-RU" sz="2900" dirty="0" err="1"/>
              <a:t>способі</a:t>
            </a:r>
            <a:r>
              <a:rPr lang="ru-RU" sz="2900" dirty="0"/>
              <a:t> </a:t>
            </a:r>
            <a:r>
              <a:rPr lang="ru-RU" sz="2900" dirty="0" err="1"/>
              <a:t>раніше</a:t>
            </a:r>
            <a:r>
              <a:rPr lang="ru-RU" sz="2900" dirty="0"/>
              <a:t> подана </a:t>
            </a:r>
            <a:r>
              <a:rPr lang="ru-RU" sz="2900" dirty="0" err="1"/>
              <a:t>декларація</a:t>
            </a:r>
            <a:r>
              <a:rPr lang="ru-RU" sz="2900" dirty="0"/>
              <a:t> </a:t>
            </a:r>
            <a:r>
              <a:rPr lang="ru-RU" sz="2900" dirty="0" err="1"/>
              <a:t>стає</a:t>
            </a:r>
            <a:r>
              <a:rPr lang="ru-RU" sz="2900" dirty="0"/>
              <a:t> </a:t>
            </a:r>
            <a:r>
              <a:rPr lang="ru-RU" sz="2900" dirty="0" err="1"/>
              <a:t>недійсною</a:t>
            </a:r>
            <a:r>
              <a:rPr lang="ru-RU" sz="2900" dirty="0"/>
              <a:t> та </a:t>
            </a:r>
            <a:r>
              <a:rPr lang="ru-RU" sz="2900" dirty="0" err="1"/>
              <a:t>приймає</a:t>
            </a:r>
            <a:r>
              <a:rPr lang="ru-RU" sz="2900" dirty="0"/>
              <a:t> статус «</a:t>
            </a:r>
            <a:r>
              <a:rPr lang="ru-RU" sz="2900" dirty="0" err="1"/>
              <a:t>Історія</a:t>
            </a:r>
            <a:r>
              <a:rPr lang="ru-RU" sz="2900" dirty="0"/>
              <a:t> </a:t>
            </a:r>
            <a:r>
              <a:rPr lang="ru-RU" sz="2900" dirty="0" err="1"/>
              <a:t>подання</a:t>
            </a:r>
            <a:r>
              <a:rPr lang="ru-RU" sz="2900" dirty="0"/>
              <a:t>». А </a:t>
            </a:r>
            <a:r>
              <a:rPr lang="ru-RU" sz="2900" dirty="0" err="1"/>
              <a:t>нарахування</a:t>
            </a:r>
            <a:r>
              <a:rPr lang="ru-RU" sz="2900" dirty="0"/>
              <a:t> </a:t>
            </a:r>
            <a:r>
              <a:rPr lang="ru-RU" sz="2900" dirty="0" err="1"/>
              <a:t>податку</a:t>
            </a:r>
            <a:r>
              <a:rPr lang="ru-RU" sz="2900" dirty="0"/>
              <a:t> </a:t>
            </a:r>
            <a:r>
              <a:rPr lang="ru-RU" sz="2900" dirty="0" err="1"/>
              <a:t>чи</a:t>
            </a:r>
            <a:r>
              <a:rPr lang="ru-RU" sz="2900" dirty="0"/>
              <a:t> </a:t>
            </a:r>
            <a:r>
              <a:rPr lang="ru-RU" sz="2900" dirty="0" err="1"/>
              <a:t>декларування</a:t>
            </a:r>
            <a:r>
              <a:rPr lang="ru-RU" sz="2900" dirty="0"/>
              <a:t> </a:t>
            </a:r>
            <a:r>
              <a:rPr lang="ru-RU" sz="2900" dirty="0" err="1"/>
              <a:t>від’ємного</a:t>
            </a:r>
            <a:r>
              <a:rPr lang="ru-RU" sz="2900" dirty="0"/>
              <a:t> </a:t>
            </a:r>
            <a:r>
              <a:rPr lang="ru-RU" sz="2900" dirty="0" err="1"/>
              <a:t>значення</a:t>
            </a:r>
            <a:r>
              <a:rPr lang="ru-RU" sz="2900" dirty="0"/>
              <a:t> ПДВ </a:t>
            </a:r>
            <a:r>
              <a:rPr lang="ru-RU" sz="2900" dirty="0" err="1"/>
              <a:t>відбувається</a:t>
            </a:r>
            <a:r>
              <a:rPr lang="ru-RU" sz="2900" dirty="0"/>
              <a:t> на </a:t>
            </a:r>
            <a:r>
              <a:rPr lang="ru-RU" sz="2900" dirty="0" err="1"/>
              <a:t>підставі</a:t>
            </a:r>
            <a:r>
              <a:rPr lang="ru-RU" sz="2900" dirty="0"/>
              <a:t> </a:t>
            </a:r>
            <a:r>
              <a:rPr lang="ru-RU" sz="2900" dirty="0" err="1"/>
              <a:t>нової</a:t>
            </a:r>
            <a:r>
              <a:rPr lang="ru-RU" sz="2900" dirty="0"/>
              <a:t> </a:t>
            </a:r>
            <a:r>
              <a:rPr lang="ru-RU" sz="2900" dirty="0" err="1"/>
              <a:t>звітної</a:t>
            </a:r>
            <a:r>
              <a:rPr lang="ru-RU" sz="2900" dirty="0"/>
              <a:t> </a:t>
            </a:r>
            <a:r>
              <a:rPr lang="ru-RU" sz="2900" dirty="0" err="1"/>
              <a:t>декларації</a:t>
            </a:r>
            <a:r>
              <a:rPr lang="ru-RU" sz="2900" dirty="0"/>
              <a:t>;</a:t>
            </a:r>
          </a:p>
          <a:p>
            <a:r>
              <a:rPr lang="ru-RU" sz="2900" dirty="0" err="1"/>
              <a:t>після</a:t>
            </a:r>
            <a:r>
              <a:rPr lang="ru-RU" sz="2900" dirty="0"/>
              <a:t> </a:t>
            </a:r>
            <a:r>
              <a:rPr lang="ru-RU" sz="2900" dirty="0" err="1"/>
              <a:t>закінчення</a:t>
            </a:r>
            <a:r>
              <a:rPr lang="ru-RU" sz="2900" dirty="0"/>
              <a:t> граничного строку </a:t>
            </a:r>
            <a:r>
              <a:rPr lang="ru-RU" sz="2900" dirty="0" err="1"/>
              <a:t>подання</a:t>
            </a:r>
            <a:r>
              <a:rPr lang="ru-RU" sz="2900" dirty="0"/>
              <a:t> </a:t>
            </a:r>
            <a:r>
              <a:rPr lang="ru-RU" sz="2900" dirty="0" err="1"/>
              <a:t>звітності</a:t>
            </a:r>
            <a:r>
              <a:rPr lang="ru-RU" sz="2900" dirty="0"/>
              <a:t>, то </a:t>
            </a:r>
            <a:r>
              <a:rPr lang="ru-RU" sz="2900" dirty="0" err="1"/>
              <a:t>виправити</a:t>
            </a:r>
            <a:r>
              <a:rPr lang="ru-RU" sz="2900" dirty="0"/>
              <a:t> </a:t>
            </a:r>
            <a:r>
              <a:rPr lang="ru-RU" sz="2900" dirty="0" err="1"/>
              <a:t>помилку</a:t>
            </a:r>
            <a:r>
              <a:rPr lang="ru-RU" sz="2900" dirty="0"/>
              <a:t> </a:t>
            </a:r>
            <a:r>
              <a:rPr lang="ru-RU" sz="2900" dirty="0" err="1"/>
              <a:t>можна</a:t>
            </a:r>
            <a:r>
              <a:rPr lang="ru-RU" sz="2900" dirty="0"/>
              <a:t> </a:t>
            </a:r>
            <a:r>
              <a:rPr lang="ru-RU" sz="2900" dirty="0" err="1"/>
              <a:t>тільки</a:t>
            </a:r>
            <a:r>
              <a:rPr lang="ru-RU" sz="2900" dirty="0"/>
              <a:t> шляхом </a:t>
            </a:r>
            <a:r>
              <a:rPr lang="ru-RU" sz="2900" b="1" dirty="0" err="1"/>
              <a:t>подання</a:t>
            </a:r>
            <a:r>
              <a:rPr lang="ru-RU" sz="2900" b="1" dirty="0"/>
              <a:t> </a:t>
            </a:r>
            <a:r>
              <a:rPr lang="ru-RU" sz="2900" b="1" dirty="0" err="1"/>
              <a:t>уточнюючого</a:t>
            </a:r>
            <a:r>
              <a:rPr lang="ru-RU" sz="2900" b="1" dirty="0"/>
              <a:t> </a:t>
            </a:r>
            <a:r>
              <a:rPr lang="ru-RU" sz="2900" b="1" dirty="0" err="1"/>
              <a:t>розрахунку</a:t>
            </a:r>
            <a:r>
              <a:rPr lang="ru-RU" sz="2900" dirty="0"/>
              <a:t> (</a:t>
            </a:r>
            <a:r>
              <a:rPr lang="ru-RU" sz="2900" dirty="0" err="1"/>
              <a:t>далі</a:t>
            </a:r>
            <a:r>
              <a:rPr lang="ru-RU" sz="2900" dirty="0"/>
              <a:t> – УР)</a:t>
            </a:r>
          </a:p>
          <a:p>
            <a:endParaRPr lang="ru-RU" dirty="0"/>
          </a:p>
        </p:txBody>
      </p:sp>
      <p:sp>
        <p:nvSpPr>
          <p:cNvPr id="3" name="Заголовок 2"/>
          <p:cNvSpPr>
            <a:spLocks noGrp="1"/>
          </p:cNvSpPr>
          <p:nvPr>
            <p:ph type="title"/>
          </p:nvPr>
        </p:nvSpPr>
        <p:spPr/>
        <p:txBody>
          <a:bodyPr>
            <a:normAutofit/>
          </a:bodyPr>
          <a:lstStyle/>
          <a:p>
            <a:r>
              <a:rPr lang="ru-RU" sz="3600" dirty="0"/>
              <a:t>Правила </a:t>
            </a:r>
            <a:r>
              <a:rPr lang="ru-RU" sz="3600" dirty="0" err="1"/>
              <a:t>виправлення</a:t>
            </a:r>
            <a:r>
              <a:rPr lang="ru-RU" sz="3600" dirty="0"/>
              <a:t> </a:t>
            </a:r>
            <a:r>
              <a:rPr lang="ru-RU" sz="3600" dirty="0" err="1"/>
              <a:t>помилок</a:t>
            </a:r>
            <a:r>
              <a:rPr lang="ru-RU" sz="3600" dirty="0"/>
              <a:t> з </a:t>
            </a:r>
            <a:r>
              <a:rPr lang="ru-RU" sz="3600" dirty="0" smtClean="0"/>
              <a:t>ПДВ</a:t>
            </a:r>
            <a:r>
              <a:rPr lang="ru-RU" sz="3600" dirty="0"/>
              <a:t/>
            </a:r>
            <a:br>
              <a:rPr lang="ru-RU" sz="3600" dirty="0"/>
            </a:br>
            <a:endParaRPr lang="ru-RU" sz="3600" dirty="0"/>
          </a:p>
        </p:txBody>
      </p:sp>
    </p:spTree>
    <p:extLst>
      <p:ext uri="{BB962C8B-B14F-4D97-AF65-F5344CB8AC3E}">
        <p14:creationId xmlns:p14="http://schemas.microsoft.com/office/powerpoint/2010/main" val="16495375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338328"/>
            <a:ext cx="8229600" cy="5826976"/>
          </a:xfrm>
        </p:spPr>
        <p:txBody>
          <a:bodyPr>
            <a:normAutofit fontScale="90000"/>
          </a:bodyPr>
          <a:lstStyle/>
          <a:p>
            <a:r>
              <a:rPr lang="ru-RU" sz="1800" dirty="0" err="1">
                <a:solidFill>
                  <a:schemeClr val="tx1"/>
                </a:solidFill>
              </a:rPr>
              <a:t>Помилки</a:t>
            </a:r>
            <a:r>
              <a:rPr lang="ru-RU" sz="1800" dirty="0">
                <a:solidFill>
                  <a:schemeClr val="tx1"/>
                </a:solidFill>
              </a:rPr>
              <a:t> </a:t>
            </a:r>
            <a:r>
              <a:rPr lang="ru-RU" sz="1800" dirty="0" err="1">
                <a:solidFill>
                  <a:schemeClr val="tx1"/>
                </a:solidFill>
              </a:rPr>
              <a:t>минулих</a:t>
            </a:r>
            <a:r>
              <a:rPr lang="ru-RU" sz="1800" dirty="0">
                <a:solidFill>
                  <a:schemeClr val="tx1"/>
                </a:solidFill>
              </a:rPr>
              <a:t> </a:t>
            </a:r>
            <a:r>
              <a:rPr lang="ru-RU" sz="1800" dirty="0" err="1">
                <a:solidFill>
                  <a:schemeClr val="tx1"/>
                </a:solidFill>
              </a:rPr>
              <a:t>періодів</a:t>
            </a:r>
            <a:r>
              <a:rPr lang="ru-RU" sz="1800" dirty="0">
                <a:solidFill>
                  <a:schemeClr val="tx1"/>
                </a:solidFill>
              </a:rPr>
              <a:t> </a:t>
            </a:r>
            <a:r>
              <a:rPr lang="ru-RU" sz="1800" dirty="0" err="1">
                <a:solidFill>
                  <a:schemeClr val="tx1"/>
                </a:solidFill>
              </a:rPr>
              <a:t>виправляються</a:t>
            </a:r>
            <a:r>
              <a:rPr lang="ru-RU" sz="1800" dirty="0">
                <a:solidFill>
                  <a:schemeClr val="tx1"/>
                </a:solidFill>
              </a:rPr>
              <a:t> за </a:t>
            </a:r>
            <a:r>
              <a:rPr lang="ru-RU" sz="1800" dirty="0" err="1">
                <a:solidFill>
                  <a:schemeClr val="tx1"/>
                </a:solidFill>
              </a:rPr>
              <a:t>тією</a:t>
            </a:r>
            <a:r>
              <a:rPr lang="ru-RU" sz="1800" dirty="0">
                <a:solidFill>
                  <a:schemeClr val="tx1"/>
                </a:solidFill>
              </a:rPr>
              <a:t> формою УР, </a:t>
            </a:r>
            <a:r>
              <a:rPr lang="ru-RU" sz="1800" b="1" dirty="0" err="1">
                <a:solidFill>
                  <a:schemeClr val="tx1"/>
                </a:solidFill>
              </a:rPr>
              <a:t>що</a:t>
            </a:r>
            <a:r>
              <a:rPr lang="ru-RU" sz="1800" b="1" dirty="0">
                <a:solidFill>
                  <a:schemeClr val="tx1"/>
                </a:solidFill>
              </a:rPr>
              <a:t> </a:t>
            </a:r>
            <a:r>
              <a:rPr lang="ru-RU" sz="1800" b="1" dirty="0" err="1">
                <a:solidFill>
                  <a:schemeClr val="tx1"/>
                </a:solidFill>
              </a:rPr>
              <a:t>діє</a:t>
            </a:r>
            <a:r>
              <a:rPr lang="ru-RU" sz="1800" b="1" dirty="0">
                <a:solidFill>
                  <a:schemeClr val="tx1"/>
                </a:solidFill>
              </a:rPr>
              <a:t> на дату </a:t>
            </a:r>
            <a:r>
              <a:rPr lang="ru-RU" sz="1800" b="1" dirty="0" err="1">
                <a:solidFill>
                  <a:schemeClr val="tx1"/>
                </a:solidFill>
              </a:rPr>
              <a:t>виправлення</a:t>
            </a:r>
            <a:r>
              <a:rPr lang="ru-RU" sz="1800" b="1" dirty="0">
                <a:solidFill>
                  <a:schemeClr val="tx1"/>
                </a:solidFill>
              </a:rPr>
              <a:t> </a:t>
            </a:r>
            <a:r>
              <a:rPr lang="ru-RU" sz="1800" b="1" dirty="0" err="1">
                <a:solidFill>
                  <a:schemeClr val="tx1"/>
                </a:solidFill>
              </a:rPr>
              <a:t>помилок</a:t>
            </a:r>
            <a:r>
              <a:rPr lang="ru-RU" sz="1800" dirty="0">
                <a:solidFill>
                  <a:schemeClr val="tx1"/>
                </a:solidFill>
              </a:rPr>
              <a:t> (</a:t>
            </a:r>
            <a:r>
              <a:rPr lang="ru-RU" sz="1800" dirty="0" err="1">
                <a:solidFill>
                  <a:schemeClr val="tx1"/>
                </a:solidFill>
              </a:rPr>
              <a:t>адже</a:t>
            </a:r>
            <a:r>
              <a:rPr lang="ru-RU" sz="1800" dirty="0">
                <a:solidFill>
                  <a:schemeClr val="tx1"/>
                </a:solidFill>
              </a:rPr>
              <a:t> </a:t>
            </a:r>
            <a:r>
              <a:rPr lang="ru-RU" sz="1800" dirty="0" err="1">
                <a:solidFill>
                  <a:schemeClr val="tx1"/>
                </a:solidFill>
              </a:rPr>
              <a:t>попередня</a:t>
            </a:r>
            <a:r>
              <a:rPr lang="ru-RU" sz="1800" dirty="0">
                <a:solidFill>
                  <a:schemeClr val="tx1"/>
                </a:solidFill>
              </a:rPr>
              <a:t> форма </a:t>
            </a:r>
            <a:r>
              <a:rPr lang="ru-RU" sz="1800" dirty="0" err="1">
                <a:solidFill>
                  <a:schemeClr val="tx1"/>
                </a:solidFill>
              </a:rPr>
              <a:t>вже</a:t>
            </a:r>
            <a:r>
              <a:rPr lang="ru-RU" sz="1800" dirty="0">
                <a:solidFill>
                  <a:schemeClr val="tx1"/>
                </a:solidFill>
              </a:rPr>
              <a:t> не є чинною).</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Форма УР </a:t>
            </a:r>
            <a:r>
              <a:rPr lang="ru-RU" sz="1800" dirty="0" err="1">
                <a:solidFill>
                  <a:schemeClr val="tx1"/>
                </a:solidFill>
              </a:rPr>
              <a:t>затверджена</a:t>
            </a:r>
            <a:r>
              <a:rPr lang="ru-RU" sz="1800" dirty="0">
                <a:solidFill>
                  <a:schemeClr val="tx1"/>
                </a:solidFill>
              </a:rPr>
              <a:t> наказом </a:t>
            </a:r>
            <a:r>
              <a:rPr lang="ru-RU" sz="1800" dirty="0" err="1">
                <a:solidFill>
                  <a:schemeClr val="tx1"/>
                </a:solidFill>
              </a:rPr>
              <a:t>Міністерства</a:t>
            </a:r>
            <a:r>
              <a:rPr lang="ru-RU" sz="1800" dirty="0">
                <a:solidFill>
                  <a:schemeClr val="tx1"/>
                </a:solidFill>
              </a:rPr>
              <a:t> </a:t>
            </a:r>
            <a:r>
              <a:rPr lang="ru-RU" sz="1800" dirty="0" err="1">
                <a:solidFill>
                  <a:schemeClr val="tx1"/>
                </a:solidFill>
              </a:rPr>
              <a:t>фінансів</a:t>
            </a:r>
            <a:r>
              <a:rPr lang="ru-RU" sz="1800" dirty="0">
                <a:solidFill>
                  <a:schemeClr val="tx1"/>
                </a:solidFill>
              </a:rPr>
              <a:t> </a:t>
            </a:r>
            <a:r>
              <a:rPr lang="ru-RU" sz="1800" dirty="0" err="1">
                <a:solidFill>
                  <a:schemeClr val="tx1"/>
                </a:solidFill>
              </a:rPr>
              <a:t>України</a:t>
            </a:r>
            <a:r>
              <a:rPr lang="ru-RU" sz="1800" dirty="0">
                <a:solidFill>
                  <a:schemeClr val="tx1"/>
                </a:solidFill>
              </a:rPr>
              <a:t> </a:t>
            </a:r>
            <a:r>
              <a:rPr lang="ru-RU" sz="1800" dirty="0" err="1">
                <a:solidFill>
                  <a:schemeClr val="tx1"/>
                </a:solidFill>
                <a:hlinkClick r:id="rId2"/>
              </a:rPr>
              <a:t>від</a:t>
            </a:r>
            <a:r>
              <a:rPr lang="ru-RU" sz="1800" dirty="0">
                <a:solidFill>
                  <a:schemeClr val="tx1"/>
                </a:solidFill>
                <a:hlinkClick r:id="rId2"/>
              </a:rPr>
              <a:t> 09.08.2024 №400</a:t>
            </a:r>
            <a:r>
              <a:rPr lang="ru-RU" sz="1800" dirty="0">
                <a:solidFill>
                  <a:schemeClr val="tx1"/>
                </a:solidFill>
              </a:rPr>
              <a:t>. </a:t>
            </a:r>
            <a:r>
              <a:rPr lang="ru-RU" sz="1800" dirty="0" err="1">
                <a:solidFill>
                  <a:schemeClr val="tx1"/>
                </a:solidFill>
              </a:rPr>
              <a:t>Наразі</a:t>
            </a:r>
            <a:r>
              <a:rPr lang="ru-RU" sz="1800" dirty="0">
                <a:solidFill>
                  <a:schemeClr val="tx1"/>
                </a:solidFill>
              </a:rPr>
              <a:t> УР </a:t>
            </a:r>
            <a:r>
              <a:rPr lang="ru-RU" sz="1800" dirty="0" err="1">
                <a:solidFill>
                  <a:schemeClr val="tx1"/>
                </a:solidFill>
              </a:rPr>
              <a:t>подається</a:t>
            </a:r>
            <a:r>
              <a:rPr lang="ru-RU" sz="1800" dirty="0">
                <a:solidFill>
                  <a:schemeClr val="tx1"/>
                </a:solidFill>
              </a:rPr>
              <a:t> за формою </a:t>
            </a:r>
            <a:r>
              <a:rPr lang="ru-RU" sz="1800" b="1" dirty="0">
                <a:solidFill>
                  <a:schemeClr val="tx1"/>
                </a:solidFill>
              </a:rPr>
              <a:t>J/F 0217026</a:t>
            </a:r>
            <a:r>
              <a:rPr lang="ru-RU" sz="1800" dirty="0" smtClean="0">
                <a:solidFill>
                  <a:schemeClr val="tx1"/>
                </a:solidFill>
              </a:rPr>
              <a:t>.</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dirty="0" err="1">
                <a:solidFill>
                  <a:schemeClr val="tx1"/>
                </a:solidFill>
              </a:rPr>
              <a:t>Протягом</a:t>
            </a:r>
            <a:r>
              <a:rPr lang="ru-RU" sz="1800" dirty="0">
                <a:solidFill>
                  <a:schemeClr val="tx1"/>
                </a:solidFill>
              </a:rPr>
              <a:t> </a:t>
            </a:r>
            <a:r>
              <a:rPr lang="ru-RU" sz="1800" dirty="0" err="1">
                <a:solidFill>
                  <a:schemeClr val="tx1"/>
                </a:solidFill>
              </a:rPr>
              <a:t>якого</a:t>
            </a:r>
            <a:r>
              <a:rPr lang="ru-RU" sz="1800" dirty="0">
                <a:solidFill>
                  <a:schemeClr val="tx1"/>
                </a:solidFill>
              </a:rPr>
              <a:t> строку </a:t>
            </a:r>
            <a:r>
              <a:rPr lang="ru-RU" sz="1800" dirty="0" err="1">
                <a:solidFill>
                  <a:schemeClr val="tx1"/>
                </a:solidFill>
              </a:rPr>
              <a:t>можна</a:t>
            </a:r>
            <a:r>
              <a:rPr lang="ru-RU" sz="1800" dirty="0">
                <a:solidFill>
                  <a:schemeClr val="tx1"/>
                </a:solidFill>
              </a:rPr>
              <a:t> </a:t>
            </a:r>
            <a:r>
              <a:rPr lang="ru-RU" sz="1800" dirty="0" err="1">
                <a:solidFill>
                  <a:schemeClr val="tx1"/>
                </a:solidFill>
              </a:rPr>
              <a:t>виправити</a:t>
            </a:r>
            <a:r>
              <a:rPr lang="ru-RU" sz="1800" dirty="0">
                <a:solidFill>
                  <a:schemeClr val="tx1"/>
                </a:solidFill>
              </a:rPr>
              <a:t> </a:t>
            </a:r>
            <a:r>
              <a:rPr lang="ru-RU" sz="1800" dirty="0" err="1">
                <a:solidFill>
                  <a:schemeClr val="tx1"/>
                </a:solidFill>
              </a:rPr>
              <a:t>помилку</a:t>
            </a:r>
            <a:r>
              <a:rPr lang="ru-RU" sz="1800" dirty="0">
                <a:solidFill>
                  <a:schemeClr val="tx1"/>
                </a:solidFill>
              </a:rPr>
              <a:t> за </a:t>
            </a:r>
            <a:r>
              <a:rPr lang="ru-RU" sz="1800" dirty="0" err="1">
                <a:solidFill>
                  <a:schemeClr val="tx1"/>
                </a:solidFill>
              </a:rPr>
              <a:t>допомогою</a:t>
            </a:r>
            <a:r>
              <a:rPr lang="ru-RU" sz="1800" dirty="0">
                <a:solidFill>
                  <a:schemeClr val="tx1"/>
                </a:solidFill>
              </a:rPr>
              <a:t> УР</a:t>
            </a:r>
            <a:r>
              <a:rPr lang="ru-RU" sz="1800" dirty="0" smtClean="0">
                <a:solidFill>
                  <a:schemeClr val="tx1"/>
                </a:solidFill>
              </a:rPr>
              <a:t>?</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dirty="0" smtClean="0">
                <a:solidFill>
                  <a:schemeClr val="tx1"/>
                </a:solidFill>
              </a:rPr>
              <a:t>УР </a:t>
            </a:r>
            <a:r>
              <a:rPr lang="ru-RU" sz="1800" dirty="0" err="1">
                <a:solidFill>
                  <a:schemeClr val="tx1"/>
                </a:solidFill>
              </a:rPr>
              <a:t>подається</a:t>
            </a:r>
            <a:r>
              <a:rPr lang="ru-RU" sz="1800" dirty="0">
                <a:solidFill>
                  <a:schemeClr val="tx1"/>
                </a:solidFill>
              </a:rPr>
              <a:t> </a:t>
            </a:r>
            <a:r>
              <a:rPr lang="ru-RU" sz="1800" b="1" dirty="0">
                <a:solidFill>
                  <a:schemeClr val="tx1"/>
                </a:solidFill>
              </a:rPr>
              <a:t>не </a:t>
            </a:r>
            <a:r>
              <a:rPr lang="ru-RU" sz="1800" b="1" dirty="0" err="1">
                <a:solidFill>
                  <a:schemeClr val="tx1"/>
                </a:solidFill>
              </a:rPr>
              <a:t>пізніше</a:t>
            </a:r>
            <a:r>
              <a:rPr lang="ru-RU" sz="1800" b="1" dirty="0">
                <a:solidFill>
                  <a:schemeClr val="tx1"/>
                </a:solidFill>
              </a:rPr>
              <a:t> 1 095-го дня</a:t>
            </a:r>
            <a:r>
              <a:rPr lang="ru-RU" sz="1800" dirty="0">
                <a:solidFill>
                  <a:schemeClr val="tx1"/>
                </a:solidFill>
              </a:rPr>
              <a:t>, </a:t>
            </a:r>
            <a:r>
              <a:rPr lang="ru-RU" sz="1800" dirty="0" err="1">
                <a:solidFill>
                  <a:schemeClr val="tx1"/>
                </a:solidFill>
              </a:rPr>
              <a:t>що</a:t>
            </a:r>
            <a:r>
              <a:rPr lang="ru-RU" sz="1800" dirty="0">
                <a:solidFill>
                  <a:schemeClr val="tx1"/>
                </a:solidFill>
              </a:rPr>
              <a:t> </a:t>
            </a:r>
            <a:r>
              <a:rPr lang="ru-RU" sz="1800" dirty="0" err="1">
                <a:solidFill>
                  <a:schemeClr val="tx1"/>
                </a:solidFill>
              </a:rPr>
              <a:t>настає</a:t>
            </a:r>
            <a:r>
              <a:rPr lang="ru-RU" sz="1800" dirty="0">
                <a:solidFill>
                  <a:schemeClr val="tx1"/>
                </a:solidFill>
              </a:rPr>
              <a:t> за </a:t>
            </a:r>
            <a:r>
              <a:rPr lang="ru-RU" sz="1800" dirty="0" err="1">
                <a:solidFill>
                  <a:schemeClr val="tx1"/>
                </a:solidFill>
              </a:rPr>
              <a:t>останнім</a:t>
            </a:r>
            <a:r>
              <a:rPr lang="ru-RU" sz="1800" dirty="0">
                <a:solidFill>
                  <a:schemeClr val="tx1"/>
                </a:solidFill>
              </a:rPr>
              <a:t> днем </a:t>
            </a:r>
            <a:r>
              <a:rPr lang="ru-RU" sz="1800" dirty="0" err="1">
                <a:solidFill>
                  <a:schemeClr val="tx1"/>
                </a:solidFill>
              </a:rPr>
              <a:t>подання</a:t>
            </a:r>
            <a:r>
              <a:rPr lang="ru-RU" sz="1800" dirty="0">
                <a:solidFill>
                  <a:schemeClr val="tx1"/>
                </a:solidFill>
              </a:rPr>
              <a:t> </a:t>
            </a:r>
            <a:r>
              <a:rPr lang="ru-RU" sz="1800" dirty="0" err="1">
                <a:solidFill>
                  <a:schemeClr val="tx1"/>
                </a:solidFill>
              </a:rPr>
              <a:t>декларації</a:t>
            </a:r>
            <a:r>
              <a:rPr lang="ru-RU" sz="1800" dirty="0">
                <a:solidFill>
                  <a:schemeClr val="tx1"/>
                </a:solidFill>
              </a:rPr>
              <a:t> за </a:t>
            </a:r>
            <a:r>
              <a:rPr lang="ru-RU" sz="1800" dirty="0" err="1">
                <a:solidFill>
                  <a:schemeClr val="tx1"/>
                </a:solidFill>
              </a:rPr>
              <a:t>звітний</a:t>
            </a:r>
            <a:r>
              <a:rPr lang="ru-RU" sz="1800" dirty="0">
                <a:solidFill>
                  <a:schemeClr val="tx1"/>
                </a:solidFill>
              </a:rPr>
              <a:t> </a:t>
            </a:r>
            <a:r>
              <a:rPr lang="ru-RU" sz="1800" dirty="0" err="1">
                <a:solidFill>
                  <a:schemeClr val="tx1"/>
                </a:solidFill>
              </a:rPr>
              <a:t>період</a:t>
            </a:r>
            <a:r>
              <a:rPr lang="ru-RU" sz="1800" dirty="0">
                <a:solidFill>
                  <a:schemeClr val="tx1"/>
                </a:solidFill>
              </a:rPr>
              <a:t>, у </a:t>
            </a:r>
            <a:r>
              <a:rPr lang="ru-RU" sz="1800" dirty="0" err="1">
                <a:solidFill>
                  <a:schemeClr val="tx1"/>
                </a:solidFill>
              </a:rPr>
              <a:t>якому</a:t>
            </a:r>
            <a:r>
              <a:rPr lang="ru-RU" sz="1800" dirty="0">
                <a:solidFill>
                  <a:schemeClr val="tx1"/>
                </a:solidFill>
              </a:rPr>
              <a:t> </a:t>
            </a:r>
            <a:r>
              <a:rPr lang="ru-RU" sz="1800" dirty="0" err="1">
                <a:solidFill>
                  <a:schemeClr val="tx1"/>
                </a:solidFill>
              </a:rPr>
              <a:t>була</a:t>
            </a:r>
            <a:r>
              <a:rPr lang="ru-RU" sz="1800" dirty="0">
                <a:solidFill>
                  <a:schemeClr val="tx1"/>
                </a:solidFill>
              </a:rPr>
              <a:t> </a:t>
            </a:r>
            <a:r>
              <a:rPr lang="ru-RU" sz="1800" dirty="0" err="1">
                <a:solidFill>
                  <a:schemeClr val="tx1"/>
                </a:solidFill>
              </a:rPr>
              <a:t>виявлена</a:t>
            </a:r>
            <a:r>
              <a:rPr lang="ru-RU" sz="1800" dirty="0">
                <a:solidFill>
                  <a:schemeClr val="tx1"/>
                </a:solidFill>
              </a:rPr>
              <a:t> </a:t>
            </a:r>
            <a:r>
              <a:rPr lang="ru-RU" sz="1800" dirty="0" err="1">
                <a:solidFill>
                  <a:schemeClr val="tx1"/>
                </a:solidFill>
              </a:rPr>
              <a:t>помилка</a:t>
            </a:r>
            <a:r>
              <a:rPr lang="ru-RU" sz="1800" dirty="0">
                <a:solidFill>
                  <a:schemeClr val="tx1"/>
                </a:solidFill>
              </a:rPr>
              <a:t> (</a:t>
            </a:r>
            <a:r>
              <a:rPr lang="ru-RU" sz="1800" dirty="0">
                <a:solidFill>
                  <a:schemeClr val="tx1"/>
                </a:solidFill>
                <a:hlinkClick r:id="rId3"/>
              </a:rPr>
              <a:t>п. 102.1 ПКУ</a:t>
            </a:r>
            <a:r>
              <a:rPr lang="ru-RU" sz="1800" dirty="0">
                <a:solidFill>
                  <a:schemeClr val="tx1"/>
                </a:solidFill>
              </a:rPr>
              <a:t>). </a:t>
            </a:r>
            <a:r>
              <a:rPr lang="ru-RU" sz="1800" dirty="0" err="1">
                <a:solidFill>
                  <a:schemeClr val="tx1"/>
                </a:solidFill>
              </a:rPr>
              <a:t>Якщо</a:t>
            </a:r>
            <a:r>
              <a:rPr lang="ru-RU" sz="1800" dirty="0">
                <a:solidFill>
                  <a:schemeClr val="tx1"/>
                </a:solidFill>
              </a:rPr>
              <a:t> </a:t>
            </a:r>
            <a:r>
              <a:rPr lang="ru-RU" sz="1800" dirty="0" err="1">
                <a:solidFill>
                  <a:schemeClr val="tx1"/>
                </a:solidFill>
              </a:rPr>
              <a:t>декларація</a:t>
            </a:r>
            <a:r>
              <a:rPr lang="ru-RU" sz="1800" dirty="0">
                <a:solidFill>
                  <a:schemeClr val="tx1"/>
                </a:solidFill>
              </a:rPr>
              <a:t>, в </a:t>
            </a:r>
            <a:r>
              <a:rPr lang="ru-RU" sz="1800" dirty="0" err="1">
                <a:solidFill>
                  <a:schemeClr val="tx1"/>
                </a:solidFill>
              </a:rPr>
              <a:t>якій</a:t>
            </a:r>
            <a:r>
              <a:rPr lang="ru-RU" sz="1800" dirty="0">
                <a:solidFill>
                  <a:schemeClr val="tx1"/>
                </a:solidFill>
              </a:rPr>
              <a:t> </a:t>
            </a:r>
            <a:r>
              <a:rPr lang="ru-RU" sz="1800" dirty="0" err="1">
                <a:solidFill>
                  <a:schemeClr val="tx1"/>
                </a:solidFill>
              </a:rPr>
              <a:t>була</a:t>
            </a:r>
            <a:r>
              <a:rPr lang="ru-RU" sz="1800" dirty="0">
                <a:solidFill>
                  <a:schemeClr val="tx1"/>
                </a:solidFill>
              </a:rPr>
              <a:t> допущена </a:t>
            </a:r>
            <a:r>
              <a:rPr lang="ru-RU" sz="1800" dirty="0" err="1">
                <a:solidFill>
                  <a:schemeClr val="tx1"/>
                </a:solidFill>
              </a:rPr>
              <a:t>помилка</a:t>
            </a:r>
            <a:r>
              <a:rPr lang="ru-RU" sz="1800" dirty="0">
                <a:solidFill>
                  <a:schemeClr val="tx1"/>
                </a:solidFill>
              </a:rPr>
              <a:t>, </a:t>
            </a:r>
            <a:r>
              <a:rPr lang="ru-RU" sz="1800" dirty="0" err="1">
                <a:solidFill>
                  <a:schemeClr val="tx1"/>
                </a:solidFill>
              </a:rPr>
              <a:t>була</a:t>
            </a:r>
            <a:r>
              <a:rPr lang="ru-RU" sz="1800" dirty="0">
                <a:solidFill>
                  <a:schemeClr val="tx1"/>
                </a:solidFill>
              </a:rPr>
              <a:t> подана </a:t>
            </a:r>
            <a:r>
              <a:rPr lang="ru-RU" sz="1800" dirty="0" err="1">
                <a:solidFill>
                  <a:schemeClr val="tx1"/>
                </a:solidFill>
              </a:rPr>
              <a:t>із</a:t>
            </a:r>
            <a:r>
              <a:rPr lang="ru-RU" sz="1800" dirty="0">
                <a:solidFill>
                  <a:schemeClr val="tx1"/>
                </a:solidFill>
              </a:rPr>
              <a:t> </a:t>
            </a:r>
            <a:r>
              <a:rPr lang="ru-RU" sz="1800" dirty="0" err="1">
                <a:solidFill>
                  <a:schemeClr val="tx1"/>
                </a:solidFill>
              </a:rPr>
              <a:t>запізненням</a:t>
            </a:r>
            <a:r>
              <a:rPr lang="ru-RU" sz="1800" dirty="0">
                <a:solidFill>
                  <a:schemeClr val="tx1"/>
                </a:solidFill>
              </a:rPr>
              <a:t>, </a:t>
            </a:r>
            <a:r>
              <a:rPr lang="ru-RU" sz="1800" dirty="0" err="1">
                <a:solidFill>
                  <a:schemeClr val="tx1"/>
                </a:solidFill>
              </a:rPr>
              <a:t>тоді</a:t>
            </a:r>
            <a:r>
              <a:rPr lang="ru-RU" sz="1800" dirty="0">
                <a:solidFill>
                  <a:schemeClr val="tx1"/>
                </a:solidFill>
              </a:rPr>
              <a:t> УР </a:t>
            </a:r>
            <a:r>
              <a:rPr lang="ru-RU" sz="1800" dirty="0" err="1">
                <a:solidFill>
                  <a:schemeClr val="tx1"/>
                </a:solidFill>
              </a:rPr>
              <a:t>можна</a:t>
            </a:r>
            <a:r>
              <a:rPr lang="ru-RU" sz="1800" dirty="0">
                <a:solidFill>
                  <a:schemeClr val="tx1"/>
                </a:solidFill>
              </a:rPr>
              <a:t> подати не </a:t>
            </a:r>
            <a:r>
              <a:rPr lang="ru-RU" sz="1800" dirty="0" err="1">
                <a:solidFill>
                  <a:schemeClr val="tx1"/>
                </a:solidFill>
              </a:rPr>
              <a:t>пізніше</a:t>
            </a:r>
            <a:r>
              <a:rPr lang="ru-RU" sz="1800" dirty="0">
                <a:solidFill>
                  <a:schemeClr val="tx1"/>
                </a:solidFill>
              </a:rPr>
              <a:t> </a:t>
            </a:r>
            <a:r>
              <a:rPr lang="ru-RU" sz="1800" dirty="0" smtClean="0">
                <a:solidFill>
                  <a:schemeClr val="tx1"/>
                </a:solidFill>
              </a:rPr>
              <a:t/>
            </a:r>
            <a:br>
              <a:rPr lang="ru-RU" sz="1800" dirty="0" smtClean="0">
                <a:solidFill>
                  <a:schemeClr val="tx1"/>
                </a:solidFill>
              </a:rPr>
            </a:br>
            <a:r>
              <a:rPr lang="ru-RU" sz="1800" dirty="0" smtClean="0">
                <a:solidFill>
                  <a:schemeClr val="tx1"/>
                </a:solidFill>
              </a:rPr>
              <a:t>1 </a:t>
            </a:r>
            <a:r>
              <a:rPr lang="ru-RU" sz="1800" dirty="0">
                <a:solidFill>
                  <a:schemeClr val="tx1"/>
                </a:solidFill>
              </a:rPr>
              <a:t>095-го дня, </a:t>
            </a:r>
            <a:r>
              <a:rPr lang="ru-RU" sz="1800" dirty="0" err="1">
                <a:solidFill>
                  <a:schemeClr val="tx1"/>
                </a:solidFill>
              </a:rPr>
              <a:t>що</a:t>
            </a:r>
            <a:r>
              <a:rPr lang="ru-RU" sz="1800" dirty="0">
                <a:solidFill>
                  <a:schemeClr val="tx1"/>
                </a:solidFill>
              </a:rPr>
              <a:t> </a:t>
            </a:r>
            <a:r>
              <a:rPr lang="ru-RU" sz="1800" dirty="0" err="1">
                <a:solidFill>
                  <a:schemeClr val="tx1"/>
                </a:solidFill>
              </a:rPr>
              <a:t>настає</a:t>
            </a:r>
            <a:r>
              <a:rPr lang="ru-RU" sz="1800" dirty="0">
                <a:solidFill>
                  <a:schemeClr val="tx1"/>
                </a:solidFill>
              </a:rPr>
              <a:t> за днем </a:t>
            </a:r>
            <a:r>
              <a:rPr lang="ru-RU" sz="1800" dirty="0" err="1">
                <a:solidFill>
                  <a:schemeClr val="tx1"/>
                </a:solidFill>
              </a:rPr>
              <a:t>її</a:t>
            </a:r>
            <a:r>
              <a:rPr lang="ru-RU" sz="1800" dirty="0">
                <a:solidFill>
                  <a:schemeClr val="tx1"/>
                </a:solidFill>
              </a:rPr>
              <a:t> фактичного </a:t>
            </a:r>
            <a:r>
              <a:rPr lang="ru-RU" sz="1800" dirty="0" err="1">
                <a:solidFill>
                  <a:schemeClr val="tx1"/>
                </a:solidFill>
              </a:rPr>
              <a:t>подання</a:t>
            </a:r>
            <a:r>
              <a:rPr lang="ru-RU" sz="1800" dirty="0" smtClean="0">
                <a:solidFill>
                  <a:schemeClr val="tx1"/>
                </a:solidFill>
              </a:rPr>
              <a:t>.</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b="1" dirty="0" err="1">
                <a:solidFill>
                  <a:schemeClr val="tx1"/>
                </a:solidFill>
              </a:rPr>
              <a:t>Проте</a:t>
            </a:r>
            <a:r>
              <a:rPr lang="ru-RU" sz="1800" b="1" dirty="0">
                <a:solidFill>
                  <a:schemeClr val="tx1"/>
                </a:solidFill>
              </a:rPr>
              <a:t> </a:t>
            </a:r>
            <a:r>
              <a:rPr lang="ru-RU" sz="1800" b="1" dirty="0" err="1">
                <a:solidFill>
                  <a:schemeClr val="tx1"/>
                </a:solidFill>
              </a:rPr>
              <a:t>зверніть</a:t>
            </a:r>
            <a:r>
              <a:rPr lang="ru-RU" sz="1800" b="1" dirty="0">
                <a:solidFill>
                  <a:schemeClr val="tx1"/>
                </a:solidFill>
              </a:rPr>
              <a:t> </a:t>
            </a:r>
            <a:r>
              <a:rPr lang="ru-RU" sz="1800" b="1" dirty="0" err="1">
                <a:solidFill>
                  <a:schemeClr val="tx1"/>
                </a:solidFill>
              </a:rPr>
              <a:t>увагу</a:t>
            </a:r>
            <a:r>
              <a:rPr lang="ru-RU" sz="1800" b="1" dirty="0">
                <a:solidFill>
                  <a:schemeClr val="tx1"/>
                </a:solidFill>
              </a:rPr>
              <a:t>!</a:t>
            </a:r>
            <a:r>
              <a:rPr lang="ru-RU" sz="1800" dirty="0">
                <a:solidFill>
                  <a:schemeClr val="tx1"/>
                </a:solidFill>
              </a:rPr>
              <a:t> З початку </a:t>
            </a:r>
            <a:r>
              <a:rPr lang="ru-RU" sz="1800" dirty="0" err="1">
                <a:solidFill>
                  <a:schemeClr val="tx1"/>
                </a:solidFill>
              </a:rPr>
              <a:t>дії</a:t>
            </a:r>
            <a:r>
              <a:rPr lang="ru-RU" sz="1800" dirty="0">
                <a:solidFill>
                  <a:schemeClr val="tx1"/>
                </a:solidFill>
              </a:rPr>
              <a:t> карантину (з 12.03.2020), а </a:t>
            </a:r>
            <a:r>
              <a:rPr lang="ru-RU" sz="1800" dirty="0" err="1">
                <a:solidFill>
                  <a:schemeClr val="tx1"/>
                </a:solidFill>
              </a:rPr>
              <a:t>потім</a:t>
            </a:r>
            <a:r>
              <a:rPr lang="ru-RU" sz="1800" dirty="0">
                <a:solidFill>
                  <a:schemeClr val="tx1"/>
                </a:solidFill>
              </a:rPr>
              <a:t> на </a:t>
            </a:r>
            <a:r>
              <a:rPr lang="ru-RU" sz="1800" dirty="0" err="1">
                <a:solidFill>
                  <a:schemeClr val="tx1"/>
                </a:solidFill>
              </a:rPr>
              <a:t>період</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a:t>
            </a:r>
            <a:r>
              <a:rPr lang="ru-RU" sz="1800" dirty="0" err="1">
                <a:solidFill>
                  <a:schemeClr val="tx1"/>
                </a:solidFill>
              </a:rPr>
              <a:t>перебіг</a:t>
            </a:r>
            <a:r>
              <a:rPr lang="ru-RU" sz="1800" dirty="0">
                <a:solidFill>
                  <a:schemeClr val="tx1"/>
                </a:solidFill>
              </a:rPr>
              <a:t> строку </a:t>
            </a:r>
            <a:r>
              <a:rPr lang="ru-RU" sz="1800" dirty="0" err="1">
                <a:solidFill>
                  <a:schemeClr val="tx1"/>
                </a:solidFill>
              </a:rPr>
              <a:t>давності</a:t>
            </a:r>
            <a:r>
              <a:rPr lang="ru-RU" sz="1800" dirty="0">
                <a:solidFill>
                  <a:schemeClr val="tx1"/>
                </a:solidFill>
              </a:rPr>
              <a:t> </a:t>
            </a:r>
            <a:r>
              <a:rPr lang="ru-RU" sz="1800" dirty="0" err="1">
                <a:solidFill>
                  <a:schemeClr val="tx1"/>
                </a:solidFill>
              </a:rPr>
              <a:t>було</a:t>
            </a:r>
            <a:r>
              <a:rPr lang="ru-RU" sz="1800" dirty="0">
                <a:solidFill>
                  <a:schemeClr val="tx1"/>
                </a:solidFill>
              </a:rPr>
              <a:t> </a:t>
            </a:r>
            <a:r>
              <a:rPr lang="ru-RU" sz="1800" dirty="0" err="1">
                <a:solidFill>
                  <a:schemeClr val="tx1"/>
                </a:solidFill>
              </a:rPr>
              <a:t>зупинено</a:t>
            </a:r>
            <a:r>
              <a:rPr lang="ru-RU" sz="1800" dirty="0">
                <a:solidFill>
                  <a:schemeClr val="tx1"/>
                </a:solidFill>
              </a:rPr>
              <a:t> </a:t>
            </a:r>
            <a:r>
              <a:rPr lang="ru-RU" sz="1800" dirty="0" err="1">
                <a:solidFill>
                  <a:schemeClr val="tx1"/>
                </a:solidFill>
              </a:rPr>
              <a:t>відповідно</a:t>
            </a:r>
            <a:r>
              <a:rPr lang="ru-RU" sz="1800" dirty="0">
                <a:solidFill>
                  <a:schemeClr val="tx1"/>
                </a:solidFill>
              </a:rPr>
              <a:t> до </a:t>
            </a:r>
            <a:r>
              <a:rPr lang="ru-RU" sz="1800" dirty="0" err="1">
                <a:solidFill>
                  <a:schemeClr val="tx1"/>
                </a:solidFill>
                <a:hlinkClick r:id="rId4"/>
              </a:rPr>
              <a:t>пп</a:t>
            </a:r>
            <a:r>
              <a:rPr lang="ru-RU" sz="1800" dirty="0">
                <a:solidFill>
                  <a:schemeClr val="tx1"/>
                </a:solidFill>
                <a:hlinkClick r:id="rId4"/>
              </a:rPr>
              <a:t>. 69.9</a:t>
            </a:r>
            <a:r>
              <a:rPr lang="ru-RU" sz="1800" dirty="0">
                <a:solidFill>
                  <a:schemeClr val="tx1"/>
                </a:solidFill>
              </a:rPr>
              <a:t> та </a:t>
            </a:r>
            <a:r>
              <a:rPr lang="ru-RU" sz="1800" dirty="0">
                <a:solidFill>
                  <a:schemeClr val="tx1"/>
                </a:solidFill>
                <a:hlinkClick r:id="rId4"/>
              </a:rPr>
              <a:t>п. 52</a:t>
            </a:r>
            <a:r>
              <a:rPr lang="ru-RU" sz="1800" baseline="30000" dirty="0">
                <a:solidFill>
                  <a:schemeClr val="tx1"/>
                </a:solidFill>
                <a:hlinkClick r:id="rId4"/>
              </a:rPr>
              <a:t>2 </a:t>
            </a:r>
            <a:r>
              <a:rPr lang="ru-RU" sz="1800" dirty="0" err="1">
                <a:solidFill>
                  <a:schemeClr val="tx1"/>
                </a:solidFill>
                <a:hlinkClick r:id="rId4"/>
              </a:rPr>
              <a:t>підрозд</a:t>
            </a:r>
            <a:r>
              <a:rPr lang="ru-RU" sz="1800" dirty="0">
                <a:solidFill>
                  <a:schemeClr val="tx1"/>
                </a:solidFill>
                <a:hlinkClick r:id="rId4"/>
              </a:rPr>
              <a:t>. 10 </a:t>
            </a:r>
            <a:r>
              <a:rPr lang="ru-RU" sz="1800" dirty="0" err="1">
                <a:solidFill>
                  <a:schemeClr val="tx1"/>
                </a:solidFill>
                <a:hlinkClick r:id="rId4"/>
              </a:rPr>
              <a:t>розд</a:t>
            </a:r>
            <a:r>
              <a:rPr lang="ru-RU" sz="1800" dirty="0">
                <a:solidFill>
                  <a:schemeClr val="tx1"/>
                </a:solidFill>
                <a:hlinkClick r:id="rId4"/>
              </a:rPr>
              <a:t>. ХХ ПКУ</a:t>
            </a:r>
            <a:r>
              <a:rPr lang="ru-RU" sz="1800" dirty="0">
                <a:solidFill>
                  <a:schemeClr val="tx1"/>
                </a:solidFill>
              </a:rPr>
              <a:t>. Поновлено </a:t>
            </a:r>
            <a:r>
              <a:rPr lang="ru-RU" sz="1800" dirty="0" err="1">
                <a:solidFill>
                  <a:schemeClr val="tx1"/>
                </a:solidFill>
              </a:rPr>
              <a:t>такий</a:t>
            </a:r>
            <a:r>
              <a:rPr lang="ru-RU" sz="1800" dirty="0">
                <a:solidFill>
                  <a:schemeClr val="tx1"/>
                </a:solidFill>
              </a:rPr>
              <a:t> строк з 01.08.2023 </a:t>
            </a:r>
            <a:r>
              <a:rPr lang="ru-RU" sz="1800" dirty="0" err="1">
                <a:solidFill>
                  <a:schemeClr val="tx1"/>
                </a:solidFill>
              </a:rPr>
              <a:t>відповідно</a:t>
            </a:r>
            <a:r>
              <a:rPr lang="ru-RU" sz="1800" dirty="0">
                <a:solidFill>
                  <a:schemeClr val="tx1"/>
                </a:solidFill>
              </a:rPr>
              <a:t> до Закону </a:t>
            </a:r>
            <a:r>
              <a:rPr lang="ru-RU" sz="1800" dirty="0" err="1">
                <a:solidFill>
                  <a:schemeClr val="tx1"/>
                </a:solidFill>
              </a:rPr>
              <a:t>України</a:t>
            </a:r>
            <a:r>
              <a:rPr lang="ru-RU" sz="1800" dirty="0">
                <a:solidFill>
                  <a:schemeClr val="tx1"/>
                </a:solidFill>
              </a:rPr>
              <a:t> </a:t>
            </a:r>
            <a:r>
              <a:rPr lang="ru-RU" sz="1800" dirty="0" err="1">
                <a:solidFill>
                  <a:schemeClr val="tx1"/>
                </a:solidFill>
                <a:hlinkClick r:id="rId5"/>
              </a:rPr>
              <a:t>від</a:t>
            </a:r>
            <a:r>
              <a:rPr lang="ru-RU" sz="1800" dirty="0">
                <a:solidFill>
                  <a:schemeClr val="tx1"/>
                </a:solidFill>
                <a:hlinkClick r:id="rId5"/>
              </a:rPr>
              <a:t> 30.06.2023 №3219-IX</a:t>
            </a: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152758045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507288" cy="6187016"/>
          </a:xfrm>
        </p:spPr>
        <p:txBody>
          <a:bodyPr>
            <a:normAutofit fontScale="90000"/>
          </a:bodyPr>
          <a:lstStyle/>
          <a:p>
            <a:r>
              <a:rPr lang="ru-RU" sz="1600" dirty="0"/>
              <a:t/>
            </a:r>
            <a:br>
              <a:rPr lang="ru-RU" sz="1600" dirty="0"/>
            </a:br>
            <a:r>
              <a:rPr lang="ru-RU" sz="1600" dirty="0" smtClean="0"/>
              <a:t/>
            </a:r>
            <a:br>
              <a:rPr lang="ru-RU" sz="1600" dirty="0" smtClean="0"/>
            </a:br>
            <a:r>
              <a:rPr lang="ru-RU" sz="1800" dirty="0">
                <a:solidFill>
                  <a:schemeClr val="tx1"/>
                </a:solidFill>
              </a:rPr>
              <a:t>Т</a:t>
            </a:r>
            <a:r>
              <a:rPr lang="ru-RU" sz="1800" dirty="0" smtClean="0">
                <a:solidFill>
                  <a:schemeClr val="tx1"/>
                </a:solidFill>
              </a:rPr>
              <a:t>аким </a:t>
            </a:r>
            <a:r>
              <a:rPr lang="ru-RU" sz="1800" dirty="0">
                <a:solidFill>
                  <a:schemeClr val="tx1"/>
                </a:solidFill>
              </a:rPr>
              <a:t>чином, </a:t>
            </a:r>
            <a:r>
              <a:rPr lang="ru-RU" sz="1800" b="1" dirty="0">
                <a:solidFill>
                  <a:schemeClr val="tx1"/>
                </a:solidFill>
              </a:rPr>
              <a:t>УР </a:t>
            </a:r>
            <a:r>
              <a:rPr lang="ru-RU" sz="1800" b="1" dirty="0" err="1">
                <a:solidFill>
                  <a:schemeClr val="tx1"/>
                </a:solidFill>
              </a:rPr>
              <a:t>можна</a:t>
            </a:r>
            <a:r>
              <a:rPr lang="ru-RU" sz="1800" b="1" dirty="0">
                <a:solidFill>
                  <a:schemeClr val="tx1"/>
                </a:solidFill>
              </a:rPr>
              <a:t> подати </a:t>
            </a:r>
            <a:r>
              <a:rPr lang="ru-RU" sz="1800" b="1" dirty="0" err="1">
                <a:solidFill>
                  <a:schemeClr val="tx1"/>
                </a:solidFill>
              </a:rPr>
              <a:t>протягом</a:t>
            </a:r>
            <a:r>
              <a:rPr lang="ru-RU" sz="1800" b="1" dirty="0">
                <a:solidFill>
                  <a:schemeClr val="tx1"/>
                </a:solidFill>
              </a:rPr>
              <a:t> 1 095 </a:t>
            </a:r>
            <a:r>
              <a:rPr lang="ru-RU" sz="1800" b="1" dirty="0" err="1">
                <a:solidFill>
                  <a:schemeClr val="tx1"/>
                </a:solidFill>
              </a:rPr>
              <a:t>днів</a:t>
            </a:r>
            <a:r>
              <a:rPr lang="ru-RU" sz="1800" b="1" dirty="0">
                <a:solidFill>
                  <a:schemeClr val="tx1"/>
                </a:solidFill>
              </a:rPr>
              <a:t>, </a:t>
            </a:r>
            <a:r>
              <a:rPr lang="ru-RU" sz="1800" b="1" dirty="0" err="1">
                <a:solidFill>
                  <a:schemeClr val="tx1"/>
                </a:solidFill>
              </a:rPr>
              <a:t>виключаючи</a:t>
            </a:r>
            <a:r>
              <a:rPr lang="ru-RU" sz="1800" b="1" dirty="0">
                <a:solidFill>
                  <a:schemeClr val="tx1"/>
                </a:solidFill>
              </a:rPr>
              <a:t> </a:t>
            </a:r>
            <a:r>
              <a:rPr lang="ru-RU" sz="1800" b="1" dirty="0" err="1">
                <a:solidFill>
                  <a:schemeClr val="tx1"/>
                </a:solidFill>
              </a:rPr>
              <a:t>кількість</a:t>
            </a:r>
            <a:r>
              <a:rPr lang="ru-RU" sz="1800" b="1" dirty="0">
                <a:solidFill>
                  <a:schemeClr val="tx1"/>
                </a:solidFill>
              </a:rPr>
              <a:t> </a:t>
            </a:r>
            <a:r>
              <a:rPr lang="ru-RU" sz="1800" b="1" dirty="0" err="1">
                <a:solidFill>
                  <a:schemeClr val="tx1"/>
                </a:solidFill>
              </a:rPr>
              <a:t>днів</a:t>
            </a:r>
            <a:r>
              <a:rPr lang="ru-RU" sz="1800" b="1" dirty="0">
                <a:solidFill>
                  <a:schemeClr val="tx1"/>
                </a:solidFill>
              </a:rPr>
              <a:t> за </a:t>
            </a:r>
            <a:r>
              <a:rPr lang="ru-RU" sz="1800" b="1" dirty="0" err="1">
                <a:solidFill>
                  <a:schemeClr val="tx1"/>
                </a:solidFill>
              </a:rPr>
              <a:t>період</a:t>
            </a:r>
            <a:r>
              <a:rPr lang="ru-RU" sz="1800" b="1" dirty="0">
                <a:solidFill>
                  <a:schemeClr val="tx1"/>
                </a:solidFill>
              </a:rPr>
              <a:t> </a:t>
            </a:r>
            <a:r>
              <a:rPr lang="ru-RU" sz="1800" b="1" dirty="0" err="1">
                <a:solidFill>
                  <a:schemeClr val="tx1"/>
                </a:solidFill>
              </a:rPr>
              <a:t>із</a:t>
            </a:r>
            <a:r>
              <a:rPr lang="ru-RU" sz="1800" b="1" dirty="0">
                <a:solidFill>
                  <a:schemeClr val="tx1"/>
                </a:solidFill>
              </a:rPr>
              <a:t> 12.03.2020 до 01.08.2023</a:t>
            </a:r>
            <a:r>
              <a:rPr lang="ru-RU" sz="1800" dirty="0" smtClean="0">
                <a:solidFill>
                  <a:schemeClr val="tx1"/>
                </a:solidFill>
              </a:rPr>
              <a:t>.</a:t>
            </a:r>
            <a:r>
              <a:rPr lang="ru-RU" sz="1800" dirty="0">
                <a:solidFill>
                  <a:schemeClr val="tx1"/>
                </a:solidFill>
              </a:rPr>
              <a:t/>
            </a:r>
            <a:br>
              <a:rPr lang="ru-RU" sz="1800" dirty="0">
                <a:solidFill>
                  <a:schemeClr val="tx1"/>
                </a:solidFill>
              </a:rPr>
            </a:br>
            <a:r>
              <a:rPr lang="ru-RU" sz="1800" dirty="0" smtClean="0">
                <a:solidFill>
                  <a:schemeClr val="tx1"/>
                </a:solidFill>
              </a:rPr>
              <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b="1" dirty="0" err="1" smtClean="0">
                <a:solidFill>
                  <a:schemeClr val="tx1"/>
                </a:solidFill>
              </a:rPr>
              <a:t>Важливо</a:t>
            </a:r>
            <a:r>
              <a:rPr lang="ru-RU" sz="1800" b="1" dirty="0">
                <a:solidFill>
                  <a:schemeClr val="tx1"/>
                </a:solidFill>
              </a:rPr>
              <a:t>! До </a:t>
            </a:r>
            <a:r>
              <a:rPr lang="ru-RU" sz="1800" b="1" dirty="0" err="1">
                <a:solidFill>
                  <a:schemeClr val="tx1"/>
                </a:solidFill>
              </a:rPr>
              <a:t>припинення</a:t>
            </a:r>
            <a:r>
              <a:rPr lang="ru-RU" sz="1800" b="1" dirty="0">
                <a:solidFill>
                  <a:schemeClr val="tx1"/>
                </a:solidFill>
              </a:rPr>
              <a:t> </a:t>
            </a:r>
            <a:r>
              <a:rPr lang="ru-RU" sz="1800" b="1" dirty="0" err="1">
                <a:solidFill>
                  <a:schemeClr val="tx1"/>
                </a:solidFill>
              </a:rPr>
              <a:t>або</a:t>
            </a:r>
            <a:r>
              <a:rPr lang="ru-RU" sz="1800" b="1" dirty="0">
                <a:solidFill>
                  <a:schemeClr val="tx1"/>
                </a:solidFill>
              </a:rPr>
              <a:t> </a:t>
            </a:r>
            <a:r>
              <a:rPr lang="ru-RU" sz="1800" b="1" dirty="0" err="1">
                <a:solidFill>
                  <a:schemeClr val="tx1"/>
                </a:solidFill>
              </a:rPr>
              <a:t>скасування</a:t>
            </a:r>
            <a:r>
              <a:rPr lang="ru-RU" sz="1800" b="1" dirty="0">
                <a:solidFill>
                  <a:schemeClr val="tx1"/>
                </a:solidFill>
              </a:rPr>
              <a:t> </a:t>
            </a:r>
            <a:r>
              <a:rPr lang="ru-RU" sz="1800" b="1" dirty="0" err="1">
                <a:solidFill>
                  <a:schemeClr val="tx1"/>
                </a:solidFill>
              </a:rPr>
              <a:t>воєнного</a:t>
            </a:r>
            <a:r>
              <a:rPr lang="ru-RU" sz="1800" b="1" dirty="0">
                <a:solidFill>
                  <a:schemeClr val="tx1"/>
                </a:solidFill>
              </a:rPr>
              <a:t> стану не </a:t>
            </a:r>
            <a:r>
              <a:rPr lang="ru-RU" sz="1800" b="1" dirty="0" err="1">
                <a:solidFill>
                  <a:schemeClr val="tx1"/>
                </a:solidFill>
              </a:rPr>
              <a:t>можна</a:t>
            </a:r>
            <a:r>
              <a:rPr lang="ru-RU" sz="1800" b="1" dirty="0">
                <a:solidFill>
                  <a:schemeClr val="tx1"/>
                </a:solidFill>
              </a:rPr>
              <a:t> </a:t>
            </a:r>
            <a:r>
              <a:rPr lang="ru-RU" sz="1800" b="1" dirty="0" err="1">
                <a:solidFill>
                  <a:schemeClr val="tx1"/>
                </a:solidFill>
              </a:rPr>
              <a:t>подавати</a:t>
            </a:r>
            <a:r>
              <a:rPr lang="ru-RU" sz="1800" b="1" dirty="0">
                <a:solidFill>
                  <a:schemeClr val="tx1"/>
                </a:solidFill>
              </a:rPr>
              <a:t> УР на </a:t>
            </a:r>
            <a:r>
              <a:rPr lang="ru-RU" sz="1800" b="1" dirty="0" err="1">
                <a:solidFill>
                  <a:schemeClr val="tx1"/>
                </a:solidFill>
              </a:rPr>
              <a:t>зменшення</a:t>
            </a:r>
            <a:r>
              <a:rPr lang="ru-RU" sz="1800" b="1" dirty="0">
                <a:solidFill>
                  <a:schemeClr val="tx1"/>
                </a:solidFill>
              </a:rPr>
              <a:t> </a:t>
            </a:r>
            <a:r>
              <a:rPr lang="ru-RU" sz="1800" b="1" dirty="0" err="1">
                <a:solidFill>
                  <a:schemeClr val="tx1"/>
                </a:solidFill>
              </a:rPr>
              <a:t>податкових</a:t>
            </a:r>
            <a:r>
              <a:rPr lang="ru-RU" sz="1800" b="1" dirty="0">
                <a:solidFill>
                  <a:schemeClr val="tx1"/>
                </a:solidFill>
              </a:rPr>
              <a:t> </a:t>
            </a:r>
            <a:r>
              <a:rPr lang="ru-RU" sz="1800" b="1" dirty="0" err="1">
                <a:solidFill>
                  <a:schemeClr val="tx1"/>
                </a:solidFill>
              </a:rPr>
              <a:t>зобов’язань</a:t>
            </a:r>
            <a:r>
              <a:rPr lang="ru-RU" sz="1800" b="1" dirty="0">
                <a:solidFill>
                  <a:schemeClr val="tx1"/>
                </a:solidFill>
              </a:rPr>
              <a:t> та / </a:t>
            </a:r>
            <a:r>
              <a:rPr lang="ru-RU" sz="1800" b="1" dirty="0" err="1">
                <a:solidFill>
                  <a:schemeClr val="tx1"/>
                </a:solidFill>
              </a:rPr>
              <a:t>або</a:t>
            </a:r>
            <a:r>
              <a:rPr lang="ru-RU" sz="1800" b="1" dirty="0">
                <a:solidFill>
                  <a:schemeClr val="tx1"/>
                </a:solidFill>
              </a:rPr>
              <a:t> </a:t>
            </a:r>
            <a:r>
              <a:rPr lang="ru-RU" sz="1800" b="1" dirty="0" err="1">
                <a:solidFill>
                  <a:schemeClr val="tx1"/>
                </a:solidFill>
              </a:rPr>
              <a:t>декларування</a:t>
            </a:r>
            <a:r>
              <a:rPr lang="ru-RU" sz="1800" b="1" dirty="0">
                <a:solidFill>
                  <a:schemeClr val="tx1"/>
                </a:solidFill>
              </a:rPr>
              <a:t> </a:t>
            </a:r>
            <a:r>
              <a:rPr lang="ru-RU" sz="1800" b="1" dirty="0" err="1">
                <a:solidFill>
                  <a:schemeClr val="tx1"/>
                </a:solidFill>
              </a:rPr>
              <a:t>суми</a:t>
            </a:r>
            <a:r>
              <a:rPr lang="ru-RU" sz="1800" b="1" dirty="0">
                <a:solidFill>
                  <a:schemeClr val="tx1"/>
                </a:solidFill>
              </a:rPr>
              <a:t> бюджетного </a:t>
            </a:r>
            <a:r>
              <a:rPr lang="ru-RU" sz="1800" b="1" dirty="0" err="1">
                <a:solidFill>
                  <a:schemeClr val="tx1"/>
                </a:solidFill>
              </a:rPr>
              <a:t>відшкодування</a:t>
            </a:r>
            <a:r>
              <a:rPr lang="ru-RU" sz="1800" b="1" dirty="0">
                <a:solidFill>
                  <a:schemeClr val="tx1"/>
                </a:solidFill>
              </a:rPr>
              <a:t> ПДВ (</a:t>
            </a:r>
            <a:r>
              <a:rPr lang="ru-RU" sz="1800" b="1" dirty="0">
                <a:solidFill>
                  <a:schemeClr val="tx1"/>
                </a:solidFill>
                <a:hlinkClick r:id="rId2"/>
              </a:rPr>
              <a:t>п. 69.1 підрозд.10 </a:t>
            </a:r>
            <a:r>
              <a:rPr lang="ru-RU" sz="1800" b="1" dirty="0" err="1">
                <a:solidFill>
                  <a:schemeClr val="tx1"/>
                </a:solidFill>
                <a:hlinkClick r:id="rId2"/>
              </a:rPr>
              <a:t>розд</a:t>
            </a:r>
            <a:r>
              <a:rPr lang="ru-RU" sz="1800" b="1" dirty="0">
                <a:solidFill>
                  <a:schemeClr val="tx1"/>
                </a:solidFill>
                <a:hlinkClick r:id="rId2"/>
              </a:rPr>
              <a:t>. ХХ ПКУ</a:t>
            </a:r>
            <a:r>
              <a:rPr lang="ru-RU" sz="1800" b="1" dirty="0">
                <a:solidFill>
                  <a:schemeClr val="tx1"/>
                </a:solidFill>
              </a:rPr>
              <a:t>). </a:t>
            </a:r>
            <a:r>
              <a:rPr lang="ru-RU" sz="1800" b="1" dirty="0" err="1">
                <a:solidFill>
                  <a:schemeClr val="tx1"/>
                </a:solidFill>
              </a:rPr>
              <a:t>Тобто</a:t>
            </a:r>
            <a:r>
              <a:rPr lang="ru-RU" sz="1800" b="1" dirty="0">
                <a:solidFill>
                  <a:schemeClr val="tx1"/>
                </a:solidFill>
              </a:rPr>
              <a:t>, за </a:t>
            </a:r>
            <a:r>
              <a:rPr lang="ru-RU" sz="1800" b="1" dirty="0" err="1">
                <a:solidFill>
                  <a:schemeClr val="tx1"/>
                </a:solidFill>
              </a:rPr>
              <a:t>періоди</a:t>
            </a:r>
            <a:r>
              <a:rPr lang="ru-RU" sz="1800" b="1" dirty="0">
                <a:solidFill>
                  <a:schemeClr val="tx1"/>
                </a:solidFill>
              </a:rPr>
              <a:t> до лютого 2022 року УР </a:t>
            </a:r>
            <a:r>
              <a:rPr lang="ru-RU" sz="1800" b="1" dirty="0" err="1">
                <a:solidFill>
                  <a:schemeClr val="tx1"/>
                </a:solidFill>
              </a:rPr>
              <a:t>можна</a:t>
            </a:r>
            <a:r>
              <a:rPr lang="ru-RU" sz="1800" b="1" dirty="0">
                <a:solidFill>
                  <a:schemeClr val="tx1"/>
                </a:solidFill>
              </a:rPr>
              <a:t> </a:t>
            </a:r>
            <a:r>
              <a:rPr lang="ru-RU" sz="1800" b="1" dirty="0" err="1">
                <a:solidFill>
                  <a:schemeClr val="tx1"/>
                </a:solidFill>
              </a:rPr>
              <a:t>подавати</a:t>
            </a:r>
            <a:r>
              <a:rPr lang="ru-RU" sz="1800" b="1" dirty="0">
                <a:solidFill>
                  <a:schemeClr val="tx1"/>
                </a:solidFill>
              </a:rPr>
              <a:t> </a:t>
            </a:r>
            <a:r>
              <a:rPr lang="ru-RU" sz="1800" b="1" dirty="0" err="1">
                <a:solidFill>
                  <a:schemeClr val="tx1"/>
                </a:solidFill>
              </a:rPr>
              <a:t>тільки</a:t>
            </a:r>
            <a:r>
              <a:rPr lang="ru-RU" sz="1800" b="1" dirty="0">
                <a:solidFill>
                  <a:schemeClr val="tx1"/>
                </a:solidFill>
              </a:rPr>
              <a:t> для </a:t>
            </a:r>
            <a:r>
              <a:rPr lang="ru-RU" sz="1800" b="1" dirty="0" err="1">
                <a:solidFill>
                  <a:schemeClr val="tx1"/>
                </a:solidFill>
              </a:rPr>
              <a:t>виправлення</a:t>
            </a:r>
            <a:r>
              <a:rPr lang="ru-RU" sz="1800" b="1" dirty="0">
                <a:solidFill>
                  <a:schemeClr val="tx1"/>
                </a:solidFill>
              </a:rPr>
              <a:t> </a:t>
            </a:r>
            <a:r>
              <a:rPr lang="ru-RU" sz="1800" b="1" dirty="0" err="1">
                <a:solidFill>
                  <a:schemeClr val="tx1"/>
                </a:solidFill>
              </a:rPr>
              <a:t>помилок</a:t>
            </a:r>
            <a:r>
              <a:rPr lang="ru-RU" sz="1800" b="1" dirty="0">
                <a:solidFill>
                  <a:schemeClr val="tx1"/>
                </a:solidFill>
              </a:rPr>
              <a:t>, </a:t>
            </a:r>
            <a:r>
              <a:rPr lang="ru-RU" sz="1800" b="1" dirty="0" err="1">
                <a:solidFill>
                  <a:schemeClr val="tx1"/>
                </a:solidFill>
              </a:rPr>
              <a:t>які</a:t>
            </a:r>
            <a:r>
              <a:rPr lang="ru-RU" sz="1800" b="1" dirty="0">
                <a:solidFill>
                  <a:schemeClr val="tx1"/>
                </a:solidFill>
              </a:rPr>
              <a:t> привели </a:t>
            </a:r>
            <a:r>
              <a:rPr lang="ru-RU" sz="1800" b="1" dirty="0" err="1">
                <a:solidFill>
                  <a:schemeClr val="tx1"/>
                </a:solidFill>
              </a:rPr>
              <a:t>або</a:t>
            </a:r>
            <a:r>
              <a:rPr lang="ru-RU" sz="1800" b="1" dirty="0">
                <a:solidFill>
                  <a:schemeClr val="tx1"/>
                </a:solidFill>
              </a:rPr>
              <a:t> до </a:t>
            </a:r>
            <a:r>
              <a:rPr lang="ru-RU" sz="1800" b="1" dirty="0" err="1">
                <a:solidFill>
                  <a:schemeClr val="tx1"/>
                </a:solidFill>
              </a:rPr>
              <a:t>збільшення</a:t>
            </a:r>
            <a:r>
              <a:rPr lang="ru-RU" sz="1800" b="1" dirty="0">
                <a:solidFill>
                  <a:schemeClr val="tx1"/>
                </a:solidFill>
              </a:rPr>
              <a:t> </a:t>
            </a:r>
            <a:r>
              <a:rPr lang="ru-RU" sz="1800" b="1" dirty="0" err="1">
                <a:solidFill>
                  <a:schemeClr val="tx1"/>
                </a:solidFill>
              </a:rPr>
              <a:t>суми</a:t>
            </a:r>
            <a:r>
              <a:rPr lang="ru-RU" sz="1800" b="1" dirty="0">
                <a:solidFill>
                  <a:schemeClr val="tx1"/>
                </a:solidFill>
              </a:rPr>
              <a:t> </a:t>
            </a:r>
            <a:r>
              <a:rPr lang="ru-RU" sz="1800" b="1" dirty="0" err="1">
                <a:solidFill>
                  <a:schemeClr val="tx1"/>
                </a:solidFill>
              </a:rPr>
              <a:t>податку</a:t>
            </a:r>
            <a:r>
              <a:rPr lang="ru-RU" sz="1800" b="1" dirty="0">
                <a:solidFill>
                  <a:schemeClr val="tx1"/>
                </a:solidFill>
              </a:rPr>
              <a:t> </a:t>
            </a:r>
            <a:r>
              <a:rPr lang="ru-RU" sz="1800" b="1" dirty="0" err="1">
                <a:solidFill>
                  <a:schemeClr val="tx1"/>
                </a:solidFill>
              </a:rPr>
              <a:t>або</a:t>
            </a:r>
            <a:r>
              <a:rPr lang="ru-RU" sz="1800" b="1" dirty="0">
                <a:solidFill>
                  <a:schemeClr val="tx1"/>
                </a:solidFill>
              </a:rPr>
              <a:t> </a:t>
            </a:r>
            <a:r>
              <a:rPr lang="ru-RU" sz="1800" b="1" dirty="0" err="1">
                <a:solidFill>
                  <a:schemeClr val="tx1"/>
                </a:solidFill>
              </a:rPr>
              <a:t>взагалі</a:t>
            </a:r>
            <a:r>
              <a:rPr lang="ru-RU" sz="1800" b="1" dirty="0">
                <a:solidFill>
                  <a:schemeClr val="tx1"/>
                </a:solidFill>
              </a:rPr>
              <a:t> не </a:t>
            </a:r>
            <a:r>
              <a:rPr lang="ru-RU" sz="1800" b="1" dirty="0" err="1">
                <a:solidFill>
                  <a:schemeClr val="tx1"/>
                </a:solidFill>
              </a:rPr>
              <a:t>змінюють</a:t>
            </a:r>
            <a:r>
              <a:rPr lang="ru-RU" sz="1800" b="1" dirty="0">
                <a:solidFill>
                  <a:schemeClr val="tx1"/>
                </a:solidFill>
              </a:rPr>
              <a:t> </a:t>
            </a:r>
            <a:r>
              <a:rPr lang="ru-RU" sz="1800" b="1" dirty="0" err="1">
                <a:solidFill>
                  <a:schemeClr val="tx1"/>
                </a:solidFill>
              </a:rPr>
              <a:t>суми</a:t>
            </a:r>
            <a:r>
              <a:rPr lang="ru-RU" sz="1800" b="1" dirty="0">
                <a:solidFill>
                  <a:schemeClr val="tx1"/>
                </a:solidFill>
              </a:rPr>
              <a:t> </a:t>
            </a:r>
            <a:r>
              <a:rPr lang="ru-RU" sz="1800" b="1" dirty="0" err="1">
                <a:solidFill>
                  <a:schemeClr val="tx1"/>
                </a:solidFill>
              </a:rPr>
              <a:t>податку</a:t>
            </a:r>
            <a:r>
              <a:rPr lang="ru-RU" sz="1800" b="1" dirty="0" smtClean="0">
                <a:solidFill>
                  <a:schemeClr val="tx1"/>
                </a:solidFill>
              </a:rPr>
              <a:t>.</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dirty="0">
                <a:solidFill>
                  <a:schemeClr val="tx1"/>
                </a:solidFill>
              </a:rPr>
              <a:t>При </a:t>
            </a:r>
            <a:r>
              <a:rPr lang="ru-RU" sz="1800" dirty="0" err="1">
                <a:solidFill>
                  <a:schemeClr val="tx1"/>
                </a:solidFill>
              </a:rPr>
              <a:t>цьому</a:t>
            </a:r>
            <a:r>
              <a:rPr lang="ru-RU" sz="1800" dirty="0">
                <a:solidFill>
                  <a:schemeClr val="tx1"/>
                </a:solidFill>
              </a:rPr>
              <a:t> </a:t>
            </a:r>
            <a:r>
              <a:rPr lang="ru-RU" sz="1800" dirty="0" err="1">
                <a:solidFill>
                  <a:schemeClr val="tx1"/>
                </a:solidFill>
              </a:rPr>
              <a:t>відповідно</a:t>
            </a:r>
            <a:r>
              <a:rPr lang="ru-RU" sz="1800" dirty="0">
                <a:solidFill>
                  <a:schemeClr val="tx1"/>
                </a:solidFill>
              </a:rPr>
              <a:t> до </a:t>
            </a:r>
            <a:r>
              <a:rPr lang="ru-RU" sz="1800" dirty="0" err="1">
                <a:solidFill>
                  <a:schemeClr val="tx1"/>
                </a:solidFill>
              </a:rPr>
              <a:t>роз’яснення</a:t>
            </a:r>
            <a:r>
              <a:rPr lang="ru-RU" sz="1800" dirty="0">
                <a:solidFill>
                  <a:schemeClr val="tx1"/>
                </a:solidFill>
              </a:rPr>
              <a:t> ДПС в </a:t>
            </a:r>
            <a:r>
              <a:rPr lang="ru-RU" sz="1800" dirty="0">
                <a:solidFill>
                  <a:schemeClr val="tx1"/>
                </a:solidFill>
                <a:hlinkClick r:id="rId3"/>
              </a:rPr>
              <a:t>ЗІР, </a:t>
            </a:r>
            <a:r>
              <a:rPr lang="ru-RU" sz="1800" dirty="0" err="1">
                <a:solidFill>
                  <a:schemeClr val="tx1"/>
                </a:solidFill>
                <a:hlinkClick r:id="rId3"/>
              </a:rPr>
              <a:t>категорія</a:t>
            </a:r>
            <a:r>
              <a:rPr lang="ru-RU" sz="1800" dirty="0">
                <a:solidFill>
                  <a:schemeClr val="tx1"/>
                </a:solidFill>
                <a:hlinkClick r:id="rId3"/>
              </a:rPr>
              <a:t> 101.25</a:t>
            </a:r>
            <a:r>
              <a:rPr lang="ru-RU" sz="1800" dirty="0">
                <a:solidFill>
                  <a:schemeClr val="tx1"/>
                </a:solidFill>
              </a:rPr>
              <a:t> </a:t>
            </a:r>
            <a:r>
              <a:rPr lang="ru-RU" sz="1800" dirty="0" err="1">
                <a:solidFill>
                  <a:schemeClr val="tx1"/>
                </a:solidFill>
              </a:rPr>
              <a:t>платники</a:t>
            </a:r>
            <a:r>
              <a:rPr lang="ru-RU" sz="1800" dirty="0">
                <a:solidFill>
                  <a:schemeClr val="tx1"/>
                </a:solidFill>
              </a:rPr>
              <a:t> </a:t>
            </a:r>
            <a:r>
              <a:rPr lang="ru-RU" sz="1800" dirty="0" err="1">
                <a:solidFill>
                  <a:schemeClr val="tx1"/>
                </a:solidFill>
              </a:rPr>
              <a:t>податку</a:t>
            </a:r>
            <a:r>
              <a:rPr lang="ru-RU" sz="1800" dirty="0">
                <a:solidFill>
                  <a:schemeClr val="tx1"/>
                </a:solidFill>
              </a:rPr>
              <a:t> не </a:t>
            </a:r>
            <a:r>
              <a:rPr lang="ru-RU" sz="1800" dirty="0" err="1">
                <a:solidFill>
                  <a:schemeClr val="tx1"/>
                </a:solidFill>
              </a:rPr>
              <a:t>мають</a:t>
            </a:r>
            <a:r>
              <a:rPr lang="ru-RU" sz="1800" dirty="0">
                <a:solidFill>
                  <a:schemeClr val="tx1"/>
                </a:solidFill>
              </a:rPr>
              <a:t> права на </a:t>
            </a:r>
            <a:r>
              <a:rPr lang="ru-RU" sz="1800" dirty="0" err="1">
                <a:solidFill>
                  <a:schemeClr val="tx1"/>
                </a:solidFill>
              </a:rPr>
              <a:t>подання</a:t>
            </a:r>
            <a:r>
              <a:rPr lang="ru-RU" sz="1800" dirty="0">
                <a:solidFill>
                  <a:schemeClr val="tx1"/>
                </a:solidFill>
              </a:rPr>
              <a:t> </a:t>
            </a:r>
            <a:r>
              <a:rPr lang="ru-RU" sz="1800" dirty="0" err="1">
                <a:solidFill>
                  <a:schemeClr val="tx1"/>
                </a:solidFill>
              </a:rPr>
              <a:t>уточнюючих</a:t>
            </a:r>
            <a:r>
              <a:rPr lang="ru-RU" sz="1800" dirty="0">
                <a:solidFill>
                  <a:schemeClr val="tx1"/>
                </a:solidFill>
              </a:rPr>
              <a:t> </a:t>
            </a:r>
            <a:r>
              <a:rPr lang="ru-RU" sz="1800" dirty="0" err="1">
                <a:solidFill>
                  <a:schemeClr val="tx1"/>
                </a:solidFill>
              </a:rPr>
              <a:t>розрахунків</a:t>
            </a:r>
            <a:r>
              <a:rPr lang="ru-RU" sz="1800" dirty="0">
                <a:solidFill>
                  <a:schemeClr val="tx1"/>
                </a:solidFill>
              </a:rPr>
              <a:t> за </a:t>
            </a:r>
            <a:r>
              <a:rPr lang="ru-RU" sz="1800" dirty="0" err="1">
                <a:solidFill>
                  <a:schemeClr val="tx1"/>
                </a:solidFill>
              </a:rPr>
              <a:t>звітні</a:t>
            </a:r>
            <a:r>
              <a:rPr lang="ru-RU" sz="1800" dirty="0">
                <a:solidFill>
                  <a:schemeClr val="tx1"/>
                </a:solidFill>
              </a:rPr>
              <a:t> (</a:t>
            </a:r>
            <a:r>
              <a:rPr lang="ru-RU" sz="1800" dirty="0" err="1">
                <a:solidFill>
                  <a:schemeClr val="tx1"/>
                </a:solidFill>
              </a:rPr>
              <a:t>податкові</a:t>
            </a:r>
            <a:r>
              <a:rPr lang="ru-RU" sz="1800" dirty="0">
                <a:solidFill>
                  <a:schemeClr val="tx1"/>
                </a:solidFill>
              </a:rPr>
              <a:t>) </a:t>
            </a:r>
            <a:r>
              <a:rPr lang="ru-RU" sz="1800" dirty="0" err="1">
                <a:solidFill>
                  <a:schemeClr val="tx1"/>
                </a:solidFill>
              </a:rPr>
              <a:t>періоди</a:t>
            </a:r>
            <a:r>
              <a:rPr lang="ru-RU" sz="1800" dirty="0">
                <a:solidFill>
                  <a:schemeClr val="tx1"/>
                </a:solidFill>
              </a:rPr>
              <a:t> до лютого 2022 року </a:t>
            </a:r>
            <a:r>
              <a:rPr lang="ru-RU" sz="1800" b="1" dirty="0" err="1">
                <a:solidFill>
                  <a:schemeClr val="tx1"/>
                </a:solidFill>
              </a:rPr>
              <a:t>із</a:t>
            </a:r>
            <a:r>
              <a:rPr lang="ru-RU" sz="1800" b="1" dirty="0">
                <a:solidFill>
                  <a:schemeClr val="tx1"/>
                </a:solidFill>
              </a:rPr>
              <a:t> </a:t>
            </a:r>
            <a:r>
              <a:rPr lang="ru-RU" sz="1800" b="1" dirty="0" err="1">
                <a:solidFill>
                  <a:schemeClr val="tx1"/>
                </a:solidFill>
              </a:rPr>
              <a:t>зменшенням</a:t>
            </a:r>
            <a:r>
              <a:rPr lang="ru-RU" sz="1800" b="1" dirty="0">
                <a:solidFill>
                  <a:schemeClr val="tx1"/>
                </a:solidFill>
              </a:rPr>
              <a:t> </a:t>
            </a:r>
            <a:r>
              <a:rPr lang="ru-RU" sz="1800" b="1" dirty="0" err="1">
                <a:solidFill>
                  <a:schemeClr val="tx1"/>
                </a:solidFill>
              </a:rPr>
              <a:t>показника</a:t>
            </a:r>
            <a:r>
              <a:rPr lang="ru-RU" sz="1800" b="1" dirty="0">
                <a:solidFill>
                  <a:schemeClr val="tx1"/>
                </a:solidFill>
              </a:rPr>
              <a:t> рядка 18</a:t>
            </a:r>
            <a:r>
              <a:rPr lang="ru-RU" sz="1800" dirty="0">
                <a:solidFill>
                  <a:schemeClr val="tx1"/>
                </a:solidFill>
              </a:rPr>
              <a:t> </a:t>
            </a:r>
            <a:r>
              <a:rPr lang="ru-RU" sz="1800" dirty="0" err="1">
                <a:solidFill>
                  <a:schemeClr val="tx1"/>
                </a:solidFill>
              </a:rPr>
              <a:t>податкової</a:t>
            </a:r>
            <a:r>
              <a:rPr lang="ru-RU" sz="1800" dirty="0">
                <a:solidFill>
                  <a:schemeClr val="tx1"/>
                </a:solidFill>
              </a:rPr>
              <a:t> </a:t>
            </a:r>
            <a:r>
              <a:rPr lang="ru-RU" sz="1800" dirty="0" err="1">
                <a:solidFill>
                  <a:schemeClr val="tx1"/>
                </a:solidFill>
              </a:rPr>
              <a:t>декларації</a:t>
            </a:r>
            <a:r>
              <a:rPr lang="ru-RU" sz="1800" dirty="0">
                <a:solidFill>
                  <a:schemeClr val="tx1"/>
                </a:solidFill>
              </a:rPr>
              <a:t> з ПДВ.</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err="1">
                <a:solidFill>
                  <a:schemeClr val="tx1"/>
                </a:solidFill>
              </a:rPr>
              <a:t>Адже</a:t>
            </a:r>
            <a:r>
              <a:rPr lang="ru-RU" sz="1800" dirty="0">
                <a:solidFill>
                  <a:schemeClr val="tx1"/>
                </a:solidFill>
              </a:rPr>
              <a:t> </a:t>
            </a:r>
            <a:r>
              <a:rPr lang="ru-RU" sz="1800" dirty="0" err="1">
                <a:solidFill>
                  <a:schemeClr val="tx1"/>
                </a:solidFill>
              </a:rPr>
              <a:t>виправлення</a:t>
            </a:r>
            <a:r>
              <a:rPr lang="ru-RU" sz="1800" dirty="0">
                <a:solidFill>
                  <a:schemeClr val="tx1"/>
                </a:solidFill>
              </a:rPr>
              <a:t> </a:t>
            </a:r>
            <a:r>
              <a:rPr lang="ru-RU" sz="1800" dirty="0" err="1">
                <a:solidFill>
                  <a:schemeClr val="tx1"/>
                </a:solidFill>
              </a:rPr>
              <a:t>помилки</a:t>
            </a:r>
            <a:r>
              <a:rPr lang="ru-RU" sz="1800" dirty="0">
                <a:solidFill>
                  <a:schemeClr val="tx1"/>
                </a:solidFill>
              </a:rPr>
              <a:t> у </a:t>
            </a:r>
            <a:r>
              <a:rPr lang="ru-RU" sz="1800" dirty="0" err="1">
                <a:solidFill>
                  <a:schemeClr val="tx1"/>
                </a:solidFill>
              </a:rPr>
              <a:t>першому</a:t>
            </a:r>
            <a:r>
              <a:rPr lang="ru-RU" sz="1800" dirty="0">
                <a:solidFill>
                  <a:schemeClr val="tx1"/>
                </a:solidFill>
              </a:rPr>
              <a:t> </a:t>
            </a:r>
            <a:r>
              <a:rPr lang="ru-RU" sz="1800" dirty="0" err="1">
                <a:solidFill>
                  <a:schemeClr val="tx1"/>
                </a:solidFill>
              </a:rPr>
              <a:t>розділі</a:t>
            </a:r>
            <a:r>
              <a:rPr lang="ru-RU" sz="1800" dirty="0">
                <a:solidFill>
                  <a:schemeClr val="tx1"/>
                </a:solidFill>
              </a:rPr>
              <a:t> </a:t>
            </a:r>
            <a:r>
              <a:rPr lang="ru-RU" sz="1800" dirty="0" err="1">
                <a:solidFill>
                  <a:schemeClr val="tx1"/>
                </a:solidFill>
              </a:rPr>
              <a:t>декларації</a:t>
            </a:r>
            <a:r>
              <a:rPr lang="ru-RU" sz="1800" dirty="0">
                <a:solidFill>
                  <a:schemeClr val="tx1"/>
                </a:solidFill>
              </a:rPr>
              <a:t>, </a:t>
            </a:r>
            <a:r>
              <a:rPr lang="ru-RU" sz="1800" dirty="0" err="1">
                <a:solidFill>
                  <a:schemeClr val="tx1"/>
                </a:solidFill>
              </a:rPr>
              <a:t>що</a:t>
            </a:r>
            <a:r>
              <a:rPr lang="ru-RU" sz="1800" dirty="0">
                <a:solidFill>
                  <a:schemeClr val="tx1"/>
                </a:solidFill>
              </a:rPr>
              <a:t> </a:t>
            </a:r>
            <a:r>
              <a:rPr lang="ru-RU" sz="1800" dirty="0" err="1">
                <a:solidFill>
                  <a:schemeClr val="tx1"/>
                </a:solidFill>
              </a:rPr>
              <a:t>призводить</a:t>
            </a:r>
            <a:r>
              <a:rPr lang="ru-RU" sz="1800" dirty="0">
                <a:solidFill>
                  <a:schemeClr val="tx1"/>
                </a:solidFill>
              </a:rPr>
              <a:t> до </a:t>
            </a:r>
            <a:r>
              <a:rPr lang="ru-RU" sz="1800" dirty="0" err="1">
                <a:solidFill>
                  <a:schemeClr val="tx1"/>
                </a:solidFill>
              </a:rPr>
              <a:t>зменшення</a:t>
            </a:r>
            <a:r>
              <a:rPr lang="ru-RU" sz="1800" dirty="0">
                <a:solidFill>
                  <a:schemeClr val="tx1"/>
                </a:solidFill>
              </a:rPr>
              <a:t> </a:t>
            </a:r>
            <a:r>
              <a:rPr lang="ru-RU" sz="1800" dirty="0" err="1">
                <a:solidFill>
                  <a:schemeClr val="tx1"/>
                </a:solidFill>
              </a:rPr>
              <a:t>показника</a:t>
            </a:r>
            <a:r>
              <a:rPr lang="ru-RU" sz="1800" dirty="0">
                <a:solidFill>
                  <a:schemeClr val="tx1"/>
                </a:solidFill>
              </a:rPr>
              <a:t> рядка 9, не </a:t>
            </a:r>
            <a:r>
              <a:rPr lang="ru-RU" sz="1800" dirty="0" err="1">
                <a:solidFill>
                  <a:schemeClr val="tx1"/>
                </a:solidFill>
              </a:rPr>
              <a:t>завжди</a:t>
            </a:r>
            <a:r>
              <a:rPr lang="ru-RU" sz="1800" dirty="0">
                <a:solidFill>
                  <a:schemeClr val="tx1"/>
                </a:solidFill>
              </a:rPr>
              <a:t> </a:t>
            </a:r>
            <a:r>
              <a:rPr lang="ru-RU" sz="1800" dirty="0" err="1">
                <a:solidFill>
                  <a:schemeClr val="tx1"/>
                </a:solidFill>
              </a:rPr>
              <a:t>призводить</a:t>
            </a:r>
            <a:r>
              <a:rPr lang="ru-RU" sz="1800" dirty="0">
                <a:solidFill>
                  <a:schemeClr val="tx1"/>
                </a:solidFill>
              </a:rPr>
              <a:t> до </a:t>
            </a:r>
            <a:r>
              <a:rPr lang="ru-RU" sz="1800" dirty="0" err="1">
                <a:solidFill>
                  <a:schemeClr val="tx1"/>
                </a:solidFill>
              </a:rPr>
              <a:t>зменшення</a:t>
            </a:r>
            <a:r>
              <a:rPr lang="ru-RU" sz="1800" dirty="0">
                <a:solidFill>
                  <a:schemeClr val="tx1"/>
                </a:solidFill>
              </a:rPr>
              <a:t> </a:t>
            </a:r>
            <a:r>
              <a:rPr lang="ru-RU" sz="1800" dirty="0" err="1">
                <a:solidFill>
                  <a:schemeClr val="tx1"/>
                </a:solidFill>
              </a:rPr>
              <a:t>суми</a:t>
            </a:r>
            <a:r>
              <a:rPr lang="ru-RU" sz="1800" dirty="0">
                <a:solidFill>
                  <a:schemeClr val="tx1"/>
                </a:solidFill>
              </a:rPr>
              <a:t>, </a:t>
            </a:r>
            <a:r>
              <a:rPr lang="ru-RU" sz="1800" dirty="0" err="1">
                <a:solidFill>
                  <a:schemeClr val="tx1"/>
                </a:solidFill>
              </a:rPr>
              <a:t>відображеної</a:t>
            </a:r>
            <a:r>
              <a:rPr lang="ru-RU" sz="1800" dirty="0">
                <a:solidFill>
                  <a:schemeClr val="tx1"/>
                </a:solidFill>
              </a:rPr>
              <a:t> в рядку 18. </a:t>
            </a:r>
            <a:r>
              <a:rPr lang="ru-RU" sz="1800" dirty="0" err="1">
                <a:solidFill>
                  <a:schemeClr val="tx1"/>
                </a:solidFill>
              </a:rPr>
              <a:t>Наприклад</a:t>
            </a:r>
            <a:r>
              <a:rPr lang="ru-RU" sz="1800" dirty="0">
                <a:solidFill>
                  <a:schemeClr val="tx1"/>
                </a:solidFill>
              </a:rPr>
              <a:t>, </a:t>
            </a:r>
            <a:r>
              <a:rPr lang="ru-RU" sz="1800" dirty="0" err="1">
                <a:solidFill>
                  <a:schemeClr val="tx1"/>
                </a:solidFill>
              </a:rPr>
              <a:t>якщо</a:t>
            </a:r>
            <a:r>
              <a:rPr lang="ru-RU" sz="1800" dirty="0">
                <a:solidFill>
                  <a:schemeClr val="tx1"/>
                </a:solidFill>
              </a:rPr>
              <a:t> </a:t>
            </a:r>
            <a:r>
              <a:rPr lang="ru-RU" sz="1800" dirty="0" err="1">
                <a:solidFill>
                  <a:schemeClr val="tx1"/>
                </a:solidFill>
              </a:rPr>
              <a:t>декларація</a:t>
            </a:r>
            <a:r>
              <a:rPr lang="ru-RU" sz="1800" dirty="0">
                <a:solidFill>
                  <a:schemeClr val="tx1"/>
                </a:solidFill>
              </a:rPr>
              <a:t> </a:t>
            </a:r>
            <a:r>
              <a:rPr lang="ru-RU" sz="1800" dirty="0" err="1">
                <a:solidFill>
                  <a:schemeClr val="tx1"/>
                </a:solidFill>
              </a:rPr>
              <a:t>була</a:t>
            </a:r>
            <a:r>
              <a:rPr lang="ru-RU" sz="1800" dirty="0">
                <a:solidFill>
                  <a:schemeClr val="tx1"/>
                </a:solidFill>
              </a:rPr>
              <a:t> </a:t>
            </a:r>
            <a:r>
              <a:rPr lang="ru-RU" sz="1800" dirty="0" err="1">
                <a:solidFill>
                  <a:schemeClr val="tx1"/>
                </a:solidFill>
              </a:rPr>
              <a:t>від’ємна</a:t>
            </a:r>
            <a:r>
              <a:rPr lang="ru-RU" sz="1800" dirty="0">
                <a:solidFill>
                  <a:schemeClr val="tx1"/>
                </a:solidFill>
              </a:rPr>
              <a:t> (</a:t>
            </a:r>
            <a:r>
              <a:rPr lang="ru-RU" sz="1800" dirty="0" err="1">
                <a:solidFill>
                  <a:schemeClr val="tx1"/>
                </a:solidFill>
              </a:rPr>
              <a:t>задекларовано</a:t>
            </a:r>
            <a:r>
              <a:rPr lang="ru-RU" sz="1800" dirty="0">
                <a:solidFill>
                  <a:schemeClr val="tx1"/>
                </a:solidFill>
              </a:rPr>
              <a:t> ряд. 19) і </a:t>
            </a:r>
            <a:r>
              <a:rPr lang="ru-RU" sz="1800" dirty="0" err="1">
                <a:solidFill>
                  <a:schemeClr val="tx1"/>
                </a:solidFill>
              </a:rPr>
              <a:t>виправлення</a:t>
            </a:r>
            <a:r>
              <a:rPr lang="ru-RU" sz="1800" dirty="0">
                <a:solidFill>
                  <a:schemeClr val="tx1"/>
                </a:solidFill>
              </a:rPr>
              <a:t> </a:t>
            </a:r>
            <a:r>
              <a:rPr lang="ru-RU" sz="1800" dirty="0" err="1">
                <a:solidFill>
                  <a:schemeClr val="tx1"/>
                </a:solidFill>
              </a:rPr>
              <a:t>помилки</a:t>
            </a:r>
            <a:r>
              <a:rPr lang="ru-RU" sz="1800" dirty="0">
                <a:solidFill>
                  <a:schemeClr val="tx1"/>
                </a:solidFill>
              </a:rPr>
              <a:t> у </a:t>
            </a:r>
            <a:r>
              <a:rPr lang="ru-RU" sz="1800" dirty="0" err="1">
                <a:solidFill>
                  <a:schemeClr val="tx1"/>
                </a:solidFill>
              </a:rPr>
              <a:t>сумі</a:t>
            </a:r>
            <a:r>
              <a:rPr lang="ru-RU" sz="1800" dirty="0">
                <a:solidFill>
                  <a:schemeClr val="tx1"/>
                </a:solidFill>
              </a:rPr>
              <a:t> </a:t>
            </a:r>
            <a:r>
              <a:rPr lang="ru-RU" sz="1800" dirty="0" err="1">
                <a:solidFill>
                  <a:schemeClr val="tx1"/>
                </a:solidFill>
              </a:rPr>
              <a:t>нарахованих</a:t>
            </a:r>
            <a:r>
              <a:rPr lang="ru-RU" sz="1800" dirty="0">
                <a:solidFill>
                  <a:schemeClr val="tx1"/>
                </a:solidFill>
              </a:rPr>
              <a:t> </a:t>
            </a:r>
            <a:r>
              <a:rPr lang="ru-RU" sz="1800" dirty="0" err="1">
                <a:solidFill>
                  <a:schemeClr val="tx1"/>
                </a:solidFill>
              </a:rPr>
              <a:t>податкових</a:t>
            </a:r>
            <a:r>
              <a:rPr lang="ru-RU" sz="1800" dirty="0">
                <a:solidFill>
                  <a:schemeClr val="tx1"/>
                </a:solidFill>
              </a:rPr>
              <a:t> </a:t>
            </a:r>
            <a:r>
              <a:rPr lang="ru-RU" sz="1800" dirty="0" err="1">
                <a:solidFill>
                  <a:schemeClr val="tx1"/>
                </a:solidFill>
              </a:rPr>
              <a:t>зобов’язань</a:t>
            </a:r>
            <a:r>
              <a:rPr lang="ru-RU" sz="1800" dirty="0">
                <a:solidFill>
                  <a:schemeClr val="tx1"/>
                </a:solidFill>
              </a:rPr>
              <a:t> </a:t>
            </a:r>
            <a:r>
              <a:rPr lang="ru-RU" sz="1800" dirty="0" err="1">
                <a:solidFill>
                  <a:schemeClr val="tx1"/>
                </a:solidFill>
              </a:rPr>
              <a:t>призведе</a:t>
            </a:r>
            <a:r>
              <a:rPr lang="ru-RU" sz="1800" dirty="0">
                <a:solidFill>
                  <a:schemeClr val="tx1"/>
                </a:solidFill>
              </a:rPr>
              <a:t> до </a:t>
            </a:r>
            <a:r>
              <a:rPr lang="ru-RU" sz="1800" dirty="0" err="1">
                <a:solidFill>
                  <a:schemeClr val="tx1"/>
                </a:solidFill>
              </a:rPr>
              <a:t>зменшення</a:t>
            </a:r>
            <a:r>
              <a:rPr lang="ru-RU" sz="1800" dirty="0">
                <a:solidFill>
                  <a:schemeClr val="tx1"/>
                </a:solidFill>
              </a:rPr>
              <a:t> </a:t>
            </a:r>
            <a:r>
              <a:rPr lang="ru-RU" sz="1800" dirty="0" err="1">
                <a:solidFill>
                  <a:schemeClr val="tx1"/>
                </a:solidFill>
              </a:rPr>
              <a:t>показника</a:t>
            </a:r>
            <a:r>
              <a:rPr lang="ru-RU" sz="1800" dirty="0">
                <a:solidFill>
                  <a:schemeClr val="tx1"/>
                </a:solidFill>
              </a:rPr>
              <a:t> рядка 9 і </a:t>
            </a:r>
            <a:r>
              <a:rPr lang="ru-RU" sz="1800" dirty="0" err="1">
                <a:solidFill>
                  <a:schemeClr val="tx1"/>
                </a:solidFill>
              </a:rPr>
              <a:t>відповідно</a:t>
            </a:r>
            <a:r>
              <a:rPr lang="ru-RU" sz="1800" dirty="0">
                <a:solidFill>
                  <a:schemeClr val="tx1"/>
                </a:solidFill>
              </a:rPr>
              <a:t> – до </a:t>
            </a:r>
            <a:r>
              <a:rPr lang="ru-RU" sz="1800" dirty="0" err="1">
                <a:solidFill>
                  <a:schemeClr val="tx1"/>
                </a:solidFill>
              </a:rPr>
              <a:t>збільшення</a:t>
            </a:r>
            <a:r>
              <a:rPr lang="ru-RU" sz="1800" dirty="0">
                <a:solidFill>
                  <a:schemeClr val="tx1"/>
                </a:solidFill>
              </a:rPr>
              <a:t> </a:t>
            </a:r>
            <a:r>
              <a:rPr lang="ru-RU" sz="1800" dirty="0" err="1">
                <a:solidFill>
                  <a:schemeClr val="tx1"/>
                </a:solidFill>
              </a:rPr>
              <a:t>показника</a:t>
            </a:r>
            <a:r>
              <a:rPr lang="ru-RU" sz="1800" dirty="0">
                <a:solidFill>
                  <a:schemeClr val="tx1"/>
                </a:solidFill>
              </a:rPr>
              <a:t> рядка 19, то </a:t>
            </a:r>
            <a:r>
              <a:rPr lang="ru-RU" sz="1800" dirty="0" err="1">
                <a:solidFill>
                  <a:schemeClr val="tx1"/>
                </a:solidFill>
              </a:rPr>
              <a:t>такі</a:t>
            </a:r>
            <a:r>
              <a:rPr lang="ru-RU" sz="1800" dirty="0">
                <a:solidFill>
                  <a:schemeClr val="tx1"/>
                </a:solidFill>
              </a:rPr>
              <a:t> </a:t>
            </a:r>
            <a:r>
              <a:rPr lang="ru-RU" sz="1800" dirty="0" err="1">
                <a:solidFill>
                  <a:schemeClr val="tx1"/>
                </a:solidFill>
              </a:rPr>
              <a:t>помилки</a:t>
            </a:r>
            <a:r>
              <a:rPr lang="ru-RU" sz="1800" dirty="0">
                <a:solidFill>
                  <a:schemeClr val="tx1"/>
                </a:solidFill>
              </a:rPr>
              <a:t> </a:t>
            </a:r>
            <a:r>
              <a:rPr lang="ru-RU" sz="1800" dirty="0" err="1">
                <a:solidFill>
                  <a:schemeClr val="tx1"/>
                </a:solidFill>
              </a:rPr>
              <a:t>виправляти</a:t>
            </a:r>
            <a:r>
              <a:rPr lang="ru-RU" sz="1800" dirty="0">
                <a:solidFill>
                  <a:schemeClr val="tx1"/>
                </a:solidFill>
              </a:rPr>
              <a:t> </a:t>
            </a:r>
            <a:r>
              <a:rPr lang="ru-RU" sz="1800" dirty="0" err="1">
                <a:solidFill>
                  <a:schemeClr val="tx1"/>
                </a:solidFill>
              </a:rPr>
              <a:t>можна</a:t>
            </a:r>
            <a:r>
              <a:rPr lang="ru-RU" sz="1800" dirty="0">
                <a:solidFill>
                  <a:schemeClr val="tx1"/>
                </a:solidFill>
              </a:rPr>
              <a:t>.</a:t>
            </a:r>
            <a:br>
              <a:rPr lang="ru-RU" sz="1800" dirty="0">
                <a:solidFill>
                  <a:schemeClr val="tx1"/>
                </a:solidFill>
              </a:rPr>
            </a:br>
            <a:r>
              <a:rPr lang="ru-RU" sz="1800" dirty="0">
                <a:solidFill>
                  <a:schemeClr val="tx1"/>
                </a:solidFill>
              </a:rPr>
              <a:t/>
            </a:r>
            <a:br>
              <a:rPr lang="ru-RU" sz="1800" dirty="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20484473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smtClean="0"/>
              <a:t/>
            </a:r>
            <a:br>
              <a:rPr lang="ru-RU" sz="1800" dirty="0" smtClean="0"/>
            </a:br>
            <a:r>
              <a:rPr lang="ru-RU" sz="1800" dirty="0"/>
              <a:t/>
            </a:r>
            <a:br>
              <a:rPr lang="ru-RU" sz="1800" dirty="0"/>
            </a:br>
            <a:r>
              <a:rPr lang="ru-RU" sz="1800" dirty="0" err="1" smtClean="0">
                <a:solidFill>
                  <a:schemeClr val="tx1"/>
                </a:solidFill>
              </a:rPr>
              <a:t>Чи</a:t>
            </a:r>
            <a:r>
              <a:rPr lang="ru-RU" sz="1800" dirty="0" smtClean="0">
                <a:solidFill>
                  <a:schemeClr val="tx1"/>
                </a:solidFill>
              </a:rPr>
              <a:t> </a:t>
            </a:r>
            <a:r>
              <a:rPr lang="ru-RU" sz="1800" dirty="0" err="1">
                <a:solidFill>
                  <a:schemeClr val="tx1"/>
                </a:solidFill>
              </a:rPr>
              <a:t>нараховувати</a:t>
            </a:r>
            <a:r>
              <a:rPr lang="ru-RU" sz="1800" dirty="0">
                <a:solidFill>
                  <a:schemeClr val="tx1"/>
                </a:solidFill>
              </a:rPr>
              <a:t> </a:t>
            </a:r>
            <a:r>
              <a:rPr lang="ru-RU" sz="1800" dirty="0" err="1">
                <a:solidFill>
                  <a:schemeClr val="tx1"/>
                </a:solidFill>
              </a:rPr>
              <a:t>штрафні</a:t>
            </a:r>
            <a:r>
              <a:rPr lang="ru-RU" sz="1800" dirty="0">
                <a:solidFill>
                  <a:schemeClr val="tx1"/>
                </a:solidFill>
              </a:rPr>
              <a:t> </a:t>
            </a:r>
            <a:r>
              <a:rPr lang="ru-RU" sz="1800" dirty="0" err="1">
                <a:solidFill>
                  <a:schemeClr val="tx1"/>
                </a:solidFill>
              </a:rPr>
              <a:t>санкції</a:t>
            </a:r>
            <a:r>
              <a:rPr lang="ru-RU" sz="1800" dirty="0">
                <a:solidFill>
                  <a:schemeClr val="tx1"/>
                </a:solidFill>
              </a:rPr>
              <a:t> та пеню у </a:t>
            </a:r>
            <a:r>
              <a:rPr lang="ru-RU" sz="1800" dirty="0" err="1">
                <a:solidFill>
                  <a:schemeClr val="tx1"/>
                </a:solidFill>
              </a:rPr>
              <a:t>разі</a:t>
            </a:r>
            <a:r>
              <a:rPr lang="ru-RU" sz="1800" dirty="0">
                <a:solidFill>
                  <a:schemeClr val="tx1"/>
                </a:solidFill>
              </a:rPr>
              <a:t> </a:t>
            </a:r>
            <a:r>
              <a:rPr lang="ru-RU" sz="1800" dirty="0" err="1">
                <a:solidFill>
                  <a:schemeClr val="tx1"/>
                </a:solidFill>
              </a:rPr>
              <a:t>виправлення</a:t>
            </a:r>
            <a:r>
              <a:rPr lang="ru-RU" sz="1800" dirty="0">
                <a:solidFill>
                  <a:schemeClr val="tx1"/>
                </a:solidFill>
              </a:rPr>
              <a:t> </a:t>
            </a:r>
            <a:r>
              <a:rPr lang="ru-RU" sz="1800" dirty="0" err="1">
                <a:solidFill>
                  <a:schemeClr val="tx1"/>
                </a:solidFill>
              </a:rPr>
              <a:t>помилки</a:t>
            </a:r>
            <a:r>
              <a:rPr lang="ru-RU" sz="1800" dirty="0">
                <a:solidFill>
                  <a:schemeClr val="tx1"/>
                </a:solidFill>
              </a:rPr>
              <a:t>, як </a:t>
            </a:r>
            <a:r>
              <a:rPr lang="ru-RU" sz="1800" dirty="0" err="1">
                <a:solidFill>
                  <a:schemeClr val="tx1"/>
                </a:solidFill>
              </a:rPr>
              <a:t>призвела</a:t>
            </a:r>
            <a:r>
              <a:rPr lang="ru-RU" sz="1800" dirty="0">
                <a:solidFill>
                  <a:schemeClr val="tx1"/>
                </a:solidFill>
              </a:rPr>
              <a:t> до </a:t>
            </a:r>
            <a:r>
              <a:rPr lang="ru-RU" sz="1800" dirty="0" err="1">
                <a:solidFill>
                  <a:schemeClr val="tx1"/>
                </a:solidFill>
              </a:rPr>
              <a:t>заниження</a:t>
            </a:r>
            <a:r>
              <a:rPr lang="ru-RU" sz="1800" dirty="0">
                <a:solidFill>
                  <a:schemeClr val="tx1"/>
                </a:solidFill>
              </a:rPr>
              <a:t> </a:t>
            </a:r>
            <a:r>
              <a:rPr lang="ru-RU" sz="1800" dirty="0" err="1">
                <a:solidFill>
                  <a:schemeClr val="tx1"/>
                </a:solidFill>
              </a:rPr>
              <a:t>суми</a:t>
            </a:r>
            <a:r>
              <a:rPr lang="ru-RU" sz="1800" dirty="0">
                <a:solidFill>
                  <a:schemeClr val="tx1"/>
                </a:solidFill>
              </a:rPr>
              <a:t> </a:t>
            </a:r>
            <a:r>
              <a:rPr lang="ru-RU" sz="1800" dirty="0" err="1">
                <a:solidFill>
                  <a:schemeClr val="tx1"/>
                </a:solidFill>
              </a:rPr>
              <a:t>податку</a:t>
            </a:r>
            <a:r>
              <a:rPr lang="ru-RU" sz="1800" dirty="0" smtClean="0">
                <a:solidFill>
                  <a:schemeClr val="tx1"/>
                </a:solidFill>
              </a:rPr>
              <a:t>? - </a:t>
            </a:r>
            <a:r>
              <a:rPr lang="ru-RU" sz="1800" b="1" dirty="0" err="1" smtClean="0">
                <a:solidFill>
                  <a:schemeClr val="tx1"/>
                </a:solidFill>
              </a:rPr>
              <a:t>Ні</a:t>
            </a:r>
            <a:r>
              <a:rPr lang="ru-RU" sz="1800" b="1" dirty="0">
                <a:solidFill>
                  <a:schemeClr val="tx1"/>
                </a:solidFill>
              </a:rPr>
              <a:t>, у </a:t>
            </a:r>
            <a:r>
              <a:rPr lang="ru-RU" sz="1800" b="1" dirty="0" err="1">
                <a:solidFill>
                  <a:schemeClr val="tx1"/>
                </a:solidFill>
              </a:rPr>
              <a:t>разі</a:t>
            </a:r>
            <a:r>
              <a:rPr lang="ru-RU" sz="1800" b="1" dirty="0">
                <a:solidFill>
                  <a:schemeClr val="tx1"/>
                </a:solidFill>
              </a:rPr>
              <a:t> </a:t>
            </a:r>
            <a:r>
              <a:rPr lang="ru-RU" sz="1800" b="1" dirty="0" err="1">
                <a:solidFill>
                  <a:schemeClr val="tx1"/>
                </a:solidFill>
              </a:rPr>
              <a:t>виправлення</a:t>
            </a:r>
            <a:r>
              <a:rPr lang="ru-RU" sz="1800" b="1" dirty="0">
                <a:solidFill>
                  <a:schemeClr val="tx1"/>
                </a:solidFill>
              </a:rPr>
              <a:t> </a:t>
            </a:r>
            <a:r>
              <a:rPr lang="ru-RU" sz="1800" b="1" dirty="0" err="1">
                <a:solidFill>
                  <a:schemeClr val="tx1"/>
                </a:solidFill>
              </a:rPr>
              <a:t>помилок</a:t>
            </a:r>
            <a:r>
              <a:rPr lang="ru-RU" sz="1800" b="1" dirty="0">
                <a:solidFill>
                  <a:schemeClr val="tx1"/>
                </a:solidFill>
              </a:rPr>
              <a:t> у </a:t>
            </a:r>
            <a:r>
              <a:rPr lang="ru-RU" sz="1800" b="1" dirty="0" err="1">
                <a:solidFill>
                  <a:schemeClr val="tx1"/>
                </a:solidFill>
              </a:rPr>
              <a:t>період</a:t>
            </a:r>
            <a:r>
              <a:rPr lang="ru-RU" sz="1800" b="1" dirty="0">
                <a:solidFill>
                  <a:schemeClr val="tx1"/>
                </a:solidFill>
              </a:rPr>
              <a:t> </a:t>
            </a:r>
            <a:r>
              <a:rPr lang="ru-RU" sz="1800" b="1" dirty="0" err="1">
                <a:solidFill>
                  <a:schemeClr val="tx1"/>
                </a:solidFill>
              </a:rPr>
              <a:t>дії</a:t>
            </a:r>
            <a:r>
              <a:rPr lang="ru-RU" sz="1800" b="1" dirty="0">
                <a:solidFill>
                  <a:schemeClr val="tx1"/>
                </a:solidFill>
              </a:rPr>
              <a:t> </a:t>
            </a:r>
            <a:r>
              <a:rPr lang="ru-RU" sz="1800" b="1" dirty="0" err="1">
                <a:solidFill>
                  <a:schemeClr val="tx1"/>
                </a:solidFill>
              </a:rPr>
              <a:t>воєнного</a:t>
            </a:r>
            <a:r>
              <a:rPr lang="ru-RU" sz="1800" b="1" dirty="0">
                <a:solidFill>
                  <a:schemeClr val="tx1"/>
                </a:solidFill>
              </a:rPr>
              <a:t> стану, штраф та пеня на суму недоплати не </a:t>
            </a:r>
            <a:r>
              <a:rPr lang="ru-RU" sz="1800" b="1" dirty="0" err="1">
                <a:solidFill>
                  <a:schemeClr val="tx1"/>
                </a:solidFill>
              </a:rPr>
              <a:t>нараховуються</a:t>
            </a:r>
            <a:r>
              <a:rPr lang="ru-RU" sz="1800" b="1" dirty="0">
                <a:solidFill>
                  <a:schemeClr val="tx1"/>
                </a:solidFill>
              </a:rPr>
              <a:t>.</a:t>
            </a: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err="1">
                <a:solidFill>
                  <a:schemeClr val="tx1"/>
                </a:solidFill>
              </a:rPr>
              <a:t>Нагадаємо</a:t>
            </a:r>
            <a:r>
              <a:rPr lang="ru-RU" sz="1800" dirty="0">
                <a:solidFill>
                  <a:schemeClr val="tx1"/>
                </a:solidFill>
              </a:rPr>
              <a:t>, </a:t>
            </a:r>
            <a:r>
              <a:rPr lang="ru-RU" sz="1800" dirty="0" err="1">
                <a:solidFill>
                  <a:schemeClr val="tx1"/>
                </a:solidFill>
              </a:rPr>
              <a:t>що</a:t>
            </a:r>
            <a:r>
              <a:rPr lang="ru-RU" sz="1800" dirty="0">
                <a:solidFill>
                  <a:schemeClr val="tx1"/>
                </a:solidFill>
              </a:rPr>
              <a:t> за </a:t>
            </a:r>
            <a:r>
              <a:rPr lang="ru-RU" sz="1800" dirty="0" err="1">
                <a:solidFill>
                  <a:schemeClr val="tx1"/>
                </a:solidFill>
              </a:rPr>
              <a:t>загальним</a:t>
            </a:r>
            <a:r>
              <a:rPr lang="ru-RU" sz="1800" dirty="0">
                <a:solidFill>
                  <a:schemeClr val="tx1"/>
                </a:solidFill>
              </a:rPr>
              <a:t> правилом (</a:t>
            </a:r>
            <a:r>
              <a:rPr lang="ru-RU" sz="1800" dirty="0">
                <a:solidFill>
                  <a:schemeClr val="tx1"/>
                </a:solidFill>
                <a:hlinkClick r:id="rId2"/>
              </a:rPr>
              <a:t>п. 50.1 ПКУ</a:t>
            </a:r>
            <a:r>
              <a:rPr lang="ru-RU" sz="1800" dirty="0">
                <a:solidFill>
                  <a:schemeClr val="tx1"/>
                </a:solidFill>
              </a:rPr>
              <a:t>), </a:t>
            </a:r>
            <a:r>
              <a:rPr lang="ru-RU" sz="1800" dirty="0" err="1">
                <a:solidFill>
                  <a:schemeClr val="tx1"/>
                </a:solidFill>
              </a:rPr>
              <a:t>якщо</a:t>
            </a:r>
            <a:r>
              <a:rPr lang="ru-RU" sz="1800" dirty="0">
                <a:solidFill>
                  <a:schemeClr val="tx1"/>
                </a:solidFill>
              </a:rPr>
              <a:t> </a:t>
            </a:r>
            <a:r>
              <a:rPr lang="ru-RU" sz="1800" dirty="0" err="1">
                <a:solidFill>
                  <a:schemeClr val="tx1"/>
                </a:solidFill>
              </a:rPr>
              <a:t>помилка</a:t>
            </a:r>
            <a:r>
              <a:rPr lang="ru-RU" sz="1800" dirty="0">
                <a:solidFill>
                  <a:schemeClr val="tx1"/>
                </a:solidFill>
              </a:rPr>
              <a:t> </a:t>
            </a:r>
            <a:r>
              <a:rPr lang="ru-RU" sz="1800" dirty="0" err="1">
                <a:solidFill>
                  <a:schemeClr val="tx1"/>
                </a:solidFill>
              </a:rPr>
              <a:t>призвела</a:t>
            </a:r>
            <a:r>
              <a:rPr lang="ru-RU" sz="1800" dirty="0">
                <a:solidFill>
                  <a:schemeClr val="tx1"/>
                </a:solidFill>
              </a:rPr>
              <a:t> до </a:t>
            </a:r>
            <a:r>
              <a:rPr lang="ru-RU" sz="1800" dirty="0" err="1">
                <a:solidFill>
                  <a:schemeClr val="tx1"/>
                </a:solidFill>
              </a:rPr>
              <a:t>заниження</a:t>
            </a:r>
            <a:r>
              <a:rPr lang="ru-RU" sz="1800" dirty="0">
                <a:solidFill>
                  <a:schemeClr val="tx1"/>
                </a:solidFill>
              </a:rPr>
              <a:t> </a:t>
            </a:r>
            <a:r>
              <a:rPr lang="ru-RU" sz="1800" dirty="0" err="1">
                <a:solidFill>
                  <a:schemeClr val="tx1"/>
                </a:solidFill>
              </a:rPr>
              <a:t>суми</a:t>
            </a:r>
            <a:r>
              <a:rPr lang="ru-RU" sz="1800" dirty="0">
                <a:solidFill>
                  <a:schemeClr val="tx1"/>
                </a:solidFill>
              </a:rPr>
              <a:t> </a:t>
            </a:r>
            <a:r>
              <a:rPr lang="ru-RU" sz="1800" dirty="0" err="1">
                <a:solidFill>
                  <a:schemeClr val="tx1"/>
                </a:solidFill>
              </a:rPr>
              <a:t>податку</a:t>
            </a:r>
            <a:r>
              <a:rPr lang="ru-RU" sz="1800" dirty="0">
                <a:solidFill>
                  <a:schemeClr val="tx1"/>
                </a:solidFill>
              </a:rPr>
              <a:t>, то на суму недоплати </a:t>
            </a:r>
            <a:r>
              <a:rPr lang="ru-RU" sz="1800" dirty="0" err="1">
                <a:solidFill>
                  <a:schemeClr val="tx1"/>
                </a:solidFill>
              </a:rPr>
              <a:t>платник</a:t>
            </a:r>
            <a:r>
              <a:rPr lang="ru-RU" sz="1800" dirty="0">
                <a:solidFill>
                  <a:schemeClr val="tx1"/>
                </a:solidFill>
              </a:rPr>
              <a:t> ПДВ </a:t>
            </a:r>
            <a:r>
              <a:rPr lang="ru-RU" sz="1800" dirty="0" err="1">
                <a:solidFill>
                  <a:schemeClr val="tx1"/>
                </a:solidFill>
              </a:rPr>
              <a:t>має</a:t>
            </a:r>
            <a:r>
              <a:rPr lang="ru-RU" sz="1800" dirty="0">
                <a:solidFill>
                  <a:schemeClr val="tx1"/>
                </a:solidFill>
              </a:rPr>
              <a:t> </a:t>
            </a:r>
            <a:r>
              <a:rPr lang="ru-RU" sz="1800" dirty="0" err="1">
                <a:solidFill>
                  <a:schemeClr val="tx1"/>
                </a:solidFill>
              </a:rPr>
              <a:t>нарахувати</a:t>
            </a:r>
            <a:r>
              <a:rPr lang="ru-RU" sz="1800" dirty="0">
                <a:solidFill>
                  <a:schemeClr val="tx1"/>
                </a:solidFill>
              </a:rPr>
              <a:t> штраф у </a:t>
            </a:r>
            <a:r>
              <a:rPr lang="ru-RU" sz="1800" dirty="0" err="1">
                <a:solidFill>
                  <a:schemeClr val="tx1"/>
                </a:solidFill>
              </a:rPr>
              <a:t>розмірі</a:t>
            </a:r>
            <a:r>
              <a:rPr lang="ru-RU" sz="1800" dirty="0">
                <a:solidFill>
                  <a:schemeClr val="tx1"/>
                </a:solidFill>
              </a:rPr>
              <a:t> 3 % </a:t>
            </a:r>
            <a:r>
              <a:rPr lang="ru-RU" sz="1800" dirty="0" err="1">
                <a:solidFill>
                  <a:schemeClr val="tx1"/>
                </a:solidFill>
              </a:rPr>
              <a:t>суми</a:t>
            </a:r>
            <a:r>
              <a:rPr lang="ru-RU" sz="1800" dirty="0">
                <a:solidFill>
                  <a:schemeClr val="tx1"/>
                </a:solidFill>
              </a:rPr>
              <a:t> недоплати</a:t>
            </a:r>
            <a:r>
              <a:rPr lang="ru-RU" sz="1800" dirty="0" smtClean="0">
                <a:solidFill>
                  <a:schemeClr val="tx1"/>
                </a:solidFill>
              </a:rPr>
              <a:t>.</a:t>
            </a:r>
            <a:r>
              <a:rPr lang="ru-RU" sz="1800" dirty="0">
                <a:solidFill>
                  <a:schemeClr val="tx1"/>
                </a:solidFill>
              </a:rPr>
              <a:t/>
            </a:r>
            <a:br>
              <a:rPr lang="ru-RU" sz="1800" dirty="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Але у </a:t>
            </a:r>
            <a:r>
              <a:rPr lang="ru-RU" sz="1800" dirty="0" err="1">
                <a:solidFill>
                  <a:schemeClr val="tx1"/>
                </a:solidFill>
              </a:rPr>
              <a:t>період</a:t>
            </a:r>
            <a:r>
              <a:rPr lang="ru-RU" sz="1800" dirty="0">
                <a:solidFill>
                  <a:schemeClr val="tx1"/>
                </a:solidFill>
              </a:rPr>
              <a:t> </a:t>
            </a:r>
            <a:r>
              <a:rPr lang="ru-RU" sz="1800" dirty="0" err="1">
                <a:solidFill>
                  <a:schemeClr val="tx1"/>
                </a:solidFill>
              </a:rPr>
              <a:t>дії</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a:t>
            </a:r>
            <a:r>
              <a:rPr lang="ru-RU" sz="1800" dirty="0" err="1">
                <a:solidFill>
                  <a:schemeClr val="tx1"/>
                </a:solidFill>
              </a:rPr>
              <a:t>ця</a:t>
            </a:r>
            <a:r>
              <a:rPr lang="ru-RU" sz="1800" dirty="0">
                <a:solidFill>
                  <a:schemeClr val="tx1"/>
                </a:solidFill>
              </a:rPr>
              <a:t> норма </a:t>
            </a:r>
            <a:r>
              <a:rPr lang="ru-RU" sz="1800" dirty="0" err="1">
                <a:solidFill>
                  <a:schemeClr val="tx1"/>
                </a:solidFill>
              </a:rPr>
              <a:t>фактично</a:t>
            </a:r>
            <a:r>
              <a:rPr lang="ru-RU" sz="1800" dirty="0">
                <a:solidFill>
                  <a:schemeClr val="tx1"/>
                </a:solidFill>
              </a:rPr>
              <a:t> не </a:t>
            </a:r>
            <a:r>
              <a:rPr lang="ru-RU" sz="1800" dirty="0" err="1">
                <a:solidFill>
                  <a:schemeClr val="tx1"/>
                </a:solidFill>
              </a:rPr>
              <a:t>діє</a:t>
            </a:r>
            <a:r>
              <a:rPr lang="ru-RU" sz="1800" dirty="0">
                <a:solidFill>
                  <a:schemeClr val="tx1"/>
                </a:solidFill>
              </a:rPr>
              <a:t>. Так, </a:t>
            </a:r>
            <a:r>
              <a:rPr lang="ru-RU" sz="1800" dirty="0" err="1">
                <a:solidFill>
                  <a:schemeClr val="tx1"/>
                </a:solidFill>
              </a:rPr>
              <a:t>відповідно</a:t>
            </a:r>
            <a:r>
              <a:rPr lang="ru-RU" sz="1800" dirty="0">
                <a:solidFill>
                  <a:schemeClr val="tx1"/>
                </a:solidFill>
              </a:rPr>
              <a:t> до </a:t>
            </a:r>
            <a:r>
              <a:rPr lang="ru-RU" sz="1800" dirty="0">
                <a:solidFill>
                  <a:schemeClr val="tx1"/>
                </a:solidFill>
                <a:hlinkClick r:id="rId3"/>
              </a:rPr>
              <a:t>п. 69.38 </a:t>
            </a:r>
            <a:r>
              <a:rPr lang="ru-RU" sz="1800" dirty="0" err="1">
                <a:solidFill>
                  <a:schemeClr val="tx1"/>
                </a:solidFill>
                <a:hlinkClick r:id="rId3"/>
              </a:rPr>
              <a:t>підрозд</a:t>
            </a:r>
            <a:r>
              <a:rPr lang="ru-RU" sz="1800" dirty="0">
                <a:solidFill>
                  <a:schemeClr val="tx1"/>
                </a:solidFill>
                <a:hlinkClick r:id="rId3"/>
              </a:rPr>
              <a:t>. 10 </a:t>
            </a:r>
            <a:r>
              <a:rPr lang="ru-RU" sz="1800" dirty="0" err="1">
                <a:solidFill>
                  <a:schemeClr val="tx1"/>
                </a:solidFill>
                <a:hlinkClick r:id="rId3"/>
              </a:rPr>
              <a:t>розд</a:t>
            </a:r>
            <a:r>
              <a:rPr lang="ru-RU" sz="1800" dirty="0">
                <a:solidFill>
                  <a:schemeClr val="tx1"/>
                </a:solidFill>
                <a:hlinkClick r:id="rId3"/>
              </a:rPr>
              <a:t>. ХХ ПКУ</a:t>
            </a:r>
            <a:r>
              <a:rPr lang="ru-RU" sz="1800" dirty="0">
                <a:solidFill>
                  <a:schemeClr val="tx1"/>
                </a:solidFill>
              </a:rPr>
              <a:t>:</a:t>
            </a:r>
            <a:br>
              <a:rPr lang="ru-RU" sz="1800" dirty="0">
                <a:solidFill>
                  <a:schemeClr val="tx1"/>
                </a:solidFill>
              </a:rPr>
            </a:br>
            <a:r>
              <a:rPr lang="ru-RU" sz="1800" dirty="0">
                <a:solidFill>
                  <a:schemeClr val="tx1"/>
                </a:solidFill>
              </a:rPr>
              <a:t>«</a:t>
            </a:r>
            <a:r>
              <a:rPr lang="ru-RU" sz="1800" dirty="0" err="1">
                <a:solidFill>
                  <a:schemeClr val="tx1"/>
                </a:solidFill>
              </a:rPr>
              <a:t>Тимчасово</a:t>
            </a:r>
            <a:r>
              <a:rPr lang="ru-RU" sz="1800" dirty="0">
                <a:solidFill>
                  <a:schemeClr val="tx1"/>
                </a:solidFill>
              </a:rPr>
              <a:t>, на </a:t>
            </a:r>
            <a:r>
              <a:rPr lang="ru-RU" sz="1800" dirty="0" err="1">
                <a:solidFill>
                  <a:schemeClr val="tx1"/>
                </a:solidFill>
              </a:rPr>
              <a:t>період</a:t>
            </a:r>
            <a:r>
              <a:rPr lang="ru-RU" sz="1800" dirty="0">
                <a:solidFill>
                  <a:schemeClr val="tx1"/>
                </a:solidFill>
              </a:rPr>
              <a:t> з 1 </a:t>
            </a:r>
            <a:r>
              <a:rPr lang="ru-RU" sz="1800" dirty="0" err="1">
                <a:solidFill>
                  <a:schemeClr val="tx1"/>
                </a:solidFill>
              </a:rPr>
              <a:t>серпня</a:t>
            </a:r>
            <a:r>
              <a:rPr lang="ru-RU" sz="1800" dirty="0">
                <a:solidFill>
                  <a:schemeClr val="tx1"/>
                </a:solidFill>
              </a:rPr>
              <a:t> 2023 року до </a:t>
            </a:r>
            <a:r>
              <a:rPr lang="ru-RU" sz="1800" dirty="0" err="1">
                <a:solidFill>
                  <a:schemeClr val="tx1"/>
                </a:solidFill>
              </a:rPr>
              <a:t>припинення</a:t>
            </a:r>
            <a:r>
              <a:rPr lang="ru-RU" sz="1800" dirty="0">
                <a:solidFill>
                  <a:schemeClr val="tx1"/>
                </a:solidFill>
              </a:rPr>
              <a:t> </a:t>
            </a:r>
            <a:r>
              <a:rPr lang="ru-RU" sz="1800" dirty="0" err="1">
                <a:solidFill>
                  <a:schemeClr val="tx1"/>
                </a:solidFill>
              </a:rPr>
              <a:t>або</a:t>
            </a:r>
            <a:r>
              <a:rPr lang="ru-RU" sz="1800" dirty="0">
                <a:solidFill>
                  <a:schemeClr val="tx1"/>
                </a:solidFill>
              </a:rPr>
              <a:t> </a:t>
            </a:r>
            <a:r>
              <a:rPr lang="ru-RU" sz="1800" dirty="0" err="1">
                <a:solidFill>
                  <a:schemeClr val="tx1"/>
                </a:solidFill>
              </a:rPr>
              <a:t>скасування</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на </a:t>
            </a:r>
            <a:r>
              <a:rPr lang="ru-RU" sz="1800" dirty="0" err="1">
                <a:solidFill>
                  <a:schemeClr val="tx1"/>
                </a:solidFill>
              </a:rPr>
              <a:t>території</a:t>
            </a:r>
            <a:r>
              <a:rPr lang="ru-RU" sz="1800" dirty="0">
                <a:solidFill>
                  <a:schemeClr val="tx1"/>
                </a:solidFill>
              </a:rPr>
              <a:t> </a:t>
            </a:r>
            <a:r>
              <a:rPr lang="ru-RU" sz="1800" dirty="0" err="1">
                <a:solidFill>
                  <a:schemeClr val="tx1"/>
                </a:solidFill>
              </a:rPr>
              <a:t>України</a:t>
            </a:r>
            <a:r>
              <a:rPr lang="ru-RU" sz="1800" dirty="0">
                <a:solidFill>
                  <a:schemeClr val="tx1"/>
                </a:solidFill>
              </a:rPr>
              <a:t>, </a:t>
            </a:r>
            <a:r>
              <a:rPr lang="ru-RU" sz="1800" dirty="0" err="1">
                <a:solidFill>
                  <a:schemeClr val="tx1"/>
                </a:solidFill>
              </a:rPr>
              <a:t>введеного</a:t>
            </a:r>
            <a:r>
              <a:rPr lang="ru-RU" sz="1800" dirty="0">
                <a:solidFill>
                  <a:schemeClr val="tx1"/>
                </a:solidFill>
              </a:rPr>
              <a:t> Указом Президента </a:t>
            </a:r>
            <a:r>
              <a:rPr lang="ru-RU" sz="1800" dirty="0" err="1">
                <a:solidFill>
                  <a:schemeClr val="tx1"/>
                </a:solidFill>
              </a:rPr>
              <a:t>України</a:t>
            </a:r>
            <a:r>
              <a:rPr lang="ru-RU" sz="1800" dirty="0">
                <a:solidFill>
                  <a:schemeClr val="tx1"/>
                </a:solidFill>
              </a:rPr>
              <a:t> "Про </a:t>
            </a:r>
            <a:r>
              <a:rPr lang="ru-RU" sz="1800" dirty="0" err="1">
                <a:solidFill>
                  <a:schemeClr val="tx1"/>
                </a:solidFill>
              </a:rPr>
              <a:t>введення</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в </a:t>
            </a:r>
            <a:r>
              <a:rPr lang="ru-RU" sz="1800" dirty="0" err="1">
                <a:solidFill>
                  <a:schemeClr val="tx1"/>
                </a:solidFill>
              </a:rPr>
              <a:t>Україні</a:t>
            </a:r>
            <a:r>
              <a:rPr lang="ru-RU" sz="1800" dirty="0">
                <a:solidFill>
                  <a:schemeClr val="tx1"/>
                </a:solidFill>
              </a:rPr>
              <a:t>" </a:t>
            </a:r>
            <a:r>
              <a:rPr lang="ru-RU" sz="1800" dirty="0" err="1">
                <a:solidFill>
                  <a:schemeClr val="tx1"/>
                </a:solidFill>
              </a:rPr>
              <a:t>від</a:t>
            </a:r>
            <a:r>
              <a:rPr lang="ru-RU" sz="1800" dirty="0">
                <a:solidFill>
                  <a:schemeClr val="tx1"/>
                </a:solidFill>
              </a:rPr>
              <a:t> 24 лютого 2022 року № 64/2022, </a:t>
            </a:r>
            <a:r>
              <a:rPr lang="ru-RU" sz="1800" dirty="0" err="1">
                <a:solidFill>
                  <a:schemeClr val="tx1"/>
                </a:solidFill>
              </a:rPr>
              <a:t>затвердженим</a:t>
            </a:r>
            <a:r>
              <a:rPr lang="ru-RU" sz="1800" dirty="0">
                <a:solidFill>
                  <a:schemeClr val="tx1"/>
                </a:solidFill>
              </a:rPr>
              <a:t> Законом </a:t>
            </a:r>
            <a:r>
              <a:rPr lang="ru-RU" sz="1800" dirty="0" err="1">
                <a:solidFill>
                  <a:schemeClr val="tx1"/>
                </a:solidFill>
              </a:rPr>
              <a:t>України</a:t>
            </a:r>
            <a:r>
              <a:rPr lang="ru-RU" sz="1800" dirty="0">
                <a:solidFill>
                  <a:schemeClr val="tx1"/>
                </a:solidFill>
              </a:rPr>
              <a:t> "Про </a:t>
            </a:r>
            <a:r>
              <a:rPr lang="ru-RU" sz="1800" dirty="0" err="1">
                <a:solidFill>
                  <a:schemeClr val="tx1"/>
                </a:solidFill>
              </a:rPr>
              <a:t>затвердження</a:t>
            </a:r>
            <a:r>
              <a:rPr lang="ru-RU" sz="1800" dirty="0">
                <a:solidFill>
                  <a:schemeClr val="tx1"/>
                </a:solidFill>
              </a:rPr>
              <a:t> Указу Президента </a:t>
            </a:r>
            <a:r>
              <a:rPr lang="ru-RU" sz="1800" dirty="0" err="1">
                <a:solidFill>
                  <a:schemeClr val="tx1"/>
                </a:solidFill>
              </a:rPr>
              <a:t>України</a:t>
            </a:r>
            <a:r>
              <a:rPr lang="ru-RU" sz="1800" dirty="0">
                <a:solidFill>
                  <a:schemeClr val="tx1"/>
                </a:solidFill>
              </a:rPr>
              <a:t> </a:t>
            </a:r>
            <a:r>
              <a:rPr lang="ru-RU" sz="1800" dirty="0" smtClean="0">
                <a:solidFill>
                  <a:schemeClr val="tx1"/>
                </a:solidFill>
              </a:rPr>
              <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dirty="0" smtClean="0">
                <a:solidFill>
                  <a:schemeClr val="tx1"/>
                </a:solidFill>
              </a:rPr>
              <a:t>"</a:t>
            </a:r>
            <a:r>
              <a:rPr lang="ru-RU" sz="1800" dirty="0">
                <a:solidFill>
                  <a:schemeClr val="tx1"/>
                </a:solidFill>
              </a:rPr>
              <a:t>Про </a:t>
            </a:r>
            <a:r>
              <a:rPr lang="ru-RU" sz="1800" dirty="0" err="1">
                <a:solidFill>
                  <a:schemeClr val="tx1"/>
                </a:solidFill>
              </a:rPr>
              <a:t>введення</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в </a:t>
            </a:r>
            <a:r>
              <a:rPr lang="ru-RU" sz="1800" dirty="0" err="1">
                <a:solidFill>
                  <a:schemeClr val="tx1"/>
                </a:solidFill>
              </a:rPr>
              <a:t>Україні</a:t>
            </a:r>
            <a:r>
              <a:rPr lang="ru-RU" sz="1800" dirty="0">
                <a:solidFill>
                  <a:schemeClr val="tx1"/>
                </a:solidFill>
              </a:rPr>
              <a:t>" </a:t>
            </a:r>
            <a:r>
              <a:rPr lang="ru-RU" sz="1800" dirty="0" err="1">
                <a:solidFill>
                  <a:schemeClr val="tx1"/>
                </a:solidFill>
              </a:rPr>
              <a:t>від</a:t>
            </a:r>
            <a:r>
              <a:rPr lang="ru-RU" sz="1800" dirty="0">
                <a:solidFill>
                  <a:schemeClr val="tx1"/>
                </a:solidFill>
              </a:rPr>
              <a:t> 24 лютого 2022 року № 2102-IX, у </a:t>
            </a:r>
            <a:r>
              <a:rPr lang="ru-RU" sz="1800" dirty="0" err="1">
                <a:solidFill>
                  <a:schemeClr val="tx1"/>
                </a:solidFill>
              </a:rPr>
              <a:t>разі</a:t>
            </a:r>
            <a:r>
              <a:rPr lang="ru-RU" sz="1800" dirty="0">
                <a:solidFill>
                  <a:schemeClr val="tx1"/>
                </a:solidFill>
              </a:rPr>
              <a:t> </a:t>
            </a:r>
            <a:r>
              <a:rPr lang="ru-RU" sz="1800" dirty="0" err="1">
                <a:solidFill>
                  <a:schemeClr val="tx1"/>
                </a:solidFill>
              </a:rPr>
              <a:t>самостійного</a:t>
            </a:r>
            <a:r>
              <a:rPr lang="ru-RU" sz="1800" dirty="0">
                <a:solidFill>
                  <a:schemeClr val="tx1"/>
                </a:solidFill>
              </a:rPr>
              <a:t> </a:t>
            </a:r>
            <a:r>
              <a:rPr lang="ru-RU" sz="1800" dirty="0" err="1">
                <a:solidFill>
                  <a:schemeClr val="tx1"/>
                </a:solidFill>
              </a:rPr>
              <a:t>виправлення</a:t>
            </a:r>
            <a:r>
              <a:rPr lang="ru-RU" sz="1800" dirty="0">
                <a:solidFill>
                  <a:schemeClr val="tx1"/>
                </a:solidFill>
              </a:rPr>
              <a:t> </a:t>
            </a:r>
            <a:r>
              <a:rPr lang="ru-RU" sz="1800" dirty="0" err="1">
                <a:solidFill>
                  <a:schemeClr val="tx1"/>
                </a:solidFill>
              </a:rPr>
              <a:t>платником</a:t>
            </a:r>
            <a:r>
              <a:rPr lang="ru-RU" sz="1800" dirty="0">
                <a:solidFill>
                  <a:schemeClr val="tx1"/>
                </a:solidFill>
              </a:rPr>
              <a:t> </a:t>
            </a:r>
            <a:r>
              <a:rPr lang="ru-RU" sz="1800" dirty="0" err="1">
                <a:solidFill>
                  <a:schemeClr val="tx1"/>
                </a:solidFill>
              </a:rPr>
              <a:t>податків</a:t>
            </a:r>
            <a:r>
              <a:rPr lang="ru-RU" sz="1800" dirty="0">
                <a:solidFill>
                  <a:schemeClr val="tx1"/>
                </a:solidFill>
              </a:rPr>
              <a:t> з </a:t>
            </a:r>
            <a:r>
              <a:rPr lang="ru-RU" sz="1800" dirty="0" err="1">
                <a:solidFill>
                  <a:schemeClr val="tx1"/>
                </a:solidFill>
              </a:rPr>
              <a:t>дотриманням</a:t>
            </a:r>
            <a:r>
              <a:rPr lang="ru-RU" sz="1800" dirty="0">
                <a:solidFill>
                  <a:schemeClr val="tx1"/>
                </a:solidFill>
              </a:rPr>
              <a:t> порядку, </a:t>
            </a:r>
            <a:r>
              <a:rPr lang="ru-RU" sz="1800" dirty="0" err="1">
                <a:solidFill>
                  <a:schemeClr val="tx1"/>
                </a:solidFill>
              </a:rPr>
              <a:t>вимог</a:t>
            </a:r>
            <a:r>
              <a:rPr lang="ru-RU" sz="1800" dirty="0">
                <a:solidFill>
                  <a:schemeClr val="tx1"/>
                </a:solidFill>
              </a:rPr>
              <a:t> та </a:t>
            </a:r>
            <a:r>
              <a:rPr lang="ru-RU" sz="1800" dirty="0" err="1">
                <a:solidFill>
                  <a:schemeClr val="tx1"/>
                </a:solidFill>
              </a:rPr>
              <a:t>обмежень</a:t>
            </a:r>
            <a:r>
              <a:rPr lang="ru-RU" sz="1800" dirty="0">
                <a:solidFill>
                  <a:schemeClr val="tx1"/>
                </a:solidFill>
              </a:rPr>
              <a:t>, </a:t>
            </a:r>
            <a:r>
              <a:rPr lang="ru-RU" sz="1800" dirty="0" err="1">
                <a:solidFill>
                  <a:schemeClr val="tx1"/>
                </a:solidFill>
              </a:rPr>
              <a:t>визначених</a:t>
            </a:r>
            <a:r>
              <a:rPr lang="ru-RU" sz="1800" dirty="0">
                <a:solidFill>
                  <a:schemeClr val="tx1"/>
                </a:solidFill>
              </a:rPr>
              <a:t> </a:t>
            </a:r>
            <a:r>
              <a:rPr lang="ru-RU" sz="1800" dirty="0" err="1">
                <a:solidFill>
                  <a:schemeClr val="tx1"/>
                </a:solidFill>
              </a:rPr>
              <a:t>статтею</a:t>
            </a:r>
            <a:r>
              <a:rPr lang="ru-RU" sz="1800" dirty="0">
                <a:solidFill>
                  <a:schemeClr val="tx1"/>
                </a:solidFill>
              </a:rPr>
              <a:t> 50 </a:t>
            </a:r>
            <a:r>
              <a:rPr lang="ru-RU" sz="1800" dirty="0" err="1">
                <a:solidFill>
                  <a:schemeClr val="tx1"/>
                </a:solidFill>
              </a:rPr>
              <a:t>цього</a:t>
            </a:r>
            <a:r>
              <a:rPr lang="ru-RU" sz="1800" dirty="0">
                <a:solidFill>
                  <a:schemeClr val="tx1"/>
                </a:solidFill>
              </a:rPr>
              <a:t> Кодексу, </a:t>
            </a:r>
            <a:r>
              <a:rPr lang="ru-RU" sz="1800" dirty="0" err="1">
                <a:solidFill>
                  <a:schemeClr val="tx1"/>
                </a:solidFill>
              </a:rPr>
              <a:t>помилок</a:t>
            </a:r>
            <a:r>
              <a:rPr lang="ru-RU" sz="1800" dirty="0">
                <a:solidFill>
                  <a:schemeClr val="tx1"/>
                </a:solidFill>
              </a:rPr>
              <a:t>, </a:t>
            </a:r>
            <a:r>
              <a:rPr lang="ru-RU" sz="1800" dirty="0" err="1">
                <a:solidFill>
                  <a:schemeClr val="tx1"/>
                </a:solidFill>
              </a:rPr>
              <a:t>що</a:t>
            </a:r>
            <a:r>
              <a:rPr lang="ru-RU" sz="1800" dirty="0">
                <a:solidFill>
                  <a:schemeClr val="tx1"/>
                </a:solidFill>
              </a:rPr>
              <a:t> </a:t>
            </a:r>
            <a:r>
              <a:rPr lang="ru-RU" sz="1800" dirty="0" err="1">
                <a:solidFill>
                  <a:schemeClr val="tx1"/>
                </a:solidFill>
              </a:rPr>
              <a:t>призвели</a:t>
            </a:r>
            <a:r>
              <a:rPr lang="ru-RU" sz="1800" dirty="0">
                <a:solidFill>
                  <a:schemeClr val="tx1"/>
                </a:solidFill>
              </a:rPr>
              <a:t> до </a:t>
            </a:r>
            <a:r>
              <a:rPr lang="ru-RU" sz="1800" dirty="0" err="1">
                <a:solidFill>
                  <a:schemeClr val="tx1"/>
                </a:solidFill>
              </a:rPr>
              <a:t>заниження</a:t>
            </a:r>
            <a:r>
              <a:rPr lang="ru-RU" sz="1800" dirty="0">
                <a:solidFill>
                  <a:schemeClr val="tx1"/>
                </a:solidFill>
              </a:rPr>
              <a:t> </a:t>
            </a:r>
            <a:r>
              <a:rPr lang="ru-RU" sz="1800" dirty="0" err="1">
                <a:solidFill>
                  <a:schemeClr val="tx1"/>
                </a:solidFill>
              </a:rPr>
              <a:t>податкового</a:t>
            </a:r>
            <a:r>
              <a:rPr lang="ru-RU" sz="1800" dirty="0">
                <a:solidFill>
                  <a:schemeClr val="tx1"/>
                </a:solidFill>
              </a:rPr>
              <a:t> </a:t>
            </a:r>
            <a:r>
              <a:rPr lang="ru-RU" sz="1800" dirty="0" err="1">
                <a:solidFill>
                  <a:schemeClr val="tx1"/>
                </a:solidFill>
              </a:rPr>
              <a:t>зобов’язання</a:t>
            </a:r>
            <a:r>
              <a:rPr lang="ru-RU" sz="1800" dirty="0">
                <a:solidFill>
                  <a:schemeClr val="tx1"/>
                </a:solidFill>
              </a:rPr>
              <a:t>, </a:t>
            </a:r>
            <a:r>
              <a:rPr lang="ru-RU" sz="1800" dirty="0" err="1">
                <a:solidFill>
                  <a:schemeClr val="tx1"/>
                </a:solidFill>
              </a:rPr>
              <a:t>такий</a:t>
            </a:r>
            <a:r>
              <a:rPr lang="ru-RU" sz="1800" dirty="0">
                <a:solidFill>
                  <a:schemeClr val="tx1"/>
                </a:solidFill>
              </a:rPr>
              <a:t> </a:t>
            </a:r>
            <a:r>
              <a:rPr lang="ru-RU" sz="1800" b="1" dirty="0" err="1">
                <a:solidFill>
                  <a:schemeClr val="tx1"/>
                </a:solidFill>
              </a:rPr>
              <a:t>платник</a:t>
            </a:r>
            <a:r>
              <a:rPr lang="ru-RU" sz="1800" b="1" dirty="0">
                <a:solidFill>
                  <a:schemeClr val="tx1"/>
                </a:solidFill>
              </a:rPr>
              <a:t> </a:t>
            </a:r>
            <a:r>
              <a:rPr lang="ru-RU" sz="1800" b="1" dirty="0" err="1">
                <a:solidFill>
                  <a:schemeClr val="tx1"/>
                </a:solidFill>
              </a:rPr>
              <a:t>звільняється</a:t>
            </a:r>
            <a:r>
              <a:rPr lang="ru-RU" sz="1800" b="1" dirty="0">
                <a:solidFill>
                  <a:schemeClr val="tx1"/>
                </a:solidFill>
              </a:rPr>
              <a:t> </a:t>
            </a:r>
            <a:r>
              <a:rPr lang="ru-RU" sz="1800" b="1" dirty="0" err="1">
                <a:solidFill>
                  <a:schemeClr val="tx1"/>
                </a:solidFill>
              </a:rPr>
              <a:t>від</a:t>
            </a:r>
            <a:r>
              <a:rPr lang="ru-RU" sz="1800" b="1" dirty="0">
                <a:solidFill>
                  <a:schemeClr val="tx1"/>
                </a:solidFill>
              </a:rPr>
              <a:t> </a:t>
            </a:r>
            <a:r>
              <a:rPr lang="ru-RU" sz="1800" b="1" dirty="0" err="1">
                <a:solidFill>
                  <a:schemeClr val="tx1"/>
                </a:solidFill>
              </a:rPr>
              <a:t>нарахування</a:t>
            </a:r>
            <a:r>
              <a:rPr lang="ru-RU" sz="1800" b="1" dirty="0">
                <a:solidFill>
                  <a:schemeClr val="tx1"/>
                </a:solidFill>
              </a:rPr>
              <a:t> та </a:t>
            </a:r>
            <a:r>
              <a:rPr lang="ru-RU" sz="1800" b="1" dirty="0" err="1">
                <a:solidFill>
                  <a:schemeClr val="tx1"/>
                </a:solidFill>
              </a:rPr>
              <a:t>сплати</a:t>
            </a:r>
            <a:r>
              <a:rPr lang="ru-RU" sz="1800" b="1" dirty="0">
                <a:solidFill>
                  <a:schemeClr val="tx1"/>
                </a:solidFill>
              </a:rPr>
              <a:t> </a:t>
            </a:r>
            <a:r>
              <a:rPr lang="ru-RU" sz="1800" b="1" dirty="0" err="1">
                <a:solidFill>
                  <a:schemeClr val="tx1"/>
                </a:solidFill>
              </a:rPr>
              <a:t>штрафних</a:t>
            </a:r>
            <a:r>
              <a:rPr lang="ru-RU" sz="1800" b="1" dirty="0">
                <a:solidFill>
                  <a:schemeClr val="tx1"/>
                </a:solidFill>
              </a:rPr>
              <a:t> </a:t>
            </a:r>
            <a:r>
              <a:rPr lang="ru-RU" sz="1800" b="1" dirty="0" err="1">
                <a:solidFill>
                  <a:schemeClr val="tx1"/>
                </a:solidFill>
              </a:rPr>
              <a:t>санкцій</a:t>
            </a:r>
            <a:r>
              <a:rPr lang="ru-RU" sz="1800" b="1" dirty="0">
                <a:solidFill>
                  <a:schemeClr val="tx1"/>
                </a:solidFill>
              </a:rPr>
              <a:t>, </a:t>
            </a:r>
            <a:r>
              <a:rPr lang="ru-RU" sz="1800" b="1" dirty="0" err="1">
                <a:solidFill>
                  <a:schemeClr val="tx1"/>
                </a:solidFill>
              </a:rPr>
              <a:t>передбачених</a:t>
            </a:r>
            <a:r>
              <a:rPr lang="ru-RU" sz="1800" b="1" dirty="0">
                <a:solidFill>
                  <a:schemeClr val="tx1"/>
                </a:solidFill>
              </a:rPr>
              <a:t> пунктом 50.1 </a:t>
            </a:r>
            <a:r>
              <a:rPr lang="ru-RU" sz="1800" b="1" dirty="0" err="1">
                <a:solidFill>
                  <a:schemeClr val="tx1"/>
                </a:solidFill>
              </a:rPr>
              <a:t>статті</a:t>
            </a:r>
            <a:r>
              <a:rPr lang="ru-RU" sz="1800" b="1" dirty="0">
                <a:solidFill>
                  <a:schemeClr val="tx1"/>
                </a:solidFill>
              </a:rPr>
              <a:t> 50 </a:t>
            </a:r>
            <a:r>
              <a:rPr lang="ru-RU" sz="1800" b="1" dirty="0" err="1">
                <a:solidFill>
                  <a:schemeClr val="tx1"/>
                </a:solidFill>
              </a:rPr>
              <a:t>цього</a:t>
            </a:r>
            <a:r>
              <a:rPr lang="ru-RU" sz="1800" b="1" dirty="0">
                <a:solidFill>
                  <a:schemeClr val="tx1"/>
                </a:solidFill>
              </a:rPr>
              <a:t> Кодексу, та </a:t>
            </a:r>
            <a:r>
              <a:rPr lang="ru-RU" sz="1800" b="1" dirty="0" err="1">
                <a:solidFill>
                  <a:schemeClr val="tx1"/>
                </a:solidFill>
              </a:rPr>
              <a:t>пені</a:t>
            </a:r>
            <a:r>
              <a:rPr lang="ru-RU" sz="1800" dirty="0">
                <a:solidFill>
                  <a:schemeClr val="tx1"/>
                </a:solidFill>
              </a:rPr>
              <a:t>.»</a:t>
            </a:r>
            <a:r>
              <a:rPr lang="ru-RU" sz="1800" dirty="0" err="1">
                <a:solidFill>
                  <a:schemeClr val="tx1"/>
                </a:solidFill>
              </a:rPr>
              <a:t>Причому</a:t>
            </a:r>
            <a:r>
              <a:rPr lang="ru-RU" sz="1800" dirty="0">
                <a:solidFill>
                  <a:schemeClr val="tx1"/>
                </a:solidFill>
              </a:rPr>
              <a:t> </a:t>
            </a:r>
            <a:r>
              <a:rPr lang="ru-RU" sz="1800" dirty="0" err="1">
                <a:solidFill>
                  <a:schemeClr val="tx1"/>
                </a:solidFill>
              </a:rPr>
              <a:t>це</a:t>
            </a:r>
            <a:r>
              <a:rPr lang="ru-RU" sz="1800" dirty="0">
                <a:solidFill>
                  <a:schemeClr val="tx1"/>
                </a:solidFill>
              </a:rPr>
              <a:t> </a:t>
            </a:r>
            <a:r>
              <a:rPr lang="ru-RU" sz="1800" dirty="0" err="1">
                <a:solidFill>
                  <a:schemeClr val="tx1"/>
                </a:solidFill>
              </a:rPr>
              <a:t>стосується</a:t>
            </a:r>
            <a:r>
              <a:rPr lang="ru-RU" sz="1800" dirty="0">
                <a:solidFill>
                  <a:schemeClr val="tx1"/>
                </a:solidFill>
              </a:rPr>
              <a:t> не </a:t>
            </a:r>
            <a:r>
              <a:rPr lang="ru-RU" sz="1800" dirty="0" err="1">
                <a:solidFill>
                  <a:schemeClr val="tx1"/>
                </a:solidFill>
              </a:rPr>
              <a:t>тільки</a:t>
            </a:r>
            <a:r>
              <a:rPr lang="ru-RU" sz="1800" dirty="0">
                <a:solidFill>
                  <a:schemeClr val="tx1"/>
                </a:solidFill>
              </a:rPr>
              <a:t> </a:t>
            </a:r>
            <a:r>
              <a:rPr lang="ru-RU" sz="1800" dirty="0" err="1">
                <a:solidFill>
                  <a:schemeClr val="tx1"/>
                </a:solidFill>
              </a:rPr>
              <a:t>періодів</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а і </a:t>
            </a:r>
            <a:r>
              <a:rPr lang="ru-RU" sz="1800" dirty="0" err="1">
                <a:solidFill>
                  <a:schemeClr val="tx1"/>
                </a:solidFill>
              </a:rPr>
              <a:t>виправлення</a:t>
            </a:r>
            <a:r>
              <a:rPr lang="ru-RU" sz="1800" dirty="0">
                <a:solidFill>
                  <a:schemeClr val="tx1"/>
                </a:solidFill>
              </a:rPr>
              <a:t> </a:t>
            </a:r>
            <a:r>
              <a:rPr lang="ru-RU" sz="1800" dirty="0" err="1">
                <a:solidFill>
                  <a:schemeClr val="tx1"/>
                </a:solidFill>
              </a:rPr>
              <a:t>помилок</a:t>
            </a:r>
            <a:r>
              <a:rPr lang="ru-RU" sz="1800" dirty="0">
                <a:solidFill>
                  <a:schemeClr val="tx1"/>
                </a:solidFill>
              </a:rPr>
              <a:t> у </a:t>
            </a:r>
            <a:r>
              <a:rPr lang="ru-RU" sz="1800" dirty="0" err="1">
                <a:solidFill>
                  <a:schemeClr val="tx1"/>
                </a:solidFill>
              </a:rPr>
              <a:t>періодах</a:t>
            </a:r>
            <a:r>
              <a:rPr lang="ru-RU" sz="1800" dirty="0">
                <a:solidFill>
                  <a:schemeClr val="tx1"/>
                </a:solidFill>
              </a:rPr>
              <a:t> до лютого 2022 року</a:t>
            </a:r>
            <a:r>
              <a:rPr lang="ru-RU" sz="1800" dirty="0" smtClean="0">
                <a:solidFill>
                  <a:schemeClr val="tx1"/>
                </a:solidFill>
              </a:rPr>
              <a:t>.</a:t>
            </a:r>
            <a:r>
              <a:rPr lang="ru-RU" sz="1800" dirty="0">
                <a:solidFill>
                  <a:schemeClr val="tx1"/>
                </a:solidFill>
              </a:rPr>
              <a:t/>
            </a:r>
            <a:br>
              <a:rPr lang="ru-RU" sz="1800" dirty="0">
                <a:solidFill>
                  <a:schemeClr val="tx1"/>
                </a:solidFill>
              </a:rPr>
            </a:br>
            <a:r>
              <a:rPr lang="ru-RU" sz="1800" dirty="0" err="1">
                <a:solidFill>
                  <a:schemeClr val="tx1"/>
                </a:solidFill>
              </a:rPr>
              <a:t>Тобто,при</a:t>
            </a:r>
            <a:r>
              <a:rPr lang="ru-RU" sz="1800" dirty="0">
                <a:solidFill>
                  <a:schemeClr val="tx1"/>
                </a:solidFill>
              </a:rPr>
              <a:t> </a:t>
            </a:r>
            <a:r>
              <a:rPr lang="ru-RU" sz="1800" dirty="0" err="1">
                <a:solidFill>
                  <a:schemeClr val="tx1"/>
                </a:solidFill>
              </a:rPr>
              <a:t>виправленні</a:t>
            </a:r>
            <a:r>
              <a:rPr lang="ru-RU" sz="1800" dirty="0">
                <a:solidFill>
                  <a:schemeClr val="tx1"/>
                </a:solidFill>
              </a:rPr>
              <a:t> </a:t>
            </a:r>
            <a:r>
              <a:rPr lang="ru-RU" sz="1800" dirty="0" err="1">
                <a:solidFill>
                  <a:schemeClr val="tx1"/>
                </a:solidFill>
              </a:rPr>
              <a:t>помилок</a:t>
            </a:r>
            <a:r>
              <a:rPr lang="ru-RU" sz="1800" dirty="0">
                <a:solidFill>
                  <a:schemeClr val="tx1"/>
                </a:solidFill>
              </a:rPr>
              <a:t> у </a:t>
            </a:r>
            <a:r>
              <a:rPr lang="ru-RU" sz="1800" dirty="0" err="1">
                <a:solidFill>
                  <a:schemeClr val="tx1"/>
                </a:solidFill>
              </a:rPr>
              <a:t>період</a:t>
            </a:r>
            <a:r>
              <a:rPr lang="ru-RU" sz="1800" dirty="0">
                <a:solidFill>
                  <a:schemeClr val="tx1"/>
                </a:solidFill>
              </a:rPr>
              <a:t> </a:t>
            </a:r>
            <a:r>
              <a:rPr lang="ru-RU" sz="1800" dirty="0" err="1">
                <a:solidFill>
                  <a:schemeClr val="tx1"/>
                </a:solidFill>
              </a:rPr>
              <a:t>дії</a:t>
            </a:r>
            <a:r>
              <a:rPr lang="ru-RU" sz="1800" dirty="0">
                <a:solidFill>
                  <a:schemeClr val="tx1"/>
                </a:solidFill>
              </a:rPr>
              <a:t> </a:t>
            </a:r>
            <a:r>
              <a:rPr lang="ru-RU" sz="1800" dirty="0" err="1">
                <a:solidFill>
                  <a:schemeClr val="tx1"/>
                </a:solidFill>
              </a:rPr>
              <a:t>воєнного</a:t>
            </a:r>
            <a:r>
              <a:rPr lang="ru-RU" sz="1800" dirty="0">
                <a:solidFill>
                  <a:schemeClr val="tx1"/>
                </a:solidFill>
              </a:rPr>
              <a:t> стану рядок 18.1 УР не </a:t>
            </a:r>
            <a:r>
              <a:rPr lang="ru-RU" sz="1800" dirty="0" err="1">
                <a:solidFill>
                  <a:schemeClr val="tx1"/>
                </a:solidFill>
              </a:rPr>
              <a:t>заповнюється</a:t>
            </a:r>
            <a:r>
              <a:rPr lang="ru-RU" sz="1800" dirty="0">
                <a:solidFill>
                  <a:schemeClr val="tx1"/>
                </a:solidFill>
              </a:rPr>
              <a:t>.</a:t>
            </a:r>
            <a:br>
              <a:rPr lang="ru-RU" sz="1800" dirty="0">
                <a:solidFill>
                  <a:schemeClr val="tx1"/>
                </a:solidFill>
              </a:rPr>
            </a:br>
            <a:r>
              <a:rPr lang="ru-RU" sz="1800" dirty="0">
                <a:solidFill>
                  <a:schemeClr val="tx1"/>
                </a:solidFill>
              </a:rPr>
              <a:t/>
            </a:r>
            <a:br>
              <a:rPr lang="ru-RU" sz="1800" dirty="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16747733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052736"/>
            <a:ext cx="7660373" cy="5544616"/>
          </a:xfrm>
        </p:spPr>
        <p:txBody>
          <a:bodyPr>
            <a:normAutofit fontScale="55000" lnSpcReduction="20000"/>
          </a:bodyPr>
          <a:lstStyle/>
          <a:p>
            <a:r>
              <a:rPr lang="ru-RU" sz="2500" dirty="0" err="1"/>
              <a:t>Відповідно</a:t>
            </a:r>
            <a:r>
              <a:rPr lang="ru-RU" sz="2500" dirty="0"/>
              <a:t> до </a:t>
            </a:r>
            <a:r>
              <a:rPr lang="ru-RU" sz="2500" dirty="0">
                <a:hlinkClick r:id="rId2"/>
              </a:rPr>
              <a:t>п. 5</a:t>
            </a:r>
            <a:r>
              <a:rPr lang="ru-RU" sz="2500" dirty="0"/>
              <a:t> та </a:t>
            </a:r>
            <a:r>
              <a:rPr lang="ru-RU" sz="2500" dirty="0">
                <a:hlinkClick r:id="rId2"/>
              </a:rPr>
              <a:t>6 </a:t>
            </a:r>
            <a:r>
              <a:rPr lang="ru-RU" sz="2500" dirty="0" err="1">
                <a:hlinkClick r:id="rId2"/>
              </a:rPr>
              <a:t>розд</a:t>
            </a:r>
            <a:r>
              <a:rPr lang="ru-RU" sz="2500" dirty="0">
                <a:hlinkClick r:id="rId2"/>
              </a:rPr>
              <a:t>. V Порядка №21</a:t>
            </a:r>
            <a:r>
              <a:rPr lang="ru-RU" sz="2500" dirty="0"/>
              <a:t> </a:t>
            </a:r>
            <a:r>
              <a:rPr lang="ru-RU" sz="2500" dirty="0" err="1"/>
              <a:t>якщо</a:t>
            </a:r>
            <a:r>
              <a:rPr lang="ru-RU" sz="2500" dirty="0"/>
              <a:t> </a:t>
            </a:r>
            <a:r>
              <a:rPr lang="ru-RU" sz="2500" dirty="0" err="1"/>
              <a:t>виправлення</a:t>
            </a:r>
            <a:r>
              <a:rPr lang="ru-RU" sz="2500" dirty="0"/>
              <a:t> </a:t>
            </a:r>
            <a:r>
              <a:rPr lang="ru-RU" sz="2500" dirty="0" err="1"/>
              <a:t>помилки</a:t>
            </a:r>
            <a:r>
              <a:rPr lang="ru-RU" sz="2500" dirty="0" smtClean="0"/>
              <a:t>:</a:t>
            </a:r>
            <a:r>
              <a:rPr lang="ru-RU" sz="2500" dirty="0"/>
              <a:t/>
            </a:r>
            <a:br>
              <a:rPr lang="ru-RU" sz="2500" dirty="0"/>
            </a:br>
            <a:endParaRPr lang="ru-RU" sz="2500" dirty="0"/>
          </a:p>
          <a:p>
            <a:r>
              <a:rPr lang="ru-RU" sz="2500" dirty="0"/>
              <a:t>не </a:t>
            </a:r>
            <a:r>
              <a:rPr lang="ru-RU" sz="2500" dirty="0" err="1"/>
              <a:t>вплинуло</a:t>
            </a:r>
            <a:r>
              <a:rPr lang="ru-RU" sz="2500" dirty="0"/>
              <a:t> на </a:t>
            </a:r>
            <a:r>
              <a:rPr lang="ru-RU" sz="2500" dirty="0" err="1"/>
              <a:t>значення</a:t>
            </a:r>
            <a:r>
              <a:rPr lang="ru-RU" sz="2500" dirty="0"/>
              <a:t> рядка 18 </a:t>
            </a:r>
            <a:r>
              <a:rPr lang="ru-RU" sz="2500" dirty="0" err="1"/>
              <a:t>або</a:t>
            </a:r>
            <a:r>
              <a:rPr lang="ru-RU" sz="2500" dirty="0"/>
              <a:t> 20.2 </a:t>
            </a:r>
            <a:r>
              <a:rPr lang="ru-RU" sz="2500" dirty="0" err="1"/>
              <a:t>майбутніх</a:t>
            </a:r>
            <a:r>
              <a:rPr lang="ru-RU" sz="2500" dirty="0"/>
              <a:t> </a:t>
            </a:r>
            <a:r>
              <a:rPr lang="ru-RU" sz="2500" dirty="0" err="1"/>
              <a:t>звітних</a:t>
            </a:r>
            <a:r>
              <a:rPr lang="ru-RU" sz="2500" dirty="0"/>
              <a:t> </a:t>
            </a:r>
            <a:r>
              <a:rPr lang="ru-RU" sz="2500" dirty="0" err="1"/>
              <a:t>періодів</a:t>
            </a:r>
            <a:r>
              <a:rPr lang="ru-RU" sz="2500" dirty="0"/>
              <a:t> – УР </a:t>
            </a:r>
            <a:r>
              <a:rPr lang="ru-RU" sz="2500" dirty="0" err="1"/>
              <a:t>подається</a:t>
            </a:r>
            <a:r>
              <a:rPr lang="ru-RU" sz="2500" dirty="0"/>
              <a:t> за один </a:t>
            </a:r>
            <a:r>
              <a:rPr lang="ru-RU" sz="2500" dirty="0" err="1"/>
              <a:t>звітний</a:t>
            </a:r>
            <a:r>
              <a:rPr lang="ru-RU" sz="2500" dirty="0"/>
              <a:t> </a:t>
            </a:r>
            <a:r>
              <a:rPr lang="ru-RU" sz="2500" dirty="0" err="1"/>
              <a:t>період</a:t>
            </a:r>
            <a:r>
              <a:rPr lang="ru-RU" sz="2500" dirty="0"/>
              <a:t>, до </a:t>
            </a:r>
            <a:r>
              <a:rPr lang="ru-RU" sz="2500" dirty="0" err="1"/>
              <a:t>якого</a:t>
            </a:r>
            <a:r>
              <a:rPr lang="ru-RU" sz="2500" dirty="0"/>
              <a:t> </a:t>
            </a:r>
            <a:r>
              <a:rPr lang="ru-RU" sz="2500" dirty="0" err="1"/>
              <a:t>вносяться</a:t>
            </a:r>
            <a:r>
              <a:rPr lang="ru-RU" sz="2500" dirty="0"/>
              <a:t> </a:t>
            </a:r>
            <a:r>
              <a:rPr lang="ru-RU" sz="2500" dirty="0" err="1"/>
              <a:t>зміни</a:t>
            </a:r>
            <a:r>
              <a:rPr lang="ru-RU" sz="2500" dirty="0"/>
              <a:t>. При </a:t>
            </a:r>
            <a:r>
              <a:rPr lang="ru-RU" sz="2500" dirty="0" err="1"/>
              <a:t>цьому</a:t>
            </a:r>
            <a:r>
              <a:rPr lang="ru-RU" sz="2500" dirty="0"/>
              <a:t> </a:t>
            </a:r>
            <a:r>
              <a:rPr lang="ru-RU" sz="2500" dirty="0" err="1"/>
              <a:t>показник</a:t>
            </a:r>
            <a:r>
              <a:rPr lang="ru-RU" sz="2500" dirty="0"/>
              <a:t> графи 6 рядка 21 УР (як </a:t>
            </a:r>
            <a:r>
              <a:rPr lang="ru-RU" sz="2500" dirty="0" err="1"/>
              <a:t>збільшення</a:t>
            </a:r>
            <a:r>
              <a:rPr lang="ru-RU" sz="2500" dirty="0"/>
              <a:t>, так і </a:t>
            </a:r>
            <a:r>
              <a:rPr lang="ru-RU" sz="2500" dirty="0" err="1"/>
              <a:t>зменшення</a:t>
            </a:r>
            <a:r>
              <a:rPr lang="ru-RU" sz="2500" dirty="0"/>
              <a:t>) </a:t>
            </a:r>
            <a:r>
              <a:rPr lang="ru-RU" sz="2500" dirty="0" err="1"/>
              <a:t>ураховується</a:t>
            </a:r>
            <a:r>
              <a:rPr lang="ru-RU" sz="2500" dirty="0"/>
              <a:t> </a:t>
            </a:r>
            <a:r>
              <a:rPr lang="ru-RU" sz="2500" dirty="0" err="1"/>
              <a:t>із</a:t>
            </a:r>
            <a:r>
              <a:rPr lang="ru-RU" sz="2500" dirty="0"/>
              <a:t> </a:t>
            </a:r>
            <a:r>
              <a:rPr lang="ru-RU" sz="2500" dirty="0" err="1"/>
              <a:t>відповідним</a:t>
            </a:r>
            <a:r>
              <a:rPr lang="ru-RU" sz="2500" dirty="0"/>
              <a:t> знаком в рядку 16.2 </a:t>
            </a:r>
            <a:r>
              <a:rPr lang="ru-RU" sz="2500" dirty="0" err="1"/>
              <a:t>декларації</a:t>
            </a:r>
            <a:r>
              <a:rPr lang="ru-RU" sz="2500" dirty="0"/>
              <a:t> за </a:t>
            </a:r>
            <a:r>
              <a:rPr lang="ru-RU" sz="2500" dirty="0" err="1"/>
              <a:t>звітний</a:t>
            </a:r>
            <a:r>
              <a:rPr lang="ru-RU" sz="2500" dirty="0"/>
              <a:t> </a:t>
            </a:r>
            <a:r>
              <a:rPr lang="ru-RU" sz="2500" dirty="0" err="1"/>
              <a:t>період</a:t>
            </a:r>
            <a:r>
              <a:rPr lang="ru-RU" sz="2500" dirty="0"/>
              <a:t>, у </a:t>
            </a:r>
            <a:r>
              <a:rPr lang="ru-RU" sz="2500" dirty="0" err="1"/>
              <a:t>якому</a:t>
            </a:r>
            <a:r>
              <a:rPr lang="ru-RU" sz="2500" dirty="0"/>
              <a:t> подано </a:t>
            </a:r>
            <a:r>
              <a:rPr lang="ru-RU" sz="2500" dirty="0" err="1"/>
              <a:t>такий</a:t>
            </a:r>
            <a:r>
              <a:rPr lang="ru-RU" sz="2500" dirty="0"/>
              <a:t> УР;</a:t>
            </a:r>
          </a:p>
          <a:p>
            <a:r>
              <a:rPr lang="ru-RU" sz="2500" dirty="0" err="1"/>
              <a:t>вплинуло</a:t>
            </a:r>
            <a:r>
              <a:rPr lang="ru-RU" sz="2500" dirty="0"/>
              <a:t> на </a:t>
            </a:r>
            <a:r>
              <a:rPr lang="ru-RU" sz="2500" dirty="0" err="1"/>
              <a:t>значення</a:t>
            </a:r>
            <a:r>
              <a:rPr lang="ru-RU" sz="2500" dirty="0"/>
              <a:t> рядка 18 </a:t>
            </a:r>
            <a:r>
              <a:rPr lang="ru-RU" sz="2500" dirty="0" err="1"/>
              <a:t>або</a:t>
            </a:r>
            <a:r>
              <a:rPr lang="ru-RU" sz="2500" dirty="0"/>
              <a:t> 20.2 – </a:t>
            </a:r>
            <a:r>
              <a:rPr lang="ru-RU" sz="2500" dirty="0" err="1"/>
              <a:t>тоді</a:t>
            </a:r>
            <a:r>
              <a:rPr lang="ru-RU" sz="2500" dirty="0"/>
              <a:t> УР </a:t>
            </a:r>
            <a:r>
              <a:rPr lang="ru-RU" sz="2500" dirty="0" err="1"/>
              <a:t>подається</a:t>
            </a:r>
            <a:r>
              <a:rPr lang="ru-RU" sz="2500" dirty="0"/>
              <a:t> за </a:t>
            </a:r>
            <a:r>
              <a:rPr lang="ru-RU" sz="2500" dirty="0" err="1"/>
              <a:t>кожний</a:t>
            </a:r>
            <a:r>
              <a:rPr lang="ru-RU" sz="2500" dirty="0"/>
              <a:t> </a:t>
            </a:r>
            <a:r>
              <a:rPr lang="ru-RU" sz="2500" dirty="0" err="1"/>
              <a:t>такий</a:t>
            </a:r>
            <a:r>
              <a:rPr lang="ru-RU" sz="2500" dirty="0"/>
              <a:t> </a:t>
            </a:r>
            <a:r>
              <a:rPr lang="ru-RU" sz="2500" dirty="0" err="1"/>
              <a:t>період</a:t>
            </a:r>
            <a:r>
              <a:rPr lang="ru-RU" sz="2500" dirty="0"/>
              <a:t>. </a:t>
            </a:r>
            <a:r>
              <a:rPr lang="ru-RU" sz="2500" dirty="0" err="1"/>
              <a:t>Тобто</a:t>
            </a:r>
            <a:r>
              <a:rPr lang="ru-RU" sz="2500" dirty="0"/>
              <a:t>, </a:t>
            </a:r>
            <a:r>
              <a:rPr lang="ru-RU" sz="2500" dirty="0" err="1"/>
              <a:t>якщо</a:t>
            </a:r>
            <a:r>
              <a:rPr lang="ru-RU" sz="2500" dirty="0"/>
              <a:t> </a:t>
            </a:r>
            <a:r>
              <a:rPr lang="ru-RU" sz="2500" dirty="0" err="1"/>
              <a:t>помилка</a:t>
            </a:r>
            <a:r>
              <a:rPr lang="ru-RU" sz="2500" dirty="0"/>
              <a:t> </a:t>
            </a:r>
            <a:r>
              <a:rPr lang="ru-RU" sz="2500" dirty="0" err="1"/>
              <a:t>тягнеться</a:t>
            </a:r>
            <a:r>
              <a:rPr lang="ru-RU" sz="2500" dirty="0"/>
              <a:t> </a:t>
            </a:r>
            <a:r>
              <a:rPr lang="ru-RU" sz="2500" dirty="0" err="1"/>
              <a:t>із</a:t>
            </a:r>
            <a:r>
              <a:rPr lang="ru-RU" sz="2500" dirty="0"/>
              <a:t> </a:t>
            </a:r>
            <a:r>
              <a:rPr lang="ru-RU" sz="2500" dirty="0" err="1"/>
              <a:t>декларації</a:t>
            </a:r>
            <a:r>
              <a:rPr lang="ru-RU" sz="2500" dirty="0"/>
              <a:t> в </a:t>
            </a:r>
            <a:r>
              <a:rPr lang="ru-RU" sz="2500" dirty="0" err="1"/>
              <a:t>декларацію</a:t>
            </a:r>
            <a:r>
              <a:rPr lang="ru-RU" sz="2500" dirty="0"/>
              <a:t>, то </a:t>
            </a:r>
            <a:r>
              <a:rPr lang="ru-RU" sz="2500" dirty="0" err="1"/>
              <a:t>подавати</a:t>
            </a:r>
            <a:r>
              <a:rPr lang="ru-RU" sz="2500" dirty="0"/>
              <a:t> УР </a:t>
            </a:r>
            <a:r>
              <a:rPr lang="ru-RU" sz="2500" dirty="0" err="1"/>
              <a:t>потрібно</a:t>
            </a:r>
            <a:r>
              <a:rPr lang="ru-RU" sz="2500" dirty="0"/>
              <a:t> </a:t>
            </a:r>
            <a:r>
              <a:rPr lang="ru-RU" sz="2500" dirty="0" err="1"/>
              <a:t>лише</a:t>
            </a:r>
            <a:r>
              <a:rPr lang="ru-RU" sz="2500" dirty="0"/>
              <a:t> до тих </a:t>
            </a:r>
            <a:r>
              <a:rPr lang="ru-RU" sz="2500" dirty="0" err="1"/>
              <a:t>періодів</a:t>
            </a:r>
            <a:r>
              <a:rPr lang="ru-RU" sz="2500" dirty="0"/>
              <a:t>, у </a:t>
            </a:r>
            <a:r>
              <a:rPr lang="ru-RU" sz="2500" dirty="0" err="1"/>
              <a:t>яких</a:t>
            </a:r>
            <a:r>
              <a:rPr lang="ru-RU" sz="2500" dirty="0"/>
              <a:t> </a:t>
            </a:r>
            <a:r>
              <a:rPr lang="ru-RU" sz="2500" dirty="0" err="1"/>
              <a:t>помилка</a:t>
            </a:r>
            <a:r>
              <a:rPr lang="ru-RU" sz="2500" dirty="0"/>
              <a:t> </a:t>
            </a:r>
            <a:r>
              <a:rPr lang="ru-RU" sz="2500" dirty="0" err="1"/>
              <a:t>вплинула</a:t>
            </a:r>
            <a:r>
              <a:rPr lang="ru-RU" sz="2500" dirty="0"/>
              <a:t> на </a:t>
            </a:r>
            <a:r>
              <a:rPr lang="ru-RU" sz="2500" dirty="0" err="1"/>
              <a:t>значення</a:t>
            </a:r>
            <a:r>
              <a:rPr lang="ru-RU" sz="2500" dirty="0"/>
              <a:t> </a:t>
            </a:r>
            <a:r>
              <a:rPr lang="ru-RU" sz="2500" dirty="0" err="1"/>
              <a:t>показників</a:t>
            </a:r>
            <a:r>
              <a:rPr lang="ru-RU" sz="2500" dirty="0"/>
              <a:t> у рядках 18 (ПДВ до </a:t>
            </a:r>
            <a:r>
              <a:rPr lang="ru-RU" sz="2500" dirty="0" err="1"/>
              <a:t>сплати</a:t>
            </a:r>
            <a:r>
              <a:rPr lang="ru-RU" sz="2500" dirty="0"/>
              <a:t>) та 20.2 (ПДВ до </a:t>
            </a:r>
            <a:r>
              <a:rPr lang="ru-RU" sz="2500" dirty="0" err="1"/>
              <a:t>відшкодування</a:t>
            </a:r>
            <a:r>
              <a:rPr lang="ru-RU" sz="2500" dirty="0"/>
              <a:t>). До тих </a:t>
            </a:r>
            <a:r>
              <a:rPr lang="ru-RU" sz="2500" dirty="0" err="1"/>
              <a:t>періодів</a:t>
            </a:r>
            <a:r>
              <a:rPr lang="ru-RU" sz="2500" dirty="0"/>
              <a:t>, в </a:t>
            </a:r>
            <a:r>
              <a:rPr lang="ru-RU" sz="2500" dirty="0" err="1"/>
              <a:t>яких</a:t>
            </a:r>
            <a:r>
              <a:rPr lang="ru-RU" sz="2500" dirty="0"/>
              <a:t> </a:t>
            </a:r>
            <a:r>
              <a:rPr lang="ru-RU" sz="2500" dirty="0" err="1"/>
              <a:t>помилка</a:t>
            </a:r>
            <a:r>
              <a:rPr lang="ru-RU" sz="2500" dirty="0"/>
              <a:t> не </a:t>
            </a:r>
            <a:r>
              <a:rPr lang="ru-RU" sz="2500" dirty="0" err="1"/>
              <a:t>вплинула</a:t>
            </a:r>
            <a:r>
              <a:rPr lang="ru-RU" sz="2500" dirty="0"/>
              <a:t> на рядок 18 </a:t>
            </a:r>
            <a:r>
              <a:rPr lang="ru-RU" sz="2500" dirty="0" err="1"/>
              <a:t>або</a:t>
            </a:r>
            <a:r>
              <a:rPr lang="ru-RU" sz="2500" dirty="0"/>
              <a:t> 20.2, а </a:t>
            </a:r>
            <a:r>
              <a:rPr lang="ru-RU" sz="2500" dirty="0" err="1"/>
              <a:t>вплинула</a:t>
            </a:r>
            <a:r>
              <a:rPr lang="ru-RU" sz="2500" dirty="0"/>
              <a:t> </a:t>
            </a:r>
            <a:r>
              <a:rPr lang="ru-RU" sz="2500" dirty="0" err="1"/>
              <a:t>лише</a:t>
            </a:r>
            <a:r>
              <a:rPr lang="ru-RU" sz="2500" dirty="0"/>
              <a:t> на рядок 19, УР </a:t>
            </a:r>
            <a:r>
              <a:rPr lang="ru-RU" sz="2500" dirty="0" err="1"/>
              <a:t>подавати</a:t>
            </a:r>
            <a:r>
              <a:rPr lang="ru-RU" sz="2500" dirty="0"/>
              <a:t> не </a:t>
            </a:r>
            <a:r>
              <a:rPr lang="ru-RU" sz="2500" dirty="0" err="1"/>
              <a:t>потрібно</a:t>
            </a:r>
            <a:r>
              <a:rPr lang="ru-RU" sz="2500" dirty="0"/>
              <a:t>.</a:t>
            </a:r>
          </a:p>
          <a:p>
            <a:r>
              <a:rPr lang="ru-RU" sz="2500" dirty="0" err="1"/>
              <a:t>Чи</a:t>
            </a:r>
            <a:r>
              <a:rPr lang="ru-RU" sz="2500" dirty="0"/>
              <a:t> </a:t>
            </a:r>
            <a:r>
              <a:rPr lang="ru-RU" sz="2500" dirty="0" err="1"/>
              <a:t>враховується</a:t>
            </a:r>
            <a:r>
              <a:rPr lang="ru-RU" sz="2500" dirty="0"/>
              <a:t> </a:t>
            </a:r>
            <a:r>
              <a:rPr lang="ru-RU" sz="2500" dirty="0" err="1"/>
              <a:t>значення</a:t>
            </a:r>
            <a:r>
              <a:rPr lang="ru-RU" sz="2500" dirty="0"/>
              <a:t> рядка 21 УР, яке у </a:t>
            </a:r>
            <a:r>
              <a:rPr lang="ru-RU" sz="2500" dirty="0" err="1"/>
              <a:t>майбутніх</a:t>
            </a:r>
            <a:r>
              <a:rPr lang="ru-RU" sz="2500" dirty="0"/>
              <a:t> </a:t>
            </a:r>
            <a:r>
              <a:rPr lang="ru-RU" sz="2500" dirty="0" err="1"/>
              <a:t>звітних</a:t>
            </a:r>
            <a:r>
              <a:rPr lang="ru-RU" sz="2500" dirty="0"/>
              <a:t> </a:t>
            </a:r>
            <a:r>
              <a:rPr lang="ru-RU" sz="2500" dirty="0" err="1"/>
              <a:t>періодах</a:t>
            </a:r>
            <a:r>
              <a:rPr lang="ru-RU" sz="2500" dirty="0"/>
              <a:t> </a:t>
            </a:r>
            <a:r>
              <a:rPr lang="ru-RU" sz="2500" dirty="0" err="1"/>
              <a:t>вплинуло</a:t>
            </a:r>
            <a:r>
              <a:rPr lang="ru-RU" sz="2500" dirty="0"/>
              <a:t> на </a:t>
            </a:r>
            <a:r>
              <a:rPr lang="ru-RU" sz="2500" dirty="0" err="1"/>
              <a:t>значення</a:t>
            </a:r>
            <a:r>
              <a:rPr lang="ru-RU" sz="2500" dirty="0"/>
              <a:t> </a:t>
            </a:r>
            <a:r>
              <a:rPr lang="ru-RU" sz="2500" dirty="0" err="1"/>
              <a:t>рядків</a:t>
            </a:r>
            <a:r>
              <a:rPr lang="ru-RU" sz="2500" dirty="0"/>
              <a:t> 18 </a:t>
            </a:r>
            <a:r>
              <a:rPr lang="ru-RU" sz="2500" dirty="0" err="1"/>
              <a:t>чи</a:t>
            </a:r>
            <a:r>
              <a:rPr lang="ru-RU" sz="2500" dirty="0"/>
              <a:t> 20.2 </a:t>
            </a:r>
            <a:r>
              <a:rPr lang="ru-RU" sz="2500" dirty="0" err="1"/>
              <a:t>декларації</a:t>
            </a:r>
            <a:r>
              <a:rPr lang="ru-RU" sz="2500" dirty="0"/>
              <a:t> з ПДВ, у </a:t>
            </a:r>
            <a:r>
              <a:rPr lang="ru-RU" sz="2500" dirty="0" err="1"/>
              <a:t>разі</a:t>
            </a:r>
            <a:r>
              <a:rPr lang="ru-RU" sz="2500" dirty="0"/>
              <a:t> </a:t>
            </a:r>
            <a:r>
              <a:rPr lang="ru-RU" sz="2500" dirty="0" err="1"/>
              <a:t>його</a:t>
            </a:r>
            <a:r>
              <a:rPr lang="ru-RU" sz="2500" dirty="0"/>
              <a:t> </a:t>
            </a:r>
            <a:r>
              <a:rPr lang="ru-RU" sz="2500" dirty="0" err="1"/>
              <a:t>подання</a:t>
            </a:r>
            <a:r>
              <a:rPr lang="ru-RU" sz="2500" dirty="0"/>
              <a:t> до граничного </a:t>
            </a:r>
            <a:r>
              <a:rPr lang="ru-RU" sz="2500" dirty="0" err="1"/>
              <a:t>терміну</a:t>
            </a:r>
            <a:r>
              <a:rPr lang="ru-RU" sz="2500" dirty="0"/>
              <a:t> </a:t>
            </a:r>
            <a:r>
              <a:rPr lang="ru-RU" sz="2500" dirty="0" err="1"/>
              <a:t>подання</a:t>
            </a:r>
            <a:r>
              <a:rPr lang="ru-RU" sz="2500" dirty="0"/>
              <a:t> </a:t>
            </a:r>
            <a:r>
              <a:rPr lang="ru-RU" sz="2500" dirty="0" err="1"/>
              <a:t>податкової</a:t>
            </a:r>
            <a:r>
              <a:rPr lang="ru-RU" sz="2500" dirty="0"/>
              <a:t> </a:t>
            </a:r>
            <a:r>
              <a:rPr lang="ru-RU" sz="2500" dirty="0" err="1"/>
              <a:t>декларації</a:t>
            </a:r>
            <a:r>
              <a:rPr lang="ru-RU" sz="2500" dirty="0"/>
              <a:t> за </a:t>
            </a:r>
            <a:r>
              <a:rPr lang="ru-RU" sz="2500" dirty="0" err="1"/>
              <a:t>звітний</a:t>
            </a:r>
            <a:r>
              <a:rPr lang="ru-RU" sz="2500" dirty="0"/>
              <a:t> (</a:t>
            </a:r>
            <a:r>
              <a:rPr lang="ru-RU" sz="2500" dirty="0" err="1"/>
              <a:t>податковий</a:t>
            </a:r>
            <a:r>
              <a:rPr lang="ru-RU" sz="2500" dirty="0"/>
              <a:t>) </a:t>
            </a:r>
            <a:r>
              <a:rPr lang="ru-RU" sz="2500" dirty="0" err="1"/>
              <a:t>період?Відповідно</a:t>
            </a:r>
            <a:r>
              <a:rPr lang="ru-RU" sz="2500" dirty="0"/>
              <a:t> до </a:t>
            </a:r>
            <a:r>
              <a:rPr lang="ru-RU" sz="2500" dirty="0">
                <a:hlinkClick r:id="rId3"/>
              </a:rPr>
              <a:t>п. 5 </a:t>
            </a:r>
            <a:r>
              <a:rPr lang="ru-RU" sz="2500" dirty="0" err="1">
                <a:hlinkClick r:id="rId3"/>
              </a:rPr>
              <a:t>розд</a:t>
            </a:r>
            <a:r>
              <a:rPr lang="ru-RU" sz="2500" dirty="0">
                <a:hlinkClick r:id="rId3"/>
              </a:rPr>
              <a:t>. VI Порядку №21</a:t>
            </a:r>
            <a:r>
              <a:rPr lang="ru-RU" sz="2500" dirty="0"/>
              <a:t> </a:t>
            </a:r>
            <a:r>
              <a:rPr lang="ru-RU" sz="2500" dirty="0" err="1"/>
              <a:t>значення</a:t>
            </a:r>
            <a:r>
              <a:rPr lang="ru-RU" sz="2500" dirty="0"/>
              <a:t> гр. 6 ряд. 21 УР (як </a:t>
            </a:r>
            <a:r>
              <a:rPr lang="ru-RU" sz="2500" dirty="0" err="1"/>
              <a:t>збільшення</a:t>
            </a:r>
            <a:r>
              <a:rPr lang="ru-RU" sz="2500" dirty="0"/>
              <a:t>, так і </a:t>
            </a:r>
            <a:r>
              <a:rPr lang="ru-RU" sz="2500" dirty="0" err="1"/>
              <a:t>зменшення</a:t>
            </a:r>
            <a:r>
              <a:rPr lang="ru-RU" sz="2500" dirty="0"/>
              <a:t>) </a:t>
            </a:r>
            <a:r>
              <a:rPr lang="ru-RU" sz="2500" dirty="0" err="1"/>
              <a:t>враховують</a:t>
            </a:r>
            <a:r>
              <a:rPr lang="ru-RU" sz="2500" dirty="0"/>
              <a:t> у ряд. 16.2 </a:t>
            </a:r>
            <a:r>
              <a:rPr lang="ru-RU" sz="2500" dirty="0" err="1"/>
              <a:t>декларації</a:t>
            </a:r>
            <a:r>
              <a:rPr lang="ru-RU" sz="2500" dirty="0"/>
              <a:t> за той </a:t>
            </a:r>
            <a:r>
              <a:rPr lang="ru-RU" sz="2500" dirty="0" err="1"/>
              <a:t>звітний</a:t>
            </a:r>
            <a:r>
              <a:rPr lang="ru-RU" sz="2500" dirty="0"/>
              <a:t> </a:t>
            </a:r>
            <a:r>
              <a:rPr lang="ru-RU" sz="2500" dirty="0" err="1"/>
              <a:t>період</a:t>
            </a:r>
            <a:r>
              <a:rPr lang="ru-RU" sz="2500" dirty="0"/>
              <a:t>, у </a:t>
            </a:r>
            <a:r>
              <a:rPr lang="ru-RU" sz="2500" dirty="0" err="1"/>
              <a:t>якому</a:t>
            </a:r>
            <a:r>
              <a:rPr lang="ru-RU" sz="2500" dirty="0"/>
              <a:t> подано УР. </a:t>
            </a:r>
            <a:r>
              <a:rPr lang="ru-RU" sz="2500" dirty="0" err="1"/>
              <a:t>Тобто</a:t>
            </a:r>
            <a:r>
              <a:rPr lang="ru-RU" sz="2500" dirty="0"/>
              <a:t>, </a:t>
            </a:r>
            <a:r>
              <a:rPr lang="ru-RU" sz="2500" dirty="0" err="1"/>
              <a:t>відповідно</a:t>
            </a:r>
            <a:r>
              <a:rPr lang="ru-RU" sz="2500" dirty="0"/>
              <a:t> до норм </a:t>
            </a:r>
            <a:r>
              <a:rPr lang="ru-RU" sz="2500" dirty="0">
                <a:hlinkClick r:id="rId4"/>
              </a:rPr>
              <a:t>Порядку № 21</a:t>
            </a:r>
            <a:r>
              <a:rPr lang="ru-RU" sz="2500" dirty="0"/>
              <a:t>, </a:t>
            </a:r>
            <a:r>
              <a:rPr lang="ru-RU" sz="2500" dirty="0" err="1"/>
              <a:t>якщо</a:t>
            </a:r>
            <a:r>
              <a:rPr lang="ru-RU" sz="2500" dirty="0"/>
              <a:t> УР подали в </a:t>
            </a:r>
            <a:r>
              <a:rPr lang="ru-RU" sz="2500" dirty="0" err="1"/>
              <a:t>травні</a:t>
            </a:r>
            <a:r>
              <a:rPr lang="ru-RU" sz="2500" dirty="0"/>
              <a:t> 2025 року, </a:t>
            </a:r>
            <a:r>
              <a:rPr lang="ru-RU" sz="2500" dirty="0" err="1"/>
              <a:t>значення</a:t>
            </a:r>
            <a:r>
              <a:rPr lang="ru-RU" sz="2500" dirty="0"/>
              <a:t> гр. 6 ряд. 21 УР </a:t>
            </a:r>
            <a:r>
              <a:rPr lang="ru-RU" sz="2500" dirty="0" err="1"/>
              <a:t>слід</a:t>
            </a:r>
            <a:r>
              <a:rPr lang="ru-RU" sz="2500" dirty="0"/>
              <a:t> перенести до ряд. 16.2 </a:t>
            </a:r>
            <a:r>
              <a:rPr lang="ru-RU" sz="2500" dirty="0" err="1"/>
              <a:t>декларації</a:t>
            </a:r>
            <a:r>
              <a:rPr lang="ru-RU" sz="2500" dirty="0"/>
              <a:t> за </a:t>
            </a:r>
            <a:r>
              <a:rPr lang="ru-RU" sz="2500" dirty="0" err="1"/>
              <a:t>травень</a:t>
            </a:r>
            <a:r>
              <a:rPr lang="ru-RU" sz="2500" dirty="0" smtClean="0"/>
              <a:t>.</a:t>
            </a:r>
            <a:endParaRPr lang="ru-RU" sz="2500" dirty="0"/>
          </a:p>
          <a:p>
            <a:r>
              <a:rPr lang="ru-RU" sz="2500" dirty="0" err="1"/>
              <a:t>Проте</a:t>
            </a:r>
            <a:r>
              <a:rPr lang="ru-RU" sz="2500" dirty="0"/>
              <a:t> </a:t>
            </a:r>
            <a:r>
              <a:rPr lang="ru-RU" sz="2500" dirty="0" err="1"/>
              <a:t>податківці</a:t>
            </a:r>
            <a:r>
              <a:rPr lang="ru-RU" sz="2500" dirty="0"/>
              <a:t> </a:t>
            </a:r>
            <a:r>
              <a:rPr lang="ru-RU" sz="2500" dirty="0" err="1"/>
              <a:t>рекомендують</a:t>
            </a:r>
            <a:r>
              <a:rPr lang="ru-RU" sz="2500" dirty="0"/>
              <a:t> </a:t>
            </a:r>
            <a:r>
              <a:rPr lang="ru-RU" sz="2500" dirty="0" err="1"/>
              <a:t>враховувати</a:t>
            </a:r>
            <a:r>
              <a:rPr lang="ru-RU" sz="2500" dirty="0"/>
              <a:t> </a:t>
            </a:r>
            <a:r>
              <a:rPr lang="ru-RU" sz="2500" dirty="0" err="1"/>
              <a:t>дані</a:t>
            </a:r>
            <a:r>
              <a:rPr lang="ru-RU" sz="2500" dirty="0"/>
              <a:t> УР уже в </a:t>
            </a:r>
            <a:r>
              <a:rPr lang="ru-RU" sz="2500" dirty="0" err="1"/>
              <a:t>найближчій</a:t>
            </a:r>
            <a:r>
              <a:rPr lang="ru-RU" sz="2500" dirty="0"/>
              <a:t> </a:t>
            </a:r>
            <a:r>
              <a:rPr lang="ru-RU" sz="2500" dirty="0" err="1"/>
              <a:t>поточній</a:t>
            </a:r>
            <a:r>
              <a:rPr lang="ru-RU" sz="2500" dirty="0"/>
              <a:t> </a:t>
            </a:r>
            <a:r>
              <a:rPr lang="ru-RU" sz="2500" dirty="0" err="1"/>
              <a:t>декларації</a:t>
            </a:r>
            <a:r>
              <a:rPr lang="ru-RU" sz="2500" dirty="0"/>
              <a:t> (</a:t>
            </a:r>
            <a:r>
              <a:rPr lang="ru-RU" sz="2500" dirty="0" err="1"/>
              <a:t>що</a:t>
            </a:r>
            <a:r>
              <a:rPr lang="ru-RU" sz="2500" dirty="0"/>
              <a:t> </a:t>
            </a:r>
            <a:r>
              <a:rPr lang="ru-RU" sz="2500" dirty="0" err="1"/>
              <a:t>подається</a:t>
            </a:r>
            <a:r>
              <a:rPr lang="ru-RU" sz="2500" dirty="0"/>
              <a:t> за УР), </a:t>
            </a:r>
            <a:r>
              <a:rPr lang="ru-RU" sz="2500" dirty="0" err="1"/>
              <a:t>якщо</a:t>
            </a:r>
            <a:r>
              <a:rPr lang="ru-RU" sz="2500" dirty="0"/>
              <a:t> вони </a:t>
            </a:r>
            <a:r>
              <a:rPr lang="ru-RU" sz="2500" dirty="0" err="1"/>
              <a:t>впливають</a:t>
            </a:r>
            <a:r>
              <a:rPr lang="ru-RU" sz="2500" dirty="0"/>
              <a:t> у </a:t>
            </a:r>
            <a:r>
              <a:rPr lang="ru-RU" sz="2500" dirty="0" err="1"/>
              <a:t>ній</a:t>
            </a:r>
            <a:r>
              <a:rPr lang="ru-RU" sz="2500" dirty="0"/>
              <a:t> на </a:t>
            </a:r>
            <a:r>
              <a:rPr lang="ru-RU" sz="2500" dirty="0" err="1"/>
              <a:t>розрахунки</a:t>
            </a:r>
            <a:r>
              <a:rPr lang="ru-RU" sz="2500" dirty="0"/>
              <a:t> з бюджетом </a:t>
            </a:r>
            <a:r>
              <a:rPr lang="ru-RU" sz="2500" dirty="0" err="1"/>
              <a:t>або</a:t>
            </a:r>
            <a:r>
              <a:rPr lang="ru-RU" sz="2500" dirty="0"/>
              <a:t> </a:t>
            </a:r>
            <a:r>
              <a:rPr lang="ru-RU" sz="2500" dirty="0" err="1"/>
              <a:t>відшкодування</a:t>
            </a:r>
            <a:r>
              <a:rPr lang="ru-RU" sz="2500" dirty="0"/>
              <a:t> </a:t>
            </a:r>
            <a:r>
              <a:rPr lang="ru-RU" sz="2500" dirty="0"/>
              <a:t>–</a:t>
            </a:r>
            <a:r>
              <a:rPr lang="ru-RU" sz="2500" dirty="0"/>
              <a:t> </a:t>
            </a:r>
            <a:r>
              <a:rPr lang="ru-RU" sz="2500" dirty="0" err="1"/>
              <a:t>тобто</a:t>
            </a:r>
            <a:r>
              <a:rPr lang="ru-RU" sz="2500" dirty="0"/>
              <a:t> </a:t>
            </a:r>
            <a:r>
              <a:rPr lang="ru-RU" sz="2500" dirty="0" err="1"/>
              <a:t>впливають</a:t>
            </a:r>
            <a:r>
              <a:rPr lang="ru-RU" sz="2500" dirty="0"/>
              <a:t> на </a:t>
            </a:r>
            <a:r>
              <a:rPr lang="ru-RU" sz="2500" dirty="0" err="1"/>
              <a:t>значення</a:t>
            </a:r>
            <a:r>
              <a:rPr lang="ru-RU" sz="2500" dirty="0"/>
              <a:t> ряд. 18 </a:t>
            </a:r>
            <a:r>
              <a:rPr lang="ru-RU" sz="2500" dirty="0" err="1"/>
              <a:t>або</a:t>
            </a:r>
            <a:r>
              <a:rPr lang="ru-RU" sz="2500" dirty="0"/>
              <a:t> 20.2. Так, </a:t>
            </a:r>
            <a:r>
              <a:rPr lang="ru-RU" sz="2500" dirty="0" err="1"/>
              <a:t>відповідно</a:t>
            </a:r>
            <a:r>
              <a:rPr lang="ru-RU" sz="2500" dirty="0"/>
              <a:t> до </a:t>
            </a:r>
            <a:r>
              <a:rPr lang="ru-RU" sz="2500" dirty="0" err="1"/>
              <a:t>роз’яснення</a:t>
            </a:r>
            <a:r>
              <a:rPr lang="ru-RU" sz="2500" dirty="0"/>
              <a:t> в </a:t>
            </a:r>
            <a:r>
              <a:rPr lang="ru-RU" sz="2500" dirty="0">
                <a:hlinkClick r:id="rId5"/>
              </a:rPr>
              <a:t>ЗІР, </a:t>
            </a:r>
            <a:r>
              <a:rPr lang="ru-RU" sz="2500" dirty="0" err="1">
                <a:hlinkClick r:id="rId5"/>
              </a:rPr>
              <a:t>категорія</a:t>
            </a:r>
            <a:r>
              <a:rPr lang="ru-RU" sz="2500" dirty="0">
                <a:hlinkClick r:id="rId5"/>
              </a:rPr>
              <a:t> 101.24</a:t>
            </a:r>
            <a:r>
              <a:rPr lang="ru-RU" sz="2500" dirty="0"/>
              <a:t>, </a:t>
            </a:r>
            <a:r>
              <a:rPr lang="ru-RU" sz="2500" dirty="0" err="1"/>
              <a:t>якщо</a:t>
            </a:r>
            <a:r>
              <a:rPr lang="ru-RU" sz="2500" dirty="0"/>
              <a:t> УР </a:t>
            </a:r>
            <a:r>
              <a:rPr lang="ru-RU" sz="2500" dirty="0" err="1"/>
              <a:t>подається</a:t>
            </a:r>
            <a:r>
              <a:rPr lang="ru-RU" sz="2500" dirty="0"/>
              <a:t> до </a:t>
            </a:r>
            <a:r>
              <a:rPr lang="ru-RU" sz="2500" dirty="0" err="1"/>
              <a:t>декларації</a:t>
            </a:r>
            <a:r>
              <a:rPr lang="ru-RU" sz="2500" dirty="0"/>
              <a:t> за </a:t>
            </a:r>
            <a:r>
              <a:rPr lang="ru-RU" sz="2500" dirty="0" err="1"/>
              <a:t>останній</a:t>
            </a:r>
            <a:r>
              <a:rPr lang="ru-RU" sz="2500" dirty="0"/>
              <a:t> </a:t>
            </a:r>
            <a:r>
              <a:rPr lang="ru-RU" sz="2500" dirty="0" err="1"/>
              <a:t>звітний</a:t>
            </a:r>
            <a:r>
              <a:rPr lang="ru-RU" sz="2500" dirty="0"/>
              <a:t> (</a:t>
            </a:r>
            <a:r>
              <a:rPr lang="ru-RU" sz="2500" dirty="0" err="1"/>
              <a:t>податковий</a:t>
            </a:r>
            <a:r>
              <a:rPr lang="ru-RU" sz="2500" dirty="0"/>
              <a:t>) </a:t>
            </a:r>
            <a:r>
              <a:rPr lang="ru-RU" sz="2500" dirty="0" err="1"/>
              <a:t>період</a:t>
            </a:r>
            <a:r>
              <a:rPr lang="ru-RU" sz="2500" dirty="0"/>
              <a:t>, у </a:t>
            </a:r>
            <a:r>
              <a:rPr lang="ru-RU" sz="2500" dirty="0" err="1"/>
              <a:t>якому</a:t>
            </a:r>
            <a:r>
              <a:rPr lang="ru-RU" sz="2500" dirty="0"/>
              <a:t> </a:t>
            </a:r>
            <a:r>
              <a:rPr lang="ru-RU" sz="2500" dirty="0" err="1"/>
              <a:t>значення</a:t>
            </a:r>
            <a:r>
              <a:rPr lang="ru-RU" sz="2500" dirty="0"/>
              <a:t> рядка 21 </a:t>
            </a:r>
            <a:r>
              <a:rPr lang="ru-RU" sz="2500" dirty="0" err="1"/>
              <a:t>декларації</a:t>
            </a:r>
            <a:r>
              <a:rPr lang="ru-RU" sz="2500" dirty="0"/>
              <a:t> </a:t>
            </a:r>
            <a:r>
              <a:rPr lang="ru-RU" sz="2500" dirty="0" err="1"/>
              <a:t>впливало</a:t>
            </a:r>
            <a:r>
              <a:rPr lang="ru-RU" sz="2500" dirty="0"/>
              <a:t> на </a:t>
            </a:r>
            <a:r>
              <a:rPr lang="ru-RU" sz="2500" dirty="0" err="1"/>
              <a:t>значення</a:t>
            </a:r>
            <a:r>
              <a:rPr lang="ru-RU" sz="2500" dirty="0"/>
              <a:t> рядка 18 </a:t>
            </a:r>
            <a:r>
              <a:rPr lang="ru-RU" sz="2500" dirty="0" err="1"/>
              <a:t>чи</a:t>
            </a:r>
            <a:r>
              <a:rPr lang="ru-RU" sz="2500" dirty="0"/>
              <a:t> рядка 20.2, то </a:t>
            </a:r>
            <a:r>
              <a:rPr lang="ru-RU" sz="2500" dirty="0" err="1"/>
              <a:t>уточнені</a:t>
            </a:r>
            <a:r>
              <a:rPr lang="ru-RU" sz="2500" dirty="0"/>
              <a:t> </a:t>
            </a:r>
            <a:r>
              <a:rPr lang="ru-RU" sz="2500" dirty="0" err="1"/>
              <a:t>показники</a:t>
            </a:r>
            <a:r>
              <a:rPr lang="ru-RU" sz="2500" dirty="0"/>
              <a:t> </a:t>
            </a:r>
            <a:r>
              <a:rPr lang="ru-RU" sz="2500" dirty="0" err="1"/>
              <a:t>враховуються</a:t>
            </a:r>
            <a:r>
              <a:rPr lang="ru-RU" sz="2500" dirty="0"/>
              <a:t> у рядку 16.2 </a:t>
            </a:r>
            <a:r>
              <a:rPr lang="ru-RU" sz="2500" dirty="0" err="1"/>
              <a:t>такої</a:t>
            </a:r>
            <a:r>
              <a:rPr lang="ru-RU" sz="2500" dirty="0"/>
              <a:t> </a:t>
            </a:r>
            <a:r>
              <a:rPr lang="ru-RU" sz="2500" dirty="0" err="1"/>
              <a:t>декларації</a:t>
            </a:r>
            <a:r>
              <a:rPr lang="ru-RU" sz="2500" dirty="0"/>
              <a:t>.</a:t>
            </a:r>
          </a:p>
          <a:p>
            <a:endParaRPr lang="ru-RU" sz="2500" dirty="0"/>
          </a:p>
          <a:p>
            <a:r>
              <a:rPr lang="ru-RU" sz="2500" dirty="0" err="1"/>
              <a:t>Наприклад</a:t>
            </a:r>
            <a:r>
              <a:rPr lang="ru-RU" sz="2500" dirty="0"/>
              <a:t>, </a:t>
            </a:r>
            <a:r>
              <a:rPr lang="ru-RU" sz="2500" dirty="0" err="1"/>
              <a:t>якщо</a:t>
            </a:r>
            <a:r>
              <a:rPr lang="ru-RU" sz="2500" dirty="0"/>
              <a:t> УР подано у </a:t>
            </a:r>
            <a:r>
              <a:rPr lang="ru-RU" sz="2500" dirty="0" err="1"/>
              <a:t>травні</a:t>
            </a:r>
            <a:r>
              <a:rPr lang="ru-RU" sz="2500" dirty="0"/>
              <a:t> 2025 (</a:t>
            </a:r>
            <a:r>
              <a:rPr lang="ru-RU" sz="2500" b="1" dirty="0"/>
              <a:t>до </a:t>
            </a:r>
            <a:r>
              <a:rPr lang="ru-RU" sz="2500" b="1" dirty="0" err="1"/>
              <a:t>подання</a:t>
            </a:r>
            <a:r>
              <a:rPr lang="ru-RU" sz="2500" b="1" dirty="0"/>
              <a:t> </a:t>
            </a:r>
            <a:r>
              <a:rPr lang="ru-RU" sz="2500" b="1" dirty="0" err="1"/>
              <a:t>декларації</a:t>
            </a:r>
            <a:r>
              <a:rPr lang="ru-RU" sz="2500" b="1" dirty="0"/>
              <a:t> за </a:t>
            </a:r>
            <a:r>
              <a:rPr lang="ru-RU" sz="2500" b="1" dirty="0" err="1"/>
              <a:t>квітень</a:t>
            </a:r>
            <a:r>
              <a:rPr lang="ru-RU" sz="2500" dirty="0"/>
              <a:t>) і </a:t>
            </a:r>
            <a:r>
              <a:rPr lang="ru-RU" sz="2500" dirty="0" err="1"/>
              <a:t>помилка</a:t>
            </a:r>
            <a:r>
              <a:rPr lang="ru-RU" sz="2500" dirty="0"/>
              <a:t> </a:t>
            </a:r>
            <a:r>
              <a:rPr lang="ru-RU" sz="2500" dirty="0" err="1"/>
              <a:t>впливає</a:t>
            </a:r>
            <a:r>
              <a:rPr lang="ru-RU" sz="2500" dirty="0"/>
              <a:t> в на рядок 18 </a:t>
            </a:r>
            <a:r>
              <a:rPr lang="ru-RU" sz="2500" dirty="0" err="1"/>
              <a:t>декларації</a:t>
            </a:r>
            <a:r>
              <a:rPr lang="ru-RU" sz="2500" dirty="0"/>
              <a:t> за </a:t>
            </a:r>
            <a:r>
              <a:rPr lang="ru-RU" sz="2500" dirty="0" err="1"/>
              <a:t>квітень</a:t>
            </a:r>
            <a:r>
              <a:rPr lang="ru-RU" sz="2500" dirty="0"/>
              <a:t>, то </a:t>
            </a:r>
            <a:r>
              <a:rPr lang="ru-RU" sz="2500" dirty="0" err="1"/>
              <a:t>податківці</a:t>
            </a:r>
            <a:r>
              <a:rPr lang="ru-RU" sz="2500" dirty="0"/>
              <a:t> </a:t>
            </a:r>
            <a:r>
              <a:rPr lang="ru-RU" sz="2500" dirty="0" err="1"/>
              <a:t>радять</a:t>
            </a:r>
            <a:r>
              <a:rPr lang="ru-RU" sz="2500" dirty="0"/>
              <a:t> </a:t>
            </a:r>
            <a:r>
              <a:rPr lang="ru-RU" sz="2500" dirty="0" err="1"/>
              <a:t>врахувати</a:t>
            </a:r>
            <a:r>
              <a:rPr lang="ru-RU" sz="2500" dirty="0"/>
              <a:t> </a:t>
            </a:r>
            <a:r>
              <a:rPr lang="ru-RU" sz="2500" dirty="0" err="1"/>
              <a:t>значення</a:t>
            </a:r>
            <a:r>
              <a:rPr lang="ru-RU" sz="2500" dirty="0"/>
              <a:t> рядка 21 у рядку 16.2 </a:t>
            </a:r>
            <a:r>
              <a:rPr lang="ru-RU" sz="2500" dirty="0" err="1"/>
              <a:t>декларації</a:t>
            </a:r>
            <a:r>
              <a:rPr lang="ru-RU" sz="2500" dirty="0"/>
              <a:t> за </a:t>
            </a:r>
            <a:r>
              <a:rPr lang="ru-RU" sz="2500" dirty="0" err="1" smtClean="0"/>
              <a:t>квітень</a:t>
            </a:r>
            <a:r>
              <a:rPr lang="ru-RU" sz="2500" dirty="0" smtClean="0"/>
              <a:t>.</a:t>
            </a:r>
            <a:endParaRPr lang="ru-RU" sz="2500" dirty="0"/>
          </a:p>
          <a:p>
            <a:endParaRPr lang="ru-RU" dirty="0"/>
          </a:p>
        </p:txBody>
      </p:sp>
      <p:sp>
        <p:nvSpPr>
          <p:cNvPr id="3" name="Заголовок 2"/>
          <p:cNvSpPr>
            <a:spLocks noGrp="1"/>
          </p:cNvSpPr>
          <p:nvPr>
            <p:ph type="title"/>
          </p:nvPr>
        </p:nvSpPr>
        <p:spPr>
          <a:xfrm>
            <a:off x="467544" y="338328"/>
            <a:ext cx="8280920" cy="786416"/>
          </a:xfrm>
        </p:spPr>
        <p:txBody>
          <a:bodyPr>
            <a:noAutofit/>
          </a:bodyPr>
          <a:lstStyle/>
          <a:p>
            <a:r>
              <a:rPr lang="ru-RU" sz="2400" dirty="0" err="1"/>
              <a:t>Особливості</a:t>
            </a:r>
            <a:r>
              <a:rPr lang="ru-RU" sz="2400" dirty="0"/>
              <a:t> </a:t>
            </a:r>
            <a:r>
              <a:rPr lang="ru-RU" sz="2400" dirty="0" err="1"/>
              <a:t>виправлення</a:t>
            </a:r>
            <a:r>
              <a:rPr lang="ru-RU" sz="2400" dirty="0"/>
              <a:t> </a:t>
            </a:r>
            <a:r>
              <a:rPr lang="ru-RU" sz="2400" dirty="0" err="1"/>
              <a:t>помилок</a:t>
            </a:r>
            <a:r>
              <a:rPr lang="ru-RU" sz="2400" dirty="0"/>
              <a:t> у рядку 21 </a:t>
            </a:r>
            <a:r>
              <a:rPr lang="ru-RU" sz="2400" dirty="0" err="1" smtClean="0"/>
              <a:t>декларації</a:t>
            </a:r>
            <a:r>
              <a:rPr lang="ru-RU" sz="2400" dirty="0"/>
              <a:t/>
            </a:r>
            <a:br>
              <a:rPr lang="ru-RU" sz="2400" dirty="0"/>
            </a:br>
            <a:endParaRPr lang="ru-RU" sz="2400" dirty="0"/>
          </a:p>
        </p:txBody>
      </p:sp>
    </p:spTree>
    <p:extLst>
      <p:ext uri="{BB962C8B-B14F-4D97-AF65-F5344CB8AC3E}">
        <p14:creationId xmlns:p14="http://schemas.microsoft.com/office/powerpoint/2010/main" val="98007110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836712"/>
            <a:ext cx="7408333" cy="5322904"/>
          </a:xfrm>
        </p:spPr>
        <p:txBody>
          <a:bodyPr>
            <a:normAutofit fontScale="55000" lnSpcReduction="20000"/>
          </a:bodyPr>
          <a:lstStyle/>
          <a:p>
            <a:r>
              <a:rPr lang="ru-RU" sz="2900" b="1" dirty="0"/>
              <a:t>На </a:t>
            </a:r>
            <a:r>
              <a:rPr lang="ru-RU" sz="2900" b="1" dirty="0" err="1"/>
              <a:t>який</a:t>
            </a:r>
            <a:r>
              <a:rPr lang="ru-RU" sz="2900" b="1" dirty="0"/>
              <a:t> </a:t>
            </a:r>
            <a:r>
              <a:rPr lang="ru-RU" sz="2900" b="1" dirty="0" err="1"/>
              <a:t>рахунок</a:t>
            </a:r>
            <a:r>
              <a:rPr lang="ru-RU" sz="2900" b="1" dirty="0"/>
              <a:t> </a:t>
            </a:r>
            <a:r>
              <a:rPr lang="ru-RU" sz="2900" b="1" dirty="0" err="1"/>
              <a:t>сплачувати</a:t>
            </a:r>
            <a:r>
              <a:rPr lang="ru-RU" sz="2900" b="1" dirty="0"/>
              <a:t> суму недоплати, </a:t>
            </a:r>
            <a:r>
              <a:rPr lang="ru-RU" sz="2900" b="1" dirty="0" err="1"/>
              <a:t>нараховану</a:t>
            </a:r>
            <a:r>
              <a:rPr lang="ru-RU" sz="2900" b="1" dirty="0"/>
              <a:t> </a:t>
            </a:r>
            <a:r>
              <a:rPr lang="ru-RU" sz="2900" b="1" dirty="0" err="1"/>
              <a:t>відповідно</a:t>
            </a:r>
            <a:r>
              <a:rPr lang="ru-RU" sz="2900" b="1" dirty="0"/>
              <a:t> до УР</a:t>
            </a:r>
            <a:r>
              <a:rPr lang="ru-RU" sz="2900" b="1" dirty="0" smtClean="0"/>
              <a:t>?</a:t>
            </a:r>
          </a:p>
          <a:p>
            <a:endParaRPr lang="ru-RU" sz="2900" b="1" dirty="0" smtClean="0"/>
          </a:p>
          <a:p>
            <a:r>
              <a:rPr lang="ru-RU" sz="2500" dirty="0" smtClean="0"/>
              <a:t>Суму </a:t>
            </a:r>
            <a:r>
              <a:rPr lang="ru-RU" sz="2500" dirty="0"/>
              <a:t>недоплати </a:t>
            </a:r>
            <a:r>
              <a:rPr lang="ru-RU" sz="2500" dirty="0" err="1"/>
              <a:t>потрібно</a:t>
            </a:r>
            <a:r>
              <a:rPr lang="ru-RU" sz="2500" dirty="0"/>
              <a:t> </a:t>
            </a:r>
            <a:r>
              <a:rPr lang="ru-RU" sz="2500" dirty="0" err="1"/>
              <a:t>перерахувати</a:t>
            </a:r>
            <a:r>
              <a:rPr lang="ru-RU" sz="2500" dirty="0"/>
              <a:t> на </a:t>
            </a:r>
            <a:r>
              <a:rPr lang="ru-RU" sz="2500" dirty="0" err="1"/>
              <a:t>електронний</a:t>
            </a:r>
            <a:r>
              <a:rPr lang="ru-RU" sz="2500" dirty="0"/>
              <a:t> </a:t>
            </a:r>
            <a:r>
              <a:rPr lang="ru-RU" sz="2500" dirty="0" err="1"/>
              <a:t>рахунок</a:t>
            </a:r>
            <a:r>
              <a:rPr lang="ru-RU" sz="2500" dirty="0"/>
              <a:t> </a:t>
            </a:r>
            <a:r>
              <a:rPr lang="ru-RU" sz="2500" dirty="0" err="1"/>
              <a:t>платника</a:t>
            </a:r>
            <a:r>
              <a:rPr lang="ru-RU" sz="2500" dirty="0"/>
              <a:t> в </a:t>
            </a:r>
            <a:r>
              <a:rPr lang="ru-RU" sz="2500" dirty="0" err="1"/>
              <a:t>системі</a:t>
            </a:r>
            <a:r>
              <a:rPr lang="ru-RU" sz="2500" dirty="0"/>
              <a:t> </a:t>
            </a:r>
            <a:r>
              <a:rPr lang="ru-RU" sz="2500" dirty="0" err="1"/>
              <a:t>електронного</a:t>
            </a:r>
            <a:r>
              <a:rPr lang="ru-RU" sz="2500" dirty="0"/>
              <a:t> </a:t>
            </a:r>
            <a:r>
              <a:rPr lang="ru-RU" sz="2500" dirty="0" err="1"/>
              <a:t>адміністрування</a:t>
            </a:r>
            <a:r>
              <a:rPr lang="ru-RU" sz="2500" dirty="0"/>
              <a:t> (</a:t>
            </a:r>
            <a:r>
              <a:rPr lang="ru-RU" sz="2500" dirty="0" err="1"/>
              <a:t>далі</a:t>
            </a:r>
            <a:r>
              <a:rPr lang="ru-RU" sz="2500" dirty="0"/>
              <a:t> – ПДВ-</a:t>
            </a:r>
            <a:r>
              <a:rPr lang="ru-RU" sz="2500" dirty="0" err="1"/>
              <a:t>рахунок</a:t>
            </a:r>
            <a:r>
              <a:rPr lang="ru-RU" sz="2500" dirty="0"/>
              <a:t>) (</a:t>
            </a:r>
            <a:r>
              <a:rPr lang="ru-RU" sz="2500" dirty="0">
                <a:hlinkClick r:id="rId2"/>
              </a:rPr>
              <a:t>п. 20</a:t>
            </a:r>
            <a:r>
              <a:rPr lang="ru-RU" sz="2500" dirty="0"/>
              <a:t> Порядку </a:t>
            </a:r>
            <a:r>
              <a:rPr lang="ru-RU" sz="2500" dirty="0" err="1"/>
              <a:t>електронного</a:t>
            </a:r>
            <a:r>
              <a:rPr lang="ru-RU" sz="2500" dirty="0"/>
              <a:t> </a:t>
            </a:r>
            <a:r>
              <a:rPr lang="ru-RU" sz="2500" dirty="0" err="1"/>
              <a:t>адміністрування</a:t>
            </a:r>
            <a:r>
              <a:rPr lang="ru-RU" sz="2500" dirty="0"/>
              <a:t> </a:t>
            </a:r>
            <a:r>
              <a:rPr lang="ru-RU" sz="2500" dirty="0" err="1"/>
              <a:t>податку</a:t>
            </a:r>
            <a:r>
              <a:rPr lang="ru-RU" sz="2500" dirty="0"/>
              <a:t> на </a:t>
            </a:r>
            <a:r>
              <a:rPr lang="ru-RU" sz="2500" dirty="0" err="1"/>
              <a:t>додану</a:t>
            </a:r>
            <a:r>
              <a:rPr lang="ru-RU" sz="2500" dirty="0"/>
              <a:t> </a:t>
            </a:r>
            <a:r>
              <a:rPr lang="ru-RU" sz="2500" dirty="0" err="1"/>
              <a:t>вартість</a:t>
            </a:r>
            <a:r>
              <a:rPr lang="ru-RU" sz="2500" dirty="0"/>
              <a:t>, </a:t>
            </a:r>
            <a:r>
              <a:rPr lang="ru-RU" sz="2500" dirty="0" err="1"/>
              <a:t>затвердженого</a:t>
            </a:r>
            <a:r>
              <a:rPr lang="ru-RU" sz="2500" dirty="0"/>
              <a:t> </a:t>
            </a:r>
            <a:r>
              <a:rPr lang="ru-RU" sz="2500" dirty="0" err="1"/>
              <a:t>постановою</a:t>
            </a:r>
            <a:r>
              <a:rPr lang="ru-RU" sz="2500" dirty="0"/>
              <a:t> КМУ </a:t>
            </a:r>
            <a:r>
              <a:rPr lang="ru-RU" sz="2500" dirty="0" err="1">
                <a:hlinkClick r:id="rId3"/>
              </a:rPr>
              <a:t>від</a:t>
            </a:r>
            <a:r>
              <a:rPr lang="ru-RU" sz="2500" dirty="0">
                <a:hlinkClick r:id="rId3"/>
              </a:rPr>
              <a:t> 16.10.2014 №569</a:t>
            </a:r>
            <a:r>
              <a:rPr lang="ru-RU" sz="2500" dirty="0"/>
              <a:t>, </a:t>
            </a:r>
            <a:r>
              <a:rPr lang="ru-RU" sz="2500" dirty="0" err="1"/>
              <a:t>далі</a:t>
            </a:r>
            <a:r>
              <a:rPr lang="ru-RU" sz="2500" dirty="0"/>
              <a:t> – Порядок №569). У </a:t>
            </a:r>
            <a:r>
              <a:rPr lang="ru-RU" sz="2500" dirty="0" err="1"/>
              <a:t>разі</a:t>
            </a:r>
            <a:r>
              <a:rPr lang="ru-RU" sz="2500" dirty="0"/>
              <a:t> </a:t>
            </a:r>
            <a:r>
              <a:rPr lang="ru-RU" sz="2500" dirty="0" err="1"/>
              <a:t>подання</a:t>
            </a:r>
            <a:r>
              <a:rPr lang="ru-RU" sz="2500" dirty="0"/>
              <a:t> УР для </a:t>
            </a:r>
            <a:r>
              <a:rPr lang="ru-RU" sz="2500" dirty="0" err="1"/>
              <a:t>збільшення</a:t>
            </a:r>
            <a:r>
              <a:rPr lang="ru-RU" sz="2500" dirty="0"/>
              <a:t> </a:t>
            </a:r>
            <a:r>
              <a:rPr lang="ru-RU" sz="2500" dirty="0" err="1"/>
              <a:t>податкових</a:t>
            </a:r>
            <a:r>
              <a:rPr lang="ru-RU" sz="2500" dirty="0"/>
              <a:t> </a:t>
            </a:r>
            <a:r>
              <a:rPr lang="ru-RU" sz="2500" dirty="0" err="1"/>
              <a:t>зобов’язань</a:t>
            </a:r>
            <a:r>
              <a:rPr lang="ru-RU" sz="2500" dirty="0"/>
              <a:t> до </a:t>
            </a:r>
            <a:r>
              <a:rPr lang="ru-RU" sz="2500" dirty="0" err="1"/>
              <a:t>сплати</a:t>
            </a:r>
            <a:r>
              <a:rPr lang="ru-RU" sz="2500" dirty="0"/>
              <a:t> до бюджету, то ДПС не </a:t>
            </a:r>
            <a:r>
              <a:rPr lang="ru-RU" sz="2500" dirty="0" err="1"/>
              <a:t>пізніше</a:t>
            </a:r>
            <a:r>
              <a:rPr lang="ru-RU" sz="2500" dirty="0"/>
              <a:t> </a:t>
            </a:r>
            <a:r>
              <a:rPr lang="ru-RU" sz="2500" dirty="0" err="1"/>
              <a:t>наступного</a:t>
            </a:r>
            <a:r>
              <a:rPr lang="ru-RU" sz="2500" dirty="0"/>
              <a:t> </a:t>
            </a:r>
            <a:r>
              <a:rPr lang="ru-RU" sz="2500" dirty="0" err="1"/>
              <a:t>робочого</a:t>
            </a:r>
            <a:r>
              <a:rPr lang="ru-RU" sz="2500" dirty="0"/>
              <a:t> дня </a:t>
            </a:r>
            <a:r>
              <a:rPr lang="ru-RU" sz="2500" dirty="0" err="1"/>
              <a:t>після</a:t>
            </a:r>
            <a:r>
              <a:rPr lang="ru-RU" sz="2500" dirty="0"/>
              <a:t> </a:t>
            </a:r>
            <a:r>
              <a:rPr lang="ru-RU" sz="2500" dirty="0" err="1"/>
              <a:t>прийняття</a:t>
            </a:r>
            <a:r>
              <a:rPr lang="ru-RU" sz="2500" dirty="0"/>
              <a:t> таких УР </a:t>
            </a:r>
            <a:r>
              <a:rPr lang="ru-RU" sz="2500" dirty="0" err="1"/>
              <a:t>направляє</a:t>
            </a:r>
            <a:r>
              <a:rPr lang="ru-RU" sz="2500" dirty="0"/>
              <a:t> Казначейству </a:t>
            </a:r>
            <a:r>
              <a:rPr lang="ru-RU" sz="2500" dirty="0" err="1"/>
              <a:t>реєстр</a:t>
            </a:r>
            <a:r>
              <a:rPr lang="ru-RU" sz="2500" dirty="0"/>
              <a:t> </a:t>
            </a:r>
            <a:r>
              <a:rPr lang="ru-RU" sz="2500" dirty="0" err="1"/>
              <a:t>платників</a:t>
            </a:r>
            <a:r>
              <a:rPr lang="ru-RU" sz="2500" dirty="0"/>
              <a:t> ПДВ, у </a:t>
            </a:r>
            <a:r>
              <a:rPr lang="ru-RU" sz="2500" dirty="0" err="1"/>
              <a:t>якому</a:t>
            </a:r>
            <a:r>
              <a:rPr lang="ru-RU" sz="2500" dirty="0"/>
              <a:t> </a:t>
            </a:r>
            <a:r>
              <a:rPr lang="ru-RU" sz="2500" dirty="0" err="1"/>
              <a:t>наводяться</a:t>
            </a:r>
            <a:r>
              <a:rPr lang="ru-RU" sz="2500" dirty="0"/>
              <a:t> </a:t>
            </a:r>
            <a:r>
              <a:rPr lang="ru-RU" sz="2500" dirty="0" err="1"/>
              <a:t>дані</a:t>
            </a:r>
            <a:r>
              <a:rPr lang="ru-RU" sz="2500" dirty="0"/>
              <a:t> </a:t>
            </a:r>
            <a:r>
              <a:rPr lang="ru-RU" sz="2500" dirty="0" err="1"/>
              <a:t>платників</a:t>
            </a:r>
            <a:r>
              <a:rPr lang="ru-RU" sz="2500" dirty="0"/>
              <a:t> і сума </a:t>
            </a:r>
            <a:r>
              <a:rPr lang="ru-RU" sz="2500" dirty="0" err="1"/>
              <a:t>податку</a:t>
            </a:r>
            <a:r>
              <a:rPr lang="ru-RU" sz="2500" dirty="0"/>
              <a:t>, </a:t>
            </a:r>
            <a:r>
              <a:rPr lang="ru-RU" sz="2500" dirty="0" err="1"/>
              <a:t>що</a:t>
            </a:r>
            <a:r>
              <a:rPr lang="ru-RU" sz="2500" dirty="0"/>
              <a:t> </a:t>
            </a:r>
            <a:r>
              <a:rPr lang="ru-RU" sz="2500" dirty="0" err="1"/>
              <a:t>підлягає</a:t>
            </a:r>
            <a:r>
              <a:rPr lang="ru-RU" sz="2500" dirty="0"/>
              <a:t> </a:t>
            </a:r>
            <a:r>
              <a:rPr lang="ru-RU" sz="2500" dirty="0" err="1"/>
              <a:t>перерахуванню</a:t>
            </a:r>
            <a:r>
              <a:rPr lang="ru-RU" sz="2500" dirty="0"/>
              <a:t> до бюджету. При </a:t>
            </a:r>
            <a:r>
              <a:rPr lang="ru-RU" sz="2500" dirty="0" err="1"/>
              <a:t>цьому</a:t>
            </a:r>
            <a:r>
              <a:rPr lang="ru-RU" sz="2500" dirty="0"/>
              <a:t> на суму такого </a:t>
            </a:r>
            <a:r>
              <a:rPr lang="ru-RU" sz="2500" dirty="0" err="1"/>
              <a:t>поповнення</a:t>
            </a:r>
            <a:r>
              <a:rPr lang="ru-RU" sz="2500" dirty="0"/>
              <a:t> ПДВ-</a:t>
            </a:r>
            <a:r>
              <a:rPr lang="ru-RU" sz="2500" dirty="0" err="1"/>
              <a:t>рахунка</a:t>
            </a:r>
            <a:r>
              <a:rPr lang="ru-RU" sz="2500" dirty="0"/>
              <a:t> </a:t>
            </a:r>
            <a:r>
              <a:rPr lang="ru-RU" sz="2500" dirty="0" err="1"/>
              <a:t>збільшується</a:t>
            </a:r>
            <a:r>
              <a:rPr lang="ru-RU" sz="2500" dirty="0"/>
              <a:t> </a:t>
            </a:r>
            <a:r>
              <a:rPr lang="ru-RU" sz="2500" dirty="0" err="1"/>
              <a:t>реєстраційний</a:t>
            </a:r>
            <a:r>
              <a:rPr lang="ru-RU" sz="2500" dirty="0"/>
              <a:t> </a:t>
            </a:r>
            <a:r>
              <a:rPr lang="ru-RU" sz="2500" dirty="0" err="1"/>
              <a:t>ліміт</a:t>
            </a:r>
            <a:r>
              <a:rPr lang="ru-RU" sz="2500" dirty="0" smtClean="0"/>
              <a:t>.</a:t>
            </a:r>
            <a:r>
              <a:rPr lang="ru-RU" sz="2500" dirty="0"/>
              <a:t/>
            </a:r>
            <a:br>
              <a:rPr lang="ru-RU" sz="2500" dirty="0"/>
            </a:br>
            <a:endParaRPr lang="ru-RU" sz="2500" dirty="0"/>
          </a:p>
          <a:p>
            <a:r>
              <a:rPr lang="ru-RU" sz="2500" dirty="0" err="1"/>
              <a:t>Якщо</a:t>
            </a:r>
            <a:r>
              <a:rPr lang="ru-RU" sz="2500" dirty="0"/>
              <a:t> </a:t>
            </a:r>
            <a:r>
              <a:rPr lang="ru-RU" sz="2500" dirty="0" err="1"/>
              <a:t>залишку</a:t>
            </a:r>
            <a:r>
              <a:rPr lang="ru-RU" sz="2500" dirty="0"/>
              <a:t> грошей на ПДВ-</a:t>
            </a:r>
            <a:r>
              <a:rPr lang="ru-RU" sz="2500" dirty="0" err="1"/>
              <a:t>рахунку</a:t>
            </a:r>
            <a:r>
              <a:rPr lang="ru-RU" sz="2500" dirty="0"/>
              <a:t> </a:t>
            </a:r>
            <a:r>
              <a:rPr lang="ru-RU" sz="2500" dirty="0" err="1"/>
              <a:t>досить</a:t>
            </a:r>
            <a:r>
              <a:rPr lang="ru-RU" sz="2500" dirty="0"/>
              <a:t> для </a:t>
            </a:r>
            <a:r>
              <a:rPr lang="ru-RU" sz="2500" dirty="0" err="1"/>
              <a:t>погашення</a:t>
            </a:r>
            <a:r>
              <a:rPr lang="ru-RU" sz="2500" dirty="0"/>
              <a:t> недоплати за УР, то </a:t>
            </a:r>
            <a:r>
              <a:rPr lang="ru-RU" sz="2500" dirty="0" err="1"/>
              <a:t>окремо</a:t>
            </a:r>
            <a:r>
              <a:rPr lang="ru-RU" sz="2500" dirty="0"/>
              <a:t> суму </a:t>
            </a:r>
            <a:r>
              <a:rPr lang="ru-RU" sz="2500" dirty="0" err="1"/>
              <a:t>туди</a:t>
            </a:r>
            <a:r>
              <a:rPr lang="ru-RU" sz="2500" dirty="0"/>
              <a:t> </a:t>
            </a:r>
            <a:r>
              <a:rPr lang="ru-RU" sz="2500" dirty="0" err="1"/>
              <a:t>можна</a:t>
            </a:r>
            <a:r>
              <a:rPr lang="ru-RU" sz="2500" dirty="0"/>
              <a:t> не </a:t>
            </a:r>
            <a:r>
              <a:rPr lang="ru-RU" sz="2500" dirty="0" err="1"/>
              <a:t>перераховувати</a:t>
            </a:r>
            <a:r>
              <a:rPr lang="ru-RU" sz="2500" dirty="0"/>
              <a:t>.</a:t>
            </a:r>
          </a:p>
          <a:p>
            <a:r>
              <a:rPr lang="ru-RU" sz="2500" dirty="0" err="1"/>
              <a:t>Якщо</a:t>
            </a:r>
            <a:r>
              <a:rPr lang="ru-RU" sz="2500" dirty="0"/>
              <a:t> </a:t>
            </a:r>
            <a:r>
              <a:rPr lang="ru-RU" sz="2500" dirty="0" err="1"/>
              <a:t>після</a:t>
            </a:r>
            <a:r>
              <a:rPr lang="ru-RU" sz="2500" dirty="0"/>
              <a:t> </a:t>
            </a:r>
            <a:r>
              <a:rPr lang="ru-RU" sz="2500" dirty="0" err="1"/>
              <a:t>подання</a:t>
            </a:r>
            <a:r>
              <a:rPr lang="ru-RU" sz="2500" dirty="0"/>
              <a:t> УР на </a:t>
            </a:r>
            <a:r>
              <a:rPr lang="ru-RU" sz="2500" dirty="0" err="1"/>
              <a:t>зменшення</a:t>
            </a:r>
            <a:r>
              <a:rPr lang="ru-RU" sz="2500" dirty="0"/>
              <a:t> сума </a:t>
            </a:r>
            <a:r>
              <a:rPr lang="ru-RU" sz="2500" dirty="0" err="1"/>
              <a:t>податкових</a:t>
            </a:r>
            <a:r>
              <a:rPr lang="ru-RU" sz="2500" dirty="0"/>
              <a:t> </a:t>
            </a:r>
            <a:r>
              <a:rPr lang="ru-RU" sz="2500" dirty="0" err="1"/>
              <a:t>зобов’язань</a:t>
            </a:r>
            <a:r>
              <a:rPr lang="ru-RU" sz="2500" dirty="0"/>
              <a:t> </a:t>
            </a:r>
            <a:r>
              <a:rPr lang="ru-RU" sz="2500" dirty="0" err="1"/>
              <a:t>утворилася</a:t>
            </a:r>
            <a:r>
              <a:rPr lang="ru-RU" sz="2500" dirty="0"/>
              <a:t> переплата на бюджетному </a:t>
            </a:r>
            <a:r>
              <a:rPr lang="ru-RU" sz="2500" dirty="0" err="1"/>
              <a:t>рахунку</a:t>
            </a:r>
            <a:r>
              <a:rPr lang="ru-RU" sz="2500" dirty="0"/>
              <a:t> ПДВ, то </a:t>
            </a:r>
            <a:r>
              <a:rPr lang="ru-RU" sz="2500" dirty="0" err="1"/>
              <a:t>чи</a:t>
            </a:r>
            <a:r>
              <a:rPr lang="ru-RU" sz="2500" dirty="0"/>
              <a:t> </a:t>
            </a:r>
            <a:r>
              <a:rPr lang="ru-RU" sz="2500" dirty="0" err="1"/>
              <a:t>потрібно</a:t>
            </a:r>
            <a:r>
              <a:rPr lang="ru-RU" sz="2500" dirty="0"/>
              <a:t> </a:t>
            </a:r>
            <a:r>
              <a:rPr lang="ru-RU" sz="2500" dirty="0" err="1"/>
              <a:t>сплачувати</a:t>
            </a:r>
            <a:r>
              <a:rPr lang="ru-RU" sz="2500" dirty="0"/>
              <a:t> </a:t>
            </a:r>
            <a:r>
              <a:rPr lang="ru-RU" sz="2500" dirty="0" err="1"/>
              <a:t>податкові</a:t>
            </a:r>
            <a:r>
              <a:rPr lang="ru-RU" sz="2500" dirty="0"/>
              <a:t> </a:t>
            </a:r>
            <a:r>
              <a:rPr lang="ru-RU" sz="2500" dirty="0" err="1"/>
              <a:t>зобов’язання</a:t>
            </a:r>
            <a:r>
              <a:rPr lang="ru-RU" sz="2500" dirty="0"/>
              <a:t> за </a:t>
            </a:r>
            <a:r>
              <a:rPr lang="ru-RU" sz="2500" dirty="0" err="1"/>
              <a:t>декларацією</a:t>
            </a:r>
            <a:r>
              <a:rPr lang="ru-RU" sz="2500" dirty="0"/>
              <a:t> за </a:t>
            </a:r>
            <a:r>
              <a:rPr lang="ru-RU" sz="2500" dirty="0" err="1"/>
              <a:t>поточний</a:t>
            </a:r>
            <a:r>
              <a:rPr lang="ru-RU" sz="2500" dirty="0"/>
              <a:t> </a:t>
            </a:r>
            <a:r>
              <a:rPr lang="ru-RU" sz="2500" dirty="0" err="1"/>
              <a:t>період?</a:t>
            </a:r>
            <a:r>
              <a:rPr lang="ru-RU" sz="2500" b="1" dirty="0" err="1"/>
              <a:t>Так</a:t>
            </a:r>
            <a:r>
              <a:rPr lang="ru-RU" sz="2500" b="1" dirty="0"/>
              <a:t>, </a:t>
            </a:r>
            <a:r>
              <a:rPr lang="ru-RU" sz="2500" b="1" dirty="0" err="1"/>
              <a:t>потрібно</a:t>
            </a:r>
            <a:r>
              <a:rPr lang="ru-RU" sz="2500" b="1" dirty="0"/>
              <a:t>. </a:t>
            </a:r>
            <a:r>
              <a:rPr lang="ru-RU" sz="2500" dirty="0" err="1"/>
              <a:t>Адже</a:t>
            </a:r>
            <a:r>
              <a:rPr lang="ru-RU" sz="2500" dirty="0"/>
              <a:t> </a:t>
            </a:r>
            <a:r>
              <a:rPr lang="ru-RU" sz="2500" dirty="0" err="1"/>
              <a:t>згідно</a:t>
            </a:r>
            <a:r>
              <a:rPr lang="ru-RU" sz="2500" dirty="0"/>
              <a:t> з </a:t>
            </a:r>
            <a:r>
              <a:rPr lang="ru-RU" sz="2500" dirty="0">
                <a:hlinkClick r:id="rId2"/>
              </a:rPr>
              <a:t>п. 19 Порядку №569</a:t>
            </a:r>
            <a:r>
              <a:rPr lang="ru-RU" sz="2500" dirty="0"/>
              <a:t> </a:t>
            </a:r>
            <a:r>
              <a:rPr lang="ru-RU" sz="2500" dirty="0" err="1"/>
              <a:t>суми</a:t>
            </a:r>
            <a:r>
              <a:rPr lang="ru-RU" sz="2500" dirty="0"/>
              <a:t> ПДВ, </a:t>
            </a:r>
            <a:r>
              <a:rPr lang="ru-RU" sz="2500" dirty="0" err="1"/>
              <a:t>зазначені</a:t>
            </a:r>
            <a:r>
              <a:rPr lang="ru-RU" sz="2500" dirty="0"/>
              <a:t> в рядку 18.1 </a:t>
            </a:r>
            <a:r>
              <a:rPr lang="ru-RU" sz="2500" dirty="0" err="1"/>
              <a:t>декларації</a:t>
            </a:r>
            <a:r>
              <a:rPr lang="ru-RU" sz="2500" dirty="0"/>
              <a:t>, </a:t>
            </a:r>
            <a:r>
              <a:rPr lang="ru-RU" sz="2500" dirty="0" err="1"/>
              <a:t>перераховуються</a:t>
            </a:r>
            <a:r>
              <a:rPr lang="ru-RU" sz="2500" dirty="0"/>
              <a:t> до бюджету </a:t>
            </a:r>
            <a:r>
              <a:rPr lang="ru-RU" sz="2500" dirty="0" err="1"/>
              <a:t>із</a:t>
            </a:r>
            <a:r>
              <a:rPr lang="ru-RU" sz="2500" dirty="0"/>
              <a:t> ПДВ-</a:t>
            </a:r>
            <a:r>
              <a:rPr lang="ru-RU" sz="2500" dirty="0" err="1"/>
              <a:t>рахунка</a:t>
            </a:r>
            <a:r>
              <a:rPr lang="ru-RU" sz="2500" dirty="0"/>
              <a:t>. А переплата </a:t>
            </a:r>
            <a:r>
              <a:rPr lang="ru-RU" sz="2500" dirty="0" err="1"/>
              <a:t>після</a:t>
            </a:r>
            <a:r>
              <a:rPr lang="ru-RU" sz="2500" dirty="0"/>
              <a:t> </a:t>
            </a:r>
            <a:r>
              <a:rPr lang="ru-RU" sz="2500" dirty="0" err="1"/>
              <a:t>подання</a:t>
            </a:r>
            <a:r>
              <a:rPr lang="ru-RU" sz="2500" dirty="0"/>
              <a:t> УР </a:t>
            </a:r>
            <a:r>
              <a:rPr lang="ru-RU" sz="2500" dirty="0" err="1"/>
              <a:t>утворилася</a:t>
            </a:r>
            <a:r>
              <a:rPr lang="ru-RU" sz="2500" dirty="0"/>
              <a:t> на бюджетному </a:t>
            </a:r>
            <a:r>
              <a:rPr lang="ru-RU" sz="2500" dirty="0" err="1"/>
              <a:t>рахунку</a:t>
            </a:r>
            <a:r>
              <a:rPr lang="ru-RU" sz="2500" dirty="0"/>
              <a:t> в </a:t>
            </a:r>
            <a:r>
              <a:rPr lang="ru-RU" sz="2500" dirty="0" err="1"/>
              <a:t>інтегрованій</a:t>
            </a:r>
            <a:r>
              <a:rPr lang="ru-RU" sz="2500" dirty="0"/>
              <a:t> </a:t>
            </a:r>
            <a:r>
              <a:rPr lang="ru-RU" sz="2500" dirty="0" err="1"/>
              <a:t>картці</a:t>
            </a:r>
            <a:r>
              <a:rPr lang="ru-RU" sz="2500" dirty="0"/>
              <a:t> </a:t>
            </a:r>
            <a:r>
              <a:rPr lang="ru-RU" sz="2500" dirty="0" err="1"/>
              <a:t>платника</a:t>
            </a:r>
            <a:r>
              <a:rPr lang="ru-RU" sz="2500" dirty="0"/>
              <a:t> (</a:t>
            </a:r>
            <a:r>
              <a:rPr lang="ru-RU" sz="2500" dirty="0" err="1"/>
              <a:t>далі</a:t>
            </a:r>
            <a:r>
              <a:rPr lang="ru-RU" sz="2500" dirty="0"/>
              <a:t> – ІКП). </a:t>
            </a:r>
            <a:r>
              <a:rPr lang="ru-RU" sz="2500" dirty="0" err="1"/>
              <a:t>Тобто</a:t>
            </a:r>
            <a:r>
              <a:rPr lang="ru-RU" sz="2500" dirty="0"/>
              <a:t> </a:t>
            </a:r>
            <a:r>
              <a:rPr lang="ru-RU" sz="2500" dirty="0" err="1"/>
              <a:t>податкові</a:t>
            </a:r>
            <a:r>
              <a:rPr lang="ru-RU" sz="2500" dirty="0"/>
              <a:t> </a:t>
            </a:r>
            <a:r>
              <a:rPr lang="ru-RU" sz="2500" dirty="0" err="1"/>
              <a:t>зобов’язання</a:t>
            </a:r>
            <a:r>
              <a:rPr lang="ru-RU" sz="2500" dirty="0"/>
              <a:t>, </a:t>
            </a:r>
            <a:r>
              <a:rPr lang="ru-RU" sz="2500" dirty="0" err="1"/>
              <a:t>відображені</a:t>
            </a:r>
            <a:r>
              <a:rPr lang="ru-RU" sz="2500" dirty="0"/>
              <a:t> в </a:t>
            </a:r>
            <a:r>
              <a:rPr lang="ru-RU" sz="2500" dirty="0" err="1"/>
              <a:t>декларації</a:t>
            </a:r>
            <a:r>
              <a:rPr lang="ru-RU" sz="2500" dirty="0"/>
              <a:t>, </a:t>
            </a:r>
            <a:r>
              <a:rPr lang="ru-RU" sz="2500" dirty="0" err="1"/>
              <a:t>сплачуються</a:t>
            </a:r>
            <a:r>
              <a:rPr lang="ru-RU" sz="2500" dirty="0"/>
              <a:t> </a:t>
            </a:r>
            <a:r>
              <a:rPr lang="ru-RU" sz="2500" dirty="0" err="1"/>
              <a:t>незалежно</a:t>
            </a:r>
            <a:r>
              <a:rPr lang="ru-RU" sz="2500" dirty="0"/>
              <a:t> </a:t>
            </a:r>
            <a:r>
              <a:rPr lang="ru-RU" sz="2500" dirty="0" err="1"/>
              <a:t>від</a:t>
            </a:r>
            <a:r>
              <a:rPr lang="ru-RU" sz="2500" dirty="0"/>
              <a:t> </a:t>
            </a:r>
            <a:r>
              <a:rPr lang="ru-RU" sz="2500" dirty="0" err="1"/>
              <a:t>наявності</a:t>
            </a:r>
            <a:r>
              <a:rPr lang="ru-RU" sz="2500" dirty="0"/>
              <a:t> в </a:t>
            </a:r>
            <a:r>
              <a:rPr lang="ru-RU" sz="2500" dirty="0" err="1"/>
              <a:t>платника</a:t>
            </a:r>
            <a:r>
              <a:rPr lang="ru-RU" sz="2500" dirty="0"/>
              <a:t> переплат в ІКП.</a:t>
            </a:r>
          </a:p>
          <a:p>
            <a:r>
              <a:rPr lang="ru-RU" sz="2500" dirty="0"/>
              <a:t/>
            </a:r>
            <a:br>
              <a:rPr lang="ru-RU" sz="2500" dirty="0"/>
            </a:br>
            <a:endParaRPr lang="ru-RU" sz="2500" dirty="0"/>
          </a:p>
          <a:p>
            <a:r>
              <a:rPr lang="ru-RU" sz="2500" dirty="0"/>
              <a:t>Переплата, яка </a:t>
            </a:r>
            <a:r>
              <a:rPr lang="ru-RU" sz="2500" dirty="0" err="1"/>
              <a:t>утворилась</a:t>
            </a:r>
            <a:r>
              <a:rPr lang="ru-RU" sz="2500" dirty="0"/>
              <a:t> на бюджетному </a:t>
            </a:r>
            <a:r>
              <a:rPr lang="ru-RU" sz="2500" dirty="0" err="1"/>
              <a:t>рахунку</a:t>
            </a:r>
            <a:r>
              <a:rPr lang="ru-RU" sz="2500" dirty="0"/>
              <a:t> ПДВ </a:t>
            </a:r>
            <a:r>
              <a:rPr lang="ru-RU" sz="2500" dirty="0" err="1"/>
              <a:t>може</a:t>
            </a:r>
            <a:r>
              <a:rPr lang="ru-RU" sz="2500" dirty="0"/>
              <a:t> бути повернута </a:t>
            </a:r>
            <a:r>
              <a:rPr lang="ru-RU" sz="2500" dirty="0" err="1"/>
              <a:t>платникові</a:t>
            </a:r>
            <a:r>
              <a:rPr lang="ru-RU" sz="2500" dirty="0"/>
              <a:t> на </a:t>
            </a:r>
            <a:r>
              <a:rPr lang="ru-RU" sz="2500" dirty="0" err="1"/>
              <a:t>його</a:t>
            </a:r>
            <a:r>
              <a:rPr lang="ru-RU" sz="2500" dirty="0"/>
              <a:t> ПДВ-</a:t>
            </a:r>
            <a:r>
              <a:rPr lang="ru-RU" sz="2500" dirty="0" err="1"/>
              <a:t>рахунок</a:t>
            </a:r>
            <a:r>
              <a:rPr lang="ru-RU" sz="2500" dirty="0"/>
              <a:t> (</a:t>
            </a:r>
            <a:r>
              <a:rPr lang="ru-RU" sz="2500" dirty="0">
                <a:hlinkClick r:id="rId4"/>
              </a:rPr>
              <a:t>п. 43.4</a:t>
            </a:r>
            <a:r>
              <a:rPr lang="ru-RU" sz="2500" baseline="30000" dirty="0">
                <a:hlinkClick r:id="rId4"/>
              </a:rPr>
              <a:t>1</a:t>
            </a:r>
            <a:r>
              <a:rPr lang="ru-RU" sz="2500" dirty="0">
                <a:hlinkClick r:id="rId4"/>
              </a:rPr>
              <a:t> ПКУ</a:t>
            </a:r>
            <a:r>
              <a:rPr lang="ru-RU" sz="2500" dirty="0"/>
              <a:t>). Для </a:t>
            </a:r>
            <a:r>
              <a:rPr lang="ru-RU" sz="2500" dirty="0" err="1"/>
              <a:t>цього</a:t>
            </a:r>
            <a:r>
              <a:rPr lang="ru-RU" sz="2500" dirty="0"/>
              <a:t> </a:t>
            </a:r>
            <a:r>
              <a:rPr lang="ru-RU" sz="2500" dirty="0" err="1"/>
              <a:t>платник</a:t>
            </a:r>
            <a:r>
              <a:rPr lang="ru-RU" sz="2500" dirty="0"/>
              <a:t> ПДВ </a:t>
            </a:r>
            <a:r>
              <a:rPr lang="ru-RU" sz="2500" dirty="0" err="1"/>
              <a:t>може</a:t>
            </a:r>
            <a:r>
              <a:rPr lang="ru-RU" sz="2500" dirty="0"/>
              <a:t> подати до органу ДПС </a:t>
            </a:r>
            <a:r>
              <a:rPr lang="ru-RU" sz="2500" dirty="0" err="1"/>
              <a:t>заяву</a:t>
            </a:r>
            <a:r>
              <a:rPr lang="ru-RU" sz="2500" dirty="0"/>
              <a:t> за </a:t>
            </a:r>
            <a:r>
              <a:rPr lang="ru-RU" sz="2500" dirty="0" err="1"/>
              <a:t>встановленою</a:t>
            </a:r>
            <a:r>
              <a:rPr lang="ru-RU" sz="2500" dirty="0"/>
              <a:t> формою (</a:t>
            </a:r>
            <a:r>
              <a:rPr lang="ru-RU" sz="2500" dirty="0" err="1"/>
              <a:t>ідентифікатор</a:t>
            </a:r>
            <a:r>
              <a:rPr lang="ru-RU" sz="2500" dirty="0"/>
              <a:t> </a:t>
            </a:r>
            <a:r>
              <a:rPr lang="ru-RU" sz="2500" b="1" dirty="0"/>
              <a:t>J/F 1302002</a:t>
            </a:r>
            <a:r>
              <a:rPr lang="ru-RU" sz="2500" dirty="0"/>
              <a:t>) (</a:t>
            </a:r>
            <a:r>
              <a:rPr lang="ru-RU" sz="2500" dirty="0">
                <a:hlinkClick r:id="rId4"/>
              </a:rPr>
              <a:t>п. 43.4 ПКУ</a:t>
            </a:r>
            <a:r>
              <a:rPr lang="ru-RU" sz="2500" dirty="0"/>
              <a:t>). Подати </a:t>
            </a:r>
            <a:r>
              <a:rPr lang="ru-RU" sz="2500" dirty="0" err="1"/>
              <a:t>її</a:t>
            </a:r>
            <a:r>
              <a:rPr lang="ru-RU" sz="2500" dirty="0"/>
              <a:t> </a:t>
            </a:r>
            <a:r>
              <a:rPr lang="ru-RU" sz="2500" dirty="0" err="1"/>
              <a:t>можна</a:t>
            </a:r>
            <a:r>
              <a:rPr lang="ru-RU" sz="2500" dirty="0"/>
              <a:t> як через </a:t>
            </a:r>
            <a:r>
              <a:rPr lang="ru-RU" sz="2500" dirty="0" err="1"/>
              <a:t>спеціальне</a:t>
            </a:r>
            <a:r>
              <a:rPr lang="ru-RU" sz="2500" dirty="0"/>
              <a:t> </a:t>
            </a:r>
            <a:r>
              <a:rPr lang="ru-RU" sz="2500" dirty="0" err="1"/>
              <a:t>програмне</a:t>
            </a:r>
            <a:r>
              <a:rPr lang="ru-RU" sz="2500" dirty="0"/>
              <a:t> </a:t>
            </a:r>
            <a:r>
              <a:rPr lang="ru-RU" sz="2500" dirty="0" err="1"/>
              <a:t>забезпечення</a:t>
            </a:r>
            <a:r>
              <a:rPr lang="ru-RU" sz="2500" dirty="0"/>
              <a:t>, </a:t>
            </a:r>
            <a:r>
              <a:rPr lang="ru-RU" sz="2500" dirty="0" err="1"/>
              <a:t>наприклад</a:t>
            </a:r>
            <a:r>
              <a:rPr lang="ru-RU" sz="2500" dirty="0"/>
              <a:t> </a:t>
            </a:r>
            <a:r>
              <a:rPr lang="ru-RU" sz="2500" dirty="0" err="1"/>
              <a:t>M.E.Doc</a:t>
            </a:r>
            <a:r>
              <a:rPr lang="ru-RU" sz="2500" dirty="0"/>
              <a:t>, так і через </a:t>
            </a:r>
            <a:r>
              <a:rPr lang="ru-RU" sz="2500" dirty="0" err="1"/>
              <a:t>Електронний</a:t>
            </a:r>
            <a:r>
              <a:rPr lang="ru-RU" sz="2500" dirty="0"/>
              <a:t> </a:t>
            </a:r>
            <a:r>
              <a:rPr lang="ru-RU" sz="2500" dirty="0" err="1"/>
              <a:t>кабінет</a:t>
            </a:r>
            <a:r>
              <a:rPr lang="ru-RU" sz="2500" dirty="0"/>
              <a:t> </a:t>
            </a:r>
            <a:r>
              <a:rPr lang="ru-RU" sz="2500" dirty="0" err="1"/>
              <a:t>платника</a:t>
            </a:r>
            <a:r>
              <a:rPr lang="ru-RU" sz="2500" dirty="0"/>
              <a:t> </a:t>
            </a:r>
            <a:r>
              <a:rPr lang="ru-RU" sz="2500" dirty="0" err="1"/>
              <a:t>податків</a:t>
            </a:r>
            <a:r>
              <a:rPr lang="ru-RU" sz="2500" dirty="0"/>
              <a:t>.</a:t>
            </a:r>
          </a:p>
          <a:p>
            <a:endParaRPr lang="ru-RU" dirty="0"/>
          </a:p>
        </p:txBody>
      </p:sp>
    </p:spTree>
    <p:extLst>
      <p:ext uri="{BB962C8B-B14F-4D97-AF65-F5344CB8AC3E}">
        <p14:creationId xmlns:p14="http://schemas.microsoft.com/office/powerpoint/2010/main" val="21271317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TotalTime>
  <Words>227</Words>
  <Application>Microsoft Office PowerPoint</Application>
  <PresentationFormat>Экран (4:3)</PresentationFormat>
  <Paragraphs>25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Волна</vt:lpstr>
      <vt:lpstr> Виправлення помилок з ПДВ: правила подання уточнюючого розрахунку під час воєнного стану </vt:lpstr>
      <vt:lpstr>Правила виправлення помилок з ПДВ </vt:lpstr>
      <vt:lpstr>Помилки минулих періодів виправляються за тією формою УР, що діє на дату виправлення помилок (адже попередня форма вже не є чинною).   Форма УР затверджена наказом Міністерства фінансів України від 09.08.2024 №400. Наразі УР подається за формою J/F 0217026.  Протягом якого строку можна виправити помилку за допомогою УР?  УР подається не пізніше 1 095-го дня, що настає за останнім днем подання декларації за звітний період, у якому була виявлена помилка (п. 102.1 ПКУ). Якщо декларація, в якій була допущена помилка, була подана із запізненням, тоді УР можна подати не пізніше  1 095-го дня, що настає за днем її фактичного подання.  Проте зверніть увагу! З початку дії карантину (з 12.03.2020), а потім на період воєнного стану перебіг строку давності було зупинено відповідно до пп. 69.9 та п. 522 підрозд. 10 розд. ХХ ПКУ. Поновлено такий строк з 01.08.2023 відповідно до Закону України від 30.06.2023 №3219-IX  </vt:lpstr>
      <vt:lpstr>  Таким чином, УР можна подати протягом 1 095 днів, виключаючи кількість днів за період із 12.03.2020 до 01.08.2023.   Важливо! До припинення або скасування воєнного стану не можна подавати УР на зменшення податкових зобов’язань та / або декларування суми бюджетного відшкодування ПДВ (п. 69.1 підрозд.10 розд. ХХ ПКУ). Тобто, за періоди до лютого 2022 року УР можна подавати тільки для виправлення помилок, які привели або до збільшення суми податку або взагалі не змінюють суми податку.  При цьому відповідно до роз’яснення ДПС в ЗІР, категорія 101.25 платники податку не мають права на подання уточнюючих розрахунків за звітні (податкові) періоди до лютого 2022 року із зменшенням показника рядка 18 податкової декларації з ПДВ.   Адже виправлення помилки у першому розділі декларації, що призводить до зменшення показника рядка 9, не завжди призводить до зменшення суми, відображеної в рядку 18. Наприклад, якщо декларація була від’ємна (задекларовано ряд. 19) і виправлення помилки у сумі нарахованих податкових зобов’язань призведе до зменшення показника рядка 9 і відповідно – до збільшення показника рядка 19, то такі помилки виправляти можна.  </vt:lpstr>
      <vt:lpstr>                       Чи нараховувати штрафні санкції та пеню у разі виправлення помилки, як призвела до заниження суми податку? - Ні, у разі виправлення помилок у період дії воєнного стану, штраф та пеня на суму недоплати не нараховуються.  Нагадаємо, що за загальним правилом (п. 50.1 ПКУ), якщо помилка призвела до заниження суми податку, то на суму недоплати платник ПДВ має нарахувати штраф у розмірі 3 % суми недоплати.  Але у період дії воєнного стану ця норма фактично не діє. Так, відповідно до п. 69.38 підрозд. 10 розд. ХХ ПКУ: «Тимчасово, на період з 1 серпня 2023 року до припинення або скасування воєнного стану на території України, введеного Указом Президента України "Про введення воєнного стану в Україні" від 24 лютого 2022 року № 64/2022, затвердженим Законом України "Про затвердження Указу Президента України   "Про введення воєнного стану в Україні" від 24 лютого 2022 року № 2102-IX, у разі самостійного виправлення платником податків з дотриманням порядку, вимог та обмежень, визначених статтею 50 цього Кодексу, помилок, що призвели до заниження податкового зобов’язання, такий платник звільняється від нарахування та сплати штрафних санкцій, передбачених пунктом 50.1 статті 50 цього Кодексу, та пені.»Причому це стосується не тільки періодів воєнного стану, а і виправлення помилок у періодах до лютого 2022 року. Тобто,при виправленні помилок у період дії воєнного стану рядок 18.1 УР не заповнюється.  </vt:lpstr>
      <vt:lpstr>Особливості виправлення помилок у рядку 21 декларації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Виправлення помилок з ПДВ: правила подання уточнюючого розрахунку під час воєнного стану</dc:title>
  <dc:creator>*</dc:creator>
  <cp:lastModifiedBy>*</cp:lastModifiedBy>
  <cp:revision>2</cp:revision>
  <dcterms:created xsi:type="dcterms:W3CDTF">2025-07-08T09:13:16Z</dcterms:created>
  <dcterms:modified xsi:type="dcterms:W3CDTF">2025-07-08T09:30:18Z</dcterms:modified>
</cp:coreProperties>
</file>