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E3E55-8104-414D-9368-5EE25E981598}" type="datetimeFigureOut">
              <a:rPr lang="ru-RU" smtClean="0"/>
              <a:t>вт 08.07.25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6E767-632E-4401-A840-1460D1AFD6A9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E3E55-8104-414D-9368-5EE25E981598}" type="datetimeFigureOut">
              <a:rPr lang="ru-RU" smtClean="0"/>
              <a:t>вт 08.07.25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6E767-632E-4401-A840-1460D1AFD6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E3E55-8104-414D-9368-5EE25E981598}" type="datetimeFigureOut">
              <a:rPr lang="ru-RU" smtClean="0"/>
              <a:t>вт 08.07.25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6E767-632E-4401-A840-1460D1AFD6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E3E55-8104-414D-9368-5EE25E981598}" type="datetimeFigureOut">
              <a:rPr lang="ru-RU" smtClean="0"/>
              <a:t>вт 08.07.25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6E767-632E-4401-A840-1460D1AFD6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E3E55-8104-414D-9368-5EE25E981598}" type="datetimeFigureOut">
              <a:rPr lang="ru-RU" smtClean="0"/>
              <a:t>вт 08.07.25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036E767-632E-4401-A840-1460D1AFD6A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E3E55-8104-414D-9368-5EE25E981598}" type="datetimeFigureOut">
              <a:rPr lang="ru-RU" smtClean="0"/>
              <a:t>вт 08.07.25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6E767-632E-4401-A840-1460D1AFD6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E3E55-8104-414D-9368-5EE25E981598}" type="datetimeFigureOut">
              <a:rPr lang="ru-RU" smtClean="0"/>
              <a:t>вт 08.07.25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6E767-632E-4401-A840-1460D1AFD6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E3E55-8104-414D-9368-5EE25E981598}" type="datetimeFigureOut">
              <a:rPr lang="ru-RU" smtClean="0"/>
              <a:t>вт 08.07.25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6E767-632E-4401-A840-1460D1AFD6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E3E55-8104-414D-9368-5EE25E981598}" type="datetimeFigureOut">
              <a:rPr lang="ru-RU" smtClean="0"/>
              <a:t>вт 08.07.25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6E767-632E-4401-A840-1460D1AFD6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E3E55-8104-414D-9368-5EE25E981598}" type="datetimeFigureOut">
              <a:rPr lang="ru-RU" smtClean="0"/>
              <a:t>вт 08.07.25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6E767-632E-4401-A840-1460D1AFD6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E3E55-8104-414D-9368-5EE25E981598}" type="datetimeFigureOut">
              <a:rPr lang="ru-RU" smtClean="0"/>
              <a:t>вт 08.07.25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6E767-632E-4401-A840-1460D1AFD6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F6E3E55-8104-414D-9368-5EE25E981598}" type="datetimeFigureOut">
              <a:rPr lang="ru-RU" smtClean="0"/>
              <a:t>вт 08.07.25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036E767-632E-4401-A840-1460D1AFD6A9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zakon.rada.gov.ua/laws/show/z0137-16#n2" TargetMode="External"/><Relationship Id="rId2" Type="http://schemas.openxmlformats.org/officeDocument/2006/relationships/hyperlink" Target="https://zakon.rada.gov.ua/laws/show/2755-17#n4621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2755-17#n5052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dtkt.ua/doc/2755-17?page=35#pn5450" TargetMode="External"/><Relationship Id="rId2" Type="http://schemas.openxmlformats.org/officeDocument/2006/relationships/hyperlink" Target="https://docs.dtkt.ua/doc/2755-17?page=39#pn6015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ocs.dtkt.ua/doc/z0137-16#pn87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zir.tax.gov.ua/main/bz/view/?src=ques&amp;id=38384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zakon.rada.gov.ua/laws/show/2755-17#n4967" TargetMode="External"/><Relationship Id="rId2" Type="http://schemas.openxmlformats.org/officeDocument/2006/relationships/hyperlink" Target="https://zakon.rada.gov.ua/laws/show/2755-17#n4931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tax.gov.ua/dovidniki--reestri--perelik/dovidniki-/357729.html" TargetMode="External"/><Relationship Id="rId4" Type="http://schemas.openxmlformats.org/officeDocument/2006/relationships/hyperlink" Target="https://zakon.rada.gov.ua/laws/show/2755-17#n505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864095"/>
          </a:xfrm>
        </p:spPr>
        <p:txBody>
          <a:bodyPr>
            <a:noAutofit/>
          </a:bodyPr>
          <a:lstStyle/>
          <a:p>
            <a:r>
              <a:rPr lang="ru-RU" sz="2800" dirty="0" err="1" smtClean="0"/>
              <a:t>Виправлення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помилок</a:t>
            </a:r>
            <a:r>
              <a:rPr lang="ru-RU" sz="2800" dirty="0" smtClean="0"/>
              <a:t> у </a:t>
            </a:r>
            <a:r>
              <a:rPr lang="ru-RU" sz="2800" dirty="0" err="1" smtClean="0"/>
              <a:t>податкових</a:t>
            </a:r>
            <a:r>
              <a:rPr lang="ru-RU" sz="2800" dirty="0" smtClean="0"/>
              <a:t> </a:t>
            </a:r>
            <a:r>
              <a:rPr lang="ru-RU" sz="2800" dirty="0" err="1" smtClean="0"/>
              <a:t>накладних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 smtClean="0"/>
              <a:t>Помилки</a:t>
            </a:r>
            <a:r>
              <a:rPr lang="ru-RU" dirty="0" smtClean="0"/>
              <a:t> в </a:t>
            </a:r>
            <a:r>
              <a:rPr lang="ru-RU" dirty="0" err="1" smtClean="0"/>
              <a:t>податковій</a:t>
            </a:r>
            <a:r>
              <a:rPr lang="ru-RU" dirty="0" smtClean="0"/>
              <a:t> </a:t>
            </a:r>
            <a:r>
              <a:rPr lang="ru-RU" dirty="0" err="1" smtClean="0"/>
              <a:t>накладній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призвести</a:t>
            </a:r>
            <a:r>
              <a:rPr lang="ru-RU" dirty="0" smtClean="0"/>
              <a:t> до </a:t>
            </a:r>
            <a:r>
              <a:rPr lang="ru-RU" dirty="0" err="1" smtClean="0"/>
              <a:t>втрати</a:t>
            </a:r>
            <a:r>
              <a:rPr lang="ru-RU" dirty="0" smtClean="0"/>
              <a:t> </a:t>
            </a:r>
            <a:r>
              <a:rPr lang="ru-RU" dirty="0" err="1" smtClean="0"/>
              <a:t>податкового</a:t>
            </a:r>
            <a:r>
              <a:rPr lang="ru-RU" dirty="0" smtClean="0"/>
              <a:t> кредиту, </a:t>
            </a:r>
            <a:r>
              <a:rPr lang="ru-RU" dirty="0" err="1" smtClean="0"/>
              <a:t>зупинки</a:t>
            </a:r>
            <a:r>
              <a:rPr lang="ru-RU" dirty="0" smtClean="0"/>
              <a:t> </a:t>
            </a:r>
            <a:r>
              <a:rPr lang="ru-RU" dirty="0" err="1" smtClean="0"/>
              <a:t>реєстрації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штрафних</a:t>
            </a:r>
            <a:r>
              <a:rPr lang="ru-RU" dirty="0" smtClean="0"/>
              <a:t> </a:t>
            </a:r>
            <a:r>
              <a:rPr lang="ru-RU" dirty="0" err="1" smtClean="0"/>
              <a:t>санкцій</a:t>
            </a:r>
            <a:r>
              <a:rPr lang="ru-RU" dirty="0" smtClean="0"/>
              <a:t>.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виправити</a:t>
            </a:r>
            <a:r>
              <a:rPr lang="ru-RU" dirty="0" smtClean="0"/>
              <a:t> без </a:t>
            </a:r>
            <a:r>
              <a:rPr lang="ru-RU" dirty="0" err="1" smtClean="0"/>
              <a:t>зайвих</a:t>
            </a:r>
            <a:r>
              <a:rPr lang="ru-RU" dirty="0" smtClean="0"/>
              <a:t> проблем?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39758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260648"/>
            <a:ext cx="7848872" cy="4823650"/>
          </a:xfrm>
        </p:spPr>
        <p:txBody>
          <a:bodyPr>
            <a:normAutofit fontScale="55000" lnSpcReduction="20000"/>
          </a:bodyPr>
          <a:lstStyle/>
          <a:p>
            <a:endParaRPr lang="ru-RU" dirty="0" smtClean="0"/>
          </a:p>
          <a:p>
            <a:endParaRPr lang="ru-RU" dirty="0"/>
          </a:p>
          <a:p>
            <a:r>
              <a:rPr lang="ru-RU" sz="3200" dirty="0" err="1" smtClean="0"/>
              <a:t>Виправлення</a:t>
            </a:r>
            <a:r>
              <a:rPr lang="ru-RU" sz="3200" dirty="0" smtClean="0"/>
              <a:t> </a:t>
            </a:r>
            <a:r>
              <a:rPr lang="ru-RU" sz="3200" dirty="0" err="1"/>
              <a:t>помилок</a:t>
            </a:r>
            <a:r>
              <a:rPr lang="ru-RU" sz="3200" dirty="0"/>
              <a:t> у </a:t>
            </a:r>
            <a:r>
              <a:rPr lang="ru-RU" sz="3200" dirty="0" err="1"/>
              <a:t>податковій</a:t>
            </a:r>
            <a:r>
              <a:rPr lang="ru-RU" sz="3200" dirty="0"/>
              <a:t> </a:t>
            </a:r>
            <a:r>
              <a:rPr lang="ru-RU" sz="3200" dirty="0" err="1"/>
              <a:t>накладній</a:t>
            </a:r>
            <a:r>
              <a:rPr lang="ru-RU" sz="3200" dirty="0"/>
              <a:t> (</a:t>
            </a:r>
            <a:r>
              <a:rPr lang="ru-RU" sz="3200" dirty="0" err="1"/>
              <a:t>далі</a:t>
            </a:r>
            <a:r>
              <a:rPr lang="ru-RU" sz="3200" dirty="0"/>
              <a:t> – ПН) </a:t>
            </a:r>
            <a:r>
              <a:rPr lang="ru-RU" sz="3200" dirty="0" err="1"/>
              <a:t>здійснюється</a:t>
            </a:r>
            <a:r>
              <a:rPr lang="ru-RU" sz="3200" dirty="0"/>
              <a:t> шляхом </a:t>
            </a:r>
            <a:r>
              <a:rPr lang="ru-RU" sz="3200" dirty="0" err="1"/>
              <a:t>складання</a:t>
            </a:r>
            <a:r>
              <a:rPr lang="ru-RU" sz="3200" dirty="0"/>
              <a:t> </a:t>
            </a:r>
            <a:r>
              <a:rPr lang="ru-RU" sz="3200" dirty="0" err="1"/>
              <a:t>розрахунку</a:t>
            </a:r>
            <a:r>
              <a:rPr lang="ru-RU" sz="3200" dirty="0"/>
              <a:t> </a:t>
            </a:r>
            <a:r>
              <a:rPr lang="ru-RU" sz="3200" dirty="0" err="1"/>
              <a:t>коригування</a:t>
            </a:r>
            <a:r>
              <a:rPr lang="ru-RU" sz="3200" dirty="0"/>
              <a:t> (</a:t>
            </a:r>
            <a:r>
              <a:rPr lang="ru-RU" sz="3200" dirty="0" err="1"/>
              <a:t>далі</a:t>
            </a:r>
            <a:r>
              <a:rPr lang="ru-RU" sz="3200" dirty="0"/>
              <a:t> – РК). </a:t>
            </a:r>
            <a:r>
              <a:rPr lang="ru-RU" sz="3200" dirty="0" err="1"/>
              <a:t>Таку</a:t>
            </a:r>
            <a:r>
              <a:rPr lang="ru-RU" sz="3200" dirty="0"/>
              <a:t> норму </a:t>
            </a:r>
            <a:r>
              <a:rPr lang="ru-RU" sz="3200" dirty="0" err="1"/>
              <a:t>містить</a:t>
            </a:r>
            <a:r>
              <a:rPr lang="ru-RU" sz="3200" dirty="0"/>
              <a:t> </a:t>
            </a:r>
            <a:r>
              <a:rPr lang="ru-RU" sz="3200" dirty="0">
                <a:hlinkClick r:id="rId2"/>
              </a:rPr>
              <a:t>п. 192.1 </a:t>
            </a:r>
            <a:r>
              <a:rPr lang="ru-RU" sz="3200" dirty="0" err="1">
                <a:hlinkClick r:id="rId2"/>
              </a:rPr>
              <a:t>Податкового</a:t>
            </a:r>
            <a:r>
              <a:rPr lang="ru-RU" sz="3200" dirty="0">
                <a:hlinkClick r:id="rId2"/>
              </a:rPr>
              <a:t> кодексу </a:t>
            </a:r>
            <a:r>
              <a:rPr lang="ru-RU" sz="3200" dirty="0" err="1">
                <a:hlinkClick r:id="rId2"/>
              </a:rPr>
              <a:t>України</a:t>
            </a:r>
            <a:r>
              <a:rPr lang="ru-RU" sz="3200" dirty="0"/>
              <a:t> (</a:t>
            </a:r>
            <a:r>
              <a:rPr lang="ru-RU" sz="3200" dirty="0" err="1"/>
              <a:t>далі</a:t>
            </a:r>
            <a:r>
              <a:rPr lang="ru-RU" sz="3200" dirty="0"/>
              <a:t> </a:t>
            </a:r>
            <a:r>
              <a:rPr lang="ru-RU" sz="3200" dirty="0"/>
              <a:t>–</a:t>
            </a:r>
            <a:r>
              <a:rPr lang="ru-RU" sz="3200" dirty="0"/>
              <a:t> ПКУ). Але на </a:t>
            </a:r>
            <a:r>
              <a:rPr lang="ru-RU" sz="3200" dirty="0" err="1"/>
              <a:t>практиці</a:t>
            </a:r>
            <a:r>
              <a:rPr lang="ru-RU" sz="3200" dirty="0"/>
              <a:t> все </a:t>
            </a:r>
            <a:r>
              <a:rPr lang="ru-RU" sz="3200" dirty="0" err="1"/>
              <a:t>виявляється</a:t>
            </a:r>
            <a:r>
              <a:rPr lang="ru-RU" sz="3200" dirty="0"/>
              <a:t> </a:t>
            </a:r>
            <a:r>
              <a:rPr lang="ru-RU" sz="3200" dirty="0" err="1"/>
              <a:t>складніше</a:t>
            </a:r>
            <a:r>
              <a:rPr lang="ru-RU" sz="3200" dirty="0"/>
              <a:t>, </a:t>
            </a:r>
            <a:r>
              <a:rPr lang="ru-RU" sz="3200" dirty="0" err="1"/>
              <a:t>адже</a:t>
            </a:r>
            <a:r>
              <a:rPr lang="ru-RU" sz="3200" dirty="0"/>
              <a:t> при </a:t>
            </a:r>
            <a:r>
              <a:rPr lang="ru-RU" sz="3200" dirty="0" err="1"/>
              <a:t>виправленні</a:t>
            </a:r>
            <a:r>
              <a:rPr lang="ru-RU" sz="3200" dirty="0"/>
              <a:t> </a:t>
            </a:r>
            <a:r>
              <a:rPr lang="ru-RU" sz="3200" dirty="0" err="1"/>
              <a:t>деяких</a:t>
            </a:r>
            <a:r>
              <a:rPr lang="ru-RU" sz="3200" dirty="0"/>
              <a:t> </a:t>
            </a:r>
            <a:r>
              <a:rPr lang="ru-RU" sz="3200" dirty="0" err="1"/>
              <a:t>помилок</a:t>
            </a:r>
            <a:r>
              <a:rPr lang="ru-RU" sz="3200" dirty="0"/>
              <a:t> </a:t>
            </a:r>
            <a:r>
              <a:rPr lang="ru-RU" sz="3200" dirty="0" err="1"/>
              <a:t>обмежитись</a:t>
            </a:r>
            <a:r>
              <a:rPr lang="ru-RU" sz="3200" dirty="0"/>
              <a:t> </a:t>
            </a:r>
            <a:r>
              <a:rPr lang="ru-RU" sz="3200" dirty="0" err="1"/>
              <a:t>складанням</a:t>
            </a:r>
            <a:r>
              <a:rPr lang="ru-RU" sz="3200" dirty="0"/>
              <a:t> РК не </a:t>
            </a:r>
            <a:r>
              <a:rPr lang="ru-RU" sz="3200" dirty="0" err="1"/>
              <a:t>вийде</a:t>
            </a:r>
            <a:r>
              <a:rPr lang="ru-RU" sz="3200" dirty="0"/>
              <a:t>. Правила </a:t>
            </a:r>
            <a:r>
              <a:rPr lang="ru-RU" sz="3200" dirty="0" err="1"/>
              <a:t>виправлення</a:t>
            </a:r>
            <a:r>
              <a:rPr lang="ru-RU" sz="3200" dirty="0"/>
              <a:t> </a:t>
            </a:r>
            <a:r>
              <a:rPr lang="ru-RU" sz="3200" dirty="0" err="1"/>
              <a:t>помилок</a:t>
            </a:r>
            <a:r>
              <a:rPr lang="ru-RU" sz="3200" dirty="0"/>
              <a:t> у ПН </a:t>
            </a:r>
            <a:r>
              <a:rPr lang="ru-RU" sz="3200" dirty="0" err="1"/>
              <a:t>знаходимо</a:t>
            </a:r>
            <a:r>
              <a:rPr lang="ru-RU" sz="3200" dirty="0"/>
              <a:t> у Порядку </a:t>
            </a:r>
            <a:r>
              <a:rPr lang="ru-RU" sz="3200" dirty="0" err="1"/>
              <a:t>заповнення</a:t>
            </a:r>
            <a:r>
              <a:rPr lang="ru-RU" sz="3200" dirty="0"/>
              <a:t> </a:t>
            </a:r>
            <a:r>
              <a:rPr lang="ru-RU" sz="3200" dirty="0" err="1"/>
              <a:t>податкової</a:t>
            </a:r>
            <a:r>
              <a:rPr lang="ru-RU" sz="3200" dirty="0"/>
              <a:t> </a:t>
            </a:r>
            <a:r>
              <a:rPr lang="ru-RU" sz="3200" dirty="0" err="1"/>
              <a:t>накладної</a:t>
            </a:r>
            <a:r>
              <a:rPr lang="ru-RU" sz="3200" dirty="0"/>
              <a:t>, </a:t>
            </a:r>
            <a:r>
              <a:rPr lang="ru-RU" sz="3200" dirty="0" err="1"/>
              <a:t>затвердженого</a:t>
            </a:r>
            <a:r>
              <a:rPr lang="ru-RU" sz="3200" dirty="0"/>
              <a:t> наказом </a:t>
            </a:r>
            <a:r>
              <a:rPr lang="ru-RU" sz="3200" dirty="0" err="1"/>
              <a:t>Мінфіну</a:t>
            </a:r>
            <a:r>
              <a:rPr lang="ru-RU" sz="3200" dirty="0"/>
              <a:t> </a:t>
            </a:r>
            <a:r>
              <a:rPr lang="ru-RU" sz="3200" dirty="0" err="1">
                <a:hlinkClick r:id="rId3"/>
              </a:rPr>
              <a:t>від</a:t>
            </a:r>
            <a:r>
              <a:rPr lang="ru-RU" sz="3200" dirty="0">
                <a:hlinkClick r:id="rId3"/>
              </a:rPr>
              <a:t> 31.12.2015 №1307</a:t>
            </a:r>
            <a:r>
              <a:rPr lang="ru-RU" sz="3200" dirty="0"/>
              <a:t> (</a:t>
            </a:r>
            <a:r>
              <a:rPr lang="ru-RU" sz="3200" dirty="0" err="1"/>
              <a:t>далі</a:t>
            </a:r>
            <a:r>
              <a:rPr lang="ru-RU" sz="3200" dirty="0"/>
              <a:t> – Порядок №1307) і в </a:t>
            </a:r>
            <a:r>
              <a:rPr lang="ru-RU" sz="3200" dirty="0" err="1"/>
              <a:t>численних</a:t>
            </a:r>
            <a:r>
              <a:rPr lang="ru-RU" sz="3200" dirty="0"/>
              <a:t> </a:t>
            </a:r>
            <a:r>
              <a:rPr lang="ru-RU" sz="3200" dirty="0" err="1"/>
              <a:t>роз’ясненнях</a:t>
            </a:r>
            <a:r>
              <a:rPr lang="ru-RU" sz="3200" dirty="0"/>
              <a:t> ДПС.</a:t>
            </a:r>
          </a:p>
          <a:p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  <a:p>
            <a:r>
              <a:rPr lang="ru-RU" sz="3200" dirty="0" err="1"/>
              <a:t>Скласти</a:t>
            </a:r>
            <a:r>
              <a:rPr lang="ru-RU" sz="3200" dirty="0"/>
              <a:t> РК для </a:t>
            </a:r>
            <a:r>
              <a:rPr lang="ru-RU" sz="3200" dirty="0" err="1"/>
              <a:t>виправлення</a:t>
            </a:r>
            <a:r>
              <a:rPr lang="ru-RU" sz="3200" dirty="0"/>
              <a:t> </a:t>
            </a:r>
            <a:r>
              <a:rPr lang="ru-RU" sz="3200" dirty="0" err="1"/>
              <a:t>помилки</a:t>
            </a:r>
            <a:r>
              <a:rPr lang="ru-RU" sz="3200" dirty="0"/>
              <a:t> в ПН </a:t>
            </a:r>
            <a:r>
              <a:rPr lang="ru-RU" sz="3200" dirty="0" err="1"/>
              <a:t>можна</a:t>
            </a:r>
            <a:r>
              <a:rPr lang="ru-RU" sz="3200" dirty="0"/>
              <a:t> </a:t>
            </a:r>
            <a:r>
              <a:rPr lang="ru-RU" sz="3200" dirty="0" err="1"/>
              <a:t>лише</a:t>
            </a:r>
            <a:r>
              <a:rPr lang="ru-RU" sz="3200" dirty="0"/>
              <a:t> </a:t>
            </a:r>
            <a:r>
              <a:rPr lang="ru-RU" sz="3200" dirty="0" err="1"/>
              <a:t>протягом</a:t>
            </a:r>
            <a:r>
              <a:rPr lang="ru-RU" sz="3200" dirty="0"/>
              <a:t> 1095 </a:t>
            </a:r>
            <a:r>
              <a:rPr lang="ru-RU" sz="3200" dirty="0" err="1"/>
              <a:t>днів</a:t>
            </a:r>
            <a:r>
              <a:rPr lang="ru-RU" sz="3200" dirty="0"/>
              <a:t> з </a:t>
            </a:r>
            <a:r>
              <a:rPr lang="ru-RU" sz="3200" dirty="0" err="1"/>
              <a:t>дати</a:t>
            </a:r>
            <a:r>
              <a:rPr lang="ru-RU" sz="3200" dirty="0"/>
              <a:t> </a:t>
            </a:r>
            <a:r>
              <a:rPr lang="ru-RU" sz="3200" dirty="0" err="1"/>
              <a:t>її</a:t>
            </a:r>
            <a:r>
              <a:rPr lang="ru-RU" sz="3200" dirty="0"/>
              <a:t> </a:t>
            </a:r>
            <a:r>
              <a:rPr lang="ru-RU" sz="3200" dirty="0" err="1"/>
              <a:t>складання</a:t>
            </a:r>
            <a:r>
              <a:rPr lang="ru-RU" sz="3200" dirty="0"/>
              <a:t> – </a:t>
            </a:r>
            <a:r>
              <a:rPr lang="ru-RU" sz="3200" dirty="0" err="1"/>
              <a:t>після</a:t>
            </a:r>
            <a:r>
              <a:rPr lang="ru-RU" sz="3200" dirty="0"/>
              <a:t> </a:t>
            </a:r>
            <a:r>
              <a:rPr lang="ru-RU" sz="3200" dirty="0" err="1"/>
              <a:t>спливу</a:t>
            </a:r>
            <a:r>
              <a:rPr lang="ru-RU" sz="3200" dirty="0"/>
              <a:t> </a:t>
            </a:r>
            <a:r>
              <a:rPr lang="ru-RU" sz="3200" dirty="0" err="1"/>
              <a:t>цього</a:t>
            </a:r>
            <a:r>
              <a:rPr lang="ru-RU" sz="3200" dirty="0"/>
              <a:t> </a:t>
            </a:r>
            <a:r>
              <a:rPr lang="ru-RU" sz="3200" dirty="0" err="1"/>
              <a:t>терміну</a:t>
            </a:r>
            <a:r>
              <a:rPr lang="ru-RU" sz="3200" dirty="0"/>
              <a:t> </a:t>
            </a:r>
            <a:r>
              <a:rPr lang="ru-RU" sz="3200" dirty="0" err="1"/>
              <a:t>неможливо</a:t>
            </a:r>
            <a:r>
              <a:rPr lang="ru-RU" sz="3200" dirty="0"/>
              <a:t> </a:t>
            </a:r>
            <a:r>
              <a:rPr lang="ru-RU" sz="3200" dirty="0" err="1"/>
              <a:t>зареєструвати</a:t>
            </a:r>
            <a:r>
              <a:rPr lang="ru-RU" sz="3200" dirty="0"/>
              <a:t> РК в ЄРПН (</a:t>
            </a:r>
            <a:r>
              <a:rPr lang="ru-RU" sz="3200" dirty="0" err="1">
                <a:hlinkClick r:id="rId2"/>
              </a:rPr>
              <a:t>абз</a:t>
            </a:r>
            <a:r>
              <a:rPr lang="ru-RU" sz="3200" dirty="0">
                <a:hlinkClick r:id="rId2"/>
              </a:rPr>
              <a:t>. 2 п. 192.1 ПКУ</a:t>
            </a:r>
            <a:r>
              <a:rPr lang="ru-RU" sz="3200" dirty="0"/>
              <a:t>). </a:t>
            </a:r>
            <a:r>
              <a:rPr lang="ru-RU" sz="3200" dirty="0" err="1"/>
              <a:t>Відповідно</a:t>
            </a:r>
            <a:r>
              <a:rPr lang="ru-RU" sz="3200" dirty="0"/>
              <a:t> </a:t>
            </a:r>
            <a:r>
              <a:rPr lang="ru-RU" sz="3200" dirty="0" err="1"/>
              <a:t>покупець</a:t>
            </a:r>
            <a:r>
              <a:rPr lang="ru-RU" sz="3200" dirty="0"/>
              <a:t> </a:t>
            </a:r>
            <a:r>
              <a:rPr lang="ru-RU" sz="3200" dirty="0" err="1"/>
              <a:t>фактично</a:t>
            </a:r>
            <a:r>
              <a:rPr lang="ru-RU" sz="3200" dirty="0"/>
              <a:t> </a:t>
            </a:r>
            <a:r>
              <a:rPr lang="ru-RU" sz="3200" dirty="0" err="1"/>
              <a:t>втрачає</a:t>
            </a:r>
            <a:r>
              <a:rPr lang="ru-RU" sz="3200" dirty="0"/>
              <a:t> право на </a:t>
            </a:r>
            <a:r>
              <a:rPr lang="ru-RU" sz="3200" dirty="0" err="1"/>
              <a:t>податковий</a:t>
            </a:r>
            <a:r>
              <a:rPr lang="ru-RU" sz="3200" dirty="0"/>
              <a:t> кредит, </a:t>
            </a:r>
            <a:r>
              <a:rPr lang="ru-RU" sz="3200" dirty="0" err="1"/>
              <a:t>якщо</a:t>
            </a:r>
            <a:r>
              <a:rPr lang="ru-RU" sz="3200" dirty="0"/>
              <a:t> </a:t>
            </a:r>
            <a:r>
              <a:rPr lang="ru-RU" sz="3200" dirty="0" err="1"/>
              <a:t>протягом</a:t>
            </a:r>
            <a:r>
              <a:rPr lang="ru-RU" sz="3200" dirty="0"/>
              <a:t> 1095 </a:t>
            </a:r>
            <a:r>
              <a:rPr lang="ru-RU" sz="3200" dirty="0" err="1"/>
              <a:t>днів</a:t>
            </a:r>
            <a:r>
              <a:rPr lang="ru-RU" sz="3200" dirty="0"/>
              <a:t> </a:t>
            </a:r>
            <a:r>
              <a:rPr lang="ru-RU" sz="3200" dirty="0" err="1"/>
              <a:t>помилку</a:t>
            </a:r>
            <a:r>
              <a:rPr lang="ru-RU" sz="3200" dirty="0"/>
              <a:t> в ПН не </a:t>
            </a:r>
            <a:r>
              <a:rPr lang="ru-RU" sz="3200" dirty="0" err="1"/>
              <a:t>виправлено</a:t>
            </a:r>
            <a:r>
              <a:rPr lang="ru-RU" sz="3200" dirty="0"/>
              <a:t>. </a:t>
            </a:r>
            <a:r>
              <a:rPr lang="ru-RU" sz="3200" dirty="0" err="1"/>
              <a:t>Натомість</a:t>
            </a:r>
            <a:r>
              <a:rPr lang="ru-RU" sz="3200" dirty="0"/>
              <a:t> </a:t>
            </a:r>
            <a:r>
              <a:rPr lang="ru-RU" sz="3200" dirty="0" err="1"/>
              <a:t>постачальник</a:t>
            </a:r>
            <a:r>
              <a:rPr lang="ru-RU" sz="3200" dirty="0"/>
              <a:t> </a:t>
            </a:r>
            <a:r>
              <a:rPr lang="ru-RU" sz="3200" dirty="0" err="1"/>
              <a:t>ризикує</a:t>
            </a:r>
            <a:r>
              <a:rPr lang="ru-RU" sz="3200" dirty="0"/>
              <a:t> </a:t>
            </a:r>
            <a:r>
              <a:rPr lang="ru-RU" sz="3200" dirty="0" err="1"/>
              <a:t>отримати</a:t>
            </a:r>
            <a:r>
              <a:rPr lang="ru-RU" sz="3200" dirty="0"/>
              <a:t> штраф за </a:t>
            </a:r>
            <a:r>
              <a:rPr lang="ru-RU" sz="3200" dirty="0" err="1"/>
              <a:t>нереєстрацію</a:t>
            </a:r>
            <a:r>
              <a:rPr lang="ru-RU" sz="3200" dirty="0"/>
              <a:t> «</a:t>
            </a:r>
            <a:r>
              <a:rPr lang="ru-RU" sz="3200" dirty="0" err="1"/>
              <a:t>правильної</a:t>
            </a:r>
            <a:r>
              <a:rPr lang="ru-RU" sz="3200" dirty="0"/>
              <a:t>» ПН. </a:t>
            </a:r>
            <a:r>
              <a:rPr lang="ru-RU" sz="3200" dirty="0" err="1"/>
              <a:t>Отже</a:t>
            </a:r>
            <a:r>
              <a:rPr lang="ru-RU" sz="3200" dirty="0"/>
              <a:t>, </a:t>
            </a:r>
            <a:r>
              <a:rPr lang="ru-RU" sz="3200" dirty="0" err="1"/>
              <a:t>виправлення</a:t>
            </a:r>
            <a:r>
              <a:rPr lang="ru-RU" sz="3200" dirty="0"/>
              <a:t> </a:t>
            </a:r>
            <a:r>
              <a:rPr lang="ru-RU" sz="3200" dirty="0" err="1"/>
              <a:t>помилок</a:t>
            </a:r>
            <a:r>
              <a:rPr lang="ru-RU" sz="3200" dirty="0"/>
              <a:t> в ПН </a:t>
            </a:r>
            <a:r>
              <a:rPr lang="ru-RU" sz="3200" dirty="0" err="1"/>
              <a:t>важливо</a:t>
            </a:r>
            <a:r>
              <a:rPr lang="ru-RU" sz="3200" dirty="0"/>
              <a:t> для </a:t>
            </a:r>
            <a:r>
              <a:rPr lang="ru-RU" sz="3200" dirty="0" err="1"/>
              <a:t>обох</a:t>
            </a:r>
            <a:r>
              <a:rPr lang="ru-RU" sz="3200" dirty="0"/>
              <a:t> </a:t>
            </a:r>
            <a:r>
              <a:rPr lang="ru-RU" sz="3200" dirty="0" err="1"/>
              <a:t>сторін</a:t>
            </a:r>
            <a:r>
              <a:rPr lang="ru-RU" sz="3200" dirty="0"/>
              <a:t>.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1195857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-79653"/>
            <a:ext cx="842493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/>
          </a:p>
          <a:p>
            <a:endParaRPr lang="ru-RU" b="1" dirty="0"/>
          </a:p>
          <a:p>
            <a:endParaRPr lang="ru-RU" sz="2400" b="1" dirty="0" smtClean="0"/>
          </a:p>
          <a:p>
            <a:r>
              <a:rPr lang="ru-RU" sz="2400" b="1" dirty="0" err="1" smtClean="0"/>
              <a:t>Помилки</a:t>
            </a:r>
            <a:r>
              <a:rPr lang="ru-RU" sz="2400" b="1" dirty="0" smtClean="0"/>
              <a:t> в </a:t>
            </a:r>
            <a:r>
              <a:rPr lang="ru-RU" sz="2400" b="1" dirty="0" err="1" smtClean="0"/>
              <a:t>заголовній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частині</a:t>
            </a:r>
            <a:r>
              <a:rPr lang="ru-RU" sz="2400" b="1" dirty="0" smtClean="0"/>
              <a:t> ПН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r>
              <a:rPr lang="ru-RU" b="1" dirty="0" smtClean="0"/>
              <a:t>1. </a:t>
            </a:r>
            <a:r>
              <a:rPr lang="ru-RU" b="1" dirty="0" err="1" smtClean="0"/>
              <a:t>Помилки</a:t>
            </a:r>
            <a:r>
              <a:rPr lang="ru-RU" b="1" dirty="0" smtClean="0"/>
              <a:t> в </a:t>
            </a:r>
            <a:r>
              <a:rPr lang="ru-RU" b="1" dirty="0" err="1" smtClean="0"/>
              <a:t>таблиці</a:t>
            </a:r>
            <a:r>
              <a:rPr lang="ru-RU" b="1" dirty="0" smtClean="0"/>
              <a:t> в </a:t>
            </a:r>
            <a:r>
              <a:rPr lang="ru-RU" b="1" dirty="0" err="1" smtClean="0"/>
              <a:t>лівій</a:t>
            </a:r>
            <a:r>
              <a:rPr lang="ru-RU" b="1" dirty="0" smtClean="0"/>
              <a:t> </a:t>
            </a:r>
            <a:r>
              <a:rPr lang="ru-RU" b="1" dirty="0" err="1" smtClean="0"/>
              <a:t>верхній</a:t>
            </a:r>
            <a:r>
              <a:rPr lang="ru-RU" b="1" dirty="0" smtClean="0"/>
              <a:t> </a:t>
            </a:r>
            <a:r>
              <a:rPr lang="ru-RU" b="1" dirty="0" err="1" smtClean="0"/>
              <a:t>частині</a:t>
            </a:r>
            <a:r>
              <a:rPr lang="ru-RU" b="1" dirty="0" smtClean="0"/>
              <a:t> ПН </a:t>
            </a:r>
            <a:r>
              <a:rPr lang="ru-RU" dirty="0" smtClean="0"/>
              <a:t>(</a:t>
            </a:r>
            <a:r>
              <a:rPr lang="ru-RU" dirty="0" err="1" smtClean="0"/>
              <a:t>позначки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зведеної</a:t>
            </a:r>
            <a:r>
              <a:rPr lang="ru-RU" dirty="0" smtClean="0"/>
              <a:t> ПН, </a:t>
            </a:r>
            <a:r>
              <a:rPr lang="ru-RU" dirty="0" err="1" smtClean="0"/>
              <a:t>звільнених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ПДВ </a:t>
            </a:r>
            <a:r>
              <a:rPr lang="ru-RU" dirty="0" err="1" smtClean="0"/>
              <a:t>операцій</a:t>
            </a:r>
            <a:r>
              <a:rPr lang="ru-RU" dirty="0" smtClean="0"/>
              <a:t>, тип причини </a:t>
            </a:r>
            <a:r>
              <a:rPr lang="ru-RU" dirty="0" err="1" smtClean="0"/>
              <a:t>невидачі</a:t>
            </a:r>
            <a:r>
              <a:rPr lang="ru-RU" dirty="0" smtClean="0"/>
              <a:t> ПН </a:t>
            </a:r>
            <a:r>
              <a:rPr lang="ru-RU" dirty="0" err="1" smtClean="0"/>
              <a:t>покупцю</a:t>
            </a:r>
            <a:r>
              <a:rPr lang="ru-RU" dirty="0" smtClean="0"/>
              <a:t>, </a:t>
            </a:r>
            <a:r>
              <a:rPr lang="ru-RU" dirty="0" err="1" smtClean="0"/>
              <a:t>інформація</a:t>
            </a:r>
            <a:r>
              <a:rPr lang="ru-RU" dirty="0" smtClean="0"/>
              <a:t> про </a:t>
            </a:r>
            <a:r>
              <a:rPr lang="ru-RU" dirty="0" err="1" smtClean="0"/>
              <a:t>вивезення</a:t>
            </a:r>
            <a:r>
              <a:rPr lang="ru-RU" dirty="0" smtClean="0"/>
              <a:t> </a:t>
            </a:r>
            <a:r>
              <a:rPr lang="ru-RU" dirty="0" err="1" smtClean="0"/>
              <a:t>товарів</a:t>
            </a:r>
            <a:r>
              <a:rPr lang="ru-RU" dirty="0" smtClean="0"/>
              <a:t> за </a:t>
            </a:r>
            <a:r>
              <a:rPr lang="ru-RU" dirty="0" err="1" smtClean="0"/>
              <a:t>межі</a:t>
            </a:r>
            <a:r>
              <a:rPr lang="ru-RU" dirty="0" smtClean="0"/>
              <a:t> </a:t>
            </a:r>
            <a:r>
              <a:rPr lang="ru-RU" dirty="0" err="1" smtClean="0"/>
              <a:t>митної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).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r>
              <a:rPr lang="ru-RU" dirty="0" err="1" smtClean="0"/>
              <a:t>Майже</a:t>
            </a:r>
            <a:r>
              <a:rPr lang="ru-RU" dirty="0" smtClean="0"/>
              <a:t>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зазначені</a:t>
            </a:r>
            <a:r>
              <a:rPr lang="ru-RU" dirty="0" smtClean="0"/>
              <a:t> </a:t>
            </a:r>
            <a:r>
              <a:rPr lang="ru-RU" dirty="0" err="1" smtClean="0"/>
              <a:t>реквізити</a:t>
            </a:r>
            <a:r>
              <a:rPr lang="ru-RU" dirty="0" smtClean="0"/>
              <a:t> не є </a:t>
            </a:r>
            <a:r>
              <a:rPr lang="ru-RU" dirty="0" err="1" smtClean="0"/>
              <a:t>обов’язковими</a:t>
            </a:r>
            <a:r>
              <a:rPr lang="ru-RU" dirty="0" smtClean="0"/>
              <a:t> </a:t>
            </a:r>
            <a:r>
              <a:rPr lang="ru-RU" dirty="0" err="1" smtClean="0"/>
              <a:t>згідно</a:t>
            </a:r>
            <a:r>
              <a:rPr lang="ru-RU" dirty="0" smtClean="0"/>
              <a:t> з </a:t>
            </a:r>
            <a:r>
              <a:rPr lang="ru-RU" dirty="0" smtClean="0">
                <a:hlinkClick r:id="rId2"/>
              </a:rPr>
              <a:t>п. 201.1 ПКУ</a:t>
            </a:r>
            <a:r>
              <a:rPr lang="ru-RU" dirty="0" smtClean="0"/>
              <a:t>, але є й </a:t>
            </a:r>
            <a:r>
              <a:rPr lang="ru-RU" dirty="0" err="1" smtClean="0"/>
              <a:t>такі</a:t>
            </a:r>
            <a:r>
              <a:rPr lang="ru-RU" dirty="0" smtClean="0"/>
              <a:t> – дата і номер МД, а </a:t>
            </a:r>
            <a:r>
              <a:rPr lang="ru-RU" dirty="0" err="1" smtClean="0"/>
              <a:t>також</a:t>
            </a:r>
            <a:r>
              <a:rPr lang="ru-RU" dirty="0" smtClean="0"/>
              <a:t> дата і номер контракту за </a:t>
            </a:r>
            <a:r>
              <a:rPr lang="ru-RU" dirty="0" err="1" smtClean="0"/>
              <a:t>експортними</a:t>
            </a:r>
            <a:r>
              <a:rPr lang="ru-RU" dirty="0" smtClean="0"/>
              <a:t> </a:t>
            </a:r>
            <a:r>
              <a:rPr lang="ru-RU" dirty="0" err="1" smtClean="0"/>
              <a:t>операціями</a:t>
            </a:r>
            <a:r>
              <a:rPr lang="ru-RU" dirty="0" smtClean="0"/>
              <a:t>.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реквізити</a:t>
            </a:r>
            <a:r>
              <a:rPr lang="ru-RU" dirty="0" smtClean="0"/>
              <a:t> </a:t>
            </a:r>
            <a:r>
              <a:rPr lang="ru-RU" dirty="0" err="1" smtClean="0"/>
              <a:t>містять</a:t>
            </a:r>
            <a:r>
              <a:rPr lang="ru-RU" dirty="0" smtClean="0"/>
              <a:t> </a:t>
            </a:r>
            <a:r>
              <a:rPr lang="ru-RU" dirty="0" err="1" smtClean="0"/>
              <a:t>суттєву</a:t>
            </a:r>
            <a:r>
              <a:rPr lang="ru-RU" dirty="0" smtClean="0"/>
              <a:t> </a:t>
            </a:r>
            <a:r>
              <a:rPr lang="ru-RU" dirty="0" err="1" smtClean="0"/>
              <a:t>інформацію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типу </a:t>
            </a:r>
            <a:r>
              <a:rPr lang="ru-RU" dirty="0" err="1" smtClean="0"/>
              <a:t>операції</a:t>
            </a:r>
            <a:r>
              <a:rPr lang="ru-RU" dirty="0" smtClean="0"/>
              <a:t> і виду ПН, тому при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виправленні</a:t>
            </a:r>
            <a:r>
              <a:rPr lang="ru-RU" dirty="0" smtClean="0"/>
              <a:t> </a:t>
            </a:r>
            <a:r>
              <a:rPr lang="ru-RU" dirty="0" err="1" smtClean="0"/>
              <a:t>податківці</a:t>
            </a:r>
            <a:r>
              <a:rPr lang="ru-RU" dirty="0" smtClean="0"/>
              <a:t>, як правило, </a:t>
            </a:r>
            <a:r>
              <a:rPr lang="ru-RU" dirty="0" err="1" smtClean="0"/>
              <a:t>вимагають</a:t>
            </a:r>
            <a:r>
              <a:rPr lang="ru-RU" dirty="0" smtClean="0"/>
              <a:t> </a:t>
            </a:r>
            <a:r>
              <a:rPr lang="ru-RU" dirty="0" err="1" smtClean="0"/>
              <a:t>обнулення</a:t>
            </a:r>
            <a:r>
              <a:rPr lang="ru-RU" dirty="0" smtClean="0"/>
              <a:t> ПН за </a:t>
            </a:r>
            <a:r>
              <a:rPr lang="ru-RU" dirty="0" err="1" smtClean="0"/>
              <a:t>допомогою</a:t>
            </a:r>
            <a:r>
              <a:rPr lang="ru-RU" dirty="0" smtClean="0"/>
              <a:t> РК з кодом </a:t>
            </a:r>
            <a:r>
              <a:rPr lang="ru-RU" dirty="0" err="1" smtClean="0"/>
              <a:t>коригування</a:t>
            </a:r>
            <a:r>
              <a:rPr lang="ru-RU" dirty="0" smtClean="0"/>
              <a:t> 103 (</a:t>
            </a:r>
            <a:r>
              <a:rPr lang="ru-RU" dirty="0" err="1" smtClean="0"/>
              <a:t>повернення</a:t>
            </a:r>
            <a:r>
              <a:rPr lang="ru-RU" dirty="0" smtClean="0"/>
              <a:t> товару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авансових</a:t>
            </a:r>
            <a:r>
              <a:rPr lang="ru-RU" dirty="0" smtClean="0"/>
              <a:t> </a:t>
            </a:r>
            <a:r>
              <a:rPr lang="ru-RU" dirty="0" err="1" smtClean="0"/>
              <a:t>платежів</a:t>
            </a:r>
            <a:r>
              <a:rPr lang="ru-RU" dirty="0" smtClean="0"/>
              <a:t>) і </a:t>
            </a:r>
            <a:r>
              <a:rPr lang="ru-RU" dirty="0" err="1" smtClean="0"/>
              <a:t>складання</a:t>
            </a:r>
            <a:r>
              <a:rPr lang="ru-RU" dirty="0" smtClean="0"/>
              <a:t> </a:t>
            </a:r>
            <a:r>
              <a:rPr lang="ru-RU" dirty="0" err="1" smtClean="0"/>
              <a:t>нової</a:t>
            </a:r>
            <a:r>
              <a:rPr lang="ru-RU" dirty="0" smtClean="0"/>
              <a:t>, </a:t>
            </a:r>
            <a:r>
              <a:rPr lang="ru-RU" dirty="0" err="1" smtClean="0"/>
              <a:t>правильної</a:t>
            </a:r>
            <a:r>
              <a:rPr lang="ru-RU" dirty="0" smtClean="0"/>
              <a:t> ПН. </a:t>
            </a:r>
            <a:r>
              <a:rPr lang="ru-RU" b="1" dirty="0" smtClean="0"/>
              <a:t>РК </a:t>
            </a:r>
            <a:r>
              <a:rPr lang="ru-RU" b="1" dirty="0" err="1" smtClean="0"/>
              <a:t>складається</a:t>
            </a:r>
            <a:r>
              <a:rPr lang="ru-RU" b="1" dirty="0" smtClean="0"/>
              <a:t> датою </a:t>
            </a:r>
            <a:r>
              <a:rPr lang="ru-RU" b="1" dirty="0" err="1" smtClean="0"/>
              <a:t>виправлення</a:t>
            </a:r>
            <a:r>
              <a:rPr lang="ru-RU" b="1" dirty="0" smtClean="0"/>
              <a:t> </a:t>
            </a:r>
            <a:r>
              <a:rPr lang="ru-RU" b="1" dirty="0" err="1" smtClean="0"/>
              <a:t>помилки</a:t>
            </a:r>
            <a:r>
              <a:rPr lang="ru-RU" b="1" dirty="0" smtClean="0"/>
              <a:t>, правильна ПН – датою «</a:t>
            </a:r>
            <a:r>
              <a:rPr lang="ru-RU" b="1" dirty="0" err="1" smtClean="0"/>
              <a:t>першої</a:t>
            </a:r>
            <a:r>
              <a:rPr lang="ru-RU" b="1" dirty="0" smtClean="0"/>
              <a:t> </a:t>
            </a:r>
            <a:r>
              <a:rPr lang="ru-RU" b="1" dirty="0" err="1" smtClean="0"/>
              <a:t>події</a:t>
            </a:r>
            <a:r>
              <a:rPr lang="ru-RU" b="1" dirty="0" smtClean="0"/>
              <a:t>»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6355950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dirty="0" err="1">
                <a:effectLst/>
              </a:rPr>
              <a:t>Нюанси</a:t>
            </a:r>
            <a:r>
              <a:rPr lang="ru-RU" sz="3100" dirty="0">
                <a:effectLst/>
              </a:rPr>
              <a:t> </a:t>
            </a:r>
            <a:r>
              <a:rPr lang="ru-RU" sz="3100" dirty="0" err="1">
                <a:effectLst/>
              </a:rPr>
              <a:t>складання</a:t>
            </a:r>
            <a:r>
              <a:rPr lang="ru-RU" sz="3100" dirty="0">
                <a:effectLst/>
              </a:rPr>
              <a:t> </a:t>
            </a:r>
            <a:r>
              <a:rPr lang="ru-RU" sz="3100" dirty="0" err="1">
                <a:effectLst/>
              </a:rPr>
              <a:t>зведеної</a:t>
            </a:r>
            <a:r>
              <a:rPr lang="ru-RU" sz="3100" dirty="0">
                <a:effectLst/>
              </a:rPr>
              <a:t> ПН на суму </a:t>
            </a:r>
            <a:r>
              <a:rPr lang="ru-RU" sz="3100" dirty="0" err="1">
                <a:effectLst/>
              </a:rPr>
              <a:t>перевищення</a:t>
            </a:r>
            <a:r>
              <a:rPr lang="ru-RU" b="0" dirty="0">
                <a:effectLst/>
              </a:rPr>
              <a:t/>
            </a:r>
            <a:br>
              <a:rPr lang="ru-RU" b="0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84616"/>
          </a:xfrm>
        </p:spPr>
        <p:txBody>
          <a:bodyPr>
            <a:normAutofit lnSpcReduction="10000"/>
          </a:bodyPr>
          <a:lstStyle/>
          <a:p>
            <a:r>
              <a:rPr lang="ru-RU" sz="1800" dirty="0" err="1"/>
              <a:t>Відповідно</a:t>
            </a:r>
            <a:r>
              <a:rPr lang="ru-RU" sz="1800" dirty="0"/>
              <a:t> до </a:t>
            </a:r>
            <a:r>
              <a:rPr lang="ru-RU" sz="1800" dirty="0">
                <a:hlinkClick r:id="rId2"/>
              </a:rPr>
              <a:t>п. 201.4 ПКУ</a:t>
            </a:r>
            <a:r>
              <a:rPr lang="ru-RU" sz="1800" dirty="0"/>
              <a:t> </a:t>
            </a:r>
            <a:r>
              <a:rPr lang="ru-RU" sz="1800" dirty="0" err="1"/>
              <a:t>платники</a:t>
            </a:r>
            <a:r>
              <a:rPr lang="ru-RU" sz="1800" dirty="0"/>
              <a:t> </a:t>
            </a:r>
            <a:r>
              <a:rPr lang="ru-RU" sz="1800" dirty="0" err="1"/>
              <a:t>податку</a:t>
            </a:r>
            <a:r>
              <a:rPr lang="ru-RU" sz="1800" dirty="0"/>
              <a:t> в </a:t>
            </a:r>
            <a:r>
              <a:rPr lang="ru-RU" sz="1800" dirty="0" err="1"/>
              <a:t>разі</a:t>
            </a:r>
            <a:r>
              <a:rPr lang="ru-RU" sz="1800" dirty="0"/>
              <a:t> </a:t>
            </a:r>
            <a:r>
              <a:rPr lang="ru-RU" sz="1800" dirty="0" err="1"/>
              <a:t>здійснення</a:t>
            </a:r>
            <a:r>
              <a:rPr lang="ru-RU" sz="1800" dirty="0"/>
              <a:t> </a:t>
            </a:r>
            <a:r>
              <a:rPr lang="ru-RU" sz="1800" dirty="0" err="1"/>
              <a:t>постачання</a:t>
            </a:r>
            <a:r>
              <a:rPr lang="ru-RU" sz="1800" dirty="0"/>
              <a:t> </a:t>
            </a:r>
            <a:r>
              <a:rPr lang="ru-RU" sz="1800" dirty="0" err="1"/>
              <a:t>товарів</a:t>
            </a:r>
            <a:r>
              <a:rPr lang="ru-RU" sz="1800" dirty="0"/>
              <a:t>/</a:t>
            </a:r>
            <a:r>
              <a:rPr lang="ru-RU" sz="1800" dirty="0" err="1"/>
              <a:t>послуг</a:t>
            </a:r>
            <a:r>
              <a:rPr lang="ru-RU" sz="1800" dirty="0"/>
              <a:t>, база </a:t>
            </a:r>
            <a:r>
              <a:rPr lang="ru-RU" sz="1800" dirty="0" err="1"/>
              <a:t>оподаткування</a:t>
            </a:r>
            <a:r>
              <a:rPr lang="ru-RU" sz="1800" dirty="0"/>
              <a:t> </a:t>
            </a:r>
            <a:r>
              <a:rPr lang="ru-RU" sz="1800" dirty="0" err="1"/>
              <a:t>яких</a:t>
            </a:r>
            <a:r>
              <a:rPr lang="ru-RU" sz="1800" dirty="0"/>
              <a:t>, </a:t>
            </a:r>
            <a:r>
              <a:rPr lang="ru-RU" sz="1800" dirty="0" err="1"/>
              <a:t>визначена</a:t>
            </a:r>
            <a:r>
              <a:rPr lang="ru-RU" sz="1800" dirty="0"/>
              <a:t> </a:t>
            </a:r>
            <a:r>
              <a:rPr lang="ru-RU" sz="1800" dirty="0" err="1"/>
              <a:t>відповідно</a:t>
            </a:r>
            <a:r>
              <a:rPr lang="ru-RU" sz="1800" dirty="0"/>
              <a:t> до </a:t>
            </a:r>
            <a:r>
              <a:rPr lang="ru-RU" sz="1800" dirty="0">
                <a:hlinkClick r:id="rId3"/>
              </a:rPr>
              <a:t>ст. 188 і 189 ПКУ</a:t>
            </a:r>
            <a:r>
              <a:rPr lang="ru-RU" sz="1800" dirty="0"/>
              <a:t>, </a:t>
            </a:r>
            <a:r>
              <a:rPr lang="ru-RU" sz="1800" dirty="0" err="1"/>
              <a:t>перевищує</a:t>
            </a:r>
            <a:r>
              <a:rPr lang="ru-RU" sz="1800" dirty="0"/>
              <a:t> </a:t>
            </a:r>
            <a:r>
              <a:rPr lang="ru-RU" sz="1800" dirty="0" err="1"/>
              <a:t>фактичну</a:t>
            </a:r>
            <a:r>
              <a:rPr lang="ru-RU" sz="1800" dirty="0"/>
              <a:t> </a:t>
            </a:r>
            <a:r>
              <a:rPr lang="ru-RU" sz="1800" dirty="0" err="1"/>
              <a:t>ціну</a:t>
            </a:r>
            <a:r>
              <a:rPr lang="ru-RU" sz="1800" dirty="0"/>
              <a:t> </a:t>
            </a:r>
            <a:r>
              <a:rPr lang="ru-RU" sz="1800" dirty="0" err="1"/>
              <a:t>постачання</a:t>
            </a:r>
            <a:r>
              <a:rPr lang="ru-RU" sz="1800" dirty="0"/>
              <a:t> таких </a:t>
            </a:r>
            <a:r>
              <a:rPr lang="ru-RU" sz="1800" dirty="0" err="1"/>
              <a:t>товарів</a:t>
            </a:r>
            <a:r>
              <a:rPr lang="ru-RU" sz="1800" dirty="0"/>
              <a:t>/</a:t>
            </a:r>
            <a:r>
              <a:rPr lang="ru-RU" sz="1800" dirty="0" err="1"/>
              <a:t>послуг</a:t>
            </a:r>
            <a:r>
              <a:rPr lang="ru-RU" sz="1800" dirty="0"/>
              <a:t>, </a:t>
            </a:r>
            <a:r>
              <a:rPr lang="ru-RU" sz="1800" dirty="0" err="1"/>
              <a:t>можуть</a:t>
            </a:r>
            <a:r>
              <a:rPr lang="ru-RU" sz="1800" dirty="0"/>
              <a:t> </a:t>
            </a:r>
            <a:r>
              <a:rPr lang="ru-RU" sz="1800" dirty="0" err="1"/>
              <a:t>скласти</a:t>
            </a:r>
            <a:r>
              <a:rPr lang="ru-RU" sz="1800" dirty="0"/>
              <a:t> не </a:t>
            </a:r>
            <a:r>
              <a:rPr lang="ru-RU" sz="1800" dirty="0" err="1"/>
              <a:t>пізніше</a:t>
            </a:r>
            <a:r>
              <a:rPr lang="ru-RU" sz="1800" dirty="0"/>
              <a:t> </a:t>
            </a:r>
            <a:r>
              <a:rPr lang="ru-RU" sz="1800" dirty="0" err="1"/>
              <a:t>останнього</a:t>
            </a:r>
            <a:r>
              <a:rPr lang="ru-RU" sz="1800" dirty="0"/>
              <a:t> дня </a:t>
            </a:r>
            <a:r>
              <a:rPr lang="ru-RU" sz="1800" dirty="0" err="1"/>
              <a:t>місяця</a:t>
            </a:r>
            <a:r>
              <a:rPr lang="ru-RU" sz="1800" dirty="0"/>
              <a:t>, в </a:t>
            </a:r>
            <a:r>
              <a:rPr lang="ru-RU" sz="1800" dirty="0" err="1"/>
              <a:t>якому</a:t>
            </a:r>
            <a:r>
              <a:rPr lang="ru-RU" sz="1800" dirty="0"/>
              <a:t> </a:t>
            </a:r>
            <a:r>
              <a:rPr lang="ru-RU" sz="1800" dirty="0" err="1"/>
              <a:t>здійснено</a:t>
            </a:r>
            <a:r>
              <a:rPr lang="ru-RU" sz="1800" dirty="0"/>
              <a:t> </a:t>
            </a:r>
            <a:r>
              <a:rPr lang="ru-RU" sz="1800" dirty="0" err="1"/>
              <a:t>такі</a:t>
            </a:r>
            <a:r>
              <a:rPr lang="ru-RU" sz="1800" dirty="0"/>
              <a:t> </a:t>
            </a:r>
            <a:r>
              <a:rPr lang="ru-RU" sz="1800" dirty="0" err="1"/>
              <a:t>постачання</a:t>
            </a:r>
            <a:r>
              <a:rPr lang="ru-RU" sz="1800" dirty="0"/>
              <a:t>, </a:t>
            </a:r>
            <a:r>
              <a:rPr lang="ru-RU" sz="1800" dirty="0" err="1"/>
              <a:t>зведену</a:t>
            </a:r>
            <a:r>
              <a:rPr lang="ru-RU" sz="1800" dirty="0"/>
              <a:t> </a:t>
            </a:r>
            <a:r>
              <a:rPr lang="ru-RU" sz="1800" dirty="0" err="1"/>
              <a:t>податкову</a:t>
            </a:r>
            <a:r>
              <a:rPr lang="ru-RU" sz="1800" dirty="0"/>
              <a:t> </a:t>
            </a:r>
            <a:r>
              <a:rPr lang="ru-RU" sz="1800" dirty="0" err="1"/>
              <a:t>накладну</a:t>
            </a:r>
            <a:r>
              <a:rPr lang="ru-RU" sz="1800" dirty="0"/>
              <a:t> з </a:t>
            </a:r>
            <a:r>
              <a:rPr lang="ru-RU" sz="1800" dirty="0" err="1"/>
              <a:t>урахуванням</a:t>
            </a:r>
            <a:r>
              <a:rPr lang="ru-RU" sz="1800" dirty="0"/>
              <a:t> </a:t>
            </a:r>
            <a:r>
              <a:rPr lang="ru-RU" sz="1800" dirty="0" err="1"/>
              <a:t>сум</a:t>
            </a:r>
            <a:r>
              <a:rPr lang="ru-RU" sz="1800" dirty="0"/>
              <a:t> </a:t>
            </a:r>
            <a:r>
              <a:rPr lang="ru-RU" sz="1800" dirty="0" err="1"/>
              <a:t>податку</a:t>
            </a:r>
            <a:r>
              <a:rPr lang="ru-RU" sz="1800" dirty="0"/>
              <a:t>, </a:t>
            </a:r>
            <a:r>
              <a:rPr lang="ru-RU" sz="1800" dirty="0" err="1"/>
              <a:t>розрахованих</a:t>
            </a:r>
            <a:r>
              <a:rPr lang="ru-RU" sz="1800" dirty="0"/>
              <a:t> </a:t>
            </a:r>
            <a:r>
              <a:rPr lang="ru-RU" sz="1800" dirty="0" err="1"/>
              <a:t>виходячи</a:t>
            </a:r>
            <a:r>
              <a:rPr lang="ru-RU" sz="1800" dirty="0"/>
              <a:t> з </a:t>
            </a:r>
            <a:r>
              <a:rPr lang="ru-RU" sz="1800" dirty="0" err="1"/>
              <a:t>перевищення</a:t>
            </a:r>
            <a:r>
              <a:rPr lang="ru-RU" sz="1800" dirty="0"/>
              <a:t> </a:t>
            </a:r>
            <a:r>
              <a:rPr lang="ru-RU" sz="1800" dirty="0" err="1"/>
              <a:t>бази</a:t>
            </a:r>
            <a:r>
              <a:rPr lang="ru-RU" sz="1800" dirty="0"/>
              <a:t> </a:t>
            </a:r>
            <a:r>
              <a:rPr lang="ru-RU" sz="1800" dirty="0" err="1"/>
              <a:t>оподаткування</a:t>
            </a:r>
            <a:r>
              <a:rPr lang="ru-RU" sz="1800" dirty="0"/>
              <a:t> над фактичною </a:t>
            </a:r>
            <a:r>
              <a:rPr lang="ru-RU" sz="1800" dirty="0" err="1"/>
              <a:t>ціною</a:t>
            </a:r>
            <a:r>
              <a:rPr lang="ru-RU" sz="1800" dirty="0"/>
              <a:t>, </a:t>
            </a:r>
            <a:r>
              <a:rPr lang="ru-RU" sz="1800" dirty="0" err="1"/>
              <a:t>визначених</a:t>
            </a:r>
            <a:r>
              <a:rPr lang="ru-RU" sz="1800" dirty="0"/>
              <a:t> </a:t>
            </a:r>
            <a:r>
              <a:rPr lang="ru-RU" sz="1800" dirty="0" err="1"/>
              <a:t>окремо</a:t>
            </a:r>
            <a:r>
              <a:rPr lang="ru-RU" sz="1800" dirty="0"/>
              <a:t> по </a:t>
            </a:r>
            <a:r>
              <a:rPr lang="ru-RU" sz="1800" dirty="0" err="1"/>
              <a:t>кожній</a:t>
            </a:r>
            <a:r>
              <a:rPr lang="ru-RU" sz="1800" dirty="0"/>
              <a:t> </a:t>
            </a:r>
            <a:r>
              <a:rPr lang="ru-RU" sz="1800" dirty="0" err="1"/>
              <a:t>операції</a:t>
            </a:r>
            <a:r>
              <a:rPr lang="ru-RU" sz="1800" dirty="0"/>
              <a:t> з </a:t>
            </a:r>
            <a:r>
              <a:rPr lang="ru-RU" sz="1800" dirty="0" err="1"/>
              <a:t>постачання</a:t>
            </a:r>
            <a:r>
              <a:rPr lang="ru-RU" sz="1800" dirty="0"/>
              <a:t> </a:t>
            </a:r>
            <a:r>
              <a:rPr lang="ru-RU" sz="1800" dirty="0" err="1"/>
              <a:t>товарів</a:t>
            </a:r>
            <a:r>
              <a:rPr lang="ru-RU" sz="1800" dirty="0"/>
              <a:t>/</a:t>
            </a:r>
            <a:r>
              <a:rPr lang="ru-RU" sz="1800" dirty="0" err="1"/>
              <a:t>послуг</a:t>
            </a:r>
            <a:r>
              <a:rPr lang="ru-RU" sz="1800" dirty="0" smtClean="0"/>
              <a:t>.</a:t>
            </a:r>
          </a:p>
          <a:p>
            <a:pPr marL="137160" indent="0">
              <a:buNone/>
            </a:pPr>
            <a:endParaRPr lang="ru-RU" sz="1800" dirty="0" smtClean="0"/>
          </a:p>
          <a:p>
            <a:r>
              <a:rPr lang="ru-RU" sz="1800" dirty="0"/>
              <a:t>У </a:t>
            </a:r>
            <a:r>
              <a:rPr lang="ru-RU" sz="1800" dirty="0" err="1"/>
              <a:t>податковій</a:t>
            </a:r>
            <a:r>
              <a:rPr lang="ru-RU" sz="1800" dirty="0"/>
              <a:t> </a:t>
            </a:r>
            <a:r>
              <a:rPr lang="ru-RU" sz="1800" dirty="0" err="1"/>
              <a:t>накладній</a:t>
            </a:r>
            <a:r>
              <a:rPr lang="ru-RU" sz="1800" dirty="0"/>
              <a:t> (в тому </a:t>
            </a:r>
            <a:r>
              <a:rPr lang="ru-RU" sz="1800" dirty="0" err="1"/>
              <a:t>числі</a:t>
            </a:r>
            <a:r>
              <a:rPr lang="ru-RU" sz="1800" dirty="0"/>
              <a:t> </a:t>
            </a:r>
            <a:r>
              <a:rPr lang="ru-RU" sz="1800" dirty="0" err="1"/>
              <a:t>зведеній</a:t>
            </a:r>
            <a:r>
              <a:rPr lang="ru-RU" sz="1800" dirty="0"/>
              <a:t>), яка </a:t>
            </a:r>
            <a:r>
              <a:rPr lang="ru-RU" sz="1800" dirty="0" err="1"/>
              <a:t>складена</a:t>
            </a:r>
            <a:r>
              <a:rPr lang="ru-RU" sz="1800" dirty="0"/>
              <a:t> на суму такого </a:t>
            </a:r>
            <a:r>
              <a:rPr lang="ru-RU" sz="1800" dirty="0" err="1"/>
              <a:t>перевищення</a:t>
            </a:r>
            <a:r>
              <a:rPr lang="ru-RU" sz="1800" dirty="0"/>
              <a:t>, </a:t>
            </a:r>
            <a:r>
              <a:rPr lang="ru-RU" sz="1800" dirty="0" err="1"/>
              <a:t>робиться</a:t>
            </a:r>
            <a:r>
              <a:rPr lang="ru-RU" sz="1800" dirty="0"/>
              <a:t> </a:t>
            </a:r>
            <a:r>
              <a:rPr lang="ru-RU" sz="1800" dirty="0" err="1"/>
              <a:t>позначка</a:t>
            </a:r>
            <a:r>
              <a:rPr lang="ru-RU" sz="1800" dirty="0"/>
              <a:t> </a:t>
            </a:r>
            <a:r>
              <a:rPr lang="ru-RU" sz="1800" dirty="0" err="1"/>
              <a:t>відповідно</a:t>
            </a:r>
            <a:r>
              <a:rPr lang="ru-RU" sz="1800" dirty="0"/>
              <a:t> до </a:t>
            </a:r>
            <a:r>
              <a:rPr lang="ru-RU" sz="1800" dirty="0">
                <a:hlinkClick r:id="rId4"/>
              </a:rPr>
              <a:t>п. 8 Порядку №1307</a:t>
            </a:r>
            <a:r>
              <a:rPr lang="ru-RU" sz="1800" dirty="0"/>
              <a:t> (15 – </a:t>
            </a:r>
            <a:r>
              <a:rPr lang="ru-RU" sz="1800" dirty="0" err="1"/>
              <a:t>Складена</a:t>
            </a:r>
            <a:r>
              <a:rPr lang="ru-RU" sz="1800" dirty="0"/>
              <a:t> на суму </a:t>
            </a:r>
            <a:r>
              <a:rPr lang="ru-RU" sz="1800" dirty="0" err="1"/>
              <a:t>перевищення</a:t>
            </a:r>
            <a:r>
              <a:rPr lang="ru-RU" sz="1800" dirty="0"/>
              <a:t> </a:t>
            </a:r>
            <a:r>
              <a:rPr lang="ru-RU" sz="1800" dirty="0" err="1"/>
              <a:t>бази</a:t>
            </a:r>
            <a:r>
              <a:rPr lang="ru-RU" sz="1800" dirty="0"/>
              <a:t> </a:t>
            </a:r>
            <a:r>
              <a:rPr lang="ru-RU" sz="1800" dirty="0" err="1"/>
              <a:t>оподаткування</a:t>
            </a:r>
            <a:r>
              <a:rPr lang="ru-RU" sz="1800" dirty="0"/>
              <a:t>, </a:t>
            </a:r>
            <a:r>
              <a:rPr lang="ru-RU" sz="1800" dirty="0" err="1"/>
              <a:t>визначеної</a:t>
            </a:r>
            <a:r>
              <a:rPr lang="ru-RU" sz="1800" dirty="0"/>
              <a:t> </a:t>
            </a:r>
            <a:r>
              <a:rPr lang="ru-RU" sz="1800" dirty="0" err="1"/>
              <a:t>відповідно</a:t>
            </a:r>
            <a:r>
              <a:rPr lang="ru-RU" sz="1800" dirty="0"/>
              <a:t> до ст. 188 і 189 ПКУ, над фактичною </a:t>
            </a:r>
            <a:r>
              <a:rPr lang="ru-RU" sz="1800" dirty="0" err="1"/>
              <a:t>ціною</a:t>
            </a:r>
            <a:r>
              <a:rPr lang="ru-RU" sz="1800" dirty="0"/>
              <a:t> </a:t>
            </a:r>
            <a:r>
              <a:rPr lang="ru-RU" sz="1800" dirty="0" err="1"/>
              <a:t>постачання</a:t>
            </a:r>
            <a:r>
              <a:rPr lang="ru-RU" sz="1800" dirty="0"/>
              <a:t>). </a:t>
            </a:r>
            <a:r>
              <a:rPr lang="ru-RU" sz="1800" dirty="0" err="1"/>
              <a:t>Така</a:t>
            </a:r>
            <a:r>
              <a:rPr lang="ru-RU" sz="1800" dirty="0"/>
              <a:t> </a:t>
            </a:r>
            <a:r>
              <a:rPr lang="ru-RU" sz="1800" dirty="0" err="1"/>
              <a:t>податкова</a:t>
            </a:r>
            <a:r>
              <a:rPr lang="ru-RU" sz="1800" dirty="0"/>
              <a:t> накладна </a:t>
            </a:r>
            <a:r>
              <a:rPr lang="ru-RU" sz="1800" dirty="0" err="1"/>
              <a:t>отримувачу</a:t>
            </a:r>
            <a:r>
              <a:rPr lang="ru-RU" sz="1800" dirty="0"/>
              <a:t> (</a:t>
            </a:r>
            <a:r>
              <a:rPr lang="ru-RU" sz="1800" dirty="0" err="1"/>
              <a:t>покупцю</a:t>
            </a:r>
            <a:r>
              <a:rPr lang="ru-RU" sz="1800" dirty="0"/>
              <a:t>) не </a:t>
            </a:r>
            <a:r>
              <a:rPr lang="ru-RU" sz="1800" dirty="0" err="1"/>
              <a:t>надається</a:t>
            </a:r>
            <a:r>
              <a:rPr lang="ru-RU" sz="1800" dirty="0"/>
              <a:t>. При </a:t>
            </a:r>
            <a:r>
              <a:rPr lang="ru-RU" sz="1800" dirty="0" err="1"/>
              <a:t>цьому</a:t>
            </a:r>
            <a:r>
              <a:rPr lang="ru-RU" sz="1800" dirty="0"/>
              <a:t> у рядках </a:t>
            </a:r>
            <a:r>
              <a:rPr lang="ru-RU" sz="1800" dirty="0" err="1"/>
              <a:t>такої</a:t>
            </a:r>
            <a:r>
              <a:rPr lang="ru-RU" sz="1800" dirty="0"/>
              <a:t> </a:t>
            </a:r>
            <a:r>
              <a:rPr lang="ru-RU" sz="1800" dirty="0" err="1"/>
              <a:t>податкової</a:t>
            </a:r>
            <a:r>
              <a:rPr lang="ru-RU" sz="1800" dirty="0"/>
              <a:t> </a:t>
            </a:r>
            <a:r>
              <a:rPr lang="ru-RU" sz="1800" dirty="0" err="1"/>
              <a:t>накладної</a:t>
            </a:r>
            <a:r>
              <a:rPr lang="ru-RU" sz="1800" dirty="0"/>
              <a:t>, </a:t>
            </a:r>
            <a:r>
              <a:rPr lang="ru-RU" sz="1800" dirty="0" err="1"/>
              <a:t>відведених</a:t>
            </a:r>
            <a:r>
              <a:rPr lang="ru-RU" sz="1800" dirty="0"/>
              <a:t> для </a:t>
            </a:r>
            <a:r>
              <a:rPr lang="ru-RU" sz="1800" dirty="0" err="1"/>
              <a:t>зазначення</a:t>
            </a:r>
            <a:r>
              <a:rPr lang="ru-RU" sz="1800" dirty="0"/>
              <a:t> </a:t>
            </a:r>
            <a:r>
              <a:rPr lang="ru-RU" sz="1800" dirty="0" err="1"/>
              <a:t>даних</a:t>
            </a:r>
            <a:r>
              <a:rPr lang="ru-RU" sz="1800" dirty="0"/>
              <a:t> </a:t>
            </a:r>
            <a:r>
              <a:rPr lang="ru-RU" sz="1800" dirty="0" err="1"/>
              <a:t>покупця</a:t>
            </a:r>
            <a:r>
              <a:rPr lang="ru-RU" sz="1800" dirty="0"/>
              <a:t>, </a:t>
            </a:r>
            <a:r>
              <a:rPr lang="ru-RU" sz="1800" dirty="0" err="1"/>
              <a:t>постачальник</a:t>
            </a:r>
            <a:r>
              <a:rPr lang="ru-RU" sz="1800" dirty="0"/>
              <a:t> (</a:t>
            </a:r>
            <a:r>
              <a:rPr lang="ru-RU" sz="1800" dirty="0" err="1"/>
              <a:t>продавець</a:t>
            </a:r>
            <a:r>
              <a:rPr lang="ru-RU" sz="1800" dirty="0"/>
              <a:t>) </a:t>
            </a:r>
            <a:r>
              <a:rPr lang="ru-RU" sz="1800" dirty="0" err="1"/>
              <a:t>зазначає</a:t>
            </a:r>
            <a:r>
              <a:rPr lang="ru-RU" sz="1800" dirty="0"/>
              <a:t> </a:t>
            </a:r>
            <a:r>
              <a:rPr lang="ru-RU" sz="1800" dirty="0" err="1"/>
              <a:t>власні</a:t>
            </a:r>
            <a:r>
              <a:rPr lang="ru-RU" sz="1800" dirty="0"/>
              <a:t> </a:t>
            </a:r>
            <a:r>
              <a:rPr lang="ru-RU" sz="1800" dirty="0" err="1"/>
              <a:t>дані</a:t>
            </a:r>
            <a:r>
              <a:rPr lang="ru-RU" sz="1800" dirty="0"/>
              <a:t>.</a:t>
            </a:r>
          </a:p>
          <a:p>
            <a:r>
              <a:rPr lang="ru-RU" sz="1800" dirty="0"/>
              <a:t>В </a:t>
            </a:r>
            <a:r>
              <a:rPr lang="ru-RU" sz="1800" dirty="0" err="1"/>
              <a:t>податковій</a:t>
            </a:r>
            <a:r>
              <a:rPr lang="ru-RU" sz="1800" dirty="0"/>
              <a:t> </a:t>
            </a:r>
            <a:r>
              <a:rPr lang="ru-RU" sz="1800" dirty="0" err="1"/>
              <a:t>накладній</a:t>
            </a:r>
            <a:r>
              <a:rPr lang="ru-RU" sz="1800" dirty="0"/>
              <a:t>/</a:t>
            </a:r>
            <a:r>
              <a:rPr lang="ru-RU" sz="1800" dirty="0" err="1"/>
              <a:t>розрахунку</a:t>
            </a:r>
            <a:r>
              <a:rPr lang="ru-RU" sz="1800" dirty="0"/>
              <a:t> </a:t>
            </a:r>
            <a:r>
              <a:rPr lang="ru-RU" sz="1800" dirty="0" err="1"/>
              <a:t>коригуванні</a:t>
            </a:r>
            <a:r>
              <a:rPr lang="ru-RU" sz="1800" dirty="0"/>
              <a:t>, </a:t>
            </a:r>
            <a:r>
              <a:rPr lang="ru-RU" sz="1800" dirty="0" err="1"/>
              <a:t>які</a:t>
            </a:r>
            <a:r>
              <a:rPr lang="ru-RU" sz="1800" dirty="0"/>
              <a:t> </a:t>
            </a:r>
            <a:r>
              <a:rPr lang="ru-RU" sz="1800" dirty="0" err="1"/>
              <a:t>складені</a:t>
            </a:r>
            <a:r>
              <a:rPr lang="ru-RU" sz="1800" dirty="0"/>
              <a:t> на суму </a:t>
            </a:r>
            <a:r>
              <a:rPr lang="ru-RU" sz="1800" dirty="0" err="1"/>
              <a:t>перевищення</a:t>
            </a:r>
            <a:r>
              <a:rPr lang="ru-RU" sz="1800" dirty="0"/>
              <a:t>, у </a:t>
            </a:r>
            <a:r>
              <a:rPr lang="ru-RU" sz="1800" dirty="0" err="1"/>
              <a:t>графі</a:t>
            </a:r>
            <a:r>
              <a:rPr lang="ru-RU" sz="1800" dirty="0"/>
              <a:t> «</a:t>
            </a:r>
            <a:r>
              <a:rPr lang="ru-RU" sz="1800" dirty="0" err="1"/>
              <a:t>Зведена</a:t>
            </a:r>
            <a:r>
              <a:rPr lang="ru-RU" sz="1800" dirty="0"/>
              <a:t> </a:t>
            </a:r>
            <a:r>
              <a:rPr lang="ru-RU" sz="1800" dirty="0" err="1"/>
              <a:t>податкова</a:t>
            </a:r>
            <a:r>
              <a:rPr lang="ru-RU" sz="1800" dirty="0"/>
              <a:t> накладна» </a:t>
            </a:r>
            <a:r>
              <a:rPr lang="ru-RU" sz="1800" dirty="0" err="1"/>
              <a:t>замість</a:t>
            </a:r>
            <a:r>
              <a:rPr lang="ru-RU" sz="1800" dirty="0"/>
              <a:t> </a:t>
            </a:r>
            <a:r>
              <a:rPr lang="ru-RU" sz="1800" dirty="0" err="1"/>
              <a:t>позначки</a:t>
            </a:r>
            <a:r>
              <a:rPr lang="ru-RU" sz="1800" dirty="0"/>
              <a:t> «Х» </a:t>
            </a:r>
            <a:r>
              <a:rPr lang="ru-RU" sz="1800" dirty="0" err="1"/>
              <a:t>зазначається</a:t>
            </a:r>
            <a:r>
              <a:rPr lang="ru-RU" sz="1800" dirty="0"/>
              <a:t> код </a:t>
            </a:r>
            <a:r>
              <a:rPr lang="ru-RU" sz="1800" dirty="0" err="1"/>
              <a:t>ознаки</a:t>
            </a:r>
            <a:r>
              <a:rPr lang="ru-RU" sz="1800" dirty="0"/>
              <a:t> 3.</a:t>
            </a:r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0250464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помилки</a:t>
            </a:r>
            <a:r>
              <a:rPr lang="ru-RU" dirty="0"/>
              <a:t> в </a:t>
            </a:r>
            <a:r>
              <a:rPr lang="ru-RU" dirty="0" err="1"/>
              <a:t>заголовній</a:t>
            </a:r>
            <a:r>
              <a:rPr lang="ru-RU" dirty="0"/>
              <a:t> </a:t>
            </a:r>
            <a:r>
              <a:rPr lang="ru-RU" dirty="0" err="1" smtClean="0"/>
              <a:t>частині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28632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/>
              <a:t>Реєстрація</a:t>
            </a:r>
            <a:r>
              <a:rPr lang="ru-RU" dirty="0"/>
              <a:t> </a:t>
            </a:r>
            <a:r>
              <a:rPr lang="ru-RU" dirty="0" err="1"/>
              <a:t>мінусових</a:t>
            </a:r>
            <a:r>
              <a:rPr lang="ru-RU" dirty="0"/>
              <a:t> РК (з кодом 103)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призвести</a:t>
            </a:r>
            <a:r>
              <a:rPr lang="ru-RU" dirty="0"/>
              <a:t> до </a:t>
            </a:r>
            <a:r>
              <a:rPr lang="ru-RU" dirty="0" err="1"/>
              <a:t>появи</a:t>
            </a:r>
            <a:r>
              <a:rPr lang="ru-RU" dirty="0"/>
              <a:t> так </a:t>
            </a:r>
            <a:r>
              <a:rPr lang="ru-RU" dirty="0" err="1"/>
              <a:t>званої</a:t>
            </a:r>
            <a:r>
              <a:rPr lang="ru-RU" dirty="0"/>
              <a:t> </a:t>
            </a:r>
            <a:r>
              <a:rPr lang="ru-RU" dirty="0" err="1"/>
              <a:t>суми</a:t>
            </a:r>
            <a:r>
              <a:rPr lang="ru-RU" dirty="0"/>
              <a:t> </a:t>
            </a:r>
            <a:r>
              <a:rPr lang="ru-RU" dirty="0" err="1"/>
              <a:t>перевищення</a:t>
            </a:r>
            <a:r>
              <a:rPr lang="ru-RU" dirty="0"/>
              <a:t> (</a:t>
            </a:r>
            <a:r>
              <a:rPr lang="ru-RU" dirty="0" err="1"/>
              <a:t>складової</a:t>
            </a:r>
            <a:r>
              <a:rPr lang="ru-RU" dirty="0"/>
              <a:t> </a:t>
            </a:r>
            <a:r>
              <a:rPr lang="ru-RU" dirty="0" err="1"/>
              <a:t>формули</a:t>
            </a:r>
            <a:r>
              <a:rPr lang="ru-RU" dirty="0"/>
              <a:t> </a:t>
            </a:r>
            <a:r>
              <a:rPr lang="ru-RU" dirty="0" err="1"/>
              <a:t>розрахунку</a:t>
            </a:r>
            <a:r>
              <a:rPr lang="ru-RU" dirty="0"/>
              <a:t> </a:t>
            </a:r>
            <a:r>
              <a:rPr lang="ru-RU" dirty="0" err="1"/>
              <a:t>реєстраційного</a:t>
            </a:r>
            <a:r>
              <a:rPr lang="ru-RU" dirty="0"/>
              <a:t> </a:t>
            </a:r>
            <a:r>
              <a:rPr lang="ru-RU" dirty="0" err="1"/>
              <a:t>ліміту</a:t>
            </a:r>
            <a:r>
              <a:rPr lang="ru-RU" dirty="0"/>
              <a:t>) і </a:t>
            </a:r>
            <a:r>
              <a:rPr lang="ru-RU" dirty="0" err="1"/>
              <a:t>відповідно</a:t>
            </a:r>
            <a:r>
              <a:rPr lang="ru-RU" dirty="0"/>
              <a:t>, до </a:t>
            </a:r>
            <a:r>
              <a:rPr lang="ru-RU" dirty="0" err="1"/>
              <a:t>зменшення</a:t>
            </a:r>
            <a:r>
              <a:rPr lang="ru-RU" dirty="0"/>
              <a:t> </a:t>
            </a:r>
            <a:r>
              <a:rPr lang="ru-RU" dirty="0" err="1"/>
              <a:t>розміру</a:t>
            </a:r>
            <a:r>
              <a:rPr lang="ru-RU" dirty="0"/>
              <a:t> </a:t>
            </a:r>
            <a:r>
              <a:rPr lang="ru-RU" dirty="0" err="1"/>
              <a:t>реєстраційного</a:t>
            </a:r>
            <a:r>
              <a:rPr lang="ru-RU" dirty="0"/>
              <a:t> </a:t>
            </a:r>
            <a:r>
              <a:rPr lang="ru-RU" dirty="0" err="1"/>
              <a:t>ліміту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РК </a:t>
            </a:r>
            <a:r>
              <a:rPr lang="ru-RU" dirty="0" err="1"/>
              <a:t>складено</a:t>
            </a:r>
            <a:r>
              <a:rPr lang="ru-RU" dirty="0"/>
              <a:t> в тому ж </a:t>
            </a:r>
            <a:r>
              <a:rPr lang="ru-RU" dirty="0" err="1"/>
              <a:t>місяці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і ПН, і </a:t>
            </a:r>
            <a:r>
              <a:rPr lang="ru-RU" dirty="0" err="1"/>
              <a:t>зареєстровано</a:t>
            </a:r>
            <a:r>
              <a:rPr lang="ru-RU" dirty="0"/>
              <a:t> </a:t>
            </a:r>
            <a:r>
              <a:rPr lang="ru-RU" dirty="0" err="1"/>
              <a:t>своєчасно</a:t>
            </a:r>
            <a:r>
              <a:rPr lang="ru-RU" dirty="0"/>
              <a:t>, то </a:t>
            </a:r>
            <a:r>
              <a:rPr lang="ru-RU" dirty="0" err="1"/>
              <a:t>реєстраційний</a:t>
            </a:r>
            <a:r>
              <a:rPr lang="ru-RU" dirty="0"/>
              <a:t> </a:t>
            </a:r>
            <a:r>
              <a:rPr lang="ru-RU" dirty="0" err="1"/>
              <a:t>ліміт</a:t>
            </a:r>
            <a:r>
              <a:rPr lang="ru-RU" dirty="0"/>
              <a:t> не </a:t>
            </a:r>
            <a:r>
              <a:rPr lang="ru-RU" dirty="0" err="1"/>
              <a:t>постраждає</a:t>
            </a:r>
            <a:r>
              <a:rPr lang="ru-RU" dirty="0" smtClean="0"/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r>
              <a:rPr lang="ru-RU" dirty="0" err="1"/>
              <a:t>Якщо</a:t>
            </a:r>
            <a:r>
              <a:rPr lang="ru-RU" dirty="0"/>
              <a:t> ж РК </a:t>
            </a:r>
            <a:r>
              <a:rPr lang="ru-RU" dirty="0" err="1"/>
              <a:t>складається</a:t>
            </a:r>
            <a:r>
              <a:rPr lang="ru-RU" dirty="0"/>
              <a:t> у </a:t>
            </a:r>
            <a:r>
              <a:rPr lang="ru-RU" dirty="0" err="1"/>
              <a:t>наступних</a:t>
            </a:r>
            <a:r>
              <a:rPr lang="ru-RU" dirty="0"/>
              <a:t> </a:t>
            </a:r>
            <a:r>
              <a:rPr lang="ru-RU" dirty="0" err="1"/>
              <a:t>періодах</a:t>
            </a:r>
            <a:r>
              <a:rPr lang="ru-RU" dirty="0"/>
              <a:t>, то </a:t>
            </a:r>
            <a:r>
              <a:rPr lang="ru-RU" dirty="0" err="1"/>
              <a:t>виникає</a:t>
            </a:r>
            <a:r>
              <a:rPr lang="ru-RU" dirty="0"/>
              <a:t> сума </a:t>
            </a:r>
            <a:r>
              <a:rPr lang="ru-RU" dirty="0" err="1"/>
              <a:t>перевищення</a:t>
            </a:r>
            <a:r>
              <a:rPr lang="ru-RU" dirty="0"/>
              <a:t>, яка </a:t>
            </a:r>
            <a:r>
              <a:rPr lang="ru-RU" dirty="0" err="1"/>
              <a:t>зменшує</a:t>
            </a:r>
            <a:r>
              <a:rPr lang="ru-RU" dirty="0"/>
              <a:t> </a:t>
            </a:r>
            <a:r>
              <a:rPr lang="ru-RU" dirty="0" err="1"/>
              <a:t>реєстраційний</a:t>
            </a:r>
            <a:r>
              <a:rPr lang="ru-RU" dirty="0"/>
              <a:t> </a:t>
            </a:r>
            <a:r>
              <a:rPr lang="ru-RU" dirty="0" err="1"/>
              <a:t>ліміт</a:t>
            </a:r>
            <a:r>
              <a:rPr lang="ru-RU" dirty="0"/>
              <a:t>. </a:t>
            </a:r>
            <a:r>
              <a:rPr lang="ru-RU" dirty="0" err="1"/>
              <a:t>Ліміт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відновити</a:t>
            </a:r>
            <a:r>
              <a:rPr lang="ru-RU" dirty="0"/>
              <a:t> – але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якщо</a:t>
            </a:r>
            <a:r>
              <a:rPr lang="ru-RU" dirty="0"/>
              <a:t> не </a:t>
            </a:r>
            <a:r>
              <a:rPr lang="ru-RU" dirty="0" err="1"/>
              <a:t>виправляються</a:t>
            </a:r>
            <a:r>
              <a:rPr lang="ru-RU" dirty="0"/>
              <a:t> </a:t>
            </a:r>
            <a:r>
              <a:rPr lang="ru-RU" dirty="0" err="1"/>
              <a:t>показники</a:t>
            </a:r>
            <a:r>
              <a:rPr lang="ru-RU" dirty="0"/>
              <a:t> </a:t>
            </a:r>
            <a:r>
              <a:rPr lang="ru-RU" dirty="0" err="1"/>
              <a:t>табличної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 (</a:t>
            </a:r>
            <a:r>
              <a:rPr lang="ru-RU" dirty="0" err="1"/>
              <a:t>наприклад</a:t>
            </a:r>
            <a:r>
              <a:rPr lang="ru-RU" dirty="0"/>
              <a:t>, при </a:t>
            </a:r>
            <a:r>
              <a:rPr lang="ru-RU" dirty="0" err="1"/>
              <a:t>виправленні</a:t>
            </a:r>
            <a:r>
              <a:rPr lang="ru-RU" dirty="0"/>
              <a:t> </a:t>
            </a:r>
            <a:r>
              <a:rPr lang="ru-RU" dirty="0" err="1"/>
              <a:t>дати</a:t>
            </a:r>
            <a:r>
              <a:rPr lang="ru-RU" dirty="0"/>
              <a:t> ПН, ІПН </a:t>
            </a:r>
            <a:r>
              <a:rPr lang="ru-RU" dirty="0" err="1"/>
              <a:t>покупця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). Для </a:t>
            </a:r>
            <a:r>
              <a:rPr lang="ru-RU" dirty="0" err="1"/>
              <a:t>цього</a:t>
            </a:r>
            <a:r>
              <a:rPr lang="ru-RU" dirty="0"/>
              <a:t> треба </a:t>
            </a:r>
            <a:r>
              <a:rPr lang="ru-RU" dirty="0" err="1"/>
              <a:t>спочатку</a:t>
            </a:r>
            <a:r>
              <a:rPr lang="ru-RU" dirty="0"/>
              <a:t> </a:t>
            </a:r>
            <a:r>
              <a:rPr lang="ru-RU" dirty="0" err="1"/>
              <a:t>зареєструвати</a:t>
            </a:r>
            <a:r>
              <a:rPr lang="ru-RU" dirty="0"/>
              <a:t> </a:t>
            </a:r>
            <a:r>
              <a:rPr lang="ru-RU" dirty="0" err="1"/>
              <a:t>правильну</a:t>
            </a:r>
            <a:r>
              <a:rPr lang="ru-RU" dirty="0"/>
              <a:t> ПН, а </a:t>
            </a:r>
            <a:r>
              <a:rPr lang="ru-RU" dirty="0" err="1"/>
              <a:t>потім</a:t>
            </a:r>
            <a:r>
              <a:rPr lang="ru-RU" dirty="0"/>
              <a:t> – РК з кодом </a:t>
            </a:r>
            <a:r>
              <a:rPr lang="ru-RU" dirty="0" err="1"/>
              <a:t>коригування</a:t>
            </a:r>
            <a:r>
              <a:rPr lang="ru-RU" dirty="0"/>
              <a:t> 301 і типом причини 20 (при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вважається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неправильна ПН </a:t>
            </a:r>
            <a:r>
              <a:rPr lang="ru-RU" dirty="0" err="1"/>
              <a:t>складена</a:t>
            </a:r>
            <a:r>
              <a:rPr lang="ru-RU" dirty="0"/>
              <a:t> </a:t>
            </a:r>
            <a:r>
              <a:rPr lang="ru-RU" dirty="0" err="1"/>
              <a:t>помилково</a:t>
            </a:r>
            <a:r>
              <a:rPr lang="ru-RU" dirty="0"/>
              <a:t> – див. </a:t>
            </a:r>
            <a:r>
              <a:rPr lang="ru-RU" dirty="0" err="1"/>
              <a:t>розділ</a:t>
            </a:r>
            <a:r>
              <a:rPr lang="ru-RU" dirty="0"/>
              <a:t> «</a:t>
            </a:r>
            <a:r>
              <a:rPr lang="ru-RU" dirty="0" err="1"/>
              <a:t>Зайві</a:t>
            </a:r>
            <a:r>
              <a:rPr lang="ru-RU" dirty="0"/>
              <a:t> ПН»)</a:t>
            </a:r>
          </a:p>
          <a:p>
            <a:pPr marL="13716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78896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err="1"/>
              <a:t>Помилки</a:t>
            </a:r>
            <a:r>
              <a:rPr lang="ru-RU" sz="3600" dirty="0"/>
              <a:t> в ПН в </a:t>
            </a:r>
            <a:r>
              <a:rPr lang="ru-RU" sz="3600" dirty="0" err="1"/>
              <a:t>сумі</a:t>
            </a:r>
            <a:r>
              <a:rPr lang="ru-RU" sz="3600" dirty="0"/>
              <a:t> </a:t>
            </a:r>
            <a:r>
              <a:rPr lang="ru-RU" sz="3600" dirty="0" smtClean="0"/>
              <a:t>ПДВ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91264" cy="5328632"/>
          </a:xfrm>
        </p:spPr>
        <p:txBody>
          <a:bodyPr>
            <a:normAutofit fontScale="55000" lnSpcReduction="20000"/>
          </a:bodyPr>
          <a:lstStyle/>
          <a:p>
            <a:r>
              <a:rPr lang="ru-RU" sz="3300" b="1" dirty="0"/>
              <a:t>1. </a:t>
            </a:r>
            <a:r>
              <a:rPr lang="ru-RU" sz="3300" b="1" dirty="0" err="1"/>
              <a:t>Помилкова</a:t>
            </a:r>
            <a:r>
              <a:rPr lang="ru-RU" sz="3300" b="1" dirty="0"/>
              <a:t> </a:t>
            </a:r>
            <a:r>
              <a:rPr lang="ru-RU" sz="3300" b="1" dirty="0" err="1"/>
              <a:t>ціна</a:t>
            </a:r>
            <a:r>
              <a:rPr lang="ru-RU" sz="3300" b="1" dirty="0"/>
              <a:t> </a:t>
            </a:r>
            <a:r>
              <a:rPr lang="ru-RU" sz="3300" b="1" dirty="0" err="1"/>
              <a:t>або</a:t>
            </a:r>
            <a:r>
              <a:rPr lang="ru-RU" sz="3300" b="1" dirty="0"/>
              <a:t> </a:t>
            </a:r>
            <a:r>
              <a:rPr lang="ru-RU" sz="3300" b="1" dirty="0" err="1"/>
              <a:t>кількість</a:t>
            </a:r>
            <a:r>
              <a:rPr lang="ru-RU" sz="3300" b="1" dirty="0"/>
              <a:t>.</a:t>
            </a:r>
            <a:endParaRPr lang="ru-RU" sz="3300" dirty="0"/>
          </a:p>
          <a:p>
            <a:pPr marL="137160" indent="0">
              <a:buNone/>
            </a:pPr>
            <a:r>
              <a:rPr lang="ru-RU" sz="3300" dirty="0"/>
              <a:t/>
            </a:r>
            <a:br>
              <a:rPr lang="ru-RU" sz="3300" dirty="0"/>
            </a:br>
            <a:endParaRPr lang="ru-RU" sz="3300" dirty="0"/>
          </a:p>
          <a:p>
            <a:r>
              <a:rPr lang="ru-RU" sz="3300" dirty="0"/>
              <a:t>ПН </a:t>
            </a:r>
            <a:r>
              <a:rPr lang="ru-RU" sz="3300" dirty="0" err="1"/>
              <a:t>має</a:t>
            </a:r>
            <a:r>
              <a:rPr lang="ru-RU" sz="3300" dirty="0"/>
              <a:t> </a:t>
            </a:r>
            <a:r>
              <a:rPr lang="ru-RU" sz="3300" dirty="0" err="1"/>
              <a:t>відповідати</a:t>
            </a:r>
            <a:r>
              <a:rPr lang="ru-RU" sz="3300" dirty="0"/>
              <a:t> </a:t>
            </a:r>
            <a:r>
              <a:rPr lang="ru-RU" sz="3300" dirty="0" err="1"/>
              <a:t>первинному</a:t>
            </a:r>
            <a:r>
              <a:rPr lang="ru-RU" sz="3300" dirty="0"/>
              <a:t> документу – </a:t>
            </a:r>
            <a:r>
              <a:rPr lang="ru-RU" sz="3300" dirty="0" err="1"/>
              <a:t>накладній</a:t>
            </a:r>
            <a:r>
              <a:rPr lang="ru-RU" sz="3300" dirty="0"/>
              <a:t>, акту </a:t>
            </a:r>
            <a:r>
              <a:rPr lang="ru-RU" sz="3300" dirty="0" err="1"/>
              <a:t>тощо</a:t>
            </a:r>
            <a:r>
              <a:rPr lang="ru-RU" sz="3300" dirty="0"/>
              <a:t>. </a:t>
            </a:r>
            <a:r>
              <a:rPr lang="ru-RU" sz="3300" dirty="0" err="1"/>
              <a:t>Отже</a:t>
            </a:r>
            <a:r>
              <a:rPr lang="ru-RU" sz="3300" dirty="0"/>
              <a:t>, </a:t>
            </a:r>
            <a:r>
              <a:rPr lang="ru-RU" sz="3300" dirty="0" err="1"/>
              <a:t>якщо</a:t>
            </a:r>
            <a:r>
              <a:rPr lang="ru-RU" sz="3300" dirty="0"/>
              <a:t> </a:t>
            </a:r>
            <a:r>
              <a:rPr lang="ru-RU" sz="3300" dirty="0" err="1"/>
              <a:t>такої</a:t>
            </a:r>
            <a:r>
              <a:rPr lang="ru-RU" sz="3300" dirty="0"/>
              <a:t> </a:t>
            </a:r>
            <a:r>
              <a:rPr lang="ru-RU" sz="3300" dirty="0" err="1"/>
              <a:t>відповідності</a:t>
            </a:r>
            <a:r>
              <a:rPr lang="ru-RU" sz="3300" dirty="0"/>
              <a:t> </a:t>
            </a:r>
            <a:r>
              <a:rPr lang="ru-RU" sz="3300" dirty="0" err="1"/>
              <a:t>немає</a:t>
            </a:r>
            <a:r>
              <a:rPr lang="ru-RU" sz="3300" dirty="0"/>
              <a:t>, </a:t>
            </a:r>
            <a:r>
              <a:rPr lang="ru-RU" sz="3300" dirty="0" err="1"/>
              <a:t>або</a:t>
            </a:r>
            <a:r>
              <a:rPr lang="ru-RU" sz="3300" dirty="0"/>
              <a:t> </a:t>
            </a:r>
            <a:r>
              <a:rPr lang="ru-RU" sz="3300" dirty="0" err="1"/>
              <a:t>якщо</a:t>
            </a:r>
            <a:r>
              <a:rPr lang="ru-RU" sz="3300" dirty="0"/>
              <a:t> </a:t>
            </a:r>
            <a:r>
              <a:rPr lang="ru-RU" sz="3300" dirty="0" err="1"/>
              <a:t>первинний</a:t>
            </a:r>
            <a:r>
              <a:rPr lang="ru-RU" sz="3300" dirty="0"/>
              <a:t> документ </a:t>
            </a:r>
            <a:r>
              <a:rPr lang="ru-RU" sz="3300" dirty="0" err="1"/>
              <a:t>теж</a:t>
            </a:r>
            <a:r>
              <a:rPr lang="ru-RU" sz="3300" dirty="0"/>
              <a:t> </a:t>
            </a:r>
            <a:r>
              <a:rPr lang="ru-RU" sz="3300" dirty="0" err="1"/>
              <a:t>складено</a:t>
            </a:r>
            <a:r>
              <a:rPr lang="ru-RU" sz="3300" dirty="0"/>
              <a:t> неправильно і </a:t>
            </a:r>
            <a:r>
              <a:rPr lang="ru-RU" sz="3300" dirty="0" err="1"/>
              <a:t>він</a:t>
            </a:r>
            <a:r>
              <a:rPr lang="ru-RU" sz="3300" dirty="0"/>
              <a:t> </a:t>
            </a:r>
            <a:r>
              <a:rPr lang="ru-RU" sz="3300" dirty="0" err="1"/>
              <a:t>виправляється</a:t>
            </a:r>
            <a:r>
              <a:rPr lang="ru-RU" sz="3300" dirty="0"/>
              <a:t>, </a:t>
            </a:r>
            <a:r>
              <a:rPr lang="ru-RU" sz="3300" dirty="0" err="1"/>
              <a:t>необхідно</a:t>
            </a:r>
            <a:r>
              <a:rPr lang="ru-RU" sz="3300" dirty="0"/>
              <a:t> </a:t>
            </a:r>
            <a:r>
              <a:rPr lang="ru-RU" sz="3300" dirty="0" err="1"/>
              <a:t>обнулити</a:t>
            </a:r>
            <a:r>
              <a:rPr lang="ru-RU" sz="3300" dirty="0"/>
              <a:t> </a:t>
            </a:r>
            <a:r>
              <a:rPr lang="ru-RU" sz="3300" dirty="0" err="1"/>
              <a:t>неправильну</a:t>
            </a:r>
            <a:r>
              <a:rPr lang="ru-RU" sz="3300" dirty="0"/>
              <a:t> ПН (РК з кодом </a:t>
            </a:r>
            <a:r>
              <a:rPr lang="ru-RU" sz="3300" dirty="0" err="1"/>
              <a:t>коригування</a:t>
            </a:r>
            <a:r>
              <a:rPr lang="ru-RU" sz="3300" dirty="0"/>
              <a:t> 103) і </a:t>
            </a:r>
            <a:r>
              <a:rPr lang="ru-RU" sz="3300" dirty="0" err="1"/>
              <a:t>скласти</a:t>
            </a:r>
            <a:r>
              <a:rPr lang="ru-RU" sz="3300" dirty="0"/>
              <a:t> </a:t>
            </a:r>
            <a:r>
              <a:rPr lang="ru-RU" sz="3300" dirty="0" err="1"/>
              <a:t>правильну</a:t>
            </a:r>
            <a:r>
              <a:rPr lang="ru-RU" sz="3300" dirty="0"/>
              <a:t> ПН. </a:t>
            </a:r>
            <a:r>
              <a:rPr lang="ru-RU" sz="3300" dirty="0" err="1"/>
              <a:t>Технічно</a:t>
            </a:r>
            <a:r>
              <a:rPr lang="ru-RU" sz="3300" dirty="0"/>
              <a:t> </a:t>
            </a:r>
            <a:r>
              <a:rPr lang="ru-RU" sz="3300" dirty="0" err="1"/>
              <a:t>помилка</a:t>
            </a:r>
            <a:r>
              <a:rPr lang="ru-RU" sz="3300" dirty="0"/>
              <a:t> в </a:t>
            </a:r>
            <a:r>
              <a:rPr lang="ru-RU" sz="3300" dirty="0" err="1"/>
              <a:t>сумі</a:t>
            </a:r>
            <a:r>
              <a:rPr lang="ru-RU" sz="3300" dirty="0"/>
              <a:t> </a:t>
            </a:r>
            <a:r>
              <a:rPr lang="ru-RU" sz="3300" dirty="0" err="1"/>
              <a:t>означає</a:t>
            </a:r>
            <a:r>
              <a:rPr lang="ru-RU" sz="3300" dirty="0"/>
              <a:t>, </a:t>
            </a:r>
            <a:r>
              <a:rPr lang="ru-RU" sz="3300" dirty="0" err="1"/>
              <a:t>що</a:t>
            </a:r>
            <a:r>
              <a:rPr lang="ru-RU" sz="3300" dirty="0"/>
              <a:t> неправильно </a:t>
            </a:r>
            <a:r>
              <a:rPr lang="ru-RU" sz="3300" dirty="0" err="1"/>
              <a:t>відображена</a:t>
            </a:r>
            <a:r>
              <a:rPr lang="ru-RU" sz="3300" dirty="0"/>
              <a:t> </a:t>
            </a:r>
            <a:r>
              <a:rPr lang="ru-RU" sz="3300" dirty="0" err="1"/>
              <a:t>ціна</a:t>
            </a:r>
            <a:r>
              <a:rPr lang="ru-RU" sz="3300" dirty="0"/>
              <a:t> та / </a:t>
            </a:r>
            <a:r>
              <a:rPr lang="ru-RU" sz="3300" dirty="0" err="1"/>
              <a:t>або</a:t>
            </a:r>
            <a:r>
              <a:rPr lang="ru-RU" sz="3300" dirty="0"/>
              <a:t> </a:t>
            </a:r>
            <a:r>
              <a:rPr lang="ru-RU" sz="3300" dirty="0" err="1"/>
              <a:t>кількість</a:t>
            </a:r>
            <a:r>
              <a:rPr lang="ru-RU" sz="3300" dirty="0"/>
              <a:t> товару </a:t>
            </a:r>
            <a:r>
              <a:rPr lang="ru-RU" sz="3300" dirty="0" err="1"/>
              <a:t>або</a:t>
            </a:r>
            <a:r>
              <a:rPr lang="ru-RU" sz="3300" dirty="0"/>
              <a:t> </a:t>
            </a:r>
            <a:r>
              <a:rPr lang="ru-RU" sz="3300" dirty="0" err="1"/>
              <a:t>послуг</a:t>
            </a:r>
            <a:r>
              <a:rPr lang="ru-RU" sz="3300" dirty="0"/>
              <a:t> (при </a:t>
            </a:r>
            <a:r>
              <a:rPr lang="ru-RU" sz="3300" dirty="0" err="1"/>
              <a:t>цьому</a:t>
            </a:r>
            <a:r>
              <a:rPr lang="ru-RU" sz="3300" dirty="0"/>
              <a:t> </a:t>
            </a:r>
            <a:r>
              <a:rPr lang="ru-RU" sz="3300" dirty="0" err="1"/>
              <a:t>вважається</a:t>
            </a:r>
            <a:r>
              <a:rPr lang="ru-RU" sz="3300" dirty="0"/>
              <a:t>, </a:t>
            </a:r>
            <a:r>
              <a:rPr lang="ru-RU" sz="3300" dirty="0" err="1"/>
              <a:t>що</a:t>
            </a:r>
            <a:r>
              <a:rPr lang="ru-RU" sz="3300" dirty="0"/>
              <a:t> </a:t>
            </a:r>
            <a:r>
              <a:rPr lang="ru-RU" sz="3300" dirty="0" err="1"/>
              <a:t>операцію</a:t>
            </a:r>
            <a:r>
              <a:rPr lang="ru-RU" sz="3300" dirty="0"/>
              <a:t> </a:t>
            </a:r>
            <a:r>
              <a:rPr lang="ru-RU" sz="3300" dirty="0" err="1"/>
              <a:t>ідентифікувати</a:t>
            </a:r>
            <a:r>
              <a:rPr lang="ru-RU" sz="3300" dirty="0"/>
              <a:t> </a:t>
            </a:r>
            <a:r>
              <a:rPr lang="ru-RU" sz="3300" dirty="0" err="1"/>
              <a:t>неможливо</a:t>
            </a:r>
            <a:r>
              <a:rPr lang="ru-RU" sz="3300" dirty="0"/>
              <a:t>, </a:t>
            </a:r>
            <a:r>
              <a:rPr lang="ru-RU" sz="3300" dirty="0">
                <a:hlinkClick r:id="rId2"/>
              </a:rPr>
              <a:t>ЗІР, </a:t>
            </a:r>
            <a:r>
              <a:rPr lang="ru-RU" sz="3300" dirty="0" err="1">
                <a:hlinkClick r:id="rId2"/>
              </a:rPr>
              <a:t>категорія</a:t>
            </a:r>
            <a:r>
              <a:rPr lang="ru-RU" sz="3300" dirty="0">
                <a:hlinkClick r:id="rId2"/>
              </a:rPr>
              <a:t> 101.15</a:t>
            </a:r>
            <a:r>
              <a:rPr lang="ru-RU" sz="3300" dirty="0" smtClean="0"/>
              <a:t>).</a:t>
            </a:r>
            <a:r>
              <a:rPr lang="ru-RU" sz="3300" dirty="0"/>
              <a:t/>
            </a:r>
            <a:br>
              <a:rPr lang="ru-RU" sz="3300" dirty="0"/>
            </a:br>
            <a:endParaRPr lang="ru-RU" sz="3300" dirty="0"/>
          </a:p>
          <a:p>
            <a:r>
              <a:rPr lang="ru-RU" sz="3300" b="1" dirty="0"/>
              <a:t>2. </a:t>
            </a:r>
            <a:r>
              <a:rPr lang="ru-RU" sz="3300" b="1" dirty="0" err="1"/>
              <a:t>Помилково</a:t>
            </a:r>
            <a:r>
              <a:rPr lang="ru-RU" sz="3300" b="1" dirty="0"/>
              <a:t> </a:t>
            </a:r>
            <a:r>
              <a:rPr lang="ru-RU" sz="3300" b="1" dirty="0" err="1"/>
              <a:t>нараховано</a:t>
            </a:r>
            <a:r>
              <a:rPr lang="ru-RU" sz="3300" b="1" dirty="0"/>
              <a:t> ПДВ.</a:t>
            </a:r>
            <a:endParaRPr lang="ru-RU" sz="3300" dirty="0"/>
          </a:p>
          <a:p>
            <a:endParaRPr lang="ru-RU" sz="3300" dirty="0"/>
          </a:p>
          <a:p>
            <a:r>
              <a:rPr lang="ru-RU" sz="3300" dirty="0" err="1"/>
              <a:t>Йдеться</a:t>
            </a:r>
            <a:r>
              <a:rPr lang="ru-RU" sz="3300" dirty="0"/>
              <a:t> про </a:t>
            </a:r>
            <a:r>
              <a:rPr lang="ru-RU" sz="3300" dirty="0" err="1"/>
              <a:t>випадки</a:t>
            </a:r>
            <a:r>
              <a:rPr lang="ru-RU" sz="3300" dirty="0"/>
              <a:t>, коли ПДВ </a:t>
            </a:r>
            <a:r>
              <a:rPr lang="ru-RU" sz="3300" dirty="0" err="1"/>
              <a:t>помилково</a:t>
            </a:r>
            <a:r>
              <a:rPr lang="ru-RU" sz="3300" dirty="0"/>
              <a:t> </a:t>
            </a:r>
            <a:r>
              <a:rPr lang="ru-RU" sz="3300" dirty="0" err="1"/>
              <a:t>нараховано</a:t>
            </a:r>
            <a:r>
              <a:rPr lang="ru-RU" sz="3300" dirty="0"/>
              <a:t> на </a:t>
            </a:r>
            <a:r>
              <a:rPr lang="ru-RU" sz="3300" dirty="0" err="1"/>
              <a:t>операції</a:t>
            </a:r>
            <a:r>
              <a:rPr lang="ru-RU" sz="3300" dirty="0"/>
              <a:t>, </a:t>
            </a:r>
            <a:r>
              <a:rPr lang="ru-RU" sz="3300" dirty="0" err="1"/>
              <a:t>що</a:t>
            </a:r>
            <a:r>
              <a:rPr lang="ru-RU" sz="3300" dirty="0"/>
              <a:t> не є </a:t>
            </a:r>
            <a:r>
              <a:rPr lang="ru-RU" sz="3300" dirty="0" err="1"/>
              <a:t>об’єктом</a:t>
            </a:r>
            <a:r>
              <a:rPr lang="ru-RU" sz="3300" dirty="0"/>
              <a:t> </a:t>
            </a:r>
            <a:r>
              <a:rPr lang="ru-RU" sz="3300" dirty="0" err="1"/>
              <a:t>оподаткування</a:t>
            </a:r>
            <a:r>
              <a:rPr lang="ru-RU" sz="3300" dirty="0"/>
              <a:t> (</a:t>
            </a:r>
            <a:r>
              <a:rPr lang="ru-RU" sz="3300" dirty="0" err="1"/>
              <a:t>наприклад</a:t>
            </a:r>
            <a:r>
              <a:rPr lang="ru-RU" sz="3300" dirty="0"/>
              <a:t>, при </a:t>
            </a:r>
            <a:r>
              <a:rPr lang="ru-RU" sz="3300" dirty="0" err="1"/>
              <a:t>постачанні</a:t>
            </a:r>
            <a:r>
              <a:rPr lang="ru-RU" sz="3300" dirty="0"/>
              <a:t> </a:t>
            </a:r>
            <a:r>
              <a:rPr lang="ru-RU" sz="3300" dirty="0" err="1"/>
              <a:t>послуг</a:t>
            </a:r>
            <a:r>
              <a:rPr lang="ru-RU" sz="3300" dirty="0"/>
              <a:t>, </a:t>
            </a:r>
            <a:r>
              <a:rPr lang="ru-RU" sz="3300" dirty="0" err="1"/>
              <a:t>якщо</a:t>
            </a:r>
            <a:r>
              <a:rPr lang="ru-RU" sz="3300" dirty="0"/>
              <a:t> </a:t>
            </a:r>
            <a:r>
              <a:rPr lang="ru-RU" sz="3300" dirty="0" err="1"/>
              <a:t>місце</a:t>
            </a:r>
            <a:r>
              <a:rPr lang="ru-RU" sz="3300" dirty="0"/>
              <a:t> </a:t>
            </a:r>
            <a:r>
              <a:rPr lang="ru-RU" sz="3300" dirty="0" err="1"/>
              <a:t>постачання</a:t>
            </a:r>
            <a:r>
              <a:rPr lang="ru-RU" sz="3300" dirty="0"/>
              <a:t> </a:t>
            </a:r>
            <a:r>
              <a:rPr lang="ru-RU" sz="3300" dirty="0" err="1"/>
              <a:t>визначається</a:t>
            </a:r>
            <a:r>
              <a:rPr lang="ru-RU" sz="3300" dirty="0"/>
              <a:t> за межами </a:t>
            </a:r>
            <a:r>
              <a:rPr lang="ru-RU" sz="3300" dirty="0" err="1"/>
              <a:t>митної</a:t>
            </a:r>
            <a:r>
              <a:rPr lang="ru-RU" sz="3300" dirty="0"/>
              <a:t> </a:t>
            </a:r>
            <a:r>
              <a:rPr lang="ru-RU" sz="3300" dirty="0" err="1"/>
              <a:t>території</a:t>
            </a:r>
            <a:r>
              <a:rPr lang="ru-RU" sz="3300" dirty="0"/>
              <a:t> </a:t>
            </a:r>
            <a:r>
              <a:rPr lang="ru-RU" sz="3300" dirty="0" err="1"/>
              <a:t>України</a:t>
            </a:r>
            <a:r>
              <a:rPr lang="ru-RU" sz="3300" dirty="0"/>
              <a:t>), </a:t>
            </a:r>
            <a:r>
              <a:rPr lang="ru-RU" sz="3300" dirty="0" err="1"/>
              <a:t>звільнені</a:t>
            </a:r>
            <a:r>
              <a:rPr lang="ru-RU" sz="3300" dirty="0"/>
              <a:t> </a:t>
            </a:r>
            <a:r>
              <a:rPr lang="ru-RU" sz="3300" dirty="0" err="1"/>
              <a:t>від</a:t>
            </a:r>
            <a:r>
              <a:rPr lang="ru-RU" sz="3300" dirty="0"/>
              <a:t> ПДВ </a:t>
            </a:r>
            <a:r>
              <a:rPr lang="ru-RU" sz="3300" dirty="0" err="1"/>
              <a:t>операції</a:t>
            </a:r>
            <a:r>
              <a:rPr lang="ru-RU" sz="3300" dirty="0"/>
              <a:t> (</a:t>
            </a:r>
            <a:r>
              <a:rPr lang="ru-RU" sz="3300" dirty="0" err="1"/>
              <a:t>наприклад</a:t>
            </a:r>
            <a:r>
              <a:rPr lang="ru-RU" sz="3300" dirty="0"/>
              <a:t>, при </a:t>
            </a:r>
            <a:r>
              <a:rPr lang="ru-RU" sz="3300" dirty="0" err="1"/>
              <a:t>постачанні</a:t>
            </a:r>
            <a:r>
              <a:rPr lang="ru-RU" sz="3300" dirty="0"/>
              <a:t> </a:t>
            </a:r>
            <a:r>
              <a:rPr lang="ru-RU" sz="3300" dirty="0" err="1"/>
              <a:t>металобрухту</a:t>
            </a:r>
            <a:r>
              <a:rPr lang="ru-RU" sz="3300" dirty="0"/>
              <a:t> </a:t>
            </a:r>
            <a:r>
              <a:rPr lang="ru-RU" sz="3300" dirty="0" err="1"/>
              <a:t>або</a:t>
            </a:r>
            <a:r>
              <a:rPr lang="ru-RU" sz="3300" dirty="0"/>
              <a:t> </a:t>
            </a:r>
            <a:r>
              <a:rPr lang="ru-RU" sz="3300" dirty="0" err="1"/>
              <a:t>макулатури</a:t>
            </a:r>
            <a:r>
              <a:rPr lang="ru-RU" sz="3300" dirty="0"/>
              <a:t>), </a:t>
            </a:r>
            <a:r>
              <a:rPr lang="ru-RU" sz="3300" dirty="0" err="1"/>
              <a:t>або</a:t>
            </a:r>
            <a:r>
              <a:rPr lang="ru-RU" sz="3300" dirty="0"/>
              <a:t> </a:t>
            </a:r>
            <a:r>
              <a:rPr lang="ru-RU" sz="3300" dirty="0" err="1"/>
              <a:t>операції</a:t>
            </a:r>
            <a:r>
              <a:rPr lang="ru-RU" sz="3300" dirty="0"/>
              <a:t>, </a:t>
            </a:r>
            <a:r>
              <a:rPr lang="ru-RU" sz="3300" dirty="0" err="1"/>
              <a:t>які</a:t>
            </a:r>
            <a:r>
              <a:rPr lang="ru-RU" sz="3300" dirty="0"/>
              <a:t> </a:t>
            </a:r>
            <a:r>
              <a:rPr lang="ru-RU" sz="3300" dirty="0" err="1"/>
              <a:t>оподатковуються</a:t>
            </a:r>
            <a:r>
              <a:rPr lang="ru-RU" sz="3300" dirty="0"/>
              <a:t> за </a:t>
            </a:r>
            <a:r>
              <a:rPr lang="ru-RU" sz="3300" dirty="0" err="1"/>
              <a:t>ставкою</a:t>
            </a:r>
            <a:r>
              <a:rPr lang="ru-RU" sz="3300" dirty="0"/>
              <a:t> 0% (</a:t>
            </a:r>
            <a:r>
              <a:rPr lang="ru-RU" sz="3300" dirty="0" err="1"/>
              <a:t>наприклад</a:t>
            </a:r>
            <a:r>
              <a:rPr lang="ru-RU" sz="3300" dirty="0"/>
              <a:t>, </a:t>
            </a:r>
            <a:r>
              <a:rPr lang="ru-RU" sz="3300" dirty="0" err="1"/>
              <a:t>міжнародні</a:t>
            </a:r>
            <a:r>
              <a:rPr lang="ru-RU" sz="3300" dirty="0"/>
              <a:t> </a:t>
            </a:r>
            <a:r>
              <a:rPr lang="ru-RU" sz="3300" dirty="0" err="1"/>
              <a:t>перевезення</a:t>
            </a:r>
            <a:r>
              <a:rPr lang="ru-RU" sz="3300" dirty="0"/>
              <a:t>). У такому </a:t>
            </a:r>
            <a:r>
              <a:rPr lang="ru-RU" sz="3300" dirty="0" err="1"/>
              <a:t>випадку</a:t>
            </a:r>
            <a:r>
              <a:rPr lang="ru-RU" sz="3300" dirty="0"/>
              <a:t> </a:t>
            </a:r>
            <a:r>
              <a:rPr lang="ru-RU" sz="3300" dirty="0" err="1"/>
              <a:t>складається</a:t>
            </a:r>
            <a:r>
              <a:rPr lang="ru-RU" sz="3300" dirty="0"/>
              <a:t> «</a:t>
            </a:r>
            <a:r>
              <a:rPr lang="ru-RU" sz="3300" dirty="0" err="1"/>
              <a:t>обнулюючий</a:t>
            </a:r>
            <a:r>
              <a:rPr lang="ru-RU" sz="3300" dirty="0"/>
              <a:t>» РК з кодом </a:t>
            </a:r>
            <a:r>
              <a:rPr lang="ru-RU" sz="3300" dirty="0" err="1"/>
              <a:t>коригування</a:t>
            </a:r>
            <a:r>
              <a:rPr lang="ru-RU" sz="3300" dirty="0"/>
              <a:t> 103 (</a:t>
            </a:r>
            <a:r>
              <a:rPr lang="ru-RU" sz="3300" dirty="0" err="1"/>
              <a:t>показники</a:t>
            </a:r>
            <a:r>
              <a:rPr lang="ru-RU" sz="3300" dirty="0"/>
              <a:t> </a:t>
            </a:r>
            <a:r>
              <a:rPr lang="ru-RU" sz="3300" dirty="0" err="1"/>
              <a:t>кількості</a:t>
            </a:r>
            <a:r>
              <a:rPr lang="ru-RU" sz="3300" dirty="0"/>
              <a:t>, </a:t>
            </a:r>
            <a:r>
              <a:rPr lang="ru-RU" sz="3300" dirty="0" err="1"/>
              <a:t>обсягу</a:t>
            </a:r>
            <a:r>
              <a:rPr lang="ru-RU" sz="3300" dirty="0"/>
              <a:t> </a:t>
            </a:r>
            <a:r>
              <a:rPr lang="ru-RU" sz="3300" dirty="0" err="1"/>
              <a:t>постачання</a:t>
            </a:r>
            <a:r>
              <a:rPr lang="ru-RU" sz="3300" dirty="0"/>
              <a:t> і </a:t>
            </a:r>
            <a:r>
              <a:rPr lang="ru-RU" sz="3300" dirty="0" err="1"/>
              <a:t>суми</a:t>
            </a:r>
            <a:r>
              <a:rPr lang="ru-RU" sz="3300" dirty="0"/>
              <a:t> ПДВ </a:t>
            </a:r>
            <a:r>
              <a:rPr lang="ru-RU" sz="3300" dirty="0" err="1"/>
              <a:t>відображаються</a:t>
            </a:r>
            <a:r>
              <a:rPr lang="ru-RU" sz="3300" dirty="0"/>
              <a:t> з </a:t>
            </a:r>
            <a:r>
              <a:rPr lang="ru-RU" sz="3300" dirty="0" err="1"/>
              <a:t>мінусом</a:t>
            </a:r>
            <a:r>
              <a:rPr lang="ru-RU" sz="3300" dirty="0"/>
              <a:t>).</a:t>
            </a:r>
          </a:p>
          <a:p>
            <a:pPr marL="137160" indent="0">
              <a:buNone/>
            </a:pPr>
            <a:endParaRPr lang="en-US" sz="33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33947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err="1"/>
              <a:t>Помилки</a:t>
            </a:r>
            <a:r>
              <a:rPr lang="ru-RU" sz="3600" dirty="0"/>
              <a:t> в </a:t>
            </a:r>
            <a:r>
              <a:rPr lang="ru-RU" sz="3600" dirty="0" err="1"/>
              <a:t>зведених</a:t>
            </a:r>
            <a:r>
              <a:rPr lang="ru-RU" sz="3600" dirty="0"/>
              <a:t> </a:t>
            </a:r>
            <a:r>
              <a:rPr lang="ru-RU" sz="3600" dirty="0" smtClean="0"/>
              <a:t>ПН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00640"/>
          </a:xfrm>
        </p:spPr>
        <p:txBody>
          <a:bodyPr>
            <a:normAutofit fontScale="47500" lnSpcReduction="20000"/>
          </a:bodyPr>
          <a:lstStyle/>
          <a:p>
            <a:r>
              <a:rPr lang="ru-RU" sz="3800" dirty="0"/>
              <a:t>Порядок </a:t>
            </a:r>
            <a:r>
              <a:rPr lang="ru-RU" sz="3800" dirty="0" err="1"/>
              <a:t>виправлення</a:t>
            </a:r>
            <a:r>
              <a:rPr lang="ru-RU" sz="3800" dirty="0"/>
              <a:t> таких </a:t>
            </a:r>
            <a:r>
              <a:rPr lang="ru-RU" sz="3800" dirty="0" err="1"/>
              <a:t>помилок</a:t>
            </a:r>
            <a:r>
              <a:rPr lang="ru-RU" sz="3800" dirty="0"/>
              <a:t> – </a:t>
            </a:r>
            <a:r>
              <a:rPr lang="ru-RU" sz="3800" dirty="0" err="1"/>
              <a:t>такий</a:t>
            </a:r>
            <a:r>
              <a:rPr lang="ru-RU" sz="3800" dirty="0"/>
              <a:t> само, як і для </a:t>
            </a:r>
            <a:r>
              <a:rPr lang="ru-RU" sz="3800" dirty="0" err="1"/>
              <a:t>звичайних</a:t>
            </a:r>
            <a:r>
              <a:rPr lang="ru-RU" sz="3800" dirty="0"/>
              <a:t> ПН. </a:t>
            </a:r>
            <a:r>
              <a:rPr lang="ru-RU" sz="3800" dirty="0" err="1"/>
              <a:t>Звертаємо</a:t>
            </a:r>
            <a:r>
              <a:rPr lang="ru-RU" sz="3800" dirty="0"/>
              <a:t> </a:t>
            </a:r>
            <a:r>
              <a:rPr lang="ru-RU" sz="3800" dirty="0" err="1"/>
              <a:t>увагу</a:t>
            </a:r>
            <a:r>
              <a:rPr lang="ru-RU" sz="3800" dirty="0"/>
              <a:t> на </a:t>
            </a:r>
            <a:r>
              <a:rPr lang="ru-RU" sz="3800" dirty="0" err="1"/>
              <a:t>необхідність</a:t>
            </a:r>
            <a:r>
              <a:rPr lang="ru-RU" sz="3800" dirty="0"/>
              <a:t> </a:t>
            </a:r>
            <a:r>
              <a:rPr lang="ru-RU" sz="3800" dirty="0" err="1"/>
              <a:t>перенесення</a:t>
            </a:r>
            <a:r>
              <a:rPr lang="ru-RU" sz="3800" dirty="0"/>
              <a:t> в РК </a:t>
            </a:r>
            <a:r>
              <a:rPr lang="ru-RU" sz="3800" dirty="0" err="1"/>
              <a:t>інформації</a:t>
            </a:r>
            <a:r>
              <a:rPr lang="ru-RU" sz="3800" dirty="0"/>
              <a:t> </a:t>
            </a:r>
            <a:r>
              <a:rPr lang="ru-RU" sz="3800" dirty="0" err="1"/>
              <a:t>щодо</a:t>
            </a:r>
            <a:r>
              <a:rPr lang="ru-RU" sz="3800" dirty="0"/>
              <a:t> типу ПН (</a:t>
            </a:r>
            <a:r>
              <a:rPr lang="ru-RU" sz="3800" dirty="0" err="1"/>
              <a:t>зведена</a:t>
            </a:r>
            <a:r>
              <a:rPr lang="ru-RU" sz="3800" dirty="0"/>
              <a:t> ПН, </a:t>
            </a:r>
            <a:r>
              <a:rPr lang="ru-RU" sz="3800" dirty="0" err="1"/>
              <a:t>складена</a:t>
            </a:r>
            <a:r>
              <a:rPr lang="ru-RU" sz="3800" dirty="0"/>
              <a:t> на </a:t>
            </a:r>
            <a:r>
              <a:rPr lang="ru-RU" sz="3800" dirty="0" err="1"/>
              <a:t>пільгові</a:t>
            </a:r>
            <a:r>
              <a:rPr lang="ru-RU" sz="3800" dirty="0"/>
              <a:t> </a:t>
            </a:r>
            <a:r>
              <a:rPr lang="ru-RU" sz="3800" dirty="0" err="1"/>
              <a:t>операції</a:t>
            </a:r>
            <a:r>
              <a:rPr lang="ru-RU" sz="3800" dirty="0"/>
              <a:t>, тип причини </a:t>
            </a:r>
            <a:r>
              <a:rPr lang="ru-RU" sz="3800" dirty="0" err="1"/>
              <a:t>невидачі</a:t>
            </a:r>
            <a:r>
              <a:rPr lang="ru-RU" sz="3800" dirty="0"/>
              <a:t> </a:t>
            </a:r>
            <a:r>
              <a:rPr lang="ru-RU" sz="3800" dirty="0" err="1"/>
              <a:t>покупцю</a:t>
            </a:r>
            <a:r>
              <a:rPr lang="ru-RU" sz="3800" dirty="0"/>
              <a:t> </a:t>
            </a:r>
            <a:r>
              <a:rPr lang="ru-RU" sz="3800" dirty="0" err="1"/>
              <a:t>тощо</a:t>
            </a:r>
            <a:r>
              <a:rPr lang="ru-RU" sz="3800" dirty="0"/>
              <a:t>). Для </a:t>
            </a:r>
            <a:r>
              <a:rPr lang="ru-RU" sz="3800" dirty="0" err="1"/>
              <a:t>виправлення</a:t>
            </a:r>
            <a:r>
              <a:rPr lang="ru-RU" sz="3800" dirty="0"/>
              <a:t> </a:t>
            </a:r>
            <a:r>
              <a:rPr lang="ru-RU" sz="3800" dirty="0" err="1"/>
              <a:t>помилок</a:t>
            </a:r>
            <a:r>
              <a:rPr lang="ru-RU" sz="3800" dirty="0"/>
              <a:t> у </a:t>
            </a:r>
            <a:r>
              <a:rPr lang="ru-RU" sz="3800" dirty="0" err="1"/>
              <a:t>зведених</a:t>
            </a:r>
            <a:r>
              <a:rPr lang="ru-RU" sz="3800" dirty="0"/>
              <a:t> ПН </a:t>
            </a:r>
            <a:r>
              <a:rPr lang="ru-RU" sz="3800" dirty="0" err="1"/>
              <a:t>встановлено</a:t>
            </a:r>
            <a:r>
              <a:rPr lang="ru-RU" sz="3800" dirty="0"/>
              <a:t> </a:t>
            </a:r>
            <a:r>
              <a:rPr lang="ru-RU" sz="3800" dirty="0" err="1"/>
              <a:t>спеціальні</a:t>
            </a:r>
            <a:r>
              <a:rPr lang="ru-RU" sz="3800" dirty="0"/>
              <a:t> </a:t>
            </a:r>
            <a:r>
              <a:rPr lang="ru-RU" sz="3800" dirty="0" err="1"/>
              <a:t>коди</a:t>
            </a:r>
            <a:r>
              <a:rPr lang="ru-RU" sz="3800" dirty="0"/>
              <a:t> </a:t>
            </a:r>
            <a:r>
              <a:rPr lang="ru-RU" sz="3800" dirty="0" err="1"/>
              <a:t>коригування</a:t>
            </a:r>
            <a:r>
              <a:rPr lang="ru-RU" sz="3800" dirty="0"/>
              <a:t> (гр. 2.1 РК):</a:t>
            </a:r>
          </a:p>
          <a:p>
            <a:r>
              <a:rPr lang="ru-RU" sz="3800" dirty="0"/>
              <a:t/>
            </a:r>
            <a:br>
              <a:rPr lang="ru-RU" sz="3800" dirty="0"/>
            </a:br>
            <a:endParaRPr lang="ru-RU" sz="3800" dirty="0"/>
          </a:p>
          <a:p>
            <a:r>
              <a:rPr lang="ru-RU" sz="3800" dirty="0"/>
              <a:t>201 – при </a:t>
            </a:r>
            <a:r>
              <a:rPr lang="ru-RU" sz="3800" dirty="0" err="1"/>
              <a:t>виправленні</a:t>
            </a:r>
            <a:r>
              <a:rPr lang="ru-RU" sz="3800" dirty="0"/>
              <a:t> </a:t>
            </a:r>
            <a:r>
              <a:rPr lang="ru-RU" sz="3800" dirty="0" err="1"/>
              <a:t>помилок</a:t>
            </a:r>
            <a:r>
              <a:rPr lang="ru-RU" sz="3800" dirty="0"/>
              <a:t> у </a:t>
            </a:r>
            <a:r>
              <a:rPr lang="ru-RU" sz="3800" dirty="0" err="1"/>
              <a:t>зведених</a:t>
            </a:r>
            <a:r>
              <a:rPr lang="ru-RU" sz="3800" dirty="0"/>
              <a:t> ПН, </a:t>
            </a:r>
            <a:r>
              <a:rPr lang="ru-RU" sz="3800" dirty="0" err="1"/>
              <a:t>складених</a:t>
            </a:r>
            <a:r>
              <a:rPr lang="ru-RU" sz="3800" dirty="0"/>
              <a:t> на </a:t>
            </a:r>
            <a:r>
              <a:rPr lang="ru-RU" sz="3800" dirty="0" err="1"/>
              <a:t>умовні</a:t>
            </a:r>
            <a:r>
              <a:rPr lang="ru-RU" sz="3800" dirty="0"/>
              <a:t> </a:t>
            </a:r>
            <a:r>
              <a:rPr lang="ru-RU" sz="3800" dirty="0" err="1"/>
              <a:t>постачання</a:t>
            </a:r>
            <a:r>
              <a:rPr lang="ru-RU" sz="3800" dirty="0"/>
              <a:t> (</a:t>
            </a:r>
            <a:r>
              <a:rPr lang="ru-RU" sz="3800" dirty="0">
                <a:hlinkClick r:id="rId2"/>
              </a:rPr>
              <a:t>п. 198.5 ПКУ</a:t>
            </a:r>
            <a:r>
              <a:rPr lang="ru-RU" sz="3800" dirty="0"/>
              <a:t>);</a:t>
            </a:r>
          </a:p>
          <a:p>
            <a:r>
              <a:rPr lang="ru-RU" sz="3800" dirty="0"/>
              <a:t>202 – при </a:t>
            </a:r>
            <a:r>
              <a:rPr lang="ru-RU" sz="3800" dirty="0" err="1"/>
              <a:t>виправленні</a:t>
            </a:r>
            <a:r>
              <a:rPr lang="ru-RU" sz="3800" dirty="0"/>
              <a:t> </a:t>
            </a:r>
            <a:r>
              <a:rPr lang="ru-RU" sz="3800" dirty="0" err="1"/>
              <a:t>помилок</a:t>
            </a:r>
            <a:r>
              <a:rPr lang="ru-RU" sz="3800" dirty="0"/>
              <a:t> у </a:t>
            </a:r>
            <a:r>
              <a:rPr lang="ru-RU" sz="3800" dirty="0" err="1"/>
              <a:t>зведених</a:t>
            </a:r>
            <a:r>
              <a:rPr lang="ru-RU" sz="3800" dirty="0"/>
              <a:t> ПН, </a:t>
            </a:r>
            <a:r>
              <a:rPr lang="ru-RU" sz="3800" dirty="0" err="1"/>
              <a:t>складених</a:t>
            </a:r>
            <a:r>
              <a:rPr lang="ru-RU" sz="3800" dirty="0"/>
              <a:t> на </a:t>
            </a:r>
            <a:r>
              <a:rPr lang="ru-RU" sz="3800" dirty="0" err="1"/>
              <a:t>умовні</a:t>
            </a:r>
            <a:r>
              <a:rPr lang="ru-RU" sz="3800" dirty="0"/>
              <a:t> </a:t>
            </a:r>
            <a:r>
              <a:rPr lang="ru-RU" sz="3800" dirty="0" err="1"/>
              <a:t>постачання</a:t>
            </a:r>
            <a:r>
              <a:rPr lang="ru-RU" sz="3800" dirty="0"/>
              <a:t> при «</a:t>
            </a:r>
            <a:r>
              <a:rPr lang="ru-RU" sz="3800" dirty="0" err="1"/>
              <a:t>розподілі</a:t>
            </a:r>
            <a:r>
              <a:rPr lang="ru-RU" sz="3800" dirty="0"/>
              <a:t>» </a:t>
            </a:r>
            <a:r>
              <a:rPr lang="ru-RU" sz="3800" dirty="0" err="1"/>
              <a:t>вхідного</a:t>
            </a:r>
            <a:r>
              <a:rPr lang="ru-RU" sz="3800" dirty="0"/>
              <a:t> ПДВ (</a:t>
            </a:r>
            <a:r>
              <a:rPr lang="ru-RU" sz="3800" dirty="0">
                <a:hlinkClick r:id="rId3"/>
              </a:rPr>
              <a:t>п. 199.1 ПКУ</a:t>
            </a:r>
            <a:r>
              <a:rPr lang="ru-RU" sz="3800" dirty="0"/>
              <a:t>);</a:t>
            </a:r>
          </a:p>
          <a:p>
            <a:r>
              <a:rPr lang="ru-RU" sz="3800" dirty="0"/>
              <a:t>203 – при </a:t>
            </a:r>
            <a:r>
              <a:rPr lang="ru-RU" sz="3800" dirty="0" err="1"/>
              <a:t>виправленні</a:t>
            </a:r>
            <a:r>
              <a:rPr lang="ru-RU" sz="3800" dirty="0"/>
              <a:t> </a:t>
            </a:r>
            <a:r>
              <a:rPr lang="ru-RU" sz="3800" dirty="0" err="1"/>
              <a:t>помилок</a:t>
            </a:r>
            <a:r>
              <a:rPr lang="ru-RU" sz="3800" dirty="0"/>
              <a:t> у ПН, </a:t>
            </a:r>
            <a:r>
              <a:rPr lang="ru-RU" sz="3800" dirty="0" err="1"/>
              <a:t>складених</a:t>
            </a:r>
            <a:r>
              <a:rPr lang="ru-RU" sz="3800" dirty="0"/>
              <a:t> за </a:t>
            </a:r>
            <a:r>
              <a:rPr lang="ru-RU" sz="3800" dirty="0" err="1"/>
              <a:t>щоденними</a:t>
            </a:r>
            <a:r>
              <a:rPr lang="ru-RU" sz="3800" dirty="0"/>
              <a:t> </a:t>
            </a:r>
            <a:r>
              <a:rPr lang="ru-RU" sz="3800" dirty="0" err="1"/>
              <a:t>підсумками</a:t>
            </a:r>
            <a:r>
              <a:rPr lang="ru-RU" sz="3800" dirty="0"/>
              <a:t> </a:t>
            </a:r>
            <a:r>
              <a:rPr lang="ru-RU" sz="3800" dirty="0" err="1"/>
              <a:t>операцій</a:t>
            </a:r>
            <a:r>
              <a:rPr lang="ru-RU" sz="3800" dirty="0"/>
              <a:t> (</a:t>
            </a:r>
            <a:r>
              <a:rPr lang="ru-RU" sz="3800" dirty="0">
                <a:hlinkClick r:id="rId4"/>
              </a:rPr>
              <a:t>п. 201.11 ПКУ</a:t>
            </a:r>
            <a:r>
              <a:rPr lang="ru-RU" sz="3800" dirty="0"/>
              <a:t>), а </a:t>
            </a:r>
            <a:r>
              <a:rPr lang="ru-RU" sz="3800" dirty="0" err="1"/>
              <a:t>також</a:t>
            </a:r>
            <a:r>
              <a:rPr lang="ru-RU" sz="3800" dirty="0"/>
              <a:t> </a:t>
            </a:r>
            <a:r>
              <a:rPr lang="ru-RU" sz="3800" dirty="0" err="1"/>
              <a:t>використовуйте</a:t>
            </a:r>
            <a:r>
              <a:rPr lang="ru-RU" sz="3800" dirty="0"/>
              <a:t> </a:t>
            </a:r>
            <a:r>
              <a:rPr lang="ru-RU" sz="3800" dirty="0" err="1">
                <a:hlinkClick r:id="rId5"/>
              </a:rPr>
              <a:t>Довідник</a:t>
            </a:r>
            <a:r>
              <a:rPr lang="ru-RU" sz="3800" dirty="0">
                <a:hlinkClick r:id="rId5"/>
              </a:rPr>
              <a:t> </a:t>
            </a:r>
            <a:r>
              <a:rPr lang="ru-RU" sz="3800" dirty="0" err="1">
                <a:hlinkClick r:id="rId5"/>
              </a:rPr>
              <a:t>умовних</a:t>
            </a:r>
            <a:r>
              <a:rPr lang="ru-RU" sz="3800" dirty="0">
                <a:hlinkClick r:id="rId5"/>
              </a:rPr>
              <a:t> </a:t>
            </a:r>
            <a:r>
              <a:rPr lang="ru-RU" sz="3800" dirty="0" err="1">
                <a:hlinkClick r:id="rId5"/>
              </a:rPr>
              <a:t>кодів</a:t>
            </a:r>
            <a:r>
              <a:rPr lang="ru-RU" sz="3800" dirty="0">
                <a:hlinkClick r:id="rId5"/>
              </a:rPr>
              <a:t> причин </a:t>
            </a:r>
            <a:r>
              <a:rPr lang="ru-RU" sz="3800" dirty="0" err="1">
                <a:hlinkClick r:id="rId5"/>
              </a:rPr>
              <a:t>коригування</a:t>
            </a:r>
            <a:r>
              <a:rPr lang="ru-RU" sz="3800" dirty="0"/>
              <a:t>.</a:t>
            </a:r>
          </a:p>
          <a:p>
            <a:r>
              <a:rPr lang="ru-RU" sz="3800" dirty="0"/>
              <a:t/>
            </a:r>
            <a:br>
              <a:rPr lang="ru-RU" sz="3800" dirty="0"/>
            </a:br>
            <a:endParaRPr lang="ru-RU" sz="3800" dirty="0"/>
          </a:p>
          <a:p>
            <a:r>
              <a:rPr lang="ru-RU" sz="3800" dirty="0" err="1"/>
              <a:t>Ці</a:t>
            </a:r>
            <a:r>
              <a:rPr lang="ru-RU" sz="3800" dirty="0"/>
              <a:t> </a:t>
            </a:r>
            <a:r>
              <a:rPr lang="ru-RU" sz="3800" dirty="0" err="1"/>
              <a:t>коди</a:t>
            </a:r>
            <a:r>
              <a:rPr lang="ru-RU" sz="3800" dirty="0"/>
              <a:t> </a:t>
            </a:r>
            <a:r>
              <a:rPr lang="ru-RU" sz="3800" dirty="0" err="1"/>
              <a:t>зазначаються</a:t>
            </a:r>
            <a:r>
              <a:rPr lang="ru-RU" sz="3800" dirty="0"/>
              <a:t> у </a:t>
            </a:r>
            <a:r>
              <a:rPr lang="ru-RU" sz="3800" dirty="0" err="1"/>
              <a:t>всіх</a:t>
            </a:r>
            <a:r>
              <a:rPr lang="ru-RU" sz="3800" dirty="0"/>
              <a:t> </a:t>
            </a:r>
            <a:r>
              <a:rPr lang="ru-RU" sz="3800" dirty="0" err="1"/>
              <a:t>випадках</a:t>
            </a:r>
            <a:r>
              <a:rPr lang="ru-RU" sz="3800" dirty="0"/>
              <a:t> </a:t>
            </a:r>
            <a:r>
              <a:rPr lang="ru-RU" sz="3800" dirty="0" err="1"/>
              <a:t>коригування</a:t>
            </a:r>
            <a:r>
              <a:rPr lang="ru-RU" sz="3800" dirty="0"/>
              <a:t> </a:t>
            </a:r>
            <a:r>
              <a:rPr lang="ru-RU" sz="3800" dirty="0" err="1"/>
              <a:t>зведених</a:t>
            </a:r>
            <a:r>
              <a:rPr lang="ru-RU" sz="3800" dirty="0"/>
              <a:t> ПН – при </a:t>
            </a:r>
            <a:r>
              <a:rPr lang="ru-RU" sz="3800" dirty="0" err="1"/>
              <a:t>поверненні</a:t>
            </a:r>
            <a:r>
              <a:rPr lang="ru-RU" sz="3800" dirty="0"/>
              <a:t> </a:t>
            </a:r>
            <a:r>
              <a:rPr lang="ru-RU" sz="3800" dirty="0" err="1"/>
              <a:t>товарів</a:t>
            </a:r>
            <a:r>
              <a:rPr lang="ru-RU" sz="3800" dirty="0"/>
              <a:t>, </a:t>
            </a:r>
            <a:r>
              <a:rPr lang="ru-RU" sz="3800" dirty="0" err="1"/>
              <a:t>зміні</a:t>
            </a:r>
            <a:r>
              <a:rPr lang="ru-RU" sz="3800" dirty="0"/>
              <a:t> </a:t>
            </a:r>
            <a:r>
              <a:rPr lang="ru-RU" sz="3800" dirty="0" err="1"/>
              <a:t>ціни</a:t>
            </a:r>
            <a:r>
              <a:rPr lang="ru-RU" sz="3800" dirty="0"/>
              <a:t> і в тому </a:t>
            </a:r>
            <a:r>
              <a:rPr lang="ru-RU" sz="3800" dirty="0" err="1"/>
              <a:t>числі</a:t>
            </a:r>
            <a:r>
              <a:rPr lang="ru-RU" sz="3800" dirty="0"/>
              <a:t> при </a:t>
            </a:r>
            <a:r>
              <a:rPr lang="ru-RU" sz="3800" dirty="0" err="1"/>
              <a:t>виправленні</a:t>
            </a:r>
            <a:r>
              <a:rPr lang="ru-RU" sz="3800" dirty="0"/>
              <a:t> </a:t>
            </a:r>
            <a:r>
              <a:rPr lang="ru-RU" sz="3800" dirty="0" err="1"/>
              <a:t>помилок</a:t>
            </a:r>
            <a:r>
              <a:rPr lang="ru-RU" sz="3800" dirty="0"/>
              <a:t>.</a:t>
            </a:r>
          </a:p>
          <a:p>
            <a:r>
              <a:rPr lang="ru-RU" sz="3800" dirty="0" err="1"/>
              <a:t>Джерело</a:t>
            </a:r>
            <a:r>
              <a:rPr lang="ru-RU" sz="3800" dirty="0" smtClean="0"/>
              <a:t>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37641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17</TotalTime>
  <Words>261</Words>
  <Application>Microsoft Office PowerPoint</Application>
  <PresentationFormat>Экран (4:3)</PresentationFormat>
  <Paragraphs>39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Апекс</vt:lpstr>
      <vt:lpstr>Виправлення помилок у податкових накладних </vt:lpstr>
      <vt:lpstr>Презентация PowerPoint</vt:lpstr>
      <vt:lpstr>Презентация PowerPoint</vt:lpstr>
      <vt:lpstr>Нюанси складання зведеної ПН на суму перевищення </vt:lpstr>
      <vt:lpstr>Інші помилки в заголовній частині </vt:lpstr>
      <vt:lpstr>Помилки в ПН в сумі ПДВ </vt:lpstr>
      <vt:lpstr>Помилки в зведених ПН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Виправлення помилок у податкових накладних</dc:title>
  <dc:creator>*</dc:creator>
  <cp:lastModifiedBy>*</cp:lastModifiedBy>
  <cp:revision>2</cp:revision>
  <dcterms:created xsi:type="dcterms:W3CDTF">2025-07-08T08:53:00Z</dcterms:created>
  <dcterms:modified xsi:type="dcterms:W3CDTF">2025-07-08T09:10:40Z</dcterms:modified>
</cp:coreProperties>
</file>