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7" r:id="rId2"/>
    <p:sldId id="376" r:id="rId3"/>
    <p:sldId id="403" r:id="rId4"/>
    <p:sldId id="384" r:id="rId5"/>
    <p:sldId id="329" r:id="rId6"/>
    <p:sldId id="378" r:id="rId7"/>
    <p:sldId id="338" r:id="rId8"/>
    <p:sldId id="370" r:id="rId9"/>
    <p:sldId id="371" r:id="rId10"/>
    <p:sldId id="389" r:id="rId11"/>
    <p:sldId id="404" r:id="rId12"/>
    <p:sldId id="282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168"/>
    <a:srgbClr val="0F5793"/>
    <a:srgbClr val="DFF4FD"/>
    <a:srgbClr val="126AB3"/>
    <a:srgbClr val="DDF0FF"/>
    <a:srgbClr val="132C45"/>
    <a:srgbClr val="DD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743" autoAdjust="0"/>
  </p:normalViewPr>
  <p:slideViewPr>
    <p:cSldViewPr snapToGrid="0">
      <p:cViewPr varScale="1">
        <p:scale>
          <a:sx n="83" d="100"/>
          <a:sy n="83" d="100"/>
        </p:scale>
        <p:origin x="97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A7ED352-75F5-41C7-8D33-CDE329E37AF9}" type="datetimeFigureOut">
              <a:rPr lang="uk-UA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CA38FAF-D24F-4FD9-BB61-1ED2013A39F1}" type="slidenum">
              <a:rPr lang="uk-UA" altLang="ru-RU"/>
              <a:pPr>
                <a:defRPr/>
              </a:pPr>
              <a:t>‹#›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0473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06D844-351C-41A3-B011-30D1DE66B4E0}" type="datetimeFigureOut">
              <a:rPr lang="uk-UA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3" rIns="90626" bIns="45313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4688" y="4748213"/>
            <a:ext cx="5386387" cy="3886200"/>
          </a:xfrm>
          <a:prstGeom prst="rect">
            <a:avLst/>
          </a:prstGeom>
        </p:spPr>
        <p:txBody>
          <a:bodyPr vert="horz" lIns="90626" tIns="45313" rIns="90626" bIns="45313" rtlCol="0"/>
          <a:lstStyle/>
          <a:p>
            <a:pPr lvl="0"/>
            <a:r>
              <a:rPr lang="uk-UA" noProof="0"/>
              <a:t>Відредагуйте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758CFC0-9F89-4612-A8A0-D4DD769CFE7D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074499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253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AD1DEE9-5022-4F07-92C7-0CFDF46A6D46}" type="slidenum">
              <a:rPr lang="uk-UA" altLang="uk-UA" smtClean="0">
                <a:cs typeface="Arial" charset="0"/>
              </a:rPr>
              <a:pPr>
                <a:spcBef>
                  <a:spcPct val="0"/>
                </a:spcBef>
              </a:pPr>
              <a:t>8</a:t>
            </a:fld>
            <a:endParaRPr lang="uk-UA" alt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8365049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7119696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7861993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0381152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9593945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1377935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6765413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1079993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2433560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6944212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9332946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4908241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5064793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0264848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9698059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9042442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9374320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BAB73DC-AB6F-42C6-AB04-F7F667229459}" type="datetime1">
              <a:rPr lang="uk-UA" smtClean="0"/>
              <a:pPr>
                <a:defRPr/>
              </a:pPr>
              <a:t>14.02.2025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3043228-0AB0-436C-A2A9-304A87C2C17C}" type="slidenum">
              <a:rPr lang="uk-UA" altLang="uk-UA" smtClean="0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3795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0.emf"/><Relationship Id="rId7" Type="http://schemas.openxmlformats.org/officeDocument/2006/relationships/image" Target="../media/image26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10" Type="http://schemas.openxmlformats.org/officeDocument/2006/relationships/image" Target="../media/image8.jpg"/><Relationship Id="rId4" Type="http://schemas.openxmlformats.org/officeDocument/2006/relationships/image" Target="../media/image31.emf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995"/>
            <a:ext cx="12197995" cy="5657850"/>
          </a:xfrm>
          <a:prstGeom prst="rect">
            <a:avLst/>
          </a:prstGeom>
        </p:spPr>
      </p:pic>
      <p:sp>
        <p:nvSpPr>
          <p:cNvPr id="2053" name="CustomShape 3"/>
          <p:cNvSpPr>
            <a:spLocks noChangeArrowheads="1"/>
          </p:cNvSpPr>
          <p:nvPr/>
        </p:nvSpPr>
        <p:spPr bwMode="auto">
          <a:xfrm>
            <a:off x="10611073" y="5636693"/>
            <a:ext cx="1179513" cy="1092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dirty="0"/>
          </a:p>
        </p:txBody>
      </p:sp>
      <p:grpSp>
        <p:nvGrpSpPr>
          <p:cNvPr id="2055" name="Групувати 7"/>
          <p:cNvGrpSpPr>
            <a:grpSpLocks/>
          </p:cNvGrpSpPr>
          <p:nvPr/>
        </p:nvGrpSpPr>
        <p:grpSpPr bwMode="auto">
          <a:xfrm rot="17557470">
            <a:off x="7883818" y="3100278"/>
            <a:ext cx="3759983" cy="4063165"/>
            <a:chOff x="-10808807" y="1072863"/>
            <a:chExt cx="8545523" cy="8308269"/>
          </a:xfrm>
        </p:grpSpPr>
        <p:grpSp>
          <p:nvGrpSpPr>
            <p:cNvPr id="2062" name="Групувати 8"/>
            <p:cNvGrpSpPr>
              <a:grpSpLocks/>
            </p:cNvGrpSpPr>
            <p:nvPr/>
          </p:nvGrpSpPr>
          <p:grpSpPr bwMode="auto">
            <a:xfrm rot="-4699801">
              <a:off x="-10525629" y="1118787"/>
              <a:ext cx="8308269" cy="8216421"/>
              <a:chOff x="11078106" y="3242263"/>
              <a:chExt cx="9299613" cy="9196805"/>
            </a:xfrm>
          </p:grpSpPr>
          <p:pic>
            <p:nvPicPr>
              <p:cNvPr id="2069" name="Image" descr="Imag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809"/>
              <a:stretch>
                <a:fillRect/>
              </a:stretch>
            </p:blipFill>
            <p:spPr bwMode="auto">
              <a:xfrm rot="-5400000">
                <a:off x="11115150" y="3205219"/>
                <a:ext cx="9176709" cy="9250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Овал 17"/>
              <p:cNvSpPr>
                <a:spLocks/>
              </p:cNvSpPr>
              <p:nvPr/>
            </p:nvSpPr>
            <p:spPr>
              <a:xfrm rot="9169443">
                <a:off x="11247786" y="3279805"/>
                <a:ext cx="9177004" cy="91786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uk-UA" sz="1200" dirty="0"/>
              </a:p>
            </p:txBody>
          </p:sp>
        </p:grpSp>
        <p:sp>
          <p:nvSpPr>
            <p:cNvPr id="10" name="Овал 9"/>
            <p:cNvSpPr/>
            <p:nvPr/>
          </p:nvSpPr>
          <p:spPr>
            <a:xfrm rot="11500199">
              <a:off x="-4889892" y="8948054"/>
              <a:ext cx="252460" cy="257178"/>
            </a:xfrm>
            <a:prstGeom prst="ellipse">
              <a:avLst/>
            </a:prstGeom>
            <a:solidFill>
              <a:srgbClr val="126AB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uk-UA" sz="1200" dirty="0"/>
            </a:p>
          </p:txBody>
        </p:sp>
        <p:sp>
          <p:nvSpPr>
            <p:cNvPr id="11" name="Овал 10"/>
            <p:cNvSpPr/>
            <p:nvPr/>
          </p:nvSpPr>
          <p:spPr>
            <a:xfrm rot="11500199">
              <a:off x="-9425370" y="2139437"/>
              <a:ext cx="340582" cy="340522"/>
            </a:xfrm>
            <a:prstGeom prst="ellipse">
              <a:avLst/>
            </a:prstGeom>
            <a:solidFill>
              <a:srgbClr val="24A16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uk-UA" sz="1200" dirty="0"/>
            </a:p>
          </p:txBody>
        </p:sp>
        <p:sp>
          <p:nvSpPr>
            <p:cNvPr id="12" name="Овал 11"/>
            <p:cNvSpPr/>
            <p:nvPr/>
          </p:nvSpPr>
          <p:spPr>
            <a:xfrm rot="11500199">
              <a:off x="-5622095" y="8626358"/>
              <a:ext cx="485866" cy="497686"/>
            </a:xfrm>
            <a:prstGeom prst="ellipse">
              <a:avLst/>
            </a:prstGeom>
            <a:solidFill>
              <a:srgbClr val="126AB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uk-UA" sz="1200" dirty="0"/>
            </a:p>
          </p:txBody>
        </p:sp>
        <p:sp>
          <p:nvSpPr>
            <p:cNvPr id="13" name="Овал 12"/>
            <p:cNvSpPr/>
            <p:nvPr/>
          </p:nvSpPr>
          <p:spPr>
            <a:xfrm rot="11500199">
              <a:off x="-10806253" y="4669816"/>
              <a:ext cx="828830" cy="850116"/>
            </a:xfrm>
            <a:prstGeom prst="ellipse">
              <a:avLst/>
            </a:prstGeom>
            <a:solidFill>
              <a:srgbClr val="126AB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uk-UA" sz="1200" dirty="0"/>
            </a:p>
          </p:txBody>
        </p:sp>
        <p:sp>
          <p:nvSpPr>
            <p:cNvPr id="15" name="Овал 14"/>
            <p:cNvSpPr/>
            <p:nvPr/>
          </p:nvSpPr>
          <p:spPr>
            <a:xfrm rot="11500199">
              <a:off x="-4416430" y="8505193"/>
              <a:ext cx="192918" cy="195265"/>
            </a:xfrm>
            <a:prstGeom prst="ellipse">
              <a:avLst/>
            </a:prstGeom>
            <a:solidFill>
              <a:srgbClr val="126AB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uk-UA" sz="1200" dirty="0"/>
            </a:p>
          </p:txBody>
        </p:sp>
        <p:sp>
          <p:nvSpPr>
            <p:cNvPr id="16" name="Овал 15"/>
            <p:cNvSpPr/>
            <p:nvPr/>
          </p:nvSpPr>
          <p:spPr>
            <a:xfrm rot="11500199">
              <a:off x="-10715422" y="4304934"/>
              <a:ext cx="588278" cy="590556"/>
            </a:xfrm>
            <a:prstGeom prst="ellipse">
              <a:avLst/>
            </a:prstGeom>
            <a:solidFill>
              <a:srgbClr val="24A16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uk-UA" sz="1200" dirty="0"/>
            </a:p>
          </p:txBody>
        </p:sp>
      </p:grpSp>
      <p:cxnSp>
        <p:nvCxnSpPr>
          <p:cNvPr id="20" name="Пряма сполучна лінія 19"/>
          <p:cNvCxnSpPr/>
          <p:nvPr/>
        </p:nvCxnSpPr>
        <p:spPr>
          <a:xfrm flipV="1">
            <a:off x="3484563" y="3679825"/>
            <a:ext cx="2317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 flipV="1">
            <a:off x="3636963" y="3832225"/>
            <a:ext cx="2317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029" y="3679824"/>
            <a:ext cx="2640971" cy="254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262809" y="5231500"/>
            <a:ext cx="7371197" cy="1414000"/>
          </a:xfrm>
          <a:prstGeom prst="rect">
            <a:avLst/>
          </a:prstGeom>
        </p:spPr>
        <p:txBody>
          <a:bodyPr lIns="171010" tIns="85505" rIns="171010" bIns="85505" anchor="ctr"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rgbClr val="FFC000"/>
                </a:solidFill>
                <a:latin typeface="e-Ukraine Head" pitchFamily="50" charset="-52"/>
              </a:rPr>
              <a:t>Впровадження електронного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rgbClr val="FFC000"/>
                </a:solidFill>
                <a:latin typeface="e-Ukraine Head" pitchFamily="50" charset="-52"/>
              </a:rPr>
              <a:t> аудиту в Україні </a:t>
            </a:r>
            <a:endParaRPr lang="uk-UA" sz="2800" b="1" dirty="0">
              <a:solidFill>
                <a:srgbClr val="FFC000"/>
              </a:solidFill>
              <a:latin typeface="e-Ukraine Head" pitchFamily="50" charset="-52"/>
            </a:endParaRPr>
          </a:p>
        </p:txBody>
      </p:sp>
      <p:sp>
        <p:nvSpPr>
          <p:cNvPr id="2054" name="CustomShape 6"/>
          <p:cNvSpPr>
            <a:spLocks noChangeArrowheads="1"/>
          </p:cNvSpPr>
          <p:nvPr/>
        </p:nvSpPr>
        <p:spPr bwMode="auto">
          <a:xfrm>
            <a:off x="9433760" y="6301360"/>
            <a:ext cx="1179513" cy="2905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" y="0"/>
            <a:ext cx="991646" cy="991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" y="6403587"/>
            <a:ext cx="1777371" cy="418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947400" y="146050"/>
            <a:ext cx="9477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56" tIns="46736" rIns="89856" bIns="46736">
            <a:spAutoFit/>
          </a:bodyPr>
          <a:lstStyle>
            <a:lvl1pPr defTabSz="44608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846138" indent="-325438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3033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8240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47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019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591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63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735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1400" b="1" dirty="0">
                <a:solidFill>
                  <a:srgbClr val="FFFFFF"/>
                </a:solidFill>
                <a:latin typeface="Arial" charset="0"/>
                <a:ea typeface="Microsoft YaHei" pitchFamily="34" charset="-122"/>
              </a:rPr>
              <a:t>Слайд  9</a:t>
            </a:r>
          </a:p>
        </p:txBody>
      </p:sp>
      <p:sp>
        <p:nvSpPr>
          <p:cNvPr id="6" name="CustomShape 6"/>
          <p:cNvSpPr/>
          <p:nvPr/>
        </p:nvSpPr>
        <p:spPr>
          <a:xfrm>
            <a:off x="10094118" y="255262"/>
            <a:ext cx="1706563" cy="33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3532" y="639002"/>
            <a:ext cx="9446649" cy="138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/>
            <a:r>
              <a:rPr lang="uk-UA" sz="2000" dirty="0">
                <a:solidFill>
                  <a:schemeClr val="bg1"/>
                </a:solidFill>
                <a:latin typeface="e-Ukraine Head" pitchFamily="50" charset="-52"/>
                <a:ea typeface="+mn-ea"/>
                <a:cs typeface="Arial" charset="0"/>
              </a:rPr>
              <a:t>Різні країни підходять до впровадження </a:t>
            </a:r>
            <a:r>
              <a:rPr lang="en-US" sz="2000" dirty="0">
                <a:solidFill>
                  <a:schemeClr val="bg1"/>
                </a:solidFill>
                <a:latin typeface="e-Ukraine Head" pitchFamily="50" charset="-52"/>
                <a:ea typeface="+mn-ea"/>
                <a:cs typeface="Arial" charset="0"/>
              </a:rPr>
              <a:t>SAF-T </a:t>
            </a:r>
            <a:r>
              <a:rPr lang="uk-UA" sz="2000" dirty="0">
                <a:solidFill>
                  <a:schemeClr val="bg1"/>
                </a:solidFill>
                <a:latin typeface="e-Ukraine Head" pitchFamily="50" charset="-52"/>
                <a:ea typeface="+mn-ea"/>
                <a:cs typeface="Arial" charset="0"/>
              </a:rPr>
              <a:t>залежно від своїх податкових систем і вимог до бухгалтерського обліку. </a:t>
            </a:r>
          </a:p>
          <a:p>
            <a:pPr algn="just"/>
            <a:endParaRPr lang="uk-UA" sz="2000" dirty="0">
              <a:solidFill>
                <a:schemeClr val="bg1"/>
              </a:solidFill>
              <a:latin typeface="e-Ukraine Head" pitchFamily="50" charset="-52"/>
              <a:ea typeface="+mn-ea"/>
              <a:cs typeface="Arial" charset="0"/>
            </a:endParaRPr>
          </a:p>
          <a:p>
            <a:pPr algn="just"/>
            <a:r>
              <a:rPr lang="uk-UA" sz="2000" dirty="0">
                <a:solidFill>
                  <a:schemeClr val="bg1"/>
                </a:solidFill>
                <a:latin typeface="e-Ukraine Head" pitchFamily="50" charset="-52"/>
                <a:ea typeface="+mn-ea"/>
                <a:cs typeface="Arial" charset="0"/>
              </a:rPr>
              <a:t>Ось приклади кількох країн, що запровадили </a:t>
            </a:r>
            <a:r>
              <a:rPr lang="en-US" sz="2000" dirty="0">
                <a:solidFill>
                  <a:schemeClr val="bg1"/>
                </a:solidFill>
                <a:latin typeface="e-Ukraine Head" pitchFamily="50" charset="-52"/>
                <a:ea typeface="+mn-ea"/>
                <a:cs typeface="Arial" charset="0"/>
              </a:rPr>
              <a:t>SAF-T:</a:t>
            </a:r>
            <a:endParaRPr lang="uk-UA" sz="2000" dirty="0">
              <a:solidFill>
                <a:schemeClr val="bg1"/>
              </a:solidFill>
              <a:latin typeface="e-Ukraine Head" pitchFamily="50" charset="-52"/>
              <a:ea typeface="+mn-ea"/>
              <a:cs typeface="Arial" charset="0"/>
            </a:endParaRPr>
          </a:p>
        </p:txBody>
      </p:sp>
      <p:sp>
        <p:nvSpPr>
          <p:cNvPr id="9" name="Місце для тексту 2"/>
          <p:cNvSpPr txBox="1">
            <a:spLocks/>
          </p:cNvSpPr>
          <p:nvPr/>
        </p:nvSpPr>
        <p:spPr bwMode="auto">
          <a:xfrm>
            <a:off x="843532" y="2851370"/>
            <a:ext cx="9250586" cy="35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1. </a:t>
            </a:r>
            <a:r>
              <a:rPr lang="uk-UA" sz="2000" b="1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Польща</a:t>
            </a: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: </a:t>
            </a:r>
            <a:r>
              <a:rPr lang="en-US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JPK </a:t>
            </a: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з 2016 року, щомісячне подання</a:t>
            </a:r>
          </a:p>
          <a:p>
            <a:pPr marL="0" indent="0">
              <a:buNone/>
            </a:pPr>
            <a:endParaRPr lang="uk-UA" sz="2000" dirty="0">
              <a:solidFill>
                <a:srgbClr val="132C45"/>
              </a:solidFill>
              <a:latin typeface="e-Ukraine Head" pitchFamily="50" charset="-52"/>
              <a:cs typeface="Arial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2. </a:t>
            </a:r>
            <a:r>
              <a:rPr lang="uk-UA" sz="2000" b="1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Португалія</a:t>
            </a: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: </a:t>
            </a:r>
            <a:r>
              <a:rPr lang="en-US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SAF-T </a:t>
            </a: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з 2008 року, щорічне подання</a:t>
            </a:r>
          </a:p>
          <a:p>
            <a:pPr marL="0" indent="0">
              <a:buNone/>
            </a:pPr>
            <a:endParaRPr lang="uk-UA" sz="2000" dirty="0">
              <a:solidFill>
                <a:srgbClr val="132C45"/>
              </a:solidFill>
              <a:latin typeface="e-Ukraine Head" pitchFamily="50" charset="-52"/>
              <a:cs typeface="Arial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3. </a:t>
            </a:r>
            <a:r>
              <a:rPr lang="uk-UA" sz="2000" b="1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Франція</a:t>
            </a: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: </a:t>
            </a:r>
            <a:r>
              <a:rPr lang="en-US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SAF-T </a:t>
            </a: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з 2017 року для електронних систем</a:t>
            </a:r>
          </a:p>
          <a:p>
            <a:pPr marL="0" indent="0">
              <a:buNone/>
            </a:pPr>
            <a:endParaRPr lang="uk-UA" sz="2000" dirty="0">
              <a:solidFill>
                <a:srgbClr val="132C45"/>
              </a:solidFill>
              <a:latin typeface="e-Ukraine Head" pitchFamily="50" charset="-52"/>
              <a:cs typeface="Arial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4. </a:t>
            </a:r>
            <a:r>
              <a:rPr lang="uk-UA" sz="2000" b="1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Норвегія</a:t>
            </a:r>
            <a:r>
              <a:rPr lang="uk-UA" sz="20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: Обов'язковий з 2020 року для великих компаній</a:t>
            </a:r>
            <a:endParaRPr lang="en-US" sz="2000" dirty="0">
              <a:solidFill>
                <a:srgbClr val="132C45"/>
              </a:solidFill>
              <a:latin typeface="e-Ukraine Head" pitchFamily="50" charset="-52"/>
              <a:cs typeface="Arial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94893" y="-175846"/>
            <a:ext cx="5108330" cy="980709"/>
          </a:xfrm>
        </p:spPr>
        <p:txBody>
          <a:bodyPr/>
          <a:lstStyle/>
          <a:p>
            <a:pPr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e-Ukraine Head Bold" panose="00000800000000000000" pitchFamily="50" charset="-52"/>
                <a:ea typeface="+mn-ea"/>
                <a:cs typeface="Arial" charset="0"/>
              </a:rPr>
              <a:t>Міжнародний досвід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74" y="2325704"/>
            <a:ext cx="1650408" cy="1099584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992" y="3341406"/>
            <a:ext cx="1472251" cy="86869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00" y="4231418"/>
            <a:ext cx="1409883" cy="95025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81" y="5181669"/>
            <a:ext cx="1582041" cy="97310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6355" cy="4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3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035323" y="31154"/>
            <a:ext cx="9477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56" tIns="46736" rIns="89856" bIns="46736">
            <a:spAutoFit/>
          </a:bodyPr>
          <a:lstStyle>
            <a:lvl1pPr defTabSz="44608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846138" indent="-325438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3033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8240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47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019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591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63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735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icrosoft YaHei" pitchFamily="34" charset="-122"/>
              </a:rPr>
              <a:t>Слайд  9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6157913"/>
            <a:ext cx="39973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uk-UA" sz="1600" i="1" dirty="0">
                <a:solidFill>
                  <a:srgbClr val="132C45"/>
                </a:solidFill>
                <a:latin typeface="e-Ukraine Head Bold" panose="00000800000000000000" pitchFamily="50" charset="-52"/>
                <a:ea typeface="+mn-ea"/>
                <a:cs typeface="Arial" charset="0"/>
              </a:rPr>
              <a:t>Міжнародний досвід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4" y="817933"/>
            <a:ext cx="5792868" cy="21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4" y="3091783"/>
            <a:ext cx="5724761" cy="210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76" y="3193471"/>
            <a:ext cx="5682953" cy="200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58" y="747535"/>
            <a:ext cx="5399387" cy="239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34" y="5398260"/>
            <a:ext cx="1290416" cy="859739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37" y="5454476"/>
            <a:ext cx="1197051" cy="70631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0" y="5472609"/>
            <a:ext cx="965913" cy="65101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35" y="5437050"/>
            <a:ext cx="1204957" cy="74116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1"/>
            <a:ext cx="1969478" cy="4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7"/>
          <p:cNvSpPr/>
          <p:nvPr/>
        </p:nvSpPr>
        <p:spPr>
          <a:xfrm>
            <a:off x="1754670" y="3216744"/>
            <a:ext cx="9504081" cy="77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12600" algn="ctr" eaLnBrk="1" fontAlgn="auto" hangingPunct="1"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e-Ukraine Head" pitchFamily="50" charset="-52"/>
                <a:cs typeface="Arial" charset="0"/>
              </a:rPr>
              <a:t>Впевненість у завтрашньому дні необхідно створювати разом!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74" y="3119120"/>
            <a:ext cx="3461996" cy="1947373"/>
          </a:xfrm>
          <a:prstGeom prst="rect">
            <a:avLst/>
          </a:prstGeom>
          <a:effectLst>
            <a:softEdge rad="6604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7" y="3425221"/>
            <a:ext cx="3855221" cy="2192129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49" y="790386"/>
            <a:ext cx="3677630" cy="2451753"/>
          </a:xfrm>
          <a:prstGeom prst="rect">
            <a:avLst/>
          </a:prstGeom>
          <a:effectLst>
            <a:softEdge rad="774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1" y="911291"/>
            <a:ext cx="4295655" cy="2416306"/>
          </a:xfrm>
          <a:prstGeom prst="rect">
            <a:avLst/>
          </a:prstGeom>
          <a:effectLst>
            <a:softEdge rad="5842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82" y="5066493"/>
            <a:ext cx="3020502" cy="1882496"/>
          </a:xfrm>
          <a:prstGeom prst="rect">
            <a:avLst/>
          </a:prstGeom>
          <a:effectLst>
            <a:softEdge rad="8001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58" y="4943474"/>
            <a:ext cx="2390775" cy="1914525"/>
          </a:xfrm>
          <a:prstGeom prst="rect">
            <a:avLst/>
          </a:prstGeom>
          <a:effectLst>
            <a:softEdge rad="508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05" y="5721374"/>
            <a:ext cx="1187865" cy="1013923"/>
          </a:xfrm>
          <a:prstGeom prst="rect">
            <a:avLst/>
          </a:prstGeom>
        </p:spPr>
      </p:pic>
      <p:sp>
        <p:nvSpPr>
          <p:cNvPr id="15" name="CustomShape 7"/>
          <p:cNvSpPr/>
          <p:nvPr/>
        </p:nvSpPr>
        <p:spPr>
          <a:xfrm>
            <a:off x="2401380" y="5333467"/>
            <a:ext cx="2130740" cy="77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12600" algn="just" eaLnBrk="1" fontAlgn="auto" hangingPunct="1">
              <a:spcBef>
                <a:spcPts val="96"/>
              </a:spcBef>
              <a:spcAft>
                <a:spcPts val="0"/>
              </a:spcAft>
              <a:defRPr/>
            </a:pPr>
            <a:endParaRPr lang="uk-UA" sz="3600" dirty="0">
              <a:solidFill>
                <a:srgbClr val="132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stomShape 7"/>
          <p:cNvSpPr/>
          <p:nvPr/>
        </p:nvSpPr>
        <p:spPr>
          <a:xfrm>
            <a:off x="4769929" y="5775473"/>
            <a:ext cx="1778432" cy="77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12600" algn="just" eaLnBrk="1" fontAlgn="auto" hangingPunct="1">
              <a:spcBef>
                <a:spcPts val="96"/>
              </a:spcBef>
              <a:spcAft>
                <a:spcPts val="0"/>
              </a:spcAft>
              <a:defRPr/>
            </a:pP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stomShape 7"/>
          <p:cNvSpPr/>
          <p:nvPr/>
        </p:nvSpPr>
        <p:spPr>
          <a:xfrm>
            <a:off x="4466158" y="5804090"/>
            <a:ext cx="5827156" cy="77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12600" algn="ctr" eaLnBrk="1" fontAlgn="auto" hangingPunct="1"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Дякуємо за увагу!</a:t>
            </a:r>
            <a:r>
              <a:rPr lang="en-US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95854" cy="469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787748" y="0"/>
            <a:ext cx="10377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Підстави</a:t>
            </a:r>
            <a:r>
              <a:rPr lang="en-US" alt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впровадження </a:t>
            </a:r>
            <a:r>
              <a:rPr lang="uk-UA" altLang="uk-U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е-аудиту</a:t>
            </a:r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895404" y="4344986"/>
            <a:ext cx="2162404" cy="1017587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uk-UA" sz="16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наказ</a:t>
            </a:r>
          </a:p>
          <a:p>
            <a:pPr algn="ctr" eaLnBrk="1" hangingPunct="1">
              <a:lnSpc>
                <a:spcPts val="1300"/>
              </a:lnSpc>
              <a:defRPr/>
            </a:pPr>
            <a:r>
              <a:rPr lang="uk-UA" sz="16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Міністерства фінансів України</a:t>
            </a:r>
          </a:p>
        </p:txBody>
      </p:sp>
      <p:sp>
        <p:nvSpPr>
          <p:cNvPr id="12" name="Прямокутник: округлені кути 11"/>
          <p:cNvSpPr/>
          <p:nvPr/>
        </p:nvSpPr>
        <p:spPr>
          <a:xfrm>
            <a:off x="1278731" y="618233"/>
            <a:ext cx="9596052" cy="755592"/>
          </a:xfrm>
          <a:prstGeom prst="roundRect">
            <a:avLst/>
          </a:prstGeom>
          <a:solidFill>
            <a:srgbClr val="12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ПОДАТКОВИЙ КОДЕКС УКРАЇНИ</a:t>
            </a:r>
          </a:p>
          <a:p>
            <a:pPr algn="ctr" eaLnBrk="1" hangingPunct="1">
              <a:defRPr/>
            </a:pP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85.2 статті 85 «Надання платниками податків документів» </a:t>
            </a:r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238125" y="2184073"/>
            <a:ext cx="2162404" cy="1017587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uk-UA" sz="16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</a:t>
            </a:r>
          </a:p>
        </p:txBody>
      </p:sp>
      <p:sp>
        <p:nvSpPr>
          <p:cNvPr id="16" name="Прямокутник: округлені кути 15"/>
          <p:cNvSpPr/>
          <p:nvPr/>
        </p:nvSpPr>
        <p:spPr>
          <a:xfrm>
            <a:off x="4895404" y="2639822"/>
            <a:ext cx="2081212" cy="1017588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uk-UA" sz="16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наказ</a:t>
            </a:r>
          </a:p>
          <a:p>
            <a:pPr algn="ctr" eaLnBrk="1" hangingPunct="1">
              <a:lnSpc>
                <a:spcPts val="1300"/>
              </a:lnSpc>
              <a:defRPr/>
            </a:pPr>
            <a:r>
              <a:rPr lang="uk-UA" sz="16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Міністерства доходів і зборів України</a:t>
            </a:r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6836062" y="4592286"/>
            <a:ext cx="4701204" cy="101758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</a:pP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від 07.11.2011</a:t>
            </a:r>
            <a:r>
              <a:rPr lang="en-US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 </a:t>
            </a: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№ 1393</a:t>
            </a:r>
          </a:p>
          <a:p>
            <a:pPr algn="ctr" eaLnBrk="1" hangingPunct="1">
              <a:lnSpc>
                <a:spcPts val="1300"/>
              </a:lnSpc>
            </a:pP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«Про затвердження Порядку надання документів великого платника податків в електронній формі при проведенні документальної перевірки»</a:t>
            </a:r>
            <a:r>
              <a:rPr lang="en-US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 </a:t>
            </a:r>
            <a:r>
              <a:rPr lang="ru-RU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з</a:t>
            </a: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і змінами, внесеними наказом </a:t>
            </a:r>
          </a:p>
          <a:p>
            <a:pPr algn="ctr" eaLnBrk="1" hangingPunct="1">
              <a:lnSpc>
                <a:spcPts val="1300"/>
              </a:lnSpc>
            </a:pP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від </a:t>
            </a:r>
            <a:r>
              <a:rPr lang="pt-BR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15.09.2020 </a:t>
            </a: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№ </a:t>
            </a:r>
            <a:r>
              <a:rPr lang="pt-BR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561</a:t>
            </a:r>
            <a:endParaRPr lang="uk-UA" sz="1050" dirty="0">
              <a:solidFill>
                <a:srgbClr val="132C45"/>
              </a:solidFill>
              <a:latin typeface="e-Ukraine Head" pitchFamily="50" charset="-52"/>
              <a:cs typeface="Arial" charset="0"/>
            </a:endParaRPr>
          </a:p>
        </p:txBody>
      </p:sp>
      <p:sp>
        <p:nvSpPr>
          <p:cNvPr id="13" name="Прямокутник: округлені кути 12"/>
          <p:cNvSpPr/>
          <p:nvPr/>
        </p:nvSpPr>
        <p:spPr>
          <a:xfrm>
            <a:off x="2207293" y="2418259"/>
            <a:ext cx="2081213" cy="10287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«</a:t>
            </a:r>
            <a:r>
              <a:rPr lang="uk-UA" sz="16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електронні документи та електронний документообіг»</a:t>
            </a:r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6836062" y="2807835"/>
            <a:ext cx="4780669" cy="102368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від</a:t>
            </a:r>
            <a:r>
              <a:rPr lang="ru-RU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 29.11.2013</a:t>
            </a:r>
            <a:r>
              <a:rPr lang="en-US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 </a:t>
            </a:r>
            <a:r>
              <a:rPr lang="ru-RU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№ 729</a:t>
            </a:r>
          </a:p>
          <a:p>
            <a:pPr algn="ctr" eaLnBrk="1" hangingPunct="1">
              <a:lnSpc>
                <a:spcPts val="1300"/>
              </a:lnSpc>
              <a:defRPr/>
            </a:pPr>
            <a:r>
              <a:rPr lang="uk-UA" sz="105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«Про затвердження Формату (стандарту) електронного документа звітності суб'єктів господарювання та Опису довідників, що публікуються з Форматом (стандартом) електронного документа звітності суб'єктів господарювання»</a:t>
            </a:r>
          </a:p>
        </p:txBody>
      </p:sp>
      <p:sp>
        <p:nvSpPr>
          <p:cNvPr id="22" name="Прямокутник: округлені кути 21"/>
          <p:cNvSpPr/>
          <p:nvPr/>
        </p:nvSpPr>
        <p:spPr>
          <a:xfrm>
            <a:off x="238125" y="4770833"/>
            <a:ext cx="2081212" cy="1017588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en-US" sz="1600" dirty="0">
                <a:solidFill>
                  <a:srgbClr val="132C45"/>
                </a:solidFill>
                <a:latin typeface="e-Ukraine Head" pitchFamily="50" charset="-52"/>
                <a:cs typeface="Arial" charset="0"/>
              </a:rPr>
              <a:t>Guidance OECP</a:t>
            </a:r>
            <a:endParaRPr lang="uk-UA" sz="1600" dirty="0">
              <a:solidFill>
                <a:srgbClr val="132C45"/>
              </a:solidFill>
              <a:latin typeface="e-Ukraine Head" pitchFamily="50" charset="-52"/>
              <a:cs typeface="Arial" charset="0"/>
            </a:endParaRPr>
          </a:p>
        </p:txBody>
      </p:sp>
      <p:sp>
        <p:nvSpPr>
          <p:cNvPr id="23" name="Прямокутник: округлені кути 22"/>
          <p:cNvSpPr/>
          <p:nvPr/>
        </p:nvSpPr>
        <p:spPr>
          <a:xfrm>
            <a:off x="2207292" y="5091619"/>
            <a:ext cx="2081213" cy="98868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uk-UA" sz="16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Керівництво та схема файлу </a:t>
            </a:r>
            <a:r>
              <a:rPr lang="en-US" sz="16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SAF-T</a:t>
            </a:r>
            <a:r>
              <a:rPr lang="uk-UA" sz="16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(версія 2.0)</a:t>
            </a:r>
          </a:p>
        </p:txBody>
      </p:sp>
      <p:sp>
        <p:nvSpPr>
          <p:cNvPr id="14" name="Прямокутник: округлені кути 15"/>
          <p:cNvSpPr/>
          <p:nvPr/>
        </p:nvSpPr>
        <p:spPr>
          <a:xfrm>
            <a:off x="197529" y="3541972"/>
            <a:ext cx="2162404" cy="1017588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uk-UA" sz="16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Розпорядження Кабінету Міністрів України</a:t>
            </a:r>
          </a:p>
        </p:txBody>
      </p:sp>
      <p:sp>
        <p:nvSpPr>
          <p:cNvPr id="17" name="Прямокутник: округлені кути 17"/>
          <p:cNvSpPr/>
          <p:nvPr/>
        </p:nvSpPr>
        <p:spPr>
          <a:xfrm>
            <a:off x="2207293" y="3657410"/>
            <a:ext cx="2081214" cy="103651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uk-UA" sz="14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4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27.12.2023</a:t>
            </a:r>
            <a:r>
              <a:rPr lang="en-US" sz="14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1218-р</a:t>
            </a:r>
          </a:p>
          <a:p>
            <a:pPr algn="ctr" eaLnBrk="1" hangingPunct="1">
              <a:lnSpc>
                <a:spcPts val="1300"/>
              </a:lnSpc>
              <a:defRPr/>
            </a:pPr>
            <a:r>
              <a:rPr lang="uk-UA" sz="1400" dirty="0">
                <a:solidFill>
                  <a:srgbClr val="13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схвалення Національної стратегії доходів до 2030 року»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25"/>
            <a:ext cx="2020026" cy="4753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3382963" y="346075"/>
            <a:ext cx="8193087" cy="1187450"/>
          </a:xfrm>
          <a:prstGeom prst="rect">
            <a:avLst/>
          </a:prstGeom>
          <a:noFill/>
          <a:ln>
            <a:solidFill>
              <a:srgbClr val="132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10243" name="Схема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3" y="1658938"/>
            <a:ext cx="10893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Групувати 3"/>
          <p:cNvGrpSpPr>
            <a:grpSpLocks/>
          </p:cNvGrpSpPr>
          <p:nvPr/>
        </p:nvGrpSpPr>
        <p:grpSpPr bwMode="auto">
          <a:xfrm>
            <a:off x="238125" y="3779838"/>
            <a:ext cx="4310063" cy="2276475"/>
            <a:chOff x="6133181" y="-177599"/>
            <a:chExt cx="4309266" cy="2277105"/>
          </a:xfrm>
        </p:grpSpPr>
        <p:sp>
          <p:nvSpPr>
            <p:cNvPr id="6" name="Прямокутник 5"/>
            <p:cNvSpPr/>
            <p:nvPr/>
          </p:nvSpPr>
          <p:spPr>
            <a:xfrm>
              <a:off x="6949005" y="535385"/>
              <a:ext cx="3493442" cy="15641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133181" y="-177599"/>
              <a:ext cx="3493442" cy="1564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r" defTabSz="666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1500" dirty="0">
                <a:latin typeface="e-Ukraine Head" panose="00000500000000000000" pitchFamily="50" charset="-52"/>
              </a:endParaRPr>
            </a:p>
          </p:txBody>
        </p:sp>
      </p:grp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4760913" y="517525"/>
            <a:ext cx="67230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uk-UA" altLang="uk-UA" sz="3000" dirty="0">
                <a:solidFill>
                  <a:schemeClr val="bg1"/>
                </a:solidFill>
                <a:latin typeface="e-Ukraine Head Bold" pitchFamily="50" charset="-52"/>
              </a:rPr>
              <a:t>електронний файл стандартизованої структури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2187575" y="517525"/>
            <a:ext cx="2390775" cy="531813"/>
          </a:xfrm>
          <a:prstGeom prst="rect">
            <a:avLst/>
          </a:prstGeom>
          <a:solidFill>
            <a:srgbClr val="132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uk-UA" sz="3000" dirty="0">
                <a:solidFill>
                  <a:schemeClr val="bg1"/>
                </a:solidFill>
                <a:latin typeface="e-Ukraine Head Bold" pitchFamily="50" charset="-52"/>
              </a:rPr>
              <a:t>SAF-T</a:t>
            </a:r>
            <a:endParaRPr lang="uk-UA" altLang="uk-UA" sz="3000" dirty="0">
              <a:solidFill>
                <a:schemeClr val="bg1"/>
              </a:solidFill>
              <a:latin typeface="e-Ukraine Head Bold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20" y="3278188"/>
            <a:ext cx="3979863" cy="2552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7150" tIns="57150" rIns="57150" bIns="5715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dirty="0">
                <a:solidFill>
                  <a:schemeClr val="bg1"/>
                </a:solidFill>
                <a:latin typeface="e-Ukraine Head" panose="00000500000000000000" pitchFamily="50" charset="-52"/>
              </a:rPr>
              <a:t>Файл  </a:t>
            </a:r>
            <a:r>
              <a:rPr lang="en-US" sz="1500" dirty="0">
                <a:solidFill>
                  <a:schemeClr val="bg1"/>
                </a:solidFill>
                <a:latin typeface="e-Ukraine Head" panose="00000500000000000000" pitchFamily="50" charset="-52"/>
              </a:rPr>
              <a:t>XSD </a:t>
            </a:r>
            <a:r>
              <a:rPr lang="uk-UA" sz="1500" dirty="0">
                <a:solidFill>
                  <a:schemeClr val="bg1"/>
                </a:solidFill>
                <a:latin typeface="e-Ukraine Head" panose="00000500000000000000" pitchFamily="50" charset="-52"/>
              </a:rPr>
              <a:t>є технічним компонентом процедури електронного аудиту, та призначений для реалізації можливості платників податків формувати та передавати файл </a:t>
            </a:r>
            <a:r>
              <a:rPr lang="en-US" sz="1500" dirty="0">
                <a:solidFill>
                  <a:schemeClr val="bg1"/>
                </a:solidFill>
                <a:latin typeface="e-Ukraine Head" panose="00000500000000000000" pitchFamily="50" charset="-52"/>
              </a:rPr>
              <a:t>SAF-T UA </a:t>
            </a:r>
            <a:r>
              <a:rPr lang="uk-UA" sz="1500" dirty="0">
                <a:solidFill>
                  <a:schemeClr val="bg1"/>
                </a:solidFill>
                <a:latin typeface="e-Ukraine Head" panose="00000500000000000000" pitchFamily="50" charset="-52"/>
              </a:rPr>
              <a:t>до податкового органу</a:t>
            </a:r>
          </a:p>
        </p:txBody>
      </p:sp>
      <p:sp>
        <p:nvSpPr>
          <p:cNvPr id="10249" name="CustomShape 15"/>
          <p:cNvSpPr>
            <a:spLocks noChangeArrowheads="1"/>
          </p:cNvSpPr>
          <p:nvPr/>
        </p:nvSpPr>
        <p:spPr bwMode="auto">
          <a:xfrm>
            <a:off x="822325" y="1306513"/>
            <a:ext cx="2147888" cy="19716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dirty="0"/>
          </a:p>
        </p:txBody>
      </p:sp>
      <p:sp>
        <p:nvSpPr>
          <p:cNvPr id="10250" name="CustomShape 27"/>
          <p:cNvSpPr>
            <a:spLocks noChangeArrowheads="1"/>
          </p:cNvSpPr>
          <p:nvPr/>
        </p:nvSpPr>
        <p:spPr bwMode="auto">
          <a:xfrm>
            <a:off x="3732213" y="2263775"/>
            <a:ext cx="1228725" cy="12287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dirty="0"/>
          </a:p>
        </p:txBody>
      </p:sp>
      <p:sp>
        <p:nvSpPr>
          <p:cNvPr id="10251" name="CustomShape 3"/>
          <p:cNvSpPr>
            <a:spLocks noChangeArrowheads="1"/>
          </p:cNvSpPr>
          <p:nvPr/>
        </p:nvSpPr>
        <p:spPr bwMode="auto">
          <a:xfrm>
            <a:off x="10519613" y="3638674"/>
            <a:ext cx="1117933" cy="13843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dirty="0"/>
          </a:p>
        </p:txBody>
      </p:sp>
      <p:sp>
        <p:nvSpPr>
          <p:cNvPr id="10252" name="CustomShape 6"/>
          <p:cNvSpPr>
            <a:spLocks noChangeArrowheads="1"/>
          </p:cNvSpPr>
          <p:nvPr/>
        </p:nvSpPr>
        <p:spPr bwMode="auto">
          <a:xfrm>
            <a:off x="10228946" y="1634882"/>
            <a:ext cx="1535112" cy="3270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" y="9526"/>
            <a:ext cx="1933438" cy="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2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 сполучна лінія 65"/>
          <p:cNvCxnSpPr/>
          <p:nvPr/>
        </p:nvCxnSpPr>
        <p:spPr>
          <a:xfrm flipV="1">
            <a:off x="3443288" y="6316663"/>
            <a:ext cx="2317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 сполучна лінія 3"/>
          <p:cNvCxnSpPr>
            <a:stCxn id="6" idx="0"/>
            <a:endCxn id="21" idx="2"/>
          </p:cNvCxnSpPr>
          <p:nvPr/>
        </p:nvCxnSpPr>
        <p:spPr>
          <a:xfrm>
            <a:off x="1862138" y="892175"/>
            <a:ext cx="0" cy="5794375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кутник 44"/>
          <p:cNvSpPr/>
          <p:nvPr/>
        </p:nvSpPr>
        <p:spPr>
          <a:xfrm>
            <a:off x="9774238" y="4276725"/>
            <a:ext cx="1792287" cy="167005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6" name="Прямокутник 35"/>
          <p:cNvSpPr/>
          <p:nvPr/>
        </p:nvSpPr>
        <p:spPr>
          <a:xfrm>
            <a:off x="2281238" y="4408488"/>
            <a:ext cx="5970587" cy="10271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2281238" y="1863725"/>
            <a:ext cx="7972425" cy="9477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38125" y="892175"/>
            <a:ext cx="3246438" cy="739775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ЗАГАЛЬНА ІНФОРМАЦІЯ</a:t>
            </a:r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3633788" y="5946775"/>
            <a:ext cx="1811337" cy="739775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Податкові різниці, що виникли у суб'єкта господарювання </a:t>
            </a:r>
          </a:p>
        </p:txBody>
      </p:sp>
      <p:sp>
        <p:nvSpPr>
          <p:cNvPr id="13" name="Прямокутник: округлені кути 12"/>
          <p:cNvSpPr/>
          <p:nvPr/>
        </p:nvSpPr>
        <p:spPr>
          <a:xfrm>
            <a:off x="238125" y="1952625"/>
            <a:ext cx="3246438" cy="739775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ДОВІДНИКИ</a:t>
            </a:r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238125" y="3309938"/>
            <a:ext cx="3246438" cy="739775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ЖУРНАЛ БУХГАЛТЕРСЬКИХ ЗАПИСІВ</a:t>
            </a:r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3675063" y="3309938"/>
            <a:ext cx="1728787" cy="727075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Бухгалтерські операції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38125" y="4572000"/>
            <a:ext cx="3246438" cy="739775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1"/>
                </a:solidFill>
              </a:rPr>
              <a:t>ІНФОРМАЦІЯ ПРО ДОКУМЕНТАЛЬНЕ ЗАБЕЗПЕЧЕННЯ ЗАПИСІВ БУХГАЛТЕРСЬКОГО ОБЛІКУ</a:t>
            </a:r>
          </a:p>
        </p:txBody>
      </p:sp>
      <p:sp>
        <p:nvSpPr>
          <p:cNvPr id="21" name="Прямокутник: округлені кути 20"/>
          <p:cNvSpPr/>
          <p:nvPr/>
        </p:nvSpPr>
        <p:spPr>
          <a:xfrm>
            <a:off x="238125" y="5946775"/>
            <a:ext cx="3246438" cy="739775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ПОДАТКОВІ РІЗНИЦІ</a:t>
            </a:r>
          </a:p>
        </p:txBody>
      </p:sp>
      <p:sp>
        <p:nvSpPr>
          <p:cNvPr id="23" name="Прямокутник: округлені кути 22"/>
          <p:cNvSpPr/>
          <p:nvPr/>
        </p:nvSpPr>
        <p:spPr>
          <a:xfrm>
            <a:off x="3694113" y="1728788"/>
            <a:ext cx="1727200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Облікова політика</a:t>
            </a:r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3675063" y="2465388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Довідники операцій </a:t>
            </a:r>
          </a:p>
        </p:txBody>
      </p:sp>
      <p:sp>
        <p:nvSpPr>
          <p:cNvPr id="25" name="Прямокутник: округлені кути 24"/>
          <p:cNvSpPr/>
          <p:nvPr/>
        </p:nvSpPr>
        <p:spPr>
          <a:xfrm>
            <a:off x="5659438" y="1728788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Власники (засновники)</a:t>
            </a:r>
          </a:p>
        </p:txBody>
      </p:sp>
      <p:sp>
        <p:nvSpPr>
          <p:cNvPr id="27" name="Прямокутник: округлені кути 26"/>
          <p:cNvSpPr/>
          <p:nvPr/>
        </p:nvSpPr>
        <p:spPr>
          <a:xfrm>
            <a:off x="5659438" y="2465388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Сальдові/оборотні відомості (по рахунках/субрахунках, по аналітичних рахунках) </a:t>
            </a:r>
          </a:p>
        </p:txBody>
      </p:sp>
      <p:sp>
        <p:nvSpPr>
          <p:cNvPr id="28" name="Прямокутник: округлені кути 27"/>
          <p:cNvSpPr/>
          <p:nvPr/>
        </p:nvSpPr>
        <p:spPr>
          <a:xfrm>
            <a:off x="7573963" y="1728788"/>
            <a:ext cx="1728787" cy="534987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Контрагенти</a:t>
            </a:r>
          </a:p>
        </p:txBody>
      </p:sp>
      <p:sp>
        <p:nvSpPr>
          <p:cNvPr id="29" name="Прямокутник: округлені кути 28"/>
          <p:cNvSpPr/>
          <p:nvPr/>
        </p:nvSpPr>
        <p:spPr>
          <a:xfrm>
            <a:off x="7573963" y="2465388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Продукція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(товари/роботи, послуги) </a:t>
            </a:r>
          </a:p>
        </p:txBody>
      </p:sp>
      <p:sp>
        <p:nvSpPr>
          <p:cNvPr id="30" name="Прямокутник: округлені кути 29"/>
          <p:cNvSpPr/>
          <p:nvPr/>
        </p:nvSpPr>
        <p:spPr>
          <a:xfrm>
            <a:off x="9428163" y="1716088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Запаси</a:t>
            </a: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9428163" y="2465388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Необоротні активи</a:t>
            </a:r>
          </a:p>
        </p:txBody>
      </p:sp>
      <p:sp>
        <p:nvSpPr>
          <p:cNvPr id="20" name="Прямокутник: округлені кути 19"/>
          <p:cNvSpPr/>
          <p:nvPr/>
        </p:nvSpPr>
        <p:spPr>
          <a:xfrm>
            <a:off x="3633788" y="4249738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Відомості про продаж</a:t>
            </a:r>
          </a:p>
        </p:txBody>
      </p:sp>
      <p:sp>
        <p:nvSpPr>
          <p:cNvPr id="22" name="Прямокутник: округлені кути 21"/>
          <p:cNvSpPr/>
          <p:nvPr/>
        </p:nvSpPr>
        <p:spPr>
          <a:xfrm>
            <a:off x="3633788" y="5045075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Відомості про придбання/закупівлю</a:t>
            </a: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553075" y="4276725"/>
            <a:ext cx="1727200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aseline="30000" dirty="0">
                <a:solidFill>
                  <a:schemeClr val="tx1"/>
                </a:solidFill>
              </a:rPr>
              <a:t>Відомості про платежі, не пов'язані з продажем/придбанням товарів, робіт та послуг</a:t>
            </a:r>
          </a:p>
        </p:txBody>
      </p:sp>
      <p:sp>
        <p:nvSpPr>
          <p:cNvPr id="32" name="Прямокутник: округлені кути 31"/>
          <p:cNvSpPr/>
          <p:nvPr/>
        </p:nvSpPr>
        <p:spPr>
          <a:xfrm>
            <a:off x="5553075" y="5054600"/>
            <a:ext cx="1727200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Операції із запасами </a:t>
            </a:r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388225" y="4246563"/>
            <a:ext cx="1728788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Операції з необоротними активами </a:t>
            </a: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7440613" y="5054600"/>
            <a:ext cx="1728787" cy="5334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aseline="30000" dirty="0">
                <a:solidFill>
                  <a:schemeClr val="tx1"/>
                </a:solidFill>
              </a:rPr>
              <a:t>Інформація про бухгалтерські довідки та інші первинні документи</a:t>
            </a:r>
          </a:p>
        </p:txBody>
      </p:sp>
      <p:sp>
        <p:nvSpPr>
          <p:cNvPr id="38" name="Овал 37"/>
          <p:cNvSpPr/>
          <p:nvPr/>
        </p:nvSpPr>
        <p:spPr>
          <a:xfrm>
            <a:off x="10253663" y="4654550"/>
            <a:ext cx="835025" cy="781050"/>
          </a:xfrm>
          <a:prstGeom prst="ellipse">
            <a:avLst/>
          </a:prstGeom>
          <a:solidFill>
            <a:srgbClr val="132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e-Ukraine Head Bold" panose="00000800000000000000" pitchFamily="50" charset="-52"/>
              </a:rPr>
              <a:t>SAF-T</a:t>
            </a:r>
            <a:r>
              <a:rPr lang="uk-UA" sz="900" dirty="0">
                <a:latin typeface="e-Ukraine Head Bold" panose="00000800000000000000" pitchFamily="50" charset="-52"/>
              </a:rPr>
              <a:t> </a:t>
            </a:r>
            <a:r>
              <a:rPr lang="en-US" sz="900" dirty="0">
                <a:latin typeface="e-Ukraine Head Bold" panose="00000800000000000000" pitchFamily="50" charset="-52"/>
              </a:rPr>
              <a:t>UA</a:t>
            </a:r>
            <a:endParaRPr lang="uk-UA" sz="900" dirty="0"/>
          </a:p>
        </p:txBody>
      </p:sp>
      <p:sp>
        <p:nvSpPr>
          <p:cNvPr id="39" name="Прямокутник: округлені кути 9"/>
          <p:cNvSpPr/>
          <p:nvPr/>
        </p:nvSpPr>
        <p:spPr>
          <a:xfrm>
            <a:off x="11156950" y="4819650"/>
            <a:ext cx="863600" cy="520700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>
                <a:solidFill>
                  <a:schemeClr val="tx1"/>
                </a:solidFill>
              </a:rPr>
              <a:t>ПОДАТКОВІ РІЗНИЦІ</a:t>
            </a:r>
          </a:p>
        </p:txBody>
      </p:sp>
      <p:sp>
        <p:nvSpPr>
          <p:cNvPr id="40" name="Прямокутник: округлені кути 10"/>
          <p:cNvSpPr/>
          <p:nvPr/>
        </p:nvSpPr>
        <p:spPr>
          <a:xfrm>
            <a:off x="10975975" y="3981450"/>
            <a:ext cx="769938" cy="549275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>
                <a:solidFill>
                  <a:schemeClr val="tx1"/>
                </a:solidFill>
              </a:rPr>
              <a:t>ДАНІ ПРО ПЛАТЕЖІ</a:t>
            </a:r>
          </a:p>
        </p:txBody>
      </p:sp>
      <p:sp>
        <p:nvSpPr>
          <p:cNvPr id="41" name="Прямокутник: округлені кути 11"/>
          <p:cNvSpPr/>
          <p:nvPr/>
        </p:nvSpPr>
        <p:spPr>
          <a:xfrm>
            <a:off x="10975975" y="5692775"/>
            <a:ext cx="863600" cy="474663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>
                <a:solidFill>
                  <a:schemeClr val="tx1"/>
                </a:solidFill>
              </a:rPr>
              <a:t>РУХ ОСНОВНИХ ЗАСОБІВ ТА ЗАПАСІВ</a:t>
            </a:r>
          </a:p>
        </p:txBody>
      </p:sp>
      <p:sp>
        <p:nvSpPr>
          <p:cNvPr id="42" name="Прямокутник: округлені кути 5"/>
          <p:cNvSpPr/>
          <p:nvPr/>
        </p:nvSpPr>
        <p:spPr>
          <a:xfrm>
            <a:off x="9594850" y="5692775"/>
            <a:ext cx="815975" cy="474663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>
                <a:solidFill>
                  <a:schemeClr val="tx1"/>
                </a:solidFill>
              </a:rPr>
              <a:t>ГОЛОВНА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>
                <a:solidFill>
                  <a:schemeClr val="tx1"/>
                </a:solidFill>
              </a:rPr>
              <a:t>КНИГА</a:t>
            </a:r>
          </a:p>
        </p:txBody>
      </p:sp>
      <p:sp>
        <p:nvSpPr>
          <p:cNvPr id="43" name="Прямокутник: округлені кути 6"/>
          <p:cNvSpPr/>
          <p:nvPr/>
        </p:nvSpPr>
        <p:spPr>
          <a:xfrm>
            <a:off x="9366250" y="4819650"/>
            <a:ext cx="815975" cy="520700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>
                <a:solidFill>
                  <a:schemeClr val="tx1"/>
                </a:solidFill>
              </a:rPr>
              <a:t>ОБСЯГИ ПРОДАЖІВ</a:t>
            </a:r>
          </a:p>
        </p:txBody>
      </p:sp>
      <p:sp>
        <p:nvSpPr>
          <p:cNvPr id="44" name="Прямокутник: округлені кути 7"/>
          <p:cNvSpPr/>
          <p:nvPr/>
        </p:nvSpPr>
        <p:spPr>
          <a:xfrm>
            <a:off x="9509125" y="3976688"/>
            <a:ext cx="815975" cy="547687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>
                <a:solidFill>
                  <a:schemeClr val="tx1"/>
                </a:solidFill>
              </a:rPr>
              <a:t>ОБСЯГИ ЗАКУПІВЕЛЬ</a:t>
            </a:r>
          </a:p>
        </p:txBody>
      </p:sp>
      <p:sp>
        <p:nvSpPr>
          <p:cNvPr id="11300" name="TextBox 46"/>
          <p:cNvSpPr txBox="1">
            <a:spLocks noChangeArrowheads="1"/>
          </p:cNvSpPr>
          <p:nvPr/>
        </p:nvSpPr>
        <p:spPr bwMode="auto">
          <a:xfrm>
            <a:off x="8831263" y="3581400"/>
            <a:ext cx="3157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900" dirty="0">
                <a:solidFill>
                  <a:srgbClr val="132C45"/>
                </a:solidFill>
                <a:latin typeface="e-Ukraine Head Bold" pitchFamily="50" charset="-52"/>
              </a:rPr>
              <a:t>ДАНІ, ЯКІ ПЕРЕДАЮТЬСЯ У СКЛАДІ </a:t>
            </a:r>
            <a:r>
              <a:rPr lang="en-US" altLang="uk-UA" sz="900" dirty="0">
                <a:solidFill>
                  <a:srgbClr val="132C45"/>
                </a:solidFill>
                <a:latin typeface="e-Ukraine Head Bold" pitchFamily="50" charset="-52"/>
              </a:rPr>
              <a:t>SAF-T</a:t>
            </a:r>
            <a:r>
              <a:rPr lang="uk-UA" altLang="uk-UA" sz="900" dirty="0">
                <a:solidFill>
                  <a:srgbClr val="132C45"/>
                </a:solidFill>
                <a:latin typeface="e-Ukraine Head Bold" pitchFamily="50" charset="-52"/>
              </a:rPr>
              <a:t> </a:t>
            </a:r>
            <a:r>
              <a:rPr lang="en-US" altLang="uk-UA" sz="900" dirty="0">
                <a:solidFill>
                  <a:srgbClr val="132C45"/>
                </a:solidFill>
                <a:latin typeface="e-Ukraine Head Bold" pitchFamily="50" charset="-52"/>
              </a:rPr>
              <a:t>UA</a:t>
            </a:r>
            <a:r>
              <a:rPr lang="uk-UA" altLang="uk-UA" sz="900" dirty="0">
                <a:solidFill>
                  <a:srgbClr val="132C45"/>
                </a:solidFill>
                <a:latin typeface="e-Ukraine Head Bold" pitchFamily="50" charset="-52"/>
              </a:rPr>
              <a:t> </a:t>
            </a:r>
          </a:p>
        </p:txBody>
      </p:sp>
      <p:sp>
        <p:nvSpPr>
          <p:cNvPr id="47" name="Прямокутник 46"/>
          <p:cNvSpPr/>
          <p:nvPr/>
        </p:nvSpPr>
        <p:spPr>
          <a:xfrm>
            <a:off x="4141788" y="146051"/>
            <a:ext cx="7015162" cy="9096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1302" name="TextBox 2"/>
          <p:cNvSpPr txBox="1">
            <a:spLocks noChangeArrowheads="1"/>
          </p:cNvSpPr>
          <p:nvPr/>
        </p:nvSpPr>
        <p:spPr bwMode="auto">
          <a:xfrm>
            <a:off x="4919663" y="34926"/>
            <a:ext cx="6993914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uk-UA" altLang="uk-UA" dirty="0">
                <a:solidFill>
                  <a:srgbClr val="132C45"/>
                </a:solidFill>
                <a:latin typeface="e-Ukraine Head Bold" pitchFamily="50" charset="-52"/>
              </a:rPr>
              <a:t>електронний файл стандартизованої структури</a:t>
            </a:r>
          </a:p>
        </p:txBody>
      </p:sp>
      <p:sp>
        <p:nvSpPr>
          <p:cNvPr id="11303" name="TextBox 1"/>
          <p:cNvSpPr txBox="1">
            <a:spLocks noChangeArrowheads="1"/>
          </p:cNvSpPr>
          <p:nvPr/>
        </p:nvSpPr>
        <p:spPr bwMode="auto">
          <a:xfrm>
            <a:off x="2468563" y="246062"/>
            <a:ext cx="2451100" cy="530225"/>
          </a:xfrm>
          <a:prstGeom prst="rect">
            <a:avLst/>
          </a:prstGeom>
          <a:solidFill>
            <a:srgbClr val="132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uk-UA" sz="3000" dirty="0">
                <a:solidFill>
                  <a:schemeClr val="bg1"/>
                </a:solidFill>
                <a:latin typeface="e-Ukraine Head Bold" pitchFamily="50" charset="-52"/>
              </a:rPr>
              <a:t>SAF-T UA</a:t>
            </a:r>
            <a:endParaRPr lang="uk-UA" altLang="uk-UA" sz="3000" dirty="0">
              <a:solidFill>
                <a:schemeClr val="bg1"/>
              </a:solidFill>
              <a:latin typeface="e-Ukraine Head Bold" pitchFamily="50" charset="-52"/>
            </a:endParaRPr>
          </a:p>
        </p:txBody>
      </p:sp>
      <p:cxnSp>
        <p:nvCxnSpPr>
          <p:cNvPr id="52" name="Пряма сполучна лінія 51"/>
          <p:cNvCxnSpPr>
            <a:endCxn id="6" idx="0"/>
          </p:cNvCxnSpPr>
          <p:nvPr/>
        </p:nvCxnSpPr>
        <p:spPr>
          <a:xfrm>
            <a:off x="1862138" y="514350"/>
            <a:ext cx="0" cy="377825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/>
          <p:cNvCxnSpPr>
            <a:endCxn id="11303" idx="1"/>
          </p:cNvCxnSpPr>
          <p:nvPr/>
        </p:nvCxnSpPr>
        <p:spPr>
          <a:xfrm>
            <a:off x="1554163" y="511174"/>
            <a:ext cx="914400" cy="1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/>
          <p:cNvCxnSpPr>
            <a:stCxn id="15" idx="3"/>
            <a:endCxn id="17" idx="1"/>
          </p:cNvCxnSpPr>
          <p:nvPr/>
        </p:nvCxnSpPr>
        <p:spPr>
          <a:xfrm flipV="1">
            <a:off x="3484563" y="3673475"/>
            <a:ext cx="190500" cy="63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99"/>
            <a:ext cx="2004646" cy="4716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9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530350"/>
            <a:ext cx="405606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Прямокутник: округлені кути 23"/>
          <p:cNvSpPr/>
          <p:nvPr/>
        </p:nvSpPr>
        <p:spPr>
          <a:xfrm>
            <a:off x="9596438" y="4497388"/>
            <a:ext cx="1871662" cy="9826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baseline="30000" dirty="0">
                <a:solidFill>
                  <a:schemeClr val="tx1"/>
                </a:solidFill>
              </a:rPr>
              <a:t>Передання  </a:t>
            </a:r>
            <a:r>
              <a:rPr lang="en-US" b="1" baseline="30000" dirty="0">
                <a:solidFill>
                  <a:schemeClr val="tx1"/>
                </a:solidFill>
              </a:rPr>
              <a:t>SAF-T UA</a:t>
            </a:r>
            <a:endParaRPr lang="uk-UA" b="1" baseline="30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baseline="30000" dirty="0">
                <a:solidFill>
                  <a:schemeClr val="tx1"/>
                </a:solidFill>
              </a:rPr>
              <a:t>до контролюючого органу</a:t>
            </a:r>
          </a:p>
        </p:txBody>
      </p:sp>
      <p:sp>
        <p:nvSpPr>
          <p:cNvPr id="47" name="Прямокутник 46"/>
          <p:cNvSpPr/>
          <p:nvPr/>
        </p:nvSpPr>
        <p:spPr>
          <a:xfrm>
            <a:off x="4217988" y="114679"/>
            <a:ext cx="7808912" cy="10128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5645032" y="475762"/>
            <a:ext cx="582306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uk-UA" b="1" dirty="0">
                <a:solidFill>
                  <a:schemeClr val="bg1"/>
                </a:solidFill>
                <a:latin typeface="e-Ukraine Head Bold" pitchFamily="50" charset="-52"/>
              </a:rPr>
              <a:t>Результат </a:t>
            </a:r>
            <a:r>
              <a:rPr lang="uk-UA" altLang="uk-UA" b="1" dirty="0">
                <a:solidFill>
                  <a:schemeClr val="bg1"/>
                </a:solidFill>
                <a:latin typeface="e-Ukraine Head Bold" pitchFamily="50" charset="-52"/>
              </a:rPr>
              <a:t>імплементації</a:t>
            </a: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3189288" y="247650"/>
            <a:ext cx="2254250" cy="530225"/>
          </a:xfrm>
          <a:prstGeom prst="rect">
            <a:avLst/>
          </a:prstGeom>
          <a:solidFill>
            <a:srgbClr val="132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uk-UA" sz="3000" dirty="0">
                <a:solidFill>
                  <a:schemeClr val="bg1"/>
                </a:solidFill>
                <a:latin typeface="e-Ukraine Head Bold" pitchFamily="50" charset="-52"/>
              </a:rPr>
              <a:t>SAF-T UA</a:t>
            </a:r>
            <a:endParaRPr lang="uk-UA" altLang="uk-UA" sz="3000" dirty="0">
              <a:solidFill>
                <a:schemeClr val="bg1"/>
              </a:solidFill>
              <a:latin typeface="e-Ukraine Head Bold" pitchFamily="50" charset="-52"/>
            </a:endParaRPr>
          </a:p>
        </p:txBody>
      </p:sp>
      <p:cxnSp>
        <p:nvCxnSpPr>
          <p:cNvPr id="46" name="Пряма сполучна лінія 45"/>
          <p:cNvCxnSpPr/>
          <p:nvPr/>
        </p:nvCxnSpPr>
        <p:spPr>
          <a:xfrm>
            <a:off x="992188" y="1889125"/>
            <a:ext cx="6186487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/>
          <p:cNvCxnSpPr/>
          <p:nvPr/>
        </p:nvCxnSpPr>
        <p:spPr>
          <a:xfrm>
            <a:off x="992188" y="5073650"/>
            <a:ext cx="6186487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/>
          <p:cNvCxnSpPr/>
          <p:nvPr/>
        </p:nvCxnSpPr>
        <p:spPr>
          <a:xfrm flipV="1">
            <a:off x="7178675" y="1889125"/>
            <a:ext cx="0" cy="318452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/>
          <p:cNvCxnSpPr/>
          <p:nvPr/>
        </p:nvCxnSpPr>
        <p:spPr>
          <a:xfrm flipV="1">
            <a:off x="9353550" y="1916113"/>
            <a:ext cx="0" cy="31845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9136063" y="1806575"/>
            <a:ext cx="434975" cy="493713"/>
          </a:xfrm>
          <a:prstGeom prst="ellipse">
            <a:avLst/>
          </a:prstGeom>
          <a:ln w="19050">
            <a:solidFill>
              <a:srgbClr val="24A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59" name="Овал 58"/>
          <p:cNvSpPr/>
          <p:nvPr/>
        </p:nvSpPr>
        <p:spPr>
          <a:xfrm>
            <a:off x="9136063" y="3203575"/>
            <a:ext cx="460375" cy="415925"/>
          </a:xfrm>
          <a:prstGeom prst="ellipse">
            <a:avLst/>
          </a:prstGeom>
          <a:ln w="19050">
            <a:solidFill>
              <a:srgbClr val="24A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pic>
        <p:nvPicPr>
          <p:cNvPr id="14350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373188"/>
            <a:ext cx="10509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337050"/>
            <a:ext cx="10398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Прямокутник: округлені кути 23"/>
          <p:cNvSpPr/>
          <p:nvPr/>
        </p:nvSpPr>
        <p:spPr>
          <a:xfrm>
            <a:off x="811213" y="2319338"/>
            <a:ext cx="1401762" cy="328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baseline="30000" dirty="0">
                <a:solidFill>
                  <a:schemeClr val="tx1"/>
                </a:solidFill>
              </a:rPr>
              <a:t>Платник податків</a:t>
            </a:r>
          </a:p>
        </p:txBody>
      </p:sp>
      <p:sp>
        <p:nvSpPr>
          <p:cNvPr id="64" name="Прямокутник: округлені кути 23"/>
          <p:cNvSpPr/>
          <p:nvPr/>
        </p:nvSpPr>
        <p:spPr>
          <a:xfrm>
            <a:off x="636588" y="5543550"/>
            <a:ext cx="1400175" cy="33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baseline="30000" dirty="0">
                <a:solidFill>
                  <a:schemeClr val="tx1"/>
                </a:solidFill>
              </a:rPr>
              <a:t>Платник податків</a:t>
            </a:r>
          </a:p>
        </p:txBody>
      </p:sp>
      <p:sp>
        <p:nvSpPr>
          <p:cNvPr id="67" name="Прямокутник: округлені кути 23"/>
          <p:cNvSpPr/>
          <p:nvPr/>
        </p:nvSpPr>
        <p:spPr>
          <a:xfrm>
            <a:off x="3359150" y="2468563"/>
            <a:ext cx="1401763" cy="328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baseline="30000" dirty="0">
                <a:solidFill>
                  <a:schemeClr val="tx1"/>
                </a:solidFill>
              </a:rPr>
              <a:t>Сторонні сервіси для формування </a:t>
            </a:r>
            <a:r>
              <a:rPr lang="en-US" sz="1600" b="1" baseline="30000" dirty="0">
                <a:solidFill>
                  <a:schemeClr val="tx1"/>
                </a:solidFill>
              </a:rPr>
              <a:t>SAF-T UA</a:t>
            </a:r>
            <a:endParaRPr lang="uk-UA" sz="1600" b="1" baseline="30000" dirty="0">
              <a:solidFill>
                <a:schemeClr val="tx1"/>
              </a:solidFill>
            </a:endParaRPr>
          </a:p>
        </p:txBody>
      </p:sp>
      <p:sp>
        <p:nvSpPr>
          <p:cNvPr id="68" name="Прямокутник: округлені кути 23"/>
          <p:cNvSpPr/>
          <p:nvPr/>
        </p:nvSpPr>
        <p:spPr>
          <a:xfrm>
            <a:off x="3195638" y="5535613"/>
            <a:ext cx="1565275" cy="4746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baseline="30000" dirty="0">
                <a:solidFill>
                  <a:schemeClr val="tx1"/>
                </a:solidFill>
              </a:rPr>
              <a:t>Імпелементація </a:t>
            </a:r>
            <a:r>
              <a:rPr lang="en-US" sz="1600" b="1" baseline="30000" dirty="0">
                <a:solidFill>
                  <a:schemeClr val="tx1"/>
                </a:solidFill>
              </a:rPr>
              <a:t>SAF-T UA </a:t>
            </a:r>
            <a:r>
              <a:rPr lang="uk-UA" sz="1600" b="1" baseline="30000" dirty="0">
                <a:solidFill>
                  <a:schemeClr val="tx1"/>
                </a:solidFill>
              </a:rPr>
              <a:t>у використанні </a:t>
            </a:r>
            <a:r>
              <a:rPr lang="en-US" sz="1600" b="1" baseline="30000" dirty="0">
                <a:solidFill>
                  <a:schemeClr val="tx1"/>
                </a:solidFill>
              </a:rPr>
              <a:t>ERP-</a:t>
            </a:r>
            <a:r>
              <a:rPr lang="ru-RU" sz="1600" b="1" baseline="30000" dirty="0">
                <a:solidFill>
                  <a:schemeClr val="tx1"/>
                </a:solidFill>
              </a:rPr>
              <a:t>системи</a:t>
            </a:r>
            <a:endParaRPr lang="uk-UA" sz="1600" b="1" baseline="30000" dirty="0">
              <a:solidFill>
                <a:schemeClr val="tx1"/>
              </a:solidFill>
            </a:endParaRPr>
          </a:p>
        </p:txBody>
      </p:sp>
      <p:pic>
        <p:nvPicPr>
          <p:cNvPr id="14356" name="Рисунок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4676775"/>
            <a:ext cx="8413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Рисунок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530350"/>
            <a:ext cx="1087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906713"/>
            <a:ext cx="1346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Прямокутник: округлені кути 23"/>
          <p:cNvSpPr/>
          <p:nvPr/>
        </p:nvSpPr>
        <p:spPr>
          <a:xfrm>
            <a:off x="6477000" y="3865563"/>
            <a:ext cx="1401763" cy="395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baseline="30000" dirty="0">
                <a:solidFill>
                  <a:schemeClr val="tx1"/>
                </a:solidFill>
              </a:rPr>
              <a:t>Контролюючий орган</a:t>
            </a:r>
          </a:p>
        </p:txBody>
      </p:sp>
      <p:sp>
        <p:nvSpPr>
          <p:cNvPr id="75" name="Прямокутник: округлені кути 23"/>
          <p:cNvSpPr/>
          <p:nvPr/>
        </p:nvSpPr>
        <p:spPr>
          <a:xfrm>
            <a:off x="9629775" y="3219450"/>
            <a:ext cx="1674813" cy="577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baseline="30000" dirty="0">
                <a:solidFill>
                  <a:schemeClr val="tx1"/>
                </a:solidFill>
              </a:rPr>
              <a:t>Формування файлу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30000" dirty="0">
                <a:solidFill>
                  <a:schemeClr val="tx1"/>
                </a:solidFill>
              </a:rPr>
              <a:t>SAF-T UA</a:t>
            </a:r>
            <a:endParaRPr lang="uk-UA" b="1" baseline="30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baseline="30000" dirty="0">
              <a:solidFill>
                <a:schemeClr val="tx1"/>
              </a:solidFill>
            </a:endParaRPr>
          </a:p>
        </p:txBody>
      </p:sp>
      <p:sp>
        <p:nvSpPr>
          <p:cNvPr id="77" name="Прямокутник: округлені кути 23"/>
          <p:cNvSpPr/>
          <p:nvPr/>
        </p:nvSpPr>
        <p:spPr>
          <a:xfrm>
            <a:off x="9629775" y="1806575"/>
            <a:ext cx="1401763" cy="517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baseline="30000" dirty="0">
                <a:solidFill>
                  <a:schemeClr val="tx1"/>
                </a:solidFill>
              </a:rPr>
              <a:t>Передання даних бухобліку</a:t>
            </a:r>
          </a:p>
        </p:txBody>
      </p:sp>
      <p:sp>
        <p:nvSpPr>
          <p:cNvPr id="78" name="Овал 77"/>
          <p:cNvSpPr/>
          <p:nvPr/>
        </p:nvSpPr>
        <p:spPr>
          <a:xfrm>
            <a:off x="9136063" y="4729163"/>
            <a:ext cx="460375" cy="415925"/>
          </a:xfrm>
          <a:prstGeom prst="ellipse">
            <a:avLst/>
          </a:prstGeom>
          <a:ln w="19050">
            <a:solidFill>
              <a:srgbClr val="24A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27" name="Прямокутник: округлені кути 12"/>
          <p:cNvSpPr/>
          <p:nvPr/>
        </p:nvSpPr>
        <p:spPr>
          <a:xfrm>
            <a:off x="2209800" y="2989263"/>
            <a:ext cx="3700463" cy="944562"/>
          </a:xfrm>
          <a:prstGeom prst="roundRect">
            <a:avLst/>
          </a:prstGeom>
          <a:solidFill>
            <a:srgbClr val="D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1"/>
                </a:solidFill>
              </a:rPr>
              <a:t>Розробники програмного забезпечення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1"/>
                </a:solidFill>
              </a:rPr>
              <a:t>або </a:t>
            </a:r>
            <a:r>
              <a:rPr lang="en-US" sz="1200" b="1" dirty="0">
                <a:solidFill>
                  <a:schemeClr val="tx1"/>
                </a:solidFill>
              </a:rPr>
              <a:t>IT</a:t>
            </a:r>
            <a:r>
              <a:rPr lang="uk-UA" sz="1200" b="1" dirty="0">
                <a:solidFill>
                  <a:schemeClr val="tx1"/>
                </a:solidFill>
              </a:rPr>
              <a:t>-компанії, які здійснюватимуть трансформацію даних з бухгалтерської програми у визначений формат </a:t>
            </a:r>
            <a:r>
              <a:rPr lang="en-US" sz="1200" b="1" dirty="0">
                <a:solidFill>
                  <a:schemeClr val="tx1"/>
                </a:solidFill>
              </a:rPr>
              <a:t>XSD</a:t>
            </a:r>
            <a:endParaRPr lang="uk-UA" sz="12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428"/>
            <a:ext cx="2011671" cy="4733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 txBox="1">
            <a:spLocks noChangeArrowheads="1"/>
          </p:cNvSpPr>
          <p:nvPr/>
        </p:nvSpPr>
        <p:spPr bwMode="auto">
          <a:xfrm>
            <a:off x="1497013" y="66675"/>
            <a:ext cx="10220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407" tIns="29203" rIns="58407" bIns="29203"/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uk-UA" altLang="uk-UA" dirty="0">
                <a:solidFill>
                  <a:srgbClr val="132C45"/>
                </a:solidFill>
                <a:latin typeface="e-Ukraine Head Bold" pitchFamily="50" charset="-52"/>
              </a:rPr>
              <a:t>Файл </a:t>
            </a:r>
            <a:r>
              <a:rPr lang="en-US" altLang="uk-UA" dirty="0">
                <a:solidFill>
                  <a:srgbClr val="132C45"/>
                </a:solidFill>
                <a:latin typeface="e-Ukraine Head Bold" pitchFamily="50" charset="-52"/>
              </a:rPr>
              <a:t>XSD</a:t>
            </a:r>
            <a:endParaRPr lang="uk-UA" altLang="uk-UA" dirty="0">
              <a:solidFill>
                <a:srgbClr val="132C45"/>
              </a:solidFill>
              <a:latin typeface="e-Ukraine Head Bold" pitchFamily="50" charset="-52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uk-UA" altLang="uk-UA" sz="2000" dirty="0">
                <a:solidFill>
                  <a:schemeClr val="bg1"/>
                </a:solidFill>
                <a:latin typeface="e-Ukraine Head Bold" pitchFamily="50" charset="-52"/>
              </a:rPr>
              <a:t>технічний компонент процедури «е-аудит»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endParaRPr lang="ru-RU" altLang="uk-UA" sz="2000" dirty="0">
              <a:solidFill>
                <a:srgbClr val="132C45"/>
              </a:solidFill>
              <a:latin typeface="e-Ukraine Head Bold" pitchFamily="50" charset="-52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06" y="2768837"/>
            <a:ext cx="10237090" cy="306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06" y="888316"/>
            <a:ext cx="1023709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752" y="5110384"/>
            <a:ext cx="1578509" cy="157850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99332" y="6005226"/>
            <a:ext cx="392942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407" tIns="29203" rIns="58407" bIns="29203"/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uk-UA" sz="2400" b="1" dirty="0" err="1">
                <a:solidFill>
                  <a:srgbClr val="FFC000"/>
                </a:solidFill>
                <a:latin typeface="e-Ukraine Head Bold" pitchFamily="50" charset="-52"/>
              </a:rPr>
              <a:t>Актуальн</a:t>
            </a:r>
            <a:r>
              <a:rPr lang="uk-UA" altLang="uk-UA" sz="2400" b="1" dirty="0">
                <a:solidFill>
                  <a:srgbClr val="FFC000"/>
                </a:solidFill>
                <a:latin typeface="e-Ukraine Head Bold" pitchFamily="50" charset="-52"/>
              </a:rPr>
              <a:t>і оновлення</a:t>
            </a:r>
            <a:endParaRPr lang="ru-RU" altLang="uk-UA" sz="2400" b="1" dirty="0">
              <a:solidFill>
                <a:srgbClr val="FFC000"/>
              </a:solidFill>
              <a:latin typeface="e-Ukraine Head Bold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" y="7660"/>
            <a:ext cx="1913793" cy="450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1555750"/>
            <a:ext cx="63754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Box 16"/>
          <p:cNvSpPr txBox="1">
            <a:spLocks noChangeArrowheads="1"/>
          </p:cNvSpPr>
          <p:nvPr/>
        </p:nvSpPr>
        <p:spPr bwMode="auto">
          <a:xfrm>
            <a:off x="1562100" y="588963"/>
            <a:ext cx="301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000" dirty="0">
                <a:solidFill>
                  <a:schemeClr val="bg1"/>
                </a:solidFill>
                <a:latin typeface="e-Ukraine Head Bold" pitchFamily="50" charset="-52"/>
              </a:rPr>
              <a:t>Вимоги</a:t>
            </a:r>
          </a:p>
        </p:txBody>
      </p:sp>
      <p:pic>
        <p:nvPicPr>
          <p:cNvPr id="1536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614521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5999163" y="588963"/>
            <a:ext cx="58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000" dirty="0">
                <a:solidFill>
                  <a:schemeClr val="bg1"/>
                </a:solidFill>
                <a:latin typeface="e-Ukraine Head Bold" pitchFamily="50" charset="-52"/>
              </a:rPr>
              <a:t>Отримання </a:t>
            </a:r>
            <a:r>
              <a:rPr lang="en-US" altLang="uk-UA" sz="2000" dirty="0">
                <a:solidFill>
                  <a:schemeClr val="bg1"/>
                </a:solidFill>
                <a:latin typeface="e-Ukraine Head Bold" pitchFamily="50" charset="-52"/>
              </a:rPr>
              <a:t>SAF-T</a:t>
            </a:r>
            <a:r>
              <a:rPr lang="uk-UA" altLang="uk-UA" sz="2000" dirty="0">
                <a:solidFill>
                  <a:schemeClr val="bg1"/>
                </a:solidFill>
                <a:latin typeface="e-Ukraine Head Bold" pitchFamily="50" charset="-52"/>
              </a:rPr>
              <a:t> </a:t>
            </a:r>
            <a:r>
              <a:rPr lang="en-US" altLang="uk-UA" sz="2000" dirty="0">
                <a:solidFill>
                  <a:schemeClr val="bg1"/>
                </a:solidFill>
                <a:latin typeface="e-Ukraine Head Bold" pitchFamily="50" charset="-52"/>
              </a:rPr>
              <a:t>UA</a:t>
            </a:r>
            <a:r>
              <a:rPr lang="uk-UA" altLang="uk-UA" sz="2000" dirty="0">
                <a:solidFill>
                  <a:schemeClr val="bg1"/>
                </a:solidFill>
                <a:latin typeface="e-Ukraine Head Bold" pitchFamily="50" charset="-52"/>
              </a:rPr>
              <a:t> податковим органом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16723" cy="450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97" y="795338"/>
            <a:ext cx="855186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Прямокутник: округлені кути 4"/>
          <p:cNvSpPr/>
          <p:nvPr/>
        </p:nvSpPr>
        <p:spPr>
          <a:xfrm>
            <a:off x="12700" y="795338"/>
            <a:ext cx="2768600" cy="4084311"/>
          </a:xfrm>
          <a:prstGeom prst="roundRect">
            <a:avLst/>
          </a:prstGeom>
          <a:solidFill>
            <a:srgbClr val="DD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Очікування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  <a:endParaRPr lang="uk-UA" sz="1600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  </a:t>
            </a:r>
            <a:r>
              <a:rPr lang="uk-UA" sz="1400" b="1" dirty="0">
                <a:solidFill>
                  <a:schemeClr val="tx1"/>
                </a:solidFill>
              </a:rPr>
              <a:t>Спрощення</a:t>
            </a:r>
            <a:r>
              <a:rPr lang="ru-RU" sz="1400" b="1" dirty="0">
                <a:solidFill>
                  <a:schemeClr val="tx1"/>
                </a:solidFill>
              </a:rPr>
              <a:t> для                                                                                                              платників податків подання до контролюючого органу даних  бухгалтерського та податкового обліку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sz="1400" b="1" dirty="0">
                <a:solidFill>
                  <a:schemeClr val="tx1"/>
                </a:solidFill>
              </a:rPr>
              <a:t>Підвищення </a:t>
            </a:r>
            <a:r>
              <a:rPr lang="uk-UA" sz="1400" b="1" dirty="0">
                <a:solidFill>
                  <a:schemeClr val="tx1"/>
                </a:solidFill>
              </a:rPr>
              <a:t>якості</a:t>
            </a:r>
            <a:r>
              <a:rPr lang="ru-RU" sz="1400" b="1" dirty="0">
                <a:solidFill>
                  <a:schemeClr val="tx1"/>
                </a:solidFill>
              </a:rPr>
              <a:t> результатів документальних перевірок за рахунок автоматизації процесу обробки SAF-T UA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grpSp>
        <p:nvGrpSpPr>
          <p:cNvPr id="19463" name="Группа 49"/>
          <p:cNvGrpSpPr>
            <a:grpSpLocks/>
          </p:cNvGrpSpPr>
          <p:nvPr/>
        </p:nvGrpSpPr>
        <p:grpSpPr bwMode="auto">
          <a:xfrm>
            <a:off x="12700" y="1279967"/>
            <a:ext cx="2439943" cy="1493084"/>
            <a:chOff x="2991369" y="1289437"/>
            <a:chExt cx="6267567" cy="1027029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296842" y="1335633"/>
              <a:ext cx="5962094" cy="980833"/>
            </a:xfrm>
            <a:prstGeom prst="rect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91369" y="1289437"/>
              <a:ext cx="754696" cy="206209"/>
            </a:xfrm>
            <a:prstGeom prst="ellipse">
              <a:avLst/>
            </a:prstGeom>
            <a:solidFill>
              <a:srgbClr val="48BD9E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/>
                <a:t>1</a:t>
              </a:r>
              <a:endParaRPr lang="ru-RU" sz="1600" b="1" dirty="0"/>
            </a:p>
          </p:txBody>
        </p:sp>
      </p:grpSp>
      <p:grpSp>
        <p:nvGrpSpPr>
          <p:cNvPr id="19464" name="Группа 49"/>
          <p:cNvGrpSpPr>
            <a:grpSpLocks/>
          </p:cNvGrpSpPr>
          <p:nvPr/>
        </p:nvGrpSpPr>
        <p:grpSpPr bwMode="auto">
          <a:xfrm>
            <a:off x="0" y="3161085"/>
            <a:ext cx="2452643" cy="1522010"/>
            <a:chOff x="3019174" y="1267670"/>
            <a:chExt cx="6239762" cy="1498303"/>
          </a:xfrm>
        </p:grpSpPr>
        <p:sp>
          <p:nvSpPr>
            <p:cNvPr id="59" name="Прямоугольник 67"/>
            <p:cNvSpPr/>
            <p:nvPr/>
          </p:nvSpPr>
          <p:spPr>
            <a:xfrm>
              <a:off x="3294669" y="1267670"/>
              <a:ext cx="5964267" cy="1498303"/>
            </a:xfrm>
            <a:prstGeom prst="rect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019174" y="1267670"/>
              <a:ext cx="751347" cy="30453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dirty="0"/>
                <a:t>2</a:t>
              </a:r>
              <a:endParaRPr lang="ru-RU" sz="1600" b="1" dirty="0"/>
            </a:p>
          </p:txBody>
        </p:sp>
      </p:grpSp>
      <p:sp>
        <p:nvSpPr>
          <p:cNvPr id="19465" name="Rectangle 2"/>
          <p:cNvSpPr txBox="1">
            <a:spLocks noChangeArrowheads="1"/>
          </p:cNvSpPr>
          <p:nvPr/>
        </p:nvSpPr>
        <p:spPr bwMode="auto">
          <a:xfrm>
            <a:off x="6913563" y="87313"/>
            <a:ext cx="515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000" dirty="0">
                <a:solidFill>
                  <a:srgbClr val="132C45"/>
                </a:solidFill>
                <a:latin typeface="e-Ukraine Head Bold" pitchFamily="50" charset="-52"/>
              </a:rPr>
              <a:t>Переваги від впровадження процедури </a:t>
            </a:r>
            <a:r>
              <a:rPr lang="uk-UA" altLang="uk-UA" sz="2000" dirty="0">
                <a:solidFill>
                  <a:schemeClr val="bg1"/>
                </a:solidFill>
                <a:latin typeface="e-Ukraine Head Bold" pitchFamily="50" charset="-52"/>
              </a:rPr>
              <a:t>“е-аудит”</a:t>
            </a:r>
            <a:endParaRPr lang="ru-RU" altLang="uk-UA" sz="2000" dirty="0">
              <a:solidFill>
                <a:schemeClr val="bg1"/>
              </a:solidFill>
              <a:latin typeface="e-Ukraine Head Bold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2018323" cy="4748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8373" y="289719"/>
            <a:ext cx="3997325" cy="700087"/>
          </a:xfrm>
        </p:spPr>
        <p:txBody>
          <a:bodyPr/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latin typeface="e-Ukraine Head Bold" panose="00000800000000000000" pitchFamily="50" charset="-52"/>
                <a:ea typeface="+mn-ea"/>
                <a:cs typeface="Arial" charset="0"/>
              </a:rPr>
              <a:t>Міжнародний</a:t>
            </a:r>
            <a:r>
              <a:rPr lang="uk-UA" sz="2000" dirty="0">
                <a:solidFill>
                  <a:schemeClr val="bg1"/>
                </a:solidFill>
                <a:latin typeface="e-Ukraine Head Bold" panose="00000800000000000000" pitchFamily="50" charset="-52"/>
                <a:ea typeface="+mn-ea"/>
                <a:cs typeface="Arial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e-Ukraine Head Bold" panose="00000800000000000000" pitchFamily="50" charset="-52"/>
                <a:ea typeface="+mn-ea"/>
                <a:cs typeface="Arial" charset="0"/>
              </a:rPr>
              <a:t>досвід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947400" y="146050"/>
            <a:ext cx="9477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56" tIns="46736" rIns="89856" bIns="46736">
            <a:spAutoFit/>
          </a:bodyPr>
          <a:lstStyle>
            <a:lvl1pPr defTabSz="44608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846138" indent="-325438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3033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8240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44738" indent="-258763" defTabSz="4460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019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591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63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73538" indent="-258763" defTabSz="4460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1400" b="1" dirty="0">
                <a:solidFill>
                  <a:srgbClr val="FFFFFF"/>
                </a:solidFill>
                <a:latin typeface="Arial" charset="0"/>
                <a:ea typeface="Microsoft YaHei" pitchFamily="34" charset="-122"/>
              </a:rPr>
              <a:t>Слайд  9</a:t>
            </a:r>
          </a:p>
        </p:txBody>
      </p:sp>
      <p:sp>
        <p:nvSpPr>
          <p:cNvPr id="6" name="CustomShape 6"/>
          <p:cNvSpPr/>
          <p:nvPr/>
        </p:nvSpPr>
        <p:spPr>
          <a:xfrm>
            <a:off x="10188575" y="300038"/>
            <a:ext cx="1706563" cy="33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153988" y="1060450"/>
          <a:ext cx="11912600" cy="5495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4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654">
                <a:tc>
                  <a:txBody>
                    <a:bodyPr/>
                    <a:lstStyle/>
                    <a:p>
                      <a:pPr marL="828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endParaRPr lang="uk-UA" sz="23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38" marR="91438" marT="44463" marB="4446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AB3"/>
                    </a:solidFill>
                  </a:tcPr>
                </a:tc>
                <a:tc>
                  <a:txBody>
                    <a:bodyPr/>
                    <a:lstStyle/>
                    <a:p>
                      <a:pPr marL="1332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endParaRPr lang="uk-UA" sz="23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38" marR="91438" marT="44463" marB="4446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AB3"/>
                    </a:solidFill>
                  </a:tcPr>
                </a:tc>
                <a:tc>
                  <a:txBody>
                    <a:bodyPr/>
                    <a:lstStyle/>
                    <a:p>
                      <a:pPr marL="1332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endParaRPr lang="uk-UA" sz="23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38" marR="91438" marT="44463" marB="4446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algn="l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Португалія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2007 (2016)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SAF-T (PT)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Австрія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2009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SAF-T (</a:t>
                      </a:r>
                      <a:r>
                        <a:rPr lang="uk-UA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А</a:t>
                      </a: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T)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Польща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JPK VAT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Норвегія 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SAF-T</a:t>
                      </a:r>
                      <a:r>
                        <a:rPr lang="uk-UA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Financial 1.2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6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Люксембург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2013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FAIA full 2.01</a:t>
                      </a:r>
                      <a:r>
                        <a:rPr lang="uk-UA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  (</a:t>
                      </a: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FAIA v.A 2.01,FAIA v.B 2.01)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Литва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2015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SAF-T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Франція 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</a:t>
                      </a:r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Fichier des Ecritures Comptables (FEC)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Болгарія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SAF-T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Казахстан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SAF-T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Азербайджан</a:t>
                      </a:r>
                      <a:endParaRPr lang="uk-UA" sz="16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2012</a:t>
                      </a:r>
                      <a:endParaRPr lang="uk-UA" sz="15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SAF-T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6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Німеччина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2011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E-Bilanz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46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Нідерланди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XML Audit File Financial (XAF)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46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kern="1200" noProof="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Швеція</a:t>
                      </a:r>
                      <a:r>
                        <a:rPr lang="de-DE" sz="16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 </a:t>
                      </a:r>
                      <a:endParaRPr lang="uk-UA" sz="16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>
                          <a:solidFill>
                            <a:srgbClr val="132C45"/>
                          </a:solidFill>
                          <a:latin typeface="e-Ukraine Head Bold" panose="00000800000000000000" pitchFamily="50" charset="-52"/>
                          <a:ea typeface="+mn-ea"/>
                          <a:cs typeface="Arial" charset="0"/>
                        </a:rPr>
                        <a:t>Standard Import Export (SIE) XML</a:t>
                      </a:r>
                      <a:endParaRPr lang="uk-UA" sz="1400" kern="1200" dirty="0">
                        <a:solidFill>
                          <a:srgbClr val="132C45"/>
                        </a:solidFill>
                        <a:latin typeface="e-Ukraine Head Bold" panose="00000800000000000000" pitchFamily="50" charset="-52"/>
                        <a:ea typeface="+mn-ea"/>
                        <a:cs typeface="Arial" charset="0"/>
                      </a:endParaRPr>
                    </a:p>
                  </a:txBody>
                  <a:tcPr marL="104253" marR="104253" marT="40327" marB="40327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36356" cy="4556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8481</TotalTime>
  <Words>574</Words>
  <Application>Microsoft Office PowerPoint</Application>
  <PresentationFormat>Широкоэкранный</PresentationFormat>
  <Paragraphs>153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Microsoft YaHei</vt:lpstr>
      <vt:lpstr>Arial</vt:lpstr>
      <vt:lpstr>Calibri</vt:lpstr>
      <vt:lpstr>Century Gothic</vt:lpstr>
      <vt:lpstr>e-Ukraine Head</vt:lpstr>
      <vt:lpstr>e-Ukraine Head Bold</vt:lpstr>
      <vt:lpstr>Wingdings 3</vt:lpstr>
      <vt:lpstr>Совет директоров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Міжнародний досвід </vt:lpstr>
      <vt:lpstr>Міжнародний досвід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..</cp:lastModifiedBy>
  <cp:revision>15</cp:revision>
  <cp:lastPrinted>2024-11-19T14:00:06Z</cp:lastPrinted>
  <dcterms:created xsi:type="dcterms:W3CDTF">2023-01-30T13:29:51Z</dcterms:created>
  <dcterms:modified xsi:type="dcterms:W3CDTF">2025-02-14T09:16:25Z</dcterms:modified>
</cp:coreProperties>
</file>