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3" r:id="rId13"/>
    <p:sldId id="274" r:id="rId14"/>
    <p:sldId id="275" r:id="rId15"/>
    <p:sldId id="276" r:id="rId16"/>
    <p:sldId id="267" r:id="rId17"/>
    <p:sldId id="271" r:id="rId18"/>
  </p:sldIdLst>
  <p:sldSz cx="18288000" cy="10287000"/>
  <p:notesSz cx="6858000" cy="9144000"/>
  <p:embeddedFontLst>
    <p:embeddedFont>
      <p:font typeface="Garet" panose="020B0604020202020204" charset="-52"/>
      <p:regular r:id="rId20"/>
    </p:embeddedFont>
    <p:embeddedFont>
      <p:font typeface="Garet Bold" panose="020B0604020202020204" charset="-52"/>
      <p:regular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Open Sans Bold" panose="020B0806030504020204" charset="0"/>
      <p:regular r:id="rId26"/>
    </p:embeddedFont>
    <p:embeddedFont>
      <p:font typeface="Open Sans Italics" panose="020B0604020202020204" charset="0"/>
      <p:regular r:id="rId27"/>
    </p:embeddedFont>
    <p:embeddedFont>
      <p:font typeface="Telegraf" panose="020B0604020202020204" charset="0"/>
      <p:regular r:id="rId28"/>
    </p:embeddedFont>
    <p:embeddedFont>
      <p:font typeface="Telegraf Bold" panose="020B0604020202020204" charset="0"/>
      <p:regular r:id="rId29"/>
    </p:embeddedFont>
    <p:embeddedFont>
      <p:font typeface="Telegraf Heavy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9343"/>
    <a:srgbClr val="456A2C"/>
    <a:srgbClr val="1B2F0E"/>
    <a:srgbClr val="253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Помірний стиль 1 –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7" d="100"/>
          <a:sy n="77" d="100"/>
        </p:scale>
        <p:origin x="5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B2893-89B3-4158-B30E-116F4CC85527}" type="datetimeFigureOut">
              <a:rPr lang="uk-UA" smtClean="0"/>
              <a:t>17.09.2025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D6E74-D396-4BDD-8169-2A2BAC2235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36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D6E74-D396-4BDD-8169-2A2BAC22352A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547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2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14.sv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17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2.png"/><Relationship Id="rId12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11" Type="http://schemas.openxmlformats.org/officeDocument/2006/relationships/image" Target="../media/image17.png"/><Relationship Id="rId5" Type="http://schemas.openxmlformats.org/officeDocument/2006/relationships/image" Target="../media/image51.png"/><Relationship Id="rId10" Type="http://schemas.openxmlformats.org/officeDocument/2006/relationships/image" Target="../media/image46.svg"/><Relationship Id="rId4" Type="http://schemas.openxmlformats.org/officeDocument/2006/relationships/image" Target="../media/image50.sv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4.svg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1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sv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hyperlink" Target="https://frs.gov.ua/wp-content/uploads/2021/08/FRS_portal_user_manual_V5.docx" TargetMode="External"/><Relationship Id="rId5" Type="http://schemas.openxmlformats.org/officeDocument/2006/relationships/image" Target="../media/image14.svg"/><Relationship Id="rId10" Type="http://schemas.openxmlformats.org/officeDocument/2006/relationships/image" Target="../media/image36.jpeg"/><Relationship Id="rId4" Type="http://schemas.openxmlformats.org/officeDocument/2006/relationships/image" Target="../media/image13.png"/><Relationship Id="rId9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2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b="-18444"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3" name="Freeform 3"/>
          <p:cNvSpPr/>
          <p:nvPr/>
        </p:nvSpPr>
        <p:spPr>
          <a:xfrm>
            <a:off x="8124769" y="-6890312"/>
            <a:ext cx="22093321" cy="11046661"/>
          </a:xfrm>
          <a:custGeom>
            <a:avLst/>
            <a:gdLst/>
            <a:ahLst/>
            <a:cxnLst/>
            <a:rect l="l" t="t" r="r" b="b"/>
            <a:pathLst>
              <a:path w="22093321" h="11046661">
                <a:moveTo>
                  <a:pt x="0" y="0"/>
                </a:moveTo>
                <a:lnTo>
                  <a:pt x="22093321" y="0"/>
                </a:lnTo>
                <a:lnTo>
                  <a:pt x="22093321" y="11046661"/>
                </a:lnTo>
                <a:lnTo>
                  <a:pt x="0" y="110466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4" name="Freeform 4"/>
          <p:cNvSpPr/>
          <p:nvPr/>
        </p:nvSpPr>
        <p:spPr>
          <a:xfrm flipV="1">
            <a:off x="3733800" y="1028700"/>
            <a:ext cx="22093321" cy="11046661"/>
          </a:xfrm>
          <a:custGeom>
            <a:avLst/>
            <a:gdLst/>
            <a:ahLst/>
            <a:cxnLst/>
            <a:rect l="l" t="t" r="r" b="b"/>
            <a:pathLst>
              <a:path w="22093321" h="11046661">
                <a:moveTo>
                  <a:pt x="0" y="11046661"/>
                </a:moveTo>
                <a:lnTo>
                  <a:pt x="22093322" y="11046661"/>
                </a:lnTo>
                <a:lnTo>
                  <a:pt x="22093322" y="0"/>
                </a:lnTo>
                <a:lnTo>
                  <a:pt x="0" y="0"/>
                </a:lnTo>
                <a:lnTo>
                  <a:pt x="0" y="1104666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685800" y="432264"/>
            <a:ext cx="9677400" cy="3291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79"/>
              </a:lnSpc>
            </a:pPr>
            <a:r>
              <a:rPr lang="uk-UA" sz="6600" b="1" noProof="0" dirty="0">
                <a:solidFill>
                  <a:srgbClr val="FFFFFF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Все про таксономію: </a:t>
            </a:r>
          </a:p>
          <a:p>
            <a:pPr algn="l">
              <a:lnSpc>
                <a:spcPts val="8679"/>
              </a:lnSpc>
            </a:pPr>
            <a:r>
              <a:rPr lang="uk-UA" sz="6600" b="1" noProof="0" dirty="0">
                <a:solidFill>
                  <a:srgbClr val="FFFFFF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розбір змін, інструментів та помилок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839201" y="6924703"/>
            <a:ext cx="9448799" cy="293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uk-UA" sz="4200" b="1" noProof="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Анастасія РОМАНЮК</a:t>
            </a:r>
            <a:br>
              <a:rPr lang="uk-UA" sz="4200" b="1" noProof="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</a:br>
            <a:r>
              <a:rPr lang="uk-UA" sz="2800" b="1" i="1" noProof="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співвласниця компанії </a:t>
            </a:r>
            <a:r>
              <a:rPr lang="uk-UA" sz="2800" b="1" i="1" noProof="0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Global</a:t>
            </a:r>
            <a:r>
              <a:rPr lang="uk-UA" sz="2800" b="1" i="1" noProof="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uk-UA" sz="2800" b="1" i="1" noProof="0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Mind</a:t>
            </a:r>
            <a:r>
              <a:rPr lang="uk-UA" sz="2800" b="1" i="1" noProof="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uk-UA" sz="2800" b="1" i="1" noProof="0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Enterprise</a:t>
            </a:r>
            <a:endParaRPr lang="uk-UA" sz="2800" b="1" i="1" noProof="0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5880"/>
              </a:lnSpc>
            </a:pPr>
            <a:r>
              <a:rPr lang="uk-UA" sz="2800" b="1" i="1" noProof="0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експертка</a:t>
            </a:r>
            <a:r>
              <a:rPr lang="uk-UA" sz="2800" b="1" i="1" noProof="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з цифрової трансформації фінансової звітності та впровадження таксономії </a:t>
            </a:r>
            <a:r>
              <a:rPr lang="en-US" sz="2800" b="1" i="1" noProof="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UA XBRL</a:t>
            </a:r>
            <a:endParaRPr lang="uk-UA" sz="4200" b="1" i="1" noProof="0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pic>
        <p:nvPicPr>
          <p:cNvPr id="2050" name="Picture 2" descr="Дизайн без назви (3)">
            <a:extLst>
              <a:ext uri="{FF2B5EF4-FFF2-40B4-BE49-F238E27FC236}">
                <a16:creationId xmlns:a16="http://schemas.microsoft.com/office/drawing/2014/main" id="{DCA7C688-B36E-9646-637E-C54614754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77" y="9311957"/>
            <a:ext cx="2819400" cy="97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9547" y="3602090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3" name="Freeform 3"/>
          <p:cNvSpPr/>
          <p:nvPr/>
        </p:nvSpPr>
        <p:spPr>
          <a:xfrm>
            <a:off x="-4972526" y="-2876909"/>
            <a:ext cx="11109212" cy="5554606"/>
          </a:xfrm>
          <a:custGeom>
            <a:avLst/>
            <a:gdLst/>
            <a:ahLst/>
            <a:cxnLst/>
            <a:rect l="l" t="t" r="r" b="b"/>
            <a:pathLst>
              <a:path w="11109212" h="5554606">
                <a:moveTo>
                  <a:pt x="0" y="0"/>
                </a:moveTo>
                <a:lnTo>
                  <a:pt x="11109213" y="0"/>
                </a:lnTo>
                <a:lnTo>
                  <a:pt x="11109213" y="5554606"/>
                </a:lnTo>
                <a:lnTo>
                  <a:pt x="0" y="5554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10" name="TextBox 10"/>
          <p:cNvSpPr txBox="1"/>
          <p:nvPr/>
        </p:nvSpPr>
        <p:spPr>
          <a:xfrm>
            <a:off x="502891" y="6343150"/>
            <a:ext cx="398864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uk-UA" sz="2400" b="1" noProof="0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210_310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2891" y="8405077"/>
            <a:ext cx="398864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uk-UA" sz="2400" b="1" noProof="0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220_320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1590A98-D1AD-9164-ECA9-9927B4A84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731" y="3083721"/>
            <a:ext cx="17992538" cy="491533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16F16C1-4222-1CD2-4EB0-F4EBF4F87341}"/>
              </a:ext>
            </a:extLst>
          </p:cNvPr>
          <p:cNvSpPr txBox="1"/>
          <p:nvPr/>
        </p:nvSpPr>
        <p:spPr>
          <a:xfrm>
            <a:off x="169367" y="9022676"/>
            <a:ext cx="14087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i="1" noProof="0" dirty="0"/>
              <a:t>https://www.nssmc.gov.ua/komisiia-vstanovyla-tekhnichni-vymohy-do-podannia-finzvitnosti-za-2024-rik-u-tsentr-zboru-finansovoi-zvitnosti/</a:t>
            </a:r>
          </a:p>
        </p:txBody>
      </p:sp>
      <p:grpSp>
        <p:nvGrpSpPr>
          <p:cNvPr id="31" name="Group 2">
            <a:extLst>
              <a:ext uri="{FF2B5EF4-FFF2-40B4-BE49-F238E27FC236}">
                <a16:creationId xmlns:a16="http://schemas.microsoft.com/office/drawing/2014/main" id="{6A0ED80D-5975-4DEC-6B58-411F3D8C646A}"/>
              </a:ext>
            </a:extLst>
          </p:cNvPr>
          <p:cNvGrpSpPr/>
          <p:nvPr/>
        </p:nvGrpSpPr>
        <p:grpSpPr>
          <a:xfrm>
            <a:off x="2743982" y="875942"/>
            <a:ext cx="13190512" cy="804004"/>
            <a:chOff x="370277" y="-38100"/>
            <a:chExt cx="12508131" cy="830608"/>
          </a:xfrm>
        </p:grpSpPr>
        <p:sp>
          <p:nvSpPr>
            <p:cNvPr id="32" name="Freeform 3">
              <a:extLst>
                <a:ext uri="{FF2B5EF4-FFF2-40B4-BE49-F238E27FC236}">
                  <a16:creationId xmlns:a16="http://schemas.microsoft.com/office/drawing/2014/main" id="{FDF9847A-E1AE-258C-6E48-7B6CFFB47E58}"/>
                </a:ext>
              </a:extLst>
            </p:cNvPr>
            <p:cNvSpPr/>
            <p:nvPr/>
          </p:nvSpPr>
          <p:spPr>
            <a:xfrm>
              <a:off x="370278" y="0"/>
              <a:ext cx="12508130" cy="792508"/>
            </a:xfrm>
            <a:custGeom>
              <a:avLst/>
              <a:gdLst/>
              <a:ahLst/>
              <a:cxnLst/>
              <a:rect l="l" t="t" r="r" b="b"/>
              <a:pathLst>
                <a:path w="12508130" h="792508">
                  <a:moveTo>
                    <a:pt x="0" y="0"/>
                  </a:moveTo>
                  <a:lnTo>
                    <a:pt x="12508130" y="0"/>
                  </a:lnTo>
                  <a:lnTo>
                    <a:pt x="12508130" y="792508"/>
                  </a:lnTo>
                  <a:lnTo>
                    <a:pt x="0" y="7925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uk-UA" sz="2400" noProof="0" dirty="0"/>
            </a:p>
          </p:txBody>
        </p:sp>
        <p:sp>
          <p:nvSpPr>
            <p:cNvPr id="33" name="TextBox 4">
              <a:extLst>
                <a:ext uri="{FF2B5EF4-FFF2-40B4-BE49-F238E27FC236}">
                  <a16:creationId xmlns:a16="http://schemas.microsoft.com/office/drawing/2014/main" id="{09C01C67-2C52-047D-12CA-B96170C40900}"/>
                </a:ext>
              </a:extLst>
            </p:cNvPr>
            <p:cNvSpPr txBox="1"/>
            <p:nvPr/>
          </p:nvSpPr>
          <p:spPr>
            <a:xfrm>
              <a:off x="370277" y="-38100"/>
              <a:ext cx="12508131" cy="83060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320"/>
                </a:lnSpc>
              </a:pPr>
              <a:r>
                <a:rPr lang="uk-UA" sz="4400" b="1" noProof="0" dirty="0">
                  <a:solidFill>
                    <a:srgbClr val="1B1B1B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Очікування щодо нової таксономії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55C7A-4FDA-27C2-DA1D-86F6F56C9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FCD3D888-6708-A79B-C3F1-49C8E496D225}"/>
              </a:ext>
            </a:extLst>
          </p:cNvPr>
          <p:cNvSpPr/>
          <p:nvPr/>
        </p:nvSpPr>
        <p:spPr>
          <a:xfrm>
            <a:off x="-2947391" y="6804093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AE46F3E-D398-31A4-48D0-EC19289C69FD}"/>
              </a:ext>
            </a:extLst>
          </p:cNvPr>
          <p:cNvSpPr/>
          <p:nvPr/>
        </p:nvSpPr>
        <p:spPr>
          <a:xfrm>
            <a:off x="16117519" y="-2801973"/>
            <a:ext cx="6415501" cy="6415501"/>
          </a:xfrm>
          <a:custGeom>
            <a:avLst/>
            <a:gdLst/>
            <a:ahLst/>
            <a:cxnLst/>
            <a:rect l="l" t="t" r="r" b="b"/>
            <a:pathLst>
              <a:path w="6415501" h="6415501">
                <a:moveTo>
                  <a:pt x="0" y="0"/>
                </a:moveTo>
                <a:lnTo>
                  <a:pt x="6415501" y="0"/>
                </a:lnTo>
                <a:lnTo>
                  <a:pt x="6415501" y="6415500"/>
                </a:lnTo>
                <a:lnTo>
                  <a:pt x="0" y="6415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C0DA68-B57B-34E1-75B5-62EF5B1C0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333500"/>
            <a:ext cx="9830183" cy="8550211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FE73607E-CC0E-0822-A7AF-975D224D1360}"/>
              </a:ext>
            </a:extLst>
          </p:cNvPr>
          <p:cNvSpPr txBox="1"/>
          <p:nvPr/>
        </p:nvSpPr>
        <p:spPr>
          <a:xfrm>
            <a:off x="838391" y="266700"/>
            <a:ext cx="8610600" cy="7413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uk-UA" sz="4000" b="1" noProof="0" dirty="0">
                <a:solidFill>
                  <a:srgbClr val="1B1B1B"/>
                </a:solidFill>
                <a:latin typeface="Telegraf Bold"/>
                <a:ea typeface="Telegraf Bold"/>
                <a:cs typeface="Telegraf Bold"/>
                <a:sym typeface="Telegraf Bold"/>
              </a:rPr>
              <a:t>Дострокове застосування МСФЗ 18</a:t>
            </a:r>
          </a:p>
        </p:txBody>
      </p:sp>
      <p:sp>
        <p:nvSpPr>
          <p:cNvPr id="13" name="Права кругла дужка 12">
            <a:extLst>
              <a:ext uri="{FF2B5EF4-FFF2-40B4-BE49-F238E27FC236}">
                <a16:creationId xmlns:a16="http://schemas.microsoft.com/office/drawing/2014/main" id="{FEF71BA2-08AC-8596-9AB6-72A27219A7E8}"/>
              </a:ext>
            </a:extLst>
          </p:cNvPr>
          <p:cNvSpPr/>
          <p:nvPr/>
        </p:nvSpPr>
        <p:spPr>
          <a:xfrm>
            <a:off x="10312205" y="3011700"/>
            <a:ext cx="381000" cy="986998"/>
          </a:xfrm>
          <a:prstGeom prst="righ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58B8E5-270E-BB4D-DF31-0976A70583E3}"/>
              </a:ext>
            </a:extLst>
          </p:cNvPr>
          <p:cNvSpPr txBox="1"/>
          <p:nvPr/>
        </p:nvSpPr>
        <p:spPr>
          <a:xfrm>
            <a:off x="10849776" y="3089701"/>
            <a:ext cx="4201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noProof="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Будуть видалені через неактуальність МСБО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E1D42A-BED1-F947-6F47-AB6B80CEE03C}"/>
              </a:ext>
            </a:extLst>
          </p:cNvPr>
          <p:cNvSpPr txBox="1"/>
          <p:nvPr/>
        </p:nvSpPr>
        <p:spPr>
          <a:xfrm>
            <a:off x="10849776" y="4312503"/>
            <a:ext cx="570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noProof="0" dirty="0">
                <a:solidFill>
                  <a:srgbClr val="456A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Єдина форма для розкриття фінансового результату</a:t>
            </a:r>
          </a:p>
        </p:txBody>
      </p:sp>
      <p:cxnSp>
        <p:nvCxnSpPr>
          <p:cNvPr id="27" name="Пряма зі стрілкою 26">
            <a:extLst>
              <a:ext uri="{FF2B5EF4-FFF2-40B4-BE49-F238E27FC236}">
                <a16:creationId xmlns:a16="http://schemas.microsoft.com/office/drawing/2014/main" id="{9AC8049E-ED11-6FEE-E173-38DBE252A007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10312205" y="4381500"/>
            <a:ext cx="537571" cy="346502"/>
          </a:xfrm>
          <a:prstGeom prst="straightConnector1">
            <a:avLst/>
          </a:prstGeom>
          <a:ln w="38100">
            <a:solidFill>
              <a:srgbClr val="456A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ава кругла дужка 28">
            <a:extLst>
              <a:ext uri="{FF2B5EF4-FFF2-40B4-BE49-F238E27FC236}">
                <a16:creationId xmlns:a16="http://schemas.microsoft.com/office/drawing/2014/main" id="{EC3D672A-38FD-70C2-4945-B1FB623991D2}"/>
              </a:ext>
            </a:extLst>
          </p:cNvPr>
          <p:cNvSpPr/>
          <p:nvPr/>
        </p:nvSpPr>
        <p:spPr>
          <a:xfrm>
            <a:off x="10312205" y="8877663"/>
            <a:ext cx="381000" cy="986998"/>
          </a:xfrm>
          <a:prstGeom prst="rightBracket">
            <a:avLst/>
          </a:prstGeom>
          <a:ln w="57150">
            <a:solidFill>
              <a:srgbClr val="456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81AB5F-C2FA-F0F4-C19A-CA28E425DCB5}"/>
              </a:ext>
            </a:extLst>
          </p:cNvPr>
          <p:cNvSpPr txBox="1"/>
          <p:nvPr/>
        </p:nvSpPr>
        <p:spPr>
          <a:xfrm>
            <a:off x="10849776" y="8955664"/>
            <a:ext cx="545702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noProof="0" dirty="0">
                <a:solidFill>
                  <a:srgbClr val="456A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Будуть добавлені нові примітки під МСФЗ 18 та 19</a:t>
            </a:r>
          </a:p>
        </p:txBody>
      </p:sp>
    </p:spTree>
    <p:extLst>
      <p:ext uri="{BB962C8B-B14F-4D97-AF65-F5344CB8AC3E}">
        <p14:creationId xmlns:p14="http://schemas.microsoft.com/office/powerpoint/2010/main" val="2824219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BA078-222E-B11E-9D94-CD3787C17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5D99949-CBE0-52BB-9023-15181CB697EC}"/>
              </a:ext>
            </a:extLst>
          </p:cNvPr>
          <p:cNvSpPr/>
          <p:nvPr/>
        </p:nvSpPr>
        <p:spPr>
          <a:xfrm>
            <a:off x="12959547" y="3602090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graphicFrame>
        <p:nvGraphicFramePr>
          <p:cNvPr id="7" name="Таблиця 3">
            <a:extLst>
              <a:ext uri="{FF2B5EF4-FFF2-40B4-BE49-F238E27FC236}">
                <a16:creationId xmlns:a16="http://schemas.microsoft.com/office/drawing/2014/main" id="{0F85C47F-6C20-DCF5-CACA-7FE2BA32E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625952"/>
              </p:ext>
            </p:extLst>
          </p:nvPr>
        </p:nvGraphicFramePr>
        <p:xfrm>
          <a:off x="952500" y="1702829"/>
          <a:ext cx="16383000" cy="734411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251705484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3420366156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285787412"/>
                    </a:ext>
                  </a:extLst>
                </a:gridCol>
              </a:tblGrid>
              <a:tr h="577556">
                <a:tc>
                  <a:txBody>
                    <a:bodyPr/>
                    <a:lstStyle/>
                    <a:p>
                      <a:pPr algn="ctr"/>
                      <a:r>
                        <a:rPr lang="uk-UA" sz="28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РІЧНА</a:t>
                      </a:r>
                    </a:p>
                  </a:txBody>
                  <a:tcPr>
                    <a:solidFill>
                      <a:srgbClr val="456A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ПРОМІЖНА</a:t>
                      </a:r>
                    </a:p>
                  </a:txBody>
                  <a:tcPr>
                    <a:solidFill>
                      <a:srgbClr val="456A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Код примітки XBRL</a:t>
                      </a:r>
                    </a:p>
                  </a:txBody>
                  <a:tcPr>
                    <a:solidFill>
                      <a:srgbClr val="456A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855175"/>
                  </a:ext>
                </a:extLst>
              </a:tr>
              <a:tr h="57755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400" b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звіт про фінансовий стан на кінець періоду</a:t>
                      </a:r>
                      <a:endParaRPr lang="uk-UA" sz="24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4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стислий звіт про фінансовий стан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4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210000/220000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uk-UA" sz="24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640189"/>
                  </a:ext>
                </a:extLst>
              </a:tr>
              <a:tr h="73322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400" b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звіт про сукупні доходи за період</a:t>
                      </a:r>
                      <a:endParaRPr lang="uk-UA" sz="24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4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стислий звіт або стислі звіти про прибуток або збиток та інший сукупний дохід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4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310000/320000 + 410000/420000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87285"/>
                  </a:ext>
                </a:extLst>
              </a:tr>
              <a:tr h="7332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400" b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звіт про рух грошових коштів за період</a:t>
                      </a:r>
                      <a:endParaRPr lang="uk-UA" sz="24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uk-UA" sz="24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4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стислий звіт про рух грошових коштів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4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510000 (520000)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887935"/>
                  </a:ext>
                </a:extLst>
              </a:tr>
              <a:tr h="7332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400" b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звіт про зміни у власному капіталі за період</a:t>
                      </a:r>
                      <a:endParaRPr lang="uk-UA" sz="24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uk-UA" sz="24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4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стислий звіт про зміни у власному капіталі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4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571988"/>
                  </a:ext>
                </a:extLst>
              </a:tr>
              <a:tr h="73322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400" b="0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примітки, що містять стислий виклад суттєвих облікових політик та інші пояснення</a:t>
                      </a:r>
                      <a:endParaRPr lang="uk-UA" sz="24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4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деякі пояснювальні примітки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uk-UA" sz="24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20574"/>
                  </a:ext>
                </a:extLst>
              </a:tr>
              <a:tr h="577556">
                <a:tc>
                  <a:txBody>
                    <a:bodyPr/>
                    <a:lstStyle/>
                    <a:p>
                      <a:endParaRPr lang="uk-UA" sz="24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0" i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Проміжну звітність також можна готовити у повному форматі, по аналогії з річним звітом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4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73736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B227129-D45E-E0A2-3EBA-4C3E17D4989A}"/>
              </a:ext>
            </a:extLst>
          </p:cNvPr>
          <p:cNvSpPr txBox="1"/>
          <p:nvPr/>
        </p:nvSpPr>
        <p:spPr>
          <a:xfrm>
            <a:off x="4343400" y="419100"/>
            <a:ext cx="9601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ЩО Є ОБОВ'ЯЗКОВИМ У РІЧНІЙ ТА ПРОМІЖНІЙ ЗВІТНОСТІ ЗА ТАКСОНОМІЄЮ</a:t>
            </a:r>
            <a:endParaRPr lang="uk-UA" sz="2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76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B1C4A-8528-1845-2E9C-FC7D49AB3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B480485E-AA68-7148-B083-2DBD58A24394}"/>
              </a:ext>
            </a:extLst>
          </p:cNvPr>
          <p:cNvSpPr/>
          <p:nvPr/>
        </p:nvSpPr>
        <p:spPr>
          <a:xfrm>
            <a:off x="-6934200" y="-401080"/>
            <a:ext cx="11109212" cy="5554606"/>
          </a:xfrm>
          <a:custGeom>
            <a:avLst/>
            <a:gdLst/>
            <a:ahLst/>
            <a:cxnLst/>
            <a:rect l="l" t="t" r="r" b="b"/>
            <a:pathLst>
              <a:path w="11109212" h="5554606">
                <a:moveTo>
                  <a:pt x="0" y="0"/>
                </a:moveTo>
                <a:lnTo>
                  <a:pt x="11109213" y="0"/>
                </a:lnTo>
                <a:lnTo>
                  <a:pt x="11109213" y="5554606"/>
                </a:lnTo>
                <a:lnTo>
                  <a:pt x="0" y="55546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graphicFrame>
        <p:nvGraphicFramePr>
          <p:cNvPr id="13" name="Таблиця 3">
            <a:extLst>
              <a:ext uri="{FF2B5EF4-FFF2-40B4-BE49-F238E27FC236}">
                <a16:creationId xmlns:a16="http://schemas.microsoft.com/office/drawing/2014/main" id="{B3350145-2C12-9050-53E2-636CF3BAF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054544"/>
              </p:ext>
            </p:extLst>
          </p:nvPr>
        </p:nvGraphicFramePr>
        <p:xfrm>
          <a:off x="1752600" y="682804"/>
          <a:ext cx="15392400" cy="89213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467600">
                  <a:extLst>
                    <a:ext uri="{9D8B030D-6E8A-4147-A177-3AD203B41FA5}">
                      <a16:colId xmlns:a16="http://schemas.microsoft.com/office/drawing/2014/main" val="3251705484"/>
                    </a:ext>
                  </a:extLst>
                </a:gridCol>
                <a:gridCol w="7924800">
                  <a:extLst>
                    <a:ext uri="{9D8B030D-6E8A-4147-A177-3AD203B41FA5}">
                      <a16:colId xmlns:a16="http://schemas.microsoft.com/office/drawing/2014/main" val="3420366156"/>
                    </a:ext>
                  </a:extLst>
                </a:gridCol>
              </a:tblGrid>
              <a:tr h="577556">
                <a:tc>
                  <a:txBody>
                    <a:bodyPr/>
                    <a:lstStyle/>
                    <a:p>
                      <a:pPr algn="ctr"/>
                      <a:r>
                        <a:rPr lang="uk-UA" sz="28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Код примітки XBRL</a:t>
                      </a:r>
                    </a:p>
                  </a:txBody>
                  <a:tcPr>
                    <a:solidFill>
                      <a:srgbClr val="456A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Код примітки XBRL</a:t>
                      </a:r>
                    </a:p>
                  </a:txBody>
                  <a:tcPr>
                    <a:solidFill>
                      <a:srgbClr val="456A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855175"/>
                  </a:ext>
                </a:extLst>
              </a:tr>
              <a:tr h="57755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4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104000-1 або/та 104000-2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4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640189"/>
                  </a:ext>
                </a:extLst>
              </a:tr>
              <a:tr h="52128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4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4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815000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87285"/>
                  </a:ext>
                </a:extLst>
              </a:tr>
              <a:tr h="73322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4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210000/220000 (одна 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4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818000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887935"/>
                  </a:ext>
                </a:extLst>
              </a:tr>
              <a:tr h="733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310000/320000 (одна з)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uk-UA" sz="24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4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822100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571988"/>
                  </a:ext>
                </a:extLst>
              </a:tr>
              <a:tr h="733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410000/420000 (одна з)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uk-UA" sz="24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4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822390 (заповнюються необхідні примітки з 822390-01 по 822390-22)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20574"/>
                  </a:ext>
                </a:extLst>
              </a:tr>
              <a:tr h="577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510000/520000 (одна з)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uk-UA" sz="24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4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823180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737369"/>
                  </a:ext>
                </a:extLst>
              </a:tr>
              <a:tr h="57755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4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610000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4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827570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346243"/>
                  </a:ext>
                </a:extLst>
              </a:tr>
              <a:tr h="57755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4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800100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4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832610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978236"/>
                  </a:ext>
                </a:extLst>
              </a:tr>
              <a:tr h="57755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4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800200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4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826380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578060"/>
                  </a:ext>
                </a:extLst>
              </a:tr>
              <a:tr h="57755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4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800300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4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842000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757010"/>
                  </a:ext>
                </a:extLst>
              </a:tr>
              <a:tr h="57755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4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800500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4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835110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43537"/>
                  </a:ext>
                </a:extLst>
              </a:tr>
              <a:tr h="57755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4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800610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4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351125"/>
                  </a:ext>
                </a:extLst>
              </a:tr>
              <a:tr h="57755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400" b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810000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4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880000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950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004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CF4719-67B0-E23C-FABA-7F346DFEB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377" y="14037"/>
            <a:ext cx="13681246" cy="10287000"/>
          </a:xfrm>
          <a:prstGeom prst="rect">
            <a:avLst/>
          </a:prstGeom>
        </p:spPr>
      </p:pic>
      <p:sp>
        <p:nvSpPr>
          <p:cNvPr id="6" name="Виноска: лінія 5">
            <a:extLst>
              <a:ext uri="{FF2B5EF4-FFF2-40B4-BE49-F238E27FC236}">
                <a16:creationId xmlns:a16="http://schemas.microsoft.com/office/drawing/2014/main" id="{E5BCCE69-BE80-7301-EE4F-5B62885AF693}"/>
              </a:ext>
            </a:extLst>
          </p:cNvPr>
          <p:cNvSpPr/>
          <p:nvPr/>
        </p:nvSpPr>
        <p:spPr>
          <a:xfrm>
            <a:off x="13258800" y="5143500"/>
            <a:ext cx="4495800" cy="1752600"/>
          </a:xfrm>
          <a:prstGeom prst="borderCallout1">
            <a:avLst>
              <a:gd name="adj1" fmla="val 72176"/>
              <a:gd name="adj2" fmla="val -5762"/>
              <a:gd name="adj3" fmla="val 150559"/>
              <a:gd name="adj4" fmla="val -93250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noProof="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Всі примітки до фінансової звітності були занесені у 800500 примітку, в тому числі розкриття про ОЗ та фінансові інструменти</a:t>
            </a:r>
          </a:p>
        </p:txBody>
      </p:sp>
    </p:spTree>
    <p:extLst>
      <p:ext uri="{BB962C8B-B14F-4D97-AF65-F5344CB8AC3E}">
        <p14:creationId xmlns:p14="http://schemas.microsoft.com/office/powerpoint/2010/main" val="1557103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8648E2-F391-3E17-EED2-EC160F813D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3220"/>
          <a:stretch>
            <a:fillRect/>
          </a:stretch>
        </p:blipFill>
        <p:spPr>
          <a:xfrm>
            <a:off x="36095" y="647700"/>
            <a:ext cx="13984705" cy="5459516"/>
          </a:xfrm>
          <a:prstGeom prst="rect">
            <a:avLst/>
          </a:prstGeom>
        </p:spPr>
      </p:pic>
      <p:sp>
        <p:nvSpPr>
          <p:cNvPr id="4" name="Виноска: лінія 3">
            <a:extLst>
              <a:ext uri="{FF2B5EF4-FFF2-40B4-BE49-F238E27FC236}">
                <a16:creationId xmlns:a16="http://schemas.microsoft.com/office/drawing/2014/main" id="{5DA85134-1B6B-9D0A-F722-ED7E00C71158}"/>
              </a:ext>
            </a:extLst>
          </p:cNvPr>
          <p:cNvSpPr/>
          <p:nvPr/>
        </p:nvSpPr>
        <p:spPr>
          <a:xfrm>
            <a:off x="13651832" y="2781300"/>
            <a:ext cx="4495800" cy="1752600"/>
          </a:xfrm>
          <a:prstGeom prst="borderCallout1">
            <a:avLst>
              <a:gd name="adj1" fmla="val 72176"/>
              <a:gd name="adj2" fmla="val -5762"/>
              <a:gd name="adj3" fmla="val 33396"/>
              <a:gd name="adj4" fmla="val -7005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noProof="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забуваємо проставляти коди приміток де розкривається та чи інша стаття основних форм (по аналогії з паперовим </a:t>
            </a:r>
            <a:r>
              <a:rPr lang="uk-UA" sz="2000" noProof="0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фінзвітом</a:t>
            </a:r>
            <a:r>
              <a:rPr lang="uk-UA" sz="2000" noProof="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C508A9-09FE-237B-953C-E307E83FF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587" y="6107216"/>
            <a:ext cx="16024013" cy="3690072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B2DC0EF-25D8-A3D9-2116-829DF5191DC5}"/>
              </a:ext>
            </a:extLst>
          </p:cNvPr>
          <p:cNvSpPr/>
          <p:nvPr/>
        </p:nvSpPr>
        <p:spPr>
          <a:xfrm>
            <a:off x="12573000" y="7200900"/>
            <a:ext cx="1981200" cy="2895600"/>
          </a:xfrm>
          <a:prstGeom prst="rect">
            <a:avLst/>
          </a:prstGeom>
          <a:noFill/>
          <a:ln w="57150">
            <a:solidFill>
              <a:srgbClr val="759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960626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663864" y="8249107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4" name="Freeform 4"/>
          <p:cNvSpPr/>
          <p:nvPr/>
        </p:nvSpPr>
        <p:spPr>
          <a:xfrm>
            <a:off x="10408892" y="1840783"/>
            <a:ext cx="4592070" cy="1229571"/>
          </a:xfrm>
          <a:custGeom>
            <a:avLst/>
            <a:gdLst/>
            <a:ahLst/>
            <a:cxnLst/>
            <a:rect l="l" t="t" r="r" b="b"/>
            <a:pathLst>
              <a:path w="4592070" h="1229571">
                <a:moveTo>
                  <a:pt x="0" y="0"/>
                </a:moveTo>
                <a:lnTo>
                  <a:pt x="4592069" y="0"/>
                </a:lnTo>
                <a:lnTo>
                  <a:pt x="4592069" y="1229570"/>
                </a:lnTo>
                <a:lnTo>
                  <a:pt x="0" y="12295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5" name="Freeform 5"/>
          <p:cNvSpPr/>
          <p:nvPr/>
        </p:nvSpPr>
        <p:spPr>
          <a:xfrm>
            <a:off x="11678677" y="5189849"/>
            <a:ext cx="2492372" cy="1261699"/>
          </a:xfrm>
          <a:custGeom>
            <a:avLst/>
            <a:gdLst/>
            <a:ahLst/>
            <a:cxnLst/>
            <a:rect l="l" t="t" r="r" b="b"/>
            <a:pathLst>
              <a:path w="2492372" h="1261699">
                <a:moveTo>
                  <a:pt x="0" y="0"/>
                </a:moveTo>
                <a:lnTo>
                  <a:pt x="2492373" y="0"/>
                </a:lnTo>
                <a:lnTo>
                  <a:pt x="2492373" y="1261699"/>
                </a:lnTo>
                <a:lnTo>
                  <a:pt x="0" y="12616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6" name="Freeform 6"/>
          <p:cNvSpPr/>
          <p:nvPr/>
        </p:nvSpPr>
        <p:spPr>
          <a:xfrm>
            <a:off x="13249869" y="8265950"/>
            <a:ext cx="3541024" cy="763750"/>
          </a:xfrm>
          <a:custGeom>
            <a:avLst/>
            <a:gdLst/>
            <a:ahLst/>
            <a:cxnLst/>
            <a:rect l="l" t="t" r="r" b="b"/>
            <a:pathLst>
              <a:path w="3541024" h="763750">
                <a:moveTo>
                  <a:pt x="0" y="0"/>
                </a:moveTo>
                <a:lnTo>
                  <a:pt x="3541023" y="0"/>
                </a:lnTo>
                <a:lnTo>
                  <a:pt x="3541023" y="763751"/>
                </a:lnTo>
                <a:lnTo>
                  <a:pt x="0" y="7637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7" name="TextBox 7"/>
          <p:cNvSpPr txBox="1"/>
          <p:nvPr/>
        </p:nvSpPr>
        <p:spPr>
          <a:xfrm>
            <a:off x="3267988" y="2275645"/>
            <a:ext cx="5770027" cy="2617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51"/>
              </a:lnSpc>
            </a:pPr>
            <a:r>
              <a:rPr lang="uk-UA" sz="4399" b="1" noProof="0" dirty="0">
                <a:solidFill>
                  <a:srgbClr val="1B1B1B"/>
                </a:solidFill>
                <a:latin typeface="Telegraf Bold"/>
                <a:ea typeface="Telegraf Bold"/>
                <a:cs typeface="Telegraf Bold"/>
                <a:sym typeface="Telegraf Bold"/>
              </a:rPr>
              <a:t>Інструменти для: </a:t>
            </a:r>
            <a:r>
              <a:rPr lang="uk-UA" sz="4399" b="1" noProof="0" dirty="0" err="1">
                <a:solidFill>
                  <a:srgbClr val="1B1B1B"/>
                </a:solidFill>
                <a:latin typeface="Telegraf Bold"/>
                <a:ea typeface="Telegraf Bold"/>
                <a:cs typeface="Telegraf Bold"/>
                <a:sym typeface="Telegraf Bold"/>
              </a:rPr>
              <a:t>валідації</a:t>
            </a:r>
            <a:r>
              <a:rPr lang="uk-UA" sz="4399" b="1" noProof="0" dirty="0">
                <a:solidFill>
                  <a:srgbClr val="1B1B1B"/>
                </a:solidFill>
                <a:latin typeface="Telegraf Bold"/>
                <a:ea typeface="Telegraf Bold"/>
                <a:cs typeface="Telegraf Bold"/>
                <a:sym typeface="Telegraf Bold"/>
              </a:rPr>
              <a:t>	 складання 			XBRL звітів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53600" y="647700"/>
            <a:ext cx="7557165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uk-UA" sz="3199" noProof="0" dirty="0">
                <a:solidFill>
                  <a:srgbClr val="1B1B1B"/>
                </a:solidFill>
                <a:latin typeface="Telegraf"/>
                <a:ea typeface="Telegraf"/>
                <a:cs typeface="Telegraf"/>
                <a:sym typeface="Telegraf"/>
              </a:rPr>
              <a:t>Безкоштовне:</a:t>
            </a:r>
            <a:r>
              <a:rPr lang="uk-UA" sz="3199" b="1" noProof="0" dirty="0">
                <a:solidFill>
                  <a:srgbClr val="1B1B1B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uk-UA" sz="3199" b="1" noProof="0" dirty="0" err="1">
                <a:solidFill>
                  <a:srgbClr val="1B1B1B"/>
                </a:solidFill>
                <a:latin typeface="Telegraf Bold"/>
                <a:ea typeface="Telegraf Bold"/>
                <a:cs typeface="Telegraf Bold"/>
                <a:sym typeface="Telegraf Bold"/>
              </a:rPr>
              <a:t>iXBRL</a:t>
            </a:r>
            <a:r>
              <a:rPr lang="uk-UA" sz="3199" b="1" noProof="0" dirty="0">
                <a:solidFill>
                  <a:srgbClr val="1B1B1B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uk-UA" sz="3199" b="1" noProof="0" dirty="0" err="1">
                <a:solidFill>
                  <a:srgbClr val="1B1B1B"/>
                </a:solidFill>
                <a:latin typeface="Telegraf Bold"/>
                <a:ea typeface="Telegraf Bold"/>
                <a:cs typeface="Telegraf Bold"/>
                <a:sym typeface="Telegraf Bold"/>
              </a:rPr>
              <a:t>Report</a:t>
            </a:r>
            <a:r>
              <a:rPr lang="uk-UA" sz="3199" b="1" noProof="0" dirty="0">
                <a:solidFill>
                  <a:srgbClr val="1B1B1B"/>
                </a:solidFill>
                <a:latin typeface="Telegraf Bold"/>
                <a:ea typeface="Telegraf Bold"/>
                <a:cs typeface="Telegraf Bold"/>
                <a:sym typeface="Telegraf Bold"/>
              </a:rPr>
              <a:t> – Система створення </a:t>
            </a:r>
            <a:r>
              <a:rPr lang="uk-UA" sz="3199" b="1" noProof="0" dirty="0" err="1">
                <a:solidFill>
                  <a:srgbClr val="1B1B1B"/>
                </a:solidFill>
                <a:latin typeface="Telegraf Bold"/>
                <a:ea typeface="Telegraf Bold"/>
                <a:cs typeface="Telegraf Bold"/>
                <a:sym typeface="Telegraf Bold"/>
              </a:rPr>
              <a:t>iXBRL</a:t>
            </a:r>
            <a:r>
              <a:rPr lang="uk-UA" sz="3199" b="1" noProof="0" dirty="0">
                <a:solidFill>
                  <a:srgbClr val="1B1B1B"/>
                </a:solidFill>
                <a:latin typeface="Telegraf Bold"/>
                <a:ea typeface="Telegraf Bold"/>
                <a:cs typeface="Telegraf Bold"/>
                <a:sym typeface="Telegraf Bold"/>
              </a:rPr>
              <a:t> звітності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83235" y="4076700"/>
            <a:ext cx="7557165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uk-UA" sz="3199" noProof="0" dirty="0">
                <a:solidFill>
                  <a:srgbClr val="1B1B1B"/>
                </a:solidFill>
                <a:latin typeface="Telegraf"/>
                <a:ea typeface="Telegraf"/>
                <a:cs typeface="Telegraf"/>
                <a:sym typeface="Telegraf"/>
              </a:rPr>
              <a:t>Платне:</a:t>
            </a:r>
            <a:r>
              <a:rPr lang="uk-UA" sz="3199" b="1" noProof="0" dirty="0">
                <a:solidFill>
                  <a:srgbClr val="1B1B1B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uk-UA" sz="3199" b="1" noProof="0" dirty="0" err="1">
                <a:solidFill>
                  <a:srgbClr val="1B1B1B"/>
                </a:solidFill>
                <a:latin typeface="Telegraf Bold"/>
                <a:ea typeface="Telegraf Bold"/>
                <a:cs typeface="Telegraf Bold"/>
                <a:sym typeface="Telegraf Bold"/>
              </a:rPr>
              <a:t>M.E.Doc.Фінансова</a:t>
            </a:r>
            <a:r>
              <a:rPr lang="uk-UA" sz="3199" b="1" noProof="0" dirty="0">
                <a:solidFill>
                  <a:srgbClr val="1B1B1B"/>
                </a:solidFill>
                <a:latin typeface="Telegraf Bold"/>
                <a:ea typeface="Telegraf Bold"/>
                <a:cs typeface="Telegraf Bold"/>
                <a:sym typeface="Telegraf Bold"/>
              </a:rPr>
              <a:t> звітність за МСФЗ (формат </a:t>
            </a:r>
            <a:r>
              <a:rPr lang="uk-UA" sz="3199" b="1" noProof="0" dirty="0" err="1">
                <a:solidFill>
                  <a:srgbClr val="1B1B1B"/>
                </a:solidFill>
                <a:latin typeface="Telegraf Bold"/>
                <a:ea typeface="Telegraf Bold"/>
                <a:cs typeface="Telegraf Bold"/>
                <a:sym typeface="Telegraf Bold"/>
              </a:rPr>
              <a:t>iXBRL</a:t>
            </a:r>
            <a:r>
              <a:rPr lang="uk-UA" sz="3199" b="1" noProof="0" dirty="0">
                <a:solidFill>
                  <a:srgbClr val="1B1B1B"/>
                </a:solidFill>
                <a:latin typeface="Telegraf Bold"/>
                <a:ea typeface="Telegraf Bold"/>
                <a:cs typeface="Telegraf Bold"/>
                <a:sym typeface="Telegraf Bold"/>
              </a:rPr>
              <a:t>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186474" y="7427606"/>
            <a:ext cx="5796726" cy="470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uk-UA" sz="3199" noProof="0" dirty="0">
                <a:solidFill>
                  <a:srgbClr val="1B1B1B"/>
                </a:solidFill>
                <a:latin typeface="Telegraf"/>
                <a:ea typeface="Telegraf"/>
                <a:cs typeface="Telegraf"/>
                <a:sym typeface="Telegraf"/>
              </a:rPr>
              <a:t>Платне: </a:t>
            </a:r>
            <a:r>
              <a:rPr lang="uk-UA" sz="3199" b="1" noProof="0" dirty="0" err="1">
                <a:solidFill>
                  <a:srgbClr val="1B1B1B"/>
                </a:solidFill>
                <a:latin typeface="Telegraf Bold"/>
                <a:ea typeface="Telegraf Bold"/>
                <a:cs typeface="Telegraf Bold"/>
                <a:sym typeface="Telegraf Bold"/>
              </a:rPr>
              <a:t>Caseware</a:t>
            </a:r>
            <a:r>
              <a:rPr lang="uk-UA" sz="3199" b="1" noProof="0" dirty="0">
                <a:solidFill>
                  <a:srgbClr val="1B1B1B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uk-UA" sz="3199" b="1" noProof="0" dirty="0" err="1">
                <a:solidFill>
                  <a:srgbClr val="1B1B1B"/>
                </a:solidFill>
                <a:latin typeface="Telegraf Bold"/>
                <a:ea typeface="Telegraf Bold"/>
                <a:cs typeface="Telegraf Bold"/>
                <a:sym typeface="Telegraf Bold"/>
              </a:rPr>
              <a:t>Financials</a:t>
            </a:r>
            <a:endParaRPr lang="uk-UA" sz="3199" b="1" noProof="0" dirty="0">
              <a:solidFill>
                <a:srgbClr val="1B1B1B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B623D3E7-B30C-03B0-512F-372846B277A7}"/>
              </a:ext>
            </a:extLst>
          </p:cNvPr>
          <p:cNvSpPr/>
          <p:nvPr/>
        </p:nvSpPr>
        <p:spPr>
          <a:xfrm>
            <a:off x="-6553200" y="-2166999"/>
            <a:ext cx="11582237" cy="5791118"/>
          </a:xfrm>
          <a:custGeom>
            <a:avLst/>
            <a:gdLst/>
            <a:ahLst/>
            <a:cxnLst/>
            <a:rect l="l" t="t" r="r" b="b"/>
            <a:pathLst>
              <a:path w="11582237" h="5791118">
                <a:moveTo>
                  <a:pt x="0" y="0"/>
                </a:moveTo>
                <a:lnTo>
                  <a:pt x="11582237" y="0"/>
                </a:lnTo>
                <a:lnTo>
                  <a:pt x="11582237" y="5791118"/>
                </a:lnTo>
                <a:lnTo>
                  <a:pt x="0" y="57911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D3E319E-DE17-C470-733C-15543C4412CF}"/>
              </a:ext>
            </a:extLst>
          </p:cNvPr>
          <p:cNvSpPr/>
          <p:nvPr/>
        </p:nvSpPr>
        <p:spPr>
          <a:xfrm>
            <a:off x="5882211" y="3314700"/>
            <a:ext cx="3155804" cy="165163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31817DC1-F491-C4F4-8E1A-39A408131818}"/>
              </a:ext>
            </a:extLst>
          </p:cNvPr>
          <p:cNvSpPr/>
          <p:nvPr/>
        </p:nvSpPr>
        <p:spPr>
          <a:xfrm>
            <a:off x="3124200" y="3314701"/>
            <a:ext cx="2483719" cy="762000"/>
          </a:xfrm>
          <a:prstGeom prst="rect">
            <a:avLst/>
          </a:prstGeom>
          <a:noFill/>
          <a:ln w="57150">
            <a:solidFill>
              <a:srgbClr val="759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39218298-C8C3-DBFB-6D08-B74BDD8B38C9}"/>
              </a:ext>
            </a:extLst>
          </p:cNvPr>
          <p:cNvCxnSpPr/>
          <p:nvPr/>
        </p:nvCxnSpPr>
        <p:spPr>
          <a:xfrm flipV="1">
            <a:off x="9038015" y="2275645"/>
            <a:ext cx="1096585" cy="103905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737DAA0E-2D6F-0242-7DA1-CDFE78C2C50D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9038015" y="4143821"/>
            <a:ext cx="1845220" cy="37769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25">
            <a:extLst>
              <a:ext uri="{FF2B5EF4-FFF2-40B4-BE49-F238E27FC236}">
                <a16:creationId xmlns:a16="http://schemas.microsoft.com/office/drawing/2014/main" id="{658491D1-17B8-1DC5-C6EB-5AFC6B75DB12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9038015" y="4960342"/>
            <a:ext cx="3148459" cy="270253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8">
            <a:extLst>
              <a:ext uri="{FF2B5EF4-FFF2-40B4-BE49-F238E27FC236}">
                <a16:creationId xmlns:a16="http://schemas.microsoft.com/office/drawing/2014/main" id="{AA969905-4876-636B-DBE3-9E1E4A3BE3C2}"/>
              </a:ext>
            </a:extLst>
          </p:cNvPr>
          <p:cNvSpPr txBox="1"/>
          <p:nvPr/>
        </p:nvSpPr>
        <p:spPr>
          <a:xfrm>
            <a:off x="533400" y="5454376"/>
            <a:ext cx="406685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uk-UA" sz="3199" noProof="0" dirty="0">
                <a:solidFill>
                  <a:srgbClr val="1B1B1B"/>
                </a:solidFill>
                <a:latin typeface="Telegraf"/>
                <a:ea typeface="Telegraf"/>
                <a:cs typeface="Telegraf"/>
                <a:sym typeface="Telegraf"/>
              </a:rPr>
              <a:t>Безкоштовне:</a:t>
            </a:r>
            <a:r>
              <a:rPr lang="uk-UA" sz="3199" b="1" noProof="0" dirty="0">
                <a:solidFill>
                  <a:srgbClr val="1B1B1B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uk-UA" sz="3199" b="1" noProof="0" dirty="0" err="1">
                <a:solidFill>
                  <a:srgbClr val="1B1B1B"/>
                </a:solidFill>
                <a:latin typeface="Telegraf Bold"/>
                <a:ea typeface="Telegraf Bold"/>
                <a:cs typeface="Telegraf Bold"/>
                <a:sym typeface="Telegraf Bold"/>
              </a:rPr>
              <a:t>Arelle</a:t>
            </a:r>
            <a:endParaRPr lang="uk-UA" sz="3199" b="1" noProof="0" dirty="0">
              <a:solidFill>
                <a:srgbClr val="1B1B1B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pic>
        <p:nvPicPr>
          <p:cNvPr id="1026" name="Picture 2" descr="Arelle®">
            <a:extLst>
              <a:ext uri="{FF2B5EF4-FFF2-40B4-BE49-F238E27FC236}">
                <a16:creationId xmlns:a16="http://schemas.microsoft.com/office/drawing/2014/main" id="{51BA64EC-F4AA-578C-E12D-D73307B52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9" y="5988711"/>
            <a:ext cx="492442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13">
            <a:extLst>
              <a:ext uri="{FF2B5EF4-FFF2-40B4-BE49-F238E27FC236}">
                <a16:creationId xmlns:a16="http://schemas.microsoft.com/office/drawing/2014/main" id="{35B2000A-CFE1-6420-143A-B2AD9C0BEC4D}"/>
              </a:ext>
            </a:extLst>
          </p:cNvPr>
          <p:cNvSpPr txBox="1"/>
          <p:nvPr/>
        </p:nvSpPr>
        <p:spPr>
          <a:xfrm>
            <a:off x="4674700" y="7586281"/>
            <a:ext cx="5796726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uk-UA" sz="3199" noProof="0" dirty="0">
                <a:solidFill>
                  <a:srgbClr val="1B1B1B"/>
                </a:solidFill>
                <a:latin typeface="Telegraf"/>
                <a:ea typeface="Telegraf"/>
                <a:cs typeface="Telegraf"/>
                <a:sym typeface="Telegraf"/>
              </a:rPr>
              <a:t>Платне: </a:t>
            </a:r>
            <a:r>
              <a:rPr lang="uk-UA" sz="3199" b="1" noProof="0" dirty="0" err="1">
                <a:solidFill>
                  <a:srgbClr val="1B1B1B"/>
                </a:solidFill>
                <a:latin typeface="Telegraf Bold"/>
                <a:ea typeface="Telegraf Bold"/>
                <a:cs typeface="Telegraf Bold"/>
                <a:sym typeface="Telegraf Bold"/>
              </a:rPr>
              <a:t>Altova</a:t>
            </a:r>
            <a:r>
              <a:rPr lang="uk-UA" sz="3199" b="1" noProof="0" dirty="0">
                <a:solidFill>
                  <a:srgbClr val="1B1B1B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uk-UA" sz="3199" b="1" noProof="0" dirty="0" err="1">
                <a:solidFill>
                  <a:srgbClr val="1B1B1B"/>
                </a:solidFill>
                <a:latin typeface="Telegraf Bold"/>
                <a:ea typeface="Telegraf Bold"/>
                <a:cs typeface="Telegraf Bold"/>
                <a:sym typeface="Telegraf Bold"/>
              </a:rPr>
              <a:t>XMLSpy</a:t>
            </a:r>
            <a:endParaRPr lang="uk-UA" sz="3199" b="1" noProof="0" dirty="0">
              <a:solidFill>
                <a:srgbClr val="1B1B1B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9BB5761-5ACE-4405-C9C7-A7C6F0B462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7499" y="8249107"/>
            <a:ext cx="2926501" cy="1196549"/>
          </a:xfrm>
          <a:prstGeom prst="rect">
            <a:avLst/>
          </a:prstGeom>
        </p:spPr>
      </p:pic>
      <p:cxnSp>
        <p:nvCxnSpPr>
          <p:cNvPr id="33" name="Пряма зі стрілкою 32">
            <a:extLst>
              <a:ext uri="{FF2B5EF4-FFF2-40B4-BE49-F238E27FC236}">
                <a16:creationId xmlns:a16="http://schemas.microsoft.com/office/drawing/2014/main" id="{7B2A0529-802E-D2C5-1FA3-509EAAC6DD08}"/>
              </a:ext>
            </a:extLst>
          </p:cNvPr>
          <p:cNvCxnSpPr>
            <a:cxnSpLocks/>
          </p:cNvCxnSpPr>
          <p:nvPr/>
        </p:nvCxnSpPr>
        <p:spPr>
          <a:xfrm>
            <a:off x="4634317" y="4054956"/>
            <a:ext cx="1826776" cy="3304516"/>
          </a:xfrm>
          <a:prstGeom prst="straightConnector1">
            <a:avLst/>
          </a:prstGeom>
          <a:ln w="57150">
            <a:solidFill>
              <a:srgbClr val="7593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зі стрілкою 36">
            <a:extLst>
              <a:ext uri="{FF2B5EF4-FFF2-40B4-BE49-F238E27FC236}">
                <a16:creationId xmlns:a16="http://schemas.microsoft.com/office/drawing/2014/main" id="{98D6B136-4E37-B512-B518-776EB2F1FFAD}"/>
              </a:ext>
            </a:extLst>
          </p:cNvPr>
          <p:cNvCxnSpPr>
            <a:cxnSpLocks/>
          </p:cNvCxnSpPr>
          <p:nvPr/>
        </p:nvCxnSpPr>
        <p:spPr>
          <a:xfrm flipH="1">
            <a:off x="2566829" y="4096691"/>
            <a:ext cx="564013" cy="1194313"/>
          </a:xfrm>
          <a:prstGeom prst="straightConnector1">
            <a:avLst/>
          </a:prstGeom>
          <a:ln w="57150">
            <a:solidFill>
              <a:srgbClr val="7593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265DFE76-8626-47A3-11A2-135E64816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81" y="-3653"/>
            <a:ext cx="1364706" cy="13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b="-18444"/>
            </a:stretch>
          </a:blipFill>
        </p:spPr>
        <p:txBody>
          <a:bodyPr/>
          <a:lstStyle/>
          <a:p>
            <a:r>
              <a:rPr lang="uk-UA" noProof="0" dirty="0"/>
              <a:t>https://global-mind.com.ua/</a:t>
            </a:r>
          </a:p>
        </p:txBody>
      </p:sp>
      <p:sp>
        <p:nvSpPr>
          <p:cNvPr id="3" name="Freeform 3"/>
          <p:cNvSpPr/>
          <p:nvPr/>
        </p:nvSpPr>
        <p:spPr>
          <a:xfrm>
            <a:off x="10672837" y="6286929"/>
            <a:ext cx="399895" cy="399895"/>
          </a:xfrm>
          <a:custGeom>
            <a:avLst/>
            <a:gdLst/>
            <a:ahLst/>
            <a:cxnLst/>
            <a:rect l="l" t="t" r="r" b="b"/>
            <a:pathLst>
              <a:path w="399895" h="399895">
                <a:moveTo>
                  <a:pt x="0" y="0"/>
                </a:moveTo>
                <a:lnTo>
                  <a:pt x="399894" y="0"/>
                </a:lnTo>
                <a:lnTo>
                  <a:pt x="399894" y="399894"/>
                </a:lnTo>
                <a:lnTo>
                  <a:pt x="0" y="3998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00" b="-800"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5" name="Freeform 5"/>
          <p:cNvSpPr/>
          <p:nvPr/>
        </p:nvSpPr>
        <p:spPr>
          <a:xfrm>
            <a:off x="3301863" y="6299495"/>
            <a:ext cx="543445" cy="387328"/>
          </a:xfrm>
          <a:custGeom>
            <a:avLst/>
            <a:gdLst/>
            <a:ahLst/>
            <a:cxnLst/>
            <a:rect l="l" t="t" r="r" b="b"/>
            <a:pathLst>
              <a:path w="543445" h="387328">
                <a:moveTo>
                  <a:pt x="0" y="0"/>
                </a:moveTo>
                <a:lnTo>
                  <a:pt x="543445" y="0"/>
                </a:lnTo>
                <a:lnTo>
                  <a:pt x="543445" y="387328"/>
                </a:lnTo>
                <a:lnTo>
                  <a:pt x="0" y="3873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6" name="Freeform 6"/>
          <p:cNvSpPr/>
          <p:nvPr/>
        </p:nvSpPr>
        <p:spPr>
          <a:xfrm>
            <a:off x="-9059637" y="2283886"/>
            <a:ext cx="11582237" cy="5791118"/>
          </a:xfrm>
          <a:custGeom>
            <a:avLst/>
            <a:gdLst/>
            <a:ahLst/>
            <a:cxnLst/>
            <a:rect l="l" t="t" r="r" b="b"/>
            <a:pathLst>
              <a:path w="11582237" h="5791118">
                <a:moveTo>
                  <a:pt x="0" y="0"/>
                </a:moveTo>
                <a:lnTo>
                  <a:pt x="11582237" y="0"/>
                </a:lnTo>
                <a:lnTo>
                  <a:pt x="11582237" y="5791118"/>
                </a:lnTo>
                <a:lnTo>
                  <a:pt x="0" y="57911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7" name="Freeform 7"/>
          <p:cNvSpPr/>
          <p:nvPr/>
        </p:nvSpPr>
        <p:spPr>
          <a:xfrm flipV="1">
            <a:off x="-9059637" y="4664565"/>
            <a:ext cx="11582237" cy="5791118"/>
          </a:xfrm>
          <a:custGeom>
            <a:avLst/>
            <a:gdLst/>
            <a:ahLst/>
            <a:cxnLst/>
            <a:rect l="l" t="t" r="r" b="b"/>
            <a:pathLst>
              <a:path w="11582237" h="5791118">
                <a:moveTo>
                  <a:pt x="0" y="5791118"/>
                </a:moveTo>
                <a:lnTo>
                  <a:pt x="11582237" y="5791118"/>
                </a:lnTo>
                <a:lnTo>
                  <a:pt x="11582237" y="0"/>
                </a:lnTo>
                <a:lnTo>
                  <a:pt x="0" y="0"/>
                </a:lnTo>
                <a:lnTo>
                  <a:pt x="0" y="5791118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8" name="Freeform 8"/>
          <p:cNvSpPr/>
          <p:nvPr/>
        </p:nvSpPr>
        <p:spPr>
          <a:xfrm flipV="1">
            <a:off x="15793975" y="1769006"/>
            <a:ext cx="11582237" cy="5791118"/>
          </a:xfrm>
          <a:custGeom>
            <a:avLst/>
            <a:gdLst/>
            <a:ahLst/>
            <a:cxnLst/>
            <a:rect l="l" t="t" r="r" b="b"/>
            <a:pathLst>
              <a:path w="11582237" h="5791118">
                <a:moveTo>
                  <a:pt x="0" y="5791118"/>
                </a:moveTo>
                <a:lnTo>
                  <a:pt x="11582237" y="5791118"/>
                </a:lnTo>
                <a:lnTo>
                  <a:pt x="11582237" y="0"/>
                </a:lnTo>
                <a:lnTo>
                  <a:pt x="0" y="0"/>
                </a:lnTo>
                <a:lnTo>
                  <a:pt x="0" y="5791118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9" name="Freeform 9"/>
          <p:cNvSpPr/>
          <p:nvPr/>
        </p:nvSpPr>
        <p:spPr>
          <a:xfrm>
            <a:off x="15762513" y="-611673"/>
            <a:ext cx="11582237" cy="5791118"/>
          </a:xfrm>
          <a:custGeom>
            <a:avLst/>
            <a:gdLst/>
            <a:ahLst/>
            <a:cxnLst/>
            <a:rect l="l" t="t" r="r" b="b"/>
            <a:pathLst>
              <a:path w="11582237" h="5791118">
                <a:moveTo>
                  <a:pt x="0" y="0"/>
                </a:moveTo>
                <a:lnTo>
                  <a:pt x="11582237" y="0"/>
                </a:lnTo>
                <a:lnTo>
                  <a:pt x="11582237" y="5791118"/>
                </a:lnTo>
                <a:lnTo>
                  <a:pt x="0" y="57911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10" name="TextBox 10"/>
          <p:cNvSpPr txBox="1"/>
          <p:nvPr/>
        </p:nvSpPr>
        <p:spPr>
          <a:xfrm>
            <a:off x="6498243" y="2911967"/>
            <a:ext cx="5291514" cy="247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5"/>
              </a:lnSpc>
            </a:pPr>
            <a:r>
              <a:rPr lang="uk-UA" sz="6889" noProof="0" dirty="0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Анастасія </a:t>
            </a:r>
          </a:p>
          <a:p>
            <a:pPr algn="ctr">
              <a:lnSpc>
                <a:spcPts val="9645"/>
              </a:lnSpc>
            </a:pPr>
            <a:r>
              <a:rPr lang="uk-UA" sz="6889" noProof="0" dirty="0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РОМАНЮК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88324" y="6209411"/>
            <a:ext cx="5770075" cy="492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3"/>
              </a:lnSpc>
              <a:spcBef>
                <a:spcPct val="0"/>
              </a:spcBef>
            </a:pPr>
            <a:r>
              <a:rPr lang="en-US" sz="2952" spc="-103" noProof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a.romaniuk@global-mind.com.ua</a:t>
            </a:r>
            <a:endParaRPr lang="uk-UA" sz="2952" spc="-103" noProof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539671" y="6209411"/>
            <a:ext cx="3446466" cy="497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33"/>
              </a:lnSpc>
              <a:spcBef>
                <a:spcPct val="0"/>
              </a:spcBef>
            </a:pPr>
            <a:r>
              <a:rPr lang="uk-UA" sz="2952" u="none" spc="-103" noProof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+38 (099) 038 13 84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80F29C-2B64-FB89-9FF8-FB640BE08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408" y="617696"/>
            <a:ext cx="2333735" cy="230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FD293A-E601-AE10-0845-C276906AB918}"/>
              </a:ext>
            </a:extLst>
          </p:cNvPr>
          <p:cNvSpPr txBox="1"/>
          <p:nvPr/>
        </p:nvSpPr>
        <p:spPr>
          <a:xfrm>
            <a:off x="7458065" y="8075004"/>
            <a:ext cx="5200668" cy="497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133"/>
              </a:lnSpc>
              <a:spcBef>
                <a:spcPct val="0"/>
              </a:spcBef>
            </a:pPr>
            <a:r>
              <a:rPr lang="uk-UA" sz="2952" spc="-103" noProof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https://global-mind.com.ua/</a:t>
            </a:r>
          </a:p>
        </p:txBody>
      </p:sp>
      <p:pic>
        <p:nvPicPr>
          <p:cNvPr id="15" name="Графіка 14" descr="Internet with solid fill">
            <a:extLst>
              <a:ext uri="{FF2B5EF4-FFF2-40B4-BE49-F238E27FC236}">
                <a16:creationId xmlns:a16="http://schemas.microsoft.com/office/drawing/2014/main" id="{0534A724-45B6-3B8E-DBAF-9351FB28E7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05316" y="7866694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25" y="0"/>
            <a:ext cx="18288000" cy="3773114"/>
            <a:chOff x="0" y="0"/>
            <a:chExt cx="24384000" cy="5030819"/>
          </a:xfrm>
          <a:solidFill>
            <a:srgbClr val="1B2F0E"/>
          </a:solidFill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  <a:grpFill/>
          </p:spPr>
        </p:pic>
      </p:grpSp>
      <p:grpSp>
        <p:nvGrpSpPr>
          <p:cNvPr id="4" name="Group 4"/>
          <p:cNvGrpSpPr/>
          <p:nvPr/>
        </p:nvGrpSpPr>
        <p:grpSpPr>
          <a:xfrm>
            <a:off x="0" y="3773114"/>
            <a:ext cx="18288000" cy="6513886"/>
            <a:chOff x="0" y="0"/>
            <a:chExt cx="4816593" cy="17155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uk-UA" noProof="0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4816593" cy="17822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lang="uk-UA" noProof="0" dirty="0"/>
            </a:p>
          </p:txBody>
        </p:sp>
      </p:grpSp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566366"/>
              </p:ext>
            </p:extLst>
          </p:nvPr>
        </p:nvGraphicFramePr>
        <p:xfrm>
          <a:off x="1525374" y="3665520"/>
          <a:ext cx="15237247" cy="6081395"/>
        </p:xfrm>
        <a:graphic>
          <a:graphicData uri="http://schemas.openxmlformats.org/drawingml/2006/table">
            <a:tbl>
              <a:tblPr/>
              <a:tblGrid>
                <a:gridCol w="15237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4709">
                <a:tc>
                  <a:txBody>
                    <a:bodyPr/>
                    <a:lstStyle/>
                    <a:p>
                      <a:pPr marL="690876" lvl="1" indent="-345438" algn="ctr">
                        <a:lnSpc>
                          <a:spcPct val="150000"/>
                        </a:lnSpc>
                        <a:buFont typeface="Arial"/>
                        <a:buChar char="•"/>
                        <a:defRPr/>
                      </a:pPr>
                      <a:r>
                        <a:rPr lang="uk-UA" sz="3200" noProof="0" dirty="0"/>
                        <a:t>Вступ до XBRL UA</a:t>
                      </a:r>
                    </a:p>
                    <a:p>
                      <a:pPr marL="690876" lvl="1" indent="-345438" algn="ctr">
                        <a:lnSpc>
                          <a:spcPct val="150000"/>
                        </a:lnSpc>
                        <a:buFont typeface="Arial"/>
                        <a:buChar char="•"/>
                        <a:defRPr/>
                      </a:pPr>
                      <a:r>
                        <a:rPr lang="uk-UA" sz="3200" noProof="0" dirty="0"/>
                        <a:t>Вимоги регуляторів – НБУ, НКЦПФР</a:t>
                      </a:r>
                    </a:p>
                    <a:p>
                      <a:pPr marL="690876" lvl="1" indent="-345438" algn="ctr">
                        <a:lnSpc>
                          <a:spcPct val="150000"/>
                        </a:lnSpc>
                        <a:buFont typeface="Arial"/>
                        <a:buChar char="•"/>
                        <a:defRPr/>
                      </a:pPr>
                      <a:r>
                        <a:rPr lang="uk-UA" sz="3200" noProof="0" dirty="0"/>
                        <a:t>Основні зміни в 2025 році</a:t>
                      </a:r>
                    </a:p>
                    <a:p>
                      <a:pPr marL="690876" lvl="1" indent="-345438" algn="ctr">
                        <a:lnSpc>
                          <a:spcPct val="150000"/>
                        </a:lnSpc>
                        <a:buFont typeface="Arial"/>
                        <a:buChar char="•"/>
                        <a:defRPr/>
                      </a:pPr>
                      <a:r>
                        <a:rPr lang="uk-UA" sz="3200" noProof="0" dirty="0"/>
                        <a:t>Які блоки обов’язкові до заповнення</a:t>
                      </a:r>
                    </a:p>
                    <a:p>
                      <a:pPr marL="690876" marR="0" lvl="1" indent="-345438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uk-UA" sz="3200" noProof="0" dirty="0"/>
                        <a:t>Фінансові інструменти – повнота заповнення</a:t>
                      </a:r>
                    </a:p>
                    <a:p>
                      <a:pPr marL="690876" lvl="1" indent="-345438" algn="ctr">
                        <a:lnSpc>
                          <a:spcPct val="150000"/>
                        </a:lnSpc>
                        <a:buFont typeface="Arial"/>
                        <a:buChar char="•"/>
                        <a:defRPr/>
                      </a:pPr>
                      <a:r>
                        <a:rPr lang="uk-UA" sz="3200" noProof="0" dirty="0"/>
                        <a:t>Практичний розбір помилок</a:t>
                      </a:r>
                    </a:p>
                    <a:p>
                      <a:pPr marL="690876" lvl="1" indent="-345438" algn="ctr">
                        <a:lnSpc>
                          <a:spcPct val="150000"/>
                        </a:lnSpc>
                        <a:buFont typeface="Arial"/>
                        <a:buChar char="•"/>
                        <a:defRPr/>
                      </a:pPr>
                      <a:r>
                        <a:rPr lang="uk-UA" sz="3200" noProof="0" dirty="0"/>
                        <a:t>Інструменти перевірки правильності заповнення</a:t>
                      </a:r>
                    </a:p>
                    <a:p>
                      <a:pPr marL="690876" lvl="1" indent="-345438" algn="ctr">
                        <a:lnSpc>
                          <a:spcPct val="150000"/>
                        </a:lnSpc>
                        <a:buFont typeface="Arial"/>
                        <a:buChar char="•"/>
                        <a:defRPr/>
                      </a:pPr>
                      <a:r>
                        <a:rPr lang="uk-UA" sz="3200" noProof="0" dirty="0"/>
                        <a:t>Обговорення проблем таксономії</a:t>
                      </a:r>
                    </a:p>
                  </a:txBody>
                  <a:tcPr marL="152400" marR="152400" marT="152400" marB="152400" anchor="ctr">
                    <a:lnL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4639504" y="1324790"/>
            <a:ext cx="9008992" cy="111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uk-UA" sz="6999" b="1" noProof="0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План семінару</a:t>
            </a:r>
          </a:p>
        </p:txBody>
      </p:sp>
      <p:sp>
        <p:nvSpPr>
          <p:cNvPr id="9" name="Freeform 9"/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10" name="Freeform 10"/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pic>
        <p:nvPicPr>
          <p:cNvPr id="11" name="Picture 2" descr="Дизайн без назви (3)">
            <a:extLst>
              <a:ext uri="{FF2B5EF4-FFF2-40B4-BE49-F238E27FC236}">
                <a16:creationId xmlns:a16="http://schemas.microsoft.com/office/drawing/2014/main" id="{CE0B831D-7D19-BB8F-612C-920A12F26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97" y="666491"/>
            <a:ext cx="2819400" cy="97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5409758" y="6975062"/>
            <a:ext cx="11109212" cy="5554606"/>
          </a:xfrm>
          <a:custGeom>
            <a:avLst/>
            <a:gdLst/>
            <a:ahLst/>
            <a:cxnLst/>
            <a:rect l="l" t="t" r="r" b="b"/>
            <a:pathLst>
              <a:path w="11109212" h="5554606">
                <a:moveTo>
                  <a:pt x="0" y="5554607"/>
                </a:moveTo>
                <a:lnTo>
                  <a:pt x="11109212" y="5554607"/>
                </a:lnTo>
                <a:lnTo>
                  <a:pt x="11109212" y="0"/>
                </a:lnTo>
                <a:lnTo>
                  <a:pt x="0" y="0"/>
                </a:lnTo>
                <a:lnTo>
                  <a:pt x="0" y="555460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3" name="Freeform 3"/>
          <p:cNvSpPr/>
          <p:nvPr/>
        </p:nvSpPr>
        <p:spPr>
          <a:xfrm>
            <a:off x="9404926" y="5717771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4" name="Freeform 4"/>
          <p:cNvSpPr/>
          <p:nvPr/>
        </p:nvSpPr>
        <p:spPr>
          <a:xfrm>
            <a:off x="16117519" y="-2801973"/>
            <a:ext cx="6415501" cy="6415501"/>
          </a:xfrm>
          <a:custGeom>
            <a:avLst/>
            <a:gdLst/>
            <a:ahLst/>
            <a:cxnLst/>
            <a:rect l="l" t="t" r="r" b="b"/>
            <a:pathLst>
              <a:path w="6415501" h="6415501">
                <a:moveTo>
                  <a:pt x="0" y="0"/>
                </a:moveTo>
                <a:lnTo>
                  <a:pt x="6415501" y="0"/>
                </a:lnTo>
                <a:lnTo>
                  <a:pt x="6415501" y="6415500"/>
                </a:lnTo>
                <a:lnTo>
                  <a:pt x="0" y="6415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5366733" y="4345373"/>
            <a:ext cx="6260890" cy="193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uk-UA" sz="2199" b="1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Вимоги законодавства:</a:t>
            </a:r>
            <a:r>
              <a:rPr lang="uk-UA" sz="219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Україна інтегрує свої фінансові практики з міжнародними стандартами, і Таксономія МСФЗ UA є обов'язковою для компаній, які складають звітність за міжнародними стандартами.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830835"/>
            <a:ext cx="7668676" cy="904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uk-UA" sz="6000" b="1" noProof="0" dirty="0">
                <a:solidFill>
                  <a:srgbClr val="1B1B1B"/>
                </a:solidFill>
                <a:latin typeface="Telegraf Bold"/>
                <a:ea typeface="Telegraf Bold"/>
                <a:cs typeface="Telegraf Bold"/>
                <a:sym typeface="Telegraf Bold"/>
              </a:rPr>
              <a:t>Вступ до XBRL UA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667703"/>
            <a:ext cx="6260890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uk-UA" sz="2199" b="1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Еволюція фінансової звітності:</a:t>
            </a:r>
            <a:r>
              <a:rPr lang="uk-UA" sz="219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Перехід від паперових та неструктурованих форматів до стандартизованих цифрових форм.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98410" y="7205868"/>
            <a:ext cx="6260890" cy="2715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uk-UA" sz="219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﻿﻿</a:t>
            </a:r>
            <a:r>
              <a:rPr lang="uk-UA" sz="2199" b="1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Актуальність для бізнесу:</a:t>
            </a:r>
            <a:r>
              <a:rPr lang="uk-UA" sz="219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Впровадження Таксономії МСФЗ UA — це інвестиція в розвиток бізнесу, яка забезпечує не лише відповідність вимогам регуляторів, але й відкриває нові можливості для масштабування, автоматизації та залучення партнерів на міжнародному рівні.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17A8830-269B-0C45-AA34-D4316093A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940490"/>
            <a:ext cx="1364706" cy="13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21382" y="-5981400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3" name="Freeform 3"/>
          <p:cNvSpPr/>
          <p:nvPr/>
        </p:nvSpPr>
        <p:spPr>
          <a:xfrm>
            <a:off x="549130" y="322399"/>
            <a:ext cx="4268392" cy="2134196"/>
          </a:xfrm>
          <a:custGeom>
            <a:avLst/>
            <a:gdLst/>
            <a:ahLst/>
            <a:cxnLst/>
            <a:rect l="l" t="t" r="r" b="b"/>
            <a:pathLst>
              <a:path w="5304582" h="2652291">
                <a:moveTo>
                  <a:pt x="0" y="0"/>
                </a:moveTo>
                <a:lnTo>
                  <a:pt x="5304582" y="0"/>
                </a:lnTo>
                <a:lnTo>
                  <a:pt x="5304582" y="2652291"/>
                </a:lnTo>
                <a:lnTo>
                  <a:pt x="0" y="26522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4" name="Freeform 4"/>
          <p:cNvSpPr/>
          <p:nvPr/>
        </p:nvSpPr>
        <p:spPr>
          <a:xfrm>
            <a:off x="7688141" y="508817"/>
            <a:ext cx="2911718" cy="2134196"/>
          </a:xfrm>
          <a:custGeom>
            <a:avLst/>
            <a:gdLst/>
            <a:ahLst/>
            <a:cxnLst/>
            <a:rect l="l" t="t" r="r" b="b"/>
            <a:pathLst>
              <a:path w="3618563" h="2652291">
                <a:moveTo>
                  <a:pt x="0" y="0"/>
                </a:moveTo>
                <a:lnTo>
                  <a:pt x="3618564" y="0"/>
                </a:lnTo>
                <a:lnTo>
                  <a:pt x="3618564" y="2652291"/>
                </a:lnTo>
                <a:lnTo>
                  <a:pt x="0" y="26522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7292"/>
            </a:stretch>
          </a:blipFill>
        </p:spPr>
        <p:txBody>
          <a:bodyPr/>
          <a:lstStyle/>
          <a:p>
            <a:endParaRPr lang="uk-UA" noProof="0" dirty="0"/>
          </a:p>
        </p:txBody>
      </p:sp>
      <p:grpSp>
        <p:nvGrpSpPr>
          <p:cNvPr id="5" name="Group 5"/>
          <p:cNvGrpSpPr/>
          <p:nvPr/>
        </p:nvGrpSpPr>
        <p:grpSpPr>
          <a:xfrm>
            <a:off x="5481911" y="940752"/>
            <a:ext cx="1532430" cy="897490"/>
            <a:chOff x="-174322" y="0"/>
            <a:chExt cx="1033305" cy="605170"/>
          </a:xfrm>
          <a:solidFill>
            <a:srgbClr val="456A2C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858983" cy="605170"/>
            </a:xfrm>
            <a:custGeom>
              <a:avLst/>
              <a:gdLst/>
              <a:ahLst/>
              <a:cxnLst/>
              <a:rect l="l" t="t" r="r" b="b"/>
              <a:pathLst>
                <a:path w="858983" h="605170">
                  <a:moveTo>
                    <a:pt x="858983" y="302585"/>
                  </a:moveTo>
                  <a:lnTo>
                    <a:pt x="452583" y="0"/>
                  </a:lnTo>
                  <a:lnTo>
                    <a:pt x="452583" y="203200"/>
                  </a:lnTo>
                  <a:lnTo>
                    <a:pt x="0" y="203200"/>
                  </a:lnTo>
                  <a:lnTo>
                    <a:pt x="0" y="401970"/>
                  </a:lnTo>
                  <a:lnTo>
                    <a:pt x="452583" y="401970"/>
                  </a:lnTo>
                  <a:lnTo>
                    <a:pt x="452583" y="605170"/>
                  </a:lnTo>
                  <a:lnTo>
                    <a:pt x="858983" y="30258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uk-UA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174322" y="179387"/>
              <a:ext cx="757383" cy="24639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 lang="uk-UA" noProof="0" dirty="0"/>
            </a:p>
          </p:txBody>
        </p:sp>
      </p:grpSp>
      <p:sp>
        <p:nvSpPr>
          <p:cNvPr id="8" name="Freeform 8"/>
          <p:cNvSpPr/>
          <p:nvPr/>
        </p:nvSpPr>
        <p:spPr>
          <a:xfrm>
            <a:off x="11873135" y="598314"/>
            <a:ext cx="2700558" cy="1947778"/>
          </a:xfrm>
          <a:custGeom>
            <a:avLst/>
            <a:gdLst/>
            <a:ahLst/>
            <a:cxnLst/>
            <a:rect l="l" t="t" r="r" b="b"/>
            <a:pathLst>
              <a:path w="3082894" h="2223538">
                <a:moveTo>
                  <a:pt x="0" y="0"/>
                </a:moveTo>
                <a:lnTo>
                  <a:pt x="3082895" y="0"/>
                </a:lnTo>
                <a:lnTo>
                  <a:pt x="3082895" y="2223538"/>
                </a:lnTo>
                <a:lnTo>
                  <a:pt x="0" y="22235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9" name="TextBox 9"/>
          <p:cNvSpPr txBox="1"/>
          <p:nvPr/>
        </p:nvSpPr>
        <p:spPr>
          <a:xfrm>
            <a:off x="913913" y="3311938"/>
            <a:ext cx="5726715" cy="1243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uk-UA" sz="3600" b="1" spc="-126" noProof="0" dirty="0">
                <a:solidFill>
                  <a:srgbClr val="2A2E3A"/>
                </a:solidFill>
                <a:latin typeface="Telegraf Bold"/>
                <a:ea typeface="Telegraf Bold"/>
                <a:cs typeface="Telegraf Bold"/>
                <a:sym typeface="Telegraf Bold"/>
              </a:rPr>
              <a:t>XBRL - вирішення проблеми комунікації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57048" y="4875724"/>
            <a:ext cx="5540395" cy="2401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69"/>
              </a:lnSpc>
              <a:spcBef>
                <a:spcPct val="0"/>
              </a:spcBef>
            </a:pPr>
            <a:r>
              <a:rPr lang="uk-UA" sz="2192" spc="-76" noProof="0" dirty="0">
                <a:solidFill>
                  <a:srgbClr val="2A2E3A"/>
                </a:solidFill>
                <a:latin typeface="Garet"/>
                <a:ea typeface="Garet"/>
                <a:cs typeface="Garet"/>
                <a:sym typeface="Garet"/>
              </a:rPr>
              <a:t>Стандарт, який використовується касовими апаратами, - це штрих-код. Стандарти штрих-кодів ідентифікують продукт в унікальний спосіб, так само як XBRL ідентифікує унікальні дані у фінансовому звіті. </a:t>
            </a:r>
          </a:p>
        </p:txBody>
      </p:sp>
      <p:sp>
        <p:nvSpPr>
          <p:cNvPr id="11" name="Freeform 11"/>
          <p:cNvSpPr/>
          <p:nvPr/>
        </p:nvSpPr>
        <p:spPr>
          <a:xfrm flipV="1">
            <a:off x="-5409758" y="6975062"/>
            <a:ext cx="11109212" cy="5554606"/>
          </a:xfrm>
          <a:custGeom>
            <a:avLst/>
            <a:gdLst/>
            <a:ahLst/>
            <a:cxnLst/>
            <a:rect l="l" t="t" r="r" b="b"/>
            <a:pathLst>
              <a:path w="11109212" h="5554606">
                <a:moveTo>
                  <a:pt x="0" y="5554607"/>
                </a:moveTo>
                <a:lnTo>
                  <a:pt x="11109212" y="5554607"/>
                </a:lnTo>
                <a:lnTo>
                  <a:pt x="11109212" y="0"/>
                </a:lnTo>
                <a:lnTo>
                  <a:pt x="0" y="0"/>
                </a:lnTo>
                <a:lnTo>
                  <a:pt x="0" y="5554607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5D33097-8DE4-7E93-5A94-F1D46C9FF6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2030" y="3619500"/>
            <a:ext cx="11297182" cy="6550084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AA1E487-B1C8-ABAC-08C0-B031750BA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940490"/>
            <a:ext cx="1364706" cy="13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21382" y="-5981400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3" name="Freeform 3"/>
          <p:cNvSpPr/>
          <p:nvPr/>
        </p:nvSpPr>
        <p:spPr>
          <a:xfrm flipV="1">
            <a:off x="-5409758" y="6975062"/>
            <a:ext cx="11109212" cy="5554606"/>
          </a:xfrm>
          <a:custGeom>
            <a:avLst/>
            <a:gdLst/>
            <a:ahLst/>
            <a:cxnLst/>
            <a:rect l="l" t="t" r="r" b="b"/>
            <a:pathLst>
              <a:path w="11109212" h="5554606">
                <a:moveTo>
                  <a:pt x="0" y="5554607"/>
                </a:moveTo>
                <a:lnTo>
                  <a:pt x="11109212" y="5554607"/>
                </a:lnTo>
                <a:lnTo>
                  <a:pt x="11109212" y="0"/>
                </a:lnTo>
                <a:lnTo>
                  <a:pt x="0" y="0"/>
                </a:lnTo>
                <a:lnTo>
                  <a:pt x="0" y="555460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480580" y="825789"/>
            <a:ext cx="12385403" cy="2789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uk-UA" sz="2300" b="1" spc="-80" noProof="0" dirty="0">
                <a:solidFill>
                  <a:srgbClr val="2A2E3A"/>
                </a:solidFill>
                <a:latin typeface="Garet Bold"/>
                <a:ea typeface="Garet Bold"/>
                <a:cs typeface="Garet Bold"/>
                <a:sym typeface="Garet Bold"/>
              </a:rPr>
              <a:t>Таксономія</a:t>
            </a:r>
            <a:r>
              <a:rPr lang="uk-UA" sz="2300" spc="-80" noProof="0" dirty="0">
                <a:solidFill>
                  <a:srgbClr val="2A2E3A"/>
                </a:solidFill>
                <a:latin typeface="Garet"/>
                <a:ea typeface="Garet"/>
                <a:cs typeface="Garet"/>
                <a:sym typeface="Garet"/>
              </a:rPr>
              <a:t> – це класифікаційна система, яка може бути використана для ідентифікації та структурування інформації з метою полегшення її пошуку та обробки користувачем. Наприклад, роздрібний продавець може використовувати таксономію для товарів, які він продає в Інтернеті. Ця таксономія, ймовірно, включатиме коди та мітки, які однозначно ідентифікують кожен товар і надають інформацію таким чином, як, наприклад, короткі описи товару, очікувані терміни його доставки, посилання на магазини, де доступні ці товари.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70739" y="7449816"/>
            <a:ext cx="12936682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uk-UA" sz="2300" b="1" spc="-80" noProof="0" dirty="0">
                <a:solidFill>
                  <a:srgbClr val="2A2E3A"/>
                </a:solidFill>
                <a:latin typeface="Garet Bold"/>
                <a:ea typeface="Garet Bold"/>
                <a:cs typeface="Garet Bold"/>
                <a:sym typeface="Garet Bold"/>
              </a:rPr>
              <a:t>Таксономія UA XBRL МСФЗ</a:t>
            </a:r>
            <a:r>
              <a:rPr lang="uk-UA" sz="2300" spc="-80" noProof="0" dirty="0">
                <a:solidFill>
                  <a:srgbClr val="2A2E3A"/>
                </a:solidFill>
                <a:latin typeface="Garet"/>
                <a:ea typeface="Garet"/>
                <a:cs typeface="Garet"/>
                <a:sym typeface="Garet"/>
              </a:rPr>
              <a:t> – таксономія фінансової звітності в Україні, що затверджується та оприлюднюється Міністерством фінансів України. Вона адаптована до особливостей складання фінансової звітності в Україні та включає в себе також звіт аудитора, звіт про управління і звіт про платежі на користь держави.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62670" y="4336411"/>
            <a:ext cx="12936682" cy="2389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uk-UA" sz="2300" b="1" spc="-80" noProof="0" dirty="0">
                <a:solidFill>
                  <a:srgbClr val="2A2E3A"/>
                </a:solidFill>
                <a:latin typeface="Garet Bold"/>
                <a:ea typeface="Garet Bold"/>
                <a:cs typeface="Garet Bold"/>
                <a:sym typeface="Garet Bold"/>
              </a:rPr>
              <a:t>Таксономія МСФЗ</a:t>
            </a:r>
            <a:r>
              <a:rPr lang="uk-UA" sz="2300" spc="-80" noProof="0" dirty="0">
                <a:solidFill>
                  <a:srgbClr val="2A2E3A"/>
                </a:solidFill>
                <a:latin typeface="Garet"/>
                <a:ea typeface="Garet"/>
                <a:cs typeface="Garet"/>
                <a:sym typeface="Garet"/>
              </a:rPr>
              <a:t> публікується Фондом з МСФЗ для сприяння поданню в електронному форматі фінансової звітності, складеної відповідно до Міжнародних стандартів фінансової звітності.</a:t>
            </a:r>
          </a:p>
          <a:p>
            <a:pPr algn="just">
              <a:lnSpc>
                <a:spcPts val="3220"/>
              </a:lnSpc>
              <a:spcBef>
                <a:spcPct val="0"/>
              </a:spcBef>
            </a:pPr>
            <a:endParaRPr lang="uk-UA" sz="2300" spc="-80" noProof="0" dirty="0">
              <a:solidFill>
                <a:srgbClr val="2A2E3A"/>
              </a:solidFill>
              <a:latin typeface="Garet"/>
              <a:ea typeface="Garet"/>
              <a:cs typeface="Garet"/>
              <a:sym typeface="Garet"/>
            </a:endParaRPr>
          </a:p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uk-UA" sz="2300" spc="-80" noProof="0" dirty="0">
                <a:solidFill>
                  <a:srgbClr val="2A2E3A"/>
                </a:solidFill>
                <a:latin typeface="Garet"/>
                <a:ea typeface="Garet"/>
                <a:cs typeface="Garet"/>
                <a:sym typeface="Garet"/>
              </a:rPr>
              <a:t>Система Таксономії МСФЗ перераховує та визначає конкретні коди, якими можна скористатися для ідентифікації інформації, розкритої у фінансовій звітності за МСФЗ.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EA7FB4C-D6AA-6F01-DC4E-4068E2501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940490"/>
            <a:ext cx="1364706" cy="13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05072" y="410871"/>
            <a:ext cx="13192169" cy="835848"/>
            <a:chOff x="0" y="0"/>
            <a:chExt cx="12508131" cy="7925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08130" cy="792508"/>
            </a:xfrm>
            <a:custGeom>
              <a:avLst/>
              <a:gdLst/>
              <a:ahLst/>
              <a:cxnLst/>
              <a:rect l="l" t="t" r="r" b="b"/>
              <a:pathLst>
                <a:path w="12508130" h="792508">
                  <a:moveTo>
                    <a:pt x="0" y="0"/>
                  </a:moveTo>
                  <a:lnTo>
                    <a:pt x="12508130" y="0"/>
                  </a:lnTo>
                  <a:lnTo>
                    <a:pt x="12508130" y="792508"/>
                  </a:lnTo>
                  <a:lnTo>
                    <a:pt x="0" y="7925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uk-UA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508131" cy="83060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320"/>
                </a:lnSpc>
              </a:pPr>
              <a:r>
                <a:rPr lang="uk-UA" sz="3600" b="1" noProof="0" dirty="0">
                  <a:solidFill>
                    <a:srgbClr val="1B1B1B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Законодавчі вимоги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6447611" y="3016130"/>
            <a:ext cx="11117226" cy="1543266"/>
          </a:xfrm>
          <a:custGeom>
            <a:avLst/>
            <a:gdLst/>
            <a:ahLst/>
            <a:cxnLst/>
            <a:rect l="l" t="t" r="r" b="b"/>
            <a:pathLst>
              <a:path w="11117226" h="1543266">
                <a:moveTo>
                  <a:pt x="0" y="0"/>
                </a:moveTo>
                <a:lnTo>
                  <a:pt x="11117226" y="0"/>
                </a:lnTo>
                <a:lnTo>
                  <a:pt x="11117226" y="1543266"/>
                </a:lnTo>
                <a:lnTo>
                  <a:pt x="0" y="15432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6" name="Freeform 6"/>
          <p:cNvSpPr/>
          <p:nvPr/>
        </p:nvSpPr>
        <p:spPr>
          <a:xfrm>
            <a:off x="3702526" y="5143500"/>
            <a:ext cx="11102937" cy="2529240"/>
          </a:xfrm>
          <a:custGeom>
            <a:avLst/>
            <a:gdLst/>
            <a:ahLst/>
            <a:cxnLst/>
            <a:rect l="l" t="t" r="r" b="b"/>
            <a:pathLst>
              <a:path w="11102937" h="2529240">
                <a:moveTo>
                  <a:pt x="0" y="0"/>
                </a:moveTo>
                <a:lnTo>
                  <a:pt x="11102937" y="0"/>
                </a:lnTo>
                <a:lnTo>
                  <a:pt x="11102937" y="2529240"/>
                </a:lnTo>
                <a:lnTo>
                  <a:pt x="0" y="25292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grpSp>
        <p:nvGrpSpPr>
          <p:cNvPr id="8" name="Group 8"/>
          <p:cNvGrpSpPr/>
          <p:nvPr/>
        </p:nvGrpSpPr>
        <p:grpSpPr>
          <a:xfrm>
            <a:off x="2593338" y="1742019"/>
            <a:ext cx="13101324" cy="576238"/>
            <a:chOff x="0" y="0"/>
            <a:chExt cx="12421996" cy="54635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421996" cy="546359"/>
            </a:xfrm>
            <a:custGeom>
              <a:avLst/>
              <a:gdLst/>
              <a:ahLst/>
              <a:cxnLst/>
              <a:rect l="l" t="t" r="r" b="b"/>
              <a:pathLst>
                <a:path w="12421996" h="546359">
                  <a:moveTo>
                    <a:pt x="0" y="0"/>
                  </a:moveTo>
                  <a:lnTo>
                    <a:pt x="12421996" y="0"/>
                  </a:lnTo>
                  <a:lnTo>
                    <a:pt x="12421996" y="546359"/>
                  </a:lnTo>
                  <a:lnTo>
                    <a:pt x="0" y="5463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uk-UA" noProof="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2421996" cy="54635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59"/>
                </a:lnSpc>
              </a:pPr>
              <a:r>
                <a:rPr lang="uk-UA" sz="2799" i="1" u="sng" noProof="0" dirty="0">
                  <a:solidFill>
                    <a:srgbClr val="658AA8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Закон України «Про бухгалтерський облік та фінансову звітність в Україні»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153597" y="3559004"/>
            <a:ext cx="1581748" cy="576238"/>
            <a:chOff x="0" y="0"/>
            <a:chExt cx="1499732" cy="5463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99732" cy="546359"/>
            </a:xfrm>
            <a:custGeom>
              <a:avLst/>
              <a:gdLst/>
              <a:ahLst/>
              <a:cxnLst/>
              <a:rect l="l" t="t" r="r" b="b"/>
              <a:pathLst>
                <a:path w="1499732" h="546359">
                  <a:moveTo>
                    <a:pt x="0" y="0"/>
                  </a:moveTo>
                  <a:lnTo>
                    <a:pt x="1499732" y="0"/>
                  </a:lnTo>
                  <a:lnTo>
                    <a:pt x="1499732" y="546359"/>
                  </a:lnTo>
                  <a:lnTo>
                    <a:pt x="0" y="5463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uk-UA" noProof="0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1499732" cy="54635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59"/>
                </a:lnSpc>
              </a:pPr>
              <a:r>
                <a:rPr lang="uk-UA" sz="2799" i="1" u="sng" noProof="0" dirty="0">
                  <a:solidFill>
                    <a:srgbClr val="658AA8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Ст. 11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8483146" y="3663364"/>
            <a:ext cx="4859481" cy="0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 noProof="0" dirty="0"/>
          </a:p>
        </p:txBody>
      </p:sp>
      <p:sp>
        <p:nvSpPr>
          <p:cNvPr id="15" name="AutoShape 15"/>
          <p:cNvSpPr/>
          <p:nvPr/>
        </p:nvSpPr>
        <p:spPr>
          <a:xfrm flipV="1">
            <a:off x="5077169" y="6400977"/>
            <a:ext cx="9526723" cy="14287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 noProof="0" dirty="0"/>
          </a:p>
        </p:txBody>
      </p:sp>
      <p:sp>
        <p:nvSpPr>
          <p:cNvPr id="16" name="AutoShape 16"/>
          <p:cNvSpPr/>
          <p:nvPr/>
        </p:nvSpPr>
        <p:spPr>
          <a:xfrm>
            <a:off x="3943043" y="6717531"/>
            <a:ext cx="2789148" cy="0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 noProof="0" dirty="0"/>
          </a:p>
        </p:txBody>
      </p:sp>
      <p:sp>
        <p:nvSpPr>
          <p:cNvPr id="17" name="Freeform 17"/>
          <p:cNvSpPr/>
          <p:nvPr/>
        </p:nvSpPr>
        <p:spPr>
          <a:xfrm>
            <a:off x="2981691" y="8549052"/>
            <a:ext cx="11002911" cy="985976"/>
          </a:xfrm>
          <a:custGeom>
            <a:avLst/>
            <a:gdLst/>
            <a:ahLst/>
            <a:cxnLst/>
            <a:rect l="l" t="t" r="r" b="b"/>
            <a:pathLst>
              <a:path w="11002911" h="985976">
                <a:moveTo>
                  <a:pt x="0" y="0"/>
                </a:moveTo>
                <a:lnTo>
                  <a:pt x="11002911" y="0"/>
                </a:lnTo>
                <a:lnTo>
                  <a:pt x="11002911" y="985976"/>
                </a:lnTo>
                <a:lnTo>
                  <a:pt x="0" y="9859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grpSp>
        <p:nvGrpSpPr>
          <p:cNvPr id="18" name="Group 18"/>
          <p:cNvGrpSpPr/>
          <p:nvPr/>
        </p:nvGrpSpPr>
        <p:grpSpPr>
          <a:xfrm>
            <a:off x="1028700" y="8601834"/>
            <a:ext cx="1581748" cy="576238"/>
            <a:chOff x="0" y="0"/>
            <a:chExt cx="1499732" cy="54635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99732" cy="546359"/>
            </a:xfrm>
            <a:custGeom>
              <a:avLst/>
              <a:gdLst/>
              <a:ahLst/>
              <a:cxnLst/>
              <a:rect l="l" t="t" r="r" b="b"/>
              <a:pathLst>
                <a:path w="1499732" h="546359">
                  <a:moveTo>
                    <a:pt x="0" y="0"/>
                  </a:moveTo>
                  <a:lnTo>
                    <a:pt x="1499732" y="0"/>
                  </a:lnTo>
                  <a:lnTo>
                    <a:pt x="1499732" y="546359"/>
                  </a:lnTo>
                  <a:lnTo>
                    <a:pt x="0" y="5463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uk-UA" noProof="0" dirty="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1499732" cy="54635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59"/>
                </a:lnSpc>
              </a:pPr>
              <a:r>
                <a:rPr lang="uk-UA" sz="2799" i="1" u="sng" noProof="0" dirty="0">
                  <a:solidFill>
                    <a:srgbClr val="658AA8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Ст. 3</a:t>
              </a:r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3568344" y="8889953"/>
            <a:ext cx="3730249" cy="0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 noProof="0" dirty="0"/>
          </a:p>
        </p:txBody>
      </p:sp>
      <p:sp>
        <p:nvSpPr>
          <p:cNvPr id="22" name="Freeform 22" descr="Стокове фото Червоний Попереджувальний Знак Значок Знака Оклику 3d Знак  Оклику Ізольовані На Білому Тлі — Завантажте зображення зараз - iStock"/>
          <p:cNvSpPr/>
          <p:nvPr/>
        </p:nvSpPr>
        <p:spPr>
          <a:xfrm>
            <a:off x="5735345" y="2813556"/>
            <a:ext cx="698630" cy="1728190"/>
          </a:xfrm>
          <a:custGeom>
            <a:avLst/>
            <a:gdLst/>
            <a:ahLst/>
            <a:cxnLst/>
            <a:rect l="l" t="t" r="r" b="b"/>
            <a:pathLst>
              <a:path w="698630" h="1728190">
                <a:moveTo>
                  <a:pt x="0" y="0"/>
                </a:moveTo>
                <a:lnTo>
                  <a:pt x="698630" y="0"/>
                </a:lnTo>
                <a:lnTo>
                  <a:pt x="698630" y="1728191"/>
                </a:lnTo>
                <a:lnTo>
                  <a:pt x="0" y="17281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1652" t="-9663" r="-107967" b="-8141"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F4272D14-5E29-6DD4-82F2-AC09BFB51124}"/>
              </a:ext>
            </a:extLst>
          </p:cNvPr>
          <p:cNvSpPr/>
          <p:nvPr/>
        </p:nvSpPr>
        <p:spPr>
          <a:xfrm>
            <a:off x="13342627" y="5700391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29" name="Freeform 29"/>
          <p:cNvSpPr/>
          <p:nvPr/>
        </p:nvSpPr>
        <p:spPr>
          <a:xfrm>
            <a:off x="-1028700" y="-20574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30"/>
          <p:cNvSpPr/>
          <p:nvPr/>
        </p:nvSpPr>
        <p:spPr>
          <a:xfrm>
            <a:off x="-2254297" y="8863496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7CD0857-84AE-FED6-1AFF-27DBEE807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9" y="0"/>
            <a:ext cx="18085101" cy="811529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44616AC-FD6D-2417-DC35-6A2D52ECB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754" y="7927384"/>
            <a:ext cx="14369246" cy="23596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6442864" y="2357315"/>
            <a:ext cx="5706684" cy="7117180"/>
          </a:xfrm>
          <a:custGeom>
            <a:avLst/>
            <a:gdLst/>
            <a:ahLst/>
            <a:cxnLst/>
            <a:rect l="l" t="t" r="r" b="b"/>
            <a:pathLst>
              <a:path w="5706684" h="7117180">
                <a:moveTo>
                  <a:pt x="0" y="0"/>
                </a:moveTo>
                <a:lnTo>
                  <a:pt x="5706685" y="0"/>
                </a:lnTo>
                <a:lnTo>
                  <a:pt x="5706685" y="7117180"/>
                </a:lnTo>
                <a:lnTo>
                  <a:pt x="0" y="7117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3" name="Freeform 3"/>
          <p:cNvSpPr/>
          <p:nvPr/>
        </p:nvSpPr>
        <p:spPr>
          <a:xfrm>
            <a:off x="-4730695" y="-7442573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4" name="Freeform 4"/>
          <p:cNvSpPr/>
          <p:nvPr/>
        </p:nvSpPr>
        <p:spPr>
          <a:xfrm>
            <a:off x="1234786" y="271043"/>
            <a:ext cx="13085106" cy="4677925"/>
          </a:xfrm>
          <a:custGeom>
            <a:avLst/>
            <a:gdLst/>
            <a:ahLst/>
            <a:cxnLst/>
            <a:rect l="l" t="t" r="r" b="b"/>
            <a:pathLst>
              <a:path w="13085106" h="4677925">
                <a:moveTo>
                  <a:pt x="0" y="0"/>
                </a:moveTo>
                <a:lnTo>
                  <a:pt x="13085106" y="0"/>
                </a:lnTo>
                <a:lnTo>
                  <a:pt x="13085106" y="4677926"/>
                </a:lnTo>
                <a:lnTo>
                  <a:pt x="0" y="46779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5" name="Freeform 5"/>
          <p:cNvSpPr/>
          <p:nvPr/>
        </p:nvSpPr>
        <p:spPr>
          <a:xfrm>
            <a:off x="3007939" y="4948969"/>
            <a:ext cx="13085106" cy="4547074"/>
          </a:xfrm>
          <a:custGeom>
            <a:avLst/>
            <a:gdLst/>
            <a:ahLst/>
            <a:cxnLst/>
            <a:rect l="l" t="t" r="r" b="b"/>
            <a:pathLst>
              <a:path w="13085106" h="4547074">
                <a:moveTo>
                  <a:pt x="0" y="0"/>
                </a:moveTo>
                <a:lnTo>
                  <a:pt x="13085106" y="0"/>
                </a:lnTo>
                <a:lnTo>
                  <a:pt x="13085106" y="4547074"/>
                </a:lnTo>
                <a:lnTo>
                  <a:pt x="0" y="45470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6" name="Freeform 6"/>
          <p:cNvSpPr/>
          <p:nvPr/>
        </p:nvSpPr>
        <p:spPr>
          <a:xfrm rot="-3621228" flipH="1">
            <a:off x="-962562" y="2666857"/>
            <a:ext cx="5244606" cy="5292081"/>
          </a:xfrm>
          <a:custGeom>
            <a:avLst/>
            <a:gdLst/>
            <a:ahLst/>
            <a:cxnLst/>
            <a:rect l="l" t="t" r="r" b="b"/>
            <a:pathLst>
              <a:path w="5244606" h="5292081">
                <a:moveTo>
                  <a:pt x="5244606" y="0"/>
                </a:moveTo>
                <a:lnTo>
                  <a:pt x="0" y="0"/>
                </a:lnTo>
                <a:lnTo>
                  <a:pt x="0" y="5292081"/>
                </a:lnTo>
                <a:lnTo>
                  <a:pt x="5244606" y="5292081"/>
                </a:lnTo>
                <a:lnTo>
                  <a:pt x="524460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7" name="Freeform 7"/>
          <p:cNvSpPr/>
          <p:nvPr/>
        </p:nvSpPr>
        <p:spPr>
          <a:xfrm>
            <a:off x="14319892" y="423232"/>
            <a:ext cx="3893614" cy="1557446"/>
          </a:xfrm>
          <a:custGeom>
            <a:avLst/>
            <a:gdLst/>
            <a:ahLst/>
            <a:cxnLst/>
            <a:rect l="l" t="t" r="r" b="b"/>
            <a:pathLst>
              <a:path w="3893614" h="1557446">
                <a:moveTo>
                  <a:pt x="0" y="0"/>
                </a:moveTo>
                <a:lnTo>
                  <a:pt x="3893614" y="0"/>
                </a:lnTo>
                <a:lnTo>
                  <a:pt x="3893614" y="1557446"/>
                </a:lnTo>
                <a:lnTo>
                  <a:pt x="0" y="155744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8" name="TextBox 8"/>
          <p:cNvSpPr txBox="1"/>
          <p:nvPr/>
        </p:nvSpPr>
        <p:spPr>
          <a:xfrm>
            <a:off x="780495" y="9803508"/>
            <a:ext cx="16044654" cy="357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56"/>
              </a:lnSpc>
            </a:pPr>
            <a:r>
              <a:rPr lang="uk-UA" sz="2040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Дана інформація взята з </a:t>
            </a:r>
            <a:r>
              <a:rPr lang="uk-UA" sz="2040" u="sng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11" tooltip="https://frs.gov.ua/wp-content/uploads/2021/08/FRS_portal_user_manual_V5.docx"/>
              </a:rPr>
              <a:t>Посібника користувача Порталу Центру збору фінансової звітності (ЦЗФЗ) для суб‘єктів звітування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416174" y="-6011377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4" name="Freeform 4"/>
          <p:cNvSpPr/>
          <p:nvPr/>
        </p:nvSpPr>
        <p:spPr>
          <a:xfrm rot="9114549">
            <a:off x="13307052" y="5349663"/>
            <a:ext cx="11109212" cy="5554606"/>
          </a:xfrm>
          <a:custGeom>
            <a:avLst/>
            <a:gdLst/>
            <a:ahLst/>
            <a:cxnLst/>
            <a:rect l="l" t="t" r="r" b="b"/>
            <a:pathLst>
              <a:path w="11109212" h="5554606">
                <a:moveTo>
                  <a:pt x="0" y="0"/>
                </a:moveTo>
                <a:lnTo>
                  <a:pt x="11109213" y="0"/>
                </a:lnTo>
                <a:lnTo>
                  <a:pt x="11109213" y="5554606"/>
                </a:lnTo>
                <a:lnTo>
                  <a:pt x="0" y="5554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5" name="Freeform 5"/>
          <p:cNvSpPr/>
          <p:nvPr/>
        </p:nvSpPr>
        <p:spPr>
          <a:xfrm>
            <a:off x="279341" y="6837958"/>
            <a:ext cx="3497098" cy="2771450"/>
          </a:xfrm>
          <a:custGeom>
            <a:avLst/>
            <a:gdLst/>
            <a:ahLst/>
            <a:cxnLst/>
            <a:rect l="l" t="t" r="r" b="b"/>
            <a:pathLst>
              <a:path w="3497098" h="2771450">
                <a:moveTo>
                  <a:pt x="0" y="0"/>
                </a:moveTo>
                <a:lnTo>
                  <a:pt x="3497098" y="0"/>
                </a:lnTo>
                <a:lnTo>
                  <a:pt x="3497098" y="2771450"/>
                </a:lnTo>
                <a:lnTo>
                  <a:pt x="0" y="27714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 noProof="0" dirty="0"/>
          </a:p>
        </p:txBody>
      </p:sp>
      <p:sp>
        <p:nvSpPr>
          <p:cNvPr id="6" name="TextBox 6"/>
          <p:cNvSpPr txBox="1"/>
          <p:nvPr/>
        </p:nvSpPr>
        <p:spPr>
          <a:xfrm>
            <a:off x="793090" y="276074"/>
            <a:ext cx="16701819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uk-UA" sz="2499" spc="-87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Станом на вересень 2025 року компанії, що звітують за МСФЗ повинні подати до Порталу СФЗ (https://frs.gov.ua/) пакети звітів за наступні періоди (за необхідності додається ще окремо консолідована звітність): </a:t>
            </a: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17A84157-DDB4-802A-ED09-C342EC359D2F}"/>
              </a:ext>
            </a:extLst>
          </p:cNvPr>
          <p:cNvSpPr/>
          <p:nvPr/>
        </p:nvSpPr>
        <p:spPr>
          <a:xfrm>
            <a:off x="3836560" y="1716133"/>
            <a:ext cx="2743200" cy="685800"/>
          </a:xfrm>
          <a:prstGeom prst="roundRect">
            <a:avLst/>
          </a:prstGeom>
          <a:solidFill>
            <a:srgbClr val="1B2F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Річні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9C03A1C6-7288-9CD7-26AB-060068FC2ED1}"/>
              </a:ext>
            </a:extLst>
          </p:cNvPr>
          <p:cNvSpPr/>
          <p:nvPr/>
        </p:nvSpPr>
        <p:spPr>
          <a:xfrm>
            <a:off x="10182251" y="1716133"/>
            <a:ext cx="2743200" cy="685800"/>
          </a:xfrm>
          <a:prstGeom prst="roundRect">
            <a:avLst/>
          </a:prstGeom>
          <a:solidFill>
            <a:srgbClr val="1B2F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Проміжні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DEF89B70-94BD-950E-8D8A-416E486192F2}"/>
              </a:ext>
            </a:extLst>
          </p:cNvPr>
          <p:cNvSpPr/>
          <p:nvPr/>
        </p:nvSpPr>
        <p:spPr>
          <a:xfrm>
            <a:off x="3836560" y="2677662"/>
            <a:ext cx="2010710" cy="685800"/>
          </a:xfrm>
          <a:prstGeom prst="roundRect">
            <a:avLst/>
          </a:prstGeom>
          <a:solidFill>
            <a:srgbClr val="456A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</a:t>
            </a: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5BA03871-D0D9-4D91-0DF3-7FA702003666}"/>
              </a:ext>
            </a:extLst>
          </p:cNvPr>
          <p:cNvSpPr/>
          <p:nvPr/>
        </p:nvSpPr>
        <p:spPr>
          <a:xfrm>
            <a:off x="3836560" y="3526847"/>
            <a:ext cx="2010710" cy="685800"/>
          </a:xfrm>
          <a:prstGeom prst="roundRect">
            <a:avLst/>
          </a:prstGeom>
          <a:solidFill>
            <a:srgbClr val="456A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</a:t>
            </a: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1C39073E-B665-7530-F501-06DE9D16FA71}"/>
              </a:ext>
            </a:extLst>
          </p:cNvPr>
          <p:cNvSpPr/>
          <p:nvPr/>
        </p:nvSpPr>
        <p:spPr>
          <a:xfrm>
            <a:off x="3836560" y="4376032"/>
            <a:ext cx="2010710" cy="685800"/>
          </a:xfrm>
          <a:prstGeom prst="roundRect">
            <a:avLst/>
          </a:prstGeom>
          <a:solidFill>
            <a:srgbClr val="456A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2394DC64-EACD-B698-2D25-75D8EE030492}"/>
              </a:ext>
            </a:extLst>
          </p:cNvPr>
          <p:cNvSpPr/>
          <p:nvPr/>
        </p:nvSpPr>
        <p:spPr>
          <a:xfrm>
            <a:off x="3847446" y="5225217"/>
            <a:ext cx="2010710" cy="685800"/>
          </a:xfrm>
          <a:prstGeom prst="roundRect">
            <a:avLst/>
          </a:prstGeom>
          <a:solidFill>
            <a:srgbClr val="456A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C9A2CEA1-945B-4AAE-A75E-96AF97220EBC}"/>
              </a:ext>
            </a:extLst>
          </p:cNvPr>
          <p:cNvSpPr/>
          <p:nvPr/>
        </p:nvSpPr>
        <p:spPr>
          <a:xfrm>
            <a:off x="3858332" y="6074402"/>
            <a:ext cx="2010710" cy="685800"/>
          </a:xfrm>
          <a:prstGeom prst="roundRect">
            <a:avLst/>
          </a:prstGeom>
          <a:solidFill>
            <a:srgbClr val="456A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</a:p>
        </p:txBody>
      </p:sp>
      <p:cxnSp>
        <p:nvCxnSpPr>
          <p:cNvPr id="22" name="Сполучна лінія: уступом 21">
            <a:extLst>
              <a:ext uri="{FF2B5EF4-FFF2-40B4-BE49-F238E27FC236}">
                <a16:creationId xmlns:a16="http://schemas.microsoft.com/office/drawing/2014/main" id="{850ABC4F-1753-DAC8-CFC5-20A03525DBBD}"/>
              </a:ext>
            </a:extLst>
          </p:cNvPr>
          <p:cNvCxnSpPr>
            <a:stCxn id="2" idx="1"/>
            <a:endCxn id="12" idx="1"/>
          </p:cNvCxnSpPr>
          <p:nvPr/>
        </p:nvCxnSpPr>
        <p:spPr>
          <a:xfrm rot="10800000" flipH="1" flipV="1">
            <a:off x="3836560" y="2059032"/>
            <a:ext cx="21772" cy="4358269"/>
          </a:xfrm>
          <a:prstGeom prst="bentConnector3">
            <a:avLst>
              <a:gd name="adj1" fmla="val -1210132"/>
            </a:avLst>
          </a:prstGeom>
          <a:ln>
            <a:solidFill>
              <a:srgbClr val="456A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кутник: округлені кути 22">
            <a:extLst>
              <a:ext uri="{FF2B5EF4-FFF2-40B4-BE49-F238E27FC236}">
                <a16:creationId xmlns:a16="http://schemas.microsoft.com/office/drawing/2014/main" id="{B6B2B19E-78B6-4731-6C70-89F0B185D8AF}"/>
              </a:ext>
            </a:extLst>
          </p:cNvPr>
          <p:cNvSpPr/>
          <p:nvPr/>
        </p:nvSpPr>
        <p:spPr>
          <a:xfrm>
            <a:off x="9754851" y="2751895"/>
            <a:ext cx="3174233" cy="1166913"/>
          </a:xfrm>
          <a:prstGeom prst="roundRect">
            <a:avLst/>
          </a:prstGeom>
          <a:solidFill>
            <a:srgbClr val="456A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квартал 2021</a:t>
            </a:r>
          </a:p>
          <a:p>
            <a:pPr algn="ctr"/>
            <a:r>
              <a:rPr lang="uk-UA" sz="24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півріччя 2021</a:t>
            </a:r>
          </a:p>
          <a:p>
            <a:pPr algn="ctr"/>
            <a:r>
              <a:rPr lang="uk-UA" sz="24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 місяців 2021</a:t>
            </a:r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93A560CC-62A7-3BE2-AE61-BECFAC823522}"/>
              </a:ext>
            </a:extLst>
          </p:cNvPr>
          <p:cNvSpPr/>
          <p:nvPr/>
        </p:nvSpPr>
        <p:spPr>
          <a:xfrm>
            <a:off x="9758484" y="4194499"/>
            <a:ext cx="3170600" cy="1166913"/>
          </a:xfrm>
          <a:prstGeom prst="roundRect">
            <a:avLst/>
          </a:prstGeom>
          <a:solidFill>
            <a:srgbClr val="456A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квартал 2022</a:t>
            </a:r>
          </a:p>
          <a:p>
            <a:pPr algn="ctr"/>
            <a:r>
              <a:rPr lang="uk-UA" sz="24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півріччя 2022</a:t>
            </a:r>
          </a:p>
          <a:p>
            <a:pPr algn="ctr"/>
            <a:r>
              <a:rPr lang="uk-UA" sz="24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 місяців 2022</a:t>
            </a:r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580F1364-366B-A2F0-A452-95693BF849E6}"/>
              </a:ext>
            </a:extLst>
          </p:cNvPr>
          <p:cNvSpPr/>
          <p:nvPr/>
        </p:nvSpPr>
        <p:spPr>
          <a:xfrm>
            <a:off x="9754854" y="5729484"/>
            <a:ext cx="3170599" cy="1166913"/>
          </a:xfrm>
          <a:prstGeom prst="roundRect">
            <a:avLst/>
          </a:prstGeom>
          <a:solidFill>
            <a:srgbClr val="456A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квартал 2023</a:t>
            </a:r>
          </a:p>
          <a:p>
            <a:pPr algn="ctr"/>
            <a:r>
              <a:rPr lang="uk-UA" sz="24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півріччя 2023</a:t>
            </a:r>
          </a:p>
          <a:p>
            <a:pPr algn="ctr"/>
            <a:r>
              <a:rPr lang="uk-UA" sz="24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 місяців 2023</a:t>
            </a:r>
          </a:p>
        </p:txBody>
      </p:sp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07ABFC22-FA1B-C47E-64DC-050E33A99F03}"/>
              </a:ext>
            </a:extLst>
          </p:cNvPr>
          <p:cNvSpPr/>
          <p:nvPr/>
        </p:nvSpPr>
        <p:spPr>
          <a:xfrm>
            <a:off x="9754853" y="7182528"/>
            <a:ext cx="3170599" cy="1166913"/>
          </a:xfrm>
          <a:prstGeom prst="roundRect">
            <a:avLst/>
          </a:prstGeom>
          <a:solidFill>
            <a:srgbClr val="456A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квартал 2024</a:t>
            </a:r>
          </a:p>
          <a:p>
            <a:pPr algn="ctr"/>
            <a:r>
              <a:rPr lang="uk-UA" sz="24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півріччя 2024</a:t>
            </a:r>
          </a:p>
          <a:p>
            <a:pPr algn="ctr"/>
            <a:r>
              <a:rPr lang="uk-UA" sz="24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 місяців 2024</a:t>
            </a:r>
          </a:p>
        </p:txBody>
      </p:sp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7D91F79-BF04-F991-13ED-90573EC47C4E}"/>
              </a:ext>
            </a:extLst>
          </p:cNvPr>
          <p:cNvSpPr/>
          <p:nvPr/>
        </p:nvSpPr>
        <p:spPr>
          <a:xfrm>
            <a:off x="9754851" y="8615345"/>
            <a:ext cx="3170600" cy="795356"/>
          </a:xfrm>
          <a:prstGeom prst="roundRect">
            <a:avLst/>
          </a:prstGeom>
          <a:solidFill>
            <a:srgbClr val="456A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квартал 2025</a:t>
            </a:r>
          </a:p>
          <a:p>
            <a:pPr algn="ctr"/>
            <a:r>
              <a:rPr lang="uk-UA" sz="24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півріччя 2025</a:t>
            </a:r>
          </a:p>
        </p:txBody>
      </p:sp>
      <p:cxnSp>
        <p:nvCxnSpPr>
          <p:cNvPr id="29" name="Сполучна лінія: уступом 28">
            <a:extLst>
              <a:ext uri="{FF2B5EF4-FFF2-40B4-BE49-F238E27FC236}">
                <a16:creationId xmlns:a16="http://schemas.microsoft.com/office/drawing/2014/main" id="{71AB8397-AF31-6343-76FE-D286824C7BA2}"/>
              </a:ext>
            </a:extLst>
          </p:cNvPr>
          <p:cNvCxnSpPr>
            <a:cxnSpLocks/>
            <a:stCxn id="7" idx="3"/>
            <a:endCxn id="27" idx="3"/>
          </p:cNvCxnSpPr>
          <p:nvPr/>
        </p:nvCxnSpPr>
        <p:spPr>
          <a:xfrm>
            <a:off x="12925451" y="2059033"/>
            <a:ext cx="12700" cy="6953990"/>
          </a:xfrm>
          <a:prstGeom prst="bentConnector3">
            <a:avLst>
              <a:gd name="adj1" fmla="val 2659701"/>
            </a:avLst>
          </a:prstGeom>
          <a:ln>
            <a:solidFill>
              <a:srgbClr val="456A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>
            <a:extLst>
              <a:ext uri="{FF2B5EF4-FFF2-40B4-BE49-F238E27FC236}">
                <a16:creationId xmlns:a16="http://schemas.microsoft.com/office/drawing/2014/main" id="{D3324EA0-D3CB-C2DC-39E3-8AB3A8DD354A}"/>
              </a:ext>
            </a:extLst>
          </p:cNvPr>
          <p:cNvCxnSpPr>
            <a:cxnSpLocks/>
            <a:endCxn id="23" idx="3"/>
          </p:cNvCxnSpPr>
          <p:nvPr/>
        </p:nvCxnSpPr>
        <p:spPr>
          <a:xfrm flipH="1">
            <a:off x="12929084" y="3335352"/>
            <a:ext cx="329716" cy="0"/>
          </a:xfrm>
          <a:prstGeom prst="straightConnector1">
            <a:avLst/>
          </a:prstGeom>
          <a:ln>
            <a:solidFill>
              <a:srgbClr val="456A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F99FE734-A9AA-69BC-966B-5CA1783993F9}"/>
              </a:ext>
            </a:extLst>
          </p:cNvPr>
          <p:cNvCxnSpPr>
            <a:cxnSpLocks/>
          </p:cNvCxnSpPr>
          <p:nvPr/>
        </p:nvCxnSpPr>
        <p:spPr>
          <a:xfrm flipH="1">
            <a:off x="12925451" y="4762500"/>
            <a:ext cx="329716" cy="0"/>
          </a:xfrm>
          <a:prstGeom prst="straightConnector1">
            <a:avLst/>
          </a:prstGeom>
          <a:ln>
            <a:solidFill>
              <a:srgbClr val="456A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зі стрілкою 40">
            <a:extLst>
              <a:ext uri="{FF2B5EF4-FFF2-40B4-BE49-F238E27FC236}">
                <a16:creationId xmlns:a16="http://schemas.microsoft.com/office/drawing/2014/main" id="{08A929FB-4213-794D-45D1-279CF71BAB8C}"/>
              </a:ext>
            </a:extLst>
          </p:cNvPr>
          <p:cNvCxnSpPr>
            <a:cxnSpLocks/>
          </p:cNvCxnSpPr>
          <p:nvPr/>
        </p:nvCxnSpPr>
        <p:spPr>
          <a:xfrm flipH="1">
            <a:off x="12925451" y="6286500"/>
            <a:ext cx="329716" cy="0"/>
          </a:xfrm>
          <a:prstGeom prst="straightConnector1">
            <a:avLst/>
          </a:prstGeom>
          <a:ln>
            <a:solidFill>
              <a:srgbClr val="456A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 зі стрілкою 41">
            <a:extLst>
              <a:ext uri="{FF2B5EF4-FFF2-40B4-BE49-F238E27FC236}">
                <a16:creationId xmlns:a16="http://schemas.microsoft.com/office/drawing/2014/main" id="{459871CE-188D-1F06-DC19-15568A22C1CA}"/>
              </a:ext>
            </a:extLst>
          </p:cNvPr>
          <p:cNvCxnSpPr>
            <a:cxnSpLocks/>
          </p:cNvCxnSpPr>
          <p:nvPr/>
        </p:nvCxnSpPr>
        <p:spPr>
          <a:xfrm flipH="1">
            <a:off x="12925451" y="7734300"/>
            <a:ext cx="329716" cy="0"/>
          </a:xfrm>
          <a:prstGeom prst="straightConnector1">
            <a:avLst/>
          </a:prstGeom>
          <a:ln>
            <a:solidFill>
              <a:srgbClr val="456A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зі стрілкою 43">
            <a:extLst>
              <a:ext uri="{FF2B5EF4-FFF2-40B4-BE49-F238E27FC236}">
                <a16:creationId xmlns:a16="http://schemas.microsoft.com/office/drawing/2014/main" id="{A9C07465-E2A3-5D90-D163-E9884E6D69D5}"/>
              </a:ext>
            </a:extLst>
          </p:cNvPr>
          <p:cNvCxnSpPr>
            <a:cxnSpLocks/>
          </p:cNvCxnSpPr>
          <p:nvPr/>
        </p:nvCxnSpPr>
        <p:spPr>
          <a:xfrm>
            <a:off x="3581400" y="3061320"/>
            <a:ext cx="276932" cy="0"/>
          </a:xfrm>
          <a:prstGeom prst="straightConnector1">
            <a:avLst/>
          </a:prstGeom>
          <a:ln>
            <a:solidFill>
              <a:srgbClr val="456A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6A9A2CAE-14AB-EB26-A897-C46DB72C656E}"/>
              </a:ext>
            </a:extLst>
          </p:cNvPr>
          <p:cNvCxnSpPr>
            <a:cxnSpLocks/>
          </p:cNvCxnSpPr>
          <p:nvPr/>
        </p:nvCxnSpPr>
        <p:spPr>
          <a:xfrm>
            <a:off x="3581400" y="3902574"/>
            <a:ext cx="276932" cy="0"/>
          </a:xfrm>
          <a:prstGeom prst="straightConnector1">
            <a:avLst/>
          </a:prstGeom>
          <a:ln>
            <a:solidFill>
              <a:srgbClr val="456A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A2D0FC4E-570B-05B0-3371-8D5E7313C145}"/>
              </a:ext>
            </a:extLst>
          </p:cNvPr>
          <p:cNvCxnSpPr>
            <a:cxnSpLocks/>
          </p:cNvCxnSpPr>
          <p:nvPr/>
        </p:nvCxnSpPr>
        <p:spPr>
          <a:xfrm>
            <a:off x="3581400" y="4732088"/>
            <a:ext cx="276932" cy="0"/>
          </a:xfrm>
          <a:prstGeom prst="straightConnector1">
            <a:avLst/>
          </a:prstGeom>
          <a:ln>
            <a:solidFill>
              <a:srgbClr val="456A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8C7621A6-5AD5-2E60-5731-1093724CB114}"/>
              </a:ext>
            </a:extLst>
          </p:cNvPr>
          <p:cNvCxnSpPr>
            <a:cxnSpLocks/>
          </p:cNvCxnSpPr>
          <p:nvPr/>
        </p:nvCxnSpPr>
        <p:spPr>
          <a:xfrm>
            <a:off x="3570514" y="5600700"/>
            <a:ext cx="276932" cy="0"/>
          </a:xfrm>
          <a:prstGeom prst="straightConnector1">
            <a:avLst/>
          </a:prstGeom>
          <a:ln>
            <a:solidFill>
              <a:srgbClr val="456A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77F8721A-67E2-3519-A15A-6AF1904CF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8936153"/>
            <a:ext cx="1364706" cy="13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831</Words>
  <Application>Microsoft Office PowerPoint</Application>
  <PresentationFormat>Довільний</PresentationFormat>
  <Paragraphs>121</Paragraphs>
  <Slides>17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9" baseType="lpstr">
      <vt:lpstr>Telegraf Heavy</vt:lpstr>
      <vt:lpstr>Calibri</vt:lpstr>
      <vt:lpstr>Arial</vt:lpstr>
      <vt:lpstr>Telegraf</vt:lpstr>
      <vt:lpstr>Garet</vt:lpstr>
      <vt:lpstr>Telegraf Bold</vt:lpstr>
      <vt:lpstr>Open Sans</vt:lpstr>
      <vt:lpstr>Garet Bold</vt:lpstr>
      <vt:lpstr>Open Sans Bold</vt:lpstr>
      <vt:lpstr>Aptos</vt:lpstr>
      <vt:lpstr>Open Sans Italics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XBRL UA – курс</dc:title>
  <cp:lastModifiedBy>Анастасія Романюк</cp:lastModifiedBy>
  <cp:revision>24</cp:revision>
  <dcterms:created xsi:type="dcterms:W3CDTF">2006-08-16T00:00:00Z</dcterms:created>
  <dcterms:modified xsi:type="dcterms:W3CDTF">2025-09-17T07:34:52Z</dcterms:modified>
  <dc:identifier>DAGj8fPi1Og</dc:identifier>
</cp:coreProperties>
</file>