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5"/>
  </p:notesMasterIdLst>
  <p:sldIdLst>
    <p:sldId id="491" r:id="rId3"/>
    <p:sldId id="366" r:id="rId4"/>
    <p:sldId id="439" r:id="rId5"/>
    <p:sldId id="471" r:id="rId6"/>
    <p:sldId id="479" r:id="rId7"/>
    <p:sldId id="478" r:id="rId8"/>
    <p:sldId id="472" r:id="rId9"/>
    <p:sldId id="473" r:id="rId10"/>
    <p:sldId id="474" r:id="rId11"/>
    <p:sldId id="475" r:id="rId12"/>
    <p:sldId id="476" r:id="rId13"/>
    <p:sldId id="477" r:id="rId14"/>
    <p:sldId id="490" r:id="rId15"/>
    <p:sldId id="480" r:id="rId16"/>
    <p:sldId id="481" r:id="rId17"/>
    <p:sldId id="483" r:id="rId18"/>
    <p:sldId id="484" r:id="rId19"/>
    <p:sldId id="492" r:id="rId20"/>
    <p:sldId id="493" r:id="rId21"/>
    <p:sldId id="494" r:id="rId22"/>
    <p:sldId id="495" r:id="rId23"/>
    <p:sldId id="496" r:id="rId24"/>
    <p:sldId id="497" r:id="rId25"/>
    <p:sldId id="498" r:id="rId26"/>
    <p:sldId id="499" r:id="rId27"/>
    <p:sldId id="500" r:id="rId28"/>
    <p:sldId id="501" r:id="rId29"/>
    <p:sldId id="502" r:id="rId30"/>
    <p:sldId id="503" r:id="rId31"/>
    <p:sldId id="505" r:id="rId32"/>
    <p:sldId id="506" r:id="rId33"/>
    <p:sldId id="508" r:id="rId34"/>
    <p:sldId id="517" r:id="rId35"/>
    <p:sldId id="509" r:id="rId36"/>
    <p:sldId id="510" r:id="rId37"/>
    <p:sldId id="507" r:id="rId38"/>
    <p:sldId id="516" r:id="rId39"/>
    <p:sldId id="511" r:id="rId40"/>
    <p:sldId id="512" r:id="rId41"/>
    <p:sldId id="513" r:id="rId42"/>
    <p:sldId id="514" r:id="rId43"/>
    <p:sldId id="515" r:id="rId44"/>
  </p:sldIdLst>
  <p:sldSz cx="12192000" cy="6858000"/>
  <p:notesSz cx="6858000" cy="9144000"/>
  <p:defaultTextStyle>
    <a:defPPr>
      <a:defRPr lang="en-US"/>
    </a:defPPr>
    <a:lvl1pPr marL="0" lvl="0"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24" userDrawn="1">
          <p15:clr>
            <a:srgbClr val="A4A3A4"/>
          </p15:clr>
        </p15:guide>
        <p15:guide id="3" orient="horz" pos="4007" userDrawn="1">
          <p15:clr>
            <a:srgbClr val="A4A3A4"/>
          </p15:clr>
        </p15:guide>
        <p15:guide id="4" orient="horz" pos="1071" userDrawn="1">
          <p15:clr>
            <a:srgbClr val="A4A3A4"/>
          </p15:clr>
        </p15:guide>
        <p15:guide id="5" pos="7333" userDrawn="1">
          <p15:clr>
            <a:srgbClr val="A4A3A4"/>
          </p15:clr>
        </p15:guide>
        <p15:guide id="6" orient="horz" pos="727" userDrawn="1">
          <p15:clr>
            <a:srgbClr val="A4A3A4"/>
          </p15:clr>
        </p15:guide>
        <p15:guide id="7" orient="horz" pos="34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E9EBF5"/>
    <a:srgbClr val="E9EBF7"/>
    <a:srgbClr val="DFE0E5"/>
    <a:srgbClr val="E9EDF0"/>
    <a:srgbClr val="F5F6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45"/>
    <p:restoredTop sz="94660"/>
  </p:normalViewPr>
  <p:slideViewPr>
    <p:cSldViewPr showGuides="1">
      <p:cViewPr varScale="1">
        <p:scale>
          <a:sx n="72" d="100"/>
          <a:sy n="72" d="100"/>
        </p:scale>
        <p:origin x="1018" y="72"/>
      </p:cViewPr>
      <p:guideLst>
        <p:guide orient="horz" pos="2160"/>
        <p:guide pos="324"/>
        <p:guide orient="horz" pos="4007"/>
        <p:guide orient="horz" pos="1071"/>
        <p:guide pos="7333"/>
        <p:guide orient="horz" pos="727"/>
        <p:guide orient="horz" pos="34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notesMaster" Target="notesMasters/notesMaster1.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uk-UA" sz="1200" b="0" i="0" u="none" strike="noStrike" kern="1200" cap="none" spc="0" normalizeH="0" baseline="0" noProof="0">
              <a:ln>
                <a:noFill/>
              </a:ln>
              <a:solidFill>
                <a:schemeClr val="tx1"/>
              </a:solidFill>
              <a:effectLst/>
              <a:uLnTx/>
              <a:uFillTx/>
              <a:latin typeface="+mn-lt"/>
              <a:ea typeface="+mn-ea"/>
              <a:cs typeface="+mn-cs"/>
            </a:endParaRPr>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marL="0" marR="0" lvl="0" indent="0" algn="r" defTabSz="457200" rtl="0" eaLnBrk="1" fontAlgn="auto" latinLnBrk="0" hangingPunct="1">
              <a:lnSpc>
                <a:spcPct val="100000"/>
              </a:lnSpc>
              <a:spcBef>
                <a:spcPts val="0"/>
              </a:spcBef>
              <a:spcAft>
                <a:spcPts val="0"/>
              </a:spcAft>
              <a:buClrTx/>
              <a:buSzTx/>
              <a:buFontTx/>
              <a:buNone/>
              <a:defRPr/>
            </a:pPr>
            <a:fld id="{09083275-57FB-4032-8AD4-1F8D9A185EE9}" type="datetimeFigureOut">
              <a:rPr kumimoji="0" lang="uk-UA" sz="1200" b="0" i="0" u="none" strike="noStrike" kern="1200" cap="none" spc="0" normalizeH="0" baseline="0" noProof="0">
                <a:ln>
                  <a:noFill/>
                </a:ln>
                <a:solidFill>
                  <a:schemeClr val="tx1"/>
                </a:solidFill>
                <a:effectLst/>
                <a:uLnTx/>
                <a:uFillTx/>
                <a:latin typeface="+mn-lt"/>
                <a:ea typeface="+mn-ea"/>
                <a:cs typeface="+mn-cs"/>
              </a:rPr>
            </a:fld>
            <a:endParaRPr kumimoji="0" lang="uk-UA" sz="1200" b="0" i="0" u="none" strike="noStrike" kern="1200" cap="none" spc="0" normalizeH="0" baseline="0" noProof="0">
              <a:ln>
                <a:noFill/>
              </a:ln>
              <a:solidFill>
                <a:schemeClr val="tx1"/>
              </a:solidFill>
              <a:effectLst/>
              <a:uLnTx/>
              <a:uFillTx/>
              <a:latin typeface="+mn-lt"/>
              <a:ea typeface="+mn-ea"/>
              <a:cs typeface="+mn-cs"/>
            </a:endParaRPr>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uk-UA" sz="1200" b="0" i="0" u="none" strike="noStrike" kern="1200" cap="none" spc="0" normalizeH="0" baseline="0" noProof="0">
              <a:ln>
                <a:noFill/>
              </a:ln>
              <a:solidFill>
                <a:schemeClr val="tx1"/>
              </a:solidFill>
              <a:effectLst/>
              <a:uLnTx/>
              <a:uFillTx/>
              <a:latin typeface="+mn-lt"/>
              <a:ea typeface="+mn-ea"/>
              <a:cs typeface="+mn-cs"/>
            </a:endParaRPr>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uk-UA" sz="1200" b="0" i="0" u="none" strike="noStrike" kern="1200" cap="none" spc="0" normalizeH="0" baseline="0" noProof="0">
                <a:ln>
                  <a:noFill/>
                </a:ln>
                <a:solidFill>
                  <a:schemeClr val="tx1"/>
                </a:solidFill>
                <a:effectLst/>
                <a:uLnTx/>
                <a:uFillTx/>
                <a:latin typeface="+mn-lt"/>
                <a:ea typeface="+mn-ea"/>
                <a:cs typeface="+mn-cs"/>
              </a:rPr>
              <a:t>Клацніть, щоб відредагувати стилі зразків тексту</a:t>
            </a:r>
            <a:endParaRPr kumimoji="0" lang="uk-UA" sz="1200" b="0" i="0" u="none" strike="noStrike" kern="1200" cap="none" spc="0" normalizeH="0" baseline="0" noProof="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uk-UA" sz="1200" b="0" i="0" u="none" strike="noStrike" kern="1200" cap="none" spc="0" normalizeH="0" baseline="0" noProof="0">
                <a:ln>
                  <a:noFill/>
                </a:ln>
                <a:solidFill>
                  <a:schemeClr val="tx1"/>
                </a:solidFill>
                <a:effectLst/>
                <a:uLnTx/>
                <a:uFillTx/>
                <a:latin typeface="+mn-lt"/>
                <a:ea typeface="+mn-ea"/>
                <a:cs typeface="+mn-cs"/>
              </a:rPr>
              <a:t>Другий рівень</a:t>
            </a:r>
            <a:endParaRPr kumimoji="0" lang="uk-UA" sz="1200" b="0" i="0" u="none" strike="noStrike" kern="1200" cap="none" spc="0" normalizeH="0" baseline="0" noProof="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uk-UA" sz="1200" b="0" i="0" u="none" strike="noStrike" kern="1200" cap="none" spc="0" normalizeH="0" baseline="0" noProof="0">
                <a:ln>
                  <a:noFill/>
                </a:ln>
                <a:solidFill>
                  <a:schemeClr val="tx1"/>
                </a:solidFill>
                <a:effectLst/>
                <a:uLnTx/>
                <a:uFillTx/>
                <a:latin typeface="+mn-lt"/>
                <a:ea typeface="+mn-ea"/>
                <a:cs typeface="+mn-cs"/>
              </a:rPr>
              <a:t>Третій рівень</a:t>
            </a:r>
            <a:endParaRPr kumimoji="0" lang="uk-UA" sz="1200" b="0" i="0" u="none" strike="noStrike" kern="1200" cap="none" spc="0" normalizeH="0" baseline="0" noProof="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uk-UA" sz="1200" b="0" i="0" u="none" strike="noStrike" kern="1200" cap="none" spc="0" normalizeH="0" baseline="0" noProof="0">
                <a:ln>
                  <a:noFill/>
                </a:ln>
                <a:solidFill>
                  <a:schemeClr val="tx1"/>
                </a:solidFill>
                <a:effectLst/>
                <a:uLnTx/>
                <a:uFillTx/>
                <a:latin typeface="+mn-lt"/>
                <a:ea typeface="+mn-ea"/>
                <a:cs typeface="+mn-cs"/>
              </a:rPr>
              <a:t>Четвертий рівень</a:t>
            </a:r>
            <a:endParaRPr kumimoji="0" lang="uk-UA" sz="1200" b="0" i="0" u="none" strike="noStrike" kern="1200" cap="none" spc="0" normalizeH="0" baseline="0" noProof="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uk-UA" sz="1200" b="0" i="0" u="none" strike="noStrike" kern="1200" cap="none" spc="0" normalizeH="0" baseline="0" noProof="0">
                <a:ln>
                  <a:noFill/>
                </a:ln>
                <a:solidFill>
                  <a:schemeClr val="tx1"/>
                </a:solidFill>
                <a:effectLst/>
                <a:uLnTx/>
                <a:uFillTx/>
                <a:latin typeface="+mn-lt"/>
                <a:ea typeface="+mn-ea"/>
                <a:cs typeface="+mn-cs"/>
              </a:rPr>
              <a:t>П’ятий рівень</a:t>
            </a:r>
            <a:endParaRPr kumimoji="0" lang="uk-UA" sz="1200" b="0" i="0" u="none" strike="noStrike" kern="1200" cap="none" spc="0" normalizeH="0" baseline="0" noProof="0">
              <a:ln>
                <a:noFill/>
              </a:ln>
              <a:solidFill>
                <a:schemeClr val="tx1"/>
              </a:solidFill>
              <a:effectLst/>
              <a:uLnTx/>
              <a:uFillTx/>
              <a:latin typeface="+mn-lt"/>
              <a:ea typeface="+mn-ea"/>
              <a:cs typeface="+mn-cs"/>
            </a:endParaRPr>
          </a:p>
        </p:txBody>
      </p:sp>
      <p:sp>
        <p:nvSpPr>
          <p:cNvPr id="6" name="Місце для нижнього колонтитула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uk-UA" sz="1200" b="0" i="0" u="none" strike="noStrike" kern="1200" cap="none" spc="0" normalizeH="0" baseline="0" noProof="0">
              <a:ln>
                <a:noFill/>
              </a:ln>
              <a:solidFill>
                <a:schemeClr val="tx1"/>
              </a:solidFill>
              <a:effectLst/>
              <a:uLnTx/>
              <a:uFillTx/>
              <a:latin typeface="+mn-lt"/>
              <a:ea typeface="+mn-ea"/>
              <a:cs typeface="+mn-cs"/>
            </a:endParaRPr>
          </a:p>
        </p:txBody>
      </p:sp>
      <p:sp>
        <p:nvSpPr>
          <p:cNvPr id="7" name="Місце для номера слайда 6"/>
          <p:cNvSpPr>
            <a:spLocks noGrp="1"/>
          </p:cNvSpPr>
          <p:nvPr>
            <p:ph type="sldNum" sz="quarter" idx="5"/>
          </p:nvPr>
        </p:nvSpPr>
        <p:spPr>
          <a:xfrm>
            <a:off x="3884613" y="8685213"/>
            <a:ext cx="2971800" cy="458788"/>
          </a:xfrm>
          <a:prstGeom prst="rect">
            <a:avLst/>
          </a:prstGeom>
        </p:spPr>
        <p:txBody>
          <a:bodyPr vert="horz" lIns="91440" tIns="45720" rIns="91440" bIns="45720" rtlCol="0" anchor="b"/>
          <a:p>
            <a:pPr lvl="0" algn="r" eaLnBrk="1" fontAlgn="base" hangingPunct="1">
              <a:buNone/>
            </a:pPr>
            <a:fld id="{9A0DB2DC-4C9A-4742-B13C-FB6460FD3503}" type="slidenum">
              <a:rPr lang="uk-UA" altLang="x-none" sz="1200" strike="noStrike" noProof="1" dirty="0">
                <a:latin typeface="Calibri" panose="020F0502020204030204" pitchFamily="34" charset="0"/>
                <a:ea typeface="+mn-ea"/>
                <a:cs typeface="+mn-cs"/>
              </a:rPr>
            </a:fld>
            <a:endParaRPr lang="uk-UA" altLang="x-none" sz="1200" strike="noStrike" noProof="1"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lstStyle>
            <a:lvl1pPr algn="ctr">
              <a:defRPr sz="6000"/>
            </a:lvl1pPr>
          </a:lstStyle>
          <a:p>
            <a:pPr fontAlgn="base"/>
            <a:r>
              <a:rPr lang="uk-UA" strike="noStrike" noProof="1"/>
              <a:t>Клацніть, щоб редагувати стиль зразка заголовка</a:t>
            </a:r>
            <a:endParaRPr lang="en-US" strike="noStrike" noProof="1" dirty="0"/>
          </a:p>
        </p:txBody>
      </p:sp>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uk-UA" strike="noStrike" noProof="1"/>
              <a:t>Клацніть, щоб редагувати стиль зразка підзаголовка</a:t>
            </a:r>
            <a:endParaRPr lang="en-US" strike="noStrike" noProof="1" dirty="0"/>
          </a:p>
        </p:txBody>
      </p:sp>
      <p:sp>
        <p:nvSpPr>
          <p:cNvPr id="4" name="Date Placeholder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pPr fontAlgn="base"/>
            <a:r>
              <a:rPr lang="uk-UA" strike="noStrike" noProof="1"/>
              <a:t>Клацніть, щоб редагувати стиль зразка заголовка</a:t>
            </a:r>
            <a:endParaRPr lang="en-US" strike="noStrike" noProof="1" dirty="0"/>
          </a:p>
        </p:txBody>
      </p:sp>
      <p:sp>
        <p:nvSpPr>
          <p:cNvPr id="3" name="Vertical Text Placeholder 2"/>
          <p:cNvSpPr>
            <a:spLocks noGrp="1"/>
          </p:cNvSpPr>
          <p:nvPr>
            <p:ph type="body" orient="vert" idx="1" hasCustomPrompt="1"/>
          </p:nvPr>
        </p:nvSpPr>
        <p:spPr/>
        <p:txBody>
          <a:bodyPr vert="eaVert"/>
          <a:lstStyle/>
          <a:p>
            <a:pPr lvl="0" fontAlgn="base"/>
            <a:r>
              <a:rPr lang="uk-UA" strike="noStrike" noProof="1"/>
              <a:t>Клацніть, щоб відредагувати стилі зразків тексту</a:t>
            </a:r>
            <a:endParaRPr lang="uk-UA" strike="noStrike" noProof="1"/>
          </a:p>
          <a:p>
            <a:pPr lvl="1" fontAlgn="base"/>
            <a:r>
              <a:rPr lang="uk-UA" strike="noStrike" noProof="1"/>
              <a:t>Другий рівень</a:t>
            </a:r>
            <a:endParaRPr lang="uk-UA" strike="noStrike" noProof="1"/>
          </a:p>
          <a:p>
            <a:pPr lvl="2" fontAlgn="base"/>
            <a:r>
              <a:rPr lang="uk-UA" strike="noStrike" noProof="1"/>
              <a:t>Третій рівень</a:t>
            </a:r>
            <a:endParaRPr lang="uk-UA" strike="noStrike" noProof="1"/>
          </a:p>
          <a:p>
            <a:pPr lvl="3" fontAlgn="base"/>
            <a:r>
              <a:rPr lang="uk-UA" strike="noStrike" noProof="1"/>
              <a:t>Четвертий рівень</a:t>
            </a:r>
            <a:endParaRPr lang="uk-UA" strike="noStrike" noProof="1"/>
          </a:p>
          <a:p>
            <a:pPr lvl="4" fontAlgn="base"/>
            <a:r>
              <a:rPr lang="uk-UA" strike="noStrike" noProof="1"/>
              <a:t>П’ятий рівень</a:t>
            </a:r>
            <a:endParaRPr lang="en-US" strike="noStrike" noProof="1" dirty="0"/>
          </a:p>
        </p:txBody>
      </p:sp>
      <p:sp>
        <p:nvSpPr>
          <p:cNvPr id="4" name="Date Placeholder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8724900" y="365125"/>
            <a:ext cx="2628900" cy="5811838"/>
          </a:xfrm>
        </p:spPr>
        <p:txBody>
          <a:bodyPr vert="eaVert"/>
          <a:lstStyle/>
          <a:p>
            <a:pPr fontAlgn="base"/>
            <a:r>
              <a:rPr lang="uk-UA" strike="noStrike" noProof="1"/>
              <a:t>Клацніть, щоб редагувати стиль зразка заголовка</a:t>
            </a:r>
            <a:endParaRPr lang="en-US" strike="noStrike" noProof="1" dirty="0"/>
          </a:p>
        </p:txBody>
      </p:sp>
      <p:sp>
        <p:nvSpPr>
          <p:cNvPr id="3" name="Vertical Text Placeholder 2"/>
          <p:cNvSpPr>
            <a:spLocks noGrp="1"/>
          </p:cNvSpPr>
          <p:nvPr>
            <p:ph type="body" orient="vert" idx="1" hasCustomPrompt="1"/>
          </p:nvPr>
        </p:nvSpPr>
        <p:spPr>
          <a:xfrm>
            <a:off x="838200" y="365125"/>
            <a:ext cx="7734300" cy="5811838"/>
          </a:xfrm>
        </p:spPr>
        <p:txBody>
          <a:bodyPr vert="eaVert"/>
          <a:lstStyle/>
          <a:p>
            <a:pPr lvl="0" fontAlgn="base"/>
            <a:r>
              <a:rPr lang="uk-UA" strike="noStrike" noProof="1"/>
              <a:t>Клацніть, щоб відредагувати стилі зразків тексту</a:t>
            </a:r>
            <a:endParaRPr lang="uk-UA" strike="noStrike" noProof="1"/>
          </a:p>
          <a:p>
            <a:pPr lvl="1" fontAlgn="base"/>
            <a:r>
              <a:rPr lang="uk-UA" strike="noStrike" noProof="1"/>
              <a:t>Другий рівень</a:t>
            </a:r>
            <a:endParaRPr lang="uk-UA" strike="noStrike" noProof="1"/>
          </a:p>
          <a:p>
            <a:pPr lvl="2" fontAlgn="base"/>
            <a:r>
              <a:rPr lang="uk-UA" strike="noStrike" noProof="1"/>
              <a:t>Третій рівень</a:t>
            </a:r>
            <a:endParaRPr lang="uk-UA" strike="noStrike" noProof="1"/>
          </a:p>
          <a:p>
            <a:pPr lvl="3" fontAlgn="base"/>
            <a:r>
              <a:rPr lang="uk-UA" strike="noStrike" noProof="1"/>
              <a:t>Четвертий рівень</a:t>
            </a:r>
            <a:endParaRPr lang="uk-UA" strike="noStrike" noProof="1"/>
          </a:p>
          <a:p>
            <a:pPr lvl="4" fontAlgn="base"/>
            <a:r>
              <a:rPr lang="uk-UA" strike="noStrike" noProof="1"/>
              <a:t>П’ятий рівень</a:t>
            </a:r>
            <a:endParaRPr lang="en-US" strike="noStrike" noProof="1" dirty="0"/>
          </a:p>
        </p:txBody>
      </p:sp>
      <p:sp>
        <p:nvSpPr>
          <p:cNvPr id="4" name="Date Placeholder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pPr fontAlgn="base"/>
            <a:r>
              <a:rPr lang="uk-UA" strike="noStrike" noProof="1"/>
              <a:t>Клацніть, щоб редагувати стиль зразка заголовка</a:t>
            </a:r>
            <a:endParaRPr lang="en-US" strike="noStrike" noProof="1" dirty="0"/>
          </a:p>
        </p:txBody>
      </p:sp>
      <p:sp>
        <p:nvSpPr>
          <p:cNvPr id="3" name="Content Placeholder 2"/>
          <p:cNvSpPr>
            <a:spLocks noGrp="1"/>
          </p:cNvSpPr>
          <p:nvPr>
            <p:ph idx="1" hasCustomPrompt="1"/>
          </p:nvPr>
        </p:nvSpPr>
        <p:spPr/>
        <p:txBody>
          <a:bodyPr/>
          <a:lstStyle/>
          <a:p>
            <a:pPr lvl="0" fontAlgn="base"/>
            <a:r>
              <a:rPr lang="uk-UA" strike="noStrike" noProof="1"/>
              <a:t>Клацніть, щоб відредагувати стилі зразків тексту</a:t>
            </a:r>
            <a:endParaRPr lang="uk-UA" strike="noStrike" noProof="1"/>
          </a:p>
          <a:p>
            <a:pPr lvl="1" fontAlgn="base"/>
            <a:r>
              <a:rPr lang="uk-UA" strike="noStrike" noProof="1"/>
              <a:t>Другий рівень</a:t>
            </a:r>
            <a:endParaRPr lang="uk-UA" strike="noStrike" noProof="1"/>
          </a:p>
          <a:p>
            <a:pPr lvl="2" fontAlgn="base"/>
            <a:r>
              <a:rPr lang="uk-UA" strike="noStrike" noProof="1"/>
              <a:t>Третій рівень</a:t>
            </a:r>
            <a:endParaRPr lang="uk-UA" strike="noStrike" noProof="1"/>
          </a:p>
          <a:p>
            <a:pPr lvl="3" fontAlgn="base"/>
            <a:r>
              <a:rPr lang="uk-UA" strike="noStrike" noProof="1"/>
              <a:t>Четвертий рівень</a:t>
            </a:r>
            <a:endParaRPr lang="uk-UA" strike="noStrike" noProof="1"/>
          </a:p>
          <a:p>
            <a:pPr lvl="4" fontAlgn="base"/>
            <a:r>
              <a:rPr lang="uk-UA" strike="noStrike" noProof="1"/>
              <a:t>П’ятий рівень</a:t>
            </a:r>
            <a:endParaRPr lang="en-US" strike="noStrike" noProof="1" dirty="0"/>
          </a:p>
        </p:txBody>
      </p:sp>
      <p:sp>
        <p:nvSpPr>
          <p:cNvPr id="4" name="Date Placeholder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1850" y="1709738"/>
            <a:ext cx="10515600" cy="2852737"/>
          </a:xfrm>
        </p:spPr>
        <p:txBody>
          <a:bodyPr anchor="b"/>
          <a:lstStyle>
            <a:lvl1pPr>
              <a:defRPr sz="6000"/>
            </a:lvl1pPr>
          </a:lstStyle>
          <a:p>
            <a:pPr fontAlgn="base"/>
            <a:r>
              <a:rPr lang="uk-UA" strike="noStrike" noProof="1"/>
              <a:t>Клацніть, щоб редагувати стиль зразка заголовка</a:t>
            </a:r>
            <a:endParaRPr lang="en-US" strike="noStrike" noProof="1" dirty="0"/>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uk-UA" strike="noStrike" noProof="1"/>
              <a:t>Клацніть, щоб відредагувати стилі зразків тексту</a:t>
            </a:r>
            <a:endParaRPr lang="uk-UA" strike="noStrike" noProof="1"/>
          </a:p>
        </p:txBody>
      </p:sp>
      <p:sp>
        <p:nvSpPr>
          <p:cNvPr id="4" name="Date Placeholder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pPr fontAlgn="base"/>
            <a:r>
              <a:rPr lang="uk-UA" strike="noStrike" noProof="1"/>
              <a:t>Клацніть, щоб редагувати стиль зразка заголовка</a:t>
            </a:r>
            <a:endParaRPr lang="en-US" strike="noStrike" noProof="1" dirty="0"/>
          </a:p>
        </p:txBody>
      </p:sp>
      <p:sp>
        <p:nvSpPr>
          <p:cNvPr id="3" name="Content Placeholder 2"/>
          <p:cNvSpPr>
            <a:spLocks noGrp="1"/>
          </p:cNvSpPr>
          <p:nvPr>
            <p:ph sz="half" idx="1" hasCustomPrompt="1"/>
          </p:nvPr>
        </p:nvSpPr>
        <p:spPr>
          <a:xfrm>
            <a:off x="838200" y="1825625"/>
            <a:ext cx="5181600" cy="4351338"/>
          </a:xfrm>
        </p:spPr>
        <p:txBody>
          <a:bodyPr/>
          <a:lstStyle/>
          <a:p>
            <a:pPr lvl="0" fontAlgn="base"/>
            <a:r>
              <a:rPr lang="uk-UA" strike="noStrike" noProof="1"/>
              <a:t>Клацніть, щоб відредагувати стилі зразків тексту</a:t>
            </a:r>
            <a:endParaRPr lang="uk-UA" strike="noStrike" noProof="1"/>
          </a:p>
          <a:p>
            <a:pPr lvl="1" fontAlgn="base"/>
            <a:r>
              <a:rPr lang="uk-UA" strike="noStrike" noProof="1"/>
              <a:t>Другий рівень</a:t>
            </a:r>
            <a:endParaRPr lang="uk-UA" strike="noStrike" noProof="1"/>
          </a:p>
          <a:p>
            <a:pPr lvl="2" fontAlgn="base"/>
            <a:r>
              <a:rPr lang="uk-UA" strike="noStrike" noProof="1"/>
              <a:t>Третій рівень</a:t>
            </a:r>
            <a:endParaRPr lang="uk-UA" strike="noStrike" noProof="1"/>
          </a:p>
          <a:p>
            <a:pPr lvl="3" fontAlgn="base"/>
            <a:r>
              <a:rPr lang="uk-UA" strike="noStrike" noProof="1"/>
              <a:t>Четвертий рівень</a:t>
            </a:r>
            <a:endParaRPr lang="uk-UA" strike="noStrike" noProof="1"/>
          </a:p>
          <a:p>
            <a:pPr lvl="4" fontAlgn="base"/>
            <a:r>
              <a:rPr lang="uk-UA" strike="noStrike" noProof="1"/>
              <a:t>П’ятий рівень</a:t>
            </a:r>
            <a:endParaRPr lang="en-US" strike="noStrike" noProof="1" dirty="0"/>
          </a:p>
        </p:txBody>
      </p:sp>
      <p:sp>
        <p:nvSpPr>
          <p:cNvPr id="4" name="Content Placeholder 3"/>
          <p:cNvSpPr>
            <a:spLocks noGrp="1"/>
          </p:cNvSpPr>
          <p:nvPr>
            <p:ph sz="half" idx="2" hasCustomPrompt="1"/>
          </p:nvPr>
        </p:nvSpPr>
        <p:spPr>
          <a:xfrm>
            <a:off x="6172200" y="1825625"/>
            <a:ext cx="5181600" cy="4351338"/>
          </a:xfrm>
        </p:spPr>
        <p:txBody>
          <a:bodyPr/>
          <a:lstStyle/>
          <a:p>
            <a:pPr lvl="0" fontAlgn="base"/>
            <a:r>
              <a:rPr lang="uk-UA" strike="noStrike" noProof="1"/>
              <a:t>Клацніть, щоб відредагувати стилі зразків тексту</a:t>
            </a:r>
            <a:endParaRPr lang="uk-UA" strike="noStrike" noProof="1"/>
          </a:p>
          <a:p>
            <a:pPr lvl="1" fontAlgn="base"/>
            <a:r>
              <a:rPr lang="uk-UA" strike="noStrike" noProof="1"/>
              <a:t>Другий рівень</a:t>
            </a:r>
            <a:endParaRPr lang="uk-UA" strike="noStrike" noProof="1"/>
          </a:p>
          <a:p>
            <a:pPr lvl="2" fontAlgn="base"/>
            <a:r>
              <a:rPr lang="uk-UA" strike="noStrike" noProof="1"/>
              <a:t>Третій рівень</a:t>
            </a:r>
            <a:endParaRPr lang="uk-UA" strike="noStrike" noProof="1"/>
          </a:p>
          <a:p>
            <a:pPr lvl="3" fontAlgn="base"/>
            <a:r>
              <a:rPr lang="uk-UA" strike="noStrike" noProof="1"/>
              <a:t>Четвертий рівень</a:t>
            </a:r>
            <a:endParaRPr lang="uk-UA" strike="noStrike" noProof="1"/>
          </a:p>
          <a:p>
            <a:pPr lvl="4" fontAlgn="base"/>
            <a:r>
              <a:rPr lang="uk-UA" strike="noStrike" noProof="1"/>
              <a:t>П’ятий рівень</a:t>
            </a:r>
            <a:endParaRPr lang="en-US" strike="noStrike" noProof="1" dirty="0"/>
          </a:p>
        </p:txBody>
      </p:sp>
      <p:sp>
        <p:nvSpPr>
          <p:cNvPr id="5" name="Date Placeholder 4"/>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365125"/>
            <a:ext cx="10515600" cy="1325563"/>
          </a:xfrm>
        </p:spPr>
        <p:txBody>
          <a:bodyPr/>
          <a:lstStyle/>
          <a:p>
            <a:pPr fontAlgn="base"/>
            <a:r>
              <a:rPr lang="uk-UA" strike="noStrike" noProof="1"/>
              <a:t>Клацніть, щоб редагувати стиль зразка заголовка</a:t>
            </a:r>
            <a:endParaRPr lang="en-US" strike="noStrike" noProof="1" dirty="0"/>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uk-UA" strike="noStrike" noProof="1"/>
              <a:t>Клацніть, щоб відредагувати стилі зразків тексту</a:t>
            </a:r>
            <a:endParaRPr lang="uk-UA" strike="noStrike" noProof="1"/>
          </a:p>
        </p:txBody>
      </p:sp>
      <p:sp>
        <p:nvSpPr>
          <p:cNvPr id="4" name="Content Placeholder 3"/>
          <p:cNvSpPr>
            <a:spLocks noGrp="1"/>
          </p:cNvSpPr>
          <p:nvPr>
            <p:ph sz="half" idx="2" hasCustomPrompt="1"/>
          </p:nvPr>
        </p:nvSpPr>
        <p:spPr>
          <a:xfrm>
            <a:off x="839788" y="2505075"/>
            <a:ext cx="5157787" cy="3684588"/>
          </a:xfrm>
        </p:spPr>
        <p:txBody>
          <a:bodyPr/>
          <a:lstStyle/>
          <a:p>
            <a:pPr lvl="0" fontAlgn="base"/>
            <a:r>
              <a:rPr lang="uk-UA" strike="noStrike" noProof="1"/>
              <a:t>Клацніть, щоб відредагувати стилі зразків тексту</a:t>
            </a:r>
            <a:endParaRPr lang="uk-UA" strike="noStrike" noProof="1"/>
          </a:p>
          <a:p>
            <a:pPr lvl="1" fontAlgn="base"/>
            <a:r>
              <a:rPr lang="uk-UA" strike="noStrike" noProof="1"/>
              <a:t>Другий рівень</a:t>
            </a:r>
            <a:endParaRPr lang="uk-UA" strike="noStrike" noProof="1"/>
          </a:p>
          <a:p>
            <a:pPr lvl="2" fontAlgn="base"/>
            <a:r>
              <a:rPr lang="uk-UA" strike="noStrike" noProof="1"/>
              <a:t>Третій рівень</a:t>
            </a:r>
            <a:endParaRPr lang="uk-UA" strike="noStrike" noProof="1"/>
          </a:p>
          <a:p>
            <a:pPr lvl="3" fontAlgn="base"/>
            <a:r>
              <a:rPr lang="uk-UA" strike="noStrike" noProof="1"/>
              <a:t>Четвертий рівень</a:t>
            </a:r>
            <a:endParaRPr lang="uk-UA" strike="noStrike" noProof="1"/>
          </a:p>
          <a:p>
            <a:pPr lvl="4" fontAlgn="base"/>
            <a:r>
              <a:rPr lang="uk-UA" strike="noStrike" noProof="1"/>
              <a:t>П’ятий рівень</a:t>
            </a:r>
            <a:endParaRPr lang="en-US" strike="noStrike" noProof="1"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uk-UA" strike="noStrike" noProof="1"/>
              <a:t>Клацніть, щоб відредагувати стилі зразків тексту</a:t>
            </a:r>
            <a:endParaRPr lang="uk-UA" strike="noStrike" noProof="1"/>
          </a:p>
        </p:txBody>
      </p:sp>
      <p:sp>
        <p:nvSpPr>
          <p:cNvPr id="6" name="Content Placeholder 5"/>
          <p:cNvSpPr>
            <a:spLocks noGrp="1"/>
          </p:cNvSpPr>
          <p:nvPr>
            <p:ph sz="quarter" idx="4" hasCustomPrompt="1"/>
          </p:nvPr>
        </p:nvSpPr>
        <p:spPr>
          <a:xfrm>
            <a:off x="6172200" y="2505075"/>
            <a:ext cx="5183188" cy="3684588"/>
          </a:xfrm>
        </p:spPr>
        <p:txBody>
          <a:bodyPr/>
          <a:lstStyle/>
          <a:p>
            <a:pPr lvl="0" fontAlgn="base"/>
            <a:r>
              <a:rPr lang="uk-UA" strike="noStrike" noProof="1"/>
              <a:t>Клацніть, щоб відредагувати стилі зразків тексту</a:t>
            </a:r>
            <a:endParaRPr lang="uk-UA" strike="noStrike" noProof="1"/>
          </a:p>
          <a:p>
            <a:pPr lvl="1" fontAlgn="base"/>
            <a:r>
              <a:rPr lang="uk-UA" strike="noStrike" noProof="1"/>
              <a:t>Другий рівень</a:t>
            </a:r>
            <a:endParaRPr lang="uk-UA" strike="noStrike" noProof="1"/>
          </a:p>
          <a:p>
            <a:pPr lvl="2" fontAlgn="base"/>
            <a:r>
              <a:rPr lang="uk-UA" strike="noStrike" noProof="1"/>
              <a:t>Третій рівень</a:t>
            </a:r>
            <a:endParaRPr lang="uk-UA" strike="noStrike" noProof="1"/>
          </a:p>
          <a:p>
            <a:pPr lvl="3" fontAlgn="base"/>
            <a:r>
              <a:rPr lang="uk-UA" strike="noStrike" noProof="1"/>
              <a:t>Четвертий рівень</a:t>
            </a:r>
            <a:endParaRPr lang="uk-UA" strike="noStrike" noProof="1"/>
          </a:p>
          <a:p>
            <a:pPr lvl="4" fontAlgn="base"/>
            <a:r>
              <a:rPr lang="uk-UA" strike="noStrike" noProof="1"/>
              <a:t>П’ятий рівень</a:t>
            </a:r>
            <a:endParaRPr lang="en-US" strike="noStrike" noProof="1" dirty="0"/>
          </a:p>
        </p:txBody>
      </p:sp>
      <p:sp>
        <p:nvSpPr>
          <p:cNvPr id="7" name="Date Placeholder 6"/>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pPr fontAlgn="base"/>
            <a:r>
              <a:rPr lang="uk-UA" strike="noStrike" noProof="1"/>
              <a:t>Клацніть, щоб редагувати стиль зразка заголовка</a:t>
            </a:r>
            <a:endParaRPr lang="en-US" strike="noStrike" noProof="1" dirty="0"/>
          </a:p>
        </p:txBody>
      </p:sp>
      <p:sp>
        <p:nvSpPr>
          <p:cNvPr id="3" name="Date Placeholder 2"/>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lvl1pPr>
          </a:lstStyle>
          <a:p>
            <a:pPr fontAlgn="base"/>
            <a:r>
              <a:rPr lang="uk-UA" strike="noStrike" noProof="1"/>
              <a:t>Клацніть, щоб редагувати стиль зразка заголовка</a:t>
            </a:r>
            <a:endParaRPr lang="en-US" strike="noStrike" noProof="1" dirty="0"/>
          </a:p>
        </p:txBody>
      </p:sp>
      <p:sp>
        <p:nvSpPr>
          <p:cNvPr id="3" name="Content Placeholder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uk-UA" strike="noStrike" noProof="1"/>
              <a:t>Клацніть, щоб відредагувати стилі зразків тексту</a:t>
            </a:r>
            <a:endParaRPr lang="uk-UA" strike="noStrike" noProof="1"/>
          </a:p>
          <a:p>
            <a:pPr lvl="1" fontAlgn="base"/>
            <a:r>
              <a:rPr lang="uk-UA" strike="noStrike" noProof="1"/>
              <a:t>Другий рівень</a:t>
            </a:r>
            <a:endParaRPr lang="uk-UA" strike="noStrike" noProof="1"/>
          </a:p>
          <a:p>
            <a:pPr lvl="2" fontAlgn="base"/>
            <a:r>
              <a:rPr lang="uk-UA" strike="noStrike" noProof="1"/>
              <a:t>Третій рівень</a:t>
            </a:r>
            <a:endParaRPr lang="uk-UA" strike="noStrike" noProof="1"/>
          </a:p>
          <a:p>
            <a:pPr lvl="3" fontAlgn="base"/>
            <a:r>
              <a:rPr lang="uk-UA" strike="noStrike" noProof="1"/>
              <a:t>Четвертий рівень</a:t>
            </a:r>
            <a:endParaRPr lang="uk-UA" strike="noStrike" noProof="1"/>
          </a:p>
          <a:p>
            <a:pPr lvl="4" fontAlgn="base"/>
            <a:r>
              <a:rPr lang="uk-UA" strike="noStrike" noProof="1"/>
              <a:t>П’ятий рівень</a:t>
            </a:r>
            <a:endParaRPr lang="en-US" strike="noStrike" noProof="1"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uk-UA" strike="noStrike" noProof="1"/>
              <a:t>Клацніть, щоб відредагувати стилі зразків тексту</a:t>
            </a:r>
            <a:endParaRPr lang="uk-UA" strike="noStrike" noProof="1"/>
          </a:p>
        </p:txBody>
      </p:sp>
      <p:sp>
        <p:nvSpPr>
          <p:cNvPr id="5" name="Date Placeholder 4"/>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lvl1pPr>
          </a:lstStyle>
          <a:p>
            <a:pPr fontAlgn="base"/>
            <a:r>
              <a:rPr lang="uk-UA" strike="noStrike" noProof="1"/>
              <a:t>Клацніть, щоб редагувати стиль зразка заголовка</a:t>
            </a:r>
            <a:endParaRPr lang="en-US" strike="noStrike" noProof="1" dirty="0"/>
          </a:p>
        </p:txBody>
      </p:sp>
      <p:sp>
        <p:nvSpPr>
          <p:cNvPr id="3" name="Picture Placeholder 2"/>
          <p:cNvSpPr>
            <a:spLocks noGrp="1" noChangeAspect="1"/>
          </p:cNvSpPr>
          <p:nvPr>
            <p:ph type="pic" idx="1" hasCustomPrompt="1"/>
          </p:nvPr>
        </p:nvSpPr>
        <p:spPr>
          <a:xfrm>
            <a:off x="5183188" y="987425"/>
            <a:ext cx="6172200" cy="4873625"/>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90000"/>
              </a:lnSpc>
              <a:spcBef>
                <a:spcPts val="1000"/>
              </a:spcBef>
              <a:spcAft>
                <a:spcPct val="0"/>
              </a:spcAft>
              <a:buClrTx/>
              <a:buSzTx/>
              <a:buFont typeface="Arial" panose="020B0604020202020204" pitchFamily="34" charset="0"/>
              <a:buNone/>
              <a:defRPr/>
            </a:pPr>
            <a:r>
              <a:rPr kumimoji="0" lang="uk-UA" sz="3200" b="0" i="0" u="none" strike="noStrike" kern="1200" cap="none" spc="0" normalizeH="0" baseline="0" noProof="0">
                <a:ln>
                  <a:noFill/>
                </a:ln>
                <a:solidFill>
                  <a:schemeClr val="tx1"/>
                </a:solidFill>
                <a:effectLst/>
                <a:uLnTx/>
                <a:uFillTx/>
                <a:latin typeface="+mn-lt"/>
                <a:ea typeface="+mn-ea"/>
                <a:cs typeface="+mn-cs"/>
              </a:rPr>
              <a:t>Клацніть піктограму, щоб додати зображення</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uk-UA" strike="noStrike" noProof="1"/>
              <a:t>Клацніть, щоб відредагувати стилі зразків тексту</a:t>
            </a:r>
            <a:endParaRPr lang="uk-UA" strike="noStrike" noProof="1"/>
          </a:p>
        </p:txBody>
      </p:sp>
      <p:sp>
        <p:nvSpPr>
          <p:cNvPr id="5" name="Date Placeholder 4"/>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1026" name="Title Placeholder 1"/>
          <p:cNvSpPr>
            <a:spLocks noGrp="1"/>
          </p:cNvSpPr>
          <p:nvPr>
            <p:ph type="title"/>
          </p:nvPr>
        </p:nvSpPr>
        <p:spPr>
          <a:xfrm>
            <a:off x="838200" y="365125"/>
            <a:ext cx="10515600" cy="1325563"/>
          </a:xfrm>
          <a:prstGeom prst="rect">
            <a:avLst/>
          </a:prstGeom>
          <a:noFill/>
          <a:ln w="9525">
            <a:noFill/>
          </a:ln>
        </p:spPr>
        <p:txBody>
          <a:bodyPr anchor="ctr" anchorCtr="0"/>
          <a:p>
            <a:pPr lvl="0"/>
            <a:r>
              <a:rPr lang="uk-UA" altLang="uk-UA" dirty="0"/>
              <a:t>Клацніть, щоб редагувати стиль зразка заголовка</a:t>
            </a:r>
            <a:endParaRPr lang="en-US" altLang="uk-UA" dirty="0"/>
          </a:p>
        </p:txBody>
      </p:sp>
      <p:sp>
        <p:nvSpPr>
          <p:cNvPr id="1027" name="Text Placeholder 2"/>
          <p:cNvSpPr>
            <a:spLocks noGrp="1"/>
          </p:cNvSpPr>
          <p:nvPr>
            <p:ph type="body"/>
          </p:nvPr>
        </p:nvSpPr>
        <p:spPr>
          <a:xfrm>
            <a:off x="838200" y="1825625"/>
            <a:ext cx="10515600" cy="4351338"/>
          </a:xfrm>
          <a:prstGeom prst="rect">
            <a:avLst/>
          </a:prstGeom>
          <a:noFill/>
          <a:ln w="9525">
            <a:noFill/>
          </a:ln>
        </p:spPr>
        <p:txBody>
          <a:bodyPr anchor="t" anchorCtr="0"/>
          <a:p>
            <a:pPr lvl="0"/>
            <a:r>
              <a:rPr lang="uk-UA" altLang="uk-UA" dirty="0"/>
              <a:t>Клацніть, щоб відредагувати стилі зразків тексту</a:t>
            </a:r>
            <a:endParaRPr lang="uk-UA" altLang="uk-UA" dirty="0"/>
          </a:p>
          <a:p>
            <a:pPr lvl="1"/>
            <a:r>
              <a:rPr lang="uk-UA" altLang="uk-UA" dirty="0"/>
              <a:t>Другий рівень</a:t>
            </a:r>
            <a:endParaRPr lang="uk-UA" altLang="uk-UA" dirty="0"/>
          </a:p>
          <a:p>
            <a:pPr lvl="2"/>
            <a:r>
              <a:rPr lang="uk-UA" altLang="uk-UA" dirty="0"/>
              <a:t>Третій рівень</a:t>
            </a:r>
            <a:endParaRPr lang="uk-UA" altLang="uk-UA" dirty="0"/>
          </a:p>
          <a:p>
            <a:pPr lvl="3"/>
            <a:r>
              <a:rPr lang="uk-UA" altLang="uk-UA" dirty="0"/>
              <a:t>Четвертий рівень</a:t>
            </a:r>
            <a:endParaRPr lang="uk-UA" altLang="uk-UA" dirty="0"/>
          </a:p>
          <a:p>
            <a:pPr lvl="4"/>
            <a:r>
              <a:rPr lang="uk-UA" altLang="uk-UA" dirty="0"/>
              <a:t>П’ятий рівень</a:t>
            </a:r>
            <a:endParaRPr lang="en-US" altLang="uk-UA"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ru-RU" altLang="uk-UA"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898989"/>
                </a:solidFill>
              </a:defRPr>
            </a:lvl1pPr>
          </a:lstStyle>
          <a:p>
            <a:pPr lvl="0" eaLnBrk="1" fontAlgn="base" hangingPunct="1">
              <a:buNone/>
            </a:pPr>
            <a:fld id="{9A0DB2DC-4C9A-4742-B13C-FB6460FD3503}" type="slidenum">
              <a:rPr lang="ru-RU" altLang="uk-UA" strike="noStrike" noProof="1" dirty="0">
                <a:latin typeface="Calibri" panose="020F0502020204030204" pitchFamily="34" charset="0"/>
                <a:ea typeface="+mn-ea"/>
                <a:cs typeface="+mn-cs"/>
              </a:rPr>
            </a:fld>
            <a:endParaRPr lang="ru-RU" altLang="uk-UA" strike="noStrike" noProof="1" dirty="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hyperlink" Target="https://dpsu.gov.ua/uk/yak-otrimati-dovidku-pro-peretinannya-derzhavnogo-kordonu"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hyperlink" Target="https://lviv.dsp.gov.ua/chy-zoboviazane-pidpryiemstvo-vyplachu/9405/"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hyperlink" Target="https://zp.tax.gov.ua/media-ark/news-ark/705512.html" TargetMode="Externa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hyperlink" Target="https://zir.tax.gov.ua/main/bz/view/?src=ques&amp;id=41033"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hyperlink" Target="https://ck.tax.gov.ua/media-ark/news-ark/675424.html"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3" name="Subtitle 2"/>
          <p:cNvSpPr>
            <a:spLocks noGrp="1"/>
          </p:cNvSpPr>
          <p:nvPr>
            <p:ph type="subTitle" idx="1"/>
          </p:nvPr>
        </p:nvSpPr>
        <p:spPr>
          <a:xfrm>
            <a:off x="1151255" y="2112645"/>
            <a:ext cx="9944100" cy="2890520"/>
          </a:xfrm>
        </p:spPr>
        <p:txBody>
          <a:bodyPr/>
          <a:p>
            <a:r>
              <a:rPr lang="en-US" altLang="en-US" sz="3000" b="1">
                <a:sym typeface="+mn-ea"/>
              </a:rPr>
              <a:t>ВГО «Асоціація платників податків України»</a:t>
            </a:r>
            <a:endParaRPr lang="en-US" altLang="en-US" sz="3000" b="1"/>
          </a:p>
          <a:p>
            <a:r>
              <a:rPr lang="en-US" altLang="en-US" sz="3000" b="1"/>
              <a:t>АКТУАЛЬНІ ПИТАННЯ ЗАРПЛАТНОГО І КАДРОВОГО ОБЛІКУ</a:t>
            </a:r>
            <a:endParaRPr lang="en-US" altLang="en-US" sz="3000" b="1"/>
          </a:p>
          <a:p>
            <a:r>
              <a:rPr lang="uk-UA" altLang="en-US" sz="3000" b="1"/>
              <a:t>Антон Янко</a:t>
            </a:r>
            <a:endParaRPr lang="en-US" altLang="en-US" sz="3000" b="1"/>
          </a:p>
          <a:p>
            <a:r>
              <a:rPr lang="uk-UA" altLang="en-US" sz="3000" b="1"/>
              <a:t>29.10.2025</a:t>
            </a:r>
            <a:endParaRPr lang="uk-UA" altLang="en-US" sz="3000" b="1"/>
          </a:p>
          <a:p>
            <a:endParaRPr lang="uk-UA" sz="30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Д</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о </a:t>
            </a:r>
            <a:r>
              <a:rPr lang="uk-UA" sz="2600" b="1" noProof="0" dirty="0">
                <a:ln>
                  <a:noFill/>
                </a:ln>
                <a:effectLst/>
                <a:uLnTx/>
                <a:uFillTx/>
                <a:sym typeface="+mn-ea"/>
              </a:rPr>
              <a:t>кількості застрахованих осіб (р. 103)</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 </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НЕ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включаються</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працівники стосовно яких у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Д1</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до Розрахунку зазначено тільки кількість днів перебування у трудових відносинах, проте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їм</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не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нараховано нічого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у звітному періоді, зокрема, у зв’язку із (ЗІР, категорія 201.06.01):</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відпусткою без збереження заробітної плати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усі робочі дні місяця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перебуванням протягом всього звітного періоду на лікарняному, який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не підлягає оплаті або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фактично буде оплачений тільки в наступному</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періоді</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відсутністю нарахованої заробітної плати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якщо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відпускні були нараховані в попередньому звітному періоді</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мобілізовані, “призупинені” тощо)</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виконавці робіт за договорами ЦПХ</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у т. ч. за гіг-контрактами</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які отримують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тільки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допомогу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по</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вагітності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без</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нарах</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ування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зарплат</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и</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1. Вимоги до середньої заплати для «підакцизних» працівників:</a:t>
            </a:r>
            <a:br>
              <a:rPr lang="en-US" altLang="en-US" sz="2800" b="1" noProof="0" dirty="0">
                <a:ln>
                  <a:noFill/>
                </a:ln>
                <a:effectLst/>
                <a:uLnTx/>
                <a:uFillTx/>
                <a:latin typeface="+mn-lt"/>
                <a:ea typeface="+mn-ea"/>
                <a:cs typeface="+mn-cs"/>
                <a:sym typeface="+mn-ea"/>
              </a:rPr>
            </a:br>
            <a:r>
              <a:rPr lang="en-US" altLang="en-US" sz="2800" b="1" noProof="0" dirty="0">
                <a:ln>
                  <a:noFill/>
                </a:ln>
                <a:effectLst/>
                <a:uLnTx/>
                <a:uFillTx/>
                <a:latin typeface="+mn-lt"/>
                <a:ea typeface="+mn-ea"/>
                <a:cs typeface="+mn-cs"/>
                <a:sym typeface="+mn-ea"/>
              </a:rPr>
              <a:t>правила розрахунку середньої зарплати та приклади різних ситуацій</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Приклад. </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На “підакцизному підприємстві” у жовтні 2025 року працювали:</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- 2 основні працівники з нарахованою зарплатою 15000 грн кожному;</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- 1 “внутрішній” сумісник на неповній зайнятості - 7500 грн;</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- 1 “зовнішній” сумісник на неповній зайнятості - 7500 грн;</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- 2 мобілізованих працівники, яким нічого не нараховано;</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- 1 працівник перебував у відпустці без збереження повний місяць;</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- 1 працівник давно хворіє, якому у жовтні нараховано лікарняний за вересень 2500 грн і за жовтень 8000 грн.</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- 1 директор з нарахованою зарплатою 50 000 грн.</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Середня: (15000*2+7500+7500+2500+8000+50000) : (2+1+1+1) = 21100 грн.</a:t>
            </a:r>
            <a:endParaRPr kumimoji="0" lang="uk-UA" sz="2600" b="1"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1. Вимоги до середньої заплати для «підакцизних» працівників:</a:t>
            </a:r>
            <a:br>
              <a:rPr lang="en-US" altLang="en-US" sz="2800" b="1" noProof="0" dirty="0">
                <a:ln>
                  <a:noFill/>
                </a:ln>
                <a:effectLst/>
                <a:uLnTx/>
                <a:uFillTx/>
                <a:latin typeface="+mn-lt"/>
                <a:ea typeface="+mn-ea"/>
                <a:cs typeface="+mn-cs"/>
                <a:sym typeface="+mn-ea"/>
              </a:rPr>
            </a:br>
            <a:r>
              <a:rPr lang="en-US" altLang="en-US" sz="2800" b="1" noProof="0" dirty="0">
                <a:ln>
                  <a:noFill/>
                </a:ln>
                <a:effectLst/>
                <a:uLnTx/>
                <a:uFillTx/>
                <a:latin typeface="+mn-lt"/>
                <a:ea typeface="+mn-ea"/>
                <a:cs typeface="+mn-cs"/>
                <a:sym typeface="+mn-ea"/>
              </a:rPr>
              <a:t>правила розрахунку середньої зарплати та приклади різних ситуацій</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Оскільки мова саме про </a:t>
            </a: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нараховану </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зарплату, та ще й </a:t>
            </a: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середню </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в цілому по підприємству, “дотягнути” до потрібного рівня можна багатьма способами:</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підвищити оклади усім і одразу або деяким працівникам, але не до однакового рівня (!), оскільки має виконуватись принцип співмірності винагороди за виконану роботу;</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виплачувати премії усім працівникам, які варто передбачити положенням про преміювання;</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виплачувати премію директору, яку передбачити у контракті або за рішенням власника;</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встановити </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або збільшити доплати за суміщення, додаткову роботу;</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уникати неповного робочого часу та “зовнішніх” сумісників.</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1. Вимоги до середньої заплати для «підакцизних» працівників:</a:t>
            </a:r>
            <a:br>
              <a:rPr lang="en-US" altLang="en-US" sz="2800" b="1" noProof="0" dirty="0">
                <a:ln>
                  <a:noFill/>
                </a:ln>
                <a:effectLst/>
                <a:uLnTx/>
                <a:uFillTx/>
                <a:latin typeface="+mn-lt"/>
                <a:ea typeface="+mn-ea"/>
                <a:cs typeface="+mn-cs"/>
                <a:sym typeface="+mn-ea"/>
              </a:rPr>
            </a:br>
            <a:r>
              <a:rPr lang="en-US" altLang="en-US" sz="2700" b="1" noProof="0" dirty="0">
                <a:ln>
                  <a:noFill/>
                </a:ln>
                <a:effectLst/>
                <a:uLnTx/>
                <a:uFillTx/>
                <a:latin typeface="+mn-lt"/>
                <a:ea typeface="+mn-ea"/>
                <a:cs typeface="+mn-cs"/>
                <a:sym typeface="+mn-ea"/>
              </a:rPr>
              <a:t>чим «наздоганяти» новий рівень зарплати і не порушити законодавство?</a:t>
            </a:r>
            <a:endParaRPr kumimoji="0" lang="en-US" altLang="en-US" sz="27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Приклад.</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У кожному місяці 4 кварталу 2025 року на “підакцизному” підприємстві працювало 10 працівників.</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За жовтень загальна сума р. 1.1 податкового розрахунку склала 150 000 грн, у листопаді - 155 000 грн, у грудні - 155 000 грн </a:t>
            </a:r>
            <a:r>
              <a:rPr lang="uk-UA" sz="2600" noProof="0" dirty="0">
                <a:ln>
                  <a:noFill/>
                </a:ln>
                <a:effectLst/>
                <a:uLnTx/>
                <a:uFillTx/>
                <a:sym typeface="+mn-ea"/>
              </a:rPr>
              <a:t>(лікарняних не було)</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Перевіряємо вимогу до середньої зарплати:</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за жовтень: 150 000 / 10 = 15 000 грн - не виконана;</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за листопад: 155 000 / 10 = 15 500 грн - не виконана;</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за грудень: </a:t>
            </a:r>
            <a:r>
              <a:rPr lang="uk-UA" sz="2600" noProof="0" dirty="0">
                <a:ln>
                  <a:noFill/>
                </a:ln>
                <a:effectLst/>
                <a:uLnTx/>
                <a:uFillTx/>
                <a:sym typeface="+mn-ea"/>
              </a:rPr>
              <a:t>155 000 / 10 = 15 500 грн - не виконана.</a:t>
            </a:r>
            <a:endParaRPr lang="uk-UA" sz="2600" noProof="0" dirty="0">
              <a:ln>
                <a:noFill/>
              </a:ln>
              <a:effectLst/>
              <a:uLnTx/>
              <a:uFillTx/>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Прийнято рішення у грудні виплатити премію до Різдва кожному працівнику по 1000 грн: (155 000 + 1000 х 10) / 10 = 16 500 грн - вимога виконана.</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1. Вимоги до середньої заплати для «підакцизних» працівників:</a:t>
            </a:r>
            <a:br>
              <a:rPr lang="en-US" altLang="en-US" sz="2800" b="1" noProof="0" dirty="0">
                <a:ln>
                  <a:noFill/>
                </a:ln>
                <a:effectLst/>
                <a:uLnTx/>
                <a:uFillTx/>
                <a:latin typeface="+mn-lt"/>
                <a:ea typeface="+mn-ea"/>
                <a:cs typeface="+mn-cs"/>
                <a:sym typeface="+mn-ea"/>
              </a:rPr>
            </a:br>
            <a:r>
              <a:rPr lang="en-US" altLang="en-US" sz="2700" b="1" noProof="0" dirty="0">
                <a:ln>
                  <a:noFill/>
                </a:ln>
                <a:effectLst/>
                <a:uLnTx/>
                <a:uFillTx/>
                <a:latin typeface="+mn-lt"/>
                <a:ea typeface="+mn-ea"/>
                <a:cs typeface="+mn-cs"/>
                <a:sym typeface="+mn-ea"/>
              </a:rPr>
              <a:t>чим «наздоганяти» новий рівень зарплати і не порушити законодавство?</a:t>
            </a:r>
            <a:endParaRPr kumimoji="0" lang="en-US" altLang="en-US" sz="27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Давно законодавець не змінював строки подання податкового розрахунку (об’єднаної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звітності</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і ось знову маємо готуватись до чергової новели.</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Законом 4536 внесено зміни до ст. 51 та 176 ПКУ і фактично усіх податкових агентів (тих, хто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зобов’язаний </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подавати цей звіт)</a:t>
            </a: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 з 1 січня 2026 року</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буде поділено на дві категорії:</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перші матимуть </a:t>
            </a: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квартальний період </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звітування (усі фізичні особи - підприємці будь-якої системи оподаткування, самозайняті особи, приватні нотаріуси);</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другі залишаться на поточних правилах і далі звітуватимуть </a:t>
            </a: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щомісячно</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як роблять це з початку 2025 року (усі юридичні особи на будь-якій системі оподаткування, у т.ч. бюджетники, комунальні, благодійні фонди та інші).</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2. Квартальна об’єднана звітність повертається з 2026 року:</a:t>
            </a:r>
            <a:br>
              <a:rPr kumimoji="0" lang="en-US" altLang="en-US" sz="2800" b="1" i="0" u="none" strike="noStrike" kern="1200" cap="none" spc="0" normalizeH="0" baseline="0" noProof="0" dirty="0">
                <a:ln>
                  <a:noFill/>
                </a:ln>
                <a:solidFill>
                  <a:schemeClr val="tx1"/>
                </a:solidFill>
                <a:effectLst/>
                <a:uLnTx/>
                <a:uFillTx/>
                <a:latin typeface="+mn-lt"/>
                <a:ea typeface="+mn-ea"/>
                <a:cs typeface="+mn-cs"/>
              </a:rPr>
            </a:br>
            <a:r>
              <a:rPr lang="en-US" altLang="en-US" sz="2800" b="1" noProof="0" dirty="0">
                <a:ln>
                  <a:noFill/>
                </a:ln>
                <a:effectLst/>
                <a:uLnTx/>
                <a:uFillTx/>
                <a:latin typeface="+mn-lt"/>
                <a:ea typeface="+mn-ea"/>
                <a:cs typeface="+mn-cs"/>
                <a:sym typeface="+mn-ea"/>
              </a:rPr>
              <a:t>кому пощастить бути «квартальниками» у наступному році?</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Пощастило тим, хто залишиться на щомісячному звітному періоді - для них і форма і правила подання об’єднаної звітності змінювати не планують.</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А от старим новим “квартальникам” доведеться згадати як то було до 2025 року і перший квартальний звіт подавати за 1 квартал 2026 року:</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термін подання - 40 к.д. після закінчення звітного кварталу;</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у складі звітного податкового розрахунку буде по три додатки Д1, 4ДФ та Д6 (у розрізі місяців кварталу) та один на весь квартал додаток Д5;</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знову, швидше за все, з’явиться “довідкова” форма, адже оперативність для нарахування лікарняних, пенсій, інших соціальних виплат для ПФУ так само залишиться актуальною проблемою.</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Але, звісно, поки ми не маємо ні нової форми, ні змін до Порядку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4. </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2. Квартальна об’єднана звітність повертається з 2026 року:</a:t>
            </a:r>
            <a:br>
              <a:rPr kumimoji="0" lang="en-US" altLang="en-US" sz="2800" b="1" i="0" u="none" strike="noStrike" kern="1200" cap="none" spc="0" normalizeH="0" baseline="0" noProof="0" dirty="0">
                <a:ln>
                  <a:noFill/>
                </a:ln>
                <a:solidFill>
                  <a:schemeClr val="tx1"/>
                </a:solidFill>
                <a:effectLst/>
                <a:uLnTx/>
                <a:uFillTx/>
                <a:latin typeface="+mn-lt"/>
                <a:ea typeface="+mn-ea"/>
                <a:cs typeface="+mn-cs"/>
              </a:rPr>
            </a:br>
            <a:r>
              <a:rPr lang="en-US" altLang="en-US" sz="2800" b="1" noProof="0" dirty="0">
                <a:ln>
                  <a:noFill/>
                </a:ln>
                <a:effectLst/>
                <a:uLnTx/>
                <a:uFillTx/>
                <a:latin typeface="+mn-lt"/>
                <a:ea typeface="+mn-ea"/>
                <a:cs typeface="+mn-cs"/>
                <a:sym typeface="+mn-ea"/>
              </a:rPr>
              <a:t>моделюємо майбутні правила подання об’єднаної звітності</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Основні наслідки </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для роботодавців</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які почнуть звітувати щоквартально:</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можливість скоригувати нараховані доходи в межах кварталу;</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зменшення періодичності подання звітності як можливість бухгалтеру скористатись відпусткою;</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зменшення витрат на оплату праці бухгалтера, якщо він не є працівником;</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невизначеність у питанні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підтвердження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критичності, дотримання умов бронювання працівників (оперативність інформації про зарплату 20 000 грн в реєстрі ПФУ);</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необхідність подавати “довідкові” звіти за зверненням працівників;</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заплутаність правил виправлення помилок минулих періодів.</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2. Квартальна об’єднана звітність повертається з 2026 року:</a:t>
            </a:r>
            <a:br>
              <a:rPr kumimoji="0" lang="en-US" altLang="en-US" sz="2800" b="1" i="0" u="none" strike="noStrike" kern="1200" cap="none" spc="0" normalizeH="0" baseline="0" noProof="0" dirty="0">
                <a:ln>
                  <a:noFill/>
                </a:ln>
                <a:solidFill>
                  <a:schemeClr val="tx1"/>
                </a:solidFill>
                <a:effectLst/>
                <a:uLnTx/>
                <a:uFillTx/>
                <a:latin typeface="+mn-lt"/>
                <a:ea typeface="+mn-ea"/>
                <a:cs typeface="+mn-cs"/>
              </a:rPr>
            </a:br>
            <a:r>
              <a:rPr lang="en-US" altLang="en-US" sz="2800" b="1" noProof="0" dirty="0">
                <a:ln>
                  <a:noFill/>
                </a:ln>
                <a:effectLst/>
                <a:uLnTx/>
                <a:uFillTx/>
                <a:latin typeface="+mn-lt"/>
                <a:ea typeface="+mn-ea"/>
                <a:cs typeface="+mn-cs"/>
                <a:sym typeface="+mn-ea"/>
              </a:rPr>
              <a:t>наслідки чергових змін для працівників та роботодавців</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Основні наслідки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для працівників</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за яких почнуть звітувати щоквартально:</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зменшення оперативності інформації про трудові відносини у так званій “електронній трудовій книжці”;</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зменшення оперативності інформації про нараховану зарплату та страховий стаж, який зараховує ПФУ далеко не відразу після прийняття звіту;</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у зв’язку із зазначеним вище необхідність звертатись до роботодавця з проханням про подання “довідкової” звітності з метою вчасного нарахування соціальних виплат (лікарняних, пенсії, допомоги по безробіттю тощо)</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або чекати поки буде подано “звітний” податковий розрахунок.</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2. Квартальна об’єднана звітність повертається з 2026 року:</a:t>
            </a:r>
            <a:br>
              <a:rPr kumimoji="0" lang="en-US" altLang="en-US" sz="2800" b="1" i="0" u="none" strike="noStrike" kern="1200" cap="none" spc="0" normalizeH="0" baseline="0" noProof="0" dirty="0">
                <a:ln>
                  <a:noFill/>
                </a:ln>
                <a:solidFill>
                  <a:schemeClr val="tx1"/>
                </a:solidFill>
                <a:effectLst/>
                <a:uLnTx/>
                <a:uFillTx/>
                <a:latin typeface="+mn-lt"/>
                <a:ea typeface="+mn-ea"/>
                <a:cs typeface="+mn-cs"/>
              </a:rPr>
            </a:br>
            <a:r>
              <a:rPr lang="en-US" altLang="en-US" sz="2800" b="1" noProof="0" dirty="0">
                <a:ln>
                  <a:noFill/>
                </a:ln>
                <a:effectLst/>
                <a:uLnTx/>
                <a:uFillTx/>
                <a:latin typeface="+mn-lt"/>
                <a:ea typeface="+mn-ea"/>
                <a:cs typeface="+mn-cs"/>
                <a:sym typeface="+mn-ea"/>
              </a:rPr>
              <a:t>наслідки чергових змін для працівників та роботодавців</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lang="en-US" altLang="en-US" sz="2600" noProof="0" dirty="0">
                <a:ln>
                  <a:noFill/>
                </a:ln>
                <a:effectLst/>
                <a:uLnTx/>
                <a:uFillTx/>
                <a:sym typeface="+mn-ea"/>
              </a:rPr>
              <a:t>12 вересня 2025 року</a:t>
            </a:r>
            <a:r>
              <a:rPr lang="uk-UA" altLang="en-US" sz="2600" noProof="0" dirty="0">
                <a:ln>
                  <a:noFill/>
                </a:ln>
                <a:effectLst/>
                <a:uLnTx/>
                <a:uFillTx/>
                <a:sym typeface="+mn-ea"/>
              </a:rPr>
              <a:t>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н</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абув чинності Закон України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Про професійну освіту</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від 21 серпня 2025 року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4574</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яким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внесені зміни до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КЗпП</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Зокрема, доповнено статтю 21 КЗпП новим поняттям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студентський трудовий договір</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Студентський трудовий договір дає змогу студентам та курсантам (слухачам) поєднувати навчання з роботою, отримувати офіційну оплату та користуватися трудовими гарантіями.</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Студентський трудовий договір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це особливий вид трудового договору, що укладається здобувачем освіти (студенти та курсанти (слухачі)) та підприємством, установою, організацією, який передбачає поєднання в межах освітньої програми здобуття освіти на робочому місці, зокрема за дуальною формою навчання, з виконанням трудових функцій.</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3. Зміни у проходженні практики на підприємствах:</a:t>
            </a:r>
            <a:br>
              <a:rPr lang="en-US" altLang="en-US" sz="2800" b="1" noProof="0" dirty="0">
                <a:ln>
                  <a:noFill/>
                </a:ln>
                <a:effectLst/>
                <a:uLnTx/>
                <a:uFillTx/>
                <a:latin typeface="+mn-lt"/>
                <a:ea typeface="+mn-ea"/>
                <a:cs typeface="+mn-cs"/>
                <a:sym typeface="+mn-ea"/>
              </a:rPr>
            </a:br>
            <a:r>
              <a:rPr lang="en-US" altLang="en-US" sz="2800" b="1" noProof="0" dirty="0">
                <a:ln>
                  <a:noFill/>
                </a:ln>
                <a:effectLst/>
                <a:uLnTx/>
                <a:uFillTx/>
                <a:latin typeface="+mn-lt"/>
                <a:ea typeface="+mn-ea"/>
                <a:cs typeface="+mn-cs"/>
                <a:sym typeface="+mn-ea"/>
              </a:rPr>
              <a:t>студентський трудовий договір</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Строк дії студентського трудового договору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не може перевищувати строк навчання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С</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тудент викону</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є</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роботу, що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відповідає його майбутній професії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та дотримується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графіка роботи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і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графіка навчання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Закон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4574 також встановлює низку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гарантій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для (студента та курсантів (слухачів)) під час проходження практики.</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Суб’єкти господарювання (роботодавці), що організовують практичну підготовку здобувачів професійної освіти, зобов’язані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забезпечити умови праці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відповідно до вимог законодавства про охорону праці, безпеки життєдіяльності та виробничої санітарії</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3. Зміни у проходженні практики на підприємствах:</a:t>
            </a:r>
            <a:br>
              <a:rPr lang="en-US" altLang="en-US" sz="2800" b="1" noProof="0" dirty="0">
                <a:ln>
                  <a:noFill/>
                </a:ln>
                <a:effectLst/>
                <a:uLnTx/>
                <a:uFillTx/>
                <a:latin typeface="+mn-lt"/>
                <a:ea typeface="+mn-ea"/>
                <a:cs typeface="+mn-cs"/>
                <a:sym typeface="+mn-ea"/>
              </a:rPr>
            </a:br>
            <a:r>
              <a:rPr lang="en-US" altLang="en-US" sz="2800" b="1" noProof="0" dirty="0">
                <a:ln>
                  <a:noFill/>
                </a:ln>
                <a:effectLst/>
                <a:uLnTx/>
                <a:uFillTx/>
                <a:latin typeface="+mn-lt"/>
                <a:ea typeface="+mn-ea"/>
                <a:cs typeface="+mn-cs"/>
                <a:sym typeface="+mn-ea"/>
              </a:rPr>
              <a:t>студентський трудовий договір</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050" name="Rectangle 2"/>
          <p:cNvSpPr>
            <a:spLocks noGrp="1" noChangeArrowheads="1"/>
          </p:cNvSpPr>
          <p:nvPr>
            <p:ph type="ctrTitle" hasCustomPrompt="1"/>
          </p:nvPr>
        </p:nvSpPr>
        <p:spPr>
          <a:xfrm>
            <a:off x="479425" y="260350"/>
            <a:ext cx="11161713" cy="64770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uk-UA" altLang="uk-UA" sz="2800" b="1" i="0" u="none" strike="noStrike" kern="1200" cap="none" spc="0" normalizeH="0" baseline="0" noProof="0" dirty="0">
                <a:ln>
                  <a:noFill/>
                </a:ln>
                <a:solidFill>
                  <a:schemeClr val="tx1"/>
                </a:solidFill>
                <a:effectLst/>
                <a:uLnTx/>
                <a:uFillTx/>
                <a:latin typeface="+mn-lt"/>
                <a:ea typeface="+mj-ea"/>
                <a:cs typeface="+mj-cs"/>
              </a:rPr>
              <a:t>ПРОГРАМА</a:t>
            </a:r>
            <a:endParaRPr kumimoji="0" lang="uk-UA" altLang="uk-UA" sz="2800" b="1" i="0" u="none" strike="noStrike" kern="1200" cap="none" spc="0" normalizeH="0" baseline="0" noProof="0" dirty="0">
              <a:ln>
                <a:noFill/>
              </a:ln>
              <a:solidFill>
                <a:schemeClr val="tx1"/>
              </a:solidFill>
              <a:effectLst/>
              <a:uLnTx/>
              <a:uFillTx/>
              <a:latin typeface="+mn-lt"/>
              <a:ea typeface="+mj-ea"/>
              <a:cs typeface="+mj-cs"/>
            </a:endParaRPr>
          </a:p>
        </p:txBody>
      </p:sp>
      <p:sp>
        <p:nvSpPr>
          <p:cNvPr id="3075" name="Rectangle 3"/>
          <p:cNvSpPr>
            <a:spLocks noGrp="1" noChangeArrowheads="1"/>
          </p:cNvSpPr>
          <p:nvPr>
            <p:ph type="subTitle" idx="1" hasCustomPrompt="1"/>
          </p:nvPr>
        </p:nvSpPr>
        <p:spPr>
          <a:xfrm>
            <a:off x="514350" y="746760"/>
            <a:ext cx="11162030" cy="5915025"/>
          </a:xfrm>
        </p:spPr>
        <p:txBody>
          <a:bodyPr vert="horz" wrap="square" lIns="91440" tIns="45720" rIns="91440" bIns="45720" numCol="1" anchor="t" anchorCtr="0" compatLnSpc="1"/>
          <a:lstStyle/>
          <a:p>
            <a:pPr marR="0" lvl="0" algn="l" defTabSz="914400" rtl="0" eaLnBrk="1" latinLnBrk="0" hangingPunct="1">
              <a:lnSpc>
                <a:spcPct val="100000"/>
              </a:lnSpc>
              <a:spcBef>
                <a:spcPts val="600"/>
              </a:spcBef>
              <a:spcAft>
                <a:spcPct val="0"/>
              </a:spcAft>
              <a:buClrTx/>
              <a:buSzTx/>
              <a:buFont typeface="+mj-lt"/>
              <a:defRPr/>
            </a:pPr>
            <a:r>
              <a:rPr kumimoji="0" lang="en-US" altLang="en-US" sz="2600" b="0" i="0" u="none" strike="noStrike" kern="1200" cap="none" spc="0" normalizeH="0" baseline="0" noProof="0" dirty="0">
                <a:ln>
                  <a:noFill/>
                </a:ln>
                <a:solidFill>
                  <a:schemeClr val="tx1"/>
                </a:solidFill>
                <a:effectLst/>
                <a:uLnTx/>
                <a:uFillTx/>
                <a:latin typeface="+mn-lt"/>
                <a:ea typeface="+mn-ea"/>
                <a:cs typeface="+mn-cs"/>
              </a:rPr>
              <a:t>1. Вимоги до середньої заплати для </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підакцизних</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 працівників:</a:t>
            </a:r>
            <a:endParaRPr kumimoji="0" lang="en-US" altLang="en-US" sz="26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latinLnBrk="0" hangingPunct="1">
              <a:lnSpc>
                <a:spcPct val="100000"/>
              </a:lnSpc>
              <a:spcBef>
                <a:spcPts val="600"/>
              </a:spcBef>
              <a:spcAft>
                <a:spcPct val="0"/>
              </a:spcAft>
              <a:buClrTx/>
              <a:buSzTx/>
              <a:buFont typeface="+mj-lt"/>
              <a:defRPr/>
            </a:pPr>
            <a:r>
              <a:rPr kumimoji="0" lang="en-US" altLang="en-US" sz="2600" b="0" i="0" u="none" strike="noStrike" kern="1200" cap="none" spc="0" normalizeH="0" baseline="0" noProof="0" dirty="0">
                <a:ln>
                  <a:noFill/>
                </a:ln>
                <a:solidFill>
                  <a:schemeClr val="tx1"/>
                </a:solidFill>
                <a:effectLst/>
                <a:uLnTx/>
                <a:uFillTx/>
                <a:latin typeface="+mn-lt"/>
                <a:ea typeface="+mn-ea"/>
                <a:cs typeface="+mn-cs"/>
              </a:rPr>
              <a:t>- чим передбачені зміни та відколи застосовувати?</a:t>
            </a:r>
            <a:endParaRPr kumimoji="0" lang="en-US" altLang="en-US" sz="26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latinLnBrk="0" hangingPunct="1">
              <a:lnSpc>
                <a:spcPct val="100000"/>
              </a:lnSpc>
              <a:spcBef>
                <a:spcPts val="600"/>
              </a:spcBef>
              <a:spcAft>
                <a:spcPct val="0"/>
              </a:spcAft>
              <a:buClrTx/>
              <a:buSzTx/>
              <a:buFont typeface="+mj-lt"/>
              <a:defRPr/>
            </a:pPr>
            <a:r>
              <a:rPr kumimoji="0" lang="en-US" altLang="en-US" sz="2600" b="0" i="0" u="none" strike="noStrike" kern="1200" cap="none" spc="0" normalizeH="0" baseline="0" noProof="0" dirty="0">
                <a:ln>
                  <a:noFill/>
                </a:ln>
                <a:solidFill>
                  <a:schemeClr val="tx1"/>
                </a:solidFill>
                <a:effectLst/>
                <a:uLnTx/>
                <a:uFillTx/>
                <a:latin typeface="+mn-lt"/>
                <a:ea typeface="+mn-ea"/>
                <a:cs typeface="+mn-cs"/>
              </a:rPr>
              <a:t>- правила розрахунку середньої зарплати та приклади різних ситуацій;</a:t>
            </a:r>
            <a:endParaRPr kumimoji="0" lang="en-US" altLang="en-US" sz="26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latinLnBrk="0" hangingPunct="1">
              <a:lnSpc>
                <a:spcPct val="100000"/>
              </a:lnSpc>
              <a:spcBef>
                <a:spcPts val="600"/>
              </a:spcBef>
              <a:spcAft>
                <a:spcPct val="0"/>
              </a:spcAft>
              <a:buClrTx/>
              <a:buSzTx/>
              <a:buFont typeface="+mj-lt"/>
              <a:defRPr/>
            </a:pPr>
            <a:r>
              <a:rPr kumimoji="0" lang="en-US" altLang="en-US" sz="2600" b="0" i="0" u="none" strike="noStrike" kern="1200" cap="none" spc="0" normalizeH="0" baseline="0" noProof="0" dirty="0">
                <a:ln>
                  <a:noFill/>
                </a:ln>
                <a:solidFill>
                  <a:schemeClr val="tx1"/>
                </a:solidFill>
                <a:effectLst/>
                <a:uLnTx/>
                <a:uFillTx/>
                <a:latin typeface="+mn-lt"/>
                <a:ea typeface="+mn-ea"/>
                <a:cs typeface="+mn-cs"/>
              </a:rPr>
              <a:t>- чим </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наздоганяти</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 новий рівень зарплати і не порушити законодавство?</a:t>
            </a:r>
            <a:endParaRPr kumimoji="0" lang="en-US" altLang="en-US" sz="26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latinLnBrk="0" hangingPunct="1">
              <a:lnSpc>
                <a:spcPct val="100000"/>
              </a:lnSpc>
              <a:spcBef>
                <a:spcPts val="600"/>
              </a:spcBef>
              <a:spcAft>
                <a:spcPct val="0"/>
              </a:spcAft>
              <a:buClrTx/>
              <a:buSzTx/>
              <a:buFont typeface="+mj-lt"/>
              <a:defRPr/>
            </a:pPr>
            <a:r>
              <a:rPr kumimoji="0" lang="en-US" altLang="en-US" sz="2600" b="0" i="0" u="none" strike="noStrike" kern="1200" cap="none" spc="0" normalizeH="0" baseline="0" noProof="0" dirty="0">
                <a:ln>
                  <a:noFill/>
                </a:ln>
                <a:solidFill>
                  <a:schemeClr val="tx1"/>
                </a:solidFill>
                <a:effectLst/>
                <a:uLnTx/>
                <a:uFillTx/>
                <a:latin typeface="+mn-lt"/>
                <a:ea typeface="+mn-ea"/>
                <a:cs typeface="+mn-cs"/>
              </a:rPr>
              <a:t>2. Квартальна об’єднана звітність повертається з 2026 року:</a:t>
            </a:r>
            <a:endParaRPr kumimoji="0" lang="en-US" altLang="en-US" sz="26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latinLnBrk="0" hangingPunct="1">
              <a:lnSpc>
                <a:spcPct val="100000"/>
              </a:lnSpc>
              <a:spcBef>
                <a:spcPts val="600"/>
              </a:spcBef>
              <a:spcAft>
                <a:spcPct val="0"/>
              </a:spcAft>
              <a:buClrTx/>
              <a:buSzTx/>
              <a:buFont typeface="+mj-lt"/>
              <a:defRPr/>
            </a:pPr>
            <a:r>
              <a:rPr kumimoji="0" lang="en-US" altLang="en-US" sz="2600" b="0" i="0" u="none" strike="noStrike" kern="1200" cap="none" spc="0" normalizeH="0" baseline="0" noProof="0" dirty="0">
                <a:ln>
                  <a:noFill/>
                </a:ln>
                <a:solidFill>
                  <a:schemeClr val="tx1"/>
                </a:solidFill>
                <a:effectLst/>
                <a:uLnTx/>
                <a:uFillTx/>
                <a:latin typeface="+mn-lt"/>
                <a:ea typeface="+mn-ea"/>
                <a:cs typeface="+mn-cs"/>
              </a:rPr>
              <a:t>- кому пощастить бути </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квартальниками</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a:t>
            </a:r>
            <a:r>
              <a:rPr kumimoji="0" lang="en-US" altLang="en-US" sz="2600" b="0" i="0" u="none" strike="noStrike" kern="1200" cap="none" spc="0" normalizeH="0" baseline="0" noProof="0" dirty="0">
                <a:ln>
                  <a:noFill/>
                </a:ln>
                <a:solidFill>
                  <a:schemeClr val="tx1"/>
                </a:solidFill>
                <a:effectLst/>
                <a:uLnTx/>
                <a:uFillTx/>
                <a:latin typeface="+mn-lt"/>
                <a:ea typeface="+mn-ea"/>
                <a:cs typeface="+mn-cs"/>
              </a:rPr>
              <a:t> у наступному році?</a:t>
            </a:r>
            <a:endParaRPr kumimoji="0" lang="en-US" altLang="en-US" sz="26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latinLnBrk="0" hangingPunct="1">
              <a:lnSpc>
                <a:spcPct val="100000"/>
              </a:lnSpc>
              <a:spcBef>
                <a:spcPts val="600"/>
              </a:spcBef>
              <a:spcAft>
                <a:spcPct val="0"/>
              </a:spcAft>
              <a:buClrTx/>
              <a:buSzTx/>
              <a:buFont typeface="+mj-lt"/>
              <a:defRPr/>
            </a:pPr>
            <a:r>
              <a:rPr kumimoji="0" lang="en-US" altLang="en-US" sz="2600" b="0" i="0" u="none" strike="noStrike" kern="1200" cap="none" spc="0" normalizeH="0" baseline="0" noProof="0" dirty="0">
                <a:ln>
                  <a:noFill/>
                </a:ln>
                <a:solidFill>
                  <a:schemeClr val="tx1"/>
                </a:solidFill>
                <a:effectLst/>
                <a:uLnTx/>
                <a:uFillTx/>
                <a:latin typeface="+mn-lt"/>
                <a:ea typeface="+mn-ea"/>
                <a:cs typeface="+mn-cs"/>
              </a:rPr>
              <a:t>- моделюємо майбутні правила подання об’єднаної звітності;</a:t>
            </a:r>
            <a:endParaRPr kumimoji="0" lang="en-US" altLang="en-US" sz="26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latinLnBrk="0" hangingPunct="1">
              <a:lnSpc>
                <a:spcPct val="100000"/>
              </a:lnSpc>
              <a:spcBef>
                <a:spcPts val="600"/>
              </a:spcBef>
              <a:spcAft>
                <a:spcPct val="0"/>
              </a:spcAft>
              <a:buClrTx/>
              <a:buSzTx/>
              <a:buFont typeface="+mj-lt"/>
              <a:defRPr/>
            </a:pPr>
            <a:r>
              <a:rPr kumimoji="0" lang="en-US" altLang="en-US" sz="2600" b="0" i="0" u="none" strike="noStrike" kern="1200" cap="none" spc="0" normalizeH="0" baseline="0" noProof="0" dirty="0">
                <a:ln>
                  <a:noFill/>
                </a:ln>
                <a:solidFill>
                  <a:schemeClr val="tx1"/>
                </a:solidFill>
                <a:effectLst/>
                <a:uLnTx/>
                <a:uFillTx/>
                <a:latin typeface="+mn-lt"/>
                <a:ea typeface="+mn-ea"/>
                <a:cs typeface="+mn-cs"/>
              </a:rPr>
              <a:t>- наслідки чергових змін для працівників та роботодавців;</a:t>
            </a:r>
            <a:endParaRPr kumimoji="0" lang="en-US" altLang="en-US" sz="26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latinLnBrk="0" hangingPunct="1">
              <a:lnSpc>
                <a:spcPct val="100000"/>
              </a:lnSpc>
              <a:spcBef>
                <a:spcPts val="600"/>
              </a:spcBef>
              <a:spcAft>
                <a:spcPct val="0"/>
              </a:spcAft>
              <a:buClrTx/>
              <a:buSzTx/>
              <a:buFont typeface="+mj-lt"/>
              <a:defRPr/>
            </a:pPr>
            <a:r>
              <a:rPr kumimoji="0" lang="en-US" altLang="en-US" sz="2600" b="0" i="0" u="none" strike="noStrike" kern="1200" cap="none" spc="0" normalizeH="0" baseline="0" noProof="0" dirty="0">
                <a:ln>
                  <a:noFill/>
                </a:ln>
                <a:solidFill>
                  <a:schemeClr val="tx1"/>
                </a:solidFill>
                <a:effectLst/>
                <a:uLnTx/>
                <a:uFillTx/>
                <a:latin typeface="+mn-lt"/>
                <a:ea typeface="+mn-ea"/>
                <a:cs typeface="+mn-cs"/>
              </a:rPr>
              <a:t>3. Зміни у проходженні практики на підприємствах: студентський трудовий договір.</a:t>
            </a:r>
            <a:endParaRPr kumimoji="0" lang="en-US" altLang="en-US" sz="26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latinLnBrk="0" hangingPunct="1">
              <a:lnSpc>
                <a:spcPct val="100000"/>
              </a:lnSpc>
              <a:spcBef>
                <a:spcPts val="600"/>
              </a:spcBef>
              <a:spcAft>
                <a:spcPct val="0"/>
              </a:spcAft>
              <a:buClrTx/>
              <a:buSzTx/>
              <a:buFont typeface="+mj-lt"/>
              <a:defRPr/>
            </a:pPr>
            <a:r>
              <a:rPr kumimoji="0" lang="en-US" altLang="en-US" sz="2600" b="0" i="0" u="none" strike="noStrike" kern="1200" cap="none" spc="0" normalizeH="0" baseline="0" noProof="0" dirty="0">
                <a:ln>
                  <a:noFill/>
                </a:ln>
                <a:solidFill>
                  <a:schemeClr val="tx1"/>
                </a:solidFill>
                <a:effectLst/>
                <a:uLnTx/>
                <a:uFillTx/>
                <a:latin typeface="+mn-lt"/>
                <a:ea typeface="+mn-ea"/>
                <a:cs typeface="+mn-cs"/>
              </a:rPr>
              <a:t>4. Відрядження по Україні і за кордон: оформлення, підтвердження, витрати, особливості для дистанційних працівників, заміна на роз’їзний характер роботи.</a:t>
            </a:r>
            <a:endParaRPr kumimoji="0" lang="en-US" altLang="en-US" sz="26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latinLnBrk="0" hangingPunct="1">
              <a:lnSpc>
                <a:spcPct val="100000"/>
              </a:lnSpc>
              <a:spcBef>
                <a:spcPts val="600"/>
              </a:spcBef>
              <a:spcAft>
                <a:spcPct val="0"/>
              </a:spcAft>
              <a:buClrTx/>
              <a:buSzTx/>
              <a:buFont typeface="+mj-lt"/>
              <a:defRPr/>
            </a:pPr>
            <a:endParaRPr kumimoji="0" lang="en-US" alt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5123"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31620"/>
            <a:ext cx="11162030" cy="4789805"/>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Під час практичної підготовки забороняється використовувати працю здобувачів професійної освіти для цілей, не передбачених освітньою програмою та договором з підприємством, установою, організацією, іншим суб’єктом господарювання</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тобто його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трудові функції повинні відповідати його освітній програмі.</a:t>
            </a:r>
            <a:endPar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Практична підготовка здобувачів професійної освіти у закладі професійної освіти, установах, організаціях, на підприємствах, в інших суб’єктах господарювання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може передбачати виплату винагороди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Винагорода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за виконану роботу в межах проходження практичної підготовки перераховується на рахунок здобувача професійної освіти на підставі студентського трудового договору (форма якого не передбачена новим Законом).</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3. Зміни у проходженні практики на підприємствах:</a:t>
            </a:r>
            <a:br>
              <a:rPr lang="en-US" altLang="en-US" sz="2800" b="1" noProof="0" dirty="0">
                <a:ln>
                  <a:noFill/>
                </a:ln>
                <a:effectLst/>
                <a:uLnTx/>
                <a:uFillTx/>
                <a:latin typeface="+mn-lt"/>
                <a:ea typeface="+mn-ea"/>
                <a:cs typeface="+mn-cs"/>
                <a:sym typeface="+mn-ea"/>
              </a:rPr>
            </a:br>
            <a:r>
              <a:rPr lang="en-US" altLang="en-US" sz="2800" b="1" noProof="0" dirty="0">
                <a:ln>
                  <a:noFill/>
                </a:ln>
                <a:effectLst/>
                <a:uLnTx/>
                <a:uFillTx/>
                <a:latin typeface="+mn-lt"/>
                <a:ea typeface="+mn-ea"/>
                <a:cs typeface="+mn-cs"/>
                <a:sym typeface="+mn-ea"/>
              </a:rPr>
              <a:t>студентський трудовий договір</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31620"/>
            <a:ext cx="11162030" cy="4789805"/>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У</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прикінцевих положеннях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Закону № 4574 визначено</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що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механізм розподілу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(50/50 між студентом та закладом освіти)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заробітної плати за виробниче навчання, виробничу практику та інші види практичного навчання здобувачів освіти закладів професійної (професійно-технічної) освіти, що діяв на день набрання чинності цим Законом</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продовжує діяти для здобувачів професійної освіти, які вступили до закладу професійної (професійно-технічної) освіти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до 1 січня 2026 року</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Практична підготовка здобувачів професійної освіти здійснюється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під керівництвом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педагогічних працівників, керівників практичної підготовки та наставників, які визначаються з числа працівників суб’єкта господарювання</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3. Зміни у проходженні практики на підприємствах:</a:t>
            </a:r>
            <a:br>
              <a:rPr lang="en-US" altLang="en-US" sz="2800" b="1" noProof="0" dirty="0">
                <a:ln>
                  <a:noFill/>
                </a:ln>
                <a:effectLst/>
                <a:uLnTx/>
                <a:uFillTx/>
                <a:latin typeface="+mn-lt"/>
                <a:ea typeface="+mn-ea"/>
                <a:cs typeface="+mn-cs"/>
                <a:sym typeface="+mn-ea"/>
              </a:rPr>
            </a:br>
            <a:r>
              <a:rPr lang="en-US" altLang="en-US" sz="2800" b="1" noProof="0" dirty="0">
                <a:ln>
                  <a:noFill/>
                </a:ln>
                <a:effectLst/>
                <a:uLnTx/>
                <a:uFillTx/>
                <a:latin typeface="+mn-lt"/>
                <a:ea typeface="+mn-ea"/>
                <a:cs typeface="+mn-cs"/>
                <a:sym typeface="+mn-ea"/>
              </a:rPr>
              <a:t>студентський трудовий договір</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31620"/>
            <a:ext cx="11162030" cy="4789805"/>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lang="en-US" altLang="en-US" sz="2600" noProof="0" dirty="0">
                <a:ln>
                  <a:noFill/>
                </a:ln>
                <a:effectLst/>
                <a:uLnTx/>
                <a:uFillTx/>
                <a:sym typeface="+mn-ea"/>
              </a:rPr>
              <a:t>Законом України №</a:t>
            </a:r>
            <a:r>
              <a:rPr lang="uk-UA" sz="2600" noProof="0" dirty="0">
                <a:ln>
                  <a:noFill/>
                </a:ln>
                <a:effectLst/>
                <a:uLnTx/>
                <a:uFillTx/>
                <a:sym typeface="+mn-ea"/>
              </a:rPr>
              <a:t> </a:t>
            </a:r>
            <a:r>
              <a:rPr lang="en-US" altLang="en-US" sz="2600" noProof="0" dirty="0">
                <a:ln>
                  <a:noFill/>
                </a:ln>
                <a:effectLst/>
                <a:uLnTx/>
                <a:uFillTx/>
                <a:sym typeface="+mn-ea"/>
              </a:rPr>
              <a:t>4574 також внесені зміни до:</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lang="uk-UA" altLang="en-US" sz="2600" noProof="0" dirty="0">
                <a:ln>
                  <a:noFill/>
                </a:ln>
                <a:effectLst/>
                <a:uLnTx/>
                <a:uFillTx/>
                <a:sym typeface="+mn-ea"/>
              </a:rPr>
              <a:t>- </a:t>
            </a:r>
            <a:r>
              <a:rPr lang="en-US" altLang="en-US" sz="2600" noProof="0" dirty="0">
                <a:ln>
                  <a:noFill/>
                </a:ln>
                <a:effectLst/>
                <a:uLnTx/>
                <a:uFillTx/>
                <a:sym typeface="+mn-ea"/>
              </a:rPr>
              <a:t>статті 63 КЗпП, а саме </a:t>
            </a:r>
            <a:r>
              <a:rPr lang="en-US" altLang="en-US" sz="2600" b="1" noProof="0" dirty="0">
                <a:ln>
                  <a:noFill/>
                </a:ln>
                <a:effectLst/>
                <a:uLnTx/>
                <a:uFillTx/>
                <a:sym typeface="+mn-ea"/>
              </a:rPr>
              <a:t>забороняється залучення до надурочних робіт </a:t>
            </a:r>
            <a:r>
              <a:rPr lang="en-US" altLang="en-US" sz="2600" noProof="0" dirty="0">
                <a:ln>
                  <a:noFill/>
                </a:ln>
                <a:effectLst/>
                <a:uLnTx/>
                <a:uFillTx/>
                <a:sym typeface="+mn-ea"/>
              </a:rPr>
              <a:t>працівників, які навчаються в закладах загальної середньої, професійної, фахової передвищої, вищої освіти, </a:t>
            </a:r>
            <a:r>
              <a:rPr lang="en-US" altLang="en-US" sz="2600" b="1" noProof="0" dirty="0">
                <a:ln>
                  <a:noFill/>
                </a:ln>
                <a:effectLst/>
                <a:uLnTx/>
                <a:uFillTx/>
                <a:sym typeface="+mn-ea"/>
              </a:rPr>
              <a:t>у дні занять</a:t>
            </a:r>
            <a:r>
              <a:rPr lang="en-US" altLang="en-US" sz="2600" noProof="0" dirty="0">
                <a:ln>
                  <a:noFill/>
                </a:ln>
                <a:effectLst/>
                <a:uLnTx/>
                <a:uFillTx/>
                <a:sym typeface="+mn-ea"/>
              </a:rPr>
              <a:t> (стаття 220 КЗпП)</a:t>
            </a:r>
            <a:r>
              <a:rPr lang="uk-UA" altLang="en-US" sz="2600" noProof="0" dirty="0">
                <a:ln>
                  <a:noFill/>
                </a:ln>
                <a:effectLst/>
                <a:uLnTx/>
                <a:uFillTx/>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пункту 5 частини першої статті 82 КЗпП, а саме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до стажу роботи, що дає право на щорічну основну відпустку</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(стаття 75 КЗпП), зараховуються час навчання з відривом від виробництва тривалістю менше 10 місяців у закладах професійної освіти</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статті 203 КЗпП, а саме при підвищенні кваліфікаційних розрядів або при просуванні по роботі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враховуються результати навчання працівників</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отримані під час проходження ними підвищення кваліфікації чи перепідготовки.</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3. Зміни у проходженні практики на підприємствах:</a:t>
            </a:r>
            <a:br>
              <a:rPr lang="en-US" altLang="en-US" sz="2800" b="1" noProof="0" dirty="0">
                <a:ln>
                  <a:noFill/>
                </a:ln>
                <a:effectLst/>
                <a:uLnTx/>
                <a:uFillTx/>
                <a:latin typeface="+mn-lt"/>
                <a:ea typeface="+mn-ea"/>
                <a:cs typeface="+mn-cs"/>
                <a:sym typeface="+mn-ea"/>
              </a:rPr>
            </a:br>
            <a:r>
              <a:rPr lang="en-US" altLang="en-US" sz="2800" b="1" noProof="0" dirty="0">
                <a:ln>
                  <a:noFill/>
                </a:ln>
                <a:effectLst/>
                <a:uLnTx/>
                <a:uFillTx/>
                <a:latin typeface="+mn-lt"/>
                <a:ea typeface="+mn-ea"/>
                <a:cs typeface="+mn-cs"/>
                <a:sym typeface="+mn-ea"/>
              </a:rPr>
              <a:t>студентський трудовий договір</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Відрядження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це поїздка працівника за розпорядженням керівника підприємства, установи, організації для виконання службового доручення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поза місцем постійної роботи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з дотриманням гарантій ст. 121 КЗпП: працівникам, які направляються у відрядження, виплачуються: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добові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за час перебування у відрядженні,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вартість проїзду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до місця призначення і назад та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витрати по найму жилого приміщення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 порядку і розмірах, встановлюваних законодавством.</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Таким чином, виплата добових та відшкодування документально підтверджених витрат відрядженому працівнику є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обов</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язком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роботодавця.</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Граничних норм добових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для приватного сектору не встановлено, тому кожен окремий роботодавець має можливість встановлювати власний розмір добових, зважаючи на наступне:</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згідно з</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пп. “а”</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пп. 170.9.1 ПКУ</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неоподатковуваний розмір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добових по Україні за добу - 0,1 від МЗП (у 2025 році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800 грн), тому у разі перевищення цього розміру сума перевищення буде базою оподаткування ПДФО та ВЗ;</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Постановою КМУ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98 встановлено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розмір добових для бюджетних установ</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- 300 грн за добу. Мінсоцполітики (лист від 21.12.2016 р.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1732/0/101-16/28) висловило думку, що це мінімальна державна гарантія і її не можуть порушувати також приватні роботодавці. Хоча з цим можна посперечатись, все ж обачно буде не встановлювати добові менше 300 грн.</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Таким чином, встановлюючи розмір добових по Україні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від 300 до 800 грн</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підприємство точно не порушить законодавство і не буде оподатковувати їх.</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за кожен день </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закордонного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відрядження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добов</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і</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не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мають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перевищув</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ати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еквівалент 80 євро</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lang="en-US" altLang="en-US" sz="2600" noProof="0" dirty="0">
                <a:ln>
                  <a:noFill/>
                </a:ln>
                <a:effectLst/>
                <a:uLnTx/>
                <a:uFillTx/>
                <a:sym typeface="+mn-ea"/>
              </a:rPr>
              <a:t>за курсом НБУ на відповідну дату (кожен окремий день)</a:t>
            </a:r>
            <a:r>
              <a:rPr lang="uk-UA" altLang="en-US" sz="2600" noProof="0" dirty="0">
                <a:ln>
                  <a:noFill/>
                </a:ln>
                <a:effectLst/>
                <a:uLnTx/>
                <a:uFillTx/>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З</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гідно з пп. "а" пп. 170.9.1 ПКУ фактична кількість днів перебування у відрядженні визначається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згідно з наказом про відрядження за наявності одного чи декількох документальних доказів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перебування особи у відрядженні (відміток прикордонних служб про перетин кордону, проїзних документів, рахунків на проживання та/або будь-яких інших документів, що підтверджують фактичне перебування особи у відрядженні).</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Сума добових визначається в разі відрядження:</a:t>
            </a:r>
            <a:endPar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1)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у межах України та країн, в’їзд громадян України на територію яких не потребує наявності візи (дозволу на в’їзд),</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 згідно з наказом про відрядження та відповідними первинними документами;</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2)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до країн, в’їзд громадян України на територію яких здійснюється за наявності візи (дозволу на в’їзд)</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 згідно з наказом про відрядження за наявності документальних доказів перебування особи у відрядженні</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Такими доказами можуть бути:</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відміт</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ки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прикордонних служб про перетин кордону, проїзн</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і</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документ</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рахунк</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на проживання та/або будь-як</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і</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інш</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і</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документ</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що підтверджують фактичне перебування особи у відрядженні.</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Таким чином, окрім наказу про відрядження необхідно мати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принаймні один документ</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який би підтверджував перебування у відрядженні.</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Якщо крім наказу про відрядження взагалі немає жодних інших документів,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на підтвердження перетину кордону</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можна отримати довідку з ДПСУ, але це може зробити тільки сам працівник: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hlinkClick r:id="rId1" action="ppaction://hlinkfile"/>
              </a:rPr>
              <a:t>https://dpsu.gov.ua/uk/yak-otrimati-dovidku-pro-peretinannya-derzhavnogo-kordonu</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Якщо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немає документальних доказів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перебування у відрядженні, виплачені добові є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додатковим благом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працівника з оподаткуванням ПДФО 18% (з коефіцієнтом 1,219512) та ВЗ 5% (без коефіцієнта).</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lang="en-US" altLang="en-US" sz="2600" noProof="0" dirty="0">
                <a:ln>
                  <a:noFill/>
                </a:ln>
                <a:effectLst/>
                <a:uLnTx/>
                <a:uFillTx/>
                <a:sym typeface="+mn-ea"/>
              </a:rPr>
              <a:t>Згідно з пп. 170.9.3 ПКУ </a:t>
            </a:r>
            <a:r>
              <a:rPr lang="en-US" altLang="en-US" sz="2600" b="1" noProof="0" dirty="0">
                <a:ln>
                  <a:noFill/>
                </a:ln>
                <a:effectLst/>
                <a:uLnTx/>
                <a:uFillTx/>
                <a:sym typeface="+mn-ea"/>
              </a:rPr>
              <a:t>документальне підтвердження </a:t>
            </a:r>
            <a:r>
              <a:rPr lang="uk-UA" altLang="en-US" sz="2600" b="1" noProof="0" dirty="0">
                <a:ln>
                  <a:noFill/>
                </a:ln>
                <a:effectLst/>
                <a:uLnTx/>
                <a:uFillTx/>
                <a:sym typeface="+mn-ea"/>
              </a:rPr>
              <a:t>(звітування) </a:t>
            </a:r>
            <a:r>
              <a:rPr lang="en-US" altLang="en-US" sz="2600" noProof="0" dirty="0">
                <a:ln>
                  <a:noFill/>
                </a:ln>
                <a:effectLst/>
                <a:uLnTx/>
                <a:uFillTx/>
                <a:sym typeface="+mn-ea"/>
              </a:rPr>
              <a:t>суми фактичних витрат на відрядження шляхом надання підтвердних документів здійснюється платником податку </a:t>
            </a:r>
            <a:r>
              <a:rPr lang="en-US" altLang="en-US" sz="2600" b="1" noProof="0" dirty="0">
                <a:ln>
                  <a:noFill/>
                </a:ln>
                <a:effectLst/>
                <a:uLnTx/>
                <a:uFillTx/>
                <a:sym typeface="+mn-ea"/>
              </a:rPr>
              <a:t>до закінчення місяця, наступного за місяцем, у якому платник податку</a:t>
            </a:r>
            <a:r>
              <a:rPr lang="uk-UA" altLang="en-US" sz="2600" b="1" noProof="0" dirty="0">
                <a:ln>
                  <a:noFill/>
                </a:ln>
                <a:effectLst/>
                <a:uLnTx/>
                <a:uFillTx/>
                <a:sym typeface="+mn-ea"/>
              </a:rPr>
              <a:t> </a:t>
            </a:r>
            <a:r>
              <a:rPr lang="en-US" altLang="en-US" sz="2600" b="1" noProof="0" dirty="0">
                <a:ln>
                  <a:noFill/>
                </a:ln>
                <a:effectLst/>
                <a:uLnTx/>
                <a:uFillTx/>
                <a:sym typeface="+mn-ea"/>
              </a:rPr>
              <a:t>завершує таке відрядження</a:t>
            </a:r>
            <a:r>
              <a:rPr lang="uk-UA" altLang="en-US" sz="2600" b="1" noProof="0" dirty="0">
                <a:ln>
                  <a:noFill/>
                </a:ln>
                <a:effectLst/>
                <a:uLnTx/>
                <a:uFillTx/>
                <a:sym typeface="+mn-ea"/>
              </a:rPr>
              <a:t>.</a:t>
            </a:r>
            <a:endParaRPr lang="en-US" altLang="en-US" sz="26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600" noProof="0" dirty="0">
                <a:ln>
                  <a:noFill/>
                </a:ln>
                <a:effectLst/>
                <a:uLnTx/>
                <a:uFillTx/>
                <a:sym typeface="+mn-ea"/>
              </a:rPr>
              <a:t>Згідно з пп. 170.9.4 ПКУ </a:t>
            </a:r>
            <a:r>
              <a:rPr lang="en-US" altLang="en-US" sz="2600" b="1" noProof="0" dirty="0">
                <a:ln>
                  <a:noFill/>
                </a:ln>
                <a:effectLst/>
                <a:uLnTx/>
                <a:uFillTx/>
                <a:sym typeface="+mn-ea"/>
              </a:rPr>
              <a:t>"авансовий звіт"</a:t>
            </a:r>
            <a:r>
              <a:rPr lang="en-US" altLang="en-US" sz="2600" noProof="0" dirty="0">
                <a:ln>
                  <a:noFill/>
                </a:ln>
                <a:effectLst/>
                <a:uLnTx/>
                <a:uFillTx/>
                <a:sym typeface="+mn-ea"/>
              </a:rPr>
              <a:t> в обов’язковому порядку </a:t>
            </a:r>
            <a:r>
              <a:rPr lang="en-US" altLang="en-US" sz="2600" b="1" noProof="0" dirty="0">
                <a:ln>
                  <a:noFill/>
                </a:ln>
                <a:effectLst/>
                <a:uLnTx/>
                <a:uFillTx/>
                <a:sym typeface="+mn-ea"/>
              </a:rPr>
              <a:t>складається тільки у двох випадках:</a:t>
            </a:r>
            <a:endParaRPr lang="en-US" altLang="en-US" sz="2600" b="1"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600" noProof="0" dirty="0">
                <a:ln>
                  <a:noFill/>
                </a:ln>
                <a:effectLst/>
                <a:uLnTx/>
                <a:uFillTx/>
                <a:sym typeface="+mn-ea"/>
              </a:rPr>
              <a:t>а) наявності оподатковуваного доходу, визначеного відповідно до підпункту 170.9.1 ПКУ, з метою розрахунку суми податку;</a:t>
            </a:r>
            <a:endParaRPr lang="en-US" altLang="en-US" sz="26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600" noProof="0" dirty="0">
                <a:ln>
                  <a:noFill/>
                </a:ln>
                <a:effectLst/>
                <a:uLnTx/>
                <a:uFillTx/>
                <a:sym typeface="+mn-ea"/>
              </a:rPr>
              <a:t>б) використання платником податку готівки понад суму добових витрат (включаючи отриману із застосуванням платіжних інструментів).</a:t>
            </a:r>
            <a:endParaRPr lang="en-US" altLang="en-US" sz="26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600" noProof="0" dirty="0">
                <a:ln>
                  <a:noFill/>
                </a:ln>
                <a:effectLst/>
                <a:uLnTx/>
                <a:uFillTx/>
                <a:sym typeface="+mn-ea"/>
              </a:rPr>
              <a:t>У інших випадках авансовий звіт не складається або складається за добровільним рішенням підприємства.</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68611" name="Rectangle 3"/>
          <p:cNvSpPr>
            <a:spLocks noGrp="1" noChangeArrowheads="1"/>
          </p:cNvSpPr>
          <p:nvPr>
            <p:ph type="subTitle" idx="1" hasCustomPrompt="1"/>
          </p:nvPr>
        </p:nvSpPr>
        <p:spPr>
          <a:xfrm>
            <a:off x="514985" y="1319530"/>
            <a:ext cx="11309985" cy="504190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noProof="0" dirty="0">
                <a:ln>
                  <a:noFill/>
                </a:ln>
                <a:effectLst/>
                <a:uLnTx/>
                <a:uFillTx/>
                <a:sym typeface="+mn-ea"/>
              </a:rPr>
              <a:t>Згідно з роз’ясненням Мінсоцполітики (Лист від 07.11.2013 </a:t>
            </a:r>
            <a:r>
              <a:rPr lang="en-US" altLang="en-US" sz="2700" noProof="0" dirty="0">
                <a:ln>
                  <a:noFill/>
                </a:ln>
                <a:effectLst/>
                <a:uLnTx/>
                <a:uFillTx/>
                <a:sym typeface="+mn-ea"/>
              </a:rPr>
              <a:t>№</a:t>
            </a:r>
            <a:r>
              <a:rPr lang="en-US" altLang="en-US" sz="2700" noProof="0" dirty="0">
                <a:ln>
                  <a:noFill/>
                </a:ln>
                <a:effectLst/>
                <a:uLnTx/>
                <a:uFillTx/>
                <a:sym typeface="+mn-ea"/>
              </a:rPr>
              <a:t> 998/13/155-13) </a:t>
            </a:r>
            <a:r>
              <a:rPr lang="en-US" altLang="en-US" sz="2700" b="1" noProof="0" dirty="0">
                <a:ln>
                  <a:noFill/>
                </a:ln>
                <a:effectLst/>
                <a:uLnTx/>
                <a:uFillTx/>
                <a:sym typeface="+mn-ea"/>
              </a:rPr>
              <a:t>незабезпечення авансом на відрядження </a:t>
            </a:r>
            <a:r>
              <a:rPr lang="en-US" altLang="en-US" sz="2700" noProof="0" dirty="0">
                <a:ln>
                  <a:noFill/>
                </a:ln>
                <a:effectLst/>
                <a:uLnTx/>
                <a:uFillTx/>
                <a:sym typeface="+mn-ea"/>
              </a:rPr>
              <a:t>є порушенням трудового законодавства.</a:t>
            </a:r>
            <a:r>
              <a:rPr lang="uk-UA" altLang="en-US" sz="2700" noProof="0" dirty="0">
                <a:ln>
                  <a:noFill/>
                </a:ln>
                <a:effectLst/>
                <a:uLnTx/>
                <a:uFillTx/>
                <a:sym typeface="+mn-ea"/>
              </a:rPr>
              <a:t> </a:t>
            </a:r>
            <a:r>
              <a:rPr lang="en-US" altLang="en-US" sz="2700" noProof="0" dirty="0">
                <a:ln>
                  <a:noFill/>
                </a:ln>
                <a:effectLst/>
                <a:uLnTx/>
                <a:uFillTx/>
                <a:sym typeface="+mn-ea"/>
              </a:rPr>
              <a:t>До відповідальності може притягнути Держпраці:</a:t>
            </a:r>
            <a:endParaRPr lang="en-US" altLang="en-US" sz="27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b="1" noProof="0" dirty="0">
                <a:ln>
                  <a:noFill/>
                </a:ln>
                <a:effectLst/>
                <a:uLnTx/>
                <a:uFillTx/>
                <a:sym typeface="+mn-ea"/>
              </a:rPr>
              <a:t>Адміністративна </a:t>
            </a:r>
            <a:r>
              <a:rPr lang="en-US" altLang="en-US" sz="2700" noProof="0" dirty="0">
                <a:ln>
                  <a:noFill/>
                </a:ln>
                <a:effectLst/>
                <a:uLnTx/>
                <a:uFillTx/>
                <a:sym typeface="+mn-ea"/>
              </a:rPr>
              <a:t>відповідальність: відповідно до ч. 1 ст. 41 КУпАП - накладення штрафу на посадових осіб підприємств, установ і організацій незалежно від форми власності та громадян — суб'єктів підприємницької діяльності від 30 до 100 н. м. д. г. (510-1700 грн.).</a:t>
            </a:r>
            <a:endParaRPr lang="en-US" altLang="en-US" sz="27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b="1" noProof="0" dirty="0">
                <a:ln>
                  <a:noFill/>
                </a:ln>
                <a:effectLst/>
                <a:uLnTx/>
                <a:uFillTx/>
                <a:sym typeface="+mn-ea"/>
              </a:rPr>
              <a:t>Матеріальна </a:t>
            </a:r>
            <a:r>
              <a:rPr lang="en-US" altLang="en-US" sz="2700" noProof="0" dirty="0">
                <a:ln>
                  <a:noFill/>
                </a:ln>
                <a:effectLst/>
                <a:uLnTx/>
                <a:uFillTx/>
                <a:sym typeface="+mn-ea"/>
              </a:rPr>
              <a:t>відповідальність: відповідно до ст. 265 КЗпП - порушення інших вимог трудового законодавства - 1 МЗП (наразі - 8000 грн.) на підприємство (ФОП).</a:t>
            </a:r>
            <a:endParaRPr lang="en-US" altLang="en-US" sz="27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endParaRPr lang="en-US" altLang="en-US" sz="2700" noProof="0" dirty="0">
              <a:ln>
                <a:noFill/>
              </a:ln>
              <a:effectLst/>
              <a:uLnTx/>
              <a:uFillTx/>
              <a:sym typeface="+mn-ea"/>
            </a:endParaRPr>
          </a:p>
        </p:txBody>
      </p:sp>
      <p:sp>
        <p:nvSpPr>
          <p:cNvPr id="21506"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353060" y="405130"/>
            <a:ext cx="11485880" cy="654685"/>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90000"/>
              </a:lnSpc>
              <a:spcBef>
                <a:spcPct val="0"/>
              </a:spcBef>
              <a:spcAft>
                <a:spcPts val="0"/>
              </a:spcAft>
              <a:buClrTx/>
              <a:buSzTx/>
              <a:buFontTx/>
              <a:buNone/>
              <a:defRPr/>
            </a:pPr>
            <a:r>
              <a:rPr lang="en-US" altLang="en-US" sz="3000" b="1" noProof="0" dirty="0">
                <a:ln>
                  <a:noFill/>
                </a:ln>
                <a:effectLst/>
                <a:uLnTx/>
                <a:uFillTx/>
                <a:latin typeface="+mn-lt"/>
                <a:ea typeface="+mn-ea"/>
                <a:cs typeface="+mn-cs"/>
                <a:sym typeface="+mn-ea"/>
              </a:rPr>
              <a:t>4. Відрядження по Україні і за кордон</a:t>
            </a:r>
            <a:endParaRPr kumimoji="0" lang="en-US" altLang="en-US" sz="30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68611" name="Rectangle 3"/>
          <p:cNvSpPr>
            <a:spLocks noGrp="1" noChangeArrowheads="1"/>
          </p:cNvSpPr>
          <p:nvPr>
            <p:ph type="subTitle" idx="1" hasCustomPrompt="1"/>
          </p:nvPr>
        </p:nvSpPr>
        <p:spPr>
          <a:xfrm>
            <a:off x="514985" y="1319530"/>
            <a:ext cx="11309985" cy="504190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noProof="0" dirty="0">
                <a:ln>
                  <a:noFill/>
                </a:ln>
                <a:effectLst/>
                <a:uLnTx/>
                <a:uFillTx/>
                <a:sym typeface="+mn-ea"/>
              </a:rPr>
              <a:t>Проте, норми ст. 121 КЗпП не зобов’язують небюджетних роботодавців виплачувати аванс на відрядження, а дають можливість безперешкодно відшкодувати усі витрати після повернення працівника.</a:t>
            </a:r>
            <a:endParaRPr lang="en-US" altLang="en-US" sz="27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noProof="0" dirty="0">
                <a:ln>
                  <a:noFill/>
                </a:ln>
                <a:effectLst/>
                <a:uLnTx/>
                <a:uFillTx/>
                <a:sym typeface="+mn-ea"/>
              </a:rPr>
              <a:t>Держпраці також нерідко підтримувала цю позицію, зокрема, тут: </a:t>
            </a:r>
            <a:r>
              <a:rPr lang="en-US" altLang="en-US" sz="2700" noProof="0" dirty="0">
                <a:ln>
                  <a:noFill/>
                </a:ln>
                <a:effectLst/>
                <a:uLnTx/>
                <a:uFillTx/>
                <a:sym typeface="+mn-ea"/>
                <a:hlinkClick r:id="rId1" action="ppaction://hlinkfile"/>
              </a:rPr>
              <a:t>https://lviv.dsp.gov.ua/chy-zoboviazane-pidpryiemstvo-vyplachu/9405/</a:t>
            </a:r>
            <a:endParaRPr lang="en-US" altLang="en-US" sz="27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noProof="0" dirty="0">
                <a:ln>
                  <a:noFill/>
                </a:ln>
                <a:effectLst/>
                <a:uLnTx/>
                <a:uFillTx/>
                <a:sym typeface="+mn-ea"/>
              </a:rPr>
              <a:t>Таким чином, </a:t>
            </a:r>
            <a:r>
              <a:rPr lang="en-US" altLang="en-US" sz="2700" b="1" noProof="0" dirty="0">
                <a:ln>
                  <a:noFill/>
                </a:ln>
                <a:effectLst/>
                <a:uLnTx/>
                <a:uFillTx/>
                <a:sym typeface="+mn-ea"/>
              </a:rPr>
              <a:t>положенням про відрядження </a:t>
            </a:r>
            <a:r>
              <a:rPr lang="en-US" altLang="en-US" sz="2700" noProof="0" dirty="0">
                <a:ln>
                  <a:noFill/>
                </a:ln>
                <a:effectLst/>
                <a:uLnTx/>
                <a:uFillTx/>
                <a:sym typeface="+mn-ea"/>
              </a:rPr>
              <a:t>мають бути визначені питання забезпечення авансом працівника до відрядження чи відшкодування витрат у відрядженні після повернення і у які строки. І уже цих норм </a:t>
            </a:r>
            <a:r>
              <a:rPr lang="uk-UA" altLang="en-US" sz="2700" noProof="0" dirty="0">
                <a:ln>
                  <a:noFill/>
                </a:ln>
                <a:effectLst/>
                <a:uLnTx/>
                <a:uFillTx/>
                <a:sym typeface="+mn-ea"/>
              </a:rPr>
              <a:t>необхідно </a:t>
            </a:r>
            <a:r>
              <a:rPr lang="en-US" altLang="en-US" sz="2700" noProof="0" dirty="0">
                <a:ln>
                  <a:noFill/>
                </a:ln>
                <a:effectLst/>
                <a:uLnTx/>
                <a:uFillTx/>
                <a:sym typeface="+mn-ea"/>
              </a:rPr>
              <a:t>дотримуватись.</a:t>
            </a:r>
            <a:endParaRPr lang="en-US" altLang="en-US" sz="2700" noProof="0" dirty="0">
              <a:ln>
                <a:noFill/>
              </a:ln>
              <a:effectLst/>
              <a:uLnTx/>
              <a:uFillTx/>
              <a:sym typeface="+mn-ea"/>
            </a:endParaRPr>
          </a:p>
        </p:txBody>
      </p:sp>
      <p:sp>
        <p:nvSpPr>
          <p:cNvPr id="21506"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353060" y="405130"/>
            <a:ext cx="11485880" cy="91440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90000"/>
              </a:lnSpc>
              <a:spcBef>
                <a:spcPct val="0"/>
              </a:spcBef>
              <a:spcAft>
                <a:spcPts val="0"/>
              </a:spcAft>
              <a:buClrTx/>
              <a:buSzTx/>
              <a:buFontTx/>
              <a:buNone/>
              <a:defRPr/>
            </a:pPr>
            <a:r>
              <a:rPr lang="en-US" altLang="en-US" sz="3000" b="1" noProof="0" dirty="0">
                <a:ln>
                  <a:noFill/>
                </a:ln>
                <a:effectLst/>
                <a:uLnTx/>
                <a:uFillTx/>
                <a:latin typeface="+mn-lt"/>
                <a:ea typeface="+mn-ea"/>
                <a:cs typeface="+mn-cs"/>
                <a:sym typeface="+mn-ea"/>
              </a:rPr>
              <a:t>4. Відрядження по Україні і за кордон</a:t>
            </a:r>
            <a:endParaRPr kumimoji="0" lang="en-US" altLang="en-US" sz="30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Законом України від 16.07.2025 №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4536-IX</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(далі - Закон 4536) внесено зміни до низки нормативних актів, зокрема до ПКУ та Закону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Про державне регулювання виробництва і обігу спирту етилового, спиртових дистилятів, біоетанолу, алкогольних напоїв, тютюнових виробів, тютюнової сировини, рідин, що використовуються в електронних сигаретах, та пального</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Набирає чинності Закон 4536 кількома етапами:</a:t>
            </a:r>
            <a:endPar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щодо більшості норм, закрема щодо рівня зарплати “підакзицизних</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працівників, та ЄСВ-уточнення для ФОПів - </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з 1 жовтня 2025 року</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щодо змін у звітних періодах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об’єднаної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звітності - </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з 1 січня 2026 року</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1. Вимоги до середньої заплати для </a:t>
            </a:r>
            <a:r>
              <a:rPr lang="en-US" altLang="en-US" sz="2800" b="1" noProof="0" dirty="0">
                <a:ln>
                  <a:noFill/>
                </a:ln>
                <a:effectLst/>
                <a:uLnTx/>
                <a:uFillTx/>
                <a:latin typeface="+mn-lt"/>
                <a:ea typeface="+mn-ea"/>
                <a:cs typeface="+mn-cs"/>
                <a:sym typeface="+mn-ea"/>
              </a:rPr>
              <a:t>«</a:t>
            </a:r>
            <a:r>
              <a:rPr lang="en-US" altLang="en-US" sz="2800" b="1" noProof="0" dirty="0">
                <a:ln>
                  <a:noFill/>
                </a:ln>
                <a:effectLst/>
                <a:uLnTx/>
                <a:uFillTx/>
                <a:latin typeface="+mn-lt"/>
                <a:ea typeface="+mn-ea"/>
                <a:cs typeface="+mn-cs"/>
                <a:sym typeface="+mn-ea"/>
              </a:rPr>
              <a:t>підакцизних</a:t>
            </a:r>
            <a:r>
              <a:rPr lang="en-US" altLang="en-US" sz="2800" b="1" noProof="0" dirty="0">
                <a:ln>
                  <a:noFill/>
                </a:ln>
                <a:effectLst/>
                <a:uLnTx/>
                <a:uFillTx/>
                <a:latin typeface="+mn-lt"/>
                <a:ea typeface="+mn-ea"/>
                <a:cs typeface="+mn-cs"/>
                <a:sym typeface="+mn-ea"/>
              </a:rPr>
              <a:t>»</a:t>
            </a:r>
            <a:r>
              <a:rPr lang="en-US" altLang="en-US" sz="2800" b="1" noProof="0" dirty="0">
                <a:ln>
                  <a:noFill/>
                </a:ln>
                <a:effectLst/>
                <a:uLnTx/>
                <a:uFillTx/>
                <a:latin typeface="+mn-lt"/>
                <a:ea typeface="+mn-ea"/>
                <a:cs typeface="+mn-cs"/>
                <a:sym typeface="+mn-ea"/>
              </a:rPr>
              <a:t> працівників:</a:t>
            </a:r>
            <a:br>
              <a:rPr lang="en-US" altLang="en-US" sz="2800" b="1" noProof="0" dirty="0">
                <a:ln>
                  <a:noFill/>
                </a:ln>
                <a:effectLst/>
                <a:uLnTx/>
                <a:uFillTx/>
                <a:latin typeface="+mn-lt"/>
                <a:ea typeface="+mn-ea"/>
                <a:cs typeface="+mn-cs"/>
                <a:sym typeface="+mn-ea"/>
              </a:rPr>
            </a:br>
            <a:r>
              <a:rPr kumimoji="0" lang="uk-UA" altLang="en-US" sz="2800" b="1" i="0" u="none" strike="noStrike" kern="1200" cap="none" spc="0" normalizeH="0" baseline="0" noProof="0" dirty="0">
                <a:ln>
                  <a:noFill/>
                </a:ln>
                <a:solidFill>
                  <a:schemeClr val="tx1"/>
                </a:solidFill>
                <a:effectLst/>
                <a:uLnTx/>
                <a:uFillTx/>
                <a:latin typeface="+mn-lt"/>
                <a:ea typeface="+mn-ea"/>
                <a:cs typeface="+mn-cs"/>
                <a:sym typeface="+mn-ea"/>
              </a:rPr>
              <a:t>чим </a:t>
            </a:r>
            <a:r>
              <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rPr>
              <a:t>передбачені зміни та відколи застосовувати?</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Також працівнику</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 компенсуються витрати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(його особисті) у відрядженні за наявності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підтвердних документів</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транспортні квитки або транспортні рахунки та багажні квитанції (у тому числі електронні квитки);</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документи, отримані від осіб, які надають послуги з розміщення та проживання фізичної особи, страхові поліси;</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документи (виписки та/або відомості з рахунку), що містять визначену законом інформацію про виконані платіжні операції за рахунком, до якого емітовані платіжні інструменти;</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документи, що підтверджують виконання операції з використанням платіжних інструментів;</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інші документи, що засвідчують вартість витрат.</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Посвідчення про відрядження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було скасовано наказом Мінфіну від 21.06.2011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738. Відтоді, посвідчення про відрядження оформляти не потрібно. І воно не вважається підтвердженням перебування працівника у відрядженні навіть у разі добровільного його оформлення на підприємстві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а</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налогічну позицію займає і ДПСУ, до прикладу, у ІПК від 08.04.2024 р.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1878/ІПК/08-01-24-05-10)</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У разі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затримки у відрядженні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працівник після повернення подає службову записку про продовження відрядження з викладенням обставин, які цьому послугували, а керівник видає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наказ про продовження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терміну відрядження на відповідну кількість днів, добові за які відшкодовуються згідно з цим наказом.</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Т</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ермін відрядження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для приватних підприємств законодавчо не обмежений</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Суму витрат у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закордонному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відрядженні у гривневому еквіваленті необхідно порахувати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за курсом НБУ на день звітування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працівником за відрядження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hlinkClick r:id="rId1" action="ppaction://hlinkfile"/>
              </a:rPr>
              <a:t>https://zp.tax.gov.ua/media-ark/news-ark/705512.html</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І тільки якщо аванс видавався у валюті і його вистачило на покриття усіх витрат, тоді курс беремо </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на дату виплати валютного авансу</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Якщо це передбачено положенням про відрядження, п</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рацівнику відшкодовуються (за наявності документального підтвердження оплати) понесені у зв’язку зі службовим відрядженням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комісійні витрати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у разі обміну валюти, суми комісійної винагороди за надані банком послуги, пов’язані з використанням платіжних карток та готівки (з урахуванням особливостей системи фінансових розрахунків у державі відрядження)</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Згідно з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hlinkClick r:id="rId1" tooltip="" action="ppaction://hlinkfile"/>
              </a:rPr>
              <a:t>роз’ясненнями ДПС</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добові витрати з дня останньої пересадки на інший транспортний засіб (вибуття з готелю, мотелю, іншого житлового приміщення) на території України під час прямування у відрядження за кордон і до дня першої пересадки на інший транспортний засіб (зупинки в готелі, мотелі, іншому житловому приміщенні) на території України (включно) під час повернення в Україну відшкодовуються</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 за нормами, встановленими для відряджень за кордон</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Зазначені норми “списані” з Інструкції № 59</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тому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правила визначення добових у разі перетину кордону </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треба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визначити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у положенні про відрядження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Ц</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ілком закон</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о</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встановити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що добові за весь період відрядження виплачуються за нормами закордонного відрядження, якщо зупинки або пересадки на інший транспортний засіб немає</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(у тому числі у разі відрядження на автомобілі)</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Згідно з пп. 170.9.2 ПКУ у разі якщо під час відрядження чи виконання окремих цивільно-правових дій платник податку для проведення розрахунків застосував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платіжний інструмент</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включаючи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корпоративний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(бізнесовий) платіжний інструмент або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особистий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платіжний інструмент, чи його реквізити,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вартість витрат засвідчується документом (випискою</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та/або відомостями з рахунку) в електронній або паперовій формі, що містить визначену законом інформацію про виконані платіжні операції за рахунком, до якого емітований такий платіжний інструмент.</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Таким чином, для засвідчення вартості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безготівкових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витрат буде потрібна виписка за картковим рахунком.</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Але 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кщо виписка не дає повного розуміння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сутності витрат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за що саме оплачено?, тут без чека РРО/ПРРО, рахунка, квитка чи іншого документа, які міститимуть деталізацію понесених витрат</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не обійтись.</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Для відшкодування та списання вартості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пального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у відрядженні без податкових наслідків необхідні документи, що підтверджують його купівлю до або під час відрядження (чеки РРО, якщо купівл</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ю</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проводи</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в</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працівник), договір оренди або позички авто (якщо авто належить працівнику) та/або наказу про закріплення за авто (якщо авто належить підприємству або в оренді), шляхових листів та затверджених норм списання пального.</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Вартість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Зеленої картки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відшкодовується працівнику, не є його додатковим благом, відноситься до витрат підприємства</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оскільки 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кщо згідно із законами країни відрядження або країн, територією яких здійснюється транзитний рух до країни відрядження, обов’язково необхідно здійснити страхування життя або здоров’я відрядженої особи чи її цивільної відповідальності (у разі використання транспортних засобів), витрати на таке страхування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hlinkClick r:id="rId1" action="ppaction://hlinkfile"/>
              </a:rPr>
              <a:t>не включаються до оподатковуваного доходу</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платника податку. </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68611" name="Rectangle 3"/>
          <p:cNvSpPr>
            <a:spLocks noGrp="1" noChangeArrowheads="1"/>
          </p:cNvSpPr>
          <p:nvPr>
            <p:ph type="subTitle" idx="1" hasCustomPrompt="1"/>
          </p:nvPr>
        </p:nvSpPr>
        <p:spPr>
          <a:xfrm>
            <a:off x="514985" y="1319530"/>
            <a:ext cx="11309985" cy="504190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noProof="0" dirty="0">
                <a:ln>
                  <a:noFill/>
                </a:ln>
                <a:effectLst/>
                <a:uLnTx/>
                <a:uFillTx/>
                <a:sym typeface="+mn-ea"/>
              </a:rPr>
              <a:t>Згідно зі ст. 121 КЗпП </a:t>
            </a:r>
            <a:r>
              <a:rPr lang="en-US" altLang="en-US" sz="2700" b="1" noProof="0" dirty="0">
                <a:ln>
                  <a:noFill/>
                </a:ln>
                <a:effectLst/>
                <a:uLnTx/>
                <a:uFillTx/>
                <a:sym typeface="+mn-ea"/>
              </a:rPr>
              <a:t>зарплату </a:t>
            </a:r>
            <a:r>
              <a:rPr lang="en-US" altLang="en-US" sz="2700" noProof="0" dirty="0">
                <a:ln>
                  <a:noFill/>
                </a:ln>
                <a:effectLst/>
                <a:uLnTx/>
                <a:uFillTx/>
                <a:sym typeface="+mn-ea"/>
              </a:rPr>
              <a:t>за робочі дні у відрядженні треба оплатити по більшій величині: середній чи денній.</a:t>
            </a:r>
            <a:endParaRPr lang="en-US" altLang="en-US" sz="27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b="1" noProof="0" dirty="0">
                <a:ln>
                  <a:noFill/>
                </a:ln>
                <a:effectLst/>
                <a:uLnTx/>
                <a:uFillTx/>
                <a:sym typeface="+mn-ea"/>
              </a:rPr>
              <a:t>Середній </a:t>
            </a:r>
            <a:r>
              <a:rPr lang="en-US" altLang="en-US" sz="2700" noProof="0" dirty="0">
                <a:ln>
                  <a:noFill/>
                </a:ln>
                <a:effectLst/>
                <a:uLnTx/>
                <a:uFillTx/>
                <a:sym typeface="+mn-ea"/>
              </a:rPr>
              <a:t>заробіток згідно з Порядком </a:t>
            </a:r>
            <a:r>
              <a:rPr lang="en-US" altLang="en-US" sz="2700" noProof="0" dirty="0">
                <a:ln>
                  <a:noFill/>
                </a:ln>
                <a:effectLst/>
                <a:uLnTx/>
                <a:uFillTx/>
                <a:sym typeface="+mn-ea"/>
              </a:rPr>
              <a:t>№</a:t>
            </a:r>
            <a:r>
              <a:rPr lang="en-US" altLang="en-US" sz="2700" noProof="0" dirty="0">
                <a:ln>
                  <a:noFill/>
                </a:ln>
                <a:effectLst/>
                <a:uLnTx/>
                <a:uFillTx/>
                <a:sym typeface="+mn-ea"/>
              </a:rPr>
              <a:t> 100 буде визначатись за 2 попередні місяці до місяця початку відрядження.</a:t>
            </a:r>
            <a:endParaRPr lang="en-US" altLang="en-US" sz="27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b="1" noProof="0" dirty="0">
                <a:ln>
                  <a:noFill/>
                </a:ln>
                <a:effectLst/>
                <a:uLnTx/>
                <a:uFillTx/>
                <a:sym typeface="+mn-ea"/>
              </a:rPr>
              <a:t>Денна </a:t>
            </a:r>
            <a:r>
              <a:rPr lang="en-US" altLang="en-US" sz="2700" noProof="0" dirty="0">
                <a:ln>
                  <a:noFill/>
                </a:ln>
                <a:effectLst/>
                <a:uLnTx/>
                <a:uFillTx/>
                <a:sym typeface="+mn-ea"/>
              </a:rPr>
              <a:t>зарплата за визначається шляхом ділення окладу та інших постійних складових зарплати на кількість планових робочих днів місяця відрядження.</a:t>
            </a:r>
            <a:endParaRPr lang="en-US" altLang="en-US" sz="27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uk-UA" altLang="en-US" sz="2700" noProof="0" dirty="0">
                <a:ln>
                  <a:noFill/>
                </a:ln>
                <a:effectLst/>
                <a:uLnTx/>
                <a:uFillTx/>
                <a:sym typeface="+mn-ea"/>
              </a:rPr>
              <a:t>У разі </a:t>
            </a:r>
            <a:r>
              <a:rPr lang="uk-UA" altLang="en-US" sz="2700" b="1" noProof="0" dirty="0">
                <a:ln>
                  <a:noFill/>
                </a:ln>
                <a:effectLst/>
                <a:uLnTx/>
                <a:uFillTx/>
                <a:sym typeface="+mn-ea"/>
              </a:rPr>
              <a:t>перехідного </a:t>
            </a:r>
            <a:r>
              <a:rPr lang="uk-UA" altLang="en-US" sz="2700" noProof="0" dirty="0">
                <a:ln>
                  <a:noFill/>
                </a:ln>
                <a:effectLst/>
                <a:uLnTx/>
                <a:uFillTx/>
                <a:sym typeface="+mn-ea"/>
              </a:rPr>
              <a:t>відрядження з місяця на наступний місяць середня зарплата залишається однаковою, а денна визначається окремо за кожен місяць.</a:t>
            </a:r>
            <a:endParaRPr lang="uk-UA" altLang="en-US" sz="2700" noProof="0" dirty="0">
              <a:ln>
                <a:noFill/>
              </a:ln>
              <a:effectLst/>
              <a:uLnTx/>
              <a:uFillTx/>
              <a:sym typeface="+mn-ea"/>
            </a:endParaRPr>
          </a:p>
        </p:txBody>
      </p:sp>
      <p:sp>
        <p:nvSpPr>
          <p:cNvPr id="21506"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353060" y="405130"/>
            <a:ext cx="11485880" cy="91440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90000"/>
              </a:lnSpc>
              <a:spcBef>
                <a:spcPct val="0"/>
              </a:spcBef>
              <a:spcAft>
                <a:spcPts val="0"/>
              </a:spcAft>
              <a:buClrTx/>
              <a:buSzTx/>
              <a:buFontTx/>
              <a:buNone/>
              <a:defRPr/>
            </a:pPr>
            <a:r>
              <a:rPr lang="en-US" altLang="en-US" sz="3000" b="1" noProof="0" dirty="0">
                <a:ln>
                  <a:noFill/>
                </a:ln>
                <a:effectLst/>
                <a:uLnTx/>
                <a:uFillTx/>
                <a:latin typeface="+mn-lt"/>
                <a:ea typeface="+mn-ea"/>
                <a:cs typeface="+mn-cs"/>
                <a:sym typeface="+mn-ea"/>
              </a:rPr>
              <a:t>4. Відрядження по Україні і за кордон</a:t>
            </a:r>
            <a:endParaRPr kumimoji="0" lang="en-US" altLang="en-US" sz="30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68611" name="Rectangle 3"/>
          <p:cNvSpPr>
            <a:spLocks noGrp="1" noChangeArrowheads="1"/>
          </p:cNvSpPr>
          <p:nvPr>
            <p:ph type="subTitle" idx="1" hasCustomPrompt="1"/>
          </p:nvPr>
        </p:nvSpPr>
        <p:spPr>
          <a:xfrm>
            <a:off x="514985" y="1319530"/>
            <a:ext cx="11309985" cy="504190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noProof="0" dirty="0">
                <a:ln>
                  <a:noFill/>
                </a:ln>
                <a:effectLst/>
                <a:uLnTx/>
                <a:uFillTx/>
                <a:sym typeface="+mn-ea"/>
              </a:rPr>
              <a:t>На час відрядження працівнику може бути змінено </a:t>
            </a:r>
            <a:r>
              <a:rPr lang="en-US" altLang="en-US" sz="2700" b="1" noProof="0" dirty="0">
                <a:ln>
                  <a:noFill/>
                </a:ln>
                <a:effectLst/>
                <a:uLnTx/>
                <a:uFillTx/>
                <a:sym typeface="+mn-ea"/>
              </a:rPr>
              <a:t>графік роботи </a:t>
            </a:r>
            <a:r>
              <a:rPr lang="en-US" altLang="en-US" sz="2700" noProof="0" dirty="0">
                <a:ln>
                  <a:noFill/>
                </a:ln>
                <a:effectLst/>
                <a:uLnTx/>
                <a:uFillTx/>
                <a:sym typeface="+mn-ea"/>
              </a:rPr>
              <a:t>або залишено затверджений раніше.</a:t>
            </a:r>
            <a:endParaRPr lang="en-US" altLang="en-US" sz="27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noProof="0" dirty="0">
                <a:ln>
                  <a:noFill/>
                </a:ln>
                <a:effectLst/>
                <a:uLnTx/>
                <a:uFillTx/>
                <a:sym typeface="+mn-ea"/>
              </a:rPr>
              <a:t>У разі зміни графік роботи у відрядженні має бути затверджено самим </a:t>
            </a:r>
            <a:r>
              <a:rPr lang="en-US" altLang="en-US" sz="2700" b="1" noProof="0" dirty="0">
                <a:ln>
                  <a:noFill/>
                </a:ln>
                <a:effectLst/>
                <a:uLnTx/>
                <a:uFillTx/>
                <a:sym typeface="+mn-ea"/>
              </a:rPr>
              <a:t>наказом про відрядження</a:t>
            </a:r>
            <a:r>
              <a:rPr lang="en-US" altLang="en-US" sz="2700" noProof="0" dirty="0">
                <a:ln>
                  <a:noFill/>
                </a:ln>
                <a:effectLst/>
                <a:uLnTx/>
                <a:uFillTx/>
                <a:sym typeface="+mn-ea"/>
              </a:rPr>
              <a:t>. Якщо у наказі про відрядження не буде обумовлено змін до графіку роботи, працівник має працювати тільки ту кількість робочого часу, яку він працює за своїм звичайним графіком (у разі введення неповного робочого дня, наприклад, по 4 години на день).</a:t>
            </a:r>
            <a:endParaRPr lang="en-US" altLang="en-US" sz="2700" noProof="0" dirty="0">
              <a:ln>
                <a:noFill/>
              </a:ln>
              <a:effectLst/>
              <a:uLnTx/>
              <a:uFillTx/>
              <a:sym typeface="+mn-ea"/>
            </a:endParaRPr>
          </a:p>
          <a:p>
            <a:pPr marR="0" lvl="0" algn="l" defTabSz="914400" rtl="0" eaLnBrk="1" fontAlgn="auto" latinLnBrk="0" hangingPunct="1">
              <a:lnSpc>
                <a:spcPct val="100000"/>
              </a:lnSpc>
              <a:spcBef>
                <a:spcPts val="1200"/>
              </a:spcBef>
              <a:spcAft>
                <a:spcPts val="0"/>
              </a:spcAft>
              <a:buClrTx/>
              <a:buSzTx/>
              <a:buFont typeface="Arial" panose="020B0604020202020204" pitchFamily="34" charset="0"/>
              <a:defRPr/>
            </a:pPr>
            <a:r>
              <a:rPr lang="en-US" altLang="en-US" sz="2700" noProof="0" dirty="0">
                <a:ln>
                  <a:noFill/>
                </a:ln>
                <a:effectLst/>
                <a:uLnTx/>
                <a:uFillTx/>
                <a:sym typeface="+mn-ea"/>
              </a:rPr>
              <a:t>Відповідно оплата робочого часу у відрядженні буде залежати від затвердженого графіку роботи.</a:t>
            </a:r>
            <a:endParaRPr lang="en-US" altLang="en-US" sz="2700" noProof="0" dirty="0">
              <a:ln>
                <a:noFill/>
              </a:ln>
              <a:effectLst/>
              <a:uLnTx/>
              <a:uFillTx/>
              <a:sym typeface="+mn-ea"/>
            </a:endParaRPr>
          </a:p>
        </p:txBody>
      </p:sp>
      <p:sp>
        <p:nvSpPr>
          <p:cNvPr id="21506"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353060" y="405130"/>
            <a:ext cx="11485880" cy="91440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90000"/>
              </a:lnSpc>
              <a:spcBef>
                <a:spcPct val="0"/>
              </a:spcBef>
              <a:spcAft>
                <a:spcPts val="0"/>
              </a:spcAft>
              <a:buClrTx/>
              <a:buSzTx/>
              <a:buFontTx/>
              <a:buNone/>
              <a:defRPr/>
            </a:pPr>
            <a:r>
              <a:rPr lang="en-US" altLang="en-US" sz="3000" b="1" noProof="0" dirty="0">
                <a:ln>
                  <a:noFill/>
                </a:ln>
                <a:effectLst/>
                <a:uLnTx/>
                <a:uFillTx/>
                <a:latin typeface="+mn-lt"/>
                <a:ea typeface="+mn-ea"/>
                <a:cs typeface="+mn-cs"/>
                <a:sym typeface="+mn-ea"/>
              </a:rPr>
              <a:t>4. Відрядження по Україні і за кордон</a:t>
            </a:r>
            <a:endParaRPr kumimoji="0" lang="en-US" altLang="en-US" sz="30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Пунктами 9-11 розділу І Інструкції </a:t>
            </a:r>
            <a:r>
              <a:rPr kumimoji="0" lang=""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59 передбачено таке:</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Якщо працівник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спеціально відряджений для роботи у вихідні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або святкові й неробочі дні, то компенсація за роботу в ці дні виплачується відповідно до чинного законодавства.</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Якщо працівник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відбуває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у відрядження у вихідний день, то йому після повернення з відрядження в установленому порядку надається інший день відпочинку.</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Якщо наказом про відрядження передбачено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повернення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працівника з відрядження у вихідний день, то працівникові може надаватися інший день відпочинку відповідно до законодавства у сфері регулювання трудових відносин.</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Оскільки Інструкція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59 не є обов’язковою для приватного підприємства, аналогічні норми мають бути затверджені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у положенні про відрядження та/або у ПВТР</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При цьому необхідно чітко визначитись, чи надаватимет</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ься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день відпочинку за день повернення працівника з відрядження у вихідний день.</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День відпочинку</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який надається після відрядження, не оплачується (Лист Мінекономіки від 08.07.2020 р.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3511-06/42443-09).</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Якщо працівник спеціально відряджений для роботи у вихідні або святкові й неробочі дні, оплата праці за такі дні проводяться згідно зі ст. 107 КЗпП за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подвійним розміром окладу</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Нова вимога щодо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середньої щомісячної заробітної плати</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працівників стосується </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тільки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роботодавців (</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юридичних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та </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фізичних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осіб), які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отрима</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ли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ліцензію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на право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роздрібної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торгівлі</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алкогольними напоями</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сидром та перрі (без додавання спирту)</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тютюновими виробами</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рідинами, що використовуються в електронних сигаретах</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пальним</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Для інших роботодавців розміру </a:t>
            </a:r>
            <a:r>
              <a:rPr lang="en-US" altLang="en-US" sz="2600" noProof="0" dirty="0">
                <a:ln>
                  <a:noFill/>
                </a:ln>
                <a:effectLst/>
                <a:uLnTx/>
                <a:uFillTx/>
                <a:sym typeface="+mn-ea"/>
              </a:rPr>
              <a:t>середньої щомісячної заробітної плати</a:t>
            </a:r>
            <a:r>
              <a:rPr lang="uk-UA" altLang="en-US" sz="2600" noProof="0" dirty="0">
                <a:ln>
                  <a:noFill/>
                </a:ln>
                <a:effectLst/>
                <a:uLnTx/>
                <a:uFillTx/>
                <a:sym typeface="+mn-ea"/>
              </a:rPr>
              <a:t> працівників не встановлено. Поки що...</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1. Вимоги до середньої заплати для </a:t>
            </a:r>
            <a:r>
              <a:rPr lang="en-US" altLang="en-US" sz="2800" b="1" noProof="0" dirty="0">
                <a:ln>
                  <a:noFill/>
                </a:ln>
                <a:effectLst/>
                <a:uLnTx/>
                <a:uFillTx/>
                <a:latin typeface="+mn-lt"/>
                <a:ea typeface="+mn-ea"/>
                <a:cs typeface="+mn-cs"/>
                <a:sym typeface="+mn-ea"/>
              </a:rPr>
              <a:t>«</a:t>
            </a:r>
            <a:r>
              <a:rPr lang="en-US" altLang="en-US" sz="2800" b="1" noProof="0" dirty="0">
                <a:ln>
                  <a:noFill/>
                </a:ln>
                <a:effectLst/>
                <a:uLnTx/>
                <a:uFillTx/>
                <a:latin typeface="+mn-lt"/>
                <a:ea typeface="+mn-ea"/>
                <a:cs typeface="+mn-cs"/>
                <a:sym typeface="+mn-ea"/>
              </a:rPr>
              <a:t>підакцизних</a:t>
            </a:r>
            <a:r>
              <a:rPr lang="en-US" altLang="en-US" sz="2800" b="1" noProof="0" dirty="0">
                <a:ln>
                  <a:noFill/>
                </a:ln>
                <a:effectLst/>
                <a:uLnTx/>
                <a:uFillTx/>
                <a:latin typeface="+mn-lt"/>
                <a:ea typeface="+mn-ea"/>
                <a:cs typeface="+mn-cs"/>
                <a:sym typeface="+mn-ea"/>
              </a:rPr>
              <a:t>»</a:t>
            </a:r>
            <a:r>
              <a:rPr lang="en-US" altLang="en-US" sz="2800" b="1" noProof="0" dirty="0">
                <a:ln>
                  <a:noFill/>
                </a:ln>
                <a:effectLst/>
                <a:uLnTx/>
                <a:uFillTx/>
                <a:latin typeface="+mn-lt"/>
                <a:ea typeface="+mn-ea"/>
                <a:cs typeface="+mn-cs"/>
                <a:sym typeface="+mn-ea"/>
              </a:rPr>
              <a:t> працівників:</a:t>
            </a:r>
            <a:br>
              <a:rPr lang="en-US" altLang="en-US" sz="2800" b="1" noProof="0" dirty="0">
                <a:ln>
                  <a:noFill/>
                </a:ln>
                <a:effectLst/>
                <a:uLnTx/>
                <a:uFillTx/>
                <a:latin typeface="+mn-lt"/>
                <a:ea typeface="+mn-ea"/>
                <a:cs typeface="+mn-cs"/>
                <a:sym typeface="+mn-ea"/>
              </a:rPr>
            </a:br>
            <a:r>
              <a:rPr kumimoji="0" lang="uk-UA" altLang="en-US" sz="2800" b="1" i="0" u="none" strike="noStrike" kern="1200" cap="none" spc="0" normalizeH="0" baseline="0" noProof="0" dirty="0">
                <a:ln>
                  <a:noFill/>
                </a:ln>
                <a:solidFill>
                  <a:schemeClr val="tx1"/>
                </a:solidFill>
                <a:effectLst/>
                <a:uLnTx/>
                <a:uFillTx/>
                <a:latin typeface="+mn-lt"/>
                <a:ea typeface="+mn-ea"/>
                <a:cs typeface="+mn-cs"/>
                <a:sym typeface="+mn-ea"/>
              </a:rPr>
              <a:t>чим </a:t>
            </a:r>
            <a:r>
              <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rPr>
              <a:t>передбачені зміни та відколи застосовувати?</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Лікарняний у період відрядження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підлягає оплаті на загальних підставах без жодних особливостей, якщо працівник не виконує свої обов’язки і хворіє. В такому разі на період хвороби відрядження має бути продовжено, а лікарняний оплачений повністю.</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Ця ситуація врегульована п. 9 розділу ІІ Інструкції </a:t>
            </a:r>
            <a:r>
              <a:rPr kumimoji="0" lang=""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59, де зазначено, що у разі тимчасової непрацездатності відрядженого працівника йому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відшкодовуються витрати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на проживання (крім випадків стаціонарного лікування) та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виплачуються добові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протягом усього періоду, поки він не може за станом здоров'я приступити до виконання покладеного на нього службового доручення або повернутися до місця свого постійного проживання. Однак загальний строк таких виплат не може перевищувати двох місяців. Тимчасова непрацездатність та неможливість повернення мають бути підтверджені відповідними документами.</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Враховуючи те, що Інструкція № 59 не поширюється на приватні підприємства, аналогічні норми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затверджуються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положенн</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ям</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 про відрядження</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Отже, працівнику має бути продовжене відрядження на необхідну кількість днів у зв’язку з лікарняним, про що після повернення працівника на робоче місце видається наказ на підставі листка непрацездатності та службової записки працівника. Добові та проживання відшкодовуються за весь період відрядження, включно з періодом непрацездатності та з урахуванням днів, на які відрядження продовжено. Проїзд відшкодовується як "туди", так і "назад" з урахуванням наданих документів.</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134745"/>
            <a:ext cx="11162030" cy="518668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Якщо специфіка роботи працівника полягає у постійних роз’їздах, кожну таку поїздку вважати відрядженням недоцільно, натомість можна встановити працівнику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роз</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їзний характер роботи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і призначити відповідну доплату.</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Поняття "роз’їзного характеру роботи" в українському законодавстві не врегульовано.</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У Листі від 17.11.2006 </a:t>
            </a:r>
            <a:r>
              <a:rPr kumimoji="0" lang="" altLang="en-US" sz="2600"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307/13/133-06 Мінпраці констатувало, що підприємство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самостійно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вирішує доцільність встановлення та розмір надбавок працівників, робота яких виконується вахтовим методом, постійно проводиться в дорозі або має роз'їзний (пересувний) характер робіт.</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К</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ожен роботодавець має можливість самостійно вирішувати, що вважати роз’їзним характером роботи, кому встановлювати відповідну доплату і за які дні рахувати. Ці питання прописуються у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колективному договорі</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а за його відсутності - у положенні про оплату праці чи окремому наказі роботодавця або індивідуальному трудовому договорі.</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60452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4. Відрядження по Україні і за кордон</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Передусім про </a:t>
            </a: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відповідальність</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Законом 4536 додано нову </a:t>
            </a: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п</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ідстав</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у</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 для прийняття органом ліцензування рішення про припинення дії ліцензії</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на право провадження відповідного виду господарської діяльності</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(ст. 46 Закону № 3817)</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ctr"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факт невідповідності розміру середньої щомісячної зарплати</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b="1" strike="noStrike" kern="1200" cap="none" spc="0" normalizeH="0" baseline="0" noProof="0" dirty="0">
                <a:ln>
                  <a:noFill/>
                </a:ln>
                <a:solidFill>
                  <a:schemeClr val="tx1"/>
                </a:solidFill>
                <a:effectLst/>
                <a:uLnTx/>
                <a:uFillTx/>
                <a:latin typeface="+mn-lt"/>
                <a:ea typeface="+mn-ea"/>
                <a:cs typeface="+mn-cs"/>
                <a:sym typeface="+mn-ea"/>
              </a:rPr>
              <a:t>протягом </a:t>
            </a:r>
            <a:r>
              <a:rPr kumimoji="0" lang="en-US" altLang="en-US" sz="2600" b="1" u="sng" strike="noStrike" kern="1200" cap="none" spc="0" normalizeH="0" baseline="0" noProof="0" dirty="0">
                <a:ln>
                  <a:noFill/>
                </a:ln>
                <a:solidFill>
                  <a:schemeClr val="tx1"/>
                </a:solidFill>
                <a:effectLst/>
                <a:uLnTx/>
                <a:uFillTx/>
                <a:latin typeface="+mn-lt"/>
                <a:ea typeface="+mn-ea"/>
                <a:cs typeface="+mn-cs"/>
                <a:sym typeface="+mn-ea"/>
              </a:rPr>
              <a:t>трьох </a:t>
            </a:r>
            <a:r>
              <a:rPr kumimoji="0" lang="en-US" altLang="en-US" sz="2600" b="1" strike="noStrike" kern="1200" cap="none" spc="0" normalizeH="0" baseline="0" noProof="0" dirty="0">
                <a:ln>
                  <a:noFill/>
                </a:ln>
                <a:solidFill>
                  <a:schemeClr val="tx1"/>
                </a:solidFill>
                <a:effectLst/>
                <a:uLnTx/>
                <a:uFillTx/>
                <a:latin typeface="+mn-lt"/>
                <a:ea typeface="+mn-ea"/>
                <a:cs typeface="+mn-cs"/>
                <a:sym typeface="+mn-ea"/>
              </a:rPr>
              <a:t>повних календарних місяців </a:t>
            </a:r>
            <a:r>
              <a:rPr kumimoji="0" lang="en-US" altLang="en-US" sz="2600" b="1" u="sng" strike="noStrike" kern="1200" cap="none" spc="0" normalizeH="0" baseline="0" noProof="0" dirty="0">
                <a:ln>
                  <a:noFill/>
                </a:ln>
                <a:solidFill>
                  <a:schemeClr val="tx1"/>
                </a:solidFill>
                <a:effectLst/>
                <a:uLnTx/>
                <a:uFillTx/>
                <a:latin typeface="+mn-lt"/>
                <a:ea typeface="+mn-ea"/>
                <a:cs typeface="+mn-cs"/>
                <a:sym typeface="+mn-ea"/>
              </a:rPr>
              <a:t>поспіль</a:t>
            </a:r>
            <a:r>
              <a:rPr kumimoji="0" lang="uk-UA" altLang="en-US" sz="2600" b="1"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у період дії ліцензії, встановлений контролюючим органом під час проведення перевірки з питань дотримання вимог цього Закону та зафіксований в акті такої перевірки</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just"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Таким чином, дотримуватись розміру </a:t>
            </a:r>
            <a:r>
              <a:rPr lang="en-US" altLang="en-US" sz="2600" noProof="0" dirty="0">
                <a:ln>
                  <a:noFill/>
                </a:ln>
                <a:effectLst/>
                <a:uLnTx/>
                <a:uFillTx/>
                <a:sym typeface="+mn-ea"/>
              </a:rPr>
              <a:t>середньої щомісячної заробітної плати</a:t>
            </a:r>
            <a:r>
              <a:rPr lang="uk-UA" altLang="en-US" sz="2600" noProof="0" dirty="0">
                <a:ln>
                  <a:noFill/>
                </a:ln>
                <a:effectLst/>
                <a:uLnTx/>
                <a:uFillTx/>
                <a:sym typeface="+mn-ea"/>
              </a:rPr>
              <a:t> не </a:t>
            </a:r>
            <a:r>
              <a:rPr lang="en-US" altLang="en-US" sz="2600" noProof="0" dirty="0">
                <a:ln>
                  <a:noFill/>
                </a:ln>
                <a:effectLst/>
                <a:uLnTx/>
                <a:uFillTx/>
                <a:sym typeface="+mn-ea"/>
              </a:rPr>
              <a:t>обов’язково </a:t>
            </a:r>
            <a:r>
              <a:rPr lang="uk-UA" altLang="en-US" sz="2600" noProof="0" dirty="0">
                <a:ln>
                  <a:noFill/>
                </a:ln>
                <a:effectLst/>
                <a:uLnTx/>
                <a:uFillTx/>
                <a:sym typeface="+mn-ea"/>
              </a:rPr>
              <a:t>щомісячно!</a:t>
            </a:r>
            <a:endParaRPr lang="uk-UA" altLang="en-US" sz="2600" noProof="0" dirty="0">
              <a:ln>
                <a:noFill/>
              </a:ln>
              <a:effectLst/>
              <a:uLnTx/>
              <a:uFillTx/>
              <a:sym typeface="+mn-ea"/>
            </a:endParaRPr>
          </a:p>
          <a:p>
            <a:pPr marR="0" lvl="0" algn="just" defTabSz="914400" rtl="0" eaLnBrk="1" fontAlgn="auto" latinLnBrk="0" hangingPunct="1">
              <a:lnSpc>
                <a:spcPct val="100000"/>
              </a:lnSpc>
              <a:spcBef>
                <a:spcPts val="600"/>
              </a:spcBef>
              <a:spcAft>
                <a:spcPts val="0"/>
              </a:spcAft>
              <a:buClrTx/>
              <a:buSzTx/>
              <a:buFont typeface="Arial" panose="020B0604020202020204" pitchFamily="34" charset="0"/>
              <a:buNone/>
              <a:defRPr/>
            </a:pPr>
            <a:r>
              <a:rPr lang="uk-UA" altLang="en-US" sz="2600" noProof="0" dirty="0">
                <a:ln>
                  <a:noFill/>
                </a:ln>
                <a:effectLst/>
                <a:uLnTx/>
                <a:uFillTx/>
                <a:sym typeface="+mn-ea"/>
              </a:rPr>
              <a:t>Наприклад, 2 місяці не дотримуємось, але на третій виконуємо вимогу.</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1. Вимоги до середньої заплати для </a:t>
            </a:r>
            <a:r>
              <a:rPr lang="en-US" altLang="en-US" sz="2800" b="1" noProof="0" dirty="0">
                <a:ln>
                  <a:noFill/>
                </a:ln>
                <a:effectLst/>
                <a:uLnTx/>
                <a:uFillTx/>
                <a:latin typeface="+mn-lt"/>
                <a:ea typeface="+mn-ea"/>
                <a:cs typeface="+mn-cs"/>
                <a:sym typeface="+mn-ea"/>
              </a:rPr>
              <a:t>«</a:t>
            </a:r>
            <a:r>
              <a:rPr lang="en-US" altLang="en-US" sz="2800" b="1" noProof="0" dirty="0">
                <a:ln>
                  <a:noFill/>
                </a:ln>
                <a:effectLst/>
                <a:uLnTx/>
                <a:uFillTx/>
                <a:latin typeface="+mn-lt"/>
                <a:ea typeface="+mn-ea"/>
                <a:cs typeface="+mn-cs"/>
                <a:sym typeface="+mn-ea"/>
              </a:rPr>
              <a:t>підакцизних</a:t>
            </a:r>
            <a:r>
              <a:rPr lang="en-US" altLang="en-US" sz="2800" b="1" noProof="0" dirty="0">
                <a:ln>
                  <a:noFill/>
                </a:ln>
                <a:effectLst/>
                <a:uLnTx/>
                <a:uFillTx/>
                <a:latin typeface="+mn-lt"/>
                <a:ea typeface="+mn-ea"/>
                <a:cs typeface="+mn-cs"/>
                <a:sym typeface="+mn-ea"/>
              </a:rPr>
              <a:t>»</a:t>
            </a:r>
            <a:r>
              <a:rPr lang="en-US" altLang="en-US" sz="2800" b="1" noProof="0" dirty="0">
                <a:ln>
                  <a:noFill/>
                </a:ln>
                <a:effectLst/>
                <a:uLnTx/>
                <a:uFillTx/>
                <a:latin typeface="+mn-lt"/>
                <a:ea typeface="+mn-ea"/>
                <a:cs typeface="+mn-cs"/>
                <a:sym typeface="+mn-ea"/>
              </a:rPr>
              <a:t> працівників:</a:t>
            </a:r>
            <a:br>
              <a:rPr lang="en-US" altLang="en-US" sz="2800" b="1" noProof="0" dirty="0">
                <a:ln>
                  <a:noFill/>
                </a:ln>
                <a:effectLst/>
                <a:uLnTx/>
                <a:uFillTx/>
                <a:latin typeface="+mn-lt"/>
                <a:ea typeface="+mn-ea"/>
                <a:cs typeface="+mn-cs"/>
                <a:sym typeface="+mn-ea"/>
              </a:rPr>
            </a:br>
            <a:r>
              <a:rPr kumimoji="0" lang="uk-UA" altLang="en-US" sz="2800" b="1" i="0" u="none" strike="noStrike" kern="1200" cap="none" spc="0" normalizeH="0" baseline="0" noProof="0" dirty="0">
                <a:ln>
                  <a:noFill/>
                </a:ln>
                <a:solidFill>
                  <a:schemeClr val="tx1"/>
                </a:solidFill>
                <a:effectLst/>
                <a:uLnTx/>
                <a:uFillTx/>
                <a:latin typeface="+mn-lt"/>
                <a:ea typeface="+mn-ea"/>
                <a:cs typeface="+mn-cs"/>
                <a:sym typeface="+mn-ea"/>
              </a:rPr>
              <a:t>чим </a:t>
            </a:r>
            <a:r>
              <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rPr>
              <a:t>передбачені зміни та відколи застосовувати?</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Як звучить вимога згідно з Законом 4536:</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en-US" altLang="en-US" sz="2600" i="1" u="none" strike="noStrike" kern="1200" cap="none" spc="0" normalizeH="0" baseline="0" noProof="0" dirty="0">
                <a:ln>
                  <a:noFill/>
                </a:ln>
                <a:solidFill>
                  <a:schemeClr val="tx1"/>
                </a:solidFill>
                <a:effectLst/>
                <a:uLnTx/>
                <a:uFillTx/>
                <a:latin typeface="+mn-lt"/>
                <a:ea typeface="+mn-ea"/>
                <a:cs typeface="+mn-cs"/>
                <a:sym typeface="+mn-ea"/>
              </a:rPr>
              <a:t>Розмір середньої щомісячної заробітної плати, нарахованої суб’єктом господарювання, який отримав </a:t>
            </a:r>
            <a:r>
              <a:rPr kumimoji="0" lang="uk-UA" altLang="en-US" sz="2600" i="1" u="none" strike="noStrike" kern="1200" cap="none" spc="0" normalizeH="0" baseline="0" noProof="0" dirty="0">
                <a:ln>
                  <a:noFill/>
                </a:ln>
                <a:solidFill>
                  <a:schemeClr val="tx1"/>
                </a:solidFill>
                <a:effectLst/>
                <a:uLnTx/>
                <a:uFillTx/>
                <a:latin typeface="+mn-lt"/>
                <a:ea typeface="+mn-ea"/>
                <a:cs typeface="+mn-cs"/>
                <a:sym typeface="+mn-ea"/>
              </a:rPr>
              <a:t>відповідну </a:t>
            </a:r>
            <a:r>
              <a:rPr kumimoji="0" lang="en-US" altLang="en-US" sz="2600" i="1" u="none" strike="noStrike" kern="1200" cap="none" spc="0" normalizeH="0" baseline="0" noProof="0" dirty="0">
                <a:ln>
                  <a:noFill/>
                </a:ln>
                <a:solidFill>
                  <a:schemeClr val="tx1"/>
                </a:solidFill>
                <a:effectLst/>
                <a:uLnTx/>
                <a:uFillTx/>
                <a:latin typeface="+mn-lt"/>
                <a:ea typeface="+mn-ea"/>
                <a:cs typeface="+mn-cs"/>
                <a:sym typeface="+mn-ea"/>
              </a:rPr>
              <a:t>ліцензію</a:t>
            </a:r>
            <a:r>
              <a:rPr kumimoji="0" lang="uk-UA" altLang="en-US" sz="2600" i="1"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i="1" u="none" strike="noStrike" kern="1200" cap="none" spc="0" normalizeH="0" baseline="0" noProof="0" dirty="0">
                <a:ln>
                  <a:noFill/>
                </a:ln>
                <a:solidFill>
                  <a:schemeClr val="tx1"/>
                </a:solidFill>
                <a:effectLst/>
                <a:uLnTx/>
                <a:uFillTx/>
                <a:latin typeface="+mn-lt"/>
                <a:ea typeface="+mn-ea"/>
                <a:cs typeface="+mn-cs"/>
                <a:sym typeface="+mn-ea"/>
              </a:rPr>
              <a:t> має становити не менше 2 розмірів </a:t>
            </a:r>
            <a:r>
              <a:rPr kumimoji="0" lang="uk-UA" altLang="en-US" sz="2600" i="1" u="none" strike="noStrike" kern="1200" cap="none" spc="0" normalizeH="0" baseline="0" noProof="0" dirty="0">
                <a:ln>
                  <a:noFill/>
                </a:ln>
                <a:solidFill>
                  <a:schemeClr val="tx1"/>
                </a:solidFill>
                <a:effectLst/>
                <a:uLnTx/>
                <a:uFillTx/>
                <a:latin typeface="+mn-lt"/>
                <a:ea typeface="+mn-ea"/>
                <a:cs typeface="+mn-cs"/>
                <a:sym typeface="+mn-ea"/>
              </a:rPr>
              <a:t>МЗП</a:t>
            </a:r>
            <a:r>
              <a:rPr kumimoji="0" lang="en-US" altLang="en-US" sz="2600" i="1" u="none" strike="noStrike" kern="1200" cap="none" spc="0" normalizeH="0" baseline="0" noProof="0" dirty="0">
                <a:ln>
                  <a:noFill/>
                </a:ln>
                <a:solidFill>
                  <a:schemeClr val="tx1"/>
                </a:solidFill>
                <a:effectLst/>
                <a:uLnTx/>
                <a:uFillTx/>
                <a:latin typeface="+mn-lt"/>
                <a:ea typeface="+mn-ea"/>
                <a:cs typeface="+mn-cs"/>
                <a:sym typeface="+mn-ea"/>
              </a:rPr>
              <a:t>, встановленої законом на 1 січня року.</a:t>
            </a:r>
            <a:endParaRPr kumimoji="0" lang="en-US" altLang="en-US" sz="2600" i="1"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Тобто, з 1 жовтня такий розмір становить 16 000 грн.</a:t>
            </a:r>
            <a:endPar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Але, є пільга:</a:t>
            </a:r>
            <a:endPar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Якщо </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ВСІ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місця роздрібної торгівлі розташовані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за межами</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населених пунктів - адміністративних центрів областей і м. Києва та м. Севастополя на відстані від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50 кілометрів</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та мають торговельні зали </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площею до 500 м</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 кв.</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розмір середньої зарплати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має становити не менше 1,5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від МЗП.</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Тобто, з 1 жовтня - 12 000 грн.</a:t>
            </a:r>
            <a:endPar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1. Вимоги до середньої заплати для «підакцизних» працівників:</a:t>
            </a:r>
            <a:br>
              <a:rPr lang="en-US" altLang="en-US" sz="2800" b="1" noProof="0" dirty="0">
                <a:ln>
                  <a:noFill/>
                </a:ln>
                <a:effectLst/>
                <a:uLnTx/>
                <a:uFillTx/>
                <a:latin typeface="+mn-lt"/>
                <a:ea typeface="+mn-ea"/>
                <a:cs typeface="+mn-cs"/>
                <a:sym typeface="+mn-ea"/>
              </a:rPr>
            </a:br>
            <a:r>
              <a:rPr lang="en-US" altLang="en-US" sz="2800" b="1" noProof="0" dirty="0">
                <a:ln>
                  <a:noFill/>
                </a:ln>
                <a:effectLst/>
                <a:uLnTx/>
                <a:uFillTx/>
                <a:latin typeface="+mn-lt"/>
                <a:ea typeface="+mn-ea"/>
                <a:cs typeface="+mn-cs"/>
                <a:sym typeface="+mn-ea"/>
              </a:rPr>
              <a:t>правила розрахунку середньої зарплати та приклади різних ситуацій</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968875"/>
          </a:xfrm>
        </p:spPr>
        <p:txBody>
          <a:bodyPr vert="horz" wrap="square" lIns="91440" tIns="45720" rIns="91440" bIns="45720" numCol="1" rtlCol="0" anchor="t" anchorCtr="0" compatLnSpc="1">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С</a:t>
            </a:r>
            <a:r>
              <a:rPr lang="en-US" altLang="en-US" sz="2600" b="1" noProof="0" dirty="0">
                <a:ln>
                  <a:noFill/>
                </a:ln>
                <a:effectLst/>
                <a:uLnTx/>
                <a:uFillTx/>
                <a:sym typeface="+mn-ea"/>
              </a:rPr>
              <a:t>ередн</a:t>
            </a:r>
            <a:r>
              <a:rPr lang="uk-UA" altLang="en-US" sz="2600" b="1" noProof="0" dirty="0">
                <a:ln>
                  <a:noFill/>
                </a:ln>
                <a:effectLst/>
                <a:uLnTx/>
                <a:uFillTx/>
                <a:sym typeface="+mn-ea"/>
              </a:rPr>
              <a:t>я</a:t>
            </a:r>
            <a:r>
              <a:rPr lang="en-US" altLang="en-US" sz="2600" b="1" noProof="0" dirty="0">
                <a:ln>
                  <a:noFill/>
                </a:ln>
                <a:effectLst/>
                <a:uLnTx/>
                <a:uFillTx/>
                <a:sym typeface="+mn-ea"/>
              </a:rPr>
              <a:t> щомісячн</a:t>
            </a:r>
            <a:r>
              <a:rPr lang="uk-UA" altLang="en-US" sz="2600" b="1" noProof="0" dirty="0">
                <a:ln>
                  <a:noFill/>
                </a:ln>
                <a:effectLst/>
                <a:uLnTx/>
                <a:uFillTx/>
                <a:sym typeface="+mn-ea"/>
              </a:rPr>
              <a:t>а</a:t>
            </a:r>
            <a:r>
              <a:rPr lang="en-US" altLang="en-US" sz="2600" b="1" noProof="0" dirty="0">
                <a:ln>
                  <a:noFill/>
                </a:ln>
                <a:effectLst/>
                <a:uLnTx/>
                <a:uFillTx/>
                <a:sym typeface="+mn-ea"/>
              </a:rPr>
              <a:t> заробітн</a:t>
            </a:r>
            <a:r>
              <a:rPr lang="uk-UA" altLang="en-US" sz="2600" b="1" noProof="0" dirty="0">
                <a:ln>
                  <a:noFill/>
                </a:ln>
                <a:effectLst/>
                <a:uLnTx/>
                <a:uFillTx/>
                <a:sym typeface="+mn-ea"/>
              </a:rPr>
              <a:t>а</a:t>
            </a:r>
            <a:r>
              <a:rPr lang="en-US" altLang="en-US" sz="2600" b="1" noProof="0" dirty="0">
                <a:ln>
                  <a:noFill/>
                </a:ln>
                <a:effectLst/>
                <a:uLnTx/>
                <a:uFillTx/>
                <a:sym typeface="+mn-ea"/>
              </a:rPr>
              <a:t> плат</a:t>
            </a:r>
            <a:r>
              <a:rPr lang="uk-UA" altLang="en-US" sz="2600" b="1" noProof="0" dirty="0">
                <a:ln>
                  <a:noFill/>
                </a:ln>
                <a:effectLst/>
                <a:uLnTx/>
                <a:uFillTx/>
                <a:sym typeface="+mn-ea"/>
              </a:rPr>
              <a:t>а працівників</a:t>
            </a:r>
            <a:r>
              <a:rPr lang="uk-UA" altLang="en-US" sz="2600" noProof="0" dirty="0">
                <a:ln>
                  <a:noFill/>
                </a:ln>
                <a:effectLst/>
                <a:uLnTx/>
                <a:uFillTx/>
                <a:sym typeface="+mn-ea"/>
              </a:rPr>
              <a:t>. Тут немає вимоги щодо розміру зарплати кожного працівника. Натомість мова про середню зарплату. Як же її порахувати?</a:t>
            </a:r>
            <a:endParaRPr lang="uk-UA" altLang="en-US" sz="2600" noProof="0" dirty="0">
              <a:ln>
                <a:noFill/>
              </a:ln>
              <a:effectLst/>
              <a:uLnTx/>
              <a:uFillTx/>
              <a:sym typeface="+mn-ea"/>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Маємо пряму норму Закону 4536: р</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озрахунок здійснюється відповідно до даних об’єднаної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звітності</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шляхом ділення сумарно нарахованої зарплати, оплати лікарняних </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(за рахунок роботодавця та за рахунок ПФУ)</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 на кількість застрахованих осіб у звітному періоді, яким нараховано заробітну плату (крім осіб, яким у звітному періоді нараховано грошове забезпечення).</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Таким чином, беремо титулку податкового розрахунку і рахуємо так:</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defRPr/>
            </a:pP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a:t>
            </a:r>
            <a:r>
              <a:rPr kumimoji="0" lang="en-US" altLang="en-US" sz="2600" b="1" u="none" strike="noStrike" kern="1200" cap="none" spc="0" normalizeH="0" baseline="0" noProof="0" dirty="0">
                <a:ln>
                  <a:noFill/>
                </a:ln>
                <a:solidFill>
                  <a:schemeClr val="tx1"/>
                </a:solidFill>
                <a:effectLst/>
                <a:uLnTx/>
                <a:uFillTx/>
                <a:latin typeface="+mn-lt"/>
                <a:ea typeface="+mn-ea"/>
                <a:cs typeface="+mn-cs"/>
                <a:sym typeface="+mn-ea"/>
              </a:rPr>
              <a:t>р. 1.1 + р. 1.3 + р. 1.4</a:t>
            </a:r>
            <a:r>
              <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rPr>
              <a:t>) : р. 103</a:t>
            </a:r>
            <a:endParaRPr kumimoji="0" lang="uk-UA" altLang="en-US" sz="2600" b="1"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1. Вимоги до середньої заплати для «підакцизних» працівників:</a:t>
            </a:r>
            <a:br>
              <a:rPr lang="en-US" altLang="en-US" sz="2800" b="1" noProof="0" dirty="0">
                <a:ln>
                  <a:noFill/>
                </a:ln>
                <a:effectLst/>
                <a:uLnTx/>
                <a:uFillTx/>
                <a:latin typeface="+mn-lt"/>
                <a:ea typeface="+mn-ea"/>
                <a:cs typeface="+mn-cs"/>
                <a:sym typeface="+mn-ea"/>
              </a:rPr>
            </a:br>
            <a:r>
              <a:rPr lang="en-US" altLang="en-US" sz="2800" b="1" noProof="0" dirty="0">
                <a:ln>
                  <a:noFill/>
                </a:ln>
                <a:effectLst/>
                <a:uLnTx/>
                <a:uFillTx/>
                <a:latin typeface="+mn-lt"/>
                <a:ea typeface="+mn-ea"/>
                <a:cs typeface="+mn-cs"/>
                <a:sym typeface="+mn-ea"/>
              </a:rPr>
              <a:t>правила розрахунку середньої зарплати та приклади різних ситуацій</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Виплати які входять до розрахунку:</a:t>
            </a:r>
            <a:endParaRPr kumimoji="0" lang="uk-UA" sz="2600" b="1"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оклад, доплати, премії, індексація;</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систематична матеріальна допомога (на яку нарахували ЄСВ);</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відпусткові, оплата часу відрядження (середня чи денна), інші “середні”;</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лікарняні за рахунок роботодавця (перші 5 днів) та за рахунок ПФУ.</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lang="uk-UA" sz="2600" b="1" noProof="0" dirty="0">
                <a:ln>
                  <a:noFill/>
                </a:ln>
                <a:effectLst/>
                <a:uLnTx/>
                <a:uFillTx/>
                <a:sym typeface="+mn-ea"/>
              </a:rPr>
              <a:t>Виплати які НЕ входять до розрахунку:</a:t>
            </a:r>
            <a:endParaRPr lang="uk-UA" sz="2600" b="1" noProof="0" dirty="0">
              <a:ln>
                <a:noFill/>
              </a:ln>
              <a:effectLst/>
              <a:uLnTx/>
              <a:uFillTx/>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разові матеріальні допомоги, допомога на поховання;</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лікарняний по вагітності та пологах</a:t>
            </a:r>
            <a:r>
              <a:rPr kumimoji="0" lang="uk-UA"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винагорода за договорами ЦПХ;</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u="none" strike="noStrike" kern="1200" cap="none" spc="0" normalizeH="0" baseline="0" noProof="0" dirty="0">
                <a:ln>
                  <a:noFill/>
                </a:ln>
                <a:solidFill>
                  <a:schemeClr val="tx1"/>
                </a:solidFill>
                <a:effectLst/>
                <a:uLnTx/>
                <a:uFillTx/>
                <a:latin typeface="+mn-lt"/>
                <a:ea typeface="+mn-ea"/>
                <a:cs typeface="+mn-cs"/>
                <a:sym typeface="+mn-ea"/>
              </a:rPr>
              <a:t>- добові та інші виплати, на які не нараховується ЄСВ (Перелік № 1170).</a:t>
            </a:r>
            <a:endParaRPr kumimoji="0" lang="uk-UA"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1. Вимоги до середньої заплати для «підакцизних» працівників:</a:t>
            </a:r>
            <a:br>
              <a:rPr lang="en-US" altLang="en-US" sz="2800" b="1" noProof="0" dirty="0">
                <a:ln>
                  <a:noFill/>
                </a:ln>
                <a:effectLst/>
                <a:uLnTx/>
                <a:uFillTx/>
                <a:latin typeface="+mn-lt"/>
                <a:ea typeface="+mn-ea"/>
                <a:cs typeface="+mn-cs"/>
                <a:sym typeface="+mn-ea"/>
              </a:rPr>
            </a:br>
            <a:r>
              <a:rPr lang="en-US" altLang="en-US" sz="2800" b="1" noProof="0" dirty="0">
                <a:ln>
                  <a:noFill/>
                </a:ln>
                <a:effectLst/>
                <a:uLnTx/>
                <a:uFillTx/>
                <a:latin typeface="+mn-lt"/>
                <a:ea typeface="+mn-ea"/>
                <a:cs typeface="+mn-cs"/>
                <a:sym typeface="+mn-ea"/>
              </a:rPr>
              <a:t>правила розрахунку середньої зарплати та приклади різних ситуацій</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4755" name="Rectangle 3"/>
          <p:cNvSpPr>
            <a:spLocks noGrp="1" noChangeArrowheads="1"/>
          </p:cNvSpPr>
          <p:nvPr>
            <p:ph type="subTitle" idx="1" hasCustomPrompt="1"/>
          </p:nvPr>
        </p:nvSpPr>
        <p:spPr>
          <a:xfrm>
            <a:off x="479425" y="1590675"/>
            <a:ext cx="11162030" cy="4730750"/>
          </a:xfrm>
        </p:spPr>
        <p:txBody>
          <a:bodyPr vert="horz" wrap="square" lIns="91440" tIns="45720" rIns="91440" bIns="45720" numCol="1" rtlCol="0" anchor="t" anchorCtr="0" compatLnSpc="1">
            <a:noAutofit/>
          </a:bodyPr>
          <a:lstStyle/>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sz="2600" b="1" u="none" strike="noStrike" kern="1200" cap="none" spc="0" normalizeH="0" baseline="0" noProof="0" dirty="0">
                <a:ln>
                  <a:noFill/>
                </a:ln>
                <a:solidFill>
                  <a:schemeClr val="tx1"/>
                </a:solidFill>
                <a:effectLst/>
                <a:uLnTx/>
                <a:uFillTx/>
                <a:latin typeface="+mn-lt"/>
                <a:ea typeface="+mn-ea"/>
                <a:cs typeface="+mn-cs"/>
                <a:sym typeface="+mn-ea"/>
              </a:rPr>
              <a:t>До кількості застрахованих осіб (р. 103) включаємо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працівників, з якими укладено трудові договори (контракти) та яким нараховано зарплату у звітному періоді</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які працюють на умовах повного робочого часу;</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які працюють на умовах неповного робочого часу;</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“зовнішні” сумісники;</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працівники у оплачуваній відпустці, на лікарняному;</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працівники, які перебували у відпустках без збереження, увільнені у зв’язку з мобілізацією, призупиненні трудового договору тощо, якщо у поточному місяці їм нараховано хоч яку виплату, на яку </a:t>
            </a:r>
            <a:r>
              <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rPr>
              <a:t>нараховується </a:t>
            </a: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ЄСВ;</a:t>
            </a:r>
            <a:endPar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endParaRPr>
          </a:p>
          <a:p>
            <a:pPr marR="0" lvl="0" algn="l" defTabSz="914400" rtl="0" eaLnBrk="1" fontAlgn="auto" latinLnBrk="0" hangingPunct="1">
              <a:lnSpc>
                <a:spcPct val="100000"/>
              </a:lnSpc>
              <a:spcBef>
                <a:spcPts val="600"/>
              </a:spcBef>
              <a:spcAft>
                <a:spcPts val="0"/>
              </a:spcAft>
              <a:buClrTx/>
              <a:buSzTx/>
              <a:buFont typeface="Arial" panose="020B0604020202020204" pitchFamily="34" charset="0"/>
              <a:buNone/>
              <a:defRPr/>
            </a:pPr>
            <a:r>
              <a:rPr kumimoji="0" lang="uk-UA" altLang="en-US" sz="2600" u="none" strike="noStrike" kern="1200" cap="none" spc="0" normalizeH="0" baseline="0" noProof="0" dirty="0">
                <a:ln>
                  <a:noFill/>
                </a:ln>
                <a:solidFill>
                  <a:schemeClr val="tx1"/>
                </a:solidFill>
                <a:effectLst/>
                <a:uLnTx/>
                <a:uFillTx/>
                <a:latin typeface="+mn-lt"/>
                <a:ea typeface="+mn-ea"/>
                <a:cs typeface="+mn-cs"/>
                <a:sym typeface="+mn-ea"/>
              </a:rPr>
              <a:t>- прийняті та звільнені у поточному місяці, за який їм нараховано зарплату.</a:t>
            </a:r>
            <a:endParaRPr kumimoji="0" lang="en-US" altLang="en-US" sz="2600" u="none" strike="noStrike" kern="1200" cap="none" spc="0" normalizeH="0" baseline="0" noProof="0" dirty="0">
              <a:ln>
                <a:noFill/>
              </a:ln>
              <a:solidFill>
                <a:schemeClr val="tx1"/>
              </a:solidFill>
              <a:effectLst/>
              <a:uLnTx/>
              <a:uFillTx/>
              <a:latin typeface="+mn-lt"/>
              <a:ea typeface="+mn-ea"/>
              <a:cs typeface="+mn-cs"/>
              <a:sym typeface="+mn-ea"/>
            </a:endParaRPr>
          </a:p>
        </p:txBody>
      </p:sp>
      <p:sp>
        <p:nvSpPr>
          <p:cNvPr id="24578" name="Номер слайда 1"/>
          <p:cNvSpPr>
            <a:spLocks noGrp="1"/>
          </p:cNvSpPr>
          <p:nvPr>
            <p:ph type="sldNum" sz="quarter" idx="12"/>
          </p:nvPr>
        </p:nvSpPr>
        <p:spPr>
          <a:xfrm>
            <a:off x="119063" y="6453188"/>
            <a:ext cx="504825" cy="360362"/>
          </a:xfrm>
          <a:noFill/>
          <a:ln>
            <a:noFill/>
          </a:ln>
        </p:spPr>
        <p:txBody>
          <a:bodyPr vert="horz" lIns="91440" tIns="45720" rIns="91440" bIns="45720" anchor="ctr" anchorCtr="0"/>
          <a:lstStyle>
            <a:lvl1pPr marL="0" lvl="0" indent="0" algn="l" defTabSz="4572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4572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SzTx/>
            </a:pPr>
            <a:fld id="{9A0DB2DC-4C9A-4742-B13C-FB6460FD3503}" type="slidenum">
              <a:rPr lang="uk-UA" altLang="x-none" sz="1200" dirty="0">
                <a:solidFill>
                  <a:srgbClr val="898989"/>
                </a:solidFill>
              </a:rPr>
            </a:fld>
            <a:endParaRPr lang="uk-UA" altLang="x-none" sz="1200" dirty="0">
              <a:solidFill>
                <a:srgbClr val="898989"/>
              </a:solidFill>
            </a:endParaRPr>
          </a:p>
        </p:txBody>
      </p:sp>
      <p:sp>
        <p:nvSpPr>
          <p:cNvPr id="9" name="Rectangle 2"/>
          <p:cNvSpPr>
            <a:spLocks noGrp="1" noChangeArrowheads="1"/>
          </p:cNvSpPr>
          <p:nvPr>
            <p:ph type="ctrTitle" hasCustomPrompt="1"/>
          </p:nvPr>
        </p:nvSpPr>
        <p:spPr>
          <a:xfrm>
            <a:off x="479425" y="549275"/>
            <a:ext cx="11162030" cy="924560"/>
          </a:xfrm>
        </p:spPr>
        <p:txBody>
          <a:bodyPr vert="horz" wrap="square" lIns="91440" tIns="45720" rIns="91440" bIns="45720" numCol="1" rtlCol="0" anchor="t"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en-US" sz="2800" b="1" noProof="0" dirty="0">
                <a:ln>
                  <a:noFill/>
                </a:ln>
                <a:effectLst/>
                <a:uLnTx/>
                <a:uFillTx/>
                <a:latin typeface="+mn-lt"/>
                <a:ea typeface="+mn-ea"/>
                <a:cs typeface="+mn-cs"/>
                <a:sym typeface="+mn-ea"/>
              </a:rPr>
              <a:t>1. Вимоги до середньої заплати для «підакцизних» працівників:</a:t>
            </a:r>
            <a:br>
              <a:rPr lang="en-US" altLang="en-US" sz="2800" b="1" noProof="0" dirty="0">
                <a:ln>
                  <a:noFill/>
                </a:ln>
                <a:effectLst/>
                <a:uLnTx/>
                <a:uFillTx/>
                <a:latin typeface="+mn-lt"/>
                <a:ea typeface="+mn-ea"/>
                <a:cs typeface="+mn-cs"/>
                <a:sym typeface="+mn-ea"/>
              </a:rPr>
            </a:br>
            <a:r>
              <a:rPr lang="en-US" altLang="en-US" sz="2800" b="1" noProof="0" dirty="0">
                <a:ln>
                  <a:noFill/>
                </a:ln>
                <a:effectLst/>
                <a:uLnTx/>
                <a:uFillTx/>
                <a:latin typeface="+mn-lt"/>
                <a:ea typeface="+mn-ea"/>
                <a:cs typeface="+mn-cs"/>
                <a:sym typeface="+mn-ea"/>
              </a:rPr>
              <a:t>правила розрахунку середньої зарплати та приклади різних ситуацій</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sym typeface="+mn-ea"/>
            </a:endParaRPr>
          </a:p>
        </p:txBody>
      </p:sp>
    </p:spTree>
  </p:cSld>
  <p:clrMapOvr>
    <a:masterClrMapping/>
  </p:clrMapOvr>
</p:sld>
</file>

<file path=ppt/theme/theme1.xml><?xml version="1.0" encoding="utf-8"?>
<a:theme xmlns:a="http://schemas.openxmlformats.org/drawingml/2006/main" name="Оформление по умолчанию">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30694</Words>
  <Application>WPS Presentation</Application>
  <PresentationFormat>Широкоэкранный</PresentationFormat>
  <Paragraphs>399</Paragraphs>
  <Slides>42</Slides>
  <Notes>2</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42</vt:i4>
      </vt:variant>
    </vt:vector>
  </HeadingPairs>
  <TitlesOfParts>
    <vt:vector size="50" baseType="lpstr">
      <vt:lpstr>Arial</vt:lpstr>
      <vt:lpstr>SimSun</vt:lpstr>
      <vt:lpstr>Wingdings</vt:lpstr>
      <vt:lpstr>Calibri</vt:lpstr>
      <vt:lpstr>Calibri Light</vt:lpstr>
      <vt:lpstr>Microsoft YaHei</vt:lpstr>
      <vt:lpstr>Arial Unicode MS</vt:lpstr>
      <vt:lpstr>Оформление по умолчанию</vt:lpstr>
      <vt:lpstr>PowerPoint 演示文稿</vt:lpstr>
      <vt:lpstr>ПРОГРАМА</vt:lpstr>
      <vt:lpstr>1. Вимоги до середньої заплати для «підакцизних» працівників: чим передбачені зміни та відколи застосовувати?</vt:lpstr>
      <vt:lpstr>1. Вимоги до середньої заплати для «підакцизних» працівників: чим передбачені зміни та відколи застосовувати?</vt:lpstr>
      <vt:lpstr>1. Вимоги до середньої заплати для «підакцизних» працівників: чим передбачені зміни та відколи застосовувати?</vt:lpstr>
      <vt:lpstr>1. Вимоги до середньої заплати для «підакцизних» працівників: правила розрахунку середньої зарплати та приклади різних ситуацій</vt:lpstr>
      <vt:lpstr>1. Вимоги до середньої заплати для «підакцизних» працівників: правила розрахунку середньої зарплати та приклади різних ситуацій</vt:lpstr>
      <vt:lpstr>1. Вимоги до середньої заплати для «підакцизних» працівників: правила розрахунку середньої зарплати та приклади різних ситуацій</vt:lpstr>
      <vt:lpstr>1. Вимоги до середньої заплати для «підакцизних» працівників: правила розрахунку середньої зарплати та приклади різних ситуацій</vt:lpstr>
      <vt:lpstr>1. Вимоги до середньої заплати для «підакцизних» працівників: правила розрахунку середньої зарплати та приклади різних ситуацій</vt:lpstr>
      <vt:lpstr>1. Вимоги до середньої заплати для «підакцизних» працівників: правила розрахунку середньої зарплати та приклади різних ситуацій</vt:lpstr>
      <vt:lpstr>1. Вимоги до середньої заплати для «підакцизних» працівників: чим «наздоганяти» новий рівень зарплати і не порушити законодавство?</vt:lpstr>
      <vt:lpstr>1. Вимоги до середньої заплати для «підакцизних» працівників: чим «наздоганяти» новий рівень зарплати і не порушити законодавство?</vt:lpstr>
      <vt:lpstr>2. Квартальна об’єднана звітність повертається з 2026 року: кому пощастить бути «квартальниками» у наступному році?</vt:lpstr>
      <vt:lpstr>2. Квартальна об’єднана звітність повертається з 2026 року: моделюємо майбутні правила подання об’єднаної звітності</vt:lpstr>
      <vt:lpstr>2. Квартальна об’єднана звітність повертається з 2026 року: наслідки чергових змін для працівників та роботодавців</vt:lpstr>
      <vt:lpstr>2. Квартальна об’єднана звітність повертається з 2026 року: наслідки чергових змін для працівників та роботодавців</vt:lpstr>
      <vt:lpstr>3. Зміни у проходженні практики на підприємствах: студентський трудовий договір</vt:lpstr>
      <vt:lpstr>3. Зміни у проходженні практики на підприємствах: студентський трудовий договір</vt:lpstr>
      <vt:lpstr>3. Зміни у проходженні практики на підприємствах: студентський трудовий договір</vt:lpstr>
      <vt:lpstr>3. Зміни у проходженні практики на підприємствах: студентський трудовий договір</vt:lpstr>
      <vt:lpstr>3. Зміни у проходженні практики на підприємствах: студентський трудовий договір</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lpstr>4. Відрядження по Україні і за кордон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Перегляд штатного розпису: коли це потрібно та чи є обов’язок перезатвердження на 1 січня кожного року? </dc:title>
  <dc:creator>Yanko_Notebook</dc:creator>
  <cp:lastModifiedBy>Dell</cp:lastModifiedBy>
  <cp:revision>156</cp:revision>
  <dcterms:created xsi:type="dcterms:W3CDTF">2023-11-21T12:34:00Z</dcterms:created>
  <dcterms:modified xsi:type="dcterms:W3CDTF">2025-10-27T16:55:50Z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1E4C381F50854F81ABBC27BF494C3C8A_12</vt:lpwstr>
  </property>
  <property fmtid="{D5CDD505-2E9C-101B-9397-08002B2CF9AE}" pid="3" name="KSOProductBuildVer">
    <vt:lpwstr>1033-12.2.0.23149</vt:lpwstr>
  </property>
</Properties>
</file>