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FFD8B473-21C7-4FDE-AB79-A4E48ABE7D22}" type="slidenum">
              <a:t>&lt;#&gt;</a:t>
            </a:fld>
          </a:p>
        </p:txBody>
      </p:sp>
      <p:sp>
        <p:nvSpPr>
          <p:cNvPr id="4" name="PlaceHolder 3"/>
          <p:cNvSpPr>
            <a:spLocks noGrp="1"/>
          </p:cNvSpPr>
          <p:nvPr>
            <p:ph type="dt" idx="3"/>
          </p:nvPr>
        </p:nvSpPr>
        <p:spPr/>
        <p:txBody>
          <a:bodyPr/>
          <a:p>
            <a:r>
              <a:rPr lang="uk-UA"/>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27"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28"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A32BE4E0-7A92-463D-BA3E-96CD74531E44}" type="slidenum">
              <a:t>&lt;#&gt;</a:t>
            </a:fld>
          </a:p>
        </p:txBody>
      </p:sp>
      <p:sp>
        <p:nvSpPr>
          <p:cNvPr id="7" name="PlaceHolder 6"/>
          <p:cNvSpPr>
            <a:spLocks noGrp="1"/>
          </p:cNvSpPr>
          <p:nvPr>
            <p:ph type="dt" idx="3"/>
          </p:nvPr>
        </p:nvSpPr>
        <p:spPr/>
        <p:txBody>
          <a:bodyPr/>
          <a:p>
            <a:r>
              <a:rPr lang="uk-UA"/>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30"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31"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32"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33"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B7D646A0-5D03-4A86-8BC9-1C9EADDF0478}" type="slidenum">
              <a:t>&lt;#&gt;</a:t>
            </a:fld>
          </a:p>
        </p:txBody>
      </p:sp>
      <p:sp>
        <p:nvSpPr>
          <p:cNvPr id="9" name="PlaceHolder 8"/>
          <p:cNvSpPr>
            <a:spLocks noGrp="1"/>
          </p:cNvSpPr>
          <p:nvPr>
            <p:ph type="dt" idx="3"/>
          </p:nvPr>
        </p:nvSpPr>
        <p:spPr/>
        <p:txBody>
          <a:bodyPr/>
          <a:p>
            <a:r>
              <a:rPr lang="uk-UA"/>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35"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36"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37"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38"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39"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40"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B6E6F5D3-F5CC-4F89-8787-3ED7304AF2B1}" type="slidenum">
              <a:t>&lt;#&gt;</a:t>
            </a:fld>
          </a:p>
        </p:txBody>
      </p:sp>
      <p:sp>
        <p:nvSpPr>
          <p:cNvPr id="11" name="PlaceHolder 10"/>
          <p:cNvSpPr>
            <a:spLocks noGrp="1"/>
          </p:cNvSpPr>
          <p:nvPr>
            <p:ph type="dt" idx="3"/>
          </p:nvPr>
        </p:nvSpPr>
        <p:spPr/>
        <p:txBody>
          <a:bodyPr/>
          <a:p>
            <a:r>
              <a:rPr lang="uk-UA"/>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C4D1B54C-2F80-45B4-8696-8CDFF74818A1}" type="slidenum">
              <a:t>&lt;#&gt;</a:t>
            </a:fld>
          </a:p>
        </p:txBody>
      </p:sp>
      <p:sp>
        <p:nvSpPr>
          <p:cNvPr id="4" name="PlaceHolder 3"/>
          <p:cNvSpPr>
            <a:spLocks noGrp="1"/>
          </p:cNvSpPr>
          <p:nvPr>
            <p:ph type="dt" idx="6"/>
          </p:nvPr>
        </p:nvSpPr>
        <p:spPr/>
        <p:txBody>
          <a:bodyPr/>
          <a:p>
            <a:r>
              <a:rPr lang="uk-UA"/>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47"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827BC92B-CFEA-4B55-B46E-E59FAE458F6E}" type="slidenum">
              <a:t>&lt;#&gt;</a:t>
            </a:fld>
          </a:p>
        </p:txBody>
      </p:sp>
      <p:sp>
        <p:nvSpPr>
          <p:cNvPr id="6" name="PlaceHolder 5"/>
          <p:cNvSpPr>
            <a:spLocks noGrp="1"/>
          </p:cNvSpPr>
          <p:nvPr>
            <p:ph type="dt" idx="6"/>
          </p:nvPr>
        </p:nvSpPr>
        <p:spPr/>
        <p:txBody>
          <a:bodyPr/>
          <a:p>
            <a:r>
              <a:rPr lang="uk-UA"/>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49"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488B4042-60AF-464E-A504-DA81D6AC8FEE}" type="slidenum">
              <a:t>&lt;#&gt;</a:t>
            </a:fld>
          </a:p>
        </p:txBody>
      </p:sp>
      <p:sp>
        <p:nvSpPr>
          <p:cNvPr id="6" name="PlaceHolder 5"/>
          <p:cNvSpPr>
            <a:spLocks noGrp="1"/>
          </p:cNvSpPr>
          <p:nvPr>
            <p:ph type="dt" idx="6"/>
          </p:nvPr>
        </p:nvSpPr>
        <p:spPr/>
        <p:txBody>
          <a:bodyPr/>
          <a:p>
            <a:r>
              <a:rPr lang="uk-UA"/>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51"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52"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6ABBD237-EAED-4FA6-9DEA-DADA5911346D}" type="slidenum">
              <a:t>&lt;#&gt;</a:t>
            </a:fld>
          </a:p>
        </p:txBody>
      </p:sp>
      <p:sp>
        <p:nvSpPr>
          <p:cNvPr id="7" name="PlaceHolder 6"/>
          <p:cNvSpPr>
            <a:spLocks noGrp="1"/>
          </p:cNvSpPr>
          <p:nvPr>
            <p:ph type="dt" idx="6"/>
          </p:nvPr>
        </p:nvSpPr>
        <p:spPr/>
        <p:txBody>
          <a:bodyPr/>
          <a:p>
            <a:r>
              <a:rPr lang="uk-UA"/>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555D23B6-19F2-4056-9A25-6B61FC34889E}" type="slidenum">
              <a:t>&lt;#&gt;</a:t>
            </a:fld>
          </a:p>
        </p:txBody>
      </p:sp>
      <p:sp>
        <p:nvSpPr>
          <p:cNvPr id="5" name="PlaceHolder 4"/>
          <p:cNvSpPr>
            <a:spLocks noGrp="1"/>
          </p:cNvSpPr>
          <p:nvPr>
            <p:ph type="dt" idx="6"/>
          </p:nvPr>
        </p:nvSpPr>
        <p:spPr/>
        <p:txBody>
          <a:bodyPr/>
          <a:p>
            <a:r>
              <a:rPr lang="uk-UA"/>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2FB77FDC-7D53-403C-9A4D-35A5389E4E43}" type="slidenum">
              <a:t>&lt;#&gt;</a:t>
            </a:fld>
          </a:p>
        </p:txBody>
      </p:sp>
      <p:sp>
        <p:nvSpPr>
          <p:cNvPr id="5" name="PlaceHolder 4"/>
          <p:cNvSpPr>
            <a:spLocks noGrp="1"/>
          </p:cNvSpPr>
          <p:nvPr>
            <p:ph type="dt" idx="6"/>
          </p:nvPr>
        </p:nvSpPr>
        <p:spPr/>
        <p:txBody>
          <a:bodyPr/>
          <a:p>
            <a:r>
              <a:rPr lang="uk-UA"/>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56"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57"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58"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4EBC376D-0086-4FF6-9668-C2C9A79F2F80}" type="slidenum">
              <a:t>&lt;#&gt;</a:t>
            </a:fld>
          </a:p>
        </p:txBody>
      </p:sp>
      <p:sp>
        <p:nvSpPr>
          <p:cNvPr id="8" name="PlaceHolder 7"/>
          <p:cNvSpPr>
            <a:spLocks noGrp="1"/>
          </p:cNvSpPr>
          <p:nvPr>
            <p:ph type="dt" idx="6"/>
          </p:nvPr>
        </p:nvSpPr>
        <p:spPr/>
        <p:txBody>
          <a:bodyPr/>
          <a:p>
            <a:r>
              <a:rPr lang="uk-UA"/>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6"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D3A2DCEC-A341-4CFF-A410-2116E7B82F7A}" type="slidenum">
              <a:t>&lt;#&gt;</a:t>
            </a:fld>
          </a:p>
        </p:txBody>
      </p:sp>
      <p:sp>
        <p:nvSpPr>
          <p:cNvPr id="6" name="PlaceHolder 5"/>
          <p:cNvSpPr>
            <a:spLocks noGrp="1"/>
          </p:cNvSpPr>
          <p:nvPr>
            <p:ph type="dt" idx="3"/>
          </p:nvPr>
        </p:nvSpPr>
        <p:spPr/>
        <p:txBody>
          <a:bodyPr/>
          <a:p>
            <a:r>
              <a:rPr lang="uk-UA"/>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1"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2"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C0FBB6F1-3633-4D51-ABA6-2BF4C30D5E9A}" type="slidenum">
              <a:t>&lt;#&gt;</a:t>
            </a:fld>
          </a:p>
        </p:txBody>
      </p:sp>
      <p:sp>
        <p:nvSpPr>
          <p:cNvPr id="8" name="PlaceHolder 7"/>
          <p:cNvSpPr>
            <a:spLocks noGrp="1"/>
          </p:cNvSpPr>
          <p:nvPr>
            <p:ph type="dt" idx="6"/>
          </p:nvPr>
        </p:nvSpPr>
        <p:spPr/>
        <p:txBody>
          <a:bodyPr/>
          <a:p>
            <a:r>
              <a:rPr lang="uk-UA"/>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64"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5"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6"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D8206A06-957F-4FC8-ADD4-FE89DEBED753}" type="slidenum">
              <a:t>&lt;#&gt;</a:t>
            </a:fld>
          </a:p>
        </p:txBody>
      </p:sp>
      <p:sp>
        <p:nvSpPr>
          <p:cNvPr id="8" name="PlaceHolder 7"/>
          <p:cNvSpPr>
            <a:spLocks noGrp="1"/>
          </p:cNvSpPr>
          <p:nvPr>
            <p:ph type="dt" idx="6"/>
          </p:nvPr>
        </p:nvSpPr>
        <p:spPr/>
        <p:txBody>
          <a:bodyPr/>
          <a:p>
            <a:r>
              <a:rPr lang="uk-UA"/>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68"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9"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E9BB1206-E8C8-4F9A-9217-13FD6B41FFFB}" type="slidenum">
              <a:t>&lt;#&gt;</a:t>
            </a:fld>
          </a:p>
        </p:txBody>
      </p:sp>
      <p:sp>
        <p:nvSpPr>
          <p:cNvPr id="7" name="PlaceHolder 6"/>
          <p:cNvSpPr>
            <a:spLocks noGrp="1"/>
          </p:cNvSpPr>
          <p:nvPr>
            <p:ph type="dt" idx="6"/>
          </p:nvPr>
        </p:nvSpPr>
        <p:spPr/>
        <p:txBody>
          <a:bodyPr/>
          <a:p>
            <a:r>
              <a:rPr lang="uk-UA"/>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71"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72"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73"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74"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09BFFBBD-2540-4706-8061-2D31263155A5}" type="slidenum">
              <a:t>&lt;#&gt;</a:t>
            </a:fld>
          </a:p>
        </p:txBody>
      </p:sp>
      <p:sp>
        <p:nvSpPr>
          <p:cNvPr id="9" name="PlaceHolder 8"/>
          <p:cNvSpPr>
            <a:spLocks noGrp="1"/>
          </p:cNvSpPr>
          <p:nvPr>
            <p:ph type="dt" idx="6"/>
          </p:nvPr>
        </p:nvSpPr>
        <p:spPr/>
        <p:txBody>
          <a:bodyPr/>
          <a:p>
            <a:r>
              <a:rPr lang="uk-UA"/>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76"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77"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78"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79"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80"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81"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77EEB570-875C-4B46-9C72-AC15DC1082CD}" type="slidenum">
              <a:t>&lt;#&gt;</a:t>
            </a:fld>
          </a:p>
        </p:txBody>
      </p:sp>
      <p:sp>
        <p:nvSpPr>
          <p:cNvPr id="11" name="PlaceHolder 10"/>
          <p:cNvSpPr>
            <a:spLocks noGrp="1"/>
          </p:cNvSpPr>
          <p:nvPr>
            <p:ph type="dt" idx="6"/>
          </p:nvPr>
        </p:nvSpPr>
        <p:spPr/>
        <p:txBody>
          <a:bodyPr/>
          <a:p>
            <a:r>
              <a:rPr lang="uk-UA"/>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8"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3EC7DB56-6A7B-4716-B0FE-931CBB36A706}" type="slidenum">
              <a:t>&lt;#&gt;</a:t>
            </a:fld>
          </a:p>
        </p:txBody>
      </p:sp>
      <p:sp>
        <p:nvSpPr>
          <p:cNvPr id="6" name="PlaceHolder 5"/>
          <p:cNvSpPr>
            <a:spLocks noGrp="1"/>
          </p:cNvSpPr>
          <p:nvPr>
            <p:ph type="dt" idx="3"/>
          </p:nvPr>
        </p:nvSpPr>
        <p:spPr/>
        <p:txBody>
          <a:bodyPr/>
          <a:p>
            <a:r>
              <a:rPr lang="uk-UA"/>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10"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11"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48B29602-B2C1-4973-8E14-7A7DB6C6E1BC}" type="slidenum">
              <a:t>&lt;#&gt;</a:t>
            </a:fld>
          </a:p>
        </p:txBody>
      </p:sp>
      <p:sp>
        <p:nvSpPr>
          <p:cNvPr id="7" name="PlaceHolder 6"/>
          <p:cNvSpPr>
            <a:spLocks noGrp="1"/>
          </p:cNvSpPr>
          <p:nvPr>
            <p:ph type="dt" idx="3"/>
          </p:nvPr>
        </p:nvSpPr>
        <p:spPr/>
        <p:txBody>
          <a:bodyPr/>
          <a:p>
            <a:r>
              <a:rPr lang="uk-UA"/>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A6EF081F-3A75-49A7-AA93-C2741DA61ED0}" type="slidenum">
              <a:t>&lt;#&gt;</a:t>
            </a:fld>
          </a:p>
        </p:txBody>
      </p:sp>
      <p:sp>
        <p:nvSpPr>
          <p:cNvPr id="5" name="PlaceHolder 4"/>
          <p:cNvSpPr>
            <a:spLocks noGrp="1"/>
          </p:cNvSpPr>
          <p:nvPr>
            <p:ph type="dt" idx="3"/>
          </p:nvPr>
        </p:nvSpPr>
        <p:spPr/>
        <p:txBody>
          <a:bodyPr/>
          <a:p>
            <a:r>
              <a:rPr lang="uk-UA"/>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09480" y="273600"/>
            <a:ext cx="10972440" cy="5307840"/>
          </a:xfrm>
          <a:prstGeom prst="rect">
            <a:avLst/>
          </a:prstGeom>
          <a:noFill/>
          <a:ln w="0">
            <a:noFill/>
          </a:ln>
        </p:spPr>
        <p:txBody>
          <a:bodyPr lIns="0" rIns="0" tIns="0" bIns="0" anchor="ctr">
            <a:noAutofit/>
          </a:bodyPr>
          <a:p>
            <a:pPr algn="ctr">
              <a:buNone/>
            </a:pPr>
            <a:endParaRPr b="0" lang="uk-UA"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F9A9DC68-E468-4108-8A48-2C4498D3E3B0}" type="slidenum">
              <a:t>&lt;#&gt;</a:t>
            </a:fld>
          </a:p>
        </p:txBody>
      </p:sp>
      <p:sp>
        <p:nvSpPr>
          <p:cNvPr id="5" name="PlaceHolder 4"/>
          <p:cNvSpPr>
            <a:spLocks noGrp="1"/>
          </p:cNvSpPr>
          <p:nvPr>
            <p:ph type="dt" idx="3"/>
          </p:nvPr>
        </p:nvSpPr>
        <p:spPr/>
        <p:txBody>
          <a:bodyPr/>
          <a:p>
            <a:r>
              <a:rPr lang="uk-UA"/>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15"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17"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6B8E412E-115F-4810-993E-DD30E2667B4D}" type="slidenum">
              <a:t>&lt;#&gt;</a:t>
            </a:fld>
          </a:p>
        </p:txBody>
      </p:sp>
      <p:sp>
        <p:nvSpPr>
          <p:cNvPr id="8" name="PlaceHolder 7"/>
          <p:cNvSpPr>
            <a:spLocks noGrp="1"/>
          </p:cNvSpPr>
          <p:nvPr>
            <p:ph type="dt" idx="3"/>
          </p:nvPr>
        </p:nvSpPr>
        <p:spPr/>
        <p:txBody>
          <a:bodyPr/>
          <a:p>
            <a:r>
              <a:rPr lang="uk-UA"/>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19"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20"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21"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020DA586-DD7E-4739-8733-A8CBB58A02EC}" type="slidenum">
              <a:t>&lt;#&gt;</a:t>
            </a:fld>
          </a:p>
        </p:txBody>
      </p:sp>
      <p:sp>
        <p:nvSpPr>
          <p:cNvPr id="8" name="PlaceHolder 7"/>
          <p:cNvSpPr>
            <a:spLocks noGrp="1"/>
          </p:cNvSpPr>
          <p:nvPr>
            <p:ph type="dt" idx="3"/>
          </p:nvPr>
        </p:nvSpPr>
        <p:spPr/>
        <p:txBody>
          <a:bodyPr/>
          <a:p>
            <a:r>
              <a:rPr lang="uk-UA"/>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a:noFill/>
          <a:ln w="0">
            <a:noFill/>
          </a:ln>
        </p:spPr>
        <p:txBody>
          <a:bodyPr lIns="0" rIns="0" tIns="0" bIns="0" anchor="ctr">
            <a:noAutofit/>
          </a:bodyPr>
          <a:p>
            <a:endParaRPr b="0" lang="ru-RU" sz="1800" spc="-1" strike="noStrike">
              <a:solidFill>
                <a:srgbClr val="000000"/>
              </a:solidFill>
              <a:latin typeface="Arial"/>
            </a:endParaRPr>
          </a:p>
        </p:txBody>
      </p:sp>
      <p:sp>
        <p:nvSpPr>
          <p:cNvPr id="23"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24"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25"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a:lnSpc>
                <a:spcPct val="90000"/>
              </a:lnSpc>
              <a:spcBef>
                <a:spcPts val="1417"/>
              </a:spcBef>
              <a:buNone/>
            </a:pPr>
            <a:endParaRPr b="0" lang="ru-RU" sz="28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A6A867DE-479A-40CA-A09B-E8232936AE03}" type="slidenum">
              <a:t>&lt;#&gt;</a:t>
            </a:fld>
          </a:p>
        </p:txBody>
      </p:sp>
      <p:sp>
        <p:nvSpPr>
          <p:cNvPr id="8" name="PlaceHolder 7"/>
          <p:cNvSpPr>
            <a:spLocks noGrp="1"/>
          </p:cNvSpPr>
          <p:nvPr>
            <p:ph type="dt" idx="3"/>
          </p:nvPr>
        </p:nvSpPr>
        <p:spPr/>
        <p:txBody>
          <a:bodyPr/>
          <a:p>
            <a:r>
              <a:rPr lang="uk-UA"/>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ftr" idx="1"/>
          </p:nvPr>
        </p:nvSpPr>
        <p:spPr>
          <a:xfrm>
            <a:off x="4038480" y="6356520"/>
            <a:ext cx="4112280" cy="362520"/>
          </a:xfrm>
          <a:prstGeom prst="rect">
            <a:avLst/>
          </a:prstGeom>
          <a:noFill/>
          <a:ln w="0">
            <a:noFill/>
          </a:ln>
        </p:spPr>
        <p:txBody>
          <a:bodyPr lIns="90000" rIns="90000" tIns="45000" bIns="45000" anchor="ctr">
            <a:noAutofit/>
          </a:bodyPr>
          <a:lstStyle>
            <a:lvl1pPr algn="ctr">
              <a:lnSpc>
                <a:spcPct val="100000"/>
              </a:lnSpc>
              <a:buNone/>
              <a:defRPr b="0" lang="uk-UA" sz="1400" spc="-1" strike="noStrike">
                <a:solidFill>
                  <a:srgbClr val="000000"/>
                </a:solidFill>
                <a:latin typeface="Times New Roman"/>
                <a:ea typeface="DejaVu Sans"/>
              </a:defRPr>
            </a:lvl1pPr>
          </a:lstStyle>
          <a:p>
            <a:pPr algn="ctr">
              <a:lnSpc>
                <a:spcPct val="100000"/>
              </a:lnSpc>
              <a:buNone/>
            </a:pPr>
            <a:r>
              <a:rPr b="0" lang="uk-UA" sz="1400" spc="-1" strike="noStrike">
                <a:solidFill>
                  <a:srgbClr val="000000"/>
                </a:solidFill>
                <a:latin typeface="Times New Roman"/>
                <a:ea typeface="DejaVu Sans"/>
              </a:rPr>
              <a:t>&lt;нижній колонтитул&gt;</a:t>
            </a:r>
            <a:endParaRPr b="0" lang="uk-UA" sz="1400" spc="-1" strike="noStrike">
              <a:latin typeface="Times New Roman"/>
            </a:endParaRPr>
          </a:p>
        </p:txBody>
      </p:sp>
      <p:sp>
        <p:nvSpPr>
          <p:cNvPr id="1" name="PlaceHolder 2"/>
          <p:cNvSpPr>
            <a:spLocks noGrp="1"/>
          </p:cNvSpPr>
          <p:nvPr>
            <p:ph type="sldNum" idx="2"/>
          </p:nvPr>
        </p:nvSpPr>
        <p:spPr>
          <a:xfrm>
            <a:off x="8610480" y="6356520"/>
            <a:ext cx="2740680" cy="362520"/>
          </a:xfrm>
          <a:prstGeom prst="rect">
            <a:avLst/>
          </a:prstGeom>
          <a:noFill/>
          <a:ln w="0">
            <a:noFill/>
          </a:ln>
        </p:spPr>
        <p:txBody>
          <a:bodyPr lIns="90000" rIns="90000" tIns="45000" bIns="45000" anchor="ctr">
            <a:noAutofit/>
          </a:bodyPr>
          <a:lstStyle>
            <a:lvl1pPr algn="r">
              <a:lnSpc>
                <a:spcPct val="100000"/>
              </a:lnSpc>
              <a:buNone/>
              <a:defRPr b="0" lang="uk-UA" sz="1200" spc="-1" strike="noStrike">
                <a:solidFill>
                  <a:srgbClr val="8b8b8b"/>
                </a:solidFill>
                <a:latin typeface="Calibri"/>
                <a:ea typeface="DejaVu Sans"/>
              </a:defRPr>
            </a:lvl1pPr>
          </a:lstStyle>
          <a:p>
            <a:pPr algn="r">
              <a:lnSpc>
                <a:spcPct val="100000"/>
              </a:lnSpc>
              <a:buNone/>
            </a:pPr>
            <a:fld id="{B9D7FCAA-C0F4-42DC-A80C-21094E7C0FB4}" type="slidenum">
              <a:rPr b="0" lang="uk-UA" sz="1200" spc="-1" strike="noStrike">
                <a:solidFill>
                  <a:srgbClr val="8b8b8b"/>
                </a:solidFill>
                <a:latin typeface="Calibri"/>
                <a:ea typeface="DejaVu Sans"/>
              </a:rPr>
              <a:t>&lt;номер&gt;</a:t>
            </a:fld>
            <a:endParaRPr b="0" lang="uk-UA" sz="1200" spc="-1" strike="noStrike">
              <a:latin typeface="Times New Roman"/>
            </a:endParaRPr>
          </a:p>
        </p:txBody>
      </p:sp>
      <p:sp>
        <p:nvSpPr>
          <p:cNvPr id="2" name="PlaceHolder 3"/>
          <p:cNvSpPr>
            <a:spLocks noGrp="1"/>
          </p:cNvSpPr>
          <p:nvPr>
            <p:ph type="dt" idx="3"/>
          </p:nvPr>
        </p:nvSpPr>
        <p:spPr>
          <a:xfrm>
            <a:off x="838080" y="6356520"/>
            <a:ext cx="2740680" cy="362520"/>
          </a:xfrm>
          <a:prstGeom prst="rect">
            <a:avLst/>
          </a:prstGeom>
          <a:noFill/>
          <a:ln w="0">
            <a:noFill/>
          </a:ln>
        </p:spPr>
        <p:txBody>
          <a:bodyPr lIns="90000" rIns="90000" tIns="45000" bIns="45000" anchor="ctr">
            <a:noAutofit/>
          </a:bodyPr>
          <a:lstStyle>
            <a:lvl1pPr>
              <a:defRPr b="0" lang="uk-UA" sz="1400" spc="-1" strike="noStrike">
                <a:latin typeface="Times New Roman"/>
              </a:defRPr>
            </a:lvl1pPr>
          </a:lstStyle>
          <a:p>
            <a:r>
              <a:rPr b="0" lang="uk-UA" sz="1400" spc="-1" strike="noStrike">
                <a:latin typeface="Times New Roman"/>
              </a:rPr>
              <a:t>&lt;дата/час&gt;</a:t>
            </a:r>
            <a:endParaRPr b="0" lang="uk-UA" sz="1400" spc="-1" strike="noStrike">
              <a:latin typeface="Times New Roman"/>
            </a:endParaRPr>
          </a:p>
        </p:txBody>
      </p:sp>
      <p:sp>
        <p:nvSpPr>
          <p:cNvPr id="3"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r>
              <a:rPr b="0" lang="ru-RU" sz="1800" spc="-1" strike="noStrike">
                <a:solidFill>
                  <a:srgbClr val="000000"/>
                </a:solidFill>
                <a:latin typeface="Arial"/>
              </a:rPr>
              <a:t>Для правки тексту заголовка клацніть мишею</a:t>
            </a:r>
            <a:endParaRPr b="0" lang="ru-RU" sz="1800" spc="-1" strike="noStrike">
              <a:solidFill>
                <a:srgbClr val="000000"/>
              </a:solidFill>
              <a:latin typeface="Arial"/>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ru-RU" sz="2800" spc="-1" strike="noStrike">
                <a:solidFill>
                  <a:srgbClr val="000000"/>
                </a:solidFill>
                <a:latin typeface="Arial"/>
              </a:rPr>
              <a:t>Для редагування структури клацніть мишею</a:t>
            </a:r>
            <a:endParaRPr b="0" lang="ru-RU" sz="2800" spc="-1" strike="noStrike">
              <a:solidFill>
                <a:srgbClr val="000000"/>
              </a:solidFill>
              <a:latin typeface="Arial"/>
            </a:endParaRPr>
          </a:p>
          <a:p>
            <a:pPr lvl="1" marL="864000" indent="-324000">
              <a:lnSpc>
                <a:spcPct val="90000"/>
              </a:lnSpc>
              <a:spcBef>
                <a:spcPts val="1134"/>
              </a:spcBef>
              <a:buClr>
                <a:srgbClr val="000000"/>
              </a:buClr>
              <a:buSzPct val="75000"/>
              <a:buFont typeface="Symbol" charset="2"/>
              <a:buChar char=""/>
            </a:pPr>
            <a:r>
              <a:rPr b="0" lang="ru-RU" sz="2000" spc="-1" strike="noStrike">
                <a:solidFill>
                  <a:srgbClr val="000000"/>
                </a:solidFill>
                <a:latin typeface="Arial"/>
              </a:rPr>
              <a:t>Другий рівень структури</a:t>
            </a:r>
            <a:endParaRPr b="0" lang="ru-RU" sz="2000" spc="-1" strike="noStrike">
              <a:solidFill>
                <a:srgbClr val="000000"/>
              </a:solidFill>
              <a:latin typeface="Arial"/>
            </a:endParaRPr>
          </a:p>
          <a:p>
            <a:pPr lvl="2" marL="1296000" indent="-288000">
              <a:lnSpc>
                <a:spcPct val="90000"/>
              </a:lnSpc>
              <a:spcBef>
                <a:spcPts val="850"/>
              </a:spcBef>
              <a:buClr>
                <a:srgbClr val="000000"/>
              </a:buClr>
              <a:buSzPct val="45000"/>
              <a:buFont typeface="Wingdings" charset="2"/>
              <a:buChar char=""/>
            </a:pPr>
            <a:r>
              <a:rPr b="0" lang="ru-RU" sz="1800" spc="-1" strike="noStrike">
                <a:solidFill>
                  <a:srgbClr val="000000"/>
                </a:solidFill>
                <a:latin typeface="Arial"/>
              </a:rPr>
              <a:t>Третій рівень структури</a:t>
            </a:r>
            <a:endParaRPr b="0" lang="ru-RU" sz="1800" spc="-1" strike="noStrike">
              <a:solidFill>
                <a:srgbClr val="000000"/>
              </a:solidFill>
              <a:latin typeface="Arial"/>
            </a:endParaRPr>
          </a:p>
          <a:p>
            <a:pPr lvl="3" marL="1728000" indent="-216000">
              <a:lnSpc>
                <a:spcPct val="90000"/>
              </a:lnSpc>
              <a:spcBef>
                <a:spcPts val="567"/>
              </a:spcBef>
              <a:buClr>
                <a:srgbClr val="000000"/>
              </a:buClr>
              <a:buSzPct val="75000"/>
              <a:buFont typeface="Symbol" charset="2"/>
              <a:buChar char=""/>
            </a:pPr>
            <a:r>
              <a:rPr b="0" lang="ru-RU" sz="1800" spc="-1" strike="noStrike">
                <a:solidFill>
                  <a:srgbClr val="000000"/>
                </a:solidFill>
                <a:latin typeface="Arial"/>
              </a:rPr>
              <a:t>Четвертий рівень структури</a:t>
            </a:r>
            <a:endParaRPr b="0" lang="ru-RU" sz="1800" spc="-1" strike="noStrike">
              <a:solidFill>
                <a:srgbClr val="000000"/>
              </a:solidFill>
              <a:latin typeface="Arial"/>
            </a:endParaRPr>
          </a:p>
          <a:p>
            <a:pPr lvl="4" marL="2160000" indent="-216000">
              <a:lnSpc>
                <a:spcPct val="90000"/>
              </a:lnSpc>
              <a:spcBef>
                <a:spcPts val="283"/>
              </a:spcBef>
              <a:buClr>
                <a:srgbClr val="000000"/>
              </a:buClr>
              <a:buSzPct val="45000"/>
              <a:buFont typeface="Wingdings" charset="2"/>
              <a:buChar char=""/>
            </a:pPr>
            <a:r>
              <a:rPr b="0" lang="ru-RU" sz="2000" spc="-1" strike="noStrike">
                <a:solidFill>
                  <a:srgbClr val="000000"/>
                </a:solidFill>
                <a:latin typeface="Arial"/>
              </a:rPr>
              <a:t>П'ятий рівень структури</a:t>
            </a:r>
            <a:endParaRPr b="0" lang="ru-RU" sz="2000" spc="-1" strike="noStrike">
              <a:solidFill>
                <a:srgbClr val="000000"/>
              </a:solidFill>
              <a:latin typeface="Arial"/>
            </a:endParaRPr>
          </a:p>
          <a:p>
            <a:pPr lvl="5" marL="2592000" indent="-216000">
              <a:lnSpc>
                <a:spcPct val="90000"/>
              </a:lnSpc>
              <a:spcBef>
                <a:spcPts val="283"/>
              </a:spcBef>
              <a:buClr>
                <a:srgbClr val="000000"/>
              </a:buClr>
              <a:buSzPct val="45000"/>
              <a:buFont typeface="Wingdings" charset="2"/>
              <a:buChar char=""/>
            </a:pPr>
            <a:r>
              <a:rPr b="0" lang="ru-RU" sz="2000" spc="-1" strike="noStrike">
                <a:solidFill>
                  <a:srgbClr val="000000"/>
                </a:solidFill>
                <a:latin typeface="Arial"/>
              </a:rPr>
              <a:t>Шостий рівень структури</a:t>
            </a:r>
            <a:endParaRPr b="0" lang="ru-RU" sz="2000" spc="-1" strike="noStrike">
              <a:solidFill>
                <a:srgbClr val="000000"/>
              </a:solidFill>
              <a:latin typeface="Arial"/>
            </a:endParaRPr>
          </a:p>
          <a:p>
            <a:pPr lvl="6" marL="3024000" indent="-216000">
              <a:lnSpc>
                <a:spcPct val="90000"/>
              </a:lnSpc>
              <a:spcBef>
                <a:spcPts val="283"/>
              </a:spcBef>
              <a:buClr>
                <a:srgbClr val="000000"/>
              </a:buClr>
              <a:buSzPct val="45000"/>
              <a:buFont typeface="Wingdings" charset="2"/>
              <a:buChar char=""/>
            </a:pPr>
            <a:r>
              <a:rPr b="0" lang="ru-RU" sz="2000" spc="-1" strike="noStrike">
                <a:solidFill>
                  <a:srgbClr val="000000"/>
                </a:solidFill>
                <a:latin typeface="Arial"/>
              </a:rPr>
              <a:t>Сьомий рівень структури</a:t>
            </a:r>
            <a:endParaRPr b="0" lang="ru-RU"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ftr" idx="4"/>
          </p:nvPr>
        </p:nvSpPr>
        <p:spPr>
          <a:xfrm>
            <a:off x="4038480" y="6356520"/>
            <a:ext cx="4112280" cy="362520"/>
          </a:xfrm>
          <a:prstGeom prst="rect">
            <a:avLst/>
          </a:prstGeom>
          <a:noFill/>
          <a:ln w="0">
            <a:noFill/>
          </a:ln>
        </p:spPr>
        <p:txBody>
          <a:bodyPr lIns="90000" rIns="90000" tIns="45000" bIns="45000" anchor="ctr">
            <a:noAutofit/>
          </a:bodyPr>
          <a:lstStyle>
            <a:lvl1pPr algn="ctr">
              <a:lnSpc>
                <a:spcPct val="100000"/>
              </a:lnSpc>
              <a:buNone/>
              <a:defRPr b="0" lang="uk-UA" sz="1400" spc="-1" strike="noStrike">
                <a:solidFill>
                  <a:srgbClr val="000000"/>
                </a:solidFill>
                <a:latin typeface="Times New Roman"/>
                <a:ea typeface="DejaVu Sans"/>
              </a:defRPr>
            </a:lvl1pPr>
          </a:lstStyle>
          <a:p>
            <a:pPr algn="ctr">
              <a:lnSpc>
                <a:spcPct val="100000"/>
              </a:lnSpc>
              <a:buNone/>
            </a:pPr>
            <a:r>
              <a:rPr b="0" lang="uk-UA" sz="1400" spc="-1" strike="noStrike">
                <a:solidFill>
                  <a:srgbClr val="000000"/>
                </a:solidFill>
                <a:latin typeface="Times New Roman"/>
                <a:ea typeface="DejaVu Sans"/>
              </a:rPr>
              <a:t>&lt;нижній колонтитул&gt;</a:t>
            </a:r>
            <a:endParaRPr b="0" lang="uk-UA" sz="1400" spc="-1" strike="noStrike">
              <a:latin typeface="Times New Roman"/>
            </a:endParaRPr>
          </a:p>
        </p:txBody>
      </p:sp>
      <p:sp>
        <p:nvSpPr>
          <p:cNvPr id="42" name="PlaceHolder 2"/>
          <p:cNvSpPr>
            <a:spLocks noGrp="1"/>
          </p:cNvSpPr>
          <p:nvPr>
            <p:ph type="sldNum" idx="5"/>
          </p:nvPr>
        </p:nvSpPr>
        <p:spPr>
          <a:xfrm>
            <a:off x="8610480" y="6356520"/>
            <a:ext cx="2740680" cy="362520"/>
          </a:xfrm>
          <a:prstGeom prst="rect">
            <a:avLst/>
          </a:prstGeom>
          <a:noFill/>
          <a:ln w="0">
            <a:noFill/>
          </a:ln>
        </p:spPr>
        <p:txBody>
          <a:bodyPr lIns="90000" rIns="90000" tIns="45000" bIns="45000" anchor="ctr">
            <a:noAutofit/>
          </a:bodyPr>
          <a:lstStyle>
            <a:lvl1pPr algn="r">
              <a:lnSpc>
                <a:spcPct val="100000"/>
              </a:lnSpc>
              <a:buNone/>
              <a:defRPr b="0" lang="uk-UA" sz="1200" spc="-1" strike="noStrike">
                <a:solidFill>
                  <a:srgbClr val="8b8b8b"/>
                </a:solidFill>
                <a:latin typeface="Calibri"/>
                <a:ea typeface="DejaVu Sans"/>
              </a:defRPr>
            </a:lvl1pPr>
          </a:lstStyle>
          <a:p>
            <a:pPr algn="r">
              <a:lnSpc>
                <a:spcPct val="100000"/>
              </a:lnSpc>
              <a:buNone/>
            </a:pPr>
            <a:fld id="{7CBAE5C5-13A8-4424-B93A-BEC8325AEF6E}" type="slidenum">
              <a:rPr b="0" lang="uk-UA" sz="1200" spc="-1" strike="noStrike">
                <a:solidFill>
                  <a:srgbClr val="8b8b8b"/>
                </a:solidFill>
                <a:latin typeface="Calibri"/>
                <a:ea typeface="DejaVu Sans"/>
              </a:rPr>
              <a:t>&lt;номер&gt;</a:t>
            </a:fld>
            <a:endParaRPr b="0" lang="uk-UA" sz="1200" spc="-1" strike="noStrike">
              <a:latin typeface="Times New Roman"/>
            </a:endParaRPr>
          </a:p>
        </p:txBody>
      </p:sp>
      <p:sp>
        <p:nvSpPr>
          <p:cNvPr id="43" name="PlaceHolder 3"/>
          <p:cNvSpPr>
            <a:spLocks noGrp="1"/>
          </p:cNvSpPr>
          <p:nvPr>
            <p:ph type="dt" idx="6"/>
          </p:nvPr>
        </p:nvSpPr>
        <p:spPr>
          <a:xfrm>
            <a:off x="838080" y="6356520"/>
            <a:ext cx="2740680" cy="362520"/>
          </a:xfrm>
          <a:prstGeom prst="rect">
            <a:avLst/>
          </a:prstGeom>
          <a:noFill/>
          <a:ln w="0">
            <a:noFill/>
          </a:ln>
        </p:spPr>
        <p:txBody>
          <a:bodyPr lIns="90000" rIns="90000" tIns="45000" bIns="45000" anchor="ctr">
            <a:noAutofit/>
          </a:bodyPr>
          <a:lstStyle>
            <a:lvl1pPr>
              <a:defRPr b="0" lang="uk-UA" sz="1400" spc="-1" strike="noStrike">
                <a:latin typeface="Times New Roman"/>
              </a:defRPr>
            </a:lvl1pPr>
          </a:lstStyle>
          <a:p>
            <a:r>
              <a:rPr b="0" lang="uk-UA" sz="1400" spc="-1" strike="noStrike">
                <a:latin typeface="Times New Roman"/>
              </a:rPr>
              <a:t>&lt;дата/час&gt;</a:t>
            </a:r>
            <a:endParaRPr b="0" lang="uk-UA" sz="1400" spc="-1" strike="noStrike">
              <a:latin typeface="Times New Roman"/>
            </a:endParaRPr>
          </a:p>
        </p:txBody>
      </p:sp>
      <p:sp>
        <p:nvSpPr>
          <p:cNvPr id="44"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r>
              <a:rPr b="0" lang="ru-RU" sz="1800" spc="-1" strike="noStrike">
                <a:solidFill>
                  <a:srgbClr val="000000"/>
                </a:solidFill>
                <a:latin typeface="Arial"/>
              </a:rPr>
              <a:t>Для правки тексту заголовка клацніть мишею</a:t>
            </a:r>
            <a:endParaRPr b="0" lang="ru-RU" sz="1800" spc="-1" strike="noStrike">
              <a:solidFill>
                <a:srgbClr val="000000"/>
              </a:solidFill>
              <a:latin typeface="Arial"/>
            </a:endParaRPr>
          </a:p>
        </p:txBody>
      </p:sp>
      <p:sp>
        <p:nvSpPr>
          <p:cNvPr id="45"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ru-RU" sz="2800" spc="-1" strike="noStrike">
                <a:solidFill>
                  <a:srgbClr val="000000"/>
                </a:solidFill>
                <a:latin typeface="Arial"/>
              </a:rPr>
              <a:t>Для редагування структури клацніть мишею</a:t>
            </a:r>
            <a:endParaRPr b="0" lang="ru-RU" sz="2800" spc="-1" strike="noStrike">
              <a:solidFill>
                <a:srgbClr val="000000"/>
              </a:solidFill>
              <a:latin typeface="Arial"/>
            </a:endParaRPr>
          </a:p>
          <a:p>
            <a:pPr lvl="1" marL="864000" indent="-324000">
              <a:lnSpc>
                <a:spcPct val="90000"/>
              </a:lnSpc>
              <a:spcBef>
                <a:spcPts val="1134"/>
              </a:spcBef>
              <a:buClr>
                <a:srgbClr val="000000"/>
              </a:buClr>
              <a:buSzPct val="75000"/>
              <a:buFont typeface="Symbol" charset="2"/>
              <a:buChar char=""/>
            </a:pPr>
            <a:r>
              <a:rPr b="0" lang="ru-RU" sz="2000" spc="-1" strike="noStrike">
                <a:solidFill>
                  <a:srgbClr val="000000"/>
                </a:solidFill>
                <a:latin typeface="Arial"/>
              </a:rPr>
              <a:t>Другий рівень структури</a:t>
            </a:r>
            <a:endParaRPr b="0" lang="ru-RU" sz="2000" spc="-1" strike="noStrike">
              <a:solidFill>
                <a:srgbClr val="000000"/>
              </a:solidFill>
              <a:latin typeface="Arial"/>
            </a:endParaRPr>
          </a:p>
          <a:p>
            <a:pPr lvl="2" marL="1296000" indent="-288000">
              <a:lnSpc>
                <a:spcPct val="90000"/>
              </a:lnSpc>
              <a:spcBef>
                <a:spcPts val="850"/>
              </a:spcBef>
              <a:buClr>
                <a:srgbClr val="000000"/>
              </a:buClr>
              <a:buSzPct val="45000"/>
              <a:buFont typeface="Wingdings" charset="2"/>
              <a:buChar char=""/>
            </a:pPr>
            <a:r>
              <a:rPr b="0" lang="ru-RU" sz="1800" spc="-1" strike="noStrike">
                <a:solidFill>
                  <a:srgbClr val="000000"/>
                </a:solidFill>
                <a:latin typeface="Arial"/>
              </a:rPr>
              <a:t>Третій рівень структури</a:t>
            </a:r>
            <a:endParaRPr b="0" lang="ru-RU" sz="1800" spc="-1" strike="noStrike">
              <a:solidFill>
                <a:srgbClr val="000000"/>
              </a:solidFill>
              <a:latin typeface="Arial"/>
            </a:endParaRPr>
          </a:p>
          <a:p>
            <a:pPr lvl="3" marL="1728000" indent="-216000">
              <a:lnSpc>
                <a:spcPct val="90000"/>
              </a:lnSpc>
              <a:spcBef>
                <a:spcPts val="567"/>
              </a:spcBef>
              <a:buClr>
                <a:srgbClr val="000000"/>
              </a:buClr>
              <a:buSzPct val="75000"/>
              <a:buFont typeface="Symbol" charset="2"/>
              <a:buChar char=""/>
            </a:pPr>
            <a:r>
              <a:rPr b="0" lang="ru-RU" sz="1800" spc="-1" strike="noStrike">
                <a:solidFill>
                  <a:srgbClr val="000000"/>
                </a:solidFill>
                <a:latin typeface="Arial"/>
              </a:rPr>
              <a:t>Четвертий рівень структури</a:t>
            </a:r>
            <a:endParaRPr b="0" lang="ru-RU" sz="1800" spc="-1" strike="noStrike">
              <a:solidFill>
                <a:srgbClr val="000000"/>
              </a:solidFill>
              <a:latin typeface="Arial"/>
            </a:endParaRPr>
          </a:p>
          <a:p>
            <a:pPr lvl="4" marL="2160000" indent="-216000">
              <a:lnSpc>
                <a:spcPct val="90000"/>
              </a:lnSpc>
              <a:spcBef>
                <a:spcPts val="283"/>
              </a:spcBef>
              <a:buClr>
                <a:srgbClr val="000000"/>
              </a:buClr>
              <a:buSzPct val="45000"/>
              <a:buFont typeface="Wingdings" charset="2"/>
              <a:buChar char=""/>
            </a:pPr>
            <a:r>
              <a:rPr b="0" lang="ru-RU" sz="2000" spc="-1" strike="noStrike">
                <a:solidFill>
                  <a:srgbClr val="000000"/>
                </a:solidFill>
                <a:latin typeface="Arial"/>
              </a:rPr>
              <a:t>П'ятий рівень структури</a:t>
            </a:r>
            <a:endParaRPr b="0" lang="ru-RU" sz="2000" spc="-1" strike="noStrike">
              <a:solidFill>
                <a:srgbClr val="000000"/>
              </a:solidFill>
              <a:latin typeface="Arial"/>
            </a:endParaRPr>
          </a:p>
          <a:p>
            <a:pPr lvl="5" marL="2592000" indent="-216000">
              <a:lnSpc>
                <a:spcPct val="90000"/>
              </a:lnSpc>
              <a:spcBef>
                <a:spcPts val="283"/>
              </a:spcBef>
              <a:buClr>
                <a:srgbClr val="000000"/>
              </a:buClr>
              <a:buSzPct val="45000"/>
              <a:buFont typeface="Wingdings" charset="2"/>
              <a:buChar char=""/>
            </a:pPr>
            <a:r>
              <a:rPr b="0" lang="ru-RU" sz="2000" spc="-1" strike="noStrike">
                <a:solidFill>
                  <a:srgbClr val="000000"/>
                </a:solidFill>
                <a:latin typeface="Arial"/>
              </a:rPr>
              <a:t>Шостий рівень структури</a:t>
            </a:r>
            <a:endParaRPr b="0" lang="ru-RU" sz="2000" spc="-1" strike="noStrike">
              <a:solidFill>
                <a:srgbClr val="000000"/>
              </a:solidFill>
              <a:latin typeface="Arial"/>
            </a:endParaRPr>
          </a:p>
          <a:p>
            <a:pPr lvl="6" marL="3024000" indent="-216000">
              <a:lnSpc>
                <a:spcPct val="90000"/>
              </a:lnSpc>
              <a:spcBef>
                <a:spcPts val="283"/>
              </a:spcBef>
              <a:buClr>
                <a:srgbClr val="000000"/>
              </a:buClr>
              <a:buSzPct val="45000"/>
              <a:buFont typeface="Wingdings" charset="2"/>
              <a:buChar char=""/>
            </a:pPr>
            <a:r>
              <a:rPr b="0" lang="ru-RU" sz="2000" spc="-1" strike="noStrike">
                <a:solidFill>
                  <a:srgbClr val="000000"/>
                </a:solidFill>
                <a:latin typeface="Arial"/>
              </a:rPr>
              <a:t>Сьомий рівень структури</a:t>
            </a:r>
            <a:endParaRPr b="0" lang="ru-RU"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4"/>
          <p:cNvSpPr/>
          <p:nvPr/>
        </p:nvSpPr>
        <p:spPr>
          <a:xfrm>
            <a:off x="825480" y="1800000"/>
            <a:ext cx="10513080" cy="1323000"/>
          </a:xfrm>
          <a:prstGeom prst="rect">
            <a:avLst/>
          </a:prstGeom>
          <a:noFill/>
          <a:ln w="0">
            <a:noFill/>
          </a:ln>
        </p:spPr>
        <p:style>
          <a:lnRef idx="0"/>
          <a:fillRef idx="0"/>
          <a:effectRef idx="0"/>
          <a:fontRef idx="minor"/>
        </p:style>
        <p:txBody>
          <a:bodyPr lIns="90000" rIns="90000" tIns="45000" bIns="45000" anchor="ctr">
            <a:normAutofit/>
          </a:bodyPr>
          <a:p>
            <a:pPr algn="ctr">
              <a:lnSpc>
                <a:spcPct val="107000"/>
              </a:lnSpc>
              <a:buNone/>
              <a:tabLst>
                <a:tab algn="l" pos="0"/>
              </a:tabLst>
            </a:pPr>
            <a:r>
              <a:rPr b="1" lang="uk-UA" sz="3200" spc="-1" strike="noStrike">
                <a:solidFill>
                  <a:srgbClr val="000000"/>
                </a:solidFill>
                <a:latin typeface="Times New Roman"/>
                <a:ea typeface="Times New Roman"/>
              </a:rPr>
              <a:t>Реалізація права на допомогу по тимчасовій непрацездатності за місцем роботи за сумісництвом</a:t>
            </a:r>
            <a:endParaRPr b="0" lang="uk-UA" sz="32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p:nvPr>
        </p:nvSpPr>
        <p:spPr>
          <a:xfrm>
            <a:off x="838080" y="673200"/>
            <a:ext cx="10513080" cy="2535480"/>
          </a:xfrm>
          <a:prstGeom prst="rect">
            <a:avLst/>
          </a:prstGeom>
          <a:noFill/>
          <a:ln w="0">
            <a:noFill/>
          </a:ln>
        </p:spPr>
        <p:txBody>
          <a:bodyPr lIns="0" rIns="0" tIns="0" bIns="0" anchor="t">
            <a:normAutofit/>
          </a:bodyPr>
          <a:p>
            <a:pPr marL="228600" indent="-228600" algn="just">
              <a:lnSpc>
                <a:spcPct val="107000"/>
              </a:lnSpc>
              <a:spcBef>
                <a:spcPts val="1001"/>
              </a:spcBef>
              <a:buNone/>
              <a:tabLst>
                <a:tab algn="l" pos="0"/>
              </a:tabLst>
            </a:pPr>
            <a:r>
              <a:rPr b="1" lang="uk-UA" sz="2000" spc="-1" strike="noStrike">
                <a:solidFill>
                  <a:srgbClr val="000000"/>
                </a:solidFill>
                <a:latin typeface="Times New Roman"/>
                <a:ea typeface="Times New Roman"/>
              </a:rPr>
              <a:t>Визначення розрахункового періоду відповідно до пункту 3 Порядку № 1266 з 18.07.2025</a:t>
            </a:r>
            <a:endParaRPr b="0" lang="ru-RU" sz="2000" spc="-1" strike="noStrike">
              <a:solidFill>
                <a:srgbClr val="000000"/>
              </a:solidFill>
              <a:latin typeface="Arial"/>
            </a:endParaRPr>
          </a:p>
          <a:p>
            <a:pPr marL="228600" indent="-228600" algn="just">
              <a:lnSpc>
                <a:spcPct val="100000"/>
              </a:lnSpc>
              <a:spcBef>
                <a:spcPts val="1001"/>
              </a:spcBef>
              <a:buNone/>
              <a:tabLst>
                <a:tab algn="l" pos="0"/>
              </a:tabLst>
            </a:pPr>
            <a:r>
              <a:rPr b="0" lang="uk-UA" sz="1600" spc="-1" strike="noStrike">
                <a:solidFill>
                  <a:srgbClr val="000000"/>
                </a:solidFill>
                <a:latin typeface="Times New Roman"/>
                <a:ea typeface="Times New Roman"/>
              </a:rPr>
              <a:t>Постановою Кабінету Міністрів України від 14.07.2025 № 837 “Про внесення змін щодо загальнообов’язкового державного соціального страхування до деяких постанов Кабінету Міністрів України” внесено зміни до пункту 3 Порядку № 1266.</a:t>
            </a:r>
            <a:endParaRPr b="0" lang="ru-RU" sz="1600" spc="-1" strike="noStrike">
              <a:solidFill>
                <a:srgbClr val="000000"/>
              </a:solidFill>
              <a:latin typeface="Arial"/>
            </a:endParaRPr>
          </a:p>
          <a:p>
            <a:pPr marL="228600" indent="-228600" algn="just">
              <a:lnSpc>
                <a:spcPct val="100000"/>
              </a:lnSpc>
              <a:spcBef>
                <a:spcPts val="1001"/>
              </a:spcBef>
              <a:buNone/>
              <a:tabLst>
                <a:tab algn="l" pos="0"/>
              </a:tabLst>
            </a:pPr>
            <a:r>
              <a:rPr b="0" lang="uk-UA" sz="1600" spc="-1" strike="noStrike">
                <a:solidFill>
                  <a:srgbClr val="000000"/>
                </a:solidFill>
                <a:latin typeface="Times New Roman"/>
                <a:ea typeface="Times New Roman"/>
              </a:rPr>
              <a:t>Так, пункт 3 Порядку № 1266 було доповнено новим абзацом:</a:t>
            </a:r>
            <a:endParaRPr b="0" lang="ru-RU" sz="1600" spc="-1" strike="noStrike">
              <a:solidFill>
                <a:srgbClr val="000000"/>
              </a:solidFill>
              <a:latin typeface="Arial"/>
            </a:endParaRPr>
          </a:p>
          <a:p>
            <a:pPr marL="228600" indent="-228600" algn="just">
              <a:lnSpc>
                <a:spcPct val="100000"/>
              </a:lnSpc>
              <a:spcBef>
                <a:spcPts val="1001"/>
              </a:spcBef>
              <a:buNone/>
              <a:tabLst>
                <a:tab algn="l" pos="0"/>
              </a:tabLst>
            </a:pPr>
            <a:r>
              <a:rPr b="0" i="1" lang="uk-UA" sz="1600" spc="-1" strike="noStrike">
                <a:solidFill>
                  <a:srgbClr val="000000"/>
                </a:solidFill>
                <a:latin typeface="Times New Roman"/>
                <a:ea typeface="Times New Roman"/>
              </a:rPr>
              <a:t>Місяці розрахункового періоду, в яких застрахована особа не працювала з поважних причин (з першого до останнього числа календарного місяця), виключаються з розрахункового періоду.</a:t>
            </a:r>
            <a:endParaRPr b="0" lang="ru-RU" sz="1600" spc="-1" strike="noStrike">
              <a:solidFill>
                <a:srgbClr val="000000"/>
              </a:solidFill>
              <a:latin typeface="Arial"/>
            </a:endParaRPr>
          </a:p>
          <a:p>
            <a:pPr marL="228600" indent="-228600" algn="just">
              <a:lnSpc>
                <a:spcPct val="100000"/>
              </a:lnSpc>
              <a:spcBef>
                <a:spcPts val="1001"/>
              </a:spcBef>
              <a:buNone/>
              <a:tabLst>
                <a:tab algn="l" pos="0"/>
              </a:tabLst>
            </a:pPr>
            <a:endParaRPr b="0" lang="ru-RU" sz="1600" spc="-1" strike="noStrike">
              <a:solidFill>
                <a:srgbClr val="000000"/>
              </a:solidFill>
              <a:latin typeface="Arial"/>
            </a:endParaRPr>
          </a:p>
        </p:txBody>
      </p:sp>
      <p:grpSp>
        <p:nvGrpSpPr>
          <p:cNvPr id="183" name="Групувати 1"/>
          <p:cNvGrpSpPr/>
          <p:nvPr/>
        </p:nvGrpSpPr>
        <p:grpSpPr>
          <a:xfrm>
            <a:off x="1291680" y="3117960"/>
            <a:ext cx="10457640" cy="3420720"/>
            <a:chOff x="1291680" y="3117960"/>
            <a:chExt cx="10457640" cy="3420720"/>
          </a:xfrm>
        </p:grpSpPr>
        <p:sp>
          <p:nvSpPr>
            <p:cNvPr id="184" name="Овал 2"/>
            <p:cNvSpPr/>
            <p:nvPr/>
          </p:nvSpPr>
          <p:spPr>
            <a:xfrm>
              <a:off x="10399680" y="4396320"/>
              <a:ext cx="1349640" cy="1349640"/>
            </a:xfrm>
            <a:prstGeom prst="ellipse">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0" lang="uk-UA" sz="1800" spc="-1" strike="noStrike">
                  <a:solidFill>
                    <a:srgbClr val="ffffff"/>
                  </a:solidFill>
                  <a:latin typeface="Calibri"/>
                  <a:ea typeface="DejaVu Sans"/>
                </a:rPr>
                <a:t>329,34 грн</a:t>
              </a:r>
              <a:endParaRPr b="0" lang="uk-UA" sz="1800" spc="-1" strike="noStrike">
                <a:latin typeface="Arial"/>
              </a:endParaRPr>
            </a:p>
          </p:txBody>
        </p:sp>
        <p:sp>
          <p:nvSpPr>
            <p:cNvPr id="185" name="Права фігурна дужка 1"/>
            <p:cNvSpPr/>
            <p:nvPr/>
          </p:nvSpPr>
          <p:spPr>
            <a:xfrm rot="5400000">
              <a:off x="5579280" y="1811160"/>
              <a:ext cx="448560" cy="8396280"/>
            </a:xfrm>
            <a:prstGeom prst="rightBrace">
              <a:avLst>
                <a:gd name="adj1" fmla="val 8333"/>
                <a:gd name="adj2" fmla="val 50229"/>
              </a:avLst>
            </a:prstGeom>
            <a:noFill/>
            <a:ln>
              <a:solidFill>
                <a:srgbClr val="5b9bd5"/>
              </a:solidFill>
            </a:ln>
          </p:spPr>
          <p:style>
            <a:lnRef idx="1">
              <a:schemeClr val="accent1"/>
            </a:lnRef>
            <a:fillRef idx="0">
              <a:schemeClr val="accent1"/>
            </a:fillRef>
            <a:effectRef idx="0">
              <a:schemeClr val="accent1"/>
            </a:effectRef>
            <a:fontRef idx="minor"/>
          </p:style>
        </p:sp>
        <p:sp>
          <p:nvSpPr>
            <p:cNvPr id="186" name="Овал 3"/>
            <p:cNvSpPr/>
            <p:nvPr/>
          </p:nvSpPr>
          <p:spPr>
            <a:xfrm>
              <a:off x="1574640" y="485748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en-US" sz="1000" spc="-1" strike="noStrike">
                  <a:solidFill>
                    <a:srgbClr val="c00000"/>
                  </a:solidFill>
                  <a:latin typeface="Calibri"/>
                  <a:ea typeface="DejaVu Sans"/>
                </a:rPr>
                <a:t>1</a:t>
              </a:r>
              <a:endParaRPr b="0" lang="uk-UA" sz="1000" spc="-1" strike="noStrike">
                <a:latin typeface="Arial"/>
              </a:endParaRPr>
            </a:p>
          </p:txBody>
        </p:sp>
        <p:sp>
          <p:nvSpPr>
            <p:cNvPr id="187" name="Овал 5"/>
            <p:cNvSpPr/>
            <p:nvPr/>
          </p:nvSpPr>
          <p:spPr>
            <a:xfrm>
              <a:off x="2294640" y="484452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2</a:t>
              </a:r>
              <a:endParaRPr b="0" lang="uk-UA" sz="1000" spc="-1" strike="noStrike">
                <a:latin typeface="Arial"/>
              </a:endParaRPr>
            </a:p>
          </p:txBody>
        </p:sp>
        <p:sp>
          <p:nvSpPr>
            <p:cNvPr id="188" name="Овал 8"/>
            <p:cNvSpPr/>
            <p:nvPr/>
          </p:nvSpPr>
          <p:spPr>
            <a:xfrm>
              <a:off x="3011400" y="485748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3</a:t>
              </a:r>
              <a:endParaRPr b="0" lang="uk-UA" sz="1000" spc="-1" strike="noStrike">
                <a:latin typeface="Arial"/>
              </a:endParaRPr>
            </a:p>
          </p:txBody>
        </p:sp>
        <p:sp>
          <p:nvSpPr>
            <p:cNvPr id="189" name="Овал 9"/>
            <p:cNvSpPr/>
            <p:nvPr/>
          </p:nvSpPr>
          <p:spPr>
            <a:xfrm>
              <a:off x="9504360" y="486144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en-US" sz="1000" spc="-1" strike="noStrike">
                  <a:solidFill>
                    <a:srgbClr val="c00000"/>
                  </a:solidFill>
                  <a:latin typeface="Calibri"/>
                  <a:ea typeface="DejaVu Sans"/>
                </a:rPr>
                <a:t>1</a:t>
              </a:r>
              <a:r>
                <a:rPr b="1" lang="uk-UA" sz="1000" spc="-1" strike="noStrike">
                  <a:solidFill>
                    <a:srgbClr val="c00000"/>
                  </a:solidFill>
                  <a:latin typeface="Calibri"/>
                  <a:ea typeface="DejaVu Sans"/>
                </a:rPr>
                <a:t>2</a:t>
              </a:r>
              <a:endParaRPr b="0" lang="uk-UA" sz="1000" spc="-1" strike="noStrike">
                <a:latin typeface="Arial"/>
              </a:endParaRPr>
            </a:p>
          </p:txBody>
        </p:sp>
        <p:sp>
          <p:nvSpPr>
            <p:cNvPr id="190" name="Овал 19"/>
            <p:cNvSpPr/>
            <p:nvPr/>
          </p:nvSpPr>
          <p:spPr>
            <a:xfrm>
              <a:off x="8776440" y="484200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11</a:t>
              </a:r>
              <a:endParaRPr b="0" lang="uk-UA" sz="1000" spc="-1" strike="noStrike">
                <a:latin typeface="Arial"/>
              </a:endParaRPr>
            </a:p>
          </p:txBody>
        </p:sp>
        <p:sp>
          <p:nvSpPr>
            <p:cNvPr id="191" name="Овал 20"/>
            <p:cNvSpPr/>
            <p:nvPr/>
          </p:nvSpPr>
          <p:spPr>
            <a:xfrm>
              <a:off x="8053560" y="484200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10</a:t>
              </a:r>
              <a:endParaRPr b="0" lang="uk-UA" sz="1000" spc="-1" strike="noStrike">
                <a:latin typeface="Arial"/>
              </a:endParaRPr>
            </a:p>
          </p:txBody>
        </p:sp>
        <p:sp>
          <p:nvSpPr>
            <p:cNvPr id="192" name="Овал 21"/>
            <p:cNvSpPr/>
            <p:nvPr/>
          </p:nvSpPr>
          <p:spPr>
            <a:xfrm>
              <a:off x="7328160" y="483804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9</a:t>
              </a:r>
              <a:endParaRPr b="0" lang="uk-UA" sz="1000" spc="-1" strike="noStrike">
                <a:latin typeface="Arial"/>
              </a:endParaRPr>
            </a:p>
          </p:txBody>
        </p:sp>
        <p:sp>
          <p:nvSpPr>
            <p:cNvPr id="193" name="Овал 22"/>
            <p:cNvSpPr/>
            <p:nvPr/>
          </p:nvSpPr>
          <p:spPr>
            <a:xfrm>
              <a:off x="6611400" y="484452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8</a:t>
              </a:r>
              <a:endParaRPr b="0" lang="uk-UA" sz="1000" spc="-1" strike="noStrike">
                <a:latin typeface="Arial"/>
              </a:endParaRPr>
            </a:p>
          </p:txBody>
        </p:sp>
        <p:sp>
          <p:nvSpPr>
            <p:cNvPr id="194" name="Овал 23"/>
            <p:cNvSpPr/>
            <p:nvPr/>
          </p:nvSpPr>
          <p:spPr>
            <a:xfrm>
              <a:off x="5896080" y="486144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7</a:t>
              </a:r>
              <a:endParaRPr b="0" lang="uk-UA" sz="1000" spc="-1" strike="noStrike">
                <a:latin typeface="Arial"/>
              </a:endParaRPr>
            </a:p>
          </p:txBody>
        </p:sp>
        <p:sp>
          <p:nvSpPr>
            <p:cNvPr id="195" name="Овал 24"/>
            <p:cNvSpPr/>
            <p:nvPr/>
          </p:nvSpPr>
          <p:spPr>
            <a:xfrm>
              <a:off x="5170680" y="486144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6</a:t>
              </a:r>
              <a:endParaRPr b="0" lang="uk-UA" sz="1000" spc="-1" strike="noStrike">
                <a:latin typeface="Arial"/>
              </a:endParaRPr>
            </a:p>
          </p:txBody>
        </p:sp>
        <p:sp>
          <p:nvSpPr>
            <p:cNvPr id="196" name="Овал 25"/>
            <p:cNvSpPr/>
            <p:nvPr/>
          </p:nvSpPr>
          <p:spPr>
            <a:xfrm>
              <a:off x="4451400" y="4865760"/>
              <a:ext cx="466560" cy="466560"/>
            </a:xfrm>
            <a:prstGeom prst="ellipse">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0" lang="uk-UA" sz="1000" spc="-1" strike="noStrike">
                  <a:solidFill>
                    <a:srgbClr val="ffffff"/>
                  </a:solidFill>
                  <a:latin typeface="Calibri"/>
                  <a:ea typeface="DejaVu Sans"/>
                </a:rPr>
                <a:t>5</a:t>
              </a:r>
              <a:endParaRPr b="0" lang="uk-UA" sz="1000" spc="-1" strike="noStrike">
                <a:latin typeface="Arial"/>
              </a:endParaRPr>
            </a:p>
          </p:txBody>
        </p:sp>
        <p:sp>
          <p:nvSpPr>
            <p:cNvPr id="197" name="Овал 26"/>
            <p:cNvSpPr/>
            <p:nvPr/>
          </p:nvSpPr>
          <p:spPr>
            <a:xfrm>
              <a:off x="3731400" y="486144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4</a:t>
              </a:r>
              <a:endParaRPr b="0" lang="uk-UA" sz="1000" spc="-1" strike="noStrike">
                <a:latin typeface="Arial"/>
              </a:endParaRPr>
            </a:p>
          </p:txBody>
        </p:sp>
        <p:sp>
          <p:nvSpPr>
            <p:cNvPr id="198" name="Знак заборони 1"/>
            <p:cNvSpPr/>
            <p:nvPr/>
          </p:nvSpPr>
          <p:spPr>
            <a:xfrm>
              <a:off x="4320360" y="4730400"/>
              <a:ext cx="714600" cy="730440"/>
            </a:xfrm>
            <a:prstGeom prst="noSmoking">
              <a:avLst>
                <a:gd name="adj" fmla="val 18750"/>
              </a:avLst>
            </a:prstGeom>
            <a:solidFill>
              <a:srgbClr val="ff0000">
                <a:alpha val="37000"/>
              </a:srgbClr>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199" name="Виноска зі стрілкою вниз 1"/>
            <p:cNvSpPr/>
            <p:nvPr/>
          </p:nvSpPr>
          <p:spPr>
            <a:xfrm>
              <a:off x="3936600" y="3117960"/>
              <a:ext cx="1532880" cy="1544040"/>
            </a:xfrm>
            <a:prstGeom prst="downArrowCallout">
              <a:avLst>
                <a:gd name="adj1" fmla="val 4752"/>
                <a:gd name="adj2" fmla="val 10258"/>
                <a:gd name="adj3" fmla="val 13944"/>
                <a:gd name="adj4" fmla="val 53694"/>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200" name="TextBox 1"/>
            <p:cNvSpPr/>
            <p:nvPr/>
          </p:nvSpPr>
          <p:spPr>
            <a:xfrm>
              <a:off x="3804840" y="3137760"/>
              <a:ext cx="1796400" cy="6372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0" lang="uk-UA" sz="1200" spc="-1" strike="noStrike">
                  <a:solidFill>
                    <a:srgbClr val="c00000"/>
                  </a:solidFill>
                  <a:latin typeface="Calibri"/>
                  <a:ea typeface="DejaVu Sans"/>
                </a:rPr>
                <a:t>Місяць не відпрацьовано з поважних причин</a:t>
              </a:r>
              <a:endParaRPr b="0" lang="uk-UA" sz="1200" spc="-1" strike="noStrike">
                <a:latin typeface="Arial"/>
              </a:endParaRPr>
            </a:p>
          </p:txBody>
        </p:sp>
        <p:sp>
          <p:nvSpPr>
            <p:cNvPr id="201" name="TextBox 2"/>
            <p:cNvSpPr/>
            <p:nvPr/>
          </p:nvSpPr>
          <p:spPr>
            <a:xfrm>
              <a:off x="6492960" y="534708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02" name="TextBox 3"/>
            <p:cNvSpPr/>
            <p:nvPr/>
          </p:nvSpPr>
          <p:spPr>
            <a:xfrm>
              <a:off x="2136600" y="529596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03" name="TextBox 4"/>
            <p:cNvSpPr/>
            <p:nvPr/>
          </p:nvSpPr>
          <p:spPr>
            <a:xfrm>
              <a:off x="2831760" y="531108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04" name="TextBox 5"/>
            <p:cNvSpPr/>
            <p:nvPr/>
          </p:nvSpPr>
          <p:spPr>
            <a:xfrm>
              <a:off x="3561840" y="531108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05" name="TextBox 6"/>
            <p:cNvSpPr/>
            <p:nvPr/>
          </p:nvSpPr>
          <p:spPr>
            <a:xfrm>
              <a:off x="4320360" y="5317200"/>
              <a:ext cx="703080" cy="6372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c00000"/>
                  </a:solidFill>
                  <a:latin typeface="Calibri"/>
                  <a:ea typeface="DejaVu Sans"/>
                </a:rPr>
                <a:t>Матдопомога 5 тис. грн</a:t>
              </a:r>
              <a:endParaRPr b="0" lang="uk-UA" sz="1200" spc="-1" strike="noStrike">
                <a:latin typeface="Arial"/>
              </a:endParaRPr>
            </a:p>
          </p:txBody>
        </p:sp>
        <p:sp>
          <p:nvSpPr>
            <p:cNvPr id="206" name="TextBox 7"/>
            <p:cNvSpPr/>
            <p:nvPr/>
          </p:nvSpPr>
          <p:spPr>
            <a:xfrm>
              <a:off x="5050080" y="533988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07" name="TextBox 8"/>
            <p:cNvSpPr/>
            <p:nvPr/>
          </p:nvSpPr>
          <p:spPr>
            <a:xfrm>
              <a:off x="5743080" y="534708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08" name="TextBox 9"/>
            <p:cNvSpPr/>
            <p:nvPr/>
          </p:nvSpPr>
          <p:spPr>
            <a:xfrm>
              <a:off x="8660520" y="537012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09" name="TextBox 10"/>
            <p:cNvSpPr/>
            <p:nvPr/>
          </p:nvSpPr>
          <p:spPr>
            <a:xfrm>
              <a:off x="7209720" y="534708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10" name="TextBox 11"/>
            <p:cNvSpPr/>
            <p:nvPr/>
          </p:nvSpPr>
          <p:spPr>
            <a:xfrm>
              <a:off x="7935120" y="535140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11" name="TextBox 12"/>
            <p:cNvSpPr/>
            <p:nvPr/>
          </p:nvSpPr>
          <p:spPr>
            <a:xfrm>
              <a:off x="9337320" y="537012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12" name="TextBox 13"/>
            <p:cNvSpPr/>
            <p:nvPr/>
          </p:nvSpPr>
          <p:spPr>
            <a:xfrm>
              <a:off x="1435320" y="529236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213" name="TextBox 14"/>
            <p:cNvSpPr/>
            <p:nvPr/>
          </p:nvSpPr>
          <p:spPr>
            <a:xfrm>
              <a:off x="1574640" y="454932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214" name="TextBox 15"/>
            <p:cNvSpPr/>
            <p:nvPr/>
          </p:nvSpPr>
          <p:spPr>
            <a:xfrm>
              <a:off x="2294640" y="453888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28 кд</a:t>
              </a:r>
              <a:endParaRPr b="0" lang="uk-UA" sz="1200" spc="-1" strike="noStrike">
                <a:latin typeface="Arial"/>
              </a:endParaRPr>
            </a:p>
          </p:txBody>
        </p:sp>
        <p:sp>
          <p:nvSpPr>
            <p:cNvPr id="215" name="TextBox 16"/>
            <p:cNvSpPr/>
            <p:nvPr/>
          </p:nvSpPr>
          <p:spPr>
            <a:xfrm>
              <a:off x="3009960" y="454932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216" name="TextBox 17"/>
            <p:cNvSpPr/>
            <p:nvPr/>
          </p:nvSpPr>
          <p:spPr>
            <a:xfrm>
              <a:off x="3720600" y="454824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30 кд</a:t>
              </a:r>
              <a:endParaRPr b="0" lang="uk-UA" sz="1200" spc="-1" strike="noStrike">
                <a:latin typeface="Arial"/>
              </a:endParaRPr>
            </a:p>
          </p:txBody>
        </p:sp>
        <p:sp>
          <p:nvSpPr>
            <p:cNvPr id="217" name="TextBox 18"/>
            <p:cNvSpPr/>
            <p:nvPr/>
          </p:nvSpPr>
          <p:spPr>
            <a:xfrm>
              <a:off x="4384800" y="454824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1" lang="uk-UA" sz="1200" spc="-1" strike="noStrike">
                  <a:solidFill>
                    <a:srgbClr val="c00000"/>
                  </a:solidFill>
                  <a:latin typeface="Calibri"/>
                  <a:ea typeface="DejaVu Sans"/>
                </a:rPr>
                <a:t>31 кд</a:t>
              </a:r>
              <a:endParaRPr b="0" lang="uk-UA" sz="1200" spc="-1" strike="noStrike">
                <a:latin typeface="Arial"/>
              </a:endParaRPr>
            </a:p>
          </p:txBody>
        </p:sp>
        <p:sp>
          <p:nvSpPr>
            <p:cNvPr id="218" name="TextBox 19"/>
            <p:cNvSpPr/>
            <p:nvPr/>
          </p:nvSpPr>
          <p:spPr>
            <a:xfrm>
              <a:off x="5847120" y="452340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219" name="TextBox 20"/>
            <p:cNvSpPr/>
            <p:nvPr/>
          </p:nvSpPr>
          <p:spPr>
            <a:xfrm>
              <a:off x="6568560" y="452664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220" name="TextBox 31"/>
            <p:cNvSpPr/>
            <p:nvPr/>
          </p:nvSpPr>
          <p:spPr>
            <a:xfrm>
              <a:off x="8036280" y="453888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221" name="TextBox 48"/>
            <p:cNvSpPr/>
            <p:nvPr/>
          </p:nvSpPr>
          <p:spPr>
            <a:xfrm>
              <a:off x="9471600" y="453888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222" name="TextBox 49"/>
            <p:cNvSpPr/>
            <p:nvPr/>
          </p:nvSpPr>
          <p:spPr>
            <a:xfrm>
              <a:off x="5133240" y="454536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30 кд</a:t>
              </a:r>
              <a:endParaRPr b="0" lang="uk-UA" sz="1200" spc="-1" strike="noStrike">
                <a:latin typeface="Arial"/>
              </a:endParaRPr>
            </a:p>
          </p:txBody>
        </p:sp>
        <p:sp>
          <p:nvSpPr>
            <p:cNvPr id="223" name="TextBox 52"/>
            <p:cNvSpPr/>
            <p:nvPr/>
          </p:nvSpPr>
          <p:spPr>
            <a:xfrm>
              <a:off x="7298640" y="452736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30 кд</a:t>
              </a:r>
              <a:endParaRPr b="0" lang="uk-UA" sz="1200" spc="-1" strike="noStrike">
                <a:latin typeface="Arial"/>
              </a:endParaRPr>
            </a:p>
          </p:txBody>
        </p:sp>
        <p:sp>
          <p:nvSpPr>
            <p:cNvPr id="224" name="TextBox 53"/>
            <p:cNvSpPr/>
            <p:nvPr/>
          </p:nvSpPr>
          <p:spPr>
            <a:xfrm>
              <a:off x="8773560" y="451836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30 кд</a:t>
              </a:r>
              <a:endParaRPr b="0" lang="uk-UA" sz="1200" spc="-1" strike="noStrike">
                <a:latin typeface="Arial"/>
              </a:endParaRPr>
            </a:p>
          </p:txBody>
        </p:sp>
        <p:sp>
          <p:nvSpPr>
            <p:cNvPr id="225" name="TextBox 54"/>
            <p:cNvSpPr/>
            <p:nvPr/>
          </p:nvSpPr>
          <p:spPr>
            <a:xfrm>
              <a:off x="4771800" y="6235920"/>
              <a:ext cx="2058480" cy="3027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1" lang="uk-UA" sz="1400" spc="-1" strike="noStrike">
                  <a:solidFill>
                    <a:srgbClr val="000000"/>
                  </a:solidFill>
                  <a:latin typeface="Calibri"/>
                  <a:ea typeface="DejaVu Sans"/>
                </a:rPr>
                <a:t>Розрахунковий період</a:t>
              </a:r>
              <a:endParaRPr b="0" lang="uk-UA" sz="1400" spc="-1" strike="noStrike">
                <a:latin typeface="Arial"/>
              </a:endParaRPr>
            </a:p>
          </p:txBody>
        </p:sp>
        <p:sp>
          <p:nvSpPr>
            <p:cNvPr id="226" name="Права фігурна дужка 2"/>
            <p:cNvSpPr/>
            <p:nvPr/>
          </p:nvSpPr>
          <p:spPr>
            <a:xfrm rot="16200000">
              <a:off x="7380000" y="1920960"/>
              <a:ext cx="450000" cy="4866120"/>
            </a:xfrm>
            <a:prstGeom prst="rightBrace">
              <a:avLst>
                <a:gd name="adj1" fmla="val 8333"/>
                <a:gd name="adj2" fmla="val 50000"/>
              </a:avLst>
            </a:prstGeom>
            <a:noFill/>
            <a:ln>
              <a:solidFill>
                <a:srgbClr val="5b9bd5"/>
              </a:solidFill>
            </a:ln>
          </p:spPr>
          <p:style>
            <a:lnRef idx="1">
              <a:schemeClr val="accent1"/>
            </a:lnRef>
            <a:fillRef idx="0">
              <a:schemeClr val="accent1"/>
            </a:fillRef>
            <a:effectRef idx="0">
              <a:schemeClr val="accent1"/>
            </a:effectRef>
            <a:fontRef idx="minor"/>
          </p:style>
        </p:sp>
        <p:sp>
          <p:nvSpPr>
            <p:cNvPr id="227" name="Права фігурна дужка 4"/>
            <p:cNvSpPr/>
            <p:nvPr/>
          </p:nvSpPr>
          <p:spPr>
            <a:xfrm rot="16200000">
              <a:off x="2701800" y="3024000"/>
              <a:ext cx="450000" cy="2676240"/>
            </a:xfrm>
            <a:prstGeom prst="rightBrace">
              <a:avLst>
                <a:gd name="adj1" fmla="val 8333"/>
                <a:gd name="adj2" fmla="val 50000"/>
              </a:avLst>
            </a:prstGeom>
            <a:noFill/>
            <a:ln>
              <a:solidFill>
                <a:srgbClr val="5b9bd5"/>
              </a:solidFill>
            </a:ln>
          </p:spPr>
          <p:style>
            <a:lnRef idx="1">
              <a:schemeClr val="accent1"/>
            </a:lnRef>
            <a:fillRef idx="0">
              <a:schemeClr val="accent1"/>
            </a:fillRef>
            <a:effectRef idx="0">
              <a:schemeClr val="accent1"/>
            </a:effectRef>
            <a:fontRef idx="minor"/>
          </p:style>
        </p:sp>
        <p:sp>
          <p:nvSpPr>
            <p:cNvPr id="228" name="TextBox 55"/>
            <p:cNvSpPr/>
            <p:nvPr/>
          </p:nvSpPr>
          <p:spPr>
            <a:xfrm>
              <a:off x="6103080" y="3535560"/>
              <a:ext cx="3020400" cy="5158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400" spc="-1" strike="noStrike">
                  <a:solidFill>
                    <a:srgbClr val="000000"/>
                  </a:solidFill>
                  <a:latin typeface="Calibri"/>
                  <a:ea typeface="DejaVu Sans"/>
                </a:rPr>
                <a:t>Місяці з яких обчислюється середньоденна заробітна плата</a:t>
              </a:r>
              <a:endParaRPr b="0" lang="uk-UA" sz="1400" spc="-1" strike="noStrike">
                <a:latin typeface="Arial"/>
              </a:endParaRPr>
            </a:p>
          </p:txBody>
        </p:sp>
        <p:sp>
          <p:nvSpPr>
            <p:cNvPr id="229" name="TextBox 56"/>
            <p:cNvSpPr/>
            <p:nvPr/>
          </p:nvSpPr>
          <p:spPr>
            <a:xfrm>
              <a:off x="1291680" y="3569400"/>
              <a:ext cx="2724840" cy="5158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400" spc="-1" strike="noStrike">
                  <a:solidFill>
                    <a:srgbClr val="000000"/>
                  </a:solidFill>
                  <a:latin typeface="Calibri"/>
                  <a:ea typeface="DejaVu Sans"/>
                </a:rPr>
                <a:t>Місяці з яких обчислюється середньоденна заробітна плата</a:t>
              </a:r>
              <a:endParaRPr b="0" lang="uk-UA" sz="1400" spc="-1" strike="noStrike">
                <a:latin typeface="Arial"/>
              </a:endParaRPr>
            </a:p>
          </p:txBody>
        </p:sp>
      </p:grpSp>
    </p:spTree>
  </p:cSld>
  <p:transition spd="slow">
    <p:push dir="u"/>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Прямоугольник 217"/>
          <p:cNvSpPr/>
          <p:nvPr/>
        </p:nvSpPr>
        <p:spPr>
          <a:xfrm>
            <a:off x="2998080" y="3324600"/>
            <a:ext cx="861120" cy="2429640"/>
          </a:xfrm>
          <a:prstGeom prst="rect">
            <a:avLst/>
          </a:prstGeom>
          <a:solidFill>
            <a:schemeClr val="accent2">
              <a:lumMod val="60000"/>
              <a:lumOff val="40000"/>
            </a:schemeClr>
          </a:solidFill>
          <a:ln w="0">
            <a:solidFill>
              <a:srgbClr val="3465a4"/>
            </a:solidFill>
          </a:ln>
        </p:spPr>
        <p:style>
          <a:lnRef idx="0"/>
          <a:fillRef idx="0"/>
          <a:effectRef idx="0"/>
          <a:fontRef idx="minor"/>
        </p:style>
      </p:sp>
      <p:sp>
        <p:nvSpPr>
          <p:cNvPr id="231" name="PlaceHolder 1"/>
          <p:cNvSpPr>
            <a:spLocks noGrp="1"/>
          </p:cNvSpPr>
          <p:nvPr>
            <p:ph/>
          </p:nvPr>
        </p:nvSpPr>
        <p:spPr>
          <a:xfrm>
            <a:off x="838080" y="673200"/>
            <a:ext cx="10513080" cy="584640"/>
          </a:xfrm>
          <a:prstGeom prst="rect">
            <a:avLst/>
          </a:prstGeom>
          <a:noFill/>
          <a:ln w="0">
            <a:noFill/>
          </a:ln>
        </p:spPr>
        <p:txBody>
          <a:bodyPr lIns="90000" rIns="90000" tIns="45000" bIns="45000" anchor="t">
            <a:normAutofit/>
          </a:bodyPr>
          <a:p>
            <a:pPr marL="228600" indent="-228600" algn="just">
              <a:lnSpc>
                <a:spcPct val="107000"/>
              </a:lnSpc>
              <a:spcBef>
                <a:spcPts val="1001"/>
              </a:spcBef>
              <a:buNone/>
              <a:tabLst>
                <a:tab algn="l" pos="0"/>
              </a:tabLst>
            </a:pPr>
            <a:r>
              <a:rPr b="1" lang="uk-UA" sz="2000" spc="-1" strike="noStrike">
                <a:solidFill>
                  <a:srgbClr val="000000"/>
                </a:solidFill>
                <a:latin typeface="Times New Roman"/>
                <a:ea typeface="Times New Roman"/>
              </a:rPr>
              <a:t>Варіанти не відпрацювання місяця у зв'язку з поважними причинами</a:t>
            </a:r>
            <a:endParaRPr b="0" lang="ru-RU" sz="2000" spc="-1" strike="noStrike">
              <a:solidFill>
                <a:srgbClr val="000000"/>
              </a:solidFill>
              <a:latin typeface="Arial"/>
            </a:endParaRPr>
          </a:p>
          <a:p>
            <a:pPr marL="228600" indent="-228600" algn="just">
              <a:lnSpc>
                <a:spcPct val="100000"/>
              </a:lnSpc>
              <a:spcBef>
                <a:spcPts val="1001"/>
              </a:spcBef>
              <a:buNone/>
              <a:tabLst>
                <a:tab algn="l" pos="0"/>
              </a:tabLst>
            </a:pPr>
            <a:endParaRPr b="0" lang="ru-RU" sz="1600" spc="-1" strike="noStrike">
              <a:solidFill>
                <a:srgbClr val="000000"/>
              </a:solidFill>
              <a:latin typeface="Arial"/>
            </a:endParaRPr>
          </a:p>
          <a:p>
            <a:pPr marL="228600" indent="-228600" algn="just">
              <a:lnSpc>
                <a:spcPct val="100000"/>
              </a:lnSpc>
              <a:spcBef>
                <a:spcPts val="1001"/>
              </a:spcBef>
              <a:buNone/>
              <a:tabLst>
                <a:tab algn="l" pos="0"/>
              </a:tabLst>
            </a:pPr>
            <a:endParaRPr b="0" lang="ru-RU" sz="1600" spc="-1" strike="noStrike">
              <a:solidFill>
                <a:srgbClr val="000000"/>
              </a:solidFill>
              <a:latin typeface="Arial"/>
            </a:endParaRPr>
          </a:p>
        </p:txBody>
      </p:sp>
      <p:sp>
        <p:nvSpPr>
          <p:cNvPr id="232" name="Прямоугольник 185"/>
          <p:cNvSpPr/>
          <p:nvPr/>
        </p:nvSpPr>
        <p:spPr>
          <a:xfrm>
            <a:off x="900000" y="3672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1</a:t>
            </a:r>
            <a:endParaRPr b="0" lang="uk-UA" sz="1000" spc="-1" strike="noStrike">
              <a:latin typeface="Arial"/>
            </a:endParaRPr>
          </a:p>
        </p:txBody>
      </p:sp>
      <p:sp>
        <p:nvSpPr>
          <p:cNvPr id="233" name="Прямоугольник 186"/>
          <p:cNvSpPr/>
          <p:nvPr/>
        </p:nvSpPr>
        <p:spPr>
          <a:xfrm>
            <a:off x="1325880" y="3672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2</a:t>
            </a:r>
            <a:endParaRPr b="0" lang="uk-UA" sz="1000" spc="-1" strike="noStrike">
              <a:latin typeface="Arial"/>
            </a:endParaRPr>
          </a:p>
        </p:txBody>
      </p:sp>
      <p:sp>
        <p:nvSpPr>
          <p:cNvPr id="234" name="Прямоугольник 187"/>
          <p:cNvSpPr/>
          <p:nvPr/>
        </p:nvSpPr>
        <p:spPr>
          <a:xfrm>
            <a:off x="1752120" y="3672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3</a:t>
            </a:r>
            <a:endParaRPr b="0" lang="uk-UA" sz="1000" spc="-1" strike="noStrike">
              <a:latin typeface="Arial"/>
            </a:endParaRPr>
          </a:p>
        </p:txBody>
      </p:sp>
      <p:sp>
        <p:nvSpPr>
          <p:cNvPr id="235" name="Прямоугольник 188"/>
          <p:cNvSpPr/>
          <p:nvPr/>
        </p:nvSpPr>
        <p:spPr>
          <a:xfrm>
            <a:off x="2178000" y="3672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4</a:t>
            </a:r>
            <a:endParaRPr b="0" lang="uk-UA" sz="1000" spc="-1" strike="noStrike">
              <a:latin typeface="Arial"/>
            </a:endParaRPr>
          </a:p>
        </p:txBody>
      </p:sp>
      <p:sp>
        <p:nvSpPr>
          <p:cNvPr id="236" name="Прямоугольник 189"/>
          <p:cNvSpPr/>
          <p:nvPr/>
        </p:nvSpPr>
        <p:spPr>
          <a:xfrm>
            <a:off x="2603880" y="3672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5</a:t>
            </a:r>
            <a:endParaRPr b="0" lang="uk-UA" sz="1000" spc="-1" strike="noStrike">
              <a:latin typeface="Arial"/>
            </a:endParaRPr>
          </a:p>
        </p:txBody>
      </p:sp>
      <p:sp>
        <p:nvSpPr>
          <p:cNvPr id="237" name="Прямоугольник 190"/>
          <p:cNvSpPr/>
          <p:nvPr/>
        </p:nvSpPr>
        <p:spPr>
          <a:xfrm>
            <a:off x="3030120" y="3672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6</a:t>
            </a:r>
            <a:endParaRPr b="0" lang="uk-UA" sz="1000" spc="-1" strike="noStrike">
              <a:latin typeface="Arial"/>
            </a:endParaRPr>
          </a:p>
        </p:txBody>
      </p:sp>
      <p:sp>
        <p:nvSpPr>
          <p:cNvPr id="238" name="Прямоугольник 191"/>
          <p:cNvSpPr/>
          <p:nvPr/>
        </p:nvSpPr>
        <p:spPr>
          <a:xfrm>
            <a:off x="3456000" y="3672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7</a:t>
            </a:r>
            <a:endParaRPr b="0" lang="uk-UA" sz="1000" spc="-1" strike="noStrike">
              <a:latin typeface="Arial"/>
            </a:endParaRPr>
          </a:p>
        </p:txBody>
      </p:sp>
      <p:sp>
        <p:nvSpPr>
          <p:cNvPr id="239" name="Прямоугольник 192"/>
          <p:cNvSpPr/>
          <p:nvPr/>
        </p:nvSpPr>
        <p:spPr>
          <a:xfrm>
            <a:off x="900000" y="4104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8</a:t>
            </a:r>
            <a:endParaRPr b="0" lang="uk-UA" sz="1000" spc="-1" strike="noStrike">
              <a:latin typeface="Arial"/>
            </a:endParaRPr>
          </a:p>
        </p:txBody>
      </p:sp>
      <p:sp>
        <p:nvSpPr>
          <p:cNvPr id="240" name="Прямоугольник 193"/>
          <p:cNvSpPr/>
          <p:nvPr/>
        </p:nvSpPr>
        <p:spPr>
          <a:xfrm>
            <a:off x="1325880" y="4104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9</a:t>
            </a:r>
            <a:endParaRPr b="0" lang="uk-UA" sz="1000" spc="-1" strike="noStrike">
              <a:latin typeface="Arial"/>
            </a:endParaRPr>
          </a:p>
        </p:txBody>
      </p:sp>
      <p:sp>
        <p:nvSpPr>
          <p:cNvPr id="241" name="Прямоугольник 194"/>
          <p:cNvSpPr/>
          <p:nvPr/>
        </p:nvSpPr>
        <p:spPr>
          <a:xfrm>
            <a:off x="1752120" y="4104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10</a:t>
            </a:r>
            <a:endParaRPr b="0" lang="uk-UA" sz="1000" spc="-1" strike="noStrike">
              <a:latin typeface="Arial"/>
            </a:endParaRPr>
          </a:p>
        </p:txBody>
      </p:sp>
      <p:sp>
        <p:nvSpPr>
          <p:cNvPr id="242" name="Прямоугольник 195"/>
          <p:cNvSpPr/>
          <p:nvPr/>
        </p:nvSpPr>
        <p:spPr>
          <a:xfrm>
            <a:off x="2178000" y="4104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11</a:t>
            </a:r>
            <a:endParaRPr b="0" lang="uk-UA" sz="1000" spc="-1" strike="noStrike">
              <a:latin typeface="Arial"/>
            </a:endParaRPr>
          </a:p>
        </p:txBody>
      </p:sp>
      <p:sp>
        <p:nvSpPr>
          <p:cNvPr id="243" name="Прямоугольник 196"/>
          <p:cNvSpPr/>
          <p:nvPr/>
        </p:nvSpPr>
        <p:spPr>
          <a:xfrm>
            <a:off x="2603880" y="4104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12</a:t>
            </a:r>
            <a:endParaRPr b="0" lang="uk-UA" sz="1000" spc="-1" strike="noStrike">
              <a:latin typeface="Arial"/>
            </a:endParaRPr>
          </a:p>
        </p:txBody>
      </p:sp>
      <p:sp>
        <p:nvSpPr>
          <p:cNvPr id="244" name="Прямоугольник 197"/>
          <p:cNvSpPr/>
          <p:nvPr/>
        </p:nvSpPr>
        <p:spPr>
          <a:xfrm>
            <a:off x="3030120" y="4104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13</a:t>
            </a:r>
            <a:endParaRPr b="0" lang="uk-UA" sz="1000" spc="-1" strike="noStrike">
              <a:latin typeface="Arial"/>
            </a:endParaRPr>
          </a:p>
        </p:txBody>
      </p:sp>
      <p:sp>
        <p:nvSpPr>
          <p:cNvPr id="245" name="Прямоугольник 198"/>
          <p:cNvSpPr/>
          <p:nvPr/>
        </p:nvSpPr>
        <p:spPr>
          <a:xfrm>
            <a:off x="3456000" y="4104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14</a:t>
            </a:r>
            <a:endParaRPr b="0" lang="uk-UA" sz="1000" spc="-1" strike="noStrike">
              <a:latin typeface="Arial"/>
            </a:endParaRPr>
          </a:p>
        </p:txBody>
      </p:sp>
      <p:sp>
        <p:nvSpPr>
          <p:cNvPr id="246" name="Прямоугольник 199"/>
          <p:cNvSpPr/>
          <p:nvPr/>
        </p:nvSpPr>
        <p:spPr>
          <a:xfrm>
            <a:off x="900000" y="4536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15</a:t>
            </a:r>
            <a:endParaRPr b="0" lang="uk-UA" sz="1000" spc="-1" strike="noStrike">
              <a:latin typeface="Arial"/>
            </a:endParaRPr>
          </a:p>
        </p:txBody>
      </p:sp>
      <p:sp>
        <p:nvSpPr>
          <p:cNvPr id="247" name="Прямоугольник 200"/>
          <p:cNvSpPr/>
          <p:nvPr/>
        </p:nvSpPr>
        <p:spPr>
          <a:xfrm>
            <a:off x="1325880" y="4536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16</a:t>
            </a:r>
            <a:endParaRPr b="0" lang="uk-UA" sz="1000" spc="-1" strike="noStrike">
              <a:latin typeface="Arial"/>
            </a:endParaRPr>
          </a:p>
        </p:txBody>
      </p:sp>
      <p:sp>
        <p:nvSpPr>
          <p:cNvPr id="248" name="Прямоугольник 201"/>
          <p:cNvSpPr/>
          <p:nvPr/>
        </p:nvSpPr>
        <p:spPr>
          <a:xfrm>
            <a:off x="1752120" y="4536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17</a:t>
            </a:r>
            <a:endParaRPr b="0" lang="uk-UA" sz="1000" spc="-1" strike="noStrike">
              <a:latin typeface="Arial"/>
            </a:endParaRPr>
          </a:p>
        </p:txBody>
      </p:sp>
      <p:sp>
        <p:nvSpPr>
          <p:cNvPr id="249" name="Прямоугольник 202"/>
          <p:cNvSpPr/>
          <p:nvPr/>
        </p:nvSpPr>
        <p:spPr>
          <a:xfrm>
            <a:off x="2178000" y="4536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18</a:t>
            </a:r>
            <a:endParaRPr b="0" lang="uk-UA" sz="1000" spc="-1" strike="noStrike">
              <a:latin typeface="Arial"/>
            </a:endParaRPr>
          </a:p>
        </p:txBody>
      </p:sp>
      <p:sp>
        <p:nvSpPr>
          <p:cNvPr id="250" name="Прямоугольник 203"/>
          <p:cNvSpPr/>
          <p:nvPr/>
        </p:nvSpPr>
        <p:spPr>
          <a:xfrm>
            <a:off x="2603880" y="4536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19</a:t>
            </a:r>
            <a:endParaRPr b="0" lang="uk-UA" sz="1000" spc="-1" strike="noStrike">
              <a:latin typeface="Arial"/>
            </a:endParaRPr>
          </a:p>
        </p:txBody>
      </p:sp>
      <p:sp>
        <p:nvSpPr>
          <p:cNvPr id="251" name="Прямоугольник 204"/>
          <p:cNvSpPr/>
          <p:nvPr/>
        </p:nvSpPr>
        <p:spPr>
          <a:xfrm>
            <a:off x="3030120" y="4536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20</a:t>
            </a:r>
            <a:endParaRPr b="0" lang="uk-UA" sz="1000" spc="-1" strike="noStrike">
              <a:latin typeface="Arial"/>
            </a:endParaRPr>
          </a:p>
        </p:txBody>
      </p:sp>
      <p:sp>
        <p:nvSpPr>
          <p:cNvPr id="252" name="Прямоугольник 205"/>
          <p:cNvSpPr/>
          <p:nvPr/>
        </p:nvSpPr>
        <p:spPr>
          <a:xfrm>
            <a:off x="3456000" y="4536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21</a:t>
            </a:r>
            <a:endParaRPr b="0" lang="uk-UA" sz="1000" spc="-1" strike="noStrike">
              <a:latin typeface="Arial"/>
            </a:endParaRPr>
          </a:p>
        </p:txBody>
      </p:sp>
      <p:sp>
        <p:nvSpPr>
          <p:cNvPr id="253" name="Прямоугольник 206"/>
          <p:cNvSpPr/>
          <p:nvPr/>
        </p:nvSpPr>
        <p:spPr>
          <a:xfrm>
            <a:off x="900000" y="4968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22</a:t>
            </a:r>
            <a:endParaRPr b="0" lang="uk-UA" sz="1000" spc="-1" strike="noStrike">
              <a:latin typeface="Arial"/>
            </a:endParaRPr>
          </a:p>
        </p:txBody>
      </p:sp>
      <p:sp>
        <p:nvSpPr>
          <p:cNvPr id="254" name="Прямоугольник 207"/>
          <p:cNvSpPr/>
          <p:nvPr/>
        </p:nvSpPr>
        <p:spPr>
          <a:xfrm>
            <a:off x="1325880" y="4968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23</a:t>
            </a:r>
            <a:endParaRPr b="0" lang="uk-UA" sz="1000" spc="-1" strike="noStrike">
              <a:latin typeface="Arial"/>
            </a:endParaRPr>
          </a:p>
        </p:txBody>
      </p:sp>
      <p:sp>
        <p:nvSpPr>
          <p:cNvPr id="255" name="Прямоугольник 208"/>
          <p:cNvSpPr/>
          <p:nvPr/>
        </p:nvSpPr>
        <p:spPr>
          <a:xfrm>
            <a:off x="1752120" y="4968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24</a:t>
            </a:r>
            <a:endParaRPr b="0" lang="uk-UA" sz="1000" spc="-1" strike="noStrike">
              <a:latin typeface="Arial"/>
            </a:endParaRPr>
          </a:p>
        </p:txBody>
      </p:sp>
      <p:sp>
        <p:nvSpPr>
          <p:cNvPr id="256" name="Прямоугольник 209"/>
          <p:cNvSpPr/>
          <p:nvPr/>
        </p:nvSpPr>
        <p:spPr>
          <a:xfrm>
            <a:off x="2178000" y="4968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25</a:t>
            </a:r>
            <a:endParaRPr b="0" lang="uk-UA" sz="1000" spc="-1" strike="noStrike">
              <a:latin typeface="Arial"/>
            </a:endParaRPr>
          </a:p>
        </p:txBody>
      </p:sp>
      <p:sp>
        <p:nvSpPr>
          <p:cNvPr id="257" name="Прямоугольник 210"/>
          <p:cNvSpPr/>
          <p:nvPr/>
        </p:nvSpPr>
        <p:spPr>
          <a:xfrm>
            <a:off x="2603880" y="4968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26</a:t>
            </a:r>
            <a:endParaRPr b="0" lang="uk-UA" sz="1000" spc="-1" strike="noStrike">
              <a:latin typeface="Arial"/>
            </a:endParaRPr>
          </a:p>
        </p:txBody>
      </p:sp>
      <p:sp>
        <p:nvSpPr>
          <p:cNvPr id="258" name="Прямоугольник 211"/>
          <p:cNvSpPr/>
          <p:nvPr/>
        </p:nvSpPr>
        <p:spPr>
          <a:xfrm>
            <a:off x="3030120" y="4968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27</a:t>
            </a:r>
            <a:endParaRPr b="0" lang="uk-UA" sz="1000" spc="-1" strike="noStrike">
              <a:latin typeface="Arial"/>
            </a:endParaRPr>
          </a:p>
        </p:txBody>
      </p:sp>
      <p:sp>
        <p:nvSpPr>
          <p:cNvPr id="259" name="Прямоугольник 212"/>
          <p:cNvSpPr/>
          <p:nvPr/>
        </p:nvSpPr>
        <p:spPr>
          <a:xfrm>
            <a:off x="3456000" y="4968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28</a:t>
            </a:r>
            <a:endParaRPr b="0" lang="uk-UA" sz="1000" spc="-1" strike="noStrike">
              <a:latin typeface="Arial"/>
            </a:endParaRPr>
          </a:p>
        </p:txBody>
      </p:sp>
      <p:sp>
        <p:nvSpPr>
          <p:cNvPr id="260" name="Прямоугольник 213"/>
          <p:cNvSpPr/>
          <p:nvPr/>
        </p:nvSpPr>
        <p:spPr>
          <a:xfrm>
            <a:off x="900000" y="5400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29</a:t>
            </a:r>
            <a:endParaRPr b="0" lang="uk-UA" sz="1000" spc="-1" strike="noStrike">
              <a:latin typeface="Arial"/>
            </a:endParaRPr>
          </a:p>
        </p:txBody>
      </p:sp>
      <p:sp>
        <p:nvSpPr>
          <p:cNvPr id="261" name="Прямоугольник 214"/>
          <p:cNvSpPr/>
          <p:nvPr/>
        </p:nvSpPr>
        <p:spPr>
          <a:xfrm>
            <a:off x="1325880" y="5400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30</a:t>
            </a:r>
            <a:endParaRPr b="0" lang="uk-UA" sz="1000" spc="-1" strike="noStrike">
              <a:latin typeface="Arial"/>
            </a:endParaRPr>
          </a:p>
        </p:txBody>
      </p:sp>
      <p:sp>
        <p:nvSpPr>
          <p:cNvPr id="262" name="Прямоугольник 215"/>
          <p:cNvSpPr/>
          <p:nvPr/>
        </p:nvSpPr>
        <p:spPr>
          <a:xfrm>
            <a:off x="1752120" y="540000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31</a:t>
            </a:r>
            <a:endParaRPr b="0" lang="uk-UA" sz="1000" spc="-1" strike="noStrike">
              <a:latin typeface="Arial"/>
            </a:endParaRPr>
          </a:p>
        </p:txBody>
      </p:sp>
      <p:sp>
        <p:nvSpPr>
          <p:cNvPr id="263" name="Місце для вмісту 3"/>
          <p:cNvSpPr/>
          <p:nvPr/>
        </p:nvSpPr>
        <p:spPr>
          <a:xfrm>
            <a:off x="834120" y="1440000"/>
            <a:ext cx="10522440" cy="961200"/>
          </a:xfrm>
          <a:prstGeom prst="rect">
            <a:avLst/>
          </a:prstGeom>
          <a:noFill/>
          <a:ln w="0">
            <a:noFill/>
          </a:ln>
        </p:spPr>
        <p:style>
          <a:lnRef idx="0"/>
          <a:fillRef idx="0"/>
          <a:effectRef idx="0"/>
          <a:fontRef idx="minor"/>
        </p:style>
        <p:txBody>
          <a:bodyPr lIns="90000" rIns="90000" tIns="45000" bIns="45000" anchor="t">
            <a:noAutofit/>
          </a:bodyPr>
          <a:p>
            <a:pPr algn="just">
              <a:lnSpc>
                <a:spcPct val="107000"/>
              </a:lnSpc>
              <a:spcBef>
                <a:spcPts val="1001"/>
              </a:spcBef>
              <a:buNone/>
              <a:tabLst>
                <a:tab algn="l" pos="0"/>
              </a:tabLst>
            </a:pPr>
            <a:r>
              <a:rPr b="0" lang="uk-UA" sz="1600" spc="-1" strike="noStrike">
                <a:solidFill>
                  <a:srgbClr val="000000"/>
                </a:solidFill>
                <a:latin typeface="Times New Roman"/>
                <a:ea typeface="Times New Roman"/>
              </a:rPr>
              <a:t>Головною ознакою для застосування норми абзацу другого пункту 3 Порядку № 1266 є наявність в певному місяці розрахункового періоду </a:t>
            </a:r>
            <a:r>
              <a:rPr b="1" lang="uk-UA" sz="1600" spc="-1" strike="noStrike">
                <a:solidFill>
                  <a:srgbClr val="000000"/>
                </a:solidFill>
                <a:latin typeface="Times New Roman"/>
                <a:ea typeface="Times New Roman"/>
              </a:rPr>
              <a:t>невідпрацьованих з поважних причин</a:t>
            </a:r>
            <a:r>
              <a:rPr b="0" lang="uk-UA" sz="1600" spc="-1" strike="noStrike">
                <a:solidFill>
                  <a:srgbClr val="000000"/>
                </a:solidFill>
                <a:latin typeface="Times New Roman"/>
                <a:ea typeface="Times New Roman"/>
              </a:rPr>
              <a:t> усіх робочих днів такого місяця, незважаючи на наявність вихідних та неробочих днів в цьому місяці в яких застрахована особа не перебувала в поважній причині.</a:t>
            </a:r>
            <a:endParaRPr b="0" lang="uk-UA" sz="1600" spc="-1" strike="noStrike">
              <a:latin typeface="Arial"/>
            </a:endParaRPr>
          </a:p>
          <a:p>
            <a:pPr algn="just">
              <a:lnSpc>
                <a:spcPct val="100000"/>
              </a:lnSpc>
              <a:spcBef>
                <a:spcPts val="1001"/>
              </a:spcBef>
              <a:buNone/>
              <a:tabLst>
                <a:tab algn="l" pos="0"/>
              </a:tabLst>
            </a:pPr>
            <a:endParaRPr b="0" lang="uk-UA" sz="1600" spc="-1" strike="noStrike">
              <a:latin typeface="Arial"/>
            </a:endParaRPr>
          </a:p>
          <a:p>
            <a:pPr algn="just">
              <a:lnSpc>
                <a:spcPct val="100000"/>
              </a:lnSpc>
              <a:spcBef>
                <a:spcPts val="1001"/>
              </a:spcBef>
              <a:buNone/>
              <a:tabLst>
                <a:tab algn="l" pos="0"/>
              </a:tabLst>
            </a:pPr>
            <a:endParaRPr b="0" lang="uk-UA" sz="1600" spc="-1" strike="noStrike">
              <a:latin typeface="Arial"/>
            </a:endParaRPr>
          </a:p>
        </p:txBody>
      </p:sp>
      <p:sp>
        <p:nvSpPr>
          <p:cNvPr id="264" name="TextBox 2"/>
          <p:cNvSpPr/>
          <p:nvPr/>
        </p:nvSpPr>
        <p:spPr>
          <a:xfrm>
            <a:off x="843840" y="3433320"/>
            <a:ext cx="48348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ПН</a:t>
            </a:r>
            <a:endParaRPr b="0" lang="uk-UA" sz="1000" spc="-1" strike="noStrike">
              <a:latin typeface="Arial"/>
            </a:endParaRPr>
          </a:p>
        </p:txBody>
      </p:sp>
      <p:sp>
        <p:nvSpPr>
          <p:cNvPr id="265" name="TextBox 3"/>
          <p:cNvSpPr/>
          <p:nvPr/>
        </p:nvSpPr>
        <p:spPr>
          <a:xfrm>
            <a:off x="1329480" y="343332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ВТ</a:t>
            </a:r>
            <a:endParaRPr b="0" lang="uk-UA" sz="1000" spc="-1" strike="noStrike">
              <a:latin typeface="Arial"/>
            </a:endParaRPr>
          </a:p>
        </p:txBody>
      </p:sp>
      <p:sp>
        <p:nvSpPr>
          <p:cNvPr id="266" name="TextBox 4"/>
          <p:cNvSpPr/>
          <p:nvPr/>
        </p:nvSpPr>
        <p:spPr>
          <a:xfrm>
            <a:off x="1751760" y="343332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СР</a:t>
            </a:r>
            <a:endParaRPr b="0" lang="uk-UA" sz="1000" spc="-1" strike="noStrike">
              <a:latin typeface="Arial"/>
            </a:endParaRPr>
          </a:p>
        </p:txBody>
      </p:sp>
      <p:sp>
        <p:nvSpPr>
          <p:cNvPr id="267" name="TextBox 5"/>
          <p:cNvSpPr/>
          <p:nvPr/>
        </p:nvSpPr>
        <p:spPr>
          <a:xfrm>
            <a:off x="2174040" y="343332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ЧТ</a:t>
            </a:r>
            <a:endParaRPr b="0" lang="uk-UA" sz="1000" spc="-1" strike="noStrike">
              <a:latin typeface="Arial"/>
            </a:endParaRPr>
          </a:p>
        </p:txBody>
      </p:sp>
      <p:sp>
        <p:nvSpPr>
          <p:cNvPr id="268" name="TextBox 6"/>
          <p:cNvSpPr/>
          <p:nvPr/>
        </p:nvSpPr>
        <p:spPr>
          <a:xfrm>
            <a:off x="2596680" y="343332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ПТ</a:t>
            </a:r>
            <a:endParaRPr b="0" lang="uk-UA" sz="1000" spc="-1" strike="noStrike">
              <a:latin typeface="Arial"/>
            </a:endParaRPr>
          </a:p>
        </p:txBody>
      </p:sp>
      <p:sp>
        <p:nvSpPr>
          <p:cNvPr id="269" name="TextBox 7"/>
          <p:cNvSpPr/>
          <p:nvPr/>
        </p:nvSpPr>
        <p:spPr>
          <a:xfrm>
            <a:off x="3027960" y="343332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СБ</a:t>
            </a:r>
            <a:endParaRPr b="0" lang="uk-UA" sz="1000" spc="-1" strike="noStrike">
              <a:latin typeface="Arial"/>
            </a:endParaRPr>
          </a:p>
        </p:txBody>
      </p:sp>
      <p:sp>
        <p:nvSpPr>
          <p:cNvPr id="270" name="TextBox 8"/>
          <p:cNvSpPr/>
          <p:nvPr/>
        </p:nvSpPr>
        <p:spPr>
          <a:xfrm>
            <a:off x="3459600" y="343332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НД</a:t>
            </a:r>
            <a:endParaRPr b="0" lang="uk-UA" sz="1000" spc="-1" strike="noStrike">
              <a:latin typeface="Arial"/>
            </a:endParaRPr>
          </a:p>
        </p:txBody>
      </p:sp>
      <p:sp>
        <p:nvSpPr>
          <p:cNvPr id="271" name="Місце для вмісту 3"/>
          <p:cNvSpPr/>
          <p:nvPr/>
        </p:nvSpPr>
        <p:spPr>
          <a:xfrm>
            <a:off x="834120" y="2550960"/>
            <a:ext cx="10522440" cy="401040"/>
          </a:xfrm>
          <a:prstGeom prst="rect">
            <a:avLst/>
          </a:prstGeom>
          <a:noFill/>
          <a:ln w="0">
            <a:noFill/>
          </a:ln>
        </p:spPr>
        <p:style>
          <a:lnRef idx="0"/>
          <a:fillRef idx="0"/>
          <a:effectRef idx="0"/>
          <a:fontRef idx="minor"/>
        </p:style>
        <p:txBody>
          <a:bodyPr lIns="90000" rIns="90000" tIns="45000" bIns="45000" anchor="t">
            <a:noAutofit/>
          </a:bodyPr>
          <a:p>
            <a:pPr algn="just">
              <a:lnSpc>
                <a:spcPct val="107000"/>
              </a:lnSpc>
              <a:spcBef>
                <a:spcPts val="1001"/>
              </a:spcBef>
              <a:buNone/>
              <a:tabLst>
                <a:tab algn="l" pos="0"/>
              </a:tabLst>
            </a:pPr>
            <a:r>
              <a:rPr b="1" lang="uk-UA" sz="1600" spc="-1" strike="noStrike">
                <a:solidFill>
                  <a:srgbClr val="000000"/>
                </a:solidFill>
                <a:latin typeface="Times New Roman"/>
                <a:ea typeface="DejaVu Sans"/>
              </a:rPr>
              <a:t>1. Випадок</a:t>
            </a:r>
            <a:endParaRPr b="0" lang="uk-UA" sz="1600" spc="-1" strike="noStrike">
              <a:latin typeface="Arial"/>
            </a:endParaRPr>
          </a:p>
          <a:p>
            <a:pPr algn="just">
              <a:lnSpc>
                <a:spcPct val="100000"/>
              </a:lnSpc>
              <a:spcBef>
                <a:spcPts val="1001"/>
              </a:spcBef>
              <a:buNone/>
              <a:tabLst>
                <a:tab algn="l" pos="0"/>
              </a:tabLst>
            </a:pPr>
            <a:endParaRPr b="0" lang="uk-UA" sz="1600" spc="-1" strike="noStrike">
              <a:latin typeface="Arial"/>
            </a:endParaRPr>
          </a:p>
        </p:txBody>
      </p:sp>
      <p:sp>
        <p:nvSpPr>
          <p:cNvPr id="272" name="Прямоугольник: скругленные углы 13"/>
          <p:cNvSpPr/>
          <p:nvPr/>
        </p:nvSpPr>
        <p:spPr>
          <a:xfrm>
            <a:off x="5222160" y="3457080"/>
            <a:ext cx="5277240" cy="786960"/>
          </a:xfrm>
          <a:prstGeom prst="roundRect">
            <a:avLst>
              <a:gd name="adj" fmla="val 16667"/>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just">
              <a:lnSpc>
                <a:spcPct val="100000"/>
              </a:lnSpc>
              <a:buNone/>
            </a:pPr>
            <a:r>
              <a:rPr b="0" lang="uk-UA" sz="1600" spc="-1" strike="noStrike">
                <a:solidFill>
                  <a:srgbClr val="000000"/>
                </a:solidFill>
                <a:latin typeface="Times New Roman"/>
                <a:ea typeface="DejaVu Sans"/>
              </a:rPr>
              <a:t>Застрахована особа з першого числа місяця і до останнього числа місяця була тимчасово непрацездатна, що підтверджується листком непрацездатності</a:t>
            </a:r>
            <a:endParaRPr b="0" lang="uk-UA" sz="1600" spc="-1" strike="noStrike">
              <a:latin typeface="Arial"/>
            </a:endParaRPr>
          </a:p>
        </p:txBody>
      </p:sp>
      <p:sp>
        <p:nvSpPr>
          <p:cNvPr id="273" name="Прямоугольник: скругленные углы 14"/>
          <p:cNvSpPr/>
          <p:nvPr/>
        </p:nvSpPr>
        <p:spPr>
          <a:xfrm>
            <a:off x="5217840" y="4711680"/>
            <a:ext cx="5374080" cy="398160"/>
          </a:xfrm>
          <a:prstGeom prst="roundRect">
            <a:avLst>
              <a:gd name="adj" fmla="val 1666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0000"/>
                </a:solidFill>
                <a:latin typeface="Times New Roman"/>
                <a:ea typeface="DejaVu Sans"/>
              </a:rPr>
              <a:t>Такий місяць виключається із розрахункового періоду</a:t>
            </a:r>
            <a:endParaRPr b="0" lang="uk-UA" sz="1600" spc="-1" strike="noStrike">
              <a:latin typeface="Arial"/>
            </a:endParaRPr>
          </a:p>
        </p:txBody>
      </p:sp>
      <p:sp>
        <p:nvSpPr>
          <p:cNvPr id="274" name="Прямоугольник: скругленные углы 10"/>
          <p:cNvSpPr/>
          <p:nvPr/>
        </p:nvSpPr>
        <p:spPr>
          <a:xfrm>
            <a:off x="765360" y="3456720"/>
            <a:ext cx="3097800" cy="2436120"/>
          </a:xfrm>
          <a:prstGeom prst="roundRect">
            <a:avLst>
              <a:gd name="adj" fmla="val 16667"/>
            </a:avLst>
          </a:prstGeom>
          <a:noFill/>
          <a:ln>
            <a:solidFill>
              <a:srgbClr val="ff0000"/>
            </a:solidFill>
            <a:prstDash val="dash"/>
          </a:ln>
        </p:spPr>
        <p:style>
          <a:lnRef idx="2">
            <a:schemeClr val="accent1">
              <a:shade val="15000"/>
            </a:schemeClr>
          </a:lnRef>
          <a:fillRef idx="1">
            <a:schemeClr val="accent1"/>
          </a:fillRef>
          <a:effectRef idx="0">
            <a:schemeClr val="accent1"/>
          </a:effectRef>
          <a:fontRef idx="minor"/>
        </p:style>
      </p:sp>
    </p:spTree>
  </p:cSld>
  <p:transition spd="slow">
    <p:push dir="u"/>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Прямоугольник 217"/>
          <p:cNvSpPr/>
          <p:nvPr/>
        </p:nvSpPr>
        <p:spPr>
          <a:xfrm>
            <a:off x="2998080" y="753840"/>
            <a:ext cx="861120" cy="2429640"/>
          </a:xfrm>
          <a:prstGeom prst="rect">
            <a:avLst/>
          </a:prstGeom>
          <a:solidFill>
            <a:schemeClr val="accent2">
              <a:lumMod val="60000"/>
              <a:lumOff val="40000"/>
            </a:schemeClr>
          </a:solidFill>
          <a:ln w="0">
            <a:solidFill>
              <a:srgbClr val="3465a4"/>
            </a:solidFill>
          </a:ln>
        </p:spPr>
        <p:style>
          <a:lnRef idx="0"/>
          <a:fillRef idx="0"/>
          <a:effectRef idx="0"/>
          <a:fontRef idx="minor"/>
        </p:style>
      </p:sp>
      <p:sp>
        <p:nvSpPr>
          <p:cNvPr id="276" name="Прямоугольник 185"/>
          <p:cNvSpPr/>
          <p:nvPr/>
        </p:nvSpPr>
        <p:spPr>
          <a:xfrm>
            <a:off x="900000" y="1101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1</a:t>
            </a:r>
            <a:endParaRPr b="0" lang="uk-UA" sz="1000" spc="-1" strike="noStrike">
              <a:latin typeface="Arial"/>
            </a:endParaRPr>
          </a:p>
        </p:txBody>
      </p:sp>
      <p:sp>
        <p:nvSpPr>
          <p:cNvPr id="277" name="Прямоугольник 186"/>
          <p:cNvSpPr/>
          <p:nvPr/>
        </p:nvSpPr>
        <p:spPr>
          <a:xfrm>
            <a:off x="1325880" y="1101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2</a:t>
            </a:r>
            <a:endParaRPr b="0" lang="uk-UA" sz="1000" spc="-1" strike="noStrike">
              <a:latin typeface="Arial"/>
            </a:endParaRPr>
          </a:p>
        </p:txBody>
      </p:sp>
      <p:sp>
        <p:nvSpPr>
          <p:cNvPr id="278" name="Прямоугольник 187"/>
          <p:cNvSpPr/>
          <p:nvPr/>
        </p:nvSpPr>
        <p:spPr>
          <a:xfrm>
            <a:off x="1752120" y="1101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3</a:t>
            </a:r>
            <a:endParaRPr b="0" lang="uk-UA" sz="1000" spc="-1" strike="noStrike">
              <a:latin typeface="Arial"/>
            </a:endParaRPr>
          </a:p>
        </p:txBody>
      </p:sp>
      <p:sp>
        <p:nvSpPr>
          <p:cNvPr id="279" name="Прямоугольник 188"/>
          <p:cNvSpPr/>
          <p:nvPr/>
        </p:nvSpPr>
        <p:spPr>
          <a:xfrm>
            <a:off x="2178000" y="1101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4</a:t>
            </a:r>
            <a:endParaRPr b="0" lang="uk-UA" sz="1000" spc="-1" strike="noStrike">
              <a:latin typeface="Arial"/>
            </a:endParaRPr>
          </a:p>
        </p:txBody>
      </p:sp>
      <p:sp>
        <p:nvSpPr>
          <p:cNvPr id="280" name="Прямоугольник 189"/>
          <p:cNvSpPr/>
          <p:nvPr/>
        </p:nvSpPr>
        <p:spPr>
          <a:xfrm>
            <a:off x="2603880" y="1101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5</a:t>
            </a:r>
            <a:endParaRPr b="0" lang="uk-UA" sz="1000" spc="-1" strike="noStrike">
              <a:latin typeface="Arial"/>
            </a:endParaRPr>
          </a:p>
        </p:txBody>
      </p:sp>
      <p:sp>
        <p:nvSpPr>
          <p:cNvPr id="281" name="Прямоугольник 190"/>
          <p:cNvSpPr/>
          <p:nvPr/>
        </p:nvSpPr>
        <p:spPr>
          <a:xfrm>
            <a:off x="3030120" y="1101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6</a:t>
            </a:r>
            <a:endParaRPr b="0" lang="uk-UA" sz="1000" spc="-1" strike="noStrike">
              <a:latin typeface="Arial"/>
            </a:endParaRPr>
          </a:p>
        </p:txBody>
      </p:sp>
      <p:sp>
        <p:nvSpPr>
          <p:cNvPr id="282" name="Прямоугольник 191"/>
          <p:cNvSpPr/>
          <p:nvPr/>
        </p:nvSpPr>
        <p:spPr>
          <a:xfrm>
            <a:off x="3456000" y="1101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7</a:t>
            </a:r>
            <a:endParaRPr b="0" lang="uk-UA" sz="1000" spc="-1" strike="noStrike">
              <a:latin typeface="Arial"/>
            </a:endParaRPr>
          </a:p>
        </p:txBody>
      </p:sp>
      <p:sp>
        <p:nvSpPr>
          <p:cNvPr id="283" name="Прямоугольник 192"/>
          <p:cNvSpPr/>
          <p:nvPr/>
        </p:nvSpPr>
        <p:spPr>
          <a:xfrm>
            <a:off x="900000" y="1533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8</a:t>
            </a:r>
            <a:endParaRPr b="0" lang="uk-UA" sz="1000" spc="-1" strike="noStrike">
              <a:latin typeface="Arial"/>
            </a:endParaRPr>
          </a:p>
        </p:txBody>
      </p:sp>
      <p:sp>
        <p:nvSpPr>
          <p:cNvPr id="284" name="Прямоугольник 193"/>
          <p:cNvSpPr/>
          <p:nvPr/>
        </p:nvSpPr>
        <p:spPr>
          <a:xfrm>
            <a:off x="1325880" y="1533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9</a:t>
            </a:r>
            <a:endParaRPr b="0" lang="uk-UA" sz="1000" spc="-1" strike="noStrike">
              <a:latin typeface="Arial"/>
            </a:endParaRPr>
          </a:p>
        </p:txBody>
      </p:sp>
      <p:sp>
        <p:nvSpPr>
          <p:cNvPr id="285" name="Прямоугольник 194"/>
          <p:cNvSpPr/>
          <p:nvPr/>
        </p:nvSpPr>
        <p:spPr>
          <a:xfrm>
            <a:off x="1752120" y="1533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10</a:t>
            </a:r>
            <a:endParaRPr b="0" lang="uk-UA" sz="1000" spc="-1" strike="noStrike">
              <a:latin typeface="Arial"/>
            </a:endParaRPr>
          </a:p>
        </p:txBody>
      </p:sp>
      <p:sp>
        <p:nvSpPr>
          <p:cNvPr id="286" name="Прямоугольник 195"/>
          <p:cNvSpPr/>
          <p:nvPr/>
        </p:nvSpPr>
        <p:spPr>
          <a:xfrm>
            <a:off x="2178000" y="1533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11</a:t>
            </a:r>
            <a:endParaRPr b="0" lang="uk-UA" sz="1000" spc="-1" strike="noStrike">
              <a:latin typeface="Arial"/>
            </a:endParaRPr>
          </a:p>
        </p:txBody>
      </p:sp>
      <p:sp>
        <p:nvSpPr>
          <p:cNvPr id="287" name="Прямоугольник 196"/>
          <p:cNvSpPr/>
          <p:nvPr/>
        </p:nvSpPr>
        <p:spPr>
          <a:xfrm>
            <a:off x="2603880" y="1533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12</a:t>
            </a:r>
            <a:endParaRPr b="0" lang="uk-UA" sz="1000" spc="-1" strike="noStrike">
              <a:latin typeface="Arial"/>
            </a:endParaRPr>
          </a:p>
        </p:txBody>
      </p:sp>
      <p:sp>
        <p:nvSpPr>
          <p:cNvPr id="288" name="Прямоугольник 197"/>
          <p:cNvSpPr/>
          <p:nvPr/>
        </p:nvSpPr>
        <p:spPr>
          <a:xfrm>
            <a:off x="3030120" y="1533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13</a:t>
            </a:r>
            <a:endParaRPr b="0" lang="uk-UA" sz="1000" spc="-1" strike="noStrike">
              <a:latin typeface="Arial"/>
            </a:endParaRPr>
          </a:p>
        </p:txBody>
      </p:sp>
      <p:sp>
        <p:nvSpPr>
          <p:cNvPr id="289" name="Прямоугольник 198"/>
          <p:cNvSpPr/>
          <p:nvPr/>
        </p:nvSpPr>
        <p:spPr>
          <a:xfrm>
            <a:off x="3456000" y="1533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14</a:t>
            </a:r>
            <a:endParaRPr b="0" lang="uk-UA" sz="1000" spc="-1" strike="noStrike">
              <a:latin typeface="Arial"/>
            </a:endParaRPr>
          </a:p>
        </p:txBody>
      </p:sp>
      <p:sp>
        <p:nvSpPr>
          <p:cNvPr id="290" name="Прямоугольник 199"/>
          <p:cNvSpPr/>
          <p:nvPr/>
        </p:nvSpPr>
        <p:spPr>
          <a:xfrm>
            <a:off x="900000" y="1965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15</a:t>
            </a:r>
            <a:endParaRPr b="0" lang="uk-UA" sz="1000" spc="-1" strike="noStrike">
              <a:latin typeface="Arial"/>
            </a:endParaRPr>
          </a:p>
        </p:txBody>
      </p:sp>
      <p:sp>
        <p:nvSpPr>
          <p:cNvPr id="291" name="Прямоугольник 200"/>
          <p:cNvSpPr/>
          <p:nvPr/>
        </p:nvSpPr>
        <p:spPr>
          <a:xfrm>
            <a:off x="1325880" y="1965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16</a:t>
            </a:r>
            <a:endParaRPr b="0" lang="uk-UA" sz="1000" spc="-1" strike="noStrike">
              <a:latin typeface="Arial"/>
            </a:endParaRPr>
          </a:p>
        </p:txBody>
      </p:sp>
      <p:sp>
        <p:nvSpPr>
          <p:cNvPr id="292" name="Прямоугольник 201"/>
          <p:cNvSpPr/>
          <p:nvPr/>
        </p:nvSpPr>
        <p:spPr>
          <a:xfrm>
            <a:off x="1752120" y="1965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17</a:t>
            </a:r>
            <a:endParaRPr b="0" lang="uk-UA" sz="1000" spc="-1" strike="noStrike">
              <a:latin typeface="Arial"/>
            </a:endParaRPr>
          </a:p>
        </p:txBody>
      </p:sp>
      <p:sp>
        <p:nvSpPr>
          <p:cNvPr id="293" name="Прямоугольник 202"/>
          <p:cNvSpPr/>
          <p:nvPr/>
        </p:nvSpPr>
        <p:spPr>
          <a:xfrm>
            <a:off x="2178000" y="1965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18</a:t>
            </a:r>
            <a:endParaRPr b="0" lang="uk-UA" sz="1000" spc="-1" strike="noStrike">
              <a:latin typeface="Arial"/>
            </a:endParaRPr>
          </a:p>
        </p:txBody>
      </p:sp>
      <p:sp>
        <p:nvSpPr>
          <p:cNvPr id="294" name="Прямоугольник 203"/>
          <p:cNvSpPr/>
          <p:nvPr/>
        </p:nvSpPr>
        <p:spPr>
          <a:xfrm>
            <a:off x="2603880" y="1965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19</a:t>
            </a:r>
            <a:endParaRPr b="0" lang="uk-UA" sz="1000" spc="-1" strike="noStrike">
              <a:latin typeface="Arial"/>
            </a:endParaRPr>
          </a:p>
        </p:txBody>
      </p:sp>
      <p:sp>
        <p:nvSpPr>
          <p:cNvPr id="295" name="Прямоугольник 204"/>
          <p:cNvSpPr/>
          <p:nvPr/>
        </p:nvSpPr>
        <p:spPr>
          <a:xfrm>
            <a:off x="3030120" y="1965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20</a:t>
            </a:r>
            <a:endParaRPr b="0" lang="uk-UA" sz="1000" spc="-1" strike="noStrike">
              <a:latin typeface="Arial"/>
            </a:endParaRPr>
          </a:p>
        </p:txBody>
      </p:sp>
      <p:sp>
        <p:nvSpPr>
          <p:cNvPr id="296" name="Прямоугольник 205"/>
          <p:cNvSpPr/>
          <p:nvPr/>
        </p:nvSpPr>
        <p:spPr>
          <a:xfrm>
            <a:off x="3456000" y="1965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21</a:t>
            </a:r>
            <a:endParaRPr b="0" lang="uk-UA" sz="1000" spc="-1" strike="noStrike">
              <a:latin typeface="Arial"/>
            </a:endParaRPr>
          </a:p>
        </p:txBody>
      </p:sp>
      <p:sp>
        <p:nvSpPr>
          <p:cNvPr id="297" name="Прямоугольник 206"/>
          <p:cNvSpPr/>
          <p:nvPr/>
        </p:nvSpPr>
        <p:spPr>
          <a:xfrm>
            <a:off x="900000" y="2397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22</a:t>
            </a:r>
            <a:endParaRPr b="0" lang="uk-UA" sz="1000" spc="-1" strike="noStrike">
              <a:latin typeface="Arial"/>
            </a:endParaRPr>
          </a:p>
        </p:txBody>
      </p:sp>
      <p:sp>
        <p:nvSpPr>
          <p:cNvPr id="298" name="Прямоугольник 207"/>
          <p:cNvSpPr/>
          <p:nvPr/>
        </p:nvSpPr>
        <p:spPr>
          <a:xfrm>
            <a:off x="1325880" y="2397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23</a:t>
            </a:r>
            <a:endParaRPr b="0" lang="uk-UA" sz="1000" spc="-1" strike="noStrike">
              <a:latin typeface="Arial"/>
            </a:endParaRPr>
          </a:p>
        </p:txBody>
      </p:sp>
      <p:sp>
        <p:nvSpPr>
          <p:cNvPr id="299" name="Прямоугольник 208"/>
          <p:cNvSpPr/>
          <p:nvPr/>
        </p:nvSpPr>
        <p:spPr>
          <a:xfrm>
            <a:off x="1752120" y="2397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24</a:t>
            </a:r>
            <a:endParaRPr b="0" lang="uk-UA" sz="1000" spc="-1" strike="noStrike">
              <a:latin typeface="Arial"/>
            </a:endParaRPr>
          </a:p>
        </p:txBody>
      </p:sp>
      <p:sp>
        <p:nvSpPr>
          <p:cNvPr id="300" name="Прямоугольник 209"/>
          <p:cNvSpPr/>
          <p:nvPr/>
        </p:nvSpPr>
        <p:spPr>
          <a:xfrm>
            <a:off x="2178000" y="2397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25</a:t>
            </a:r>
            <a:endParaRPr b="0" lang="uk-UA" sz="1000" spc="-1" strike="noStrike">
              <a:latin typeface="Arial"/>
            </a:endParaRPr>
          </a:p>
        </p:txBody>
      </p:sp>
      <p:sp>
        <p:nvSpPr>
          <p:cNvPr id="301" name="Прямоугольник 210"/>
          <p:cNvSpPr/>
          <p:nvPr/>
        </p:nvSpPr>
        <p:spPr>
          <a:xfrm>
            <a:off x="2603880" y="2397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26</a:t>
            </a:r>
            <a:endParaRPr b="0" lang="uk-UA" sz="1000" spc="-1" strike="noStrike">
              <a:latin typeface="Arial"/>
            </a:endParaRPr>
          </a:p>
        </p:txBody>
      </p:sp>
      <p:sp>
        <p:nvSpPr>
          <p:cNvPr id="302" name="Прямоугольник 211"/>
          <p:cNvSpPr/>
          <p:nvPr/>
        </p:nvSpPr>
        <p:spPr>
          <a:xfrm>
            <a:off x="3030120" y="2397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27</a:t>
            </a:r>
            <a:endParaRPr b="0" lang="uk-UA" sz="1000" spc="-1" strike="noStrike">
              <a:latin typeface="Arial"/>
            </a:endParaRPr>
          </a:p>
        </p:txBody>
      </p:sp>
      <p:sp>
        <p:nvSpPr>
          <p:cNvPr id="303" name="Прямоугольник 212"/>
          <p:cNvSpPr/>
          <p:nvPr/>
        </p:nvSpPr>
        <p:spPr>
          <a:xfrm>
            <a:off x="3456000" y="2397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28</a:t>
            </a:r>
            <a:endParaRPr b="0" lang="uk-UA" sz="1000" spc="-1" strike="noStrike">
              <a:latin typeface="Arial"/>
            </a:endParaRPr>
          </a:p>
        </p:txBody>
      </p:sp>
      <p:sp>
        <p:nvSpPr>
          <p:cNvPr id="304" name="Прямоугольник 213"/>
          <p:cNvSpPr/>
          <p:nvPr/>
        </p:nvSpPr>
        <p:spPr>
          <a:xfrm>
            <a:off x="900000" y="2829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29</a:t>
            </a:r>
            <a:endParaRPr b="0" lang="uk-UA" sz="1000" spc="-1" strike="noStrike">
              <a:latin typeface="Arial"/>
            </a:endParaRPr>
          </a:p>
        </p:txBody>
      </p:sp>
      <p:sp>
        <p:nvSpPr>
          <p:cNvPr id="305" name="Прямоугольник 214"/>
          <p:cNvSpPr/>
          <p:nvPr/>
        </p:nvSpPr>
        <p:spPr>
          <a:xfrm>
            <a:off x="1325880" y="2829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30</a:t>
            </a:r>
            <a:endParaRPr b="0" lang="uk-UA" sz="1000" spc="-1" strike="noStrike">
              <a:latin typeface="Arial"/>
            </a:endParaRPr>
          </a:p>
        </p:txBody>
      </p:sp>
      <p:sp>
        <p:nvSpPr>
          <p:cNvPr id="306" name="Прямоугольник 215"/>
          <p:cNvSpPr/>
          <p:nvPr/>
        </p:nvSpPr>
        <p:spPr>
          <a:xfrm>
            <a:off x="1752120" y="282924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31</a:t>
            </a:r>
            <a:endParaRPr b="0" lang="uk-UA" sz="1000" spc="-1" strike="noStrike">
              <a:latin typeface="Arial"/>
            </a:endParaRPr>
          </a:p>
        </p:txBody>
      </p:sp>
      <p:sp>
        <p:nvSpPr>
          <p:cNvPr id="307" name="TextBox 2"/>
          <p:cNvSpPr/>
          <p:nvPr/>
        </p:nvSpPr>
        <p:spPr>
          <a:xfrm>
            <a:off x="861840" y="862560"/>
            <a:ext cx="46512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ПН</a:t>
            </a:r>
            <a:endParaRPr b="0" lang="uk-UA" sz="1000" spc="-1" strike="noStrike">
              <a:latin typeface="Arial"/>
            </a:endParaRPr>
          </a:p>
        </p:txBody>
      </p:sp>
      <p:sp>
        <p:nvSpPr>
          <p:cNvPr id="308" name="TextBox 3"/>
          <p:cNvSpPr/>
          <p:nvPr/>
        </p:nvSpPr>
        <p:spPr>
          <a:xfrm>
            <a:off x="1329480" y="86256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ВТ</a:t>
            </a:r>
            <a:endParaRPr b="0" lang="uk-UA" sz="1000" spc="-1" strike="noStrike">
              <a:latin typeface="Arial"/>
            </a:endParaRPr>
          </a:p>
        </p:txBody>
      </p:sp>
      <p:sp>
        <p:nvSpPr>
          <p:cNvPr id="309" name="TextBox 4"/>
          <p:cNvSpPr/>
          <p:nvPr/>
        </p:nvSpPr>
        <p:spPr>
          <a:xfrm>
            <a:off x="1751760" y="86256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СР</a:t>
            </a:r>
            <a:endParaRPr b="0" lang="uk-UA" sz="1000" spc="-1" strike="noStrike">
              <a:latin typeface="Arial"/>
            </a:endParaRPr>
          </a:p>
        </p:txBody>
      </p:sp>
      <p:sp>
        <p:nvSpPr>
          <p:cNvPr id="310" name="TextBox 5"/>
          <p:cNvSpPr/>
          <p:nvPr/>
        </p:nvSpPr>
        <p:spPr>
          <a:xfrm>
            <a:off x="2174040" y="86256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ЧТ</a:t>
            </a:r>
            <a:endParaRPr b="0" lang="uk-UA" sz="1000" spc="-1" strike="noStrike">
              <a:latin typeface="Arial"/>
            </a:endParaRPr>
          </a:p>
        </p:txBody>
      </p:sp>
      <p:sp>
        <p:nvSpPr>
          <p:cNvPr id="311" name="TextBox 6"/>
          <p:cNvSpPr/>
          <p:nvPr/>
        </p:nvSpPr>
        <p:spPr>
          <a:xfrm>
            <a:off x="2596680" y="86256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ПТ</a:t>
            </a:r>
            <a:endParaRPr b="0" lang="uk-UA" sz="1000" spc="-1" strike="noStrike">
              <a:latin typeface="Arial"/>
            </a:endParaRPr>
          </a:p>
        </p:txBody>
      </p:sp>
      <p:sp>
        <p:nvSpPr>
          <p:cNvPr id="312" name="TextBox 7"/>
          <p:cNvSpPr/>
          <p:nvPr/>
        </p:nvSpPr>
        <p:spPr>
          <a:xfrm>
            <a:off x="3027960" y="86256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СБ</a:t>
            </a:r>
            <a:endParaRPr b="0" lang="uk-UA" sz="1000" spc="-1" strike="noStrike">
              <a:latin typeface="Arial"/>
            </a:endParaRPr>
          </a:p>
        </p:txBody>
      </p:sp>
      <p:sp>
        <p:nvSpPr>
          <p:cNvPr id="313" name="TextBox 8"/>
          <p:cNvSpPr/>
          <p:nvPr/>
        </p:nvSpPr>
        <p:spPr>
          <a:xfrm>
            <a:off x="3459600" y="86256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НД</a:t>
            </a:r>
            <a:endParaRPr b="0" lang="uk-UA" sz="1000" spc="-1" strike="noStrike">
              <a:latin typeface="Arial"/>
            </a:endParaRPr>
          </a:p>
        </p:txBody>
      </p:sp>
      <p:sp>
        <p:nvSpPr>
          <p:cNvPr id="314" name="Місце для вмісту 3"/>
          <p:cNvSpPr/>
          <p:nvPr/>
        </p:nvSpPr>
        <p:spPr>
          <a:xfrm>
            <a:off x="834120" y="228240"/>
            <a:ext cx="10522440" cy="401040"/>
          </a:xfrm>
          <a:prstGeom prst="rect">
            <a:avLst/>
          </a:prstGeom>
          <a:noFill/>
          <a:ln w="0">
            <a:noFill/>
          </a:ln>
        </p:spPr>
        <p:style>
          <a:lnRef idx="0"/>
          <a:fillRef idx="0"/>
          <a:effectRef idx="0"/>
          <a:fontRef idx="minor"/>
        </p:style>
        <p:txBody>
          <a:bodyPr lIns="90000" rIns="90000" tIns="45000" bIns="45000" anchor="t">
            <a:noAutofit/>
          </a:bodyPr>
          <a:p>
            <a:pPr algn="just">
              <a:lnSpc>
                <a:spcPct val="107000"/>
              </a:lnSpc>
              <a:spcBef>
                <a:spcPts val="1001"/>
              </a:spcBef>
              <a:buNone/>
              <a:tabLst>
                <a:tab algn="l" pos="0"/>
              </a:tabLst>
            </a:pPr>
            <a:r>
              <a:rPr b="1" lang="uk-UA" sz="1600" spc="-1" strike="noStrike">
                <a:solidFill>
                  <a:srgbClr val="000000"/>
                </a:solidFill>
                <a:latin typeface="Times New Roman"/>
                <a:ea typeface="DejaVu Sans"/>
              </a:rPr>
              <a:t>2. Випадок</a:t>
            </a:r>
            <a:endParaRPr b="0" lang="uk-UA" sz="1600" spc="-1" strike="noStrike">
              <a:latin typeface="Arial"/>
            </a:endParaRPr>
          </a:p>
          <a:p>
            <a:pPr algn="just">
              <a:lnSpc>
                <a:spcPct val="100000"/>
              </a:lnSpc>
              <a:spcBef>
                <a:spcPts val="1001"/>
              </a:spcBef>
              <a:buNone/>
              <a:tabLst>
                <a:tab algn="l" pos="0"/>
              </a:tabLst>
            </a:pPr>
            <a:endParaRPr b="0" lang="uk-UA" sz="1600" spc="-1" strike="noStrike">
              <a:latin typeface="Arial"/>
            </a:endParaRPr>
          </a:p>
        </p:txBody>
      </p:sp>
      <p:sp>
        <p:nvSpPr>
          <p:cNvPr id="315" name="Прямоугольник: скругленные углы 13"/>
          <p:cNvSpPr/>
          <p:nvPr/>
        </p:nvSpPr>
        <p:spPr>
          <a:xfrm>
            <a:off x="5222160" y="858960"/>
            <a:ext cx="5791320" cy="1108440"/>
          </a:xfrm>
          <a:prstGeom prst="roundRect">
            <a:avLst>
              <a:gd name="adj" fmla="val 16667"/>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just">
              <a:lnSpc>
                <a:spcPct val="100000"/>
              </a:lnSpc>
              <a:buNone/>
            </a:pPr>
            <a:r>
              <a:rPr b="0" lang="uk-UA" sz="1600" spc="-1" strike="noStrike">
                <a:solidFill>
                  <a:srgbClr val="000000"/>
                </a:solidFill>
                <a:latin typeface="Times New Roman"/>
                <a:ea typeface="DejaVu Sans"/>
              </a:rPr>
              <a:t>Застрахована особа з 1 по 5, з 8 по 12, з 15 по 19 знаходилась у відпустці без збереження заробітної плати, а з 22 по 31 була тимчасово непрацездатна, що підтверджується листком непрацездатності</a:t>
            </a:r>
            <a:endParaRPr b="0" lang="uk-UA" sz="1600" spc="-1" strike="noStrike">
              <a:latin typeface="Arial"/>
            </a:endParaRPr>
          </a:p>
        </p:txBody>
      </p:sp>
      <p:sp>
        <p:nvSpPr>
          <p:cNvPr id="316" name="Прямоугольник: скругленные углы 14"/>
          <p:cNvSpPr/>
          <p:nvPr/>
        </p:nvSpPr>
        <p:spPr>
          <a:xfrm>
            <a:off x="5217840" y="2792880"/>
            <a:ext cx="5787360" cy="600120"/>
          </a:xfrm>
          <a:prstGeom prst="roundRect">
            <a:avLst>
              <a:gd name="adj" fmla="val 1666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0000"/>
                </a:solidFill>
                <a:latin typeface="Times New Roman"/>
                <a:ea typeface="DejaVu Sans"/>
              </a:rPr>
              <a:t>Такий місяць виключається із розрахункового періоду разом із нарахованими сумами заробітної плати в цьому місяці</a:t>
            </a:r>
            <a:endParaRPr b="0" lang="uk-UA" sz="1600" spc="-1" strike="noStrike">
              <a:latin typeface="Arial"/>
            </a:endParaRPr>
          </a:p>
        </p:txBody>
      </p:sp>
      <p:sp>
        <p:nvSpPr>
          <p:cNvPr id="317" name="Прямоугольник: скругленные углы 10"/>
          <p:cNvSpPr/>
          <p:nvPr/>
        </p:nvSpPr>
        <p:spPr>
          <a:xfrm>
            <a:off x="765360" y="1097280"/>
            <a:ext cx="2224800" cy="1251720"/>
          </a:xfrm>
          <a:prstGeom prst="roundRect">
            <a:avLst>
              <a:gd name="adj" fmla="val 16667"/>
            </a:avLst>
          </a:prstGeom>
          <a:noFill/>
          <a:ln>
            <a:solidFill>
              <a:srgbClr val="ff0000"/>
            </a:solidFill>
            <a:prstDash val="dash"/>
          </a:ln>
        </p:spPr>
        <p:style>
          <a:lnRef idx="2">
            <a:schemeClr val="accent1">
              <a:shade val="15000"/>
            </a:schemeClr>
          </a:lnRef>
          <a:fillRef idx="1">
            <a:schemeClr val="accent1"/>
          </a:fillRef>
          <a:effectRef idx="0">
            <a:schemeClr val="accent1"/>
          </a:effectRef>
          <a:fontRef idx="minor"/>
        </p:style>
      </p:sp>
      <p:sp>
        <p:nvSpPr>
          <p:cNvPr id="318" name="Прямоугольник: скругленные углы 10"/>
          <p:cNvSpPr/>
          <p:nvPr/>
        </p:nvSpPr>
        <p:spPr>
          <a:xfrm>
            <a:off x="765360" y="2400840"/>
            <a:ext cx="3170520" cy="792720"/>
          </a:xfrm>
          <a:prstGeom prst="roundRect">
            <a:avLst>
              <a:gd name="adj" fmla="val 16667"/>
            </a:avLst>
          </a:prstGeom>
          <a:noFill/>
          <a:ln>
            <a:solidFill>
              <a:srgbClr val="ff0000"/>
            </a:solidFill>
            <a:prstDash val="dash"/>
          </a:ln>
        </p:spPr>
        <p:style>
          <a:lnRef idx="2">
            <a:schemeClr val="accent1">
              <a:shade val="15000"/>
            </a:schemeClr>
          </a:lnRef>
          <a:fillRef idx="1">
            <a:schemeClr val="accent1"/>
          </a:fillRef>
          <a:effectRef idx="0">
            <a:schemeClr val="accent1"/>
          </a:effectRef>
          <a:fontRef idx="minor"/>
        </p:style>
      </p:sp>
      <p:sp>
        <p:nvSpPr>
          <p:cNvPr id="319" name="Прямоугольник: скругленные углы 2"/>
          <p:cNvSpPr/>
          <p:nvPr/>
        </p:nvSpPr>
        <p:spPr>
          <a:xfrm>
            <a:off x="5218920" y="2063160"/>
            <a:ext cx="5787000" cy="610560"/>
          </a:xfrm>
          <a:prstGeom prst="roundRect">
            <a:avLst>
              <a:gd name="adj" fmla="val 16667"/>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000000"/>
                </a:solidFill>
                <a:latin typeface="Times New Roman"/>
                <a:ea typeface="DejaVu Sans"/>
              </a:rPr>
              <a:t>У випадку коли для застрахованої особи згідно графіку роботи субота та неділя є вихідними днями</a:t>
            </a:r>
            <a:endParaRPr b="0" lang="uk-UA" sz="1600" spc="-1" strike="noStrike">
              <a:latin typeface="Arial"/>
            </a:endParaRPr>
          </a:p>
        </p:txBody>
      </p:sp>
      <p:sp>
        <p:nvSpPr>
          <p:cNvPr id="320" name="Прямоугольник 217"/>
          <p:cNvSpPr/>
          <p:nvPr/>
        </p:nvSpPr>
        <p:spPr>
          <a:xfrm>
            <a:off x="2961360" y="3994920"/>
            <a:ext cx="861120" cy="2429640"/>
          </a:xfrm>
          <a:prstGeom prst="rect">
            <a:avLst/>
          </a:prstGeom>
          <a:solidFill>
            <a:schemeClr val="accent2">
              <a:lumMod val="60000"/>
              <a:lumOff val="40000"/>
            </a:schemeClr>
          </a:solidFill>
          <a:ln w="0">
            <a:solidFill>
              <a:srgbClr val="3465a4"/>
            </a:solidFill>
          </a:ln>
        </p:spPr>
        <p:style>
          <a:lnRef idx="0"/>
          <a:fillRef idx="0"/>
          <a:effectRef idx="0"/>
          <a:fontRef idx="minor"/>
        </p:style>
      </p:sp>
      <p:sp>
        <p:nvSpPr>
          <p:cNvPr id="321" name="Прямоугольник 185"/>
          <p:cNvSpPr/>
          <p:nvPr/>
        </p:nvSpPr>
        <p:spPr>
          <a:xfrm>
            <a:off x="863280" y="4342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1</a:t>
            </a:r>
            <a:endParaRPr b="0" lang="uk-UA" sz="1000" spc="-1" strike="noStrike">
              <a:latin typeface="Arial"/>
            </a:endParaRPr>
          </a:p>
        </p:txBody>
      </p:sp>
      <p:sp>
        <p:nvSpPr>
          <p:cNvPr id="322" name="Прямоугольник 186"/>
          <p:cNvSpPr/>
          <p:nvPr/>
        </p:nvSpPr>
        <p:spPr>
          <a:xfrm>
            <a:off x="1289160" y="4342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2</a:t>
            </a:r>
            <a:endParaRPr b="0" lang="uk-UA" sz="1000" spc="-1" strike="noStrike">
              <a:latin typeface="Arial"/>
            </a:endParaRPr>
          </a:p>
        </p:txBody>
      </p:sp>
      <p:sp>
        <p:nvSpPr>
          <p:cNvPr id="323" name="Прямоугольник 187"/>
          <p:cNvSpPr/>
          <p:nvPr/>
        </p:nvSpPr>
        <p:spPr>
          <a:xfrm>
            <a:off x="1715400" y="4342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3</a:t>
            </a:r>
            <a:endParaRPr b="0" lang="uk-UA" sz="1000" spc="-1" strike="noStrike">
              <a:latin typeface="Arial"/>
            </a:endParaRPr>
          </a:p>
        </p:txBody>
      </p:sp>
      <p:sp>
        <p:nvSpPr>
          <p:cNvPr id="324" name="Прямоугольник 188"/>
          <p:cNvSpPr/>
          <p:nvPr/>
        </p:nvSpPr>
        <p:spPr>
          <a:xfrm>
            <a:off x="2141280" y="4342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4</a:t>
            </a:r>
            <a:endParaRPr b="0" lang="uk-UA" sz="1000" spc="-1" strike="noStrike">
              <a:latin typeface="Arial"/>
            </a:endParaRPr>
          </a:p>
        </p:txBody>
      </p:sp>
      <p:sp>
        <p:nvSpPr>
          <p:cNvPr id="325" name="Прямоугольник 189"/>
          <p:cNvSpPr/>
          <p:nvPr/>
        </p:nvSpPr>
        <p:spPr>
          <a:xfrm>
            <a:off x="2567160" y="4342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5</a:t>
            </a:r>
            <a:endParaRPr b="0" lang="uk-UA" sz="1000" spc="-1" strike="noStrike">
              <a:latin typeface="Arial"/>
            </a:endParaRPr>
          </a:p>
        </p:txBody>
      </p:sp>
      <p:sp>
        <p:nvSpPr>
          <p:cNvPr id="326" name="Прямоугольник 190"/>
          <p:cNvSpPr/>
          <p:nvPr/>
        </p:nvSpPr>
        <p:spPr>
          <a:xfrm>
            <a:off x="2993400" y="4342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6</a:t>
            </a:r>
            <a:endParaRPr b="0" lang="uk-UA" sz="1000" spc="-1" strike="noStrike">
              <a:latin typeface="Arial"/>
            </a:endParaRPr>
          </a:p>
        </p:txBody>
      </p:sp>
      <p:sp>
        <p:nvSpPr>
          <p:cNvPr id="327" name="Прямоугольник 191"/>
          <p:cNvSpPr/>
          <p:nvPr/>
        </p:nvSpPr>
        <p:spPr>
          <a:xfrm>
            <a:off x="3419280" y="4342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7</a:t>
            </a:r>
            <a:endParaRPr b="0" lang="uk-UA" sz="1000" spc="-1" strike="noStrike">
              <a:latin typeface="Arial"/>
            </a:endParaRPr>
          </a:p>
        </p:txBody>
      </p:sp>
      <p:sp>
        <p:nvSpPr>
          <p:cNvPr id="328" name="Прямоугольник 192"/>
          <p:cNvSpPr/>
          <p:nvPr/>
        </p:nvSpPr>
        <p:spPr>
          <a:xfrm>
            <a:off x="863280" y="4774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8</a:t>
            </a:r>
            <a:endParaRPr b="0" lang="uk-UA" sz="1000" spc="-1" strike="noStrike">
              <a:latin typeface="Arial"/>
            </a:endParaRPr>
          </a:p>
        </p:txBody>
      </p:sp>
      <p:sp>
        <p:nvSpPr>
          <p:cNvPr id="329" name="Прямоугольник 193"/>
          <p:cNvSpPr/>
          <p:nvPr/>
        </p:nvSpPr>
        <p:spPr>
          <a:xfrm>
            <a:off x="1289160" y="4774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9</a:t>
            </a:r>
            <a:endParaRPr b="0" lang="uk-UA" sz="1000" spc="-1" strike="noStrike">
              <a:latin typeface="Arial"/>
            </a:endParaRPr>
          </a:p>
        </p:txBody>
      </p:sp>
      <p:sp>
        <p:nvSpPr>
          <p:cNvPr id="330" name="Прямоугольник 194"/>
          <p:cNvSpPr/>
          <p:nvPr/>
        </p:nvSpPr>
        <p:spPr>
          <a:xfrm>
            <a:off x="1715400" y="4774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000" spc="-1" strike="noStrike">
                <a:solidFill>
                  <a:srgbClr val="000000"/>
                </a:solidFill>
                <a:latin typeface="Arial"/>
                <a:ea typeface="DejaVu Sans"/>
              </a:rPr>
              <a:t>10</a:t>
            </a:r>
            <a:endParaRPr b="0" lang="uk-UA" sz="1000" spc="-1" strike="noStrike">
              <a:latin typeface="Arial"/>
            </a:endParaRPr>
          </a:p>
        </p:txBody>
      </p:sp>
      <p:sp>
        <p:nvSpPr>
          <p:cNvPr id="331" name="Прямоугольник 195"/>
          <p:cNvSpPr/>
          <p:nvPr/>
        </p:nvSpPr>
        <p:spPr>
          <a:xfrm>
            <a:off x="2141280" y="4774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11</a:t>
            </a:r>
            <a:endParaRPr b="0" lang="uk-UA" sz="1000" spc="-1" strike="noStrike">
              <a:latin typeface="Arial"/>
            </a:endParaRPr>
          </a:p>
        </p:txBody>
      </p:sp>
      <p:sp>
        <p:nvSpPr>
          <p:cNvPr id="332" name="Прямоугольник 196"/>
          <p:cNvSpPr/>
          <p:nvPr/>
        </p:nvSpPr>
        <p:spPr>
          <a:xfrm>
            <a:off x="2567160" y="4774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12</a:t>
            </a:r>
            <a:endParaRPr b="0" lang="uk-UA" sz="1000" spc="-1" strike="noStrike">
              <a:latin typeface="Arial"/>
            </a:endParaRPr>
          </a:p>
        </p:txBody>
      </p:sp>
      <p:sp>
        <p:nvSpPr>
          <p:cNvPr id="333" name="Прямоугольник 197"/>
          <p:cNvSpPr/>
          <p:nvPr/>
        </p:nvSpPr>
        <p:spPr>
          <a:xfrm>
            <a:off x="2993400" y="4774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13</a:t>
            </a:r>
            <a:endParaRPr b="0" lang="uk-UA" sz="1000" spc="-1" strike="noStrike">
              <a:latin typeface="Arial"/>
            </a:endParaRPr>
          </a:p>
        </p:txBody>
      </p:sp>
      <p:sp>
        <p:nvSpPr>
          <p:cNvPr id="334" name="Прямоугольник 198"/>
          <p:cNvSpPr/>
          <p:nvPr/>
        </p:nvSpPr>
        <p:spPr>
          <a:xfrm>
            <a:off x="3419280" y="4774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14</a:t>
            </a:r>
            <a:endParaRPr b="0" lang="uk-UA" sz="1000" spc="-1" strike="noStrike">
              <a:latin typeface="Arial"/>
            </a:endParaRPr>
          </a:p>
        </p:txBody>
      </p:sp>
      <p:sp>
        <p:nvSpPr>
          <p:cNvPr id="335" name="Прямоугольник 199"/>
          <p:cNvSpPr/>
          <p:nvPr/>
        </p:nvSpPr>
        <p:spPr>
          <a:xfrm>
            <a:off x="863280" y="5206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15</a:t>
            </a:r>
            <a:endParaRPr b="0" lang="uk-UA" sz="1000" spc="-1" strike="noStrike">
              <a:latin typeface="Arial"/>
            </a:endParaRPr>
          </a:p>
        </p:txBody>
      </p:sp>
      <p:sp>
        <p:nvSpPr>
          <p:cNvPr id="336" name="Прямоугольник 200"/>
          <p:cNvSpPr/>
          <p:nvPr/>
        </p:nvSpPr>
        <p:spPr>
          <a:xfrm>
            <a:off x="1289160" y="5206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16</a:t>
            </a:r>
            <a:endParaRPr b="0" lang="uk-UA" sz="1000" spc="-1" strike="noStrike">
              <a:latin typeface="Arial"/>
            </a:endParaRPr>
          </a:p>
        </p:txBody>
      </p:sp>
      <p:sp>
        <p:nvSpPr>
          <p:cNvPr id="337" name="Прямоугольник 201"/>
          <p:cNvSpPr/>
          <p:nvPr/>
        </p:nvSpPr>
        <p:spPr>
          <a:xfrm>
            <a:off x="1715400" y="5206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17</a:t>
            </a:r>
            <a:endParaRPr b="0" lang="uk-UA" sz="1000" spc="-1" strike="noStrike">
              <a:latin typeface="Arial"/>
            </a:endParaRPr>
          </a:p>
        </p:txBody>
      </p:sp>
      <p:sp>
        <p:nvSpPr>
          <p:cNvPr id="338" name="Прямоугольник 202"/>
          <p:cNvSpPr/>
          <p:nvPr/>
        </p:nvSpPr>
        <p:spPr>
          <a:xfrm>
            <a:off x="2141280" y="5206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18</a:t>
            </a:r>
            <a:endParaRPr b="0" lang="uk-UA" sz="1000" spc="-1" strike="noStrike">
              <a:latin typeface="Arial"/>
            </a:endParaRPr>
          </a:p>
        </p:txBody>
      </p:sp>
      <p:sp>
        <p:nvSpPr>
          <p:cNvPr id="339" name="Прямоугольник 203"/>
          <p:cNvSpPr/>
          <p:nvPr/>
        </p:nvSpPr>
        <p:spPr>
          <a:xfrm>
            <a:off x="2567160" y="5206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19</a:t>
            </a:r>
            <a:endParaRPr b="0" lang="uk-UA" sz="1000" spc="-1" strike="noStrike">
              <a:latin typeface="Arial"/>
            </a:endParaRPr>
          </a:p>
        </p:txBody>
      </p:sp>
      <p:sp>
        <p:nvSpPr>
          <p:cNvPr id="340" name="Прямоугольник 204"/>
          <p:cNvSpPr/>
          <p:nvPr/>
        </p:nvSpPr>
        <p:spPr>
          <a:xfrm>
            <a:off x="2993400" y="5206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20</a:t>
            </a:r>
            <a:endParaRPr b="0" lang="uk-UA" sz="1000" spc="-1" strike="noStrike">
              <a:latin typeface="Arial"/>
            </a:endParaRPr>
          </a:p>
        </p:txBody>
      </p:sp>
      <p:sp>
        <p:nvSpPr>
          <p:cNvPr id="341" name="Прямоугольник 205"/>
          <p:cNvSpPr/>
          <p:nvPr/>
        </p:nvSpPr>
        <p:spPr>
          <a:xfrm>
            <a:off x="3419280" y="5206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21</a:t>
            </a:r>
            <a:endParaRPr b="0" lang="uk-UA" sz="1000" spc="-1" strike="noStrike">
              <a:latin typeface="Arial"/>
            </a:endParaRPr>
          </a:p>
        </p:txBody>
      </p:sp>
      <p:sp>
        <p:nvSpPr>
          <p:cNvPr id="342" name="Прямоугольник 206"/>
          <p:cNvSpPr/>
          <p:nvPr/>
        </p:nvSpPr>
        <p:spPr>
          <a:xfrm>
            <a:off x="863280" y="5638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22</a:t>
            </a:r>
            <a:endParaRPr b="0" lang="uk-UA" sz="1000" spc="-1" strike="noStrike">
              <a:latin typeface="Arial"/>
            </a:endParaRPr>
          </a:p>
        </p:txBody>
      </p:sp>
      <p:sp>
        <p:nvSpPr>
          <p:cNvPr id="343" name="Прямоугольник 207"/>
          <p:cNvSpPr/>
          <p:nvPr/>
        </p:nvSpPr>
        <p:spPr>
          <a:xfrm>
            <a:off x="1289160" y="5638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23</a:t>
            </a:r>
            <a:endParaRPr b="0" lang="uk-UA" sz="1000" spc="-1" strike="noStrike">
              <a:latin typeface="Arial"/>
            </a:endParaRPr>
          </a:p>
        </p:txBody>
      </p:sp>
      <p:sp>
        <p:nvSpPr>
          <p:cNvPr id="344" name="Прямоугольник 208"/>
          <p:cNvSpPr/>
          <p:nvPr/>
        </p:nvSpPr>
        <p:spPr>
          <a:xfrm>
            <a:off x="1715400" y="5638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24</a:t>
            </a:r>
            <a:endParaRPr b="0" lang="uk-UA" sz="1000" spc="-1" strike="noStrike">
              <a:latin typeface="Arial"/>
            </a:endParaRPr>
          </a:p>
        </p:txBody>
      </p:sp>
      <p:sp>
        <p:nvSpPr>
          <p:cNvPr id="345" name="Прямоугольник 209"/>
          <p:cNvSpPr/>
          <p:nvPr/>
        </p:nvSpPr>
        <p:spPr>
          <a:xfrm>
            <a:off x="2141280" y="5638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25</a:t>
            </a:r>
            <a:endParaRPr b="0" lang="uk-UA" sz="1000" spc="-1" strike="noStrike">
              <a:latin typeface="Arial"/>
            </a:endParaRPr>
          </a:p>
        </p:txBody>
      </p:sp>
      <p:sp>
        <p:nvSpPr>
          <p:cNvPr id="346" name="Прямоугольник 210"/>
          <p:cNvSpPr/>
          <p:nvPr/>
        </p:nvSpPr>
        <p:spPr>
          <a:xfrm>
            <a:off x="2567160" y="5638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26</a:t>
            </a:r>
            <a:endParaRPr b="0" lang="uk-UA" sz="1000" spc="-1" strike="noStrike">
              <a:latin typeface="Arial"/>
            </a:endParaRPr>
          </a:p>
        </p:txBody>
      </p:sp>
      <p:sp>
        <p:nvSpPr>
          <p:cNvPr id="347" name="Прямоугольник 211"/>
          <p:cNvSpPr/>
          <p:nvPr/>
        </p:nvSpPr>
        <p:spPr>
          <a:xfrm>
            <a:off x="2993400" y="5638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27</a:t>
            </a:r>
            <a:endParaRPr b="0" lang="uk-UA" sz="1000" spc="-1" strike="noStrike">
              <a:latin typeface="Arial"/>
            </a:endParaRPr>
          </a:p>
        </p:txBody>
      </p:sp>
      <p:sp>
        <p:nvSpPr>
          <p:cNvPr id="348" name="Прямоугольник 212"/>
          <p:cNvSpPr/>
          <p:nvPr/>
        </p:nvSpPr>
        <p:spPr>
          <a:xfrm>
            <a:off x="3419280" y="5638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28</a:t>
            </a:r>
            <a:endParaRPr b="0" lang="uk-UA" sz="1000" spc="-1" strike="noStrike">
              <a:latin typeface="Arial"/>
            </a:endParaRPr>
          </a:p>
        </p:txBody>
      </p:sp>
      <p:sp>
        <p:nvSpPr>
          <p:cNvPr id="349" name="Прямоугольник 213"/>
          <p:cNvSpPr/>
          <p:nvPr/>
        </p:nvSpPr>
        <p:spPr>
          <a:xfrm>
            <a:off x="863280" y="6070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29</a:t>
            </a:r>
            <a:endParaRPr b="0" lang="uk-UA" sz="1000" spc="-1" strike="noStrike">
              <a:latin typeface="Arial"/>
            </a:endParaRPr>
          </a:p>
        </p:txBody>
      </p:sp>
      <p:sp>
        <p:nvSpPr>
          <p:cNvPr id="350" name="Прямоугольник 214"/>
          <p:cNvSpPr/>
          <p:nvPr/>
        </p:nvSpPr>
        <p:spPr>
          <a:xfrm>
            <a:off x="1289160" y="6070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30</a:t>
            </a:r>
            <a:endParaRPr b="0" lang="uk-UA" sz="1000" spc="-1" strike="noStrike">
              <a:latin typeface="Arial"/>
            </a:endParaRPr>
          </a:p>
        </p:txBody>
      </p:sp>
      <p:sp>
        <p:nvSpPr>
          <p:cNvPr id="351" name="Прямоугольник 215"/>
          <p:cNvSpPr/>
          <p:nvPr/>
        </p:nvSpPr>
        <p:spPr>
          <a:xfrm>
            <a:off x="1715400" y="6070320"/>
            <a:ext cx="357840" cy="35784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pPr>
              <a:lnSpc>
                <a:spcPct val="100000"/>
              </a:lnSpc>
              <a:buNone/>
            </a:pPr>
            <a:r>
              <a:rPr b="0" lang="uk-UA" sz="1000" spc="-1" strike="noStrike">
                <a:solidFill>
                  <a:srgbClr val="000000"/>
                </a:solidFill>
                <a:latin typeface="Arial"/>
                <a:ea typeface="DejaVu Sans"/>
              </a:rPr>
              <a:t>31</a:t>
            </a:r>
            <a:endParaRPr b="0" lang="uk-UA" sz="1000" spc="-1" strike="noStrike">
              <a:latin typeface="Arial"/>
            </a:endParaRPr>
          </a:p>
        </p:txBody>
      </p:sp>
      <p:sp>
        <p:nvSpPr>
          <p:cNvPr id="352" name="TextBox 2"/>
          <p:cNvSpPr/>
          <p:nvPr/>
        </p:nvSpPr>
        <p:spPr>
          <a:xfrm>
            <a:off x="834120" y="4103640"/>
            <a:ext cx="374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ПН</a:t>
            </a:r>
            <a:endParaRPr b="0" lang="uk-UA" sz="1000" spc="-1" strike="noStrike">
              <a:latin typeface="Arial"/>
            </a:endParaRPr>
          </a:p>
        </p:txBody>
      </p:sp>
      <p:sp>
        <p:nvSpPr>
          <p:cNvPr id="353" name="TextBox 3"/>
          <p:cNvSpPr/>
          <p:nvPr/>
        </p:nvSpPr>
        <p:spPr>
          <a:xfrm>
            <a:off x="1292760" y="410364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ВТ</a:t>
            </a:r>
            <a:endParaRPr b="0" lang="uk-UA" sz="1000" spc="-1" strike="noStrike">
              <a:latin typeface="Arial"/>
            </a:endParaRPr>
          </a:p>
        </p:txBody>
      </p:sp>
      <p:sp>
        <p:nvSpPr>
          <p:cNvPr id="354" name="TextBox 4"/>
          <p:cNvSpPr/>
          <p:nvPr/>
        </p:nvSpPr>
        <p:spPr>
          <a:xfrm>
            <a:off x="1715040" y="410364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СР</a:t>
            </a:r>
            <a:endParaRPr b="0" lang="uk-UA" sz="1000" spc="-1" strike="noStrike">
              <a:latin typeface="Arial"/>
            </a:endParaRPr>
          </a:p>
        </p:txBody>
      </p:sp>
      <p:sp>
        <p:nvSpPr>
          <p:cNvPr id="355" name="TextBox 5"/>
          <p:cNvSpPr/>
          <p:nvPr/>
        </p:nvSpPr>
        <p:spPr>
          <a:xfrm>
            <a:off x="2137320" y="410364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ЧТ</a:t>
            </a:r>
            <a:endParaRPr b="0" lang="uk-UA" sz="1000" spc="-1" strike="noStrike">
              <a:latin typeface="Arial"/>
            </a:endParaRPr>
          </a:p>
        </p:txBody>
      </p:sp>
      <p:sp>
        <p:nvSpPr>
          <p:cNvPr id="356" name="TextBox 6"/>
          <p:cNvSpPr/>
          <p:nvPr/>
        </p:nvSpPr>
        <p:spPr>
          <a:xfrm>
            <a:off x="2559960" y="410364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ПТ</a:t>
            </a:r>
            <a:endParaRPr b="0" lang="uk-UA" sz="1000" spc="-1" strike="noStrike">
              <a:latin typeface="Arial"/>
            </a:endParaRPr>
          </a:p>
        </p:txBody>
      </p:sp>
      <p:sp>
        <p:nvSpPr>
          <p:cNvPr id="357" name="TextBox 7"/>
          <p:cNvSpPr/>
          <p:nvPr/>
        </p:nvSpPr>
        <p:spPr>
          <a:xfrm>
            <a:off x="2991240" y="410364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СБ</a:t>
            </a:r>
            <a:endParaRPr b="0" lang="uk-UA" sz="1000" spc="-1" strike="noStrike">
              <a:latin typeface="Arial"/>
            </a:endParaRPr>
          </a:p>
        </p:txBody>
      </p:sp>
      <p:sp>
        <p:nvSpPr>
          <p:cNvPr id="358" name="TextBox 8"/>
          <p:cNvSpPr/>
          <p:nvPr/>
        </p:nvSpPr>
        <p:spPr>
          <a:xfrm>
            <a:off x="3422880" y="4103640"/>
            <a:ext cx="365400" cy="241920"/>
          </a:xfrm>
          <a:prstGeom prst="rect">
            <a:avLst/>
          </a:prstGeom>
          <a:noFill/>
          <a:ln w="0">
            <a:noFill/>
          </a:ln>
        </p:spPr>
        <p:style>
          <a:lnRef idx="0"/>
          <a:fillRef idx="0"/>
          <a:effectRef idx="0"/>
          <a:fontRef idx="minor"/>
        </p:style>
        <p:txBody>
          <a:bodyPr numCol="1" spcCol="0" horzOverflow="overflow" vertOverflow="overflow" lIns="90000" rIns="90000" tIns="45000" bIns="45000" anchor="t">
            <a:spAutoFit/>
          </a:bodyPr>
          <a:p>
            <a:pPr>
              <a:lnSpc>
                <a:spcPct val="100000"/>
              </a:lnSpc>
              <a:buNone/>
            </a:pPr>
            <a:r>
              <a:rPr b="0" lang="uk-UA" sz="1000" spc="-1" strike="noStrike">
                <a:solidFill>
                  <a:srgbClr val="000000"/>
                </a:solidFill>
                <a:latin typeface="Arial"/>
                <a:ea typeface="DejaVu Sans"/>
              </a:rPr>
              <a:t>НД</a:t>
            </a:r>
            <a:endParaRPr b="0" lang="uk-UA" sz="1000" spc="-1" strike="noStrike">
              <a:latin typeface="Arial"/>
            </a:endParaRPr>
          </a:p>
        </p:txBody>
      </p:sp>
      <p:sp>
        <p:nvSpPr>
          <p:cNvPr id="359" name="Місце для вмісту 3"/>
          <p:cNvSpPr/>
          <p:nvPr/>
        </p:nvSpPr>
        <p:spPr>
          <a:xfrm>
            <a:off x="797400" y="3468960"/>
            <a:ext cx="10522440" cy="401040"/>
          </a:xfrm>
          <a:prstGeom prst="rect">
            <a:avLst/>
          </a:prstGeom>
          <a:noFill/>
          <a:ln w="0">
            <a:noFill/>
          </a:ln>
        </p:spPr>
        <p:style>
          <a:lnRef idx="0"/>
          <a:fillRef idx="0"/>
          <a:effectRef idx="0"/>
          <a:fontRef idx="minor"/>
        </p:style>
        <p:txBody>
          <a:bodyPr lIns="90000" rIns="90000" tIns="45000" bIns="45000" anchor="t">
            <a:noAutofit/>
          </a:bodyPr>
          <a:p>
            <a:pPr algn="just">
              <a:lnSpc>
                <a:spcPct val="107000"/>
              </a:lnSpc>
              <a:spcBef>
                <a:spcPts val="1001"/>
              </a:spcBef>
              <a:buNone/>
              <a:tabLst>
                <a:tab algn="l" pos="0"/>
              </a:tabLst>
            </a:pPr>
            <a:r>
              <a:rPr b="1" lang="uk-UA" sz="1600" spc="-1" strike="noStrike">
                <a:solidFill>
                  <a:srgbClr val="000000"/>
                </a:solidFill>
                <a:latin typeface="Times New Roman"/>
                <a:ea typeface="DejaVu Sans"/>
              </a:rPr>
              <a:t>3. Випадок</a:t>
            </a:r>
            <a:endParaRPr b="0" lang="uk-UA" sz="1600" spc="-1" strike="noStrike">
              <a:latin typeface="Arial"/>
            </a:endParaRPr>
          </a:p>
          <a:p>
            <a:pPr algn="just">
              <a:lnSpc>
                <a:spcPct val="100000"/>
              </a:lnSpc>
              <a:spcBef>
                <a:spcPts val="1001"/>
              </a:spcBef>
              <a:buNone/>
              <a:tabLst>
                <a:tab algn="l" pos="0"/>
              </a:tabLst>
            </a:pPr>
            <a:endParaRPr b="0" lang="uk-UA" sz="1600" spc="-1" strike="noStrike">
              <a:latin typeface="Arial"/>
            </a:endParaRPr>
          </a:p>
        </p:txBody>
      </p:sp>
      <p:sp>
        <p:nvSpPr>
          <p:cNvPr id="360" name="Прямоугольник: скругленные углы 13"/>
          <p:cNvSpPr/>
          <p:nvPr/>
        </p:nvSpPr>
        <p:spPr>
          <a:xfrm>
            <a:off x="5185440" y="4099680"/>
            <a:ext cx="5791320" cy="1108440"/>
          </a:xfrm>
          <a:prstGeom prst="roundRect">
            <a:avLst>
              <a:gd name="adj" fmla="val 16667"/>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just">
              <a:lnSpc>
                <a:spcPct val="100000"/>
              </a:lnSpc>
              <a:buNone/>
            </a:pPr>
            <a:r>
              <a:rPr b="0" lang="uk-UA" sz="1600" spc="-1" strike="noStrike">
                <a:solidFill>
                  <a:srgbClr val="000000"/>
                </a:solidFill>
                <a:latin typeface="Times New Roman"/>
                <a:ea typeface="DejaVu Sans"/>
              </a:rPr>
              <a:t>Застрахована особа з 1 по 14 знаходилась у відпустці без збереження заробітної плати, а з 15 по 18 та з 22 по 31 була тимчасово непрацездатна, що підтверджується листком непрацездатності</a:t>
            </a:r>
            <a:endParaRPr b="0" lang="uk-UA" sz="1600" spc="-1" strike="noStrike">
              <a:latin typeface="Arial"/>
            </a:endParaRPr>
          </a:p>
        </p:txBody>
      </p:sp>
      <p:sp>
        <p:nvSpPr>
          <p:cNvPr id="361" name="Прямоугольник: скругленные углы 14"/>
          <p:cNvSpPr/>
          <p:nvPr/>
        </p:nvSpPr>
        <p:spPr>
          <a:xfrm>
            <a:off x="5181120" y="6033600"/>
            <a:ext cx="5787360" cy="489960"/>
          </a:xfrm>
          <a:prstGeom prst="roundRect">
            <a:avLst>
              <a:gd name="adj" fmla="val 1666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0000"/>
                </a:solidFill>
                <a:latin typeface="Times New Roman"/>
                <a:ea typeface="DejaVu Sans"/>
              </a:rPr>
              <a:t>Такий місяць не виключається із розрахункового періоду</a:t>
            </a:r>
            <a:endParaRPr b="0" lang="uk-UA" sz="1600" spc="-1" strike="noStrike">
              <a:latin typeface="Arial"/>
            </a:endParaRPr>
          </a:p>
        </p:txBody>
      </p:sp>
      <p:sp>
        <p:nvSpPr>
          <p:cNvPr id="362" name="Прямоугольник: скругленные углы 10"/>
          <p:cNvSpPr/>
          <p:nvPr/>
        </p:nvSpPr>
        <p:spPr>
          <a:xfrm>
            <a:off x="728640" y="4347360"/>
            <a:ext cx="3161520" cy="792720"/>
          </a:xfrm>
          <a:prstGeom prst="roundRect">
            <a:avLst>
              <a:gd name="adj" fmla="val 16667"/>
            </a:avLst>
          </a:prstGeom>
          <a:noFill/>
          <a:ln>
            <a:solidFill>
              <a:srgbClr val="ff0000"/>
            </a:solidFill>
            <a:prstDash val="dash"/>
          </a:ln>
        </p:spPr>
        <p:style>
          <a:lnRef idx="2">
            <a:schemeClr val="accent1">
              <a:shade val="15000"/>
            </a:schemeClr>
          </a:lnRef>
          <a:fillRef idx="1">
            <a:schemeClr val="accent1"/>
          </a:fillRef>
          <a:effectRef idx="0">
            <a:schemeClr val="accent1"/>
          </a:effectRef>
          <a:fontRef idx="minor"/>
        </p:style>
      </p:sp>
      <p:sp>
        <p:nvSpPr>
          <p:cNvPr id="363" name="Прямоугольник: скругленные углы 10"/>
          <p:cNvSpPr/>
          <p:nvPr/>
        </p:nvSpPr>
        <p:spPr>
          <a:xfrm>
            <a:off x="728640" y="5641560"/>
            <a:ext cx="3170520" cy="792720"/>
          </a:xfrm>
          <a:prstGeom prst="roundRect">
            <a:avLst>
              <a:gd name="adj" fmla="val 16667"/>
            </a:avLst>
          </a:prstGeom>
          <a:noFill/>
          <a:ln>
            <a:solidFill>
              <a:srgbClr val="ff0000"/>
            </a:solidFill>
            <a:prstDash val="dash"/>
          </a:ln>
        </p:spPr>
        <p:style>
          <a:lnRef idx="2">
            <a:schemeClr val="accent1">
              <a:shade val="15000"/>
            </a:schemeClr>
          </a:lnRef>
          <a:fillRef idx="1">
            <a:schemeClr val="accent1"/>
          </a:fillRef>
          <a:effectRef idx="0">
            <a:schemeClr val="accent1"/>
          </a:effectRef>
          <a:fontRef idx="minor"/>
        </p:style>
      </p:sp>
      <p:sp>
        <p:nvSpPr>
          <p:cNvPr id="364" name="Прямоугольник: скругленные углы 47"/>
          <p:cNvSpPr/>
          <p:nvPr/>
        </p:nvSpPr>
        <p:spPr>
          <a:xfrm>
            <a:off x="5182200" y="5303880"/>
            <a:ext cx="5787000" cy="610560"/>
          </a:xfrm>
          <a:prstGeom prst="roundRect">
            <a:avLst>
              <a:gd name="adj" fmla="val 16667"/>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000000"/>
                </a:solidFill>
                <a:latin typeface="Times New Roman"/>
                <a:ea typeface="DejaVu Sans"/>
              </a:rPr>
              <a:t>Застрахована особа 19 числа була відсутня на роботі з нез'ясованих причин</a:t>
            </a:r>
            <a:endParaRPr b="0" lang="uk-UA" sz="1600" spc="-1" strike="noStrike">
              <a:latin typeface="Arial"/>
            </a:endParaRPr>
          </a:p>
        </p:txBody>
      </p:sp>
      <p:sp>
        <p:nvSpPr>
          <p:cNvPr id="365" name="Прямоугольник: скругленные углы 10"/>
          <p:cNvSpPr/>
          <p:nvPr/>
        </p:nvSpPr>
        <p:spPr>
          <a:xfrm>
            <a:off x="728640" y="5182560"/>
            <a:ext cx="1820880" cy="407160"/>
          </a:xfrm>
          <a:prstGeom prst="roundRect">
            <a:avLst>
              <a:gd name="adj" fmla="val 16667"/>
            </a:avLst>
          </a:prstGeom>
          <a:noFill/>
          <a:ln>
            <a:solidFill>
              <a:srgbClr val="ff0000"/>
            </a:solidFill>
            <a:prstDash val="dash"/>
          </a:ln>
        </p:spPr>
        <p:style>
          <a:lnRef idx="2">
            <a:schemeClr val="accent1">
              <a:shade val="15000"/>
            </a:schemeClr>
          </a:lnRef>
          <a:fillRef idx="1">
            <a:schemeClr val="accent1"/>
          </a:fillRef>
          <a:effectRef idx="0">
            <a:schemeClr val="accent1"/>
          </a:effectRef>
          <a:fontRef idx="minor"/>
        </p:style>
      </p:sp>
    </p:spTree>
  </p:cSld>
  <p:transition spd="slow">
    <p:push dir="u"/>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6" name="TextBox 3"/>
          <p:cNvSpPr/>
          <p:nvPr/>
        </p:nvSpPr>
        <p:spPr>
          <a:xfrm>
            <a:off x="633600" y="1225800"/>
            <a:ext cx="11199960" cy="2194560"/>
          </a:xfrm>
          <a:prstGeom prst="rect">
            <a:avLst/>
          </a:prstGeom>
          <a:noFill/>
          <a:ln w="0">
            <a:noFill/>
          </a:ln>
        </p:spPr>
        <p:style>
          <a:lnRef idx="0"/>
          <a:fillRef idx="0"/>
          <a:effectRef idx="0"/>
          <a:fontRef idx="minor"/>
        </p:style>
        <p:txBody>
          <a:bodyPr numCol="1" spcCol="0" horzOverflow="overflow" vertOverflow="overflow" anchor="t">
            <a:spAutoFit/>
          </a:bodyPr>
          <a:p>
            <a:pPr algn="ctr">
              <a:lnSpc>
                <a:spcPct val="100000"/>
              </a:lnSpc>
              <a:buNone/>
            </a:pPr>
            <a:r>
              <a:rPr b="0" lang="uk-UA" sz="4000" spc="-1" strike="noStrike">
                <a:solidFill>
                  <a:srgbClr val="000000"/>
                </a:solidFill>
                <a:latin typeface="Arial"/>
                <a:ea typeface="DejaVu Sans"/>
              </a:rPr>
              <a:t>Додаткова відпустка громадянам, постраждалим від наслідків аварії на Чорнобильській А</a:t>
            </a:r>
            <a:r>
              <a:rPr b="0" lang="en-US" sz="4000" spc="-1" strike="noStrike">
                <a:solidFill>
                  <a:srgbClr val="000000"/>
                </a:solidFill>
                <a:latin typeface="Arial"/>
                <a:ea typeface="DejaVu Sans"/>
              </a:rPr>
              <a:t>ЕС </a:t>
            </a:r>
            <a:endParaRPr b="0" lang="uk-UA" sz="4000" spc="-1" strike="noStrike">
              <a:latin typeface="Arial"/>
            </a:endParaRPr>
          </a:p>
          <a:p>
            <a:pPr algn="ctr">
              <a:lnSpc>
                <a:spcPct val="100000"/>
              </a:lnSpc>
              <a:buNone/>
            </a:pPr>
            <a:endParaRPr b="0" lang="uk-UA" sz="1800" spc="-1" strike="noStrike">
              <a:latin typeface="Arial"/>
            </a:endParaRPr>
          </a:p>
        </p:txBody>
      </p:sp>
    </p:spTree>
  </p:cSld>
  <p:transition spd="slow">
    <p:push dir="u"/>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7" name="PlaceHolder 5"/>
          <p:cNvSpPr/>
          <p:nvPr/>
        </p:nvSpPr>
        <p:spPr>
          <a:xfrm>
            <a:off x="838080" y="365040"/>
            <a:ext cx="10511640" cy="381960"/>
          </a:xfrm>
          <a:prstGeom prst="rect">
            <a:avLst/>
          </a:prstGeom>
          <a:noFill/>
          <a:ln w="0">
            <a:noFill/>
          </a:ln>
        </p:spPr>
        <p:style>
          <a:lnRef idx="0"/>
          <a:fillRef idx="0"/>
          <a:effectRef idx="0"/>
          <a:fontRef idx="minor"/>
        </p:style>
        <p:txBody>
          <a:bodyPr lIns="90000" rIns="90000" tIns="45000" bIns="45000" anchor="t">
            <a:normAutofit fontScale="99000"/>
          </a:bodyPr>
          <a:p>
            <a:pPr>
              <a:lnSpc>
                <a:spcPct val="107000"/>
              </a:lnSpc>
              <a:buNone/>
              <a:tabLst>
                <a:tab algn="l" pos="0"/>
              </a:tabLst>
            </a:pPr>
            <a:r>
              <a:rPr b="1" lang="uk-UA" sz="1800" spc="-1" strike="noStrike">
                <a:solidFill>
                  <a:srgbClr val="000000"/>
                </a:solidFill>
                <a:latin typeface="Times New Roman"/>
                <a:ea typeface="Times New Roman"/>
              </a:rPr>
              <a:t>Фінансування витрат, пов’язаних з реалізацією Закону № 796 </a:t>
            </a:r>
            <a:endParaRPr b="0" lang="uk-UA" sz="1800" spc="-1" strike="noStrike">
              <a:latin typeface="Arial"/>
            </a:endParaRPr>
          </a:p>
        </p:txBody>
      </p:sp>
      <p:sp>
        <p:nvSpPr>
          <p:cNvPr id="368" name="Прямоугольник 2"/>
          <p:cNvSpPr/>
          <p:nvPr/>
        </p:nvSpPr>
        <p:spPr>
          <a:xfrm>
            <a:off x="355320" y="860400"/>
            <a:ext cx="11607120" cy="2019600"/>
          </a:xfrm>
          <a:prstGeom prst="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7000"/>
              </a:lnSpc>
              <a:buNone/>
            </a:pPr>
            <a:r>
              <a:rPr b="1" lang="uk-UA" sz="1600" spc="-1" strike="noStrike">
                <a:solidFill>
                  <a:srgbClr val="44546a"/>
                </a:solidFill>
                <a:latin typeface="Times New Roman"/>
                <a:ea typeface="DejaVu Sans"/>
              </a:rPr>
              <a:t>Статтями 61 та 62 Закон України від 28.02.1991 № 796-XII “Про статус і соціальний захист громадян, які постраждали внаслідок Чорнобильської катастрофи” визначено, що роз'яснення порядку застосування цього Закону провадиться у порядку, визначеному Кабінетом Міністрів України, рішення якого є обов'язковими для виконання міністерствами та іншими центральними та місцевими органами виконавчої влади, всіма суб'єктами господарювання незалежно від їх відомчої підпорядкованості та форм власності.</a:t>
            </a:r>
            <a:endParaRPr b="0" lang="uk-UA" sz="1600" spc="-1" strike="noStrike">
              <a:latin typeface="Arial"/>
            </a:endParaRPr>
          </a:p>
          <a:p>
            <a:pPr algn="ctr">
              <a:lnSpc>
                <a:spcPct val="107000"/>
              </a:lnSpc>
              <a:buNone/>
            </a:pPr>
            <a:r>
              <a:rPr b="1" lang="uk-UA" sz="1600" spc="-1" strike="noStrike">
                <a:solidFill>
                  <a:srgbClr val="44546a"/>
                </a:solidFill>
                <a:latin typeface="Times New Roman"/>
                <a:ea typeface="DejaVu Sans"/>
              </a:rPr>
              <a:t>Фінансування витрат, пов’язаних з реалізацією Закону № 796, здійснюється за рахунок коштів державного і місцевого бюджетів та інших джерел, не заборонених законодавством.</a:t>
            </a:r>
            <a:endParaRPr b="0" lang="uk-UA" sz="1600" spc="-1" strike="noStrike">
              <a:latin typeface="Arial"/>
            </a:endParaRPr>
          </a:p>
        </p:txBody>
      </p:sp>
      <p:sp>
        <p:nvSpPr>
          <p:cNvPr id="369" name="Прямоугольник: скругленные углы 5"/>
          <p:cNvSpPr/>
          <p:nvPr/>
        </p:nvSpPr>
        <p:spPr>
          <a:xfrm>
            <a:off x="352440" y="3030480"/>
            <a:ext cx="11603160" cy="106236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Відпускні за період додаткової чорнобильської відпустки виплачує роботодавець, але не за власні кошти, а за рахунок коштів державного бюджету.</a:t>
            </a:r>
            <a:endParaRPr b="0" lang="uk-UA" sz="1600" spc="-1" strike="noStrike">
              <a:latin typeface="Arial"/>
            </a:endParaRPr>
          </a:p>
          <a:p>
            <a:pPr algn="ctr">
              <a:lnSpc>
                <a:spcPct val="100000"/>
              </a:lnSpc>
              <a:buNone/>
            </a:pPr>
            <a:r>
              <a:rPr b="0" lang="uk-UA" sz="1600" spc="-1" strike="noStrike">
                <a:solidFill>
                  <a:srgbClr val="ffffff"/>
                </a:solidFill>
                <a:latin typeface="Times New Roman"/>
                <a:ea typeface="DejaVu Sans"/>
              </a:rPr>
              <a:t>Безпосереднє фінансування проводиться через територіальні органи Пенсійного фонду України.</a:t>
            </a:r>
            <a:endParaRPr b="0" lang="uk-UA" sz="1600" spc="-1" strike="noStrike">
              <a:latin typeface="Arial"/>
            </a:endParaRPr>
          </a:p>
        </p:txBody>
      </p:sp>
      <p:sp>
        <p:nvSpPr>
          <p:cNvPr id="370" name="Прямоугольник: скругленные углы 6"/>
          <p:cNvSpPr/>
          <p:nvPr/>
        </p:nvSpPr>
        <p:spPr>
          <a:xfrm>
            <a:off x="352440" y="4582080"/>
            <a:ext cx="11603160" cy="174168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Механізм використання, обліку, звітності і контролю за використанням коштів державного бюджету для виконання програм, пов’язаних із соціальним захистом громадян, які постраждали внаслідок Чорнобильської катастрофи врегульовано положеннями Порядку використання коштів державного бюджету для виконання програм, пов’язаних із соціальним захистом громадян, які постраждали внаслідок Чорнобильської катастрофи, затвердженого постановою Кабінету Міністрів України від 20.09.2005 № 936</a:t>
            </a:r>
            <a:endParaRPr b="0" lang="uk-UA" sz="16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Прямоугольник: скругленные углы 3"/>
          <p:cNvSpPr/>
          <p:nvPr/>
        </p:nvSpPr>
        <p:spPr>
          <a:xfrm>
            <a:off x="352440" y="2176560"/>
            <a:ext cx="11493000" cy="273348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Підприємства реєструються органом Пенсійного фонду України, для чого подають не пізніше ніж за два місяці до початку кожного бюджетного року</a:t>
            </a:r>
            <a:endParaRPr b="0" lang="uk-UA" sz="1600" spc="-1" strike="noStrike">
              <a:latin typeface="Arial"/>
            </a:endParaRPr>
          </a:p>
          <a:p>
            <a:pPr algn="ctr">
              <a:lnSpc>
                <a:spcPct val="100000"/>
              </a:lnSpc>
              <a:buNone/>
            </a:pPr>
            <a:r>
              <a:rPr b="0" lang="uk-UA" sz="1600" spc="-1" strike="noStrike">
                <a:solidFill>
                  <a:srgbClr val="ffffff"/>
                </a:solidFill>
                <a:latin typeface="Times New Roman"/>
                <a:ea typeface="DejaVu Sans"/>
              </a:rPr>
              <a:t>відомості про підприємство з визначенням кількості постраждалих осіб за категоріями отримувачів компенсацій та допомоги певних видів та кількості громадян, які працюють на територіях радіоактивного забруднення, за формою, затвердженою Мінсоцполітики,</a:t>
            </a:r>
            <a:endParaRPr b="0" lang="uk-UA" sz="1600" spc="-1" strike="noStrike">
              <a:latin typeface="Arial"/>
            </a:endParaRPr>
          </a:p>
          <a:p>
            <a:pPr algn="ctr">
              <a:lnSpc>
                <a:spcPct val="100000"/>
              </a:lnSpc>
              <a:buNone/>
            </a:pPr>
            <a:r>
              <a:rPr b="0" lang="uk-UA" sz="1600" spc="-1" strike="noStrike">
                <a:solidFill>
                  <a:srgbClr val="ffffff"/>
                </a:solidFill>
                <a:latin typeface="Times New Roman"/>
                <a:ea typeface="DejaVu Sans"/>
              </a:rPr>
              <a:t>списки громадян із зазначенням прізвища, імені та по батькові, категорії, серії та номера посвідчення (за наявності), місця проживання (перебування), реєстраційного номера облікової картки платника податків або серії (за наявності) та номера паспорта громадянина України (для фізичних осіб, які через свої релігійні переконання відмовляються від прийняття реєстраційного номера облікової картки платника податків та повідомили про це відповідному контролюючому органу і мають відмітку у паспорті) або дані про реєстраційний номер облікової картки платника податків з Державного реєстру фізичних осіб - платників податків, внесені до паспорта громадянина України.</a:t>
            </a:r>
            <a:endParaRPr b="0" lang="uk-UA" sz="1600" spc="-1" strike="noStrike">
              <a:latin typeface="Arial"/>
            </a:endParaRPr>
          </a:p>
        </p:txBody>
      </p:sp>
      <p:sp>
        <p:nvSpPr>
          <p:cNvPr id="372" name="Прямоугольник: скругленные углы 4"/>
          <p:cNvSpPr/>
          <p:nvPr/>
        </p:nvSpPr>
        <p:spPr>
          <a:xfrm>
            <a:off x="352440" y="4995000"/>
            <a:ext cx="11493000" cy="68616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Графік відпусток громадян та розрахунок витрат для додаткової відпустки на наступний бюджетний рік подаються підприємством до органу Пенсійного фонду України разом із зазначеними відомостями.</a:t>
            </a:r>
            <a:endParaRPr b="0" lang="uk-UA" sz="1600" spc="-1" strike="noStrike">
              <a:latin typeface="Arial"/>
            </a:endParaRPr>
          </a:p>
        </p:txBody>
      </p:sp>
      <p:sp>
        <p:nvSpPr>
          <p:cNvPr id="373" name="Прямоугольник: скругленные углы 8"/>
          <p:cNvSpPr/>
          <p:nvPr/>
        </p:nvSpPr>
        <p:spPr>
          <a:xfrm>
            <a:off x="352440" y="129240"/>
            <a:ext cx="11355120" cy="805320"/>
          </a:xfrm>
          <a:prstGeom prst="roundRect">
            <a:avLst>
              <a:gd name="adj" fmla="val 16667"/>
            </a:avLst>
          </a:prstGeom>
          <a:solidFill>
            <a:schemeClr val="accent6">
              <a:lumMod val="60000"/>
              <a:lumOff val="40000"/>
            </a:schemeClr>
          </a:solidFill>
          <a:ln>
            <a:solidFill>
              <a:srgbClr val="70ad47"/>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000000"/>
                </a:solidFill>
                <a:latin typeface="Times New Roman"/>
                <a:ea typeface="DejaVu Sans"/>
              </a:rPr>
              <a:t>Соціальні виплати, доплати, передбачені підпунктами 6-13 пункту 4 Порядку № 936, проводяться за місцем основної роботи (служби) громадян підприємствами, установами, організаціями, військовими частинами та фізичними особами - підприємцями відповідно до розрахункових даних, поданих до органу Пенсійного фонду України за формою, затвердженою Мінсоцполітики.</a:t>
            </a:r>
            <a:endParaRPr b="0" lang="uk-UA" sz="1600" spc="-1" strike="noStrike">
              <a:latin typeface="Arial"/>
            </a:endParaRPr>
          </a:p>
        </p:txBody>
      </p:sp>
      <p:sp>
        <p:nvSpPr>
          <p:cNvPr id="374" name="Прямоугольник: скругленные углы 9"/>
          <p:cNvSpPr/>
          <p:nvPr/>
        </p:nvSpPr>
        <p:spPr>
          <a:xfrm>
            <a:off x="352440" y="5757120"/>
            <a:ext cx="11493000" cy="90648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У разі зміни зазначених відомостей, у тому числі найменування підприємства, його місцезнаходження та розрахункових рахунків, на які перераховуються кошти, та списків громадян підприємство повідомляє протягом 20 днів наступного місяця про такі зміни відповідних розпорядників коштів.</a:t>
            </a:r>
            <a:endParaRPr b="0" lang="uk-UA" sz="1600" spc="-1" strike="noStrike">
              <a:latin typeface="Arial"/>
            </a:endParaRPr>
          </a:p>
        </p:txBody>
      </p:sp>
      <p:sp>
        <p:nvSpPr>
          <p:cNvPr id="375" name="Прямоугольник 1"/>
          <p:cNvSpPr/>
          <p:nvPr/>
        </p:nvSpPr>
        <p:spPr>
          <a:xfrm>
            <a:off x="594360" y="1029960"/>
            <a:ext cx="10843920" cy="440280"/>
          </a:xfrm>
          <a:prstGeom prst="rect">
            <a:avLst/>
          </a:prstGeom>
          <a:solidFill>
            <a:schemeClr val="accent2">
              <a:lumMod val="60000"/>
              <a:lumOff val="40000"/>
            </a:schemeClr>
          </a:solidFill>
          <a:ln>
            <a:solidFill>
              <a:srgbClr val="ed7d31"/>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000000"/>
                </a:solidFill>
                <a:latin typeface="Times New Roman"/>
                <a:ea typeface="DejaVu Sans"/>
              </a:rPr>
              <a:t>Наказ Міністерства соціальної політики України від 29.03.2023 № 110-Н “Про затвердження типових форм документів”</a:t>
            </a:r>
            <a:endParaRPr b="0" lang="uk-UA" sz="1600" spc="-1" strike="noStrike">
              <a:latin typeface="Arial"/>
            </a:endParaRPr>
          </a:p>
        </p:txBody>
      </p:sp>
      <p:sp>
        <p:nvSpPr>
          <p:cNvPr id="376" name="Стрілка: п’ятикутник 2"/>
          <p:cNvSpPr/>
          <p:nvPr/>
        </p:nvSpPr>
        <p:spPr>
          <a:xfrm>
            <a:off x="752040" y="1624320"/>
            <a:ext cx="5472720" cy="439200"/>
          </a:xfrm>
          <a:prstGeom prst="homePlate">
            <a:avLst>
              <a:gd name="adj" fmla="val 50000"/>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800" spc="-1" strike="noStrike">
                <a:solidFill>
                  <a:srgbClr val="000000"/>
                </a:solidFill>
                <a:latin typeface="Times New Roman"/>
                <a:ea typeface="DejaVu Sans"/>
              </a:rPr>
              <a:t>Реєстрація для отримання фінансування</a:t>
            </a:r>
            <a:endParaRPr b="0" lang="uk-UA" sz="18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7" name="Прямоугольник: скругленные углы 7"/>
          <p:cNvSpPr/>
          <p:nvPr/>
        </p:nvSpPr>
        <p:spPr>
          <a:xfrm>
            <a:off x="600480" y="882000"/>
            <a:ext cx="10996920" cy="253152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До 25 числа місяця, за який здійснюється нарахування, підприємства подають до органу Пенсійного фонду України документи щодо розрахункових витрат, пов’язаних з виплатою компенсацій та допомоги певних видів, за затвердженою Мінсоцполітики формою та реєстр отримувачів компенсаційних виплат і допомоги певних видів, де зазначаються прізвище, ім’я та по батькові, категорія, номер посвідчення, реєстраційний номер облікової картки платника податків або серію (за наявності) та номер паспорта громадянина України (для фізичних осіб, які через свої релігійні переконання відмовляються від прийняття реєстраційного номера облікової картки платника податків та повідомили про це відповідному контролюючому органу і мають відмітку у паспорті) або дані про реєстраційний номер облікової картки платника податків з Державного реєстру фізичних осіб - платників податків, внесені до паспорта громадянина України, відомості про нараховані виплати, суму компенсацій та вид допомоги.</a:t>
            </a:r>
            <a:endParaRPr b="0" lang="uk-UA" sz="1600" spc="-1" strike="noStrike">
              <a:latin typeface="Arial"/>
            </a:endParaRPr>
          </a:p>
        </p:txBody>
      </p:sp>
      <p:sp>
        <p:nvSpPr>
          <p:cNvPr id="378" name="Прямоугольник: скругленные углы 11"/>
          <p:cNvSpPr/>
          <p:nvPr/>
        </p:nvSpPr>
        <p:spPr>
          <a:xfrm>
            <a:off x="692280" y="3544560"/>
            <a:ext cx="10996920" cy="98892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Орган Пенсійного фонду України перевіряє, реєструє, обліковує розрахунки та подає Пенсійному фонду України виплатні документи для здійснення відповідних видатків, що провадяться в установленому законодавством порядку.</a:t>
            </a:r>
            <a:endParaRPr b="0" lang="uk-UA" sz="1600" spc="-1" strike="noStrike">
              <a:latin typeface="Arial"/>
            </a:endParaRPr>
          </a:p>
        </p:txBody>
      </p:sp>
      <p:sp>
        <p:nvSpPr>
          <p:cNvPr id="379" name="Стрілка: п’ятикутник 1"/>
          <p:cNvSpPr/>
          <p:nvPr/>
        </p:nvSpPr>
        <p:spPr>
          <a:xfrm>
            <a:off x="605160" y="247320"/>
            <a:ext cx="5472720" cy="439200"/>
          </a:xfrm>
          <a:prstGeom prst="homePlate">
            <a:avLst>
              <a:gd name="adj" fmla="val 50000"/>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800" spc="-1" strike="noStrike">
                <a:solidFill>
                  <a:srgbClr val="000000"/>
                </a:solidFill>
                <a:latin typeface="Times New Roman"/>
                <a:ea typeface="DejaVu Sans"/>
              </a:rPr>
              <a:t>Запит для отримання фінансування</a:t>
            </a:r>
            <a:endParaRPr b="0" lang="uk-UA" sz="18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Прямоугольник: скругленные углы 15"/>
          <p:cNvSpPr/>
          <p:nvPr/>
        </p:nvSpPr>
        <p:spPr>
          <a:xfrm>
            <a:off x="600480" y="2433600"/>
            <a:ext cx="10996920" cy="74124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Контроль за цільовим використанням бюджетних коштів здійснюється Мінсоцполітики, Держаудитслужбою, Пенсійним фондом України в межах їх компетенції.</a:t>
            </a:r>
            <a:endParaRPr b="0" lang="uk-UA" sz="1600" spc="-1" strike="noStrike">
              <a:latin typeface="Arial"/>
            </a:endParaRPr>
          </a:p>
        </p:txBody>
      </p:sp>
      <p:sp>
        <p:nvSpPr>
          <p:cNvPr id="381" name="Прямоугольник: скругленные углы 16"/>
          <p:cNvSpPr/>
          <p:nvPr/>
        </p:nvSpPr>
        <p:spPr>
          <a:xfrm>
            <a:off x="600480" y="1047240"/>
            <a:ext cx="10996920" cy="98892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Керівники підприємств несуть персональну відповідальність за своєчасність подання розрахункових документів до органу Пенсійного фонду України та правильність призначення і нарахування компенсаційних виплат та допомоги певних видів.</a:t>
            </a:r>
            <a:endParaRPr b="0" lang="uk-UA" sz="1600" spc="-1" strike="noStrike">
              <a:latin typeface="Arial"/>
            </a:endParaRPr>
          </a:p>
        </p:txBody>
      </p:sp>
      <p:sp>
        <p:nvSpPr>
          <p:cNvPr id="382" name="PlaceHolder 2"/>
          <p:cNvSpPr/>
          <p:nvPr/>
        </p:nvSpPr>
        <p:spPr>
          <a:xfrm>
            <a:off x="838080" y="365040"/>
            <a:ext cx="10511640" cy="381960"/>
          </a:xfrm>
          <a:prstGeom prst="rect">
            <a:avLst/>
          </a:prstGeom>
          <a:noFill/>
          <a:ln w="0">
            <a:noFill/>
          </a:ln>
        </p:spPr>
        <p:style>
          <a:lnRef idx="0"/>
          <a:fillRef idx="0"/>
          <a:effectRef idx="0"/>
          <a:fontRef idx="minor"/>
        </p:style>
        <p:txBody>
          <a:bodyPr lIns="90000" rIns="90000" tIns="45000" bIns="45000" anchor="t">
            <a:normAutofit fontScale="99000"/>
          </a:bodyPr>
          <a:p>
            <a:pPr>
              <a:lnSpc>
                <a:spcPct val="107000"/>
              </a:lnSpc>
              <a:buNone/>
              <a:tabLst>
                <a:tab algn="l" pos="0"/>
              </a:tabLst>
            </a:pPr>
            <a:r>
              <a:rPr b="1" lang="uk-UA" sz="1800" spc="-1" strike="noStrike">
                <a:solidFill>
                  <a:srgbClr val="000000"/>
                </a:solidFill>
                <a:latin typeface="Times New Roman"/>
                <a:ea typeface="Times New Roman"/>
              </a:rPr>
              <a:t>6. Контроль за цільовим використанням бюджетних коштів</a:t>
            </a:r>
            <a:endParaRPr b="0" lang="uk-UA" sz="1800" spc="-1" strike="noStrike">
              <a:latin typeface="Arial"/>
            </a:endParaRPr>
          </a:p>
        </p:txBody>
      </p:sp>
      <p:sp>
        <p:nvSpPr>
          <p:cNvPr id="383" name="Прямоугольник: скругленные углы 17"/>
          <p:cNvSpPr/>
          <p:nvPr/>
        </p:nvSpPr>
        <p:spPr>
          <a:xfrm>
            <a:off x="600480" y="3590280"/>
            <a:ext cx="10996920" cy="741240"/>
          </a:xfrm>
          <a:prstGeom prst="roundRect">
            <a:avLst>
              <a:gd name="adj" fmla="val 16667"/>
            </a:avLst>
          </a:prstGeom>
          <a:solidFill>
            <a:srgbClr val="5b9bd5"/>
          </a:solidFill>
          <a:ln>
            <a:solidFill>
              <a:srgbClr val="27435d"/>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600" spc="-1" strike="noStrike">
                <a:solidFill>
                  <a:srgbClr val="ffffff"/>
                </a:solidFill>
                <a:latin typeface="Times New Roman"/>
                <a:ea typeface="DejaVu Sans"/>
              </a:rPr>
              <a:t>За нецільове використання бюджетних коштів на посадових осіб установи може бути накладено штраф від сімдесяти до вісімдесяти п'яти неоподатковуваних мінімумів доходів громадян (стаття 164-12 Кодексу України про адміністративні правопорушення)</a:t>
            </a:r>
            <a:endParaRPr b="0" lang="uk-UA" sz="16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Прямоугольник: скругленные углы 2"/>
          <p:cNvSpPr/>
          <p:nvPr/>
        </p:nvSpPr>
        <p:spPr>
          <a:xfrm>
            <a:off x="732240" y="396000"/>
            <a:ext cx="10755720" cy="3717720"/>
          </a:xfrm>
          <a:prstGeom prst="roundRect">
            <a:avLst>
              <a:gd name="adj" fmla="val 16667"/>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nSpc>
                <a:spcPct val="100000"/>
              </a:lnSpc>
              <a:buNone/>
            </a:pPr>
            <a:r>
              <a:rPr b="0" lang="uk-UA" sz="1800" spc="-1" strike="noStrike">
                <a:solidFill>
                  <a:srgbClr val="1f3762"/>
                </a:solidFill>
                <a:latin typeface="Arial"/>
                <a:ea typeface="DejaVu Sans"/>
              </a:rPr>
              <a:t>Починаючи з 04.04.2025 відповідно до частини першої статті 22 Закону України від 23.09.1999 № 1105-XIV “Про загальнообов’язкове державне соціальне страхування” страхова виплата у зв’язку з тимчасовою втратою працездатності застрахованим особам, які працюють на умовах трудового договору (контракту), гіг-контракту, іншого цивільно-правового договору та на інших підставах, передбачених законом, призначається та здійснюється за основним місцем роботи (діяльності).</a:t>
            </a:r>
            <a:endParaRPr b="0" lang="uk-UA" sz="1800" spc="-1" strike="noStrike">
              <a:latin typeface="Arial"/>
            </a:endParaRPr>
          </a:p>
          <a:p>
            <a:pPr>
              <a:lnSpc>
                <a:spcPct val="100000"/>
              </a:lnSpc>
              <a:buNone/>
            </a:pPr>
            <a:r>
              <a:rPr b="0" lang="uk-UA" sz="1800" spc="-1" strike="noStrike">
                <a:solidFill>
                  <a:srgbClr val="1f3762"/>
                </a:solidFill>
                <a:latin typeface="Arial"/>
                <a:ea typeface="DejaVu Sans"/>
              </a:rPr>
              <a:t>Допомога по тимчасовій непрацездатності (включаючи догляд за хворою дитиною) застрахованим особам (у тому числі тим, які здійснюють підприємницьку чи іншу діяльність та одночасно працюють на умовах трудового договору) надається за основним місцем роботи (діяльності) та за місцем роботи за сумісництвом (наймом) у порядку, встановленому Кабінетом Міністрів України, з урахуванням особливостей для страхових випадків, передбачених абзацом третім частини третьої статті 36 цього Закону.</a:t>
            </a:r>
            <a:endParaRPr b="0" lang="uk-UA" sz="1800" spc="-1" strike="noStrike">
              <a:latin typeface="Arial"/>
            </a:endParaRPr>
          </a:p>
        </p:txBody>
      </p:sp>
      <p:sp>
        <p:nvSpPr>
          <p:cNvPr id="84" name="Прямоугольник 3"/>
          <p:cNvSpPr/>
          <p:nvPr/>
        </p:nvSpPr>
        <p:spPr>
          <a:xfrm>
            <a:off x="955080" y="4557960"/>
            <a:ext cx="10311120" cy="1085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800" spc="-1" strike="noStrike">
                <a:solidFill>
                  <a:srgbClr val="1f3762"/>
                </a:solidFill>
                <a:latin typeface="Arial"/>
                <a:ea typeface="DejaVu Sans"/>
              </a:rPr>
              <a:t>Тобто за страховими випадками, які настали з 04.04.2025 допомога по тимчасовій непрацездатності та допомога по вагітності та пологах надається застрахованим особам, які працюють окрім основного місця роботи ще за сумісництвом, за усіма місцями роботи.</a:t>
            </a:r>
            <a:endParaRPr b="0" lang="uk-UA" sz="1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Прямоугольник: скругленные углы 1"/>
          <p:cNvSpPr/>
          <p:nvPr/>
        </p:nvSpPr>
        <p:spPr>
          <a:xfrm>
            <a:off x="860760" y="459360"/>
            <a:ext cx="10478520" cy="4399920"/>
          </a:xfrm>
          <a:prstGeom prst="roundRect">
            <a:avLst>
              <a:gd name="adj" fmla="val 16667"/>
            </a:avLst>
          </a:prstGeom>
          <a:solidFill>
            <a:srgbClr val="5b9bd5"/>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just">
              <a:lnSpc>
                <a:spcPts val="2625"/>
              </a:lnSpc>
              <a:buNone/>
            </a:pPr>
            <a:r>
              <a:rPr b="0" lang="uk-UA" sz="1800" spc="-1" strike="noStrike">
                <a:solidFill>
                  <a:srgbClr val="ffffff"/>
                </a:solidFill>
                <a:latin typeface="Arial"/>
                <a:ea typeface="DejaVu Sans"/>
              </a:rPr>
              <a:t>Водночас при реалізації права на страхові виплати за іншим місцем роботи ніж основне, необхідно враховувати норму пункту 30 Порядку № 1266, якою визначено, що страхові виплати здійснюються на підставі виданого в установленому порядку листка непрацездатності та довідки про середню заробітну плату за основним місцем роботи.​</a:t>
            </a:r>
            <a:endParaRPr b="0" lang="uk-UA" sz="1800" spc="-1" strike="noStrike">
              <a:latin typeface="Arial"/>
            </a:endParaRPr>
          </a:p>
          <a:p>
            <a:pPr algn="just">
              <a:lnSpc>
                <a:spcPts val="2625"/>
              </a:lnSpc>
              <a:buNone/>
            </a:pPr>
            <a:endParaRPr b="0" lang="uk-UA" sz="1800" spc="-1" strike="noStrike">
              <a:latin typeface="Arial"/>
            </a:endParaRPr>
          </a:p>
          <a:p>
            <a:pPr algn="just">
              <a:lnSpc>
                <a:spcPts val="2625"/>
              </a:lnSpc>
              <a:buNone/>
            </a:pPr>
            <a:r>
              <a:rPr b="0" lang="uk-UA" sz="1800" spc="-1" strike="noStrike">
                <a:solidFill>
                  <a:srgbClr val="ffffff"/>
                </a:solidFill>
                <a:latin typeface="Arial"/>
                <a:ea typeface="DejaVu Sans"/>
              </a:rPr>
              <a:t>Якщо особа працює на кількох роботах за сумісництвом, додатково додаються довідки про середню заробітну плату за місцями роботи за сумісництвом.​</a:t>
            </a:r>
            <a:endParaRPr b="0" lang="uk-UA" sz="1800" spc="-1" strike="noStrike">
              <a:latin typeface="Arial"/>
            </a:endParaRPr>
          </a:p>
          <a:p>
            <a:pPr algn="just">
              <a:lnSpc>
                <a:spcPts val="2625"/>
              </a:lnSpc>
              <a:buNone/>
            </a:pPr>
            <a:endParaRPr b="0" lang="uk-UA" sz="1800" spc="-1" strike="noStrike">
              <a:latin typeface="Arial"/>
            </a:endParaRPr>
          </a:p>
          <a:p>
            <a:pPr algn="just">
              <a:lnSpc>
                <a:spcPts val="2625"/>
              </a:lnSpc>
              <a:buNone/>
            </a:pPr>
            <a:r>
              <a:rPr b="0" lang="uk-UA" sz="1800" spc="-1" strike="noStrike">
                <a:solidFill>
                  <a:srgbClr val="ffffff"/>
                </a:solidFill>
                <a:latin typeface="Arial"/>
                <a:ea typeface="DejaVu Sans"/>
              </a:rPr>
              <a:t>У такому разі сумарна заробітна плата, з якої розраховуються виплата, за місяцями розрахункового періоду за основним місцем роботи та за місцем (місцями) роботи за сумісництвом не може перевищувати розміру максимальної величини бази нарахування єдиного внеску.​</a:t>
            </a:r>
            <a:endParaRPr b="0" lang="uk-UA" sz="18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Скругленный прямоугольник 2"/>
          <p:cNvSpPr/>
          <p:nvPr/>
        </p:nvSpPr>
        <p:spPr>
          <a:xfrm>
            <a:off x="839520" y="764640"/>
            <a:ext cx="10510560" cy="645480"/>
          </a:xfrm>
          <a:prstGeom prst="roundRect">
            <a:avLst>
              <a:gd name="adj" fmla="val 16667"/>
            </a:avLst>
          </a:prstGeom>
          <a:solidFill>
            <a:srgbClr val="5b9bd5"/>
          </a:solidFill>
          <a:ln>
            <a:solidFill>
              <a:srgbClr val="43729d"/>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1" lang="uk-UA" sz="1400" spc="-1" strike="noStrike">
                <a:solidFill>
                  <a:srgbClr val="ffffff"/>
                </a:solidFill>
                <a:latin typeface="Arial"/>
                <a:ea typeface="Arial"/>
              </a:rPr>
              <a:t>Листок непрацездатності та його копії</a:t>
            </a:r>
            <a:endParaRPr b="0" lang="uk-UA" sz="1400" spc="-1" strike="noStrike">
              <a:latin typeface="Arial"/>
            </a:endParaRPr>
          </a:p>
        </p:txBody>
      </p:sp>
      <p:sp>
        <p:nvSpPr>
          <p:cNvPr id="87" name="Прямоугольник 3"/>
          <p:cNvSpPr/>
          <p:nvPr/>
        </p:nvSpPr>
        <p:spPr>
          <a:xfrm>
            <a:off x="911520" y="1845000"/>
            <a:ext cx="2229840" cy="573480"/>
          </a:xfrm>
          <a:prstGeom prst="rect">
            <a:avLst/>
          </a:prstGeom>
          <a:solidFill>
            <a:srgbClr val="92d050"/>
          </a:solidFill>
          <a:ln>
            <a:solidFill>
              <a:srgbClr val="43729d"/>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400" spc="-1" strike="noStrike">
                <a:solidFill>
                  <a:srgbClr val="000000"/>
                </a:solidFill>
                <a:latin typeface="Arial"/>
                <a:ea typeface="Arial"/>
              </a:rPr>
              <a:t>Основне місце роботи</a:t>
            </a:r>
            <a:endParaRPr b="0" lang="uk-UA" sz="1400" spc="-1" strike="noStrike">
              <a:latin typeface="Arial"/>
            </a:endParaRPr>
          </a:p>
        </p:txBody>
      </p:sp>
      <p:sp>
        <p:nvSpPr>
          <p:cNvPr id="88" name="Прямоугольник 5"/>
          <p:cNvSpPr/>
          <p:nvPr/>
        </p:nvSpPr>
        <p:spPr>
          <a:xfrm>
            <a:off x="4979880" y="1861200"/>
            <a:ext cx="2229840" cy="573480"/>
          </a:xfrm>
          <a:prstGeom prst="rect">
            <a:avLst/>
          </a:prstGeom>
          <a:solidFill>
            <a:schemeClr val="accent2">
              <a:lumMod val="60000"/>
              <a:lumOff val="40000"/>
            </a:schemeClr>
          </a:solidFill>
          <a:ln>
            <a:solidFill>
              <a:srgbClr val="43729d"/>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400" spc="-1" strike="noStrike">
                <a:solidFill>
                  <a:srgbClr val="000000"/>
                </a:solidFill>
                <a:latin typeface="Arial"/>
                <a:ea typeface="Arial"/>
              </a:rPr>
              <a:t>Місце роботи за сумісництвом</a:t>
            </a:r>
            <a:endParaRPr b="0" lang="uk-UA" sz="1400" spc="-1" strike="noStrike">
              <a:latin typeface="Arial"/>
            </a:endParaRPr>
          </a:p>
        </p:txBody>
      </p:sp>
      <p:sp>
        <p:nvSpPr>
          <p:cNvPr id="89" name="Прямоугольник 7"/>
          <p:cNvSpPr/>
          <p:nvPr/>
        </p:nvSpPr>
        <p:spPr>
          <a:xfrm>
            <a:off x="9203760" y="1861200"/>
            <a:ext cx="2229840" cy="573480"/>
          </a:xfrm>
          <a:prstGeom prst="rect">
            <a:avLst/>
          </a:prstGeom>
          <a:solidFill>
            <a:schemeClr val="accent5">
              <a:lumMod val="60000"/>
              <a:lumOff val="40000"/>
            </a:schemeClr>
          </a:solidFill>
          <a:ln>
            <a:solidFill>
              <a:srgbClr val="43729d"/>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400" spc="-1" strike="noStrike">
                <a:solidFill>
                  <a:srgbClr val="000000"/>
                </a:solidFill>
                <a:latin typeface="Arial"/>
                <a:ea typeface="Arial"/>
              </a:rPr>
              <a:t>Місце роботи за сумісництвом</a:t>
            </a:r>
            <a:endParaRPr b="0" lang="uk-UA" sz="1400" spc="-1" strike="noStrike">
              <a:latin typeface="Arial"/>
            </a:endParaRPr>
          </a:p>
        </p:txBody>
      </p:sp>
      <p:sp>
        <p:nvSpPr>
          <p:cNvPr id="90" name="Скругленный прямоугольник 4"/>
          <p:cNvSpPr/>
          <p:nvPr/>
        </p:nvSpPr>
        <p:spPr>
          <a:xfrm>
            <a:off x="2601720" y="3151440"/>
            <a:ext cx="2661840" cy="573480"/>
          </a:xfrm>
          <a:prstGeom prst="roundRect">
            <a:avLst>
              <a:gd name="adj" fmla="val 16667"/>
            </a:avLst>
          </a:prstGeom>
          <a:solidFill>
            <a:schemeClr val="accent6">
              <a:lumMod val="60000"/>
              <a:lumOff val="40000"/>
            </a:schemeClr>
          </a:solidFill>
          <a:ln>
            <a:solidFill>
              <a:srgbClr val="43729d"/>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400" spc="-1" strike="noStrike">
                <a:solidFill>
                  <a:srgbClr val="000000"/>
                </a:solidFill>
                <a:latin typeface="Arial"/>
                <a:ea typeface="Arial"/>
              </a:rPr>
              <a:t>Довідка про середню заробітну плату</a:t>
            </a:r>
            <a:endParaRPr b="0" lang="uk-UA" sz="1400" spc="-1" strike="noStrike">
              <a:latin typeface="Arial"/>
            </a:endParaRPr>
          </a:p>
        </p:txBody>
      </p:sp>
      <p:sp>
        <p:nvSpPr>
          <p:cNvPr id="91" name="Скругленный прямоугольник 5"/>
          <p:cNvSpPr/>
          <p:nvPr/>
        </p:nvSpPr>
        <p:spPr>
          <a:xfrm>
            <a:off x="6816240" y="2781000"/>
            <a:ext cx="2661840" cy="573480"/>
          </a:xfrm>
          <a:prstGeom prst="roundRect">
            <a:avLst>
              <a:gd name="adj" fmla="val 16667"/>
            </a:avLst>
          </a:prstGeom>
          <a:solidFill>
            <a:schemeClr val="accent2">
              <a:lumMod val="40000"/>
              <a:lumOff val="60000"/>
            </a:schemeClr>
          </a:solidFill>
          <a:ln>
            <a:solidFill>
              <a:srgbClr val="43729d"/>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400" spc="-1" strike="noStrike">
                <a:solidFill>
                  <a:srgbClr val="000000"/>
                </a:solidFill>
                <a:latin typeface="Arial"/>
                <a:ea typeface="Arial"/>
              </a:rPr>
              <a:t>Довідка про середню заробітну плату</a:t>
            </a:r>
            <a:endParaRPr b="0" lang="uk-UA" sz="1400" spc="-1" strike="noStrike">
              <a:latin typeface="Arial"/>
            </a:endParaRPr>
          </a:p>
        </p:txBody>
      </p:sp>
      <p:sp>
        <p:nvSpPr>
          <p:cNvPr id="92" name="Овал 27"/>
          <p:cNvSpPr/>
          <p:nvPr/>
        </p:nvSpPr>
        <p:spPr>
          <a:xfrm>
            <a:off x="4853520" y="4005000"/>
            <a:ext cx="2445840" cy="2445840"/>
          </a:xfrm>
          <a:prstGeom prst="ellipse">
            <a:avLst/>
          </a:prstGeom>
          <a:solidFill>
            <a:schemeClr val="accent5">
              <a:lumMod val="60000"/>
              <a:lumOff val="40000"/>
            </a:schemeClr>
          </a:solidFill>
          <a:ln>
            <a:solidFill>
              <a:srgbClr val="43729d"/>
            </a:solidFill>
            <a:round/>
          </a:ln>
        </p:spPr>
        <p:style>
          <a:lnRef idx="2">
            <a:schemeClr val="accent1">
              <a:shade val="50000"/>
            </a:schemeClr>
          </a:lnRef>
          <a:fillRef idx="1">
            <a:schemeClr val="accent1"/>
          </a:fillRef>
          <a:effectRef idx="0">
            <a:schemeClr val="accent1"/>
          </a:effectRef>
          <a:fontRef idx="minor"/>
        </p:style>
      </p:sp>
      <p:sp>
        <p:nvSpPr>
          <p:cNvPr id="93" name="Пирог 3"/>
          <p:cNvSpPr/>
          <p:nvPr/>
        </p:nvSpPr>
        <p:spPr>
          <a:xfrm>
            <a:off x="4853520" y="4005000"/>
            <a:ext cx="2445840" cy="2445840"/>
          </a:xfrm>
          <a:prstGeom prst="pie">
            <a:avLst>
              <a:gd name="adj1" fmla="val 1919442"/>
              <a:gd name="adj2" fmla="val 14324628"/>
            </a:avLst>
          </a:prstGeom>
          <a:solidFill>
            <a:srgbClr val="92d050"/>
          </a:solidFill>
          <a:ln>
            <a:solidFill>
              <a:srgbClr val="43729d"/>
            </a:solidFill>
            <a:round/>
          </a:ln>
        </p:spPr>
        <p:style>
          <a:lnRef idx="2">
            <a:schemeClr val="accent1">
              <a:shade val="50000"/>
            </a:schemeClr>
          </a:lnRef>
          <a:fillRef idx="1">
            <a:schemeClr val="accent1"/>
          </a:fillRef>
          <a:effectRef idx="0">
            <a:schemeClr val="accent1"/>
          </a:effectRef>
          <a:fontRef idx="minor"/>
        </p:style>
      </p:sp>
      <p:sp>
        <p:nvSpPr>
          <p:cNvPr id="94" name="Пирог 4"/>
          <p:cNvSpPr/>
          <p:nvPr/>
        </p:nvSpPr>
        <p:spPr>
          <a:xfrm>
            <a:off x="4871880" y="4013280"/>
            <a:ext cx="2445840" cy="2445840"/>
          </a:xfrm>
          <a:prstGeom prst="pie">
            <a:avLst>
              <a:gd name="adj1" fmla="val 14327964"/>
              <a:gd name="adj2" fmla="val 20493436"/>
            </a:avLst>
          </a:prstGeom>
          <a:solidFill>
            <a:schemeClr val="accent2">
              <a:lumMod val="60000"/>
              <a:lumOff val="40000"/>
            </a:schemeClr>
          </a:solidFill>
          <a:ln>
            <a:solidFill>
              <a:srgbClr val="43729d"/>
            </a:solidFill>
            <a:round/>
          </a:ln>
        </p:spPr>
        <p:style>
          <a:lnRef idx="2">
            <a:schemeClr val="accent1">
              <a:shade val="50000"/>
            </a:schemeClr>
          </a:lnRef>
          <a:fillRef idx="1">
            <a:schemeClr val="accent1"/>
          </a:fillRef>
          <a:effectRef idx="0">
            <a:schemeClr val="accent1"/>
          </a:effectRef>
          <a:fontRef idx="minor"/>
        </p:style>
      </p:sp>
      <p:sp>
        <p:nvSpPr>
          <p:cNvPr id="95" name="Соединительная линия уступом 8"/>
          <p:cNvSpPr/>
          <p:nvPr/>
        </p:nvSpPr>
        <p:spPr>
          <a:xfrm>
            <a:off x="3143520" y="2133000"/>
            <a:ext cx="787680" cy="1015920"/>
          </a:xfrm>
          <a:prstGeom prst="bentConnector2">
            <a:avLst/>
          </a:pr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
        <p:nvSpPr>
          <p:cNvPr id="96" name="Соединительная линия уступом 9"/>
          <p:cNvSpPr/>
          <p:nvPr/>
        </p:nvSpPr>
        <p:spPr>
          <a:xfrm>
            <a:off x="7212240" y="2149200"/>
            <a:ext cx="933480" cy="629280"/>
          </a:xfrm>
          <a:prstGeom prst="bentConnector2">
            <a:avLst/>
          </a:pr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
        <p:nvSpPr>
          <p:cNvPr id="97" name="Соединительная линия уступом 10"/>
          <p:cNvSpPr/>
          <p:nvPr/>
        </p:nvSpPr>
        <p:spPr>
          <a:xfrm flipH="1" rot="16200000">
            <a:off x="2035800" y="2412000"/>
            <a:ext cx="2805840" cy="2823480"/>
          </a:xfrm>
          <a:prstGeom prst="bentConnector2">
            <a:avLst/>
          </a:prstGeom>
          <a:noFill/>
          <a:ln w="38100">
            <a:solidFill>
              <a:srgbClr val="002060"/>
            </a:solidFill>
            <a:round/>
            <a:tailEnd len="med" type="arrow" w="med"/>
          </a:ln>
        </p:spPr>
        <p:style>
          <a:lnRef idx="1">
            <a:schemeClr val="accent1"/>
          </a:lnRef>
          <a:fillRef idx="0">
            <a:schemeClr val="accent1"/>
          </a:fillRef>
          <a:effectRef idx="0">
            <a:schemeClr val="accent1"/>
          </a:effectRef>
          <a:fontRef idx="minor"/>
        </p:style>
      </p:sp>
      <p:sp>
        <p:nvSpPr>
          <p:cNvPr id="98" name="Соединительная линия уступом 11"/>
          <p:cNvSpPr/>
          <p:nvPr/>
        </p:nvSpPr>
        <p:spPr>
          <a:xfrm flipV="1">
            <a:off x="5266080" y="2431800"/>
            <a:ext cx="5051520" cy="999720"/>
          </a:xfrm>
          <a:prstGeom prst="bentConnector2">
            <a:avLst/>
          </a:pr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
        <p:nvSpPr>
          <p:cNvPr id="99" name="Соединительная линия уступом 12"/>
          <p:cNvSpPr/>
          <p:nvPr/>
        </p:nvSpPr>
        <p:spPr>
          <a:xfrm flipH="1" flipV="1" rot="5400000">
            <a:off x="4154400" y="2323440"/>
            <a:ext cx="999720" cy="645480"/>
          </a:xfrm>
          <a:prstGeom prst="bentConnector2">
            <a:avLst/>
          </a:pr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
        <p:nvSpPr>
          <p:cNvPr id="100" name="Соединительная линия уступом 13"/>
          <p:cNvSpPr/>
          <p:nvPr/>
        </p:nvSpPr>
        <p:spPr>
          <a:xfrm flipV="1">
            <a:off x="8400240" y="2147040"/>
            <a:ext cx="801000" cy="629280"/>
          </a:xfrm>
          <a:prstGeom prst="bentConnector3">
            <a:avLst>
              <a:gd name="adj1" fmla="val 1235"/>
            </a:avLst>
          </a:prstGeom>
          <a:noFill/>
          <a:ln>
            <a:solidFill>
              <a:srgbClr val="c00000"/>
            </a:solidFill>
            <a:round/>
            <a:tailEnd len="med" type="arrow" w="med"/>
          </a:ln>
        </p:spPr>
        <p:style>
          <a:lnRef idx="1">
            <a:schemeClr val="accent1"/>
          </a:lnRef>
          <a:fillRef idx="0">
            <a:schemeClr val="accent1"/>
          </a:fillRef>
          <a:effectRef idx="0">
            <a:schemeClr val="accent1"/>
          </a:effectRef>
          <a:fontRef idx="minor"/>
        </p:style>
      </p:sp>
      <p:sp>
        <p:nvSpPr>
          <p:cNvPr id="101" name="Соединительная линия уступом 14"/>
          <p:cNvSpPr/>
          <p:nvPr/>
        </p:nvSpPr>
        <p:spPr>
          <a:xfrm flipH="1">
            <a:off x="7299000" y="2149200"/>
            <a:ext cx="4131720" cy="3077640"/>
          </a:xfrm>
          <a:prstGeom prst="bentConnector3">
            <a:avLst>
              <a:gd name="adj1" fmla="val -5529"/>
            </a:avLst>
          </a:prstGeom>
          <a:noFill/>
          <a:ln w="38100">
            <a:solidFill>
              <a:srgbClr val="002060"/>
            </a:solidFill>
            <a:round/>
            <a:tailEnd len="med" type="arrow" w="med"/>
          </a:ln>
        </p:spPr>
        <p:style>
          <a:lnRef idx="1">
            <a:schemeClr val="accent1"/>
          </a:lnRef>
          <a:fillRef idx="0">
            <a:schemeClr val="accent1"/>
          </a:fillRef>
          <a:effectRef idx="0">
            <a:schemeClr val="accent1"/>
          </a:effectRef>
          <a:fontRef idx="minor"/>
        </p:style>
      </p:sp>
      <p:sp>
        <p:nvSpPr>
          <p:cNvPr id="102" name="Прямая со стрелкой 5"/>
          <p:cNvSpPr/>
          <p:nvPr/>
        </p:nvSpPr>
        <p:spPr>
          <a:xfrm>
            <a:off x="6095880" y="2437200"/>
            <a:ext cx="360" cy="1573920"/>
          </a:xfrm>
          <a:custGeom>
            <a:avLst/>
            <a:gdLst/>
            <a:ahLst/>
            <a:rect l="l" t="t" r="r" b="b"/>
            <a:pathLst>
              <a:path w="21600" h="21600">
                <a:moveTo>
                  <a:pt x="0" y="0"/>
                </a:moveTo>
                <a:lnTo>
                  <a:pt x="21600" y="21600"/>
                </a:lnTo>
              </a:path>
            </a:pathLst>
          </a:custGeom>
          <a:noFill/>
          <a:ln w="38100">
            <a:solidFill>
              <a:srgbClr val="002060"/>
            </a:solidFill>
            <a:round/>
            <a:tailEnd len="med" type="arrow" w="med"/>
          </a:ln>
        </p:spPr>
        <p:style>
          <a:lnRef idx="1">
            <a:schemeClr val="accent1"/>
          </a:lnRef>
          <a:fillRef idx="0">
            <a:schemeClr val="accent1"/>
          </a:fillRef>
          <a:effectRef idx="0">
            <a:schemeClr val="accent1"/>
          </a:effectRef>
          <a:fontRef idx="minor"/>
        </p:style>
      </p:sp>
      <p:sp>
        <p:nvSpPr>
          <p:cNvPr id="103" name="Прямая со стрелкой 6"/>
          <p:cNvSpPr/>
          <p:nvPr/>
        </p:nvSpPr>
        <p:spPr>
          <a:xfrm flipH="1">
            <a:off x="2025360" y="1412640"/>
            <a:ext cx="4065840" cy="429480"/>
          </a:xfrm>
          <a:custGeom>
            <a:avLst/>
            <a:gdLst/>
            <a:ahLst/>
            <a:rect l="l" t="t" r="r" b="b"/>
            <a:pathLst>
              <a:path w="21600" h="21600">
                <a:moveTo>
                  <a:pt x="0" y="0"/>
                </a:moveTo>
                <a:lnTo>
                  <a:pt x="21600" y="21600"/>
                </a:lnTo>
              </a:path>
            </a:pathLst>
          </a:custGeom>
          <a:noFill/>
          <a:ln w="28575">
            <a:solidFill>
              <a:srgbClr val="00b050"/>
            </a:solidFill>
            <a:round/>
            <a:tailEnd len="med" type="arrow" w="med"/>
          </a:ln>
        </p:spPr>
        <p:style>
          <a:lnRef idx="1">
            <a:schemeClr val="accent1"/>
          </a:lnRef>
          <a:fillRef idx="0">
            <a:schemeClr val="accent1"/>
          </a:fillRef>
          <a:effectRef idx="0">
            <a:schemeClr val="accent1"/>
          </a:effectRef>
          <a:fontRef idx="minor"/>
        </p:style>
      </p:sp>
      <p:sp>
        <p:nvSpPr>
          <p:cNvPr id="104" name="Прямая со стрелкой 7"/>
          <p:cNvSpPr/>
          <p:nvPr/>
        </p:nvSpPr>
        <p:spPr>
          <a:xfrm>
            <a:off x="6095880" y="1412640"/>
            <a:ext cx="360" cy="445680"/>
          </a:xfrm>
          <a:custGeom>
            <a:avLst/>
            <a:gdLst/>
            <a:ahLst/>
            <a:rect l="l" t="t" r="r" b="b"/>
            <a:pathLst>
              <a:path w="21600" h="21600">
                <a:moveTo>
                  <a:pt x="0" y="0"/>
                </a:moveTo>
                <a:lnTo>
                  <a:pt x="21600" y="21600"/>
                </a:lnTo>
              </a:path>
            </a:pathLst>
          </a:custGeom>
          <a:noFill/>
          <a:ln w="28575">
            <a:solidFill>
              <a:srgbClr val="00b050"/>
            </a:solidFill>
            <a:round/>
            <a:tailEnd len="med" type="arrow" w="med"/>
          </a:ln>
        </p:spPr>
        <p:style>
          <a:lnRef idx="1">
            <a:schemeClr val="accent1"/>
          </a:lnRef>
          <a:fillRef idx="0">
            <a:schemeClr val="accent1"/>
          </a:fillRef>
          <a:effectRef idx="0">
            <a:schemeClr val="accent1"/>
          </a:effectRef>
          <a:fontRef idx="minor"/>
        </p:style>
      </p:sp>
      <p:sp>
        <p:nvSpPr>
          <p:cNvPr id="105" name="Прямая со стрелкой 8"/>
          <p:cNvSpPr/>
          <p:nvPr/>
        </p:nvSpPr>
        <p:spPr>
          <a:xfrm>
            <a:off x="6095880" y="1412640"/>
            <a:ext cx="4221360" cy="445680"/>
          </a:xfrm>
          <a:custGeom>
            <a:avLst/>
            <a:gdLst/>
            <a:ahLst/>
            <a:rect l="l" t="t" r="r" b="b"/>
            <a:pathLst>
              <a:path w="21600" h="21600">
                <a:moveTo>
                  <a:pt x="0" y="0"/>
                </a:moveTo>
                <a:lnTo>
                  <a:pt x="21600" y="21600"/>
                </a:lnTo>
              </a:path>
            </a:pathLst>
          </a:custGeom>
          <a:noFill/>
          <a:ln w="28575">
            <a:solidFill>
              <a:srgbClr val="00b050"/>
            </a:solidFill>
            <a:round/>
            <a:tailEnd len="med" type="arrow" w="med"/>
          </a:ln>
        </p:spPr>
        <p:style>
          <a:lnRef idx="1">
            <a:schemeClr val="accent1"/>
          </a:lnRef>
          <a:fillRef idx="0">
            <a:schemeClr val="accent1"/>
          </a:fillRef>
          <a:effectRef idx="0">
            <a:schemeClr val="accent1"/>
          </a:effectRef>
          <a:fontRef idx="minor"/>
        </p:style>
      </p:sp>
      <p:sp>
        <p:nvSpPr>
          <p:cNvPr id="106" name="Прямоугольник 8"/>
          <p:cNvSpPr/>
          <p:nvPr/>
        </p:nvSpPr>
        <p:spPr>
          <a:xfrm>
            <a:off x="7320240" y="5517360"/>
            <a:ext cx="4461840" cy="933480"/>
          </a:xfrm>
          <a:prstGeom prst="rect">
            <a:avLst/>
          </a:prstGeom>
          <a:solidFill>
            <a:srgbClr val="5b9bd5"/>
          </a:solidFill>
          <a:ln>
            <a:solidFill>
              <a:srgbClr val="43729d"/>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400" spc="-1" strike="noStrike">
                <a:solidFill>
                  <a:srgbClr val="000000"/>
                </a:solidFill>
                <a:latin typeface="Arial"/>
                <a:ea typeface="Arial"/>
              </a:rPr>
              <a:t>Сумарний обсяг заробітної плати в кожному місяці розрахункового періоду по усім місцям роботи не повинен перевищувати розміру максимальної бази нарахування єдиного внеску</a:t>
            </a:r>
            <a:endParaRPr b="0" lang="uk-UA" sz="1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Полилиния: фигура 106"/>
          <p:cNvSpPr/>
          <p:nvPr/>
        </p:nvSpPr>
        <p:spPr>
          <a:xfrm>
            <a:off x="5760000" y="5098680"/>
            <a:ext cx="6119640" cy="899640"/>
          </a:xfrm>
          <a:custGeom>
            <a:avLst/>
            <a:gdLst/>
            <a:ahLst/>
            <a:rect l="l" t="t" r="r" b="b"/>
            <a:pathLst>
              <a:path w="17002" h="2502">
                <a:moveTo>
                  <a:pt x="416" y="0"/>
                </a:moveTo>
                <a:lnTo>
                  <a:pt x="417" y="0"/>
                </a:lnTo>
                <a:cubicBezTo>
                  <a:pt x="344" y="0"/>
                  <a:pt x="272" y="19"/>
                  <a:pt x="208" y="56"/>
                </a:cubicBezTo>
                <a:cubicBezTo>
                  <a:pt x="145" y="92"/>
                  <a:pt x="92" y="145"/>
                  <a:pt x="56" y="208"/>
                </a:cubicBezTo>
                <a:cubicBezTo>
                  <a:pt x="19" y="272"/>
                  <a:pt x="0" y="344"/>
                  <a:pt x="0" y="417"/>
                </a:cubicBezTo>
                <a:lnTo>
                  <a:pt x="0" y="2084"/>
                </a:lnTo>
                <a:lnTo>
                  <a:pt x="0" y="2084"/>
                </a:lnTo>
                <a:cubicBezTo>
                  <a:pt x="0" y="2157"/>
                  <a:pt x="19" y="2229"/>
                  <a:pt x="56" y="2293"/>
                </a:cubicBezTo>
                <a:cubicBezTo>
                  <a:pt x="92" y="2356"/>
                  <a:pt x="145" y="2409"/>
                  <a:pt x="208" y="2445"/>
                </a:cubicBezTo>
                <a:cubicBezTo>
                  <a:pt x="272" y="2482"/>
                  <a:pt x="344" y="2501"/>
                  <a:pt x="417" y="2501"/>
                </a:cubicBezTo>
                <a:lnTo>
                  <a:pt x="16584" y="2501"/>
                </a:lnTo>
                <a:lnTo>
                  <a:pt x="16584" y="2501"/>
                </a:lnTo>
                <a:cubicBezTo>
                  <a:pt x="16657" y="2501"/>
                  <a:pt x="16729" y="2482"/>
                  <a:pt x="16793" y="2445"/>
                </a:cubicBezTo>
                <a:cubicBezTo>
                  <a:pt x="16856" y="2409"/>
                  <a:pt x="16909" y="2356"/>
                  <a:pt x="16945" y="2293"/>
                </a:cubicBezTo>
                <a:cubicBezTo>
                  <a:pt x="16982" y="2229"/>
                  <a:pt x="17001" y="2157"/>
                  <a:pt x="17001" y="2084"/>
                </a:cubicBezTo>
                <a:lnTo>
                  <a:pt x="17001" y="416"/>
                </a:lnTo>
                <a:lnTo>
                  <a:pt x="17001" y="417"/>
                </a:lnTo>
                <a:lnTo>
                  <a:pt x="17001" y="417"/>
                </a:lnTo>
                <a:cubicBezTo>
                  <a:pt x="17001" y="344"/>
                  <a:pt x="16982" y="272"/>
                  <a:pt x="16945" y="208"/>
                </a:cubicBezTo>
                <a:cubicBezTo>
                  <a:pt x="16909" y="145"/>
                  <a:pt x="16856" y="92"/>
                  <a:pt x="16793" y="56"/>
                </a:cubicBezTo>
                <a:cubicBezTo>
                  <a:pt x="16729" y="19"/>
                  <a:pt x="16657" y="0"/>
                  <a:pt x="16584" y="0"/>
                </a:cubicBezTo>
                <a:lnTo>
                  <a:pt x="416" y="0"/>
                </a:lnTo>
              </a:path>
            </a:pathLst>
          </a:custGeom>
          <a:solidFill>
            <a:srgbClr val="729fcf"/>
          </a:solidFill>
          <a:ln w="0">
            <a:solidFill>
              <a:srgbClr val="3465a4"/>
            </a:solidFill>
          </a:ln>
        </p:spPr>
        <p:style>
          <a:lnRef idx="0"/>
          <a:fillRef idx="0"/>
          <a:effectRef idx="0"/>
          <a:fontRef idx="minor"/>
        </p:style>
        <p:txBody>
          <a:bodyPr lIns="90000" rIns="90000" tIns="45000" bIns="45000" anchor="ctr">
            <a:noAutofit/>
          </a:bodyPr>
          <a:p>
            <a:pPr algn="ctr">
              <a:lnSpc>
                <a:spcPts val="2625"/>
              </a:lnSpc>
              <a:buNone/>
            </a:pPr>
            <a:r>
              <a:rPr b="0" lang="uk-UA" sz="1800" spc="-1" strike="noStrike">
                <a:solidFill>
                  <a:srgbClr val="ff0000"/>
                </a:solidFill>
                <a:latin typeface="Arial"/>
                <a:ea typeface="DejaVu Sans"/>
              </a:rPr>
              <a:t>Розмір максимальної величини бази нарахування єдиного внеску у 2025 році складає — 160 тис. грн </a:t>
            </a:r>
            <a:endParaRPr b="0" lang="uk-UA" sz="1800" spc="-1" strike="noStrike">
              <a:latin typeface="Arial"/>
            </a:endParaRPr>
          </a:p>
        </p:txBody>
      </p:sp>
      <p:sp>
        <p:nvSpPr>
          <p:cNvPr id="108" name="Прямоугольник 107"/>
          <p:cNvSpPr/>
          <p:nvPr/>
        </p:nvSpPr>
        <p:spPr>
          <a:xfrm>
            <a:off x="540000" y="540000"/>
            <a:ext cx="1259280" cy="5759280"/>
          </a:xfrm>
          <a:prstGeom prst="rect">
            <a:avLst/>
          </a:prstGeom>
          <a:noFill/>
          <a:ln w="28575">
            <a:solidFill>
              <a:srgbClr val="4472c4">
                <a:lumMod val="50000"/>
              </a:srgbClr>
            </a:solidFill>
            <a:round/>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002060"/>
                </a:solidFill>
                <a:latin typeface="Arial"/>
                <a:ea typeface="DejaVu Sans"/>
              </a:rPr>
              <a:t>160 тис. грн</a:t>
            </a:r>
            <a:endParaRPr b="0" lang="uk-UA" sz="1800" spc="-1" strike="noStrike">
              <a:latin typeface="Arial"/>
            </a:endParaRPr>
          </a:p>
        </p:txBody>
      </p:sp>
      <p:sp>
        <p:nvSpPr>
          <p:cNvPr id="109" name="Прямоугольник 108"/>
          <p:cNvSpPr/>
          <p:nvPr/>
        </p:nvSpPr>
        <p:spPr>
          <a:xfrm>
            <a:off x="1980000" y="2700360"/>
            <a:ext cx="1259280" cy="3599280"/>
          </a:xfrm>
          <a:prstGeom prst="rect">
            <a:avLst/>
          </a:prstGeom>
          <a:solidFill>
            <a:srgbClr val="127622"/>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fff2cc"/>
                </a:solidFill>
                <a:latin typeface="Arial"/>
                <a:ea typeface="DejaVu Sans"/>
              </a:rPr>
              <a:t>100 тис. грн</a:t>
            </a:r>
            <a:endParaRPr b="0" lang="uk-UA" sz="1800" spc="-1" strike="noStrike">
              <a:latin typeface="Arial"/>
            </a:endParaRPr>
          </a:p>
        </p:txBody>
      </p:sp>
      <p:sp>
        <p:nvSpPr>
          <p:cNvPr id="110" name="Прямоугольник 109"/>
          <p:cNvSpPr/>
          <p:nvPr/>
        </p:nvSpPr>
        <p:spPr>
          <a:xfrm>
            <a:off x="1980000" y="1620360"/>
            <a:ext cx="1259280" cy="1079280"/>
          </a:xfrm>
          <a:prstGeom prst="rect">
            <a:avLst/>
          </a:prstGeom>
          <a:solidFill>
            <a:srgbClr val="5b277d"/>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fff2cc"/>
                </a:solidFill>
                <a:latin typeface="Arial"/>
                <a:ea typeface="DejaVu Sans"/>
              </a:rPr>
              <a:t>30 тис. грн</a:t>
            </a:r>
            <a:endParaRPr b="0" lang="uk-UA" sz="1800" spc="-1" strike="noStrike">
              <a:latin typeface="Arial"/>
            </a:endParaRPr>
          </a:p>
        </p:txBody>
      </p:sp>
      <p:sp>
        <p:nvSpPr>
          <p:cNvPr id="111" name="Прямоугольник 110"/>
          <p:cNvSpPr/>
          <p:nvPr/>
        </p:nvSpPr>
        <p:spPr>
          <a:xfrm>
            <a:off x="1980000" y="540360"/>
            <a:ext cx="1259280" cy="1079280"/>
          </a:xfrm>
          <a:prstGeom prst="rect">
            <a:avLst/>
          </a:prstGeom>
          <a:solidFill>
            <a:srgbClr val="e16173"/>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fff2cc"/>
                </a:solidFill>
                <a:latin typeface="Arial"/>
                <a:ea typeface="DejaVu Sans"/>
              </a:rPr>
              <a:t>30 тис. грн</a:t>
            </a:r>
            <a:endParaRPr b="0" lang="uk-UA" sz="1800" spc="-1" strike="noStrike">
              <a:latin typeface="Arial"/>
            </a:endParaRPr>
          </a:p>
        </p:txBody>
      </p:sp>
      <p:sp>
        <p:nvSpPr>
          <p:cNvPr id="112" name="Прямоугольник 111"/>
          <p:cNvSpPr/>
          <p:nvPr/>
        </p:nvSpPr>
        <p:spPr>
          <a:xfrm>
            <a:off x="3960000" y="2700000"/>
            <a:ext cx="1259280" cy="3599280"/>
          </a:xfrm>
          <a:prstGeom prst="rect">
            <a:avLst/>
          </a:prstGeom>
          <a:solidFill>
            <a:srgbClr val="127622"/>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fff2cc"/>
                </a:solidFill>
                <a:latin typeface="Arial"/>
                <a:ea typeface="DejaVu Sans"/>
              </a:rPr>
              <a:t>100 тис. грн</a:t>
            </a:r>
            <a:endParaRPr b="0" lang="uk-UA" sz="1800" spc="-1" strike="noStrike">
              <a:latin typeface="Arial"/>
            </a:endParaRPr>
          </a:p>
        </p:txBody>
      </p:sp>
      <p:sp>
        <p:nvSpPr>
          <p:cNvPr id="113" name="Прямоугольник 112"/>
          <p:cNvSpPr/>
          <p:nvPr/>
        </p:nvSpPr>
        <p:spPr>
          <a:xfrm>
            <a:off x="5400000" y="1620000"/>
            <a:ext cx="1259280" cy="1079280"/>
          </a:xfrm>
          <a:prstGeom prst="rect">
            <a:avLst/>
          </a:prstGeom>
          <a:solidFill>
            <a:srgbClr val="5b277d"/>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fff2cc"/>
                </a:solidFill>
                <a:latin typeface="Arial"/>
                <a:ea typeface="DejaVu Sans"/>
              </a:rPr>
              <a:t>30 тис. грн</a:t>
            </a:r>
            <a:endParaRPr b="0" lang="uk-UA" sz="1800" spc="-1" strike="noStrike">
              <a:latin typeface="Arial"/>
            </a:endParaRPr>
          </a:p>
        </p:txBody>
      </p:sp>
      <p:sp>
        <p:nvSpPr>
          <p:cNvPr id="114" name="Прямоугольник 113"/>
          <p:cNvSpPr/>
          <p:nvPr/>
        </p:nvSpPr>
        <p:spPr>
          <a:xfrm>
            <a:off x="6853320" y="180000"/>
            <a:ext cx="1259280" cy="1439280"/>
          </a:xfrm>
          <a:prstGeom prst="rect">
            <a:avLst/>
          </a:prstGeom>
          <a:solidFill>
            <a:srgbClr val="e16173"/>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fff2cc"/>
                </a:solidFill>
                <a:latin typeface="Arial"/>
                <a:ea typeface="DejaVu Sans"/>
              </a:rPr>
              <a:t>40 тис.</a:t>
            </a:r>
            <a:r>
              <a:rPr b="0" lang="uk-UA" sz="1800" spc="-1" strike="noStrike">
                <a:solidFill>
                  <a:srgbClr val="000000"/>
                </a:solidFill>
                <a:latin typeface="Arial"/>
                <a:ea typeface="DejaVu Sans"/>
              </a:rPr>
              <a:t> </a:t>
            </a:r>
            <a:r>
              <a:rPr b="0" lang="uk-UA" sz="1800" spc="-1" strike="noStrike">
                <a:solidFill>
                  <a:srgbClr val="fff2cc"/>
                </a:solidFill>
                <a:latin typeface="Arial"/>
                <a:ea typeface="DejaVu Sans"/>
              </a:rPr>
              <a:t>грн</a:t>
            </a:r>
            <a:endParaRPr b="0" lang="uk-UA" sz="1800" spc="-1" strike="noStrike">
              <a:latin typeface="Arial"/>
            </a:endParaRPr>
          </a:p>
        </p:txBody>
      </p:sp>
      <p:sp>
        <p:nvSpPr>
          <p:cNvPr id="115" name="Облачко с текстом: прямоугольное со скругленными углами 114"/>
          <p:cNvSpPr/>
          <p:nvPr/>
        </p:nvSpPr>
        <p:spPr>
          <a:xfrm>
            <a:off x="5326560" y="3289680"/>
            <a:ext cx="2339640" cy="899640"/>
          </a:xfrm>
          <a:prstGeom prst="wedgeRoundRectCallout">
            <a:avLst>
              <a:gd name="adj1" fmla="val -60671"/>
              <a:gd name="adj2" fmla="val 125967"/>
              <a:gd name="adj3" fmla="val 16667"/>
            </a:avLst>
          </a:prstGeom>
          <a:solidFill>
            <a:schemeClr val="accent6">
              <a:lumMod val="60000"/>
              <a:lumOff val="40000"/>
            </a:schemeClr>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000000"/>
                </a:solidFill>
                <a:latin typeface="Arial"/>
                <a:ea typeface="DejaVu Sans"/>
              </a:rPr>
              <a:t>Заробітна плата за основним місцем роботи</a:t>
            </a:r>
            <a:endParaRPr b="0" lang="uk-UA" sz="1800" spc="-1" strike="noStrike">
              <a:latin typeface="Arial"/>
            </a:endParaRPr>
          </a:p>
        </p:txBody>
      </p:sp>
      <p:sp>
        <p:nvSpPr>
          <p:cNvPr id="116" name="Облачко с текстом: прямоугольное со скругленными углами 115"/>
          <p:cNvSpPr/>
          <p:nvPr/>
        </p:nvSpPr>
        <p:spPr>
          <a:xfrm>
            <a:off x="7200000" y="1800000"/>
            <a:ext cx="2339640" cy="899640"/>
          </a:xfrm>
          <a:prstGeom prst="wedgeRoundRectCallout">
            <a:avLst>
              <a:gd name="adj1" fmla="val -78148"/>
              <a:gd name="adj2" fmla="val -9337"/>
              <a:gd name="adj3" fmla="val 16667"/>
            </a:avLst>
          </a:prstGeom>
          <a:solidFill>
            <a:schemeClr val="accent5">
              <a:lumMod val="40000"/>
              <a:lumOff val="60000"/>
            </a:schemeClr>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000000"/>
                </a:solidFill>
                <a:latin typeface="Arial"/>
                <a:ea typeface="DejaVu Sans"/>
              </a:rPr>
              <a:t>Заробітна плата за першим сумісництвом</a:t>
            </a:r>
            <a:endParaRPr b="0" lang="uk-UA" sz="1800" spc="-1" strike="noStrike">
              <a:latin typeface="Arial"/>
            </a:endParaRPr>
          </a:p>
        </p:txBody>
      </p:sp>
      <p:sp>
        <p:nvSpPr>
          <p:cNvPr id="117" name="Облачко с текстом: прямоугольное со скругленными углами 116"/>
          <p:cNvSpPr/>
          <p:nvPr/>
        </p:nvSpPr>
        <p:spPr>
          <a:xfrm>
            <a:off x="8820000" y="180000"/>
            <a:ext cx="2339640" cy="899640"/>
          </a:xfrm>
          <a:prstGeom prst="wedgeRoundRectCallout">
            <a:avLst>
              <a:gd name="adj1" fmla="val -86870"/>
              <a:gd name="adj2" fmla="val 65750"/>
              <a:gd name="adj3" fmla="val 16667"/>
            </a:avLst>
          </a:prstGeom>
          <a:solidFill>
            <a:schemeClr val="accent2">
              <a:lumMod val="40000"/>
              <a:lumOff val="60000"/>
            </a:schemeClr>
          </a:solidFill>
          <a:ln w="0">
            <a:solidFill>
              <a:srgbClr val="3465a4"/>
            </a:solidFill>
          </a:ln>
        </p:spPr>
        <p:style>
          <a:lnRef idx="0"/>
          <a:fillRef idx="0"/>
          <a:effectRef idx="0"/>
          <a:fontRef idx="minor"/>
        </p:style>
        <p:txBody>
          <a:bodyPr lIns="90000" rIns="90000" tIns="45000" bIns="45000" anchor="ctr">
            <a:noAutofit/>
          </a:bodyPr>
          <a:p>
            <a:pPr algn="ctr">
              <a:lnSpc>
                <a:spcPct val="100000"/>
              </a:lnSpc>
              <a:buNone/>
            </a:pPr>
            <a:r>
              <a:rPr b="0" lang="uk-UA" sz="1800" spc="-1" strike="noStrike">
                <a:solidFill>
                  <a:srgbClr val="000000"/>
                </a:solidFill>
                <a:latin typeface="Arial"/>
                <a:ea typeface="DejaVu Sans"/>
              </a:rPr>
              <a:t>Заробітна плата за другим сумісництвом</a:t>
            </a:r>
            <a:endParaRPr b="0" lang="uk-UA" sz="1800" spc="-1" strike="noStrike">
              <a:latin typeface="Arial"/>
            </a:endParaRPr>
          </a:p>
        </p:txBody>
      </p:sp>
      <p:sp>
        <p:nvSpPr>
          <p:cNvPr id="118" name="Прямая соединительная линия 117"/>
          <p:cNvSpPr/>
          <p:nvPr/>
        </p:nvSpPr>
        <p:spPr>
          <a:xfrm flipV="1">
            <a:off x="541800" y="521280"/>
            <a:ext cx="7918200" cy="9360"/>
          </a:xfrm>
          <a:prstGeom prst="line">
            <a:avLst/>
          </a:prstGeom>
          <a:ln>
            <a:solidFill>
              <a:srgbClr val="c00000"/>
            </a:solidFill>
          </a:ln>
        </p:spPr>
        <p:style>
          <a:lnRef idx="3">
            <a:schemeClr val="accent2"/>
          </a:lnRef>
          <a:fillRef idx="0">
            <a:schemeClr val="accent2"/>
          </a:fillRef>
          <a:effectRef idx="2">
            <a:schemeClr val="accent2"/>
          </a:effectRef>
          <a:fontRef idx="minor"/>
        </p:style>
      </p:sp>
      <p:sp>
        <p:nvSpPr>
          <p:cNvPr id="119" name="Прямая соединительная линия 118"/>
          <p:cNvSpPr/>
          <p:nvPr/>
        </p:nvSpPr>
        <p:spPr>
          <a:xfrm>
            <a:off x="1980000" y="2700000"/>
            <a:ext cx="4860000" cy="360"/>
          </a:xfrm>
          <a:prstGeom prst="line">
            <a:avLst/>
          </a:prstGeom>
          <a:ln>
            <a:solidFill>
              <a:srgbClr val="a1a1a1"/>
            </a:solidFill>
          </a:ln>
        </p:spPr>
        <p:style>
          <a:lnRef idx="1">
            <a:schemeClr val="accent3"/>
          </a:lnRef>
          <a:fillRef idx="0">
            <a:schemeClr val="accent3"/>
          </a:fillRef>
          <a:effectRef idx="0">
            <a:schemeClr val="accent3"/>
          </a:effectRef>
          <a:fontRef idx="minor"/>
        </p:style>
      </p:sp>
      <p:sp>
        <p:nvSpPr>
          <p:cNvPr id="120" name="Прямая соединительная линия 119"/>
          <p:cNvSpPr/>
          <p:nvPr/>
        </p:nvSpPr>
        <p:spPr>
          <a:xfrm>
            <a:off x="1980000" y="1620000"/>
            <a:ext cx="6480000" cy="360"/>
          </a:xfrm>
          <a:prstGeom prst="line">
            <a:avLst/>
          </a:prstGeom>
          <a:ln>
            <a:solidFill>
              <a:srgbClr val="a1a1a1"/>
            </a:solidFill>
          </a:ln>
        </p:spPr>
        <p:style>
          <a:lnRef idx="1">
            <a:schemeClr val="accent3"/>
          </a:lnRef>
          <a:fillRef idx="0">
            <a:schemeClr val="accent3"/>
          </a:fillRef>
          <a:effectRef idx="0">
            <a:schemeClr val="accent3"/>
          </a:effectRef>
          <a:fontRef idx="minor"/>
        </p:style>
      </p:sp>
      <p:sp>
        <p:nvSpPr>
          <p:cNvPr id="121" name="Прямая соединительная линия 120"/>
          <p:cNvSpPr/>
          <p:nvPr/>
        </p:nvSpPr>
        <p:spPr>
          <a:xfrm>
            <a:off x="540000" y="6299640"/>
            <a:ext cx="5040000" cy="360"/>
          </a:xfrm>
          <a:prstGeom prst="line">
            <a:avLst/>
          </a:prstGeom>
          <a:ln>
            <a:solidFill>
              <a:srgbClr val="a5a5a5"/>
            </a:solidFill>
          </a:ln>
        </p:spPr>
        <p:style>
          <a:lnRef idx="2">
            <a:schemeClr val="accent3"/>
          </a:lnRef>
          <a:fillRef idx="0">
            <a:schemeClr val="accent3"/>
          </a:fillRef>
          <a:effectRef idx="1">
            <a:schemeClr val="accent3"/>
          </a:effectRef>
          <a:fontRef idx="minor"/>
        </p:style>
      </p:sp>
      <p:sp>
        <p:nvSpPr>
          <p:cNvPr id="122" name="Стрелка: влево 1"/>
          <p:cNvSpPr/>
          <p:nvPr/>
        </p:nvSpPr>
        <p:spPr>
          <a:xfrm>
            <a:off x="3481560" y="1959480"/>
            <a:ext cx="1603800" cy="410760"/>
          </a:xfrm>
          <a:prstGeom prst="leftArrow">
            <a:avLst>
              <a:gd name="adj1" fmla="val 50000"/>
              <a:gd name="adj2" fmla="val 50000"/>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p:style>
      </p:sp>
      <p:sp>
        <p:nvSpPr>
          <p:cNvPr id="123" name="Стрелка: влево 2"/>
          <p:cNvSpPr/>
          <p:nvPr/>
        </p:nvSpPr>
        <p:spPr>
          <a:xfrm>
            <a:off x="3481560" y="894240"/>
            <a:ext cx="3173760" cy="410760"/>
          </a:xfrm>
          <a:prstGeom prst="leftArrow">
            <a:avLst>
              <a:gd name="adj1" fmla="val 50000"/>
              <a:gd name="adj2" fmla="val 50000"/>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p:style>
      </p:sp>
      <p:sp>
        <p:nvSpPr>
          <p:cNvPr id="124" name="Стрелка: влево 3"/>
          <p:cNvSpPr/>
          <p:nvPr/>
        </p:nvSpPr>
        <p:spPr>
          <a:xfrm>
            <a:off x="3481560" y="4291200"/>
            <a:ext cx="364320" cy="410760"/>
          </a:xfrm>
          <a:prstGeom prst="leftArrow">
            <a:avLst>
              <a:gd name="adj1" fmla="val 50000"/>
              <a:gd name="adj2" fmla="val 50000"/>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1523880" y="1122480"/>
            <a:ext cx="9141480" cy="2385000"/>
          </a:xfrm>
          <a:prstGeom prst="rect">
            <a:avLst/>
          </a:prstGeom>
          <a:noFill/>
          <a:ln w="0">
            <a:noFill/>
          </a:ln>
        </p:spPr>
        <p:txBody>
          <a:bodyPr lIns="0" rIns="0" tIns="0" bIns="0" anchor="b">
            <a:noAutofit/>
          </a:bodyPr>
          <a:p>
            <a:pPr algn="ctr">
              <a:lnSpc>
                <a:spcPct val="90000"/>
              </a:lnSpc>
              <a:buNone/>
            </a:pPr>
            <a:r>
              <a:rPr b="0" lang="uk-UA" sz="6000" spc="-1" strike="noStrike">
                <a:solidFill>
                  <a:srgbClr val="000000"/>
                </a:solidFill>
                <a:latin typeface="Calibri Light"/>
                <a:ea typeface="DejaVu Sans"/>
              </a:rPr>
              <a:t>1266 зміни до пункту 3</a:t>
            </a:r>
            <a:endParaRPr b="0" lang="ru-RU" sz="6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Прямокутник: округлені кути 1"/>
          <p:cNvSpPr/>
          <p:nvPr/>
        </p:nvSpPr>
        <p:spPr>
          <a:xfrm>
            <a:off x="544320" y="742320"/>
            <a:ext cx="11002680" cy="2822760"/>
          </a:xfrm>
          <a:prstGeom prst="roundRect">
            <a:avLst>
              <a:gd name="adj" fmla="val 16667"/>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800" spc="-1" strike="noStrike">
                <a:solidFill>
                  <a:srgbClr val="ffffff"/>
                </a:solidFill>
                <a:latin typeface="Arial"/>
                <a:ea typeface="DejaVu Sans"/>
              </a:rPr>
              <a:t>14.07.2025 Кабінетом Міністрів України було прийнято постанову № 837 якою були затверджені Зміни щодо загальнообов’язкового державного соціального страхування, що вносяться до постанов Кабінету Міністрів України.</a:t>
            </a:r>
            <a:endParaRPr b="0" lang="uk-UA" sz="1800" spc="-1" strike="noStrike">
              <a:latin typeface="Arial"/>
            </a:endParaRPr>
          </a:p>
          <a:p>
            <a:pPr algn="ctr">
              <a:lnSpc>
                <a:spcPct val="100000"/>
              </a:lnSpc>
              <a:buNone/>
            </a:pPr>
            <a:r>
              <a:rPr b="0" lang="uk-UA" sz="1800" spc="-1" strike="noStrike">
                <a:solidFill>
                  <a:srgbClr val="ffffff"/>
                </a:solidFill>
                <a:latin typeface="Arial"/>
                <a:ea typeface="DejaVu Sans"/>
              </a:rPr>
              <a:t>Зазначеними змінами були внесені відповідні зміни до  Порядку обчислення середньої заробітної плати (доходу, грошового забезпечення) для розрахунку виплат за загальнообов’язковим державним соціальним страхуванням, затвердженому постановою Кабінету Міністрів України від 26 вересня 2001 р. № 1266 “Про обчислення середньої заробітної плати (доходу, грошового забезпечення) для розрахунку виплат за загальнообов’язковим державним соціальним страхуванням”, зокрема у пункт 3.</a:t>
            </a:r>
            <a:endParaRPr b="0" lang="uk-UA" sz="1800" spc="-1" strike="noStrike">
              <a:latin typeface="Arial"/>
            </a:endParaRPr>
          </a:p>
        </p:txBody>
      </p:sp>
      <p:sp>
        <p:nvSpPr>
          <p:cNvPr id="127" name="Прямокутник: округлені кути 2"/>
          <p:cNvSpPr/>
          <p:nvPr/>
        </p:nvSpPr>
        <p:spPr>
          <a:xfrm>
            <a:off x="653040" y="3988080"/>
            <a:ext cx="10972800" cy="1789560"/>
          </a:xfrm>
          <a:prstGeom prst="roundRect">
            <a:avLst>
              <a:gd name="adj" fmla="val 16667"/>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uk-UA" sz="1800" spc="-1" strike="noStrike">
                <a:solidFill>
                  <a:srgbClr val="1f3762"/>
                </a:solidFill>
                <a:latin typeface="Arial"/>
                <a:ea typeface="DejaVu Sans"/>
              </a:rPr>
              <a:t>Зміни затверджені постановою Кабінету Міністрів України від 14.07.2025 № 837 набули чинності 18.07.2025 і застосовуються в частині змін норм Порядку № 1266 для страхових випадків, які розпочались з 18.07.2025</a:t>
            </a:r>
            <a:endParaRPr b="0" lang="uk-UA" sz="18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p:nvPr>
        </p:nvSpPr>
        <p:spPr>
          <a:xfrm>
            <a:off x="838080" y="673200"/>
            <a:ext cx="10513080" cy="579240"/>
          </a:xfrm>
          <a:prstGeom prst="rect">
            <a:avLst/>
          </a:prstGeom>
          <a:noFill/>
          <a:ln w="0">
            <a:noFill/>
          </a:ln>
        </p:spPr>
        <p:txBody>
          <a:bodyPr lIns="90000" rIns="90000" tIns="45000" bIns="45000" anchor="t">
            <a:noAutofit/>
          </a:bodyPr>
          <a:p>
            <a:pPr marL="228600" indent="-228600" algn="just">
              <a:lnSpc>
                <a:spcPct val="107000"/>
              </a:lnSpc>
              <a:spcBef>
                <a:spcPts val="1001"/>
              </a:spcBef>
              <a:buNone/>
              <a:tabLst>
                <a:tab algn="l" pos="0"/>
              </a:tabLst>
            </a:pPr>
            <a:r>
              <a:rPr b="1" lang="uk-UA" sz="2000" spc="-1" strike="noStrike">
                <a:solidFill>
                  <a:srgbClr val="000000"/>
                </a:solidFill>
                <a:latin typeface="Times New Roman"/>
                <a:ea typeface="Times New Roman"/>
              </a:rPr>
              <a:t>Визначення розрахункового періоду відповідно до Порядку № 1266</a:t>
            </a:r>
            <a:endParaRPr b="0" lang="ru-RU" sz="2000" spc="-1" strike="noStrike">
              <a:solidFill>
                <a:srgbClr val="000000"/>
              </a:solidFill>
              <a:latin typeface="Arial"/>
            </a:endParaRPr>
          </a:p>
          <a:p>
            <a:pPr marL="228600" indent="-228600" algn="just">
              <a:lnSpc>
                <a:spcPct val="107000"/>
              </a:lnSpc>
              <a:spcBef>
                <a:spcPts val="1001"/>
              </a:spcBef>
              <a:buNone/>
              <a:tabLst>
                <a:tab algn="l" pos="0"/>
              </a:tabLst>
            </a:pPr>
            <a:endParaRPr b="0" lang="ru-RU" sz="2000" spc="-1" strike="noStrike">
              <a:solidFill>
                <a:srgbClr val="000000"/>
              </a:solidFill>
              <a:latin typeface="Arial"/>
            </a:endParaRPr>
          </a:p>
        </p:txBody>
      </p:sp>
      <p:grpSp>
        <p:nvGrpSpPr>
          <p:cNvPr id="129" name="Групувати 52"/>
          <p:cNvGrpSpPr/>
          <p:nvPr/>
        </p:nvGrpSpPr>
        <p:grpSpPr>
          <a:xfrm>
            <a:off x="1670760" y="1513080"/>
            <a:ext cx="9166680" cy="4835160"/>
            <a:chOff x="1670760" y="1513080"/>
            <a:chExt cx="9166680" cy="4835160"/>
          </a:xfrm>
        </p:grpSpPr>
        <p:sp>
          <p:nvSpPr>
            <p:cNvPr id="130" name="Блок-схема: процес 53"/>
            <p:cNvSpPr/>
            <p:nvPr/>
          </p:nvSpPr>
          <p:spPr>
            <a:xfrm>
              <a:off x="1683000" y="1513080"/>
              <a:ext cx="9154440" cy="995400"/>
            </a:xfrm>
            <a:prstGeom prst="flowChartProcess">
              <a:avLst/>
            </a:prstGeom>
            <a:solidFill>
              <a:srgbClr val="1f4e79"/>
            </a:solidFill>
            <a:ln w="12700">
              <a:noFill/>
            </a:ln>
          </p:spPr>
          <p:style>
            <a:lnRef idx="0"/>
            <a:fillRef idx="0"/>
            <a:effectRef idx="0"/>
            <a:fontRef idx="minor"/>
          </p:style>
          <p:txBody>
            <a:bodyPr numCol="1" spcCol="0" lIns="90000" rIns="90000" tIns="45000" bIns="45000" anchor="ctr">
              <a:noAutofit/>
            </a:bodyPr>
            <a:p>
              <a:pPr algn="ctr">
                <a:lnSpc>
                  <a:spcPct val="107000"/>
                </a:lnSpc>
                <a:buNone/>
                <a:tabLst>
                  <a:tab algn="l" pos="0"/>
                </a:tabLst>
              </a:pPr>
              <a:r>
                <a:rPr b="0" lang="uk-UA" sz="1800" spc="-1" strike="noStrike">
                  <a:solidFill>
                    <a:srgbClr val="ffffff"/>
                  </a:solidFill>
                  <a:latin typeface="Times New Roman"/>
                  <a:ea typeface="Calibri"/>
                </a:rPr>
                <a:t>визначення розрахункового періоду</a:t>
              </a:r>
              <a:endParaRPr b="0" lang="uk-UA" sz="1800" spc="-1" strike="noStrike">
                <a:latin typeface="Arial"/>
              </a:endParaRPr>
            </a:p>
            <a:p>
              <a:pPr algn="ctr">
                <a:lnSpc>
                  <a:spcPct val="107000"/>
                </a:lnSpc>
                <a:buNone/>
                <a:tabLst>
                  <a:tab algn="l" pos="0"/>
                </a:tabLst>
              </a:pPr>
              <a:r>
                <a:rPr b="0" lang="uk-UA" sz="1800" spc="-1" strike="noStrike">
                  <a:solidFill>
                    <a:srgbClr val="ffffff"/>
                  </a:solidFill>
                  <a:latin typeface="Times New Roman"/>
                  <a:ea typeface="Calibri"/>
                </a:rPr>
                <a:t>(в залежності від ситуації він може бути різним)</a:t>
              </a:r>
              <a:endParaRPr b="0" lang="uk-UA" sz="1800" spc="-1" strike="noStrike">
                <a:latin typeface="Arial"/>
              </a:endParaRPr>
            </a:p>
          </p:txBody>
        </p:sp>
        <p:sp>
          <p:nvSpPr>
            <p:cNvPr id="131" name="Блок-схема: процес 54"/>
            <p:cNvSpPr/>
            <p:nvPr/>
          </p:nvSpPr>
          <p:spPr>
            <a:xfrm>
              <a:off x="1670760" y="2586600"/>
              <a:ext cx="2857320" cy="3761280"/>
            </a:xfrm>
            <a:prstGeom prst="flowChartProcess">
              <a:avLst/>
            </a:prstGeom>
            <a:solidFill>
              <a:srgbClr val="1f4e79"/>
            </a:solidFill>
            <a:ln w="12700">
              <a:noFill/>
            </a:ln>
          </p:spPr>
          <p:style>
            <a:lnRef idx="0"/>
            <a:fillRef idx="0"/>
            <a:effectRef idx="0"/>
            <a:fontRef idx="minor"/>
          </p:style>
          <p:txBody>
            <a:bodyPr numCol="1" spcCol="0" lIns="90000" rIns="90000" tIns="45000" bIns="45000" anchor="t">
              <a:noAutofit/>
            </a:bodyPr>
            <a:p>
              <a:pPr>
                <a:lnSpc>
                  <a:spcPct val="107000"/>
                </a:lnSpc>
                <a:spcAft>
                  <a:spcPts val="799"/>
                </a:spcAft>
                <a:buNone/>
                <a:tabLst>
                  <a:tab algn="l" pos="0"/>
                </a:tabLst>
              </a:pPr>
              <a:r>
                <a:rPr b="0" lang="uk-UA" sz="1600" spc="-1" strike="noStrike">
                  <a:solidFill>
                    <a:srgbClr val="ffffff"/>
                  </a:solidFill>
                  <a:latin typeface="Times New Roman"/>
                  <a:ea typeface="Calibri"/>
                </a:rPr>
                <a:t>12 календарних місяців перебування у трудових відносинах (з першого до першого числа) за останнім основним місцем роботи застрахованої особи, що передують місяцю, в якому настав страховий випадок</a:t>
              </a:r>
              <a:endParaRPr b="0" lang="uk-UA" sz="1600" spc="-1" strike="noStrike">
                <a:latin typeface="Arial"/>
              </a:endParaRPr>
            </a:p>
          </p:txBody>
        </p:sp>
        <p:sp>
          <p:nvSpPr>
            <p:cNvPr id="132" name="Блок-схема: процес 55"/>
            <p:cNvSpPr/>
            <p:nvPr/>
          </p:nvSpPr>
          <p:spPr>
            <a:xfrm>
              <a:off x="4819320" y="2586600"/>
              <a:ext cx="2857680" cy="3749040"/>
            </a:xfrm>
            <a:prstGeom prst="flowChartProcess">
              <a:avLst/>
            </a:prstGeom>
            <a:solidFill>
              <a:srgbClr val="1f4e79"/>
            </a:solidFill>
            <a:ln w="12700">
              <a:noFill/>
            </a:ln>
          </p:spPr>
          <p:style>
            <a:lnRef idx="0"/>
            <a:fillRef idx="0"/>
            <a:effectRef idx="0"/>
            <a:fontRef idx="minor"/>
          </p:style>
          <p:txBody>
            <a:bodyPr numCol="1" spcCol="0" lIns="90000" rIns="90000" tIns="45000" bIns="45000" anchor="t">
              <a:noAutofit/>
            </a:bodyPr>
            <a:p>
              <a:pPr>
                <a:lnSpc>
                  <a:spcPct val="107000"/>
                </a:lnSpc>
                <a:spcAft>
                  <a:spcPts val="799"/>
                </a:spcAft>
                <a:buNone/>
                <a:tabLst>
                  <a:tab algn="l" pos="0"/>
                </a:tabLst>
              </a:pPr>
              <a:r>
                <a:rPr b="0" lang="uk-UA" sz="1600" spc="-1" strike="noStrike">
                  <a:solidFill>
                    <a:srgbClr val="ffffff"/>
                  </a:solidFill>
                  <a:latin typeface="Times New Roman"/>
                  <a:ea typeface="Calibri"/>
                </a:rPr>
                <a:t>якщо застрахована особа перебувала у трудових відносинах менше 12 календарних місяців за останнім основним місцем роботи, розрахунковий період визначається за фактично відпрацьовані календарні місяці (з першого до першого числа)</a:t>
              </a:r>
              <a:endParaRPr b="0" lang="uk-UA" sz="1600" spc="-1" strike="noStrike">
                <a:latin typeface="Arial"/>
              </a:endParaRPr>
            </a:p>
          </p:txBody>
        </p:sp>
        <p:sp>
          <p:nvSpPr>
            <p:cNvPr id="133" name="Блок-схема: процес 56"/>
            <p:cNvSpPr/>
            <p:nvPr/>
          </p:nvSpPr>
          <p:spPr>
            <a:xfrm>
              <a:off x="7955640" y="2586600"/>
              <a:ext cx="2857680" cy="3761640"/>
            </a:xfrm>
            <a:prstGeom prst="flowChartProcess">
              <a:avLst/>
            </a:prstGeom>
            <a:solidFill>
              <a:srgbClr val="1f4e79"/>
            </a:solidFill>
            <a:ln w="12700">
              <a:noFill/>
            </a:ln>
          </p:spPr>
          <p:style>
            <a:lnRef idx="0"/>
            <a:fillRef idx="0"/>
            <a:effectRef idx="0"/>
            <a:fontRef idx="minor"/>
          </p:style>
          <p:txBody>
            <a:bodyPr numCol="1" spcCol="0" lIns="90000" rIns="90000" tIns="45000" bIns="45000" anchor="t">
              <a:noAutofit/>
            </a:bodyPr>
            <a:p>
              <a:pPr>
                <a:lnSpc>
                  <a:spcPct val="107000"/>
                </a:lnSpc>
                <a:spcAft>
                  <a:spcPts val="799"/>
                </a:spcAft>
                <a:buNone/>
                <a:tabLst>
                  <a:tab algn="l" pos="0"/>
                </a:tabLst>
              </a:pPr>
              <a:r>
                <a:rPr b="0" lang="uk-UA" sz="1600" spc="-1" strike="noStrike">
                  <a:solidFill>
                    <a:srgbClr val="ffffff"/>
                  </a:solidFill>
                  <a:latin typeface="Times New Roman"/>
                  <a:ea typeface="Calibri"/>
                </a:rPr>
                <a:t>у разі коли застрахована особа перебувала у трудових відносинах менше ніж повний календарний місяць за останнім основним місцем роботи, розрахунковий період визначається за фактично відпрацьований час (календарні дні) перед настанням страхового випадку</a:t>
              </a:r>
              <a:endParaRPr b="0" lang="uk-UA" sz="1600" spc="-1" strike="noStrike">
                <a:latin typeface="Arial"/>
              </a:endParaRPr>
            </a:p>
            <a:p>
              <a:pPr>
                <a:lnSpc>
                  <a:spcPct val="107000"/>
                </a:lnSpc>
                <a:spcAft>
                  <a:spcPts val="799"/>
                </a:spcAft>
                <a:buNone/>
                <a:tabLst>
                  <a:tab algn="l" pos="0"/>
                </a:tabLst>
              </a:pPr>
              <a:r>
                <a:rPr b="0" lang="uk-UA" sz="1200" spc="-1" strike="noStrike">
                  <a:solidFill>
                    <a:srgbClr val="ffffff"/>
                  </a:solidFill>
                  <a:latin typeface="Times New Roman"/>
                  <a:ea typeface="Calibri"/>
                </a:rPr>
                <a:t> </a:t>
              </a:r>
              <a:endParaRPr b="0" lang="uk-UA" sz="1200" spc="-1" strike="noStrike">
                <a:latin typeface="Arial"/>
              </a:endParaRPr>
            </a:p>
          </p:txBody>
        </p:sp>
      </p:grpSp>
    </p:spTree>
  </p:cSld>
  <p:transition spd="slow">
    <p:push dir="u"/>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p:nvPr>
        </p:nvSpPr>
        <p:spPr>
          <a:xfrm>
            <a:off x="838080" y="673200"/>
            <a:ext cx="10513080" cy="2535480"/>
          </a:xfrm>
          <a:prstGeom prst="rect">
            <a:avLst/>
          </a:prstGeom>
          <a:noFill/>
          <a:ln w="0">
            <a:noFill/>
          </a:ln>
        </p:spPr>
        <p:txBody>
          <a:bodyPr lIns="90000" rIns="90000" tIns="45000" bIns="45000" anchor="t">
            <a:normAutofit/>
          </a:bodyPr>
          <a:p>
            <a:pPr marL="228600" indent="-228600" algn="just">
              <a:lnSpc>
                <a:spcPct val="107000"/>
              </a:lnSpc>
              <a:spcBef>
                <a:spcPts val="1001"/>
              </a:spcBef>
              <a:buNone/>
              <a:tabLst>
                <a:tab algn="l" pos="0"/>
              </a:tabLst>
            </a:pPr>
            <a:r>
              <a:rPr b="1" lang="uk-UA" sz="2000" spc="-1" strike="noStrike">
                <a:solidFill>
                  <a:srgbClr val="000000"/>
                </a:solidFill>
                <a:latin typeface="Times New Roman"/>
                <a:ea typeface="Times New Roman"/>
              </a:rPr>
              <a:t>Визначення розрахункового періоду відповідно до пункту 3 Порядку № 1266 до 18.07.2025</a:t>
            </a:r>
            <a:endParaRPr b="0" lang="ru-RU" sz="2000" spc="-1" strike="noStrike">
              <a:solidFill>
                <a:srgbClr val="000000"/>
              </a:solidFill>
              <a:latin typeface="Arial"/>
            </a:endParaRPr>
          </a:p>
          <a:p>
            <a:pPr marL="228600" indent="-228600" algn="just">
              <a:lnSpc>
                <a:spcPct val="100000"/>
              </a:lnSpc>
              <a:spcBef>
                <a:spcPts val="1001"/>
              </a:spcBef>
              <a:buNone/>
              <a:tabLst>
                <a:tab algn="l" pos="0"/>
              </a:tabLst>
            </a:pPr>
            <a:r>
              <a:rPr b="0" lang="uk-UA" sz="1600" spc="-1" strike="noStrike">
                <a:solidFill>
                  <a:srgbClr val="000000"/>
                </a:solidFill>
                <a:latin typeface="Times New Roman"/>
                <a:ea typeface="Times New Roman"/>
              </a:rPr>
              <a:t>Календарні дні перебування у поважних причинах не враховуються в розрахунковому періоді, що призводить до фактичного зменшення обсягу календарних днів в розрахунковому періоді, і у випадку якщо застрахована особа перебувала в поважних причинах усі календарні дні місяця (з першого числа місяця і до останнього числа місяця), то такий календарний місяць фактично не враховується в розрахунковому періоді, що призводить до зменшення кількості календарних місяців в розрахунковому періоді. Тобто в такому випадку нараховані суми заробітної плати в місяці який виключається із розрахункового періоду не враховуються при обчисленні середньоденної заробітної плати.</a:t>
            </a:r>
            <a:endParaRPr b="0" lang="ru-RU" sz="1600" spc="-1" strike="noStrike">
              <a:solidFill>
                <a:srgbClr val="000000"/>
              </a:solidFill>
              <a:latin typeface="Arial"/>
            </a:endParaRPr>
          </a:p>
        </p:txBody>
      </p:sp>
      <p:grpSp>
        <p:nvGrpSpPr>
          <p:cNvPr id="135" name="Групувати 2"/>
          <p:cNvGrpSpPr/>
          <p:nvPr/>
        </p:nvGrpSpPr>
        <p:grpSpPr>
          <a:xfrm>
            <a:off x="1291680" y="2989440"/>
            <a:ext cx="10457640" cy="3420720"/>
            <a:chOff x="1291680" y="2989440"/>
            <a:chExt cx="10457640" cy="3420720"/>
          </a:xfrm>
        </p:grpSpPr>
        <p:sp>
          <p:nvSpPr>
            <p:cNvPr id="136" name="Овал 1"/>
            <p:cNvSpPr/>
            <p:nvPr/>
          </p:nvSpPr>
          <p:spPr>
            <a:xfrm>
              <a:off x="10399680" y="4267800"/>
              <a:ext cx="1349640" cy="1349640"/>
            </a:xfrm>
            <a:prstGeom prst="ellipse">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0" lang="uk-UA" sz="1800" spc="-1" strike="noStrike">
                  <a:solidFill>
                    <a:srgbClr val="ffffff"/>
                  </a:solidFill>
                  <a:latin typeface="Calibri"/>
                  <a:ea typeface="DejaVu Sans"/>
                </a:rPr>
                <a:t>329,34 грн</a:t>
              </a:r>
              <a:endParaRPr b="0" lang="uk-UA" sz="1800" spc="-1" strike="noStrike">
                <a:latin typeface="Arial"/>
              </a:endParaRPr>
            </a:p>
          </p:txBody>
        </p:sp>
        <p:sp>
          <p:nvSpPr>
            <p:cNvPr id="137" name="Права фігурна дужка 3"/>
            <p:cNvSpPr/>
            <p:nvPr/>
          </p:nvSpPr>
          <p:spPr>
            <a:xfrm rot="5400000">
              <a:off x="5579280" y="1682640"/>
              <a:ext cx="448560" cy="8396280"/>
            </a:xfrm>
            <a:prstGeom prst="rightBrace">
              <a:avLst>
                <a:gd name="adj1" fmla="val 8333"/>
                <a:gd name="adj2" fmla="val 50229"/>
              </a:avLst>
            </a:prstGeom>
            <a:noFill/>
            <a:ln>
              <a:solidFill>
                <a:srgbClr val="5b9bd5"/>
              </a:solidFill>
            </a:ln>
          </p:spPr>
          <p:style>
            <a:lnRef idx="1">
              <a:schemeClr val="accent1"/>
            </a:lnRef>
            <a:fillRef idx="0">
              <a:schemeClr val="accent1"/>
            </a:fillRef>
            <a:effectRef idx="0">
              <a:schemeClr val="accent1"/>
            </a:effectRef>
            <a:fontRef idx="minor"/>
          </p:style>
        </p:sp>
        <p:sp>
          <p:nvSpPr>
            <p:cNvPr id="138" name="Овал 4"/>
            <p:cNvSpPr/>
            <p:nvPr/>
          </p:nvSpPr>
          <p:spPr>
            <a:xfrm>
              <a:off x="1574640" y="472896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en-US" sz="1000" spc="-1" strike="noStrike">
                  <a:solidFill>
                    <a:srgbClr val="c00000"/>
                  </a:solidFill>
                  <a:latin typeface="Calibri"/>
                  <a:ea typeface="DejaVu Sans"/>
                </a:rPr>
                <a:t>1</a:t>
              </a:r>
              <a:endParaRPr b="0" lang="uk-UA" sz="1000" spc="-1" strike="noStrike">
                <a:latin typeface="Arial"/>
              </a:endParaRPr>
            </a:p>
          </p:txBody>
        </p:sp>
        <p:sp>
          <p:nvSpPr>
            <p:cNvPr id="139" name="Овал 6"/>
            <p:cNvSpPr/>
            <p:nvPr/>
          </p:nvSpPr>
          <p:spPr>
            <a:xfrm>
              <a:off x="2294640" y="471600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2</a:t>
              </a:r>
              <a:endParaRPr b="0" lang="uk-UA" sz="1000" spc="-1" strike="noStrike">
                <a:latin typeface="Arial"/>
              </a:endParaRPr>
            </a:p>
          </p:txBody>
        </p:sp>
        <p:sp>
          <p:nvSpPr>
            <p:cNvPr id="140" name="Овал 7"/>
            <p:cNvSpPr/>
            <p:nvPr/>
          </p:nvSpPr>
          <p:spPr>
            <a:xfrm>
              <a:off x="3011400" y="472896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3</a:t>
              </a:r>
              <a:endParaRPr b="0" lang="uk-UA" sz="1000" spc="-1" strike="noStrike">
                <a:latin typeface="Arial"/>
              </a:endParaRPr>
            </a:p>
          </p:txBody>
        </p:sp>
        <p:sp>
          <p:nvSpPr>
            <p:cNvPr id="141" name="Овал 10"/>
            <p:cNvSpPr/>
            <p:nvPr/>
          </p:nvSpPr>
          <p:spPr>
            <a:xfrm>
              <a:off x="9504360" y="473292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en-US" sz="1000" spc="-1" strike="noStrike">
                  <a:solidFill>
                    <a:srgbClr val="c00000"/>
                  </a:solidFill>
                  <a:latin typeface="Calibri"/>
                  <a:ea typeface="DejaVu Sans"/>
                </a:rPr>
                <a:t>1</a:t>
              </a:r>
              <a:r>
                <a:rPr b="1" lang="uk-UA" sz="1000" spc="-1" strike="noStrike">
                  <a:solidFill>
                    <a:srgbClr val="c00000"/>
                  </a:solidFill>
                  <a:latin typeface="Calibri"/>
                  <a:ea typeface="DejaVu Sans"/>
                </a:rPr>
                <a:t>2</a:t>
              </a:r>
              <a:endParaRPr b="0" lang="uk-UA" sz="1000" spc="-1" strike="noStrike">
                <a:latin typeface="Arial"/>
              </a:endParaRPr>
            </a:p>
          </p:txBody>
        </p:sp>
        <p:sp>
          <p:nvSpPr>
            <p:cNvPr id="142" name="Овал 11"/>
            <p:cNvSpPr/>
            <p:nvPr/>
          </p:nvSpPr>
          <p:spPr>
            <a:xfrm>
              <a:off x="8776440" y="471348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11</a:t>
              </a:r>
              <a:endParaRPr b="0" lang="uk-UA" sz="1000" spc="-1" strike="noStrike">
                <a:latin typeface="Arial"/>
              </a:endParaRPr>
            </a:p>
          </p:txBody>
        </p:sp>
        <p:sp>
          <p:nvSpPr>
            <p:cNvPr id="143" name="Овал 12"/>
            <p:cNvSpPr/>
            <p:nvPr/>
          </p:nvSpPr>
          <p:spPr>
            <a:xfrm>
              <a:off x="8053560" y="471348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10</a:t>
              </a:r>
              <a:endParaRPr b="0" lang="uk-UA" sz="1000" spc="-1" strike="noStrike">
                <a:latin typeface="Arial"/>
              </a:endParaRPr>
            </a:p>
          </p:txBody>
        </p:sp>
        <p:sp>
          <p:nvSpPr>
            <p:cNvPr id="144" name="Овал 13"/>
            <p:cNvSpPr/>
            <p:nvPr/>
          </p:nvSpPr>
          <p:spPr>
            <a:xfrm>
              <a:off x="7328160" y="470952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9</a:t>
              </a:r>
              <a:endParaRPr b="0" lang="uk-UA" sz="1000" spc="-1" strike="noStrike">
                <a:latin typeface="Arial"/>
              </a:endParaRPr>
            </a:p>
          </p:txBody>
        </p:sp>
        <p:sp>
          <p:nvSpPr>
            <p:cNvPr id="145" name="Овал 14"/>
            <p:cNvSpPr/>
            <p:nvPr/>
          </p:nvSpPr>
          <p:spPr>
            <a:xfrm>
              <a:off x="6611400" y="471600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8</a:t>
              </a:r>
              <a:endParaRPr b="0" lang="uk-UA" sz="1000" spc="-1" strike="noStrike">
                <a:latin typeface="Arial"/>
              </a:endParaRPr>
            </a:p>
          </p:txBody>
        </p:sp>
        <p:sp>
          <p:nvSpPr>
            <p:cNvPr id="146" name="Овал 15"/>
            <p:cNvSpPr/>
            <p:nvPr/>
          </p:nvSpPr>
          <p:spPr>
            <a:xfrm>
              <a:off x="5896080" y="473292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7</a:t>
              </a:r>
              <a:endParaRPr b="0" lang="uk-UA" sz="1000" spc="-1" strike="noStrike">
                <a:latin typeface="Arial"/>
              </a:endParaRPr>
            </a:p>
          </p:txBody>
        </p:sp>
        <p:sp>
          <p:nvSpPr>
            <p:cNvPr id="147" name="Овал 16"/>
            <p:cNvSpPr/>
            <p:nvPr/>
          </p:nvSpPr>
          <p:spPr>
            <a:xfrm>
              <a:off x="5170680" y="473292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6</a:t>
              </a:r>
              <a:endParaRPr b="0" lang="uk-UA" sz="1000" spc="-1" strike="noStrike">
                <a:latin typeface="Arial"/>
              </a:endParaRPr>
            </a:p>
          </p:txBody>
        </p:sp>
        <p:sp>
          <p:nvSpPr>
            <p:cNvPr id="148" name="Овал 17"/>
            <p:cNvSpPr/>
            <p:nvPr/>
          </p:nvSpPr>
          <p:spPr>
            <a:xfrm>
              <a:off x="4451400" y="4737240"/>
              <a:ext cx="466560" cy="466560"/>
            </a:xfrm>
            <a:prstGeom prst="ellipse">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0" lang="uk-UA" sz="1000" spc="-1" strike="noStrike">
                  <a:solidFill>
                    <a:srgbClr val="ffffff"/>
                  </a:solidFill>
                  <a:latin typeface="Calibri"/>
                  <a:ea typeface="DejaVu Sans"/>
                </a:rPr>
                <a:t>5</a:t>
              </a:r>
              <a:endParaRPr b="0" lang="uk-UA" sz="1000" spc="-1" strike="noStrike">
                <a:latin typeface="Arial"/>
              </a:endParaRPr>
            </a:p>
          </p:txBody>
        </p:sp>
        <p:sp>
          <p:nvSpPr>
            <p:cNvPr id="149" name="Овал 18"/>
            <p:cNvSpPr/>
            <p:nvPr/>
          </p:nvSpPr>
          <p:spPr>
            <a:xfrm>
              <a:off x="3731400" y="4732920"/>
              <a:ext cx="466560" cy="466560"/>
            </a:xfrm>
            <a:prstGeom prst="ellipse">
              <a:avLst/>
            </a:prstGeom>
            <a:solidFill>
              <a:schemeClr val="accent6"/>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tabLst>
                  <a:tab algn="l" pos="0"/>
                </a:tabLst>
              </a:pPr>
              <a:r>
                <a:rPr b="1" lang="uk-UA" sz="1000" spc="-1" strike="noStrike">
                  <a:solidFill>
                    <a:srgbClr val="c00000"/>
                  </a:solidFill>
                  <a:latin typeface="Calibri"/>
                  <a:ea typeface="DejaVu Sans"/>
                </a:rPr>
                <a:t>4</a:t>
              </a:r>
              <a:endParaRPr b="0" lang="uk-UA" sz="1000" spc="-1" strike="noStrike">
                <a:latin typeface="Arial"/>
              </a:endParaRPr>
            </a:p>
          </p:txBody>
        </p:sp>
        <p:sp>
          <p:nvSpPr>
            <p:cNvPr id="150" name="Знак заборони 19"/>
            <p:cNvSpPr/>
            <p:nvPr/>
          </p:nvSpPr>
          <p:spPr>
            <a:xfrm>
              <a:off x="4320360" y="4601880"/>
              <a:ext cx="714600" cy="730440"/>
            </a:xfrm>
            <a:prstGeom prst="noSmoking">
              <a:avLst>
                <a:gd name="adj" fmla="val 18750"/>
              </a:avLst>
            </a:prstGeom>
            <a:solidFill>
              <a:srgbClr val="ff0000">
                <a:alpha val="37000"/>
              </a:srgbClr>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151" name="Виноска зі стрілкою вниз&#10; 20"/>
            <p:cNvSpPr/>
            <p:nvPr/>
          </p:nvSpPr>
          <p:spPr>
            <a:xfrm>
              <a:off x="3936600" y="2989440"/>
              <a:ext cx="1532880" cy="1544040"/>
            </a:xfrm>
            <a:prstGeom prst="downArrowCallout">
              <a:avLst>
                <a:gd name="adj1" fmla="val 4752"/>
                <a:gd name="adj2" fmla="val 10258"/>
                <a:gd name="adj3" fmla="val 13944"/>
                <a:gd name="adj4" fmla="val 53694"/>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152" name="TextBox 21"/>
            <p:cNvSpPr/>
            <p:nvPr/>
          </p:nvSpPr>
          <p:spPr>
            <a:xfrm>
              <a:off x="3804840" y="3009240"/>
              <a:ext cx="1796400" cy="8197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0" lang="uk-UA" sz="1200" spc="-1" strike="noStrike">
                  <a:solidFill>
                    <a:srgbClr val="c00000"/>
                  </a:solidFill>
                  <a:latin typeface="Calibri"/>
                  <a:ea typeface="DejaVu Sans"/>
                </a:rPr>
                <a:t>Відпустка без збереження</a:t>
              </a:r>
              <a:r>
                <a:rPr b="0" lang="en-US" sz="1200" spc="-1" strike="noStrike">
                  <a:solidFill>
                    <a:srgbClr val="c00000"/>
                  </a:solidFill>
                  <a:latin typeface="Calibri"/>
                  <a:ea typeface="DejaVu Sans"/>
                </a:rPr>
                <a:t> </a:t>
              </a:r>
              <a:r>
                <a:rPr b="0" lang="uk-UA" sz="1200" spc="-1" strike="noStrike">
                  <a:solidFill>
                    <a:srgbClr val="c00000"/>
                  </a:solidFill>
                  <a:latin typeface="Calibri"/>
                  <a:ea typeface="DejaVu Sans"/>
                </a:rPr>
                <a:t>заробітної плати тривала всі календарні дні місяця</a:t>
              </a:r>
              <a:endParaRPr b="0" lang="uk-UA" sz="1200" spc="-1" strike="noStrike">
                <a:latin typeface="Arial"/>
              </a:endParaRPr>
            </a:p>
          </p:txBody>
        </p:sp>
        <p:sp>
          <p:nvSpPr>
            <p:cNvPr id="153" name="TextBox 22"/>
            <p:cNvSpPr/>
            <p:nvPr/>
          </p:nvSpPr>
          <p:spPr>
            <a:xfrm>
              <a:off x="6492960" y="521856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54" name="TextBox 24"/>
            <p:cNvSpPr/>
            <p:nvPr/>
          </p:nvSpPr>
          <p:spPr>
            <a:xfrm>
              <a:off x="2136600" y="516744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55" name="TextBox 25"/>
            <p:cNvSpPr/>
            <p:nvPr/>
          </p:nvSpPr>
          <p:spPr>
            <a:xfrm>
              <a:off x="2831760" y="518256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56" name="TextBox 26"/>
            <p:cNvSpPr/>
            <p:nvPr/>
          </p:nvSpPr>
          <p:spPr>
            <a:xfrm>
              <a:off x="3561840" y="518256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57" name="TextBox 27"/>
            <p:cNvSpPr/>
            <p:nvPr/>
          </p:nvSpPr>
          <p:spPr>
            <a:xfrm>
              <a:off x="4320360" y="5188680"/>
              <a:ext cx="703080" cy="6372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c00000"/>
                  </a:solidFill>
                  <a:latin typeface="Calibri"/>
                  <a:ea typeface="DejaVu Sans"/>
                </a:rPr>
                <a:t>Матдопомога 5 тис. грн</a:t>
              </a:r>
              <a:endParaRPr b="0" lang="uk-UA" sz="1200" spc="-1" strike="noStrike">
                <a:latin typeface="Arial"/>
              </a:endParaRPr>
            </a:p>
          </p:txBody>
        </p:sp>
        <p:sp>
          <p:nvSpPr>
            <p:cNvPr id="158" name="TextBox 28"/>
            <p:cNvSpPr/>
            <p:nvPr/>
          </p:nvSpPr>
          <p:spPr>
            <a:xfrm>
              <a:off x="5050080" y="521136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59" name="TextBox 29"/>
            <p:cNvSpPr/>
            <p:nvPr/>
          </p:nvSpPr>
          <p:spPr>
            <a:xfrm>
              <a:off x="5743080" y="521856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60" name="TextBox 30"/>
            <p:cNvSpPr/>
            <p:nvPr/>
          </p:nvSpPr>
          <p:spPr>
            <a:xfrm>
              <a:off x="8660520" y="524160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61" name="TextBox 32"/>
            <p:cNvSpPr/>
            <p:nvPr/>
          </p:nvSpPr>
          <p:spPr>
            <a:xfrm>
              <a:off x="7209720" y="521856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62" name="TextBox 33"/>
            <p:cNvSpPr/>
            <p:nvPr/>
          </p:nvSpPr>
          <p:spPr>
            <a:xfrm>
              <a:off x="7935120" y="522288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63" name="TextBox 34"/>
            <p:cNvSpPr/>
            <p:nvPr/>
          </p:nvSpPr>
          <p:spPr>
            <a:xfrm>
              <a:off x="9337320" y="524160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64" name="TextBox 35"/>
            <p:cNvSpPr/>
            <p:nvPr/>
          </p:nvSpPr>
          <p:spPr>
            <a:xfrm>
              <a:off x="1435320" y="5163840"/>
              <a:ext cx="703080" cy="4546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200" spc="-1" strike="noStrike">
                  <a:solidFill>
                    <a:srgbClr val="000000"/>
                  </a:solidFill>
                  <a:latin typeface="Calibri"/>
                  <a:ea typeface="DejaVu Sans"/>
                </a:rPr>
                <a:t>ЗП 10 тис. грн</a:t>
              </a:r>
              <a:endParaRPr b="0" lang="uk-UA" sz="1200" spc="-1" strike="noStrike">
                <a:latin typeface="Arial"/>
              </a:endParaRPr>
            </a:p>
          </p:txBody>
        </p:sp>
        <p:sp>
          <p:nvSpPr>
            <p:cNvPr id="165" name="TextBox 23"/>
            <p:cNvSpPr/>
            <p:nvPr/>
          </p:nvSpPr>
          <p:spPr>
            <a:xfrm>
              <a:off x="1574640" y="442080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166" name="TextBox 36"/>
            <p:cNvSpPr/>
            <p:nvPr/>
          </p:nvSpPr>
          <p:spPr>
            <a:xfrm>
              <a:off x="2294640" y="441036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28 кд</a:t>
              </a:r>
              <a:endParaRPr b="0" lang="uk-UA" sz="1200" spc="-1" strike="noStrike">
                <a:latin typeface="Arial"/>
              </a:endParaRPr>
            </a:p>
          </p:txBody>
        </p:sp>
        <p:sp>
          <p:nvSpPr>
            <p:cNvPr id="167" name="TextBox 37"/>
            <p:cNvSpPr/>
            <p:nvPr/>
          </p:nvSpPr>
          <p:spPr>
            <a:xfrm>
              <a:off x="3009960" y="442080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168" name="TextBox 38"/>
            <p:cNvSpPr/>
            <p:nvPr/>
          </p:nvSpPr>
          <p:spPr>
            <a:xfrm>
              <a:off x="3720600" y="441972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30 кд</a:t>
              </a:r>
              <a:endParaRPr b="0" lang="uk-UA" sz="1200" spc="-1" strike="noStrike">
                <a:latin typeface="Arial"/>
              </a:endParaRPr>
            </a:p>
          </p:txBody>
        </p:sp>
        <p:sp>
          <p:nvSpPr>
            <p:cNvPr id="169" name="TextBox 39"/>
            <p:cNvSpPr/>
            <p:nvPr/>
          </p:nvSpPr>
          <p:spPr>
            <a:xfrm>
              <a:off x="4384800" y="441972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1" lang="uk-UA" sz="1200" spc="-1" strike="noStrike">
                  <a:solidFill>
                    <a:srgbClr val="c00000"/>
                  </a:solidFill>
                  <a:latin typeface="Calibri"/>
                  <a:ea typeface="DejaVu Sans"/>
                </a:rPr>
                <a:t>31 кд</a:t>
              </a:r>
              <a:endParaRPr b="0" lang="uk-UA" sz="1200" spc="-1" strike="noStrike">
                <a:latin typeface="Arial"/>
              </a:endParaRPr>
            </a:p>
          </p:txBody>
        </p:sp>
        <p:sp>
          <p:nvSpPr>
            <p:cNvPr id="170" name="TextBox 40"/>
            <p:cNvSpPr/>
            <p:nvPr/>
          </p:nvSpPr>
          <p:spPr>
            <a:xfrm>
              <a:off x="5847120" y="439488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171" name="TextBox 41"/>
            <p:cNvSpPr/>
            <p:nvPr/>
          </p:nvSpPr>
          <p:spPr>
            <a:xfrm>
              <a:off x="6568560" y="439812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172" name="TextBox 42"/>
            <p:cNvSpPr/>
            <p:nvPr/>
          </p:nvSpPr>
          <p:spPr>
            <a:xfrm>
              <a:off x="8036280" y="441036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173" name="TextBox 43"/>
            <p:cNvSpPr/>
            <p:nvPr/>
          </p:nvSpPr>
          <p:spPr>
            <a:xfrm>
              <a:off x="9471600" y="441036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31 кд</a:t>
              </a:r>
              <a:endParaRPr b="0" lang="uk-UA" sz="1200" spc="-1" strike="noStrike">
                <a:latin typeface="Arial"/>
              </a:endParaRPr>
            </a:p>
          </p:txBody>
        </p:sp>
        <p:sp>
          <p:nvSpPr>
            <p:cNvPr id="174" name="TextBox 44"/>
            <p:cNvSpPr/>
            <p:nvPr/>
          </p:nvSpPr>
          <p:spPr>
            <a:xfrm>
              <a:off x="5133240" y="441684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30 кд</a:t>
              </a:r>
              <a:endParaRPr b="0" lang="uk-UA" sz="1200" spc="-1" strike="noStrike">
                <a:latin typeface="Arial"/>
              </a:endParaRPr>
            </a:p>
          </p:txBody>
        </p:sp>
        <p:sp>
          <p:nvSpPr>
            <p:cNvPr id="175" name="TextBox 45"/>
            <p:cNvSpPr/>
            <p:nvPr/>
          </p:nvSpPr>
          <p:spPr>
            <a:xfrm>
              <a:off x="7298640" y="439884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30 кд</a:t>
              </a:r>
              <a:endParaRPr b="0" lang="uk-UA" sz="1200" spc="-1" strike="noStrike">
                <a:latin typeface="Arial"/>
              </a:endParaRPr>
            </a:p>
          </p:txBody>
        </p:sp>
        <p:sp>
          <p:nvSpPr>
            <p:cNvPr id="176" name="TextBox 46"/>
            <p:cNvSpPr/>
            <p:nvPr/>
          </p:nvSpPr>
          <p:spPr>
            <a:xfrm>
              <a:off x="8773560" y="4389840"/>
              <a:ext cx="559440" cy="272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0" lang="uk-UA" sz="1200" spc="-1" strike="noStrike">
                  <a:solidFill>
                    <a:srgbClr val="000000"/>
                  </a:solidFill>
                  <a:latin typeface="Calibri"/>
                  <a:ea typeface="DejaVu Sans"/>
                </a:rPr>
                <a:t>30 кд</a:t>
              </a:r>
              <a:endParaRPr b="0" lang="uk-UA" sz="1200" spc="-1" strike="noStrike">
                <a:latin typeface="Arial"/>
              </a:endParaRPr>
            </a:p>
          </p:txBody>
        </p:sp>
        <p:sp>
          <p:nvSpPr>
            <p:cNvPr id="177" name="TextBox 47"/>
            <p:cNvSpPr/>
            <p:nvPr/>
          </p:nvSpPr>
          <p:spPr>
            <a:xfrm>
              <a:off x="4771800" y="6107400"/>
              <a:ext cx="2058480" cy="3027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tabLst>
                  <a:tab algn="l" pos="0"/>
                </a:tabLst>
              </a:pPr>
              <a:r>
                <a:rPr b="1" lang="uk-UA" sz="1400" spc="-1" strike="noStrike">
                  <a:solidFill>
                    <a:srgbClr val="000000"/>
                  </a:solidFill>
                  <a:latin typeface="Calibri"/>
                  <a:ea typeface="DejaVu Sans"/>
                </a:rPr>
                <a:t>Розрахунковий період</a:t>
              </a:r>
              <a:endParaRPr b="0" lang="uk-UA" sz="1400" spc="-1" strike="noStrike">
                <a:latin typeface="Arial"/>
              </a:endParaRPr>
            </a:p>
          </p:txBody>
        </p:sp>
        <p:sp>
          <p:nvSpPr>
            <p:cNvPr id="178" name="Права фігурна дужка 48"/>
            <p:cNvSpPr/>
            <p:nvPr/>
          </p:nvSpPr>
          <p:spPr>
            <a:xfrm rot="16200000">
              <a:off x="7380000" y="1792440"/>
              <a:ext cx="450000" cy="4866120"/>
            </a:xfrm>
            <a:prstGeom prst="rightBrace">
              <a:avLst>
                <a:gd name="adj1" fmla="val 8333"/>
                <a:gd name="adj2" fmla="val 50000"/>
              </a:avLst>
            </a:prstGeom>
            <a:noFill/>
            <a:ln>
              <a:solidFill>
                <a:srgbClr val="5b9bd5"/>
              </a:solidFill>
            </a:ln>
          </p:spPr>
          <p:style>
            <a:lnRef idx="1">
              <a:schemeClr val="accent1"/>
            </a:lnRef>
            <a:fillRef idx="0">
              <a:schemeClr val="accent1"/>
            </a:fillRef>
            <a:effectRef idx="0">
              <a:schemeClr val="accent1"/>
            </a:effectRef>
            <a:fontRef idx="minor"/>
          </p:style>
        </p:sp>
        <p:sp>
          <p:nvSpPr>
            <p:cNvPr id="179" name="Права фігурна дужка 49"/>
            <p:cNvSpPr/>
            <p:nvPr/>
          </p:nvSpPr>
          <p:spPr>
            <a:xfrm rot="16200000">
              <a:off x="2701800" y="2895480"/>
              <a:ext cx="450000" cy="2676240"/>
            </a:xfrm>
            <a:prstGeom prst="rightBrace">
              <a:avLst>
                <a:gd name="adj1" fmla="val 8333"/>
                <a:gd name="adj2" fmla="val 50000"/>
              </a:avLst>
            </a:prstGeom>
            <a:noFill/>
            <a:ln>
              <a:solidFill>
                <a:srgbClr val="5b9bd5"/>
              </a:solidFill>
            </a:ln>
          </p:spPr>
          <p:style>
            <a:lnRef idx="1">
              <a:schemeClr val="accent1"/>
            </a:lnRef>
            <a:fillRef idx="0">
              <a:schemeClr val="accent1"/>
            </a:fillRef>
            <a:effectRef idx="0">
              <a:schemeClr val="accent1"/>
            </a:effectRef>
            <a:fontRef idx="minor"/>
          </p:style>
        </p:sp>
        <p:sp>
          <p:nvSpPr>
            <p:cNvPr id="180" name="TextBox 50"/>
            <p:cNvSpPr/>
            <p:nvPr/>
          </p:nvSpPr>
          <p:spPr>
            <a:xfrm>
              <a:off x="6103080" y="3407040"/>
              <a:ext cx="3020400" cy="5158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400" spc="-1" strike="noStrike">
                  <a:solidFill>
                    <a:srgbClr val="000000"/>
                  </a:solidFill>
                  <a:latin typeface="Calibri"/>
                  <a:ea typeface="DejaVu Sans"/>
                </a:rPr>
                <a:t>Місяці з яких обчислюється середньоденна заробітна плата</a:t>
              </a:r>
              <a:endParaRPr b="0" lang="uk-UA" sz="1400" spc="-1" strike="noStrike">
                <a:latin typeface="Arial"/>
              </a:endParaRPr>
            </a:p>
          </p:txBody>
        </p:sp>
        <p:sp>
          <p:nvSpPr>
            <p:cNvPr id="181" name="TextBox 51"/>
            <p:cNvSpPr/>
            <p:nvPr/>
          </p:nvSpPr>
          <p:spPr>
            <a:xfrm>
              <a:off x="1291680" y="3440880"/>
              <a:ext cx="2724840" cy="5158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tabLst>
                  <a:tab algn="l" pos="0"/>
                </a:tabLst>
              </a:pPr>
              <a:r>
                <a:rPr b="1" lang="uk-UA" sz="1400" spc="-1" strike="noStrike">
                  <a:solidFill>
                    <a:srgbClr val="000000"/>
                  </a:solidFill>
                  <a:latin typeface="Calibri"/>
                  <a:ea typeface="DejaVu Sans"/>
                </a:rPr>
                <a:t>Місяці з яких обчислюється середньоденна заробітна плата</a:t>
              </a:r>
              <a:endParaRPr b="0" lang="uk-UA" sz="1400" spc="-1" strike="noStrike">
                <a:latin typeface="Arial"/>
              </a:endParaRPr>
            </a:p>
          </p:txBody>
        </p:sp>
      </p:grpSp>
    </p:spTree>
  </p:cSld>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468</TotalTime>
  <Application>LibreOffice/7.3.2.2$Windows_X86_64 LibreOffice_project/49f2b1bff42cfccbd8f788c8dc32c1c309559be0</Application>
  <AppVersion>15.0000</AppVersion>
  <Words>494</Words>
  <Paragraphs>65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2025-02-10T10:06:43Z</dcterms:created>
  <dc:creator>Cherednyk</dc:creator>
  <dc:description/>
  <dc:language>uk-UA</dc:language>
  <cp:lastModifiedBy/>
  <dcterms:modified xsi:type="dcterms:W3CDTF">2025-11-19T13:11:32Z</dcterms:modified>
  <cp:revision>452</cp:revision>
  <dc:subject/>
  <dc:title>1266</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Широкоэкранный</vt:lpwstr>
  </property>
  <property fmtid="{D5CDD505-2E9C-101B-9397-08002B2CF9AE}" pid="3" name="Slides">
    <vt:i4>17</vt:i4>
  </property>
</Properties>
</file>