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2"/>
  </p:notesMasterIdLst>
  <p:sldIdLst>
    <p:sldId id="256" r:id="rId2"/>
    <p:sldId id="257" r:id="rId3"/>
    <p:sldId id="28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</p:sldIdLst>
  <p:sldSz cx="9144000" cy="6858000" type="screen4x3"/>
  <p:notesSz cx="6735763" cy="98663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62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93CE0F-7133-4EE3-81E1-891106B85186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D74126-47BB-49CF-829B-161450F154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11464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4F77AB3-2450-46A1-9F5C-9A7F777A6028}" type="slidenum">
              <a:rPr lang="uk-UA" smtClean="0"/>
              <a:pPr/>
              <a:t>28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999377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1.png"/><Relationship Id="rId7" Type="http://schemas.openxmlformats.org/officeDocument/2006/relationships/hyperlink" Target="http://www.facebook.com/yarval.kiev.ua" TargetMode="Externa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yarval.kiev.ua/" TargetMode="External"/><Relationship Id="rId5" Type="http://schemas.openxmlformats.org/officeDocument/2006/relationships/hyperlink" Target="mailto:jarval_86@ukr.net" TargetMode="External"/><Relationship Id="rId4" Type="http://schemas.openxmlformats.org/officeDocument/2006/relationships/hyperlink" Target="mailto:office@yarval.kiev.ua" TargetMode="Externa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5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685800" y="188640"/>
            <a:ext cx="7772400" cy="1372002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rm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>
              <a:buNone/>
            </a:pPr>
            <a:r>
              <a:rPr lang="uk-UA" sz="2400" dirty="0" smtClean="0">
                <a:latin typeface="Times New Roman" pitchFamily="18" charset="0"/>
              </a:rPr>
              <a:t/>
            </a:r>
            <a:br>
              <a:rPr lang="uk-UA" sz="2400" dirty="0" smtClean="0">
                <a:latin typeface="Times New Roman" pitchFamily="18" charset="0"/>
              </a:rPr>
            </a:br>
            <a:r>
              <a:rPr lang="fr-FR" sz="2000" dirty="0" smtClean="0">
                <a:solidFill>
                  <a:schemeClr val="bg1"/>
                </a:solidFill>
                <a:latin typeface="Times New Roman" pitchFamily="18" charset="0"/>
              </a:rPr>
              <a:t/>
            </a:r>
            <a:br>
              <a:rPr lang="fr-FR" sz="2000" dirty="0" smtClean="0">
                <a:solidFill>
                  <a:schemeClr val="bg1"/>
                </a:solidFill>
                <a:latin typeface="Times New Roman" pitchFamily="18" charset="0"/>
              </a:rPr>
            </a:br>
            <a:endParaRPr lang="en-US" sz="2000" dirty="0" smtClean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251518" y="2227336"/>
            <a:ext cx="8640960" cy="1849735"/>
          </a:xfrm>
          <a:prstGeom prst="rect">
            <a:avLst/>
          </a:prstGeom>
        </p:spPr>
        <p:txBody>
          <a:bodyPr/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ctr">
              <a:buNone/>
              <a:defRPr/>
            </a:pPr>
            <a:r>
              <a:rPr lang="uk-UA" sz="1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uk-UA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ВІДКРИТТЯ КРИМІНАЛЬНИХ ПРОВАДЖЕНЬ У СФЕРІ ФІНАНСОВО-ГОСПОДАРСЬКОЇ ДІЯЛЬНОСТІ.</a:t>
            </a:r>
          </a:p>
          <a:p>
            <a:pPr marL="45720" indent="0" algn="ctr">
              <a:buNone/>
              <a:defRPr/>
            </a:pPr>
            <a:r>
              <a:rPr lang="uk-UA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ЩО ПОТРІБНО ЗНАТИ ПОСАДОВИМ ОСОБАМ ПЛАТНИКІВ ПОДАТКІВ ЩОБ ЗАХИСТИТИСЬ ВІД НЕОБГРУНТОВАНИХ ПРЕТЕНЗІЙ КОНТРОЛЮЮЧИХ ТА ПРАВООХОРОННИХ ОРГАНІВ.</a:t>
            </a:r>
            <a:r>
              <a:rPr lang="uk-UA" sz="1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marL="45720" indent="0" algn="ctr">
              <a:buNone/>
              <a:defRPr/>
            </a:pPr>
            <a:endParaRPr lang="uk-UA" sz="1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одзаголовок 2"/>
          <p:cNvSpPr txBox="1">
            <a:spLocks/>
          </p:cNvSpPr>
          <p:nvPr/>
        </p:nvSpPr>
        <p:spPr>
          <a:xfrm>
            <a:off x="575556" y="4077072"/>
            <a:ext cx="7992888" cy="2520280"/>
          </a:xfrm>
          <a:prstGeom prst="rect">
            <a:avLst/>
          </a:prstGeom>
          <a:effectLst/>
        </p:spPr>
        <p:txBody>
          <a:bodyPr>
            <a:normAutofit fontScale="92500" lnSpcReduction="10000"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  <a:defRPr/>
            </a:pPr>
            <a:r>
              <a:rPr lang="uk-UA" sz="2400" b="1" dirty="0" err="1" smtClean="0">
                <a:solidFill>
                  <a:srgbClr val="002060"/>
                </a:solidFill>
                <a:latin typeface="Times New Roman" pitchFamily="18" charset="0"/>
                <a:ea typeface="Cambria" pitchFamily="18" charset="0"/>
                <a:cs typeface="Times New Roman" pitchFamily="18" charset="0"/>
              </a:rPr>
              <a:t>Бучинський</a:t>
            </a:r>
            <a:r>
              <a:rPr lang="uk-UA" sz="2400" b="1" dirty="0" smtClean="0">
                <a:solidFill>
                  <a:srgbClr val="002060"/>
                </a:solidFill>
                <a:latin typeface="Times New Roman" pitchFamily="18" charset="0"/>
                <a:ea typeface="Cambria" pitchFamily="18" charset="0"/>
                <a:cs typeface="Times New Roman" pitchFamily="18" charset="0"/>
              </a:rPr>
              <a:t> Йосип Валентинович</a:t>
            </a:r>
            <a:endParaRPr lang="uk-UA" sz="18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uk-UA" sz="7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uk-UA" sz="1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Адвокат, Голова адвокатського об’єднання «</a:t>
            </a:r>
            <a:r>
              <a:rPr lang="uk-UA" sz="18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Яр.ВАЛ</a:t>
            </a:r>
            <a:r>
              <a:rPr lang="uk-UA" sz="1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»,</a:t>
            </a:r>
          </a:p>
          <a:p>
            <a:pPr marL="45720" algn="ctr">
              <a:spcBef>
                <a:spcPts val="0"/>
              </a:spcBef>
              <a:spcAft>
                <a:spcPts val="0"/>
              </a:spcAft>
              <a:defRPr/>
            </a:pPr>
            <a:endParaRPr lang="uk-UA" sz="7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uk-UA" sz="7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uk-UA" sz="1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Заслужений юрист України,</a:t>
            </a: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uk-UA" sz="18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uk-UA" sz="1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Віце-президент </a:t>
            </a:r>
            <a:r>
              <a:rPr lang="uk-UA" sz="1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АППУ</a:t>
            </a:r>
            <a:endParaRPr lang="uk-UA" sz="18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  <a:defRPr/>
            </a:pPr>
            <a:endParaRPr lang="uk-UA" sz="7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  <a:defRPr/>
            </a:pPr>
            <a:r>
              <a:rPr lang="uk-UA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«25» лютого 2026 року</a:t>
            </a:r>
          </a:p>
          <a:p>
            <a:pPr marL="0" indent="0" algn="ctr">
              <a:buNone/>
              <a:defRPr/>
            </a:pPr>
            <a:r>
              <a:rPr lang="uk-UA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місто Київ</a:t>
            </a:r>
            <a:endParaRPr lang="uk-UA" sz="1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878" y="197818"/>
            <a:ext cx="2160240" cy="1872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7303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2"/>
          <p:cNvSpPr txBox="1">
            <a:spLocks/>
          </p:cNvSpPr>
          <p:nvPr/>
        </p:nvSpPr>
        <p:spPr>
          <a:xfrm>
            <a:off x="539552" y="332656"/>
            <a:ext cx="8064896" cy="576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ru-RU"/>
            </a:defPPr>
            <a:lvl1pPr marL="0" algn="r" defTabSz="914400" rtl="0" eaLnBrk="1" latinLnBrk="0" hangingPunct="1">
              <a:defRPr sz="11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uk-UA" sz="2800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Ст. 212 КК України:</a:t>
            </a:r>
          </a:p>
          <a:p>
            <a:pPr algn="just"/>
            <a:endParaRPr lang="uk-UA" sz="2800" u="sng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uk-UA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Умисне </a:t>
            </a:r>
            <a:r>
              <a:rPr lang="uk-UA" sz="2800" i="1" u="sng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ухилення від сплати податків, </a:t>
            </a:r>
            <a:r>
              <a:rPr lang="ru-RU" sz="2800" i="1" u="sng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зборів</a:t>
            </a:r>
            <a:r>
              <a:rPr lang="ru-RU" sz="3600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8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обов'язкових</a:t>
            </a:r>
            <a:r>
              <a:rPr lang="ru-RU" sz="2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платежів</a:t>
            </a:r>
            <a:r>
              <a:rPr lang="ru-RU" sz="2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входять</a:t>
            </a:r>
            <a:r>
              <a:rPr lang="ru-RU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в систему </a:t>
            </a:r>
            <a:r>
              <a:rPr lang="ru-RU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оподаткування</a:t>
            </a:r>
            <a:r>
              <a:rPr lang="uk-UA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… вчинене службовою особою підприємства … </a:t>
            </a:r>
            <a:r>
              <a:rPr lang="uk-UA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якщо ці дії призвели до фактичного ненадходження коштів до бюдже</a:t>
            </a:r>
            <a:r>
              <a:rPr lang="uk-UA" sz="2800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ту </a:t>
            </a:r>
            <a:r>
              <a:rPr lang="uk-UA" sz="2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…»</a:t>
            </a:r>
          </a:p>
          <a:p>
            <a:pPr algn="just"/>
            <a:endParaRPr lang="uk-UA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Ст. 212 </a:t>
            </a:r>
            <a:r>
              <a:rPr lang="uk-UA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КК України </a:t>
            </a:r>
            <a:r>
              <a:rPr lang="uk-UA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є </a:t>
            </a:r>
            <a:r>
              <a:rPr lang="uk-UA" sz="3200" u="sng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бланкетною</a:t>
            </a:r>
            <a:r>
              <a:rPr lang="uk-UA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відсилає до порушень </a:t>
            </a:r>
            <a:r>
              <a:rPr lang="uk-UA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норм податкового </a:t>
            </a:r>
            <a:r>
              <a:rPr lang="uk-UA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законодавства</a:t>
            </a:r>
            <a:r>
              <a:rPr lang="uk-UA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A31657A0-BB34-4CFB-BC7A-5C158482A8B4}"/>
              </a:ext>
            </a:extLst>
          </p:cNvPr>
          <p:cNvSpPr/>
          <p:nvPr/>
        </p:nvSpPr>
        <p:spPr>
          <a:xfrm>
            <a:off x="8676456" y="6525344"/>
            <a:ext cx="467544" cy="3326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latin typeface="Times New Roman" pitchFamily="18" charset="0"/>
                <a:cs typeface="Times New Roman" pitchFamily="18" charset="0"/>
              </a:rPr>
              <a:t>9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0642" y="0"/>
            <a:ext cx="903358" cy="782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182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2"/>
          <p:cNvSpPr txBox="1">
            <a:spLocks/>
          </p:cNvSpPr>
          <p:nvPr/>
        </p:nvSpPr>
        <p:spPr>
          <a:xfrm>
            <a:off x="611560" y="332656"/>
            <a:ext cx="8064896" cy="60486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ru-RU"/>
            </a:defPPr>
            <a:lvl1pPr marL="0" algn="r" defTabSz="914400" rtl="0" eaLnBrk="1" latinLnBrk="0" hangingPunct="1">
              <a:defRPr sz="11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uk-UA" sz="3600" u="dbl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Податковий кодекс України:</a:t>
            </a:r>
          </a:p>
          <a:p>
            <a:r>
              <a:rPr lang="uk-UA" sz="2000" b="0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ВИТЯГ</a:t>
            </a:r>
          </a:p>
          <a:p>
            <a:pPr marL="273050" indent="-273050" algn="l">
              <a:buFont typeface="Wingdings" pitchFamily="2" charset="2"/>
              <a:buChar char="Ø"/>
            </a:pPr>
            <a:r>
              <a:rPr lang="uk-UA" sz="18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41.1. </a:t>
            </a:r>
            <a:r>
              <a:rPr lang="ru-RU" sz="1800" i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Контролюючими</a:t>
            </a:r>
            <a:r>
              <a:rPr lang="ru-RU" sz="1800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органами </a:t>
            </a:r>
            <a:r>
              <a:rPr lang="ru-RU" sz="1800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є:</a:t>
            </a:r>
          </a:p>
          <a:p>
            <a:pPr marL="273050" indent="-273050" algn="l">
              <a:buFont typeface="Wingdings" pitchFamily="2" charset="2"/>
              <a:buChar char="Ø"/>
            </a:pPr>
            <a:endParaRPr lang="uk-UA" sz="800" i="1" u="sng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809625" algn="just"/>
            <a:r>
              <a:rPr lang="ru-RU" sz="18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41.1.1</a:t>
            </a:r>
            <a:r>
              <a:rPr lang="ru-RU" sz="1800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податкові</a:t>
            </a:r>
            <a:r>
              <a:rPr lang="ru-RU" sz="1800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органи</a:t>
            </a:r>
            <a:r>
              <a:rPr lang="ru-RU" sz="1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 (</a:t>
            </a:r>
            <a:r>
              <a:rPr lang="ru-RU" sz="18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центральний</a:t>
            </a:r>
            <a:r>
              <a:rPr lang="ru-RU" sz="1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орган </a:t>
            </a:r>
            <a:r>
              <a:rPr lang="ru-RU" sz="18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виконавчої</a:t>
            </a:r>
            <a:r>
              <a:rPr lang="ru-RU" sz="1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влади</a:t>
            </a:r>
            <a:r>
              <a:rPr lang="ru-RU" sz="1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реалізує</a:t>
            </a:r>
            <a:r>
              <a:rPr lang="ru-RU" sz="1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державну</a:t>
            </a:r>
            <a:r>
              <a:rPr lang="ru-RU" sz="1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податкову</a:t>
            </a:r>
            <a:r>
              <a:rPr lang="ru-RU" sz="1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політику</a:t>
            </a:r>
            <a:r>
              <a:rPr lang="ru-RU" sz="1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…) </a:t>
            </a:r>
            <a:r>
              <a:rPr lang="ru-RU" sz="1800" i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sz="1800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дотримання</a:t>
            </a:r>
            <a:r>
              <a:rPr lang="ru-RU" sz="1800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законодавства</a:t>
            </a:r>
            <a:r>
              <a:rPr lang="ru-RU" sz="1800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1800" i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питань</a:t>
            </a:r>
            <a:r>
              <a:rPr lang="ru-RU" sz="1800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оподаткування</a:t>
            </a:r>
            <a:r>
              <a:rPr lang="ru-RU" sz="1800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… </a:t>
            </a:r>
            <a:r>
              <a:rPr lang="ru-RU" sz="1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контроль за </a:t>
            </a:r>
            <a:r>
              <a:rPr lang="ru-RU" sz="18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виконанням</a:t>
            </a:r>
            <a:r>
              <a:rPr lang="ru-RU" sz="1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якого</a:t>
            </a:r>
            <a:r>
              <a:rPr lang="ru-RU" sz="1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покладено</a:t>
            </a:r>
            <a:r>
              <a:rPr lang="ru-RU" sz="1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8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центральний</a:t>
            </a:r>
            <a:r>
              <a:rPr lang="ru-RU" sz="1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орган </a:t>
            </a:r>
            <a:r>
              <a:rPr lang="ru-RU" sz="18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виконавчої</a:t>
            </a:r>
            <a:r>
              <a:rPr lang="ru-RU" sz="1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влади</a:t>
            </a:r>
            <a:r>
              <a:rPr lang="ru-RU" sz="1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реалізує</a:t>
            </a:r>
            <a:r>
              <a:rPr lang="ru-RU" sz="1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державну</a:t>
            </a:r>
            <a:r>
              <a:rPr lang="ru-RU" sz="1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податкову</a:t>
            </a:r>
            <a:r>
              <a:rPr lang="ru-RU" sz="1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політику</a:t>
            </a: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…</a:t>
            </a:r>
          </a:p>
          <a:p>
            <a:pPr algn="just"/>
            <a:r>
              <a:rPr lang="uk-UA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endParaRPr lang="uk-UA" sz="18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73050" indent="-273050" algn="just">
              <a:buFont typeface="Wingdings" pitchFamily="2" charset="2"/>
              <a:buChar char="Ø"/>
            </a:pPr>
            <a:r>
              <a:rPr lang="ru-RU" sz="1800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41.6.</a:t>
            </a:r>
            <a:r>
              <a:rPr lang="ru-RU" sz="1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ru-RU" sz="1800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державні</a:t>
            </a:r>
            <a:r>
              <a:rPr lang="ru-RU" sz="1800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органи</a:t>
            </a:r>
            <a:r>
              <a:rPr lang="ru-RU" sz="1800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1800" i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мають</a:t>
            </a:r>
            <a:r>
              <a:rPr lang="ru-RU" sz="1800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права </a:t>
            </a:r>
            <a:r>
              <a:rPr lang="ru-RU" sz="1800" i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проводити</a:t>
            </a:r>
            <a:r>
              <a:rPr lang="ru-RU" sz="1800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перевірки</a:t>
            </a:r>
            <a:r>
              <a:rPr lang="ru-RU" sz="1800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своєчасності</a:t>
            </a:r>
            <a:r>
              <a:rPr lang="ru-RU" sz="1800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i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достовірності</a:t>
            </a:r>
            <a:r>
              <a:rPr lang="ru-RU" sz="1800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i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повноти</a:t>
            </a:r>
            <a:r>
              <a:rPr lang="ru-RU" sz="1800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нарахування</a:t>
            </a:r>
            <a:r>
              <a:rPr lang="ru-RU" sz="1800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800" i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сплати</a:t>
            </a:r>
            <a:r>
              <a:rPr lang="ru-RU" sz="1800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податків</a:t>
            </a:r>
            <a:r>
              <a:rPr lang="ru-RU" sz="1800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800" i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зборів</a:t>
            </a:r>
            <a:r>
              <a:rPr lang="ru-RU" sz="1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у тому </a:t>
            </a:r>
            <a:r>
              <a:rPr lang="ru-RU" sz="18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числі</a:t>
            </a:r>
            <a:r>
              <a:rPr lang="ru-RU" sz="1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на запит </a:t>
            </a:r>
            <a:r>
              <a:rPr lang="ru-RU" sz="18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правоохоронних</a:t>
            </a:r>
            <a:r>
              <a:rPr lang="ru-RU" sz="1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органів</a:t>
            </a:r>
            <a:endParaRPr lang="ru-RU" sz="18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endParaRPr lang="uk-UA" sz="18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73050" indent="-273050" algn="just">
              <a:buFont typeface="Wingdings" pitchFamily="2" charset="2"/>
              <a:buChar char="Ø"/>
            </a:pPr>
            <a:r>
              <a:rPr lang="ru-RU" sz="1800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61.3.</a:t>
            </a:r>
            <a:r>
              <a:rPr lang="ru-RU" sz="1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Органи</a:t>
            </a:r>
            <a:r>
              <a:rPr lang="ru-RU" sz="1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Служби</a:t>
            </a:r>
            <a:r>
              <a:rPr lang="ru-RU" sz="1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безпеки</a:t>
            </a:r>
            <a:r>
              <a:rPr lang="ru-RU" sz="1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Національної</a:t>
            </a:r>
            <a:r>
              <a:rPr lang="ru-RU" sz="1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поліції</a:t>
            </a:r>
            <a:r>
              <a:rPr lang="ru-RU" sz="1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прокуратури</a:t>
            </a:r>
            <a:r>
              <a:rPr lang="ru-RU" sz="1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i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ru-RU" sz="1800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правоохоронні</a:t>
            </a:r>
            <a:r>
              <a:rPr lang="ru-RU" sz="1800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органи</a:t>
            </a:r>
            <a:r>
              <a:rPr lang="ru-RU" sz="1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 </a:t>
            </a:r>
            <a:r>
              <a:rPr lang="ru-RU" sz="18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1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службові</a:t>
            </a:r>
            <a:r>
              <a:rPr lang="ru-RU" sz="1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8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посадові</a:t>
            </a:r>
            <a:r>
              <a:rPr lang="ru-RU" sz="1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особи </a:t>
            </a:r>
            <a:r>
              <a:rPr lang="ru-RU" sz="1800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sz="1800" i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sz="1800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брати</a:t>
            </a:r>
            <a:r>
              <a:rPr lang="ru-RU" sz="1800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безпосередньої</a:t>
            </a:r>
            <a:r>
              <a:rPr lang="ru-RU" sz="1800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участі</a:t>
            </a:r>
            <a:r>
              <a:rPr lang="ru-RU" sz="1800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800" i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перевірках</a:t>
            </a:r>
            <a:r>
              <a:rPr lang="ru-RU" sz="1800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i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800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проводяться</a:t>
            </a:r>
            <a:r>
              <a:rPr lang="ru-RU" sz="1800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контролюючими</a:t>
            </a:r>
            <a:r>
              <a:rPr lang="ru-RU" sz="1800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органами</a:t>
            </a:r>
            <a:r>
              <a:rPr lang="ru-RU" sz="1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та </a:t>
            </a:r>
            <a:r>
              <a:rPr lang="ru-RU" sz="18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проводити</a:t>
            </a:r>
            <a:r>
              <a:rPr lang="ru-RU" sz="1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перевірки</a:t>
            </a:r>
            <a:r>
              <a:rPr lang="ru-RU" sz="1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суб’єктів</a:t>
            </a:r>
            <a:r>
              <a:rPr lang="ru-RU" sz="1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підприємницької</a:t>
            </a:r>
            <a:r>
              <a:rPr lang="ru-RU" sz="1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1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 </a:t>
            </a:r>
            <a:r>
              <a:rPr lang="ru-RU" sz="1800" i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питань</a:t>
            </a:r>
            <a:r>
              <a:rPr lang="ru-RU" sz="1800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оподаткування</a:t>
            </a:r>
            <a:r>
              <a:rPr lang="ru-RU" sz="1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uk-UA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endParaRPr lang="ru-RU" sz="18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A31657A0-BB34-4CFB-BC7A-5C158482A8B4}"/>
              </a:ext>
            </a:extLst>
          </p:cNvPr>
          <p:cNvSpPr/>
          <p:nvPr/>
        </p:nvSpPr>
        <p:spPr>
          <a:xfrm>
            <a:off x="8676456" y="6525344"/>
            <a:ext cx="467544" cy="3326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10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0642" y="0"/>
            <a:ext cx="903358" cy="782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910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463447FE-5BDD-CC4D-47F1-795D7CF6C1E5}"/>
              </a:ext>
            </a:extLst>
          </p:cNvPr>
          <p:cNvSpPr txBox="1"/>
          <p:nvPr/>
        </p:nvSpPr>
        <p:spPr>
          <a:xfrm>
            <a:off x="503548" y="320892"/>
            <a:ext cx="8136904" cy="65461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000" b="1" kern="1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ЗАКОН УКРАЇНИ</a:t>
            </a:r>
            <a:endParaRPr lang="x-none" sz="2000" b="1" kern="100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000" b="1" kern="1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sz="2000" b="1" kern="1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</a:t>
            </a:r>
            <a:r>
              <a:rPr lang="en-US" sz="2000" b="1" kern="1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kern="1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Бюро</a:t>
            </a:r>
            <a:r>
              <a:rPr lang="en-US" sz="2000" b="1" kern="1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kern="1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економічної</a:t>
            </a:r>
            <a:r>
              <a:rPr lang="en-US" sz="2000" b="1" kern="1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kern="1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безпеки</a:t>
            </a:r>
            <a:r>
              <a:rPr lang="en-US" sz="2000" b="1" kern="1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kern="1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України</a:t>
            </a:r>
            <a:r>
              <a:rPr lang="uk-UA" sz="2000" b="1" kern="1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від 28.01.21 </a:t>
            </a:r>
            <a:r>
              <a:rPr lang="x-none" sz="2000" b="1" kern="10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№ </a:t>
            </a:r>
            <a:r>
              <a:rPr lang="x-none" sz="2000" b="1" kern="10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1150-IX</a:t>
            </a:r>
            <a:endParaRPr lang="uk-UA" sz="2000" b="1" kern="100" dirty="0" smtClean="0">
              <a:solidFill>
                <a:srgbClr val="0070C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spcAft>
                <a:spcPts val="800"/>
              </a:spcAft>
            </a:pPr>
            <a:r>
              <a:rPr lang="uk-UA" i="1" u="sng" kern="1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ВИТЯГ</a:t>
            </a:r>
            <a:endParaRPr lang="uk-UA" sz="2000" b="1" kern="100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uk-UA" b="1" kern="1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 </a:t>
            </a:r>
            <a:r>
              <a:rPr lang="uk-UA" kern="1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                </a:t>
            </a:r>
            <a:r>
              <a:rPr lang="uk-UA" sz="2000" b="1" i="1" u="sng" kern="10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Стаття </a:t>
            </a:r>
            <a:r>
              <a:rPr lang="uk-UA" sz="2000" b="1" i="1" u="sng" kern="10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22. Аналітичні продукти та інформаційні документи</a:t>
            </a:r>
            <a:endParaRPr lang="x-none" sz="2000" b="1" i="1" u="sng" kern="100" dirty="0">
              <a:solidFill>
                <a:srgbClr val="7030A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uk-UA" sz="2400" b="1" i="1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Аналітичний </a:t>
            </a:r>
            <a:r>
              <a:rPr lang="uk-UA" sz="2400" b="1" i="1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</a:t>
            </a:r>
            <a:r>
              <a:rPr lang="uk-UA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b="1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це </a:t>
            </a:r>
            <a:r>
              <a:rPr lang="uk-UA" sz="2000" b="1" u="sng" kern="1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результат аналітичного дослідження</a:t>
            </a:r>
            <a:r>
              <a:rPr lang="uk-UA" sz="2000" b="1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складений у письмовій формі, з використанням інформації, що </a:t>
            </a:r>
            <a:r>
              <a:rPr lang="uk-UA" sz="2000" b="1" u="sng" kern="1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міститься в інформаційних системах БЕБ України та інших джерелах</a:t>
            </a:r>
            <a:r>
              <a:rPr lang="uk-UA" sz="2000" b="1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у тому числі інформації, що міститься в заявах або повідомленнях про вчинення кримінального правопорушення</a:t>
            </a:r>
            <a:r>
              <a:rPr lang="uk-UA" sz="2000" b="1" kern="1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uk-UA" sz="2000" b="1" kern="1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uk-UA" sz="2000" b="1" kern="1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r>
              <a:rPr lang="uk-UA" sz="2000" b="1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uk-UA" sz="2400" b="1" i="1" u="sng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Висновки</a:t>
            </a:r>
            <a:r>
              <a:rPr lang="uk-UA" sz="20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uk-UA" sz="2000" b="1" kern="1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 містяться в аналітичних продуктах, </a:t>
            </a:r>
            <a:r>
              <a:rPr lang="uk-UA" sz="2400" b="1" i="1" u="sng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повинні ґрунтуватися на всебічному, повному і неупередженому дослідженні </a:t>
            </a:r>
            <a:r>
              <a:rPr lang="uk-UA" sz="2400" b="1" i="1" u="sng" kern="1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всіх ризиків у сфері економіки</a:t>
            </a:r>
            <a:r>
              <a:rPr lang="uk-UA" sz="2000" b="1" kern="1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у тому числі на матеріалах кримінальних проваджень та оперативно-розшукової діяльності</a:t>
            </a:r>
            <a:r>
              <a:rPr lang="uk-UA" sz="2000" b="1" kern="1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1600" kern="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uk-UA" sz="2000" b="1" kern="1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  <a:endParaRPr lang="x-none" sz="2800" b="1" kern="1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A31657A0-BB34-4CFB-BC7A-5C158482A8B4}"/>
              </a:ext>
            </a:extLst>
          </p:cNvPr>
          <p:cNvSpPr/>
          <p:nvPr/>
        </p:nvSpPr>
        <p:spPr>
          <a:xfrm>
            <a:off x="8676456" y="6525344"/>
            <a:ext cx="467544" cy="3326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11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0642" y="0"/>
            <a:ext cx="903358" cy="782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1396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A31657A0-BB34-4CFB-BC7A-5C158482A8B4}"/>
              </a:ext>
            </a:extLst>
          </p:cNvPr>
          <p:cNvSpPr/>
          <p:nvPr/>
        </p:nvSpPr>
        <p:spPr>
          <a:xfrm>
            <a:off x="8676456" y="6525344"/>
            <a:ext cx="467544" cy="3326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12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0642" y="0"/>
            <a:ext cx="903358" cy="782910"/>
          </a:xfrm>
          <a:prstGeom prst="rect">
            <a:avLst/>
          </a:prstGeom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782910"/>
            <a:ext cx="8568952" cy="57424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14664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A31657A0-BB34-4CFB-BC7A-5C158482A8B4}"/>
              </a:ext>
            </a:extLst>
          </p:cNvPr>
          <p:cNvSpPr/>
          <p:nvPr/>
        </p:nvSpPr>
        <p:spPr>
          <a:xfrm>
            <a:off x="8676456" y="6525344"/>
            <a:ext cx="467544" cy="3326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13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0642" y="0"/>
            <a:ext cx="903358" cy="782910"/>
          </a:xfrm>
          <a:prstGeom prst="rect">
            <a:avLst/>
          </a:prstGeom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782911"/>
            <a:ext cx="8352928" cy="58144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40772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A31657A0-BB34-4CFB-BC7A-5C158482A8B4}"/>
              </a:ext>
            </a:extLst>
          </p:cNvPr>
          <p:cNvSpPr/>
          <p:nvPr/>
        </p:nvSpPr>
        <p:spPr>
          <a:xfrm>
            <a:off x="8676456" y="6525344"/>
            <a:ext cx="467544" cy="3326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14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0642" y="0"/>
            <a:ext cx="903358" cy="782910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782909"/>
            <a:ext cx="8496944" cy="5379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35957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A31657A0-BB34-4CFB-BC7A-5C158482A8B4}"/>
              </a:ext>
            </a:extLst>
          </p:cNvPr>
          <p:cNvSpPr/>
          <p:nvPr/>
        </p:nvSpPr>
        <p:spPr>
          <a:xfrm>
            <a:off x="8676456" y="6525344"/>
            <a:ext cx="467544" cy="3326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15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F6440BC7-5508-6ACD-53D3-56E28DD24B65}"/>
              </a:ext>
            </a:extLst>
          </p:cNvPr>
          <p:cNvSpPr txBox="1"/>
          <p:nvPr/>
        </p:nvSpPr>
        <p:spPr>
          <a:xfrm>
            <a:off x="503548" y="320892"/>
            <a:ext cx="8136904" cy="58323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36830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uk-UA" sz="2800" b="1" kern="100" noProof="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Ініціатива </a:t>
            </a:r>
            <a:r>
              <a:rPr lang="uk-UA" sz="2800" b="1" kern="100" noProof="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БЕБу</a:t>
            </a:r>
            <a:r>
              <a:rPr lang="uk-UA" sz="2800" b="1" kern="100" noProof="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щодо</a:t>
            </a:r>
          </a:p>
          <a:p>
            <a:pPr marL="0" marR="0" lvl="0" indent="36830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uk-UA" sz="2800" b="1" u="sng" kern="100" noProof="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«механізму досудового врегулювання податкових правопорушень»</a:t>
            </a:r>
            <a:r>
              <a:rPr lang="uk-UA" sz="2800" b="1" kern="100" noProof="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endParaRPr lang="uk-UA" sz="2400" b="1" u="sng" kern="100" dirty="0" smtClean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uk-UA" sz="2400" b="1" kern="1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Його суть – завершувати справу без повідомлення про підозру та судового вироку, якщо бізнес визнає порушення, добровільно сплачує податки та штраф державі;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endParaRPr lang="uk-UA" sz="2400" b="1" kern="100" noProof="0" dirty="0" smtClean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uk-UA" sz="2400" b="1" kern="100" noProof="0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Додатково пропонується сплата внеску до бюджету (наприклад, 50 % суми шкоди) з цільовим призначенням коштів на ЗСУ та встановлений законом механізм закриття кримінального провадження без оголошення підозри.</a:t>
            </a:r>
            <a:endParaRPr lang="uk-UA" sz="2400" kern="100" noProof="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0642" y="0"/>
            <a:ext cx="903358" cy="782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5404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C62C38C3-E347-3841-57FE-15048DAC08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F6440BC7-5508-6ACD-53D3-56E28DD24B65}"/>
              </a:ext>
            </a:extLst>
          </p:cNvPr>
          <p:cNvSpPr txBox="1"/>
          <p:nvPr/>
        </p:nvSpPr>
        <p:spPr>
          <a:xfrm>
            <a:off x="539552" y="260648"/>
            <a:ext cx="7848872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36830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uk-UA" sz="2600" b="1" u="sng" kern="100" noProof="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Пропозиції АО </a:t>
            </a:r>
            <a:r>
              <a:rPr lang="uk-UA" sz="2600" b="1" u="sng" kern="100" noProof="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«ЯР.ВАЛ» та Асоціації платників податків </a:t>
            </a:r>
            <a:r>
              <a:rPr lang="uk-UA" sz="2600" b="1" u="sng" kern="100" noProof="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України до цієї ініціативи </a:t>
            </a:r>
            <a:r>
              <a:rPr lang="uk-UA" sz="2600" b="1" u="sng" kern="100" noProof="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БЕБу</a:t>
            </a:r>
            <a:r>
              <a:rPr lang="uk-UA" sz="2600" b="1" u="sng" kern="100" noProof="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uk-UA" sz="2600" b="1" u="sng" kern="100" noProof="0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A31657A0-BB34-4CFB-BC7A-5C158482A8B4}"/>
              </a:ext>
            </a:extLst>
          </p:cNvPr>
          <p:cNvSpPr/>
          <p:nvPr/>
        </p:nvSpPr>
        <p:spPr>
          <a:xfrm>
            <a:off x="8676456" y="6525344"/>
            <a:ext cx="467544" cy="3326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16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F6440BC7-5508-6ACD-53D3-56E28DD24B65}"/>
              </a:ext>
            </a:extLst>
          </p:cNvPr>
          <p:cNvSpPr txBox="1"/>
          <p:nvPr/>
        </p:nvSpPr>
        <p:spPr>
          <a:xfrm>
            <a:off x="683568" y="1196752"/>
            <a:ext cx="8136904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buFont typeface="Wingdings" pitchFamily="2" charset="2"/>
              <a:buChar char="Ø"/>
            </a:pPr>
            <a:r>
              <a:rPr lang="uk-UA" sz="2200" b="1" kern="1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Обов’язкове проведення контрольно-перевірочних заходів органами ДПС із оформленням актів документальних перевірок у випадках формування претензій на підставі аналітичних матеріалів;</a:t>
            </a:r>
          </a:p>
          <a:p>
            <a:pPr marL="342900" indent="-342900" algn="just">
              <a:buFont typeface="Wingdings" pitchFamily="2" charset="2"/>
              <a:buChar char="Ø"/>
            </a:pPr>
            <a:endParaRPr lang="ru-RU" sz="2200" b="1" kern="100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itchFamily="2" charset="2"/>
              <a:buChar char="Ø"/>
            </a:pPr>
            <a:r>
              <a:rPr lang="uk-UA" sz="2200" b="1" kern="1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Гарантоване </a:t>
            </a:r>
            <a:r>
              <a:rPr lang="uk-UA" sz="2200" b="1" kern="1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право платника податків на ознайомлення з матеріалами, що стали підставою для формування претензій правоохоронного органу, надання пояснень та можливість оскарження в тому числі і шляхом надання права проведення судово-економічних експертиз на замовлення платника податків ;</a:t>
            </a:r>
          </a:p>
          <a:p>
            <a:pPr marL="342900" indent="-342900" algn="just">
              <a:buFont typeface="Wingdings" pitchFamily="2" charset="2"/>
              <a:buChar char="Ø"/>
            </a:pPr>
            <a:endParaRPr lang="ru-RU" sz="2200" b="1" kern="100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itchFamily="2" charset="2"/>
              <a:buChar char="Ø"/>
            </a:pPr>
            <a:r>
              <a:rPr lang="uk-UA" sz="2200" b="1" kern="1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Чітк</a:t>
            </a:r>
            <a:r>
              <a:rPr lang="uk-UA" sz="2200" b="1" kern="1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</a:t>
            </a:r>
            <a:r>
              <a:rPr lang="uk-UA" sz="2200" b="1" kern="1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200" b="1" kern="1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 </a:t>
            </a:r>
            <a:r>
              <a:rPr lang="uk-UA" sz="2200" b="1" kern="1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прозора процедура </a:t>
            </a:r>
            <a:r>
              <a:rPr lang="uk-UA" sz="2200" b="1" kern="1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адміністративного та судового оскарження відповідних висновків;</a:t>
            </a:r>
            <a:endParaRPr lang="ru-RU" sz="2200" b="1" kern="100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0642" y="0"/>
            <a:ext cx="903358" cy="782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7636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2"/>
          <p:cNvSpPr txBox="1">
            <a:spLocks/>
          </p:cNvSpPr>
          <p:nvPr/>
        </p:nvSpPr>
        <p:spPr>
          <a:xfrm>
            <a:off x="539552" y="332656"/>
            <a:ext cx="8064896" cy="5976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ru-RU"/>
            </a:defPPr>
            <a:lvl1pPr marL="0" algn="r" defTabSz="914400" rtl="0" eaLnBrk="1" latinLnBrk="0" hangingPunct="1">
              <a:defRPr sz="11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uk-UA" sz="20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ГАРАНТОВАНЕ ПРАВО НА ПРАВНИЧУ ДОПОМОГУ:</a:t>
            </a:r>
          </a:p>
          <a:p>
            <a:pPr algn="just"/>
            <a:endParaRPr lang="uk-UA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Ст. </a:t>
            </a:r>
            <a:r>
              <a:rPr lang="ru-RU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59 </a:t>
            </a:r>
            <a:r>
              <a:rPr lang="ru-RU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Конституції</a:t>
            </a:r>
            <a:r>
              <a:rPr lang="ru-RU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кожен</a:t>
            </a:r>
            <a:r>
              <a:rPr lang="ru-RU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право на </a:t>
            </a:r>
            <a:r>
              <a:rPr lang="ru-RU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професійну</a:t>
            </a:r>
            <a:r>
              <a:rPr lang="ru-RU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правничу</a:t>
            </a:r>
            <a:r>
              <a:rPr lang="ru-RU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допомогу</a:t>
            </a:r>
            <a:endParaRPr lang="ru-RU" sz="20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Ст. 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66 </a:t>
            </a:r>
            <a:r>
              <a:rPr lang="ru-RU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КПК </a:t>
            </a:r>
            <a:r>
              <a:rPr lang="ru-RU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свідок має </a:t>
            </a:r>
            <a:r>
              <a:rPr lang="uk-UA" sz="21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право </a:t>
            </a:r>
            <a:r>
              <a:rPr lang="ru-RU" sz="21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користуватися</a:t>
            </a:r>
            <a:r>
              <a:rPr lang="ru-RU" sz="21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sz="21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час </a:t>
            </a:r>
            <a:r>
              <a:rPr lang="ru-RU" sz="21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давання</a:t>
            </a:r>
            <a:r>
              <a:rPr lang="ru-RU" sz="21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показань</a:t>
            </a:r>
            <a:r>
              <a:rPr lang="ru-RU" sz="21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1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участі</a:t>
            </a:r>
            <a:r>
              <a:rPr lang="ru-RU" sz="21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1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проведенні</a:t>
            </a:r>
            <a:r>
              <a:rPr lang="ru-RU" sz="21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21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процесуальних</a:t>
            </a:r>
            <a:r>
              <a:rPr lang="ru-RU" sz="21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дій</a:t>
            </a:r>
            <a:r>
              <a:rPr lang="ru-RU" sz="21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правовою </a:t>
            </a:r>
            <a:r>
              <a:rPr lang="ru-RU" sz="21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допомогою</a:t>
            </a:r>
            <a:r>
              <a:rPr lang="ru-RU" sz="21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адвоката</a:t>
            </a:r>
            <a:endParaRPr lang="uk-UA" sz="21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000" u="sng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Ст. 20 КПК </a:t>
            </a:r>
            <a:r>
              <a:rPr lang="ru-RU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підозрюваний</a:t>
            </a:r>
            <a:r>
              <a:rPr lang="ru-RU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обвинувачений</a:t>
            </a:r>
            <a:r>
              <a:rPr lang="ru-RU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виправданий</a:t>
            </a:r>
            <a:r>
              <a:rPr lang="ru-RU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засуджений</a:t>
            </a:r>
            <a:r>
              <a:rPr lang="ru-RU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право на </a:t>
            </a:r>
            <a:r>
              <a:rPr lang="ru-RU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захист</a:t>
            </a:r>
            <a:r>
              <a:rPr lang="ru-RU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користуватися</a:t>
            </a:r>
            <a:r>
              <a:rPr lang="ru-RU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правничою</a:t>
            </a:r>
            <a:r>
              <a:rPr lang="ru-RU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допомогою</a:t>
            </a:r>
            <a:r>
              <a:rPr lang="ru-RU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захисника</a:t>
            </a:r>
            <a:endParaRPr lang="uk-UA" sz="20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sz="2000" u="sng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7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0642" y="0"/>
            <a:ext cx="903358" cy="782910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A31657A0-BB34-4CFB-BC7A-5C158482A8B4}"/>
              </a:ext>
            </a:extLst>
          </p:cNvPr>
          <p:cNvSpPr/>
          <p:nvPr/>
        </p:nvSpPr>
        <p:spPr>
          <a:xfrm>
            <a:off x="8676456" y="6525344"/>
            <a:ext cx="467544" cy="3326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17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8365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 txBox="1">
            <a:spLocks/>
          </p:cNvSpPr>
          <p:nvPr/>
        </p:nvSpPr>
        <p:spPr>
          <a:xfrm>
            <a:off x="539552" y="260648"/>
            <a:ext cx="8064896" cy="63230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ru-RU"/>
            </a:defPPr>
            <a:lvl1pPr marL="0" algn="r" defTabSz="914400" rtl="0" eaLnBrk="1" latinLnBrk="0" hangingPunct="1">
              <a:defRPr sz="11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uk-UA" sz="3200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Службові особи</a:t>
            </a:r>
          </a:p>
          <a:p>
            <a:pPr algn="ctr"/>
            <a:r>
              <a:rPr lang="uk-UA" sz="3200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суб'єктів господарювання:</a:t>
            </a:r>
            <a:endParaRPr lang="uk-UA" sz="3200" u="sng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800" u="sng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uk-UA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Генеральний директор, директор, </a:t>
            </a:r>
            <a:r>
              <a:rPr lang="uk-UA" sz="2800" b="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тощо;</a:t>
            </a:r>
          </a:p>
          <a:p>
            <a:pPr marL="285750" indent="-285750" algn="just">
              <a:buFont typeface="Wingdings" pitchFamily="2" charset="2"/>
              <a:buChar char="Ø"/>
            </a:pPr>
            <a:endParaRPr lang="uk-UA" sz="3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uk-UA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Головний бухгалтер, бухгалтер, </a:t>
            </a:r>
            <a:r>
              <a:rPr lang="uk-UA" sz="2800" b="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тощо;</a:t>
            </a:r>
          </a:p>
          <a:p>
            <a:pPr marL="285750" indent="-285750" algn="just">
              <a:buFont typeface="Wingdings" pitchFamily="2" charset="2"/>
              <a:buChar char="Ø"/>
            </a:pPr>
            <a:endParaRPr lang="uk-UA" sz="3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28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(Особи, що мають право підпису</a:t>
            </a:r>
          </a:p>
          <a:p>
            <a:pPr algn="ctr"/>
            <a:r>
              <a:rPr lang="uk-UA" sz="28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фінансово-господарських документів)</a:t>
            </a:r>
            <a:r>
              <a:rPr lang="uk-UA" sz="32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endParaRPr lang="uk-UA" sz="3200" i="1" u="sng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3200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та суб'єкти </a:t>
            </a:r>
            <a:r>
              <a:rPr lang="uk-UA" sz="3200" u="sng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відповідальності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0642" y="0"/>
            <a:ext cx="903358" cy="782910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A31657A0-BB34-4CFB-BC7A-5C158482A8B4}"/>
              </a:ext>
            </a:extLst>
          </p:cNvPr>
          <p:cNvSpPr/>
          <p:nvPr/>
        </p:nvSpPr>
        <p:spPr>
          <a:xfrm>
            <a:off x="8676456" y="6525344"/>
            <a:ext cx="467544" cy="3326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18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111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467544" y="1700808"/>
            <a:ext cx="835292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Кримінальне провадження у сфері фінансово-господарської діяльності </a:t>
            </a:r>
            <a:r>
              <a:rPr lang="uk-UA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– основний </a:t>
            </a:r>
            <a:r>
              <a:rPr lang="uk-UA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інструмент</a:t>
            </a:r>
          </a:p>
          <a:p>
            <a:pPr algn="ctr"/>
            <a:r>
              <a:rPr lang="uk-UA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тиску </a:t>
            </a:r>
            <a:r>
              <a:rPr lang="uk-UA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на бізнес в Україні</a:t>
            </a: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xmlns="" id="{A31657A0-BB34-4CFB-BC7A-5C158482A8B4}"/>
              </a:ext>
            </a:extLst>
          </p:cNvPr>
          <p:cNvSpPr/>
          <p:nvPr/>
        </p:nvSpPr>
        <p:spPr>
          <a:xfrm>
            <a:off x="8676456" y="6525344"/>
            <a:ext cx="467544" cy="3326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2" name="Рисунок 2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0642" y="0"/>
            <a:ext cx="903358" cy="782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525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 txBox="1">
            <a:spLocks/>
          </p:cNvSpPr>
          <p:nvPr/>
        </p:nvSpPr>
        <p:spPr>
          <a:xfrm>
            <a:off x="539552" y="260648"/>
            <a:ext cx="8064896" cy="63230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ru-RU"/>
            </a:defPPr>
            <a:lvl1pPr marL="0" algn="r" defTabSz="914400" rtl="0" eaLnBrk="1" latinLnBrk="0" hangingPunct="1">
              <a:defRPr sz="11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uk-UA" sz="32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Види порушень:</a:t>
            </a:r>
            <a:endParaRPr lang="uk-UA" sz="3200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800" u="sng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uk-UA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«Директорські»;</a:t>
            </a:r>
          </a:p>
          <a:p>
            <a:pPr marL="285750" indent="-285750" algn="just">
              <a:buFont typeface="Wingdings" pitchFamily="2" charset="2"/>
              <a:buChar char="Ø"/>
            </a:pPr>
            <a:endParaRPr lang="uk-UA" sz="3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uk-UA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«Бухгалтерські»;</a:t>
            </a:r>
          </a:p>
          <a:p>
            <a:pPr marL="285750" indent="-285750" algn="just">
              <a:buFont typeface="Wingdings" pitchFamily="2" charset="2"/>
              <a:buChar char="Ø"/>
            </a:pPr>
            <a:endParaRPr lang="uk-UA" sz="3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lvl="0" indent="-285750" algn="just">
              <a:buFont typeface="Wingdings" pitchFamily="2" charset="2"/>
              <a:buChar char="Ø"/>
            </a:pPr>
            <a:r>
              <a:rPr lang="uk-UA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«Змішані»  – </a:t>
            </a:r>
            <a:r>
              <a:rPr lang="uk-UA" sz="2800" b="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коли доведено попередній зговір між директором та головним бухгалтером на спільні </a:t>
            </a:r>
            <a:r>
              <a:rPr lang="uk-UA" sz="2800" b="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протиправні дії;</a:t>
            </a:r>
            <a:endParaRPr lang="uk-UA" sz="2800" b="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0642" y="0"/>
            <a:ext cx="903358" cy="782910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A31657A0-BB34-4CFB-BC7A-5C158482A8B4}"/>
              </a:ext>
            </a:extLst>
          </p:cNvPr>
          <p:cNvSpPr/>
          <p:nvPr/>
        </p:nvSpPr>
        <p:spPr>
          <a:xfrm>
            <a:off x="8676456" y="6525344"/>
            <a:ext cx="467544" cy="3326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19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6302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 txBox="1">
            <a:spLocks/>
          </p:cNvSpPr>
          <p:nvPr/>
        </p:nvSpPr>
        <p:spPr>
          <a:xfrm>
            <a:off x="539552" y="260648"/>
            <a:ext cx="8064896" cy="63230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defPPr>
              <a:defRPr lang="ru-RU"/>
            </a:defPPr>
            <a:lvl1pPr marL="0" algn="r" defTabSz="914400" rtl="0" eaLnBrk="1" latinLnBrk="0" hangingPunct="1">
              <a:defRPr sz="11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500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Умисел</a:t>
            </a:r>
            <a:r>
              <a:rPr lang="ru-RU" sz="35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і </a:t>
            </a:r>
            <a:r>
              <a:rPr lang="ru-RU" sz="3500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35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види</a:t>
            </a:r>
            <a:r>
              <a:rPr lang="ru-RU" sz="35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(ст. 24 ККУ):</a:t>
            </a:r>
          </a:p>
          <a:p>
            <a:pPr algn="ctr"/>
            <a:endParaRPr lang="ru-RU" sz="2800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Font typeface="Wingdings" pitchFamily="2" charset="2"/>
              <a:buChar char="Ø"/>
            </a:pPr>
            <a:r>
              <a:rPr lang="ru-RU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Прямий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особа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усвідомлювала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суспільно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небезпечний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характер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свого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діяння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передбачала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наслідки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бажала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настання</a:t>
            </a:r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</a:t>
            </a:r>
            <a:r>
              <a:rPr lang="ru-RU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ст.ст</a:t>
            </a:r>
            <a:r>
              <a:rPr lang="ru-RU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 191, 190, 212 ККУ, </a:t>
            </a:r>
            <a:r>
              <a:rPr lang="ru-RU" sz="2800" b="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тощо</a:t>
            </a:r>
            <a:r>
              <a:rPr lang="ru-RU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800" b="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457200" indent="-457200" algn="just">
              <a:buFont typeface="Wingdings" pitchFamily="2" charset="2"/>
              <a:buChar char="Ø"/>
            </a:pPr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Font typeface="Wingdings" pitchFamily="2" charset="2"/>
              <a:buChar char="Ø"/>
            </a:pPr>
            <a:r>
              <a:rPr lang="ru-RU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Непрями</a:t>
            </a:r>
            <a:r>
              <a:rPr lang="ru-RU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особа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усвідомлювала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суспільно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небезпечний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характер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свого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діяння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передбачала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наслідки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хоча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бажала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але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свідомо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припускала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настання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47675" algn="ctr"/>
            <a:r>
              <a:rPr lang="ru-RU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(ст. 367 ККУ (</a:t>
            </a:r>
            <a:r>
              <a:rPr lang="ru-RU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халатність</a:t>
            </a:r>
            <a:r>
              <a:rPr lang="ru-RU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2800" b="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тощо</a:t>
            </a:r>
            <a:r>
              <a:rPr lang="ru-RU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800" b="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447675" algn="just"/>
            <a:endParaRPr lang="uk-UA" sz="2400" i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47675" algn="just"/>
            <a:r>
              <a:rPr lang="uk-UA" sz="2400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Примітка:</a:t>
            </a:r>
            <a:r>
              <a:rPr lang="uk-UA" sz="24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пов'язано з порушенням конкретного закону, підзаконного акту, інструкції, тощо</a:t>
            </a:r>
          </a:p>
          <a:p>
            <a:pPr marL="447675" algn="just"/>
            <a:r>
              <a:rPr lang="ru-RU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                  </a:t>
            </a:r>
            <a:endParaRPr lang="ru-RU" sz="2400" i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0642" y="0"/>
            <a:ext cx="903358" cy="782910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A31657A0-BB34-4CFB-BC7A-5C158482A8B4}"/>
              </a:ext>
            </a:extLst>
          </p:cNvPr>
          <p:cNvSpPr/>
          <p:nvPr/>
        </p:nvSpPr>
        <p:spPr>
          <a:xfrm>
            <a:off x="8676456" y="6525344"/>
            <a:ext cx="467544" cy="3326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20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5652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2"/>
          <p:cNvSpPr txBox="1">
            <a:spLocks/>
          </p:cNvSpPr>
          <p:nvPr/>
        </p:nvSpPr>
        <p:spPr>
          <a:xfrm>
            <a:off x="539552" y="332656"/>
            <a:ext cx="8064896" cy="61926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defPPr>
              <a:defRPr lang="ru-RU"/>
            </a:defPPr>
            <a:lvl1pPr marL="0" algn="r" defTabSz="914400" rtl="0" eaLnBrk="1" latinLnBrk="0" hangingPunct="1">
              <a:defRPr sz="11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uk-UA" sz="2900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ВАЖЛИВО!!! Судово-економічна експертиза,  експертне дослідження, тощо - </a:t>
            </a:r>
            <a:r>
              <a:rPr lang="uk-UA" sz="2900" u="sng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найбільш суттєвий доказ для ефективного і обґрунтованого спростування безпідставних висновків про донарахування податкових зобов’язань (шкоди)</a:t>
            </a:r>
            <a:endParaRPr lang="uk-UA" sz="29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sz="20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lvl="0" indent="-285750" algn="just">
              <a:buFont typeface="Wingdings" pitchFamily="2" charset="2"/>
              <a:buChar char="Ø"/>
            </a:pPr>
            <a:r>
              <a:rPr lang="uk-UA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Податкова експертиза (ст. 84 ПКУ)</a:t>
            </a:r>
            <a:r>
              <a:rPr lang="uk-UA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«… </a:t>
            </a:r>
            <a:r>
              <a:rPr lang="ru-RU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Експертиза</a:t>
            </a:r>
            <a:r>
              <a:rPr lang="ru-RU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проводиться у </a:t>
            </a:r>
            <a:r>
              <a:rPr lang="ru-RU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разі</a:t>
            </a:r>
            <a:r>
              <a:rPr lang="ru-RU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коли </a:t>
            </a:r>
            <a:r>
              <a:rPr lang="uk-UA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ru-RU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необхідні</a:t>
            </a:r>
            <a:r>
              <a:rPr lang="ru-RU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спеціальні</a:t>
            </a:r>
            <a:r>
              <a:rPr lang="ru-RU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знання</a:t>
            </a:r>
            <a:r>
              <a:rPr lang="ru-RU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… </a:t>
            </a:r>
            <a:r>
              <a:rPr lang="ru-RU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економіки</a:t>
            </a:r>
            <a:r>
              <a:rPr lang="ru-RU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… </a:t>
            </a:r>
            <a:r>
              <a:rPr lang="ru-RU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Залучення</a:t>
            </a:r>
            <a:r>
              <a:rPr lang="ru-RU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експерта</a:t>
            </a:r>
            <a:r>
              <a:rPr lang="ru-RU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здійснюється</a:t>
            </a:r>
            <a:r>
              <a:rPr lang="ru-RU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договірних</a:t>
            </a:r>
            <a:r>
              <a:rPr lang="ru-RU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засадах …</a:t>
            </a:r>
            <a:r>
              <a:rPr lang="uk-UA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endParaRPr lang="ru-RU" sz="20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endParaRPr lang="uk-UA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uk-UA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Висновок </a:t>
            </a:r>
            <a:r>
              <a:rPr lang="uk-UA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експерта (ст. 101 КПК)</a:t>
            </a:r>
            <a:r>
              <a:rPr lang="uk-UA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uk-UA" sz="2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«… </a:t>
            </a:r>
            <a:r>
              <a:rPr lang="ru-RU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Кожна</a:t>
            </a:r>
            <a:r>
              <a:rPr lang="ru-RU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сторона </a:t>
            </a:r>
            <a:r>
              <a:rPr lang="ru-RU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кримінального</a:t>
            </a:r>
            <a:r>
              <a:rPr lang="ru-RU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провадження</a:t>
            </a:r>
            <a:r>
              <a:rPr lang="ru-RU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право </a:t>
            </a:r>
            <a:r>
              <a:rPr lang="ru-RU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надати</a:t>
            </a:r>
            <a:r>
              <a:rPr lang="ru-RU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суду </a:t>
            </a:r>
            <a:r>
              <a:rPr lang="ru-RU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висновок</a:t>
            </a:r>
            <a:r>
              <a:rPr lang="ru-RU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експерта</a:t>
            </a:r>
            <a:r>
              <a:rPr lang="ru-RU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ґрунтується</a:t>
            </a:r>
            <a:r>
              <a:rPr lang="ru-RU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… </a:t>
            </a:r>
            <a:r>
              <a:rPr lang="ru-RU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спеціальних</a:t>
            </a:r>
            <a:r>
              <a:rPr lang="ru-RU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знаннях</a:t>
            </a:r>
            <a:r>
              <a:rPr lang="ru-RU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…»</a:t>
            </a:r>
          </a:p>
          <a:p>
            <a:pPr algn="just"/>
            <a:endParaRPr lang="uk-UA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66700" algn="just"/>
            <a:r>
              <a:rPr lang="uk-UA" sz="3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!!!</a:t>
            </a:r>
            <a:r>
              <a:rPr lang="uk-UA" sz="2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 тому числі, висновок експерта за результатами</a:t>
            </a:r>
            <a:r>
              <a:rPr lang="uk-UA" sz="2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судово-економічного дослідження.</a:t>
            </a:r>
            <a:endParaRPr lang="ru-RU" sz="23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endParaRPr lang="uk-UA" sz="1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uk-UA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Закон України «Про судову експертизу» </a:t>
            </a:r>
            <a:r>
              <a:rPr lang="uk-UA" sz="2500" b="0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500" b="0" i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№ 4038-</a:t>
            </a:r>
            <a:r>
              <a:rPr lang="en-US" sz="2500" b="0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XII</a:t>
            </a:r>
            <a:r>
              <a:rPr lang="uk-UA" sz="2500" b="0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b="0" i="1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500" b="0" i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500" b="0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25.02.1994)</a:t>
            </a:r>
            <a:r>
              <a:rPr lang="ru-RU" sz="2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uk-UA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та Наказ Мінюсту </a:t>
            </a:r>
            <a:r>
              <a:rPr lang="uk-UA" sz="2500" b="0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(№ 53/5 від 08.10.1998):</a:t>
            </a:r>
          </a:p>
          <a:p>
            <a:pPr marL="285750" indent="-285750" algn="just">
              <a:buFont typeface="Wingdings" pitchFamily="2" charset="2"/>
              <a:buChar char="Ø"/>
            </a:pPr>
            <a:endParaRPr lang="uk-UA" sz="25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714375" indent="-342900" algn="just">
              <a:buFont typeface="Wingdings" pitchFamily="2" charset="2"/>
              <a:buChar char="v"/>
            </a:pPr>
            <a:r>
              <a:rPr lang="uk-UA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Висновок експертного </a:t>
            </a:r>
            <a:r>
              <a:rPr lang="uk-UA" sz="2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дослідження;</a:t>
            </a:r>
          </a:p>
          <a:p>
            <a:pPr marL="714375" indent="-342900" algn="just">
              <a:buFont typeface="Wingdings" pitchFamily="2" charset="2"/>
              <a:buChar char="v"/>
            </a:pPr>
            <a:endParaRPr lang="uk-UA" sz="25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714375" indent="-342900" algn="just">
              <a:buFont typeface="Wingdings" pitchFamily="2" charset="2"/>
              <a:buChar char="v"/>
            </a:pPr>
            <a:r>
              <a:rPr lang="uk-UA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Науково-консультативне </a:t>
            </a:r>
            <a:r>
              <a:rPr lang="uk-UA" sz="2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експертне дослідження;</a:t>
            </a:r>
          </a:p>
          <a:p>
            <a:pPr marL="714375" indent="-342900" algn="just">
              <a:buFont typeface="Wingdings" pitchFamily="2" charset="2"/>
              <a:buChar char="v"/>
            </a:pPr>
            <a:endParaRPr lang="uk-UA" sz="7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714375" indent="-342900" algn="just">
              <a:buFont typeface="Wingdings" pitchFamily="2" charset="2"/>
              <a:buChar char="v"/>
            </a:pPr>
            <a:endParaRPr lang="uk-UA" sz="2500" u="sng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714375" indent="-342900" algn="just">
              <a:buFont typeface="Wingdings" pitchFamily="2" charset="2"/>
              <a:buChar char="v"/>
            </a:pPr>
            <a:r>
              <a:rPr lang="uk-UA" sz="32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!!!</a:t>
            </a:r>
            <a:r>
              <a:rPr lang="uk-UA" sz="24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24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РЕЦЕНЗІЯ   </a:t>
            </a:r>
            <a:r>
              <a:rPr lang="uk-UA" sz="32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!!!</a:t>
            </a:r>
          </a:p>
          <a:p>
            <a:pPr algn="just"/>
            <a:endParaRPr lang="uk-UA" sz="7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0642" y="0"/>
            <a:ext cx="903358" cy="782910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A31657A0-BB34-4CFB-BC7A-5C158482A8B4}"/>
              </a:ext>
            </a:extLst>
          </p:cNvPr>
          <p:cNvSpPr/>
          <p:nvPr/>
        </p:nvSpPr>
        <p:spPr>
          <a:xfrm>
            <a:off x="8676456" y="6525344"/>
            <a:ext cx="467544" cy="3326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21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6610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2"/>
          <p:cNvSpPr txBox="1">
            <a:spLocks/>
          </p:cNvSpPr>
          <p:nvPr/>
        </p:nvSpPr>
        <p:spPr>
          <a:xfrm>
            <a:off x="539552" y="332656"/>
            <a:ext cx="8064896" cy="5976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ru-RU"/>
            </a:defPPr>
            <a:lvl1pPr marL="0" algn="r" defTabSz="914400" rtl="0" eaLnBrk="1" latinLnBrk="0" hangingPunct="1">
              <a:defRPr sz="11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uk-UA" sz="24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Практика Верховного Суду:</a:t>
            </a:r>
          </a:p>
          <a:p>
            <a:pPr algn="just"/>
            <a:endParaRPr lang="ru-RU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Постанова </a:t>
            </a:r>
            <a:r>
              <a:rPr lang="ru-RU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Верховного Суду </a:t>
            </a:r>
            <a:r>
              <a:rPr lang="ru-RU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27 </a:t>
            </a:r>
            <a:r>
              <a:rPr lang="ru-RU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травня</a:t>
            </a:r>
            <a:r>
              <a:rPr lang="ru-RU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2021 року у </a:t>
            </a:r>
            <a:r>
              <a:rPr lang="ru-RU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справі</a:t>
            </a:r>
            <a:r>
              <a:rPr lang="ru-RU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№ 910/702/17:</a:t>
            </a:r>
          </a:p>
          <a:p>
            <a:pPr algn="just"/>
            <a:r>
              <a:rPr lang="ru-RU" sz="2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«… </a:t>
            </a:r>
            <a:r>
              <a:rPr lang="ru-RU" sz="24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висновок</a:t>
            </a:r>
            <a:r>
              <a:rPr lang="ru-RU" sz="2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експертного</a:t>
            </a:r>
            <a:r>
              <a:rPr lang="ru-RU" sz="2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sz="2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в силу закону, </a:t>
            </a:r>
            <a:r>
              <a:rPr lang="ru-RU" sz="24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2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sz="24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наданий</a:t>
            </a:r>
            <a:r>
              <a:rPr lang="ru-RU" sz="2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2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й </a:t>
            </a:r>
            <a:r>
              <a:rPr lang="ru-RU" sz="24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іншим</a:t>
            </a:r>
            <a:r>
              <a:rPr lang="ru-RU" sz="2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фахівцем</a:t>
            </a:r>
            <a:r>
              <a:rPr lang="ru-RU" sz="2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4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експертом</a:t>
            </a:r>
            <a:r>
              <a:rPr lang="ru-RU" sz="2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24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відповідної</a:t>
            </a:r>
            <a:r>
              <a:rPr lang="ru-RU" sz="2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sz="2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sz="2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а не </a:t>
            </a:r>
            <a:r>
              <a:rPr lang="ru-RU" sz="24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sz="2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судовим</a:t>
            </a:r>
            <a:r>
              <a:rPr lang="ru-RU" sz="2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експертом</a:t>
            </a:r>
            <a:r>
              <a:rPr lang="ru-RU" sz="2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2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державною </a:t>
            </a:r>
            <a:r>
              <a:rPr lang="ru-RU" sz="24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спеціалізованою</a:t>
            </a:r>
            <a:r>
              <a:rPr lang="ru-RU" sz="2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установою</a:t>
            </a:r>
            <a:r>
              <a:rPr lang="ru-RU" sz="2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…»</a:t>
            </a:r>
          </a:p>
          <a:p>
            <a:pPr algn="just"/>
            <a:endParaRPr lang="uk-UA" sz="2400" u="sng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Постанова Верховного 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Суду </a:t>
            </a:r>
            <a:r>
              <a:rPr lang="ru-RU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30 </a:t>
            </a:r>
            <a:r>
              <a:rPr lang="ru-RU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серпня</a:t>
            </a:r>
            <a:r>
              <a:rPr lang="ru-RU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2023 року у </a:t>
            </a:r>
            <a:r>
              <a:rPr lang="ru-RU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справі</a:t>
            </a:r>
            <a:r>
              <a:rPr lang="ru-RU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№ 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461/4283/21:</a:t>
            </a:r>
            <a:endParaRPr lang="uk-UA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«… </a:t>
            </a:r>
            <a:r>
              <a:rPr lang="ru-RU" sz="2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ЦПК </a:t>
            </a:r>
            <a:r>
              <a:rPr lang="ru-RU" sz="24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4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містить</a:t>
            </a:r>
            <a:r>
              <a:rPr lang="ru-RU" sz="2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норми</a:t>
            </a:r>
            <a:r>
              <a:rPr lang="ru-RU" sz="2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за </a:t>
            </a:r>
            <a:r>
              <a:rPr lang="ru-RU" sz="24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якою</a:t>
            </a:r>
            <a:r>
              <a:rPr lang="ru-RU" sz="2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експертом</a:t>
            </a:r>
            <a:r>
              <a:rPr lang="ru-RU" sz="2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2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sz="24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sz="2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атестований</a:t>
            </a:r>
            <a:r>
              <a:rPr lang="ru-RU" sz="2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Міністерством</a:t>
            </a:r>
            <a:r>
              <a:rPr lang="ru-RU" sz="2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юстиції</a:t>
            </a:r>
            <a:r>
              <a:rPr lang="ru-RU" sz="2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фахівець</a:t>
            </a:r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…»</a:t>
            </a:r>
            <a:endParaRPr lang="uk-UA" sz="3200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7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0642" y="0"/>
            <a:ext cx="903358" cy="782910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A31657A0-BB34-4CFB-BC7A-5C158482A8B4}"/>
              </a:ext>
            </a:extLst>
          </p:cNvPr>
          <p:cNvSpPr/>
          <p:nvPr/>
        </p:nvSpPr>
        <p:spPr>
          <a:xfrm>
            <a:off x="8676456" y="6525344"/>
            <a:ext cx="467544" cy="3326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22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6487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6418" y="260648"/>
            <a:ext cx="8762844" cy="1368152"/>
          </a:xfrm>
        </p:spPr>
        <p:txBody>
          <a:bodyPr>
            <a:noAutofit/>
          </a:bodyPr>
          <a:lstStyle/>
          <a:p>
            <a:pPr lvl="0" algn="ctr">
              <a:buNone/>
            </a:pPr>
            <a:r>
              <a:rPr lang="uk-UA" sz="20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Статті </a:t>
            </a:r>
            <a:r>
              <a:rPr lang="uk-UA" sz="20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КК </a:t>
            </a:r>
            <a:r>
              <a:rPr lang="uk-UA" sz="20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України,</a:t>
            </a:r>
            <a:br>
              <a:rPr lang="uk-UA" sz="20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uk-UA" sz="20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за якими найбільш часто правоохоронні органи відкривають кримінальні провадження у сфері фінансово-господарської діяльності або стосовно службових осіб платників податків</a:t>
            </a:r>
            <a:r>
              <a:rPr lang="uk-UA" sz="2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uk-UA" sz="2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endParaRPr lang="uk-UA" sz="20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75524" y="1916832"/>
            <a:ext cx="795973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7675" indent="-361950" algn="just">
              <a:buFont typeface="Wingdings" pitchFamily="2" charset="2"/>
              <a:buChar char="Ø"/>
            </a:pPr>
            <a:r>
              <a:rPr lang="uk-UA" sz="24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</a:t>
            </a:r>
            <a:r>
              <a:rPr lang="uk-UA" sz="2400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212 ККУ </a:t>
            </a:r>
            <a:r>
              <a:rPr lang="uk-UA" sz="2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(умисне ухилення від сплати податків</a:t>
            </a:r>
            <a:r>
              <a:rPr lang="uk-UA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);</a:t>
            </a:r>
            <a:endParaRPr lang="uk-UA" sz="2400" b="1" i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47675" indent="-361950" algn="just">
              <a:buFont typeface="Wingdings" pitchFamily="2" charset="2"/>
              <a:buChar char="Ø"/>
            </a:pPr>
            <a:endParaRPr lang="uk-UA" sz="2400" b="1" i="1" u="sng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47675" indent="-361950" algn="just">
              <a:buFont typeface="Wingdings" pitchFamily="2" charset="2"/>
              <a:buChar char="Ø"/>
            </a:pPr>
            <a:r>
              <a:rPr lang="uk-UA" sz="24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</a:t>
            </a:r>
            <a:r>
              <a:rPr lang="uk-UA" sz="2400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191 ККУ </a:t>
            </a:r>
            <a:r>
              <a:rPr lang="uk-UA" sz="2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(привласнення, розтрата майна або заволодіння ним шляхом зловживання службовим становищем</a:t>
            </a:r>
            <a:r>
              <a:rPr lang="uk-UA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);</a:t>
            </a:r>
            <a:endParaRPr lang="uk-UA" sz="24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85725" algn="just"/>
            <a:endParaRPr lang="uk-UA" sz="2400" b="1" i="1" u="sng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47675" indent="-361950" algn="just">
              <a:buFont typeface="Wingdings" pitchFamily="2" charset="2"/>
              <a:buChar char="Ø"/>
            </a:pPr>
            <a:r>
              <a:rPr lang="uk-UA" sz="24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</a:t>
            </a:r>
            <a:r>
              <a:rPr lang="uk-UA" sz="2400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190 ККУ </a:t>
            </a:r>
            <a:r>
              <a:rPr lang="uk-UA" sz="2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(шахрайство</a:t>
            </a:r>
            <a:r>
              <a:rPr lang="uk-UA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);</a:t>
            </a:r>
            <a:endParaRPr lang="uk-UA" sz="2400" b="1" i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47675" indent="-361950" algn="just">
              <a:buFont typeface="Wingdings" pitchFamily="2" charset="2"/>
              <a:buChar char="Ø"/>
            </a:pPr>
            <a:endParaRPr lang="uk-UA" sz="2400" b="1" i="1" u="sng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47675" indent="-361950" algn="just">
              <a:buFont typeface="Wingdings" pitchFamily="2" charset="2"/>
              <a:buChar char="Ø"/>
            </a:pPr>
            <a:r>
              <a:rPr lang="uk-UA" sz="24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</a:t>
            </a:r>
            <a:r>
              <a:rPr lang="uk-UA" sz="2400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364 ККУ </a:t>
            </a:r>
            <a:r>
              <a:rPr lang="uk-UA" sz="2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(зловживання владою або службовим становищем</a:t>
            </a:r>
            <a:r>
              <a:rPr lang="uk-UA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); </a:t>
            </a:r>
            <a:r>
              <a:rPr lang="uk-UA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(Важлива особливість: </a:t>
            </a:r>
            <a:r>
              <a:rPr lang="uk-UA" sz="24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 фактом </a:t>
            </a:r>
            <a:r>
              <a:rPr lang="uk-UA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зловживання … посадовими особами ДПС або правоохоронних органів)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0642" y="0"/>
            <a:ext cx="903358" cy="782910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A31657A0-BB34-4CFB-BC7A-5C158482A8B4}"/>
              </a:ext>
            </a:extLst>
          </p:cNvPr>
          <p:cNvSpPr/>
          <p:nvPr/>
        </p:nvSpPr>
        <p:spPr>
          <a:xfrm>
            <a:off x="8676456" y="6525344"/>
            <a:ext cx="467544" cy="3326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23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8122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6418" y="260648"/>
            <a:ext cx="8762844" cy="1008112"/>
          </a:xfrm>
        </p:spPr>
        <p:txBody>
          <a:bodyPr>
            <a:noAutofit/>
          </a:bodyPr>
          <a:lstStyle/>
          <a:p>
            <a:pPr lvl="0" algn="ctr">
              <a:buNone/>
            </a:pPr>
            <a:r>
              <a:rPr lang="uk-UA" sz="1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Інші </a:t>
            </a:r>
            <a:r>
              <a:rPr lang="uk-UA" sz="18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статті КК України, які частіше використовуються правоохоронними органами для відкриття кримінальних проваджень у сфері фінансово-господарської діяльності або стосовно службових осіб платників податків</a:t>
            </a:r>
            <a:r>
              <a:rPr lang="uk-UA" sz="24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4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uk-UA" sz="2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endParaRPr lang="uk-UA" sz="20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69050" y="1196752"/>
            <a:ext cx="7959733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71475" indent="-285750" algn="just">
              <a:buFont typeface="Wingdings" pitchFamily="2" charset="2"/>
              <a:buChar char="Ø"/>
            </a:pPr>
            <a:r>
              <a:rPr lang="uk-UA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</a:t>
            </a:r>
            <a:r>
              <a:rPr lang="uk-UA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209 ККУ </a:t>
            </a:r>
            <a:r>
              <a:rPr lang="uk-UA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(відмивання доходів);</a:t>
            </a:r>
          </a:p>
          <a:p>
            <a:pPr marL="371475" indent="-285750" algn="just">
              <a:buFont typeface="Wingdings" pitchFamily="2" charset="2"/>
              <a:buChar char="Ø"/>
            </a:pPr>
            <a:r>
              <a:rPr lang="uk-UA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</a:t>
            </a:r>
            <a:r>
              <a:rPr lang="uk-UA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367 ККУ </a:t>
            </a:r>
            <a:r>
              <a:rPr lang="uk-UA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(службова недбалість</a:t>
            </a:r>
            <a:r>
              <a:rPr lang="uk-UA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marL="371475" indent="-285750" algn="just">
              <a:buFont typeface="Wingdings" pitchFamily="2" charset="2"/>
              <a:buChar char="Ø"/>
            </a:pPr>
            <a:r>
              <a:rPr lang="uk-UA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ст. 366 ККУ </a:t>
            </a:r>
            <a:r>
              <a:rPr lang="uk-UA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(службове підроблення); </a:t>
            </a:r>
          </a:p>
          <a:p>
            <a:pPr marL="371475" indent="-285750" algn="just">
              <a:buFont typeface="Wingdings" pitchFamily="2" charset="2"/>
              <a:buChar char="Ø"/>
            </a:pPr>
            <a:r>
              <a:rPr lang="uk-UA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ст. 358 ККУ </a:t>
            </a:r>
            <a:r>
              <a:rPr lang="uk-UA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(підроблення документів);</a:t>
            </a:r>
          </a:p>
          <a:p>
            <a:pPr marL="371475" indent="-285750" algn="just">
              <a:buFont typeface="Wingdings" pitchFamily="2" charset="2"/>
              <a:buChar char="Ø"/>
            </a:pPr>
            <a:r>
              <a:rPr lang="uk-UA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ст. 205-1 ККУ </a:t>
            </a:r>
            <a:r>
              <a:rPr lang="uk-UA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(підроблення документів</a:t>
            </a:r>
            <a:r>
              <a:rPr lang="ru-RU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подаються</a:t>
            </a:r>
            <a:r>
              <a:rPr lang="ru-RU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проведення</a:t>
            </a:r>
            <a:r>
              <a:rPr lang="ru-RU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державної</a:t>
            </a:r>
            <a:r>
              <a:rPr lang="ru-RU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реєстрації</a:t>
            </a:r>
            <a:r>
              <a:rPr lang="ru-RU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юридичної</a:t>
            </a:r>
            <a:r>
              <a:rPr lang="ru-RU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особи ФОП</a:t>
            </a:r>
            <a:r>
              <a:rPr lang="uk-UA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marL="85725" algn="just"/>
            <a:endParaRPr lang="uk-UA" sz="8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85725" algn="just"/>
            <a:r>
              <a:rPr lang="uk-UA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У тому числі щодо злочинів проти національної безпеки</a:t>
            </a:r>
            <a:r>
              <a:rPr lang="uk-UA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:</a:t>
            </a:r>
          </a:p>
          <a:p>
            <a:pPr marL="371475" indent="-285750" algn="just">
              <a:buFont typeface="Wingdings" pitchFamily="2" charset="2"/>
              <a:buChar char="Ø"/>
            </a:pPr>
            <a:endParaRPr lang="uk-UA" sz="8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71475" indent="-285750" algn="just">
              <a:buFont typeface="Wingdings" pitchFamily="2" charset="2"/>
              <a:buChar char="Ø"/>
            </a:pPr>
            <a:r>
              <a:rPr lang="uk-UA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uk-UA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т. 110-2 ККУ</a:t>
            </a:r>
            <a:r>
              <a:rPr lang="uk-UA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uk-UA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(Фінансування </a:t>
            </a:r>
            <a:r>
              <a:rPr lang="uk-UA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дій, вчинених з метою насильницької зміни чи повалення конституційного ладу або захоплення державної влади, зміни меж території або державного кордону </a:t>
            </a:r>
            <a:r>
              <a:rPr lang="uk-UA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України);</a:t>
            </a:r>
          </a:p>
          <a:p>
            <a:pPr marL="371475" indent="-285750" algn="just">
              <a:buFont typeface="Wingdings" pitchFamily="2" charset="2"/>
              <a:buChar char="Ø"/>
            </a:pPr>
            <a:endParaRPr lang="uk-UA" sz="8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71475" indent="-285750" algn="just">
              <a:buFont typeface="Wingdings" pitchFamily="2" charset="2"/>
              <a:buChar char="Ø"/>
            </a:pPr>
            <a:r>
              <a:rPr lang="uk-UA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ст. 111-1 ККУ </a:t>
            </a:r>
            <a:r>
              <a:rPr lang="uk-UA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Колабораційна</a:t>
            </a:r>
            <a:r>
              <a:rPr lang="uk-UA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діяльність):</a:t>
            </a:r>
          </a:p>
          <a:p>
            <a:pPr marL="628650" algn="just"/>
            <a:r>
              <a:rPr lang="uk-UA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«… 4.</a:t>
            </a:r>
            <a:r>
              <a:rPr lang="uk-UA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Передача матеріальних ресурсів</a:t>
            </a:r>
            <a:r>
              <a:rPr lang="uk-UA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… </a:t>
            </a:r>
            <a:r>
              <a:rPr lang="uk-UA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та/або провадження господарської </a:t>
            </a:r>
            <a:r>
              <a:rPr lang="uk-UA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діяльності у взаємодії з державою агресором …»</a:t>
            </a:r>
            <a:endParaRPr lang="uk-UA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71475" indent="-285750" algn="just">
              <a:buFont typeface="Wingdings" pitchFamily="2" charset="2"/>
              <a:buChar char="Ø"/>
            </a:pPr>
            <a:endParaRPr lang="uk-UA" sz="8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71475" indent="-285750" algn="just">
              <a:buFont typeface="Wingdings" pitchFamily="2" charset="2"/>
              <a:buChar char="Ø"/>
            </a:pPr>
            <a:r>
              <a:rPr lang="uk-UA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ст. 111-2 </a:t>
            </a:r>
            <a:r>
              <a:rPr lang="uk-UA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ККУ </a:t>
            </a:r>
            <a:r>
              <a:rPr lang="uk-UA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(Пособництво державі агресору):</a:t>
            </a:r>
            <a:endParaRPr lang="uk-UA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628650" algn="just"/>
            <a:r>
              <a:rPr lang="uk-UA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«… 1. Умисні </a:t>
            </a:r>
            <a:r>
              <a:rPr lang="uk-UA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дії, спрямовані на допомогу державі-агресору … з метою завдання шкоди Україні шляхом: … </a:t>
            </a:r>
            <a:r>
              <a:rPr lang="uk-UA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передачі матеріальних ресурсів</a:t>
            </a:r>
            <a:r>
              <a:rPr lang="uk-UA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чи інших </a:t>
            </a:r>
            <a:r>
              <a:rPr lang="uk-UA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активів …»</a:t>
            </a:r>
            <a:endParaRPr lang="uk-UA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0642" y="0"/>
            <a:ext cx="903358" cy="782910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A31657A0-BB34-4CFB-BC7A-5C158482A8B4}"/>
              </a:ext>
            </a:extLst>
          </p:cNvPr>
          <p:cNvSpPr/>
          <p:nvPr/>
        </p:nvSpPr>
        <p:spPr>
          <a:xfrm>
            <a:off x="8676456" y="6525344"/>
            <a:ext cx="467544" cy="3326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24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5128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7588" y="3142211"/>
            <a:ext cx="3408583" cy="3375163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004" y="456940"/>
            <a:ext cx="3031706" cy="3031706"/>
          </a:xfrm>
          <a:prstGeom prst="rect">
            <a:avLst/>
          </a:prstGeom>
        </p:spPr>
      </p:pic>
      <p:grpSp>
        <p:nvGrpSpPr>
          <p:cNvPr id="7" name="Группа 6"/>
          <p:cNvGrpSpPr/>
          <p:nvPr/>
        </p:nvGrpSpPr>
        <p:grpSpPr>
          <a:xfrm>
            <a:off x="4218710" y="456705"/>
            <a:ext cx="4566127" cy="2000548"/>
            <a:chOff x="4218710" y="249545"/>
            <a:chExt cx="4566127" cy="2000548"/>
          </a:xfrm>
        </p:grpSpPr>
        <p:sp>
          <p:nvSpPr>
            <p:cNvPr id="2" name="Прямоугольник 1"/>
            <p:cNvSpPr/>
            <p:nvPr/>
          </p:nvSpPr>
          <p:spPr>
            <a:xfrm>
              <a:off x="4218710" y="249545"/>
              <a:ext cx="4566127" cy="200054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uk-UA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01054, </a:t>
              </a:r>
              <a:r>
                <a:rPr lang="uk-UA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м. </a:t>
              </a:r>
              <a:r>
                <a:rPr lang="uk-UA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Київ, вул</a:t>
              </a:r>
              <a:r>
                <a:rPr lang="uk-UA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. </a:t>
              </a:r>
              <a:r>
                <a:rPr lang="uk-UA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О. Гончара, 26, офіс 86</a:t>
              </a:r>
            </a:p>
            <a:p>
              <a:pPr algn="ctr"/>
              <a:r>
                <a:rPr lang="uk-UA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т</a:t>
              </a:r>
              <a:r>
                <a:rPr lang="uk-UA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елефон +38 (044) 545-81-16</a:t>
              </a:r>
            </a:p>
            <a:p>
              <a:pPr algn="ctr"/>
              <a:r>
                <a:rPr lang="uk-UA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е</a:t>
              </a:r>
              <a:r>
                <a:rPr lang="uk-UA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-mail: </a:t>
              </a:r>
              <a:r>
                <a:rPr lang="en-US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  <a:hlinkClick r:id="rId4"/>
                </a:rPr>
                <a:t>office@yarval.kiev.ua</a:t>
              </a:r>
              <a:endPara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r>
                <a:rPr lang="en-US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  <a:hlinkClick r:id="rId5"/>
                </a:rPr>
                <a:t>jarval_86@ukr.net</a:t>
              </a:r>
              <a:endPara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r>
                <a:rPr lang="en-US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  <a:hlinkClick r:id="rId6"/>
                </a:rPr>
                <a:t>www.yarval.kiev.ua</a:t>
              </a:r>
              <a:endParaRPr lang="uk-UA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r>
                <a:rPr lang="en-US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  <a:hlinkClick r:id="rId7"/>
                </a:rPr>
                <a:t>www.facebook.com/yarval.kiev.ua</a:t>
              </a:r>
              <a:r>
                <a:rPr lang="en-US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</a:p>
            <a:p>
              <a:pPr algn="ctr"/>
              <a:endParaRPr lang="en-US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pic>
          <p:nvPicPr>
            <p:cNvPr id="5" name="Picture 2" descr="C:\Users\User\Desktop\2019-11-19\facebook_logos_PNG19753.webp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30813" y="1569062"/>
              <a:ext cx="486816" cy="4868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6" name="Прямоугольник 5"/>
          <p:cNvSpPr/>
          <p:nvPr/>
        </p:nvSpPr>
        <p:spPr>
          <a:xfrm>
            <a:off x="827584" y="4321960"/>
            <a:ext cx="415053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Бучинський</a:t>
            </a:r>
            <a:r>
              <a:rPr lang="uk-UA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Йосип </a:t>
            </a:r>
            <a:r>
              <a:rPr lang="uk-UA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Валентинович</a:t>
            </a:r>
          </a:p>
          <a:p>
            <a:r>
              <a:rPr lang="uk-UA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uk-UA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Тел.: +380 (67) 500-90-05</a:t>
            </a:r>
            <a:endParaRPr lang="uk-UA" sz="20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502734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8784976" cy="6480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0642" y="0"/>
            <a:ext cx="903358" cy="782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9116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8784976" cy="6480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0642" y="0"/>
            <a:ext cx="903358" cy="782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9969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04664"/>
            <a:ext cx="8208912" cy="6120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0642" y="0"/>
            <a:ext cx="903358" cy="782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8974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A9832EA7-4D5E-354D-E372-BC2AA5CFBF97}"/>
              </a:ext>
            </a:extLst>
          </p:cNvPr>
          <p:cNvSpPr txBox="1"/>
          <p:nvPr/>
        </p:nvSpPr>
        <p:spPr>
          <a:xfrm>
            <a:off x="467544" y="116632"/>
            <a:ext cx="78488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 статистичних результатів </a:t>
            </a:r>
            <a:r>
              <a:rPr lang="uk-UA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роботи БЕБ </a:t>
            </a:r>
            <a:r>
              <a:rPr lang="uk-UA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міс. 2024 та 202</a:t>
            </a:r>
            <a:r>
              <a:rPr lang="en-US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uk-UA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року</a:t>
            </a:r>
            <a:endParaRPr lang="x-none" b="1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Таблица 12">
            <a:extLst>
              <a:ext uri="{FF2B5EF4-FFF2-40B4-BE49-F238E27FC236}">
                <a16:creationId xmlns="" xmlns:a16="http://schemas.microsoft.com/office/drawing/2014/main" id="{193F2A83-E76D-40D1-5D6F-8FFE64E3E1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4633090"/>
              </p:ext>
            </p:extLst>
          </p:nvPr>
        </p:nvGraphicFramePr>
        <p:xfrm>
          <a:off x="572666" y="782910"/>
          <a:ext cx="8207441" cy="5742434"/>
        </p:xfrm>
        <a:graphic>
          <a:graphicData uri="http://schemas.openxmlformats.org/drawingml/2006/table">
            <a:tbl>
              <a:tblPr/>
              <a:tblGrid>
                <a:gridCol w="983179">
                  <a:extLst>
                    <a:ext uri="{9D8B030D-6E8A-4147-A177-3AD203B41FA5}">
                      <a16:colId xmlns="" xmlns:a16="http://schemas.microsoft.com/office/drawing/2014/main" val="2207814137"/>
                    </a:ext>
                  </a:extLst>
                </a:gridCol>
                <a:gridCol w="518615">
                  <a:extLst>
                    <a:ext uri="{9D8B030D-6E8A-4147-A177-3AD203B41FA5}">
                      <a16:colId xmlns="" xmlns:a16="http://schemas.microsoft.com/office/drawing/2014/main" val="2681883847"/>
                    </a:ext>
                  </a:extLst>
                </a:gridCol>
                <a:gridCol w="477671">
                  <a:extLst>
                    <a:ext uri="{9D8B030D-6E8A-4147-A177-3AD203B41FA5}">
                      <a16:colId xmlns="" xmlns:a16="http://schemas.microsoft.com/office/drawing/2014/main" val="1604200991"/>
                    </a:ext>
                  </a:extLst>
                </a:gridCol>
                <a:gridCol w="450376">
                  <a:extLst>
                    <a:ext uri="{9D8B030D-6E8A-4147-A177-3AD203B41FA5}">
                      <a16:colId xmlns="" xmlns:a16="http://schemas.microsoft.com/office/drawing/2014/main" val="2382277850"/>
                    </a:ext>
                  </a:extLst>
                </a:gridCol>
                <a:gridCol w="491320">
                  <a:extLst>
                    <a:ext uri="{9D8B030D-6E8A-4147-A177-3AD203B41FA5}">
                      <a16:colId xmlns="" xmlns:a16="http://schemas.microsoft.com/office/drawing/2014/main" val="162450521"/>
                    </a:ext>
                  </a:extLst>
                </a:gridCol>
                <a:gridCol w="407687">
                  <a:extLst>
                    <a:ext uri="{9D8B030D-6E8A-4147-A177-3AD203B41FA5}">
                      <a16:colId xmlns="" xmlns:a16="http://schemas.microsoft.com/office/drawing/2014/main" val="284406728"/>
                    </a:ext>
                  </a:extLst>
                </a:gridCol>
                <a:gridCol w="424826">
                  <a:extLst>
                    <a:ext uri="{9D8B030D-6E8A-4147-A177-3AD203B41FA5}">
                      <a16:colId xmlns="" xmlns:a16="http://schemas.microsoft.com/office/drawing/2014/main" val="3924738417"/>
                    </a:ext>
                  </a:extLst>
                </a:gridCol>
                <a:gridCol w="257062">
                  <a:extLst>
                    <a:ext uri="{9D8B030D-6E8A-4147-A177-3AD203B41FA5}">
                      <a16:colId xmlns="" xmlns:a16="http://schemas.microsoft.com/office/drawing/2014/main" val="3470948089"/>
                    </a:ext>
                  </a:extLst>
                </a:gridCol>
                <a:gridCol w="409132">
                  <a:extLst>
                    <a:ext uri="{9D8B030D-6E8A-4147-A177-3AD203B41FA5}">
                      <a16:colId xmlns="" xmlns:a16="http://schemas.microsoft.com/office/drawing/2014/main" val="3280024590"/>
                    </a:ext>
                  </a:extLst>
                </a:gridCol>
                <a:gridCol w="520714">
                  <a:extLst>
                    <a:ext uri="{9D8B030D-6E8A-4147-A177-3AD203B41FA5}">
                      <a16:colId xmlns="" xmlns:a16="http://schemas.microsoft.com/office/drawing/2014/main" val="2369611547"/>
                    </a:ext>
                  </a:extLst>
                </a:gridCol>
                <a:gridCol w="520714">
                  <a:extLst>
                    <a:ext uri="{9D8B030D-6E8A-4147-A177-3AD203B41FA5}">
                      <a16:colId xmlns="" xmlns:a16="http://schemas.microsoft.com/office/drawing/2014/main" val="3875222709"/>
                    </a:ext>
                  </a:extLst>
                </a:gridCol>
                <a:gridCol w="520714">
                  <a:extLst>
                    <a:ext uri="{9D8B030D-6E8A-4147-A177-3AD203B41FA5}">
                      <a16:colId xmlns="" xmlns:a16="http://schemas.microsoft.com/office/drawing/2014/main" val="204410229"/>
                    </a:ext>
                  </a:extLst>
                </a:gridCol>
                <a:gridCol w="489719">
                  <a:extLst>
                    <a:ext uri="{9D8B030D-6E8A-4147-A177-3AD203B41FA5}">
                      <a16:colId xmlns="" xmlns:a16="http://schemas.microsoft.com/office/drawing/2014/main" val="1372396991"/>
                    </a:ext>
                  </a:extLst>
                </a:gridCol>
                <a:gridCol w="384336">
                  <a:extLst>
                    <a:ext uri="{9D8B030D-6E8A-4147-A177-3AD203B41FA5}">
                      <a16:colId xmlns="" xmlns:a16="http://schemas.microsoft.com/office/drawing/2014/main" val="1206260587"/>
                    </a:ext>
                  </a:extLst>
                </a:gridCol>
                <a:gridCol w="384336">
                  <a:extLst>
                    <a:ext uri="{9D8B030D-6E8A-4147-A177-3AD203B41FA5}">
                      <a16:colId xmlns="" xmlns:a16="http://schemas.microsoft.com/office/drawing/2014/main" val="3510662535"/>
                    </a:ext>
                  </a:extLst>
                </a:gridCol>
                <a:gridCol w="365740">
                  <a:extLst>
                    <a:ext uri="{9D8B030D-6E8A-4147-A177-3AD203B41FA5}">
                      <a16:colId xmlns="" xmlns:a16="http://schemas.microsoft.com/office/drawing/2014/main" val="3365743730"/>
                    </a:ext>
                  </a:extLst>
                </a:gridCol>
                <a:gridCol w="601300">
                  <a:extLst>
                    <a:ext uri="{9D8B030D-6E8A-4147-A177-3AD203B41FA5}">
                      <a16:colId xmlns="" xmlns:a16="http://schemas.microsoft.com/office/drawing/2014/main" val="1251642535"/>
                    </a:ext>
                  </a:extLst>
                </a:gridCol>
              </a:tblGrid>
              <a:tr h="1424901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x-none" sz="1300" b="1" i="0" u="none" strike="noStrike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  <a:p>
                      <a:pPr algn="l" fontAlgn="b"/>
                      <a:r>
                        <a:rPr lang="x-none" sz="1300" b="1" i="0" u="none" strike="noStrike" dirty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l" fontAlgn="b"/>
                      <a:r>
                        <a:rPr lang="x-none" sz="1300" b="1" i="0" u="none" strike="noStrike" dirty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l" fontAlgn="b"/>
                      <a:r>
                        <a:rPr lang="x-none" sz="1300" b="1" i="0" u="none" strike="noStrike" dirty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l" fontAlgn="b"/>
                      <a:r>
                        <a:rPr lang="x-none" sz="1300" b="1" i="0" u="none" strike="noStrike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x-none" sz="1300" b="1" i="0" u="none" strike="noStrike" dirty="0">
                        <a:ln w="9525"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t"/>
                      <a:r>
                        <a:rPr lang="x-none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747" marR="3747" marT="3747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 err="1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Період</a:t>
                      </a:r>
                      <a:endParaRPr lang="ru-RU" sz="1300" b="1" i="0" u="none" strike="noStrike" dirty="0">
                        <a:ln w="9525"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7" marR="3747" marT="3747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 err="1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Обліковано</a:t>
                      </a:r>
                      <a:r>
                        <a:rPr lang="ru-RU" sz="1300" b="1" i="0" u="none" strike="noStrike" dirty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КП у </a:t>
                      </a:r>
                      <a:r>
                        <a:rPr lang="ru-RU" sz="1300" b="1" i="0" u="none" strike="noStrike" dirty="0" err="1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звітному</a:t>
                      </a:r>
                      <a:r>
                        <a:rPr lang="ru-RU" sz="1300" b="1" i="0" u="none" strike="noStrike" dirty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300" b="1" i="0" u="none" strike="noStrike" dirty="0" err="1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періоді</a:t>
                      </a:r>
                      <a:endParaRPr lang="ru-RU" sz="1300" b="1" i="0" u="none" strike="noStrike" dirty="0">
                        <a:ln w="9525"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7" marR="3747" marT="3747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вручено </a:t>
                      </a:r>
                      <a:r>
                        <a:rPr lang="ru-RU" sz="1300" b="1" i="0" u="none" strike="noStrike" dirty="0" err="1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повідомлення</a:t>
                      </a:r>
                      <a:r>
                        <a:rPr lang="ru-RU" sz="1300" b="1" i="0" u="none" strike="noStrike" dirty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про </a:t>
                      </a:r>
                      <a:r>
                        <a:rPr lang="ru-RU" sz="1300" b="1" i="0" u="none" strike="noStrike" dirty="0" err="1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підозру</a:t>
                      </a:r>
                      <a:r>
                        <a:rPr lang="ru-RU" sz="1300" b="1" i="0" u="none" strike="noStrike" dirty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(особам)</a:t>
                      </a:r>
                    </a:p>
                  </a:txBody>
                  <a:tcPr marL="3747" marR="3747" marT="3747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 err="1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Закінчено</a:t>
                      </a:r>
                      <a:r>
                        <a:rPr lang="ru-RU" sz="1300" b="1" i="0" u="none" strike="noStrike" dirty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300" b="1" i="0" u="none" strike="noStrike" dirty="0" err="1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слідство</a:t>
                      </a:r>
                      <a:endParaRPr lang="ru-RU" sz="1300" b="1" i="0" u="none" strike="noStrike" dirty="0">
                        <a:ln w="9525"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7" marR="3747" marT="3747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 суду</a:t>
                      </a:r>
                    </a:p>
                  </a:txBody>
                  <a:tcPr marL="3747" marR="3747" marT="3747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 тому числі</a:t>
                      </a:r>
                    </a:p>
                  </a:txBody>
                  <a:tcPr marL="3747" marR="3747" marT="3747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Закрито</a:t>
                      </a:r>
                    </a:p>
                  </a:txBody>
                  <a:tcPr marL="3747" marR="3747" marT="3747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1300" b="1" i="1" u="none" strike="noStrike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Відсоток</a:t>
                      </a:r>
                    </a:p>
                  </a:txBody>
                  <a:tcPr marL="3747" marR="3747" marT="3747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 gridSpan="2"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 err="1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Залишок</a:t>
                      </a:r>
                      <a:endParaRPr lang="ru-RU" sz="1300" b="1" i="0" u="none" strike="noStrike" dirty="0">
                        <a:ln w="9525"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x-none" sz="1300" b="1" i="0" u="none" strike="noStrike" dirty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 fontAlgn="ctr"/>
                      <a:r>
                        <a:rPr lang="ru-RU" sz="1300" b="1" i="1" u="none" strike="noStrike" dirty="0" err="1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Різниця</a:t>
                      </a:r>
                      <a:endParaRPr lang="ru-RU" sz="1300" b="1" i="1" u="none" strike="noStrike" dirty="0">
                        <a:ln w="9525"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7" marR="3747" marT="3747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000901847"/>
                  </a:ext>
                </a:extLst>
              </a:tr>
              <a:tr h="1410008">
                <a:tc vMerge="1">
                  <a:txBody>
                    <a:bodyPr/>
                    <a:lstStyle/>
                    <a:p>
                      <a:pPr algn="l" fontAlgn="b"/>
                      <a:endParaRPr lang="x-none" sz="1400" b="1" i="0" u="none" strike="noStrike" dirty="0">
                        <a:ln w="9525"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7" marR="3747" marT="3747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 </a:t>
                      </a:r>
                      <a:r>
                        <a:rPr lang="ru-RU" sz="1300" b="1" i="0" u="none" strike="noStrike" dirty="0" err="1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обвинувальним</a:t>
                      </a:r>
                      <a:r>
                        <a:rPr lang="ru-RU" sz="1300" b="1" i="0" u="none" strike="noStrike" dirty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актом</a:t>
                      </a:r>
                    </a:p>
                  </a:txBody>
                  <a:tcPr marL="3747" marR="3747" marT="3747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300" b="1" i="1" u="none" strike="noStrike" dirty="0" err="1">
                          <a:ln w="9525"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Відсоток</a:t>
                      </a:r>
                      <a:endParaRPr lang="ru-RU" sz="1300" b="1" i="1" u="none" strike="noStrike" dirty="0">
                        <a:ln w="9525"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7" marR="3747" marT="3747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 err="1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Звільнення</a:t>
                      </a:r>
                      <a:r>
                        <a:rPr lang="ru-RU" sz="1300" b="1" i="0" u="none" strike="noStrike" dirty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300" b="1" i="0" u="none" strike="noStrike" dirty="0" err="1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</a:t>
                      </a:r>
                      <a:r>
                        <a:rPr lang="ru-RU" sz="1300" b="1" i="0" u="none" strike="noStrike" dirty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300" b="1" i="0" u="none" strike="noStrike" dirty="0" err="1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кримінальної</a:t>
                      </a:r>
                      <a:r>
                        <a:rPr lang="ru-RU" sz="1300" b="1" i="0" u="none" strike="noStrike" dirty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300" b="1" i="0" u="none" strike="noStrike" dirty="0" err="1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відповідальності</a:t>
                      </a:r>
                      <a:endParaRPr lang="ru-RU" sz="1300" b="1" i="0" u="none" strike="noStrike" dirty="0">
                        <a:ln w="9525"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7" marR="3747" marT="3747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300" b="1" i="1" u="none" strike="noStrike" dirty="0" err="1">
                          <a:ln w="9525"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Відсоток</a:t>
                      </a:r>
                      <a:endParaRPr lang="ru-RU" sz="1300" b="1" i="1" u="none" strike="noStrike" dirty="0">
                        <a:ln w="9525"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7" marR="3747" marT="3747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304159063"/>
                  </a:ext>
                </a:extLst>
              </a:tr>
              <a:tr h="747285">
                <a:tc vMerge="1">
                  <a:txBody>
                    <a:bodyPr/>
                    <a:lstStyle/>
                    <a:p>
                      <a:pPr algn="l" fontAlgn="b"/>
                      <a:endParaRPr lang="x-none" sz="1400" b="1" i="0" u="none" strike="noStrike" dirty="0">
                        <a:ln w="9525"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7" marR="3747" marT="3747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x-none" sz="1300" b="1" i="0" u="none" strike="noStrike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300" b="1" i="0" u="none" strike="noStrike">
                        <a:ln w="9525"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7" marR="3747" marT="3747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 err="1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Усього</a:t>
                      </a:r>
                      <a:endParaRPr lang="ru-RU" sz="1300" b="1" i="0" u="none" strike="noStrike" dirty="0">
                        <a:ln w="9525"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7" marR="3747" marT="3747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Усього</a:t>
                      </a:r>
                    </a:p>
                  </a:txBody>
                  <a:tcPr marL="3747" marR="3747" marT="3747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300" b="1" i="1" u="none" strike="noStrike" dirty="0" err="1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Відсоток</a:t>
                      </a:r>
                      <a:endParaRPr lang="x-none" sz="1300" b="1" dirty="0">
                        <a:ln w="9525">
                          <a:noFill/>
                        </a:ln>
                        <a:solidFill>
                          <a:srgbClr val="002060"/>
                        </a:solidFill>
                      </a:endParaRPr>
                    </a:p>
                  </a:txBody>
                  <a:tcPr marL="3747" marR="3747" marT="3747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Усього</a:t>
                      </a:r>
                    </a:p>
                  </a:txBody>
                  <a:tcPr marL="3747" marR="3747" marT="3747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300" b="1" i="1" u="none" strike="noStrike" dirty="0" err="1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Відсоток</a:t>
                      </a:r>
                      <a:endParaRPr lang="x-none" sz="1300" b="1">
                        <a:ln w="9525">
                          <a:noFill/>
                        </a:ln>
                        <a:solidFill>
                          <a:srgbClr val="002060"/>
                        </a:solidFill>
                      </a:endParaRPr>
                    </a:p>
                  </a:txBody>
                  <a:tcPr marL="3747" marR="3747" marT="3747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Усього</a:t>
                      </a:r>
                    </a:p>
                  </a:txBody>
                  <a:tcPr marL="3747" marR="3747" marT="3747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300" b="1" i="1" u="none" strike="noStrike" dirty="0" err="1">
                          <a:ln w="9525"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Відсоток</a:t>
                      </a:r>
                      <a:endParaRPr lang="x-none" sz="1300" b="1" dirty="0">
                        <a:ln w="9525">
                          <a:noFill/>
                        </a:ln>
                        <a:solidFill>
                          <a:srgbClr val="FF0000"/>
                        </a:solidFill>
                      </a:endParaRPr>
                    </a:p>
                  </a:txBody>
                  <a:tcPr marL="3747" marR="3747" marT="3747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algn="ctr" fontAlgn="ctr"/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7" marR="3747" marT="3747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 v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57631545"/>
                  </a:ext>
                </a:extLst>
              </a:tr>
              <a:tr h="37713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 err="1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Усього</a:t>
                      </a:r>
                      <a:r>
                        <a:rPr lang="ru-RU" sz="1300" b="1" i="0" u="none" strike="noStrike" dirty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КП</a:t>
                      </a:r>
                    </a:p>
                  </a:txBody>
                  <a:tcPr marL="3747" marR="3747" marT="3747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 smtClean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</a:t>
                      </a:r>
                      <a:endParaRPr lang="ru-RU" sz="1300" b="1" i="0" u="none" strike="noStrike" dirty="0">
                        <a:ln w="9525"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7" marR="3747" marT="3747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 dirty="0" smtClean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2759</a:t>
                      </a:r>
                      <a:endParaRPr lang="x-none" sz="1300" b="1" i="0" u="none" strike="noStrike" dirty="0">
                        <a:ln w="9525"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7" marR="3747" marT="3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 dirty="0" smtClean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669</a:t>
                      </a:r>
                      <a:endParaRPr lang="x-none" sz="1300" b="1" i="0" u="none" strike="noStrike" dirty="0">
                        <a:ln w="9525"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7" marR="3747" marT="3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1" u="none" strike="noStrike" dirty="0" smtClean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24,25</a:t>
                      </a:r>
                      <a:endParaRPr lang="x-none" sz="1300" b="1" i="1" u="none" strike="noStrike">
                        <a:ln w="9525"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7" marR="3747" marT="3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 dirty="0" smtClean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901</a:t>
                      </a:r>
                      <a:endParaRPr lang="x-none" sz="1300" b="1" i="0" u="none" strike="noStrike" dirty="0">
                        <a:ln w="9525"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7" marR="3747" marT="3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 dirty="0" smtClean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32,66</a:t>
                      </a:r>
                      <a:endParaRPr lang="x-none" sz="1300" b="1" i="0" u="none" strike="noStrike" dirty="0">
                        <a:ln w="9525"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7" marR="3747" marT="3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 dirty="0" smtClean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603</a:t>
                      </a:r>
                      <a:endParaRPr lang="x-none" sz="1300" b="1" i="0" u="none" strike="noStrike" dirty="0">
                        <a:ln w="9525"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7" marR="3747" marT="3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1" u="none" strike="noStrike" dirty="0" smtClean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21,9</a:t>
                      </a:r>
                      <a:endParaRPr lang="x-none" sz="1300" b="1" i="1" u="none" strike="noStrike" dirty="0">
                        <a:ln w="9525"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7" marR="3747" marT="3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 dirty="0" smtClean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503</a:t>
                      </a:r>
                      <a:endParaRPr lang="x-none" sz="1300" b="1" i="0" u="none" strike="noStrike" dirty="0">
                        <a:ln w="9525"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7" marR="3747" marT="3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1" u="none" strike="noStrike" dirty="0" smtClean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18,2</a:t>
                      </a:r>
                      <a:endParaRPr lang="x-none" sz="1300" b="1" i="1" u="none" strike="noStrike" dirty="0">
                        <a:ln w="9525"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7" marR="3747" marT="3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 dirty="0" smtClean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x-none" sz="1300" b="1" i="0" u="none" strike="noStrike" dirty="0">
                        <a:ln w="9525"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7" marR="3747" marT="3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1" u="none" strike="noStrike" dirty="0" smtClean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3,62</a:t>
                      </a:r>
                      <a:endParaRPr lang="x-none" sz="1300" b="1" i="1" u="none" strike="noStrike" dirty="0">
                        <a:ln w="9525"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7" marR="3747" marT="3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 dirty="0" smtClean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298</a:t>
                      </a:r>
                      <a:endParaRPr lang="x-none" sz="1300" b="1" i="0" u="none" strike="noStrike" dirty="0">
                        <a:ln w="9525"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7" marR="3747" marT="3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1" u="none" strike="noStrike" dirty="0" smtClean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x-none" sz="1300" b="1" i="1" u="none" strike="noStrike" smtClean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uk-UA" sz="1300" b="1" i="1" u="none" strike="noStrike" dirty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x-none" sz="1300" b="1" i="1" u="none" strike="noStrike" dirty="0">
                        <a:ln w="9525"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7" marR="3747" marT="3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 dirty="0" smtClean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2153</a:t>
                      </a:r>
                      <a:endParaRPr lang="x-none" sz="1300" b="1" i="0" u="none" strike="noStrike" dirty="0">
                        <a:ln w="9525"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7" marR="3747" marT="3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x-none" sz="1300" b="1" i="1" u="none" strike="noStrike" smtClean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1300" b="1" i="1" u="none" strike="noStrike" dirty="0" smtClean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606</a:t>
                      </a:r>
                      <a:endParaRPr lang="x-none" sz="1300" b="1" i="1" u="none" strike="noStrike" dirty="0">
                        <a:ln w="9525"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7" marR="3747" marT="3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873416925"/>
                  </a:ext>
                </a:extLst>
              </a:tr>
              <a:tr h="426023">
                <a:tc v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 smtClean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</a:t>
                      </a:r>
                      <a:endParaRPr lang="ru-RU" sz="1300" b="1" i="0" u="none" strike="noStrike" dirty="0">
                        <a:ln w="9525"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7" marR="3747" marT="3747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 dirty="0" smtClean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2717</a:t>
                      </a:r>
                      <a:endParaRPr lang="x-none" sz="1300" b="1" i="0" u="none" strike="noStrike" dirty="0">
                        <a:ln w="9525"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7" marR="3747" marT="3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 dirty="0" smtClean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611</a:t>
                      </a:r>
                      <a:endParaRPr lang="x-none" sz="1300" b="1" i="0" u="none" strike="noStrike" dirty="0">
                        <a:ln w="9525"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7" marR="3747" marT="3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1" u="none" strike="noStrike" dirty="0" smtClean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22,5</a:t>
                      </a:r>
                      <a:endParaRPr lang="x-none" sz="1300" b="1" i="1" u="none" strike="noStrike" dirty="0">
                        <a:ln w="9525"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7" marR="3747" marT="3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 dirty="0" smtClean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793</a:t>
                      </a:r>
                      <a:endParaRPr lang="x-none" sz="1300" b="1" i="0" u="none" strike="noStrike" dirty="0">
                        <a:ln w="9525"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7" marR="3747" marT="3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1" u="none" strike="noStrike" dirty="0" smtClean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29,2</a:t>
                      </a:r>
                      <a:endParaRPr lang="x-none" sz="1300" b="1" i="1" u="none" strike="noStrike" dirty="0">
                        <a:ln w="9525"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7" marR="3747" marT="3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 dirty="0" smtClean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501</a:t>
                      </a:r>
                      <a:endParaRPr lang="x-none" sz="1300" b="1" i="0" u="none" strike="noStrike" dirty="0">
                        <a:ln w="9525"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7" marR="3747" marT="3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1" u="none" strike="noStrike" dirty="0" smtClean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18,4</a:t>
                      </a:r>
                      <a:endParaRPr lang="x-none" sz="1300" b="1" i="1" u="none" strike="noStrike" dirty="0">
                        <a:ln w="9525"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7" marR="3747" marT="3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 dirty="0" smtClean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433</a:t>
                      </a:r>
                      <a:endParaRPr lang="x-none" sz="1300" b="1" i="0" u="none" strike="noStrike" dirty="0">
                        <a:ln w="9525"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7" marR="3747" marT="3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1" u="none" strike="noStrike" dirty="0" smtClean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x-none" sz="1300" b="1" i="1" u="none" strike="noStrike" dirty="0">
                        <a:ln w="9525"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7" marR="3747" marT="3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 dirty="0" smtClean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</a:t>
                      </a:r>
                      <a:endParaRPr lang="x-none" sz="1300" b="1" i="0" u="none" strike="noStrike" dirty="0">
                        <a:ln w="9525"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7" marR="3747" marT="3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x-none" sz="1300" b="1" i="1" u="none" strike="noStrike" smtClean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x-none" sz="1300" b="1" i="1" u="none" strike="noStrike" dirty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</a:t>
                      </a:r>
                      <a:r>
                        <a:rPr lang="uk-UA" sz="1300" b="1" i="1" u="none" strike="noStrike" dirty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x-none" sz="1300" b="1" i="1" u="none" strike="noStrike" dirty="0">
                        <a:ln w="9525"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7" marR="3747" marT="3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 dirty="0" smtClean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292</a:t>
                      </a:r>
                      <a:endParaRPr lang="x-none" sz="1300" b="1" i="0" u="none" strike="noStrike" dirty="0">
                        <a:ln w="9525"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7" marR="3747" marT="3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1" u="none" strike="noStrike" dirty="0" smtClean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x-none" sz="1300" b="1" i="1" u="none" strike="noStrike" smtClean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uk-UA" sz="1300" b="1" i="1" u="none" strike="noStrike" dirty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x-none" sz="1300" b="1" i="1" u="none" strike="noStrike" dirty="0">
                        <a:ln w="9525"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7" marR="3747" marT="3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 dirty="0" smtClean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2150</a:t>
                      </a:r>
                      <a:endParaRPr lang="x-none" sz="1300" b="1" i="0" u="none" strike="noStrike" dirty="0">
                        <a:ln w="9525"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7" marR="3747" marT="3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x-none" sz="1300" b="1" i="1" u="none" strike="noStrike" smtClean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1300" b="1" i="1" u="none" strike="noStrike" dirty="0" smtClean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567</a:t>
                      </a:r>
                      <a:endParaRPr lang="x-none" sz="1300" b="1" i="1" u="none" strike="noStrike" dirty="0">
                        <a:ln w="9525"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7" marR="3747" marT="3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736747724"/>
                  </a:ext>
                </a:extLst>
              </a:tr>
              <a:tr h="36606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 ст. 212 КК</a:t>
                      </a:r>
                    </a:p>
                  </a:txBody>
                  <a:tcPr marL="3747" marR="3747" marT="3747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 smtClean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2025</a:t>
                      </a:r>
                      <a:endParaRPr lang="ru-RU" sz="1300" b="1" i="0" u="none" strike="noStrike" dirty="0">
                        <a:ln w="9525"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7" marR="3747" marT="3747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871</a:t>
                      </a:r>
                      <a:endParaRPr lang="x-none" sz="13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7" marR="3747" marT="3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106</a:t>
                      </a:r>
                      <a:endParaRPr lang="x-none" sz="13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7" marR="3747" marT="3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1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12,7</a:t>
                      </a:r>
                      <a:endParaRPr lang="x-none" sz="1300" b="1" i="1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7" marR="3747" marT="3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237</a:t>
                      </a:r>
                      <a:endParaRPr lang="x-none" sz="13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7" marR="3747" marT="3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1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x-none" sz="1300" b="1" i="1" u="none" strike="noStrike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en-US" sz="1300" b="1" i="1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,17</a:t>
                      </a:r>
                      <a:endParaRPr lang="x-none" sz="1300" b="1" i="1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7" marR="3747" marT="3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</a:t>
                      </a:r>
                      <a:endParaRPr lang="x-none" sz="13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7" marR="3747" marT="3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11,3</a:t>
                      </a:r>
                      <a:endParaRPr lang="x-none" sz="1300" b="1" i="1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7" marR="3747" marT="3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x-none" sz="13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7" marR="3747" marT="3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1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1,1</a:t>
                      </a:r>
                      <a:endParaRPr lang="x-none" sz="1300" b="1" i="1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7" marR="3747" marT="3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</a:t>
                      </a:r>
                      <a:endParaRPr lang="x-none" sz="13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7" marR="3747" marT="3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10,10</a:t>
                      </a:r>
                      <a:endParaRPr lang="x-none" sz="1300" b="1" i="1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7" marR="3747" marT="3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139</a:t>
                      </a:r>
                      <a:endParaRPr lang="x-none" sz="13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7" marR="3747" marT="3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1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x-none" sz="1300" b="1" i="1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7" marR="3747" marT="3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773</a:t>
                      </a:r>
                      <a:endParaRPr lang="x-none" sz="13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7" marR="3747" marT="3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x-none" sz="1300" b="1" i="1" u="none" strike="noStrike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1300" b="1" i="1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</a:t>
                      </a:r>
                      <a:endParaRPr lang="x-none" sz="1300" b="1" i="1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7" marR="3747" marT="3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360040">
                <a:tc vMerge="1">
                  <a:txBody>
                    <a:bodyPr/>
                    <a:lstStyle/>
                    <a:p>
                      <a:endParaRPr lang="x-none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 smtClean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300" b="1" i="0" u="none" strike="noStrike" dirty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</a:t>
                      </a:r>
                    </a:p>
                  </a:txBody>
                  <a:tcPr marL="3747" marR="3747" marT="3747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 dirty="0" smtClean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779</a:t>
                      </a:r>
                      <a:endParaRPr lang="x-none" sz="1300" b="1" i="0" u="none" strike="noStrike" dirty="0">
                        <a:ln w="9525"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7" marR="3747" marT="3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 dirty="0" smtClean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  <a:endParaRPr lang="x-none" sz="1300" b="1" i="0" u="none" strike="noStrike" dirty="0">
                        <a:ln w="9525"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7" marR="3747" marT="3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1" u="none" strike="noStrike" dirty="0" smtClean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8,9</a:t>
                      </a:r>
                      <a:endParaRPr lang="x-none" sz="1300" b="1" i="1" u="none" strike="noStrike" dirty="0">
                        <a:ln w="9525"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7" marR="3747" marT="3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 dirty="0" smtClean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189</a:t>
                      </a:r>
                      <a:endParaRPr lang="x-none" sz="1300" b="1" i="0" u="none" strike="noStrike" dirty="0">
                        <a:ln w="9525"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7" marR="3747" marT="3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1" u="none" strike="noStrike" dirty="0" smtClean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24,2</a:t>
                      </a:r>
                      <a:endParaRPr lang="x-none" sz="1300" b="1" i="1" u="none" strike="noStrike" dirty="0">
                        <a:ln w="9525"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7" marR="3747" marT="3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 dirty="0" smtClean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</a:t>
                      </a:r>
                      <a:endParaRPr lang="x-none" sz="1300" b="1" i="0" u="none" strike="noStrike" dirty="0">
                        <a:ln w="9525"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7" marR="3747" marT="3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x-none" sz="1300" b="1" i="1" u="none" strike="noStrike">
                          <a:ln w="9525"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3747" marR="3747" marT="3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 dirty="0" smtClean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x-none" sz="1300" b="1" i="0" u="none" strike="noStrike" dirty="0">
                        <a:ln w="9525"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7" marR="3747" marT="3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x-none" sz="1300" b="1" i="1" u="none" strike="noStrike" smtClean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1300" b="1" i="1" u="none" strike="noStrike" dirty="0" smtClean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,8</a:t>
                      </a:r>
                      <a:endParaRPr lang="x-none" sz="1300" b="1" i="1" u="none" strike="noStrike" dirty="0">
                        <a:ln w="9525"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7" marR="3747" marT="3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 dirty="0" smtClean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</a:t>
                      </a:r>
                      <a:endParaRPr lang="x-none" sz="1300" b="1" i="0" u="none" strike="noStrike" dirty="0">
                        <a:ln w="9525"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7" marR="3747" marT="3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1" u="none" strike="noStrike" dirty="0" smtClean="0">
                          <a:ln w="9525"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5,51</a:t>
                      </a:r>
                      <a:endParaRPr lang="x-none" sz="1300" b="1" i="1" u="none" strike="noStrike" dirty="0">
                        <a:ln w="9525"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7" marR="3747" marT="3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 dirty="0" smtClean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132</a:t>
                      </a:r>
                      <a:endParaRPr lang="x-none" sz="1300" b="1" i="0" u="none" strike="noStrike" dirty="0">
                        <a:ln w="9525"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7" marR="3747" marT="3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x-none" sz="1300" b="1" i="1" u="none" strike="noStrike" smtClean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x-none" sz="1300" b="1" i="1" u="none" strike="noStrike" dirty="0">
                        <a:ln w="9525"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7" marR="3747" marT="3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 dirty="0" smtClean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719</a:t>
                      </a:r>
                      <a:endParaRPr lang="x-none" sz="1300" b="1" i="0" u="none" strike="noStrike" dirty="0">
                        <a:ln w="9525"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7" marR="3747" marT="3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x-none" sz="1300" b="1" i="1" u="none" strike="noStrike" smtClean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1300" b="1" i="1" u="none" strike="noStrike" dirty="0" smtClean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  <a:endParaRPr lang="x-none" sz="1300" b="1" i="1" u="none" strike="noStrike" dirty="0">
                        <a:ln w="9525"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7" marR="3747" marT="3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2945"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 ст. 191 КК </a:t>
                      </a:r>
                    </a:p>
                  </a:txBody>
                  <a:tcPr marL="3747" marR="3747" marT="3747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 smtClean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</a:t>
                      </a:r>
                      <a:endParaRPr lang="ru-RU" sz="1300" b="1" i="0" u="none" strike="noStrike" dirty="0">
                        <a:ln w="9525"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7" marR="3747" marT="3747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 dirty="0" smtClean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220</a:t>
                      </a:r>
                      <a:endParaRPr lang="x-none" sz="1300" b="1" i="0" u="none" strike="noStrike" dirty="0">
                        <a:ln w="9525"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7" marR="3747" marT="3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 dirty="0" smtClean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x-none" sz="1300" b="1" i="0" u="none" strike="noStrike">
                        <a:ln w="9525"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7" marR="3747" marT="3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1" u="none" strike="noStrike" dirty="0" smtClean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10,91</a:t>
                      </a:r>
                      <a:endParaRPr lang="x-none" sz="1300" b="1" i="1" u="none" strike="noStrike" dirty="0">
                        <a:ln w="9525"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7" marR="3747" marT="3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 dirty="0" smtClean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</a:t>
                      </a:r>
                      <a:endParaRPr lang="x-none" sz="1300" b="1" i="0" u="none" strike="noStrike">
                        <a:ln w="9525"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7" marR="3747" marT="3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1" u="none" strike="noStrike" dirty="0" smtClean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16,8</a:t>
                      </a:r>
                      <a:endParaRPr lang="x-none" sz="1300" b="1" i="1" u="none" strike="noStrike">
                        <a:ln w="9525"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7" marR="3747" marT="3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 dirty="0" smtClean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x-none" sz="1300" b="1" i="0" u="none" strike="noStrike">
                        <a:ln w="9525"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7" marR="3747" marT="3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1" u="none" strike="noStrike" dirty="0" smtClean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6,4</a:t>
                      </a:r>
                      <a:endParaRPr lang="x-none" sz="1300" b="1" i="1" u="none" strike="noStrike">
                        <a:ln w="9525"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7" marR="3747" marT="3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 dirty="0" smtClean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x-none" sz="1300" b="1" i="0" u="none" strike="noStrike">
                        <a:ln w="9525"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7" marR="3747" marT="3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1" u="none" strike="noStrike" dirty="0" smtClean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6,4</a:t>
                      </a:r>
                      <a:endParaRPr lang="x-none" sz="1300" b="1" i="1" u="none" strike="noStrike">
                        <a:ln w="9525"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7" marR="3747" marT="3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x-none" sz="1300" b="1" i="0" u="none" strike="noStrike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3747" marR="3747" marT="3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x-none" sz="1300" b="1" i="1" u="none" strike="noStrike" dirty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3747" marR="3747" marT="3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 dirty="0" smtClean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lang="x-none" sz="1300" b="1" i="0" u="none" strike="noStrike" dirty="0">
                        <a:ln w="9525"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7" marR="3747" marT="3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1" u="none" strike="noStrike" dirty="0" smtClean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10,5</a:t>
                      </a:r>
                      <a:endParaRPr lang="x-none" sz="1300" b="1" i="1" u="none" strike="noStrike">
                        <a:ln w="9525"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7" marR="3747" marT="3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 dirty="0" smtClean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206</a:t>
                      </a:r>
                      <a:endParaRPr lang="x-none" sz="1300" b="1" i="0" u="none" strike="noStrike" dirty="0">
                        <a:ln w="9525"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7" marR="3747" marT="3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1" u="none" strike="noStrike" dirty="0" smtClean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-14</a:t>
                      </a:r>
                      <a:endParaRPr lang="x-none" sz="1300" b="1" i="1" u="none" strike="noStrike" dirty="0">
                        <a:ln w="9525"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7" marR="3747" marT="3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680533295"/>
                  </a:ext>
                </a:extLst>
              </a:tr>
              <a:tr h="288032">
                <a:tc v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 smtClean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300" b="1" i="0" u="none" strike="noStrike" dirty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</a:t>
                      </a:r>
                    </a:p>
                  </a:txBody>
                  <a:tcPr marL="3747" marR="3747" marT="3747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 dirty="0" smtClean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321</a:t>
                      </a:r>
                      <a:endParaRPr lang="x-none" sz="1300" b="1" i="0" u="none" strike="noStrike" dirty="0">
                        <a:ln w="9525"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7" marR="3747" marT="3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 dirty="0" smtClean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  <a:endParaRPr lang="x-none" sz="1300" b="1" i="0" u="none" strike="noStrike" dirty="0">
                        <a:ln w="9525"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7" marR="3747" marT="3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1" u="none" strike="noStrike" dirty="0" smtClean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11,2</a:t>
                      </a:r>
                      <a:endParaRPr lang="x-none" sz="1300" b="1" i="1" u="none" strike="noStrike" dirty="0">
                        <a:ln w="9525"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7" marR="3747" marT="3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 dirty="0" smtClean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</a:t>
                      </a:r>
                      <a:endParaRPr lang="x-none" sz="1300" b="1" i="0" u="none" strike="noStrike" dirty="0">
                        <a:ln w="9525"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7" marR="3747" marT="3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1" u="none" strike="noStrike" dirty="0" smtClean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r>
                        <a:rPr lang="uk-UA" sz="1300" b="1" i="1" u="none" strike="noStrike" dirty="0" smtClean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,7</a:t>
                      </a:r>
                      <a:endParaRPr lang="x-none" sz="1300" b="1" i="1" u="none" strike="noStrike" dirty="0">
                        <a:ln w="9525"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7" marR="3747" marT="3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300" b="1" i="0" u="none" strike="noStrike" dirty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x-none" sz="1300" b="1" i="0" u="none" strike="noStrike" dirty="0">
                        <a:ln w="9525"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7" marR="3747" marT="3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1" u="none" strike="noStrike" dirty="0" smtClean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5,2</a:t>
                      </a:r>
                      <a:endParaRPr lang="x-none" sz="1300" b="1" i="1" u="none" strike="noStrike" dirty="0">
                        <a:ln w="9525"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7" marR="3747" marT="3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300" b="1" i="0" u="none" strike="noStrike" dirty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x-none" sz="1300" b="1" i="0" u="none" strike="noStrike" dirty="0">
                        <a:ln w="9525"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7" marR="3747" marT="3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1" u="none" strike="noStrike" dirty="0" smtClean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5,2</a:t>
                      </a:r>
                      <a:endParaRPr lang="x-none" sz="1300" b="1" i="1" u="none" strike="noStrike" dirty="0">
                        <a:ln w="9525"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7" marR="3747" marT="3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x-none" sz="1300" b="1" i="0" u="none" strike="noStrike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3747" marR="3747" marT="3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x-none" sz="1300" b="1" i="1" u="none" strike="noStrike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3747" marR="3747" marT="3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 dirty="0" smtClean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x-none" sz="1300" b="1" i="0" u="none" strike="noStrike">
                        <a:ln w="9525"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7" marR="3747" marT="3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1" u="none" strike="noStrike" dirty="0" smtClean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7,4</a:t>
                      </a:r>
                      <a:endParaRPr lang="x-none" sz="1300" b="1" i="1" u="none" strike="noStrike" dirty="0">
                        <a:ln w="9525"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7" marR="3747" marT="3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 dirty="0" smtClean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290</a:t>
                      </a:r>
                      <a:endParaRPr lang="x-none" sz="1300" b="1" i="0" u="none" strike="noStrike" dirty="0">
                        <a:ln w="9525"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7" marR="3747" marT="3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x-none" sz="1300" b="1" i="1" u="none" strike="noStrike" dirty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uk-UA" sz="1300" b="1" i="1" u="none" strike="noStrike" dirty="0">
                          <a:ln w="9525"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  <a:endParaRPr lang="x-none" sz="1300" b="1" i="1" u="none" strike="noStrike" dirty="0">
                        <a:ln w="9525"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7" marR="3747" marT="3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711548376"/>
                  </a:ext>
                </a:extLst>
              </a:tr>
            </a:tbl>
          </a:graphicData>
        </a:graphic>
      </p:graphicFrame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A31657A0-BB34-4CFB-BC7A-5C158482A8B4}"/>
              </a:ext>
            </a:extLst>
          </p:cNvPr>
          <p:cNvSpPr/>
          <p:nvPr/>
        </p:nvSpPr>
        <p:spPr>
          <a:xfrm>
            <a:off x="8676456" y="6525344"/>
            <a:ext cx="467544" cy="3326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latin typeface="Times New Roman" pitchFamily="18" charset="0"/>
                <a:cs typeface="Times New Roman" pitchFamily="18" charset="0"/>
              </a:rPr>
              <a:t>2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0642" y="0"/>
            <a:ext cx="903358" cy="782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328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9" y="332655"/>
            <a:ext cx="8496943" cy="61206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0642" y="0"/>
            <a:ext cx="903358" cy="782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2457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Группа 15"/>
          <p:cNvGrpSpPr/>
          <p:nvPr/>
        </p:nvGrpSpPr>
        <p:grpSpPr>
          <a:xfrm>
            <a:off x="6321905" y="1572753"/>
            <a:ext cx="2736304" cy="2129720"/>
            <a:chOff x="4280754" y="3501008"/>
            <a:chExt cx="3531606" cy="2345744"/>
          </a:xfrm>
        </p:grpSpPr>
        <p:pic>
          <p:nvPicPr>
            <p:cNvPr id="8" name="Рисунок 7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80754" y="3501008"/>
              <a:ext cx="2345744" cy="2345744"/>
            </a:xfrm>
            <a:prstGeom prst="rect">
              <a:avLst/>
            </a:prstGeom>
          </p:spPr>
        </p:pic>
        <p:sp>
          <p:nvSpPr>
            <p:cNvPr id="5" name="Текст 2"/>
            <p:cNvSpPr txBox="1">
              <a:spLocks/>
            </p:cNvSpPr>
            <p:nvPr/>
          </p:nvSpPr>
          <p:spPr>
            <a:xfrm>
              <a:off x="5187683" y="4069029"/>
              <a:ext cx="2624677" cy="704605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defPPr>
                <a:defRPr lang="ru-RU"/>
              </a:defPPr>
              <a:lvl1pPr marL="0" algn="r" defTabSz="914400" rtl="0" eaLnBrk="1" latinLnBrk="0" hangingPunct="1">
                <a:defRPr sz="1100" b="1" kern="1200">
                  <a:solidFill>
                    <a:schemeClr val="tx1">
                      <a:lumMod val="50000"/>
                      <a:lumOff val="50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uk-UA" sz="3600" dirty="0">
                  <a:solidFill>
                    <a:srgbClr val="7030A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БІЗНЕС</a:t>
              </a:r>
            </a:p>
          </p:txBody>
        </p:sp>
      </p:grpSp>
      <p:sp>
        <p:nvSpPr>
          <p:cNvPr id="2" name="Стрелка вправо 1"/>
          <p:cNvSpPr/>
          <p:nvPr/>
        </p:nvSpPr>
        <p:spPr>
          <a:xfrm>
            <a:off x="3871859" y="2734306"/>
            <a:ext cx="648072" cy="8173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7" name="Picture 3" descr="C:\Users\User\Desktop\1443768893_tax-comp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4571402"/>
            <a:ext cx="2376264" cy="1304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Прямоугольник 10"/>
          <p:cNvSpPr/>
          <p:nvPr/>
        </p:nvSpPr>
        <p:spPr>
          <a:xfrm>
            <a:off x="864697" y="1536843"/>
            <a:ext cx="2845972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Висновки про </a:t>
            </a:r>
            <a:r>
              <a:rPr lang="uk-UA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шкоду</a:t>
            </a:r>
            <a:endParaRPr lang="uk-UA" sz="2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Текст 2"/>
          <p:cNvSpPr txBox="1">
            <a:spLocks/>
          </p:cNvSpPr>
          <p:nvPr/>
        </p:nvSpPr>
        <p:spPr>
          <a:xfrm>
            <a:off x="379471" y="3092080"/>
            <a:ext cx="3816424" cy="7688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ru-RU"/>
            </a:defPPr>
            <a:lvl1pPr marL="0" algn="r" defTabSz="914400" rtl="0" eaLnBrk="1" latinLnBrk="0" hangingPunct="1">
              <a:defRPr sz="11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uk-UA" sz="2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Кримінальне провадження</a:t>
            </a:r>
            <a:endParaRPr lang="uk-UA" sz="2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Стрелка вправо 16"/>
          <p:cNvSpPr/>
          <p:nvPr/>
        </p:nvSpPr>
        <p:spPr>
          <a:xfrm>
            <a:off x="3851920" y="1536843"/>
            <a:ext cx="648072" cy="8173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право 18"/>
          <p:cNvSpPr/>
          <p:nvPr/>
        </p:nvSpPr>
        <p:spPr>
          <a:xfrm rot="5400000">
            <a:off x="6804248" y="3765654"/>
            <a:ext cx="648072" cy="8173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967730"/>
            <a:ext cx="1909321" cy="1379535"/>
          </a:xfrm>
          <a:prstGeom prst="rect">
            <a:avLst/>
          </a:prstGeom>
        </p:spPr>
      </p:pic>
      <p:sp>
        <p:nvSpPr>
          <p:cNvPr id="15" name="Стрелка вправо 14"/>
          <p:cNvSpPr/>
          <p:nvPr/>
        </p:nvSpPr>
        <p:spPr>
          <a:xfrm rot="5400000">
            <a:off x="2269944" y="2433286"/>
            <a:ext cx="1124334" cy="40865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право 17"/>
          <p:cNvSpPr/>
          <p:nvPr/>
        </p:nvSpPr>
        <p:spPr>
          <a:xfrm rot="16200000">
            <a:off x="2830998" y="2433286"/>
            <a:ext cx="1124334" cy="40865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4493890" y="1432081"/>
            <a:ext cx="202232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uk-UA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Обшуки;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uk-UA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Вилучення </a:t>
            </a:r>
            <a:r>
              <a:rPr lang="uk-UA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(документів, </a:t>
            </a:r>
            <a:r>
              <a:rPr lang="uk-UA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комп</a:t>
            </a:r>
            <a:r>
              <a:rPr lang="uk-UA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техніки, товару тощо);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uk-UA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Арешти </a:t>
            </a:r>
            <a:r>
              <a:rPr lang="uk-UA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(рахунків, активів тощо);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uk-UA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Допити;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uk-UA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Затримання;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uk-UA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Тощо.</a:t>
            </a:r>
            <a:endParaRPr lang="uk-UA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xmlns="" id="{A31657A0-BB34-4CFB-BC7A-5C158482A8B4}"/>
              </a:ext>
            </a:extLst>
          </p:cNvPr>
          <p:cNvSpPr/>
          <p:nvPr/>
        </p:nvSpPr>
        <p:spPr>
          <a:xfrm>
            <a:off x="8676456" y="6525344"/>
            <a:ext cx="467544" cy="3326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latin typeface="Times New Roman" pitchFamily="18" charset="0"/>
                <a:cs typeface="Times New Roman" pitchFamily="18" charset="0"/>
              </a:rPr>
              <a:t>3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2" name="Рисунок 2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0642" y="0"/>
            <a:ext cx="903358" cy="782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2766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2"/>
          <p:cNvSpPr txBox="1">
            <a:spLocks/>
          </p:cNvSpPr>
          <p:nvPr/>
        </p:nvSpPr>
        <p:spPr>
          <a:xfrm>
            <a:off x="539552" y="260648"/>
            <a:ext cx="8064896" cy="63230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defPPr>
              <a:defRPr lang="ru-RU"/>
            </a:defPPr>
            <a:lvl1pPr marL="0" algn="r" defTabSz="914400" rtl="0" eaLnBrk="1" latinLnBrk="0" hangingPunct="1">
              <a:defRPr sz="11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uk-UA" sz="2800" u="sng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Для відкриття кримінального провадження</a:t>
            </a:r>
          </a:p>
          <a:p>
            <a:pPr algn="just"/>
            <a:endParaRPr lang="uk-UA" sz="2800" u="dbl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3900" u="dbl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 законом</a:t>
            </a:r>
            <a:r>
              <a:rPr lang="uk-UA" sz="39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uk-UA" sz="39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800" u="sng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8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</a:t>
            </a:r>
            <a:r>
              <a:rPr lang="uk-UA" sz="28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214 </a:t>
            </a:r>
            <a:r>
              <a:rPr lang="uk-UA" sz="28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КПК України</a:t>
            </a:r>
            <a:r>
              <a:rPr lang="uk-UA" sz="28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endParaRPr lang="uk-UA" sz="2800" u="sng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uk-UA" sz="2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Слідчий, прокурор </a:t>
            </a:r>
            <a:r>
              <a:rPr lang="uk-UA" sz="2800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невідкладно</a:t>
            </a:r>
            <a:r>
              <a:rPr lang="ru-RU" sz="2800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i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але не </a:t>
            </a:r>
            <a:r>
              <a:rPr lang="uk-UA" sz="2800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пізніше</a:t>
            </a:r>
            <a:r>
              <a:rPr lang="ru-RU" sz="2800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24 годин</a:t>
            </a:r>
            <a:r>
              <a:rPr lang="uk-UA" sz="2800" i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після</a:t>
            </a:r>
            <a:r>
              <a:rPr lang="uk-UA" sz="2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… </a:t>
            </a:r>
            <a:r>
              <a:rPr lang="uk-UA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повідомлення про вчинене кримінальне правопорушення</a:t>
            </a:r>
            <a:r>
              <a:rPr lang="uk-UA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… зобов’язаний внести відповідні відомості до ЄРДР та розпочати розслідування …»;</a:t>
            </a:r>
          </a:p>
          <a:p>
            <a:pPr algn="just"/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Неможливість оскарження необґрунтованого внесення до ЄРДР і навпаки, </a:t>
            </a:r>
            <a:r>
              <a:rPr lang="ru-RU" sz="2800" u="sng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відмова</a:t>
            </a:r>
            <a:r>
              <a:rPr lang="ru-RU" sz="2800" u="sng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u="sng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вносити</a:t>
            </a:r>
            <a:r>
              <a:rPr lang="ru-RU" sz="2800" u="sng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u="sng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дані</a:t>
            </a:r>
            <a:r>
              <a:rPr lang="ru-RU" sz="2800" u="sng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800" u="sng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реєстр</a:t>
            </a:r>
            <a:r>
              <a:rPr lang="ru-RU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u="sng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2800" u="sng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sz="2800" u="sng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оскаржена</a:t>
            </a:r>
            <a:r>
              <a:rPr lang="ru-RU" sz="2800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до суду </a:t>
            </a:r>
            <a:r>
              <a:rPr lang="ru-RU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ст. 303 КПК)</a:t>
            </a:r>
            <a:r>
              <a:rPr lang="uk-UA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endParaRPr lang="uk-UA" sz="1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323528" y="4869160"/>
            <a:ext cx="856895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A31657A0-BB34-4CFB-BC7A-5C158482A8B4}"/>
              </a:ext>
            </a:extLst>
          </p:cNvPr>
          <p:cNvSpPr/>
          <p:nvPr/>
        </p:nvSpPr>
        <p:spPr>
          <a:xfrm>
            <a:off x="8676456" y="6525344"/>
            <a:ext cx="467544" cy="3326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4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0642" y="0"/>
            <a:ext cx="903358" cy="782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809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Скругленный прямоугольник 35"/>
          <p:cNvSpPr/>
          <p:nvPr/>
        </p:nvSpPr>
        <p:spPr>
          <a:xfrm>
            <a:off x="683568" y="1754188"/>
            <a:ext cx="3600400" cy="1170756"/>
          </a:xfrm>
          <a:prstGeom prst="round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ОБГРУНТОВАНІ</a:t>
            </a:r>
            <a:endParaRPr lang="ru-RU" b="1" i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683568" y="3557090"/>
            <a:ext cx="3600400" cy="2680222"/>
          </a:xfrm>
          <a:prstGeom prst="round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Wingdings" pitchFamily="2" charset="2"/>
              <a:buChar char="Ø"/>
            </a:pPr>
            <a:r>
              <a:rPr lang="uk-UA" sz="2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Акт податкової перевірки ДПС;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uk-UA" sz="2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Акт ревізії ДАСУ;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uk-UA" sz="2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Експертне дослідження;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uk-UA" sz="2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Висновки експертиз;</a:t>
            </a:r>
          </a:p>
        </p:txBody>
      </p:sp>
      <p:cxnSp>
        <p:nvCxnSpPr>
          <p:cNvPr id="48" name="Прямая со стрелкой 47"/>
          <p:cNvCxnSpPr/>
          <p:nvPr/>
        </p:nvCxnSpPr>
        <p:spPr>
          <a:xfrm>
            <a:off x="2476648" y="2961159"/>
            <a:ext cx="2282" cy="34141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 стрелкой 48"/>
          <p:cNvCxnSpPr/>
          <p:nvPr/>
        </p:nvCxnSpPr>
        <p:spPr>
          <a:xfrm>
            <a:off x="6372200" y="2975470"/>
            <a:ext cx="0" cy="360066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рямоугольник 12">
            <a:extLst>
              <a:ext uri="{FF2B5EF4-FFF2-40B4-BE49-F238E27FC236}">
                <a16:creationId xmlns="" xmlns:a16="http://schemas.microsoft.com/office/drawing/2014/main" id="{A31657A0-BB34-4CFB-BC7A-5C158482A8B4}"/>
              </a:ext>
            </a:extLst>
          </p:cNvPr>
          <p:cNvSpPr/>
          <p:nvPr/>
        </p:nvSpPr>
        <p:spPr>
          <a:xfrm>
            <a:off x="8676456" y="6525344"/>
            <a:ext cx="467544" cy="3326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5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235719" y="692696"/>
            <a:ext cx="467256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ВИСНОВКИ ПРО ШКОДУ</a:t>
            </a:r>
            <a:endParaRPr lang="uk-UA" sz="28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4572000" y="1761828"/>
            <a:ext cx="3600400" cy="1170756"/>
          </a:xfrm>
          <a:prstGeom prst="round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НЕОБГРУНТОВАНІ</a:t>
            </a:r>
            <a:endParaRPr lang="ru-RU" b="1" i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4573885" y="3557090"/>
            <a:ext cx="3600400" cy="2680222"/>
          </a:xfrm>
          <a:prstGeom prst="round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Wingdings" pitchFamily="2" charset="2"/>
              <a:buChar char="Ø"/>
            </a:pPr>
            <a:r>
              <a:rPr lang="uk-UA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Рапорти;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uk-UA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Аналізи;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uk-UA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Довідки;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uk-UA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Аналітичні довідки;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uk-UA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Експертні дослідження;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uk-UA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Висновки експертиз;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uk-UA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Аналітичні продукти БЕБ, тощо.</a:t>
            </a:r>
            <a:endParaRPr lang="ru-RU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0642" y="0"/>
            <a:ext cx="903358" cy="782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3246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2"/>
          <p:cNvSpPr txBox="1">
            <a:spLocks/>
          </p:cNvSpPr>
          <p:nvPr/>
        </p:nvSpPr>
        <p:spPr>
          <a:xfrm>
            <a:off x="539552" y="332656"/>
            <a:ext cx="8064896" cy="576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ru-RU"/>
            </a:defPPr>
            <a:lvl1pPr marL="0" algn="r" defTabSz="914400" rtl="0" eaLnBrk="1" latinLnBrk="0" hangingPunct="1">
              <a:defRPr sz="11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uk-UA" sz="2600" u="sng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600" u="sng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600" u="sng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600" u="sng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sz="3200" u="sng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sz="3200" u="sng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sz="3200" u="sng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sz="3200" u="sng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sz="3200" u="sng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sz="3200" u="sng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sz="3200" u="sng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sz="3200" u="sng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sz="2800" i="1" u="sng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sz="2800" i="1" u="sng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600" u="sng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600" u="sng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600" u="sng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600" u="sng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600" u="sng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6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44384" y="1712044"/>
            <a:ext cx="813346" cy="3302992"/>
          </a:xfrm>
          <a:prstGeom prst="round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АКТ</a:t>
            </a:r>
          </a:p>
          <a:p>
            <a:pPr algn="ctr"/>
            <a:r>
              <a:rPr lang="uk-UA" sz="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перевірки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298633" y="1700808"/>
            <a:ext cx="2222274" cy="888100"/>
          </a:xfrm>
          <a:prstGeom prst="round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 </a:t>
            </a:r>
            <a:r>
              <a:rPr lang="uk-UA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uk-UA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Р</a:t>
            </a:r>
          </a:p>
          <a:p>
            <a:pPr algn="ctr"/>
            <a:r>
              <a:rPr lang="uk-UA" sz="1400" b="1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uk-UA" sz="14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ерміни оскарження:</a:t>
            </a:r>
          </a:p>
          <a:p>
            <a:pPr algn="ctr"/>
            <a:r>
              <a:rPr lang="uk-UA" sz="1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1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дміністративне, судове</a:t>
            </a:r>
          </a:p>
          <a:p>
            <a:pPr algn="ctr"/>
            <a:r>
              <a:rPr lang="uk-UA" sz="1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(до 2 – 3 років)</a:t>
            </a:r>
            <a:endParaRPr lang="ru-RU" sz="14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Прямая со стрелкой 8"/>
          <p:cNvCxnSpPr/>
          <p:nvPr/>
        </p:nvCxnSpPr>
        <p:spPr>
          <a:xfrm flipV="1">
            <a:off x="1039172" y="2204864"/>
            <a:ext cx="266774" cy="2656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Прямоугольник 13"/>
          <p:cNvSpPr/>
          <p:nvPr/>
        </p:nvSpPr>
        <p:spPr>
          <a:xfrm>
            <a:off x="3321647" y="548680"/>
            <a:ext cx="209345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uk-UA" sz="2800" b="1" u="dbl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 законом</a:t>
            </a:r>
            <a:r>
              <a:rPr lang="uk-UA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uk-UA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3809432" y="1712044"/>
            <a:ext cx="1111459" cy="848585"/>
          </a:xfrm>
          <a:prstGeom prst="round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Крим. пров.</a:t>
            </a:r>
            <a:endParaRPr lang="ru-RU" sz="1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8" name="Прямая со стрелкой 17"/>
          <p:cNvCxnSpPr/>
          <p:nvPr/>
        </p:nvCxnSpPr>
        <p:spPr>
          <a:xfrm flipV="1">
            <a:off x="3542433" y="2164415"/>
            <a:ext cx="276152" cy="56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Скругленный прямоугольник 28"/>
          <p:cNvSpPr/>
          <p:nvPr/>
        </p:nvSpPr>
        <p:spPr>
          <a:xfrm>
            <a:off x="5977565" y="3950271"/>
            <a:ext cx="1397861" cy="1217341"/>
          </a:xfrm>
          <a:prstGeom prst="round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СЕЕ</a:t>
            </a:r>
          </a:p>
          <a:p>
            <a:pPr algn="ctr"/>
            <a:r>
              <a:rPr lang="uk-UA" sz="1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uk-UA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 інші експертизи сторони обвинувачення</a:t>
            </a:r>
            <a:endParaRPr lang="ru-RU" sz="1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4504498" y="4125437"/>
            <a:ext cx="1146121" cy="848586"/>
          </a:xfrm>
          <a:prstGeom prst="round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ПІДОЗРА</a:t>
            </a:r>
            <a:endParaRPr lang="ru-RU" sz="1400" b="1" i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1" name="Прямая со стрелкой 30"/>
          <p:cNvCxnSpPr/>
          <p:nvPr/>
        </p:nvCxnSpPr>
        <p:spPr>
          <a:xfrm>
            <a:off x="1057730" y="4517560"/>
            <a:ext cx="266774" cy="9314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 flipV="1">
            <a:off x="4250060" y="4553398"/>
            <a:ext cx="254438" cy="5544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Скругленный прямоугольник 32"/>
          <p:cNvSpPr/>
          <p:nvPr/>
        </p:nvSpPr>
        <p:spPr>
          <a:xfrm>
            <a:off x="2705850" y="4005064"/>
            <a:ext cx="1506110" cy="1152127"/>
          </a:xfrm>
          <a:prstGeom prst="round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Можливе</a:t>
            </a:r>
          </a:p>
          <a:p>
            <a:pPr algn="ctr"/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СЕЕ</a:t>
            </a:r>
          </a:p>
          <a:p>
            <a:pPr algn="ctr"/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</a:p>
          <a:p>
            <a:pPr algn="ctr"/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Експертне дослідження</a:t>
            </a:r>
            <a:endParaRPr lang="uk-UA" sz="1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4" name="Прямая со стрелкой 33"/>
          <p:cNvCxnSpPr/>
          <p:nvPr/>
        </p:nvCxnSpPr>
        <p:spPr>
          <a:xfrm>
            <a:off x="5650619" y="4543546"/>
            <a:ext cx="309324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Скругленный прямоугольник 39"/>
          <p:cNvSpPr/>
          <p:nvPr/>
        </p:nvSpPr>
        <p:spPr>
          <a:xfrm>
            <a:off x="6266056" y="1705067"/>
            <a:ext cx="1076942" cy="871059"/>
          </a:xfrm>
          <a:prstGeom prst="round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ПІДОЗРА</a:t>
            </a:r>
            <a:endParaRPr lang="ru-RU" sz="1400" b="1" i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1" name="Прямая со стрелкой 40"/>
          <p:cNvCxnSpPr/>
          <p:nvPr/>
        </p:nvCxnSpPr>
        <p:spPr>
          <a:xfrm>
            <a:off x="4911651" y="2136336"/>
            <a:ext cx="250126" cy="852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Скругленный прямоугольник 41"/>
          <p:cNvSpPr/>
          <p:nvPr/>
        </p:nvSpPr>
        <p:spPr>
          <a:xfrm>
            <a:off x="7614258" y="1692286"/>
            <a:ext cx="1329623" cy="888100"/>
          </a:xfrm>
          <a:prstGeom prst="round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Судова перспектива</a:t>
            </a:r>
            <a:endParaRPr lang="ru-RU" sz="1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3" name="Прямая со стрелкой 42"/>
          <p:cNvCxnSpPr/>
          <p:nvPr/>
        </p:nvCxnSpPr>
        <p:spPr>
          <a:xfrm>
            <a:off x="7357008" y="2140597"/>
            <a:ext cx="232763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 стрелкой 44"/>
          <p:cNvCxnSpPr/>
          <p:nvPr/>
        </p:nvCxnSpPr>
        <p:spPr>
          <a:xfrm>
            <a:off x="2439076" y="4508246"/>
            <a:ext cx="266774" cy="9314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Прямоугольник 34">
            <a:extLst>
              <a:ext uri="{FF2B5EF4-FFF2-40B4-BE49-F238E27FC236}">
                <a16:creationId xmlns="" xmlns:a16="http://schemas.microsoft.com/office/drawing/2014/main" id="{A31657A0-BB34-4CFB-BC7A-5C158482A8B4}"/>
              </a:ext>
            </a:extLst>
          </p:cNvPr>
          <p:cNvSpPr/>
          <p:nvPr/>
        </p:nvSpPr>
        <p:spPr>
          <a:xfrm>
            <a:off x="8676456" y="6525344"/>
            <a:ext cx="467544" cy="3326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latin typeface="Times New Roman" pitchFamily="18" charset="0"/>
                <a:cs typeface="Times New Roman" pitchFamily="18" charset="0"/>
              </a:rPr>
              <a:t>6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5161777" y="1643516"/>
            <a:ext cx="833722" cy="985639"/>
          </a:xfrm>
          <a:prstGeom prst="round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СЕЕ</a:t>
            </a:r>
          </a:p>
          <a:p>
            <a:pPr algn="ctr"/>
            <a:r>
              <a:rPr lang="uk-UA" sz="11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(судово-економ. експертиза)</a:t>
            </a:r>
            <a:endParaRPr lang="ru-RU" sz="11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7" name="Прямая со стрелкой 36"/>
          <p:cNvCxnSpPr/>
          <p:nvPr/>
        </p:nvCxnSpPr>
        <p:spPr>
          <a:xfrm>
            <a:off x="6015930" y="2154878"/>
            <a:ext cx="250126" cy="852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" name="Рисунок 2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0642" y="0"/>
            <a:ext cx="903358" cy="782910"/>
          </a:xfrm>
          <a:prstGeom prst="rect">
            <a:avLst/>
          </a:prstGeom>
        </p:spPr>
      </p:pic>
      <p:sp>
        <p:nvSpPr>
          <p:cNvPr id="25" name="Скругленный прямоугольник 24"/>
          <p:cNvSpPr/>
          <p:nvPr/>
        </p:nvSpPr>
        <p:spPr>
          <a:xfrm>
            <a:off x="1324504" y="4111887"/>
            <a:ext cx="1111459" cy="848585"/>
          </a:xfrm>
          <a:prstGeom prst="round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Крим. пров.</a:t>
            </a:r>
            <a:endParaRPr lang="ru-RU" sz="1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7625789" y="4092129"/>
            <a:ext cx="1329623" cy="888100"/>
          </a:xfrm>
          <a:prstGeom prst="round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Судова перспектива</a:t>
            </a:r>
            <a:endParaRPr lang="ru-RU" sz="1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7" name="Прямая со стрелкой 26"/>
          <p:cNvCxnSpPr/>
          <p:nvPr/>
        </p:nvCxnSpPr>
        <p:spPr>
          <a:xfrm>
            <a:off x="7368539" y="4540440"/>
            <a:ext cx="232763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2746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2"/>
          <p:cNvSpPr txBox="1">
            <a:spLocks/>
          </p:cNvSpPr>
          <p:nvPr/>
        </p:nvSpPr>
        <p:spPr>
          <a:xfrm>
            <a:off x="539552" y="332656"/>
            <a:ext cx="8064896" cy="576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ru-RU"/>
            </a:defPPr>
            <a:lvl1pPr marL="0" algn="r" defTabSz="914400" rtl="0" eaLnBrk="1" latinLnBrk="0" hangingPunct="1">
              <a:defRPr sz="11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uk-UA" sz="2600" u="sng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600" u="sng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600" u="sng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600" u="sng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sz="3200" u="sng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sz="3200" u="sng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sz="3200" u="sng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sz="3200" u="sng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sz="3200" u="sng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sz="3200" u="sng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sz="2800" i="1" u="sng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sz="2800" i="1" u="sng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600" u="sng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600" u="sng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600" u="sng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600" u="sng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600" u="sng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6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44384" y="2492896"/>
            <a:ext cx="2167376" cy="2880320"/>
          </a:xfrm>
          <a:prstGeom prst="round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Інші «висновки» про шкоду: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uk-UA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Рапорт;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uk-UA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Довідка;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uk-UA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Аналіз;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uk-UA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Аналітична довідка;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uk-UA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Аналітичний продукт;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uk-UA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Тощо.</a:t>
            </a:r>
          </a:p>
        </p:txBody>
      </p:sp>
      <p:cxnSp>
        <p:nvCxnSpPr>
          <p:cNvPr id="9" name="Прямая со стрелкой 8"/>
          <p:cNvCxnSpPr/>
          <p:nvPr/>
        </p:nvCxnSpPr>
        <p:spPr>
          <a:xfrm flipV="1">
            <a:off x="4275478" y="3905578"/>
            <a:ext cx="266774" cy="2656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Прямоугольник 13"/>
          <p:cNvSpPr/>
          <p:nvPr/>
        </p:nvSpPr>
        <p:spPr>
          <a:xfrm>
            <a:off x="3200429" y="908720"/>
            <a:ext cx="23358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uk-UA" sz="2800" b="1" u="dbl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 практиці</a:t>
            </a:r>
            <a:r>
              <a:rPr lang="uk-UA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uk-UA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8" name="Прямая со стрелкой 17"/>
          <p:cNvCxnSpPr/>
          <p:nvPr/>
        </p:nvCxnSpPr>
        <p:spPr>
          <a:xfrm flipV="1">
            <a:off x="2416764" y="3908234"/>
            <a:ext cx="276152" cy="56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Скругленный прямоугольник 28"/>
          <p:cNvSpPr/>
          <p:nvPr/>
        </p:nvSpPr>
        <p:spPr>
          <a:xfrm>
            <a:off x="4572000" y="3212976"/>
            <a:ext cx="1296144" cy="1368151"/>
          </a:xfrm>
          <a:prstGeom prst="round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5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Судові експертизи</a:t>
            </a:r>
          </a:p>
          <a:p>
            <a:pPr algn="ctr"/>
            <a:r>
              <a:rPr lang="uk-UA" sz="15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(часто сумнівної якості)</a:t>
            </a:r>
            <a:endParaRPr lang="ru-RU" sz="15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6199288" y="3497524"/>
            <a:ext cx="1076942" cy="871059"/>
          </a:xfrm>
          <a:prstGeom prst="round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ПІДОЗРА</a:t>
            </a:r>
            <a:endParaRPr lang="ru-RU" sz="1400" b="1" i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1" name="Прямая со стрелкой 40"/>
          <p:cNvCxnSpPr/>
          <p:nvPr/>
        </p:nvCxnSpPr>
        <p:spPr>
          <a:xfrm>
            <a:off x="5931680" y="3937305"/>
            <a:ext cx="250126" cy="852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Скругленный прямоугольник 41"/>
          <p:cNvSpPr/>
          <p:nvPr/>
        </p:nvSpPr>
        <p:spPr>
          <a:xfrm>
            <a:off x="7590080" y="3545649"/>
            <a:ext cx="1329623" cy="888100"/>
          </a:xfrm>
          <a:prstGeom prst="round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Ст. 290 КПК</a:t>
            </a:r>
          </a:p>
          <a:p>
            <a:pPr algn="ctr"/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і направлення до суду</a:t>
            </a:r>
            <a:endParaRPr lang="ru-RU" sz="1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3" name="Прямая со стрелкой 42"/>
          <p:cNvCxnSpPr/>
          <p:nvPr/>
        </p:nvCxnSpPr>
        <p:spPr>
          <a:xfrm>
            <a:off x="7357317" y="3941566"/>
            <a:ext cx="232763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Скругленный прямоугольник 43"/>
          <p:cNvSpPr/>
          <p:nvPr/>
        </p:nvSpPr>
        <p:spPr>
          <a:xfrm>
            <a:off x="2692916" y="3440236"/>
            <a:ext cx="1553987" cy="985639"/>
          </a:xfrm>
          <a:prstGeom prst="round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Кримінальне провадження</a:t>
            </a:r>
            <a:endParaRPr lang="ru-RU" sz="11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Прямоугольник 34">
            <a:extLst>
              <a:ext uri="{FF2B5EF4-FFF2-40B4-BE49-F238E27FC236}">
                <a16:creationId xmlns="" xmlns:a16="http://schemas.microsoft.com/office/drawing/2014/main" id="{A31657A0-BB34-4CFB-BC7A-5C158482A8B4}"/>
              </a:ext>
            </a:extLst>
          </p:cNvPr>
          <p:cNvSpPr/>
          <p:nvPr/>
        </p:nvSpPr>
        <p:spPr>
          <a:xfrm>
            <a:off x="8676456" y="6525344"/>
            <a:ext cx="467544" cy="3326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latin typeface="Times New Roman" pitchFamily="18" charset="0"/>
                <a:cs typeface="Times New Roman" pitchFamily="18" charset="0"/>
              </a:rPr>
              <a:t>7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0642" y="0"/>
            <a:ext cx="903358" cy="782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5791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2"/>
          <p:cNvSpPr txBox="1">
            <a:spLocks/>
          </p:cNvSpPr>
          <p:nvPr/>
        </p:nvSpPr>
        <p:spPr>
          <a:xfrm>
            <a:off x="539552" y="332656"/>
            <a:ext cx="8064896" cy="576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ru-RU"/>
            </a:defPPr>
            <a:lvl1pPr marL="0" algn="r" defTabSz="914400" rtl="0" eaLnBrk="1" latinLnBrk="0" hangingPunct="1">
              <a:defRPr sz="11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uk-UA" sz="2600" u="sng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600" u="sng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sz="3200" u="sng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sz="3200" u="sng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sz="3200" u="sng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sz="3200" u="sng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sz="3200" u="sng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sz="3200" u="sng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sz="2800" i="1" u="sng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sz="2800" i="1" u="sng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600" u="sng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600" u="sng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600" u="sng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600" u="sng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600" u="sng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6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58941" y="2708920"/>
            <a:ext cx="2614089" cy="1512168"/>
          </a:xfrm>
          <a:prstGeom prst="round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Аналітичні продукти</a:t>
            </a:r>
            <a:endParaRPr lang="ru-RU" sz="2400" b="1" i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Прямая со стрелкой 11"/>
          <p:cNvCxnSpPr/>
          <p:nvPr/>
        </p:nvCxnSpPr>
        <p:spPr>
          <a:xfrm>
            <a:off x="2873030" y="3417651"/>
            <a:ext cx="1369289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Скругленный прямоугольник 12"/>
          <p:cNvSpPr/>
          <p:nvPr/>
        </p:nvSpPr>
        <p:spPr>
          <a:xfrm>
            <a:off x="2829976" y="2987266"/>
            <a:ext cx="1412343" cy="430385"/>
          </a:xfrm>
          <a:prstGeom prst="round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05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НЕМОЖЛИВІСТЬ</a:t>
            </a:r>
          </a:p>
          <a:p>
            <a:pPr algn="ctr"/>
            <a:r>
              <a:rPr lang="uk-UA" sz="105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ОСКАРЖЕННЯ</a:t>
            </a:r>
            <a:endParaRPr lang="ru-RU" sz="105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798462" y="692696"/>
            <a:ext cx="507953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2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Бюро економічної безпеки України</a:t>
            </a:r>
            <a:endParaRPr lang="uk-UA" sz="24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2000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(виключна підслідність по ст. 212 ККУ):</a:t>
            </a:r>
          </a:p>
        </p:txBody>
      </p:sp>
      <p:cxnSp>
        <p:nvCxnSpPr>
          <p:cNvPr id="19" name="Прямая со стрелкой 18"/>
          <p:cNvCxnSpPr>
            <a:endCxn id="72" idx="1"/>
          </p:cNvCxnSpPr>
          <p:nvPr/>
        </p:nvCxnSpPr>
        <p:spPr>
          <a:xfrm>
            <a:off x="5681074" y="3391358"/>
            <a:ext cx="576065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Скругленный прямоугольник 19"/>
          <p:cNvSpPr/>
          <p:nvPr/>
        </p:nvSpPr>
        <p:spPr>
          <a:xfrm>
            <a:off x="4233506" y="2708920"/>
            <a:ext cx="1405254" cy="1493354"/>
          </a:xfrm>
          <a:prstGeom prst="round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Кримінальне провадження </a:t>
            </a:r>
            <a:r>
              <a:rPr lang="uk-UA" sz="1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допити, вилучення майна, арешти та блокування рахунків …</a:t>
            </a:r>
            <a:endParaRPr lang="ru-RU" sz="1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2" name="Скругленный прямоугольник 71"/>
          <p:cNvSpPr/>
          <p:nvPr/>
        </p:nvSpPr>
        <p:spPr>
          <a:xfrm>
            <a:off x="6257139" y="3020081"/>
            <a:ext cx="1060712" cy="742554"/>
          </a:xfrm>
          <a:prstGeom prst="round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Можлива</a:t>
            </a:r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ПІДОЗРА</a:t>
            </a:r>
            <a:endParaRPr lang="ru-RU" sz="1400" b="1" i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4" name="Прямая со стрелкой 73"/>
          <p:cNvCxnSpPr/>
          <p:nvPr/>
        </p:nvCxnSpPr>
        <p:spPr>
          <a:xfrm>
            <a:off x="7331413" y="3391358"/>
            <a:ext cx="232763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Скругленный прямоугольник 75"/>
          <p:cNvSpPr/>
          <p:nvPr/>
        </p:nvSpPr>
        <p:spPr>
          <a:xfrm>
            <a:off x="7567177" y="2983048"/>
            <a:ext cx="1329623" cy="742555"/>
          </a:xfrm>
          <a:prstGeom prst="round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Можлива</a:t>
            </a:r>
          </a:p>
          <a:p>
            <a:pPr algn="ctr"/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Судова перспектива</a:t>
            </a:r>
            <a:endParaRPr lang="ru-RU" sz="1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Скругленный прямоугольник 46"/>
          <p:cNvSpPr/>
          <p:nvPr/>
        </p:nvSpPr>
        <p:spPr>
          <a:xfrm>
            <a:off x="5345876" y="3547442"/>
            <a:ext cx="1334665" cy="510816"/>
          </a:xfrm>
          <a:prstGeom prst="round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05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Значні</a:t>
            </a:r>
          </a:p>
          <a:p>
            <a:pPr algn="ctr"/>
            <a:r>
              <a:rPr lang="uk-UA" sz="105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терміни   </a:t>
            </a:r>
          </a:p>
          <a:p>
            <a:pPr algn="ctr"/>
            <a:r>
              <a:rPr lang="uk-UA" sz="105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05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розслідування</a:t>
            </a:r>
            <a:endParaRPr lang="ru-RU" sz="105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Прямоугольник 34">
            <a:extLst>
              <a:ext uri="{FF2B5EF4-FFF2-40B4-BE49-F238E27FC236}">
                <a16:creationId xmlns="" xmlns:a16="http://schemas.microsoft.com/office/drawing/2014/main" id="{A31657A0-BB34-4CFB-BC7A-5C158482A8B4}"/>
              </a:ext>
            </a:extLst>
          </p:cNvPr>
          <p:cNvSpPr/>
          <p:nvPr/>
        </p:nvSpPr>
        <p:spPr>
          <a:xfrm>
            <a:off x="8676456" y="6525344"/>
            <a:ext cx="467544" cy="3326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latin typeface="Times New Roman" pitchFamily="18" charset="0"/>
                <a:cs typeface="Times New Roman" pitchFamily="18" charset="0"/>
              </a:rPr>
              <a:t>8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97463" y="4725144"/>
            <a:ext cx="7881530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Важливо:</a:t>
            </a:r>
          </a:p>
          <a:p>
            <a:endParaRPr lang="uk-UA" sz="800" b="1" i="1" u="sng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eriod"/>
            </a:pPr>
            <a:r>
              <a:rPr lang="uk-UA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Неможливість </a:t>
            </a:r>
            <a:r>
              <a:rPr lang="uk-UA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Проведення СЕЕ стороною </a:t>
            </a:r>
            <a:r>
              <a:rPr lang="uk-UA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захисту </a:t>
            </a:r>
            <a:r>
              <a:rPr lang="uk-UA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(причина </a:t>
            </a:r>
            <a:r>
              <a:rPr lang="uk-UA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– платник податків не ознайомлюється з аналітичним продуктом</a:t>
            </a:r>
            <a:r>
              <a:rPr lang="uk-UA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marL="342900" indent="-342900">
              <a:buFontTx/>
              <a:buAutoNum type="arabicPeriod"/>
            </a:pPr>
            <a:endParaRPr lang="uk-UA" sz="8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Tx/>
              <a:buAutoNum type="arabicPeriod"/>
            </a:pPr>
            <a:r>
              <a:rPr lang="uk-UA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Невеликий </a:t>
            </a:r>
            <a:r>
              <a:rPr lang="uk-UA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% КП направляються до суду з </a:t>
            </a:r>
            <a:r>
              <a:rPr lang="uk-UA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обвинувальним актом</a:t>
            </a:r>
            <a:r>
              <a:rPr lang="uk-UA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0642" y="0"/>
            <a:ext cx="903358" cy="782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9680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46</TotalTime>
  <Words>1386</Words>
  <Application>Microsoft Office PowerPoint</Application>
  <PresentationFormat>Экран (4:3)</PresentationFormat>
  <Paragraphs>431</Paragraphs>
  <Slides>30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1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Статті КК України, за якими найбільш часто правоохоронні органи відкривають кримінальні провадження у сфері фінансово-господарської діяльності або стосовно службових осіб платників податків  </vt:lpstr>
      <vt:lpstr>Інші статті КК України, які частіше використовуються правоохоронними органами для відкриття кримінальних проваджень у сфері фінансово-господарської діяльності або стосовно службових осіб платників податків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4</cp:revision>
  <cp:lastPrinted>2026-02-24T11:48:25Z</cp:lastPrinted>
  <dcterms:created xsi:type="dcterms:W3CDTF">2026-02-23T08:47:02Z</dcterms:created>
  <dcterms:modified xsi:type="dcterms:W3CDTF">2026-02-24T15:05:53Z</dcterms:modified>
</cp:coreProperties>
</file>