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rels" ContentType="application/vnd.openxmlformats-package.relationship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8">
  <p:sldMasterIdLst>
    <p:sldMasterId id="2147483648" r:id="rId1"/>
  </p:sldMasterIdLst>
  <p:notesMasterIdLst>
    <p:notesMasterId r:id="rId34"/>
  </p:notesMasterIdLst>
  <p:sldIdLst>
    <p:sldId id="2193" r:id="rId3"/>
    <p:sldId id="2196" r:id="rId4"/>
    <p:sldId id="2197" r:id="rId5"/>
    <p:sldId id="2198" r:id="rId6"/>
    <p:sldId id="2199" r:id="rId7"/>
    <p:sldId id="2200" r:id="rId8"/>
    <p:sldId id="2201" r:id="rId9"/>
    <p:sldId id="2202" r:id="rId10"/>
    <p:sldId id="2205" r:id="rId11"/>
    <p:sldId id="2203" r:id="rId12"/>
    <p:sldId id="2206" r:id="rId13"/>
    <p:sldId id="2207" r:id="rId14"/>
    <p:sldId id="2208" r:id="rId15"/>
    <p:sldId id="2209" r:id="rId16"/>
    <p:sldId id="2210" r:id="rId17"/>
    <p:sldId id="2211" r:id="rId18"/>
    <p:sldId id="2212" r:id="rId19"/>
    <p:sldId id="2214" r:id="rId20"/>
    <p:sldId id="2215" r:id="rId21"/>
    <p:sldId id="2213" r:id="rId22"/>
    <p:sldId id="2216" r:id="rId23"/>
    <p:sldId id="2217" r:id="rId24"/>
    <p:sldId id="2218" r:id="rId25"/>
    <p:sldId id="2219" r:id="rId26"/>
    <p:sldId id="2220" r:id="rId27"/>
    <p:sldId id="2262" r:id="rId28"/>
    <p:sldId id="2221" r:id="rId29"/>
    <p:sldId id="2222" r:id="rId30"/>
    <p:sldId id="2223" r:id="rId31"/>
    <p:sldId id="2224" r:id="rId32"/>
    <p:sldId id="2225" r:id="rId33"/>
  </p:sldIdLst>
  <p:sldSz cx="18288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8" userDrawn="1">
          <p15:clr>
            <a:srgbClr val="A4A3A4"/>
          </p15:clr>
        </p15:guide>
        <p15:guide id="3" pos="10955" userDrawn="1">
          <p15:clr>
            <a:srgbClr val="A4A3A4"/>
          </p15:clr>
        </p15:guide>
        <p15:guide id="4" pos="544" userDrawn="1">
          <p15:clr>
            <a:srgbClr val="A4A3A4"/>
          </p15:clr>
        </p15:guide>
        <p15:guide id="5" orient="horz" pos="1236" userDrawn="1">
          <p15:clr>
            <a:srgbClr val="A4A3A4"/>
          </p15:clr>
        </p15:guide>
        <p15:guide id="6" orient="horz" pos="59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3434"/>
    <a:srgbClr val="0AAFFF"/>
    <a:srgbClr val="DDF5FF"/>
    <a:srgbClr val="FD4956"/>
    <a:srgbClr val="232323"/>
    <a:srgbClr val="131313"/>
    <a:srgbClr val="FF5050"/>
    <a:srgbClr val="FFC6C9"/>
    <a:srgbClr val="EAB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3" autoAdjust="0"/>
    <p:restoredTop sz="94138" autoAdjust="0"/>
  </p:normalViewPr>
  <p:slideViewPr>
    <p:cSldViewPr showGuides="1">
      <p:cViewPr varScale="1">
        <p:scale>
          <a:sx n="74" d="100"/>
          <a:sy n="74" d="100"/>
        </p:scale>
        <p:origin x="664" y="192"/>
      </p:cViewPr>
      <p:guideLst>
        <p:guide orient="horz" pos="518"/>
        <p:guide pos="10955"/>
        <p:guide pos="544"/>
        <p:guide orient="horz" pos="1236"/>
        <p:guide orient="horz" pos="596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360000" cy="360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0" Type="http://schemas.openxmlformats.org/officeDocument/2006/relationships/customXml" Target="../customXml/item3.xml"/><Relationship Id="rId4" Type="http://schemas.openxmlformats.org/officeDocument/2006/relationships/slide" Target="slides/slide2.xml"/><Relationship Id="rId39" Type="http://schemas.openxmlformats.org/officeDocument/2006/relationships/customXml" Target="../customXml/item2.xml"/><Relationship Id="rId38" Type="http://schemas.openxmlformats.org/officeDocument/2006/relationships/customXml" Target="../customXml/item1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notesMaster" Target="notesMasters/notesMaster1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1E15F-866F-4DDC-BADA-733FD6B1454E}" type="datetimeFigureOut">
              <a:rPr lang="uk-UA" smtClean="0"/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ED052-FADF-4328-BAE6-3515B62FB134}" type="slidenum">
              <a:rPr lang="uk-UA" smtClean="0"/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775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01450" cy="871775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772400" cy="65270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738438"/>
            <a:ext cx="7772400" cy="65270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3757613"/>
            <a:ext cx="7736681" cy="55268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521745"/>
            <a:ext cx="7774782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4782" cy="55268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481138"/>
            <a:ext cx="9258300" cy="7310438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64070-7366-4787-92AF-F9506B0F0920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37D03-45AE-4311-B62B-350C10CD91DF}" type="slidenum">
              <a:rPr lang="uk-UA" smtClean="0"/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hyperlink" Target="https://www.msp.gov.ua/legislation/draft-legal-acts/pro-zatverdzhennya-poryadku-obchyslennya-serednomisyachnoyi-zarobitnoyi-platy-(vynahorody)-dlya-rozrakhunku-vnesku-na-pidtrymku-pratsevlashtuvannya-osib-z-invalidnistyu" TargetMode="External"/><Relationship Id="rId2" Type="http://schemas.openxmlformats.org/officeDocument/2006/relationships/hyperlink" Target="https://spo.fpsu.org.ua/wp-content/uploads/2026/01/perelik.pdf" TargetMode="External"/><Relationship Id="rId1" Type="http://schemas.openxmlformats.org/officeDocument/2006/relationships/hyperlink" Target="https://spo.fpsu.org.ua/wp-content/uploads/2026/01/poryadok-4.pdf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 bwMode="auto">
          <a:xfrm>
            <a:off x="1257300" y="3204508"/>
            <a:ext cx="15768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3600"/>
              <a:t>      </a:t>
            </a:r>
            <a:endParaRPr lang="ru-RU" sz="360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4000" y="1903500"/>
            <a:ext cx="16527510" cy="54775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l">
              <a:spcBef>
                <a:spcPts val="600"/>
              </a:spcBef>
            </a:pPr>
            <a:r>
              <a:rPr lang="en-US" altLang="en-US" sz="4000" b="0" i="0" dirty="0">
                <a:solidFill>
                  <a:srgbClr val="000000"/>
                </a:solidFill>
                <a:effectLst/>
              </a:rPr>
              <a:t>1. Прожитковий мінімум та мінімальна зарплата: вплив на розрахунки.</a:t>
            </a:r>
            <a:endParaRPr lang="en-US" altLang="en-US" sz="4000" b="0" i="0" dirty="0">
              <a:solidFill>
                <a:srgbClr val="000000"/>
              </a:solidFill>
              <a:effectLst/>
            </a:endParaRPr>
          </a:p>
          <a:p>
            <a:pPr algn="l">
              <a:spcBef>
                <a:spcPts val="600"/>
              </a:spcBef>
            </a:pPr>
            <a:r>
              <a:rPr lang="en-US" altLang="en-US" sz="4000" b="0" i="0" dirty="0">
                <a:solidFill>
                  <a:srgbClr val="000000"/>
                </a:solidFill>
                <a:effectLst/>
              </a:rPr>
              <a:t>2. Особливості оподаткування ПДФО та ВЗ у 2026 році.</a:t>
            </a:r>
            <a:endParaRPr lang="en-US" altLang="en-US" sz="4000" b="0" i="0" dirty="0">
              <a:solidFill>
                <a:srgbClr val="000000"/>
              </a:solidFill>
              <a:effectLst/>
            </a:endParaRPr>
          </a:p>
          <a:p>
            <a:pPr algn="l">
              <a:spcBef>
                <a:spcPts val="600"/>
              </a:spcBef>
            </a:pPr>
            <a:r>
              <a:rPr lang="en-US" altLang="en-US" sz="4000" b="0" i="0" dirty="0">
                <a:solidFill>
                  <a:srgbClr val="000000"/>
                </a:solidFill>
                <a:effectLst/>
              </a:rPr>
              <a:t>3. ЄСВ-2026: мінімальний, максимальний, правила нарахування.</a:t>
            </a:r>
            <a:endParaRPr lang="en-US" altLang="en-US" sz="4000" b="0" i="0" dirty="0">
              <a:solidFill>
                <a:srgbClr val="000000"/>
              </a:solidFill>
              <a:effectLst/>
            </a:endParaRPr>
          </a:p>
          <a:p>
            <a:pPr algn="l">
              <a:spcBef>
                <a:spcPts val="600"/>
              </a:spcBef>
            </a:pPr>
            <a:r>
              <a:rPr lang="en-US" altLang="en-US" sz="4000" b="0" i="0" dirty="0">
                <a:solidFill>
                  <a:srgbClr val="000000"/>
                </a:solidFill>
                <a:effectLst/>
              </a:rPr>
              <a:t>4. Нові правила подання зарплатної звітності.</a:t>
            </a:r>
            <a:endParaRPr lang="en-US" altLang="en-US" sz="4000" b="0" i="0" dirty="0">
              <a:solidFill>
                <a:srgbClr val="000000"/>
              </a:solidFill>
              <a:effectLst/>
            </a:endParaRPr>
          </a:p>
          <a:p>
            <a:pPr algn="l">
              <a:spcBef>
                <a:spcPts val="600"/>
              </a:spcBef>
            </a:pPr>
            <a:r>
              <a:rPr lang="en-US" altLang="en-US" sz="4000" b="0" i="0" dirty="0">
                <a:solidFill>
                  <a:srgbClr val="000000"/>
                </a:solidFill>
                <a:effectLst/>
              </a:rPr>
              <a:t>5. </a:t>
            </a:r>
            <a:r>
              <a:rPr lang="uk-UA" altLang="en-US" sz="4000" b="0" i="0" dirty="0">
                <a:solidFill>
                  <a:srgbClr val="000000"/>
                </a:solidFill>
                <a:effectLst/>
              </a:rPr>
              <a:t>Особливості </a:t>
            </a:r>
            <a:r>
              <a:rPr lang="en-US" altLang="en-US" sz="4000" b="0" i="0" dirty="0">
                <a:solidFill>
                  <a:srgbClr val="000000"/>
                </a:solidFill>
                <a:effectLst/>
              </a:rPr>
              <a:t>індексації зарплати у 2026 році.</a:t>
            </a:r>
            <a:endParaRPr lang="en-US" altLang="en-US" sz="4000" b="0" i="0" dirty="0">
              <a:solidFill>
                <a:srgbClr val="000000"/>
              </a:solidFill>
              <a:effectLst/>
            </a:endParaRPr>
          </a:p>
          <a:p>
            <a:pPr algn="l">
              <a:spcBef>
                <a:spcPts val="600"/>
              </a:spcBef>
            </a:pPr>
            <a:r>
              <a:rPr lang="en-US" altLang="en-US" sz="4000" b="0" i="0" dirty="0">
                <a:solidFill>
                  <a:srgbClr val="000000"/>
                </a:solidFill>
                <a:effectLst/>
              </a:rPr>
              <a:t>6. Нові умови виконання нормативу працівників з інвалідністю</a:t>
            </a:r>
            <a:r>
              <a:rPr lang="uk-UA" altLang="en-US" sz="4000" b="0" i="0" dirty="0">
                <a:solidFill>
                  <a:srgbClr val="000000"/>
                </a:solidFill>
                <a:effectLst/>
              </a:rPr>
              <a:t>.</a:t>
            </a:r>
            <a:endParaRPr lang="uk-UA" altLang="en-US" sz="4000" b="0" i="0" dirty="0">
              <a:solidFill>
                <a:srgbClr val="000000"/>
              </a:solidFill>
              <a:effectLst/>
            </a:endParaRPr>
          </a:p>
          <a:p>
            <a:pPr algn="l">
              <a:spcBef>
                <a:spcPts val="600"/>
              </a:spcBef>
            </a:pPr>
            <a:r>
              <a:rPr lang="en-US" altLang="en-US" sz="4000" b="0" i="0" dirty="0">
                <a:solidFill>
                  <a:srgbClr val="000000"/>
                </a:solidFill>
                <a:effectLst/>
              </a:rPr>
              <a:t>7. Штрафи за порушення трудового і податкового законодавства. Чи можна і як уникнути?</a:t>
            </a:r>
            <a:endParaRPr lang="en-US" altLang="en-US" sz="4000" b="0" i="0" dirty="0">
              <a:solidFill>
                <a:srgbClr val="000000"/>
              </a:solidFill>
              <a:effectLst/>
            </a:endParaRPr>
          </a:p>
        </p:txBody>
      </p:sp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92202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uk-UA" cap="none" dirty="0">
                <a:solidFill>
                  <a:schemeClr val="tx1"/>
                </a:solidFill>
                <a:latin typeface="Calibri" panose="020F0502020204030204"/>
                <a:ea typeface="Verdana" panose="020B0604030504040204"/>
                <a:cs typeface="Courier New" panose="02070309020205020404"/>
                <a:sym typeface="+mn-ea"/>
              </a:rPr>
              <a:t>ПРОГРАМА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183125" y="9696448"/>
            <a:ext cx="786032" cy="547688"/>
          </a:xfrm>
        </p:spPr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1. Прожитковий мінімум та мінімальна зарплата: вплив на розрахунки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183125" y="9696448"/>
            <a:ext cx="786032" cy="547688"/>
          </a:xfrm>
        </p:spPr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71704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Зарплата “підакцизних” працівників також прив’язана до МЗП.</a:t>
            </a:r>
            <a:endParaRPr lang="en-US" altLang="en-US" sz="4000" b="1" noProof="0" dirty="0">
              <a:ln>
                <a:noFill/>
              </a:ln>
              <a:effectLst/>
              <a:uLnTx/>
              <a:uFillTx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С</a:t>
            </a:r>
            <a:r>
              <a:rPr lang="en-US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ередн</a:t>
            </a:r>
            <a:r>
              <a:rPr lang="uk-UA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я</a:t>
            </a:r>
            <a:r>
              <a:rPr lang="en-US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 щомісячн</a:t>
            </a:r>
            <a:r>
              <a:rPr lang="uk-UA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а</a:t>
            </a:r>
            <a:r>
              <a:rPr lang="en-US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 заробітн</a:t>
            </a:r>
            <a:r>
              <a:rPr lang="uk-UA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а</a:t>
            </a:r>
            <a:r>
              <a:rPr lang="en-US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 плат</a:t>
            </a:r>
            <a:r>
              <a:rPr lang="uk-UA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а </a:t>
            </a:r>
            <a:r>
              <a:rPr lang="uk-UA" altLang="en-US" sz="4000" dirty="0">
                <a:solidFill>
                  <a:srgbClr val="000000"/>
                </a:solidFill>
                <a:effectLst/>
                <a:sym typeface="+mn-ea"/>
              </a:rPr>
              <a:t>((р. 1.1 + р. 1.3 + р. 1.4) : р. 103 податкового розрахунку)</a:t>
            </a:r>
            <a:r>
              <a:rPr lang="en-US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, нарахованої суб’єктом господарювання, який отримав </a:t>
            </a:r>
            <a:r>
              <a:rPr lang="uk-UA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відповідну </a:t>
            </a:r>
            <a:r>
              <a:rPr lang="en-US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ліцензію</a:t>
            </a:r>
            <a:r>
              <a:rPr lang="uk-UA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 (алкоголь, тютюн, пальне),</a:t>
            </a:r>
            <a:r>
              <a:rPr lang="en-US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 має становити не менше 2</a:t>
            </a:r>
            <a:r>
              <a:rPr lang="uk-UA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 МЗП (ч. 13 ст. 42 Закону від </a:t>
            </a:r>
            <a:r>
              <a:rPr lang="en-US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18</a:t>
            </a:r>
            <a:r>
              <a:rPr lang="uk-UA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.06.</a:t>
            </a:r>
            <a:r>
              <a:rPr lang="en-US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2024</a:t>
            </a:r>
            <a:r>
              <a:rPr lang="uk-UA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№</a:t>
            </a:r>
            <a:r>
              <a:rPr lang="en-US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 3817-IX</a:t>
            </a:r>
            <a:r>
              <a:rPr lang="uk-UA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)</a:t>
            </a:r>
            <a:r>
              <a:rPr lang="en-US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.</a:t>
            </a:r>
            <a:endParaRPr lang="en-US" altLang="en-US" sz="4000" noProof="0" dirty="0">
              <a:ln>
                <a:noFill/>
              </a:ln>
              <a:effectLst/>
              <a:uLnTx/>
              <a:uFillTx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У 2026 році</a:t>
            </a:r>
            <a:r>
              <a:rPr lang="uk-UA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 такий розмір становить 17 294 грн.</a:t>
            </a:r>
            <a:endParaRPr kumimoji="0" lang="uk-UA" altLang="en-US" sz="40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Але, є пільга: </a:t>
            </a:r>
            <a:r>
              <a:rPr 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якщо </a:t>
            </a:r>
            <a:r>
              <a:rPr lang="uk-UA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всі </a:t>
            </a:r>
            <a:r>
              <a:rPr lang="en-US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місця роздрібної торгівлі розташовані </a:t>
            </a:r>
            <a:r>
              <a:rPr lang="en-US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за межами</a:t>
            </a:r>
            <a:r>
              <a:rPr lang="en-US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 населених пунктів - адміністративних центрів областей і м. Києва та м. Севастополя на відстані від </a:t>
            </a:r>
            <a:r>
              <a:rPr lang="en-US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50 </a:t>
            </a:r>
            <a:r>
              <a:rPr lang="uk-UA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км</a:t>
            </a:r>
            <a:r>
              <a:rPr lang="en-US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 та мають торговельні зали </a:t>
            </a:r>
            <a:r>
              <a:rPr lang="en-US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площею до 500 м</a:t>
            </a:r>
            <a:r>
              <a:rPr lang="uk-UA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. кв.</a:t>
            </a:r>
            <a:r>
              <a:rPr lang="en-US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, </a:t>
            </a:r>
            <a:r>
              <a:rPr lang="uk-UA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розмір середньої зарплати </a:t>
            </a:r>
            <a:r>
              <a:rPr lang="en-US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має становити не менше 1,5 </a:t>
            </a:r>
            <a:r>
              <a:rPr lang="uk-UA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від МЗП.</a:t>
            </a:r>
            <a:endParaRPr kumimoji="0" lang="uk-UA" altLang="en-US" sz="400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У 2026 році такий розмір становить </a:t>
            </a:r>
            <a:r>
              <a:rPr lang="en-US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12</a:t>
            </a:r>
            <a:r>
              <a:rPr lang="uk-UA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970,5</a:t>
            </a:r>
            <a:r>
              <a:rPr lang="uk-UA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0 грн.</a:t>
            </a:r>
            <a:endParaRPr lang="uk-UA" altLang="en-US" sz="4000" b="0" i="0" dirty="0">
              <a:solidFill>
                <a:srgbClr val="000000"/>
              </a:solidFill>
              <a:effectLst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2. Особливості оподаткування ПДФО та ВЗ у 2026 році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183125" y="9696448"/>
            <a:ext cx="786032" cy="547688"/>
          </a:xfrm>
        </p:spPr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439991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457200" indent="-457200" algn="l" eaLnBrk="1" hangingPunct="1">
              <a:buClrTx/>
              <a:buSzTx/>
              <a:buFont typeface="Arial" panose="020B0604020202020204" pitchFamily="34" charset="0"/>
              <a:buChar char="•"/>
            </a:pPr>
            <a:r>
              <a:rPr lang="uk-UA" altLang="uk-UA" sz="4000" dirty="0">
                <a:sym typeface="+mn-ea"/>
              </a:rPr>
              <a:t>Основна ставка ПДФО – 18%;</a:t>
            </a:r>
            <a:endParaRPr lang="uk-UA" altLang="uk-UA" sz="4000" kern="1200" dirty="0">
              <a:latin typeface="+mn-lt"/>
              <a:ea typeface="+mn-ea"/>
              <a:cs typeface="+mn-cs"/>
            </a:endParaRPr>
          </a:p>
          <a:p>
            <a:pPr marL="457200" indent="-457200" algn="l" eaLnBrk="1" hangingPunct="1">
              <a:buClrTx/>
              <a:buSzTx/>
              <a:buFont typeface="Arial" panose="020B0604020202020204" pitchFamily="34" charset="0"/>
              <a:buChar char="•"/>
            </a:pPr>
            <a:r>
              <a:rPr lang="uk-UA" altLang="uk-UA" sz="4000" dirty="0">
                <a:sym typeface="+mn-ea"/>
              </a:rPr>
              <a:t>Зменшена ставка ПДФО:  наприклад, на доходи у вигляді дивідендів платників податку на прибуток – 5%, неплатників податку на прибуток – 9%;</a:t>
            </a:r>
            <a:endParaRPr lang="uk-UA" altLang="uk-UA" sz="4000" kern="1200" dirty="0">
              <a:latin typeface="+mn-lt"/>
              <a:ea typeface="+mn-ea"/>
              <a:cs typeface="+mn-cs"/>
            </a:endParaRPr>
          </a:p>
          <a:p>
            <a:pPr marL="457200" indent="-457200" algn="l" eaLnBrk="1" hangingPunct="1">
              <a:buClrTx/>
              <a:buSzTx/>
              <a:buFont typeface="Arial" panose="020B0604020202020204" pitchFamily="34" charset="0"/>
              <a:buChar char="•"/>
            </a:pPr>
            <a:r>
              <a:rPr lang="uk-UA" altLang="uk-UA" sz="4000" dirty="0">
                <a:sym typeface="+mn-ea"/>
              </a:rPr>
              <a:t>Військовий збір</a:t>
            </a:r>
            <a:r>
              <a:rPr lang="uk-UA" altLang="uk-UA" sz="4000" dirty="0">
                <a:sym typeface="+mn-ea"/>
              </a:rPr>
              <a:t> – 5%;</a:t>
            </a:r>
            <a:endParaRPr lang="uk-UA" altLang="uk-UA" sz="4000" kern="1200" dirty="0">
              <a:latin typeface="+mn-lt"/>
              <a:ea typeface="+mn-ea"/>
              <a:cs typeface="+mn-cs"/>
            </a:endParaRPr>
          </a:p>
          <a:p>
            <a:pPr marL="457200" indent="-457200" algn="l" eaLnBrk="1" hangingPunct="1">
              <a:buClrTx/>
              <a:buSzTx/>
              <a:buFont typeface="Arial" panose="020B0604020202020204" pitchFamily="34" charset="0"/>
              <a:buChar char="•"/>
            </a:pPr>
            <a:r>
              <a:rPr lang="uk-UA" altLang="uk-UA" sz="4000" dirty="0">
                <a:sym typeface="+mn-ea"/>
              </a:rPr>
              <a:t>Основна ставка ЄСВ – 22%;</a:t>
            </a:r>
            <a:endParaRPr lang="uk-UA" altLang="uk-UA" sz="4000" kern="1200" dirty="0">
              <a:latin typeface="+mn-lt"/>
              <a:ea typeface="+mn-ea"/>
              <a:cs typeface="+mn-cs"/>
            </a:endParaRPr>
          </a:p>
          <a:p>
            <a:pPr marL="457200" indent="-457200" algn="l" eaLnBrk="1" hangingPunct="1">
              <a:buClrTx/>
              <a:buSzTx/>
              <a:buFont typeface="Arial" panose="020B0604020202020204" pitchFamily="34" charset="0"/>
              <a:buChar char="•"/>
            </a:pPr>
            <a:r>
              <a:rPr lang="uk-UA" altLang="uk-UA" sz="4000" dirty="0">
                <a:sym typeface="+mn-ea"/>
              </a:rPr>
              <a:t>Ставка ЄСВ для осіб з інвалідністю – 8,41% (тільки до зарплати!).</a:t>
            </a:r>
            <a:endParaRPr lang="uk-UA" altLang="en-US" sz="4000" b="0" i="0" dirty="0">
              <a:solidFill>
                <a:srgbClr val="000000"/>
              </a:solidFill>
              <a:effectLst/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2. Особливості оподаткування ПДФО та ВЗ у 2026 році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70675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indent="0" algn="l" eaLnBrk="1" hangingPunct="1">
              <a:buClrTx/>
              <a:buSzTx/>
              <a:buFont typeface="Arial" panose="020B0604020202020204" pitchFamily="34" charset="0"/>
              <a:buNone/>
            </a:pPr>
            <a:r>
              <a:rPr lang="uk-UA" altLang="uk-UA" sz="4000" b="1" dirty="0">
                <a:latin typeface="Calibri" panose="020F0502020204030204" charset="0"/>
                <a:sym typeface="+mn-ea"/>
              </a:rPr>
              <a:t>Розмір податкової соціальної пільги у 2026 році</a:t>
            </a:r>
            <a:endParaRPr lang="uk-UA" altLang="en-US" sz="4000" b="0" i="0" dirty="0">
              <a:solidFill>
                <a:srgbClr val="000000"/>
              </a:solidFill>
              <a:effectLst/>
              <a:sym typeface="+mn-ea"/>
            </a:endParaRPr>
          </a:p>
        </p:txBody>
      </p:sp>
      <p:graphicFrame>
        <p:nvGraphicFramePr>
          <p:cNvPr id="9" name="Таблиця 6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864235" y="3505835"/>
          <a:ext cx="16563340" cy="58737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39820"/>
                <a:gridCol w="4533265"/>
                <a:gridCol w="3976370"/>
                <a:gridCol w="4413885"/>
              </a:tblGrid>
              <a:tr h="146875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 b="1">
                          <a:latin typeface="Calibri" panose="020F0502020204030204"/>
                          <a:ea typeface="WenQuanYi Micro Hei"/>
                        </a:rPr>
                        <a:t>Пільга</a:t>
                      </a:r>
                      <a:endParaRPr sz="3200" b="1">
                        <a:latin typeface="Calibri" panose="020F0502020204030204"/>
                        <a:ea typeface="WenQuanYi Micro Hei"/>
                      </a:endParaRPr>
                    </a:p>
                  </a:txBody>
                  <a:tcPr marL="0" marR="0" marT="0" marB="0" anchor="ctr" anchorCt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 b="1">
                          <a:latin typeface="Calibri" panose="020F0502020204030204"/>
                          <a:ea typeface="WenQuanYi Micro Hei"/>
                        </a:rPr>
                        <a:t>Формула розрахунку</a:t>
                      </a:r>
                      <a:endParaRPr sz="3200" b="1">
                        <a:latin typeface="Calibri" panose="020F0502020204030204"/>
                        <a:ea typeface="WenQuanYi Micro Hei"/>
                      </a:endParaRPr>
                    </a:p>
                  </a:txBody>
                  <a:tcPr marL="0" marR="0" marT="0" marB="0" anchor="ctr" anchorCt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 b="1">
                          <a:latin typeface="Calibri" panose="020F0502020204030204"/>
                          <a:ea typeface="WenQuanYi Micro Hei"/>
                        </a:rPr>
                        <a:t>Сума ПСП, грн</a:t>
                      </a:r>
                      <a:endParaRPr sz="3200" b="1">
                        <a:latin typeface="Calibri" panose="020F0502020204030204"/>
                        <a:ea typeface="WenQuanYi Micro Hei"/>
                      </a:endParaRPr>
                    </a:p>
                  </a:txBody>
                  <a:tcPr marL="0" marR="0" marT="0" marB="0" anchor="ctr" anchorCt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 b="1">
                          <a:latin typeface="Calibri" panose="020F0502020204030204"/>
                          <a:ea typeface="WenQuanYi Micro Hei"/>
                        </a:rPr>
                        <a:t>Граничний розмір доходу, який дає право на отримання ПСП, грн</a:t>
                      </a:r>
                      <a:endParaRPr sz="3200" b="1">
                        <a:latin typeface="Calibri" panose="020F0502020204030204"/>
                        <a:ea typeface="WenQuanYi Micro Hei"/>
                      </a:endParaRPr>
                    </a:p>
                  </a:txBody>
                  <a:tcPr marL="0" marR="0" marT="0" marB="0" anchor="ctr" anchorCt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978535">
                <a:tc>
                  <a:txBody>
                    <a:bodyPr/>
                    <a:lstStyle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Загальна ПСП</a:t>
                      </a:r>
                      <a:endParaRPr sz="3200">
                        <a:latin typeface="Calibri" panose="020F0502020204030204"/>
                        <a:ea typeface="WenQuanYi Micro Hei"/>
                      </a:endParaRPr>
                    </a:p>
                  </a:txBody>
                  <a:tcPr marL="0" marR="0" marT="0" marB="0" anchor="ctr" anchorCt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3 </a:t>
                      </a:r>
                      <a:r>
                        <a:rPr lang="uk-UA" sz="3200">
                          <a:latin typeface="Calibri" panose="020F0502020204030204"/>
                          <a:ea typeface="WenQuanYi Micro Hei"/>
                        </a:rPr>
                        <a:t>3</a:t>
                      </a: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28 × 50%</a:t>
                      </a:r>
                      <a:endParaRPr sz="3200">
                        <a:latin typeface="Calibri" panose="020F0502020204030204"/>
                        <a:ea typeface="WenQuanYi Micro Hei"/>
                      </a:endParaRPr>
                    </a:p>
                  </a:txBody>
                  <a:tcPr marL="0" marR="0" marT="0" marB="0" anchor="ctr" anchorCt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1 </a:t>
                      </a:r>
                      <a:r>
                        <a:rPr lang="uk-UA" sz="3200">
                          <a:latin typeface="Calibri" panose="020F0502020204030204"/>
                          <a:ea typeface="WenQuanYi Micro Hei"/>
                        </a:rPr>
                        <a:t>664</a:t>
                      </a:r>
                      <a:endParaRPr lang="uk-UA" sz="3200">
                        <a:latin typeface="Calibri" panose="020F0502020204030204"/>
                        <a:ea typeface="WenQuanYi Micro Hei"/>
                      </a:endParaRPr>
                    </a:p>
                  </a:txBody>
                  <a:tcPr marL="0" marR="0" marT="0" marB="0" anchor="ctr" anchorCt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 b="1">
                          <a:latin typeface="Calibri" panose="020F0502020204030204"/>
                          <a:ea typeface="WenQuanYi Micro Hei"/>
                        </a:rPr>
                        <a:t>4 </a:t>
                      </a:r>
                      <a:r>
                        <a:rPr lang="uk-UA" sz="3200" b="1">
                          <a:latin typeface="Calibri" panose="020F0502020204030204"/>
                          <a:ea typeface="WenQuanYi Micro Hei"/>
                        </a:rPr>
                        <a:t>66</a:t>
                      </a:r>
                      <a:r>
                        <a:rPr sz="3200" b="1">
                          <a:latin typeface="Calibri" panose="020F0502020204030204"/>
                          <a:ea typeface="WenQuanYi Micro Hei"/>
                        </a:rPr>
                        <a:t>0</a:t>
                      </a:r>
                      <a:endParaRPr sz="3200" b="1">
                        <a:latin typeface="Calibri" panose="020F0502020204030204"/>
                        <a:ea typeface="WenQuanYi Micro Hei"/>
                      </a:endParaRPr>
                    </a:p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(3 </a:t>
                      </a:r>
                      <a:r>
                        <a:rPr lang="uk-UA" sz="3200">
                          <a:latin typeface="Calibri" panose="020F0502020204030204"/>
                          <a:ea typeface="WenQuanYi Micro Hei"/>
                        </a:rPr>
                        <a:t>3</a:t>
                      </a: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28 × 1,4)</a:t>
                      </a:r>
                      <a:endParaRPr sz="3200" b="1">
                        <a:latin typeface="Calibri" panose="020F0502020204030204"/>
                        <a:ea typeface="WenQuanYi Micro Hei"/>
                      </a:endParaRPr>
                    </a:p>
                  </a:txBody>
                  <a:tcPr marL="0" marR="0" marT="0" marB="0" anchor="ctr" anchorCt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89585">
                <a:tc>
                  <a:txBody>
                    <a:bodyPr/>
                    <a:lstStyle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Підвищена ПСП</a:t>
                      </a:r>
                      <a:endParaRPr sz="3200">
                        <a:latin typeface="Calibri" panose="020F0502020204030204"/>
                        <a:ea typeface="WenQuanYi Micro Hei"/>
                      </a:endParaRPr>
                    </a:p>
                  </a:txBody>
                  <a:tcPr marL="0" marR="0" marT="0" marB="0" anchor="ctr" anchorCt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3 </a:t>
                      </a:r>
                      <a:r>
                        <a:rPr lang="uk-UA" sz="3200">
                          <a:latin typeface="Calibri" panose="020F0502020204030204"/>
                          <a:ea typeface="WenQuanYi Micro Hei"/>
                        </a:rPr>
                        <a:t>3</a:t>
                      </a: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28 × 50%  × 150 %</a:t>
                      </a:r>
                      <a:endParaRPr sz="3200">
                        <a:latin typeface="Calibri" panose="020F0502020204030204"/>
                        <a:ea typeface="WenQuanYi Micro Hei"/>
                      </a:endParaRPr>
                    </a:p>
                  </a:txBody>
                  <a:tcPr marL="0" marR="0" marT="0" marB="0" anchor="ctr" anchorCt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2 </a:t>
                      </a:r>
                      <a:r>
                        <a:rPr lang="uk-UA" sz="3200">
                          <a:latin typeface="Calibri" panose="020F0502020204030204"/>
                          <a:ea typeface="WenQuanYi Micro Hei"/>
                        </a:rPr>
                        <a:t>496</a:t>
                      </a:r>
                      <a:endParaRPr lang="uk-UA" sz="3200">
                        <a:latin typeface="Calibri" panose="020F0502020204030204"/>
                        <a:ea typeface="WenQuanYi Micro Hei"/>
                      </a:endParaRPr>
                    </a:p>
                  </a:txBody>
                  <a:tcPr marL="0" marR="0" marT="0" marB="0" anchor="ctr" anchorCt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4 </a:t>
                      </a:r>
                      <a:r>
                        <a:rPr lang="uk-UA" sz="3200">
                          <a:latin typeface="Calibri" panose="020F0502020204030204"/>
                          <a:ea typeface="WenQuanYi Micro Hei"/>
                        </a:rPr>
                        <a:t>66</a:t>
                      </a: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0</a:t>
                      </a:r>
                      <a:endParaRPr sz="3200" b="1">
                        <a:latin typeface="Calibri" panose="020F0502020204030204"/>
                        <a:ea typeface="WenQuanYi Micro Hei"/>
                      </a:endParaRPr>
                    </a:p>
                  </a:txBody>
                  <a:tcPr marL="0" marR="0" marT="0" marB="0" anchor="ctr" anchorCt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89585">
                <a:tc>
                  <a:txBody>
                    <a:bodyPr/>
                    <a:lstStyle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Максимальна ПСП</a:t>
                      </a:r>
                      <a:endParaRPr sz="3200">
                        <a:latin typeface="Calibri" panose="020F0502020204030204"/>
                        <a:ea typeface="WenQuanYi Micro Hei"/>
                      </a:endParaRPr>
                    </a:p>
                  </a:txBody>
                  <a:tcPr marL="0" marR="0" marT="0" marB="0" anchor="ctr" anchorCt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3 </a:t>
                      </a:r>
                      <a:r>
                        <a:rPr lang="uk-UA" sz="3200">
                          <a:latin typeface="Calibri" panose="020F0502020204030204"/>
                          <a:ea typeface="WenQuanYi Micro Hei"/>
                        </a:rPr>
                        <a:t>3</a:t>
                      </a: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28 × 50%  × 200 %</a:t>
                      </a:r>
                      <a:endParaRPr sz="3200">
                        <a:latin typeface="Calibri" panose="020F0502020204030204"/>
                        <a:ea typeface="WenQuanYi Micro Hei"/>
                      </a:endParaRPr>
                    </a:p>
                  </a:txBody>
                  <a:tcPr marL="0" marR="0" marT="0" marB="0" anchor="ctr" anchorCt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3 </a:t>
                      </a:r>
                      <a:r>
                        <a:rPr lang="uk-UA" sz="3200">
                          <a:latin typeface="Calibri" panose="020F0502020204030204"/>
                          <a:ea typeface="WenQuanYi Micro Hei"/>
                        </a:rPr>
                        <a:t>3</a:t>
                      </a: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28</a:t>
                      </a:r>
                      <a:endParaRPr sz="3200">
                        <a:latin typeface="Calibri" panose="020F0502020204030204"/>
                        <a:ea typeface="WenQuanYi Micro Hei"/>
                      </a:endParaRPr>
                    </a:p>
                  </a:txBody>
                  <a:tcPr marL="0" marR="0" marT="0" marB="0" anchor="ctr" anchorCt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4 </a:t>
                      </a:r>
                      <a:r>
                        <a:rPr lang="uk-UA" sz="3200">
                          <a:latin typeface="Calibri" panose="020F0502020204030204"/>
                          <a:ea typeface="WenQuanYi Micro Hei"/>
                        </a:rPr>
                        <a:t>66</a:t>
                      </a: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0</a:t>
                      </a:r>
                      <a:endParaRPr sz="3200" b="1">
                        <a:latin typeface="Calibri" panose="020F0502020204030204"/>
                        <a:ea typeface="WenQuanYi Micro Hei"/>
                      </a:endParaRPr>
                    </a:p>
                  </a:txBody>
                  <a:tcPr marL="0" marR="0" marT="0" marB="0" anchor="ctr" anchorCt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447290">
                <a:tc>
                  <a:txBody>
                    <a:bodyPr/>
                    <a:lstStyle/>
                    <a:p>
                      <a:pPr marL="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Підвищена ПСП, при утриманні двох і більше дітей, у тому числі дитини (дітей) з інвалідністю</a:t>
                      </a:r>
                      <a:endParaRPr sz="3200">
                        <a:latin typeface="Calibri" panose="020F0502020204030204"/>
                        <a:ea typeface="WenQuanYi Micro Hei"/>
                      </a:endParaRPr>
                    </a:p>
                  </a:txBody>
                  <a:tcPr marL="0" marR="0" marT="0" marB="0" anchor="ctr" anchorCt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3 </a:t>
                      </a:r>
                      <a:r>
                        <a:rPr lang="uk-UA" sz="3200">
                          <a:latin typeface="Calibri" panose="020F0502020204030204"/>
                          <a:ea typeface="WenQuanYi Micro Hei"/>
                        </a:rPr>
                        <a:t>3</a:t>
                      </a: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28 × 50%</a:t>
                      </a:r>
                      <a:endParaRPr sz="3200">
                        <a:latin typeface="Calibri" panose="020F0502020204030204"/>
                        <a:ea typeface="WenQuanYi Micro Hei"/>
                      </a:endParaRPr>
                    </a:p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(на кожну дитину) + 3 </a:t>
                      </a:r>
                      <a:r>
                        <a:rPr lang="uk-UA" sz="3200">
                          <a:latin typeface="Calibri" panose="020F0502020204030204"/>
                          <a:ea typeface="WenQuanYi Micro Hei"/>
                        </a:rPr>
                        <a:t>3</a:t>
                      </a: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28 × 50% × 150%</a:t>
                      </a:r>
                      <a:endParaRPr sz="3200">
                        <a:latin typeface="Calibri" panose="020F0502020204030204"/>
                        <a:ea typeface="WenQuanYi Micro Hei"/>
                      </a:endParaRPr>
                    </a:p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(на кожну дитину з інвал.)</a:t>
                      </a:r>
                      <a:endParaRPr sz="3200">
                        <a:latin typeface="Calibri" panose="020F0502020204030204"/>
                        <a:ea typeface="WenQuanYi Micro Hei"/>
                      </a:endParaRPr>
                    </a:p>
                  </a:txBody>
                  <a:tcPr marL="0" marR="0" marT="0" marB="0" anchor="ctr" anchorCt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1 </a:t>
                      </a:r>
                      <a:r>
                        <a:rPr lang="uk-UA" sz="3200">
                          <a:latin typeface="Calibri" panose="020F0502020204030204"/>
                          <a:ea typeface="WenQuanYi Micro Hei"/>
                        </a:rPr>
                        <a:t>664</a:t>
                      </a:r>
                      <a:endParaRPr sz="3200">
                        <a:latin typeface="Calibri" panose="020F0502020204030204"/>
                        <a:ea typeface="WenQuanYi Micro Hei"/>
                      </a:endParaRPr>
                    </a:p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(на кожну дитину)</a:t>
                      </a:r>
                      <a:endParaRPr sz="3200">
                        <a:latin typeface="Calibri" panose="020F0502020204030204"/>
                        <a:ea typeface="WenQuanYi Micro Hei"/>
                      </a:endParaRPr>
                    </a:p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+ 2 </a:t>
                      </a:r>
                      <a:r>
                        <a:rPr lang="uk-UA" sz="3200">
                          <a:latin typeface="Calibri" panose="020F0502020204030204"/>
                          <a:ea typeface="WenQuanYi Micro Hei"/>
                        </a:rPr>
                        <a:t>496</a:t>
                      </a:r>
                      <a:endParaRPr sz="3200">
                        <a:latin typeface="Calibri" panose="020F0502020204030204"/>
                        <a:ea typeface="WenQuanYi Micro Hei"/>
                      </a:endParaRPr>
                    </a:p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(на кожну дитину з інвалідністю)</a:t>
                      </a:r>
                      <a:endParaRPr sz="3200">
                        <a:latin typeface="Calibri" panose="020F0502020204030204"/>
                        <a:ea typeface="WenQuanYi Micro Hei"/>
                      </a:endParaRPr>
                    </a:p>
                  </a:txBody>
                  <a:tcPr marL="0" marR="0" marT="0" marB="0" anchor="ctr" anchorCt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одному з батьків – 4 </a:t>
                      </a:r>
                      <a:r>
                        <a:rPr lang="uk-UA" sz="3200">
                          <a:latin typeface="Calibri" panose="020F0502020204030204"/>
                          <a:ea typeface="WenQuanYi Micro Hei"/>
                        </a:rPr>
                        <a:t>66</a:t>
                      </a: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0,</a:t>
                      </a:r>
                      <a:endParaRPr sz="3200">
                        <a:latin typeface="Calibri" panose="020F0502020204030204"/>
                        <a:ea typeface="WenQuanYi Micro Hei"/>
                      </a:endParaRPr>
                    </a:p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іншому –</a:t>
                      </a:r>
                      <a:endParaRPr sz="3200">
                        <a:latin typeface="Calibri" panose="020F0502020204030204"/>
                        <a:ea typeface="WenQuanYi Micro Hei"/>
                      </a:endParaRPr>
                    </a:p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4 </a:t>
                      </a:r>
                      <a:r>
                        <a:rPr lang="uk-UA" sz="3200">
                          <a:latin typeface="Calibri" panose="020F0502020204030204"/>
                          <a:ea typeface="WenQuanYi Micro Hei"/>
                        </a:rPr>
                        <a:t>66</a:t>
                      </a:r>
                      <a:r>
                        <a:rPr sz="3200">
                          <a:latin typeface="Calibri" panose="020F0502020204030204"/>
                          <a:ea typeface="WenQuanYi Micro Hei"/>
                        </a:rPr>
                        <a:t>0 × кількість дітей</a:t>
                      </a:r>
                      <a:endParaRPr sz="3200">
                        <a:latin typeface="Calibri" panose="020F0502020204030204"/>
                        <a:ea typeface="WenQuanYi Micro Hei"/>
                      </a:endParaRPr>
                    </a:p>
                  </a:txBody>
                  <a:tcPr marL="0" marR="0" marT="0" marB="0" anchor="ctr" anchorCt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2. Особливості оподаткування ПДФО та ВЗ у 2026 році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132207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indent="0" algn="l" eaLnBrk="1" hangingPunct="1">
              <a:buClrTx/>
              <a:buSzTx/>
              <a:buFont typeface="Arial" panose="020B0604020202020204" pitchFamily="34" charset="0"/>
              <a:buNone/>
            </a:pPr>
            <a:r>
              <a:rPr lang="uk-UA" altLang="uk-UA" sz="4000" dirty="0">
                <a:sym typeface="+mn-ea"/>
              </a:rPr>
              <a:t>Максимальний розмір добових, які не включаються у 2026 році до оподатковуваного доходу фізичної особи:</a:t>
            </a:r>
            <a:endParaRPr lang="uk-UA" altLang="en-US" sz="4000" b="0" i="0" dirty="0">
              <a:solidFill>
                <a:srgbClr val="000000"/>
              </a:solidFill>
              <a:effectLst/>
              <a:sym typeface="+mn-ea"/>
            </a:endParaRPr>
          </a:p>
        </p:txBody>
      </p:sp>
      <p:graphicFrame>
        <p:nvGraphicFramePr>
          <p:cNvPr id="7" name="Таблиця 7"/>
          <p:cNvGraphicFramePr>
            <a:graphicFrameLocks noGrp="1"/>
          </p:cNvGraphicFramePr>
          <p:nvPr>
            <p:ph idx="1"/>
          </p:nvPr>
        </p:nvGraphicFramePr>
        <p:xfrm>
          <a:off x="1257300" y="4063048"/>
          <a:ext cx="15773400" cy="24041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31740"/>
                <a:gridCol w="10741660"/>
              </a:tblGrid>
              <a:tr h="1124168">
                <a:tc>
                  <a:txBody>
                    <a:bodyPr/>
                    <a:lstStyle/>
                    <a:p>
                      <a:pPr algn="ctr"/>
                      <a:r>
                        <a:rPr lang="uk-UA" altLang="uk-UA" sz="3600" b="1" dirty="0"/>
                        <a:t>Країна відрядження</a:t>
                      </a:r>
                      <a:endParaRPr lang="uk-UA" altLang="uk-UA" sz="3600" b="1" dirty="0"/>
                    </a:p>
                  </a:txBody>
                  <a:tcPr marT="45730" marB="4573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altLang="uk-UA" sz="3600" b="1" dirty="0"/>
                        <a:t>Максимальний розмір добових із розрахунку</a:t>
                      </a:r>
                      <a:endParaRPr lang="uk-UA" altLang="uk-UA" sz="3600" b="1" dirty="0"/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altLang="uk-UA" sz="3600" b="1" dirty="0"/>
                        <a:t>на 1 календарний день відрядження</a:t>
                      </a:r>
                      <a:endParaRPr lang="uk-UA" altLang="uk-UA" sz="3600" b="1" dirty="0"/>
                    </a:p>
                  </a:txBody>
                  <a:tcPr marT="45730" marB="4573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uk-UA" altLang="uk-UA" sz="3600" dirty="0"/>
                        <a:t>Україна</a:t>
                      </a:r>
                      <a:endParaRPr lang="uk-UA" sz="3600" dirty="0"/>
                    </a:p>
                  </a:txBody>
                  <a:tcPr marT="45730" marB="4573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altLang="uk-UA" sz="3600" dirty="0"/>
                        <a:t>864,70 грн*</a:t>
                      </a:r>
                      <a:endParaRPr lang="uk-UA" sz="3600" dirty="0"/>
                    </a:p>
                  </a:txBody>
                  <a:tcPr marT="45730" marB="4573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8210">
                <a:tc>
                  <a:txBody>
                    <a:bodyPr/>
                    <a:lstStyle/>
                    <a:p>
                      <a:pPr algn="ctr"/>
                      <a:r>
                        <a:rPr lang="uk-UA" altLang="uk-UA" sz="3600" dirty="0"/>
                        <a:t>Закордон</a:t>
                      </a:r>
                      <a:endParaRPr lang="uk-UA" sz="3600" dirty="0"/>
                    </a:p>
                  </a:txBody>
                  <a:tcPr marT="45730" marB="4573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altLang="uk-UA" sz="3600" dirty="0"/>
                        <a:t>80 євро**</a:t>
                      </a:r>
                      <a:endParaRPr lang="uk-UA" altLang="uk-UA" sz="3600" dirty="0"/>
                    </a:p>
                  </a:txBody>
                  <a:tcPr marT="45730" marB="4573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Прямоугольник 5"/>
          <p:cNvSpPr/>
          <p:nvPr/>
        </p:nvSpPr>
        <p:spPr bwMode="auto">
          <a:xfrm>
            <a:off x="864000" y="6582796"/>
            <a:ext cx="16560400" cy="276261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>
              <a:lnSpc>
                <a:spcPct val="80000"/>
              </a:lnSpc>
              <a:buFontTx/>
            </a:pPr>
            <a:r>
              <a:rPr lang="uk-UA" altLang="uk-UA" sz="3600" dirty="0">
                <a:latin typeface="Calibri" panose="020F0502020204030204" charset="0"/>
              </a:rPr>
              <a:t>*не більше 0,1 мінімальної заробітної плати на 1 січня звітного року.</a:t>
            </a:r>
            <a:endParaRPr lang="uk-UA" altLang="uk-UA" sz="3600" dirty="0">
              <a:latin typeface="Calibri" panose="020F0502020204030204" charset="0"/>
            </a:endParaRPr>
          </a:p>
          <a:p>
            <a:pPr algn="r">
              <a:lnSpc>
                <a:spcPct val="80000"/>
              </a:lnSpc>
              <a:buFontTx/>
            </a:pPr>
            <a:r>
              <a:rPr lang="uk-UA" altLang="uk-UA" sz="3600" dirty="0">
                <a:latin typeface="Calibri" panose="020F0502020204030204" charset="0"/>
              </a:rPr>
              <a:t>**на кожен календарний день такого відрядження за офіційним курсом, установленим НБУ.</a:t>
            </a:r>
            <a:endParaRPr lang="uk-UA" altLang="uk-UA" sz="3600" dirty="0">
              <a:latin typeface="Calibri" panose="020F0502020204030204" charset="0"/>
            </a:endParaRPr>
          </a:p>
          <a:p>
            <a:pPr algn="r">
              <a:lnSpc>
                <a:spcPct val="80000"/>
              </a:lnSpc>
              <a:buFontTx/>
            </a:pPr>
            <a:endParaRPr lang="uk-UA" altLang="uk-UA" sz="3600" dirty="0">
              <a:solidFill>
                <a:srgbClr val="FF0000"/>
              </a:solidFill>
              <a:latin typeface="Calibri" panose="020F0502020204030204" charset="0"/>
            </a:endParaRPr>
          </a:p>
          <a:p>
            <a:pPr algn="r">
              <a:lnSpc>
                <a:spcPct val="80000"/>
              </a:lnSpc>
              <a:buFontTx/>
            </a:pPr>
            <a:r>
              <a:rPr lang="uk-UA" altLang="uk-UA" sz="3600" b="1" dirty="0">
                <a:solidFill>
                  <a:schemeClr val="tx1"/>
                </a:solidFill>
                <a:latin typeface="Calibri" panose="020F0502020204030204" charset="0"/>
              </a:rPr>
              <a:t>! Добові по Україні для бюджетників – 300 грн за добу</a:t>
            </a:r>
            <a:endParaRPr lang="uk-UA" altLang="uk-UA" sz="3600" b="1" dirty="0">
              <a:solidFill>
                <a:schemeClr val="tx1"/>
              </a:solidFill>
              <a:latin typeface="Calibri" panose="020F0502020204030204" charset="0"/>
            </a:endParaRPr>
          </a:p>
          <a:p>
            <a:pPr algn="r">
              <a:lnSpc>
                <a:spcPct val="80000"/>
              </a:lnSpc>
              <a:buFontTx/>
            </a:pPr>
            <a:r>
              <a:rPr lang="uk-UA" altLang="uk-UA" sz="3600" b="1" dirty="0">
                <a:solidFill>
                  <a:schemeClr val="tx1"/>
                </a:solidFill>
                <a:latin typeface="Calibri" panose="020F0502020204030204" charset="0"/>
              </a:rPr>
              <a:t>(мінімальний розмір для </a:t>
            </a:r>
            <a:r>
              <a:rPr lang="uk-UA" altLang="uk-UA" sz="3600" b="1" dirty="0" err="1">
                <a:solidFill>
                  <a:schemeClr val="tx1"/>
                </a:solidFill>
                <a:latin typeface="Calibri" panose="020F0502020204030204" charset="0"/>
              </a:rPr>
              <a:t>небюджету</a:t>
            </a:r>
            <a:r>
              <a:rPr lang="uk-UA" altLang="uk-UA" sz="3600" b="1" dirty="0">
                <a:solidFill>
                  <a:schemeClr val="tx1"/>
                </a:solidFill>
                <a:latin typeface="Calibri" panose="020F0502020204030204" charset="0"/>
              </a:rPr>
              <a:t>)</a:t>
            </a:r>
            <a:endParaRPr lang="uk-UA" altLang="uk-UA" sz="3600" b="1" dirty="0">
              <a:solidFill>
                <a:schemeClr val="tx1"/>
              </a:solidFill>
              <a:latin typeface="Calibri" panose="020F050202020403020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2. Особливості оподаткування ПДФО та ВЗ у 2026 році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737552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altLang="uk-UA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Неоподатковувані доходи ПДФО і ВЗ у 2026 році:</a:t>
            </a:r>
            <a:endParaRPr kumimoji="0" lang="uk-UA" altLang="uk-UA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uk-UA" altLang="uk-UA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Подарунок 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у </a:t>
            </a:r>
            <a:r>
              <a:rPr lang="uk-UA" altLang="uk-UA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натуральній 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формі у межах </a:t>
            </a:r>
            <a:r>
              <a:rPr lang="en-US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2161,75</a:t>
            </a:r>
            <a:r>
              <a:rPr lang="uk-UA" altLang="uk-UA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 грн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 (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25% від МЗП) у розрахунку на місяць;</a:t>
            </a:r>
            <a:endParaRPr kumimoji="0" lang="uk-UA" altLang="uk-UA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Допомога на </a:t>
            </a:r>
            <a:r>
              <a:rPr lang="uk-UA" altLang="uk-UA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поховання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, надана роботодавцем на рік в межах </a:t>
            </a:r>
            <a:r>
              <a:rPr lang="uk-UA" altLang="uk-UA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9320 грн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;</a:t>
            </a:r>
            <a:endParaRPr kumimoji="0" lang="uk-UA" altLang="uk-UA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Нецільова </a:t>
            </a:r>
            <a:r>
              <a:rPr lang="uk-UA" altLang="uk-UA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благодійна 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допомога в межах </a:t>
            </a:r>
            <a:r>
              <a:rPr lang="uk-UA" altLang="uk-UA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4660 грн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 на рік;</a:t>
            </a:r>
            <a:endParaRPr kumimoji="0" lang="uk-UA" altLang="uk-UA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Вартість </a:t>
            </a:r>
            <a:r>
              <a:rPr lang="uk-UA" altLang="uk-UA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навчання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, сплачена будь-якою юридичною або фізичною особою на користь вітчизняних вищих та професійно-технічних навчальних закладів за здобуття освіти, за підготовку чи перепідготовку платника податку, у розмірі, що не перевищує </a:t>
            </a:r>
            <a:r>
              <a:rPr lang="en-US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25</a:t>
            </a:r>
            <a:r>
              <a:rPr lang="uk-UA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941</a:t>
            </a:r>
            <a:r>
              <a:rPr lang="uk-UA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 грн</a:t>
            </a:r>
            <a:r>
              <a:rPr lang="uk-UA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(3 МЗП) за кожний повний або неповний </a:t>
            </a:r>
            <a:r>
              <a:rPr lang="uk-UA" altLang="uk-UA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місяць 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навчання, підготовки чи перепідготовки;</a:t>
            </a:r>
            <a:endParaRPr lang="uk-UA" altLang="en-US" sz="4000" b="0" i="0" dirty="0">
              <a:solidFill>
                <a:srgbClr val="000000"/>
              </a:solidFill>
              <a:effectLst/>
              <a:sym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2. Особливості оподаткування ПДФО та ВЗ у 2026 році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650367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altLang="uk-UA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Неоподатковувані доходи ПДФО і ВЗ у 2026 році:</a:t>
            </a:r>
            <a:endParaRPr kumimoji="0" lang="uk-UA" altLang="uk-UA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ru-RU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В</a:t>
            </a:r>
            <a:r>
              <a:rPr lang="uk-UA" altLang="uk-UA" sz="400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артість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uk-UA" altLang="uk-UA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путівок 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на відпочинок, оздоровлення та лікування, зокрема, на реабілітацію інвалідів на території України платника податку та/або членів його сім'ї першого ступеня споріднення, які надає роботодавець - платник податку на прибуток 1 раз на рік безоплатно або зі знижкою (у розмірі такої), у розмірі, що не перевищує </a:t>
            </a:r>
            <a:r>
              <a:rPr lang="en-US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43</a:t>
            </a:r>
            <a:r>
              <a:rPr lang="uk-UA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235</a:t>
            </a:r>
            <a:r>
              <a:rPr lang="uk-UA" altLang="en-US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 грн</a:t>
            </a:r>
            <a:r>
              <a:rPr lang="uk-UA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 (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5 МЗП);</a:t>
            </a:r>
            <a:endParaRPr kumimoji="0" lang="uk-UA" altLang="uk-UA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uk-UA" altLang="uk-UA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Внески 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на недержавне </a:t>
            </a:r>
            <a:r>
              <a:rPr lang="uk-UA" altLang="uk-UA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пенсійне 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забезпечення та за договорами добровільного </a:t>
            </a:r>
            <a:r>
              <a:rPr lang="uk-UA" altLang="uk-UA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медичного 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страхування, сплачені роботодавцем-резидентом у розмірі в межах 30% від заробітної плати, нарахованої такому працівнику за місяць.</a:t>
            </a:r>
            <a:endParaRPr lang="uk-UA" altLang="en-US" sz="4000" b="0" i="0" dirty="0">
              <a:solidFill>
                <a:srgbClr val="000000"/>
              </a:solidFill>
              <a:effectLst/>
              <a:sym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3. ЄСВ-2026: мінімальний, максимальний, правила нарахування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graphicFrame>
        <p:nvGraphicFramePr>
          <p:cNvPr id="6" name="Таблиця 9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1057275" y="2681605"/>
          <a:ext cx="16278860" cy="7310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527915"/>
                <a:gridCol w="3750945"/>
              </a:tblGrid>
              <a:tr h="801370">
                <a:tc gridSpan="2">
                  <a:txBody>
                    <a:bodyPr/>
                    <a:lstStyle/>
                    <a:p>
                      <a:pPr algn="l"/>
                      <a:r>
                        <a:rPr lang="uk-UA" altLang="uk-UA" sz="3600" b="1" dirty="0"/>
                        <a:t>Максимальний </a:t>
                      </a:r>
                      <a:r>
                        <a:rPr lang="uk-UA" altLang="uk-UA" sz="3600" b="0" dirty="0"/>
                        <a:t>розмір доходу, на який нараховується ЄСВ у 2026 році:</a:t>
                      </a:r>
                      <a:endParaRPr lang="uk-UA" altLang="uk-UA" sz="3600" b="0" dirty="0"/>
                    </a:p>
                  </a:txBody>
                  <a:tcPr marT="45711" marB="45711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cPr marT="45716" marB="45716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uk-UA" sz="3600" dirty="0"/>
                        <a:t>для працівників - 20 МЗП</a:t>
                      </a:r>
                      <a:endParaRPr lang="uk-UA" sz="3600" dirty="0"/>
                    </a:p>
                  </a:txBody>
                  <a:tcPr marT="45711" marB="45711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en-US" sz="3600" dirty="0"/>
                        <a:t>172</a:t>
                      </a:r>
                      <a:r>
                        <a:rPr lang="uk-UA" altLang="en-US" sz="3600" dirty="0"/>
                        <a:t> </a:t>
                      </a:r>
                      <a:r>
                        <a:rPr lang="en-US" altLang="en-US" sz="3600" dirty="0"/>
                        <a:t>940</a:t>
                      </a:r>
                      <a:r>
                        <a:rPr lang="uk-UA" altLang="uk-UA" sz="3600" dirty="0"/>
                        <a:t> грн</a:t>
                      </a:r>
                      <a:endParaRPr lang="uk-UA" altLang="uk-UA" sz="3600" dirty="0"/>
                    </a:p>
                  </a:txBody>
                  <a:tcPr marT="45711" marB="45711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18160"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uk-UA" sz="3600" dirty="0"/>
                        <a:t>для військовослужбовців, поліцейських - 15 МЗП</a:t>
                      </a:r>
                      <a:endParaRPr lang="uk-UA" sz="3600" dirty="0"/>
                    </a:p>
                  </a:txBody>
                  <a:tcPr marT="45711" marB="45711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en-US" sz="3600" dirty="0"/>
                        <a:t>129</a:t>
                      </a:r>
                      <a:r>
                        <a:rPr lang="uk-UA" altLang="en-US" sz="3600" dirty="0"/>
                        <a:t> </a:t>
                      </a:r>
                      <a:r>
                        <a:rPr lang="en-US" altLang="en-US" sz="3600" dirty="0"/>
                        <a:t>705</a:t>
                      </a:r>
                      <a:r>
                        <a:rPr lang="uk-UA" altLang="en-US" sz="3600" dirty="0"/>
                        <a:t> грн</a:t>
                      </a:r>
                      <a:endParaRPr lang="uk-UA" altLang="en-US" sz="3600" dirty="0"/>
                    </a:p>
                  </a:txBody>
                  <a:tcPr marT="45711" marB="45711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3870">
                <a:tc gridSpan="2">
                  <a:txBody>
                    <a:bodyPr/>
                    <a:lstStyle/>
                    <a:p>
                      <a:pPr algn="l"/>
                      <a:r>
                        <a:rPr lang="uk-UA" altLang="uk-UA" sz="3600" b="1" dirty="0"/>
                        <a:t>Розмір мінімального ЄСВ</a:t>
                      </a:r>
                      <a:r>
                        <a:rPr lang="uk-UA" altLang="uk-UA" sz="3600" b="0" dirty="0"/>
                        <a:t>, який зокрема сплачують за себе ФОП та </a:t>
                      </a:r>
                      <a:r>
                        <a:rPr lang="uk-UA" altLang="uk-UA" sz="3600" b="0" dirty="0" err="1"/>
                        <a:t>самозайняті</a:t>
                      </a:r>
                      <a:r>
                        <a:rPr lang="uk-UA" altLang="uk-UA" sz="3600" b="0" dirty="0"/>
                        <a:t> особи та роботодавці за працівників у 2026 році:</a:t>
                      </a:r>
                      <a:endParaRPr lang="uk-UA" altLang="uk-UA" sz="3600" b="0" dirty="0"/>
                    </a:p>
                  </a:txBody>
                  <a:tcPr marT="45711" marB="45711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cPr marT="45716" marB="45716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1665">
                <a:tc gridSpan="2">
                  <a:txBody>
                    <a:bodyPr/>
                    <a:lstStyle/>
                    <a:p>
                      <a:pPr algn="ctr"/>
                      <a:r>
                        <a:rPr lang="uk-UA" altLang="uk-UA" sz="3600" dirty="0"/>
                        <a:t>8 647 х 22% = </a:t>
                      </a:r>
                      <a:r>
                        <a:rPr lang="en-US" altLang="en-US" sz="3600" b="1" dirty="0"/>
                        <a:t>1</a:t>
                      </a:r>
                      <a:r>
                        <a:rPr lang="uk-UA" altLang="en-US" sz="3600" b="1" dirty="0"/>
                        <a:t> </a:t>
                      </a:r>
                      <a:r>
                        <a:rPr lang="en-US" altLang="en-US" sz="3600" b="1" dirty="0"/>
                        <a:t>902,34</a:t>
                      </a:r>
                      <a:r>
                        <a:rPr lang="uk-UA" altLang="uk-UA" sz="3600" b="1" dirty="0"/>
                        <a:t> грн</a:t>
                      </a:r>
                      <a:endParaRPr lang="uk-UA" altLang="uk-UA" sz="3600" b="0" dirty="0"/>
                    </a:p>
                  </a:txBody>
                  <a:tcPr marT="45711" marB="45711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cPr marT="45711" marB="45711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21665">
                <a:tc gridSpan="2">
                  <a:txBody>
                    <a:bodyPr/>
                    <a:p>
                      <a:pPr algn="ctr"/>
                      <a:r>
                        <a:rPr lang="uk-UA" altLang="uk-UA" sz="3600" b="1" dirty="0">
                          <a:sym typeface="+mn-ea"/>
                        </a:rPr>
                        <a:t>немає обов’язку дотримуватись:</a:t>
                      </a:r>
                      <a:endParaRPr lang="uk-UA" altLang="uk-UA" sz="3600" b="1" dirty="0"/>
                    </a:p>
                    <a:p>
                      <a:pPr algn="ctr"/>
                      <a:r>
                        <a:rPr lang="uk-UA" altLang="uk-UA" sz="3600" dirty="0">
                          <a:sym typeface="+mn-ea"/>
                        </a:rPr>
                        <a:t>у місяці прийняття і звільнення, якщо місяць відпрацьовано не повністю; по “зовнішнім” сумісникам”; працівникам з інвалідністю; за нефіксованими трудовими договорами; при нарахуванні винагороди за ЦПД</a:t>
                      </a:r>
                      <a:endParaRPr lang="uk-UA" altLang="uk-UA" sz="3600" b="0" dirty="0"/>
                    </a:p>
                    <a:p>
                      <a:pPr algn="ctr">
                        <a:buNone/>
                      </a:pPr>
                      <a:endParaRPr lang="uk-UA" altLang="uk-UA" sz="3600" b="0" dirty="0"/>
                    </a:p>
                  </a:txBody>
                  <a:tcPr marT="45711" marB="45711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cPr marT="45711" marB="45711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3. ЄСВ-2026: мінімальний, максимальний, правила нарахування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3" name="Content Placeholder 2"/>
          <p:cNvSpPr/>
          <p:nvPr>
            <p:ph idx="1"/>
            <p:custDataLst>
              <p:tags r:id="rId1"/>
            </p:custDataLst>
          </p:nvPr>
        </p:nvSpPr>
        <p:spPr/>
        <p:txBody>
          <a:bodyPr>
            <a:normAutofit lnSpcReduction="20000"/>
          </a:bodyPr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altLang="uk-UA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Найбільш поширені виплати, на які не нараховується ЄСВ:</a:t>
            </a:r>
            <a:endParaRPr kumimoji="0" lang="uk-UA" altLang="uk-UA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uk-UA" altLang="ru-RU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в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ихідна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допомога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у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разі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припинення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трудового договору;</a:t>
            </a:r>
            <a:endParaRPr kumimoji="0" lang="ru-RU" altLang="uk-UA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uk-UA" altLang="ru-RU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в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итрати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на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відрядження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, а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саме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: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добові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(у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повному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обсязі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),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вартість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проїзду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,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витрати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на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наймання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житла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;</a:t>
            </a:r>
            <a:endParaRPr kumimoji="0" lang="ru-RU" altLang="uk-UA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uk-UA" altLang="ru-RU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м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атеріальна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допомога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 разового  характеру, 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що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надається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окремим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працівникам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у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зв'язку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із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сімейними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обставинами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, на оплату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лікування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,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оздоровлення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дітей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,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поховання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;</a:t>
            </a:r>
            <a:endParaRPr kumimoji="0" lang="ru-RU" altLang="uk-UA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uk-UA" altLang="ru-RU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п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латіж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згідно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 з  договорами 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добровільного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медичного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та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пенсійного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страхування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працівників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і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членів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їх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сімей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;</a:t>
            </a:r>
            <a:endParaRPr kumimoji="0" lang="ru-RU" altLang="uk-UA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uk-UA" altLang="ru-RU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к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омпенсація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відпустки</a:t>
            </a:r>
            <a:r>
              <a:rPr lang="uk-UA" altLang="ru-RU" noProof="0" dirty="0">
                <a:ln>
                  <a:noFill/>
                </a:ln>
                <a:effectLst/>
                <a:uLnTx/>
                <a:uFillTx/>
                <a:sym typeface="+mn-ea"/>
              </a:rPr>
              <a:t>,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лікарняні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,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нараховані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після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звільнення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;</a:t>
            </a:r>
            <a:endParaRPr kumimoji="0" lang="ru-RU" altLang="uk-UA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uk-UA" altLang="ru-RU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в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артість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подарунків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до свят і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квитків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на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видовищні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заходи для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дітей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ru-RU" altLang="uk-UA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працівників</a:t>
            </a:r>
            <a:r>
              <a:rPr lang="ru-RU" altLang="uk-UA" noProof="0" dirty="0">
                <a:ln>
                  <a:noFill/>
                </a:ln>
                <a:effectLst/>
                <a:uLnTx/>
                <a:uFillTx/>
                <a:sym typeface="+mn-ea"/>
              </a:rPr>
              <a:t>.</a:t>
            </a:r>
            <a:endParaRPr kumimoji="0" lang="uk-UA" altLang="uk-UA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17409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719455" y="1956435"/>
            <a:ext cx="16743045" cy="7506970"/>
          </a:xfrm>
        </p:spPr>
        <p:txBody>
          <a:bodyPr vert="horz" wrap="square" lIns="137160" tIns="68580" rIns="137160" bIns="68580" anchor="t" anchorCtr="0"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Законом № 4536 внесено зміни до ст. 51 та 176 ПКУ і фактично усіх податкових агентів (тих, хто </a:t>
            </a:r>
            <a:r>
              <a:rPr lang="en-US" altLang="en-US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зобов’язаний </a:t>
            </a:r>
            <a:r>
              <a:rPr lang="uk-UA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подавати цей звіт)</a:t>
            </a:r>
            <a:r>
              <a:rPr lang="uk-UA" sz="405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 з 1 січня 2026 року</a:t>
            </a:r>
            <a:r>
              <a:rPr lang="uk-UA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 буде поділено на дві категорії:</a:t>
            </a:r>
            <a:endParaRPr kumimoji="0" lang="uk-UA" sz="405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- </a:t>
            </a:r>
            <a:r>
              <a:rPr lang="uk-UA" sz="405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перші </a:t>
            </a:r>
            <a:r>
              <a:rPr lang="uk-UA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матимуть </a:t>
            </a:r>
            <a:r>
              <a:rPr lang="uk-UA" sz="405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квартальний період </a:t>
            </a:r>
            <a:r>
              <a:rPr lang="uk-UA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звітування (усі фізичні особи - підприємці будь-якої системи оподаткування, самозайняті особи, приватні нотаріуси);</a:t>
            </a:r>
            <a:endParaRPr kumimoji="0" lang="uk-UA" sz="405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- </a:t>
            </a:r>
            <a:r>
              <a:rPr lang="uk-UA" sz="405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другі </a:t>
            </a:r>
            <a:r>
              <a:rPr lang="uk-UA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залишаться на поточних правилах і далі звітуватимуть </a:t>
            </a:r>
            <a:r>
              <a:rPr lang="uk-UA" sz="405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щомісячно</a:t>
            </a:r>
            <a:r>
              <a:rPr lang="uk-UA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, як роблять це з початку 2025 року (усі юридичні особи на будь-якій системі оподаткування, у т.ч. бюджетники, комунальні, благодійні фонди та інші).</a:t>
            </a:r>
            <a:endParaRPr lang="uk-UA" altLang="uk-UA" sz="4050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17410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78595" y="9679782"/>
            <a:ext cx="757238" cy="540543"/>
          </a:xfrm>
          <a:noFill/>
          <a:ln>
            <a:noFill/>
          </a:ln>
        </p:spPr>
        <p:txBody>
          <a:bodyPr vert="horz" lIns="137160" tIns="68580" rIns="137160" bIns="68580"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alibri" panose="020F0502020204030204" charset="0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charset="0"/>
                <a:ea typeface="+mn-ea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charset="0"/>
                <a:ea typeface="+mn-ea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charset="0"/>
                <a:ea typeface="+mn-ea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charset="0"/>
                <a:ea typeface="+mn-ea"/>
                <a:cs typeface="+mn-cs"/>
              </a:defRPr>
            </a:lvl5pPr>
          </a:lstStyle>
          <a:p>
            <a:pPr lvl="0" eaLnBrk="1" hangingPunct="1">
              <a:buSzTx/>
            </a:pPr>
            <a:fld id="{9A0DB2DC-4C9A-4742-B13C-FB6460FD3503}" type="slidenum">
              <a:rPr lang="uk-UA" altLang="x-none" dirty="0">
                <a:solidFill>
                  <a:srgbClr val="898989"/>
                </a:solidFill>
              </a:rPr>
            </a:fld>
            <a:endParaRPr lang="uk-UA" altLang="x-none" dirty="0">
              <a:solidFill>
                <a:srgbClr val="898989"/>
              </a:solidFill>
            </a:endParaRPr>
          </a:p>
        </p:txBody>
      </p:sp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92202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4. Нові правила подання зарплатної звітності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17409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719455" y="1866900"/>
            <a:ext cx="16743045" cy="7596505"/>
          </a:xfrm>
        </p:spPr>
        <p:txBody>
          <a:bodyPr vert="horz" wrap="square" lIns="137160" tIns="68580" rIns="137160" bIns="68580" anchor="t" anchorCtr="0"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Пощастило тим, хто залишиться на щомісячному звітному періоді</a:t>
            </a:r>
            <a:r>
              <a:rPr lang="uk-UA" altLang="en-US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,</a:t>
            </a:r>
            <a:r>
              <a:rPr lang="en-US" altLang="en-US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 - для них форм</a:t>
            </a:r>
            <a:r>
              <a:rPr lang="uk-UA" altLang="en-US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у</a:t>
            </a:r>
            <a:r>
              <a:rPr lang="en-US" altLang="en-US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 і правила подання об’єднаної звітності </a:t>
            </a:r>
            <a:r>
              <a:rPr lang="en-US" altLang="en-US" sz="405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змінювати не планують</a:t>
            </a:r>
            <a:r>
              <a:rPr lang="en-US" altLang="en-US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.</a:t>
            </a:r>
            <a:endParaRPr kumimoji="0" lang="en-US" altLang="en-US" sz="405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А от </a:t>
            </a:r>
            <a:r>
              <a:rPr lang="uk-UA" altLang="en-US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новим</a:t>
            </a:r>
            <a:r>
              <a:rPr lang="en-US" altLang="en-US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 “квартальникам” доведеться згадати як </a:t>
            </a:r>
            <a:r>
              <a:rPr lang="uk-UA" altLang="en-US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це</a:t>
            </a:r>
            <a:r>
              <a:rPr lang="en-US" altLang="en-US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 було до 2025 року і </a:t>
            </a:r>
            <a:r>
              <a:rPr lang="en-US" altLang="en-US" sz="405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перший квартальний звіт подавати за 1 квартал 2026 року</a:t>
            </a:r>
            <a:r>
              <a:rPr lang="en-US" altLang="en-US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:</a:t>
            </a:r>
            <a:endParaRPr kumimoji="0" lang="en-US" altLang="en-US" sz="405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- термін подання - 40 к.д. після закінчення звітного кварталу;</a:t>
            </a:r>
            <a:endParaRPr kumimoji="0" lang="en-US" altLang="en-US" sz="405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- у складі звітного податкового розрахунку буде по три додатки Д1, 4ДФ та Д6 (у розрізі місяців кварталу) та один на весь квартал додаток Д5;</a:t>
            </a:r>
            <a:endParaRPr kumimoji="0" lang="en-US" altLang="en-US" sz="405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- знову, швидше за все, з’явиться “довідкова” форма, адже оперативність для нарахування лікарняних, пенсій, інших соціальних виплат для ПФУ так само залишиться актуальною проблемою.</a:t>
            </a:r>
            <a:endParaRPr kumimoji="0" lang="en-US" altLang="en-US" sz="405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Але, </a:t>
            </a:r>
            <a:r>
              <a:rPr lang="uk-UA" altLang="en-US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на жаль</a:t>
            </a:r>
            <a:r>
              <a:rPr lang="en-US" altLang="en-US" sz="4050" noProof="0" dirty="0">
                <a:ln>
                  <a:noFill/>
                </a:ln>
                <a:effectLst/>
                <a:uLnTx/>
                <a:uFillTx/>
                <a:sym typeface="+mn-ea"/>
              </a:rPr>
              <a:t>, поки ми не маємо ні нової форми, ні змін до Порядку № 4. </a:t>
            </a:r>
            <a:endParaRPr lang="uk-UA" altLang="uk-UA" sz="4050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17410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78595" y="9679782"/>
            <a:ext cx="757238" cy="540543"/>
          </a:xfrm>
          <a:noFill/>
          <a:ln>
            <a:noFill/>
          </a:ln>
        </p:spPr>
        <p:txBody>
          <a:bodyPr vert="horz" lIns="137160" tIns="68580" rIns="137160" bIns="68580"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alibri" panose="020F0502020204030204" charset="0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charset="0"/>
                <a:ea typeface="+mn-ea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charset="0"/>
                <a:ea typeface="+mn-ea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charset="0"/>
                <a:ea typeface="+mn-ea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charset="0"/>
                <a:ea typeface="+mn-ea"/>
                <a:cs typeface="+mn-cs"/>
              </a:defRPr>
            </a:lvl5pPr>
          </a:lstStyle>
          <a:p>
            <a:pPr lvl="0" eaLnBrk="1" hangingPunct="1">
              <a:buSzTx/>
            </a:pPr>
            <a:fld id="{9A0DB2DC-4C9A-4742-B13C-FB6460FD3503}" type="slidenum">
              <a:rPr lang="uk-UA" altLang="x-none" dirty="0">
                <a:solidFill>
                  <a:srgbClr val="898989"/>
                </a:solidFill>
              </a:rPr>
            </a:fld>
            <a:endParaRPr lang="uk-UA" altLang="x-none" dirty="0">
              <a:solidFill>
                <a:srgbClr val="898989"/>
              </a:solidFill>
            </a:endParaRPr>
          </a:p>
        </p:txBody>
      </p:sp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92202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4. Нові правила подання зарплатної звітності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1. Прожитковий мінімум та мінімальна зарплата: вплив на розрахунки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183125" y="9696448"/>
            <a:ext cx="786032" cy="547688"/>
          </a:xfrm>
        </p:spPr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6" name="Прямоугольник 2"/>
          <p:cNvSpPr/>
          <p:nvPr/>
        </p:nvSpPr>
        <p:spPr bwMode="auto">
          <a:xfrm>
            <a:off x="1257300" y="3204508"/>
            <a:ext cx="15768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3600"/>
              <a:t>      </a:t>
            </a:r>
            <a:endParaRPr lang="ru-RU" sz="3600"/>
          </a:p>
        </p:txBody>
      </p:sp>
      <p:sp>
        <p:nvSpPr>
          <p:cNvPr id="7" name="Прямоугольник 3"/>
          <p:cNvSpPr/>
          <p:nvPr/>
        </p:nvSpPr>
        <p:spPr bwMode="auto">
          <a:xfrm>
            <a:off x="863365" y="3315015"/>
            <a:ext cx="16560400" cy="70675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l" eaLnBrk="1" hangingPunct="1">
              <a:lnSpc>
                <a:spcPct val="100000"/>
              </a:lnSpc>
              <a:buClrTx/>
              <a:buSzTx/>
            </a:pPr>
            <a:r>
              <a:rPr lang="uk-UA" altLang="uk-UA" sz="4000" b="1" kern="1200" dirty="0">
                <a:latin typeface="+mn-lt"/>
                <a:ea typeface="+mn-ea"/>
                <a:cs typeface="+mn-cs"/>
              </a:rPr>
              <a:t>Прожитковий мінімум у 2025-2026 роках</a:t>
            </a:r>
            <a:endParaRPr lang="uk-UA" altLang="uk-UA" sz="4000" b="1" kern="1200" dirty="0"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" name="Таблиця 6"/>
          <p:cNvGraphicFramePr>
            <a:graphicFrameLocks noGrp="1"/>
          </p:cNvGraphicFramePr>
          <p:nvPr/>
        </p:nvGraphicFramePr>
        <p:xfrm>
          <a:off x="864192" y="4478245"/>
          <a:ext cx="16560400" cy="3474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77865"/>
                <a:gridCol w="5361940"/>
                <a:gridCol w="5420595"/>
              </a:tblGrid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altLang="uk-UA" sz="3300" b="1" dirty="0"/>
                        <a:t>Групи населення</a:t>
                      </a:r>
                      <a:endParaRPr lang="uk-UA" altLang="uk-UA" sz="3300" b="1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altLang="uk-UA" sz="3300" b="1" dirty="0"/>
                        <a:t>Місячний розмір - 2025, грн</a:t>
                      </a:r>
                      <a:endParaRPr lang="uk-UA" altLang="uk-UA" sz="3300" b="1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uk-UA" altLang="uk-UA" sz="3300" b="1" dirty="0">
                          <a:sym typeface="+mn-ea"/>
                        </a:rPr>
                        <a:t>Місячний розмір - 2026, грн</a:t>
                      </a:r>
                      <a:endParaRPr lang="uk-UA" altLang="uk-UA" sz="3300" b="1" dirty="0">
                        <a:sym typeface="+mn-ea"/>
                      </a:endParaRPr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uk-UA" altLang="uk-UA" sz="3300" dirty="0"/>
                        <a:t>    одна особа 	</a:t>
                      </a:r>
                      <a:endParaRPr lang="uk-UA" altLang="uk-UA" sz="3300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300" dirty="0"/>
                        <a:t>2920</a:t>
                      </a:r>
                      <a:endParaRPr lang="uk-UA" sz="3300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uk-UA" sz="3300" dirty="0"/>
                        <a:t>3209</a:t>
                      </a:r>
                      <a:endParaRPr lang="uk-UA" sz="3300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uk-UA" altLang="uk-UA" sz="3300" dirty="0"/>
                        <a:t>діти віком до 6 р.</a:t>
                      </a:r>
                      <a:endParaRPr lang="uk-UA" altLang="uk-UA" sz="3300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300" dirty="0"/>
                        <a:t>2563</a:t>
                      </a:r>
                      <a:endParaRPr lang="uk-UA" sz="3300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uk-UA" sz="3300" dirty="0"/>
                        <a:t>2817</a:t>
                      </a:r>
                      <a:endParaRPr lang="uk-UA" sz="3300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uk-UA" altLang="uk-UA" sz="3300" dirty="0"/>
                        <a:t>діти віком від 6 до 18 р.</a:t>
                      </a:r>
                      <a:endParaRPr lang="uk-UA" altLang="uk-UA" sz="3300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300" dirty="0"/>
                        <a:t>3196</a:t>
                      </a:r>
                      <a:endParaRPr lang="uk-UA" sz="3300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uk-UA" sz="3300" dirty="0"/>
                        <a:t>3512</a:t>
                      </a:r>
                      <a:endParaRPr lang="uk-UA" sz="3300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altLang="uk-UA" sz="3300" b="1" dirty="0"/>
                        <a:t>працездатна особа</a:t>
                      </a:r>
                      <a:endParaRPr lang="uk-UA" altLang="uk-UA" sz="3300" b="1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300" b="1" dirty="0"/>
                        <a:t>3028</a:t>
                      </a:r>
                      <a:endParaRPr lang="uk-UA" sz="3300" b="1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uk-UA" sz="3300" b="1" dirty="0"/>
                        <a:t>3328</a:t>
                      </a:r>
                      <a:endParaRPr lang="uk-UA" sz="3300" b="1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altLang="uk-UA" sz="3300" dirty="0"/>
                        <a:t>непрацездатні особи</a:t>
                      </a:r>
                      <a:endParaRPr lang="uk-UA" altLang="uk-UA" sz="3300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300" dirty="0"/>
                        <a:t>2361</a:t>
                      </a:r>
                      <a:endParaRPr lang="uk-UA" sz="3300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uk-UA" sz="3300" dirty="0"/>
                        <a:t>2595</a:t>
                      </a:r>
                      <a:endParaRPr lang="uk-UA" sz="3300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92202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5. </a:t>
            </a:r>
            <a:r>
              <a:rPr lang="uk-UA" altLang="en-US" b="0" dirty="0">
                <a:solidFill>
                  <a:srgbClr val="000000"/>
                </a:solidFill>
                <a:effectLst/>
                <a:sym typeface="+mn-ea"/>
              </a:rPr>
              <a:t>ОСОБЛИВОСТІ </a:t>
            </a: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індексації зарплати у 2026 році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600" y="2277110"/>
            <a:ext cx="16527780" cy="7516495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Згідно зі ст. 41 Закону «Про Державний бюджет України на 2026 рік» (проект № </a:t>
            </a:r>
            <a:r>
              <a:rPr lang="en-US" altLang="en-US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14000 від 15.09.2025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) обчислення індексу споживчих цін для індексації грошових доходів населення провадиться наростаючим підсумком, починаючи </a:t>
            </a:r>
            <a:r>
              <a:rPr lang="uk-UA" altLang="uk-UA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з січня 2026 року, який приймається за 1 або 100 відсотків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. Сума індексації, яка склалась у грудні 2025 року, у січні 2026 року </a:t>
            </a:r>
            <a:r>
              <a:rPr lang="uk-UA" altLang="uk-UA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не нараховується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.</a:t>
            </a:r>
            <a:endParaRPr lang="uk-UA" altLang="uk-UA" sz="4000" noProof="0" dirty="0">
              <a:ln>
                <a:noFill/>
              </a:ln>
              <a:effectLst/>
              <a:uLnTx/>
              <a:uFillTx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Це означає, що «базовим» місяцем для обчислення індексації </a:t>
            </a:r>
            <a:r>
              <a:rPr lang="uk-UA" altLang="uk-UA" sz="4000" b="1" u="sng" noProof="0" dirty="0">
                <a:ln>
                  <a:noFill/>
                </a:ln>
                <a:effectLst/>
                <a:uLnTx/>
                <a:uFillTx/>
                <a:sym typeface="+mn-ea"/>
              </a:rPr>
              <a:t>для всіх</a:t>
            </a:r>
            <a:r>
              <a:rPr lang="uk-UA" altLang="uk-UA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 буде січень 2026 року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 незалежно від того, коли до цього підвищували оклади працівників.</a:t>
            </a:r>
            <a:endParaRPr lang="uk-UA" altLang="uk-UA" sz="4000" noProof="0" dirty="0">
              <a:ln>
                <a:noFill/>
              </a:ln>
              <a:effectLst/>
              <a:uLnTx/>
              <a:uFillTx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Індексація 2025 року у наступному році не буде нараховуватись, тому принаймні у</a:t>
            </a:r>
            <a:r>
              <a:rPr lang="uk-UA" altLang="uk-UA" sz="40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 січні, лютому та березні 2026 р. знову ні у кого її не буде</a:t>
            </a:r>
            <a:r>
              <a:rPr lang="uk-UA" altLang="uk-UA" sz="4000" noProof="0" dirty="0">
                <a:ln>
                  <a:noFill/>
                </a:ln>
                <a:effectLst/>
                <a:uLnTx/>
                <a:uFillTx/>
                <a:sym typeface="+mn-ea"/>
              </a:rPr>
              <a:t>.</a:t>
            </a:r>
            <a:endParaRPr lang="uk-UA" altLang="en-US" sz="4000" b="0" i="0" dirty="0">
              <a:solidFill>
                <a:srgbClr val="000000"/>
              </a:solidFill>
              <a:effectLst/>
              <a:sym typeface="+mn-e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uk-UA" altLang="en-US" b="0" dirty="0">
                <a:solidFill>
                  <a:srgbClr val="000000"/>
                </a:solidFill>
                <a:effectLst/>
                <a:sym typeface="+mn-ea"/>
              </a:rPr>
              <a:t>6. </a:t>
            </a: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Нові умови виконання нормативу працівників з інвалідністю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609282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1 січня 2026 року набирає чинності Закон України </a:t>
            </a: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№</a:t>
            </a: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 4219-IХ (від 15.01.2025), який вносить суттєві зміни до порядку працевлаштування осіб з інвалідністю. Нововведення стосуються розрахунку нормативу, звітності та відповідальності роботодавців.</a:t>
            </a:r>
            <a:endParaRPr lang="en-US" altLang="en-US" sz="4000" b="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Щоквартальний розрахунок та звітність</a:t>
            </a:r>
            <a:endParaRPr lang="en-US" altLang="en-US" sz="4000" b="1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Замість щорічного, роботодавці будуть зобов’язані розраховувати норматив працевлаштування осіб з інвалідністю </a:t>
            </a: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щокварталу</a:t>
            </a: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.</a:t>
            </a:r>
            <a:endParaRPr lang="en-US" altLang="en-US" sz="4000" b="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Звітність </a:t>
            </a: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про виконання нормативу також буде подаватися щоквартально у складі податкових розрахунків.</a:t>
            </a:r>
            <a:endParaRPr lang="en-US" altLang="en-US" sz="4000" b="0" i="0" dirty="0">
              <a:solidFill>
                <a:srgbClr val="000000"/>
              </a:solidFill>
              <a:effectLst/>
              <a:sym typeface="+mn-e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uk-UA" altLang="en-US" b="0" dirty="0">
                <a:solidFill>
                  <a:srgbClr val="000000"/>
                </a:solidFill>
                <a:effectLst/>
                <a:sym typeface="+mn-ea"/>
              </a:rPr>
              <a:t>6. </a:t>
            </a: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Нові умови виконання нормативу працівників з інвалідністю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563118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Новий норматив робочих місць</a:t>
            </a:r>
            <a:endParaRPr lang="en-US" altLang="en-US" sz="4000" b="1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Норматив на квартал визначатиметься так:</a:t>
            </a:r>
            <a:endParaRPr lang="en-US" altLang="en-US" sz="4000" b="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1 робоче місце – для роботодавців із середньообліковою кількістю штатних працівників (СКШП) від 8 до 25 осіб.</a:t>
            </a:r>
            <a:endParaRPr lang="en-US" altLang="en-US" sz="4000" b="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4% від СКШП – для роботодавців із СКШП понад 25 осіб.</a:t>
            </a:r>
            <a:endParaRPr lang="en-US" altLang="en-US" sz="4000" b="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2% від СКШП – для закладів охорони здоров’я, реабілітаційних закладів, надавачів соцпослуг та організацій, що займаються реабілітацією чи навчанням осіб з інвалідністю.</a:t>
            </a:r>
            <a:endParaRPr lang="en-US" altLang="en-US" sz="4000" b="0" i="0" dirty="0">
              <a:solidFill>
                <a:srgbClr val="000000"/>
              </a:solidFill>
              <a:effectLst/>
              <a:sym typeface="+mn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uk-UA" altLang="en-US" b="0" dirty="0">
                <a:solidFill>
                  <a:srgbClr val="000000"/>
                </a:solidFill>
                <a:effectLst/>
                <a:sym typeface="+mn-ea"/>
              </a:rPr>
              <a:t>6. </a:t>
            </a: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Нові умови виконання нормативу працівників з інвалідністю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71704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Умови зарахування працівника до нормативу</a:t>
            </a:r>
            <a:endParaRPr lang="en-US" altLang="en-US" sz="4000" b="1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Для зарахування працівника з інвалідністю до виконання нормативу, з 2026 року мають одночасно виконуватися три умови:</a:t>
            </a:r>
            <a:endParaRPr lang="en-US" altLang="en-US" sz="4000" b="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uk-UA" altLang="en-US" sz="4000" b="0" i="0" dirty="0">
                <a:solidFill>
                  <a:srgbClr val="000000"/>
                </a:solidFill>
                <a:effectLst/>
                <a:sym typeface="+mn-ea"/>
              </a:rPr>
              <a:t>1. </a:t>
            </a: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Місце роботи має бути основним.</a:t>
            </a:r>
            <a:endParaRPr lang="en-US" altLang="en-US" sz="4000" b="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uk-UA" altLang="en-US" sz="4000" b="0" i="0" dirty="0">
                <a:solidFill>
                  <a:srgbClr val="000000"/>
                </a:solidFill>
                <a:effectLst/>
                <a:sym typeface="+mn-ea"/>
              </a:rPr>
              <a:t>2. </a:t>
            </a: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Нарахована заробітна плата має перевищувати розмір мінімальної.</a:t>
            </a:r>
            <a:endParaRPr lang="en-US" altLang="en-US" sz="4000" b="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uk-UA" altLang="en-US" sz="4000" b="0" i="0" dirty="0">
                <a:solidFill>
                  <a:srgbClr val="000000"/>
                </a:solidFill>
                <a:effectLst/>
                <a:sym typeface="+mn-ea"/>
              </a:rPr>
              <a:t>3. </a:t>
            </a: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Робочий час має відповідати нормальній або адаптованій тривалості.</a:t>
            </a:r>
            <a:endParaRPr lang="en-US" altLang="en-US" sz="4000" b="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Запровадження цільового внеску</a:t>
            </a:r>
            <a:endParaRPr lang="en-US" altLang="en-US" sz="4000" b="1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Замість адміністративно-господарських санкцій за невиконання нормативу запроваджується </a:t>
            </a: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«</a:t>
            </a: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цільовий внесок на підтримку працевлаштування осіб з інвалідністю</a:t>
            </a: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»</a:t>
            </a: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.</a:t>
            </a:r>
            <a:endParaRPr lang="en-US" altLang="en-US" sz="4000" b="0" i="0" dirty="0">
              <a:solidFill>
                <a:srgbClr val="000000"/>
              </a:solidFill>
              <a:effectLst/>
              <a:sym typeface="+mn-e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uk-UA" altLang="en-US" b="0" dirty="0">
                <a:solidFill>
                  <a:srgbClr val="000000"/>
                </a:solidFill>
                <a:effectLst/>
                <a:sym typeface="+mn-ea"/>
              </a:rPr>
              <a:t>6. </a:t>
            </a: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Нові умови виконання нормативу працівників з інвалідністю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6708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Важливі деталі:</a:t>
            </a:r>
            <a:endParaRPr lang="en-US" altLang="en-US" sz="4000" b="1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Платники: </a:t>
            </a: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обов’язок сплати поширюється </a:t>
            </a: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на всіх роботодавців</a:t>
            </a: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 (включно з бюджетними установами), які не виконали норматив.</a:t>
            </a:r>
            <a:endParaRPr lang="en-US" altLang="en-US" sz="4000" b="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Звільнення від сплати:</a:t>
            </a: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 не платять внесок роботодавці із середньообліковою кількістю штатних працівників менше 8 осіб, ті, хто виконав норматив, та дипломатичні представництва.</a:t>
            </a:r>
            <a:endParaRPr lang="en-US" altLang="en-US" sz="4000" b="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Розмір внеску: </a:t>
            </a: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розраховується за формулою, що базується на 40% середньомісячної зарплати, кількості місяців у кварталі та різниці між нормативом і фактичною кількістю працевлаштованих осіб з інвалідністю. (На період воєнного стану розмір внеску – 50% базової ставки).</a:t>
            </a:r>
            <a:endParaRPr lang="en-US" altLang="en-US" sz="4000" b="0" i="0" dirty="0">
              <a:solidFill>
                <a:srgbClr val="000000"/>
              </a:solidFill>
              <a:effectLst/>
              <a:sym typeface="+mn-e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uk-UA" altLang="en-US" b="0" dirty="0">
                <a:solidFill>
                  <a:srgbClr val="000000"/>
                </a:solidFill>
                <a:effectLst/>
                <a:sym typeface="+mn-ea"/>
              </a:rPr>
              <a:t>6. </a:t>
            </a: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Нові умови виконання нормативу працівників з інвалідністю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640080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Адміністрування: </a:t>
            </a: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контроль за нарахуванням та сплатою внеску покладається на податкові органи.</a:t>
            </a:r>
            <a:endParaRPr lang="en-US" altLang="en-US" sz="4000" b="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Штрафи за несплату внеску:</a:t>
            </a:r>
            <a:endParaRPr lang="en-US" altLang="en-US" sz="4000" b="1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7% від суми – за несвоєчасну сплату.</a:t>
            </a:r>
            <a:endParaRPr lang="en-US" altLang="en-US" sz="4000" b="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10% від донарахованої суми – за донарахування (але не більше 50% суми).</a:t>
            </a:r>
            <a:endParaRPr lang="en-US" altLang="en-US" sz="4000" b="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Пеня: </a:t>
            </a: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на суму недоїмки нараховуватиметься пеня в розмірі 0,1% суми недоплати за кожен день прострочення.</a:t>
            </a:r>
            <a:endParaRPr lang="en-US" altLang="en-US" sz="4000" b="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Штраф за звітність:</a:t>
            </a:r>
            <a:r>
              <a:rPr lang="en-US" altLang="en-US" sz="4000" b="0" i="0" dirty="0">
                <a:solidFill>
                  <a:srgbClr val="000000"/>
                </a:solidFill>
                <a:effectLst/>
                <a:sym typeface="+mn-ea"/>
              </a:rPr>
              <a:t> 170 грн (10 н.м.д.г.) за неподання, несвоєчасне подання або подання звітності не за встановленою формою.</a:t>
            </a:r>
            <a:endParaRPr lang="en-US" altLang="en-US" sz="4000" b="0" i="0" dirty="0">
              <a:solidFill>
                <a:srgbClr val="000000"/>
              </a:solidFill>
              <a:effectLst/>
              <a:sym typeface="+mn-e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uk-UA" altLang="en-US" b="0" dirty="0">
                <a:solidFill>
                  <a:srgbClr val="000000"/>
                </a:solidFill>
                <a:effectLst/>
                <a:sym typeface="+mn-ea"/>
              </a:rPr>
              <a:t>6. </a:t>
            </a: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Нові умови виконання нормативу працівників з інвалідністю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655447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uk-UA" altLang="en-US" sz="3000" b="0" i="0" dirty="0">
                <a:solidFill>
                  <a:srgbClr val="000000"/>
                </a:solidFill>
                <a:effectLst/>
                <a:sym typeface="+mn-ea"/>
              </a:rPr>
              <a:t>ПРОЕКТИ НОРМАТИВНИХ АКТІВ:</a:t>
            </a:r>
            <a:endParaRPr lang="en-US" altLang="en-US" sz="3000" b="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3000" b="0" i="0" dirty="0">
                <a:solidFill>
                  <a:srgbClr val="000000"/>
                </a:solidFill>
                <a:effectLst/>
                <a:sym typeface="+mn-ea"/>
              </a:rPr>
              <a:t>Порядок зарахування роботодавцем до виконання нормативу робочих місць для працевлаштування осіб з інвалідністю забезпечення роботою осіб з інвалідністю першої групи незалежно від причин її встановлення або осіб з інвалідністю другої групи з порушенням зору або психічними розладами</a:t>
            </a:r>
            <a:r>
              <a:rPr lang="uk-UA" altLang="en-US" sz="3000" b="0" i="0" dirty="0">
                <a:solidFill>
                  <a:srgbClr val="000000"/>
                </a:solidFill>
                <a:effectLst/>
                <a:sym typeface="+mn-ea"/>
              </a:rPr>
              <a:t>: </a:t>
            </a:r>
            <a:r>
              <a:rPr lang="en-US" altLang="en-US" sz="3000" b="0" i="0" dirty="0">
                <a:solidFill>
                  <a:srgbClr val="000000"/>
                </a:solidFill>
                <a:effectLst/>
                <a:sym typeface="+mn-ea"/>
                <a:hlinkClick r:id="rId1" tooltip="" action="ppaction://hlinkfile"/>
              </a:rPr>
              <a:t>https://spo.fpsu.org.ua/wp-content/uploads/2026/01/poryadok-4.pdf</a:t>
            </a:r>
            <a:endParaRPr lang="en-US" altLang="en-US" sz="3000" b="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3000" b="0" i="0" dirty="0">
                <a:solidFill>
                  <a:srgbClr val="000000"/>
                </a:solidFill>
                <a:effectLst/>
                <a:sym typeface="+mn-ea"/>
              </a:rPr>
              <a:t>Перелік штатних одиниць, що відносяться до робіт, професій з важкими, шкідливими чи небезпечними умовами праці та які не включаються до середньооблікової кількості осіб штатного облікового складу при розрахунку нормативу робочих місць для працевлаштування осіб з інвалідністю</a:t>
            </a:r>
            <a:r>
              <a:rPr lang="uk-UA" altLang="en-US" sz="3000" b="0" i="0" dirty="0">
                <a:solidFill>
                  <a:srgbClr val="000000"/>
                </a:solidFill>
                <a:effectLst/>
                <a:sym typeface="+mn-ea"/>
              </a:rPr>
              <a:t>: </a:t>
            </a:r>
            <a:r>
              <a:rPr lang="en-US" altLang="en-US" sz="3000" b="0" i="0" dirty="0">
                <a:solidFill>
                  <a:srgbClr val="000000"/>
                </a:solidFill>
                <a:effectLst/>
                <a:sym typeface="+mn-ea"/>
                <a:hlinkClick r:id="rId2" tooltip="" action="ppaction://hlinkfile"/>
              </a:rPr>
              <a:t>https://spo.fpsu.org.ua/wp-content/uploads/2026/01/perelik.pdf</a:t>
            </a:r>
            <a:endParaRPr lang="en-US" altLang="en-US" sz="3000" b="0" i="0" dirty="0">
              <a:solidFill>
                <a:srgbClr val="000000"/>
              </a:solidFill>
              <a:effectLst/>
              <a:sym typeface="+mn-ea"/>
              <a:hlinkClick r:id="rId2" tooltip="" action="ppaction://hlinkfile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3000" b="0" i="0" dirty="0">
                <a:solidFill>
                  <a:srgbClr val="000000"/>
                </a:solidFill>
                <a:effectLst/>
                <a:sym typeface="+mn-ea"/>
              </a:rPr>
              <a:t>Поряд</a:t>
            </a:r>
            <a:r>
              <a:rPr lang="uk-UA" altLang="en-US" sz="3000" b="0" i="0" dirty="0">
                <a:solidFill>
                  <a:srgbClr val="000000"/>
                </a:solidFill>
                <a:effectLst/>
                <a:sym typeface="+mn-ea"/>
              </a:rPr>
              <a:t>о</a:t>
            </a:r>
            <a:r>
              <a:rPr lang="en-US" altLang="en-US" sz="3000" b="0" i="0" dirty="0">
                <a:solidFill>
                  <a:srgbClr val="000000"/>
                </a:solidFill>
                <a:effectLst/>
                <a:sym typeface="+mn-ea"/>
              </a:rPr>
              <a:t>к обчислення середньомісячної заробітної плати (винагороди) для розрахунку внеску на підтримку працевлаштування осіб з інвалідністю</a:t>
            </a:r>
            <a:r>
              <a:rPr lang="uk-UA" altLang="en-US" sz="3000" b="0" i="0" dirty="0">
                <a:solidFill>
                  <a:srgbClr val="000000"/>
                </a:solidFill>
                <a:effectLst/>
                <a:sym typeface="+mn-ea"/>
              </a:rPr>
              <a:t>: </a:t>
            </a:r>
            <a:r>
              <a:rPr lang="en-US" altLang="en-US" sz="3000" b="0" i="0" dirty="0">
                <a:solidFill>
                  <a:srgbClr val="000000"/>
                </a:solidFill>
                <a:effectLst/>
                <a:sym typeface="+mn-ea"/>
                <a:hlinkClick r:id="rId3" tooltip="" action="ppaction://hlinkfile"/>
              </a:rPr>
              <a:t>https://www.msp.gov.ua/legislation/draft-legal-acts/pro-zatverdzhennya-poryadku-obchyslennya-serednomisyachnoyi-zarobitnoyi-platy-(vynahorody)-dlya-rozrakhunku-vnesku-na-pidtrymku-pratsevlashtuvannya-osib-z-invalidnistyu</a:t>
            </a:r>
            <a:endParaRPr lang="en-US" altLang="en-US" sz="3000" b="0" i="0" dirty="0">
              <a:solidFill>
                <a:srgbClr val="000000"/>
              </a:solidFill>
              <a:effectLst/>
              <a:sym typeface="+mn-e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2212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sz="5300" b="0" dirty="0">
                <a:solidFill>
                  <a:srgbClr val="000000"/>
                </a:solidFill>
                <a:effectLst/>
                <a:sym typeface="+mn-ea"/>
              </a:rPr>
              <a:t>7. Штрафи за порушення трудового і податкового законодавства. Чи можна і як уникнути?</a:t>
            </a:r>
            <a:endParaRPr lang="uk-UA" sz="5300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655447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uk-UA" altLang="en-US" sz="4000" i="0" dirty="0">
                <a:solidFill>
                  <a:srgbClr val="000000"/>
                </a:solidFill>
                <a:effectLst/>
                <a:sym typeface="+mn-ea"/>
              </a:rPr>
              <a:t>Згідно зі ст. 265 КЗпП </a:t>
            </a:r>
            <a:r>
              <a:rPr lang="uk-UA" altLang="en-US" sz="4000" b="1" i="0" dirty="0">
                <a:solidFill>
                  <a:srgbClr val="000000"/>
                </a:solidFill>
                <a:effectLst/>
                <a:sym typeface="+mn-ea"/>
              </a:rPr>
              <a:t>на роботодавця (підприємство або ФОП)</a:t>
            </a:r>
            <a:r>
              <a:rPr lang="uk-UA" altLang="en-US" sz="4000" i="0" dirty="0">
                <a:solidFill>
                  <a:srgbClr val="000000"/>
                </a:solidFill>
                <a:effectLst/>
                <a:sym typeface="+mn-ea"/>
              </a:rPr>
              <a:t> накладаються штрафи у розмірі від 1 МЗП до 30 МЗП (8647 - 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259</a:t>
            </a:r>
            <a:r>
              <a:rPr lang="uk-UA" altLang="en-US" sz="4000" i="0" dirty="0">
                <a:solidFill>
                  <a:srgbClr val="000000"/>
                </a:solidFill>
                <a:effectLst/>
                <a:sym typeface="+mn-ea"/>
              </a:rPr>
              <a:t> 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410</a:t>
            </a:r>
            <a:r>
              <a:rPr lang="uk-UA" altLang="en-US" sz="4000" i="0" dirty="0">
                <a:solidFill>
                  <a:srgbClr val="000000"/>
                </a:solidFill>
                <a:effectLst/>
                <a:sym typeface="+mn-ea"/>
              </a:rPr>
              <a:t> грн) залежно від виду порушення.</a:t>
            </a:r>
            <a:endParaRPr lang="uk-UA" altLang="en-US" sz="400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У період дії воєнного стану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 у разі виконання в повному обсязі та у встановлений строк приписів про усунення порушень, виявлених під час здійснення </a:t>
            </a: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позапланових 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заходів державного нагляду (контролю), штрафи, передбачені ст</a:t>
            </a:r>
            <a:r>
              <a:rPr lang="uk-UA" altLang="en-US" sz="4000" i="0" dirty="0">
                <a:solidFill>
                  <a:srgbClr val="000000"/>
                </a:solidFill>
                <a:effectLst/>
                <a:sym typeface="+mn-ea"/>
              </a:rPr>
              <a:t>.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 265, не застосовуються згідно із Законом 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№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 2136</a:t>
            </a:r>
            <a:r>
              <a:rPr lang="uk-UA" altLang="en-US" sz="4000" i="0" dirty="0">
                <a:solidFill>
                  <a:srgbClr val="000000"/>
                </a:solidFill>
                <a:effectLst/>
                <a:sym typeface="+mn-ea"/>
              </a:rPr>
              <a:t>.</a:t>
            </a:r>
            <a:endParaRPr lang="uk-UA" altLang="en-US" sz="400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У разі сплати </a:t>
            </a: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50</a:t>
            </a:r>
            <a:r>
              <a:rPr lang="uk-UA" altLang="en-US" sz="4000" b="1" i="0" dirty="0">
                <a:solidFill>
                  <a:srgbClr val="000000"/>
                </a:solidFill>
                <a:effectLst/>
                <a:sym typeface="+mn-ea"/>
              </a:rPr>
              <a:t>% </a:t>
            </a: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розміру штрафу протягом 10 банківських днів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 з дня вручення постанови передбаченого цією статтею, така постанова вважається виконаною.</a:t>
            </a:r>
            <a:endParaRPr lang="en-US" altLang="en-US" sz="4000" i="0" dirty="0">
              <a:solidFill>
                <a:srgbClr val="000000"/>
              </a:solidFill>
              <a:effectLst/>
              <a:sym typeface="+mn-e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2212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sz="5300" b="0" dirty="0">
                <a:solidFill>
                  <a:srgbClr val="000000"/>
                </a:solidFill>
                <a:effectLst/>
                <a:sym typeface="+mn-ea"/>
              </a:rPr>
              <a:t>7. Штрафи за порушення трудового і податкового законодавства. Чи можна і як уникнути?</a:t>
            </a:r>
            <a:endParaRPr lang="uk-UA" sz="5300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578548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У разі виконання припису та усунення виявлених порушень, передбачених абзацами </a:t>
            </a: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четвертим - шостим, десятим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 частини другої </a:t>
            </a:r>
            <a:r>
              <a:rPr lang="uk-UA" altLang="en-US" sz="4000" dirty="0">
                <a:solidFill>
                  <a:srgbClr val="000000"/>
                </a:solidFill>
                <a:effectLst/>
                <a:sym typeface="+mn-ea"/>
              </a:rPr>
              <a:t>ст. 265 КЗпП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, </a:t>
            </a: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у визначені приписом строки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 заходи щодо притягнення до відповідальності не застосовуються.</a:t>
            </a:r>
            <a:endParaRPr lang="en-US" altLang="en-US" sz="400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Заходи щодо притягнення до відповідальності за вчинення порушення, передбаченого </a:t>
            </a: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абзацами другим, третім, сьомим, восьмим, дев’ятим, одинадцятим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 частини другої </a:t>
            </a:r>
            <a:r>
              <a:rPr lang="uk-UA" altLang="en-US" sz="4000" i="0" dirty="0">
                <a:solidFill>
                  <a:srgbClr val="000000"/>
                </a:solidFill>
                <a:effectLst/>
                <a:sym typeface="+mn-ea"/>
              </a:rPr>
              <a:t>ст. 265 КЗпП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, застосовуються </a:t>
            </a: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одночасно із винесенням припису 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незалежно від факту усунення виявлених при проведенні перевірки порушень.</a:t>
            </a:r>
            <a:endParaRPr lang="uk-UA" altLang="en-US" sz="4000" i="0" dirty="0">
              <a:solidFill>
                <a:srgbClr val="000000"/>
              </a:solidFill>
              <a:effectLst/>
              <a:sym typeface="+mn-e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2212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sz="5300" b="0" dirty="0">
                <a:solidFill>
                  <a:srgbClr val="000000"/>
                </a:solidFill>
                <a:effectLst/>
                <a:sym typeface="+mn-ea"/>
              </a:rPr>
              <a:t>7. Штрафи за порушення трудового і податкового законодавства. Чи можна і як уникнути?</a:t>
            </a:r>
            <a:endParaRPr lang="uk-UA" sz="5300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640080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uk-UA" altLang="en-US" sz="4000" b="1" i="0" dirty="0">
                <a:solidFill>
                  <a:srgbClr val="000000"/>
                </a:solidFill>
                <a:effectLst/>
                <a:sym typeface="+mn-ea"/>
              </a:rPr>
              <a:t>Штраф за об’єднану звітність.</a:t>
            </a:r>
            <a:endParaRPr lang="uk-UA" altLang="en-US" sz="4000" b="1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uk-UA" altLang="en-US" sz="4000" i="0" dirty="0">
                <a:solidFill>
                  <a:srgbClr val="000000"/>
                </a:solidFill>
                <a:effectLst/>
                <a:sym typeface="+mn-ea"/>
              </a:rPr>
              <a:t>З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гідно з п. 119.1 ПКУ неподання, подання з порушенням встановлених строків, подання не в повному обсязі, з недостовірними відомостями або з помилками податкової звітності про суми доходів, нарахованих (сплачених) на користь платника податків, суми утриманого з них податку, а також суми, нараховані (виплачені) фізичним особам за товари (роботи, послуги), </a:t>
            </a: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якщо такі недостовірні відомості або помилки призвели до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 зменшення та/або збільшення податкових зобов’язань платника податку та/або до зміни платника податку, - тягнуть за собою накладення штрафу в розмірі </a:t>
            </a: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1020 </a:t>
            </a:r>
            <a:r>
              <a:rPr lang="uk-UA" altLang="en-US" sz="4000" b="1" i="0" dirty="0">
                <a:solidFill>
                  <a:srgbClr val="000000"/>
                </a:solidFill>
                <a:effectLst/>
                <a:sym typeface="+mn-ea"/>
              </a:rPr>
              <a:t>грн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.</a:t>
            </a:r>
            <a:r>
              <a:rPr lang="uk-UA" altLang="en-US" sz="4000" i="0" dirty="0">
                <a:solidFill>
                  <a:srgbClr val="000000"/>
                </a:solidFill>
                <a:effectLst/>
                <a:sym typeface="+mn-ea"/>
              </a:rPr>
              <a:t> Повторно протягом року - </a:t>
            </a:r>
            <a:r>
              <a:rPr lang="uk-UA" altLang="en-US" sz="4000" b="1" i="0" dirty="0">
                <a:solidFill>
                  <a:srgbClr val="000000"/>
                </a:solidFill>
                <a:effectLst/>
                <a:sym typeface="+mn-ea"/>
              </a:rPr>
              <a:t>2040 грн.</a:t>
            </a:r>
            <a:endParaRPr lang="uk-UA" altLang="en-US" sz="4000" b="1" i="0" dirty="0">
              <a:solidFill>
                <a:srgbClr val="000000"/>
              </a:solidFill>
              <a:effectLst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1. Прожитковий мінімум та мінімальна зарплата: вплив на розрахунки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183125" y="9696448"/>
            <a:ext cx="786032" cy="547688"/>
          </a:xfrm>
        </p:spPr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58623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l">
              <a:spcBef>
                <a:spcPts val="600"/>
              </a:spcBef>
            </a:pPr>
            <a:r>
              <a:rPr lang="uk-UA" altLang="uk-UA" sz="4000" b="1" dirty="0">
                <a:sym typeface="+mn-ea"/>
              </a:rPr>
              <a:t>Мінімальний посадовий оклад</a:t>
            </a:r>
            <a:r>
              <a:rPr lang="uk-UA" altLang="uk-UA" sz="4000" dirty="0">
                <a:sym typeface="+mn-ea"/>
              </a:rPr>
              <a:t> (тарифна ставка) встановлюється у розмірі, не меншому за прожитковий мінімум, встановлений для працездатних осіб (ПМПО) на 1 січня календарного року (3028 грн у 2025 році, </a:t>
            </a:r>
            <a:r>
              <a:rPr lang="uk-UA" altLang="uk-UA" sz="4000" b="1" dirty="0">
                <a:sym typeface="+mn-ea"/>
              </a:rPr>
              <a:t>3328 грн у 2026 році</a:t>
            </a:r>
            <a:r>
              <a:rPr lang="uk-UA" altLang="uk-UA" sz="4000" dirty="0">
                <a:sym typeface="+mn-ea"/>
              </a:rPr>
              <a:t>) згідно зі ст. 6 Закону про оплату праці.</a:t>
            </a:r>
            <a:endParaRPr lang="uk-UA" altLang="uk-UA" sz="4000" dirty="0">
              <a:sym typeface="+mn-ea"/>
            </a:endParaRPr>
          </a:p>
          <a:p>
            <a:pPr algn="l">
              <a:spcBef>
                <a:spcPts val="600"/>
              </a:spcBef>
            </a:pPr>
            <a:endParaRPr lang="en-US" altLang="en-US" sz="4000" b="0" i="0" dirty="0">
              <a:solidFill>
                <a:srgbClr val="000000"/>
              </a:solidFill>
              <a:effectLst/>
            </a:endParaRPr>
          </a:p>
          <a:p>
            <a:pPr algn="l">
              <a:spcBef>
                <a:spcPts val="600"/>
              </a:spcBef>
            </a:pPr>
            <a:r>
              <a:rPr lang="uk-UA" altLang="en-US" sz="4000" b="1" i="0" dirty="0">
                <a:solidFill>
                  <a:srgbClr val="000000"/>
                </a:solidFill>
                <a:effectLst/>
              </a:rPr>
              <a:t>І</a:t>
            </a:r>
            <a:r>
              <a:rPr lang="en-US" altLang="en-US" sz="4000" b="1" i="0" dirty="0">
                <a:solidFill>
                  <a:srgbClr val="000000"/>
                </a:solidFill>
                <a:effectLst/>
              </a:rPr>
              <a:t>ндекс</a:t>
            </a:r>
            <a:r>
              <a:rPr lang="uk-UA" altLang="en-US" sz="4000" b="1" i="0" dirty="0">
                <a:solidFill>
                  <a:srgbClr val="000000"/>
                </a:solidFill>
                <a:effectLst/>
              </a:rPr>
              <a:t>ації </a:t>
            </a:r>
            <a:r>
              <a:rPr lang="uk-UA" altLang="en-US" sz="4000" b="0" i="0" dirty="0">
                <a:solidFill>
                  <a:srgbClr val="000000"/>
                </a:solidFill>
                <a:effectLst/>
              </a:rPr>
              <a:t>підлягає заробітна плата</a:t>
            </a:r>
            <a:r>
              <a:rPr lang="en-US" altLang="en-US" sz="4000" b="0" i="0" dirty="0">
                <a:solidFill>
                  <a:srgbClr val="000000"/>
                </a:solidFill>
                <a:effectLst/>
              </a:rPr>
              <a:t> у межах </a:t>
            </a:r>
            <a:r>
              <a:rPr lang="uk-UA" altLang="en-US" sz="4000" b="0" i="0" dirty="0">
                <a:solidFill>
                  <a:srgbClr val="000000"/>
                </a:solidFill>
                <a:effectLst/>
              </a:rPr>
              <a:t>ПМПО</a:t>
            </a:r>
            <a:r>
              <a:rPr lang="uk-UA" altLang="en-US" sz="4000" b="0" i="0" dirty="0">
                <a:solidFill>
                  <a:srgbClr val="000000"/>
                </a:solidFill>
                <a:effectLst/>
              </a:rPr>
              <a:t> </a:t>
            </a:r>
            <a:r>
              <a:rPr lang="uk-UA" altLang="uk-UA" sz="4000" dirty="0">
                <a:sym typeface="+mn-ea"/>
              </a:rPr>
              <a:t>(3028 грн у 2025 році, </a:t>
            </a:r>
            <a:r>
              <a:rPr lang="uk-UA" altLang="uk-UA" sz="4000" b="1" dirty="0">
                <a:sym typeface="+mn-ea"/>
              </a:rPr>
              <a:t>3328 грн у 2026 році</a:t>
            </a:r>
            <a:r>
              <a:rPr lang="uk-UA" altLang="uk-UA" sz="4000" dirty="0">
                <a:sym typeface="+mn-ea"/>
              </a:rPr>
              <a:t>) згідно з п. 4 Порядку проведення індексації № 1078:</a:t>
            </a:r>
            <a:endParaRPr lang="en-US" altLang="en-US" sz="4000" b="0" i="0" dirty="0">
              <a:solidFill>
                <a:srgbClr val="000000"/>
              </a:solidFill>
              <a:effectLst/>
            </a:endParaRPr>
          </a:p>
          <a:p>
            <a:pPr algn="ctr">
              <a:spcBef>
                <a:spcPts val="600"/>
              </a:spcBef>
            </a:pPr>
            <a:r>
              <a:rPr lang="uk-UA" altLang="en-US" sz="4000" b="0" i="0" dirty="0">
                <a:solidFill>
                  <a:srgbClr val="000000"/>
                </a:solidFill>
                <a:effectLst/>
              </a:rPr>
              <a:t>Сума індексації = ПМПО х Коефіцієнт індексації (згідно з “базовим” місяцем)</a:t>
            </a:r>
            <a:endParaRPr lang="uk-UA" altLang="en-US" sz="4000" b="0" i="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2212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sz="5300" b="0" dirty="0">
                <a:solidFill>
                  <a:srgbClr val="000000"/>
                </a:solidFill>
                <a:effectLst/>
                <a:sym typeface="+mn-ea"/>
              </a:rPr>
              <a:t>7. Штрафи за порушення трудового і податкового законодавства. Чи можна і як уникнути?</a:t>
            </a:r>
            <a:endParaRPr lang="uk-UA" sz="5300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640080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Передбачені </a:t>
            </a:r>
            <a:r>
              <a:rPr lang="uk-UA" altLang="en-US" sz="4000" i="0" dirty="0">
                <a:solidFill>
                  <a:srgbClr val="000000"/>
                </a:solidFill>
                <a:effectLst/>
                <a:sym typeface="+mn-ea"/>
              </a:rPr>
              <a:t>п. 119.1 ПКУ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 </a:t>
            </a: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штрафи не застосовуються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 у випадках, якщо недостовірні відомості або помилки в податковій звітності про суми доходів, нараховані (сплачені) на користь платника податків, суми утриманого з них податку, а також суми, нараховані (виплачені) фізичним особам за товари (роботи, послуги), виникли у зв’язку з виконанням податковим агентом вимог </a:t>
            </a:r>
            <a:r>
              <a:rPr lang="uk-UA" altLang="en-US" sz="4000" i="0" dirty="0">
                <a:solidFill>
                  <a:srgbClr val="000000"/>
                </a:solidFill>
                <a:effectLst/>
                <a:sym typeface="+mn-ea"/>
              </a:rPr>
              <a:t>п. 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169.4 </a:t>
            </a:r>
            <a:r>
              <a:rPr lang="uk-UA" altLang="en-US" sz="4000" i="0" dirty="0">
                <a:solidFill>
                  <a:srgbClr val="000000"/>
                </a:solidFill>
                <a:effectLst/>
                <a:sym typeface="+mn-ea"/>
              </a:rPr>
              <a:t>(перерахунок ПДФО)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 та були виправлені відповідно до вимог статті 50</a:t>
            </a:r>
            <a:r>
              <a:rPr lang="uk-UA" altLang="en-US" sz="4000" i="0" dirty="0">
                <a:solidFill>
                  <a:srgbClr val="000000"/>
                </a:solidFill>
                <a:effectLst/>
                <a:sym typeface="+mn-ea"/>
              </a:rPr>
              <a:t> (відображення у звітності)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.</a:t>
            </a:r>
            <a:endParaRPr lang="en-US" altLang="en-US" sz="400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uk-UA" altLang="en-US" sz="4000" i="0" dirty="0">
                <a:solidFill>
                  <a:srgbClr val="000000"/>
                </a:solidFill>
                <a:effectLst/>
                <a:sym typeface="+mn-ea"/>
              </a:rPr>
              <a:t>З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а порушення порядку заповнення податкового розрахунку може бути накладено </a:t>
            </a: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адмінштраф на посадову особу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 від 510 до 680 грн згідно зі ст. 165-1 КпАП</a:t>
            </a:r>
            <a:r>
              <a:rPr lang="uk-UA" altLang="en-US" sz="4000" i="0" dirty="0">
                <a:solidFill>
                  <a:srgbClr val="000000"/>
                </a:solidFill>
                <a:effectLst/>
                <a:sym typeface="+mn-ea"/>
              </a:rPr>
              <a:t>.</a:t>
            </a:r>
            <a:endParaRPr lang="uk-UA" altLang="en-US" sz="4000" i="0" dirty="0">
              <a:solidFill>
                <a:srgbClr val="000000"/>
              </a:solidFill>
              <a:effectLst/>
              <a:sym typeface="+mn-e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2212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sz="5300" b="0" dirty="0">
                <a:solidFill>
                  <a:srgbClr val="000000"/>
                </a:solidFill>
                <a:effectLst/>
                <a:sym typeface="+mn-ea"/>
              </a:rPr>
              <a:t>7. Штрафи за порушення трудового і податкового законодавства. Чи можна і як уникнути?</a:t>
            </a:r>
            <a:endParaRPr lang="uk-UA" sz="5300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71704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uk-UA" sz="4000" b="1" i="0" dirty="0">
                <a:solidFill>
                  <a:srgbClr val="000000"/>
                </a:solidFill>
                <a:effectLst/>
                <a:sym typeface="+mn-ea"/>
              </a:rPr>
              <a:t>Сплата ПДФО та ВЗ на неправильні рахунки.</a:t>
            </a:r>
            <a:endParaRPr lang="uk-UA" sz="4000" b="1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Штрафної санкції за недоплату не буде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, якщо сплатили податок вчасно, але не на той рахунок, і подали заяву про "перекидку" коштів з одного податкового рахунку на інший (у меню Е-кабінету в розділі 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«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Запити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»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 форма Заяви про повернення помилково та/або надміру сплачених сум грошових зобов’язань та пені (J1302002 – для юросіб)).</a:t>
            </a:r>
            <a:endParaRPr lang="en-US" altLang="en-US" sz="4000" i="0" dirty="0">
              <a:solidFill>
                <a:srgbClr val="000000"/>
              </a:solidFill>
              <a:effectLst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У такому разі, на підставі пп. 112.8.8-1 ПКУ платник податків </a:t>
            </a:r>
            <a:r>
              <a:rPr lang="en-US" altLang="en-US" sz="4000" b="1" i="0" dirty="0">
                <a:solidFill>
                  <a:srgbClr val="000000"/>
                </a:solidFill>
                <a:effectLst/>
                <a:sym typeface="+mn-ea"/>
              </a:rPr>
              <a:t>звільняється </a:t>
            </a:r>
            <a:r>
              <a:rPr lang="en-US" altLang="en-US" sz="4000" i="0" dirty="0">
                <a:solidFill>
                  <a:srgbClr val="000000"/>
                </a:solidFill>
                <a:effectLst/>
                <a:sym typeface="+mn-ea"/>
              </a:rPr>
              <a:t>від фінансової відповідальності за вчинення податкових правопорушень, зокрема від застосування до них штрафних санкцій за несплату узгодженої суми грошового зобов’язання відповідно до статті 124,125-1 ПКУ та пені, передбаченої статтею 129 ПКУ.</a:t>
            </a:r>
            <a:endParaRPr lang="en-US" altLang="en-US" sz="4000" i="0" dirty="0">
              <a:solidFill>
                <a:srgbClr val="000000"/>
              </a:solidFill>
              <a:effectLst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1. Прожитковий мінімум та мінімальна зарплата: вплив на розрахунки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4000" y="2535960"/>
            <a:ext cx="16527510" cy="755523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l" eaLnBrk="1" hangingPunct="1">
              <a:buClrTx/>
              <a:buSzTx/>
              <a:buFont typeface="Arial" panose="020B0604020202020204" pitchFamily="34" charset="0"/>
            </a:pPr>
            <a:r>
              <a:rPr lang="uk-UA" altLang="uk-UA" sz="4000" dirty="0">
                <a:sym typeface="+mn-ea"/>
              </a:rPr>
              <a:t>Згідно з ч. 2 ст. 182 СКУ </a:t>
            </a:r>
            <a:r>
              <a:rPr lang="uk-UA" altLang="uk-UA" sz="4000" b="1" dirty="0">
                <a:sym typeface="+mn-ea"/>
              </a:rPr>
              <a:t>мінімальний гарантований розмір аліментів</a:t>
            </a:r>
            <a:r>
              <a:rPr lang="uk-UA" altLang="uk-UA" sz="4000" dirty="0">
                <a:sym typeface="+mn-ea"/>
              </a:rPr>
              <a:t> на одну дитину не може бути меншим, ніж </a:t>
            </a:r>
            <a:r>
              <a:rPr lang="uk-UA" altLang="uk-UA" sz="4000" b="1" dirty="0">
                <a:sym typeface="+mn-ea"/>
              </a:rPr>
              <a:t>50 відсотків</a:t>
            </a:r>
            <a:r>
              <a:rPr lang="uk-UA" altLang="uk-UA" sz="4000" dirty="0">
                <a:sym typeface="+mn-ea"/>
              </a:rPr>
              <a:t> прожиткового мінімуму для дитини відповідного віку.</a:t>
            </a:r>
            <a:endParaRPr lang="uk-UA" altLang="uk-UA" sz="4000" kern="1200" dirty="0">
              <a:latin typeface="+mn-lt"/>
              <a:ea typeface="+mn-ea"/>
              <a:cs typeface="+mn-cs"/>
            </a:endParaRPr>
          </a:p>
          <a:p>
            <a:pPr algn="l" eaLnBrk="1" hangingPunct="1">
              <a:buClrTx/>
              <a:buSzTx/>
              <a:buFont typeface="Arial" panose="020B0604020202020204" pitchFamily="34" charset="0"/>
            </a:pPr>
            <a:r>
              <a:rPr lang="uk-UA" altLang="uk-UA" sz="4000" dirty="0">
                <a:sym typeface="+mn-ea"/>
              </a:rPr>
              <a:t>Мінімальний розмір аліментів складає щомісячно:</a:t>
            </a:r>
            <a:endParaRPr lang="uk-UA" altLang="uk-UA" sz="4000" dirty="0">
              <a:sym typeface="+mn-ea"/>
            </a:endParaRPr>
          </a:p>
          <a:p>
            <a:pPr algn="l" eaLnBrk="1" hangingPunct="1">
              <a:buClrTx/>
              <a:buSzTx/>
              <a:buFont typeface="Arial" panose="020B0604020202020204" pitchFamily="34" charset="0"/>
            </a:pPr>
            <a:endParaRPr lang="uk-UA" altLang="uk-UA" sz="4000" kern="1200" dirty="0">
              <a:latin typeface="+mn-lt"/>
              <a:ea typeface="+mn-ea"/>
              <a:cs typeface="+mn-cs"/>
            </a:endParaRPr>
          </a:p>
          <a:p>
            <a:pPr algn="l" eaLnBrk="1" hangingPunct="1">
              <a:buClrTx/>
              <a:buSzTx/>
              <a:buFont typeface="Arial" panose="020B0604020202020204" pitchFamily="34" charset="0"/>
            </a:pPr>
            <a:endParaRPr lang="uk-UA" altLang="uk-UA" sz="4000" kern="1200" dirty="0">
              <a:latin typeface="+mn-lt"/>
              <a:ea typeface="+mn-ea"/>
              <a:cs typeface="+mn-cs"/>
            </a:endParaRPr>
          </a:p>
          <a:p>
            <a:pPr algn="l" eaLnBrk="1" hangingPunct="1">
              <a:buClrTx/>
              <a:buSzTx/>
              <a:buFont typeface="Arial" panose="020B0604020202020204" pitchFamily="34" charset="0"/>
            </a:pPr>
            <a:endParaRPr lang="uk-UA" altLang="uk-UA" sz="4000" kern="1200" dirty="0">
              <a:latin typeface="+mn-lt"/>
              <a:ea typeface="+mn-ea"/>
              <a:cs typeface="+mn-cs"/>
            </a:endParaRPr>
          </a:p>
          <a:p>
            <a:pPr algn="l" eaLnBrk="1" hangingPunct="1">
              <a:buClrTx/>
              <a:buSzTx/>
              <a:buFont typeface="Arial" panose="020B0604020202020204" pitchFamily="34" charset="0"/>
            </a:pPr>
            <a:endParaRPr lang="uk-UA" altLang="uk-UA" sz="4000" kern="1200" dirty="0">
              <a:latin typeface="+mn-lt"/>
              <a:ea typeface="+mn-ea"/>
              <a:cs typeface="+mn-cs"/>
            </a:endParaRPr>
          </a:p>
          <a:p>
            <a:pPr algn="l" eaLnBrk="1" hangingPunct="1">
              <a:buClrTx/>
              <a:buSzTx/>
              <a:buFont typeface="Arial" panose="020B0604020202020204" pitchFamily="34" charset="0"/>
            </a:pPr>
            <a:endParaRPr lang="uk-UA" altLang="uk-UA" sz="4000" dirty="0">
              <a:sym typeface="+mn-ea"/>
            </a:endParaRPr>
          </a:p>
          <a:p>
            <a:pPr algn="l" eaLnBrk="1" hangingPunct="1">
              <a:buClrTx/>
              <a:buSzTx/>
              <a:buFont typeface="Arial" panose="020B0604020202020204" pitchFamily="34" charset="0"/>
            </a:pPr>
            <a:r>
              <a:rPr lang="uk-UA" altLang="uk-UA" sz="4000" dirty="0">
                <a:sym typeface="+mn-ea"/>
              </a:rPr>
              <a:t>Утримання аліментів не може бути меншим цього розміру, про що зазначається у постанові державного виконавця про стягнення.</a:t>
            </a:r>
            <a:endParaRPr lang="uk-UA" altLang="uk-UA" sz="4000" kern="1200" dirty="0">
              <a:latin typeface="+mn-lt"/>
              <a:ea typeface="+mn-ea"/>
              <a:cs typeface="+mn-cs"/>
            </a:endParaRPr>
          </a:p>
          <a:p>
            <a:pPr algn="l">
              <a:spcBef>
                <a:spcPts val="600"/>
              </a:spcBef>
            </a:pPr>
            <a:endParaRPr lang="uk-UA" altLang="en-US" sz="4000" b="0" i="0" dirty="0">
              <a:solidFill>
                <a:srgbClr val="000000"/>
              </a:solidFill>
              <a:effectLst/>
            </a:endParaRPr>
          </a:p>
        </p:txBody>
      </p:sp>
      <p:graphicFrame>
        <p:nvGraphicFramePr>
          <p:cNvPr id="9" name="Таблиця 6"/>
          <p:cNvGraphicFramePr>
            <a:graphicFrameLocks noGrp="1"/>
          </p:cNvGraphicFramePr>
          <p:nvPr>
            <p:ph idx="1"/>
          </p:nvPr>
        </p:nvGraphicFramePr>
        <p:xfrm>
          <a:off x="1257300" y="5503228"/>
          <a:ext cx="15773400" cy="36480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03545"/>
                <a:gridCol w="5107305"/>
                <a:gridCol w="5162550"/>
              </a:tblGrid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altLang="uk-UA" sz="3500" b="1" dirty="0"/>
                        <a:t>Вік дитини</a:t>
                      </a:r>
                      <a:endParaRPr lang="uk-UA" altLang="uk-UA" sz="3500" b="1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uk-UA" sz="3500" b="1" dirty="0"/>
                        <a:t>Min</a:t>
                      </a:r>
                      <a:r>
                        <a:rPr lang="uk-UA" altLang="uk-UA" sz="3500" b="1" dirty="0"/>
                        <a:t> аліменти - 2025, грн</a:t>
                      </a:r>
                      <a:endParaRPr lang="uk-UA" altLang="uk-UA" sz="3500" b="1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uk-UA" sz="3500" b="1" dirty="0">
                          <a:sym typeface="+mn-ea"/>
                        </a:rPr>
                        <a:t>Min</a:t>
                      </a:r>
                      <a:r>
                        <a:rPr lang="uk-UA" altLang="uk-UA" sz="3500" b="1" dirty="0">
                          <a:sym typeface="+mn-ea"/>
                        </a:rPr>
                        <a:t> </a:t>
                      </a:r>
                      <a:r>
                        <a:rPr lang="uk-UA" altLang="uk-UA" sz="3500" b="1" dirty="0">
                          <a:sym typeface="+mn-ea"/>
                        </a:rPr>
                        <a:t>аліменти </a:t>
                      </a:r>
                      <a:r>
                        <a:rPr lang="uk-UA" altLang="uk-UA" sz="3500" b="1" dirty="0">
                          <a:sym typeface="+mn-ea"/>
                        </a:rPr>
                        <a:t>- 2026, грн</a:t>
                      </a:r>
                      <a:endParaRPr lang="uk-UA" altLang="uk-UA" sz="3500" b="1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uk-UA" altLang="uk-UA" sz="3500" dirty="0"/>
                        <a:t>до 6 років</a:t>
                      </a:r>
                      <a:endParaRPr lang="uk-UA" altLang="uk-UA" sz="3500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500" dirty="0"/>
                        <a:t>1281,50</a:t>
                      </a:r>
                      <a:endParaRPr lang="uk-UA" sz="3500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uk-UA" sz="3500" b="1" dirty="0">
                          <a:sym typeface="+mn-ea"/>
                        </a:rPr>
                        <a:t>1408,50</a:t>
                      </a:r>
                      <a:endParaRPr lang="uk-UA" sz="3500" b="1" dirty="0">
                        <a:sym typeface="+mn-ea"/>
                      </a:endParaRPr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uk-UA" altLang="uk-UA" sz="3500" dirty="0"/>
                        <a:t>від 6 до 18 років</a:t>
                      </a:r>
                      <a:endParaRPr lang="uk-UA" altLang="uk-UA" sz="3500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500" dirty="0">
                          <a:sym typeface="+mn-ea"/>
                        </a:rPr>
                        <a:t>1598,00</a:t>
                      </a:r>
                      <a:endParaRPr lang="uk-UA" sz="3500" dirty="0"/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uk-UA" sz="3500" b="1" dirty="0">
                          <a:sym typeface="+mn-ea"/>
                        </a:rPr>
                        <a:t>1756,00</a:t>
                      </a:r>
                      <a:endParaRPr lang="uk-UA" sz="3500" b="1" dirty="0">
                        <a:sym typeface="+mn-ea"/>
                      </a:endParaRPr>
                    </a:p>
                  </a:txBody>
                  <a:tcPr marL="91433" marR="91433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1. Прожитковий мінімум та мінімальна зарплата: вплив на розрахунки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6" name="Прямоугольник 2"/>
          <p:cNvSpPr/>
          <p:nvPr/>
        </p:nvSpPr>
        <p:spPr bwMode="auto">
          <a:xfrm>
            <a:off x="1257300" y="3204508"/>
            <a:ext cx="15768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3600"/>
              <a:t>      </a:t>
            </a:r>
            <a:endParaRPr lang="ru-RU" sz="3600"/>
          </a:p>
        </p:txBody>
      </p:sp>
      <p:sp>
        <p:nvSpPr>
          <p:cNvPr id="7" name="Прямоугольник 3"/>
          <p:cNvSpPr/>
          <p:nvPr/>
        </p:nvSpPr>
        <p:spPr bwMode="auto">
          <a:xfrm>
            <a:off x="863365" y="3315015"/>
            <a:ext cx="16560400" cy="70675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l" eaLnBrk="1" hangingPunct="1">
              <a:lnSpc>
                <a:spcPct val="100000"/>
              </a:lnSpc>
              <a:buClrTx/>
              <a:buSzTx/>
            </a:pPr>
            <a:r>
              <a:rPr lang="uk-UA" altLang="uk-UA" sz="4000" b="1" kern="1200" dirty="0">
                <a:latin typeface="+mn-lt"/>
                <a:ea typeface="+mn-ea"/>
                <a:cs typeface="+mn-cs"/>
              </a:rPr>
              <a:t>Мінімальна зарплата у 2025-2026 роках</a:t>
            </a:r>
            <a:endParaRPr lang="uk-UA" altLang="uk-UA" sz="4000" b="1" kern="1200" dirty="0"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Таблиця 2"/>
          <p:cNvGraphicFramePr>
            <a:graphicFrameLocks noGrp="1"/>
          </p:cNvGraphicFramePr>
          <p:nvPr>
            <p:ph idx="1"/>
          </p:nvPr>
        </p:nvGraphicFramePr>
        <p:xfrm>
          <a:off x="864235" y="4423093"/>
          <a:ext cx="1577340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31285"/>
                <a:gridCol w="6236335"/>
                <a:gridCol w="560578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uk-UA" altLang="uk-UA" sz="4000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altLang="uk-UA" sz="4000" b="1" dirty="0"/>
                        <a:t>Місячний розмір, грн</a:t>
                      </a:r>
                      <a:endParaRPr lang="uk-UA" altLang="uk-UA" sz="4000" b="1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altLang="uk-UA" sz="4000" b="1" dirty="0"/>
                        <a:t>Годинний розмір, грн</a:t>
                      </a:r>
                      <a:endParaRPr lang="uk-UA" altLang="uk-UA" sz="4000" b="1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uk-UA" altLang="uk-UA" sz="4000" dirty="0"/>
                        <a:t>2025 рік</a:t>
                      </a:r>
                      <a:endParaRPr lang="uk-UA" altLang="uk-UA" sz="4000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000" dirty="0"/>
                        <a:t>8000</a:t>
                      </a:r>
                      <a:endParaRPr lang="uk-UA" sz="4000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000" dirty="0"/>
                        <a:t>48,00</a:t>
                      </a:r>
                      <a:endParaRPr lang="uk-UA" sz="4000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uk-UA" altLang="uk-UA" sz="4000" b="1" dirty="0"/>
                        <a:t>2026 рік</a:t>
                      </a:r>
                      <a:endParaRPr lang="uk-UA" altLang="uk-UA" sz="4000" b="1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000" b="1" dirty="0"/>
                        <a:t>8647</a:t>
                      </a:r>
                      <a:endParaRPr lang="uk-UA" sz="4000" b="1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000" b="1" dirty="0"/>
                        <a:t>52,00</a:t>
                      </a:r>
                      <a:endParaRPr lang="uk-UA" sz="4000" b="1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1. Прожитковий мінімум та мінімальна зарплата: вплив на розрахунки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183125" y="9696448"/>
            <a:ext cx="786032" cy="547688"/>
          </a:xfrm>
        </p:spPr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439991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l" eaLnBrk="1" hangingPunct="1">
              <a:buClrTx/>
              <a:buSzTx/>
              <a:buFont typeface="Arial" panose="020B0604020202020204" pitchFamily="34" charset="0"/>
            </a:pPr>
            <a:r>
              <a:rPr lang="uk-UA" altLang="uk-UA" sz="4000" dirty="0">
                <a:sym typeface="+mn-ea"/>
              </a:rPr>
              <a:t>Розмір заробітної плати працівника за повністю виконану місячну (годинну) норму праці не може бути нижчим за розмір </a:t>
            </a:r>
            <a:r>
              <a:rPr lang="uk-UA" altLang="uk-UA" sz="4000" b="1" dirty="0">
                <a:sym typeface="+mn-ea"/>
              </a:rPr>
              <a:t>мінімальної заробітної плати (</a:t>
            </a:r>
            <a:r>
              <a:rPr lang="uk-UA" altLang="uk-UA" sz="4000" dirty="0">
                <a:sym typeface="+mn-ea"/>
              </a:rPr>
              <a:t>наразі 8000 грн,</a:t>
            </a:r>
            <a:r>
              <a:rPr lang="uk-UA" altLang="uk-UA" sz="4000" b="1" dirty="0">
                <a:sym typeface="+mn-ea"/>
              </a:rPr>
              <a:t> у 2026 році - 8647 грн)</a:t>
            </a:r>
            <a:r>
              <a:rPr lang="uk-UA" altLang="uk-UA" sz="4000" dirty="0">
                <a:sym typeface="+mn-ea"/>
              </a:rPr>
              <a:t>.</a:t>
            </a:r>
            <a:endParaRPr lang="uk-UA" altLang="uk-UA" sz="4000" dirty="0">
              <a:sym typeface="+mn-ea"/>
            </a:endParaRPr>
          </a:p>
          <a:p>
            <a:pPr algn="l" eaLnBrk="1" hangingPunct="1">
              <a:buClrTx/>
              <a:buSzTx/>
              <a:buFont typeface="Arial" panose="020B0604020202020204" pitchFamily="34" charset="0"/>
            </a:pPr>
            <a:endParaRPr lang="uk-UA" altLang="uk-UA" sz="4000" kern="1200" dirty="0">
              <a:latin typeface="+mn-lt"/>
              <a:ea typeface="+mn-ea"/>
              <a:cs typeface="+mn-cs"/>
            </a:endParaRPr>
          </a:p>
          <a:p>
            <a:pPr algn="l" eaLnBrk="1" hangingPunct="1">
              <a:buClrTx/>
              <a:buSzTx/>
              <a:buFont typeface="Arial" panose="020B0604020202020204" pitchFamily="34" charset="0"/>
            </a:pPr>
            <a:r>
              <a:rPr lang="uk-UA" altLang="uk-UA" sz="4000" dirty="0">
                <a:sym typeface="+mn-ea"/>
              </a:rPr>
              <a:t>Якщо нарахована зарплата працівника є </a:t>
            </a:r>
            <a:r>
              <a:rPr lang="uk-UA" altLang="uk-UA" sz="4000" b="1" dirty="0">
                <a:sym typeface="+mn-ea"/>
              </a:rPr>
              <a:t>нижчою за МЗП</a:t>
            </a:r>
            <a:r>
              <a:rPr lang="uk-UA" altLang="uk-UA" sz="4000" dirty="0">
                <a:sym typeface="+mn-ea"/>
              </a:rPr>
              <a:t>, роботодавець проводить </a:t>
            </a:r>
            <a:r>
              <a:rPr lang="uk-UA" altLang="uk-UA" sz="4000" b="1" dirty="0">
                <a:sym typeface="+mn-ea"/>
              </a:rPr>
              <a:t>доплату </a:t>
            </a:r>
            <a:r>
              <a:rPr lang="uk-UA" altLang="uk-UA" sz="4000" dirty="0">
                <a:sym typeface="+mn-ea"/>
              </a:rPr>
              <a:t>до рівня МЗП, яка виплачується щомісячно одночасно з виплатою заробітної плати (ст. 3-1 Закону про оплату праці).</a:t>
            </a:r>
            <a:endParaRPr lang="uk-UA" altLang="en-US" sz="4000" b="0" i="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1. Прожитковий мінімум та мінімальна зарплата: вплив на розрахунки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183125" y="9696448"/>
            <a:ext cx="786032" cy="547688"/>
          </a:xfrm>
        </p:spPr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645223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l" eaLnBrk="1" hangingPunct="1">
              <a:buClrTx/>
              <a:buSzTx/>
              <a:buFont typeface="Arial" panose="020B0604020202020204" pitchFamily="34" charset="0"/>
            </a:pPr>
            <a:r>
              <a:rPr lang="uk-UA" altLang="uk-UA" sz="4000" dirty="0">
                <a:sym typeface="+mn-ea"/>
              </a:rPr>
              <a:t>При обчисленні розміру заробітної плати працівника для забезпечення її мінімального розміру </a:t>
            </a:r>
            <a:r>
              <a:rPr lang="uk-UA" altLang="uk-UA" sz="4000" b="1" dirty="0">
                <a:sym typeface="+mn-ea"/>
              </a:rPr>
              <a:t>не враховуються:</a:t>
            </a:r>
            <a:endParaRPr lang="uk-UA" altLang="uk-UA" sz="4000" b="1" kern="1200" dirty="0">
              <a:latin typeface="+mn-lt"/>
              <a:ea typeface="+mn-ea"/>
              <a:cs typeface="+mn-cs"/>
            </a:endParaRPr>
          </a:p>
          <a:p>
            <a:pPr algn="l" eaLnBrk="1" hangingPunct="1">
              <a:buClrTx/>
              <a:buSzTx/>
              <a:buFont typeface="Arial" panose="020B0604020202020204" pitchFamily="34" charset="0"/>
            </a:pPr>
            <a:r>
              <a:rPr lang="uk-UA" altLang="uk-UA" sz="4000" b="1" dirty="0">
                <a:sym typeface="+mn-ea"/>
              </a:rPr>
              <a:t>- </a:t>
            </a:r>
            <a:r>
              <a:rPr lang="uk-UA" altLang="uk-UA" sz="4000" dirty="0">
                <a:sym typeface="+mn-ea"/>
              </a:rPr>
              <a:t>доплати за роботу в несприятливих умовах праці та підвищеного ризику для здоров’я;</a:t>
            </a:r>
            <a:endParaRPr lang="uk-UA" altLang="uk-UA" sz="4000" kern="1200" dirty="0">
              <a:latin typeface="+mn-lt"/>
              <a:ea typeface="+mn-ea"/>
              <a:cs typeface="+mn-cs"/>
            </a:endParaRPr>
          </a:p>
          <a:p>
            <a:pPr algn="l" eaLnBrk="1" hangingPunct="1">
              <a:buClrTx/>
              <a:buSzTx/>
              <a:buFont typeface="Arial" panose="020B0604020202020204" pitchFamily="34" charset="0"/>
            </a:pPr>
            <a:r>
              <a:rPr lang="uk-UA" altLang="uk-UA" sz="4000" dirty="0">
                <a:sym typeface="+mn-ea"/>
              </a:rPr>
              <a:t>- доплати за роботу в нічний та надурочний час;</a:t>
            </a:r>
            <a:endParaRPr lang="uk-UA" altLang="uk-UA" sz="4000" kern="1200" dirty="0">
              <a:latin typeface="+mn-lt"/>
              <a:ea typeface="+mn-ea"/>
              <a:cs typeface="+mn-cs"/>
            </a:endParaRPr>
          </a:p>
          <a:p>
            <a:pPr algn="l" eaLnBrk="1" hangingPunct="1">
              <a:buClrTx/>
              <a:buSzTx/>
              <a:buFont typeface="Arial" panose="020B0604020202020204" pitchFamily="34" charset="0"/>
            </a:pPr>
            <a:r>
              <a:rPr lang="uk-UA" altLang="uk-UA" sz="4000" dirty="0">
                <a:sym typeface="+mn-ea"/>
              </a:rPr>
              <a:t>- доплата за роз’їзний характер робіт;</a:t>
            </a:r>
            <a:endParaRPr lang="uk-UA" altLang="uk-UA" sz="4000" kern="1200" dirty="0">
              <a:latin typeface="+mn-lt"/>
              <a:ea typeface="+mn-ea"/>
              <a:cs typeface="+mn-cs"/>
            </a:endParaRPr>
          </a:p>
          <a:p>
            <a:pPr algn="l" eaLnBrk="1" hangingPunct="1">
              <a:buClrTx/>
              <a:buSzTx/>
              <a:buFont typeface="Arial" panose="020B0604020202020204" pitchFamily="34" charset="0"/>
            </a:pPr>
            <a:r>
              <a:rPr lang="uk-UA" altLang="uk-UA" sz="4000" dirty="0">
                <a:sym typeface="+mn-ea"/>
              </a:rPr>
              <a:t>- премії до святкових і ювілейних дат.</a:t>
            </a:r>
            <a:endParaRPr lang="uk-UA" altLang="uk-UA" sz="4000" kern="1200" dirty="0">
              <a:latin typeface="+mn-lt"/>
              <a:ea typeface="+mn-ea"/>
              <a:cs typeface="+mn-cs"/>
            </a:endParaRPr>
          </a:p>
          <a:p>
            <a:pPr algn="l" eaLnBrk="1" latinLnBrk="0" hangingPunct="1">
              <a:spcBef>
                <a:spcPts val="1600"/>
              </a:spcBef>
              <a:buClrTx/>
              <a:buSzTx/>
              <a:buFont typeface="Arial" panose="020B0604020202020204" pitchFamily="34" charset="0"/>
            </a:pPr>
            <a:r>
              <a:rPr lang="uk-UA" altLang="uk-UA" sz="4000" dirty="0">
                <a:sym typeface="+mn-ea"/>
              </a:rPr>
              <a:t>Мінімальна заробітна плата у </a:t>
            </a:r>
            <a:r>
              <a:rPr lang="uk-UA" altLang="uk-UA" sz="4000" b="1" dirty="0">
                <a:sym typeface="+mn-ea"/>
              </a:rPr>
              <a:t>погодинному розмірі</a:t>
            </a:r>
            <a:r>
              <a:rPr lang="uk-UA" altLang="uk-UA" sz="4000" dirty="0">
                <a:sym typeface="+mn-ea"/>
              </a:rPr>
              <a:t> (наразі 48 грн/год., а </a:t>
            </a:r>
            <a:r>
              <a:rPr lang="uk-UA" altLang="uk-UA" sz="4000" b="1" dirty="0">
                <a:sym typeface="+mn-ea"/>
              </a:rPr>
              <a:t>у 2026 році - 52 грн/год.</a:t>
            </a:r>
            <a:r>
              <a:rPr lang="uk-UA" altLang="uk-UA" sz="4000" dirty="0">
                <a:sym typeface="+mn-ea"/>
              </a:rPr>
              <a:t>) застосовується у разі застосування погодинної оплати праці.</a:t>
            </a:r>
            <a:endParaRPr lang="uk-UA" altLang="en-US" sz="4000" b="0" i="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1. Прожитковий мінімум та мінімальна зарплата: вплив на розрахунки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183125" y="9696448"/>
            <a:ext cx="786032" cy="547688"/>
          </a:xfrm>
        </p:spPr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732409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altLang="uk-UA" sz="4000" dirty="0">
                <a:sym typeface="+mn-ea"/>
              </a:rPr>
              <a:t>Якщо у працівника </a:t>
            </a:r>
            <a:r>
              <a:rPr lang="uk-UA" altLang="uk-UA" sz="4000" b="1" dirty="0">
                <a:sym typeface="+mn-ea"/>
              </a:rPr>
              <a:t>немає зарплати у розрахунковому періоді</a:t>
            </a:r>
            <a:r>
              <a:rPr lang="uk-UA" altLang="uk-UA" sz="4000" dirty="0">
                <a:sym typeface="+mn-ea"/>
              </a:rPr>
              <a:t> для </a:t>
            </a:r>
            <a:r>
              <a:rPr lang="uk-UA" altLang="uk-UA" sz="4000" dirty="0">
                <a:sym typeface="+mn-ea"/>
              </a:rPr>
              <a:t>обчислення середньої зарплати для </a:t>
            </a:r>
            <a:r>
              <a:rPr lang="uk-UA" altLang="uk-UA" sz="4000" b="1" dirty="0">
                <a:sym typeface="+mn-ea"/>
              </a:rPr>
              <a:t>відпустки </a:t>
            </a:r>
            <a:r>
              <a:rPr lang="uk-UA" altLang="uk-UA" sz="4000" dirty="0">
                <a:sym typeface="+mn-ea"/>
              </a:rPr>
              <a:t>чи </a:t>
            </a:r>
            <a:r>
              <a:rPr lang="uk-UA" altLang="uk-UA" sz="4000" b="1" dirty="0">
                <a:sym typeface="+mn-ea"/>
              </a:rPr>
              <a:t>компенсації відпустки</a:t>
            </a:r>
            <a:r>
              <a:rPr lang="uk-UA" altLang="uk-UA" sz="4000" dirty="0">
                <a:sym typeface="+mn-ea"/>
              </a:rPr>
              <a:t>, беремо більшу величину: його оклад або поточну МЗП:</a:t>
            </a:r>
            <a:endParaRPr lang="uk-UA" altLang="uk-UA" sz="4000" dirty="0">
              <a:sym typeface="+mn-ea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altLang="uk-UA" sz="4000" dirty="0">
                <a:sym typeface="+mn-ea"/>
              </a:rPr>
              <a:t>Оклад  х 12 : 365 або 8647 х 12 : 365</a:t>
            </a:r>
            <a:endParaRPr lang="uk-UA" altLang="uk-UA" sz="4000" kern="1200" dirty="0">
              <a:latin typeface="+mn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altLang="uk-UA" sz="4000" dirty="0">
                <a:sym typeface="+mn-ea"/>
              </a:rPr>
              <a:t>Якщо у працівника </a:t>
            </a:r>
            <a:r>
              <a:rPr lang="uk-UA" altLang="uk-UA" sz="4000" b="1" dirty="0">
                <a:sym typeface="+mn-ea"/>
              </a:rPr>
              <a:t>немає 6 міс. страхового стажу</a:t>
            </a:r>
            <a:r>
              <a:rPr lang="uk-UA" altLang="uk-UA" sz="4000" dirty="0">
                <a:sym typeface="+mn-ea"/>
              </a:rPr>
              <a:t> у попередніх 12 міс. до початку </a:t>
            </a:r>
            <a:r>
              <a:rPr lang="uk-UA" altLang="uk-UA" sz="4000" b="1" dirty="0">
                <a:sym typeface="+mn-ea"/>
              </a:rPr>
              <a:t>лікарняного</a:t>
            </a:r>
            <a:r>
              <a:rPr lang="uk-UA" altLang="uk-UA" sz="4000" dirty="0">
                <a:sym typeface="+mn-ea"/>
              </a:rPr>
              <a:t>, обмежуємо середню 8647 : 30,44 = 284,07 грн.</a:t>
            </a:r>
            <a:endParaRPr lang="uk-UA" altLang="uk-UA" sz="4000" kern="1200" dirty="0">
              <a:latin typeface="+mn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altLang="uk-UA" sz="4000" dirty="0">
                <a:sym typeface="+mn-ea"/>
              </a:rPr>
              <a:t>Якщо у працівниці </a:t>
            </a:r>
            <a:r>
              <a:rPr lang="uk-UA" altLang="uk-UA" sz="4000" b="1" dirty="0">
                <a:sym typeface="+mn-ea"/>
              </a:rPr>
              <a:t>немає 6 міс. страхового стажу </a:t>
            </a:r>
            <a:r>
              <a:rPr lang="uk-UA" altLang="uk-UA" sz="4000" dirty="0">
                <a:sym typeface="+mn-ea"/>
              </a:rPr>
              <a:t>у попередніх 12 міс. до початку </a:t>
            </a:r>
            <a:r>
              <a:rPr lang="uk-UA" altLang="uk-UA" sz="4000" b="1" dirty="0">
                <a:sym typeface="+mn-ea"/>
              </a:rPr>
              <a:t>лікарняного по вагітності</a:t>
            </a:r>
            <a:r>
              <a:rPr lang="uk-UA" altLang="uk-UA" sz="4000" dirty="0">
                <a:sym typeface="+mn-ea"/>
              </a:rPr>
              <a:t>, обмежуємо середню:</a:t>
            </a:r>
            <a:endParaRPr lang="uk-UA" altLang="uk-UA" sz="4000" dirty="0">
              <a:sym typeface="+mn-ea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altLang="uk-UA" sz="4000" dirty="0">
                <a:sym typeface="+mn-ea"/>
              </a:rPr>
              <a:t>8647 х 2 : 30,44 = 568,13 грн</a:t>
            </a:r>
            <a:endParaRPr lang="uk-UA" altLang="uk-UA" sz="4000" kern="1200" dirty="0">
              <a:latin typeface="+mn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altLang="uk-UA" sz="4000" b="1" dirty="0">
                <a:sym typeface="+mn-ea"/>
              </a:rPr>
              <a:t>Мінімальна оплата </a:t>
            </a:r>
            <a:r>
              <a:rPr lang="uk-UA" altLang="uk-UA" sz="4000" dirty="0">
                <a:sym typeface="+mn-ea"/>
              </a:rPr>
              <a:t>1 дня </a:t>
            </a:r>
            <a:r>
              <a:rPr lang="uk-UA" altLang="uk-UA" sz="4000" b="1" dirty="0">
                <a:sym typeface="+mn-ea"/>
              </a:rPr>
              <a:t>лікарняного по вагітності</a:t>
            </a:r>
            <a:r>
              <a:rPr lang="uk-UA" altLang="uk-UA" sz="4000" dirty="0">
                <a:sym typeface="+mn-ea"/>
              </a:rPr>
              <a:t>:</a:t>
            </a:r>
            <a:endParaRPr lang="uk-UA" altLang="uk-UA" sz="4000" dirty="0">
              <a:sym typeface="+mn-ea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altLang="uk-UA" sz="4000" dirty="0">
                <a:sym typeface="+mn-ea"/>
              </a:rPr>
              <a:t>8647 : 30,44 = 284,07 грн</a:t>
            </a:r>
            <a:endParaRPr lang="uk-UA" altLang="en-US" sz="4000" b="0" i="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7"/>
          <p:cNvSpPr txBox="1"/>
          <p:nvPr/>
        </p:nvSpPr>
        <p:spPr bwMode="auto">
          <a:xfrm>
            <a:off x="863599" y="823500"/>
            <a:ext cx="16560801" cy="175323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altLang="en-US" b="0" dirty="0">
                <a:solidFill>
                  <a:srgbClr val="000000"/>
                </a:solidFill>
                <a:effectLst/>
                <a:sym typeface="+mn-ea"/>
              </a:rPr>
              <a:t>1. Прожитковий мінімум та мінімальна зарплата: вплив на розрахунки</a:t>
            </a:r>
            <a:endParaRPr lang="uk-UA" cap="none" dirty="0">
              <a:solidFill>
                <a:schemeClr val="tx1"/>
              </a:solidFill>
              <a:latin typeface="Calibri" panose="020F0502020204030204"/>
              <a:ea typeface="Verdana" panose="020B0604030504040204"/>
              <a:cs typeface="Courier New" panose="02070309020205020404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183125" y="9696448"/>
            <a:ext cx="786032" cy="547688"/>
          </a:xfrm>
        </p:spPr>
        <p:txBody>
          <a:bodyPr/>
          <a:lstStyle/>
          <a:p>
            <a:pPr algn="l"/>
            <a:fld id="{DA437D03-45AE-4311-B62B-350C10CD91DF}" type="slidenum">
              <a:rPr lang="uk-UA" smtClean="0"/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3365" y="2622955"/>
            <a:ext cx="16527510" cy="701611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altLang="en-US" sz="4000" b="0" i="0" dirty="0">
                <a:solidFill>
                  <a:srgbClr val="000000"/>
                </a:solidFill>
                <a:effectLst/>
              </a:rPr>
              <a:t>Мінімальна заробітна плата є важливим показником при </a:t>
            </a:r>
            <a:r>
              <a:rPr lang="uk-UA" altLang="en-US" sz="4000" b="1" i="0" dirty="0">
                <a:solidFill>
                  <a:srgbClr val="000000"/>
                </a:solidFill>
                <a:effectLst/>
              </a:rPr>
              <a:t>бронюванні</a:t>
            </a:r>
            <a:r>
              <a:rPr lang="uk-UA" altLang="en-US" sz="4000" b="0" i="0" dirty="0">
                <a:solidFill>
                  <a:srgbClr val="000000"/>
                </a:solidFill>
                <a:effectLst/>
              </a:rPr>
              <a:t>:</a:t>
            </a:r>
            <a:endParaRPr lang="uk-UA" altLang="en-US" sz="4000" b="0" i="0" dirty="0">
              <a:solidFill>
                <a:srgbClr val="000000"/>
              </a:solidFill>
              <a:effectLst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altLang="en-US" sz="4000" b="0" i="0" dirty="0">
                <a:solidFill>
                  <a:srgbClr val="000000"/>
                </a:solidFill>
                <a:effectLst/>
              </a:rPr>
              <a:t>- </a:t>
            </a:r>
            <a:r>
              <a:rPr lang="uk-UA" altLang="en-US" sz="4000" b="1" i="0" dirty="0">
                <a:solidFill>
                  <a:srgbClr val="000000"/>
                </a:solidFill>
                <a:effectLst/>
              </a:rPr>
              <a:t>для підтвердження критичності</a:t>
            </a:r>
            <a:r>
              <a:rPr lang="uk-UA" altLang="en-US" sz="4000" b="0" i="0" dirty="0">
                <a:solidFill>
                  <a:srgbClr val="000000"/>
                </a:solidFill>
                <a:effectLst/>
              </a:rPr>
              <a:t> підприємства розмір середньої зарплати </a:t>
            </a:r>
            <a:r>
              <a:rPr lang="uk-UA" altLang="en-US" sz="4000" b="0" i="0" u="sng" dirty="0">
                <a:solidFill>
                  <a:srgbClr val="000000"/>
                </a:solidFill>
                <a:effectLst/>
              </a:rPr>
              <a:t>усіх </a:t>
            </a:r>
            <a:r>
              <a:rPr lang="uk-UA" altLang="en-US" sz="4000" b="0" i="0" dirty="0">
                <a:solidFill>
                  <a:srgbClr val="000000"/>
                </a:solidFill>
                <a:effectLst/>
              </a:rPr>
              <a:t>працівників ((р. 1.1 + р. 1.3 + р. 1.4) : р. 103 податкового розрахунку)     у попередньому місяці до місяця підтвердження критичності та потім у кожному місяці з наявною критичністю має становити не менше 2,5 МЗП, тобто у 2026 році - </a:t>
            </a:r>
            <a:r>
              <a:rPr lang="uk-UA" altLang="en-US" sz="4000" b="1" i="0" dirty="0">
                <a:solidFill>
                  <a:srgbClr val="000000"/>
                </a:solidFill>
                <a:effectLst/>
              </a:rPr>
              <a:t>21617,50 грн </a:t>
            </a:r>
            <a:r>
              <a:rPr lang="uk-UA" altLang="en-US" sz="4000" b="0" i="0" dirty="0">
                <a:solidFill>
                  <a:srgbClr val="000000"/>
                </a:solidFill>
                <a:effectLst/>
              </a:rPr>
              <a:t>(пп. 6 п. 2 Критеріїв, затверджених Постановою КМУ від </a:t>
            </a:r>
            <a:r>
              <a:rPr lang="en-US" altLang="en-US" sz="4000" b="0" i="0" dirty="0">
                <a:solidFill>
                  <a:srgbClr val="000000"/>
                </a:solidFill>
                <a:effectLst/>
              </a:rPr>
              <a:t>27</a:t>
            </a:r>
            <a:r>
              <a:rPr lang="uk-UA" altLang="en-US" sz="4000" b="0" i="0" dirty="0">
                <a:solidFill>
                  <a:srgbClr val="000000"/>
                </a:solidFill>
                <a:effectLst/>
              </a:rPr>
              <a:t>.01.</a:t>
            </a:r>
            <a:r>
              <a:rPr lang="en-US" altLang="en-US" sz="4000" b="0" i="0" dirty="0">
                <a:solidFill>
                  <a:srgbClr val="000000"/>
                </a:solidFill>
                <a:effectLst/>
              </a:rPr>
              <a:t>202</a:t>
            </a:r>
            <a:r>
              <a:rPr lang="uk-UA" altLang="en-US" sz="4000" b="0" i="0" dirty="0">
                <a:solidFill>
                  <a:srgbClr val="000000"/>
                </a:solidFill>
                <a:effectLst/>
              </a:rPr>
              <a:t>3</a:t>
            </a:r>
            <a:r>
              <a:rPr lang="en-US" altLang="en-US" sz="4000" b="0" i="0" dirty="0">
                <a:solidFill>
                  <a:srgbClr val="000000"/>
                </a:solidFill>
                <a:effectLst/>
              </a:rPr>
              <a:t> </a:t>
            </a:r>
            <a:r>
              <a:rPr lang="en-US" altLang="en-US" sz="4000" b="0" i="0" dirty="0">
                <a:solidFill>
                  <a:srgbClr val="000000"/>
                </a:solidFill>
                <a:effectLst/>
              </a:rPr>
              <a:t>№</a:t>
            </a:r>
            <a:r>
              <a:rPr lang="en-US" altLang="en-US" sz="4000" b="0" i="0" dirty="0">
                <a:solidFill>
                  <a:srgbClr val="000000"/>
                </a:solidFill>
                <a:effectLst/>
              </a:rPr>
              <a:t> 76</a:t>
            </a:r>
            <a:r>
              <a:rPr lang="uk-UA" altLang="en-US" sz="4000" b="0" i="0" dirty="0">
                <a:solidFill>
                  <a:srgbClr val="000000"/>
                </a:solidFill>
                <a:effectLst/>
              </a:rPr>
              <a:t>);</a:t>
            </a:r>
            <a:endParaRPr lang="uk-UA" altLang="en-US" sz="4000" b="0" i="0" dirty="0">
              <a:solidFill>
                <a:srgbClr val="000000"/>
              </a:solidFill>
              <a:effectLst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altLang="en-US" sz="4000" b="0" i="0" dirty="0">
                <a:solidFill>
                  <a:srgbClr val="000000"/>
                </a:solidFill>
                <a:effectLst/>
              </a:rPr>
              <a:t>- </a:t>
            </a:r>
            <a:r>
              <a:rPr lang="uk-UA" altLang="en-US" sz="4000" b="1" i="0" dirty="0">
                <a:solidFill>
                  <a:srgbClr val="000000"/>
                </a:solidFill>
                <a:effectLst/>
              </a:rPr>
              <a:t>заробітна плата кожного вже заброньованого працівника </a:t>
            </a:r>
            <a:r>
              <a:rPr lang="uk-UA" altLang="en-US" sz="4000" i="0" dirty="0">
                <a:solidFill>
                  <a:srgbClr val="000000"/>
                </a:solidFill>
                <a:effectLst/>
              </a:rPr>
              <a:t>(дані додатку Д1 об’єднаної звітності)</a:t>
            </a:r>
            <a:r>
              <a:rPr lang="uk-UA" altLang="en-US" sz="4000" b="1" i="0" dirty="0">
                <a:solidFill>
                  <a:srgbClr val="000000"/>
                </a:solidFill>
                <a:effectLst/>
              </a:rPr>
              <a:t> </a:t>
            </a:r>
            <a:r>
              <a:rPr lang="uk-UA" altLang="en-US" sz="4000" b="0" i="0" dirty="0">
                <a:solidFill>
                  <a:srgbClr val="000000"/>
                </a:solidFill>
                <a:effectLst/>
              </a:rPr>
              <a:t>має бути не менше 2,5 МЗП, </a:t>
            </a:r>
            <a:r>
              <a:rPr lang="uk-UA" altLang="en-US" sz="4000" dirty="0">
                <a:solidFill>
                  <a:srgbClr val="000000"/>
                </a:solidFill>
                <a:effectLst/>
                <a:sym typeface="+mn-ea"/>
              </a:rPr>
              <a:t>тобто у 2026 році - </a:t>
            </a:r>
            <a:r>
              <a:rPr lang="uk-UA" altLang="en-US" sz="4000" b="1" dirty="0">
                <a:solidFill>
                  <a:srgbClr val="000000"/>
                </a:solidFill>
                <a:effectLst/>
                <a:sym typeface="+mn-ea"/>
              </a:rPr>
              <a:t>21617,50 грн</a:t>
            </a:r>
            <a:r>
              <a:rPr lang="uk-UA" altLang="en-US" sz="4000" dirty="0">
                <a:solidFill>
                  <a:srgbClr val="000000"/>
                </a:solidFill>
                <a:effectLst/>
                <a:sym typeface="+mn-ea"/>
              </a:rPr>
              <a:t> (п. 8 Порядку, затвердженого Постановою КМУ від </a:t>
            </a:r>
            <a:r>
              <a:rPr lang="en-US" altLang="en-US" sz="4000" dirty="0">
                <a:solidFill>
                  <a:srgbClr val="000000"/>
                </a:solidFill>
                <a:effectLst/>
                <a:sym typeface="+mn-ea"/>
              </a:rPr>
              <a:t>27</a:t>
            </a:r>
            <a:r>
              <a:rPr lang="uk-UA" altLang="en-US" sz="4000" dirty="0">
                <a:solidFill>
                  <a:srgbClr val="000000"/>
                </a:solidFill>
                <a:effectLst/>
                <a:sym typeface="+mn-ea"/>
              </a:rPr>
              <a:t>.01.</a:t>
            </a:r>
            <a:r>
              <a:rPr lang="en-US" altLang="en-US" sz="4000" dirty="0">
                <a:solidFill>
                  <a:srgbClr val="000000"/>
                </a:solidFill>
                <a:effectLst/>
                <a:sym typeface="+mn-ea"/>
              </a:rPr>
              <a:t>202</a:t>
            </a:r>
            <a:r>
              <a:rPr lang="uk-UA" altLang="en-US" sz="4000" dirty="0">
                <a:solidFill>
                  <a:srgbClr val="000000"/>
                </a:solidFill>
                <a:effectLst/>
                <a:sym typeface="+mn-ea"/>
              </a:rPr>
              <a:t>3</a:t>
            </a:r>
            <a:r>
              <a:rPr lang="en-US" altLang="en-US" sz="4000" dirty="0">
                <a:solidFill>
                  <a:srgbClr val="000000"/>
                </a:solidFill>
                <a:effectLst/>
                <a:sym typeface="+mn-ea"/>
              </a:rPr>
              <a:t> № 76</a:t>
            </a:r>
            <a:r>
              <a:rPr lang="uk-UA" altLang="en-US" sz="4000" dirty="0">
                <a:solidFill>
                  <a:srgbClr val="000000"/>
                </a:solidFill>
                <a:effectLst/>
                <a:sym typeface="+mn-ea"/>
              </a:rPr>
              <a:t>).</a:t>
            </a:r>
            <a:endParaRPr lang="uk-UA" altLang="en-US" sz="4000" b="0" i="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1304*462"/>
  <p:tag name="TABLE_ENDDRAG_RECT" val="68*276*1304*462"/>
</p:tagLst>
</file>

<file path=ppt/tags/tag2.xml><?xml version="1.0" encoding="utf-8"?>
<p:tagLst xmlns:p="http://schemas.openxmlformats.org/presentationml/2006/main">
  <p:tag name="TABLE_ENDDRAG_ORIGIN_RECT" val="1281*577"/>
  <p:tag name="TABLE_ENDDRAG_RECT" val="88*215*1281*577"/>
</p:tagLst>
</file>

<file path=ppt/tags/tag3.xml><?xml version="1.0" encoding="utf-8"?>
<p:tagLst xmlns:p="http://schemas.openxmlformats.org/presentationml/2006/main">
  <p:tag name="TABLE_ENDDRAG_ORIGIN_RECT" val="890*324"/>
  <p:tag name="TABLE_ENDDRAG_RECT" val="37*71*890*324"/>
</p:tagLst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0EED71C532A2AF478A81A69AB49BED80" ma:contentTypeVersion="13" ma:contentTypeDescription="Створення нового документа." ma:contentTypeScope="" ma:versionID="5154cf849581898658ed719f4fbd60e9">
  <xsd:schema xmlns:xsd="http://www.w3.org/2001/XMLSchema" xmlns:xs="http://www.w3.org/2001/XMLSchema" xmlns:p="http://schemas.microsoft.com/office/2006/metadata/properties" xmlns:ns2="ddeee4ee-fc91-4e58-8846-691eb94bd032" xmlns:ns3="9b9b97ab-2f4e-4a44-8d0f-65d186b7c446" targetNamespace="http://schemas.microsoft.com/office/2006/metadata/properties" ma:root="true" ma:fieldsID="5b5dbf86957fbe6bad7b43eeb99dffae" ns2:_="" ns3:_="">
    <xsd:import namespace="ddeee4ee-fc91-4e58-8846-691eb94bd032"/>
    <xsd:import namespace="9b9b97ab-2f4e-4a44-8d0f-65d186b7c4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eee4ee-fc91-4e58-8846-691eb94bd0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Теги зображень" ma:readOnly="false" ma:fieldId="{5cf76f15-5ced-4ddc-b409-7134ff3c332f}" ma:taxonomyMulti="true" ma:sspId="618207b5-495c-446e-9311-4ddacacd82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9b97ab-2f4e-4a44-8d0f-65d186b7c44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cb604f22-8106-42d4-9837-c1b03dc558b1}" ma:internalName="TaxCatchAll" ma:showField="CatchAllData" ma:web="9b9b97ab-2f4e-4a44-8d0f-65d186b7c4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Спільний доступ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Відомості про тих, хто має доступ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b9b97ab-2f4e-4a44-8d0f-65d186b7c446" xsi:nil="true"/>
    <lcf76f155ced4ddcb4097134ff3c332f xmlns="ddeee4ee-fc91-4e58-8846-691eb94bd032">
      <Terms xmlns="http://schemas.microsoft.com/office/infopath/2007/PartnerControls"/>
    </lcf76f155ced4ddcb4097134ff3c332f>
  </documentManagement>
</p:properties>
</file>

<file path=customXml/itemProps4.xml><?xml version="1.0" encoding="utf-8"?>
<ds:datastoreItem xmlns:ds="http://schemas.openxmlformats.org/officeDocument/2006/customXml" ds:itemID="{2987F263-663D-4670-8E2B-853809DAA993}">
  <ds:schemaRefs/>
</ds:datastoreItem>
</file>

<file path=customXml/itemProps5.xml><?xml version="1.0" encoding="utf-8"?>
<ds:datastoreItem xmlns:ds="http://schemas.openxmlformats.org/officeDocument/2006/customXml" ds:itemID="{4BBD4727-AD35-4460-AE98-A3507A8C034C}">
  <ds:schemaRefs/>
</ds:datastoreItem>
</file>

<file path=customXml/itemProps6.xml><?xml version="1.0" encoding="utf-8"?>
<ds:datastoreItem xmlns:ds="http://schemas.openxmlformats.org/officeDocument/2006/customXml" ds:itemID="{B66E0D98-8615-4E5A-962C-C68999AD7C50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19074</Words>
  <Application>WPS Presentation</Application>
  <PresentationFormat>Custom</PresentationFormat>
  <Paragraphs>448</Paragraphs>
  <Slides>31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45" baseType="lpstr">
      <vt:lpstr>Arial</vt:lpstr>
      <vt:lpstr>SimSun</vt:lpstr>
      <vt:lpstr>Wingdings</vt:lpstr>
      <vt:lpstr>Calibri</vt:lpstr>
      <vt:lpstr>Verdana</vt:lpstr>
      <vt:lpstr>Courier New</vt:lpstr>
      <vt:lpstr>Microsoft YaHei</vt:lpstr>
      <vt:lpstr>Arial Unicode MS</vt:lpstr>
      <vt:lpstr>Calibri Light</vt:lpstr>
      <vt:lpstr>Calibri</vt:lpstr>
      <vt:lpstr>WenQuanYi Micro Hei</vt:lpstr>
      <vt:lpstr>Segoe Print</vt:lpstr>
      <vt:lpstr>Calibri (Body)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n27092019@outlook.com</dc:creator>
  <cp:lastModifiedBy>Dell</cp:lastModifiedBy>
  <cp:revision>1802</cp:revision>
  <dcterms:created xsi:type="dcterms:W3CDTF">2019-12-18T12:24:00Z</dcterms:created>
  <dcterms:modified xsi:type="dcterms:W3CDTF">2026-01-26T14:12:48Z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0x0101000EED71C532A2AF478A81A69AB49BED80</vt:lpwstr>
  </property>
  <property fmtid="{D5CDD505-2E9C-101B-9397-08002B2CF9AE}" pid="3" name="ICV">
    <vt:lpwstr>1227AC66C820450EB77D5865E80B7DD3_12</vt:lpwstr>
  </property>
  <property fmtid="{D5CDD505-2E9C-101B-9397-08002B2CF9AE}" pid="4" name="KSOProductBuildVer">
    <vt:lpwstr>1033-12.2.0.23197</vt:lpwstr>
  </property>
</Properties>
</file>