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46" r:id="rId2"/>
    <p:sldId id="347" r:id="rId3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61">
          <p15:clr>
            <a:srgbClr val="A4A3A4"/>
          </p15:clr>
        </p15:guide>
        <p15:guide id="2" orient="horz" pos="709">
          <p15:clr>
            <a:srgbClr val="A4A3A4"/>
          </p15:clr>
        </p15:guide>
        <p15:guide id="3" orient="horz" pos="867">
          <p15:clr>
            <a:srgbClr val="A4A3A4"/>
          </p15:clr>
        </p15:guide>
        <p15:guide id="4" orient="horz" pos="3521">
          <p15:clr>
            <a:srgbClr val="A4A3A4"/>
          </p15:clr>
        </p15:guide>
        <p15:guide id="5" orient="horz" pos="935">
          <p15:clr>
            <a:srgbClr val="A4A3A4"/>
          </p15:clr>
        </p15:guide>
        <p15:guide id="6" orient="horz" pos="1185">
          <p15:clr>
            <a:srgbClr val="A4A3A4"/>
          </p15:clr>
        </p15:guide>
        <p15:guide id="7" orient="horz" pos="1933">
          <p15:clr>
            <a:srgbClr val="A4A3A4"/>
          </p15:clr>
        </p15:guide>
        <p15:guide id="8" pos="234">
          <p15:clr>
            <a:srgbClr val="A4A3A4"/>
          </p15:clr>
        </p15:guide>
        <p15:guide id="9" pos="7423">
          <p15:clr>
            <a:srgbClr val="A4A3A4"/>
          </p15:clr>
        </p15:guide>
        <p15:guide id="10" pos="1867">
          <p15:clr>
            <a:srgbClr val="A4A3A4"/>
          </p15:clr>
        </p15:guide>
        <p15:guide id="11" pos="1527">
          <p15:clr>
            <a:srgbClr val="A4A3A4"/>
          </p15:clr>
        </p15:guide>
        <p15:guide id="12" pos="529">
          <p15:clr>
            <a:srgbClr val="A4A3A4"/>
          </p15:clr>
        </p15:guide>
        <p15:guide id="13" pos="2048">
          <p15:clr>
            <a:srgbClr val="A4A3A4"/>
          </p15:clr>
        </p15:guide>
        <p15:guide id="14" pos="49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5F139"/>
    <a:srgbClr val="F5F033"/>
    <a:srgbClr val="F8F56B"/>
    <a:srgbClr val="F1F127"/>
    <a:srgbClr val="0057B8"/>
    <a:srgbClr val="F3F99F"/>
    <a:srgbClr val="F2F2F2"/>
    <a:srgbClr val="0070C4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368" autoAdjust="0"/>
  </p:normalViewPr>
  <p:slideViewPr>
    <p:cSldViewPr snapToGrid="0">
      <p:cViewPr varScale="1">
        <p:scale>
          <a:sx n="109" d="100"/>
          <a:sy n="109" d="100"/>
        </p:scale>
        <p:origin x="-594" y="-84"/>
      </p:cViewPr>
      <p:guideLst>
        <p:guide orient="horz" pos="3861"/>
        <p:guide orient="horz" pos="709"/>
        <p:guide orient="horz" pos="867"/>
        <p:guide orient="horz" pos="3521"/>
        <p:guide orient="horz" pos="935"/>
        <p:guide orient="horz" pos="1185"/>
        <p:guide orient="horz" pos="1933"/>
        <p:guide pos="234"/>
        <p:guide pos="7423"/>
        <p:guide pos="1867"/>
        <p:guide pos="1527"/>
        <p:guide pos="529"/>
        <p:guide pos="2048"/>
        <p:guide pos="49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AD216C1-11A5-4DBD-ACDE-8DCF3CE9656E}" type="datetimeFigureOut">
              <a:rPr lang="ru-RU"/>
              <a:pPr>
                <a:defRPr/>
              </a:pPr>
              <a:t>09.02.2026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1E246EB-EA63-4812-9D8A-0D895CDF5D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1505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E246EB-EA63-4812-9D8A-0D895CDF5DAA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E246EB-EA63-4812-9D8A-0D895CDF5DAA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2781300"/>
            <a:ext cx="2735263" cy="1285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cxnSp>
        <p:nvCxnSpPr>
          <p:cNvPr id="6" name="Прямая соединительная линия 5"/>
          <p:cNvCxnSpPr>
            <a:cxnSpLocks/>
          </p:cNvCxnSpPr>
          <p:nvPr userDrawn="1"/>
        </p:nvCxnSpPr>
        <p:spPr>
          <a:xfrm>
            <a:off x="2735263" y="2778125"/>
            <a:ext cx="0" cy="128905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1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025" y="3022600"/>
            <a:ext cx="20859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15654" y="1179116"/>
            <a:ext cx="7801763" cy="2387600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15654" y="3589517"/>
            <a:ext cx="786887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NeueCyr" panose="02000503040000020004" pitchFamily="50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1125538"/>
            <a:ext cx="12192000" cy="5732462"/>
          </a:xfrm>
          <a:prstGeom prst="rect">
            <a:avLst/>
          </a:prstGeom>
          <a:solidFill>
            <a:srgbClr val="005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796504" y="3089098"/>
            <a:ext cx="8553801" cy="2387600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 noChangeArrowheads="1"/>
          </p:cNvPicPr>
          <p:nvPr userDrawn="1"/>
        </p:nvPicPr>
        <p:blipFill>
          <a:blip r:embed="rId2" cstate="print"/>
          <a:srcRect b="15501"/>
          <a:stretch>
            <a:fillRect/>
          </a:stretch>
        </p:blipFill>
        <p:spPr bwMode="auto">
          <a:xfrm>
            <a:off x="0" y="-635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 userDrawn="1"/>
        </p:nvSpPr>
        <p:spPr>
          <a:xfrm>
            <a:off x="0" y="2781300"/>
            <a:ext cx="2735263" cy="1285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cxnSp>
        <p:nvCxnSpPr>
          <p:cNvPr id="6" name="Прямая соединительная линия 5"/>
          <p:cNvCxnSpPr>
            <a:cxnSpLocks/>
          </p:cNvCxnSpPr>
          <p:nvPr userDrawn="1"/>
        </p:nvCxnSpPr>
        <p:spPr>
          <a:xfrm>
            <a:off x="2735263" y="2778125"/>
            <a:ext cx="0" cy="128905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 userDrawn="1"/>
        </p:nvSpPr>
        <p:spPr>
          <a:xfrm>
            <a:off x="0" y="6792913"/>
            <a:ext cx="12192000" cy="82550"/>
          </a:xfrm>
          <a:prstGeom prst="rect">
            <a:avLst/>
          </a:prstGeom>
          <a:solidFill>
            <a:srgbClr val="005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25" y="3022600"/>
            <a:ext cx="20859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15654" y="1179116"/>
            <a:ext cx="7801763" cy="2387600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15654" y="3589517"/>
            <a:ext cx="786887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NeueCyr" panose="02000503040000020004" pitchFamily="50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 noChangeArrowheads="1"/>
          </p:cNvPicPr>
          <p:nvPr userDrawn="1"/>
        </p:nvPicPr>
        <p:blipFill>
          <a:blip r:embed="rId2" cstate="print"/>
          <a:srcRect b="15501"/>
          <a:stretch>
            <a:fillRect/>
          </a:stretch>
        </p:blipFill>
        <p:spPr bwMode="auto">
          <a:xfrm>
            <a:off x="0" y="-635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 userDrawn="1"/>
        </p:nvSpPr>
        <p:spPr>
          <a:xfrm rot="10800000">
            <a:off x="117" y="2778124"/>
            <a:ext cx="12192000" cy="4079873"/>
          </a:xfrm>
          <a:prstGeom prst="rect">
            <a:avLst/>
          </a:prstGeom>
          <a:gradFill>
            <a:gsLst>
              <a:gs pos="100000">
                <a:schemeClr val="accent1">
                  <a:alpha val="0"/>
                  <a:lumMod val="0"/>
                </a:schemeClr>
              </a:gs>
              <a:gs pos="0">
                <a:srgbClr val="0057B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2781300"/>
            <a:ext cx="2735263" cy="1285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cxnSp>
        <p:nvCxnSpPr>
          <p:cNvPr id="7" name="Прямая соединительная линия 6"/>
          <p:cNvCxnSpPr>
            <a:cxnSpLocks/>
          </p:cNvCxnSpPr>
          <p:nvPr userDrawn="1"/>
        </p:nvCxnSpPr>
        <p:spPr>
          <a:xfrm>
            <a:off x="2735263" y="2778125"/>
            <a:ext cx="0" cy="128905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1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88" y="3016250"/>
            <a:ext cx="210185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15654" y="1179116"/>
            <a:ext cx="7801763" cy="2387600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15654" y="3589517"/>
            <a:ext cx="786887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NeueCyr" panose="02000503040000020004" pitchFamily="50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 userDrawn="1"/>
        </p:nvSpPr>
        <p:spPr>
          <a:xfrm>
            <a:off x="11604625" y="6421438"/>
            <a:ext cx="252413" cy="2397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ln>
                <a:solidFill>
                  <a:srgbClr val="EAAA00"/>
                </a:solidFill>
              </a:ln>
            </a:endParaRPr>
          </a:p>
        </p:txBody>
      </p:sp>
      <p:cxnSp>
        <p:nvCxnSpPr>
          <p:cNvPr id="5" name="Прямая соединительная линия 4"/>
          <p:cNvCxnSpPr>
            <a:cxnSpLocks/>
          </p:cNvCxnSpPr>
          <p:nvPr userDrawn="1"/>
        </p:nvCxnSpPr>
        <p:spPr>
          <a:xfrm>
            <a:off x="2581275" y="152400"/>
            <a:ext cx="0" cy="792163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cxnSpLocks/>
          </p:cNvCxnSpPr>
          <p:nvPr userDrawn="1"/>
        </p:nvCxnSpPr>
        <p:spPr>
          <a:xfrm>
            <a:off x="2576513" y="6416675"/>
            <a:ext cx="0" cy="2413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1566525" y="6426200"/>
            <a:ext cx="325438" cy="2301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fld id="{4F95A1C0-D121-4C94-8DE7-B1BC5024A693}" type="slidenum">
              <a:rPr lang="id-ID" altLang="ru-RU" sz="900">
                <a:solidFill>
                  <a:schemeClr val="bg1"/>
                </a:solidFill>
                <a:latin typeface="Arial" charset="0"/>
                <a:cs typeface="Arial" charset="0"/>
              </a:rPr>
              <a:pPr algn="ctr" eaLnBrk="1" hangingPunct="1">
                <a:defRPr/>
              </a:pPr>
              <a:t>‹#›</a:t>
            </a:fld>
            <a:endParaRPr lang="en-US" altLang="ru-RU" sz="9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Рисунок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838" y="6481763"/>
            <a:ext cx="2068512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704" y="1615900"/>
            <a:ext cx="11625873" cy="45134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6969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buClr>
                <a:srgbClr val="FFC000"/>
              </a:buClr>
              <a:buSzPct val="110000"/>
              <a:defRPr sz="2000">
                <a:solidFill>
                  <a:srgbClr val="6969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Clr>
                <a:srgbClr val="FFC000"/>
              </a:buClr>
              <a:buSzPct val="110000"/>
              <a:buFont typeface="Arial" panose="020B0604020202020204" pitchFamily="34" charset="0"/>
              <a:buChar char="&gt;"/>
              <a:defRPr sz="1800">
                <a:solidFill>
                  <a:srgbClr val="6969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6969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400">
                <a:solidFill>
                  <a:srgbClr val="6969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1125538"/>
            <a:ext cx="12192000" cy="5661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796504" y="2661259"/>
            <a:ext cx="8553801" cy="2387600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rgbClr val="0057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15554" y="5071660"/>
            <a:ext cx="786887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HelveticaNeueCyr" panose="02000503040000020004" pitchFamily="50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1125538"/>
            <a:ext cx="12192000" cy="5732462"/>
          </a:xfrm>
          <a:prstGeom prst="rect">
            <a:avLst/>
          </a:prstGeom>
          <a:solidFill>
            <a:srgbClr val="005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796504" y="2661259"/>
            <a:ext cx="8553801" cy="2387600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15554" y="5071660"/>
            <a:ext cx="786887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HelveticaNeueCyr" panose="02000503040000020004" pitchFamily="50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796504" y="2669648"/>
            <a:ext cx="8553801" cy="2387600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rgbClr val="0057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15554" y="5080049"/>
            <a:ext cx="786887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HelveticaNeueCyr" panose="02000503040000020004" pitchFamily="50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828924" y="219076"/>
            <a:ext cx="8856939" cy="704849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solidFill>
                  <a:srgbClr val="0057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6792913"/>
            <a:ext cx="12192000" cy="82550"/>
          </a:xfrm>
          <a:prstGeom prst="rect">
            <a:avLst/>
          </a:prstGeom>
          <a:solidFill>
            <a:srgbClr val="005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8" name="Рисунок 1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1313" y="155575"/>
            <a:ext cx="2057400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>
            <a:cxnSpLocks/>
          </p:cNvCxnSpPr>
          <p:nvPr userDrawn="1"/>
        </p:nvCxnSpPr>
        <p:spPr>
          <a:xfrm>
            <a:off x="2581275" y="152400"/>
            <a:ext cx="0" cy="792163"/>
          </a:xfrm>
          <a:prstGeom prst="line">
            <a:avLst/>
          </a:prstGeom>
          <a:ln w="19050">
            <a:solidFill>
              <a:srgbClr val="EAA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9" r:id="rId1"/>
    <p:sldLayoutId id="2147484500" r:id="rId2"/>
    <p:sldLayoutId id="2147484501" r:id="rId3"/>
    <p:sldLayoutId id="2147484502" r:id="rId4"/>
    <p:sldLayoutId id="2147484503" r:id="rId5"/>
    <p:sldLayoutId id="2147484504" r:id="rId6"/>
    <p:sldLayoutId id="2147484496" r:id="rId7"/>
    <p:sldLayoutId id="2147484497" r:id="rId8"/>
    <p:sldLayoutId id="2147484498" r:id="rId9"/>
    <p:sldLayoutId id="2147484505" r:id="rId10"/>
  </p:sldLayoutIdLst>
  <p:transition advClick="0" advTm="1000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ira Sans Medium" panose="020B0603050000020004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ira Sans Medium" panose="020B0603050000020004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ira Sans Medium" panose="020B0603050000020004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ira Sans Medium" panose="020B0603050000020004" pitchFamily="34" charset="0"/>
          <a:ea typeface="MS PGothic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284670" y="6398213"/>
            <a:ext cx="2257485" cy="270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0650" y="112713"/>
            <a:ext cx="2381250" cy="904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0" name="Заголовок 1"/>
          <p:cNvSpPr txBox="1">
            <a:spLocks noChangeArrowheads="1"/>
          </p:cNvSpPr>
          <p:nvPr/>
        </p:nvSpPr>
        <p:spPr bwMode="auto">
          <a:xfrm>
            <a:off x="1397480" y="127000"/>
            <a:ext cx="10377578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000" b="1" noProof="1">
                <a:latin typeface="Arial" charset="0"/>
                <a:cs typeface="Arial" charset="0"/>
              </a:rPr>
              <a:t>Адміністративне оскарження  </a:t>
            </a:r>
          </a:p>
          <a:p>
            <a:pPr algn="ctr"/>
            <a:r>
              <a:rPr lang="ru-RU" altLang="ru-RU" sz="2000" b="1" noProof="1">
                <a:latin typeface="Arial" charset="0"/>
                <a:cs typeface="Arial" charset="0"/>
              </a:rPr>
              <a:t>рішень податкових органів по порушеннях податкового законодавства</a:t>
            </a:r>
            <a:endParaRPr lang="ru-RU" altLang="ru-RU" sz="2000" b="1" dirty="0">
              <a:latin typeface="Arial" charset="0"/>
              <a:cs typeface="Arial" charset="0"/>
            </a:endParaRPr>
          </a:p>
        </p:txBody>
      </p:sp>
      <p:sp>
        <p:nvSpPr>
          <p:cNvPr id="5" name="Стрелка: вправо 4"/>
          <p:cNvSpPr/>
          <p:nvPr/>
        </p:nvSpPr>
        <p:spPr>
          <a:xfrm>
            <a:off x="5884173" y="1118319"/>
            <a:ext cx="622300" cy="533400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sp>
        <p:nvSpPr>
          <p:cNvPr id="11" name="Прямоугольник 10"/>
          <p:cNvSpPr/>
          <p:nvPr/>
        </p:nvSpPr>
        <p:spPr>
          <a:xfrm>
            <a:off x="6599177" y="1007823"/>
            <a:ext cx="5236265" cy="8123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У </a:t>
            </a:r>
            <a:r>
              <a:rPr lang="ru-RU" sz="1400" dirty="0" err="1">
                <a:solidFill>
                  <a:schemeClr val="tx1"/>
                </a:solidFill>
              </a:rPr>
              <a:t>скарзі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платник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податків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має</a:t>
            </a:r>
            <a:r>
              <a:rPr lang="ru-RU" sz="1400" dirty="0">
                <a:solidFill>
                  <a:schemeClr val="tx1"/>
                </a:solidFill>
              </a:rPr>
              <a:t> право </a:t>
            </a:r>
            <a:r>
              <a:rPr lang="ru-RU" sz="1400" dirty="0" err="1">
                <a:solidFill>
                  <a:schemeClr val="tx1"/>
                </a:solidFill>
              </a:rPr>
              <a:t>заявити</a:t>
            </a:r>
            <a:r>
              <a:rPr lang="ru-RU" sz="1400" dirty="0">
                <a:solidFill>
                  <a:schemeClr val="tx1"/>
                </a:solidFill>
              </a:rPr>
              <a:t> про </a:t>
            </a:r>
            <a:r>
              <a:rPr lang="ru-RU" sz="1400" dirty="0" err="1">
                <a:solidFill>
                  <a:schemeClr val="tx1"/>
                </a:solidFill>
              </a:rPr>
              <a:t>своє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бажання</a:t>
            </a:r>
            <a:r>
              <a:rPr lang="ru-RU" sz="1400" dirty="0">
                <a:solidFill>
                  <a:schemeClr val="tx1"/>
                </a:solidFill>
              </a:rPr>
              <a:t> бути </a:t>
            </a:r>
            <a:r>
              <a:rPr lang="ru-RU" sz="1400" dirty="0" err="1">
                <a:solidFill>
                  <a:schemeClr val="tx1"/>
                </a:solidFill>
              </a:rPr>
              <a:t>присутнім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особисто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або</a:t>
            </a:r>
            <a:r>
              <a:rPr lang="ru-RU" sz="1400" dirty="0">
                <a:solidFill>
                  <a:schemeClr val="tx1"/>
                </a:solidFill>
              </a:rPr>
              <a:t> через </a:t>
            </a:r>
            <a:r>
              <a:rPr lang="ru-RU" sz="1400" dirty="0" err="1">
                <a:solidFill>
                  <a:schemeClr val="tx1"/>
                </a:solidFill>
              </a:rPr>
              <a:t>свого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представника</a:t>
            </a:r>
            <a:r>
              <a:rPr lang="ru-RU" sz="1400" dirty="0">
                <a:solidFill>
                  <a:schemeClr val="tx1"/>
                </a:solidFill>
              </a:rPr>
              <a:t> при </a:t>
            </a:r>
            <a:r>
              <a:rPr lang="ru-RU" sz="1400" dirty="0" err="1">
                <a:solidFill>
                  <a:schemeClr val="tx1"/>
                </a:solidFill>
              </a:rPr>
              <a:t>розгляді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скарги</a:t>
            </a:r>
            <a:r>
              <a:rPr lang="ru-RU" sz="1400" dirty="0">
                <a:solidFill>
                  <a:schemeClr val="tx1"/>
                </a:solidFill>
              </a:rPr>
              <a:t>, у тому </a:t>
            </a:r>
            <a:r>
              <a:rPr lang="ru-RU" sz="1400" dirty="0" err="1">
                <a:solidFill>
                  <a:schemeClr val="tx1"/>
                </a:solidFill>
              </a:rPr>
              <a:t>числі</a:t>
            </a:r>
            <a:r>
              <a:rPr lang="ru-RU" sz="1400" dirty="0">
                <a:solidFill>
                  <a:schemeClr val="tx1"/>
                </a:solidFill>
              </a:rPr>
              <a:t> в </a:t>
            </a:r>
            <a:r>
              <a:rPr lang="ru-RU" sz="1400" dirty="0" err="1">
                <a:solidFill>
                  <a:schemeClr val="tx1"/>
                </a:solidFill>
              </a:rPr>
              <a:t>режимі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відеоконференції</a:t>
            </a:r>
            <a:endParaRPr lang="x-none" sz="1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4453" y="1890833"/>
            <a:ext cx="5339751" cy="124055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err="1">
                <a:solidFill>
                  <a:schemeClr val="tx1"/>
                </a:solidFill>
              </a:rPr>
              <a:t>Платник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податків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одночасно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з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поданням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скарги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зобов'язаний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письмово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або</a:t>
            </a:r>
            <a:r>
              <a:rPr lang="ru-RU" sz="1400" dirty="0">
                <a:solidFill>
                  <a:schemeClr val="tx1"/>
                </a:solidFill>
              </a:rPr>
              <a:t> в </a:t>
            </a:r>
            <a:r>
              <a:rPr lang="ru-RU" sz="1400" dirty="0" err="1">
                <a:solidFill>
                  <a:schemeClr val="tx1"/>
                </a:solidFill>
              </a:rPr>
              <a:t>електронній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формі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засобами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електронного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зв'язку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повідомляти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контролюючий</a:t>
            </a:r>
            <a:r>
              <a:rPr lang="ru-RU" sz="1400" dirty="0">
                <a:solidFill>
                  <a:schemeClr val="tx1"/>
                </a:solidFill>
              </a:rPr>
              <a:t> орган, </a:t>
            </a:r>
            <a:r>
              <a:rPr lang="ru-RU" sz="1400" dirty="0" err="1">
                <a:solidFill>
                  <a:schemeClr val="tx1"/>
                </a:solidFill>
              </a:rPr>
              <a:t>яким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прийнято</a:t>
            </a:r>
            <a:r>
              <a:rPr lang="ru-RU" sz="1400" dirty="0">
                <a:solidFill>
                  <a:schemeClr val="tx1"/>
                </a:solidFill>
              </a:rPr>
              <a:t> ППР, про </a:t>
            </a:r>
            <a:r>
              <a:rPr lang="ru-RU" sz="1400" dirty="0" err="1">
                <a:solidFill>
                  <a:schemeClr val="tx1"/>
                </a:solidFill>
              </a:rPr>
              <a:t>оскарження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його</a:t>
            </a:r>
            <a:r>
              <a:rPr lang="ru-RU" sz="1400" dirty="0">
                <a:solidFill>
                  <a:schemeClr val="tx1"/>
                </a:solidFill>
              </a:rPr>
              <a:t> ППР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3079" y="1024447"/>
            <a:ext cx="5339751" cy="812979"/>
          </a:xfrm>
          <a:prstGeom prst="rect">
            <a:avLst/>
          </a:prstGeom>
          <a:solidFill>
            <a:srgbClr val="0057B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Платник податків звертається із скаргою на ППР до контролюючого органу вищого рівня протягом </a:t>
            </a:r>
            <a:br>
              <a:rPr lang="uk-UA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робочих днів за днем отримання ППР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42340" y="2001328"/>
            <a:ext cx="5184475" cy="1061048"/>
          </a:xfrm>
          <a:prstGeom prst="rect">
            <a:avLst/>
          </a:prstGeom>
          <a:solidFill>
            <a:srgbClr val="0057B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err="1"/>
              <a:t>Контролюючий</a:t>
            </a:r>
            <a:r>
              <a:rPr lang="ru-RU" sz="1400" dirty="0"/>
              <a:t> орган </a:t>
            </a:r>
            <a:r>
              <a:rPr lang="ru-RU" sz="1400" dirty="0" err="1"/>
              <a:t>зобов'язаний</a:t>
            </a:r>
            <a:r>
              <a:rPr lang="ru-RU" sz="1400" dirty="0"/>
              <a:t> </a:t>
            </a:r>
            <a:r>
              <a:rPr lang="ru-RU" sz="1400" dirty="0" err="1"/>
              <a:t>повідомити</a:t>
            </a:r>
            <a:r>
              <a:rPr lang="ru-RU" sz="1400" dirty="0"/>
              <a:t> такого </a:t>
            </a:r>
            <a:r>
              <a:rPr lang="ru-RU" sz="1400" dirty="0" err="1"/>
              <a:t>платника</a:t>
            </a:r>
            <a:r>
              <a:rPr lang="ru-RU" sz="1400" dirty="0"/>
              <a:t> </a:t>
            </a:r>
            <a:r>
              <a:rPr lang="ru-RU" sz="1400" dirty="0" err="1"/>
              <a:t>податків</a:t>
            </a:r>
            <a:r>
              <a:rPr lang="ru-RU" sz="1400" dirty="0"/>
              <a:t> про дату, час та </a:t>
            </a:r>
            <a:r>
              <a:rPr lang="ru-RU" sz="1400" dirty="0" err="1"/>
              <a:t>місце</a:t>
            </a:r>
            <a:r>
              <a:rPr lang="ru-RU" sz="1400" dirty="0"/>
              <a:t> / </a:t>
            </a:r>
            <a:r>
              <a:rPr lang="ru-RU" sz="1400" dirty="0" err="1"/>
              <a:t>спосіб</a:t>
            </a:r>
            <a:r>
              <a:rPr lang="ru-RU" sz="1400" dirty="0"/>
              <a:t> </a:t>
            </a:r>
            <a:r>
              <a:rPr lang="ru-RU" sz="1400" dirty="0" err="1"/>
              <a:t>розгляду</a:t>
            </a:r>
            <a:r>
              <a:rPr lang="ru-RU" sz="1400" dirty="0"/>
              <a:t> </a:t>
            </a:r>
            <a:r>
              <a:rPr lang="ru-RU" sz="1400" dirty="0" err="1"/>
              <a:t>скарги</a:t>
            </a:r>
            <a:r>
              <a:rPr lang="ru-RU" sz="1400" dirty="0"/>
              <a:t> не </a:t>
            </a:r>
            <a:r>
              <a:rPr lang="ru-RU" sz="1400" dirty="0" err="1"/>
              <a:t>пізніше</a:t>
            </a:r>
            <a:r>
              <a:rPr lang="ru-RU" sz="1400" dirty="0"/>
              <a:t> </a:t>
            </a:r>
            <a:r>
              <a:rPr lang="ru-RU" sz="1400" dirty="0" err="1"/>
              <a:t>ніж</a:t>
            </a:r>
            <a:r>
              <a:rPr lang="ru-RU" sz="1400" dirty="0"/>
              <a:t> за 5 </a:t>
            </a:r>
            <a:r>
              <a:rPr lang="ru-RU" sz="1400" dirty="0" err="1"/>
              <a:t>календарних</a:t>
            </a:r>
            <a:r>
              <a:rPr lang="ru-RU" sz="1400" dirty="0"/>
              <a:t> </a:t>
            </a:r>
            <a:r>
              <a:rPr lang="ru-RU" sz="1400" dirty="0" err="1"/>
              <a:t>днів</a:t>
            </a:r>
            <a:r>
              <a:rPr lang="ru-RU" sz="1400" dirty="0"/>
              <a:t> до </a:t>
            </a:r>
            <a:r>
              <a:rPr lang="ru-RU" sz="1400" dirty="0" err="1"/>
              <a:t>дати</a:t>
            </a:r>
            <a:r>
              <a:rPr lang="ru-RU" sz="1400" dirty="0"/>
              <a:t> </a:t>
            </a:r>
            <a:r>
              <a:rPr lang="ru-RU" sz="1400" dirty="0" err="1"/>
              <a:t>розгляду</a:t>
            </a:r>
            <a:r>
              <a:rPr lang="ru-RU" sz="1400" dirty="0"/>
              <a:t> </a:t>
            </a:r>
            <a:r>
              <a:rPr lang="ru-RU" sz="1400" dirty="0" err="1"/>
              <a:t>такої</a:t>
            </a:r>
            <a:r>
              <a:rPr lang="ru-RU" sz="1400" dirty="0"/>
              <a:t> </a:t>
            </a:r>
            <a:r>
              <a:rPr lang="ru-RU" sz="1400" dirty="0" err="1"/>
              <a:t>скарги</a:t>
            </a:r>
            <a:r>
              <a:rPr lang="ru-RU" sz="1400" dirty="0"/>
              <a:t>.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4452" y="3243533"/>
            <a:ext cx="5339751" cy="1293962"/>
          </a:xfrm>
          <a:prstGeom prst="rect">
            <a:avLst/>
          </a:prstGeom>
          <a:solidFill>
            <a:srgbClr val="0057B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err="1"/>
              <a:t>Протягом</a:t>
            </a:r>
            <a:r>
              <a:rPr lang="ru-RU" sz="1400" dirty="0"/>
              <a:t> 6 </a:t>
            </a:r>
            <a:r>
              <a:rPr lang="ru-RU" sz="1400" dirty="0" err="1"/>
              <a:t>місяців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дати</a:t>
            </a:r>
            <a:r>
              <a:rPr lang="ru-RU" sz="1400" dirty="0"/>
              <a:t> </a:t>
            </a:r>
            <a:r>
              <a:rPr lang="ru-RU" sz="1400" dirty="0" err="1"/>
              <a:t>закінчення</a:t>
            </a:r>
            <a:r>
              <a:rPr lang="ru-RU" sz="1400" dirty="0"/>
              <a:t> строку </a:t>
            </a:r>
            <a:r>
              <a:rPr lang="ru-RU" sz="1400" dirty="0" err="1"/>
              <a:t>подання</a:t>
            </a:r>
            <a:r>
              <a:rPr lang="ru-RU" sz="1400" dirty="0"/>
              <a:t> </a:t>
            </a:r>
            <a:r>
              <a:rPr lang="ru-RU" sz="1400" dirty="0" err="1"/>
              <a:t>скарги</a:t>
            </a:r>
            <a:r>
              <a:rPr lang="ru-RU" sz="1400" dirty="0"/>
              <a:t>, </a:t>
            </a:r>
            <a:r>
              <a:rPr lang="ru-RU" sz="1400" dirty="0" err="1"/>
              <a:t>платник</a:t>
            </a:r>
            <a:r>
              <a:rPr lang="ru-RU" sz="1400" dirty="0"/>
              <a:t> </a:t>
            </a:r>
            <a:r>
              <a:rPr lang="ru-RU" sz="1400" dirty="0" err="1"/>
              <a:t>податків</a:t>
            </a:r>
            <a:r>
              <a:rPr lang="ru-RU" sz="1400" dirty="0"/>
              <a:t> </a:t>
            </a:r>
            <a:r>
              <a:rPr lang="ru-RU" sz="1400" dirty="0" err="1"/>
              <a:t>має</a:t>
            </a:r>
            <a:r>
              <a:rPr lang="ru-RU" sz="1400" dirty="0"/>
              <a:t> право подати </a:t>
            </a:r>
            <a:r>
              <a:rPr lang="ru-RU" sz="1400" dirty="0" err="1"/>
              <a:t>скаргу</a:t>
            </a:r>
            <a:r>
              <a:rPr lang="ru-RU" sz="1400" dirty="0"/>
              <a:t>  разом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клопотанням</a:t>
            </a:r>
            <a:r>
              <a:rPr lang="ru-RU" sz="1400" dirty="0"/>
              <a:t> про </a:t>
            </a:r>
            <a:r>
              <a:rPr lang="ru-RU" sz="1400" dirty="0" err="1"/>
              <a:t>поновлення</a:t>
            </a:r>
            <a:r>
              <a:rPr lang="ru-RU" sz="1400" dirty="0"/>
              <a:t> </a:t>
            </a:r>
            <a:r>
              <a:rPr lang="ru-RU" sz="1400" dirty="0" err="1"/>
              <a:t>пропущеного</a:t>
            </a:r>
            <a:r>
              <a:rPr lang="ru-RU" sz="1400" dirty="0"/>
              <a:t> строку на </a:t>
            </a:r>
            <a:r>
              <a:rPr lang="ru-RU" sz="1400" dirty="0" err="1"/>
              <a:t>подання</a:t>
            </a:r>
            <a:r>
              <a:rPr lang="ru-RU" sz="1400" dirty="0"/>
              <a:t> </a:t>
            </a:r>
            <a:r>
              <a:rPr lang="ru-RU" sz="1400" dirty="0" err="1"/>
              <a:t>скарги</a:t>
            </a:r>
            <a:r>
              <a:rPr lang="ru-RU" sz="1400" dirty="0"/>
              <a:t> в </a:t>
            </a:r>
            <a:r>
              <a:rPr lang="ru-RU" sz="1400" dirty="0" err="1"/>
              <a:t>адміністративному</a:t>
            </a:r>
            <a:r>
              <a:rPr lang="ru-RU" sz="1400" dirty="0"/>
              <a:t> порядку та </a:t>
            </a:r>
            <a:r>
              <a:rPr lang="ru-RU" sz="1400" dirty="0" err="1"/>
              <a:t>копіями</a:t>
            </a:r>
            <a:r>
              <a:rPr lang="ru-RU" sz="1400" dirty="0"/>
              <a:t> </a:t>
            </a:r>
            <a:r>
              <a:rPr lang="ru-RU" sz="1400" dirty="0" err="1"/>
              <a:t>підтверджуючих</a:t>
            </a:r>
            <a:r>
              <a:rPr lang="ru-RU" sz="1400" dirty="0"/>
              <a:t> </a:t>
            </a:r>
            <a:r>
              <a:rPr lang="ru-RU" sz="1400" dirty="0" err="1"/>
              <a:t>документів</a:t>
            </a:r>
            <a:r>
              <a:rPr lang="ru-RU" sz="1400" dirty="0"/>
              <a:t> </a:t>
            </a:r>
            <a:r>
              <a:rPr lang="ru-RU" sz="1400" dirty="0" err="1"/>
              <a:t>поважності</a:t>
            </a:r>
            <a:r>
              <a:rPr lang="ru-RU" sz="1400" dirty="0"/>
              <a:t> причин </a:t>
            </a:r>
            <a:r>
              <a:rPr lang="ru-RU" sz="1400" dirty="0" err="1"/>
              <a:t>його</a:t>
            </a:r>
            <a:r>
              <a:rPr lang="ru-RU" sz="1400" dirty="0"/>
              <a:t> пропуску (за </a:t>
            </a:r>
            <a:r>
              <a:rPr lang="ru-RU" sz="1400" dirty="0" err="1"/>
              <a:t>наявності</a:t>
            </a:r>
            <a:r>
              <a:rPr lang="ru-RU" sz="1400" dirty="0"/>
              <a:t>)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8574" y="4925683"/>
            <a:ext cx="5400135" cy="11559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sz="1400" dirty="0" err="1">
                <a:solidFill>
                  <a:schemeClr val="tx1"/>
                </a:solidFill>
              </a:rPr>
              <a:t>Контролюючий</a:t>
            </a:r>
            <a:r>
              <a:rPr lang="ru-RU" sz="1400" dirty="0">
                <a:solidFill>
                  <a:schemeClr val="tx1"/>
                </a:solidFill>
              </a:rPr>
              <a:t> орган </a:t>
            </a:r>
            <a:r>
              <a:rPr lang="ru-RU" sz="1400" dirty="0" err="1">
                <a:solidFill>
                  <a:schemeClr val="tx1"/>
                </a:solidFill>
              </a:rPr>
              <a:t>вищого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рівня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розглядаючи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клопотання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платника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податків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поновлює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пропущений</a:t>
            </a:r>
            <a:r>
              <a:rPr lang="ru-RU" sz="1400" dirty="0">
                <a:solidFill>
                  <a:schemeClr val="tx1"/>
                </a:solidFill>
              </a:rPr>
              <a:t> строк на </a:t>
            </a:r>
            <a:r>
              <a:rPr lang="ru-RU" sz="1400" dirty="0" err="1">
                <a:solidFill>
                  <a:schemeClr val="tx1"/>
                </a:solidFill>
              </a:rPr>
              <a:t>подання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скарги</a:t>
            </a:r>
            <a:r>
              <a:rPr lang="ru-RU" sz="1400" dirty="0">
                <a:solidFill>
                  <a:schemeClr val="tx1"/>
                </a:solidFill>
              </a:rPr>
              <a:t> в </a:t>
            </a:r>
            <a:r>
              <a:rPr lang="ru-RU" sz="1400" dirty="0" err="1">
                <a:solidFill>
                  <a:schemeClr val="tx1"/>
                </a:solidFill>
              </a:rPr>
              <a:t>адміністративному</a:t>
            </a:r>
            <a:r>
              <a:rPr lang="ru-RU" sz="1400" dirty="0">
                <a:solidFill>
                  <a:schemeClr val="tx1"/>
                </a:solidFill>
              </a:rPr>
              <a:t> порядку, </a:t>
            </a:r>
            <a:r>
              <a:rPr lang="ru-RU" sz="1400" u="sng" dirty="0" err="1">
                <a:solidFill>
                  <a:schemeClr val="tx1"/>
                </a:solidFill>
              </a:rPr>
              <a:t>якщо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u="sng" dirty="0" err="1">
                <a:solidFill>
                  <a:schemeClr val="tx1"/>
                </a:solidFill>
              </a:rPr>
              <a:t>визнає</a:t>
            </a:r>
            <a:r>
              <a:rPr lang="ru-RU" sz="1400" u="sng" dirty="0">
                <a:solidFill>
                  <a:schemeClr val="tx1"/>
                </a:solidFill>
              </a:rPr>
              <a:t> причини </a:t>
            </a:r>
            <a:r>
              <a:rPr lang="ru-RU" sz="1400" u="sng" dirty="0" err="1">
                <a:solidFill>
                  <a:schemeClr val="tx1"/>
                </a:solidFill>
              </a:rPr>
              <a:t>його</a:t>
            </a:r>
            <a:r>
              <a:rPr lang="ru-RU" sz="1400" u="sng" dirty="0">
                <a:solidFill>
                  <a:schemeClr val="tx1"/>
                </a:solidFill>
              </a:rPr>
              <a:t> пропуску </a:t>
            </a:r>
            <a:r>
              <a:rPr lang="ru-RU" sz="1400" u="sng" dirty="0" err="1">
                <a:solidFill>
                  <a:schemeClr val="tx1"/>
                </a:solidFill>
              </a:rPr>
              <a:t>поважними</a:t>
            </a:r>
            <a:endParaRPr lang="uk-UA" sz="14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674539" y="3276061"/>
            <a:ext cx="5160903" cy="12969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err="1">
                <a:solidFill>
                  <a:schemeClr val="tx1"/>
                </a:solidFill>
              </a:rPr>
              <a:t>Відсутність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платника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податків</a:t>
            </a:r>
            <a:r>
              <a:rPr lang="ru-RU" sz="1400" dirty="0">
                <a:solidFill>
                  <a:schemeClr val="tx1"/>
                </a:solidFill>
              </a:rPr>
              <a:t> (</a:t>
            </a:r>
            <a:r>
              <a:rPr lang="ru-RU" sz="1400" dirty="0" err="1">
                <a:solidFill>
                  <a:schemeClr val="tx1"/>
                </a:solidFill>
              </a:rPr>
              <a:t>його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представника</a:t>
            </a:r>
            <a:r>
              <a:rPr lang="ru-RU" sz="1400" dirty="0">
                <a:solidFill>
                  <a:schemeClr val="tx1"/>
                </a:solidFill>
              </a:rPr>
              <a:t>), </a:t>
            </a:r>
            <a:r>
              <a:rPr lang="ru-RU" sz="1400" dirty="0" err="1">
                <a:solidFill>
                  <a:schemeClr val="tx1"/>
                </a:solidFill>
              </a:rPr>
              <a:t>повідомленого</a:t>
            </a:r>
            <a:r>
              <a:rPr lang="ru-RU" sz="1400" dirty="0">
                <a:solidFill>
                  <a:schemeClr val="tx1"/>
                </a:solidFill>
              </a:rPr>
              <a:t> про дату, час та </a:t>
            </a:r>
            <a:r>
              <a:rPr lang="ru-RU" sz="1400" dirty="0" err="1">
                <a:solidFill>
                  <a:schemeClr val="tx1"/>
                </a:solidFill>
              </a:rPr>
              <a:t>місце</a:t>
            </a:r>
            <a:r>
              <a:rPr lang="ru-RU" sz="1400" dirty="0">
                <a:solidFill>
                  <a:schemeClr val="tx1"/>
                </a:solidFill>
              </a:rPr>
              <a:t> / </a:t>
            </a:r>
            <a:r>
              <a:rPr lang="ru-RU" sz="1400" dirty="0" err="1">
                <a:solidFill>
                  <a:schemeClr val="tx1"/>
                </a:solidFill>
              </a:rPr>
              <a:t>спосіб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розгляду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скарги</a:t>
            </a:r>
            <a:r>
              <a:rPr lang="ru-RU" sz="1400" dirty="0">
                <a:solidFill>
                  <a:schemeClr val="tx1"/>
                </a:solidFill>
              </a:rPr>
              <a:t> (у тому </a:t>
            </a:r>
            <a:r>
              <a:rPr lang="ru-RU" sz="1400" dirty="0" err="1">
                <a:solidFill>
                  <a:schemeClr val="tx1"/>
                </a:solidFill>
              </a:rPr>
              <a:t>числі</a:t>
            </a:r>
            <a:r>
              <a:rPr lang="ru-RU" sz="1400" dirty="0">
                <a:solidFill>
                  <a:schemeClr val="tx1"/>
                </a:solidFill>
              </a:rPr>
              <a:t> у </a:t>
            </a:r>
            <a:r>
              <a:rPr lang="ru-RU" sz="1400" dirty="0" err="1">
                <a:solidFill>
                  <a:schemeClr val="tx1"/>
                </a:solidFill>
              </a:rPr>
              <a:t>режимі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відеоконференції</a:t>
            </a:r>
            <a:r>
              <a:rPr lang="ru-RU" sz="1400" dirty="0">
                <a:solidFill>
                  <a:schemeClr val="tx1"/>
                </a:solidFill>
              </a:rPr>
              <a:t>), не </a:t>
            </a:r>
            <a:r>
              <a:rPr lang="ru-RU" sz="1400" dirty="0" err="1">
                <a:solidFill>
                  <a:schemeClr val="tx1"/>
                </a:solidFill>
              </a:rPr>
              <a:t>є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перешкодою</a:t>
            </a:r>
            <a:r>
              <a:rPr lang="ru-RU" sz="1400" dirty="0">
                <a:solidFill>
                  <a:schemeClr val="tx1"/>
                </a:solidFill>
              </a:rPr>
              <a:t> для </a:t>
            </a:r>
            <a:r>
              <a:rPr lang="ru-RU" sz="1400" dirty="0" err="1">
                <a:solidFill>
                  <a:schemeClr val="tx1"/>
                </a:solidFill>
              </a:rPr>
              <a:t>розгляду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скарги</a:t>
            </a:r>
            <a:endParaRPr lang="uk-UA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8738559" y="1811548"/>
            <a:ext cx="595222" cy="155276"/>
          </a:xfrm>
          <a:prstGeom prst="downArrow">
            <a:avLst/>
          </a:prstGeom>
          <a:solidFill>
            <a:srgbClr val="F1F1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8761563" y="3085382"/>
            <a:ext cx="595222" cy="155276"/>
          </a:xfrm>
          <a:prstGeom prst="downArrow">
            <a:avLst/>
          </a:prstGeom>
          <a:solidFill>
            <a:srgbClr val="F1F1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2648310" y="4563375"/>
            <a:ext cx="595222" cy="362308"/>
          </a:xfrm>
          <a:prstGeom prst="downArrow">
            <a:avLst/>
          </a:prstGeom>
          <a:solidFill>
            <a:srgbClr val="F1F1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Рисунок 14" descr="49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526" y="6366294"/>
            <a:ext cx="2171568" cy="296781"/>
          </a:xfrm>
          <a:prstGeom prst="rect">
            <a:avLst/>
          </a:prstGeom>
        </p:spPr>
      </p:pic>
    </p:spTree>
  </p:cSld>
  <p:clrMapOvr>
    <a:masterClrMapping/>
  </p:clrMapOvr>
  <p:transition advClick="0"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20650" y="112713"/>
            <a:ext cx="2381250" cy="862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0" name="Заголовок 1"/>
          <p:cNvSpPr txBox="1">
            <a:spLocks noChangeArrowheads="1"/>
          </p:cNvSpPr>
          <p:nvPr/>
        </p:nvSpPr>
        <p:spPr bwMode="auto">
          <a:xfrm>
            <a:off x="2836863" y="127001"/>
            <a:ext cx="8872537" cy="61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3200"/>
              </a:lnSpc>
            </a:pPr>
            <a:r>
              <a:rPr lang="uk-UA" altLang="ru-RU" sz="2800" noProof="1">
                <a:latin typeface="Arial" charset="0"/>
                <a:cs typeface="Arial" charset="0"/>
              </a:rPr>
              <a:t>Скарга має включати таку інформацію:</a:t>
            </a:r>
            <a:endParaRPr lang="ru-RU" altLang="ru-RU" sz="1400" b="1" dirty="0">
              <a:latin typeface="Arial" charset="0"/>
              <a:cs typeface="Arial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13318" y="957532"/>
            <a:ext cx="11422123" cy="560717"/>
          </a:xfrm>
          <a:prstGeom prst="roundRect">
            <a:avLst/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ts val="1000"/>
              </a:spcBef>
              <a:buFont typeface="Arial" charset="0"/>
              <a:buNone/>
              <a:defRPr/>
            </a:pPr>
            <a:r>
              <a:rPr lang="ru-RU" sz="1600" dirty="0" err="1">
                <a:solidFill>
                  <a:schemeClr val="tx1"/>
                </a:solidFill>
              </a:rPr>
              <a:t>прізвище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ім'я</a:t>
            </a:r>
            <a:r>
              <a:rPr lang="ru-RU" sz="1600" dirty="0">
                <a:solidFill>
                  <a:schemeClr val="tx1"/>
                </a:solidFill>
              </a:rPr>
              <a:t>, по </a:t>
            </a:r>
            <a:r>
              <a:rPr lang="ru-RU" sz="1600" dirty="0" err="1">
                <a:solidFill>
                  <a:schemeClr val="tx1"/>
                </a:solidFill>
              </a:rPr>
              <a:t>батькові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найменування</a:t>
            </a:r>
            <a:r>
              <a:rPr lang="ru-RU" sz="1600" dirty="0">
                <a:solidFill>
                  <a:schemeClr val="tx1"/>
                </a:solidFill>
              </a:rPr>
              <a:t> (для </a:t>
            </a:r>
            <a:r>
              <a:rPr lang="ru-RU" sz="1600" dirty="0" err="1">
                <a:solidFill>
                  <a:schemeClr val="tx1"/>
                </a:solidFill>
              </a:rPr>
              <a:t>юридичних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осіб</a:t>
            </a:r>
            <a:r>
              <a:rPr lang="ru-RU" sz="1600" dirty="0">
                <a:solidFill>
                  <a:schemeClr val="tx1"/>
                </a:solidFill>
              </a:rPr>
              <a:t>), </a:t>
            </a:r>
            <a:r>
              <a:rPr lang="ru-RU" sz="1600" dirty="0" err="1">
                <a:solidFill>
                  <a:schemeClr val="tx1"/>
                </a:solidFill>
              </a:rPr>
              <a:t>податкову</a:t>
            </a:r>
            <a:r>
              <a:rPr lang="ru-RU" sz="1600" dirty="0">
                <a:solidFill>
                  <a:schemeClr val="tx1"/>
                </a:solidFill>
              </a:rPr>
              <a:t> адресу </a:t>
            </a:r>
            <a:r>
              <a:rPr lang="ru-RU" sz="1600" dirty="0" err="1">
                <a:solidFill>
                  <a:schemeClr val="tx1"/>
                </a:solidFill>
              </a:rPr>
              <a:t>платника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податків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який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подає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скаргу</a:t>
            </a:r>
            <a:endParaRPr lang="uk-UA" alt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48575" y="1639020"/>
            <a:ext cx="11395494" cy="293298"/>
          </a:xfrm>
          <a:prstGeom prst="roundRect">
            <a:avLst/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ts val="1000"/>
              </a:spcBef>
              <a:defRPr/>
            </a:pPr>
            <a:endParaRPr lang="uk-UA" altLang="ru-RU" sz="2000" b="1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eaLnBrk="1" hangingPunct="1">
              <a:spcBef>
                <a:spcPts val="1000"/>
              </a:spcBef>
              <a:defRPr/>
            </a:pPr>
            <a:r>
              <a:rPr lang="ru-RU" sz="1600" dirty="0" err="1">
                <a:solidFill>
                  <a:schemeClr val="tx1"/>
                </a:solidFill>
              </a:rPr>
              <a:t>найменування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контролюючого</a:t>
            </a:r>
            <a:r>
              <a:rPr lang="ru-RU" sz="1600" dirty="0">
                <a:solidFill>
                  <a:schemeClr val="tx1"/>
                </a:solidFill>
              </a:rPr>
              <a:t> органу</a:t>
            </a:r>
          </a:p>
          <a:p>
            <a:pPr eaLnBrk="1" hangingPunct="1">
              <a:spcBef>
                <a:spcPts val="1000"/>
              </a:spcBef>
              <a:buFont typeface="Arial" charset="0"/>
              <a:buNone/>
              <a:defRPr/>
            </a:pPr>
            <a:endParaRPr lang="uk-UA" alt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57200" y="2035835"/>
            <a:ext cx="11386867" cy="258791"/>
          </a:xfrm>
          <a:prstGeom prst="roundRect">
            <a:avLst/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ts val="1000"/>
              </a:spcBef>
              <a:defRPr/>
            </a:pPr>
            <a:r>
              <a:rPr lang="ru-RU" sz="1600" dirty="0" err="1">
                <a:solidFill>
                  <a:schemeClr val="tx1"/>
                </a:solidFill>
              </a:rPr>
              <a:t>реквізити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оскаржуваного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рішення</a:t>
            </a:r>
            <a:endParaRPr lang="ru-RU" altLang="ru-RU" sz="1600" b="1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39947" y="2372264"/>
            <a:ext cx="11386868" cy="534838"/>
          </a:xfrm>
          <a:prstGeom prst="roundRect">
            <a:avLst/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ts val="1000"/>
              </a:spcBef>
              <a:buFont typeface="Arial" charset="0"/>
              <a:buNone/>
              <a:defRPr/>
            </a:pPr>
            <a:r>
              <a:rPr lang="ru-RU" sz="1600" dirty="0" err="1">
                <a:solidFill>
                  <a:schemeClr val="tx1"/>
                </a:solidFill>
              </a:rPr>
              <a:t>підстави</a:t>
            </a:r>
            <a:r>
              <a:rPr lang="ru-RU" sz="1600" dirty="0">
                <a:solidFill>
                  <a:schemeClr val="tx1"/>
                </a:solidFill>
              </a:rPr>
              <a:t>, за </a:t>
            </a:r>
            <a:r>
              <a:rPr lang="ru-RU" sz="1600" dirty="0" err="1">
                <a:solidFill>
                  <a:schemeClr val="tx1"/>
                </a:solidFill>
              </a:rPr>
              <a:t>якими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оскаржується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рішення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обставини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справи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які</a:t>
            </a:r>
            <a:r>
              <a:rPr lang="ru-RU" sz="1600" dirty="0">
                <a:solidFill>
                  <a:schemeClr val="tx1"/>
                </a:solidFill>
              </a:rPr>
              <a:t>, на думку </a:t>
            </a:r>
            <a:r>
              <a:rPr lang="ru-RU" sz="1600" dirty="0" err="1">
                <a:solidFill>
                  <a:schemeClr val="tx1"/>
                </a:solidFill>
              </a:rPr>
              <a:t>заявника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встановлені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контролюючим</a:t>
            </a:r>
            <a:r>
              <a:rPr lang="ru-RU" sz="1600" dirty="0">
                <a:solidFill>
                  <a:schemeClr val="tx1"/>
                </a:solidFill>
              </a:rPr>
              <a:t> органом неправильно </a:t>
            </a:r>
            <a:r>
              <a:rPr lang="ru-RU" sz="1600" dirty="0" err="1">
                <a:solidFill>
                  <a:schemeClr val="tx1"/>
                </a:solidFill>
              </a:rPr>
              <a:t>чи</a:t>
            </a:r>
            <a:r>
              <a:rPr lang="ru-RU" sz="1600" dirty="0">
                <a:solidFill>
                  <a:schemeClr val="tx1"/>
                </a:solidFill>
              </a:rPr>
              <a:t> не </a:t>
            </a:r>
            <a:r>
              <a:rPr lang="ru-RU" sz="1600" dirty="0" err="1">
                <a:solidFill>
                  <a:schemeClr val="tx1"/>
                </a:solidFill>
              </a:rPr>
              <a:t>встановлені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взагалі</a:t>
            </a:r>
            <a:endParaRPr lang="uk-UA" alt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65826" y="2976114"/>
            <a:ext cx="11369616" cy="327804"/>
          </a:xfrm>
          <a:prstGeom prst="roundRect">
            <a:avLst/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 err="1">
                <a:solidFill>
                  <a:schemeClr val="tx1"/>
                </a:solidFill>
              </a:rPr>
              <a:t>обґрунтування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незгоди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платника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податків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із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рішенням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контролюючого</a:t>
            </a:r>
            <a:r>
              <a:rPr lang="ru-RU" sz="1600" dirty="0">
                <a:solidFill>
                  <a:schemeClr val="tx1"/>
                </a:solidFill>
              </a:rPr>
              <a:t> органу </a:t>
            </a:r>
            <a:r>
              <a:rPr lang="ru-RU" sz="1600" dirty="0" err="1">
                <a:solidFill>
                  <a:schemeClr val="tx1"/>
                </a:solidFill>
              </a:rPr>
              <a:t>з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посиланням</a:t>
            </a:r>
            <a:r>
              <a:rPr lang="ru-RU" sz="1600" dirty="0">
                <a:solidFill>
                  <a:schemeClr val="tx1"/>
                </a:solidFill>
              </a:rPr>
              <a:t> на </a:t>
            </a:r>
            <a:r>
              <a:rPr lang="ru-RU" sz="1600" dirty="0" err="1">
                <a:solidFill>
                  <a:schemeClr val="tx1"/>
                </a:solidFill>
              </a:rPr>
              <a:t>норми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законодавства</a:t>
            </a:r>
            <a:endParaRPr lang="ru-RU" altLang="ru-RU" sz="16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83079" y="3381555"/>
            <a:ext cx="11412747" cy="284671"/>
          </a:xfrm>
          <a:prstGeom prst="roundRect">
            <a:avLst/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вимоги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клопотання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платника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податків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який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подає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скаргу</a:t>
            </a:r>
            <a:endParaRPr lang="ru-RU" altLang="ru-RU" sz="1600" b="1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86554" y="4409419"/>
            <a:ext cx="11400646" cy="326484"/>
          </a:xfrm>
          <a:prstGeom prst="roundRect">
            <a:avLst/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uk-UA" alt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відомості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про </a:t>
            </a:r>
            <a:r>
              <a:rPr lang="ru-RU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оскарження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рішення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контролюючого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органу до суду</a:t>
            </a:r>
            <a:endParaRPr lang="uk-UA" alt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altLang="ru-RU" sz="2000" b="1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92301" y="4932756"/>
            <a:ext cx="11403525" cy="363865"/>
          </a:xfrm>
          <a:prstGeom prst="roundRect">
            <a:avLst/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</a:rPr>
              <a:t>адресу, на яку </a:t>
            </a:r>
            <a:r>
              <a:rPr lang="ru-RU" sz="1600" dirty="0" err="1">
                <a:solidFill>
                  <a:schemeClr val="tx1"/>
                </a:solidFill>
              </a:rPr>
              <a:t>слід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надіслати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рішення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прийняте</a:t>
            </a:r>
            <a:r>
              <a:rPr lang="ru-RU" sz="1600" dirty="0">
                <a:solidFill>
                  <a:schemeClr val="tx1"/>
                </a:solidFill>
              </a:rPr>
              <a:t> за результатами </a:t>
            </a:r>
            <a:r>
              <a:rPr lang="ru-RU" sz="1600" dirty="0" err="1">
                <a:solidFill>
                  <a:schemeClr val="tx1"/>
                </a:solidFill>
              </a:rPr>
              <a:t>розгляду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скарги</a:t>
            </a:r>
            <a:endParaRPr lang="ru-RU" altLang="ru-RU" sz="1600" b="1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91707" y="5426016"/>
            <a:ext cx="11412746" cy="353682"/>
          </a:xfrm>
          <a:prstGeom prst="roundRect">
            <a:avLst/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 err="1">
                <a:solidFill>
                  <a:schemeClr val="tx1"/>
                </a:solidFill>
              </a:rPr>
              <a:t>перелік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документів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які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додаються</a:t>
            </a:r>
            <a:r>
              <a:rPr lang="ru-RU" sz="1600" dirty="0">
                <a:solidFill>
                  <a:schemeClr val="tx1"/>
                </a:solidFill>
              </a:rPr>
              <a:t> до </a:t>
            </a:r>
            <a:r>
              <a:rPr lang="ru-RU" sz="1600" dirty="0" err="1">
                <a:solidFill>
                  <a:schemeClr val="tx1"/>
                </a:solidFill>
              </a:rPr>
              <a:t>скарги</a:t>
            </a:r>
            <a:endParaRPr lang="ru-RU" altLang="ru-RU" sz="1600" b="1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84670" y="6398213"/>
            <a:ext cx="2257485" cy="270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91707" y="3769743"/>
            <a:ext cx="11395493" cy="517585"/>
          </a:xfrm>
          <a:prstGeom prst="roundRect">
            <a:avLst/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dirty="0" err="1">
                <a:solidFill>
                  <a:schemeClr val="tx1"/>
                </a:solidFill>
              </a:rPr>
              <a:t>відомості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щодо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повідомлення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контролюючого</a:t>
            </a:r>
            <a:r>
              <a:rPr lang="ru-RU" sz="1600" dirty="0">
                <a:solidFill>
                  <a:schemeClr val="tx1"/>
                </a:solidFill>
              </a:rPr>
              <a:t> органу, </a:t>
            </a:r>
            <a:r>
              <a:rPr lang="ru-RU" sz="1600" dirty="0" err="1">
                <a:solidFill>
                  <a:schemeClr val="tx1"/>
                </a:solidFill>
              </a:rPr>
              <a:t>рішення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якого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оскаржується</a:t>
            </a:r>
            <a:r>
              <a:rPr lang="ru-RU" sz="1600" dirty="0">
                <a:solidFill>
                  <a:schemeClr val="tx1"/>
                </a:solidFill>
              </a:rPr>
              <a:t>, про </a:t>
            </a:r>
            <a:r>
              <a:rPr lang="ru-RU" sz="1600" dirty="0" err="1">
                <a:solidFill>
                  <a:schemeClr val="tx1"/>
                </a:solidFill>
              </a:rPr>
              <a:t>подання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скарги</a:t>
            </a:r>
            <a:r>
              <a:rPr lang="ru-RU" sz="1600" dirty="0">
                <a:solidFill>
                  <a:schemeClr val="tx1"/>
                </a:solidFill>
              </a:rPr>
              <a:t> до </a:t>
            </a:r>
            <a:r>
              <a:rPr lang="ru-RU" sz="1600" dirty="0" err="1">
                <a:solidFill>
                  <a:schemeClr val="tx1"/>
                </a:solidFill>
              </a:rPr>
              <a:t>контролюючого</a:t>
            </a:r>
            <a:r>
              <a:rPr lang="ru-RU" sz="1600" dirty="0">
                <a:solidFill>
                  <a:schemeClr val="tx1"/>
                </a:solidFill>
              </a:rPr>
              <a:t> органу </a:t>
            </a:r>
            <a:r>
              <a:rPr lang="ru-RU" sz="1600" dirty="0" err="1">
                <a:solidFill>
                  <a:schemeClr val="tx1"/>
                </a:solidFill>
              </a:rPr>
              <a:t>вищого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рівня</a:t>
            </a:r>
            <a:r>
              <a:rPr lang="ru-RU" sz="1600" dirty="0"/>
              <a:t>;</a:t>
            </a:r>
          </a:p>
        </p:txBody>
      </p:sp>
      <p:pic>
        <p:nvPicPr>
          <p:cNvPr id="15" name="Рисунок 14" descr="49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383" y="6374920"/>
            <a:ext cx="2171568" cy="296781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2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Fira Sans Medium"/>
        <a:ea typeface=""/>
        <a:cs typeface=""/>
      </a:majorFont>
      <a:minorFont>
        <a:latin typeface="Fira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13231</TotalTime>
  <Words>333</Words>
  <Application>Microsoft Office PowerPoint</Application>
  <PresentationFormat>Произвольный</PresentationFormat>
  <Paragraphs>25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I.D. Company</dc:creator>
  <cp:lastModifiedBy>adm</cp:lastModifiedBy>
  <cp:revision>628</cp:revision>
  <dcterms:created xsi:type="dcterms:W3CDTF">2016-02-08T11:45:55Z</dcterms:created>
  <dcterms:modified xsi:type="dcterms:W3CDTF">2026-02-09T11:21:36Z</dcterms:modified>
</cp:coreProperties>
</file>