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F30678F9-B61C-41B6-9EF5-812F9152FFE5}" type="slidenum">
              <a:t>&lt;#&gt;</a:t>
            </a:fld>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25" name="PlaceHolder 2"/>
          <p:cNvSpPr>
            <a:spLocks noGrp="1"/>
          </p:cNvSpPr>
          <p:nvPr>
            <p:ph/>
          </p:nvPr>
        </p:nvSpPr>
        <p:spPr>
          <a:xfrm>
            <a:off x="457200" y="120348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26" name="PlaceHolder 3"/>
          <p:cNvSpPr>
            <a:spLocks noGrp="1"/>
          </p:cNvSpPr>
          <p:nvPr>
            <p:ph/>
          </p:nvPr>
        </p:nvSpPr>
        <p:spPr>
          <a:xfrm>
            <a:off x="457200" y="276084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5" name="PlaceHolder 4"/>
          <p:cNvSpPr>
            <a:spLocks noGrp="1"/>
          </p:cNvSpPr>
          <p:nvPr>
            <p:ph type="sldNum" idx="1"/>
          </p:nvPr>
        </p:nvSpPr>
        <p:spPr/>
        <p:txBody>
          <a:bodyPr/>
          <a:p>
            <a:fld id="{A8EF245D-1D44-4988-B81E-B612589B0771}"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28"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29"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30" name="PlaceHolder 4"/>
          <p:cNvSpPr>
            <a:spLocks noGrp="1"/>
          </p:cNvSpPr>
          <p:nvPr>
            <p:ph/>
          </p:nvPr>
        </p:nvSpPr>
        <p:spPr>
          <a:xfrm>
            <a:off x="45720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31" name="PlaceHolder 5"/>
          <p:cNvSpPr>
            <a:spLocks noGrp="1"/>
          </p:cNvSpPr>
          <p:nvPr>
            <p:ph/>
          </p:nvPr>
        </p:nvSpPr>
        <p:spPr>
          <a:xfrm>
            <a:off x="94716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7" name="PlaceHolder 6"/>
          <p:cNvSpPr>
            <a:spLocks noGrp="1"/>
          </p:cNvSpPr>
          <p:nvPr>
            <p:ph type="sldNum" idx="1"/>
          </p:nvPr>
        </p:nvSpPr>
        <p:spPr/>
        <p:txBody>
          <a:bodyPr/>
          <a:p>
            <a:fld id="{CCDF5C11-49A1-4BCC-92B9-BCB80D6F9A6B}"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33" name="PlaceHolder 2"/>
          <p:cNvSpPr>
            <a:spLocks noGrp="1"/>
          </p:cNvSpPr>
          <p:nvPr>
            <p:ph/>
          </p:nvPr>
        </p:nvSpPr>
        <p:spPr>
          <a:xfrm>
            <a:off x="45720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34" name="PlaceHolder 3"/>
          <p:cNvSpPr>
            <a:spLocks noGrp="1"/>
          </p:cNvSpPr>
          <p:nvPr>
            <p:ph/>
          </p:nvPr>
        </p:nvSpPr>
        <p:spPr>
          <a:xfrm>
            <a:off x="78048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35" name="PlaceHolder 4"/>
          <p:cNvSpPr>
            <a:spLocks noGrp="1"/>
          </p:cNvSpPr>
          <p:nvPr>
            <p:ph/>
          </p:nvPr>
        </p:nvSpPr>
        <p:spPr>
          <a:xfrm>
            <a:off x="110376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36" name="PlaceHolder 5"/>
          <p:cNvSpPr>
            <a:spLocks noGrp="1"/>
          </p:cNvSpPr>
          <p:nvPr>
            <p:ph/>
          </p:nvPr>
        </p:nvSpPr>
        <p:spPr>
          <a:xfrm>
            <a:off x="45720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37" name="PlaceHolder 6"/>
          <p:cNvSpPr>
            <a:spLocks noGrp="1"/>
          </p:cNvSpPr>
          <p:nvPr>
            <p:ph/>
          </p:nvPr>
        </p:nvSpPr>
        <p:spPr>
          <a:xfrm>
            <a:off x="78048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38" name="PlaceHolder 7"/>
          <p:cNvSpPr>
            <a:spLocks noGrp="1"/>
          </p:cNvSpPr>
          <p:nvPr>
            <p:ph/>
          </p:nvPr>
        </p:nvSpPr>
        <p:spPr>
          <a:xfrm>
            <a:off x="110376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9" name="PlaceHolder 8"/>
          <p:cNvSpPr>
            <a:spLocks noGrp="1"/>
          </p:cNvSpPr>
          <p:nvPr>
            <p:ph type="sldNum" idx="1"/>
          </p:nvPr>
        </p:nvSpPr>
        <p:spPr/>
        <p:txBody>
          <a:bodyPr/>
          <a:p>
            <a:fld id="{3288DE18-1C1B-45C9-AEED-3F3BDCE91343}" type="slidenum">
              <a:t>&lt;#&gt;</a:t>
            </a:fld>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FF8AC186-5DA2-442D-80A6-EEEE2315462F}" type="slidenum">
              <a:t>&lt;#&gt;</a:t>
            </a:fld>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43" name="PlaceHolder 2"/>
          <p:cNvSpPr>
            <a:spLocks noGrp="1"/>
          </p:cNvSpPr>
          <p:nvPr>
            <p:ph type="subTitle"/>
          </p:nvPr>
        </p:nvSpPr>
        <p:spPr>
          <a:xfrm>
            <a:off x="457200" y="1099080"/>
            <a:ext cx="955440" cy="319068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4" name="PlaceHolder 3"/>
          <p:cNvSpPr>
            <a:spLocks noGrp="1"/>
          </p:cNvSpPr>
          <p:nvPr>
            <p:ph type="sldNum" idx="2"/>
          </p:nvPr>
        </p:nvSpPr>
        <p:spPr/>
        <p:txBody>
          <a:bodyPr/>
          <a:p>
            <a:fld id="{D6EEDF77-0F06-4B4E-B1F5-450BC240F4E5}" type="slidenum">
              <a:t>&lt;#&gt;</a:t>
            </a:fld>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45" name="PlaceHolder 2"/>
          <p:cNvSpPr>
            <a:spLocks noGrp="1"/>
          </p:cNvSpPr>
          <p:nvPr>
            <p:ph/>
          </p:nvPr>
        </p:nvSpPr>
        <p:spPr>
          <a:xfrm>
            <a:off x="457200" y="1203480"/>
            <a:ext cx="955440" cy="298188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4" name="PlaceHolder 3"/>
          <p:cNvSpPr>
            <a:spLocks noGrp="1"/>
          </p:cNvSpPr>
          <p:nvPr>
            <p:ph type="sldNum" idx="2"/>
          </p:nvPr>
        </p:nvSpPr>
        <p:spPr/>
        <p:txBody>
          <a:bodyPr/>
          <a:p>
            <a:fld id="{8FF4D88A-35F4-4997-95D3-1575C076747D}" type="slidenum">
              <a:t>&lt;#&gt;</a:t>
            </a:fld>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47" name="PlaceHolder 2"/>
          <p:cNvSpPr>
            <a:spLocks noGrp="1"/>
          </p:cNvSpPr>
          <p:nvPr>
            <p:ph/>
          </p:nvPr>
        </p:nvSpPr>
        <p:spPr>
          <a:xfrm>
            <a:off x="45720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48" name="PlaceHolder 3"/>
          <p:cNvSpPr>
            <a:spLocks noGrp="1"/>
          </p:cNvSpPr>
          <p:nvPr>
            <p:ph/>
          </p:nvPr>
        </p:nvSpPr>
        <p:spPr>
          <a:xfrm>
            <a:off x="94716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5" name="PlaceHolder 4"/>
          <p:cNvSpPr>
            <a:spLocks noGrp="1"/>
          </p:cNvSpPr>
          <p:nvPr>
            <p:ph type="sldNum" idx="2"/>
          </p:nvPr>
        </p:nvSpPr>
        <p:spPr/>
        <p:txBody>
          <a:bodyPr/>
          <a:p>
            <a:fld id="{FC89836C-1946-4A59-B45B-603B2EAC9153}" type="slidenum">
              <a:t>&lt;#&gt;</a:t>
            </a:fld>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3" name="PlaceHolder 2"/>
          <p:cNvSpPr>
            <a:spLocks noGrp="1"/>
          </p:cNvSpPr>
          <p:nvPr>
            <p:ph type="sldNum" idx="2"/>
          </p:nvPr>
        </p:nvSpPr>
        <p:spPr/>
        <p:txBody>
          <a:bodyPr/>
          <a:p>
            <a:fld id="{05356763-9F49-49C6-B3C7-12E9D4CD23C7}" type="slidenum">
              <a:t>&lt;#&gt;</a:t>
            </a:fld>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05200"/>
            <a:ext cx="8228160" cy="397620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3" name="PlaceHolder 2"/>
          <p:cNvSpPr>
            <a:spLocks noGrp="1"/>
          </p:cNvSpPr>
          <p:nvPr>
            <p:ph type="sldNum" idx="2"/>
          </p:nvPr>
        </p:nvSpPr>
        <p:spPr/>
        <p:txBody>
          <a:bodyPr/>
          <a:p>
            <a:fld id="{3115266D-9241-4B33-B5B9-505BB601C46C}" type="slidenum">
              <a:t>&lt;#&gt;</a:t>
            </a:fld>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52"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53" name="PlaceHolder 3"/>
          <p:cNvSpPr>
            <a:spLocks noGrp="1"/>
          </p:cNvSpPr>
          <p:nvPr>
            <p:ph/>
          </p:nvPr>
        </p:nvSpPr>
        <p:spPr>
          <a:xfrm>
            <a:off x="94716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54" name="PlaceHolder 4"/>
          <p:cNvSpPr>
            <a:spLocks noGrp="1"/>
          </p:cNvSpPr>
          <p:nvPr>
            <p:ph/>
          </p:nvPr>
        </p:nvSpPr>
        <p:spPr>
          <a:xfrm>
            <a:off x="45720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 name="PlaceHolder 5"/>
          <p:cNvSpPr>
            <a:spLocks noGrp="1"/>
          </p:cNvSpPr>
          <p:nvPr>
            <p:ph type="sldNum" idx="2"/>
          </p:nvPr>
        </p:nvSpPr>
        <p:spPr/>
        <p:txBody>
          <a:bodyPr/>
          <a:p>
            <a:fld id="{EA9FFD6C-D478-4170-9CFB-460D128C8699}"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4" name="PlaceHolder 2"/>
          <p:cNvSpPr>
            <a:spLocks noGrp="1"/>
          </p:cNvSpPr>
          <p:nvPr>
            <p:ph type="subTitle"/>
          </p:nvPr>
        </p:nvSpPr>
        <p:spPr>
          <a:xfrm>
            <a:off x="457200" y="1099080"/>
            <a:ext cx="955440" cy="319068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4" name="PlaceHolder 3"/>
          <p:cNvSpPr>
            <a:spLocks noGrp="1"/>
          </p:cNvSpPr>
          <p:nvPr>
            <p:ph type="sldNum" idx="1"/>
          </p:nvPr>
        </p:nvSpPr>
        <p:spPr/>
        <p:txBody>
          <a:bodyPr/>
          <a:p>
            <a:fld id="{CCA8893C-D209-4D28-A01F-E9710A560156}" type="slidenum">
              <a:t>&lt;#&gt;</a:t>
            </a:fld>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56" name="PlaceHolder 2"/>
          <p:cNvSpPr>
            <a:spLocks noGrp="1"/>
          </p:cNvSpPr>
          <p:nvPr>
            <p:ph/>
          </p:nvPr>
        </p:nvSpPr>
        <p:spPr>
          <a:xfrm>
            <a:off x="45720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57"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58" name="PlaceHolder 4"/>
          <p:cNvSpPr>
            <a:spLocks noGrp="1"/>
          </p:cNvSpPr>
          <p:nvPr>
            <p:ph/>
          </p:nvPr>
        </p:nvSpPr>
        <p:spPr>
          <a:xfrm>
            <a:off x="94716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 name="PlaceHolder 5"/>
          <p:cNvSpPr>
            <a:spLocks noGrp="1"/>
          </p:cNvSpPr>
          <p:nvPr>
            <p:ph type="sldNum" idx="2"/>
          </p:nvPr>
        </p:nvSpPr>
        <p:spPr/>
        <p:txBody>
          <a:bodyPr/>
          <a:p>
            <a:fld id="{7E8AEEC5-8F66-478F-B0AB-33264679540C}" type="slidenum">
              <a:t>&lt;#&gt;</a:t>
            </a:fld>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60"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1"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2" name="PlaceHolder 4"/>
          <p:cNvSpPr>
            <a:spLocks noGrp="1"/>
          </p:cNvSpPr>
          <p:nvPr>
            <p:ph/>
          </p:nvPr>
        </p:nvSpPr>
        <p:spPr>
          <a:xfrm>
            <a:off x="457200" y="276084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6" name="PlaceHolder 5"/>
          <p:cNvSpPr>
            <a:spLocks noGrp="1"/>
          </p:cNvSpPr>
          <p:nvPr>
            <p:ph type="sldNum" idx="2"/>
          </p:nvPr>
        </p:nvSpPr>
        <p:spPr/>
        <p:txBody>
          <a:bodyPr/>
          <a:p>
            <a:fld id="{A48DD25D-FEAA-4AEF-9922-AA85E5D66C5E}" type="slidenum">
              <a:t>&lt;#&gt;</a:t>
            </a:fld>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64" name="PlaceHolder 2"/>
          <p:cNvSpPr>
            <a:spLocks noGrp="1"/>
          </p:cNvSpPr>
          <p:nvPr>
            <p:ph/>
          </p:nvPr>
        </p:nvSpPr>
        <p:spPr>
          <a:xfrm>
            <a:off x="457200" y="120348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65" name="PlaceHolder 3"/>
          <p:cNvSpPr>
            <a:spLocks noGrp="1"/>
          </p:cNvSpPr>
          <p:nvPr>
            <p:ph/>
          </p:nvPr>
        </p:nvSpPr>
        <p:spPr>
          <a:xfrm>
            <a:off x="457200" y="276084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5" name="PlaceHolder 4"/>
          <p:cNvSpPr>
            <a:spLocks noGrp="1"/>
          </p:cNvSpPr>
          <p:nvPr>
            <p:ph type="sldNum" idx="2"/>
          </p:nvPr>
        </p:nvSpPr>
        <p:spPr/>
        <p:txBody>
          <a:bodyPr/>
          <a:p>
            <a:fld id="{C818DDE3-4AC0-4C7B-A9FC-E3A99E9653A0}" type="slidenum">
              <a:t>&lt;#&gt;</a:t>
            </a:fld>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67"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8"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9" name="PlaceHolder 4"/>
          <p:cNvSpPr>
            <a:spLocks noGrp="1"/>
          </p:cNvSpPr>
          <p:nvPr>
            <p:ph/>
          </p:nvPr>
        </p:nvSpPr>
        <p:spPr>
          <a:xfrm>
            <a:off x="45720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70" name="PlaceHolder 5"/>
          <p:cNvSpPr>
            <a:spLocks noGrp="1"/>
          </p:cNvSpPr>
          <p:nvPr>
            <p:ph/>
          </p:nvPr>
        </p:nvSpPr>
        <p:spPr>
          <a:xfrm>
            <a:off x="94716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7" name="PlaceHolder 6"/>
          <p:cNvSpPr>
            <a:spLocks noGrp="1"/>
          </p:cNvSpPr>
          <p:nvPr>
            <p:ph type="sldNum" idx="2"/>
          </p:nvPr>
        </p:nvSpPr>
        <p:spPr/>
        <p:txBody>
          <a:bodyPr/>
          <a:p>
            <a:fld id="{8752BA90-26B6-46A3-8E6B-BEE3912C07DF}" type="slidenum">
              <a:t>&lt;#&gt;</a:t>
            </a:fld>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72" name="PlaceHolder 2"/>
          <p:cNvSpPr>
            <a:spLocks noGrp="1"/>
          </p:cNvSpPr>
          <p:nvPr>
            <p:ph/>
          </p:nvPr>
        </p:nvSpPr>
        <p:spPr>
          <a:xfrm>
            <a:off x="45720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73" name="PlaceHolder 3"/>
          <p:cNvSpPr>
            <a:spLocks noGrp="1"/>
          </p:cNvSpPr>
          <p:nvPr>
            <p:ph/>
          </p:nvPr>
        </p:nvSpPr>
        <p:spPr>
          <a:xfrm>
            <a:off x="78048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74" name="PlaceHolder 4"/>
          <p:cNvSpPr>
            <a:spLocks noGrp="1"/>
          </p:cNvSpPr>
          <p:nvPr>
            <p:ph/>
          </p:nvPr>
        </p:nvSpPr>
        <p:spPr>
          <a:xfrm>
            <a:off x="110376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75" name="PlaceHolder 5"/>
          <p:cNvSpPr>
            <a:spLocks noGrp="1"/>
          </p:cNvSpPr>
          <p:nvPr>
            <p:ph/>
          </p:nvPr>
        </p:nvSpPr>
        <p:spPr>
          <a:xfrm>
            <a:off x="45720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76" name="PlaceHolder 6"/>
          <p:cNvSpPr>
            <a:spLocks noGrp="1"/>
          </p:cNvSpPr>
          <p:nvPr>
            <p:ph/>
          </p:nvPr>
        </p:nvSpPr>
        <p:spPr>
          <a:xfrm>
            <a:off x="78048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77" name="PlaceHolder 7"/>
          <p:cNvSpPr>
            <a:spLocks noGrp="1"/>
          </p:cNvSpPr>
          <p:nvPr>
            <p:ph/>
          </p:nvPr>
        </p:nvSpPr>
        <p:spPr>
          <a:xfrm>
            <a:off x="110376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9" name="PlaceHolder 8"/>
          <p:cNvSpPr>
            <a:spLocks noGrp="1"/>
          </p:cNvSpPr>
          <p:nvPr>
            <p:ph type="sldNum" idx="2"/>
          </p:nvPr>
        </p:nvSpPr>
        <p:spPr/>
        <p:txBody>
          <a:bodyPr/>
          <a:p>
            <a:fld id="{52D901EC-7EB9-42B9-A684-E1DB82E8B154}" type="slidenum">
              <a:t>&lt;#&gt;</a:t>
            </a:fld>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3"/>
          </p:nvPr>
        </p:nvSpPr>
        <p:spPr/>
        <p:txBody>
          <a:bodyPr/>
          <a:p>
            <a:fld id="{AD2BAF0F-C9E1-4D36-869F-ED3F091FA67C}" type="slidenum">
              <a:t>&lt;#&gt;</a:t>
            </a:fld>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2"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83" name="PlaceHolder 2"/>
          <p:cNvSpPr>
            <a:spLocks noGrp="1"/>
          </p:cNvSpPr>
          <p:nvPr>
            <p:ph type="subTitle"/>
          </p:nvPr>
        </p:nvSpPr>
        <p:spPr>
          <a:xfrm>
            <a:off x="457200" y="1099080"/>
            <a:ext cx="955440" cy="319068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4" name="PlaceHolder 3"/>
          <p:cNvSpPr>
            <a:spLocks noGrp="1"/>
          </p:cNvSpPr>
          <p:nvPr>
            <p:ph type="sldNum" idx="3"/>
          </p:nvPr>
        </p:nvSpPr>
        <p:spPr/>
        <p:txBody>
          <a:bodyPr/>
          <a:p>
            <a:fld id="{9E562C40-F106-4E27-B772-7EE7CD6C8D7F}" type="slidenum">
              <a:t>&lt;#&gt;</a:t>
            </a:fld>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85" name="PlaceHolder 2"/>
          <p:cNvSpPr>
            <a:spLocks noGrp="1"/>
          </p:cNvSpPr>
          <p:nvPr>
            <p:ph/>
          </p:nvPr>
        </p:nvSpPr>
        <p:spPr>
          <a:xfrm>
            <a:off x="457200" y="1203480"/>
            <a:ext cx="955440" cy="298188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4" name="PlaceHolder 3"/>
          <p:cNvSpPr>
            <a:spLocks noGrp="1"/>
          </p:cNvSpPr>
          <p:nvPr>
            <p:ph type="sldNum" idx="3"/>
          </p:nvPr>
        </p:nvSpPr>
        <p:spPr/>
        <p:txBody>
          <a:bodyPr/>
          <a:p>
            <a:fld id="{CF1A9114-4410-40B9-9A90-36CE0651F9B8}" type="slidenum">
              <a:t>&lt;#&gt;</a:t>
            </a:fld>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87" name="PlaceHolder 2"/>
          <p:cNvSpPr>
            <a:spLocks noGrp="1"/>
          </p:cNvSpPr>
          <p:nvPr>
            <p:ph/>
          </p:nvPr>
        </p:nvSpPr>
        <p:spPr>
          <a:xfrm>
            <a:off x="45720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88" name="PlaceHolder 3"/>
          <p:cNvSpPr>
            <a:spLocks noGrp="1"/>
          </p:cNvSpPr>
          <p:nvPr>
            <p:ph/>
          </p:nvPr>
        </p:nvSpPr>
        <p:spPr>
          <a:xfrm>
            <a:off x="94716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5" name="PlaceHolder 4"/>
          <p:cNvSpPr>
            <a:spLocks noGrp="1"/>
          </p:cNvSpPr>
          <p:nvPr>
            <p:ph type="sldNum" idx="3"/>
          </p:nvPr>
        </p:nvSpPr>
        <p:spPr/>
        <p:txBody>
          <a:bodyPr/>
          <a:p>
            <a:fld id="{B325BB50-79C4-4590-8757-15CF15231E3F}" type="slidenum">
              <a:t>&lt;#&gt;</a:t>
            </a:fld>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3" name="PlaceHolder 2"/>
          <p:cNvSpPr>
            <a:spLocks noGrp="1"/>
          </p:cNvSpPr>
          <p:nvPr>
            <p:ph type="sldNum" idx="3"/>
          </p:nvPr>
        </p:nvSpPr>
        <p:spPr/>
        <p:txBody>
          <a:bodyPr/>
          <a:p>
            <a:fld id="{02A49D9D-ACA2-4CF6-9673-A535ED9D21D6}"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6" name="PlaceHolder 2"/>
          <p:cNvSpPr>
            <a:spLocks noGrp="1"/>
          </p:cNvSpPr>
          <p:nvPr>
            <p:ph/>
          </p:nvPr>
        </p:nvSpPr>
        <p:spPr>
          <a:xfrm>
            <a:off x="457200" y="1203480"/>
            <a:ext cx="955440" cy="298188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4" name="PlaceHolder 3"/>
          <p:cNvSpPr>
            <a:spLocks noGrp="1"/>
          </p:cNvSpPr>
          <p:nvPr>
            <p:ph type="sldNum" idx="1"/>
          </p:nvPr>
        </p:nvSpPr>
        <p:spPr/>
        <p:txBody>
          <a:bodyPr/>
          <a:p>
            <a:fld id="{BC206E1B-0E35-44D9-8B4D-79CF99BAFABA}" type="slidenum">
              <a:t>&lt;#&gt;</a:t>
            </a:fld>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0" name="PlaceHolder 1"/>
          <p:cNvSpPr>
            <a:spLocks noGrp="1"/>
          </p:cNvSpPr>
          <p:nvPr>
            <p:ph type="subTitle"/>
          </p:nvPr>
        </p:nvSpPr>
        <p:spPr>
          <a:xfrm>
            <a:off x="457200" y="205200"/>
            <a:ext cx="8228160" cy="397620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3" name="PlaceHolder 2"/>
          <p:cNvSpPr>
            <a:spLocks noGrp="1"/>
          </p:cNvSpPr>
          <p:nvPr>
            <p:ph type="sldNum" idx="3"/>
          </p:nvPr>
        </p:nvSpPr>
        <p:spPr/>
        <p:txBody>
          <a:bodyPr/>
          <a:p>
            <a:fld id="{CEBDF6BB-82FB-4120-896C-51FCF30649A6}" type="slidenum">
              <a:t>&lt;#&gt;</a:t>
            </a:fld>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92"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93" name="PlaceHolder 3"/>
          <p:cNvSpPr>
            <a:spLocks noGrp="1"/>
          </p:cNvSpPr>
          <p:nvPr>
            <p:ph/>
          </p:nvPr>
        </p:nvSpPr>
        <p:spPr>
          <a:xfrm>
            <a:off x="94716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94" name="PlaceHolder 4"/>
          <p:cNvSpPr>
            <a:spLocks noGrp="1"/>
          </p:cNvSpPr>
          <p:nvPr>
            <p:ph/>
          </p:nvPr>
        </p:nvSpPr>
        <p:spPr>
          <a:xfrm>
            <a:off x="45720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 name="PlaceHolder 5"/>
          <p:cNvSpPr>
            <a:spLocks noGrp="1"/>
          </p:cNvSpPr>
          <p:nvPr>
            <p:ph type="sldNum" idx="3"/>
          </p:nvPr>
        </p:nvSpPr>
        <p:spPr/>
        <p:txBody>
          <a:bodyPr/>
          <a:p>
            <a:fld id="{1199EFA0-A0A0-4664-BC4C-97372CBC3DF6}" type="slidenum">
              <a:t>&lt;#&gt;</a:t>
            </a:fld>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96" name="PlaceHolder 2"/>
          <p:cNvSpPr>
            <a:spLocks noGrp="1"/>
          </p:cNvSpPr>
          <p:nvPr>
            <p:ph/>
          </p:nvPr>
        </p:nvSpPr>
        <p:spPr>
          <a:xfrm>
            <a:off x="45720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97"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98" name="PlaceHolder 4"/>
          <p:cNvSpPr>
            <a:spLocks noGrp="1"/>
          </p:cNvSpPr>
          <p:nvPr>
            <p:ph/>
          </p:nvPr>
        </p:nvSpPr>
        <p:spPr>
          <a:xfrm>
            <a:off x="94716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 name="PlaceHolder 5"/>
          <p:cNvSpPr>
            <a:spLocks noGrp="1"/>
          </p:cNvSpPr>
          <p:nvPr>
            <p:ph type="sldNum" idx="3"/>
          </p:nvPr>
        </p:nvSpPr>
        <p:spPr/>
        <p:txBody>
          <a:bodyPr/>
          <a:p>
            <a:fld id="{05213B7E-77D8-4C0F-AAED-368FCB802477}" type="slidenum">
              <a:t>&lt;#&gt;</a:t>
            </a:fld>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100"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101"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102" name="PlaceHolder 4"/>
          <p:cNvSpPr>
            <a:spLocks noGrp="1"/>
          </p:cNvSpPr>
          <p:nvPr>
            <p:ph/>
          </p:nvPr>
        </p:nvSpPr>
        <p:spPr>
          <a:xfrm>
            <a:off x="457200" y="276084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6" name="PlaceHolder 5"/>
          <p:cNvSpPr>
            <a:spLocks noGrp="1"/>
          </p:cNvSpPr>
          <p:nvPr>
            <p:ph type="sldNum" idx="3"/>
          </p:nvPr>
        </p:nvSpPr>
        <p:spPr/>
        <p:txBody>
          <a:bodyPr/>
          <a:p>
            <a:fld id="{B1743AFA-F540-4099-82DF-D15A3671EE58}" type="slidenum">
              <a:t>&lt;#&gt;</a:t>
            </a:fld>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104" name="PlaceHolder 2"/>
          <p:cNvSpPr>
            <a:spLocks noGrp="1"/>
          </p:cNvSpPr>
          <p:nvPr>
            <p:ph/>
          </p:nvPr>
        </p:nvSpPr>
        <p:spPr>
          <a:xfrm>
            <a:off x="457200" y="120348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105" name="PlaceHolder 3"/>
          <p:cNvSpPr>
            <a:spLocks noGrp="1"/>
          </p:cNvSpPr>
          <p:nvPr>
            <p:ph/>
          </p:nvPr>
        </p:nvSpPr>
        <p:spPr>
          <a:xfrm>
            <a:off x="457200" y="276084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5" name="PlaceHolder 4"/>
          <p:cNvSpPr>
            <a:spLocks noGrp="1"/>
          </p:cNvSpPr>
          <p:nvPr>
            <p:ph type="sldNum" idx="3"/>
          </p:nvPr>
        </p:nvSpPr>
        <p:spPr/>
        <p:txBody>
          <a:bodyPr/>
          <a:p>
            <a:fld id="{97A7155D-58E5-42BF-80EB-DA8932035377}" type="slidenum">
              <a:t>&lt;#&gt;</a:t>
            </a:fld>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107"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108"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109" name="PlaceHolder 4"/>
          <p:cNvSpPr>
            <a:spLocks noGrp="1"/>
          </p:cNvSpPr>
          <p:nvPr>
            <p:ph/>
          </p:nvPr>
        </p:nvSpPr>
        <p:spPr>
          <a:xfrm>
            <a:off x="45720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110" name="PlaceHolder 5"/>
          <p:cNvSpPr>
            <a:spLocks noGrp="1"/>
          </p:cNvSpPr>
          <p:nvPr>
            <p:ph/>
          </p:nvPr>
        </p:nvSpPr>
        <p:spPr>
          <a:xfrm>
            <a:off x="94716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7" name="PlaceHolder 6"/>
          <p:cNvSpPr>
            <a:spLocks noGrp="1"/>
          </p:cNvSpPr>
          <p:nvPr>
            <p:ph type="sldNum" idx="3"/>
          </p:nvPr>
        </p:nvSpPr>
        <p:spPr/>
        <p:txBody>
          <a:bodyPr/>
          <a:p>
            <a:fld id="{B0282816-722B-4FB9-B03F-FA921DCB0B56}" type="slidenum">
              <a:t>&lt;#&gt;</a:t>
            </a:fld>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112" name="PlaceHolder 2"/>
          <p:cNvSpPr>
            <a:spLocks noGrp="1"/>
          </p:cNvSpPr>
          <p:nvPr>
            <p:ph/>
          </p:nvPr>
        </p:nvSpPr>
        <p:spPr>
          <a:xfrm>
            <a:off x="45720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113" name="PlaceHolder 3"/>
          <p:cNvSpPr>
            <a:spLocks noGrp="1"/>
          </p:cNvSpPr>
          <p:nvPr>
            <p:ph/>
          </p:nvPr>
        </p:nvSpPr>
        <p:spPr>
          <a:xfrm>
            <a:off x="78048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114" name="PlaceHolder 4"/>
          <p:cNvSpPr>
            <a:spLocks noGrp="1"/>
          </p:cNvSpPr>
          <p:nvPr>
            <p:ph/>
          </p:nvPr>
        </p:nvSpPr>
        <p:spPr>
          <a:xfrm>
            <a:off x="1103760" y="120348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115" name="PlaceHolder 5"/>
          <p:cNvSpPr>
            <a:spLocks noGrp="1"/>
          </p:cNvSpPr>
          <p:nvPr>
            <p:ph/>
          </p:nvPr>
        </p:nvSpPr>
        <p:spPr>
          <a:xfrm>
            <a:off x="45720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116" name="PlaceHolder 6"/>
          <p:cNvSpPr>
            <a:spLocks noGrp="1"/>
          </p:cNvSpPr>
          <p:nvPr>
            <p:ph/>
          </p:nvPr>
        </p:nvSpPr>
        <p:spPr>
          <a:xfrm>
            <a:off x="78048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117" name="PlaceHolder 7"/>
          <p:cNvSpPr>
            <a:spLocks noGrp="1"/>
          </p:cNvSpPr>
          <p:nvPr>
            <p:ph/>
          </p:nvPr>
        </p:nvSpPr>
        <p:spPr>
          <a:xfrm>
            <a:off x="1103760" y="2760840"/>
            <a:ext cx="307440" cy="1422000"/>
          </a:xfrm>
          <a:prstGeom prst="rect">
            <a:avLst/>
          </a:prstGeom>
          <a:noFill/>
          <a:ln w="0">
            <a:noFill/>
          </a:ln>
        </p:spPr>
        <p:txBody>
          <a:bodyPr lIns="0" rIns="0" tIns="0" bIns="0" anchor="t">
            <a:normAutofit fontScale="42000"/>
          </a:bodyPr>
          <a:p>
            <a:endParaRPr b="0" lang="uk-UA" sz="1400" spc="-1" strike="noStrike">
              <a:solidFill>
                <a:srgbClr val="000000"/>
              </a:solidFill>
              <a:latin typeface="Arial"/>
            </a:endParaRPr>
          </a:p>
        </p:txBody>
      </p:sp>
      <p:sp>
        <p:nvSpPr>
          <p:cNvPr id="9" name="PlaceHolder 8"/>
          <p:cNvSpPr>
            <a:spLocks noGrp="1"/>
          </p:cNvSpPr>
          <p:nvPr>
            <p:ph type="sldNum" idx="3"/>
          </p:nvPr>
        </p:nvSpPr>
        <p:spPr/>
        <p:txBody>
          <a:bodyPr/>
          <a:p>
            <a:fld id="{90CFE4D2-E2F3-48C3-8956-8AEF342D6C15}"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8" name="PlaceHolder 2"/>
          <p:cNvSpPr>
            <a:spLocks noGrp="1"/>
          </p:cNvSpPr>
          <p:nvPr>
            <p:ph/>
          </p:nvPr>
        </p:nvSpPr>
        <p:spPr>
          <a:xfrm>
            <a:off x="45720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9" name="PlaceHolder 3"/>
          <p:cNvSpPr>
            <a:spLocks noGrp="1"/>
          </p:cNvSpPr>
          <p:nvPr>
            <p:ph/>
          </p:nvPr>
        </p:nvSpPr>
        <p:spPr>
          <a:xfrm>
            <a:off x="94716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5" name="PlaceHolder 4"/>
          <p:cNvSpPr>
            <a:spLocks noGrp="1"/>
          </p:cNvSpPr>
          <p:nvPr>
            <p:ph type="sldNum" idx="1"/>
          </p:nvPr>
        </p:nvSpPr>
        <p:spPr/>
        <p:txBody>
          <a:bodyPr/>
          <a:p>
            <a:fld id="{840C49BA-72ED-469C-8D7A-8A008703D96C}"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3" name="PlaceHolder 2"/>
          <p:cNvSpPr>
            <a:spLocks noGrp="1"/>
          </p:cNvSpPr>
          <p:nvPr>
            <p:ph type="sldNum" idx="1"/>
          </p:nvPr>
        </p:nvSpPr>
        <p:spPr/>
        <p:txBody>
          <a:bodyPr/>
          <a:p>
            <a:fld id="{9779F56C-9AAC-4818-8847-342E453F1412}"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05200"/>
            <a:ext cx="8228160" cy="397620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3" name="PlaceHolder 2"/>
          <p:cNvSpPr>
            <a:spLocks noGrp="1"/>
          </p:cNvSpPr>
          <p:nvPr>
            <p:ph type="sldNum" idx="1"/>
          </p:nvPr>
        </p:nvSpPr>
        <p:spPr/>
        <p:txBody>
          <a:bodyPr/>
          <a:p>
            <a:fld id="{15439FD6-FC58-4CEA-B196-FB963C07A168}"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13"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14" name="PlaceHolder 3"/>
          <p:cNvSpPr>
            <a:spLocks noGrp="1"/>
          </p:cNvSpPr>
          <p:nvPr>
            <p:ph/>
          </p:nvPr>
        </p:nvSpPr>
        <p:spPr>
          <a:xfrm>
            <a:off x="94716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15" name="PlaceHolder 4"/>
          <p:cNvSpPr>
            <a:spLocks noGrp="1"/>
          </p:cNvSpPr>
          <p:nvPr>
            <p:ph/>
          </p:nvPr>
        </p:nvSpPr>
        <p:spPr>
          <a:xfrm>
            <a:off x="45720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 name="PlaceHolder 5"/>
          <p:cNvSpPr>
            <a:spLocks noGrp="1"/>
          </p:cNvSpPr>
          <p:nvPr>
            <p:ph type="sldNum" idx="1"/>
          </p:nvPr>
        </p:nvSpPr>
        <p:spPr/>
        <p:txBody>
          <a:bodyPr/>
          <a:p>
            <a:fld id="{3C2BE607-2C60-4FB8-A531-30ABAB7E9796}"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17" name="PlaceHolder 2"/>
          <p:cNvSpPr>
            <a:spLocks noGrp="1"/>
          </p:cNvSpPr>
          <p:nvPr>
            <p:ph/>
          </p:nvPr>
        </p:nvSpPr>
        <p:spPr>
          <a:xfrm>
            <a:off x="457200" y="1203480"/>
            <a:ext cx="466200" cy="2981880"/>
          </a:xfrm>
          <a:prstGeom prst="rect">
            <a:avLst/>
          </a:prstGeom>
          <a:noFill/>
          <a:ln w="0">
            <a:noFill/>
          </a:ln>
        </p:spPr>
        <p:txBody>
          <a:bodyPr lIns="0" rIns="0" tIns="0" bIns="0" anchor="t">
            <a:normAutofit fontScale="75000"/>
          </a:bodyPr>
          <a:p>
            <a:endParaRPr b="0" lang="uk-UA" sz="1400" spc="-1" strike="noStrike">
              <a:solidFill>
                <a:srgbClr val="000000"/>
              </a:solidFill>
              <a:latin typeface="Arial"/>
            </a:endParaRPr>
          </a:p>
        </p:txBody>
      </p:sp>
      <p:sp>
        <p:nvSpPr>
          <p:cNvPr id="18"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19" name="PlaceHolder 4"/>
          <p:cNvSpPr>
            <a:spLocks noGrp="1"/>
          </p:cNvSpPr>
          <p:nvPr>
            <p:ph/>
          </p:nvPr>
        </p:nvSpPr>
        <p:spPr>
          <a:xfrm>
            <a:off x="947160" y="276084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6" name="PlaceHolder 5"/>
          <p:cNvSpPr>
            <a:spLocks noGrp="1"/>
          </p:cNvSpPr>
          <p:nvPr>
            <p:ph type="sldNum" idx="1"/>
          </p:nvPr>
        </p:nvSpPr>
        <p:spPr/>
        <p:txBody>
          <a:bodyPr/>
          <a:p>
            <a:fld id="{40575948-C673-4F13-B587-4E41FA2B3B61}"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endParaRPr b="0" lang="uk-UA" sz="1400" spc="-1" strike="noStrike">
              <a:solidFill>
                <a:srgbClr val="000000"/>
              </a:solidFill>
              <a:latin typeface="Arial"/>
            </a:endParaRPr>
          </a:p>
        </p:txBody>
      </p:sp>
      <p:sp>
        <p:nvSpPr>
          <p:cNvPr id="21" name="PlaceHolder 2"/>
          <p:cNvSpPr>
            <a:spLocks noGrp="1"/>
          </p:cNvSpPr>
          <p:nvPr>
            <p:ph/>
          </p:nvPr>
        </p:nvSpPr>
        <p:spPr>
          <a:xfrm>
            <a:off x="45720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22" name="PlaceHolder 3"/>
          <p:cNvSpPr>
            <a:spLocks noGrp="1"/>
          </p:cNvSpPr>
          <p:nvPr>
            <p:ph/>
          </p:nvPr>
        </p:nvSpPr>
        <p:spPr>
          <a:xfrm>
            <a:off x="947160" y="1203480"/>
            <a:ext cx="466200" cy="1422000"/>
          </a:xfrm>
          <a:prstGeom prst="rect">
            <a:avLst/>
          </a:prstGeom>
          <a:noFill/>
          <a:ln w="0">
            <a:noFill/>
          </a:ln>
        </p:spPr>
        <p:txBody>
          <a:bodyPr lIns="0" rIns="0" tIns="0" bIns="0" anchor="t">
            <a:normAutofit fontScale="52000"/>
          </a:bodyPr>
          <a:p>
            <a:endParaRPr b="0" lang="uk-UA" sz="1400" spc="-1" strike="noStrike">
              <a:solidFill>
                <a:srgbClr val="000000"/>
              </a:solidFill>
              <a:latin typeface="Arial"/>
            </a:endParaRPr>
          </a:p>
        </p:txBody>
      </p:sp>
      <p:sp>
        <p:nvSpPr>
          <p:cNvPr id="23" name="PlaceHolder 4"/>
          <p:cNvSpPr>
            <a:spLocks noGrp="1"/>
          </p:cNvSpPr>
          <p:nvPr>
            <p:ph/>
          </p:nvPr>
        </p:nvSpPr>
        <p:spPr>
          <a:xfrm>
            <a:off x="457200" y="2760840"/>
            <a:ext cx="955440" cy="1422000"/>
          </a:xfrm>
          <a:prstGeom prst="rect">
            <a:avLst/>
          </a:prstGeom>
          <a:noFill/>
          <a:ln w="0">
            <a:noFill/>
          </a:ln>
        </p:spPr>
        <p:txBody>
          <a:bodyPr lIns="0" rIns="0" tIns="0" bIns="0" anchor="t">
            <a:normAutofit/>
          </a:bodyPr>
          <a:p>
            <a:endParaRPr b="0" lang="uk-UA" sz="1400" spc="-1" strike="noStrike">
              <a:solidFill>
                <a:srgbClr val="000000"/>
              </a:solidFill>
              <a:latin typeface="Arial"/>
            </a:endParaRPr>
          </a:p>
        </p:txBody>
      </p:sp>
      <p:sp>
        <p:nvSpPr>
          <p:cNvPr id="6" name="PlaceHolder 5"/>
          <p:cNvSpPr>
            <a:spLocks noGrp="1"/>
          </p:cNvSpPr>
          <p:nvPr>
            <p:ph type="sldNum" idx="1"/>
          </p:nvPr>
        </p:nvSpPr>
        <p:spPr/>
        <p:txBody>
          <a:bodyPr/>
          <a:p>
            <a:fld id="{47A809D0-79FD-4193-A9CB-F4724C58D7B2}"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sldNum" idx="1"/>
          </p:nvPr>
        </p:nvSpPr>
        <p:spPr>
          <a:xfrm>
            <a:off x="8472600" y="4663080"/>
            <a:ext cx="546840" cy="391680"/>
          </a:xfrm>
          <a:prstGeom prst="rect">
            <a:avLst/>
          </a:prstGeom>
          <a:noFill/>
          <a:ln w="0">
            <a:noFill/>
          </a:ln>
        </p:spPr>
        <p:txBody>
          <a:bodyPr lIns="90000" rIns="90000" tIns="91440" bIns="91440" anchor="ctr">
            <a:noAutofit/>
          </a:bodyPr>
          <a:lstStyle>
            <a:lvl1pPr algn="r">
              <a:lnSpc>
                <a:spcPct val="100000"/>
              </a:lnSpc>
              <a:buNone/>
              <a:tabLst>
                <a:tab algn="l" pos="0"/>
              </a:tabLst>
              <a:defRPr b="0" lang="ru" sz="1000" spc="-1" strike="noStrike">
                <a:solidFill>
                  <a:srgbClr val="595959"/>
                </a:solidFill>
                <a:latin typeface="Arial"/>
                <a:ea typeface="Arial"/>
              </a:defRPr>
            </a:lvl1pPr>
          </a:lstStyle>
          <a:p>
            <a:pPr algn="r">
              <a:lnSpc>
                <a:spcPct val="100000"/>
              </a:lnSpc>
              <a:buNone/>
              <a:tabLst>
                <a:tab algn="l" pos="0"/>
              </a:tabLst>
            </a:pPr>
            <a:fld id="{6885E93E-F80B-4EAF-983B-0ECA43A633B9}" type="slidenum">
              <a:rPr b="0" lang="ru" sz="1000" spc="-1" strike="noStrike">
                <a:solidFill>
                  <a:srgbClr val="595959"/>
                </a:solidFill>
                <a:latin typeface="Arial"/>
                <a:ea typeface="Arial"/>
              </a:rPr>
              <a:t>&lt;номер&gt;</a:t>
            </a:fld>
            <a:endParaRPr b="0" lang="uk-UA" sz="1000" spc="-1" strike="noStrike">
              <a:latin typeface="Times New Roman"/>
            </a:endParaRPr>
          </a:p>
        </p:txBody>
      </p:sp>
      <p:sp>
        <p:nvSpPr>
          <p:cNvPr id="1" name="PlaceHolder 2"/>
          <p:cNvSpPr>
            <a:spLocks noGrp="1"/>
          </p:cNvSpPr>
          <p:nvPr>
            <p:ph type="title"/>
          </p:nvPr>
        </p:nvSpPr>
        <p:spPr>
          <a:xfrm>
            <a:off x="457200" y="205200"/>
            <a:ext cx="8229240" cy="858600"/>
          </a:xfrm>
          <a:prstGeom prst="rect">
            <a:avLst/>
          </a:prstGeom>
          <a:noFill/>
          <a:ln w="0">
            <a:noFill/>
          </a:ln>
        </p:spPr>
        <p:txBody>
          <a:bodyPr lIns="0" rIns="0" tIns="0" bIns="0" anchor="ctr">
            <a:noAutofit/>
          </a:bodyPr>
          <a:p>
            <a:r>
              <a:rPr b="0" lang="uk-UA" sz="1400" spc="-1" strike="noStrike">
                <a:solidFill>
                  <a:srgbClr val="000000"/>
                </a:solidFill>
                <a:latin typeface="Arial"/>
              </a:rPr>
              <a:t>Для правки тексту заголовка клацніть мишею</a:t>
            </a:r>
            <a:endParaRPr b="0" lang="uk-UA" sz="1400" spc="-1" strike="noStrike">
              <a:solidFill>
                <a:srgbClr val="000000"/>
              </a:solidFill>
              <a:latin typeface="Arial"/>
            </a:endParaRPr>
          </a:p>
        </p:txBody>
      </p:sp>
      <p:sp>
        <p:nvSpPr>
          <p:cNvPr id="2" name="PlaceHolder 3"/>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uk-UA" sz="1400" spc="-1" strike="noStrike">
                <a:solidFill>
                  <a:srgbClr val="000000"/>
                </a:solidFill>
                <a:latin typeface="Arial"/>
              </a:rPr>
              <a:t>Для редагування структури клацніть мишею</a:t>
            </a:r>
            <a:endParaRPr b="0" lang="uk-UA" sz="14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uk-UA" sz="1400" spc="-1" strike="noStrike">
                <a:solidFill>
                  <a:srgbClr val="000000"/>
                </a:solidFill>
                <a:latin typeface="Arial"/>
              </a:rPr>
              <a:t>Другий рівень структури</a:t>
            </a:r>
            <a:endParaRPr b="0" lang="uk-UA" sz="14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uk-UA" sz="1400" spc="-1" strike="noStrike">
                <a:solidFill>
                  <a:srgbClr val="000000"/>
                </a:solidFill>
                <a:latin typeface="Arial"/>
              </a:rPr>
              <a:t>Третій рівень структури</a:t>
            </a:r>
            <a:endParaRPr b="0" lang="uk-UA" sz="1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uk-UA" sz="1400" spc="-1" strike="noStrike">
                <a:solidFill>
                  <a:srgbClr val="000000"/>
                </a:solidFill>
                <a:latin typeface="Arial"/>
              </a:rPr>
              <a:t>Четвертий рівень структури</a:t>
            </a:r>
            <a:endParaRPr b="0" lang="uk-UA" sz="14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uk-UA" sz="2000" spc="-1" strike="noStrike">
                <a:solidFill>
                  <a:srgbClr val="000000"/>
                </a:solidFill>
                <a:latin typeface="Arial"/>
              </a:rPr>
              <a:t>П'ятий рівень структури</a:t>
            </a:r>
            <a:endParaRPr b="0" lang="uk-U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uk-UA" sz="2000" spc="-1" strike="noStrike">
                <a:solidFill>
                  <a:srgbClr val="000000"/>
                </a:solidFill>
                <a:latin typeface="Arial"/>
              </a:rPr>
              <a:t>Шостий рівень структури</a:t>
            </a:r>
            <a:endParaRPr b="0" lang="uk-U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uk-UA" sz="2000" spc="-1" strike="noStrike">
                <a:solidFill>
                  <a:srgbClr val="000000"/>
                </a:solidFill>
                <a:latin typeface="Arial"/>
              </a:rPr>
              <a:t>Сьомий рівень структури</a:t>
            </a:r>
            <a:endParaRPr b="0" lang="uk-U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sldNum" idx="2"/>
          </p:nvPr>
        </p:nvSpPr>
        <p:spPr>
          <a:xfrm>
            <a:off x="8472600" y="4663080"/>
            <a:ext cx="546840" cy="391680"/>
          </a:xfrm>
          <a:prstGeom prst="rect">
            <a:avLst/>
          </a:prstGeom>
          <a:noFill/>
          <a:ln w="0">
            <a:noFill/>
          </a:ln>
        </p:spPr>
        <p:txBody>
          <a:bodyPr lIns="90000" rIns="90000" tIns="91440" bIns="91440" anchor="ctr">
            <a:noAutofit/>
          </a:bodyPr>
          <a:lstStyle>
            <a:lvl1pPr algn="r">
              <a:lnSpc>
                <a:spcPct val="100000"/>
              </a:lnSpc>
              <a:buNone/>
              <a:tabLst>
                <a:tab algn="l" pos="0"/>
              </a:tabLst>
              <a:defRPr b="0" lang="ru" sz="1000" spc="-1" strike="noStrike">
                <a:solidFill>
                  <a:srgbClr val="595959"/>
                </a:solidFill>
                <a:latin typeface="Arial"/>
                <a:ea typeface="Arial"/>
              </a:defRPr>
            </a:lvl1pPr>
          </a:lstStyle>
          <a:p>
            <a:pPr algn="r">
              <a:lnSpc>
                <a:spcPct val="100000"/>
              </a:lnSpc>
              <a:buNone/>
              <a:tabLst>
                <a:tab algn="l" pos="0"/>
              </a:tabLst>
            </a:pPr>
            <a:fld id="{C9689F27-7C07-46D8-A3E4-107B70224D10}" type="slidenum">
              <a:rPr b="0" lang="ru" sz="1000" spc="-1" strike="noStrike">
                <a:solidFill>
                  <a:srgbClr val="595959"/>
                </a:solidFill>
                <a:latin typeface="Arial"/>
                <a:ea typeface="Arial"/>
              </a:rPr>
              <a:t>&lt;номер&gt;</a:t>
            </a:fld>
            <a:endParaRPr b="0" lang="uk-UA" sz="1000" spc="-1" strike="noStrike">
              <a:latin typeface="Times New Roman"/>
            </a:endParaRPr>
          </a:p>
        </p:txBody>
      </p:sp>
      <p:sp>
        <p:nvSpPr>
          <p:cNvPr id="40" name="PlaceHolder 2"/>
          <p:cNvSpPr>
            <a:spLocks noGrp="1"/>
          </p:cNvSpPr>
          <p:nvPr>
            <p:ph type="title"/>
          </p:nvPr>
        </p:nvSpPr>
        <p:spPr>
          <a:xfrm>
            <a:off x="457200" y="205200"/>
            <a:ext cx="8229240" cy="858600"/>
          </a:xfrm>
          <a:prstGeom prst="rect">
            <a:avLst/>
          </a:prstGeom>
          <a:noFill/>
          <a:ln w="0">
            <a:noFill/>
          </a:ln>
        </p:spPr>
        <p:txBody>
          <a:bodyPr lIns="0" rIns="0" tIns="0" bIns="0" anchor="ctr">
            <a:noAutofit/>
          </a:bodyPr>
          <a:p>
            <a:r>
              <a:rPr b="0" lang="uk-UA" sz="1400" spc="-1" strike="noStrike">
                <a:solidFill>
                  <a:srgbClr val="000000"/>
                </a:solidFill>
                <a:latin typeface="Arial"/>
              </a:rPr>
              <a:t>Для правки тексту заголовка клацніть мишею</a:t>
            </a:r>
            <a:endParaRPr b="0" lang="uk-UA" sz="1400" spc="-1" strike="noStrike">
              <a:solidFill>
                <a:srgbClr val="000000"/>
              </a:solidFill>
              <a:latin typeface="Arial"/>
            </a:endParaRPr>
          </a:p>
        </p:txBody>
      </p:sp>
      <p:sp>
        <p:nvSpPr>
          <p:cNvPr id="41" name="PlaceHolder 3"/>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uk-UA" sz="1400" spc="-1" strike="noStrike">
                <a:solidFill>
                  <a:srgbClr val="000000"/>
                </a:solidFill>
                <a:latin typeface="Arial"/>
              </a:rPr>
              <a:t>Для редагування структури клацніть мишею</a:t>
            </a:r>
            <a:endParaRPr b="0" lang="uk-UA" sz="14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uk-UA" sz="1400" spc="-1" strike="noStrike">
                <a:solidFill>
                  <a:srgbClr val="000000"/>
                </a:solidFill>
                <a:latin typeface="Arial"/>
              </a:rPr>
              <a:t>Другий рівень структури</a:t>
            </a:r>
            <a:endParaRPr b="0" lang="uk-UA" sz="14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uk-UA" sz="1400" spc="-1" strike="noStrike">
                <a:solidFill>
                  <a:srgbClr val="000000"/>
                </a:solidFill>
                <a:latin typeface="Arial"/>
              </a:rPr>
              <a:t>Третій рівень структури</a:t>
            </a:r>
            <a:endParaRPr b="0" lang="uk-UA" sz="1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uk-UA" sz="1400" spc="-1" strike="noStrike">
                <a:solidFill>
                  <a:srgbClr val="000000"/>
                </a:solidFill>
                <a:latin typeface="Arial"/>
              </a:rPr>
              <a:t>Четвертий рівень структури</a:t>
            </a:r>
            <a:endParaRPr b="0" lang="uk-UA" sz="14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uk-UA" sz="2000" spc="-1" strike="noStrike">
                <a:solidFill>
                  <a:srgbClr val="000000"/>
                </a:solidFill>
                <a:latin typeface="Arial"/>
              </a:rPr>
              <a:t>П'ятий рівень структури</a:t>
            </a:r>
            <a:endParaRPr b="0" lang="uk-U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uk-UA" sz="2000" spc="-1" strike="noStrike">
                <a:solidFill>
                  <a:srgbClr val="000000"/>
                </a:solidFill>
                <a:latin typeface="Arial"/>
              </a:rPr>
              <a:t>Шостий рівень структури</a:t>
            </a:r>
            <a:endParaRPr b="0" lang="uk-U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uk-UA" sz="2000" spc="-1" strike="noStrike">
                <a:solidFill>
                  <a:srgbClr val="000000"/>
                </a:solidFill>
                <a:latin typeface="Arial"/>
              </a:rPr>
              <a:t>Сьомий рівень структури</a:t>
            </a:r>
            <a:endParaRPr b="0" lang="uk-U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05200"/>
            <a:ext cx="8228160" cy="857520"/>
          </a:xfrm>
          <a:prstGeom prst="rect">
            <a:avLst/>
          </a:prstGeom>
          <a:noFill/>
          <a:ln w="0">
            <a:noFill/>
          </a:ln>
        </p:spPr>
        <p:txBody>
          <a:bodyPr lIns="0" rIns="0" tIns="0" bIns="0" anchor="ctr">
            <a:noAutofit/>
          </a:bodyPr>
          <a:p>
            <a:r>
              <a:rPr b="0" lang="uk-UA" sz="1800" spc="-1" strike="noStrike">
                <a:solidFill>
                  <a:srgbClr val="000000"/>
                </a:solidFill>
                <a:latin typeface="Arial"/>
              </a:rPr>
              <a:t>Для правки тексту заголовка клацніть мишею</a:t>
            </a:r>
            <a:endParaRPr b="0" lang="uk-UA" sz="1800" spc="-1" strike="noStrike">
              <a:solidFill>
                <a:srgbClr val="000000"/>
              </a:solidFill>
              <a:latin typeface="Arial"/>
            </a:endParaRPr>
          </a:p>
        </p:txBody>
      </p:sp>
      <p:sp>
        <p:nvSpPr>
          <p:cNvPr id="79" name="PlaceHolder 2"/>
          <p:cNvSpPr>
            <a:spLocks noGrp="1"/>
          </p:cNvSpPr>
          <p:nvPr>
            <p:ph type="body"/>
          </p:nvPr>
        </p:nvSpPr>
        <p:spPr>
          <a:xfrm>
            <a:off x="457200" y="1203480"/>
            <a:ext cx="955440" cy="2981880"/>
          </a:xfrm>
          <a:prstGeom prst="rect">
            <a:avLst/>
          </a:prstGeom>
          <a:noFill/>
          <a:ln w="0">
            <a:noFill/>
          </a:ln>
        </p:spPr>
        <p:txBody>
          <a:bodyPr lIns="0" rIns="0" tIns="0" bIns="0" anchor="t">
            <a:normAutofit fontScale="26000"/>
          </a:bodyPr>
          <a:p>
            <a:pPr marL="432000" indent="-324000">
              <a:spcBef>
                <a:spcPts val="1417"/>
              </a:spcBef>
              <a:buClr>
                <a:srgbClr val="000000"/>
              </a:buClr>
              <a:buSzPct val="45000"/>
              <a:buFont typeface="Wingdings" charset="2"/>
              <a:buChar char=""/>
            </a:pPr>
            <a:r>
              <a:rPr b="0" lang="uk-UA" sz="1800" spc="-1" strike="noStrike">
                <a:solidFill>
                  <a:srgbClr val="000000"/>
                </a:solidFill>
                <a:latin typeface="Arial"/>
              </a:rPr>
              <a:t>Для редагування структури клацніть мишею</a:t>
            </a:r>
            <a:endParaRPr b="0" lang="uk-UA"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uk-UA" sz="1800" spc="-1" strike="noStrike">
                <a:solidFill>
                  <a:srgbClr val="000000"/>
                </a:solidFill>
                <a:latin typeface="Arial"/>
              </a:rPr>
              <a:t>Другий рівень структури</a:t>
            </a:r>
            <a:endParaRPr b="0" lang="uk-UA"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uk-UA" sz="1800" spc="-1" strike="noStrike">
                <a:solidFill>
                  <a:srgbClr val="000000"/>
                </a:solidFill>
                <a:latin typeface="Arial"/>
              </a:rPr>
              <a:t>Третій рівень структури</a:t>
            </a:r>
            <a:endParaRPr b="0" lang="uk-UA"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uk-UA" sz="1800" spc="-1" strike="noStrike">
                <a:solidFill>
                  <a:srgbClr val="000000"/>
                </a:solidFill>
                <a:latin typeface="Arial"/>
              </a:rPr>
              <a:t>Четвертий рівень структури</a:t>
            </a:r>
            <a:endParaRPr b="0" lang="uk-UA"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uk-UA" sz="1800" spc="-1" strike="noStrike">
                <a:solidFill>
                  <a:srgbClr val="000000"/>
                </a:solidFill>
                <a:latin typeface="Arial"/>
              </a:rPr>
              <a:t>П'ятий рівень структури</a:t>
            </a:r>
            <a:endParaRPr b="0" lang="uk-UA"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uk-UA" sz="1800" spc="-1" strike="noStrike">
                <a:solidFill>
                  <a:srgbClr val="000000"/>
                </a:solidFill>
                <a:latin typeface="Arial"/>
              </a:rPr>
              <a:t>Шостий рівень структури</a:t>
            </a:r>
            <a:endParaRPr b="0" lang="uk-UA"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uk-UA" sz="1800" spc="-1" strike="noStrike">
                <a:solidFill>
                  <a:srgbClr val="000000"/>
                </a:solidFill>
                <a:latin typeface="Arial"/>
              </a:rPr>
              <a:t>Сьомий рівень структури</a:t>
            </a:r>
            <a:endParaRPr b="0" lang="uk-UA" sz="1800" spc="-1" strike="noStrike">
              <a:solidFill>
                <a:srgbClr val="000000"/>
              </a:solidFill>
              <a:latin typeface="Arial"/>
            </a:endParaRPr>
          </a:p>
        </p:txBody>
      </p:sp>
      <p:sp>
        <p:nvSpPr>
          <p:cNvPr id="80" name="PlaceHolder 3"/>
          <p:cNvSpPr>
            <a:spLocks noGrp="1"/>
          </p:cNvSpPr>
          <p:nvPr>
            <p:ph type="body"/>
          </p:nvPr>
        </p:nvSpPr>
        <p:spPr>
          <a:xfrm>
            <a:off x="1461240" y="1203480"/>
            <a:ext cx="955440" cy="2981880"/>
          </a:xfrm>
          <a:prstGeom prst="rect">
            <a:avLst/>
          </a:prstGeom>
          <a:noFill/>
          <a:ln w="0">
            <a:noFill/>
          </a:ln>
        </p:spPr>
        <p:txBody>
          <a:bodyPr lIns="0" rIns="0" tIns="0" bIns="0" anchor="t">
            <a:normAutofit fontScale="26000"/>
          </a:bodyPr>
          <a:p>
            <a:pPr marL="432000" indent="-324000">
              <a:spcBef>
                <a:spcPts val="1417"/>
              </a:spcBef>
              <a:buClr>
                <a:srgbClr val="000000"/>
              </a:buClr>
              <a:buSzPct val="45000"/>
              <a:buFont typeface="Wingdings" charset="2"/>
              <a:buChar char=""/>
            </a:pPr>
            <a:r>
              <a:rPr b="0" lang="uk-UA" sz="1800" spc="-1" strike="noStrike">
                <a:solidFill>
                  <a:srgbClr val="000000"/>
                </a:solidFill>
                <a:latin typeface="Arial"/>
              </a:rPr>
              <a:t>Для редагування структури клацніть мишею</a:t>
            </a:r>
            <a:endParaRPr b="0" lang="uk-UA"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uk-UA" sz="1800" spc="-1" strike="noStrike">
                <a:solidFill>
                  <a:srgbClr val="000000"/>
                </a:solidFill>
                <a:latin typeface="Arial"/>
              </a:rPr>
              <a:t>Другий рівень структури</a:t>
            </a:r>
            <a:endParaRPr b="0" lang="uk-UA"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uk-UA" sz="1800" spc="-1" strike="noStrike">
                <a:solidFill>
                  <a:srgbClr val="000000"/>
                </a:solidFill>
                <a:latin typeface="Arial"/>
              </a:rPr>
              <a:t>Третій рівень структури</a:t>
            </a:r>
            <a:endParaRPr b="0" lang="uk-UA"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uk-UA" sz="1800" spc="-1" strike="noStrike">
                <a:solidFill>
                  <a:srgbClr val="000000"/>
                </a:solidFill>
                <a:latin typeface="Arial"/>
              </a:rPr>
              <a:t>Четвертий рівень структури</a:t>
            </a:r>
            <a:endParaRPr b="0" lang="uk-UA"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uk-UA" sz="1800" spc="-1" strike="noStrike">
                <a:solidFill>
                  <a:srgbClr val="000000"/>
                </a:solidFill>
                <a:latin typeface="Arial"/>
              </a:rPr>
              <a:t>П'ятий рівень структури</a:t>
            </a:r>
            <a:endParaRPr b="0" lang="uk-UA"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uk-UA" sz="1800" spc="-1" strike="noStrike">
                <a:solidFill>
                  <a:srgbClr val="000000"/>
                </a:solidFill>
                <a:latin typeface="Arial"/>
              </a:rPr>
              <a:t>Шостий рівень структури</a:t>
            </a:r>
            <a:endParaRPr b="0" lang="uk-UA"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uk-UA" sz="1800" spc="-1" strike="noStrike">
                <a:solidFill>
                  <a:srgbClr val="000000"/>
                </a:solidFill>
                <a:latin typeface="Arial"/>
              </a:rPr>
              <a:t>Сьомий рівень структури</a:t>
            </a:r>
            <a:endParaRPr b="0" lang="uk-UA" sz="1800" spc="-1" strike="noStrike">
              <a:solidFill>
                <a:srgbClr val="000000"/>
              </a:solidFill>
              <a:latin typeface="Arial"/>
            </a:endParaRPr>
          </a:p>
        </p:txBody>
      </p:sp>
      <p:sp>
        <p:nvSpPr>
          <p:cNvPr id="81" name="PlaceHolder 4"/>
          <p:cNvSpPr>
            <a:spLocks noGrp="1"/>
          </p:cNvSpPr>
          <p:nvPr>
            <p:ph type="sldNum" idx="3"/>
          </p:nvPr>
        </p:nvSpPr>
        <p:spPr>
          <a:xfrm>
            <a:off x="8472600" y="4663080"/>
            <a:ext cx="546840" cy="391680"/>
          </a:xfrm>
          <a:prstGeom prst="rect">
            <a:avLst/>
          </a:prstGeom>
          <a:noFill/>
          <a:ln w="0">
            <a:noFill/>
          </a:ln>
        </p:spPr>
        <p:txBody>
          <a:bodyPr lIns="90000" rIns="90000" tIns="91440" bIns="91440" anchor="ctr">
            <a:noAutofit/>
          </a:bodyPr>
          <a:lstStyle>
            <a:lvl1pPr algn="r">
              <a:lnSpc>
                <a:spcPct val="100000"/>
              </a:lnSpc>
              <a:buNone/>
              <a:tabLst>
                <a:tab algn="l" pos="0"/>
              </a:tabLst>
              <a:defRPr b="0" lang="ru" sz="1000" spc="-1" strike="noStrike">
                <a:solidFill>
                  <a:srgbClr val="595959"/>
                </a:solidFill>
                <a:latin typeface="Arial"/>
                <a:ea typeface="Arial"/>
              </a:defRPr>
            </a:lvl1pPr>
          </a:lstStyle>
          <a:p>
            <a:pPr algn="r">
              <a:lnSpc>
                <a:spcPct val="100000"/>
              </a:lnSpc>
              <a:buNone/>
              <a:tabLst>
                <a:tab algn="l" pos="0"/>
              </a:tabLst>
            </a:pPr>
            <a:fld id="{D77FC7D5-10AD-4BE7-85D3-CF28F7CF394A}" type="slidenum">
              <a:rPr b="0" lang="ru" sz="1000" spc="-1" strike="noStrike">
                <a:solidFill>
                  <a:srgbClr val="595959"/>
                </a:solidFill>
                <a:latin typeface="Arial"/>
                <a:ea typeface="Arial"/>
              </a:rPr>
              <a:t>&lt;номер&gt;</a:t>
            </a:fld>
            <a:endParaRPr b="0" lang="uk-UA" sz="10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type="title"/>
          </p:nvPr>
        </p:nvSpPr>
        <p:spPr>
          <a:xfrm>
            <a:off x="311760" y="744480"/>
            <a:ext cx="8518680" cy="2050920"/>
          </a:xfrm>
          <a:prstGeom prst="rect">
            <a:avLst/>
          </a:prstGeom>
          <a:noFill/>
          <a:ln w="0">
            <a:noFill/>
          </a:ln>
        </p:spPr>
        <p:txBody>
          <a:bodyPr lIns="0" rIns="0" tIns="91440" bIns="91440" anchor="b">
            <a:normAutofit/>
          </a:bodyPr>
          <a:p>
            <a:pPr algn="ctr">
              <a:lnSpc>
                <a:spcPct val="100000"/>
              </a:lnSpc>
              <a:buNone/>
              <a:tabLst>
                <a:tab algn="l" pos="0"/>
              </a:tabLst>
            </a:pPr>
            <a:r>
              <a:rPr b="0" lang="uk-UA" sz="5200" spc="-1" strike="noStrike">
                <a:solidFill>
                  <a:srgbClr val="000000"/>
                </a:solidFill>
                <a:latin typeface="Arial"/>
                <a:ea typeface="Arial"/>
              </a:rPr>
              <a:t>АППУ</a:t>
            </a:r>
            <a:endParaRPr b="0" lang="uk-UA" sz="5200" spc="-1" strike="noStrike">
              <a:solidFill>
                <a:srgbClr val="000000"/>
              </a:solidFill>
              <a:latin typeface="Arial"/>
            </a:endParaRPr>
          </a:p>
        </p:txBody>
      </p:sp>
      <p:sp>
        <p:nvSpPr>
          <p:cNvPr id="119" name="PlaceHolder 2"/>
          <p:cNvSpPr>
            <a:spLocks noGrp="1"/>
          </p:cNvSpPr>
          <p:nvPr>
            <p:ph type="subTitle"/>
          </p:nvPr>
        </p:nvSpPr>
        <p:spPr>
          <a:xfrm>
            <a:off x="311760" y="2834280"/>
            <a:ext cx="8518680" cy="790920"/>
          </a:xfrm>
          <a:prstGeom prst="rect">
            <a:avLst/>
          </a:prstGeom>
          <a:noFill/>
          <a:ln w="0">
            <a:noFill/>
          </a:ln>
        </p:spPr>
        <p:txBody>
          <a:bodyPr lIns="0" rIns="0" tIns="91440" bIns="91440" anchor="t">
            <a:normAutofit/>
          </a:bodyPr>
          <a:p>
            <a:pPr>
              <a:lnSpc>
                <a:spcPct val="100000"/>
              </a:lnSpc>
              <a:buNone/>
              <a:tabLst>
                <a:tab algn="l" pos="0"/>
              </a:tabLst>
            </a:pPr>
            <a:r>
              <a:rPr b="0" lang="uk-UA" sz="1800" spc="-1" strike="noStrike">
                <a:solidFill>
                  <a:srgbClr val="000000"/>
                </a:solidFill>
                <a:latin typeface="Arial"/>
                <a:ea typeface="Arial"/>
              </a:rPr>
              <a:t>Вебінар 25.03.2026 (тези)</a:t>
            </a:r>
            <a:endParaRPr b="0" lang="uk-UA" sz="18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Google Shape;284;p10"/>
          <p:cNvSpPr/>
          <p:nvPr/>
        </p:nvSpPr>
        <p:spPr>
          <a:xfrm>
            <a:off x="630000" y="97920"/>
            <a:ext cx="7882560" cy="970560"/>
          </a:xfrm>
          <a:prstGeom prst="rect">
            <a:avLst/>
          </a:prstGeom>
          <a:noFill/>
          <a:ln w="0">
            <a:noFill/>
          </a:ln>
        </p:spPr>
        <p:style>
          <a:lnRef idx="0"/>
          <a:fillRef idx="0"/>
          <a:effectRef idx="0"/>
          <a:fontRef idx="minor"/>
        </p:style>
        <p:txBody>
          <a:bodyPr lIns="67680" rIns="67680" tIns="33840" bIns="33840" anchor="ctr">
            <a:noAutofit/>
          </a:bodyPr>
          <a:p>
            <a:pPr>
              <a:lnSpc>
                <a:spcPct val="90000"/>
              </a:lnSpc>
              <a:buNone/>
              <a:tabLst>
                <a:tab algn="l" pos="0"/>
              </a:tabLst>
            </a:pPr>
            <a:r>
              <a:rPr b="1" lang="uk-UA" sz="1800" spc="-1" strike="noStrike">
                <a:solidFill>
                  <a:srgbClr val="000000"/>
                </a:solidFill>
                <a:latin typeface="Times New Roman"/>
                <a:ea typeface="Times New Roman"/>
              </a:rPr>
              <a:t>6. Як уникнути переплати якщо інвалідність встановлено/продовжено під час лікарняного</a:t>
            </a:r>
            <a:endParaRPr b="0" lang="uk-UA" sz="1800" spc="-1" strike="noStrike">
              <a:latin typeface="Arial"/>
            </a:endParaRPr>
          </a:p>
        </p:txBody>
      </p:sp>
      <p:sp>
        <p:nvSpPr>
          <p:cNvPr id="165" name="Google Shape;285;p10"/>
          <p:cNvSpPr/>
          <p:nvPr/>
        </p:nvSpPr>
        <p:spPr>
          <a:xfrm>
            <a:off x="698760" y="1197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66" name="PlaceHolder 1"/>
          <p:cNvSpPr>
            <a:spLocks noGrp="1"/>
          </p:cNvSpPr>
          <p:nvPr>
            <p:ph/>
          </p:nvPr>
        </p:nvSpPr>
        <p:spPr>
          <a:xfrm>
            <a:off x="457200" y="1069560"/>
            <a:ext cx="8001360" cy="3778560"/>
          </a:xfrm>
          <a:prstGeom prst="rect">
            <a:avLst/>
          </a:prstGeom>
          <a:noFill/>
          <a:ln w="0">
            <a:noFill/>
          </a:ln>
        </p:spPr>
        <p:txBody>
          <a:bodyPr lIns="0" rIns="0" tIns="0" bIns="0" anchor="t">
            <a:normAutofit fontScale="96000"/>
          </a:bodyPr>
          <a:p>
            <a:pPr algn="just">
              <a:lnSpc>
                <a:spcPct val="100000"/>
              </a:lnSpc>
              <a:buNone/>
              <a:tabLst>
                <a:tab algn="l" pos="0"/>
              </a:tabLst>
            </a:pPr>
            <a:r>
              <a:rPr b="0" lang="uk-UA" sz="1300" spc="-1" strike="noStrike">
                <a:solidFill>
                  <a:srgbClr val="000000"/>
                </a:solidFill>
                <a:latin typeface="Times New Roman"/>
                <a:ea typeface="Times New Roman"/>
              </a:rPr>
              <a:t>Закону України від 23.09.1999 № 1105-XIV “Про загальнообов’язкове державне соціальне страхування” (далі – Закон № 1105) передбачено, що підставою для призначення застрахованій особі допомоги по тимчасовій непрацездатності є сформований на основі медичного висновку про тимчасову непрацездатність листок непрацездатності. Порядок і умови видачі, продовження та обліку листків непрацездатності, здійснення контролю за правильністю їх видачі встановлюються центральним органом виконавчої влади, що забезпечує формування державної політики у сфері охорони здоров’я, за погодженням з уповноваженим органом управління.</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Пунктом 2 розділу ІІ Порядку видачі (формування) листків непрацездатності в Електронному реєстрі листків непрацездатності, затвердженого наказом Міністерства охорони здоров’я України від 17.06.2021 № 1234 (далі – Порядок № 1234), визначено, що листок непрацездатності формується в Реєстрі на підставі інформації про медичний висновок (медичні висновки) у разі ідентифікації пацієнта як застрахованої особи в реєстрі застрахованих осіб Державного реєстру загальнообов’язкового державного соціального страхування.</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Водночас відповідно до пункту 1 частини другої Порядку формування медичних висновків про тимчасову непрацездатність в Реєстрі медичних висновків в електронній системі охорони здоров’я, затвердженого наказом Міністерства охорони здоров’я України від 01.06.2021 № 1066 (далі – Наказ № 1066), не передбачено в медичному висновку інформації, що стосується направлення особи до експертної команди на оцінювання повсякденного функціонування, також не передбачено обмежень щодо формування медичних висновків про тимчасову непрацездатність терміном понад 120 календарних днів та завершення випадку непрацездатності після отримання рішення про встановлення інвалідності.</a:t>
            </a:r>
            <a:endParaRPr b="0" lang="uk-UA" sz="13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Google Shape;291;p11"/>
          <p:cNvSpPr/>
          <p:nvPr/>
        </p:nvSpPr>
        <p:spPr>
          <a:xfrm>
            <a:off x="698760" y="1197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68" name="PlaceHolder 1"/>
          <p:cNvSpPr>
            <a:spLocks noGrp="1"/>
          </p:cNvSpPr>
          <p:nvPr>
            <p:ph/>
          </p:nvPr>
        </p:nvSpPr>
        <p:spPr>
          <a:xfrm>
            <a:off x="457200" y="360000"/>
            <a:ext cx="8001360" cy="4488120"/>
          </a:xfrm>
          <a:prstGeom prst="rect">
            <a:avLst/>
          </a:prstGeom>
          <a:noFill/>
          <a:ln w="0">
            <a:noFill/>
          </a:ln>
        </p:spPr>
        <p:txBody>
          <a:bodyPr lIns="0" rIns="0" tIns="0" bIns="0" anchor="t">
            <a:normAutofit fontScale="81000"/>
          </a:bodyPr>
          <a:p>
            <a:pPr algn="just">
              <a:lnSpc>
                <a:spcPct val="100000"/>
              </a:lnSpc>
              <a:buNone/>
              <a:tabLst>
                <a:tab algn="l" pos="0"/>
              </a:tabLst>
            </a:pPr>
            <a:r>
              <a:rPr b="0" lang="uk-UA" sz="1300" spc="-1" strike="noStrike">
                <a:solidFill>
                  <a:srgbClr val="000000"/>
                </a:solidFill>
                <a:latin typeface="Times New Roman"/>
                <a:ea typeface="Times New Roman"/>
              </a:rPr>
              <a:t>Відповідно до частини другої статті 15 Закону № 1105 допомога по тимчасовій непрацездатності у випадках, зазначених у пунктах 1 і 7 частини першої цієї статті, виплачується уповноваженим органом управління застрахованим особам з шостого дня непрацездатності за весь період до відновлення працездатності або до встановлення інвалідності (встановлення іншої групи, підтвердження раніше встановленої групи інвалідності) відповідно до законодавства, незалежно від звільнення, припинення підприємницької або іншої діяльності застрахованої особи в період втрати працездатності, у порядку та розмірах, встановлених законодавством.</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Пунктом 3 Порядку проведення оцінювання повсякденного функціонування особи, затвердженого постановою Кабінету Міністрів України від 15.10.2024 № 1338 (із змінами) (далі – Порядок) передбачено, що направлення на оцінювання у зв’язку з тривалою тимчасовою непрацездатністю проводиться з метою визначення необхідності продовження тимчасової непрацездатності або встановлення інвалідності.</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Пунктом 40 Порядку передбачено, що </a:t>
            </a:r>
            <a:r>
              <a:rPr b="1" lang="uk-UA" sz="1300" spc="-1" strike="noStrike">
                <a:solidFill>
                  <a:srgbClr val="000000"/>
                </a:solidFill>
                <a:latin typeface="Times New Roman"/>
                <a:ea typeface="Times New Roman"/>
              </a:rPr>
              <a:t>у разі первинного встановлення інвалідності</a:t>
            </a:r>
            <a:r>
              <a:rPr b="0" lang="uk-UA" sz="1300" spc="-1" strike="noStrike">
                <a:solidFill>
                  <a:srgbClr val="000000"/>
                </a:solidFill>
                <a:latin typeface="Times New Roman"/>
                <a:ea typeface="Times New Roman"/>
              </a:rPr>
              <a:t> та/або ступеня втрати професійної працездатності </a:t>
            </a:r>
            <a:r>
              <a:rPr b="1" lang="uk-UA" sz="1300" spc="-1" strike="noStrike">
                <a:solidFill>
                  <a:srgbClr val="000000"/>
                </a:solidFill>
                <a:latin typeface="Times New Roman"/>
                <a:ea typeface="Times New Roman"/>
              </a:rPr>
              <a:t>датою встановлення інвалідності</a:t>
            </a:r>
            <a:r>
              <a:rPr b="0" lang="uk-UA" sz="1300" spc="-1" strike="noStrike">
                <a:solidFill>
                  <a:srgbClr val="000000"/>
                </a:solidFill>
                <a:latin typeface="Times New Roman"/>
                <a:ea typeface="Times New Roman"/>
              </a:rPr>
              <a:t> та/або ступеня втрати професійної працездатності </a:t>
            </a:r>
            <a:r>
              <a:rPr b="1" lang="uk-UA" sz="1300" spc="-1" strike="noStrike">
                <a:solidFill>
                  <a:srgbClr val="000000"/>
                </a:solidFill>
                <a:latin typeface="Times New Roman"/>
                <a:ea typeface="Times New Roman"/>
              </a:rPr>
              <a:t>є дата направлення на оцінювання</a:t>
            </a:r>
            <a:r>
              <a:rPr b="0" lang="uk-UA" sz="1300" spc="-1" strike="noStrike">
                <a:solidFill>
                  <a:srgbClr val="000000"/>
                </a:solidFill>
                <a:latin typeface="Times New Roman"/>
                <a:ea typeface="Times New Roman"/>
              </a:rPr>
              <a:t> або дата видачі направлення до медико-соціальних експертних комісій, що передані до експертних команд для проведення оцінювання.</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Для осіб, які </a:t>
            </a:r>
            <a:r>
              <a:rPr b="1" lang="uk-UA" sz="1300" spc="-1" strike="noStrike">
                <a:solidFill>
                  <a:srgbClr val="000000"/>
                </a:solidFill>
                <a:latin typeface="Times New Roman"/>
                <a:ea typeface="Times New Roman"/>
              </a:rPr>
              <a:t>направлені на оцінювання з метою продовження тимчасової непрацездатності</a:t>
            </a:r>
            <a:r>
              <a:rPr b="0" lang="uk-UA" sz="1300" spc="-1" strike="noStrike">
                <a:solidFill>
                  <a:srgbClr val="000000"/>
                </a:solidFill>
                <a:latin typeface="Times New Roman"/>
                <a:ea typeface="Times New Roman"/>
              </a:rPr>
              <a:t>, та в разі прийняття рішення експертної команди про встановлення інвалідності </a:t>
            </a:r>
            <a:r>
              <a:rPr b="1" lang="uk-UA" sz="1300" spc="-1" strike="noStrike">
                <a:solidFill>
                  <a:srgbClr val="000000"/>
                </a:solidFill>
                <a:latin typeface="Times New Roman"/>
                <a:ea typeface="Times New Roman"/>
              </a:rPr>
              <a:t>датою встановлення інвалідності є дата прийняття рішення експертною командою</a:t>
            </a:r>
            <a:r>
              <a:rPr b="0" lang="uk-UA" sz="1300" spc="-1" strike="noStrike">
                <a:solidFill>
                  <a:srgbClr val="000000"/>
                </a:solidFill>
                <a:latin typeface="Times New Roman"/>
                <a:ea typeface="Times New Roman"/>
              </a:rPr>
              <a:t>.</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У разі </a:t>
            </a:r>
            <a:r>
              <a:rPr b="1" lang="uk-UA" sz="1300" spc="-1" strike="noStrike">
                <a:solidFill>
                  <a:srgbClr val="000000"/>
                </a:solidFill>
                <a:latin typeface="Times New Roman"/>
                <a:ea typeface="Times New Roman"/>
              </a:rPr>
              <a:t>проведення оцінювання особи, якій раніше було встановлено інвалідність</a:t>
            </a:r>
            <a:r>
              <a:rPr b="0" lang="uk-UA" sz="1300" spc="-1" strike="noStrike">
                <a:solidFill>
                  <a:srgbClr val="000000"/>
                </a:solidFill>
                <a:latin typeface="Times New Roman"/>
                <a:ea typeface="Times New Roman"/>
              </a:rPr>
              <a:t>, у рішенні експертної команди </a:t>
            </a:r>
            <a:r>
              <a:rPr b="1" lang="uk-UA" sz="1300" spc="-1" strike="noStrike">
                <a:solidFill>
                  <a:srgbClr val="000000"/>
                </a:solidFill>
                <a:latin typeface="Times New Roman"/>
                <a:ea typeface="Times New Roman"/>
              </a:rPr>
              <a:t>датою встановлення інвалідності зазначається дата, до якої було встановлено інвалідність</a:t>
            </a:r>
            <a:r>
              <a:rPr b="0" lang="uk-UA" sz="1300" spc="-1" strike="noStrike">
                <a:solidFill>
                  <a:srgbClr val="000000"/>
                </a:solidFill>
                <a:latin typeface="Times New Roman"/>
                <a:ea typeface="Times New Roman"/>
              </a:rPr>
              <a:t> за результатами останньої експертизи, але не більше ніж за три роки, при цьому в разі прийняття рішення про зміну (невстановлення) групи інвалідності датою зміни (невстановлення) групи інвалідності вважається </a:t>
            </a:r>
            <a:r>
              <a:rPr b="1" lang="uk-UA" sz="1300" spc="-1" strike="noStrike">
                <a:solidFill>
                  <a:srgbClr val="000000"/>
                </a:solidFill>
                <a:latin typeface="Times New Roman"/>
                <a:ea typeface="Times New Roman"/>
              </a:rPr>
              <a:t>дата прийняття рішення експертною командою</a:t>
            </a:r>
            <a:r>
              <a:rPr b="0" lang="uk-UA" sz="1300" spc="-1" strike="noStrike">
                <a:solidFill>
                  <a:srgbClr val="000000"/>
                </a:solidFill>
                <a:latin typeface="Times New Roman"/>
                <a:ea typeface="Times New Roman"/>
              </a:rPr>
              <a:t>.</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Також Постановою Кабінету Міністрів України від 15.10.2024 № 1338 затверджені Критерії направлення на проведення оцінювання повсякденного функціонування особи, згідно з якими направлення застрахованої особи на оцінювання до експертної команди з оцінювання повсякденного функціонування здійснюється до завершення 120 календарних днів з дня початку безперервного випадку тимчасової непрацездатності.</a:t>
            </a:r>
            <a:endParaRPr b="0" lang="uk-UA" sz="13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Google Shape;297;p12"/>
          <p:cNvSpPr/>
          <p:nvPr/>
        </p:nvSpPr>
        <p:spPr>
          <a:xfrm>
            <a:off x="698760" y="1197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70" name="PlaceHolder 1"/>
          <p:cNvSpPr>
            <a:spLocks noGrp="1"/>
          </p:cNvSpPr>
          <p:nvPr>
            <p:ph/>
          </p:nvPr>
        </p:nvSpPr>
        <p:spPr>
          <a:xfrm>
            <a:off x="457200" y="360000"/>
            <a:ext cx="8001360" cy="4488120"/>
          </a:xfrm>
          <a:prstGeom prst="rect">
            <a:avLst/>
          </a:prstGeom>
          <a:noFill/>
          <a:ln w="0">
            <a:noFill/>
          </a:ln>
        </p:spPr>
        <p:txBody>
          <a:bodyPr lIns="0" rIns="0" tIns="0" bIns="0" anchor="t">
            <a:normAutofit/>
          </a:bodyPr>
          <a:p>
            <a:pPr algn="just">
              <a:lnSpc>
                <a:spcPct val="100000"/>
              </a:lnSpc>
              <a:buNone/>
              <a:tabLst>
                <a:tab algn="l" pos="0"/>
              </a:tabLst>
            </a:pPr>
            <a:r>
              <a:rPr b="0" lang="uk-UA" sz="1300" spc="-1" strike="noStrike">
                <a:solidFill>
                  <a:srgbClr val="000000"/>
                </a:solidFill>
                <a:latin typeface="Times New Roman"/>
                <a:ea typeface="Times New Roman"/>
              </a:rPr>
              <a:t>Згідно із частиною другою статті 9 Закону № 1105 застрахована особа зобов’язана своєчасно повідомляти роботодавця та страховика про обставини, що впливають на умови або зміну розміру страхових виплат та соціальних послуг.</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Враховуючи положення Порядку щодо термінів розгляду справи експертною командою з оцінювання повсякденного функціонування особи (30 календарних днів з дня прийняття закладом охорони здоров’я електронного направлення до розгляду з можливістю продовження ще на 30 календарних днів після завершення обстеження) та відсутністю заборони для лікуючого лікаря у продовженні формування МВТН в цей період, встановлені непоодинокі випадки призначення та виплати допомоги по тимчасовій непрацездатності до отримання рішення експертної команди, що призводить до необґрунтованих перевитрат коштів Пенсійного фонду.</a:t>
            </a:r>
            <a:endParaRPr b="0" lang="uk-UA" sz="1300" spc="-1" strike="noStrike">
              <a:solidFill>
                <a:srgbClr val="000000"/>
              </a:solidFill>
              <a:latin typeface="Arial"/>
            </a:endParaRPr>
          </a:p>
          <a:p>
            <a:pPr algn="just">
              <a:lnSpc>
                <a:spcPct val="100000"/>
              </a:lnSpc>
              <a:spcBef>
                <a:spcPts val="1417"/>
              </a:spcBef>
              <a:buNone/>
              <a:tabLst>
                <a:tab algn="l" pos="0"/>
              </a:tabLst>
            </a:pPr>
            <a:r>
              <a:rPr b="0" lang="uk-UA" sz="1300" spc="-1" strike="noStrike">
                <a:solidFill>
                  <a:srgbClr val="000000"/>
                </a:solidFill>
                <a:latin typeface="Times New Roman"/>
                <a:ea typeface="Times New Roman"/>
              </a:rPr>
              <a:t>З метою упередження таких витрат та здійснення контролю за витрачанням коштів загальнообов’язкового державного соціального страхування при призначенні та фінансуванні допомоги по тимчасовій непрацездатності забезпечено в Електронному реєстрі листків непрацездатності автоматичний підрахунок тривалості випадку непрацездатності та виведення інформаційного попередження про перевищення термінів тимчасової непрацездатності понад 120 календарних днів в кабінеті страхувальників та безпосередньо в Реєстрі під час приймання заяв-розрахунків територіальними органами Пенсійного фонду України.</a:t>
            </a:r>
            <a:endParaRPr b="0" lang="uk-UA" sz="1300" spc="-1" strike="noStrike">
              <a:solidFill>
                <a:srgbClr val="000000"/>
              </a:solidFill>
              <a:latin typeface="Arial"/>
            </a:endParaRPr>
          </a:p>
          <a:p>
            <a:pPr algn="just">
              <a:lnSpc>
                <a:spcPct val="100000"/>
              </a:lnSpc>
              <a:spcBef>
                <a:spcPts val="1417"/>
              </a:spcBef>
              <a:buNone/>
              <a:tabLst>
                <a:tab algn="l" pos="0"/>
              </a:tabLst>
            </a:pPr>
            <a:endParaRPr b="0" lang="uk-UA" sz="13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Google Shape;303;p13"/>
          <p:cNvSpPr/>
          <p:nvPr/>
        </p:nvSpPr>
        <p:spPr>
          <a:xfrm>
            <a:off x="630000" y="97920"/>
            <a:ext cx="7882560" cy="970560"/>
          </a:xfrm>
          <a:prstGeom prst="rect">
            <a:avLst/>
          </a:prstGeom>
          <a:noFill/>
          <a:ln w="0">
            <a:noFill/>
          </a:ln>
        </p:spPr>
        <p:style>
          <a:lnRef idx="0"/>
          <a:fillRef idx="0"/>
          <a:effectRef idx="0"/>
          <a:fontRef idx="minor"/>
        </p:style>
        <p:txBody>
          <a:bodyPr lIns="67680" rIns="67680" tIns="33840" bIns="33840" anchor="ctr">
            <a:noAutofit/>
          </a:bodyPr>
          <a:p>
            <a:pPr>
              <a:lnSpc>
                <a:spcPct val="90000"/>
              </a:lnSpc>
              <a:buNone/>
              <a:tabLst>
                <a:tab algn="l" pos="0"/>
              </a:tabLst>
            </a:pPr>
            <a:r>
              <a:rPr b="1" lang="uk-UA" sz="1600" spc="-1" strike="noStrike">
                <a:solidFill>
                  <a:srgbClr val="000000"/>
                </a:solidFill>
                <a:latin typeface="Times New Roman"/>
                <a:ea typeface="Times New Roman"/>
              </a:rPr>
              <a:t>7. Зміна розміру допомоги на поховання </a:t>
            </a:r>
            <a:endParaRPr b="0" lang="uk-UA" sz="1600" spc="-1" strike="noStrike">
              <a:latin typeface="Arial"/>
            </a:endParaRPr>
          </a:p>
        </p:txBody>
      </p:sp>
      <p:sp>
        <p:nvSpPr>
          <p:cNvPr id="172" name="Google Shape;304;p13"/>
          <p:cNvSpPr/>
          <p:nvPr/>
        </p:nvSpPr>
        <p:spPr>
          <a:xfrm>
            <a:off x="675000" y="1215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73" name="Google Shape;305;p13"/>
          <p:cNvSpPr/>
          <p:nvPr/>
        </p:nvSpPr>
        <p:spPr>
          <a:xfrm>
            <a:off x="540000" y="720000"/>
            <a:ext cx="8278920" cy="1223280"/>
          </a:xfrm>
          <a:custGeom>
            <a:avLst/>
            <a:gdLst/>
            <a:ahLst/>
            <a:rect l="l" t="t" r="r" b="b"/>
            <a:pathLst>
              <a:path w="23002" h="3031">
                <a:moveTo>
                  <a:pt x="505" y="0"/>
                </a:moveTo>
                <a:lnTo>
                  <a:pt x="505" y="0"/>
                </a:lnTo>
                <a:cubicBezTo>
                  <a:pt x="416" y="0"/>
                  <a:pt x="329" y="23"/>
                  <a:pt x="252" y="68"/>
                </a:cubicBezTo>
                <a:cubicBezTo>
                  <a:pt x="176" y="112"/>
                  <a:pt x="112" y="176"/>
                  <a:pt x="68" y="253"/>
                </a:cubicBezTo>
                <a:cubicBezTo>
                  <a:pt x="23" y="329"/>
                  <a:pt x="0" y="416"/>
                  <a:pt x="0" y="505"/>
                </a:cubicBezTo>
                <a:lnTo>
                  <a:pt x="0" y="2525"/>
                </a:lnTo>
                <a:lnTo>
                  <a:pt x="0" y="2525"/>
                </a:lnTo>
                <a:cubicBezTo>
                  <a:pt x="0" y="2614"/>
                  <a:pt x="23" y="2701"/>
                  <a:pt x="68" y="2778"/>
                </a:cubicBezTo>
                <a:cubicBezTo>
                  <a:pt x="112" y="2854"/>
                  <a:pt x="176" y="2918"/>
                  <a:pt x="253" y="2962"/>
                </a:cubicBezTo>
                <a:cubicBezTo>
                  <a:pt x="329" y="3007"/>
                  <a:pt x="416" y="3030"/>
                  <a:pt x="505" y="3030"/>
                </a:cubicBezTo>
                <a:lnTo>
                  <a:pt x="22496" y="3030"/>
                </a:lnTo>
                <a:lnTo>
                  <a:pt x="22496" y="3030"/>
                </a:lnTo>
                <a:cubicBezTo>
                  <a:pt x="22585" y="3030"/>
                  <a:pt x="22672" y="3007"/>
                  <a:pt x="22749" y="2962"/>
                </a:cubicBezTo>
                <a:cubicBezTo>
                  <a:pt x="22825" y="2918"/>
                  <a:pt x="22889" y="2854"/>
                  <a:pt x="22933" y="2778"/>
                </a:cubicBezTo>
                <a:cubicBezTo>
                  <a:pt x="22978" y="2701"/>
                  <a:pt x="23001" y="2614"/>
                  <a:pt x="23001" y="2525"/>
                </a:cubicBezTo>
                <a:lnTo>
                  <a:pt x="23001" y="505"/>
                </a:lnTo>
                <a:lnTo>
                  <a:pt x="23001" y="505"/>
                </a:lnTo>
                <a:lnTo>
                  <a:pt x="23001" y="505"/>
                </a:lnTo>
                <a:cubicBezTo>
                  <a:pt x="23001" y="416"/>
                  <a:pt x="22978" y="329"/>
                  <a:pt x="22933" y="253"/>
                </a:cubicBezTo>
                <a:cubicBezTo>
                  <a:pt x="22889" y="176"/>
                  <a:pt x="22825" y="112"/>
                  <a:pt x="22749" y="68"/>
                </a:cubicBezTo>
                <a:cubicBezTo>
                  <a:pt x="22672" y="23"/>
                  <a:pt x="22585" y="0"/>
                  <a:pt x="22496" y="0"/>
                </a:cubicBezTo>
                <a:lnTo>
                  <a:pt x="505" y="0"/>
                </a:lnTo>
              </a:path>
            </a:pathLst>
          </a:custGeom>
          <a:solidFill>
            <a:srgbClr val="dedce6"/>
          </a:solidFill>
          <a:ln w="9525">
            <a:solidFill>
              <a:srgbClr val="bf819e"/>
            </a:solidFill>
            <a:round/>
          </a:ln>
        </p:spPr>
        <p:style>
          <a:lnRef idx="0"/>
          <a:fillRef idx="0"/>
          <a:effectRef idx="0"/>
          <a:fontRef idx="minor"/>
        </p:style>
        <p:txBody>
          <a:bodyPr lIns="90000" rIns="90000" tIns="45000" bIns="45000" anchor="ctr">
            <a:noAutofit/>
          </a:bodyPr>
          <a:p>
            <a:pPr algn="ctr">
              <a:lnSpc>
                <a:spcPct val="100000"/>
              </a:lnSpc>
              <a:buNone/>
              <a:tabLst>
                <a:tab algn="l" pos="0"/>
              </a:tabLst>
            </a:pPr>
            <a:r>
              <a:rPr b="0" lang="uk-UA" sz="1400" spc="-1" strike="noStrike">
                <a:solidFill>
                  <a:srgbClr val="000000"/>
                </a:solidFill>
                <a:latin typeface="Times New Roman"/>
                <a:ea typeface="Times New Roman"/>
              </a:rPr>
              <a:t>Статтею 21 Закону України від 23.09.1999 № 1105-XIV “Про загальнообов’язкове державне соціальне страхування” (далі – Закон № 1105) визначено, що допомога на поховання застрахованої особи або особи, яка перебувала на її утриманні, надається в розмірі, що встановлюється правлінням Пенсійного фонду України, але не менше розміру прожиткового мінімуму для осіб, які втратили працездатність, встановленого законом.</a:t>
            </a:r>
            <a:endParaRPr b="0" lang="uk-UA" sz="1400" spc="-1" strike="noStrike">
              <a:latin typeface="Arial"/>
            </a:endParaRPr>
          </a:p>
        </p:txBody>
      </p:sp>
      <p:sp>
        <p:nvSpPr>
          <p:cNvPr id="174" name="Google Shape;306;p13"/>
          <p:cNvSpPr/>
          <p:nvPr/>
        </p:nvSpPr>
        <p:spPr>
          <a:xfrm>
            <a:off x="720360" y="2016000"/>
            <a:ext cx="7918920" cy="718920"/>
          </a:xfrm>
          <a:custGeom>
            <a:avLst/>
            <a:gdLst/>
            <a:ahLst/>
            <a:rect l="l" t="t" r="r" b="b"/>
            <a:pathLst>
              <a:path w="22002" h="2002">
                <a:moveTo>
                  <a:pt x="333" y="0"/>
                </a:moveTo>
                <a:lnTo>
                  <a:pt x="334" y="0"/>
                </a:lnTo>
                <a:cubicBezTo>
                  <a:pt x="275" y="0"/>
                  <a:pt x="217" y="15"/>
                  <a:pt x="167" y="45"/>
                </a:cubicBezTo>
                <a:cubicBezTo>
                  <a:pt x="116" y="74"/>
                  <a:pt x="74" y="116"/>
                  <a:pt x="45" y="167"/>
                </a:cubicBezTo>
                <a:cubicBezTo>
                  <a:pt x="15" y="217"/>
                  <a:pt x="0" y="275"/>
                  <a:pt x="0" y="334"/>
                </a:cubicBezTo>
                <a:lnTo>
                  <a:pt x="0" y="1667"/>
                </a:lnTo>
                <a:lnTo>
                  <a:pt x="0" y="1668"/>
                </a:lnTo>
                <a:cubicBezTo>
                  <a:pt x="0" y="1726"/>
                  <a:pt x="15" y="1784"/>
                  <a:pt x="45" y="1834"/>
                </a:cubicBezTo>
                <a:cubicBezTo>
                  <a:pt x="74" y="1885"/>
                  <a:pt x="116" y="1927"/>
                  <a:pt x="167" y="1956"/>
                </a:cubicBezTo>
                <a:cubicBezTo>
                  <a:pt x="217" y="1986"/>
                  <a:pt x="275" y="2001"/>
                  <a:pt x="334" y="2001"/>
                </a:cubicBezTo>
                <a:lnTo>
                  <a:pt x="21667" y="2001"/>
                </a:lnTo>
                <a:lnTo>
                  <a:pt x="21667" y="2001"/>
                </a:lnTo>
                <a:cubicBezTo>
                  <a:pt x="21726" y="2001"/>
                  <a:pt x="21784" y="1986"/>
                  <a:pt x="21834" y="1956"/>
                </a:cubicBezTo>
                <a:cubicBezTo>
                  <a:pt x="21885" y="1927"/>
                  <a:pt x="21927" y="1885"/>
                  <a:pt x="21956" y="1834"/>
                </a:cubicBezTo>
                <a:cubicBezTo>
                  <a:pt x="21986" y="1784"/>
                  <a:pt x="22001" y="1726"/>
                  <a:pt x="22001" y="1668"/>
                </a:cubicBezTo>
                <a:lnTo>
                  <a:pt x="22000" y="333"/>
                </a:lnTo>
                <a:lnTo>
                  <a:pt x="22001" y="334"/>
                </a:lnTo>
                <a:lnTo>
                  <a:pt x="22001" y="334"/>
                </a:lnTo>
                <a:cubicBezTo>
                  <a:pt x="22001" y="275"/>
                  <a:pt x="21986" y="217"/>
                  <a:pt x="21956" y="167"/>
                </a:cubicBezTo>
                <a:cubicBezTo>
                  <a:pt x="21927" y="116"/>
                  <a:pt x="21885" y="74"/>
                  <a:pt x="21834" y="45"/>
                </a:cubicBezTo>
                <a:cubicBezTo>
                  <a:pt x="21784" y="15"/>
                  <a:pt x="21726" y="0"/>
                  <a:pt x="21667" y="0"/>
                </a:cubicBezTo>
                <a:lnTo>
                  <a:pt x="333" y="0"/>
                </a:lnTo>
              </a:path>
            </a:pathLst>
          </a:custGeom>
          <a:solidFill>
            <a:srgbClr val="dee7e5"/>
          </a:solidFill>
          <a:ln w="9525">
            <a:solidFill>
              <a:srgbClr val="158466"/>
            </a:solidFill>
            <a:round/>
          </a:ln>
        </p:spPr>
        <p:style>
          <a:lnRef idx="0"/>
          <a:fillRef idx="0"/>
          <a:effectRef idx="0"/>
          <a:fontRef idx="minor"/>
        </p:style>
        <p:txBody>
          <a:bodyPr lIns="90000" rIns="90000" tIns="45000" bIns="45000" anchor="ctr">
            <a:noAutofit/>
          </a:bodyPr>
          <a:p>
            <a:pPr algn="ctr">
              <a:lnSpc>
                <a:spcPct val="100000"/>
              </a:lnSpc>
              <a:buNone/>
              <a:tabLst>
                <a:tab algn="l" pos="0"/>
              </a:tabLst>
            </a:pPr>
            <a:r>
              <a:rPr b="0" lang="uk-UA" sz="1400" spc="-1" strike="noStrike">
                <a:solidFill>
                  <a:srgbClr val="000000"/>
                </a:solidFill>
                <a:latin typeface="Times New Roman"/>
                <a:ea typeface="Times New Roman"/>
              </a:rPr>
              <a:t>Постанова правління Пенсійного фонду України від 06 лютого 2026 року № 6-1 "Про встановлення розміру допомоги на поховання", зареєстровану в Міністерстві юстиції України 24 лютого 2026 р. за № 253/45647.</a:t>
            </a:r>
            <a:endParaRPr b="0" lang="uk-UA" sz="1400" spc="-1" strike="noStrike">
              <a:latin typeface="Arial"/>
            </a:endParaRPr>
          </a:p>
        </p:txBody>
      </p:sp>
      <p:sp>
        <p:nvSpPr>
          <p:cNvPr id="175" name="Google Shape;307;p13"/>
          <p:cNvSpPr/>
          <p:nvPr/>
        </p:nvSpPr>
        <p:spPr>
          <a:xfrm>
            <a:off x="900000" y="2808000"/>
            <a:ext cx="7603920" cy="718920"/>
          </a:xfrm>
          <a:prstGeom prst="rect">
            <a:avLst/>
          </a:prstGeom>
          <a:solidFill>
            <a:srgbClr val="dde8cb"/>
          </a:solidFill>
          <a:ln w="9525">
            <a:solidFill>
              <a:srgbClr val="00a933"/>
            </a:solidFill>
            <a:round/>
          </a:ln>
        </p:spPr>
        <p:style>
          <a:lnRef idx="0"/>
          <a:fillRef idx="0"/>
          <a:effectRef idx="0"/>
          <a:fontRef idx="minor"/>
        </p:style>
        <p:txBody>
          <a:bodyPr lIns="90000" rIns="90000" tIns="45000" bIns="45000" anchor="ctr">
            <a:noAutofit/>
          </a:bodyPr>
          <a:p>
            <a:pPr algn="ctr">
              <a:lnSpc>
                <a:spcPct val="100000"/>
              </a:lnSpc>
              <a:buNone/>
              <a:tabLst>
                <a:tab algn="l" pos="0"/>
              </a:tabLst>
            </a:pPr>
            <a:r>
              <a:rPr b="0" lang="uk-UA" sz="1400" spc="-1" strike="noStrike">
                <a:solidFill>
                  <a:srgbClr val="000000"/>
                </a:solidFill>
                <a:latin typeface="Times New Roman"/>
                <a:ea typeface="Times New Roman"/>
              </a:rPr>
              <a:t>Установити розмір допомоги на поховання застрахованої особи або особи, яка перебувала на її утриманні, - 8500 гривень</a:t>
            </a:r>
            <a:endParaRPr b="0" lang="uk-UA" sz="1400" spc="-1" strike="noStrike">
              <a:latin typeface="Arial"/>
            </a:endParaRPr>
          </a:p>
          <a:p>
            <a:pPr algn="ctr">
              <a:lnSpc>
                <a:spcPct val="100000"/>
              </a:lnSpc>
              <a:buNone/>
              <a:tabLst>
                <a:tab algn="l" pos="0"/>
              </a:tabLst>
            </a:pPr>
            <a:r>
              <a:rPr b="0" lang="uk-UA" sz="1400" spc="-1" strike="noStrike">
                <a:solidFill>
                  <a:srgbClr val="000000"/>
                </a:solidFill>
                <a:latin typeface="Times New Roman"/>
                <a:ea typeface="Times New Roman"/>
              </a:rPr>
              <a:t>Ця постанова набирає чинності з дня її офіційного опублікування.</a:t>
            </a:r>
            <a:endParaRPr b="0" lang="uk-UA" sz="1400" spc="-1" strike="noStrike">
              <a:latin typeface="Arial"/>
            </a:endParaRPr>
          </a:p>
        </p:txBody>
      </p:sp>
      <p:sp>
        <p:nvSpPr>
          <p:cNvPr id="176" name="Google Shape;308;p13"/>
          <p:cNvSpPr/>
          <p:nvPr/>
        </p:nvSpPr>
        <p:spPr>
          <a:xfrm>
            <a:off x="720000" y="3636000"/>
            <a:ext cx="7918920" cy="358920"/>
          </a:xfrm>
          <a:custGeom>
            <a:avLst/>
            <a:gdLst/>
            <a:ahLst/>
            <a:rect l="l" t="t" r="r" b="b"/>
            <a:pathLst>
              <a:path w="22002" h="1002">
                <a:moveTo>
                  <a:pt x="166" y="0"/>
                </a:moveTo>
                <a:lnTo>
                  <a:pt x="167" y="0"/>
                </a:lnTo>
                <a:cubicBezTo>
                  <a:pt x="138" y="0"/>
                  <a:pt x="109" y="8"/>
                  <a:pt x="83" y="22"/>
                </a:cubicBezTo>
                <a:cubicBezTo>
                  <a:pt x="58" y="37"/>
                  <a:pt x="37" y="58"/>
                  <a:pt x="22" y="83"/>
                </a:cubicBezTo>
                <a:cubicBezTo>
                  <a:pt x="8" y="109"/>
                  <a:pt x="0" y="138"/>
                  <a:pt x="0" y="167"/>
                </a:cubicBezTo>
                <a:lnTo>
                  <a:pt x="0" y="834"/>
                </a:lnTo>
                <a:lnTo>
                  <a:pt x="0" y="834"/>
                </a:lnTo>
                <a:cubicBezTo>
                  <a:pt x="0" y="863"/>
                  <a:pt x="8" y="892"/>
                  <a:pt x="22" y="918"/>
                </a:cubicBezTo>
                <a:cubicBezTo>
                  <a:pt x="37" y="943"/>
                  <a:pt x="58" y="964"/>
                  <a:pt x="83" y="979"/>
                </a:cubicBezTo>
                <a:cubicBezTo>
                  <a:pt x="109" y="993"/>
                  <a:pt x="138" y="1001"/>
                  <a:pt x="167" y="1001"/>
                </a:cubicBezTo>
                <a:lnTo>
                  <a:pt x="21834" y="1001"/>
                </a:lnTo>
                <a:lnTo>
                  <a:pt x="21834" y="1001"/>
                </a:lnTo>
                <a:cubicBezTo>
                  <a:pt x="21863" y="1001"/>
                  <a:pt x="21892" y="993"/>
                  <a:pt x="21918" y="979"/>
                </a:cubicBezTo>
                <a:cubicBezTo>
                  <a:pt x="21943" y="964"/>
                  <a:pt x="21964" y="943"/>
                  <a:pt x="21979" y="918"/>
                </a:cubicBezTo>
                <a:cubicBezTo>
                  <a:pt x="21993" y="892"/>
                  <a:pt x="22001" y="863"/>
                  <a:pt x="22001" y="834"/>
                </a:cubicBezTo>
                <a:lnTo>
                  <a:pt x="22001" y="166"/>
                </a:lnTo>
                <a:lnTo>
                  <a:pt x="22001" y="167"/>
                </a:lnTo>
                <a:lnTo>
                  <a:pt x="22001" y="167"/>
                </a:lnTo>
                <a:cubicBezTo>
                  <a:pt x="22001" y="138"/>
                  <a:pt x="21993" y="109"/>
                  <a:pt x="21979" y="83"/>
                </a:cubicBezTo>
                <a:cubicBezTo>
                  <a:pt x="21964" y="58"/>
                  <a:pt x="21943" y="37"/>
                  <a:pt x="21918" y="22"/>
                </a:cubicBezTo>
                <a:cubicBezTo>
                  <a:pt x="21892" y="8"/>
                  <a:pt x="21863" y="0"/>
                  <a:pt x="21834" y="0"/>
                </a:cubicBezTo>
                <a:lnTo>
                  <a:pt x="166" y="0"/>
                </a:lnTo>
              </a:path>
            </a:pathLst>
          </a:custGeom>
          <a:solidFill>
            <a:srgbClr val="dee6ef"/>
          </a:solidFill>
          <a:ln w="9525">
            <a:solidFill>
              <a:srgbClr val="3465a4"/>
            </a:solidFill>
            <a:round/>
          </a:ln>
        </p:spPr>
        <p:style>
          <a:lnRef idx="0"/>
          <a:fillRef idx="0"/>
          <a:effectRef idx="0"/>
          <a:fontRef idx="minor"/>
        </p:style>
        <p:txBody>
          <a:bodyPr lIns="90000" rIns="90000" tIns="45000" bIns="45000" anchor="ctr">
            <a:noAutofit/>
          </a:bodyPr>
          <a:p>
            <a:pPr algn="ctr">
              <a:lnSpc>
                <a:spcPct val="100000"/>
              </a:lnSpc>
              <a:buNone/>
              <a:tabLst>
                <a:tab algn="l" pos="0"/>
              </a:tabLst>
            </a:pPr>
            <a:r>
              <a:rPr b="0" lang="uk-UA" sz="1400" spc="-1" strike="noStrike">
                <a:solidFill>
                  <a:srgbClr val="000000"/>
                </a:solidFill>
                <a:latin typeface="Times New Roman"/>
                <a:ea typeface="Times New Roman"/>
              </a:rPr>
              <a:t>Офіційний вісник України, 2026, N 22 (13.03.2026), ст. 1603</a:t>
            </a:r>
            <a:endParaRPr b="0" lang="uk-UA" sz="1400" spc="-1" strike="noStrike">
              <a:latin typeface="Arial"/>
            </a:endParaRPr>
          </a:p>
        </p:txBody>
      </p:sp>
      <p:sp>
        <p:nvSpPr>
          <p:cNvPr id="177" name="Google Shape;309;p13"/>
          <p:cNvSpPr/>
          <p:nvPr/>
        </p:nvSpPr>
        <p:spPr>
          <a:xfrm>
            <a:off x="953640" y="4140000"/>
            <a:ext cx="7603920" cy="718920"/>
          </a:xfrm>
          <a:prstGeom prst="rect">
            <a:avLst/>
          </a:prstGeom>
          <a:solidFill>
            <a:srgbClr val="ffd7d7"/>
          </a:solidFill>
          <a:ln w="9525">
            <a:solidFill>
              <a:srgbClr val="ffa6a6"/>
            </a:solidFill>
            <a:round/>
          </a:ln>
        </p:spPr>
        <p:style>
          <a:lnRef idx="0"/>
          <a:fillRef idx="0"/>
          <a:effectRef idx="0"/>
          <a:fontRef idx="minor"/>
        </p:style>
        <p:txBody>
          <a:bodyPr lIns="90000" rIns="90000" tIns="45000" bIns="45000" anchor="ctr">
            <a:noAutofit/>
          </a:bodyPr>
          <a:p>
            <a:pPr algn="ctr">
              <a:lnSpc>
                <a:spcPct val="100000"/>
              </a:lnSpc>
              <a:buNone/>
              <a:tabLst>
                <a:tab algn="l" pos="0"/>
              </a:tabLst>
            </a:pPr>
            <a:r>
              <a:rPr b="0" lang="uk-UA" sz="1400" spc="-1" strike="noStrike">
                <a:solidFill>
                  <a:srgbClr val="000000"/>
                </a:solidFill>
                <a:latin typeface="Times New Roman"/>
                <a:ea typeface="Times New Roman"/>
              </a:rPr>
              <a:t>Постанова набирала чинності з 13.03.2026</a:t>
            </a:r>
            <a:endParaRPr b="0" lang="uk-UA" sz="1400" spc="-1" strike="noStrike">
              <a:latin typeface="Arial"/>
            </a:endParaRPr>
          </a:p>
          <a:p>
            <a:pPr algn="ctr">
              <a:lnSpc>
                <a:spcPct val="100000"/>
              </a:lnSpc>
              <a:buNone/>
              <a:tabLst>
                <a:tab algn="l" pos="0"/>
              </a:tabLst>
            </a:pPr>
            <a:r>
              <a:rPr b="0" lang="uk-UA" sz="1400" spc="-1" strike="noStrike">
                <a:solidFill>
                  <a:srgbClr val="000000"/>
                </a:solidFill>
                <a:latin typeface="Times New Roman"/>
                <a:ea typeface="Times New Roman"/>
              </a:rPr>
              <a:t>Допомога на поховання в розмірі 8500 грн надається за страховими випадками, які настали з 13.03.2026</a:t>
            </a:r>
            <a:endParaRPr b="0" lang="uk-UA" sz="14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Google Shape;314;p14"/>
          <p:cNvSpPr/>
          <p:nvPr/>
        </p:nvSpPr>
        <p:spPr>
          <a:xfrm>
            <a:off x="630000" y="97920"/>
            <a:ext cx="7882560" cy="970560"/>
          </a:xfrm>
          <a:prstGeom prst="rect">
            <a:avLst/>
          </a:prstGeom>
          <a:noFill/>
          <a:ln w="0">
            <a:noFill/>
          </a:ln>
        </p:spPr>
        <p:style>
          <a:lnRef idx="0"/>
          <a:fillRef idx="0"/>
          <a:effectRef idx="0"/>
          <a:fontRef idx="minor"/>
        </p:style>
        <p:txBody>
          <a:bodyPr lIns="67680" rIns="67680" tIns="33840" bIns="33840" anchor="ctr">
            <a:noAutofit/>
          </a:bodyPr>
          <a:p>
            <a:pPr>
              <a:lnSpc>
                <a:spcPct val="90000"/>
              </a:lnSpc>
              <a:buNone/>
              <a:tabLst>
                <a:tab algn="l" pos="0"/>
              </a:tabLst>
            </a:pPr>
            <a:r>
              <a:rPr b="1" lang="uk-UA" sz="1600" spc="-1" strike="noStrike">
                <a:solidFill>
                  <a:srgbClr val="000000"/>
                </a:solidFill>
                <a:latin typeface="Times New Roman"/>
                <a:ea typeface="Times New Roman"/>
              </a:rPr>
              <a:t>8. Вплив переходу на квартальну звітність ФОП, які є роботодавцями на надання страхових виплат </a:t>
            </a:r>
            <a:endParaRPr b="0" lang="uk-UA" sz="1600" spc="-1" strike="noStrike">
              <a:latin typeface="Arial"/>
            </a:endParaRPr>
          </a:p>
        </p:txBody>
      </p:sp>
      <p:sp>
        <p:nvSpPr>
          <p:cNvPr id="179" name="Google Shape;315;p14"/>
          <p:cNvSpPr/>
          <p:nvPr/>
        </p:nvSpPr>
        <p:spPr>
          <a:xfrm>
            <a:off x="698760" y="1197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80" name="Google Shape;316;p14"/>
          <p:cNvSpPr/>
          <p:nvPr/>
        </p:nvSpPr>
        <p:spPr>
          <a:xfrm>
            <a:off x="360000" y="853200"/>
            <a:ext cx="8459280" cy="24483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buNone/>
              <a:tabLst>
                <a:tab algn="l" pos="0"/>
              </a:tabLst>
            </a:pPr>
            <a:r>
              <a:rPr b="0" lang="uk-UA" sz="1400" spc="-1" strike="noStrike">
                <a:solidFill>
                  <a:srgbClr val="000000"/>
                </a:solidFill>
                <a:latin typeface="Times New Roman"/>
                <a:ea typeface="Times New Roman"/>
              </a:rPr>
              <a:t>Закон України від 16 липня 2025 року № 4536-IX “Про внесення змін до Податкового кодексу України та інших законодавчих актів України у зв’язку з прийняттям Закону України “Про інтегроване запобігання та контроль промислового забруднення” вносить зміни до Податкового кодексу України, зокрема, встановлює звітний період подачі податкового розрахунку сум доходу, нарахованого (сплаченого) на користь платників податків – фізичних осіб, і сум утриманого з них податку, а також сум нарахованого єдиного внеску для фізичних осіб – підприємців та осіб, які провадять незалежну професійну діяльність з місяця на квартал (з розбивкою по місяцях звітного кварталу).</a:t>
            </a:r>
            <a:endParaRPr b="0" lang="uk-UA" sz="1400" spc="-1" strike="noStrike">
              <a:latin typeface="Arial"/>
            </a:endParaRPr>
          </a:p>
          <a:p>
            <a:pPr>
              <a:lnSpc>
                <a:spcPct val="100000"/>
              </a:lnSpc>
              <a:buNone/>
              <a:tabLst>
                <a:tab algn="l" pos="0"/>
              </a:tabLst>
            </a:pPr>
            <a:r>
              <a:rPr b="0" lang="uk-UA" sz="1400" spc="-1" strike="noStrike">
                <a:solidFill>
                  <a:srgbClr val="000000"/>
                </a:solidFill>
                <a:latin typeface="Times New Roman"/>
                <a:ea typeface="Times New Roman"/>
              </a:rPr>
              <a:t>Вказані зміни набули чинності  з 01 січня 2026 року.</a:t>
            </a:r>
            <a:endParaRPr b="0" lang="uk-UA" sz="1400" spc="-1" strike="noStrike">
              <a:latin typeface="Arial"/>
            </a:endParaRPr>
          </a:p>
          <a:p>
            <a:pPr>
              <a:lnSpc>
                <a:spcPct val="100000"/>
              </a:lnSpc>
              <a:buNone/>
              <a:tabLst>
                <a:tab algn="l" pos="0"/>
              </a:tabLst>
            </a:pPr>
            <a:r>
              <a:rPr b="0" lang="uk-UA" sz="1400" spc="-1" strike="noStrike">
                <a:solidFill>
                  <a:srgbClr val="000000"/>
                </a:solidFill>
                <a:latin typeface="Times New Roman"/>
                <a:ea typeface="Times New Roman"/>
              </a:rPr>
              <a:t>За І квартал 2026 року звітність подається вже відповідно до нових норм: до 10 травня 2026 року. Цей же порядок діятиме і надалі: протягом 40 днів після закінчення кварталу.</a:t>
            </a:r>
            <a:endParaRPr b="0" lang="uk-UA" sz="1400" spc="-1" strike="noStrike">
              <a:latin typeface="Arial"/>
            </a:endParaRPr>
          </a:p>
          <a:p>
            <a:pPr algn="just">
              <a:lnSpc>
                <a:spcPct val="100000"/>
              </a:lnSpc>
              <a:buNone/>
              <a:tabLst>
                <a:tab algn="l" pos="0"/>
              </a:tabLst>
            </a:pPr>
            <a:r>
              <a:rPr b="0" lang="uk-UA" sz="1400" spc="-1" strike="noStrike">
                <a:solidFill>
                  <a:srgbClr val="000000"/>
                </a:solidFill>
                <a:latin typeface="Times New Roman"/>
                <a:ea typeface="Times New Roman"/>
              </a:rPr>
              <a:t>У зв’язку із запровадженням місячної звітності для </a:t>
            </a:r>
            <a:r>
              <a:rPr b="0" lang="uk-UA" sz="1400" spc="-1" strike="noStrike">
                <a:solidFill>
                  <a:srgbClr val="000000"/>
                </a:solidFill>
                <a:latin typeface="Times New Roman"/>
                <a:ea typeface="Times New Roman"/>
              </a:rPr>
              <a:t>фізичних осіб – підприємців та осіб, які провадять незалежну професійну діяльність яка подається за найманих працівників виникне ситуація коли буде відсутня актуальна інформація про нараховану заробітну плату, сплату єдиного внеску за найманого працівника.</a:t>
            </a:r>
            <a:endParaRPr b="0" lang="uk-UA" sz="1400" spc="-1" strike="noStrike">
              <a:latin typeface="Arial"/>
            </a:endParaRPr>
          </a:p>
          <a:p>
            <a:pPr algn="just">
              <a:lnSpc>
                <a:spcPct val="100000"/>
              </a:lnSpc>
              <a:buNone/>
              <a:tabLst>
                <a:tab algn="l" pos="0"/>
              </a:tabLst>
            </a:pPr>
            <a:r>
              <a:rPr b="0" lang="uk-UA" sz="1400" spc="-1" strike="noStrike">
                <a:solidFill>
                  <a:srgbClr val="000000"/>
                </a:solidFill>
                <a:latin typeface="Times New Roman"/>
                <a:ea typeface="Times New Roman"/>
              </a:rPr>
              <a:t>Для вчасної реалізації права найманого працівника на страхові виплати роботодавцю (</a:t>
            </a:r>
            <a:r>
              <a:rPr b="0" lang="uk-UA" sz="1400" spc="-1" strike="noStrike">
                <a:solidFill>
                  <a:srgbClr val="000000"/>
                </a:solidFill>
                <a:latin typeface="Times New Roman"/>
                <a:ea typeface="Times New Roman"/>
              </a:rPr>
              <a:t>фізична особа – підприємець та особа, яка провадить незалежну професійну діяльність) необхідно буде долучати до заяви-розрахунку додатково розрахунок суми допомоги, підтвердження сплати єдиного внеску за період за який ще не подана звітність.</a:t>
            </a:r>
            <a:endParaRPr b="0" lang="uk-UA" sz="14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subTitle"/>
          </p:nvPr>
        </p:nvSpPr>
        <p:spPr>
          <a:xfrm>
            <a:off x="311760" y="720000"/>
            <a:ext cx="8518680" cy="3958920"/>
          </a:xfrm>
          <a:prstGeom prst="rect">
            <a:avLst/>
          </a:prstGeom>
          <a:noFill/>
          <a:ln w="0">
            <a:noFill/>
          </a:ln>
        </p:spPr>
        <p:txBody>
          <a:bodyPr lIns="0" rIns="0" tIns="91440" bIns="91440" anchor="t">
            <a:normAutofit fontScale="87000"/>
          </a:bodyPr>
          <a:p>
            <a:pPr algn="just">
              <a:lnSpc>
                <a:spcPct val="115000"/>
              </a:lnSpc>
              <a:buNone/>
              <a:tabLst>
                <a:tab algn="l" pos="0"/>
              </a:tabLst>
            </a:pPr>
            <a:r>
              <a:rPr b="0" lang="uk-UA" sz="1400" spc="-1" strike="noStrike">
                <a:solidFill>
                  <a:srgbClr val="000000"/>
                </a:solidFill>
                <a:latin typeface="Times New Roman"/>
                <a:ea typeface="Times New Roman"/>
              </a:rPr>
              <a:t>Запитання</a:t>
            </a:r>
            <a:endParaRPr b="0" lang="uk-UA" sz="1400" spc="-1" strike="noStrike">
              <a:latin typeface="Arial"/>
            </a:endParaRPr>
          </a:p>
          <a:p>
            <a:pPr>
              <a:lnSpc>
                <a:spcPct val="115000"/>
              </a:lnSpc>
              <a:spcBef>
                <a:spcPts val="1134"/>
              </a:spcBef>
              <a:buNone/>
              <a:tabLst>
                <a:tab algn="l" pos="0"/>
              </a:tabLst>
            </a:pPr>
            <a:r>
              <a:rPr b="0" lang="uk-UA" sz="1400" spc="-1" strike="noStrike">
                <a:solidFill>
                  <a:srgbClr val="000000"/>
                </a:solidFill>
                <a:latin typeface="Times New Roman"/>
                <a:ea typeface="Times New Roman"/>
              </a:rPr>
              <a:t>1. Запровадження норм Порядку фінансування страхувальників для надання страхових виплат за загальнообов’язковим державним соціальним страхуванням, затвердженого постановою правління Пенсійного фонду України від 19.08.2025 № 28-1</a:t>
            </a:r>
            <a:endParaRPr b="0" lang="uk-UA" sz="1400" spc="-1" strike="noStrike">
              <a:latin typeface="Arial"/>
            </a:endParaRPr>
          </a:p>
          <a:p>
            <a:pPr>
              <a:lnSpc>
                <a:spcPct val="115000"/>
              </a:lnSpc>
              <a:spcBef>
                <a:spcPts val="1134"/>
              </a:spcBef>
              <a:buNone/>
              <a:tabLst>
                <a:tab algn="l" pos="0"/>
              </a:tabLst>
            </a:pPr>
            <a:r>
              <a:rPr b="0" lang="uk-UA" sz="1400" spc="-1" strike="noStrike">
                <a:solidFill>
                  <a:srgbClr val="000000"/>
                </a:solidFill>
                <a:latin typeface="Times New Roman"/>
                <a:ea typeface="Times New Roman"/>
              </a:rPr>
              <a:t>2. Надання допомоги по тимчасовій непрацездатності донорам, які мають право на пільгу, передбачену статтею 20 Закону України “Про безпеку та якість донорської крові та компонентів крові”</a:t>
            </a:r>
            <a:endParaRPr b="0" lang="uk-UA" sz="1400" spc="-1" strike="noStrike">
              <a:latin typeface="Arial"/>
            </a:endParaRPr>
          </a:p>
          <a:p>
            <a:pPr>
              <a:lnSpc>
                <a:spcPct val="115000"/>
              </a:lnSpc>
              <a:spcBef>
                <a:spcPts val="1134"/>
              </a:spcBef>
              <a:buNone/>
              <a:tabLst>
                <a:tab algn="l" pos="0"/>
              </a:tabLst>
            </a:pPr>
            <a:r>
              <a:rPr b="0" lang="uk-UA" sz="1400" spc="-1" strike="noStrike">
                <a:solidFill>
                  <a:srgbClr val="000000"/>
                </a:solidFill>
                <a:latin typeface="Times New Roman"/>
                <a:ea typeface="Times New Roman"/>
              </a:rPr>
              <a:t>3. Чи можна спочатку виплатити відпусткові/вихідну допомогу працівнику-чорнобильцю, а потім отримати виплати від ПФУ як компенсацію витрат</a:t>
            </a:r>
            <a:endParaRPr b="0" lang="uk-UA" sz="1400" spc="-1" strike="noStrike">
              <a:latin typeface="Arial"/>
            </a:endParaRPr>
          </a:p>
          <a:p>
            <a:pPr algn="just">
              <a:lnSpc>
                <a:spcPct val="115000"/>
              </a:lnSpc>
              <a:spcBef>
                <a:spcPts val="1134"/>
              </a:spcBef>
              <a:buNone/>
              <a:tabLst>
                <a:tab algn="l" pos="0"/>
              </a:tabLst>
            </a:pPr>
            <a:r>
              <a:rPr b="0" lang="uk-UA" sz="1400" spc="-1" strike="noStrike">
                <a:solidFill>
                  <a:srgbClr val="000000"/>
                </a:solidFill>
                <a:latin typeface="Times New Roman"/>
                <a:ea typeface="Times New Roman"/>
              </a:rPr>
              <a:t>4. Чи треба звітувати про виплату такого фінансування</a:t>
            </a:r>
            <a:endParaRPr b="0" lang="uk-UA" sz="1400" spc="-1" strike="noStrike">
              <a:latin typeface="Arial"/>
            </a:endParaRPr>
          </a:p>
          <a:p>
            <a:pPr algn="just">
              <a:lnSpc>
                <a:spcPct val="115000"/>
              </a:lnSpc>
              <a:spcBef>
                <a:spcPts val="1134"/>
              </a:spcBef>
              <a:buNone/>
              <a:tabLst>
                <a:tab algn="l" pos="0"/>
              </a:tabLst>
            </a:pPr>
            <a:r>
              <a:rPr b="0" lang="uk-UA" sz="1400" spc="-1" strike="noStrike">
                <a:solidFill>
                  <a:srgbClr val="000000"/>
                </a:solidFill>
                <a:latin typeface="Times New Roman"/>
                <a:ea typeface="Times New Roman"/>
              </a:rPr>
              <a:t>5. Які підстави є у ПФУ для відмови у фінансуванні</a:t>
            </a:r>
            <a:endParaRPr b="0" lang="uk-UA" sz="1400" spc="-1" strike="noStrike">
              <a:latin typeface="Arial"/>
            </a:endParaRPr>
          </a:p>
          <a:p>
            <a:pPr algn="just">
              <a:lnSpc>
                <a:spcPct val="115000"/>
              </a:lnSpc>
              <a:spcBef>
                <a:spcPts val="1134"/>
              </a:spcBef>
              <a:buNone/>
              <a:tabLst>
                <a:tab algn="l" pos="0"/>
              </a:tabLst>
            </a:pPr>
            <a:r>
              <a:rPr b="0" lang="uk-UA" sz="1400" spc="-1" strike="noStrike">
                <a:solidFill>
                  <a:srgbClr val="000000"/>
                </a:solidFill>
                <a:latin typeface="Times New Roman"/>
                <a:ea typeface="Times New Roman"/>
              </a:rPr>
              <a:t>6. Як уникнути переплати якщо інвалідність встановлено/продовжено під час лікарняного</a:t>
            </a:r>
            <a:endParaRPr b="0" lang="uk-UA" sz="1400" spc="-1" strike="noStrike">
              <a:latin typeface="Arial"/>
            </a:endParaRPr>
          </a:p>
          <a:p>
            <a:pPr algn="just">
              <a:lnSpc>
                <a:spcPct val="115000"/>
              </a:lnSpc>
              <a:spcBef>
                <a:spcPts val="1134"/>
              </a:spcBef>
              <a:buNone/>
              <a:tabLst>
                <a:tab algn="l" pos="0"/>
              </a:tabLst>
            </a:pPr>
            <a:r>
              <a:rPr b="0" lang="uk-UA" sz="1400" spc="-1" strike="noStrike">
                <a:solidFill>
                  <a:srgbClr val="000000"/>
                </a:solidFill>
                <a:latin typeface="Times New Roman"/>
                <a:ea typeface="Times New Roman"/>
              </a:rPr>
              <a:t>7. Зміна розміру допомоги на поховання</a:t>
            </a:r>
            <a:endParaRPr b="0" lang="uk-UA" sz="1400" spc="-1" strike="noStrike">
              <a:latin typeface="Arial"/>
            </a:endParaRPr>
          </a:p>
          <a:p>
            <a:pPr algn="just">
              <a:lnSpc>
                <a:spcPct val="115000"/>
              </a:lnSpc>
              <a:spcBef>
                <a:spcPts val="1134"/>
              </a:spcBef>
              <a:buNone/>
              <a:tabLst>
                <a:tab algn="l" pos="0"/>
              </a:tabLst>
            </a:pPr>
            <a:r>
              <a:rPr b="0" lang="uk-UA" sz="1400" spc="-1" strike="noStrike">
                <a:solidFill>
                  <a:srgbClr val="000000"/>
                </a:solidFill>
                <a:latin typeface="Times New Roman"/>
                <a:ea typeface="Times New Roman"/>
              </a:rPr>
              <a:t>8. </a:t>
            </a:r>
            <a:r>
              <a:rPr b="0" lang="uk-UA" sz="1400" spc="-1" strike="noStrike">
                <a:solidFill>
                  <a:srgbClr val="000000"/>
                </a:solidFill>
                <a:latin typeface="Times New Roman"/>
                <a:ea typeface="Times New Roman"/>
              </a:rPr>
              <a:t>Вплив </a:t>
            </a:r>
            <a:r>
              <a:rPr b="0" lang="uk-UA" sz="1400" spc="-1" strike="noStrike">
                <a:solidFill>
                  <a:srgbClr val="000000"/>
                </a:solidFill>
                <a:latin typeface="Times New Roman"/>
                <a:ea typeface="Times New Roman"/>
              </a:rPr>
              <a:t>переходу на квартальну звітність ФОП, які є роботодавцями на надання страхових виплат</a:t>
            </a:r>
            <a:endParaRPr b="0" lang="uk-UA" sz="14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Google Shape;213;p3"/>
          <p:cNvSpPr/>
          <p:nvPr/>
        </p:nvSpPr>
        <p:spPr>
          <a:xfrm>
            <a:off x="675000" y="1215000"/>
            <a:ext cx="7882560" cy="347436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Частиною першою статті 26 Закону України від 23.09.1999 № 1105-XIV “Про загальнообов’язкове державне соціальне страхування” (далі – Закон № 1105) визначено, що фінансування страхувальників для надання страхових виплат за страхуванням у зв’язку з тимчасовою втратою непрацездатності застрахованим особам здійснюється територіальними органами уповноваженого органу управління в порядку, встановленому правлінням Пенсійного фонду України.</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07.11.2025 набув чинності Порядок фінансування страхувальників для надання страхових виплат за загальнообов’язковим державним соціальним страхуванням, затвердженого постановою правління Пенсійного фонду України від 19.08.2025 № 28-1 (далі — Порядок № 28-1), зареєстрованої в Міністерстві юстиції України 13.10.2025 за № 1476/44882.</a:t>
            </a:r>
            <a:endParaRPr b="0" lang="uk-UA" sz="1100" spc="-1" strike="noStrike">
              <a:latin typeface="Arial"/>
            </a:endParaRPr>
          </a:p>
          <a:p>
            <a:pPr algn="just">
              <a:lnSpc>
                <a:spcPct val="120000"/>
              </a:lnSpc>
              <a:buNone/>
              <a:tabLst>
                <a:tab algn="l" pos="0"/>
              </a:tabLst>
            </a:pP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29.01.2026 було доопрацьовано програмне забезпечення щодо реалізації положень Порядку № 28-1 на вебпорталі електронних послуг Пенсійного фонду України та в підсистемі Електронний реєстр листків непрацездатності ІКІС ПФУ.</a:t>
            </a:r>
            <a:endParaRPr b="0" lang="uk-UA" sz="1100" spc="-1" strike="noStrike">
              <a:latin typeface="Arial"/>
            </a:endParaRPr>
          </a:p>
          <a:p>
            <a:pPr algn="just">
              <a:lnSpc>
                <a:spcPct val="120000"/>
              </a:lnSpc>
              <a:buNone/>
              <a:tabLst>
                <a:tab algn="l" pos="0"/>
              </a:tabLst>
            </a:pP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Головними причинами прийняття Порядку № 28-1 були:</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1. Унормування Пенсійним фондом України правовідносин при фінансуванні страхувальників для надання страхових виплат за страхуванням у зв’язку з тимчасовою втратою непрацездатності застрахованим особам власним нормативно правовим актом;</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2. Приведення у відповідність процедури фінансування страхувальників до вимог Закону України “Про адміністративну процедуру”;</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3. Оптимізація форми заяви-розрахунку.</a:t>
            </a:r>
            <a:endParaRPr b="0" lang="uk-UA" sz="1100" spc="-1" strike="noStrike">
              <a:latin typeface="Arial"/>
            </a:endParaRPr>
          </a:p>
        </p:txBody>
      </p:sp>
      <p:sp>
        <p:nvSpPr>
          <p:cNvPr id="122" name="Google Shape;214;p3"/>
          <p:cNvSpPr/>
          <p:nvPr/>
        </p:nvSpPr>
        <p:spPr>
          <a:xfrm>
            <a:off x="628560" y="135000"/>
            <a:ext cx="7882560" cy="970560"/>
          </a:xfrm>
          <a:prstGeom prst="rect">
            <a:avLst/>
          </a:prstGeom>
          <a:noFill/>
          <a:ln w="0">
            <a:noFill/>
          </a:ln>
        </p:spPr>
        <p:style>
          <a:lnRef idx="0"/>
          <a:fillRef idx="0"/>
          <a:effectRef idx="0"/>
          <a:fontRef idx="minor"/>
        </p:style>
        <p:txBody>
          <a:bodyPr lIns="67680" rIns="67680" tIns="33840" bIns="33840" anchor="ctr">
            <a:noAutofit/>
          </a:bodyPr>
          <a:p>
            <a:pPr>
              <a:lnSpc>
                <a:spcPct val="90000"/>
              </a:lnSpc>
              <a:buNone/>
              <a:tabLst>
                <a:tab algn="l" pos="0"/>
              </a:tabLst>
            </a:pPr>
            <a:r>
              <a:rPr b="1" lang="uk-UA" sz="1400" spc="-1" strike="noStrike">
                <a:solidFill>
                  <a:srgbClr val="000000"/>
                </a:solidFill>
                <a:latin typeface="Times New Roman"/>
                <a:ea typeface="Times New Roman"/>
              </a:rPr>
              <a:t>1. Запровадження норм Порядку фінансування страхувальників для надання страхових виплат за загальнообов’язковим державним соціальним страхуванням, затвердженого постановою правління Пенсійного фонду України від 19.08.2025 № 28-1</a:t>
            </a:r>
            <a:endParaRPr b="0" lang="uk-UA" sz="1400" spc="-1" strike="noStrike">
              <a:latin typeface="Arial"/>
            </a:endParaRPr>
          </a:p>
        </p:txBody>
      </p:sp>
    </p:spTree>
  </p:cSld>
  <p:transition spd="slow">
    <p:push dir="l"/>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Google Shape;219;p4"/>
          <p:cNvSpPr/>
          <p:nvPr/>
        </p:nvSpPr>
        <p:spPr>
          <a:xfrm>
            <a:off x="630000" y="161280"/>
            <a:ext cx="7882560" cy="188820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Основними змінами є наступні:</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1. Формування на вебпорталі заяв-розрахунків страхувальниками для отримання фінансування допомоги по вагітності та пологах реалізовано в окремому додатку (Додаток 6).</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Отже, при необхідності отримання фінансування для виплати застрахованим особам допомоги по вагітності та пологах страхувальнику необхідно сформувати окрему заяву-розрахунок з використанням Додатку 6.</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Водночас формування заяв-розрахунків страхувальниками для отримання фінансування на виплату застрахованим особам допомоги по тимчасовій непрацездатності здійснюється з використанням Додатку 1.</a:t>
            </a:r>
            <a:endParaRPr b="0" lang="uk-UA" sz="1100" spc="-1" strike="noStrike">
              <a:latin typeface="Arial"/>
            </a:endParaRPr>
          </a:p>
          <a:p>
            <a:pPr algn="just">
              <a:lnSpc>
                <a:spcPct val="120000"/>
              </a:lnSpc>
              <a:buNone/>
              <a:tabLst>
                <a:tab algn="l" pos="0"/>
              </a:tabLst>
            </a:pPr>
            <a:r>
              <a:rPr b="0" lang="uk-UA" sz="1100" spc="-1" strike="noStrike">
                <a:solidFill>
                  <a:srgbClr val="000000"/>
                </a:solidFill>
                <a:latin typeface="Times New Roman"/>
                <a:ea typeface="Times New Roman"/>
              </a:rPr>
              <a:t>2. Запроваджено новий механізм опрацювання заяв-розрахунків, у зв’язку з чим заява-розрахунок може набути нового статусу опрацювання “Залишено без руху”.</a:t>
            </a:r>
            <a:endParaRPr b="0" lang="uk-UA" sz="1100" spc="-1" strike="noStrike">
              <a:latin typeface="Arial"/>
            </a:endParaRPr>
          </a:p>
          <a:p>
            <a:pPr algn="just">
              <a:lnSpc>
                <a:spcPct val="120000"/>
              </a:lnSpc>
              <a:buNone/>
              <a:tabLst>
                <a:tab algn="l" pos="0"/>
              </a:tabLst>
            </a:pPr>
            <a:endParaRPr b="0" lang="uk-UA" sz="1100" spc="-1" strike="noStrike">
              <a:latin typeface="Arial"/>
            </a:endParaRPr>
          </a:p>
        </p:txBody>
      </p:sp>
      <p:sp>
        <p:nvSpPr>
          <p:cNvPr id="124" name="Google Shape;220;p4"/>
          <p:cNvSpPr/>
          <p:nvPr/>
        </p:nvSpPr>
        <p:spPr>
          <a:xfrm>
            <a:off x="0" y="0"/>
            <a:ext cx="360" cy="36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25" name="Google Shape;221;p4"/>
          <p:cNvSpPr/>
          <p:nvPr/>
        </p:nvSpPr>
        <p:spPr>
          <a:xfrm>
            <a:off x="0" y="0"/>
            <a:ext cx="360" cy="36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26" name="Google Shape;222;p4"/>
          <p:cNvSpPr/>
          <p:nvPr/>
        </p:nvSpPr>
        <p:spPr>
          <a:xfrm>
            <a:off x="0" y="0"/>
            <a:ext cx="360" cy="36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27" name="Google Shape;223;p4"/>
          <p:cNvSpPr/>
          <p:nvPr/>
        </p:nvSpPr>
        <p:spPr>
          <a:xfrm>
            <a:off x="0" y="0"/>
            <a:ext cx="360" cy="36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28" name="Google Shape;224;p4"/>
          <p:cNvSpPr/>
          <p:nvPr/>
        </p:nvSpPr>
        <p:spPr>
          <a:xfrm>
            <a:off x="5565240" y="3380400"/>
            <a:ext cx="1440" cy="12168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grpSp>
        <p:nvGrpSpPr>
          <p:cNvPr id="129" name="Google Shape;225;p4"/>
          <p:cNvGrpSpPr/>
          <p:nvPr/>
        </p:nvGrpSpPr>
        <p:grpSpPr>
          <a:xfrm>
            <a:off x="571680" y="2237400"/>
            <a:ext cx="8233200" cy="2631960"/>
            <a:chOff x="571680" y="2237400"/>
            <a:chExt cx="8233200" cy="2631960"/>
          </a:xfrm>
        </p:grpSpPr>
        <p:sp>
          <p:nvSpPr>
            <p:cNvPr id="130" name="Google Shape;226;p4"/>
            <p:cNvSpPr/>
            <p:nvPr/>
          </p:nvSpPr>
          <p:spPr>
            <a:xfrm>
              <a:off x="571680" y="2306520"/>
              <a:ext cx="1482120" cy="807120"/>
            </a:xfrm>
            <a:prstGeom prst="rect">
              <a:avLst/>
            </a:prstGeom>
            <a:solidFill>
              <a:srgbClr val="afd095"/>
            </a:solidFill>
            <a:ln w="9525">
              <a:solidFill>
                <a:srgbClr val="00a933"/>
              </a:solidFill>
              <a:round/>
            </a:ln>
          </p:spPr>
          <p:style>
            <a:lnRef idx="0"/>
            <a:fillRef idx="0"/>
            <a:effectRef idx="0"/>
            <a:fontRef idx="minor"/>
          </p:style>
          <p:txBody>
            <a:bodyPr lIns="67680" rIns="67680" tIns="33840" bIns="33840" anchor="ctr">
              <a:noAutofit/>
            </a:bodyPr>
            <a:p>
              <a:pPr algn="ctr">
                <a:lnSpc>
                  <a:spcPct val="100000"/>
                </a:lnSpc>
                <a:buNone/>
                <a:tabLst>
                  <a:tab algn="l" pos="0"/>
                </a:tabLst>
              </a:pPr>
              <a:r>
                <a:rPr b="0" lang="ru" sz="1200" spc="-1" strike="noStrike">
                  <a:solidFill>
                    <a:srgbClr val="000000"/>
                  </a:solidFill>
                  <a:latin typeface="Arial"/>
                  <a:ea typeface="Arial"/>
                </a:rPr>
                <a:t>Формування заяви-розрахунку страхувальником на вебпорталі</a:t>
              </a:r>
              <a:endParaRPr b="0" lang="uk-UA" sz="1200" spc="-1" strike="noStrike">
                <a:latin typeface="Arial"/>
              </a:endParaRPr>
            </a:p>
          </p:txBody>
        </p:sp>
        <p:sp>
          <p:nvSpPr>
            <p:cNvPr id="131" name="Google Shape;227;p4"/>
            <p:cNvSpPr/>
            <p:nvPr/>
          </p:nvSpPr>
          <p:spPr>
            <a:xfrm>
              <a:off x="2448360" y="2374560"/>
              <a:ext cx="1752120" cy="673200"/>
            </a:xfrm>
            <a:prstGeom prst="rect">
              <a:avLst/>
            </a:prstGeom>
            <a:solidFill>
              <a:srgbClr val="d4ea6b"/>
            </a:solidFill>
            <a:ln w="9525">
              <a:solidFill>
                <a:srgbClr val="00a933"/>
              </a:solidFill>
              <a:round/>
            </a:ln>
          </p:spPr>
          <p:style>
            <a:lnRef idx="0"/>
            <a:fillRef idx="0"/>
            <a:effectRef idx="0"/>
            <a:fontRef idx="minor"/>
          </p:style>
          <p:txBody>
            <a:bodyPr lIns="67680" rIns="67680" tIns="33840" bIns="33840" anchor="ctr">
              <a:noAutofit/>
            </a:bodyPr>
            <a:p>
              <a:pPr algn="ctr">
                <a:lnSpc>
                  <a:spcPct val="100000"/>
                </a:lnSpc>
                <a:buNone/>
                <a:tabLst>
                  <a:tab algn="l" pos="0"/>
                </a:tabLst>
              </a:pPr>
              <a:r>
                <a:rPr b="0" lang="ru" sz="1400" spc="-1" strike="noStrike">
                  <a:solidFill>
                    <a:srgbClr val="000000"/>
                  </a:solidFill>
                  <a:latin typeface="Arial"/>
                  <a:ea typeface="Arial"/>
                </a:rPr>
                <a:t>Опрацювання заяви-розрахунку в ЕРЛН</a:t>
              </a:r>
              <a:endParaRPr b="0" lang="uk-UA" sz="1400" spc="-1" strike="noStrike">
                <a:latin typeface="Arial"/>
              </a:endParaRPr>
            </a:p>
          </p:txBody>
        </p:sp>
        <p:sp>
          <p:nvSpPr>
            <p:cNvPr id="132" name="Google Shape;228;p4"/>
            <p:cNvSpPr/>
            <p:nvPr/>
          </p:nvSpPr>
          <p:spPr>
            <a:xfrm>
              <a:off x="4486680" y="2237400"/>
              <a:ext cx="2158200" cy="472320"/>
            </a:xfrm>
            <a:prstGeom prst="rect">
              <a:avLst/>
            </a:prstGeom>
            <a:solidFill>
              <a:srgbClr val="afd095"/>
            </a:solidFill>
            <a:ln w="9525">
              <a:solidFill>
                <a:srgbClr val="00a933"/>
              </a:solidFill>
              <a:round/>
            </a:ln>
          </p:spPr>
          <p:style>
            <a:lnRef idx="0"/>
            <a:fillRef idx="0"/>
            <a:effectRef idx="0"/>
            <a:fontRef idx="minor"/>
          </p:style>
          <p:txBody>
            <a:bodyPr lIns="67680" rIns="67680" tIns="33840" bIns="33840" anchor="ctr">
              <a:noAutofit/>
            </a:bodyPr>
            <a:p>
              <a:pPr algn="ctr">
                <a:lnSpc>
                  <a:spcPct val="100000"/>
                </a:lnSpc>
                <a:buNone/>
                <a:tabLst>
                  <a:tab algn="l" pos="0"/>
                </a:tabLst>
              </a:pPr>
              <a:r>
                <a:rPr b="0" lang="ru" sz="1400" spc="-1" strike="noStrike">
                  <a:solidFill>
                    <a:srgbClr val="000000"/>
                  </a:solidFill>
                  <a:latin typeface="Arial"/>
                  <a:ea typeface="Arial"/>
                </a:rPr>
                <a:t>Прийняття в автоматичному режимі</a:t>
              </a:r>
              <a:endParaRPr b="0" lang="uk-UA" sz="1400" spc="-1" strike="noStrike">
                <a:latin typeface="Arial"/>
              </a:endParaRPr>
            </a:p>
          </p:txBody>
        </p:sp>
        <p:sp>
          <p:nvSpPr>
            <p:cNvPr id="133" name="Google Shape;229;p4"/>
            <p:cNvSpPr/>
            <p:nvPr/>
          </p:nvSpPr>
          <p:spPr>
            <a:xfrm>
              <a:off x="4486680" y="2847600"/>
              <a:ext cx="2158200" cy="537120"/>
            </a:xfrm>
            <a:prstGeom prst="rect">
              <a:avLst/>
            </a:prstGeom>
            <a:solidFill>
              <a:srgbClr val="afd095"/>
            </a:solidFill>
            <a:ln w="9525">
              <a:solidFill>
                <a:srgbClr val="00a933"/>
              </a:solidFill>
              <a:round/>
            </a:ln>
          </p:spPr>
          <p:style>
            <a:lnRef idx="0"/>
            <a:fillRef idx="0"/>
            <a:effectRef idx="0"/>
            <a:fontRef idx="minor"/>
          </p:style>
          <p:txBody>
            <a:bodyPr lIns="67680" rIns="67680" tIns="33840" bIns="33840" anchor="ctr">
              <a:noAutofit/>
            </a:bodyPr>
            <a:p>
              <a:pPr algn="ctr">
                <a:lnSpc>
                  <a:spcPct val="100000"/>
                </a:lnSpc>
                <a:buNone/>
                <a:tabLst>
                  <a:tab algn="l" pos="0"/>
                </a:tabLst>
              </a:pPr>
              <a:r>
                <a:rPr b="0" lang="ru" sz="1400" spc="-1" strike="noStrike">
                  <a:solidFill>
                    <a:srgbClr val="000000"/>
                  </a:solidFill>
                  <a:latin typeface="Arial"/>
                  <a:ea typeface="Arial"/>
                </a:rPr>
                <a:t>Прийняття в ручному режимі</a:t>
              </a:r>
              <a:endParaRPr b="0" lang="uk-UA" sz="1400" spc="-1" strike="noStrike">
                <a:latin typeface="Arial"/>
              </a:endParaRPr>
            </a:p>
          </p:txBody>
        </p:sp>
        <p:sp>
          <p:nvSpPr>
            <p:cNvPr id="134" name="Google Shape;230;p4"/>
            <p:cNvSpPr/>
            <p:nvPr/>
          </p:nvSpPr>
          <p:spPr>
            <a:xfrm>
              <a:off x="4757400" y="3483720"/>
              <a:ext cx="1617120" cy="537120"/>
            </a:xfrm>
            <a:prstGeom prst="rect">
              <a:avLst/>
            </a:prstGeom>
            <a:solidFill>
              <a:srgbClr val="ffa6a6"/>
            </a:solidFill>
            <a:ln w="9525">
              <a:solidFill>
                <a:srgbClr val="00a933"/>
              </a:solidFill>
              <a:round/>
            </a:ln>
          </p:spPr>
          <p:style>
            <a:lnRef idx="0"/>
            <a:fillRef idx="0"/>
            <a:effectRef idx="0"/>
            <a:fontRef idx="minor"/>
          </p:style>
          <p:txBody>
            <a:bodyPr lIns="67680" rIns="67680" tIns="33840" bIns="33840" anchor="ctr">
              <a:noAutofit/>
            </a:bodyPr>
            <a:p>
              <a:pPr algn="ctr">
                <a:lnSpc>
                  <a:spcPct val="100000"/>
                </a:lnSpc>
                <a:buNone/>
                <a:tabLst>
                  <a:tab algn="l" pos="0"/>
                </a:tabLst>
              </a:pPr>
              <a:r>
                <a:rPr b="0" lang="ru" sz="1400" spc="-1" strike="noStrike">
                  <a:solidFill>
                    <a:srgbClr val="000000"/>
                  </a:solidFill>
                  <a:latin typeface="Arial"/>
                  <a:ea typeface="Arial"/>
                </a:rPr>
                <a:t>Залишено без руху</a:t>
              </a:r>
              <a:endParaRPr b="0" lang="uk-UA" sz="1400" spc="-1" strike="noStrike">
                <a:latin typeface="Arial"/>
              </a:endParaRPr>
            </a:p>
          </p:txBody>
        </p:sp>
        <p:sp>
          <p:nvSpPr>
            <p:cNvPr id="135" name="Google Shape;231;p4"/>
            <p:cNvSpPr/>
            <p:nvPr/>
          </p:nvSpPr>
          <p:spPr>
            <a:xfrm>
              <a:off x="7187760" y="2576520"/>
              <a:ext cx="1617120" cy="537120"/>
            </a:xfrm>
            <a:prstGeom prst="rect">
              <a:avLst/>
            </a:prstGeom>
            <a:solidFill>
              <a:srgbClr val="b7b3ca"/>
            </a:solidFill>
            <a:ln w="9525">
              <a:solidFill>
                <a:srgbClr val="00a933"/>
              </a:solidFill>
              <a:round/>
            </a:ln>
          </p:spPr>
          <p:style>
            <a:lnRef idx="0"/>
            <a:fillRef idx="0"/>
            <a:effectRef idx="0"/>
            <a:fontRef idx="minor"/>
          </p:style>
          <p:txBody>
            <a:bodyPr lIns="67680" rIns="67680" tIns="33840" bIns="33840" anchor="ctr">
              <a:noAutofit/>
            </a:bodyPr>
            <a:p>
              <a:pPr algn="ctr">
                <a:lnSpc>
                  <a:spcPct val="100000"/>
                </a:lnSpc>
                <a:buNone/>
                <a:tabLst>
                  <a:tab algn="l" pos="0"/>
                </a:tabLst>
              </a:pPr>
              <a:r>
                <a:rPr b="0" lang="ru" sz="1400" spc="-1" strike="noStrike">
                  <a:solidFill>
                    <a:srgbClr val="000000"/>
                  </a:solidFill>
                  <a:latin typeface="Arial"/>
                  <a:ea typeface="Arial"/>
                </a:rPr>
                <a:t>Фінансування</a:t>
              </a:r>
              <a:endParaRPr b="0" lang="uk-UA" sz="1400" spc="-1" strike="noStrike">
                <a:latin typeface="Arial"/>
              </a:endParaRPr>
            </a:p>
          </p:txBody>
        </p:sp>
        <p:sp>
          <p:nvSpPr>
            <p:cNvPr id="136" name="Google Shape;232;p4"/>
            <p:cNvSpPr/>
            <p:nvPr/>
          </p:nvSpPr>
          <p:spPr>
            <a:xfrm>
              <a:off x="4601160" y="4138200"/>
              <a:ext cx="1929240" cy="523800"/>
            </a:xfrm>
            <a:prstGeom prst="rect">
              <a:avLst/>
            </a:prstGeom>
            <a:solidFill>
              <a:srgbClr val="ec9ba4"/>
            </a:solidFill>
            <a:ln w="9525">
              <a:solidFill>
                <a:srgbClr val="00a933"/>
              </a:solidFill>
              <a:round/>
            </a:ln>
          </p:spPr>
          <p:style>
            <a:lnRef idx="0"/>
            <a:fillRef idx="0"/>
            <a:effectRef idx="0"/>
            <a:fontRef idx="minor"/>
          </p:style>
          <p:txBody>
            <a:bodyPr lIns="67680" rIns="67680" tIns="33840" bIns="33840" anchor="ctr">
              <a:noAutofit/>
            </a:bodyPr>
            <a:p>
              <a:pPr algn="ctr">
                <a:lnSpc>
                  <a:spcPct val="100000"/>
                </a:lnSpc>
                <a:buNone/>
                <a:tabLst>
                  <a:tab algn="l" pos="0"/>
                </a:tabLst>
              </a:pPr>
              <a:r>
                <a:rPr b="0" lang="ru" sz="1400" spc="-1" strike="noStrike">
                  <a:solidFill>
                    <a:srgbClr val="000000"/>
                  </a:solidFill>
                  <a:latin typeface="Arial"/>
                  <a:ea typeface="Arial"/>
                </a:rPr>
                <a:t>Повідомлення про залишено без руху</a:t>
              </a:r>
              <a:endParaRPr b="0" lang="uk-UA" sz="1400" spc="-1" strike="noStrike">
                <a:latin typeface="Arial"/>
              </a:endParaRPr>
            </a:p>
          </p:txBody>
        </p:sp>
        <p:sp>
          <p:nvSpPr>
            <p:cNvPr id="137" name="Google Shape;233;p4"/>
            <p:cNvSpPr/>
            <p:nvPr/>
          </p:nvSpPr>
          <p:spPr>
            <a:xfrm>
              <a:off x="571680" y="3386520"/>
              <a:ext cx="1479240" cy="1482840"/>
            </a:xfrm>
            <a:prstGeom prst="ellipse">
              <a:avLst/>
            </a:prstGeom>
            <a:solidFill>
              <a:srgbClr val="b4c7dc"/>
            </a:solidFill>
            <a:ln w="9525">
              <a:solidFill>
                <a:srgbClr val="00a933"/>
              </a:solidFill>
              <a:round/>
            </a:ln>
          </p:spPr>
          <p:style>
            <a:lnRef idx="0"/>
            <a:fillRef idx="0"/>
            <a:effectRef idx="0"/>
            <a:fontRef idx="minor"/>
          </p:style>
        </p:sp>
        <p:sp>
          <p:nvSpPr>
            <p:cNvPr id="138" name="Google Shape;234;p4"/>
            <p:cNvSpPr/>
            <p:nvPr/>
          </p:nvSpPr>
          <p:spPr>
            <a:xfrm>
              <a:off x="579960" y="3987360"/>
              <a:ext cx="1545840" cy="257760"/>
            </a:xfrm>
            <a:prstGeom prst="rect">
              <a:avLst/>
            </a:prstGeom>
            <a:noFill/>
            <a:ln w="0">
              <a:noFill/>
            </a:ln>
          </p:spPr>
          <p:style>
            <a:lnRef idx="0"/>
            <a:fillRef idx="0"/>
            <a:effectRef idx="0"/>
            <a:fontRef idx="minor"/>
          </p:style>
          <p:txBody>
            <a:bodyPr lIns="67680" rIns="67680" tIns="33840" bIns="33840" anchor="t">
              <a:noAutofit/>
            </a:bodyPr>
            <a:p>
              <a:pPr>
                <a:lnSpc>
                  <a:spcPct val="100000"/>
                </a:lnSpc>
                <a:buNone/>
                <a:tabLst>
                  <a:tab algn="l" pos="0"/>
                </a:tabLst>
              </a:pPr>
              <a:r>
                <a:rPr b="1" lang="ru" sz="1400" spc="-1" strike="noStrike">
                  <a:solidFill>
                    <a:srgbClr val="000000"/>
                  </a:solidFill>
                  <a:latin typeface="Arial"/>
                  <a:ea typeface="Arial"/>
                </a:rPr>
                <a:t>Страхувальник</a:t>
              </a:r>
              <a:endParaRPr b="0" lang="uk-UA" sz="1400" spc="-1" strike="noStrike">
                <a:latin typeface="Arial"/>
              </a:endParaRPr>
            </a:p>
          </p:txBody>
        </p:sp>
        <p:sp>
          <p:nvSpPr>
            <p:cNvPr id="139" name="Google Shape;235;p4"/>
            <p:cNvSpPr/>
            <p:nvPr/>
          </p:nvSpPr>
          <p:spPr>
            <a:xfrm>
              <a:off x="2055600" y="2710800"/>
              <a:ext cx="390960" cy="36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40" name="Google Shape;236;p4"/>
            <p:cNvSpPr/>
            <p:nvPr/>
          </p:nvSpPr>
          <p:spPr>
            <a:xfrm flipH="1" rot="10800000">
              <a:off x="1310400" y="3117240"/>
              <a:ext cx="360" cy="26928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41" name="Google Shape;237;p4"/>
            <p:cNvSpPr/>
            <p:nvPr/>
          </p:nvSpPr>
          <p:spPr>
            <a:xfrm flipH="1" rot="10800000">
              <a:off x="4202280" y="2476080"/>
              <a:ext cx="282960" cy="23580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42" name="Google Shape;238;p4"/>
            <p:cNvSpPr/>
            <p:nvPr/>
          </p:nvSpPr>
          <p:spPr>
            <a:xfrm>
              <a:off x="4201920" y="2711880"/>
              <a:ext cx="282960" cy="40320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43" name="Google Shape;239;p4"/>
            <p:cNvSpPr/>
            <p:nvPr/>
          </p:nvSpPr>
          <p:spPr>
            <a:xfrm>
              <a:off x="6646680" y="2474280"/>
              <a:ext cx="539280" cy="36972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44" name="Google Shape;240;p4"/>
            <p:cNvSpPr/>
            <p:nvPr/>
          </p:nvSpPr>
          <p:spPr>
            <a:xfrm flipH="1" rot="10800000">
              <a:off x="6647040" y="2847600"/>
              <a:ext cx="539280" cy="26928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45" name="Google Shape;241;p4"/>
            <p:cNvSpPr/>
            <p:nvPr/>
          </p:nvSpPr>
          <p:spPr>
            <a:xfrm>
              <a:off x="5565240" y="4016160"/>
              <a:ext cx="1440" cy="12168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sp>
          <p:nvSpPr>
            <p:cNvPr id="146" name="Google Shape;242;p4"/>
            <p:cNvSpPr/>
            <p:nvPr/>
          </p:nvSpPr>
          <p:spPr>
            <a:xfrm rot="10800000">
              <a:off x="2040480" y="4130280"/>
              <a:ext cx="2555640" cy="292320"/>
            </a:xfrm>
            <a:custGeom>
              <a:avLst/>
              <a:gdLst/>
              <a:ahLst/>
              <a:rect l="l" t="t" r="r" b="b"/>
              <a:pathLst>
                <a:path w="21600" h="21600">
                  <a:moveTo>
                    <a:pt x="0" y="0"/>
                  </a:moveTo>
                  <a:lnTo>
                    <a:pt x="21600" y="21600"/>
                  </a:lnTo>
                </a:path>
              </a:pathLst>
            </a:custGeom>
            <a:noFill/>
            <a:ln w="9525">
              <a:solidFill>
                <a:srgbClr val="00a933"/>
              </a:solidFill>
              <a:round/>
              <a:tailEnd len="med" type="triangle" w="med"/>
            </a:ln>
          </p:spPr>
          <p:style>
            <a:lnRef idx="0"/>
            <a:fillRef idx="0"/>
            <a:effectRef idx="0"/>
            <a:fontRef idx="minor"/>
          </p:style>
        </p:sp>
      </p:grpSp>
      <p:sp>
        <p:nvSpPr>
          <p:cNvPr id="147" name="Google Shape;243;p4"/>
          <p:cNvSpPr/>
          <p:nvPr/>
        </p:nvSpPr>
        <p:spPr>
          <a:xfrm rot="5400000">
            <a:off x="3776400" y="649080"/>
            <a:ext cx="1755360" cy="6684840"/>
          </a:xfrm>
          <a:prstGeom prst="bentConnector3">
            <a:avLst>
              <a:gd name="adj1" fmla="val 113564"/>
            </a:avLst>
          </a:prstGeom>
          <a:noFill/>
          <a:ln w="9525">
            <a:solidFill>
              <a:srgbClr val="00a933"/>
            </a:solidFill>
            <a:round/>
            <a:tailEnd len="med" type="triangle" w="med"/>
          </a:ln>
        </p:spPr>
        <p:style>
          <a:lnRef idx="0"/>
          <a:fillRef idx="0"/>
          <a:effectRef idx="0"/>
          <a:fontRef idx="minor"/>
        </p:style>
      </p:sp>
    </p:spTree>
  </p:cSld>
  <p:transition spd="slow">
    <p:push dir="l"/>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PlaceHolder 1"/>
          <p:cNvSpPr>
            <a:spLocks noGrp="1"/>
          </p:cNvSpPr>
          <p:nvPr>
            <p:ph/>
          </p:nvPr>
        </p:nvSpPr>
        <p:spPr>
          <a:xfrm>
            <a:off x="628560" y="912960"/>
            <a:ext cx="7882560" cy="2461320"/>
          </a:xfrm>
          <a:prstGeom prst="rect">
            <a:avLst/>
          </a:prstGeom>
          <a:noFill/>
          <a:ln w="0">
            <a:noFill/>
          </a:ln>
        </p:spPr>
        <p:txBody>
          <a:bodyPr lIns="67680" rIns="67680" tIns="33840" bIns="33840" anchor="t">
            <a:normAutofit fontScale="51000"/>
          </a:bodyPr>
          <a:p>
            <a:pPr algn="just">
              <a:lnSpc>
                <a:spcPct val="100000"/>
              </a:lnSpc>
              <a:buNone/>
              <a:tabLst>
                <a:tab algn="l" pos="0"/>
              </a:tabLst>
            </a:pPr>
            <a:r>
              <a:rPr b="0" lang="uk-UA" sz="2400" spc="-1" strike="noStrike">
                <a:solidFill>
                  <a:srgbClr val="000000"/>
                </a:solidFill>
                <a:latin typeface="Times New Roman"/>
                <a:ea typeface="Times New Roman"/>
              </a:rPr>
              <a:t>Відповідно до пункту 5 частини першої статті 17 Закону України від 23.09.1999 № 1105-XIV “Про загальнообов’язкове державне соціальне страхування” (далі – Закон № 1105) допомога по тимчасовій непрацездатності виплачується застрахованим особам залежно від страхового стажу у розмірі 100 відсотків середньої заробітної плати (доходу) - донорам, які мають право на пільгу, передбачену статтею 20 Закону України "Про безпеку та якість донорської крові та компонентів крові".</a:t>
            </a:r>
            <a:endParaRPr b="0" lang="uk-UA" sz="2400" spc="-1" strike="noStrike">
              <a:solidFill>
                <a:srgbClr val="000000"/>
              </a:solidFill>
              <a:latin typeface="Arial"/>
            </a:endParaRPr>
          </a:p>
          <a:p>
            <a:pPr algn="just">
              <a:lnSpc>
                <a:spcPct val="100000"/>
              </a:lnSpc>
              <a:spcBef>
                <a:spcPts val="1100"/>
              </a:spcBef>
              <a:buNone/>
              <a:tabLst>
                <a:tab algn="l" pos="0"/>
              </a:tabLst>
            </a:pPr>
            <a:r>
              <a:rPr b="0" lang="uk-UA" sz="2400" spc="-1" strike="noStrike">
                <a:solidFill>
                  <a:srgbClr val="000000"/>
                </a:solidFill>
                <a:latin typeface="Times New Roman"/>
                <a:ea typeface="Times New Roman"/>
              </a:rPr>
              <a:t>Згідно з частиною четвертою статті 20 Закону України "Про безпеку та якість донорської крові та компонентів крові" донорам, які протягом року безоплатно здійснили донацію крові в сумарній кількості, що дорівнює двом разовим максимально допустимим дозам, або плазми крові в сумарній кількості, що дорівнює чотирьом разовим максимально допустимим дозам, заготовленим методом аферезу, або тромбоцитів у двох разових донаціях методом аферезу, </a:t>
            </a:r>
            <a:r>
              <a:rPr b="1" lang="uk-UA" sz="2400" spc="-1" strike="noStrike">
                <a:solidFill>
                  <a:srgbClr val="000000"/>
                </a:solidFill>
                <a:latin typeface="Times New Roman"/>
                <a:ea typeface="Times New Roman"/>
              </a:rPr>
              <a:t>допомога з тимчасової непрацездатності у зв’язку із захворюванням виплачується у розмірі 100 відсотків середньої заробітної плати донора незалежно від стажу роботи</a:t>
            </a:r>
            <a:r>
              <a:rPr b="0" lang="uk-UA" sz="2400" spc="-1" strike="noStrike">
                <a:solidFill>
                  <a:srgbClr val="000000"/>
                </a:solidFill>
                <a:latin typeface="Times New Roman"/>
                <a:ea typeface="Times New Roman"/>
              </a:rPr>
              <a:t>. Така </a:t>
            </a:r>
            <a:r>
              <a:rPr b="1" lang="uk-UA" sz="2400" spc="-1" strike="noStrike">
                <a:solidFill>
                  <a:srgbClr val="000000"/>
                </a:solidFill>
                <a:latin typeface="Times New Roman"/>
                <a:ea typeface="Times New Roman"/>
              </a:rPr>
              <a:t>пільга надається протягом року після здійснення донації крові та/або компонентів крові у зазначених кількостях</a:t>
            </a:r>
            <a:r>
              <a:rPr b="0" lang="uk-UA" sz="2400" spc="-1" strike="noStrike">
                <a:solidFill>
                  <a:srgbClr val="000000"/>
                </a:solidFill>
                <a:latin typeface="Times New Roman"/>
                <a:ea typeface="Times New Roman"/>
              </a:rPr>
              <a:t>. </a:t>
            </a:r>
            <a:endParaRPr b="0" lang="uk-UA" sz="2400" spc="-1" strike="noStrike">
              <a:solidFill>
                <a:srgbClr val="000000"/>
              </a:solidFill>
              <a:latin typeface="Arial"/>
            </a:endParaRPr>
          </a:p>
          <a:p>
            <a:pPr algn="just">
              <a:lnSpc>
                <a:spcPct val="100000"/>
              </a:lnSpc>
              <a:spcBef>
                <a:spcPts val="1100"/>
              </a:spcBef>
              <a:buNone/>
              <a:tabLst>
                <a:tab algn="l" pos="0"/>
              </a:tabLst>
            </a:pPr>
            <a:endParaRPr b="0" lang="uk-UA" sz="2400" spc="-1" strike="noStrike">
              <a:solidFill>
                <a:srgbClr val="000000"/>
              </a:solidFill>
              <a:latin typeface="Arial"/>
            </a:endParaRPr>
          </a:p>
        </p:txBody>
      </p:sp>
      <p:sp>
        <p:nvSpPr>
          <p:cNvPr id="149" name="Google Shape;249;p5"/>
          <p:cNvSpPr/>
          <p:nvPr/>
        </p:nvSpPr>
        <p:spPr>
          <a:xfrm>
            <a:off x="628560" y="273960"/>
            <a:ext cx="7882560" cy="576000"/>
          </a:xfrm>
          <a:prstGeom prst="rect">
            <a:avLst/>
          </a:prstGeom>
          <a:noFill/>
          <a:ln w="0">
            <a:noFill/>
          </a:ln>
        </p:spPr>
        <p:style>
          <a:lnRef idx="0"/>
          <a:fillRef idx="0"/>
          <a:effectRef idx="0"/>
          <a:fontRef idx="minor"/>
        </p:style>
        <p:txBody>
          <a:bodyPr lIns="67680" rIns="67680" tIns="33840" bIns="33840" anchor="ctr">
            <a:noAutofit/>
          </a:bodyPr>
          <a:p>
            <a:pPr>
              <a:lnSpc>
                <a:spcPct val="107000"/>
              </a:lnSpc>
              <a:buNone/>
              <a:tabLst>
                <a:tab algn="l" pos="0"/>
              </a:tabLst>
            </a:pPr>
            <a:r>
              <a:rPr b="1" lang="uk-UA" sz="1200" spc="-1" strike="noStrike">
                <a:solidFill>
                  <a:srgbClr val="000000"/>
                </a:solidFill>
                <a:latin typeface="Times New Roman"/>
                <a:ea typeface="Times New Roman"/>
              </a:rPr>
              <a:t>2. Надання допомоги по тимчасовій непрацездатності донорам, які мають право на пільгу, передбачену статтею 20 Закону України “Про безпеку та якість донорської крові та компонентів крові”</a:t>
            </a:r>
            <a:endParaRPr b="0" lang="uk-UA" sz="1200" spc="-1" strike="noStrike">
              <a:latin typeface="Arial"/>
            </a:endParaRPr>
          </a:p>
        </p:txBody>
      </p:sp>
      <p:sp>
        <p:nvSpPr>
          <p:cNvPr id="150" name="Google Shape;250;p5"/>
          <p:cNvSpPr/>
          <p:nvPr/>
        </p:nvSpPr>
        <p:spPr>
          <a:xfrm>
            <a:off x="504000" y="3420000"/>
            <a:ext cx="8135280" cy="1259280"/>
          </a:xfrm>
          <a:custGeom>
            <a:avLst/>
            <a:gdLst/>
            <a:ahLst/>
            <a:rect l="l" t="t" r="r" b="b"/>
            <a:pathLst>
              <a:path w="22602" h="3502">
                <a:moveTo>
                  <a:pt x="583" y="0"/>
                </a:moveTo>
                <a:lnTo>
                  <a:pt x="584" y="0"/>
                </a:lnTo>
                <a:cubicBezTo>
                  <a:pt x="481" y="0"/>
                  <a:pt x="380" y="27"/>
                  <a:pt x="292" y="78"/>
                </a:cubicBezTo>
                <a:cubicBezTo>
                  <a:pt x="203" y="129"/>
                  <a:pt x="129" y="203"/>
                  <a:pt x="78" y="292"/>
                </a:cubicBezTo>
                <a:cubicBezTo>
                  <a:pt x="27" y="380"/>
                  <a:pt x="0" y="481"/>
                  <a:pt x="0" y="584"/>
                </a:cubicBezTo>
                <a:lnTo>
                  <a:pt x="0" y="2917"/>
                </a:lnTo>
                <a:lnTo>
                  <a:pt x="0" y="2918"/>
                </a:lnTo>
                <a:cubicBezTo>
                  <a:pt x="0" y="3020"/>
                  <a:pt x="27" y="3121"/>
                  <a:pt x="78" y="3209"/>
                </a:cubicBezTo>
                <a:cubicBezTo>
                  <a:pt x="129" y="3298"/>
                  <a:pt x="203" y="3372"/>
                  <a:pt x="292" y="3423"/>
                </a:cubicBezTo>
                <a:cubicBezTo>
                  <a:pt x="380" y="3474"/>
                  <a:pt x="481" y="3501"/>
                  <a:pt x="584" y="3501"/>
                </a:cubicBezTo>
                <a:lnTo>
                  <a:pt x="22017" y="3501"/>
                </a:lnTo>
                <a:lnTo>
                  <a:pt x="22018" y="3501"/>
                </a:lnTo>
                <a:cubicBezTo>
                  <a:pt x="22120" y="3501"/>
                  <a:pt x="22221" y="3474"/>
                  <a:pt x="22309" y="3423"/>
                </a:cubicBezTo>
                <a:cubicBezTo>
                  <a:pt x="22398" y="3372"/>
                  <a:pt x="22472" y="3298"/>
                  <a:pt x="22523" y="3209"/>
                </a:cubicBezTo>
                <a:cubicBezTo>
                  <a:pt x="22574" y="3121"/>
                  <a:pt x="22601" y="3020"/>
                  <a:pt x="22601" y="2918"/>
                </a:cubicBezTo>
                <a:lnTo>
                  <a:pt x="22601" y="583"/>
                </a:lnTo>
                <a:lnTo>
                  <a:pt x="22601" y="584"/>
                </a:lnTo>
                <a:lnTo>
                  <a:pt x="22601" y="584"/>
                </a:lnTo>
                <a:cubicBezTo>
                  <a:pt x="22601" y="481"/>
                  <a:pt x="22574" y="380"/>
                  <a:pt x="22523" y="292"/>
                </a:cubicBezTo>
                <a:cubicBezTo>
                  <a:pt x="22472" y="203"/>
                  <a:pt x="22398" y="129"/>
                  <a:pt x="22309" y="78"/>
                </a:cubicBezTo>
                <a:cubicBezTo>
                  <a:pt x="22221" y="27"/>
                  <a:pt x="22120" y="0"/>
                  <a:pt x="22018" y="0"/>
                </a:cubicBezTo>
                <a:lnTo>
                  <a:pt x="583" y="0"/>
                </a:lnTo>
              </a:path>
            </a:pathLst>
          </a:custGeom>
          <a:solidFill>
            <a:srgbClr val="e0c2cd"/>
          </a:solidFill>
          <a:ln w="9525">
            <a:solidFill>
              <a:srgbClr val="800080"/>
            </a:solidFill>
            <a:round/>
          </a:ln>
        </p:spPr>
        <p:style>
          <a:lnRef idx="0"/>
          <a:fillRef idx="0"/>
          <a:effectRef idx="0"/>
          <a:fontRef idx="minor"/>
        </p:style>
        <p:txBody>
          <a:bodyPr lIns="90000" rIns="90000" tIns="45000" bIns="45000" anchor="ctr">
            <a:noAutofit/>
          </a:bodyPr>
          <a:p>
            <a:pPr algn="just">
              <a:lnSpc>
                <a:spcPct val="100000"/>
              </a:lnSpc>
              <a:buNone/>
              <a:tabLst>
                <a:tab algn="l" pos="0"/>
              </a:tabLst>
            </a:pPr>
            <a:r>
              <a:rPr b="0" lang="uk-UA" sz="1300" spc="-1" strike="noStrike">
                <a:solidFill>
                  <a:srgbClr val="000000"/>
                </a:solidFill>
                <a:latin typeface="Times New Roman"/>
                <a:ea typeface="Times New Roman"/>
              </a:rPr>
              <a:t>Слід враховувати те, що пунктом 2 розділу VIII Закону України “Про безпеку та якість донорської крові та компонентів крові” визначено, що </a:t>
            </a:r>
            <a:r>
              <a:rPr b="1" lang="uk-UA" sz="1300" spc="-1" strike="noStrike">
                <a:solidFill>
                  <a:srgbClr val="000000"/>
                </a:solidFill>
                <a:latin typeface="Times New Roman"/>
                <a:ea typeface="Times New Roman"/>
              </a:rPr>
              <a:t>частина четверта статті 20 цього Закону втрачають чинність через п’ять років з дня введення в дію цього Закону</a:t>
            </a:r>
            <a:r>
              <a:rPr b="0" lang="uk-UA" sz="1300" spc="-1" strike="noStrike">
                <a:solidFill>
                  <a:srgbClr val="000000"/>
                </a:solidFill>
                <a:latin typeface="Times New Roman"/>
                <a:ea typeface="Times New Roman"/>
              </a:rPr>
              <a:t>. Особи, які набули право на отримання допомоги з тимчасової непрацездатності у зв’язку із захворюванням, визначеної відповідно частинами четвертою статті 20 цього Закону, не втрачають право на її отримання після втрати чинності частини четвертої статті 20 цього Закону.</a:t>
            </a:r>
            <a:endParaRPr b="0" lang="uk-UA" sz="1300" spc="-1" strike="noStrike">
              <a:latin typeface="Arial"/>
            </a:endParaRPr>
          </a:p>
        </p:txBody>
      </p:sp>
    </p:spTree>
  </p:cSld>
  <p:transition spd="slow">
    <p:push dir="l"/>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PlaceHolder 1"/>
          <p:cNvSpPr>
            <a:spLocks noGrp="1"/>
          </p:cNvSpPr>
          <p:nvPr>
            <p:ph/>
          </p:nvPr>
        </p:nvSpPr>
        <p:spPr>
          <a:xfrm>
            <a:off x="628560" y="360000"/>
            <a:ext cx="7882560" cy="1979280"/>
          </a:xfrm>
          <a:prstGeom prst="rect">
            <a:avLst/>
          </a:prstGeom>
          <a:noFill/>
          <a:ln w="0">
            <a:noFill/>
          </a:ln>
        </p:spPr>
        <p:txBody>
          <a:bodyPr lIns="67680" rIns="67680" tIns="33840" bIns="33840" anchor="t">
            <a:normAutofit fontScale="98000"/>
          </a:bodyPr>
          <a:p>
            <a:pPr algn="just">
              <a:lnSpc>
                <a:spcPct val="100000"/>
              </a:lnSpc>
              <a:buNone/>
              <a:tabLst>
                <a:tab algn="l" pos="0"/>
              </a:tabLst>
            </a:pPr>
            <a:r>
              <a:rPr b="0" lang="uk-UA" sz="1500" spc="-1" strike="noStrike">
                <a:solidFill>
                  <a:srgbClr val="000000"/>
                </a:solidFill>
                <a:latin typeface="Times New Roman"/>
                <a:ea typeface="Times New Roman"/>
              </a:rPr>
              <a:t>Пунктом 1 розділу VIII Закону України “Про безпеку та якість донорської крові та компонентів крові” передбачено, що цей Закон набирає чинності з дня, наступного за днем його опублікування, та </a:t>
            </a:r>
            <a:r>
              <a:rPr b="1" lang="uk-UA" sz="1500" spc="-1" strike="noStrike">
                <a:solidFill>
                  <a:srgbClr val="000000"/>
                </a:solidFill>
                <a:latin typeface="Times New Roman"/>
                <a:ea typeface="Times New Roman"/>
              </a:rPr>
              <a:t>вводиться в дію через три місяці з дня набрання ним чинності.</a:t>
            </a:r>
            <a:endParaRPr b="0" lang="uk-UA" sz="1500" spc="-1" strike="noStrike">
              <a:solidFill>
                <a:srgbClr val="000000"/>
              </a:solidFill>
              <a:latin typeface="Arial"/>
            </a:endParaRPr>
          </a:p>
          <a:p>
            <a:pPr algn="just">
              <a:lnSpc>
                <a:spcPct val="100000"/>
              </a:lnSpc>
              <a:spcBef>
                <a:spcPts val="1100"/>
              </a:spcBef>
              <a:buNone/>
              <a:tabLst>
                <a:tab algn="l" pos="0"/>
              </a:tabLst>
            </a:pPr>
            <a:r>
              <a:rPr b="0" lang="uk-UA" sz="1500" spc="-1" strike="noStrike">
                <a:solidFill>
                  <a:srgbClr val="000000"/>
                </a:solidFill>
                <a:latin typeface="Times New Roman"/>
                <a:ea typeface="Times New Roman"/>
              </a:rPr>
              <a:t>Враховуючи, що Закон України "Про безпеку та якість донорської крові та компонентів крові" було введено в дію з 25.01.2021, то </a:t>
            </a:r>
            <a:r>
              <a:rPr b="1" lang="uk-UA" sz="1500" spc="-1" strike="noStrike">
                <a:solidFill>
                  <a:srgbClr val="000000"/>
                </a:solidFill>
                <a:latin typeface="Times New Roman"/>
                <a:ea typeface="Times New Roman"/>
              </a:rPr>
              <a:t>п’ятирічний строк з дня введення в дію цього Закону настане 25.01.2026</a:t>
            </a:r>
            <a:r>
              <a:rPr b="0" lang="uk-UA" sz="1500" spc="-1" strike="noStrike">
                <a:solidFill>
                  <a:srgbClr val="000000"/>
                </a:solidFill>
                <a:latin typeface="Times New Roman"/>
                <a:ea typeface="Times New Roman"/>
              </a:rPr>
              <a:t>. Тобто починаючи </a:t>
            </a:r>
            <a:r>
              <a:rPr b="1" lang="uk-UA" sz="1500" spc="-1" strike="noStrike">
                <a:solidFill>
                  <a:srgbClr val="000000"/>
                </a:solidFill>
                <a:latin typeface="Times New Roman"/>
                <a:ea typeface="Times New Roman"/>
              </a:rPr>
              <a:t>з 26.01.2026 частина четверта статті 20 Закону України "Про безпеку та якість донорської крові та компонентів крові" втратила чинність.</a:t>
            </a:r>
            <a:endParaRPr b="0" lang="uk-UA" sz="1500" spc="-1" strike="noStrike">
              <a:solidFill>
                <a:srgbClr val="000000"/>
              </a:solidFill>
              <a:latin typeface="Arial"/>
            </a:endParaRPr>
          </a:p>
          <a:p>
            <a:pPr algn="just">
              <a:lnSpc>
                <a:spcPct val="100000"/>
              </a:lnSpc>
              <a:spcBef>
                <a:spcPts val="1100"/>
              </a:spcBef>
              <a:buNone/>
              <a:tabLst>
                <a:tab algn="l" pos="0"/>
              </a:tabLst>
            </a:pPr>
            <a:endParaRPr b="0" lang="uk-UA" sz="1500" spc="-1" strike="noStrike">
              <a:solidFill>
                <a:srgbClr val="000000"/>
              </a:solidFill>
              <a:latin typeface="Arial"/>
            </a:endParaRPr>
          </a:p>
          <a:p>
            <a:pPr algn="just">
              <a:lnSpc>
                <a:spcPct val="100000"/>
              </a:lnSpc>
              <a:spcBef>
                <a:spcPts val="1100"/>
              </a:spcBef>
              <a:buNone/>
              <a:tabLst>
                <a:tab algn="l" pos="0"/>
              </a:tabLst>
            </a:pPr>
            <a:endParaRPr b="0" lang="uk-UA" sz="2400" spc="-1" strike="noStrike">
              <a:solidFill>
                <a:srgbClr val="000000"/>
              </a:solidFill>
              <a:latin typeface="Arial"/>
            </a:endParaRPr>
          </a:p>
        </p:txBody>
      </p:sp>
      <p:sp>
        <p:nvSpPr>
          <p:cNvPr id="152" name="Google Shape;256;p6"/>
          <p:cNvSpPr/>
          <p:nvPr/>
        </p:nvSpPr>
        <p:spPr>
          <a:xfrm>
            <a:off x="581040" y="4089960"/>
            <a:ext cx="8022240" cy="625680"/>
          </a:xfrm>
          <a:prstGeom prst="rect">
            <a:avLst/>
          </a:prstGeom>
          <a:solidFill>
            <a:srgbClr val="dde8cb"/>
          </a:solidFill>
          <a:ln w="9525">
            <a:solidFill>
              <a:srgbClr val="00a933"/>
            </a:solidFill>
            <a:round/>
          </a:ln>
        </p:spPr>
        <p:style>
          <a:lnRef idx="0"/>
          <a:fillRef idx="0"/>
          <a:effectRef idx="0"/>
          <a:fontRef idx="minor"/>
        </p:style>
        <p:txBody>
          <a:bodyPr lIns="90000" rIns="90000" tIns="45000" bIns="45000" anchor="t">
            <a:noAutofit/>
          </a:bodyPr>
          <a:p>
            <a:pPr algn="just">
              <a:lnSpc>
                <a:spcPct val="100000"/>
              </a:lnSpc>
              <a:buNone/>
              <a:tabLst>
                <a:tab algn="l" pos="0"/>
              </a:tabLst>
            </a:pPr>
            <a:r>
              <a:rPr b="0" lang="uk-UA" sz="1500" spc="-1" strike="noStrike">
                <a:solidFill>
                  <a:srgbClr val="000000"/>
                </a:solidFill>
                <a:latin typeface="Times New Roman"/>
                <a:ea typeface="Times New Roman"/>
              </a:rPr>
              <a:t>Водночас </a:t>
            </a:r>
            <a:r>
              <a:rPr b="1" lang="uk-UA" sz="1500" spc="-1" strike="noStrike">
                <a:solidFill>
                  <a:srgbClr val="000000"/>
                </a:solidFill>
                <a:latin typeface="Times New Roman"/>
                <a:ea typeface="Times New Roman"/>
              </a:rPr>
              <a:t>набуте до 25.01.2026 право на зазначену пільгу діє протягом року</a:t>
            </a:r>
            <a:r>
              <a:rPr b="0" lang="uk-UA" sz="1500" spc="-1" strike="noStrike">
                <a:solidFill>
                  <a:srgbClr val="000000"/>
                </a:solidFill>
                <a:latin typeface="Times New Roman"/>
                <a:ea typeface="Times New Roman"/>
              </a:rPr>
              <a:t> після здійснення донації крові та/або компонентів крові у зазначених кількостях.</a:t>
            </a:r>
            <a:endParaRPr b="0" lang="uk-UA" sz="1500" spc="-1" strike="noStrike">
              <a:latin typeface="Arial"/>
            </a:endParaRPr>
          </a:p>
        </p:txBody>
      </p:sp>
      <p:sp>
        <p:nvSpPr>
          <p:cNvPr id="153" name="Google Shape;257;p6"/>
          <p:cNvSpPr/>
          <p:nvPr/>
        </p:nvSpPr>
        <p:spPr>
          <a:xfrm>
            <a:off x="597600" y="2160000"/>
            <a:ext cx="8005680" cy="1799640"/>
          </a:xfrm>
          <a:prstGeom prst="rect">
            <a:avLst/>
          </a:prstGeom>
          <a:solidFill>
            <a:srgbClr val="e0c2cd"/>
          </a:solidFill>
          <a:ln w="9525">
            <a:solidFill>
              <a:srgbClr val="800080"/>
            </a:solidFill>
            <a:round/>
          </a:ln>
        </p:spPr>
        <p:style>
          <a:lnRef idx="0"/>
          <a:fillRef idx="0"/>
          <a:effectRef idx="0"/>
          <a:fontRef idx="minor"/>
        </p:style>
        <p:txBody>
          <a:bodyPr lIns="90000" rIns="90000" tIns="45000" bIns="45000" anchor="t">
            <a:noAutofit/>
          </a:bodyPr>
          <a:p>
            <a:pPr algn="just">
              <a:lnSpc>
                <a:spcPct val="100000"/>
              </a:lnSpc>
              <a:buNone/>
              <a:tabLst>
                <a:tab algn="l" pos="0"/>
              </a:tabLst>
            </a:pPr>
            <a:r>
              <a:rPr b="0" lang="uk-UA" sz="1500" spc="-1" strike="noStrike">
                <a:solidFill>
                  <a:srgbClr val="000000"/>
                </a:solidFill>
                <a:latin typeface="Times New Roman"/>
                <a:ea typeface="Times New Roman"/>
              </a:rPr>
              <a:t>З урахуванням зазначеного, </a:t>
            </a:r>
            <a:r>
              <a:rPr b="1" lang="uk-UA" sz="1500" spc="-1" strike="noStrike">
                <a:solidFill>
                  <a:srgbClr val="000000"/>
                </a:solidFill>
                <a:latin typeface="Times New Roman"/>
                <a:ea typeface="Times New Roman"/>
              </a:rPr>
              <a:t>починаючи з 26.01.2026 надання пільги у розмірі 100 відсотків середньої заробітної плати донора</a:t>
            </a:r>
            <a:r>
              <a:rPr b="0" lang="uk-UA" sz="1500" spc="-1" strike="noStrike">
                <a:solidFill>
                  <a:srgbClr val="000000"/>
                </a:solidFill>
                <a:latin typeface="Times New Roman"/>
                <a:ea typeface="Times New Roman"/>
              </a:rPr>
              <a:t> незалежно від стажу роботи при наданні допомоги з тимчасової непрацездатності у зв’язку із захворюванням у разі якщо протягом року безоплатно здійснено донацію крові в сумарній кількості, що дорівнює двом разовим максимально допустимим дозам, або плазми крові в сумарній кількості, що дорівнює чотирьом разовим максимально допустимим дозам, заготовленим методом аферезу, або тромбоцитів у двох разових донаціях методом аферезу, </a:t>
            </a:r>
            <a:r>
              <a:rPr b="1" lang="uk-UA" sz="1500" spc="-1" strike="noStrike">
                <a:solidFill>
                  <a:srgbClr val="000000"/>
                </a:solidFill>
                <a:latin typeface="Times New Roman"/>
                <a:ea typeface="Times New Roman"/>
              </a:rPr>
              <a:t>не здійснюється</a:t>
            </a:r>
            <a:r>
              <a:rPr b="0" lang="uk-UA" sz="1500" spc="-1" strike="noStrike">
                <a:solidFill>
                  <a:srgbClr val="000000"/>
                </a:solidFill>
                <a:latin typeface="Times New Roman"/>
                <a:ea typeface="Times New Roman"/>
              </a:rPr>
              <a:t>.</a:t>
            </a:r>
            <a:endParaRPr b="0" lang="uk-UA" sz="1500" spc="-1" strike="noStrike">
              <a:latin typeface="Arial"/>
            </a:endParaRPr>
          </a:p>
        </p:txBody>
      </p:sp>
    </p:spTree>
  </p:cSld>
  <p:transition spd="slow">
    <p:push dir="l"/>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Google Shape;262;p7"/>
          <p:cNvSpPr/>
          <p:nvPr/>
        </p:nvSpPr>
        <p:spPr>
          <a:xfrm>
            <a:off x="630000" y="97920"/>
            <a:ext cx="7882560" cy="970560"/>
          </a:xfrm>
          <a:prstGeom prst="rect">
            <a:avLst/>
          </a:prstGeom>
          <a:noFill/>
          <a:ln w="0">
            <a:noFill/>
          </a:ln>
        </p:spPr>
        <p:style>
          <a:lnRef idx="0"/>
          <a:fillRef idx="0"/>
          <a:effectRef idx="0"/>
          <a:fontRef idx="minor"/>
        </p:style>
        <p:txBody>
          <a:bodyPr lIns="67680" rIns="67680" tIns="33840" bIns="33840" anchor="ctr">
            <a:noAutofit/>
          </a:bodyPr>
          <a:p>
            <a:pPr algn="just">
              <a:lnSpc>
                <a:spcPct val="90000"/>
              </a:lnSpc>
              <a:buNone/>
              <a:tabLst>
                <a:tab algn="l" pos="0"/>
              </a:tabLst>
            </a:pPr>
            <a:r>
              <a:rPr b="1" lang="uk-UA" sz="1600" spc="-1" strike="noStrike">
                <a:solidFill>
                  <a:srgbClr val="000000"/>
                </a:solidFill>
                <a:latin typeface="Times New Roman"/>
                <a:ea typeface="Times New Roman"/>
              </a:rPr>
              <a:t>3. Чи можна спочатку виплатити відпусткові/вихідну допомогу працівнику-чорнобильцю, а потім отримати виплати від ПФУ як компенсацію витрат </a:t>
            </a:r>
            <a:endParaRPr b="0" lang="uk-UA" sz="1600" spc="-1" strike="noStrike">
              <a:latin typeface="Arial"/>
            </a:endParaRPr>
          </a:p>
        </p:txBody>
      </p:sp>
      <p:sp>
        <p:nvSpPr>
          <p:cNvPr id="155" name="Google Shape;263;p7"/>
          <p:cNvSpPr/>
          <p:nvPr/>
        </p:nvSpPr>
        <p:spPr>
          <a:xfrm>
            <a:off x="698760" y="1197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56" name="PlaceHolder 1"/>
          <p:cNvSpPr>
            <a:spLocks noGrp="1"/>
          </p:cNvSpPr>
          <p:nvPr>
            <p:ph/>
          </p:nvPr>
        </p:nvSpPr>
        <p:spPr>
          <a:xfrm>
            <a:off x="457200" y="1021320"/>
            <a:ext cx="8001360" cy="3837600"/>
          </a:xfrm>
          <a:prstGeom prst="rect">
            <a:avLst/>
          </a:prstGeom>
          <a:noFill/>
          <a:ln w="0">
            <a:noFill/>
          </a:ln>
        </p:spPr>
        <p:txBody>
          <a:bodyPr lIns="0" rIns="0" tIns="0" bIns="0" anchor="t">
            <a:normAutofit/>
          </a:bodyPr>
          <a:p>
            <a:pPr marL="432000" indent="-324000" algn="just">
              <a:lnSpc>
                <a:spcPct val="100000"/>
              </a:lnSpc>
              <a:buClr>
                <a:srgbClr val="000000"/>
              </a:buClr>
              <a:buFont typeface="Noto Sans Symbols"/>
              <a:buChar char="●"/>
            </a:pPr>
            <a:r>
              <a:rPr b="0" lang="uk-UA" sz="1300" spc="-1" strike="noStrike">
                <a:solidFill>
                  <a:srgbClr val="000000"/>
                </a:solidFill>
                <a:latin typeface="Times New Roman"/>
                <a:ea typeface="Times New Roman"/>
              </a:rPr>
              <a:t>Листом Міністерства соціальної політики України від 10.10.2019 № 136/0/205-19 визначено, що підприємство, дотримуючись норм Порядку використання коштів державного бюджету для виконання програм, пов'язаних із соціальним захистом громадян, які постраждали внаслідок Чорнобильської катастрофи, затвердженого постановою Кабінету Міністрів України від 20.09.2005 № 936 (далі - Порядок), за два місяці до початку наступного бюджетного року обов'язково подає до уповноваженого органу графік відпусток працівників та розрахунок витрат для додаткової відпустки на наступний бюджетний рік, а до 25 числа місяця, за який здійснюється нарахування, - документи щодо розрахункових витрат, пов'язаних з виплатою компенсацій працівникам, та реєстр отримувачів.</a:t>
            </a:r>
            <a:endParaRPr b="0" lang="uk-UA" sz="1300" spc="-1" strike="noStrike">
              <a:solidFill>
                <a:srgbClr val="000000"/>
              </a:solidFill>
              <a:latin typeface="Arial"/>
            </a:endParaRPr>
          </a:p>
          <a:p>
            <a:pPr marL="432000" indent="-324000" algn="just">
              <a:lnSpc>
                <a:spcPct val="100000"/>
              </a:lnSpc>
              <a:spcBef>
                <a:spcPts val="1417"/>
              </a:spcBef>
              <a:buClr>
                <a:srgbClr val="000000"/>
              </a:buClr>
              <a:buFont typeface="Noto Sans Symbols"/>
              <a:buChar char="●"/>
            </a:pPr>
            <a:r>
              <a:rPr b="0" lang="uk-UA" sz="1300" spc="-1" strike="noStrike">
                <a:solidFill>
                  <a:srgbClr val="000000"/>
                </a:solidFill>
                <a:latin typeface="Times New Roman"/>
                <a:ea typeface="Times New Roman"/>
              </a:rPr>
              <a:t>Враховуючи вимоги Порядку, підприємства здійснюють нарахування працівникам, пов'язані з виплатою компенсацій та допомоги певних видів, та подають до уповноваженого органу відповідні розрахункові документи.</a:t>
            </a:r>
            <a:endParaRPr b="0" lang="uk-UA" sz="1300" spc="-1" strike="noStrike">
              <a:solidFill>
                <a:srgbClr val="000000"/>
              </a:solidFill>
              <a:latin typeface="Arial"/>
            </a:endParaRPr>
          </a:p>
          <a:p>
            <a:pPr marL="432000" indent="-324000" algn="just">
              <a:lnSpc>
                <a:spcPct val="100000"/>
              </a:lnSpc>
              <a:spcBef>
                <a:spcPts val="1417"/>
              </a:spcBef>
              <a:buClr>
                <a:srgbClr val="000000"/>
              </a:buClr>
              <a:buFont typeface="Noto Sans Symbols"/>
              <a:buChar char="●"/>
            </a:pPr>
            <a:r>
              <a:rPr b="0" lang="uk-UA" sz="1300" spc="-1" strike="noStrike">
                <a:solidFill>
                  <a:srgbClr val="000000"/>
                </a:solidFill>
                <a:latin typeface="Times New Roman"/>
                <a:ea typeface="Times New Roman"/>
              </a:rPr>
              <a:t>Порядком не передбачено відшкодування витрат підприємств, пов'язаних із вже здійсненою оплатою відпусток працівникам з числа постраждалих внаслідок Чорнобильської катастрофи громадян.</a:t>
            </a:r>
            <a:endParaRPr b="0" lang="uk-UA" sz="13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Google Shape;269;p8"/>
          <p:cNvSpPr/>
          <p:nvPr/>
        </p:nvSpPr>
        <p:spPr>
          <a:xfrm>
            <a:off x="630000" y="97920"/>
            <a:ext cx="7882560" cy="970560"/>
          </a:xfrm>
          <a:prstGeom prst="rect">
            <a:avLst/>
          </a:prstGeom>
          <a:noFill/>
          <a:ln w="0">
            <a:noFill/>
          </a:ln>
        </p:spPr>
        <p:style>
          <a:lnRef idx="0"/>
          <a:fillRef idx="0"/>
          <a:effectRef idx="0"/>
          <a:fontRef idx="minor"/>
        </p:style>
        <p:txBody>
          <a:bodyPr lIns="67680" rIns="67680" tIns="33840" bIns="33840" anchor="ctr">
            <a:noAutofit/>
          </a:bodyPr>
          <a:p>
            <a:pPr>
              <a:lnSpc>
                <a:spcPct val="90000"/>
              </a:lnSpc>
              <a:buNone/>
              <a:tabLst>
                <a:tab algn="l" pos="0"/>
              </a:tabLst>
            </a:pPr>
            <a:r>
              <a:rPr b="1" lang="uk-UA" sz="1600" spc="-1" strike="noStrike">
                <a:solidFill>
                  <a:srgbClr val="000000"/>
                </a:solidFill>
                <a:latin typeface="Times New Roman"/>
                <a:ea typeface="Times New Roman"/>
              </a:rPr>
              <a:t>4. Чи треба звітувати про виплату такого фінансування </a:t>
            </a:r>
            <a:endParaRPr b="0" lang="uk-UA" sz="1600" spc="-1" strike="noStrike">
              <a:latin typeface="Arial"/>
            </a:endParaRPr>
          </a:p>
        </p:txBody>
      </p:sp>
      <p:sp>
        <p:nvSpPr>
          <p:cNvPr id="158" name="Google Shape;270;p8"/>
          <p:cNvSpPr/>
          <p:nvPr/>
        </p:nvSpPr>
        <p:spPr>
          <a:xfrm>
            <a:off x="698760" y="1197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59" name="PlaceHolder 1"/>
          <p:cNvSpPr>
            <a:spLocks noGrp="1"/>
          </p:cNvSpPr>
          <p:nvPr>
            <p:ph/>
          </p:nvPr>
        </p:nvSpPr>
        <p:spPr>
          <a:xfrm>
            <a:off x="457200" y="1080000"/>
            <a:ext cx="8001360" cy="3778560"/>
          </a:xfrm>
          <a:prstGeom prst="rect">
            <a:avLst/>
          </a:prstGeom>
          <a:noFill/>
          <a:ln w="0">
            <a:noFill/>
          </a:ln>
        </p:spPr>
        <p:txBody>
          <a:bodyPr lIns="0" rIns="0" tIns="0" bIns="0" anchor="t">
            <a:normAutofit/>
          </a:bodyPr>
          <a:p>
            <a:pPr algn="just">
              <a:lnSpc>
                <a:spcPct val="100000"/>
              </a:lnSpc>
              <a:buNone/>
              <a:tabLst>
                <a:tab algn="l" pos="0"/>
              </a:tabLst>
            </a:pPr>
            <a:r>
              <a:rPr b="0" lang="uk-UA" sz="1300" spc="-1" strike="noStrike">
                <a:solidFill>
                  <a:srgbClr val="000000"/>
                </a:solidFill>
                <a:latin typeface="Arial"/>
                <a:ea typeface="Arial"/>
              </a:rPr>
              <a:t> </a:t>
            </a:r>
            <a:endParaRPr b="0" lang="uk-UA" sz="1300" spc="-1" strike="noStrike">
              <a:solidFill>
                <a:srgbClr val="000000"/>
              </a:solidFill>
              <a:latin typeface="Arial"/>
            </a:endParaRPr>
          </a:p>
        </p:txBody>
      </p:sp>
      <p:sp>
        <p:nvSpPr>
          <p:cNvPr id="160" name="Google Shape;272;p8"/>
          <p:cNvSpPr/>
          <p:nvPr/>
        </p:nvSpPr>
        <p:spPr>
          <a:xfrm>
            <a:off x="360000" y="846000"/>
            <a:ext cx="8615880" cy="311112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buNone/>
              <a:tabLst>
                <a:tab algn="l" pos="0"/>
              </a:tabLst>
            </a:pPr>
            <a:r>
              <a:rPr b="0" lang="uk-UA" sz="1500" spc="-1" strike="noStrike">
                <a:solidFill>
                  <a:srgbClr val="000000"/>
                </a:solidFill>
                <a:latin typeface="Times New Roman"/>
                <a:ea typeface="Times New Roman"/>
              </a:rPr>
              <a:t>Пунктом 14 Порядку використання коштів державного бюджету для виконання програм, пов'язаних із соціальним захистом громадян, які постраждали внаслідок Чорнобильської катастрофи, затвердженого постановою Кабінету Міністрів України від 20.09.2005 № 936 (далі — Порядок), визначено, що складення та подання фінансової та бюджетної звітності щодо отримання і використання бюджетних коштів здійснюється за формами та в установленому законодавством порядку.</a:t>
            </a:r>
            <a:endParaRPr b="0" lang="uk-UA" sz="1500" spc="-1" strike="noStrike">
              <a:latin typeface="Arial"/>
            </a:endParaRPr>
          </a:p>
          <a:p>
            <a:pPr algn="just">
              <a:lnSpc>
                <a:spcPct val="100000"/>
              </a:lnSpc>
              <a:spcBef>
                <a:spcPts val="1134"/>
              </a:spcBef>
              <a:buNone/>
              <a:tabLst>
                <a:tab algn="l" pos="0"/>
              </a:tabLst>
            </a:pPr>
            <a:r>
              <a:rPr b="0" lang="uk-UA" sz="1500" spc="-1" strike="noStrike">
                <a:solidFill>
                  <a:srgbClr val="000000"/>
                </a:solidFill>
                <a:latin typeface="Times New Roman"/>
                <a:ea typeface="Times New Roman"/>
              </a:rPr>
              <a:t>Водночас наказом Міністерства соціальної політики України від 29.03.2023 № 110-Н затверджені типові форми документів на реалізацію пункту 6 Порядку використання коштів державного бюджету для виконання програм, пов’язаних із соціальним захистом громадян, які постраждали внаслідок Чорнобильської катастрофи, затвердженого постановою Кабінету Міністрів України від 20.09.2005 № 936, з метою ефективного планування та контролю за цільовим використанням бюджетних коштів у межах виконання бюджетної програми КПКВК 2501530 „Соціальний захист громадян, які потрапили в складні життєві обставини”.</a:t>
            </a:r>
            <a:endParaRPr b="0" lang="uk-UA" sz="1500" spc="-1" strike="noStrike">
              <a:latin typeface="Arial"/>
            </a:endParaRPr>
          </a:p>
          <a:p>
            <a:pPr algn="just">
              <a:lnSpc>
                <a:spcPct val="100000"/>
              </a:lnSpc>
              <a:spcBef>
                <a:spcPts val="1134"/>
              </a:spcBef>
              <a:buNone/>
              <a:tabLst>
                <a:tab algn="l" pos="0"/>
              </a:tabLst>
            </a:pPr>
            <a:r>
              <a:rPr b="0" lang="uk-UA" sz="1500" spc="-1" strike="noStrike">
                <a:solidFill>
                  <a:srgbClr val="000000"/>
                </a:solidFill>
                <a:latin typeface="Times New Roman"/>
                <a:ea typeface="Times New Roman"/>
              </a:rPr>
              <a:t>Типовими формами не передбачено форми відповідної звітності яку повинен надавати роботодавець.</a:t>
            </a:r>
            <a:endParaRPr b="0" lang="uk-UA" sz="15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Google Shape;277;p9"/>
          <p:cNvSpPr/>
          <p:nvPr/>
        </p:nvSpPr>
        <p:spPr>
          <a:xfrm>
            <a:off x="630000" y="97920"/>
            <a:ext cx="7882560" cy="970560"/>
          </a:xfrm>
          <a:prstGeom prst="rect">
            <a:avLst/>
          </a:prstGeom>
          <a:noFill/>
          <a:ln w="0">
            <a:noFill/>
          </a:ln>
        </p:spPr>
        <p:style>
          <a:lnRef idx="0"/>
          <a:fillRef idx="0"/>
          <a:effectRef idx="0"/>
          <a:fontRef idx="minor"/>
        </p:style>
        <p:txBody>
          <a:bodyPr lIns="67680" rIns="67680" tIns="33840" bIns="33840" anchor="ctr">
            <a:noAutofit/>
          </a:bodyPr>
          <a:p>
            <a:pPr>
              <a:lnSpc>
                <a:spcPct val="90000"/>
              </a:lnSpc>
              <a:buNone/>
              <a:tabLst>
                <a:tab algn="l" pos="0"/>
              </a:tabLst>
            </a:pPr>
            <a:r>
              <a:rPr b="1" lang="uk-UA" sz="1600" spc="-1" strike="noStrike">
                <a:solidFill>
                  <a:srgbClr val="000000"/>
                </a:solidFill>
                <a:latin typeface="Times New Roman"/>
                <a:ea typeface="Times New Roman"/>
              </a:rPr>
              <a:t>5. Які підстави є у ПФУ для відмови у фінансуванні </a:t>
            </a:r>
            <a:endParaRPr b="0" lang="uk-UA" sz="1600" spc="-1" strike="noStrike">
              <a:latin typeface="Arial"/>
            </a:endParaRPr>
          </a:p>
        </p:txBody>
      </p:sp>
      <p:sp>
        <p:nvSpPr>
          <p:cNvPr id="162" name="Google Shape;278;p9"/>
          <p:cNvSpPr/>
          <p:nvPr/>
        </p:nvSpPr>
        <p:spPr>
          <a:xfrm>
            <a:off x="698760" y="1197000"/>
            <a:ext cx="7882560" cy="3372120"/>
          </a:xfrm>
          <a:prstGeom prst="rect">
            <a:avLst/>
          </a:prstGeom>
          <a:noFill/>
          <a:ln w="0">
            <a:noFill/>
          </a:ln>
        </p:spPr>
        <p:style>
          <a:lnRef idx="0"/>
          <a:fillRef idx="0"/>
          <a:effectRef idx="0"/>
          <a:fontRef idx="minor"/>
        </p:style>
        <p:txBody>
          <a:bodyPr lIns="67680" rIns="67680" tIns="33840" bIns="33840" anchor="t">
            <a:noAutofit/>
          </a:bodyPr>
          <a:p>
            <a:pPr algn="just">
              <a:lnSpc>
                <a:spcPct val="120000"/>
              </a:lnSpc>
              <a:buNone/>
              <a:tabLst>
                <a:tab algn="l" pos="0"/>
              </a:tabLst>
            </a:pPr>
            <a:r>
              <a:rPr b="0" lang="uk-UA" sz="1100" spc="-1" strike="noStrike">
                <a:solidFill>
                  <a:srgbClr val="000000"/>
                </a:solidFill>
                <a:latin typeface="Times New Roman"/>
                <a:ea typeface="Times New Roman"/>
              </a:rPr>
              <a:t> </a:t>
            </a:r>
            <a:endParaRPr b="0" lang="uk-UA" sz="1100" spc="-1" strike="noStrike">
              <a:latin typeface="Arial"/>
            </a:endParaRPr>
          </a:p>
        </p:txBody>
      </p:sp>
      <p:sp>
        <p:nvSpPr>
          <p:cNvPr id="163" name="PlaceHolder 1"/>
          <p:cNvSpPr>
            <a:spLocks noGrp="1"/>
          </p:cNvSpPr>
          <p:nvPr>
            <p:ph/>
          </p:nvPr>
        </p:nvSpPr>
        <p:spPr>
          <a:xfrm>
            <a:off x="457200" y="1080000"/>
            <a:ext cx="8001360" cy="3778560"/>
          </a:xfrm>
          <a:prstGeom prst="rect">
            <a:avLst/>
          </a:prstGeom>
          <a:noFill/>
          <a:ln w="0">
            <a:noFill/>
          </a:ln>
        </p:spPr>
        <p:txBody>
          <a:bodyPr lIns="0" rIns="0" tIns="0" bIns="0" anchor="t">
            <a:normAutofit/>
          </a:bodyPr>
          <a:p>
            <a:pPr algn="just">
              <a:lnSpc>
                <a:spcPct val="100000"/>
              </a:lnSpc>
              <a:buNone/>
              <a:tabLst>
                <a:tab algn="l" pos="0"/>
              </a:tabLst>
            </a:pPr>
            <a:r>
              <a:rPr b="0" lang="uk-UA" sz="1300" spc="-1" strike="noStrike">
                <a:solidFill>
                  <a:srgbClr val="000000"/>
                </a:solidFill>
                <a:latin typeface="Arial"/>
                <a:ea typeface="Arial"/>
              </a:rPr>
              <a:t> </a:t>
            </a:r>
            <a:endParaRPr b="0" lang="uk-UA" sz="13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55</TotalTime>
  <Application>LibreOffice/7.3.2.2$Windows_X86_64 LibreOffice_project/49f2b1bff42cfccbd8f788c8dc32c1c309559be0</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uk-UA</dc:language>
  <cp:lastModifiedBy/>
  <dcterms:modified xsi:type="dcterms:W3CDTF">2026-03-25T14:12:26Z</dcterms:modified>
  <cp:revision>4</cp:revision>
  <dc:subject/>
  <dc:title/>
</cp:coreProperties>
</file>