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7" r:id="rId2"/>
    <p:sldId id="259" r:id="rId3"/>
    <p:sldId id="335" r:id="rId4"/>
    <p:sldId id="260" r:id="rId5"/>
    <p:sldId id="262" r:id="rId6"/>
    <p:sldId id="263" r:id="rId7"/>
    <p:sldId id="266" r:id="rId8"/>
    <p:sldId id="267" r:id="rId9"/>
    <p:sldId id="269" r:id="rId10"/>
    <p:sldId id="336" r:id="rId11"/>
    <p:sldId id="281" r:id="rId12"/>
    <p:sldId id="272" r:id="rId13"/>
    <p:sldId id="337" r:id="rId14"/>
    <p:sldId id="274" r:id="rId15"/>
    <p:sldId id="275" r:id="rId16"/>
    <p:sldId id="338" r:id="rId17"/>
    <p:sldId id="332" r:id="rId18"/>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E84"/>
    <a:srgbClr val="BEFEE6"/>
    <a:srgbClr val="000000"/>
    <a:srgbClr val="CCFFCC"/>
    <a:srgbClr val="4FBA94"/>
    <a:srgbClr val="D1E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4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8F1315-DB4C-48F0-BA1D-24BABB4F64A6}"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ru-RU"/>
        </a:p>
      </dgm:t>
    </dgm:pt>
    <dgm:pt modelId="{CDF4B70B-1952-4C7E-BD69-DCDA36220591}">
      <dgm:prSet custT="1"/>
      <dgm:spPr>
        <a:solidFill>
          <a:schemeClr val="accent1">
            <a:lumMod val="40000"/>
            <a:lumOff val="60000"/>
            <a:alpha val="90000"/>
          </a:schemeClr>
        </a:solidFill>
      </dgm:spPr>
      <dgm:t>
        <a:bodyPr/>
        <a:lstStyle/>
        <a:p>
          <a:pPr rtl="0"/>
          <a:r>
            <a:rPr lang="ru-RU" sz="1600" dirty="0" smtClean="0">
              <a:solidFill>
                <a:srgbClr val="134E84"/>
              </a:solidFill>
            </a:rPr>
            <a:t>1) </a:t>
          </a:r>
          <a:r>
            <a:rPr lang="uk-UA" sz="1600" dirty="0" smtClean="0">
              <a:solidFill>
                <a:srgbClr val="134E84"/>
              </a:solidFill>
            </a:rPr>
            <a:t>зростання кількості оплачених листків непрацездатності та/або днів тимчасової непрацездатності (вагітності та пологів), та/або сум страхових виплат на зазначені цілі у звітному періоді порівняно з аналогічним періодом минулого року;</a:t>
          </a:r>
          <a:endParaRPr lang="ru-RU" sz="1600" dirty="0">
            <a:solidFill>
              <a:srgbClr val="134E84"/>
            </a:solidFill>
          </a:endParaRPr>
        </a:p>
      </dgm:t>
    </dgm:pt>
    <dgm:pt modelId="{8130300A-4104-4A34-80EB-E6D97320747C}" type="parTrans" cxnId="{615A8753-29AA-48DF-8E21-9C8773B75E42}">
      <dgm:prSet/>
      <dgm:spPr/>
      <dgm:t>
        <a:bodyPr/>
        <a:lstStyle/>
        <a:p>
          <a:endParaRPr lang="ru-RU"/>
        </a:p>
      </dgm:t>
    </dgm:pt>
    <dgm:pt modelId="{0186B031-1532-4431-920F-37DD37141DEA}" type="sibTrans" cxnId="{615A8753-29AA-48DF-8E21-9C8773B75E42}">
      <dgm:prSet/>
      <dgm:spPr/>
      <dgm:t>
        <a:bodyPr/>
        <a:lstStyle/>
        <a:p>
          <a:endParaRPr lang="ru-RU"/>
        </a:p>
      </dgm:t>
    </dgm:pt>
    <dgm:pt modelId="{9E661C4E-393D-4783-9706-A5DDC17C5ED6}">
      <dgm:prSet custT="1"/>
      <dgm:spPr>
        <a:solidFill>
          <a:schemeClr val="accent1">
            <a:lumMod val="40000"/>
            <a:lumOff val="60000"/>
            <a:alpha val="80000"/>
          </a:schemeClr>
        </a:solidFill>
      </dgm:spPr>
      <dgm:t>
        <a:bodyPr/>
        <a:lstStyle/>
        <a:p>
          <a:pPr rtl="0"/>
          <a:r>
            <a:rPr lang="ru-RU" sz="1600" dirty="0" smtClean="0">
              <a:solidFill>
                <a:srgbClr val="134E84"/>
              </a:solidFill>
            </a:rPr>
            <a:t>2) </a:t>
          </a:r>
          <a:r>
            <a:rPr lang="uk-UA" sz="1600" dirty="0" smtClean="0">
              <a:solidFill>
                <a:srgbClr val="134E84"/>
              </a:solidFill>
            </a:rPr>
            <a:t>здійснення страхових виплат застрахованим особам у межах, наближених до максимальних розмірів, у розрахунку на один день;</a:t>
          </a:r>
          <a:endParaRPr lang="ru-RU" sz="1600" dirty="0">
            <a:solidFill>
              <a:srgbClr val="134E84"/>
            </a:solidFill>
          </a:endParaRPr>
        </a:p>
      </dgm:t>
    </dgm:pt>
    <dgm:pt modelId="{C7A4A02B-59FA-49A8-B322-F5A21ECA7958}" type="parTrans" cxnId="{41E1688B-CB57-4EAB-899C-FF73BABA0A9A}">
      <dgm:prSet/>
      <dgm:spPr/>
      <dgm:t>
        <a:bodyPr/>
        <a:lstStyle/>
        <a:p>
          <a:endParaRPr lang="ru-RU"/>
        </a:p>
      </dgm:t>
    </dgm:pt>
    <dgm:pt modelId="{C86B5F92-32F0-4C03-A014-DD9E838918FE}" type="sibTrans" cxnId="{41E1688B-CB57-4EAB-899C-FF73BABA0A9A}">
      <dgm:prSet/>
      <dgm:spPr/>
      <dgm:t>
        <a:bodyPr/>
        <a:lstStyle/>
        <a:p>
          <a:endParaRPr lang="ru-RU"/>
        </a:p>
      </dgm:t>
    </dgm:pt>
    <dgm:pt modelId="{99DC73C5-4B33-4A82-8C26-6D9D926AB6E8}">
      <dgm:prSet custT="1"/>
      <dgm:spPr>
        <a:solidFill>
          <a:schemeClr val="accent1">
            <a:lumMod val="40000"/>
            <a:lumOff val="60000"/>
            <a:alpha val="70000"/>
          </a:schemeClr>
        </a:solidFill>
      </dgm:spPr>
      <dgm:t>
        <a:bodyPr/>
        <a:lstStyle/>
        <a:p>
          <a:pPr rtl="0"/>
          <a:r>
            <a:rPr lang="ru-RU" sz="1600" dirty="0" smtClean="0">
              <a:solidFill>
                <a:srgbClr val="134E84"/>
              </a:solidFill>
            </a:rPr>
            <a:t>3) </a:t>
          </a:r>
          <a:r>
            <a:rPr lang="uk-UA" sz="1600" dirty="0" smtClean="0">
              <a:solidFill>
                <a:srgbClr val="134E84"/>
              </a:solidFill>
            </a:rPr>
            <a:t>наявність за результатами доперевірочного аналізу декількох випадків, що свідчать </a:t>
          </a:r>
          <a:r>
            <a:rPr lang="ru-RU" sz="1600" dirty="0" smtClean="0">
              <a:solidFill>
                <a:srgbClr val="134E84"/>
              </a:solidFill>
            </a:rPr>
            <a:t>про можливі </a:t>
          </a:r>
          <a:r>
            <a:rPr lang="uk-UA" sz="1600" dirty="0" smtClean="0">
              <a:solidFill>
                <a:srgbClr val="134E84"/>
              </a:solidFill>
            </a:rPr>
            <a:t>порушення використання страхувальником страхових коштів;</a:t>
          </a:r>
          <a:endParaRPr lang="ru-RU" sz="1600" dirty="0">
            <a:solidFill>
              <a:srgbClr val="134E84"/>
            </a:solidFill>
          </a:endParaRPr>
        </a:p>
      </dgm:t>
    </dgm:pt>
    <dgm:pt modelId="{3C58030F-A178-4CF3-8759-FC6265A80F08}" type="parTrans" cxnId="{385D357B-B63D-4891-939F-453E1CC2E0E4}">
      <dgm:prSet/>
      <dgm:spPr/>
      <dgm:t>
        <a:bodyPr/>
        <a:lstStyle/>
        <a:p>
          <a:endParaRPr lang="ru-RU"/>
        </a:p>
      </dgm:t>
    </dgm:pt>
    <dgm:pt modelId="{6014FB4F-39C0-4427-96F4-CDA16E75F7CC}" type="sibTrans" cxnId="{385D357B-B63D-4891-939F-453E1CC2E0E4}">
      <dgm:prSet/>
      <dgm:spPr/>
      <dgm:t>
        <a:bodyPr/>
        <a:lstStyle/>
        <a:p>
          <a:endParaRPr lang="ru-RU"/>
        </a:p>
      </dgm:t>
    </dgm:pt>
    <dgm:pt modelId="{A41B7029-213B-44CE-AD0C-CEFA3C2D2D4F}">
      <dgm:prSet custT="1"/>
      <dgm:spPr>
        <a:solidFill>
          <a:schemeClr val="accent1">
            <a:lumMod val="40000"/>
            <a:lumOff val="60000"/>
            <a:alpha val="60000"/>
          </a:schemeClr>
        </a:solidFill>
      </dgm:spPr>
      <dgm:t>
        <a:bodyPr/>
        <a:lstStyle/>
        <a:p>
          <a:pPr rtl="0"/>
          <a:r>
            <a:rPr lang="ru-RU" sz="1600" dirty="0" smtClean="0">
              <a:solidFill>
                <a:srgbClr val="134E84"/>
              </a:solidFill>
            </a:rPr>
            <a:t>4) </a:t>
          </a:r>
          <a:r>
            <a:rPr lang="uk-UA" sz="1600" dirty="0" smtClean="0">
              <a:solidFill>
                <a:srgbClr val="134E84"/>
              </a:solidFill>
            </a:rPr>
            <a:t>наявність страхових виплат за відсутності сплати страхувальником єдиного внеску на загальнообов’язкове державне соціальне страхування;</a:t>
          </a:r>
          <a:endParaRPr lang="ru-RU" sz="1600" dirty="0">
            <a:solidFill>
              <a:srgbClr val="134E84"/>
            </a:solidFill>
          </a:endParaRPr>
        </a:p>
      </dgm:t>
    </dgm:pt>
    <dgm:pt modelId="{2F342166-DAE1-484C-A4BF-221B8582E7F9}" type="parTrans" cxnId="{924E8529-13F1-4AD1-9E94-DADFCF085E1D}">
      <dgm:prSet/>
      <dgm:spPr/>
      <dgm:t>
        <a:bodyPr/>
        <a:lstStyle/>
        <a:p>
          <a:endParaRPr lang="uk-UA"/>
        </a:p>
      </dgm:t>
    </dgm:pt>
    <dgm:pt modelId="{BEBEC2B1-1D9F-4864-B9FD-99FBFE75F9E2}" type="sibTrans" cxnId="{924E8529-13F1-4AD1-9E94-DADFCF085E1D}">
      <dgm:prSet/>
      <dgm:spPr/>
      <dgm:t>
        <a:bodyPr/>
        <a:lstStyle/>
        <a:p>
          <a:endParaRPr lang="uk-UA"/>
        </a:p>
      </dgm:t>
    </dgm:pt>
    <dgm:pt modelId="{8A4B43B5-49E1-436D-8EBB-14E74ECD8406}">
      <dgm:prSet custT="1"/>
      <dgm:spPr>
        <a:solidFill>
          <a:schemeClr val="accent1">
            <a:lumMod val="20000"/>
            <a:lumOff val="80000"/>
            <a:alpha val="50000"/>
          </a:schemeClr>
        </a:solidFill>
      </dgm:spPr>
      <dgm:t>
        <a:bodyPr/>
        <a:lstStyle/>
        <a:p>
          <a:pPr rtl="0"/>
          <a:r>
            <a:rPr lang="ru-RU" sz="1600" dirty="0" smtClean="0">
              <a:solidFill>
                <a:srgbClr val="134E84"/>
              </a:solidFill>
            </a:rPr>
            <a:t>5) </a:t>
          </a:r>
          <a:r>
            <a:rPr lang="uk-UA" sz="1600" dirty="0" smtClean="0">
              <a:solidFill>
                <a:srgbClr val="134E84"/>
              </a:solidFill>
            </a:rPr>
            <a:t>наявність у страхувальника витрат страхових коштів за відсутності документальної перевірки більше, ніж три роки.</a:t>
          </a:r>
          <a:endParaRPr lang="ru-RU" sz="1600" dirty="0">
            <a:solidFill>
              <a:srgbClr val="134E84"/>
            </a:solidFill>
          </a:endParaRPr>
        </a:p>
      </dgm:t>
    </dgm:pt>
    <dgm:pt modelId="{D9058189-F809-4486-B18D-E2D354636471}" type="parTrans" cxnId="{4AD0BA32-F27D-4A43-8FBB-CDA74ECFFAAF}">
      <dgm:prSet/>
      <dgm:spPr/>
      <dgm:t>
        <a:bodyPr/>
        <a:lstStyle/>
        <a:p>
          <a:endParaRPr lang="uk-UA"/>
        </a:p>
      </dgm:t>
    </dgm:pt>
    <dgm:pt modelId="{2E09517C-7704-4802-84E6-B43744B887AD}" type="sibTrans" cxnId="{4AD0BA32-F27D-4A43-8FBB-CDA74ECFFAAF}">
      <dgm:prSet/>
      <dgm:spPr/>
      <dgm:t>
        <a:bodyPr/>
        <a:lstStyle/>
        <a:p>
          <a:endParaRPr lang="uk-UA"/>
        </a:p>
      </dgm:t>
    </dgm:pt>
    <dgm:pt modelId="{540C1753-6EC1-4EBB-AF88-1C9DCF018817}" type="pres">
      <dgm:prSet presAssocID="{B18F1315-DB4C-48F0-BA1D-24BABB4F64A6}" presName="linear" presStyleCnt="0">
        <dgm:presLayoutVars>
          <dgm:animLvl val="lvl"/>
          <dgm:resizeHandles val="exact"/>
        </dgm:presLayoutVars>
      </dgm:prSet>
      <dgm:spPr/>
      <dgm:t>
        <a:bodyPr/>
        <a:lstStyle/>
        <a:p>
          <a:endParaRPr lang="uk-UA"/>
        </a:p>
      </dgm:t>
    </dgm:pt>
    <dgm:pt modelId="{8C145E37-1348-47D1-BAAE-748510779938}" type="pres">
      <dgm:prSet presAssocID="{CDF4B70B-1952-4C7E-BD69-DCDA36220591}" presName="parentText" presStyleLbl="node1" presStyleIdx="0" presStyleCnt="5" custScaleX="96191" custScaleY="86370" custLinFactNeighborX="19" custLinFactNeighborY="-14433">
        <dgm:presLayoutVars>
          <dgm:chMax val="0"/>
          <dgm:bulletEnabled val="1"/>
        </dgm:presLayoutVars>
      </dgm:prSet>
      <dgm:spPr/>
      <dgm:t>
        <a:bodyPr/>
        <a:lstStyle/>
        <a:p>
          <a:endParaRPr lang="uk-UA"/>
        </a:p>
      </dgm:t>
    </dgm:pt>
    <dgm:pt modelId="{65602E92-042F-4EC6-8106-803646DDD000}" type="pres">
      <dgm:prSet presAssocID="{0186B031-1532-4431-920F-37DD37141DEA}" presName="spacer" presStyleCnt="0"/>
      <dgm:spPr/>
      <dgm:t>
        <a:bodyPr/>
        <a:lstStyle/>
        <a:p>
          <a:endParaRPr lang="uk-UA"/>
        </a:p>
      </dgm:t>
    </dgm:pt>
    <dgm:pt modelId="{1B988DA0-7A78-4540-B3FA-9D0423449D62}" type="pres">
      <dgm:prSet presAssocID="{9E661C4E-393D-4783-9706-A5DDC17C5ED6}" presName="parentText" presStyleLbl="node1" presStyleIdx="1" presStyleCnt="5" custScaleX="96154" custScaleY="65524" custLinFactNeighborY="-60140">
        <dgm:presLayoutVars>
          <dgm:chMax val="0"/>
          <dgm:bulletEnabled val="1"/>
        </dgm:presLayoutVars>
      </dgm:prSet>
      <dgm:spPr/>
      <dgm:t>
        <a:bodyPr/>
        <a:lstStyle/>
        <a:p>
          <a:endParaRPr lang="uk-UA"/>
        </a:p>
      </dgm:t>
    </dgm:pt>
    <dgm:pt modelId="{4BF16F92-3AE3-4103-84B4-3511CB21ACC9}" type="pres">
      <dgm:prSet presAssocID="{C86B5F92-32F0-4C03-A014-DD9E838918FE}" presName="spacer" presStyleCnt="0"/>
      <dgm:spPr/>
      <dgm:t>
        <a:bodyPr/>
        <a:lstStyle/>
        <a:p>
          <a:endParaRPr lang="uk-UA"/>
        </a:p>
      </dgm:t>
    </dgm:pt>
    <dgm:pt modelId="{093219B4-DF09-4A74-9A07-D84381EAFE91}" type="pres">
      <dgm:prSet presAssocID="{99DC73C5-4B33-4A82-8C26-6D9D926AB6E8}" presName="parentText" presStyleLbl="node1" presStyleIdx="2" presStyleCnt="5" custScaleX="98040" custScaleY="67049" custLinFactY="-95" custLinFactNeighborX="-18" custLinFactNeighborY="-100000">
        <dgm:presLayoutVars>
          <dgm:chMax val="0"/>
          <dgm:bulletEnabled val="1"/>
        </dgm:presLayoutVars>
      </dgm:prSet>
      <dgm:spPr/>
      <dgm:t>
        <a:bodyPr/>
        <a:lstStyle/>
        <a:p>
          <a:endParaRPr lang="uk-UA"/>
        </a:p>
      </dgm:t>
    </dgm:pt>
    <dgm:pt modelId="{86F922E5-E779-4F83-B713-C21B17A6C2DD}" type="pres">
      <dgm:prSet presAssocID="{6014FB4F-39C0-4427-96F4-CDA16E75F7CC}" presName="spacer" presStyleCnt="0"/>
      <dgm:spPr/>
      <dgm:t>
        <a:bodyPr/>
        <a:lstStyle/>
        <a:p>
          <a:endParaRPr lang="uk-UA"/>
        </a:p>
      </dgm:t>
    </dgm:pt>
    <dgm:pt modelId="{219504B1-7841-4A35-974C-4E1AEE96D610}" type="pres">
      <dgm:prSet presAssocID="{A41B7029-213B-44CE-AD0C-CEFA3C2D2D4F}" presName="parentText" presStyleLbl="node1" presStyleIdx="3" presStyleCnt="5" custScaleX="98039" custScaleY="69943" custLinFactY="-4395" custLinFactNeighborX="-19" custLinFactNeighborY="-100000">
        <dgm:presLayoutVars>
          <dgm:chMax val="0"/>
          <dgm:bulletEnabled val="1"/>
        </dgm:presLayoutVars>
      </dgm:prSet>
      <dgm:spPr/>
      <dgm:t>
        <a:bodyPr/>
        <a:lstStyle/>
        <a:p>
          <a:endParaRPr lang="uk-UA"/>
        </a:p>
      </dgm:t>
    </dgm:pt>
    <dgm:pt modelId="{47F92313-F844-4A18-8754-D2C107D0D418}" type="pres">
      <dgm:prSet presAssocID="{BEBEC2B1-1D9F-4864-B9FD-99FBFE75F9E2}" presName="spacer" presStyleCnt="0"/>
      <dgm:spPr/>
      <dgm:t>
        <a:bodyPr/>
        <a:lstStyle/>
        <a:p>
          <a:endParaRPr lang="uk-UA"/>
        </a:p>
      </dgm:t>
    </dgm:pt>
    <dgm:pt modelId="{0FF2DB14-77F9-4908-9217-57071908455F}" type="pres">
      <dgm:prSet presAssocID="{8A4B43B5-49E1-436D-8EBB-14E74ECD8406}" presName="parentText" presStyleLbl="node1" presStyleIdx="4" presStyleCnt="5" custScaleX="98077" custScaleY="67049" custLinFactY="-3784" custLinFactNeighborY="-100000">
        <dgm:presLayoutVars>
          <dgm:chMax val="0"/>
          <dgm:bulletEnabled val="1"/>
        </dgm:presLayoutVars>
      </dgm:prSet>
      <dgm:spPr/>
      <dgm:t>
        <a:bodyPr/>
        <a:lstStyle/>
        <a:p>
          <a:endParaRPr lang="uk-UA"/>
        </a:p>
      </dgm:t>
    </dgm:pt>
  </dgm:ptLst>
  <dgm:cxnLst>
    <dgm:cxn modelId="{1C03C07C-99FD-4F9C-A466-DD9E68A574D4}" type="presOf" srcId="{99DC73C5-4B33-4A82-8C26-6D9D926AB6E8}" destId="{093219B4-DF09-4A74-9A07-D84381EAFE91}" srcOrd="0" destOrd="0" presId="urn:microsoft.com/office/officeart/2005/8/layout/vList2"/>
    <dgm:cxn modelId="{4AD0BA32-F27D-4A43-8FBB-CDA74ECFFAAF}" srcId="{B18F1315-DB4C-48F0-BA1D-24BABB4F64A6}" destId="{8A4B43B5-49E1-436D-8EBB-14E74ECD8406}" srcOrd="4" destOrd="0" parTransId="{D9058189-F809-4486-B18D-E2D354636471}" sibTransId="{2E09517C-7704-4802-84E6-B43744B887AD}"/>
    <dgm:cxn modelId="{CC5D864C-ADF3-4027-9AAF-25F50F75A0F9}" type="presOf" srcId="{CDF4B70B-1952-4C7E-BD69-DCDA36220591}" destId="{8C145E37-1348-47D1-BAAE-748510779938}" srcOrd="0" destOrd="0" presId="urn:microsoft.com/office/officeart/2005/8/layout/vList2"/>
    <dgm:cxn modelId="{41E1688B-CB57-4EAB-899C-FF73BABA0A9A}" srcId="{B18F1315-DB4C-48F0-BA1D-24BABB4F64A6}" destId="{9E661C4E-393D-4783-9706-A5DDC17C5ED6}" srcOrd="1" destOrd="0" parTransId="{C7A4A02B-59FA-49A8-B322-F5A21ECA7958}" sibTransId="{C86B5F92-32F0-4C03-A014-DD9E838918FE}"/>
    <dgm:cxn modelId="{A2CA9544-A506-47A9-A0BE-77A01712DEBB}" type="presOf" srcId="{8A4B43B5-49E1-436D-8EBB-14E74ECD8406}" destId="{0FF2DB14-77F9-4908-9217-57071908455F}" srcOrd="0" destOrd="0" presId="urn:microsoft.com/office/officeart/2005/8/layout/vList2"/>
    <dgm:cxn modelId="{5A8102B4-39A6-4326-8063-47BB2C47F0D2}" type="presOf" srcId="{9E661C4E-393D-4783-9706-A5DDC17C5ED6}" destId="{1B988DA0-7A78-4540-B3FA-9D0423449D62}" srcOrd="0" destOrd="0" presId="urn:microsoft.com/office/officeart/2005/8/layout/vList2"/>
    <dgm:cxn modelId="{46236B5E-15DC-4CBB-98CA-FFAC68D6412D}" type="presOf" srcId="{B18F1315-DB4C-48F0-BA1D-24BABB4F64A6}" destId="{540C1753-6EC1-4EBB-AF88-1C9DCF018817}" srcOrd="0" destOrd="0" presId="urn:microsoft.com/office/officeart/2005/8/layout/vList2"/>
    <dgm:cxn modelId="{385D357B-B63D-4891-939F-453E1CC2E0E4}" srcId="{B18F1315-DB4C-48F0-BA1D-24BABB4F64A6}" destId="{99DC73C5-4B33-4A82-8C26-6D9D926AB6E8}" srcOrd="2" destOrd="0" parTransId="{3C58030F-A178-4CF3-8759-FC6265A80F08}" sibTransId="{6014FB4F-39C0-4427-96F4-CDA16E75F7CC}"/>
    <dgm:cxn modelId="{842E460E-18D1-4741-A41B-26EF4A72F332}" type="presOf" srcId="{A41B7029-213B-44CE-AD0C-CEFA3C2D2D4F}" destId="{219504B1-7841-4A35-974C-4E1AEE96D610}" srcOrd="0" destOrd="0" presId="urn:microsoft.com/office/officeart/2005/8/layout/vList2"/>
    <dgm:cxn modelId="{924E8529-13F1-4AD1-9E94-DADFCF085E1D}" srcId="{B18F1315-DB4C-48F0-BA1D-24BABB4F64A6}" destId="{A41B7029-213B-44CE-AD0C-CEFA3C2D2D4F}" srcOrd="3" destOrd="0" parTransId="{2F342166-DAE1-484C-A4BF-221B8582E7F9}" sibTransId="{BEBEC2B1-1D9F-4864-B9FD-99FBFE75F9E2}"/>
    <dgm:cxn modelId="{615A8753-29AA-48DF-8E21-9C8773B75E42}" srcId="{B18F1315-DB4C-48F0-BA1D-24BABB4F64A6}" destId="{CDF4B70B-1952-4C7E-BD69-DCDA36220591}" srcOrd="0" destOrd="0" parTransId="{8130300A-4104-4A34-80EB-E6D97320747C}" sibTransId="{0186B031-1532-4431-920F-37DD37141DEA}"/>
    <dgm:cxn modelId="{0FA36847-51AA-47A4-BF74-BEA581E59EFA}" type="presParOf" srcId="{540C1753-6EC1-4EBB-AF88-1C9DCF018817}" destId="{8C145E37-1348-47D1-BAAE-748510779938}" srcOrd="0" destOrd="0" presId="urn:microsoft.com/office/officeart/2005/8/layout/vList2"/>
    <dgm:cxn modelId="{423EC1D9-2713-4443-8A5E-7ED1E2B8EB90}" type="presParOf" srcId="{540C1753-6EC1-4EBB-AF88-1C9DCF018817}" destId="{65602E92-042F-4EC6-8106-803646DDD000}" srcOrd="1" destOrd="0" presId="urn:microsoft.com/office/officeart/2005/8/layout/vList2"/>
    <dgm:cxn modelId="{4ED24183-CA65-48FC-AF8A-699D29835497}" type="presParOf" srcId="{540C1753-6EC1-4EBB-AF88-1C9DCF018817}" destId="{1B988DA0-7A78-4540-B3FA-9D0423449D62}" srcOrd="2" destOrd="0" presId="urn:microsoft.com/office/officeart/2005/8/layout/vList2"/>
    <dgm:cxn modelId="{A76F99AA-56C9-4B81-9BD7-48B09A58D5DA}" type="presParOf" srcId="{540C1753-6EC1-4EBB-AF88-1C9DCF018817}" destId="{4BF16F92-3AE3-4103-84B4-3511CB21ACC9}" srcOrd="3" destOrd="0" presId="urn:microsoft.com/office/officeart/2005/8/layout/vList2"/>
    <dgm:cxn modelId="{3649BD4F-7CE7-4D9E-B005-5028E6326C1B}" type="presParOf" srcId="{540C1753-6EC1-4EBB-AF88-1C9DCF018817}" destId="{093219B4-DF09-4A74-9A07-D84381EAFE91}" srcOrd="4" destOrd="0" presId="urn:microsoft.com/office/officeart/2005/8/layout/vList2"/>
    <dgm:cxn modelId="{3EF7F0C5-B047-4C6E-98CA-F7C247A470A5}" type="presParOf" srcId="{540C1753-6EC1-4EBB-AF88-1C9DCF018817}" destId="{86F922E5-E779-4F83-B713-C21B17A6C2DD}" srcOrd="5" destOrd="0" presId="urn:microsoft.com/office/officeart/2005/8/layout/vList2"/>
    <dgm:cxn modelId="{85D643BC-F265-4A60-AADD-0CC33D37F860}" type="presParOf" srcId="{540C1753-6EC1-4EBB-AF88-1C9DCF018817}" destId="{219504B1-7841-4A35-974C-4E1AEE96D610}" srcOrd="6" destOrd="0" presId="urn:microsoft.com/office/officeart/2005/8/layout/vList2"/>
    <dgm:cxn modelId="{6519DE51-C280-44F0-B9CC-0292CEC329C4}" type="presParOf" srcId="{540C1753-6EC1-4EBB-AF88-1C9DCF018817}" destId="{47F92313-F844-4A18-8754-D2C107D0D418}" srcOrd="7" destOrd="0" presId="urn:microsoft.com/office/officeart/2005/8/layout/vList2"/>
    <dgm:cxn modelId="{EC7B17A1-D562-4339-BCF5-0869726718DA}" type="presParOf" srcId="{540C1753-6EC1-4EBB-AF88-1C9DCF018817}" destId="{0FF2DB14-77F9-4908-9217-57071908455F}"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45E37-1348-47D1-BAAE-748510779938}">
      <dsp:nvSpPr>
        <dsp:cNvPr id="0" name=""/>
        <dsp:cNvSpPr/>
      </dsp:nvSpPr>
      <dsp:spPr>
        <a:xfrm>
          <a:off x="144047" y="0"/>
          <a:ext cx="7203582" cy="1034781"/>
        </a:xfrm>
        <a:prstGeom prst="roundRect">
          <a:avLst/>
        </a:prstGeom>
        <a:solidFill>
          <a:schemeClr val="accent1">
            <a:lumMod val="40000"/>
            <a:lumOff val="60000"/>
            <a:alpha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solidFill>
                <a:srgbClr val="134E84"/>
              </a:solidFill>
            </a:rPr>
            <a:t>1) </a:t>
          </a:r>
          <a:r>
            <a:rPr lang="uk-UA" sz="1600" kern="1200" dirty="0" smtClean="0">
              <a:solidFill>
                <a:srgbClr val="134E84"/>
              </a:solidFill>
            </a:rPr>
            <a:t>зростання кількості оплачених листків непрацездатності та/або днів тимчасової непрацездатності (вагітності та пологів), та/або сум страхових виплат на зазначені цілі у звітному періоді порівняно з аналогічним періодом минулого року;</a:t>
          </a:r>
          <a:endParaRPr lang="ru-RU" sz="1600" kern="1200" dirty="0">
            <a:solidFill>
              <a:srgbClr val="134E84"/>
            </a:solidFill>
          </a:endParaRPr>
        </a:p>
      </dsp:txBody>
      <dsp:txXfrm>
        <a:off x="194561" y="50514"/>
        <a:ext cx="7102554" cy="933753"/>
      </dsp:txXfrm>
    </dsp:sp>
    <dsp:sp modelId="{1B988DA0-7A78-4540-B3FA-9D0423449D62}">
      <dsp:nvSpPr>
        <dsp:cNvPr id="0" name=""/>
        <dsp:cNvSpPr/>
      </dsp:nvSpPr>
      <dsp:spPr>
        <a:xfrm>
          <a:off x="144010" y="1134853"/>
          <a:ext cx="7200811" cy="785029"/>
        </a:xfrm>
        <a:prstGeom prst="roundRect">
          <a:avLst/>
        </a:prstGeom>
        <a:solidFill>
          <a:schemeClr val="accent1">
            <a:lumMod val="40000"/>
            <a:lumOff val="60000"/>
            <a:alpha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solidFill>
                <a:srgbClr val="134E84"/>
              </a:solidFill>
            </a:rPr>
            <a:t>2) </a:t>
          </a:r>
          <a:r>
            <a:rPr lang="uk-UA" sz="1600" kern="1200" dirty="0" smtClean="0">
              <a:solidFill>
                <a:srgbClr val="134E84"/>
              </a:solidFill>
            </a:rPr>
            <a:t>здійснення страхових виплат застрахованим особам у межах, наближених до максимальних розмірів, у розрахунку на один день;</a:t>
          </a:r>
          <a:endParaRPr lang="ru-RU" sz="1600" kern="1200" dirty="0">
            <a:solidFill>
              <a:srgbClr val="134E84"/>
            </a:solidFill>
          </a:endParaRPr>
        </a:p>
      </dsp:txBody>
      <dsp:txXfrm>
        <a:off x="182332" y="1173175"/>
        <a:ext cx="7124167" cy="708385"/>
      </dsp:txXfrm>
    </dsp:sp>
    <dsp:sp modelId="{093219B4-DF09-4A74-9A07-D84381EAFE91}">
      <dsp:nvSpPr>
        <dsp:cNvPr id="0" name=""/>
        <dsp:cNvSpPr/>
      </dsp:nvSpPr>
      <dsp:spPr>
        <a:xfrm>
          <a:off x="72042" y="2029595"/>
          <a:ext cx="7342050" cy="803300"/>
        </a:xfrm>
        <a:prstGeom prst="roundRect">
          <a:avLst/>
        </a:prstGeom>
        <a:solidFill>
          <a:schemeClr val="accent1">
            <a:lumMod val="40000"/>
            <a:lumOff val="6000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solidFill>
                <a:srgbClr val="134E84"/>
              </a:solidFill>
            </a:rPr>
            <a:t>3) </a:t>
          </a:r>
          <a:r>
            <a:rPr lang="uk-UA" sz="1600" kern="1200" dirty="0" smtClean="0">
              <a:solidFill>
                <a:srgbClr val="134E84"/>
              </a:solidFill>
            </a:rPr>
            <a:t>наявність за результатами доперевірочного аналізу декількох випадків, що свідчать </a:t>
          </a:r>
          <a:r>
            <a:rPr lang="ru-RU" sz="1600" kern="1200" dirty="0" smtClean="0">
              <a:solidFill>
                <a:srgbClr val="134E84"/>
              </a:solidFill>
            </a:rPr>
            <a:t>про можливі </a:t>
          </a:r>
          <a:r>
            <a:rPr lang="uk-UA" sz="1600" kern="1200" dirty="0" smtClean="0">
              <a:solidFill>
                <a:srgbClr val="134E84"/>
              </a:solidFill>
            </a:rPr>
            <a:t>порушення використання страхувальником страхових коштів;</a:t>
          </a:r>
          <a:endParaRPr lang="ru-RU" sz="1600" kern="1200" dirty="0">
            <a:solidFill>
              <a:srgbClr val="134E84"/>
            </a:solidFill>
          </a:endParaRPr>
        </a:p>
      </dsp:txBody>
      <dsp:txXfrm>
        <a:off x="111256" y="2068809"/>
        <a:ext cx="7263622" cy="724872"/>
      </dsp:txXfrm>
    </dsp:sp>
    <dsp:sp modelId="{219504B1-7841-4A35-974C-4E1AEE96D610}">
      <dsp:nvSpPr>
        <dsp:cNvPr id="0" name=""/>
        <dsp:cNvSpPr/>
      </dsp:nvSpPr>
      <dsp:spPr>
        <a:xfrm>
          <a:off x="72005" y="2965698"/>
          <a:ext cx="7341976" cy="837973"/>
        </a:xfrm>
        <a:prstGeom prst="roundRect">
          <a:avLst/>
        </a:prstGeom>
        <a:solidFill>
          <a:schemeClr val="accent1">
            <a:lumMod val="40000"/>
            <a:lumOff val="60000"/>
            <a:alpha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solidFill>
                <a:srgbClr val="134E84"/>
              </a:solidFill>
            </a:rPr>
            <a:t>4) </a:t>
          </a:r>
          <a:r>
            <a:rPr lang="uk-UA" sz="1600" kern="1200" dirty="0" smtClean="0">
              <a:solidFill>
                <a:srgbClr val="134E84"/>
              </a:solidFill>
            </a:rPr>
            <a:t>наявність страхових виплат за відсутності сплати страхувальником єдиного внеску на загальнообов’язкове державне соціальне страхування;</a:t>
          </a:r>
          <a:endParaRPr lang="ru-RU" sz="1600" kern="1200" dirty="0">
            <a:solidFill>
              <a:srgbClr val="134E84"/>
            </a:solidFill>
          </a:endParaRPr>
        </a:p>
      </dsp:txBody>
      <dsp:txXfrm>
        <a:off x="112911" y="3006604"/>
        <a:ext cx="7260164" cy="756161"/>
      </dsp:txXfrm>
    </dsp:sp>
    <dsp:sp modelId="{0FF2DB14-77F9-4908-9217-57071908455F}">
      <dsp:nvSpPr>
        <dsp:cNvPr id="0" name=""/>
        <dsp:cNvSpPr/>
      </dsp:nvSpPr>
      <dsp:spPr>
        <a:xfrm>
          <a:off x="72005" y="3995312"/>
          <a:ext cx="7344821" cy="803300"/>
        </a:xfrm>
        <a:prstGeom prst="roundRect">
          <a:avLst/>
        </a:prstGeom>
        <a:solidFill>
          <a:schemeClr val="accent1">
            <a:lumMod val="20000"/>
            <a:lumOff val="8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kern="1200" dirty="0" smtClean="0">
              <a:solidFill>
                <a:srgbClr val="134E84"/>
              </a:solidFill>
            </a:rPr>
            <a:t>5) </a:t>
          </a:r>
          <a:r>
            <a:rPr lang="uk-UA" sz="1600" kern="1200" dirty="0" smtClean="0">
              <a:solidFill>
                <a:srgbClr val="134E84"/>
              </a:solidFill>
            </a:rPr>
            <a:t>наявність у страхувальника витрат страхових коштів за відсутності документальної перевірки більше, ніж три роки.</a:t>
          </a:r>
          <a:endParaRPr lang="ru-RU" sz="1600" kern="1200" dirty="0">
            <a:solidFill>
              <a:srgbClr val="134E84"/>
            </a:solidFill>
          </a:endParaRPr>
        </a:p>
      </dsp:txBody>
      <dsp:txXfrm>
        <a:off x="111219" y="4034526"/>
        <a:ext cx="7266393" cy="7248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uk-UA" dirty="0"/>
          </a:p>
        </p:txBody>
      </p:sp>
      <p:sp>
        <p:nvSpPr>
          <p:cNvPr id="3" name="Місце для дати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2E39225E-0408-40AE-856E-3BDFC4EF9BD1}" type="datetimeFigureOut">
              <a:rPr lang="uk-UA" smtClean="0"/>
              <a:t>17.03.2026</a:t>
            </a:fld>
            <a:endParaRPr lang="uk-UA" dirty="0"/>
          </a:p>
        </p:txBody>
      </p:sp>
      <p:sp>
        <p:nvSpPr>
          <p:cNvPr id="4" name="Місце для зображення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uk-UA" dirty="0"/>
          </a:p>
        </p:txBody>
      </p:sp>
      <p:sp>
        <p:nvSpPr>
          <p:cNvPr id="5" name="Місце для нотаток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uk-UA" dirty="0"/>
          </a:p>
        </p:txBody>
      </p:sp>
      <p:sp>
        <p:nvSpPr>
          <p:cNvPr id="7" name="Місце для номера слайда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E097C3AD-1776-4667-8A7E-47F17629D541}" type="slidenum">
              <a:rPr lang="uk-UA" smtClean="0"/>
              <a:t>‹№›</a:t>
            </a:fld>
            <a:endParaRPr lang="uk-UA" dirty="0"/>
          </a:p>
        </p:txBody>
      </p:sp>
    </p:spTree>
    <p:extLst>
      <p:ext uri="{BB962C8B-B14F-4D97-AF65-F5344CB8AC3E}">
        <p14:creationId xmlns:p14="http://schemas.microsoft.com/office/powerpoint/2010/main" val="281685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E097C3AD-1776-4667-8A7E-47F17629D541}" type="slidenum">
              <a:rPr lang="uk-UA" smtClean="0"/>
              <a:t>7</a:t>
            </a:fld>
            <a:endParaRPr lang="uk-UA" dirty="0"/>
          </a:p>
        </p:txBody>
      </p:sp>
    </p:spTree>
    <p:extLst>
      <p:ext uri="{BB962C8B-B14F-4D97-AF65-F5344CB8AC3E}">
        <p14:creationId xmlns:p14="http://schemas.microsoft.com/office/powerpoint/2010/main" val="3178385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3AC0414C-DAA6-4BA6-AF99-A11CE2D19C5B}" type="datetimeFigureOut">
              <a:rPr lang="ru-RU" smtClean="0"/>
              <a:t>17.03.2026</a:t>
            </a:fld>
            <a:endParaRPr lang="ru-RU" dirty="0"/>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dirty="0"/>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0BFBB7DC-DBCF-4916-816A-D716198DC7D2}"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C0414C-DAA6-4BA6-AF99-A11CE2D19C5B}" type="datetimeFigureOut">
              <a:rPr lang="ru-RU" smtClean="0"/>
              <a:t>17.03.2026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BFBB7DC-DBCF-4916-816A-D716198DC7D2}"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C0414C-DAA6-4BA6-AF99-A11CE2D19C5B}" type="datetimeFigureOut">
              <a:rPr lang="ru-RU" smtClean="0"/>
              <a:t>17.03.2026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BFBB7DC-DBCF-4916-816A-D716198DC7D2}"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3AC0414C-DAA6-4BA6-AF99-A11CE2D19C5B}" type="datetimeFigureOut">
              <a:rPr lang="ru-RU" smtClean="0"/>
              <a:t>17.03.2026</a:t>
            </a:fld>
            <a:endParaRPr lang="ru-RU" dirty="0"/>
          </a:p>
        </p:txBody>
      </p:sp>
      <p:sp>
        <p:nvSpPr>
          <p:cNvPr id="9" name="Номер слайда 8"/>
          <p:cNvSpPr>
            <a:spLocks noGrp="1"/>
          </p:cNvSpPr>
          <p:nvPr>
            <p:ph type="sldNum" sz="quarter" idx="15"/>
          </p:nvPr>
        </p:nvSpPr>
        <p:spPr/>
        <p:txBody>
          <a:bodyPr rtlCol="0"/>
          <a:lstStyle/>
          <a:p>
            <a:fld id="{0BFBB7DC-DBCF-4916-816A-D716198DC7D2}" type="slidenum">
              <a:rPr lang="ru-RU" smtClean="0"/>
              <a:t>‹№›</a:t>
            </a:fld>
            <a:endParaRPr lang="ru-RU" dirty="0"/>
          </a:p>
        </p:txBody>
      </p:sp>
      <p:sp>
        <p:nvSpPr>
          <p:cNvPr id="10" name="Нижний колонтитул 9"/>
          <p:cNvSpPr>
            <a:spLocks noGrp="1"/>
          </p:cNvSpPr>
          <p:nvPr>
            <p:ph type="ftr" sz="quarter" idx="16"/>
          </p:nvPr>
        </p:nvSpPr>
        <p:spPr/>
        <p:txBody>
          <a:bodyPr rtlCol="0"/>
          <a:lstStyle/>
          <a:p>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3AC0414C-DAA6-4BA6-AF99-A11CE2D19C5B}" type="datetimeFigureOut">
              <a:rPr lang="ru-RU" smtClean="0"/>
              <a:t>17.03.2026</a:t>
            </a:fld>
            <a:endParaRPr lang="ru-RU" dirty="0"/>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dirty="0"/>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Номер слайда 5"/>
          <p:cNvSpPr>
            <a:spLocks noGrp="1"/>
          </p:cNvSpPr>
          <p:nvPr>
            <p:ph type="sldNum" sz="quarter" idx="12"/>
          </p:nvPr>
        </p:nvSpPr>
        <p:spPr bwMode="auto">
          <a:xfrm>
            <a:off x="1340616" y="4928702"/>
            <a:ext cx="609600" cy="517524"/>
          </a:xfrm>
        </p:spPr>
        <p:txBody>
          <a:bodyPr/>
          <a:lstStyle/>
          <a:p>
            <a:fld id="{0BFBB7DC-DBCF-4916-816A-D716198DC7D2}" type="slidenum">
              <a:rPr lang="ru-RU" smtClean="0"/>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AC0414C-DAA6-4BA6-AF99-A11CE2D19C5B}" type="datetimeFigureOut">
              <a:rPr lang="ru-RU" smtClean="0"/>
              <a:t>17.03.2026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0BFBB7DC-DBCF-4916-816A-D716198DC7D2}" type="slidenum">
              <a:rPr lang="ru-RU" smtClean="0"/>
              <a:t>‹№›</a:t>
            </a:fld>
            <a:endParaRPr lang="ru-RU" dirty="0"/>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3AC0414C-DAA6-4BA6-AF99-A11CE2D19C5B}" type="datetimeFigureOut">
              <a:rPr lang="ru-RU" smtClean="0"/>
              <a:t>17.03.2026</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0BFBB7DC-DBCF-4916-816A-D716198DC7D2}" type="slidenum">
              <a:rPr lang="ru-RU" smtClean="0"/>
              <a:t>‹№›</a:t>
            </a:fld>
            <a:endParaRPr lang="ru-RU" dirty="0"/>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3AC0414C-DAA6-4BA6-AF99-A11CE2D19C5B}" type="datetimeFigureOut">
              <a:rPr lang="ru-RU" smtClean="0"/>
              <a:t>17.03.2026</a:t>
            </a:fld>
            <a:endParaRPr lang="ru-RU" dirty="0"/>
          </a:p>
        </p:txBody>
      </p:sp>
      <p:sp>
        <p:nvSpPr>
          <p:cNvPr id="7" name="Номер слайда 6"/>
          <p:cNvSpPr>
            <a:spLocks noGrp="1"/>
          </p:cNvSpPr>
          <p:nvPr>
            <p:ph type="sldNum" sz="quarter" idx="11"/>
          </p:nvPr>
        </p:nvSpPr>
        <p:spPr/>
        <p:txBody>
          <a:bodyPr rtlCol="0"/>
          <a:lstStyle/>
          <a:p>
            <a:fld id="{0BFBB7DC-DBCF-4916-816A-D716198DC7D2}" type="slidenum">
              <a:rPr lang="ru-RU" smtClean="0"/>
              <a:t>‹№›</a:t>
            </a:fld>
            <a:endParaRPr lang="ru-RU" dirty="0"/>
          </a:p>
        </p:txBody>
      </p:sp>
      <p:sp>
        <p:nvSpPr>
          <p:cNvPr id="8" name="Нижний колонтитул 7"/>
          <p:cNvSpPr>
            <a:spLocks noGrp="1"/>
          </p:cNvSpPr>
          <p:nvPr>
            <p:ph type="ftr" sz="quarter" idx="12"/>
          </p:nvPr>
        </p:nvSpPr>
        <p:spPr/>
        <p:txBody>
          <a:bodyPr rtlCol="0"/>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C0414C-DAA6-4BA6-AF99-A11CE2D19C5B}" type="datetimeFigureOut">
              <a:rPr lang="ru-RU" smtClean="0"/>
              <a:t>17.03.2026</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0BFBB7DC-DBCF-4916-816A-D716198DC7D2}"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3AC0414C-DAA6-4BA6-AF99-A11CE2D19C5B}" type="datetimeFigureOut">
              <a:rPr lang="ru-RU" smtClean="0"/>
              <a:t>17.03.2026</a:t>
            </a:fld>
            <a:endParaRPr lang="ru-RU" dirty="0"/>
          </a:p>
        </p:txBody>
      </p:sp>
      <p:sp>
        <p:nvSpPr>
          <p:cNvPr id="22" name="Номер слайда 21"/>
          <p:cNvSpPr>
            <a:spLocks noGrp="1"/>
          </p:cNvSpPr>
          <p:nvPr>
            <p:ph type="sldNum" sz="quarter" idx="15"/>
          </p:nvPr>
        </p:nvSpPr>
        <p:spPr/>
        <p:txBody>
          <a:bodyPr rtlCol="0"/>
          <a:lstStyle/>
          <a:p>
            <a:fld id="{0BFBB7DC-DBCF-4916-816A-D716198DC7D2}" type="slidenum">
              <a:rPr lang="ru-RU" smtClean="0"/>
              <a:t>‹№›</a:t>
            </a:fld>
            <a:endParaRPr lang="ru-RU" dirty="0"/>
          </a:p>
        </p:txBody>
      </p:sp>
      <p:sp>
        <p:nvSpPr>
          <p:cNvPr id="23" name="Нижний колонтитул 22"/>
          <p:cNvSpPr>
            <a:spLocks noGrp="1"/>
          </p:cNvSpPr>
          <p:nvPr>
            <p:ph type="ftr" sz="quarter" idx="16"/>
          </p:nvPr>
        </p:nvSpPr>
        <p:spPr/>
        <p:txBody>
          <a:bodyPr rtlCol="0"/>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dirty="0"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3AC0414C-DAA6-4BA6-AF99-A11CE2D19C5B}" type="datetimeFigureOut">
              <a:rPr lang="ru-RU" smtClean="0"/>
              <a:t>17.03.2026</a:t>
            </a:fld>
            <a:endParaRPr lang="ru-RU" dirty="0"/>
          </a:p>
        </p:txBody>
      </p:sp>
      <p:sp>
        <p:nvSpPr>
          <p:cNvPr id="18" name="Номер слайда 17"/>
          <p:cNvSpPr>
            <a:spLocks noGrp="1"/>
          </p:cNvSpPr>
          <p:nvPr>
            <p:ph type="sldNum" sz="quarter" idx="11"/>
          </p:nvPr>
        </p:nvSpPr>
        <p:spPr/>
        <p:txBody>
          <a:bodyPr rtlCol="0"/>
          <a:lstStyle/>
          <a:p>
            <a:fld id="{0BFBB7DC-DBCF-4916-816A-D716198DC7D2}" type="slidenum">
              <a:rPr lang="ru-RU" smtClean="0"/>
              <a:t>‹№›</a:t>
            </a:fld>
            <a:endParaRPr lang="ru-RU" dirty="0"/>
          </a:p>
        </p:txBody>
      </p:sp>
      <p:sp>
        <p:nvSpPr>
          <p:cNvPr id="21" name="Нижний колонтитул 20"/>
          <p:cNvSpPr>
            <a:spLocks noGrp="1"/>
          </p:cNvSpPr>
          <p:nvPr>
            <p:ph type="ftr" sz="quarter" idx="12"/>
          </p:nvPr>
        </p:nvSpPr>
        <p:spPr/>
        <p:txBody>
          <a:bodyPr rtlCol="0"/>
          <a:lstStyle/>
          <a:p>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AC0414C-DAA6-4BA6-AF99-A11CE2D19C5B}" type="datetimeFigureOut">
              <a:rPr lang="ru-RU" smtClean="0"/>
              <a:t>17.03.2026</a:t>
            </a:fld>
            <a:endParaRPr lang="ru-RU" dirty="0"/>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dirty="0"/>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BFBB7DC-DBCF-4916-816A-D716198DC7D2}"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691680" y="332656"/>
            <a:ext cx="6696744" cy="2952328"/>
          </a:xfrm>
        </p:spPr>
        <p:txBody>
          <a:bodyPr>
            <a:noAutofit/>
          </a:bodyPr>
          <a:lstStyle/>
          <a:p>
            <a:pPr algn="ctr"/>
            <a:r>
              <a:rPr lang="uk-UA" sz="2600" dirty="0"/>
              <a:t>Порядок здійснення перевірок правильності використання страхувальниками страхових коштів загальнообов’язкового державного соціального страхування</a:t>
            </a:r>
          </a:p>
        </p:txBody>
      </p:sp>
      <p:pic>
        <p:nvPicPr>
          <p:cNvPr id="5" name="Рисунок 4"/>
          <p:cNvPicPr>
            <a:picLocks noChangeAspect="1"/>
          </p:cNvPicPr>
          <p:nvPr/>
        </p:nvPicPr>
        <p:blipFill rotWithShape="1">
          <a:blip r:embed="rId2"/>
          <a:srcRect b="37266"/>
          <a:stretch/>
        </p:blipFill>
        <p:spPr>
          <a:xfrm>
            <a:off x="7236296" y="-11795"/>
            <a:ext cx="1907704" cy="763167"/>
          </a:xfrm>
          <a:prstGeom prst="rect">
            <a:avLst/>
          </a:prstGeom>
        </p:spPr>
      </p:pic>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3429000"/>
            <a:ext cx="5394176" cy="2697088"/>
          </a:xfrm>
          <a:prstGeom prst="rect">
            <a:avLst/>
          </a:prstGeom>
        </p:spPr>
      </p:pic>
    </p:spTree>
    <p:extLst>
      <p:ext uri="{BB962C8B-B14F-4D97-AF65-F5344CB8AC3E}">
        <p14:creationId xmlns:p14="http://schemas.microsoft.com/office/powerpoint/2010/main" val="4075430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6" name="Рисунок 5"/>
          <p:cNvPicPr>
            <a:picLocks noChangeAspect="1"/>
          </p:cNvPicPr>
          <p:nvPr/>
        </p:nvPicPr>
        <p:blipFill rotWithShape="1">
          <a:blip r:embed="rId2"/>
          <a:srcRect b="37266"/>
          <a:stretch/>
        </p:blipFill>
        <p:spPr>
          <a:xfrm>
            <a:off x="7236296" y="-11795"/>
            <a:ext cx="1907704" cy="763167"/>
          </a:xfrm>
          <a:prstGeom prst="rect">
            <a:avLst/>
          </a:prstGeom>
        </p:spPr>
      </p:pic>
      <p:sp>
        <p:nvSpPr>
          <p:cNvPr id="2" name="Блок-схема: альтернативний процес 1"/>
          <p:cNvSpPr/>
          <p:nvPr/>
        </p:nvSpPr>
        <p:spPr>
          <a:xfrm>
            <a:off x="1763688" y="420539"/>
            <a:ext cx="5328592" cy="92022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rgbClr val="134E84"/>
                </a:solidFill>
              </a:rPr>
              <a:t>Проведення планової або позапланової перевірки:</a:t>
            </a:r>
            <a:endParaRPr lang="uk-UA" b="1" dirty="0">
              <a:solidFill>
                <a:srgbClr val="134E84"/>
              </a:solidFill>
            </a:endParaRPr>
          </a:p>
          <a:p>
            <a:pPr algn="ctr"/>
            <a:endParaRPr lang="uk-UA" dirty="0"/>
          </a:p>
        </p:txBody>
      </p:sp>
      <p:sp>
        <p:nvSpPr>
          <p:cNvPr id="8" name="Місце для тексту 7"/>
          <p:cNvSpPr>
            <a:spLocks noGrp="1"/>
          </p:cNvSpPr>
          <p:nvPr>
            <p:ph type="body" idx="1"/>
          </p:nvPr>
        </p:nvSpPr>
        <p:spPr>
          <a:xfrm>
            <a:off x="1259632" y="1772816"/>
            <a:ext cx="2448272" cy="129614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ctr"/>
            <a:r>
              <a:rPr lang="uk-UA" sz="1600" b="1" dirty="0" smtClean="0">
                <a:solidFill>
                  <a:srgbClr val="134E84"/>
                </a:solidFill>
              </a:rPr>
              <a:t>Підстава для проведення планової або позапланової перевірки</a:t>
            </a:r>
          </a:p>
        </p:txBody>
      </p:sp>
      <p:cxnSp>
        <p:nvCxnSpPr>
          <p:cNvPr id="9" name="Пряма зі стрілкою 8"/>
          <p:cNvCxnSpPr/>
          <p:nvPr/>
        </p:nvCxnSpPr>
        <p:spPr>
          <a:xfrm>
            <a:off x="3856856" y="2205099"/>
            <a:ext cx="57112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Округлений прямокутник 9"/>
          <p:cNvSpPr/>
          <p:nvPr/>
        </p:nvSpPr>
        <p:spPr>
          <a:xfrm>
            <a:off x="4792960" y="1772816"/>
            <a:ext cx="3883496" cy="129614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rgbClr val="134E84"/>
                </a:solidFill>
              </a:rPr>
              <a:t>Керівником </a:t>
            </a:r>
            <a:r>
              <a:rPr lang="ru-RU" sz="1600" b="1" dirty="0">
                <a:solidFill>
                  <a:srgbClr val="134E84"/>
                </a:solidFill>
              </a:rPr>
              <a:t>територіального органу </a:t>
            </a:r>
            <a:r>
              <a:rPr lang="ru-RU" sz="1600" b="1" dirty="0" smtClean="0">
                <a:solidFill>
                  <a:srgbClr val="134E84"/>
                </a:solidFill>
              </a:rPr>
              <a:t>приймається </a:t>
            </a:r>
            <a:r>
              <a:rPr lang="ru-RU" sz="1600" b="1" dirty="0">
                <a:solidFill>
                  <a:srgbClr val="134E84"/>
                </a:solidFill>
              </a:rPr>
              <a:t>рішення, яке оформлюється відповідним </a:t>
            </a:r>
            <a:r>
              <a:rPr lang="ru-RU" sz="1600" b="1" dirty="0" smtClean="0">
                <a:solidFill>
                  <a:srgbClr val="134E84"/>
                </a:solidFill>
              </a:rPr>
              <a:t>наказом</a:t>
            </a:r>
            <a:endParaRPr lang="uk-UA" sz="1600" b="1" dirty="0">
              <a:solidFill>
                <a:srgbClr val="134E84"/>
              </a:solidFill>
            </a:endParaRPr>
          </a:p>
        </p:txBody>
      </p:sp>
      <p:cxnSp>
        <p:nvCxnSpPr>
          <p:cNvPr id="11" name="Пряма зі стрілкою 10"/>
          <p:cNvCxnSpPr/>
          <p:nvPr/>
        </p:nvCxnSpPr>
        <p:spPr>
          <a:xfrm>
            <a:off x="6660232" y="3212976"/>
            <a:ext cx="0" cy="28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Округлений прямокутник 11"/>
          <p:cNvSpPr/>
          <p:nvPr/>
        </p:nvSpPr>
        <p:spPr>
          <a:xfrm>
            <a:off x="4788024" y="3664590"/>
            <a:ext cx="3888432"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rgbClr val="134E84"/>
                </a:solidFill>
              </a:rPr>
              <a:t>Оформлюється </a:t>
            </a:r>
            <a:r>
              <a:rPr lang="ru-RU" sz="1600" b="1" dirty="0">
                <a:solidFill>
                  <a:srgbClr val="134E84"/>
                </a:solidFill>
              </a:rPr>
              <a:t>направлення на проведення документальної планової (позапланової) </a:t>
            </a:r>
            <a:r>
              <a:rPr lang="ru-RU" sz="1600" b="1" dirty="0" smtClean="0">
                <a:solidFill>
                  <a:srgbClr val="134E84"/>
                </a:solidFill>
              </a:rPr>
              <a:t>перевірки</a:t>
            </a:r>
            <a:endParaRPr lang="uk-UA" sz="1600" b="1" dirty="0">
              <a:solidFill>
                <a:srgbClr val="134E84"/>
              </a:solidFill>
            </a:endParaRPr>
          </a:p>
        </p:txBody>
      </p:sp>
      <p:cxnSp>
        <p:nvCxnSpPr>
          <p:cNvPr id="13" name="Пряма зі стрілкою 12"/>
          <p:cNvCxnSpPr/>
          <p:nvPr/>
        </p:nvCxnSpPr>
        <p:spPr>
          <a:xfrm flipH="1">
            <a:off x="4644008" y="4980300"/>
            <a:ext cx="360040" cy="2081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Округлений прямокутник 13"/>
          <p:cNvSpPr/>
          <p:nvPr/>
        </p:nvSpPr>
        <p:spPr>
          <a:xfrm>
            <a:off x="1331640" y="5517232"/>
            <a:ext cx="4464496" cy="13407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600" b="1" dirty="0" smtClean="0">
                <a:solidFill>
                  <a:srgbClr val="134E84"/>
                </a:solidFill>
              </a:rPr>
              <a:t>*Cтрахувальнику </a:t>
            </a:r>
            <a:r>
              <a:rPr lang="uk-UA" sz="1600" b="1" dirty="0">
                <a:solidFill>
                  <a:srgbClr val="134E84"/>
                </a:solidFill>
              </a:rPr>
              <a:t>не пізніше, ніж за </a:t>
            </a:r>
            <a:r>
              <a:rPr lang="uk-UA" sz="1600" b="1" dirty="0" smtClean="0">
                <a:solidFill>
                  <a:srgbClr val="134E84"/>
                </a:solidFill>
              </a:rPr>
              <a:t>10 к.д. до початку </a:t>
            </a:r>
            <a:r>
              <a:rPr lang="uk-UA" sz="1600" b="1" dirty="0">
                <a:solidFill>
                  <a:srgbClr val="134E84"/>
                </a:solidFill>
              </a:rPr>
              <a:t>перевірки надається повідомлення про проведення документальної </a:t>
            </a:r>
            <a:r>
              <a:rPr lang="uk-UA" sz="1600" b="1" u="sng" dirty="0">
                <a:solidFill>
                  <a:srgbClr val="134E84"/>
                </a:solidFill>
              </a:rPr>
              <a:t>планової</a:t>
            </a:r>
            <a:r>
              <a:rPr lang="uk-UA" sz="1600" b="1" dirty="0">
                <a:solidFill>
                  <a:srgbClr val="134E84"/>
                </a:solidFill>
              </a:rPr>
              <a:t> </a:t>
            </a:r>
            <a:r>
              <a:rPr lang="uk-UA" sz="1600" b="1" dirty="0" smtClean="0">
                <a:solidFill>
                  <a:srgbClr val="134E84"/>
                </a:solidFill>
              </a:rPr>
              <a:t>перевірки</a:t>
            </a:r>
            <a:endParaRPr lang="uk-UA" sz="1600" b="1" dirty="0">
              <a:solidFill>
                <a:srgbClr val="134E84"/>
              </a:solidFill>
            </a:endParaRPr>
          </a:p>
        </p:txBody>
      </p:sp>
    </p:spTree>
    <p:extLst>
      <p:ext uri="{BB962C8B-B14F-4D97-AF65-F5344CB8AC3E}">
        <p14:creationId xmlns:p14="http://schemas.microsoft.com/office/powerpoint/2010/main" val="2652117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332657"/>
            <a:ext cx="8187680" cy="6336704"/>
          </a:xfrm>
        </p:spPr>
        <p:txBody>
          <a:bodyPr>
            <a:normAutofit/>
          </a:bodyPr>
          <a:lstStyle/>
          <a:p>
            <a:pPr marL="0" indent="0" algn="ctr">
              <a:buNone/>
            </a:pPr>
            <a:r>
              <a:rPr lang="ru-RU" b="1" dirty="0"/>
              <a:t>Тривалість проведення</a:t>
            </a:r>
          </a:p>
          <a:p>
            <a:pPr marL="0" indent="0" algn="ctr">
              <a:buNone/>
            </a:pPr>
            <a:r>
              <a:rPr lang="ru-RU" b="1" dirty="0"/>
              <a:t> перевірки страхувальника</a:t>
            </a:r>
            <a:r>
              <a:rPr lang="ru-RU" sz="1600" b="1" dirty="0"/>
              <a:t> </a:t>
            </a:r>
          </a:p>
        </p:txBody>
      </p:sp>
      <p:pic>
        <p:nvPicPr>
          <p:cNvPr id="4" name="Рисунок 3"/>
          <p:cNvPicPr>
            <a:picLocks noChangeAspect="1"/>
          </p:cNvPicPr>
          <p:nvPr/>
        </p:nvPicPr>
        <p:blipFill rotWithShape="1">
          <a:blip r:embed="rId2"/>
          <a:srcRect b="37266"/>
          <a:stretch/>
        </p:blipFill>
        <p:spPr>
          <a:xfrm>
            <a:off x="6876256" y="0"/>
            <a:ext cx="1907704" cy="763167"/>
          </a:xfrm>
          <a:prstGeom prst="rect">
            <a:avLst/>
          </a:prstGeom>
        </p:spPr>
      </p:pic>
      <p:sp>
        <p:nvSpPr>
          <p:cNvPr id="2" name="Блок-схема: альтернативний процес 1"/>
          <p:cNvSpPr/>
          <p:nvPr/>
        </p:nvSpPr>
        <p:spPr>
          <a:xfrm>
            <a:off x="121968" y="1687156"/>
            <a:ext cx="2160240" cy="94975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1600" b="1" dirty="0" smtClean="0">
              <a:solidFill>
                <a:srgbClr val="134E84"/>
              </a:solidFill>
            </a:endParaRPr>
          </a:p>
          <a:p>
            <a:pPr algn="ctr"/>
            <a:r>
              <a:rPr lang="uk-UA" sz="1600" b="1" dirty="0" smtClean="0">
                <a:solidFill>
                  <a:srgbClr val="134E84"/>
                </a:solidFill>
              </a:rPr>
              <a:t>Планова перевірка</a:t>
            </a:r>
            <a:endParaRPr lang="uk-UA" sz="1600" b="1" dirty="0">
              <a:solidFill>
                <a:srgbClr val="134E84"/>
              </a:solidFill>
            </a:endParaRPr>
          </a:p>
          <a:p>
            <a:pPr algn="ctr"/>
            <a:r>
              <a:rPr lang="uk-UA" sz="1600" dirty="0">
                <a:solidFill>
                  <a:srgbClr val="134E84"/>
                </a:solidFill>
              </a:rPr>
              <a:t>не  більше 10 р.д.</a:t>
            </a:r>
          </a:p>
          <a:p>
            <a:pPr algn="ctr"/>
            <a:endParaRPr lang="uk-UA" dirty="0"/>
          </a:p>
        </p:txBody>
      </p:sp>
      <p:sp>
        <p:nvSpPr>
          <p:cNvPr id="5" name="Блок-схема: альтернативний процес 4"/>
          <p:cNvSpPr/>
          <p:nvPr/>
        </p:nvSpPr>
        <p:spPr>
          <a:xfrm>
            <a:off x="6550287" y="1678844"/>
            <a:ext cx="2160240" cy="95806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1600" b="1" dirty="0" smtClean="0">
              <a:solidFill>
                <a:srgbClr val="134E84"/>
              </a:solidFill>
            </a:endParaRPr>
          </a:p>
          <a:p>
            <a:pPr algn="ctr"/>
            <a:r>
              <a:rPr lang="uk-UA" sz="1600" b="1" dirty="0" smtClean="0">
                <a:solidFill>
                  <a:srgbClr val="134E84"/>
                </a:solidFill>
              </a:rPr>
              <a:t>Позапланова перевірка</a:t>
            </a:r>
            <a:endParaRPr lang="uk-UA" sz="1600" b="1" dirty="0">
              <a:solidFill>
                <a:srgbClr val="134E84"/>
              </a:solidFill>
            </a:endParaRPr>
          </a:p>
          <a:p>
            <a:pPr algn="ctr"/>
            <a:r>
              <a:rPr lang="uk-UA" sz="1600" dirty="0">
                <a:solidFill>
                  <a:srgbClr val="134E84"/>
                </a:solidFill>
              </a:rPr>
              <a:t> не  більше 10 р.д. </a:t>
            </a:r>
          </a:p>
          <a:p>
            <a:pPr algn="ctr"/>
            <a:endParaRPr lang="uk-UA" dirty="0"/>
          </a:p>
        </p:txBody>
      </p:sp>
      <p:sp>
        <p:nvSpPr>
          <p:cNvPr id="6" name="Блок-схема: альтернативний процес 5"/>
          <p:cNvSpPr/>
          <p:nvPr/>
        </p:nvSpPr>
        <p:spPr>
          <a:xfrm>
            <a:off x="228045" y="4185084"/>
            <a:ext cx="2160240" cy="122413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1600" dirty="0" smtClean="0">
              <a:solidFill>
                <a:srgbClr val="134E84"/>
              </a:solidFill>
            </a:endParaRPr>
          </a:p>
          <a:p>
            <a:pPr algn="ctr"/>
            <a:r>
              <a:rPr lang="uk-UA" sz="1600" dirty="0" smtClean="0">
                <a:solidFill>
                  <a:srgbClr val="134E84"/>
                </a:solidFill>
              </a:rPr>
              <a:t>Субʼєктів </a:t>
            </a:r>
            <a:r>
              <a:rPr lang="uk-UA" sz="1600" dirty="0">
                <a:solidFill>
                  <a:srgbClr val="134E84"/>
                </a:solidFill>
              </a:rPr>
              <a:t>мікро-, малого підприємництва</a:t>
            </a:r>
          </a:p>
          <a:p>
            <a:pPr algn="ctr"/>
            <a:r>
              <a:rPr lang="uk-UA" sz="1600" dirty="0">
                <a:solidFill>
                  <a:srgbClr val="134E84"/>
                </a:solidFill>
              </a:rPr>
              <a:t> не  більше 5 </a:t>
            </a:r>
            <a:r>
              <a:rPr lang="uk-UA" sz="1600" dirty="0" smtClean="0">
                <a:solidFill>
                  <a:srgbClr val="134E84"/>
                </a:solidFill>
              </a:rPr>
              <a:t>р.д.</a:t>
            </a:r>
            <a:endParaRPr lang="uk-UA" sz="1600" dirty="0">
              <a:solidFill>
                <a:srgbClr val="134E84"/>
              </a:solidFill>
            </a:endParaRPr>
          </a:p>
          <a:p>
            <a:pPr algn="ctr"/>
            <a:endParaRPr lang="uk-UA" dirty="0"/>
          </a:p>
        </p:txBody>
      </p:sp>
      <p:sp>
        <p:nvSpPr>
          <p:cNvPr id="7" name="Блок-схема: альтернативний процес 6"/>
          <p:cNvSpPr/>
          <p:nvPr/>
        </p:nvSpPr>
        <p:spPr>
          <a:xfrm>
            <a:off x="6520053" y="4185084"/>
            <a:ext cx="2160240" cy="122413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smtClean="0">
              <a:solidFill>
                <a:srgbClr val="134E84"/>
              </a:solidFill>
            </a:endParaRPr>
          </a:p>
          <a:p>
            <a:pPr algn="ctr"/>
            <a:r>
              <a:rPr lang="ru-RU" sz="1600" dirty="0" smtClean="0">
                <a:solidFill>
                  <a:srgbClr val="134E84"/>
                </a:solidFill>
              </a:rPr>
              <a:t>Субʼєктів </a:t>
            </a:r>
            <a:r>
              <a:rPr lang="ru-RU" sz="1600" dirty="0">
                <a:solidFill>
                  <a:srgbClr val="134E84"/>
                </a:solidFill>
              </a:rPr>
              <a:t>мікро-, малого підприємництва</a:t>
            </a:r>
          </a:p>
          <a:p>
            <a:pPr algn="ctr"/>
            <a:r>
              <a:rPr lang="ru-RU" sz="1600" dirty="0">
                <a:solidFill>
                  <a:srgbClr val="134E84"/>
                </a:solidFill>
              </a:rPr>
              <a:t> не  більше 2 </a:t>
            </a:r>
            <a:r>
              <a:rPr lang="ru-RU" sz="1600" dirty="0" smtClean="0">
                <a:solidFill>
                  <a:srgbClr val="134E84"/>
                </a:solidFill>
              </a:rPr>
              <a:t>р.д.</a:t>
            </a:r>
            <a:endParaRPr lang="ru-RU" sz="1600" dirty="0">
              <a:solidFill>
                <a:srgbClr val="134E84"/>
              </a:solidFill>
            </a:endParaRPr>
          </a:p>
          <a:p>
            <a:pPr algn="ctr"/>
            <a:endParaRPr lang="uk-UA" sz="1600" dirty="0"/>
          </a:p>
        </p:txBody>
      </p:sp>
      <p:sp>
        <p:nvSpPr>
          <p:cNvPr id="8" name="Овал 7"/>
          <p:cNvSpPr/>
          <p:nvPr/>
        </p:nvSpPr>
        <p:spPr>
          <a:xfrm>
            <a:off x="2748326" y="1520788"/>
            <a:ext cx="3479857" cy="19082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1600" dirty="0" smtClean="0">
              <a:solidFill>
                <a:srgbClr val="134E84"/>
              </a:solidFill>
            </a:endParaRPr>
          </a:p>
          <a:p>
            <a:pPr algn="ctr"/>
            <a:r>
              <a:rPr lang="uk-UA" sz="1600" dirty="0" smtClean="0">
                <a:solidFill>
                  <a:srgbClr val="134E84"/>
                </a:solidFill>
              </a:rPr>
              <a:t>*</a:t>
            </a:r>
            <a:r>
              <a:rPr lang="uk-UA" sz="1600" dirty="0">
                <a:solidFill>
                  <a:srgbClr val="134E84"/>
                </a:solidFill>
              </a:rPr>
              <a:t>Продовження строків проведення перевірки </a:t>
            </a:r>
            <a:r>
              <a:rPr lang="ru-RU" sz="1600" dirty="0">
                <a:solidFill>
                  <a:srgbClr val="134E84"/>
                </a:solidFill>
              </a:rPr>
              <a:t>за наявності обґрунтованих причин не більш як </a:t>
            </a:r>
          </a:p>
          <a:p>
            <a:pPr algn="ctr"/>
            <a:r>
              <a:rPr lang="ru-RU" sz="1600" dirty="0">
                <a:solidFill>
                  <a:srgbClr val="134E84"/>
                </a:solidFill>
              </a:rPr>
              <a:t>на 5 р.д.</a:t>
            </a:r>
            <a:endParaRPr lang="uk-UA" sz="1600" dirty="0">
              <a:solidFill>
                <a:srgbClr val="134E84"/>
              </a:solidFill>
            </a:endParaRPr>
          </a:p>
          <a:p>
            <a:pPr algn="ctr"/>
            <a:endParaRPr lang="uk-UA" dirty="0"/>
          </a:p>
        </p:txBody>
      </p:sp>
      <p:sp>
        <p:nvSpPr>
          <p:cNvPr id="9" name="Овал 8"/>
          <p:cNvSpPr/>
          <p:nvPr/>
        </p:nvSpPr>
        <p:spPr>
          <a:xfrm>
            <a:off x="2748326" y="3969060"/>
            <a:ext cx="3479857" cy="19802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smtClean="0">
              <a:solidFill>
                <a:srgbClr val="134E84"/>
              </a:solidFill>
            </a:endParaRPr>
          </a:p>
          <a:p>
            <a:pPr algn="ctr"/>
            <a:r>
              <a:rPr lang="ru-RU" sz="1600" dirty="0" smtClean="0">
                <a:solidFill>
                  <a:srgbClr val="134E84"/>
                </a:solidFill>
              </a:rPr>
              <a:t>*</a:t>
            </a:r>
            <a:r>
              <a:rPr lang="ru-RU" sz="1600" dirty="0">
                <a:solidFill>
                  <a:srgbClr val="134E84"/>
                </a:solidFill>
              </a:rPr>
              <a:t>Продовження строків проведення перевірки за наявності обґрунтованих причин не більш як </a:t>
            </a:r>
          </a:p>
          <a:p>
            <a:pPr algn="ctr"/>
            <a:r>
              <a:rPr lang="ru-RU" sz="1600" dirty="0">
                <a:solidFill>
                  <a:srgbClr val="134E84"/>
                </a:solidFill>
              </a:rPr>
              <a:t>на 2 р.д.</a:t>
            </a:r>
          </a:p>
          <a:p>
            <a:pPr algn="ctr"/>
            <a:endParaRPr lang="uk-UA" dirty="0"/>
          </a:p>
        </p:txBody>
      </p:sp>
      <p:cxnSp>
        <p:nvCxnSpPr>
          <p:cNvPr id="11" name="Пряма зі стрілкою 10"/>
          <p:cNvCxnSpPr/>
          <p:nvPr/>
        </p:nvCxnSpPr>
        <p:spPr>
          <a:xfrm flipV="1">
            <a:off x="2455954" y="1952836"/>
            <a:ext cx="296715"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Пряма зі стрілкою 11"/>
          <p:cNvCxnSpPr/>
          <p:nvPr/>
        </p:nvCxnSpPr>
        <p:spPr>
          <a:xfrm flipH="1" flipV="1">
            <a:off x="6131605" y="1930872"/>
            <a:ext cx="217938"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Пряма зі стрілкою 14"/>
          <p:cNvCxnSpPr/>
          <p:nvPr/>
        </p:nvCxnSpPr>
        <p:spPr>
          <a:xfrm>
            <a:off x="1456175" y="3248980"/>
            <a:ext cx="19481"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 зі стрілкою 17"/>
          <p:cNvCxnSpPr/>
          <p:nvPr/>
        </p:nvCxnSpPr>
        <p:spPr>
          <a:xfrm>
            <a:off x="7506762" y="3140547"/>
            <a:ext cx="19481"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Пряма зі стрілкою 18"/>
          <p:cNvCxnSpPr/>
          <p:nvPr/>
        </p:nvCxnSpPr>
        <p:spPr>
          <a:xfrm>
            <a:off x="2460295" y="4326904"/>
            <a:ext cx="288032"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 зі стрілкою 19"/>
          <p:cNvCxnSpPr/>
          <p:nvPr/>
        </p:nvCxnSpPr>
        <p:spPr>
          <a:xfrm flipH="1">
            <a:off x="6158094" y="4300116"/>
            <a:ext cx="216024"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52659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932444"/>
            <a:ext cx="8388424" cy="6408712"/>
          </a:xfrm>
        </p:spPr>
        <p:txBody>
          <a:bodyPr>
            <a:normAutofit/>
          </a:bodyPr>
          <a:lstStyle/>
          <a:p>
            <a:pPr algn="just"/>
            <a:r>
              <a:rPr lang="uk-UA" sz="1600" dirty="0"/>
              <a:t>У разі відмови або перешкоджання керівника або уповноваженої особи страхувальника у проведенні документальної перевірки посадовими особами територіальних органів невідкладно складається у двох примірниках акт довільної форми, що засвідчує факт відмови або перешкоджання, із зазначенням заявлених страхувальником причин таких дій</a:t>
            </a:r>
            <a:r>
              <a:rPr lang="uk-UA" sz="1600" dirty="0" smtClean="0"/>
              <a:t>.</a:t>
            </a:r>
            <a:endParaRPr lang="en-US" sz="1600" dirty="0" smtClean="0"/>
          </a:p>
          <a:p>
            <a:pPr algn="just"/>
            <a:endParaRPr lang="en-US" sz="1600" dirty="0"/>
          </a:p>
          <a:p>
            <a:pPr algn="just"/>
            <a:endParaRPr lang="en-US" sz="1600" dirty="0" smtClean="0"/>
          </a:p>
          <a:p>
            <a:pPr algn="just"/>
            <a:endParaRPr lang="en-US" sz="1600" dirty="0"/>
          </a:p>
          <a:p>
            <a:pPr algn="just"/>
            <a:r>
              <a:rPr lang="uk-UA" sz="1600" dirty="0" smtClean="0"/>
              <a:t>У </a:t>
            </a:r>
            <a:r>
              <a:rPr lang="uk-UA" sz="1600" dirty="0"/>
              <a:t>разі виявлення під час проведення перевірки порушень, відповідно до яких виникає необхідність звернення до компетентних органів, проведення документальних перевірок інших страхувальників, приведення документів бухгалтерського обліку та звітності страхувальника у відповідність до вимог законодавства, документальна перевірка може бути призупинена.</a:t>
            </a:r>
          </a:p>
          <a:p>
            <a:pPr algn="just"/>
            <a:r>
              <a:rPr lang="uk-UA" sz="1600" dirty="0"/>
              <a:t>Перевірка може бути призупинена на строк, що не перевищує </a:t>
            </a:r>
            <a:r>
              <a:rPr lang="uk-UA" sz="1600" u="sng" dirty="0"/>
              <a:t>шістдесяти робочих днів.</a:t>
            </a:r>
          </a:p>
          <a:p>
            <a:pPr algn="just"/>
            <a:r>
              <a:rPr lang="uk-UA" sz="1600" dirty="0"/>
              <a:t>Після поновлення документальна перевірка продовжується в межах залишку днів із загального строку проведення перевірки.</a:t>
            </a:r>
          </a:p>
          <a:p>
            <a:pPr marL="0" indent="0" algn="just">
              <a:buNone/>
            </a:pPr>
            <a:endParaRPr lang="uk-UA" sz="1600" dirty="0">
              <a:effectLst/>
            </a:endParaRPr>
          </a:p>
        </p:txBody>
      </p:sp>
      <p:pic>
        <p:nvPicPr>
          <p:cNvPr id="4" name="Рисунок 3"/>
          <p:cNvPicPr>
            <a:picLocks noChangeAspect="1"/>
          </p:cNvPicPr>
          <p:nvPr/>
        </p:nvPicPr>
        <p:blipFill rotWithShape="1">
          <a:blip r:embed="rId2"/>
          <a:srcRect b="37266"/>
          <a:stretch/>
        </p:blipFill>
        <p:spPr>
          <a:xfrm>
            <a:off x="6876256" y="0"/>
            <a:ext cx="1907704" cy="763167"/>
          </a:xfrm>
          <a:prstGeom prst="rect">
            <a:avLst/>
          </a:prstGeom>
        </p:spPr>
      </p:pic>
      <p:sp>
        <p:nvSpPr>
          <p:cNvPr id="12" name="Округлений прямокутник 11"/>
          <p:cNvSpPr/>
          <p:nvPr/>
        </p:nvSpPr>
        <p:spPr>
          <a:xfrm>
            <a:off x="395536" y="763167"/>
            <a:ext cx="8388424" cy="180173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Округлений прямокутник 12"/>
          <p:cNvSpPr/>
          <p:nvPr/>
        </p:nvSpPr>
        <p:spPr>
          <a:xfrm>
            <a:off x="323528" y="3068960"/>
            <a:ext cx="8496944" cy="26642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531257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823086"/>
            <a:ext cx="8460432" cy="5978201"/>
          </a:xfrm>
        </p:spPr>
        <p:txBody>
          <a:bodyPr>
            <a:normAutofit fontScale="55000" lnSpcReduction="20000"/>
          </a:bodyPr>
          <a:lstStyle/>
          <a:p>
            <a:pPr algn="just"/>
            <a:r>
              <a:rPr lang="uk-UA" sz="2900" dirty="0"/>
              <a:t>У разі відсутності у страхувальника документів бухгалтерського обліку </a:t>
            </a:r>
            <a:r>
              <a:rPr lang="uk-UA" sz="2900" dirty="0" smtClean="0"/>
              <a:t>наявності </a:t>
            </a:r>
            <a:r>
              <a:rPr lang="uk-UA" sz="2900" dirty="0"/>
              <a:t>інших обʼєктивних і незалежних від територіального органу обставин, що унеможливлюють </a:t>
            </a:r>
            <a:r>
              <a:rPr lang="uk-UA" sz="2900" dirty="0" smtClean="0"/>
              <a:t>проведенню </a:t>
            </a:r>
            <a:r>
              <a:rPr lang="uk-UA" sz="2900" dirty="0"/>
              <a:t>документальної перевірки, </a:t>
            </a:r>
            <a:r>
              <a:rPr lang="uk-UA" sz="2900" dirty="0" smtClean="0"/>
              <a:t>складається </a:t>
            </a:r>
            <a:r>
              <a:rPr lang="uk-UA" sz="2900" dirty="0"/>
              <a:t>у двох примірниках акт довільної форми із зазначенням таких фактів.</a:t>
            </a:r>
          </a:p>
          <a:p>
            <a:pPr algn="just"/>
            <a:r>
              <a:rPr lang="uk-UA" sz="2900" dirty="0"/>
              <a:t>У такому випадку перевірка вважається </a:t>
            </a:r>
            <a:r>
              <a:rPr lang="uk-UA" sz="2900" dirty="0" smtClean="0"/>
              <a:t>непроведеною.</a:t>
            </a:r>
            <a:endParaRPr lang="uk-UA" sz="2900" dirty="0"/>
          </a:p>
          <a:p>
            <a:pPr algn="just"/>
            <a:r>
              <a:rPr lang="uk-UA" sz="2900" dirty="0"/>
              <a:t>На підставі акта </a:t>
            </a:r>
            <a:r>
              <a:rPr lang="uk-UA" sz="2900" dirty="0" smtClean="0"/>
              <a:t>страхувальнику надсилається письмова вимога </a:t>
            </a:r>
            <a:r>
              <a:rPr lang="uk-UA" sz="2900" dirty="0"/>
              <a:t>про усунення зазначених в акті обставин. </a:t>
            </a:r>
          </a:p>
          <a:p>
            <a:pPr algn="just"/>
            <a:r>
              <a:rPr lang="uk-UA" sz="2900" dirty="0"/>
              <a:t>Якщо за результатами вжитих заходів страхувальником не надано документального підтвердження правомірного </a:t>
            </a:r>
            <a:r>
              <a:rPr lang="uk-UA" sz="2900" dirty="0" smtClean="0"/>
              <a:t>використання </a:t>
            </a:r>
            <a:r>
              <a:rPr lang="uk-UA" sz="2900" dirty="0"/>
              <a:t>страхових </a:t>
            </a:r>
            <a:r>
              <a:rPr lang="uk-UA" sz="2900" dirty="0" smtClean="0"/>
              <a:t>коштів</a:t>
            </a:r>
            <a:r>
              <a:rPr lang="en-US" sz="2900" dirty="0" smtClean="0"/>
              <a:t>, </a:t>
            </a:r>
            <a:r>
              <a:rPr lang="uk-UA" sz="2900" dirty="0" smtClean="0"/>
              <a:t>приймається </a:t>
            </a:r>
            <a:r>
              <a:rPr lang="uk-UA" sz="2900" dirty="0"/>
              <a:t>рішення про повернення страхувальником страхових </a:t>
            </a:r>
            <a:r>
              <a:rPr lang="uk-UA" sz="2900" dirty="0" smtClean="0"/>
              <a:t>коштів.</a:t>
            </a:r>
            <a:endParaRPr lang="en-US" sz="2900" dirty="0" smtClean="0"/>
          </a:p>
          <a:p>
            <a:pPr algn="just"/>
            <a:endParaRPr lang="en-US" sz="2600" dirty="0"/>
          </a:p>
          <a:p>
            <a:pPr algn="just"/>
            <a:endParaRPr lang="en-US" sz="2600" dirty="0" smtClean="0"/>
          </a:p>
          <a:p>
            <a:pPr marL="0" indent="0" algn="just">
              <a:buNone/>
            </a:pPr>
            <a:endParaRPr lang="en-US" sz="2600" dirty="0" smtClean="0"/>
          </a:p>
          <a:p>
            <a:pPr algn="just"/>
            <a:r>
              <a:rPr lang="uk-UA" sz="2900" dirty="0" smtClean="0"/>
              <a:t>Якщо </a:t>
            </a:r>
            <a:r>
              <a:rPr lang="uk-UA" sz="2900" dirty="0"/>
              <a:t>під час проведення перевірки будуть встановлені факти втрати (знищення чи зіпсування) внаслідок бойових дій, терористичних актів, диверсій, спричинених збройною агресією Російської Федерації, документів, які підтверджують правомірне та цільове використання страхових коштів, у разі неможливості їх відновлення цей факт фіксується в акті перевірки із зазначенням обставин такої втрати. </a:t>
            </a:r>
          </a:p>
          <a:p>
            <a:pPr algn="just"/>
            <a:r>
              <a:rPr lang="uk-UA" sz="2900" dirty="0"/>
              <a:t>У разі документального підтвердження втрати (знищення чи зіпсування) документів перевірка за періоди, щодо яких втрачено документи, вважається непроведеною. </a:t>
            </a:r>
          </a:p>
          <a:p>
            <a:pPr marL="0" indent="0" algn="just">
              <a:buNone/>
            </a:pPr>
            <a:r>
              <a:rPr lang="uk-UA" sz="2100" dirty="0" smtClean="0"/>
              <a:t> </a:t>
            </a:r>
            <a:endParaRPr lang="uk-UA" sz="2100" dirty="0"/>
          </a:p>
          <a:p>
            <a:pPr marL="0" indent="457200" algn="just">
              <a:buNone/>
            </a:pPr>
            <a:r>
              <a:rPr lang="uk-UA" dirty="0" smtClean="0"/>
              <a:t> </a:t>
            </a:r>
          </a:p>
          <a:p>
            <a:pPr marL="0" indent="457200" algn="just">
              <a:buNone/>
            </a:pPr>
            <a:endParaRPr lang="uk-UA" dirty="0"/>
          </a:p>
        </p:txBody>
      </p:sp>
      <p:pic>
        <p:nvPicPr>
          <p:cNvPr id="4" name="Рисунок 3"/>
          <p:cNvPicPr>
            <a:picLocks noChangeAspect="1"/>
          </p:cNvPicPr>
          <p:nvPr/>
        </p:nvPicPr>
        <p:blipFill rotWithShape="1">
          <a:blip r:embed="rId2"/>
          <a:srcRect b="37266"/>
          <a:stretch/>
        </p:blipFill>
        <p:spPr>
          <a:xfrm>
            <a:off x="6876256" y="0"/>
            <a:ext cx="1907704" cy="763167"/>
          </a:xfrm>
          <a:prstGeom prst="rect">
            <a:avLst/>
          </a:prstGeom>
        </p:spPr>
      </p:pic>
    </p:spTree>
    <p:extLst>
      <p:ext uri="{BB962C8B-B14F-4D97-AF65-F5344CB8AC3E}">
        <p14:creationId xmlns:p14="http://schemas.microsoft.com/office/powerpoint/2010/main" val="2948109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7" name="Текст 6"/>
          <p:cNvSpPr>
            <a:spLocks noGrp="1"/>
          </p:cNvSpPr>
          <p:nvPr>
            <p:ph type="body" idx="1"/>
          </p:nvPr>
        </p:nvSpPr>
        <p:spPr>
          <a:xfrm>
            <a:off x="1691680" y="751372"/>
            <a:ext cx="7056784" cy="6106628"/>
          </a:xfrm>
        </p:spPr>
        <p:txBody>
          <a:bodyPr>
            <a:normAutofit/>
          </a:bodyPr>
          <a:lstStyle/>
          <a:p>
            <a:pPr algn="ctr"/>
            <a:r>
              <a:rPr lang="ru-RU" dirty="0" smtClean="0">
                <a:solidFill>
                  <a:schemeClr val="accent1">
                    <a:lumMod val="75000"/>
                  </a:schemeClr>
                </a:solidFill>
              </a:rPr>
              <a:t>  </a:t>
            </a:r>
            <a:r>
              <a:rPr lang="ru-RU" dirty="0" smtClean="0">
                <a:solidFill>
                  <a:schemeClr val="bg2"/>
                </a:solidFill>
              </a:rPr>
              <a:t>Результати </a:t>
            </a:r>
            <a:r>
              <a:rPr lang="ru-RU" dirty="0">
                <a:solidFill>
                  <a:schemeClr val="bg2"/>
                </a:solidFill>
              </a:rPr>
              <a:t>документальної </a:t>
            </a:r>
            <a:r>
              <a:rPr lang="ru-RU" dirty="0" smtClean="0">
                <a:solidFill>
                  <a:schemeClr val="bg2"/>
                </a:solidFill>
              </a:rPr>
              <a:t>перевірки</a:t>
            </a:r>
            <a:r>
              <a:rPr lang="en-US" dirty="0" smtClean="0">
                <a:solidFill>
                  <a:schemeClr val="bg2"/>
                </a:solidFill>
              </a:rPr>
              <a:t> </a:t>
            </a:r>
            <a:r>
              <a:rPr lang="uk-UA" dirty="0" smtClean="0">
                <a:solidFill>
                  <a:schemeClr val="bg2"/>
                </a:solidFill>
              </a:rPr>
              <a:t>перевірки                             оформлюються </a:t>
            </a:r>
            <a:r>
              <a:rPr lang="uk-UA" dirty="0">
                <a:solidFill>
                  <a:schemeClr val="bg2"/>
                </a:solidFill>
              </a:rPr>
              <a:t>акт</a:t>
            </a:r>
            <a:r>
              <a:rPr lang="ru-RU" dirty="0">
                <a:solidFill>
                  <a:schemeClr val="bg2"/>
                </a:solidFill>
              </a:rPr>
              <a:t>ом </a:t>
            </a:r>
            <a:r>
              <a:rPr lang="uk-UA" dirty="0" smtClean="0">
                <a:solidFill>
                  <a:schemeClr val="bg2"/>
                </a:solidFill>
              </a:rPr>
              <a:t>перевірки</a:t>
            </a:r>
            <a:r>
              <a:rPr lang="uk-UA" dirty="0">
                <a:solidFill>
                  <a:schemeClr val="bg2"/>
                </a:solidFill>
              </a:rPr>
              <a:t>.</a:t>
            </a:r>
            <a:endParaRPr lang="ru-RU" dirty="0">
              <a:solidFill>
                <a:schemeClr val="bg2"/>
              </a:solidFill>
            </a:endParaRPr>
          </a:p>
          <a:p>
            <a:pPr algn="ctr"/>
            <a:endParaRPr lang="ru-RU" dirty="0">
              <a:solidFill>
                <a:schemeClr val="bg2"/>
              </a:solidFill>
            </a:endParaRPr>
          </a:p>
          <a:p>
            <a:pPr algn="just"/>
            <a:endParaRPr lang="en-US" sz="2000" dirty="0">
              <a:solidFill>
                <a:schemeClr val="bg2"/>
              </a:solidFill>
            </a:endParaRPr>
          </a:p>
          <a:p>
            <a:pPr algn="just"/>
            <a:r>
              <a:rPr lang="en-US" sz="2000" dirty="0" smtClean="0">
                <a:solidFill>
                  <a:schemeClr val="bg2"/>
                </a:solidFill>
              </a:rPr>
              <a:t>            </a:t>
            </a:r>
            <a:endParaRPr lang="uk-UA" sz="2000" dirty="0" smtClean="0">
              <a:solidFill>
                <a:schemeClr val="bg2"/>
              </a:solidFill>
            </a:endParaRPr>
          </a:p>
          <a:p>
            <a:pPr algn="just"/>
            <a:r>
              <a:rPr lang="ru-RU" dirty="0" smtClean="0">
                <a:solidFill>
                  <a:schemeClr val="bg2"/>
                </a:solidFill>
              </a:rPr>
              <a:t>               </a:t>
            </a:r>
            <a:endParaRPr lang="en-US" dirty="0" smtClean="0">
              <a:solidFill>
                <a:schemeClr val="bg2"/>
              </a:solidFill>
            </a:endParaRPr>
          </a:p>
          <a:p>
            <a:pPr algn="just"/>
            <a:r>
              <a:rPr lang="en-US" sz="1600" dirty="0">
                <a:solidFill>
                  <a:schemeClr val="bg2"/>
                </a:solidFill>
              </a:rPr>
              <a:t>	</a:t>
            </a:r>
            <a:r>
              <a:rPr lang="ru-RU" sz="1600" dirty="0" smtClean="0">
                <a:solidFill>
                  <a:schemeClr val="bg2"/>
                </a:solidFill>
              </a:rPr>
              <a:t>В </a:t>
            </a:r>
            <a:r>
              <a:rPr lang="ru-RU" sz="1600" dirty="0" smtClean="0">
                <a:solidFill>
                  <a:schemeClr val="bg2"/>
                </a:solidFill>
              </a:rPr>
              <a:t>акті </a:t>
            </a:r>
            <a:r>
              <a:rPr lang="ru-RU" sz="1600" dirty="0">
                <a:solidFill>
                  <a:schemeClr val="bg2"/>
                </a:solidFill>
              </a:rPr>
              <a:t>перевірки зазначаються всі суттєві обставини діяльності страхувальника,які стосуються фактів виявлених порушень, що викладаються чітко, об</a:t>
            </a:r>
            <a:r>
              <a:rPr lang="en-US" sz="1600" dirty="0">
                <a:solidFill>
                  <a:schemeClr val="bg2"/>
                </a:solidFill>
              </a:rPr>
              <a:t>’</a:t>
            </a:r>
            <a:r>
              <a:rPr lang="ru-RU" sz="1600" dirty="0">
                <a:solidFill>
                  <a:schemeClr val="bg2"/>
                </a:solidFill>
              </a:rPr>
              <a:t>єктивно </a:t>
            </a:r>
            <a:r>
              <a:rPr lang="uk-UA" sz="1600" dirty="0">
                <a:solidFill>
                  <a:schemeClr val="bg2"/>
                </a:solidFill>
              </a:rPr>
              <a:t>та в повній мірі, із посиланням на відповідну вимогу (норму</a:t>
            </a:r>
            <a:r>
              <a:rPr lang="uk-UA" sz="1600" dirty="0" smtClean="0">
                <a:solidFill>
                  <a:schemeClr val="bg2"/>
                </a:solidFill>
              </a:rPr>
              <a:t>) законодавства</a:t>
            </a:r>
            <a:r>
              <a:rPr lang="uk-UA" sz="1600" dirty="0">
                <a:solidFill>
                  <a:schemeClr val="bg2"/>
                </a:solidFill>
              </a:rPr>
              <a:t>, що підтверджують наявність зазначених порушень.</a:t>
            </a:r>
          </a:p>
          <a:p>
            <a:pPr algn="just"/>
            <a:r>
              <a:rPr lang="uk-UA" sz="1600" dirty="0">
                <a:solidFill>
                  <a:schemeClr val="bg2"/>
                </a:solidFill>
              </a:rPr>
              <a:t>	Акт перевірки складається у двох примірниках та підписується в останній день перевірки</a:t>
            </a:r>
            <a:r>
              <a:rPr lang="uk-UA" sz="1600" dirty="0" smtClean="0">
                <a:solidFill>
                  <a:schemeClr val="bg2"/>
                </a:solidFill>
              </a:rPr>
              <a:t>.</a:t>
            </a:r>
          </a:p>
          <a:p>
            <a:pPr algn="just"/>
            <a:r>
              <a:rPr lang="uk-UA" sz="1600" dirty="0" smtClean="0">
                <a:solidFill>
                  <a:schemeClr val="bg2"/>
                </a:solidFill>
              </a:rPr>
              <a:t>               У </a:t>
            </a:r>
            <a:r>
              <a:rPr lang="uk-UA" sz="1600" dirty="0">
                <a:solidFill>
                  <a:schemeClr val="bg2"/>
                </a:solidFill>
              </a:rPr>
              <a:t>разі незгоди страхувальника з результатами </a:t>
            </a:r>
            <a:r>
              <a:rPr lang="uk-UA" sz="1600" dirty="0" smtClean="0">
                <a:solidFill>
                  <a:schemeClr val="bg2"/>
                </a:solidFill>
              </a:rPr>
              <a:t>перевірки він має </a:t>
            </a:r>
            <a:r>
              <a:rPr lang="uk-UA" sz="1600" dirty="0">
                <a:solidFill>
                  <a:schemeClr val="bg2"/>
                </a:solidFill>
              </a:rPr>
              <a:t>право подати заперечення </a:t>
            </a:r>
            <a:r>
              <a:rPr lang="uk-UA" sz="1600" dirty="0" smtClean="0">
                <a:solidFill>
                  <a:schemeClr val="bg2"/>
                </a:solidFill>
              </a:rPr>
              <a:t>протягом </a:t>
            </a:r>
            <a:r>
              <a:rPr lang="uk-UA" sz="1600" dirty="0">
                <a:solidFill>
                  <a:schemeClr val="bg2"/>
                </a:solidFill>
              </a:rPr>
              <a:t>пʼяти </a:t>
            </a:r>
            <a:r>
              <a:rPr lang="uk-UA" sz="1600" dirty="0" smtClean="0">
                <a:solidFill>
                  <a:schemeClr val="bg2"/>
                </a:solidFill>
              </a:rPr>
              <a:t>робочих.</a:t>
            </a:r>
            <a:r>
              <a:rPr lang="uk-UA" sz="1600" dirty="0">
                <a:solidFill>
                  <a:schemeClr val="bg2"/>
                </a:solidFill>
              </a:rPr>
              <a:t> </a:t>
            </a:r>
            <a:endParaRPr lang="uk-UA" sz="1600" dirty="0" smtClean="0">
              <a:solidFill>
                <a:schemeClr val="bg2"/>
              </a:solidFill>
            </a:endParaRPr>
          </a:p>
          <a:p>
            <a:pPr algn="just"/>
            <a:r>
              <a:rPr lang="uk-UA" sz="1600" dirty="0" smtClean="0">
                <a:solidFill>
                  <a:schemeClr val="bg2"/>
                </a:solidFill>
              </a:rPr>
              <a:t>              Територіальний </a:t>
            </a:r>
            <a:r>
              <a:rPr lang="uk-UA" sz="1600" dirty="0">
                <a:solidFill>
                  <a:schemeClr val="bg2"/>
                </a:solidFill>
              </a:rPr>
              <a:t>орган розглядає заперечення </a:t>
            </a:r>
            <a:r>
              <a:rPr lang="uk-UA" sz="1600" dirty="0" smtClean="0">
                <a:solidFill>
                  <a:schemeClr val="bg2"/>
                </a:solidFill>
              </a:rPr>
              <a:t>протягом </a:t>
            </a:r>
            <a:r>
              <a:rPr lang="uk-UA" sz="1600" dirty="0">
                <a:solidFill>
                  <a:schemeClr val="bg2"/>
                </a:solidFill>
              </a:rPr>
              <a:t>десяти робочих </a:t>
            </a:r>
            <a:r>
              <a:rPr lang="uk-UA" sz="1600" dirty="0" smtClean="0">
                <a:solidFill>
                  <a:schemeClr val="bg2"/>
                </a:solidFill>
              </a:rPr>
              <a:t>днів та </a:t>
            </a:r>
            <a:r>
              <a:rPr lang="uk-UA" sz="1600" dirty="0">
                <a:solidFill>
                  <a:schemeClr val="bg2"/>
                </a:solidFill>
              </a:rPr>
              <a:t>надає на них письмову </a:t>
            </a:r>
            <a:r>
              <a:rPr lang="uk-UA" sz="1600" dirty="0" smtClean="0">
                <a:solidFill>
                  <a:schemeClr val="bg2"/>
                </a:solidFill>
              </a:rPr>
              <a:t>відповідь.</a:t>
            </a:r>
            <a:endParaRPr lang="uk-UA" sz="1600" dirty="0">
              <a:solidFill>
                <a:schemeClr val="bg2"/>
              </a:solidFill>
            </a:endParaRPr>
          </a:p>
          <a:p>
            <a:pPr algn="just"/>
            <a:endParaRPr lang="uk-UA" sz="1600" dirty="0">
              <a:solidFill>
                <a:schemeClr val="accent1">
                  <a:lumMod val="75000"/>
                </a:schemeClr>
              </a:solidFill>
            </a:endParaRPr>
          </a:p>
          <a:p>
            <a:pPr algn="just"/>
            <a:endParaRPr lang="ru-RU" dirty="0">
              <a:solidFill>
                <a:schemeClr val="accent1">
                  <a:lumMod val="75000"/>
                </a:schemeClr>
              </a:solidFill>
            </a:endParaRPr>
          </a:p>
        </p:txBody>
      </p:sp>
      <p:pic>
        <p:nvPicPr>
          <p:cNvPr id="4" name="Рисунок 3"/>
          <p:cNvPicPr>
            <a:picLocks noChangeAspect="1"/>
          </p:cNvPicPr>
          <p:nvPr/>
        </p:nvPicPr>
        <p:blipFill rotWithShape="1">
          <a:blip r:embed="rId2"/>
          <a:srcRect b="37266"/>
          <a:stretch/>
        </p:blipFill>
        <p:spPr>
          <a:xfrm>
            <a:off x="7236296" y="-11795"/>
            <a:ext cx="1907704" cy="763167"/>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11960" y="1484784"/>
            <a:ext cx="1512168" cy="1152128"/>
          </a:xfrm>
          <a:prstGeom prst="rect">
            <a:avLst/>
          </a:prstGeom>
          <a:ln w="38100" cap="sq">
            <a:solidFill>
              <a:schemeClr val="accent1">
                <a:lumMod val="75000"/>
              </a:schemeClr>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55558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835696" y="836712"/>
            <a:ext cx="7200800" cy="5904656"/>
          </a:xfrm>
        </p:spPr>
        <p:txBody>
          <a:bodyPr>
            <a:noAutofit/>
          </a:bodyPr>
          <a:lstStyle/>
          <a:p>
            <a:pPr algn="just"/>
            <a:r>
              <a:rPr lang="uk-UA" sz="1600" dirty="0" smtClean="0">
                <a:solidFill>
                  <a:schemeClr val="accent1">
                    <a:lumMod val="75000"/>
                  </a:schemeClr>
                </a:solidFill>
              </a:rPr>
              <a:t>            </a:t>
            </a:r>
            <a:r>
              <a:rPr lang="uk-UA" sz="1600" dirty="0" smtClean="0">
                <a:solidFill>
                  <a:schemeClr val="bg2"/>
                </a:solidFill>
              </a:rPr>
              <a:t>У </a:t>
            </a:r>
            <a:r>
              <a:rPr lang="uk-UA" sz="1600" dirty="0">
                <a:solidFill>
                  <a:schemeClr val="bg2"/>
                </a:solidFill>
              </a:rPr>
              <a:t>разі порушення порядку використання страхових коштів страхувальник відшкодовує в повному обсязі неправомірно витрачену суму страхових коштів та/або вартість наданих соціальних послуг і сплачує штраф у розмірі 50 відсотків такої суми.</a:t>
            </a:r>
          </a:p>
          <a:p>
            <a:pPr algn="just"/>
            <a:r>
              <a:rPr lang="uk-UA" sz="1600" dirty="0" smtClean="0">
                <a:solidFill>
                  <a:schemeClr val="bg2"/>
                </a:solidFill>
              </a:rPr>
              <a:t>            Керівник </a:t>
            </a:r>
            <a:r>
              <a:rPr lang="uk-UA" sz="1600" dirty="0">
                <a:solidFill>
                  <a:schemeClr val="bg2"/>
                </a:solidFill>
              </a:rPr>
              <a:t>територіального органу або його заступник, уповноважений в установленому порядку, приймає рішення про повернення страхових коштів та застосування фінансових санкцій за порушення порядку використання страхових </a:t>
            </a:r>
            <a:r>
              <a:rPr lang="uk-UA" sz="1600" dirty="0" smtClean="0">
                <a:solidFill>
                  <a:schemeClr val="bg2"/>
                </a:solidFill>
              </a:rPr>
              <a:t>коштів</a:t>
            </a:r>
          </a:p>
          <a:p>
            <a:r>
              <a:rPr lang="uk-UA" sz="1600" dirty="0" smtClean="0">
                <a:solidFill>
                  <a:schemeClr val="bg2"/>
                </a:solidFill>
              </a:rPr>
              <a:t> </a:t>
            </a:r>
          </a:p>
          <a:p>
            <a:pPr algn="just"/>
            <a:r>
              <a:rPr lang="ru-RU" sz="1600" dirty="0" smtClean="0">
                <a:solidFill>
                  <a:schemeClr val="bg2"/>
                </a:solidFill>
              </a:rPr>
              <a:t>             За </a:t>
            </a:r>
            <a:r>
              <a:rPr lang="ru-RU" sz="1600" dirty="0">
                <a:solidFill>
                  <a:schemeClr val="bg2"/>
                </a:solidFill>
              </a:rPr>
              <a:t>несвоєчасне повернення або повернення не в повному обсязі страхових коштів на страхувальників накладається штраф у розмірі 10% несвоєчасно повернутих або повернутих не в повному обсязі страхових коштів.</a:t>
            </a:r>
          </a:p>
          <a:p>
            <a:pPr algn="just"/>
            <a:r>
              <a:rPr lang="ru-RU" sz="1600" dirty="0" smtClean="0">
                <a:solidFill>
                  <a:schemeClr val="bg2"/>
                </a:solidFill>
              </a:rPr>
              <a:t>             Одночасно </a:t>
            </a:r>
            <a:r>
              <a:rPr lang="ru-RU" sz="1600" dirty="0">
                <a:solidFill>
                  <a:schemeClr val="bg2"/>
                </a:solidFill>
              </a:rPr>
              <a:t>на суми несвоечасно повернутих або повернутих не в повному обсязі страхових коштів і штрафних санцій нараховується пеня в розмірі 0,1% зазначених сум коштів, розрахована за кожний день прострочення платежу</a:t>
            </a:r>
            <a:r>
              <a:rPr lang="ru-RU" sz="1600" dirty="0" smtClean="0">
                <a:solidFill>
                  <a:schemeClr val="bg2"/>
                </a:solidFill>
              </a:rPr>
              <a:t>.</a:t>
            </a:r>
          </a:p>
          <a:p>
            <a:pPr algn="just"/>
            <a:r>
              <a:rPr lang="uk-UA" sz="1600" dirty="0" smtClean="0">
                <a:solidFill>
                  <a:schemeClr val="bg2"/>
                </a:solidFill>
              </a:rPr>
              <a:t>              Керівник </a:t>
            </a:r>
            <a:r>
              <a:rPr lang="uk-UA" sz="1600" dirty="0">
                <a:solidFill>
                  <a:schemeClr val="bg2"/>
                </a:solidFill>
              </a:rPr>
              <a:t>територіального органу або його заступник приймає рішення про застосування фінансових санкцій за несвоєчасне повернення або повернення не в повному обсязі страхових </a:t>
            </a:r>
            <a:r>
              <a:rPr lang="uk-UA" sz="1600" dirty="0" smtClean="0">
                <a:solidFill>
                  <a:schemeClr val="bg2"/>
                </a:solidFill>
              </a:rPr>
              <a:t>коштів.</a:t>
            </a:r>
            <a:endParaRPr lang="ru-RU" sz="1600" dirty="0">
              <a:solidFill>
                <a:schemeClr val="bg2"/>
              </a:solidFill>
            </a:endParaRPr>
          </a:p>
          <a:p>
            <a:endParaRPr lang="uk-UA" sz="1600" dirty="0">
              <a:solidFill>
                <a:schemeClr val="accent1">
                  <a:lumMod val="75000"/>
                </a:schemeClr>
              </a:solidFill>
              <a:effectLst/>
            </a:endParaRPr>
          </a:p>
        </p:txBody>
      </p:sp>
      <p:pic>
        <p:nvPicPr>
          <p:cNvPr id="4" name="Рисунок 3"/>
          <p:cNvPicPr>
            <a:picLocks noChangeAspect="1"/>
          </p:cNvPicPr>
          <p:nvPr/>
        </p:nvPicPr>
        <p:blipFill rotWithShape="1">
          <a:blip r:embed="rId2"/>
          <a:srcRect b="37266"/>
          <a:stretch/>
        </p:blipFill>
        <p:spPr>
          <a:xfrm>
            <a:off x="7236296" y="0"/>
            <a:ext cx="1907704" cy="763167"/>
          </a:xfrm>
          <a:prstGeom prst="rect">
            <a:avLst/>
          </a:prstGeom>
        </p:spPr>
      </p:pic>
      <p:sp>
        <p:nvSpPr>
          <p:cNvPr id="6" name="Блок-схема: альтернативний процес 5"/>
          <p:cNvSpPr/>
          <p:nvPr/>
        </p:nvSpPr>
        <p:spPr>
          <a:xfrm>
            <a:off x="3131840" y="3284984"/>
            <a:ext cx="4104456" cy="7200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Tree>
    <p:extLst>
      <p:ext uri="{BB962C8B-B14F-4D97-AF65-F5344CB8AC3E}">
        <p14:creationId xmlns:p14="http://schemas.microsoft.com/office/powerpoint/2010/main" val="40356518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683568" y="620689"/>
            <a:ext cx="8352928" cy="6237311"/>
          </a:xfrm>
        </p:spPr>
        <p:txBody>
          <a:bodyPr>
            <a:noAutofit/>
          </a:bodyPr>
          <a:lstStyle/>
          <a:p>
            <a:pPr algn="just">
              <a:spcBef>
                <a:spcPts val="0"/>
              </a:spcBef>
            </a:pPr>
            <a:r>
              <a:rPr lang="ru-RU" sz="1500" dirty="0" smtClean="0">
                <a:solidFill>
                  <a:schemeClr val="accent1">
                    <a:lumMod val="75000"/>
                  </a:schemeClr>
                </a:solidFill>
              </a:rPr>
              <a:t>                 </a:t>
            </a:r>
            <a:r>
              <a:rPr lang="ru-RU" sz="1500" dirty="0" smtClean="0">
                <a:solidFill>
                  <a:schemeClr val="bg2"/>
                </a:solidFill>
              </a:rPr>
              <a:t>Якщо </a:t>
            </a:r>
            <a:r>
              <a:rPr lang="ru-RU" sz="1500" dirty="0">
                <a:solidFill>
                  <a:schemeClr val="bg2"/>
                </a:solidFill>
              </a:rPr>
              <a:t>підставою для прийняття рішення є акт перевірки, рішення приймається протягом 10 робочих днів з дня, наступного за днем вручення/отримання акта перевірки, а у разі подання страхувальником заперечень до акта перевірки – протягом 10 робочих днів з </a:t>
            </a:r>
            <a:r>
              <a:rPr lang="ru-RU" sz="1500" dirty="0" smtClean="0">
                <a:solidFill>
                  <a:schemeClr val="bg2"/>
                </a:solidFill>
              </a:rPr>
              <a:t>дня.</a:t>
            </a:r>
          </a:p>
          <a:p>
            <a:pPr algn="just">
              <a:spcBef>
                <a:spcPts val="0"/>
              </a:spcBef>
            </a:pPr>
            <a:endParaRPr lang="ru-RU" sz="1500" dirty="0">
              <a:solidFill>
                <a:schemeClr val="bg2"/>
              </a:solidFill>
            </a:endParaRPr>
          </a:p>
          <a:p>
            <a:pPr algn="just">
              <a:spcBef>
                <a:spcPts val="0"/>
              </a:spcBef>
            </a:pPr>
            <a:r>
              <a:rPr lang="ru-RU" sz="1500" dirty="0">
                <a:solidFill>
                  <a:schemeClr val="bg2"/>
                </a:solidFill>
              </a:rPr>
              <a:t>	Рішення, підставою для прийняття якого є</a:t>
            </a:r>
            <a:r>
              <a:rPr lang="ru-RU" sz="1500" dirty="0" smtClean="0">
                <a:solidFill>
                  <a:schemeClr val="bg2"/>
                </a:solidFill>
              </a:rPr>
              <a:t> </a:t>
            </a:r>
            <a:r>
              <a:rPr lang="ru-RU" sz="1500" dirty="0">
                <a:solidFill>
                  <a:schemeClr val="bg2"/>
                </a:solidFill>
              </a:rPr>
              <a:t>розрахунок фінансової сануції, приймається протягот 30 календарних днів з дня надходження несвоєчасно повернутих або повернутих не в повному обсязі страхових коштів</a:t>
            </a:r>
            <a:r>
              <a:rPr lang="ru-RU" sz="1500" dirty="0" smtClean="0">
                <a:solidFill>
                  <a:schemeClr val="bg2"/>
                </a:solidFill>
              </a:rPr>
              <a:t>.</a:t>
            </a:r>
          </a:p>
          <a:p>
            <a:pPr algn="just">
              <a:spcBef>
                <a:spcPts val="0"/>
              </a:spcBef>
            </a:pPr>
            <a:endParaRPr lang="ru-RU" sz="1500" dirty="0">
              <a:solidFill>
                <a:schemeClr val="bg2"/>
              </a:solidFill>
            </a:endParaRPr>
          </a:p>
          <a:p>
            <a:pPr algn="just">
              <a:spcBef>
                <a:spcPts val="0"/>
              </a:spcBef>
            </a:pPr>
            <a:r>
              <a:rPr lang="ru-RU" sz="1500" dirty="0">
                <a:solidFill>
                  <a:schemeClr val="bg2"/>
                </a:solidFill>
              </a:rPr>
              <a:t>	Страхувальник зобов</a:t>
            </a:r>
            <a:r>
              <a:rPr lang="en-US" sz="1500" dirty="0">
                <a:solidFill>
                  <a:schemeClr val="bg2"/>
                </a:solidFill>
              </a:rPr>
              <a:t>’</a:t>
            </a:r>
            <a:r>
              <a:rPr lang="ru-RU" sz="1500" dirty="0">
                <a:solidFill>
                  <a:schemeClr val="bg2"/>
                </a:solidFill>
              </a:rPr>
              <a:t>язаний</a:t>
            </a:r>
            <a:r>
              <a:rPr lang="en-US" sz="1500" dirty="0">
                <a:solidFill>
                  <a:schemeClr val="bg2"/>
                </a:solidFill>
              </a:rPr>
              <a:t> </a:t>
            </a:r>
            <a:r>
              <a:rPr lang="uk-UA" sz="1500" dirty="0">
                <a:solidFill>
                  <a:schemeClr val="bg2"/>
                </a:solidFill>
              </a:rPr>
              <a:t>сплатити (відшкодувати) визначену у рішенні суму коштів протягом 10 робочих днів, що настають за днем отримання такого рішення, або має право оскаржити рішення у порядку підлеглості до керівника територіального органу Фонду, а у разі відмови в задоволенні скарги – до Фонду та/або в судовому порядку</a:t>
            </a:r>
            <a:r>
              <a:rPr lang="uk-UA" sz="1500" dirty="0" smtClean="0">
                <a:solidFill>
                  <a:schemeClr val="bg2"/>
                </a:solidFill>
              </a:rPr>
              <a:t>.</a:t>
            </a:r>
          </a:p>
          <a:p>
            <a:pPr algn="just">
              <a:spcBef>
                <a:spcPts val="0"/>
              </a:spcBef>
            </a:pPr>
            <a:endParaRPr lang="uk-UA" sz="1500" dirty="0" smtClean="0">
              <a:solidFill>
                <a:schemeClr val="bg2"/>
              </a:solidFill>
            </a:endParaRPr>
          </a:p>
          <a:p>
            <a:pPr algn="just">
              <a:spcBef>
                <a:spcPts val="0"/>
              </a:spcBef>
            </a:pPr>
            <a:endParaRPr lang="uk-UA" sz="1500" dirty="0">
              <a:solidFill>
                <a:schemeClr val="bg2"/>
              </a:solidFill>
            </a:endParaRPr>
          </a:p>
          <a:p>
            <a:pPr algn="just">
              <a:spcBef>
                <a:spcPts val="0"/>
              </a:spcBef>
            </a:pPr>
            <a:endParaRPr lang="uk-UA" sz="1500" dirty="0">
              <a:solidFill>
                <a:schemeClr val="bg2"/>
              </a:solidFill>
            </a:endParaRPr>
          </a:p>
          <a:p>
            <a:pPr algn="just">
              <a:spcBef>
                <a:spcPts val="0"/>
              </a:spcBef>
            </a:pPr>
            <a:r>
              <a:rPr lang="uk-UA" sz="1500" dirty="0">
                <a:solidFill>
                  <a:schemeClr val="bg2"/>
                </a:solidFill>
              </a:rPr>
              <a:t>	Скарга подається протягом 30 календарних днів з дня доведення рішення, що оскаржується, до відома страхувальника.</a:t>
            </a:r>
          </a:p>
          <a:p>
            <a:pPr algn="just">
              <a:spcBef>
                <a:spcPts val="0"/>
              </a:spcBef>
            </a:pPr>
            <a:r>
              <a:rPr lang="uk-UA" sz="1500" dirty="0">
                <a:solidFill>
                  <a:schemeClr val="bg2"/>
                </a:solidFill>
              </a:rPr>
              <a:t>	Розгляд скарги здійснюється відповідно до </a:t>
            </a:r>
            <a:r>
              <a:rPr lang="ru-RU" sz="1500" dirty="0">
                <a:solidFill>
                  <a:schemeClr val="bg2"/>
                </a:solidFill>
              </a:rPr>
              <a:t>Порядку розгляду органами Пенсійного фонду України скарг на рішення, прийняті за результатами проведених перевірок правильності використання страхувальниками коштів загальнообов</a:t>
            </a:r>
            <a:r>
              <a:rPr lang="en-US" sz="1500" dirty="0">
                <a:solidFill>
                  <a:schemeClr val="bg2"/>
                </a:solidFill>
              </a:rPr>
              <a:t>’</a:t>
            </a:r>
            <a:r>
              <a:rPr lang="ru-RU" sz="1500" dirty="0">
                <a:solidFill>
                  <a:schemeClr val="bg2"/>
                </a:solidFill>
              </a:rPr>
              <a:t>язкового державного соціального страхування, затвердженого  </a:t>
            </a:r>
            <a:r>
              <a:rPr lang="uk-UA" sz="1500" dirty="0">
                <a:solidFill>
                  <a:schemeClr val="bg2"/>
                </a:solidFill>
              </a:rPr>
              <a:t>постановою правління ПФУ від 15.08.2025 № 27-1.</a:t>
            </a:r>
            <a:r>
              <a:rPr lang="ru-RU" sz="1500" dirty="0">
                <a:solidFill>
                  <a:schemeClr val="bg2"/>
                </a:solidFill>
              </a:rPr>
              <a:t> </a:t>
            </a:r>
          </a:p>
          <a:p>
            <a:endParaRPr lang="uk-UA" sz="1500" dirty="0">
              <a:solidFill>
                <a:schemeClr val="bg2"/>
              </a:solidFill>
              <a:effectLst/>
            </a:endParaRPr>
          </a:p>
        </p:txBody>
      </p:sp>
      <p:pic>
        <p:nvPicPr>
          <p:cNvPr id="4" name="Рисунок 3"/>
          <p:cNvPicPr>
            <a:picLocks noChangeAspect="1"/>
          </p:cNvPicPr>
          <p:nvPr/>
        </p:nvPicPr>
        <p:blipFill rotWithShape="1">
          <a:blip r:embed="rId2"/>
          <a:srcRect b="37266"/>
          <a:stretch/>
        </p:blipFill>
        <p:spPr>
          <a:xfrm>
            <a:off x="7236296" y="0"/>
            <a:ext cx="1907704" cy="763167"/>
          </a:xfrm>
          <a:prstGeom prst="rect">
            <a:avLst/>
          </a:prstGeom>
        </p:spPr>
      </p:pic>
    </p:spTree>
    <p:extLst>
      <p:ext uri="{BB962C8B-B14F-4D97-AF65-F5344CB8AC3E}">
        <p14:creationId xmlns:p14="http://schemas.microsoft.com/office/powerpoint/2010/main" val="10197699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2286000" y="1844824"/>
            <a:ext cx="5094312" cy="1512168"/>
          </a:xfrm>
        </p:spPr>
        <p:txBody>
          <a:bodyPr>
            <a:normAutofit/>
          </a:bodyPr>
          <a:lstStyle/>
          <a:p>
            <a:r>
              <a:rPr lang="uk-UA" sz="4400" dirty="0" smtClean="0">
                <a:solidFill>
                  <a:srgbClr val="134E84"/>
                </a:solidFill>
              </a:rPr>
              <a:t>Дякую за увагу!</a:t>
            </a:r>
            <a:endParaRPr lang="ru-RU" sz="4400" dirty="0">
              <a:solidFill>
                <a:srgbClr val="134E84"/>
              </a:solidFill>
            </a:endParaRPr>
          </a:p>
        </p:txBody>
      </p:sp>
      <p:pic>
        <p:nvPicPr>
          <p:cNvPr id="3" name="Рисунок 2"/>
          <p:cNvPicPr>
            <a:picLocks noChangeAspect="1"/>
          </p:cNvPicPr>
          <p:nvPr/>
        </p:nvPicPr>
        <p:blipFill rotWithShape="1">
          <a:blip r:embed="rId2"/>
          <a:srcRect b="37266"/>
          <a:stretch/>
        </p:blipFill>
        <p:spPr>
          <a:xfrm>
            <a:off x="7236296" y="-11795"/>
            <a:ext cx="1907704" cy="763167"/>
          </a:xfrm>
          <a:prstGeom prst="rect">
            <a:avLst/>
          </a:prstGeom>
        </p:spPr>
      </p:pic>
    </p:spTree>
    <p:extLst>
      <p:ext uri="{BB962C8B-B14F-4D97-AF65-F5344CB8AC3E}">
        <p14:creationId xmlns:p14="http://schemas.microsoft.com/office/powerpoint/2010/main" val="637706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type="body" idx="1"/>
          </p:nvPr>
        </p:nvSpPr>
        <p:spPr>
          <a:xfrm>
            <a:off x="1619672" y="760164"/>
            <a:ext cx="7200800" cy="5485940"/>
          </a:xfrm>
        </p:spPr>
        <p:txBody>
          <a:bodyPr>
            <a:normAutofit/>
          </a:bodyPr>
          <a:lstStyle/>
          <a:p>
            <a:pPr algn="ctr"/>
            <a:endParaRPr lang="en-US" sz="2000" dirty="0" smtClean="0">
              <a:solidFill>
                <a:schemeClr val="bg1"/>
              </a:solidFill>
            </a:endParaRPr>
          </a:p>
          <a:p>
            <a:pPr algn="ctr"/>
            <a:endParaRPr lang="en-US" sz="2000" dirty="0">
              <a:solidFill>
                <a:schemeClr val="bg1"/>
              </a:solidFill>
            </a:endParaRPr>
          </a:p>
          <a:p>
            <a:pPr algn="ctr"/>
            <a:r>
              <a:rPr lang="uk-UA" sz="2000" dirty="0" smtClean="0">
                <a:solidFill>
                  <a:schemeClr val="bg1"/>
                </a:solidFill>
              </a:rPr>
              <a:t>Відповідно </a:t>
            </a:r>
            <a:r>
              <a:rPr lang="uk-UA" sz="2000" dirty="0">
                <a:solidFill>
                  <a:schemeClr val="bg1"/>
                </a:solidFill>
              </a:rPr>
              <a:t>до пункту 6 частини другої статті 5 Закону України “Про загальнообов’язкове державне соціальне страхування” </a:t>
            </a:r>
            <a:r>
              <a:rPr lang="uk-UA" sz="2000" dirty="0" smtClean="0">
                <a:solidFill>
                  <a:schemeClr val="bg1"/>
                </a:solidFill>
              </a:rPr>
              <a:t>Пенсійний </a:t>
            </a:r>
            <a:r>
              <a:rPr lang="uk-UA" sz="2000" dirty="0">
                <a:solidFill>
                  <a:schemeClr val="bg1"/>
                </a:solidFill>
              </a:rPr>
              <a:t>фонд України та його територіальні органи відповідно до покладених на них завдань здійснюють контроль за використанням страхових коштів, перевірку правильності їх </a:t>
            </a:r>
            <a:r>
              <a:rPr lang="uk-UA" sz="2000" dirty="0" smtClean="0">
                <a:solidFill>
                  <a:schemeClr val="bg1"/>
                </a:solidFill>
              </a:rPr>
              <a:t>використання страхувальниками </a:t>
            </a:r>
            <a:r>
              <a:rPr lang="uk-UA" sz="2000" dirty="0">
                <a:solidFill>
                  <a:schemeClr val="bg1"/>
                </a:solidFill>
              </a:rPr>
              <a:t>із застосуванням ризик-орієнтованих підходів, контроль за веденням і достовірністю обліку та звітності щодо їх надходження та використання, застосовують у встановленому законодавством порядку фінансові санкції та накладають адміністративні штрафи.</a:t>
            </a:r>
          </a:p>
        </p:txBody>
      </p:sp>
      <p:pic>
        <p:nvPicPr>
          <p:cNvPr id="4" name="Рисунок 3"/>
          <p:cNvPicPr>
            <a:picLocks noChangeAspect="1"/>
          </p:cNvPicPr>
          <p:nvPr/>
        </p:nvPicPr>
        <p:blipFill rotWithShape="1">
          <a:blip r:embed="rId2"/>
          <a:srcRect b="37266"/>
          <a:stretch/>
        </p:blipFill>
        <p:spPr>
          <a:xfrm>
            <a:off x="7236296" y="-11795"/>
            <a:ext cx="1907704" cy="763167"/>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1680" y="1556792"/>
            <a:ext cx="339013" cy="339013"/>
          </a:xfrm>
          <a:prstGeom prst="rect">
            <a:avLst/>
          </a:prstGeom>
        </p:spPr>
      </p:pic>
    </p:spTree>
    <p:extLst>
      <p:ext uri="{BB962C8B-B14F-4D97-AF65-F5344CB8AC3E}">
        <p14:creationId xmlns:p14="http://schemas.microsoft.com/office/powerpoint/2010/main" val="4178746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type="body" idx="1"/>
          </p:nvPr>
        </p:nvSpPr>
        <p:spPr>
          <a:xfrm>
            <a:off x="1835696" y="751372"/>
            <a:ext cx="7056783" cy="5485940"/>
          </a:xfrm>
        </p:spPr>
        <p:txBody>
          <a:bodyPr>
            <a:normAutofit fontScale="92500" lnSpcReduction="10000"/>
          </a:bodyPr>
          <a:lstStyle/>
          <a:p>
            <a:pPr algn="ctr"/>
            <a:r>
              <a:rPr lang="en-US" dirty="0" smtClean="0">
                <a:solidFill>
                  <a:schemeClr val="bg1"/>
                </a:solidFill>
              </a:rPr>
              <a:t>	</a:t>
            </a:r>
            <a:r>
              <a:rPr lang="uk-UA" dirty="0" smtClean="0">
                <a:solidFill>
                  <a:schemeClr val="bg1"/>
                </a:solidFill>
              </a:rPr>
              <a:t>16 </a:t>
            </a:r>
            <a:r>
              <a:rPr lang="uk-UA" dirty="0">
                <a:solidFill>
                  <a:schemeClr val="bg1"/>
                </a:solidFill>
              </a:rPr>
              <a:t>грудня 2025 року набула чинності постанова правління Пенсійного фонду України від 10 жовтня 2025 року № 33-1 “Про затвердження Порядку перевірки правильності використання страхувальниками страхових коштів загальнообов’язкового державного соціального страхування та застосування фінансових санкцій за порушення встановленого порядку їх використання</a:t>
            </a:r>
            <a:r>
              <a:rPr lang="uk-UA" dirty="0" smtClean="0">
                <a:solidFill>
                  <a:schemeClr val="bg1"/>
                </a:solidFill>
              </a:rPr>
              <a:t>”, </a:t>
            </a:r>
            <a:r>
              <a:rPr lang="uk-UA" dirty="0">
                <a:solidFill>
                  <a:schemeClr val="bg1"/>
                </a:solidFill>
              </a:rPr>
              <a:t>яка зареєстрована в Міністерстві юстиції України 24 листопада 2025 року за № </a:t>
            </a:r>
            <a:r>
              <a:rPr lang="uk-UA" dirty="0" smtClean="0">
                <a:solidFill>
                  <a:schemeClr val="bg1"/>
                </a:solidFill>
              </a:rPr>
              <a:t>1737/45143</a:t>
            </a:r>
          </a:p>
          <a:p>
            <a:pPr algn="ctr"/>
            <a:endParaRPr lang="uk-UA" dirty="0">
              <a:solidFill>
                <a:schemeClr val="bg1"/>
              </a:solidFill>
            </a:endParaRPr>
          </a:p>
          <a:p>
            <a:pPr algn="ctr"/>
            <a:r>
              <a:rPr lang="en-US" dirty="0" smtClean="0">
                <a:solidFill>
                  <a:schemeClr val="bg1"/>
                </a:solidFill>
              </a:rPr>
              <a:t>	</a:t>
            </a:r>
            <a:r>
              <a:rPr lang="uk-UA" dirty="0" smtClean="0">
                <a:solidFill>
                  <a:schemeClr val="bg1"/>
                </a:solidFill>
              </a:rPr>
              <a:t>Цей </a:t>
            </a:r>
            <a:r>
              <a:rPr lang="uk-UA" dirty="0">
                <a:solidFill>
                  <a:schemeClr val="bg1"/>
                </a:solidFill>
              </a:rPr>
              <a:t>Порядок визначає процедуру здійснення посадовими особами територіальних органів Пенсійного фонду </a:t>
            </a:r>
            <a:r>
              <a:rPr lang="uk-UA" dirty="0" smtClean="0">
                <a:solidFill>
                  <a:schemeClr val="bg1"/>
                </a:solidFill>
              </a:rPr>
              <a:t>України </a:t>
            </a:r>
            <a:r>
              <a:rPr lang="uk-UA" dirty="0">
                <a:solidFill>
                  <a:schemeClr val="bg1"/>
                </a:solidFill>
              </a:rPr>
              <a:t>перевірок правильності використання страхувальниками страхових коштів загальнообов’язкового державного соціального страхування у звʼязку з тимчасовою втратою працездатності та від нещасного випадку на виробництві та професійного захворювання, які спричинили втрату </a:t>
            </a:r>
            <a:r>
              <a:rPr lang="uk-UA" dirty="0" smtClean="0">
                <a:solidFill>
                  <a:schemeClr val="bg1"/>
                </a:solidFill>
              </a:rPr>
              <a:t>працездатності, </a:t>
            </a:r>
            <a:r>
              <a:rPr lang="uk-UA" dirty="0">
                <a:solidFill>
                  <a:schemeClr val="bg1"/>
                </a:solidFill>
              </a:rPr>
              <a:t>вимоги до оформлення матеріалів перевірок, порядок прийняття рішень про застосування фінансових санкцій за результатами перевірок.  </a:t>
            </a:r>
          </a:p>
        </p:txBody>
      </p:sp>
      <p:pic>
        <p:nvPicPr>
          <p:cNvPr id="4" name="Рисунок 3"/>
          <p:cNvPicPr>
            <a:picLocks noChangeAspect="1"/>
          </p:cNvPicPr>
          <p:nvPr/>
        </p:nvPicPr>
        <p:blipFill rotWithShape="1">
          <a:blip r:embed="rId2"/>
          <a:srcRect b="37266"/>
          <a:stretch/>
        </p:blipFill>
        <p:spPr>
          <a:xfrm>
            <a:off x="7236296" y="-11795"/>
            <a:ext cx="1907704" cy="763167"/>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1" y="3125991"/>
            <a:ext cx="339013" cy="339013"/>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2" y="692696"/>
            <a:ext cx="339013" cy="339013"/>
          </a:xfrm>
          <a:prstGeom prst="rect">
            <a:avLst/>
          </a:prstGeom>
        </p:spPr>
      </p:pic>
    </p:spTree>
    <p:extLst>
      <p:ext uri="{BB962C8B-B14F-4D97-AF65-F5344CB8AC3E}">
        <p14:creationId xmlns:p14="http://schemas.microsoft.com/office/powerpoint/2010/main" val="11108933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6" name="Рисунок 5"/>
          <p:cNvPicPr>
            <a:picLocks noChangeAspect="1"/>
          </p:cNvPicPr>
          <p:nvPr/>
        </p:nvPicPr>
        <p:blipFill rotWithShape="1">
          <a:blip r:embed="rId2"/>
          <a:srcRect b="37266"/>
          <a:stretch/>
        </p:blipFill>
        <p:spPr>
          <a:xfrm>
            <a:off x="7236296" y="-11795"/>
            <a:ext cx="1907704" cy="763167"/>
          </a:xfrm>
          <a:prstGeom prst="rect">
            <a:avLst/>
          </a:prstGeom>
        </p:spPr>
      </p:pic>
      <p:sp>
        <p:nvSpPr>
          <p:cNvPr id="8" name="Прямокутник 7"/>
          <p:cNvSpPr/>
          <p:nvPr/>
        </p:nvSpPr>
        <p:spPr>
          <a:xfrm>
            <a:off x="1763688" y="419750"/>
            <a:ext cx="5544616" cy="1846659"/>
          </a:xfrm>
          <a:prstGeom prst="rect">
            <a:avLst/>
          </a:prstGeom>
        </p:spPr>
        <p:txBody>
          <a:bodyPr wrap="square">
            <a:spAutoFit/>
          </a:bodyPr>
          <a:lstStyle/>
          <a:p>
            <a:pPr>
              <a:spcAft>
                <a:spcPts val="0"/>
              </a:spcAft>
            </a:pPr>
            <a:r>
              <a:rPr lang="uk-UA" sz="2400" b="1" dirty="0">
                <a:solidFill>
                  <a:schemeClr val="bg1"/>
                </a:solidFill>
                <a:latin typeface="Times New Roman" panose="02020603050405020304" pitchFamily="18" charset="0"/>
                <a:ea typeface="Times New Roman" panose="02020603050405020304" pitchFamily="18" charset="0"/>
              </a:rPr>
              <a:t>Перевірки правильності використання страхувальниками страхових коштів проводяться за такими видами страхових виплат:</a:t>
            </a:r>
            <a:endParaRPr lang="uk-UA" sz="2400" b="1" dirty="0">
              <a:solidFill>
                <a:schemeClr val="bg1"/>
              </a:solidFill>
            </a:endParaRPr>
          </a:p>
          <a:p>
            <a:pPr algn="just">
              <a:spcAft>
                <a:spcPts val="0"/>
              </a:spcAft>
            </a:pPr>
            <a:r>
              <a:rPr lang="uk-UA" dirty="0">
                <a:latin typeface="Times New Roman" panose="02020603050405020304" pitchFamily="18" charset="0"/>
                <a:ea typeface="Times New Roman" panose="02020603050405020304" pitchFamily="18" charset="0"/>
              </a:rPr>
              <a:t> </a:t>
            </a:r>
            <a:endParaRPr lang="uk-UA" dirty="0">
              <a:effectLst/>
            </a:endParaRPr>
          </a:p>
        </p:txBody>
      </p:sp>
      <p:sp>
        <p:nvSpPr>
          <p:cNvPr id="16" name="Округлений прямокутник 15"/>
          <p:cNvSpPr/>
          <p:nvPr/>
        </p:nvSpPr>
        <p:spPr>
          <a:xfrm>
            <a:off x="1923500" y="2266409"/>
            <a:ext cx="7040988" cy="17386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uk-UA" sz="1600" dirty="0" smtClean="0"/>
          </a:p>
          <a:p>
            <a:r>
              <a:rPr lang="uk-UA" sz="1600" dirty="0" smtClean="0"/>
              <a:t>1</a:t>
            </a:r>
            <a:r>
              <a:rPr lang="uk-UA" sz="1600" dirty="0"/>
              <a:t>) за страхуванням у звʼязку з тимчасовою втратою працездатності:</a:t>
            </a:r>
          </a:p>
          <a:p>
            <a:r>
              <a:rPr lang="uk-UA" sz="1600" dirty="0"/>
              <a:t>допомога по тимчасовій непрацездатності, зокрема догляд за хворою дитиною;</a:t>
            </a:r>
          </a:p>
          <a:p>
            <a:r>
              <a:rPr lang="uk-UA" sz="1600" dirty="0"/>
              <a:t>допомога по вагітності та пологах;</a:t>
            </a:r>
          </a:p>
          <a:p>
            <a:r>
              <a:rPr lang="uk-UA" sz="1600" dirty="0"/>
              <a:t>допомога на поховання (крім поховання пенсіонерів, безробітних та осіб, які померли від нещасного випадку на виробництві</a:t>
            </a:r>
            <a:r>
              <a:rPr lang="uk-UA" sz="1600" dirty="0" smtClean="0"/>
              <a:t>).</a:t>
            </a:r>
            <a:endParaRPr lang="uk-UA" sz="1600" dirty="0"/>
          </a:p>
          <a:p>
            <a:pPr algn="ctr"/>
            <a:endParaRPr lang="uk-UA" dirty="0"/>
          </a:p>
        </p:txBody>
      </p:sp>
      <p:sp>
        <p:nvSpPr>
          <p:cNvPr id="17" name="Округлений прямокутник 16"/>
          <p:cNvSpPr/>
          <p:nvPr/>
        </p:nvSpPr>
        <p:spPr>
          <a:xfrm>
            <a:off x="1923500" y="4293096"/>
            <a:ext cx="7040988"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uk-UA" sz="1600" dirty="0" smtClean="0"/>
          </a:p>
          <a:p>
            <a:r>
              <a:rPr lang="uk-UA" sz="1600" dirty="0" smtClean="0"/>
              <a:t>2</a:t>
            </a:r>
            <a:r>
              <a:rPr lang="uk-UA" sz="1600" dirty="0"/>
              <a:t>) за страхуванням від нещасного випадку:</a:t>
            </a:r>
          </a:p>
          <a:p>
            <a:r>
              <a:rPr lang="uk-UA" sz="1600" dirty="0"/>
              <a:t>допомога по тимчасовій непрацездатності, яка настала внаслідок нещасного випадку на виробництві або професійного захворювання;</a:t>
            </a:r>
          </a:p>
          <a:p>
            <a:r>
              <a:rPr lang="uk-UA" sz="1600" dirty="0"/>
              <a:t>виплата при тимчасовому переведенні потерпілого на легшу, нижчеоплачувану роботу;</a:t>
            </a:r>
          </a:p>
          <a:p>
            <a:r>
              <a:rPr lang="uk-UA" sz="1600" dirty="0"/>
              <a:t>відшкодування вартості поховання потерпілого та повʼязаних із цим ритуальних послуг.</a:t>
            </a:r>
          </a:p>
          <a:p>
            <a:pPr algn="ctr"/>
            <a:endParaRPr lang="uk-UA" dirty="0"/>
          </a:p>
        </p:txBody>
      </p:sp>
    </p:spTree>
    <p:extLst>
      <p:ext uri="{BB962C8B-B14F-4D97-AF65-F5344CB8AC3E}">
        <p14:creationId xmlns:p14="http://schemas.microsoft.com/office/powerpoint/2010/main" val="3449620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7" name="Объект 6"/>
          <p:cNvSpPr>
            <a:spLocks noGrp="1"/>
          </p:cNvSpPr>
          <p:nvPr>
            <p:ph sz="quarter" idx="1"/>
          </p:nvPr>
        </p:nvSpPr>
        <p:spPr>
          <a:xfrm>
            <a:off x="323528" y="836712"/>
            <a:ext cx="8352928" cy="6408712"/>
          </a:xfrm>
        </p:spPr>
        <p:txBody>
          <a:bodyPr>
            <a:noAutofit/>
          </a:bodyPr>
          <a:lstStyle/>
          <a:p>
            <a:pPr marL="0" indent="0" algn="just">
              <a:buNone/>
            </a:pPr>
            <a:r>
              <a:rPr lang="ru-RU" sz="1450" b="1" dirty="0">
                <a:solidFill>
                  <a:schemeClr val="tx2"/>
                </a:solidFill>
              </a:rPr>
              <a:t>Зокрема під час проведення документальних перевірок </a:t>
            </a:r>
            <a:r>
              <a:rPr lang="ru-RU" sz="1450" b="1" dirty="0" smtClean="0">
                <a:solidFill>
                  <a:schemeClr val="tx2"/>
                </a:solidFill>
              </a:rPr>
              <a:t>страхувальників</a:t>
            </a:r>
            <a:r>
              <a:rPr lang="en-US" sz="1450" b="1" dirty="0">
                <a:solidFill>
                  <a:schemeClr val="tx2"/>
                </a:solidFill>
              </a:rPr>
              <a:t> </a:t>
            </a:r>
            <a:r>
              <a:rPr lang="en-US" sz="1450" b="1" dirty="0" smtClean="0">
                <a:solidFill>
                  <a:schemeClr val="tx2"/>
                </a:solidFill>
              </a:rPr>
              <a:t>   </a:t>
            </a:r>
            <a:r>
              <a:rPr lang="ru-RU" sz="1450" b="1" dirty="0" smtClean="0">
                <a:solidFill>
                  <a:schemeClr val="tx2"/>
                </a:solidFill>
              </a:rPr>
              <a:t>перевіряються </a:t>
            </a:r>
            <a:r>
              <a:rPr lang="ru-RU" sz="1450" b="1" dirty="0">
                <a:solidFill>
                  <a:schemeClr val="tx2"/>
                </a:solidFill>
              </a:rPr>
              <a:t>такі питання: </a:t>
            </a:r>
            <a:endParaRPr lang="ru-RU" sz="1450" b="1" dirty="0" smtClean="0">
              <a:solidFill>
                <a:schemeClr val="tx2"/>
              </a:solidFill>
            </a:endParaRPr>
          </a:p>
          <a:p>
            <a:pPr algn="just"/>
            <a:r>
              <a:rPr lang="uk-UA" sz="1400" dirty="0"/>
              <a:t>здійснення страхувальником заходів щодо усунення порушень, виявлених попередніми перевірками;</a:t>
            </a:r>
          </a:p>
          <a:p>
            <a:pPr algn="just"/>
            <a:r>
              <a:rPr lang="uk-UA" sz="1400" dirty="0"/>
              <a:t>повнота та своєчасність повернення страхувальником страхових коштів;</a:t>
            </a:r>
          </a:p>
          <a:p>
            <a:pPr algn="just"/>
            <a:r>
              <a:rPr lang="uk-UA" sz="1400" dirty="0"/>
              <a:t>правомірність призначення та здійснення страхових виплат застрахованим особам і потерпілим на виробництві;</a:t>
            </a:r>
          </a:p>
          <a:p>
            <a:pPr algn="just"/>
            <a:r>
              <a:rPr lang="uk-UA" sz="1400" dirty="0"/>
              <a:t>правильність обчислення розміру середньоденної заробітної плати, з якої обраховуються суми страхових виплат застрахованим особам та виплати потерпілим на виробництві; </a:t>
            </a:r>
          </a:p>
          <a:p>
            <a:pPr algn="just"/>
            <a:r>
              <a:rPr lang="uk-UA" sz="1400" dirty="0"/>
              <a:t>правомірність та обґрунтованість заявлених сум фінансування та використання страхових коштів, які надійшли від Фонду;</a:t>
            </a:r>
          </a:p>
          <a:p>
            <a:pPr algn="just"/>
            <a:r>
              <a:rPr lang="uk-UA" sz="1400" dirty="0"/>
              <a:t>листки непрацездатності, сформовані в Електронному реєстрі листків непрацездатності на підставі медичних висновків, а також видані в установленому порядку у паперовій формі;</a:t>
            </a:r>
          </a:p>
          <a:p>
            <a:pPr algn="just"/>
            <a:r>
              <a:rPr lang="uk-UA" sz="1400" dirty="0"/>
              <a:t>акти розслідування нещасних випадків, </a:t>
            </a:r>
            <a:r>
              <a:rPr lang="uk-UA" sz="1400" dirty="0" smtClean="0"/>
              <a:t>пов'язаних </a:t>
            </a:r>
            <a:r>
              <a:rPr lang="uk-UA" sz="1400" dirty="0"/>
              <a:t>з виробництвом, або акти розслідування хронічних професійних захворювань (отруєнь) за встановленими формами, висновки лікарсько-консультаційних комісій або медико-соціальних експертних комісій, експертних команд з оцінювання повсякденного функціонування особи, підтверджуючі документи для відшкодування вартості поховання потерпілого та пов’язаних із цим ритуальних послуг, які є підставою для отримання страхових виплат та виплат потерпілим на виробництві за рахунок страхових коштів згідно з відповідними заявами-розрахунками;</a:t>
            </a:r>
          </a:p>
          <a:p>
            <a:pPr algn="just"/>
            <a:r>
              <a:rPr lang="uk-UA" sz="1400" dirty="0"/>
              <a:t>правильність ведення бухгалтерського обліку щодо страхових коштів;</a:t>
            </a:r>
          </a:p>
          <a:p>
            <a:pPr algn="just"/>
            <a:r>
              <a:rPr lang="uk-UA" sz="1400" dirty="0"/>
              <a:t>рішення страхувальника або уповноваженої ним особи про призначення / відмову в призначенні страхової виплати, а за період до 01 січня 2023 року – рішення комісії (уповноваженого) із страхування у </a:t>
            </a:r>
            <a:r>
              <a:rPr lang="uk-UA" sz="1400" dirty="0" smtClean="0"/>
              <a:t>зв'язку </a:t>
            </a:r>
            <a:r>
              <a:rPr lang="uk-UA" sz="1400" dirty="0"/>
              <a:t>з тимчасовою втратою працездатності.</a:t>
            </a:r>
          </a:p>
          <a:p>
            <a:pPr marL="0" indent="0" algn="just">
              <a:spcBef>
                <a:spcPts val="0"/>
              </a:spcBef>
              <a:buNone/>
            </a:pPr>
            <a:endParaRPr lang="ru-RU" sz="1400" b="1" dirty="0"/>
          </a:p>
        </p:txBody>
      </p:sp>
      <p:pic>
        <p:nvPicPr>
          <p:cNvPr id="3" name="Рисунок 2"/>
          <p:cNvPicPr>
            <a:picLocks noChangeAspect="1"/>
          </p:cNvPicPr>
          <p:nvPr/>
        </p:nvPicPr>
        <p:blipFill rotWithShape="1">
          <a:blip r:embed="rId2"/>
          <a:srcRect b="37266"/>
          <a:stretch/>
        </p:blipFill>
        <p:spPr>
          <a:xfrm>
            <a:off x="6948264" y="-9053"/>
            <a:ext cx="1907704" cy="763167"/>
          </a:xfrm>
          <a:prstGeom prst="rect">
            <a:avLst/>
          </a:prstGeom>
        </p:spPr>
      </p:pic>
    </p:spTree>
    <p:extLst>
      <p:ext uri="{BB962C8B-B14F-4D97-AF65-F5344CB8AC3E}">
        <p14:creationId xmlns:p14="http://schemas.microsoft.com/office/powerpoint/2010/main" val="2272408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Текст 4"/>
          <p:cNvSpPr>
            <a:spLocks noGrp="1"/>
          </p:cNvSpPr>
          <p:nvPr>
            <p:ph type="body" idx="1"/>
          </p:nvPr>
        </p:nvSpPr>
        <p:spPr>
          <a:xfrm>
            <a:off x="1763688" y="620688"/>
            <a:ext cx="7056784" cy="6048672"/>
          </a:xfrm>
        </p:spPr>
        <p:txBody>
          <a:bodyPr>
            <a:normAutofit/>
          </a:bodyPr>
          <a:lstStyle/>
          <a:p>
            <a:pPr algn="ctr"/>
            <a:endParaRPr lang="ru-RU" dirty="0" smtClean="0">
              <a:solidFill>
                <a:schemeClr val="bg2"/>
              </a:solidFill>
            </a:endParaRPr>
          </a:p>
          <a:p>
            <a:pPr algn="ctr"/>
            <a:r>
              <a:rPr lang="ru-RU" dirty="0" smtClean="0">
                <a:solidFill>
                  <a:schemeClr val="bg2"/>
                </a:solidFill>
              </a:rPr>
              <a:t>Посадові </a:t>
            </a:r>
            <a:r>
              <a:rPr lang="ru-RU" dirty="0">
                <a:solidFill>
                  <a:schemeClr val="bg2"/>
                </a:solidFill>
              </a:rPr>
              <a:t>особи територіальних органів Фонду проводять документальні перевірки.</a:t>
            </a:r>
            <a:r>
              <a:rPr lang="ru-RU" sz="1400" dirty="0">
                <a:solidFill>
                  <a:schemeClr val="bg2"/>
                </a:solidFill>
              </a:rPr>
              <a:t> </a:t>
            </a:r>
          </a:p>
          <a:p>
            <a:pPr algn="ctr"/>
            <a:endParaRPr lang="ru-RU" sz="1400" dirty="0">
              <a:solidFill>
                <a:schemeClr val="bg2"/>
              </a:solidFill>
            </a:endParaRPr>
          </a:p>
          <a:p>
            <a:pPr algn="ctr"/>
            <a:endParaRPr lang="ru-RU" sz="1400" dirty="0">
              <a:solidFill>
                <a:schemeClr val="bg2"/>
              </a:solidFill>
            </a:endParaRPr>
          </a:p>
          <a:p>
            <a:pPr algn="ctr"/>
            <a:endParaRPr lang="ru-RU" sz="1400" dirty="0">
              <a:solidFill>
                <a:schemeClr val="bg2"/>
              </a:solidFill>
            </a:endParaRPr>
          </a:p>
          <a:p>
            <a:pPr algn="ctr"/>
            <a:endParaRPr lang="ru-RU" sz="1400" dirty="0">
              <a:solidFill>
                <a:schemeClr val="bg2"/>
              </a:solidFill>
            </a:endParaRPr>
          </a:p>
          <a:p>
            <a:pPr algn="ctr"/>
            <a:endParaRPr lang="ru-RU" sz="1400" dirty="0">
              <a:solidFill>
                <a:schemeClr val="bg2"/>
              </a:solidFill>
            </a:endParaRPr>
          </a:p>
          <a:p>
            <a:r>
              <a:rPr lang="ru-RU" sz="1400" dirty="0">
                <a:solidFill>
                  <a:schemeClr val="bg2"/>
                </a:solidFill>
              </a:rPr>
              <a:t>	</a:t>
            </a:r>
          </a:p>
          <a:p>
            <a:pPr algn="just"/>
            <a:r>
              <a:rPr lang="ru-RU" sz="1400" dirty="0">
                <a:solidFill>
                  <a:schemeClr val="bg2"/>
                </a:solidFill>
              </a:rPr>
              <a:t>	</a:t>
            </a:r>
            <a:r>
              <a:rPr lang="ru-RU" dirty="0">
                <a:solidFill>
                  <a:schemeClr val="bg2"/>
                </a:solidFill>
              </a:rPr>
              <a:t>Під час підготовки до проведення документальних перевірок посадові особи територіальних органів </a:t>
            </a:r>
            <a:r>
              <a:rPr lang="ru-RU" dirty="0" smtClean="0">
                <a:solidFill>
                  <a:schemeClr val="bg2"/>
                </a:solidFill>
              </a:rPr>
              <a:t>можуть </a:t>
            </a:r>
            <a:r>
              <a:rPr lang="ru-RU" dirty="0">
                <a:solidFill>
                  <a:schemeClr val="bg2"/>
                </a:solidFill>
              </a:rPr>
              <a:t>здійснювати доперевірочний аналіз.</a:t>
            </a:r>
          </a:p>
          <a:p>
            <a:pPr algn="just"/>
            <a:r>
              <a:rPr lang="ru-RU" dirty="0">
                <a:solidFill>
                  <a:schemeClr val="bg2"/>
                </a:solidFill>
              </a:rPr>
              <a:t>	За результатами доперевірочного аналізу, у разі виявлення фактів, що свідчать про можливі порушення використання страхових коштів, складається інформаційно-аналітична довідка про встановлення порушень або ризиків щодо неправомірного використання страхувальником страхових коштів.</a:t>
            </a:r>
          </a:p>
          <a:p>
            <a:pPr indent="457200" algn="just">
              <a:lnSpc>
                <a:spcPct val="110000"/>
              </a:lnSpc>
              <a:spcBef>
                <a:spcPts val="0"/>
              </a:spcBef>
            </a:pPr>
            <a:endParaRPr lang="uk-UA" dirty="0" smtClean="0">
              <a:solidFill>
                <a:schemeClr val="bg2"/>
              </a:solidFill>
            </a:endParaRPr>
          </a:p>
          <a:p>
            <a:pPr indent="457200" algn="just">
              <a:lnSpc>
                <a:spcPct val="110000"/>
              </a:lnSpc>
              <a:spcBef>
                <a:spcPts val="0"/>
              </a:spcBef>
            </a:pPr>
            <a:endParaRPr lang="uk-UA" dirty="0">
              <a:solidFill>
                <a:srgbClr val="134E84"/>
              </a:solidFill>
            </a:endParaRPr>
          </a:p>
          <a:p>
            <a:pPr indent="457200" algn="just">
              <a:lnSpc>
                <a:spcPct val="110000"/>
              </a:lnSpc>
              <a:spcBef>
                <a:spcPts val="0"/>
              </a:spcBef>
            </a:pPr>
            <a:endParaRPr lang="uk-UA" dirty="0" smtClean="0">
              <a:solidFill>
                <a:srgbClr val="134E84"/>
              </a:solidFill>
            </a:endParaRPr>
          </a:p>
        </p:txBody>
      </p:sp>
      <p:pic>
        <p:nvPicPr>
          <p:cNvPr id="6" name="Рисунок 5"/>
          <p:cNvPicPr>
            <a:picLocks noChangeAspect="1"/>
          </p:cNvPicPr>
          <p:nvPr/>
        </p:nvPicPr>
        <p:blipFill rotWithShape="1">
          <a:blip r:embed="rId2"/>
          <a:srcRect b="37266"/>
          <a:stretch/>
        </p:blipFill>
        <p:spPr>
          <a:xfrm>
            <a:off x="7236296" y="-11795"/>
            <a:ext cx="1907704" cy="763167"/>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928" y="1772816"/>
            <a:ext cx="2015711" cy="1368152"/>
          </a:xfrm>
          <a:prstGeom prst="rect">
            <a:avLst/>
          </a:prstGeom>
        </p:spPr>
      </p:pic>
      <p:sp>
        <p:nvSpPr>
          <p:cNvPr id="8" name="Стрілка вниз 7"/>
          <p:cNvSpPr/>
          <p:nvPr/>
        </p:nvSpPr>
        <p:spPr>
          <a:xfrm rot="2213027">
            <a:off x="2999104" y="1782750"/>
            <a:ext cx="255587" cy="4827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pic>
        <p:nvPicPr>
          <p:cNvPr id="9" name="Рисунок 8"/>
          <p:cNvPicPr>
            <a:picLocks noChangeAspect="1"/>
          </p:cNvPicPr>
          <p:nvPr/>
        </p:nvPicPr>
        <p:blipFill>
          <a:blip r:embed="rId4"/>
          <a:stretch>
            <a:fillRect/>
          </a:stretch>
        </p:blipFill>
        <p:spPr>
          <a:xfrm rot="16718638">
            <a:off x="6355692" y="1777881"/>
            <a:ext cx="408467" cy="463336"/>
          </a:xfrm>
          <a:prstGeom prst="rect">
            <a:avLst/>
          </a:prstGeom>
        </p:spPr>
      </p:pic>
      <p:sp>
        <p:nvSpPr>
          <p:cNvPr id="2" name="Блок-схема: альтернативний процес 1"/>
          <p:cNvSpPr/>
          <p:nvPr/>
        </p:nvSpPr>
        <p:spPr>
          <a:xfrm>
            <a:off x="2045541" y="2377274"/>
            <a:ext cx="1656184" cy="39604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bg2"/>
                </a:solidFill>
              </a:rPr>
              <a:t>планові</a:t>
            </a:r>
          </a:p>
        </p:txBody>
      </p:sp>
      <p:sp>
        <p:nvSpPr>
          <p:cNvPr id="10" name="Блок-схема: альтернативний процес 9"/>
          <p:cNvSpPr/>
          <p:nvPr/>
        </p:nvSpPr>
        <p:spPr>
          <a:xfrm>
            <a:off x="6311514" y="2377274"/>
            <a:ext cx="1644862" cy="39604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bg2"/>
                </a:solidFill>
              </a:rPr>
              <a:t>позапланові</a:t>
            </a:r>
            <a:endParaRPr lang="uk-UA" dirty="0">
              <a:solidFill>
                <a:schemeClr val="bg2"/>
              </a:solidFill>
            </a:endParaRPr>
          </a:p>
        </p:txBody>
      </p:sp>
    </p:spTree>
    <p:extLst>
      <p:ext uri="{BB962C8B-B14F-4D97-AF65-F5344CB8AC3E}">
        <p14:creationId xmlns:p14="http://schemas.microsoft.com/office/powerpoint/2010/main" val="1090550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sz="quarter" idx="1"/>
            <p:extLst>
              <p:ext uri="{D42A27DB-BD31-4B8C-83A1-F6EECF244321}">
                <p14:modId xmlns:p14="http://schemas.microsoft.com/office/powerpoint/2010/main" val="3337418162"/>
              </p:ext>
            </p:extLst>
          </p:nvPr>
        </p:nvGraphicFramePr>
        <p:xfrm>
          <a:off x="755576" y="1686498"/>
          <a:ext cx="7488832" cy="5054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187624" y="763167"/>
            <a:ext cx="7200800" cy="923330"/>
          </a:xfrm>
          <a:prstGeom prst="rect">
            <a:avLst/>
          </a:prstGeom>
          <a:noFill/>
        </p:spPr>
        <p:txBody>
          <a:bodyPr wrap="square" rtlCol="0">
            <a:spAutoFit/>
          </a:bodyPr>
          <a:lstStyle/>
          <a:p>
            <a:pPr algn="ctr"/>
            <a:r>
              <a:rPr lang="uk-UA" dirty="0"/>
              <a:t>До плану-графіка включаються страхувальники із застосуванням ризик-орієнтованих підходів, що передбачають наявність одного з таких критеріїв:</a:t>
            </a:r>
            <a:endParaRPr lang="uk-UA" dirty="0">
              <a:effectLst/>
            </a:endParaRPr>
          </a:p>
        </p:txBody>
      </p:sp>
      <p:pic>
        <p:nvPicPr>
          <p:cNvPr id="6" name="Рисунок 5"/>
          <p:cNvPicPr>
            <a:picLocks noChangeAspect="1"/>
          </p:cNvPicPr>
          <p:nvPr/>
        </p:nvPicPr>
        <p:blipFill rotWithShape="1">
          <a:blip r:embed="rId8"/>
          <a:srcRect b="37266"/>
          <a:stretch/>
        </p:blipFill>
        <p:spPr>
          <a:xfrm>
            <a:off x="6948264" y="0"/>
            <a:ext cx="1907704" cy="763167"/>
          </a:xfrm>
          <a:prstGeom prst="rect">
            <a:avLst/>
          </a:prstGeom>
        </p:spPr>
      </p:pic>
    </p:spTree>
    <p:extLst>
      <p:ext uri="{BB962C8B-B14F-4D97-AF65-F5344CB8AC3E}">
        <p14:creationId xmlns:p14="http://schemas.microsoft.com/office/powerpoint/2010/main" val="35133880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763167"/>
            <a:ext cx="8208912" cy="5834185"/>
          </a:xfrm>
        </p:spPr>
        <p:txBody>
          <a:bodyPr>
            <a:noAutofit/>
          </a:bodyPr>
          <a:lstStyle/>
          <a:p>
            <a:pPr marL="0" indent="457200" algn="just">
              <a:buNone/>
            </a:pPr>
            <a:r>
              <a:rPr lang="ru-RU" sz="1600" b="1" dirty="0" smtClean="0"/>
              <a:t>Позапланові </a:t>
            </a:r>
            <a:r>
              <a:rPr lang="ru-RU" sz="1600" b="1" dirty="0"/>
              <a:t>перевірки проводяться без попереднього повідомлення страхувальника за наявності однієї з таких підстав</a:t>
            </a:r>
            <a:r>
              <a:rPr lang="ru-RU" sz="1600" b="1" dirty="0" smtClean="0"/>
              <a:t>:</a:t>
            </a:r>
          </a:p>
          <a:p>
            <a:pPr marL="0" indent="457200" algn="just">
              <a:buNone/>
            </a:pPr>
            <a:endParaRPr lang="ru-RU" sz="900" b="1" dirty="0"/>
          </a:p>
          <a:p>
            <a:pPr marL="0" indent="457200" algn="just">
              <a:spcBef>
                <a:spcPts val="0"/>
              </a:spcBef>
              <a:buNone/>
            </a:pPr>
            <a:r>
              <a:rPr lang="ru-RU" sz="1400" b="1" dirty="0" smtClean="0"/>
              <a:t>1)  збільшення </a:t>
            </a:r>
            <a:r>
              <a:rPr lang="ru-RU" sz="1400" b="1" dirty="0"/>
              <a:t>в 1,1 і більше разів видатків на страхові виплати порівняно з попереднім місяцем</a:t>
            </a:r>
            <a:r>
              <a:rPr lang="ru-RU" sz="1400" b="1" dirty="0" smtClean="0"/>
              <a:t>;</a:t>
            </a:r>
            <a:endParaRPr lang="ru-RU" sz="1400" b="1" dirty="0"/>
          </a:p>
          <a:p>
            <a:pPr marL="0" indent="457200" algn="just">
              <a:spcBef>
                <a:spcPts val="0"/>
              </a:spcBef>
              <a:buNone/>
            </a:pPr>
            <a:r>
              <a:rPr lang="ru-RU" sz="1400" b="1" dirty="0" smtClean="0"/>
              <a:t>2</a:t>
            </a:r>
            <a:r>
              <a:rPr lang="ru-RU" sz="1400" b="1" dirty="0"/>
              <a:t>) </a:t>
            </a:r>
            <a:r>
              <a:rPr lang="uk-UA" sz="1400" b="1" dirty="0"/>
              <a:t>здійснення страхових виплат застрахованій особі в межах, наближених до максимальних розмірів, у розрахунку на один день за одним страховим випадком;</a:t>
            </a:r>
            <a:endParaRPr lang="ru-RU" sz="1400" b="1" dirty="0"/>
          </a:p>
          <a:p>
            <a:pPr marL="0" indent="457200" algn="just">
              <a:spcBef>
                <a:spcPts val="0"/>
              </a:spcBef>
              <a:buNone/>
            </a:pPr>
            <a:r>
              <a:rPr lang="ru-RU" sz="1400" b="1" dirty="0" smtClean="0"/>
              <a:t>3</a:t>
            </a:r>
            <a:r>
              <a:rPr lang="ru-RU" sz="1400" b="1" dirty="0"/>
              <a:t>) наявність за результатами доперевірочного аналізу одного випадку, що свідчить про можливі порушення використання страхувальником страхових коштів;</a:t>
            </a:r>
          </a:p>
          <a:p>
            <a:pPr marL="0" indent="457200" algn="just">
              <a:spcBef>
                <a:spcPts val="0"/>
              </a:spcBef>
              <a:buNone/>
            </a:pPr>
            <a:r>
              <a:rPr lang="ru-RU" sz="1400" b="1" dirty="0" smtClean="0"/>
              <a:t>4</a:t>
            </a:r>
            <a:r>
              <a:rPr lang="ru-RU" sz="1400" b="1" dirty="0"/>
              <a:t>) розпочато процедуру припинення юридичної особи або відокремленого підрозділу юридичної особи шляхом реорганізації або ліквідації;</a:t>
            </a:r>
          </a:p>
          <a:p>
            <a:pPr marL="0" indent="457200" algn="just">
              <a:spcBef>
                <a:spcPts val="0"/>
              </a:spcBef>
              <a:buNone/>
            </a:pPr>
            <a:r>
              <a:rPr lang="ru-RU" sz="1400" b="1" dirty="0" smtClean="0"/>
              <a:t>5</a:t>
            </a:r>
            <a:r>
              <a:rPr lang="ru-RU" sz="1400" b="1" dirty="0"/>
              <a:t>) подання страхувальником письмової заяви про здійснення перевірки за його бажанням;</a:t>
            </a:r>
          </a:p>
          <a:p>
            <a:pPr marL="0" indent="457200" algn="just">
              <a:spcBef>
                <a:spcPts val="0"/>
              </a:spcBef>
              <a:buNone/>
            </a:pPr>
            <a:r>
              <a:rPr lang="ru-RU" sz="1400" b="1" dirty="0"/>
              <a:t>6) звернення застрахованої особи про порушення страхувальником законодавства у сфері загальнообов’язкового державного соціального страхування;</a:t>
            </a:r>
          </a:p>
          <a:p>
            <a:pPr marL="0" indent="457200" algn="just">
              <a:spcBef>
                <a:spcPts val="0"/>
              </a:spcBef>
              <a:buNone/>
            </a:pPr>
            <a:r>
              <a:rPr lang="ru-RU" sz="1400" b="1" dirty="0"/>
              <a:t>7)   на вимогу правоохоронних органів або за рішенням суду;</a:t>
            </a:r>
          </a:p>
          <a:p>
            <a:pPr marL="0" indent="457200" algn="just">
              <a:spcBef>
                <a:spcPts val="0"/>
              </a:spcBef>
              <a:buNone/>
            </a:pPr>
            <a:r>
              <a:rPr lang="ru-RU" sz="1400" b="1" dirty="0"/>
              <a:t>8)  надання заперечень до акта проведеної документальної перевірки у разі, коли страхувальник у своїх запереченнях посилається на обставини, що не були досліджені під час перевірки;</a:t>
            </a:r>
          </a:p>
          <a:p>
            <a:pPr marL="0" indent="457200" algn="just">
              <a:spcBef>
                <a:spcPts val="0"/>
              </a:spcBef>
              <a:buNone/>
            </a:pPr>
            <a:r>
              <a:rPr lang="ru-RU" sz="1400" b="1" dirty="0"/>
              <a:t>9) виявлення під час перевірки іншого страхувальника фактів, що свідчать про порушення, які вплинули або можуть вплинути на правильність страхових виплат;</a:t>
            </a:r>
          </a:p>
          <a:p>
            <a:pPr marL="0" indent="457200" algn="just">
              <a:spcBef>
                <a:spcPts val="0"/>
              </a:spcBef>
              <a:buNone/>
            </a:pPr>
            <a:r>
              <a:rPr lang="ru-RU" sz="1400" b="1" dirty="0"/>
              <a:t>10) неподання страхувальником повідомлення про виплату коштів застрахованим особам протягом трьох місяців з дня здійснення фінансування Фондом сум, зазначених у заяві-розрахунку.</a:t>
            </a:r>
          </a:p>
        </p:txBody>
      </p:sp>
      <p:pic>
        <p:nvPicPr>
          <p:cNvPr id="4" name="Рисунок 3"/>
          <p:cNvPicPr>
            <a:picLocks noChangeAspect="1"/>
          </p:cNvPicPr>
          <p:nvPr/>
        </p:nvPicPr>
        <p:blipFill rotWithShape="1">
          <a:blip r:embed="rId2"/>
          <a:srcRect b="37266"/>
          <a:stretch/>
        </p:blipFill>
        <p:spPr>
          <a:xfrm>
            <a:off x="6876256" y="0"/>
            <a:ext cx="1907704" cy="763167"/>
          </a:xfrm>
          <a:prstGeom prst="rect">
            <a:avLst/>
          </a:prstGeom>
        </p:spPr>
      </p:pic>
    </p:spTree>
    <p:extLst>
      <p:ext uri="{BB962C8B-B14F-4D97-AF65-F5344CB8AC3E}">
        <p14:creationId xmlns:p14="http://schemas.microsoft.com/office/powerpoint/2010/main" val="4231457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6" name="Рисунок 5"/>
          <p:cNvPicPr>
            <a:picLocks noChangeAspect="1"/>
          </p:cNvPicPr>
          <p:nvPr/>
        </p:nvPicPr>
        <p:blipFill rotWithShape="1">
          <a:blip r:embed="rId2"/>
          <a:srcRect b="37266"/>
          <a:stretch/>
        </p:blipFill>
        <p:spPr>
          <a:xfrm>
            <a:off x="7236296" y="-11795"/>
            <a:ext cx="1907704" cy="763167"/>
          </a:xfrm>
          <a:prstGeom prst="rect">
            <a:avLst/>
          </a:prstGeom>
        </p:spPr>
      </p:pic>
      <p:sp>
        <p:nvSpPr>
          <p:cNvPr id="2" name="Блок-схема: альтернативний процес 1"/>
          <p:cNvSpPr/>
          <p:nvPr/>
        </p:nvSpPr>
        <p:spPr>
          <a:xfrm>
            <a:off x="1907704" y="1124744"/>
            <a:ext cx="4536504" cy="20882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uk-UA" sz="2000" b="1" dirty="0" smtClean="0"/>
          </a:p>
          <a:p>
            <a:r>
              <a:rPr lang="uk-UA" sz="2000" b="1" dirty="0" smtClean="0"/>
              <a:t>Планова </a:t>
            </a:r>
            <a:r>
              <a:rPr lang="uk-UA" sz="2000" b="1" dirty="0"/>
              <a:t>перевірка одного й того самого страхувальника проводиться не частіше, ніж один раз на рік.</a:t>
            </a:r>
          </a:p>
          <a:p>
            <a:r>
              <a:rPr lang="uk-UA" dirty="0"/>
              <a:t> </a:t>
            </a:r>
          </a:p>
          <a:p>
            <a:pPr algn="ctr"/>
            <a:endParaRPr lang="uk-UA" dirty="0"/>
          </a:p>
        </p:txBody>
      </p:sp>
      <p:sp>
        <p:nvSpPr>
          <p:cNvPr id="8" name="Місце для тексту 7"/>
          <p:cNvSpPr>
            <a:spLocks noGrp="1"/>
          </p:cNvSpPr>
          <p:nvPr>
            <p:ph type="body" idx="1"/>
          </p:nvPr>
        </p:nvSpPr>
        <p:spPr>
          <a:xfrm>
            <a:off x="4067944" y="3694360"/>
            <a:ext cx="4699552" cy="232692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uk-UA" sz="2000" dirty="0"/>
              <a:t>Під час проведення позапланової перевірки розглядаються виключно ті питання, які стали підставою для її проведення. </a:t>
            </a:r>
          </a:p>
          <a:p>
            <a:endParaRPr lang="uk-UA" dirty="0"/>
          </a:p>
        </p:txBody>
      </p:sp>
    </p:spTree>
    <p:extLst>
      <p:ext uri="{BB962C8B-B14F-4D97-AF65-F5344CB8AC3E}">
        <p14:creationId xmlns:p14="http://schemas.microsoft.com/office/powerpoint/2010/main" val="37878609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Настроювані 2">
      <a:dk1>
        <a:srgbClr val="134E84"/>
      </a:dk1>
      <a:lt1>
        <a:sysClr val="window" lastClr="FFFFFF"/>
      </a:lt1>
      <a:dk2>
        <a:srgbClr val="134E84"/>
      </a:dk2>
      <a:lt2>
        <a:srgbClr val="FFFFFF"/>
      </a:lt2>
      <a:accent1>
        <a:srgbClr val="4FBA94"/>
      </a:accent1>
      <a:accent2>
        <a:srgbClr val="FFFF00"/>
      </a:accent2>
      <a:accent3>
        <a:srgbClr val="FFFF00"/>
      </a:accent3>
      <a:accent4>
        <a:srgbClr val="FFFF00"/>
      </a:accent4>
      <a:accent5>
        <a:srgbClr val="FFFF00"/>
      </a:accent5>
      <a:accent6>
        <a:srgbClr val="FFFF00"/>
      </a:accent6>
      <a:hlink>
        <a:srgbClr val="FFFF00"/>
      </a:hlink>
      <a:folHlink>
        <a:srgbClr val="FFFF00"/>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3680</TotalTime>
  <Words>1384</Words>
  <Application>Microsoft Office PowerPoint</Application>
  <PresentationFormat>Екран (4:3)</PresentationFormat>
  <Paragraphs>134</Paragraphs>
  <Slides>17</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17</vt:i4>
      </vt:variant>
    </vt:vector>
  </HeadingPairs>
  <TitlesOfParts>
    <vt:vector size="23" baseType="lpstr">
      <vt:lpstr>Calibri</vt:lpstr>
      <vt:lpstr>Century Schoolbook</vt:lpstr>
      <vt:lpstr>Times New Roman</vt:lpstr>
      <vt:lpstr>Wingdings</vt:lpstr>
      <vt:lpstr>Wingdings 2</vt:lpstr>
      <vt:lpstr>Эркер</vt:lpstr>
      <vt:lpstr>Порядок здійснення перевірок правильності використання страхувальниками страхових коштів загальнообов’язкового державного соціального страхування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Актуальні питання щодо здійснення перевірок дотримання порядку використання страхувальниками страхових коштів.</dc:title>
  <dc:creator>Viktoriya</dc:creator>
  <cp:lastModifiedBy>User</cp:lastModifiedBy>
  <cp:revision>218</cp:revision>
  <cp:lastPrinted>2024-05-23T12:14:18Z</cp:lastPrinted>
  <dcterms:created xsi:type="dcterms:W3CDTF">2024-03-24T17:38:39Z</dcterms:created>
  <dcterms:modified xsi:type="dcterms:W3CDTF">2026-03-17T14:11:26Z</dcterms:modified>
</cp:coreProperties>
</file>