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8288000" cy="10287000"/>
  <p:notesSz cx="6858000" cy="9144000"/>
  <p:embeddedFontLst>
    <p:embeddedFont>
      <p:font typeface="e-Ukraine Head Bold" charset="1" panose="00000800000000000000"/>
      <p:regular r:id="rId27"/>
    </p:embeddedFont>
    <p:embeddedFont>
      <p:font typeface="Poppins Bold" charset="1" panose="00000800000000000000"/>
      <p:regular r:id="rId28"/>
    </p:embeddedFont>
    <p:embeddedFont>
      <p:font typeface="Times New Roman MT Bold" charset="1" panose="02030802070405020303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1.pn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1.pn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1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660532" y="518076"/>
            <a:ext cx="7472552" cy="1021249"/>
          </a:xfrm>
          <a:custGeom>
            <a:avLst/>
            <a:gdLst/>
            <a:ahLst/>
            <a:cxnLst/>
            <a:rect r="r" b="b" t="t" l="l"/>
            <a:pathLst>
              <a:path h="1021249" w="7472552">
                <a:moveTo>
                  <a:pt x="0" y="0"/>
                </a:moveTo>
                <a:lnTo>
                  <a:pt x="7472553" y="0"/>
                </a:lnTo>
                <a:lnTo>
                  <a:pt x="7472553" y="1021248"/>
                </a:lnTo>
                <a:lnTo>
                  <a:pt x="0" y="10212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5758667" cy="10287000"/>
          </a:xfrm>
          <a:custGeom>
            <a:avLst/>
            <a:gdLst/>
            <a:ahLst/>
            <a:cxnLst/>
            <a:rect r="r" b="b" t="t" l="l"/>
            <a:pathLst>
              <a:path h="10287000" w="5758667">
                <a:moveTo>
                  <a:pt x="0" y="0"/>
                </a:moveTo>
                <a:lnTo>
                  <a:pt x="5758667" y="0"/>
                </a:lnTo>
                <a:lnTo>
                  <a:pt x="575866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13818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3035142"/>
            <a:ext cx="3846467" cy="4216715"/>
          </a:xfrm>
          <a:custGeom>
            <a:avLst/>
            <a:gdLst/>
            <a:ahLst/>
            <a:cxnLst/>
            <a:rect r="r" b="b" t="t" l="l"/>
            <a:pathLst>
              <a:path h="4216715" w="3846467">
                <a:moveTo>
                  <a:pt x="0" y="0"/>
                </a:moveTo>
                <a:lnTo>
                  <a:pt x="3846467" y="0"/>
                </a:lnTo>
                <a:lnTo>
                  <a:pt x="3846467" y="4216716"/>
                </a:lnTo>
                <a:lnTo>
                  <a:pt x="0" y="42167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606602" y="4096232"/>
            <a:ext cx="11018487" cy="3472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97"/>
              </a:lnSpc>
              <a:spcBef>
                <a:spcPct val="0"/>
              </a:spcBef>
            </a:pPr>
            <a:r>
              <a:rPr lang="en-US" sz="5844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e-Ukraine Head Bold"/>
                <a:ea typeface="e-Ukraine Head Bold"/>
                <a:cs typeface="e-Ukraine Head Bold"/>
                <a:sym typeface="e-Ukraine Head Bold"/>
              </a:rPr>
              <a:t>Підстави виникнення податкового боргу, узгодження податкових зобов’язань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14300"/>
            <a:ext cx="18288000" cy="1628854"/>
            <a:chOff x="0" y="0"/>
            <a:chExt cx="6601421" cy="58796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601421" cy="587968"/>
            </a:xfrm>
            <a:custGeom>
              <a:avLst/>
              <a:gdLst/>
              <a:ahLst/>
              <a:cxnLst/>
              <a:rect r="r" b="b" t="t" l="l"/>
              <a:pathLst>
                <a:path h="587968" w="6601421">
                  <a:moveTo>
                    <a:pt x="0" y="0"/>
                  </a:moveTo>
                  <a:lnTo>
                    <a:pt x="6601421" y="0"/>
                  </a:lnTo>
                  <a:lnTo>
                    <a:pt x="6601421" y="587968"/>
                  </a:lnTo>
                  <a:lnTo>
                    <a:pt x="0" y="587968"/>
                  </a:lnTo>
                  <a:close/>
                </a:path>
              </a:pathLst>
            </a:custGeom>
            <a:gradFill rotWithShape="true">
              <a:gsLst>
                <a:gs pos="0">
                  <a:srgbClr val="2777B2">
                    <a:alpha val="100000"/>
                  </a:srgbClr>
                </a:gs>
                <a:gs pos="100000">
                  <a:srgbClr val="43A26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6601421" cy="6355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663523" y="321690"/>
            <a:ext cx="17007573" cy="491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5"/>
              </a:lnSpc>
              <a:spcBef>
                <a:spcPct val="0"/>
              </a:spcBef>
            </a:pPr>
            <a:r>
              <a:rPr lang="en-US" b="true" sz="3441">
                <a:solidFill>
                  <a:srgbClr val="FFFFFF"/>
                </a:solidFill>
                <a:latin typeface="e-Ukraine Head Bold"/>
                <a:ea typeface="e-Ukraine Head Bold"/>
                <a:cs typeface="e-Ukraine Head Bold"/>
                <a:sym typeface="e-Ukraine Head Bold"/>
              </a:rPr>
              <a:t>  ПІЛЬГА ПО ЗЕМЕЛЬНОМУ ПОДАТКУ З ФІЗИЧНИХ ОСІБ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63523" y="1857454"/>
            <a:ext cx="7641630" cy="4366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60"/>
              </a:lnSpc>
              <a:spcBef>
                <a:spcPct val="0"/>
              </a:spcBef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👥 </a:t>
            </a:r>
            <a:r>
              <a:rPr lang="en-US" b="true" sz="2600" u="sng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ХТО МАЄ ПРАВО НА ПІЛЬГУ:</a:t>
            </a:r>
          </a:p>
          <a:p>
            <a:pPr algn="ctr">
              <a:lnSpc>
                <a:spcPts val="2860"/>
              </a:lnSpc>
              <a:spcBef>
                <a:spcPct val="0"/>
              </a:spcBef>
            </a:pPr>
          </a:p>
          <a:p>
            <a:pPr algn="l" marL="561341" indent="-280670" lvl="1">
              <a:lnSpc>
                <a:spcPts val="286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Пенсіонери за віком</a:t>
            </a:r>
          </a:p>
          <a:p>
            <a:pPr algn="l" marL="561341" indent="-280670" lvl="1">
              <a:lnSpc>
                <a:spcPts val="286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особи з </a:t>
            </a: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Інвалідністю І та ІІ групи</a:t>
            </a:r>
          </a:p>
          <a:p>
            <a:pPr algn="l" marL="561341" indent="-280670" lvl="1">
              <a:lnSpc>
                <a:spcPts val="286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Учасники бойових дій, ветерани війни</a:t>
            </a:r>
          </a:p>
          <a:p>
            <a:pPr algn="l" marL="561341" indent="-280670" lvl="1">
              <a:lnSpc>
                <a:spcPts val="286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Особи, які мають статус багатодітних сімей</a:t>
            </a:r>
          </a:p>
          <a:p>
            <a:pPr algn="l" marL="561341" indent="-280670" lvl="1">
              <a:lnSpc>
                <a:spcPts val="286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фізичні особи,  які постраждали внаслідок Чорнобильської катастрофи (1-3 категорія)</a:t>
            </a:r>
          </a:p>
          <a:p>
            <a:pPr algn="l" marL="561341" indent="-280670" lvl="1">
              <a:lnSpc>
                <a:spcPts val="286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Інші категорії, визначені органами місцевого самоврядування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144000" y="1857454"/>
            <a:ext cx="8503786" cy="4366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60"/>
              </a:lnSpc>
              <a:spcBef>
                <a:spcPct val="0"/>
              </a:spcBef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📐 </a:t>
            </a:r>
            <a:r>
              <a:rPr lang="en-US" b="true" sz="2600" u="sng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РОЗМІР ПІЛЬГИ</a:t>
            </a:r>
          </a:p>
          <a:p>
            <a:pPr algn="ctr">
              <a:lnSpc>
                <a:spcPts val="2860"/>
              </a:lnSpc>
              <a:spcBef>
                <a:spcPct val="0"/>
              </a:spcBef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З</a:t>
            </a:r>
            <a:r>
              <a:rPr lang="en-US" b="true" sz="2600" u="sng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ВІЛЬНЕННЯ ВІД СПЛАТИ ЗА ЗЕМЕЛЬНУ ДІЛЯНКУ ПЕВНОГО ЦІЛЬОВОГО ПРИЗНАЧЕННЯ:</a:t>
            </a:r>
          </a:p>
          <a:p>
            <a:pPr algn="ctr">
              <a:lnSpc>
                <a:spcPts val="2860"/>
              </a:lnSpc>
              <a:spcBef>
                <a:spcPct val="0"/>
              </a:spcBef>
            </a:pPr>
          </a:p>
          <a:p>
            <a:pPr algn="l" marL="561341" indent="-280670" lvl="1">
              <a:lnSpc>
                <a:spcPts val="286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для будівництва та обслуговування житлового будинку (у селах — до 0,25 га; у селищах — до 0,15 га; у містах — до 0,10 га; )</a:t>
            </a:r>
          </a:p>
          <a:p>
            <a:pPr algn="l" marL="561341" indent="-280670" lvl="1">
              <a:lnSpc>
                <a:spcPts val="286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для ведення особистого селянського господарства (до 2,0 га)</a:t>
            </a:r>
          </a:p>
          <a:p>
            <a:pPr algn="l" marL="561341" indent="-280670" lvl="1">
              <a:lnSpc>
                <a:spcPts val="286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для садівництва (до 0,12 га)</a:t>
            </a:r>
          </a:p>
          <a:p>
            <a:pPr algn="l" marL="561341" indent="-280670" lvl="1">
              <a:lnSpc>
                <a:spcPts val="286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для дачного будівництва (до 0,10 га)</a:t>
            </a:r>
          </a:p>
          <a:p>
            <a:pPr algn="l" marL="561341" indent="-280670" lvl="1">
              <a:lnSpc>
                <a:spcPts val="286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для гаража (до 0,01 га)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14447" y="6845664"/>
            <a:ext cx="7247985" cy="29188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60"/>
              </a:lnSpc>
              <a:spcBef>
                <a:spcPct val="0"/>
              </a:spcBef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📄 </a:t>
            </a:r>
            <a:r>
              <a:rPr lang="en-US" b="true" sz="2600" u="sng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ДОКУМЕНТИ ДЛЯ ПІДТВЕРДЖЕННЯ ПРАВА НА ПІЛЬГУ:</a:t>
            </a:r>
          </a:p>
          <a:p>
            <a:pPr algn="ctr">
              <a:lnSpc>
                <a:spcPts val="2860"/>
              </a:lnSpc>
              <a:spcBef>
                <a:spcPct val="0"/>
              </a:spcBef>
            </a:pPr>
          </a:p>
          <a:p>
            <a:pPr algn="l" marL="561341" indent="-280670" lvl="1">
              <a:lnSpc>
                <a:spcPts val="286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пенсійне посвідчення (за віком), посвідчення особи з інвалідністю, учасника бойових дій тощо.</a:t>
            </a:r>
          </a:p>
          <a:p>
            <a:pPr algn="l" marL="561341" indent="-280670" lvl="1">
              <a:lnSpc>
                <a:spcPts val="286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Інші документи, що підтверджують право на пільгу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9508576" y="6443099"/>
            <a:ext cx="9351634" cy="3474871"/>
            <a:chOff x="0" y="0"/>
            <a:chExt cx="2462982" cy="91519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462982" cy="915192"/>
            </a:xfrm>
            <a:custGeom>
              <a:avLst/>
              <a:gdLst/>
              <a:ahLst/>
              <a:cxnLst/>
              <a:rect r="r" b="b" t="t" l="l"/>
              <a:pathLst>
                <a:path h="915192" w="2462982">
                  <a:moveTo>
                    <a:pt x="0" y="0"/>
                  </a:moveTo>
                  <a:lnTo>
                    <a:pt x="2462982" y="0"/>
                  </a:lnTo>
                  <a:lnTo>
                    <a:pt x="2462982" y="915192"/>
                  </a:lnTo>
                  <a:lnTo>
                    <a:pt x="0" y="915192"/>
                  </a:lnTo>
                  <a:close/>
                </a:path>
              </a:pathLst>
            </a:custGeom>
            <a:solidFill>
              <a:srgbClr val="04DD79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2462982" cy="9628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9714854" y="7075022"/>
            <a:ext cx="8544571" cy="27719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9"/>
              </a:lnSpc>
            </a:pPr>
            <a:r>
              <a:rPr lang="en-US" sz="2299" b="true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🎖 </a:t>
            </a:r>
            <a:r>
              <a:rPr lang="en-US" b="true" sz="2299" u="sng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Пільга для учасників бойових дій</a:t>
            </a:r>
          </a:p>
          <a:p>
            <a:pPr algn="l">
              <a:lnSpc>
                <a:spcPts val="2419"/>
              </a:lnSpc>
            </a:pPr>
          </a:p>
          <a:p>
            <a:pPr algn="l">
              <a:lnSpc>
                <a:spcPts val="2419"/>
              </a:lnSpc>
            </a:pPr>
            <a:r>
              <a:rPr lang="en-US" sz="2199" b="true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📄 Що потрібно зробити для перерахунку земельного податку з фізичних осіб:</a:t>
            </a:r>
          </a:p>
          <a:p>
            <a:pPr algn="l" marL="474979" indent="-237490" lvl="1">
              <a:lnSpc>
                <a:spcPts val="2419"/>
              </a:lnSpc>
              <a:buFont typeface="Arial"/>
              <a:buChar char="•"/>
            </a:pPr>
            <a:r>
              <a:rPr lang="en-US" b="true" sz="2199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 п</a:t>
            </a:r>
            <a:r>
              <a:rPr lang="en-US" b="true" sz="2199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одати </a:t>
            </a:r>
            <a:r>
              <a:rPr lang="en-US" b="true" sz="2199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заяву довільної форми</a:t>
            </a:r>
          </a:p>
          <a:p>
            <a:pPr algn="l" marL="474979" indent="-237490" lvl="1">
              <a:lnSpc>
                <a:spcPts val="2419"/>
              </a:lnSpc>
              <a:buFont typeface="Arial"/>
              <a:buChar char="•"/>
            </a:pPr>
            <a:r>
              <a:rPr lang="en-US" b="true" sz="2199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b="true" sz="2199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до заяви додати копію п</a:t>
            </a:r>
            <a:r>
              <a:rPr lang="en-US" b="true" sz="2199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освідчення учасника </a:t>
            </a:r>
          </a:p>
          <a:p>
            <a:pPr algn="l">
              <a:lnSpc>
                <a:spcPts val="2419"/>
              </a:lnSpc>
            </a:pPr>
            <a:r>
              <a:rPr lang="en-US" b="true" sz="2199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         </a:t>
            </a:r>
            <a:r>
              <a:rPr lang="en-US" b="true" sz="2199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бойових дій</a:t>
            </a:r>
          </a:p>
          <a:p>
            <a:pPr algn="l" marL="474979" indent="-237490" lvl="1">
              <a:lnSpc>
                <a:spcPts val="2419"/>
              </a:lnSpc>
              <a:buFont typeface="Arial"/>
              <a:buChar char="•"/>
            </a:pPr>
            <a:r>
              <a:rPr lang="en-US" b="true" sz="2199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д</a:t>
            </a:r>
            <a:r>
              <a:rPr lang="en-US" b="true" sz="2199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окументи на право власності на  земельну ділянку</a:t>
            </a:r>
          </a:p>
          <a:p>
            <a:pPr algn="l">
              <a:lnSpc>
                <a:spcPts val="2419"/>
              </a:lnSpc>
              <a:spcBef>
                <a:spcPct val="0"/>
              </a:spcBef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12417533" y="6619618"/>
            <a:ext cx="1766860" cy="3854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60"/>
              </a:lnSpc>
              <a:spcBef>
                <a:spcPct val="0"/>
              </a:spcBef>
            </a:pPr>
            <a:r>
              <a:rPr lang="en-US" b="true" sz="2600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ПРИКЛАД: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73676" y="6785075"/>
            <a:ext cx="9315083" cy="30641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68"/>
              </a:lnSpc>
            </a:pPr>
            <a:r>
              <a:rPr lang="en-US" b="true" sz="26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📄</a:t>
            </a:r>
            <a:r>
              <a:rPr lang="en-US" b="true" sz="2600" u="sng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 НЕОБХІДНІ ДОКУМЕНТИ</a:t>
            </a:r>
          </a:p>
          <a:p>
            <a:pPr algn="l" marL="561341" indent="-280670" lvl="1">
              <a:lnSpc>
                <a:spcPts val="3068"/>
              </a:lnSpc>
              <a:buFont typeface="Arial"/>
              <a:buChar char="•"/>
            </a:pPr>
            <a:r>
              <a:rPr lang="en-US" b="true" sz="2600" spc="-44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Документи на право власності (витяг з Державного реєстру речових прав, договір купівлі-продажу, свідоцтво)</a:t>
            </a:r>
          </a:p>
          <a:p>
            <a:pPr algn="l" marL="561341" indent="-280670" lvl="1">
              <a:lnSpc>
                <a:spcPts val="3068"/>
              </a:lnSpc>
              <a:buFont typeface="Arial"/>
              <a:buChar char="•"/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Документи, що підтверджують право на пільгу (пенсійне посвідчення, посвідчення учасника бойових дій тощо)</a:t>
            </a:r>
          </a:p>
          <a:p>
            <a:pPr algn="l" marL="561341" indent="-280670" lvl="1">
              <a:lnSpc>
                <a:spcPts val="3068"/>
              </a:lnSpc>
              <a:buFont typeface="Arial"/>
              <a:buChar char="•"/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Заява до податкової про проведення звірки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328206" y="3083897"/>
            <a:ext cx="7531169" cy="3011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6"/>
              </a:lnSpc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🖥 ЯК ПОДАТИ ЗАЯВУ</a:t>
            </a:r>
          </a:p>
          <a:p>
            <a:pPr algn="l" marL="561341" indent="-280670" lvl="1">
              <a:lnSpc>
                <a:spcPts val="3406"/>
              </a:lnSpc>
              <a:buFont typeface="Arial"/>
              <a:buChar char="•"/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Письмово у податковій за місцем реєстрації земельної ділянки</a:t>
            </a:r>
          </a:p>
          <a:p>
            <a:pPr algn="l" marL="561341" indent="-280670" lvl="1">
              <a:lnSpc>
                <a:spcPts val="3406"/>
              </a:lnSpc>
              <a:buFont typeface="Arial"/>
              <a:buChar char="•"/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Через Електронний кабінет платника (cabinet.tax.gov.ua)</a:t>
            </a:r>
          </a:p>
          <a:p>
            <a:pPr algn="l" marL="561341" indent="-280670" lvl="1">
              <a:lnSpc>
                <a:spcPts val="3406"/>
              </a:lnSpc>
              <a:buFont typeface="Arial"/>
              <a:buChar char="•"/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через офіційну електронну пошту (kyivobl.official@tax.gov.ua)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328206" y="7181523"/>
            <a:ext cx="7531169" cy="2526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28"/>
              </a:lnSpc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⏱ </a:t>
            </a:r>
            <a:r>
              <a:rPr lang="en-US" b="true" sz="2600" u="sng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ТЕРМІН РОЗГЛЯДУ</a:t>
            </a:r>
          </a:p>
          <a:p>
            <a:pPr algn="l" marL="561341" indent="-280670" lvl="1">
              <a:lnSpc>
                <a:spcPts val="3328"/>
              </a:lnSpc>
              <a:buFont typeface="Arial"/>
              <a:buChar char="•"/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До 30 робочих днів</a:t>
            </a:r>
          </a:p>
          <a:p>
            <a:pPr algn="l" marL="561341" indent="-280670" lvl="1">
              <a:lnSpc>
                <a:spcPts val="3328"/>
              </a:lnSpc>
              <a:buFont typeface="Arial"/>
              <a:buChar char="•"/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У разі розбіжностей надсилається нове повідомлення-рішення</a:t>
            </a:r>
          </a:p>
          <a:p>
            <a:pPr algn="l" marL="561341" indent="-280670" lvl="1">
              <a:lnSpc>
                <a:spcPts val="3328"/>
              </a:lnSpc>
              <a:buFont typeface="Arial"/>
              <a:buChar char="•"/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Попереднє повідомлення вважається скасованим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305213" y="2549901"/>
            <a:ext cx="688294" cy="2057400"/>
          </a:xfrm>
          <a:custGeom>
            <a:avLst/>
            <a:gdLst/>
            <a:ahLst/>
            <a:cxnLst/>
            <a:rect r="r" b="b" t="t" l="l"/>
            <a:pathLst>
              <a:path h="2057400" w="688294">
                <a:moveTo>
                  <a:pt x="0" y="0"/>
                </a:moveTo>
                <a:lnTo>
                  <a:pt x="688294" y="0"/>
                </a:lnTo>
                <a:lnTo>
                  <a:pt x="68829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87375" y="5783727"/>
            <a:ext cx="772601" cy="2309404"/>
          </a:xfrm>
          <a:custGeom>
            <a:avLst/>
            <a:gdLst/>
            <a:ahLst/>
            <a:cxnLst/>
            <a:rect r="r" b="b" t="t" l="l"/>
            <a:pathLst>
              <a:path h="2309404" w="772601">
                <a:moveTo>
                  <a:pt x="0" y="0"/>
                </a:moveTo>
                <a:lnTo>
                  <a:pt x="772601" y="0"/>
                </a:lnTo>
                <a:lnTo>
                  <a:pt x="772601" y="2309405"/>
                </a:lnTo>
                <a:lnTo>
                  <a:pt x="0" y="23094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088759" y="5263116"/>
            <a:ext cx="792679" cy="2369420"/>
          </a:xfrm>
          <a:custGeom>
            <a:avLst/>
            <a:gdLst/>
            <a:ahLst/>
            <a:cxnLst/>
            <a:rect r="r" b="b" t="t" l="l"/>
            <a:pathLst>
              <a:path h="2369420" w="792679">
                <a:moveTo>
                  <a:pt x="0" y="0"/>
                </a:moveTo>
                <a:lnTo>
                  <a:pt x="792679" y="0"/>
                </a:lnTo>
                <a:lnTo>
                  <a:pt x="792679" y="2369420"/>
                </a:lnTo>
                <a:lnTo>
                  <a:pt x="0" y="23694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0" y="-114300"/>
            <a:ext cx="18288000" cy="1628854"/>
            <a:chOff x="0" y="0"/>
            <a:chExt cx="6601421" cy="58796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601421" cy="587968"/>
            </a:xfrm>
            <a:custGeom>
              <a:avLst/>
              <a:gdLst/>
              <a:ahLst/>
              <a:cxnLst/>
              <a:rect r="r" b="b" t="t" l="l"/>
              <a:pathLst>
                <a:path h="587968" w="6601421">
                  <a:moveTo>
                    <a:pt x="0" y="0"/>
                  </a:moveTo>
                  <a:lnTo>
                    <a:pt x="6601421" y="0"/>
                  </a:lnTo>
                  <a:lnTo>
                    <a:pt x="6601421" y="587968"/>
                  </a:lnTo>
                  <a:lnTo>
                    <a:pt x="0" y="587968"/>
                  </a:lnTo>
                  <a:close/>
                </a:path>
              </a:pathLst>
            </a:custGeom>
            <a:gradFill rotWithShape="true">
              <a:gsLst>
                <a:gs pos="0">
                  <a:srgbClr val="2777B2">
                    <a:alpha val="100000"/>
                  </a:srgbClr>
                </a:gs>
                <a:gs pos="100000">
                  <a:srgbClr val="43A26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6601421" cy="6355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721186" y="311339"/>
            <a:ext cx="15025456" cy="9079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65"/>
              </a:lnSpc>
            </a:pPr>
            <a:r>
              <a:rPr lang="en-US" b="true" sz="3241">
                <a:solidFill>
                  <a:srgbClr val="FFFFFF"/>
                </a:solidFill>
                <a:latin typeface="e-Ukraine Head Bold"/>
                <a:ea typeface="e-Ukraine Head Bold"/>
                <a:cs typeface="e-Ukraine Head Bold"/>
                <a:sym typeface="e-Ukraine Head Bold"/>
              </a:rPr>
              <a:t>ДЛЯ ПРОВЕДЕННЯ ПЕРЕРАХУНКУ ПО ПОДАТКУ НА НЕРУХОМЕ МАЙНО, ВІДМІННЕ ВІД ЗЕМЕЛЬНОЇ ДІЛЯНКИ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05213" y="1552654"/>
            <a:ext cx="17775239" cy="12126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72"/>
              </a:lnSpc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У разі виявлення розбіжностей або неточностей платник податків має право звернутися до податкової за місцем податкової адреси ( місцем реєстрації) для проведення перерахунку сум податкового зобов’язання зі сплати податку на нерухоме майно, відмінне від земельної ділянки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44082" y="3099830"/>
            <a:ext cx="9545720" cy="3360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0"/>
              </a:lnSpc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🔎 </a:t>
            </a:r>
            <a:r>
              <a:rPr lang="en-US" b="true" sz="2600" u="sng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ЩО ПЕРЕВІРЯЄТЬСЯ</a:t>
            </a:r>
          </a:p>
          <a:p>
            <a:pPr algn="l" marL="561341" indent="-280670" lvl="1">
              <a:lnSpc>
                <a:spcPts val="2990"/>
              </a:lnSpc>
              <a:buFont typeface="Arial"/>
              <a:buChar char="•"/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Адреса та площа об’єкта нерухомості (житлового чи нежитлового)</a:t>
            </a:r>
          </a:p>
          <a:p>
            <a:pPr algn="l" marL="561341" indent="-280670" lvl="1">
              <a:lnSpc>
                <a:spcPts val="2990"/>
              </a:lnSpc>
              <a:buFont typeface="Arial"/>
              <a:buChar char="•"/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Право на пільгу (наприклад, зменшення бази оподаткування на 60 кв. м для квартири, 120 кв. м для будинку, або 180 кв. м для різних типів житлової нерухомості)</a:t>
            </a:r>
          </a:p>
          <a:p>
            <a:pPr algn="l" marL="561341" indent="-280670" lvl="1">
              <a:lnSpc>
                <a:spcPts val="2990"/>
              </a:lnSpc>
              <a:buFont typeface="Arial"/>
              <a:buChar char="•"/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Ставка податку, встановлена місцевою радою</a:t>
            </a:r>
          </a:p>
          <a:p>
            <a:pPr algn="l" marL="561341" indent="-280670" lvl="1">
              <a:lnSpc>
                <a:spcPts val="2990"/>
              </a:lnSpc>
              <a:buFont typeface="Arial"/>
              <a:buChar char="•"/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Нарахована сума податку</a:t>
            </a:r>
          </a:p>
        </p:txBody>
      </p:sp>
      <p:sp>
        <p:nvSpPr>
          <p:cNvPr name="AutoShape 14" id="14"/>
          <p:cNvSpPr/>
          <p:nvPr/>
        </p:nvSpPr>
        <p:spPr>
          <a:xfrm flipV="true">
            <a:off x="744082" y="2932580"/>
            <a:ext cx="16859782" cy="0"/>
          </a:xfrm>
          <a:prstGeom prst="line">
            <a:avLst/>
          </a:prstGeom>
          <a:ln cap="flat" w="85725">
            <a:solidFill>
              <a:srgbClr val="04DD79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86042" y="4304402"/>
            <a:ext cx="688294" cy="2057400"/>
          </a:xfrm>
          <a:custGeom>
            <a:avLst/>
            <a:gdLst/>
            <a:ahLst/>
            <a:cxnLst/>
            <a:rect r="r" b="b" t="t" l="l"/>
            <a:pathLst>
              <a:path h="2057400" w="688294">
                <a:moveTo>
                  <a:pt x="0" y="0"/>
                </a:moveTo>
                <a:lnTo>
                  <a:pt x="688294" y="0"/>
                </a:lnTo>
                <a:lnTo>
                  <a:pt x="68829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-114300"/>
            <a:ext cx="18288000" cy="1628854"/>
            <a:chOff x="0" y="0"/>
            <a:chExt cx="6601421" cy="58796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601421" cy="587968"/>
            </a:xfrm>
            <a:custGeom>
              <a:avLst/>
              <a:gdLst/>
              <a:ahLst/>
              <a:cxnLst/>
              <a:rect r="r" b="b" t="t" l="l"/>
              <a:pathLst>
                <a:path h="587968" w="6601421">
                  <a:moveTo>
                    <a:pt x="0" y="0"/>
                  </a:moveTo>
                  <a:lnTo>
                    <a:pt x="6601421" y="0"/>
                  </a:lnTo>
                  <a:lnTo>
                    <a:pt x="6601421" y="587968"/>
                  </a:lnTo>
                  <a:lnTo>
                    <a:pt x="0" y="587968"/>
                  </a:lnTo>
                  <a:close/>
                </a:path>
              </a:pathLst>
            </a:custGeom>
            <a:gradFill rotWithShape="true">
              <a:gsLst>
                <a:gs pos="0">
                  <a:srgbClr val="2777B2">
                    <a:alpha val="100000"/>
                  </a:srgbClr>
                </a:gs>
                <a:gs pos="100000">
                  <a:srgbClr val="43A26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6601421" cy="6355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721186" y="311339"/>
            <a:ext cx="15025456" cy="9079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65"/>
              </a:lnSpc>
            </a:pPr>
            <a:r>
              <a:rPr lang="en-US" b="true" sz="3241">
                <a:solidFill>
                  <a:srgbClr val="FFFFFF"/>
                </a:solidFill>
                <a:latin typeface="e-Ukraine Head Bold"/>
                <a:ea typeface="e-Ukraine Head Bold"/>
                <a:cs typeface="e-Ukraine Head Bold"/>
                <a:sym typeface="e-Ukraine Head Bold"/>
              </a:rPr>
              <a:t>ЗВІЛЬНЕННЯ МОБІЛІЗОВАНИХ ФОП ТА САМОЗАЙНЯТИХ ОСІБ ВІД СПЛАТИ ПОДАТКІВ НА ЧАС СЛУЖБИ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0" y="8022356"/>
            <a:ext cx="18288000" cy="1560403"/>
            <a:chOff x="0" y="0"/>
            <a:chExt cx="4816593" cy="41097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816592" cy="410970"/>
            </a:xfrm>
            <a:custGeom>
              <a:avLst/>
              <a:gdLst/>
              <a:ahLst/>
              <a:cxnLst/>
              <a:rect r="r" b="b" t="t" l="l"/>
              <a:pathLst>
                <a:path h="41097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410970"/>
                  </a:lnTo>
                  <a:lnTo>
                    <a:pt x="0" y="410970"/>
                  </a:lnTo>
                  <a:close/>
                </a:path>
              </a:pathLst>
            </a:custGeom>
            <a:solidFill>
              <a:srgbClr val="04DD79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4816593" cy="4585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386042" y="1887284"/>
            <a:ext cx="17775239" cy="1829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Право на звільнення передбачене Законом України від 18.06.2025 року №4505-ІХ та п.9 прим.2 розділу VIII “Прикінцеві положення” Закону України від 08.07.2010 року №2464-VI “Про збір та облік єдиного внеску на загальнообов'язкове  державне соціальне страхування” із змінами та доповненнями під час особливого періоду, визначеного законом України від 21.10.1993 №3543-ХІІ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55285" y="4383360"/>
            <a:ext cx="7377998" cy="27436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🔎ЗВІЛЬНЯЮТЬСЯ ВІД СПЛАТИ</a:t>
            </a:r>
          </a:p>
          <a:p>
            <a:pPr algn="l" marL="561341" indent="-280670" lvl="1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Податку на доходи фізичних осіб </a:t>
            </a:r>
          </a:p>
          <a:p>
            <a:pPr algn="l">
              <a:lnSpc>
                <a:spcPts val="3640"/>
              </a:lnSpc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        </a:t>
            </a: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(за себе)</a:t>
            </a:r>
          </a:p>
          <a:p>
            <a:pPr algn="l" marL="561341" indent="-280670" lvl="1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єдиного податку</a:t>
            </a:r>
          </a:p>
          <a:p>
            <a:pPr algn="l" marL="561341" indent="-280670" lvl="1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військового збору (за себе)</a:t>
            </a:r>
          </a:p>
          <a:p>
            <a:pPr algn="l" marL="561341" indent="-280670" lvl="1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єдиного соціального внеску (за себе)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607433" y="4383360"/>
            <a:ext cx="8053162" cy="3200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🔎ПЕРІОД ЗВІЛЬНЕННЯ:</a:t>
            </a:r>
          </a:p>
          <a:p>
            <a:pPr algn="l" marL="561341" indent="-280670" lvl="1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Звільнення застосовується з першого числа місяця, в якому таку особу призвано на військову службу або укладено з нею контракт (але не раніше 24.02.2022 року), до останнього дня місяця, в якому особа демобілізована (звільнена зі служби)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56381" y="8083143"/>
            <a:ext cx="17775239" cy="1372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У випадку якщо фізична особа після призову на військову службу або укладення контракту зареєструвалась як ФОП або самозайнята особа, яка провадить незалежну професійну діяльність -  сплата податків такою особою  здійснюється на загальних підставах.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9302237" y="4304402"/>
            <a:ext cx="688294" cy="2057400"/>
          </a:xfrm>
          <a:custGeom>
            <a:avLst/>
            <a:gdLst/>
            <a:ahLst/>
            <a:cxnLst/>
            <a:rect r="r" b="b" t="t" l="l"/>
            <a:pathLst>
              <a:path h="2057400" w="688294">
                <a:moveTo>
                  <a:pt x="0" y="0"/>
                </a:moveTo>
                <a:lnTo>
                  <a:pt x="688293" y="0"/>
                </a:lnTo>
                <a:lnTo>
                  <a:pt x="68829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578911" y="-659846"/>
            <a:ext cx="11606692" cy="11606692"/>
            <a:chOff x="0" y="0"/>
            <a:chExt cx="15475589" cy="154755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5475589" cy="15475589"/>
              <a:chOff x="0" y="0"/>
              <a:chExt cx="812800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10049246" y="879794"/>
              <a:ext cx="4114800" cy="13716000"/>
              <a:chOff x="0" y="0"/>
              <a:chExt cx="812800" cy="2709333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2709333"/>
              </a:xfrm>
              <a:custGeom>
                <a:avLst/>
                <a:gdLst/>
                <a:ahLst/>
                <a:cxnLst/>
                <a:rect r="r" b="b" t="t" l="l"/>
                <a:pathLst>
                  <a:path h="2709333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47625"/>
                <a:ext cx="812800" cy="275695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</p:grpSp>
      <p:sp>
        <p:nvSpPr>
          <p:cNvPr name="Freeform 9" id="9"/>
          <p:cNvSpPr/>
          <p:nvPr/>
        </p:nvSpPr>
        <p:spPr>
          <a:xfrm flipH="false" flipV="false" rot="0">
            <a:off x="7660532" y="518076"/>
            <a:ext cx="7472552" cy="1021249"/>
          </a:xfrm>
          <a:custGeom>
            <a:avLst/>
            <a:gdLst/>
            <a:ahLst/>
            <a:cxnLst/>
            <a:rect r="r" b="b" t="t" l="l"/>
            <a:pathLst>
              <a:path h="1021249" w="7472552">
                <a:moveTo>
                  <a:pt x="0" y="0"/>
                </a:moveTo>
                <a:lnTo>
                  <a:pt x="7472553" y="0"/>
                </a:lnTo>
                <a:lnTo>
                  <a:pt x="7472553" y="1021248"/>
                </a:lnTo>
                <a:lnTo>
                  <a:pt x="0" y="10212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76950" y="2889531"/>
            <a:ext cx="3302887" cy="4448048"/>
          </a:xfrm>
          <a:custGeom>
            <a:avLst/>
            <a:gdLst/>
            <a:ahLst/>
            <a:cxnLst/>
            <a:rect r="r" b="b" t="t" l="l"/>
            <a:pathLst>
              <a:path h="4448048" w="3302887">
                <a:moveTo>
                  <a:pt x="0" y="0"/>
                </a:moveTo>
                <a:lnTo>
                  <a:pt x="3302887" y="0"/>
                </a:lnTo>
                <a:lnTo>
                  <a:pt x="3302887" y="4448048"/>
                </a:lnTo>
                <a:lnTo>
                  <a:pt x="0" y="44480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630265" y="3865375"/>
            <a:ext cx="13037787" cy="4338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97"/>
              </a:lnSpc>
            </a:pPr>
            <a:r>
              <a:rPr lang="en-US" sz="5844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e-Ukraine Head Bold"/>
                <a:ea typeface="e-Ukraine Head Bold"/>
                <a:cs typeface="e-Ukraine Head Bold"/>
                <a:sym typeface="e-Ukraine Head Bold"/>
              </a:rPr>
              <a:t> </a:t>
            </a:r>
            <a:r>
              <a:rPr lang="en-US" sz="5844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e-Ukraine Head Bold"/>
                <a:ea typeface="e-Ukraine Head Bold"/>
                <a:cs typeface="e-Ukraine Head Bold"/>
                <a:sym typeface="e-Ukraine Head Bold"/>
              </a:rPr>
              <a:t>Заборгован</a:t>
            </a:r>
            <a:r>
              <a:rPr lang="en-US" sz="5844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e-Ukraine Head Bold"/>
                <a:ea typeface="e-Ukraine Head Bold"/>
                <a:cs typeface="e-Ukraine Head Bold"/>
                <a:sym typeface="e-Ukraine Head Bold"/>
              </a:rPr>
              <a:t>ість </a:t>
            </a:r>
          </a:p>
          <a:p>
            <a:pPr algn="ctr">
              <a:lnSpc>
                <a:spcPts val="6897"/>
              </a:lnSpc>
            </a:pPr>
            <a:r>
              <a:rPr lang="en-US" sz="5844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e-Ukraine Head Bold"/>
                <a:ea typeface="e-Ukraine Head Bold"/>
                <a:cs typeface="e-Ukraine Head Bold"/>
                <a:sym typeface="e-Ukraine Head Bold"/>
              </a:rPr>
              <a:t>по єдиному соціальному внеску та наслідки її </a:t>
            </a:r>
          </a:p>
          <a:p>
            <a:pPr algn="ctr">
              <a:lnSpc>
                <a:spcPts val="6897"/>
              </a:lnSpc>
            </a:pPr>
            <a:r>
              <a:rPr lang="en-US" sz="5844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e-Ukraine Head Bold"/>
                <a:ea typeface="e-Ukraine Head Bold"/>
                <a:cs typeface="e-Ukraine Head Bold"/>
                <a:sym typeface="e-Ukraine Head Bold"/>
              </a:rPr>
              <a:t>несплати</a:t>
            </a:r>
          </a:p>
          <a:p>
            <a:pPr algn="ctr">
              <a:lnSpc>
                <a:spcPts val="6897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1267" y="539882"/>
            <a:ext cx="3576720" cy="488818"/>
          </a:xfrm>
          <a:custGeom>
            <a:avLst/>
            <a:gdLst/>
            <a:ahLst/>
            <a:cxnLst/>
            <a:rect r="r" b="b" t="t" l="l"/>
            <a:pathLst>
              <a:path h="488818" w="3576720">
                <a:moveTo>
                  <a:pt x="0" y="0"/>
                </a:moveTo>
                <a:lnTo>
                  <a:pt x="3576720" y="0"/>
                </a:lnTo>
                <a:lnTo>
                  <a:pt x="3576720" y="488818"/>
                </a:lnTo>
                <a:lnTo>
                  <a:pt x="0" y="488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10800000">
            <a:off x="5637872" y="-3119711"/>
            <a:ext cx="16249329" cy="16249329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2777B2">
                    <a:alpha val="100000"/>
                  </a:srgbClr>
                </a:gs>
                <a:gs pos="100000">
                  <a:srgbClr val="43A26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true" flipV="false" rot="5484976">
            <a:off x="831751" y="-9252126"/>
            <a:ext cx="17447005" cy="25043319"/>
          </a:xfrm>
          <a:custGeom>
            <a:avLst/>
            <a:gdLst/>
            <a:ahLst/>
            <a:cxnLst/>
            <a:rect r="r" b="b" t="t" l="l"/>
            <a:pathLst>
              <a:path h="25043319" w="17447005">
                <a:moveTo>
                  <a:pt x="17447005" y="0"/>
                </a:moveTo>
                <a:lnTo>
                  <a:pt x="0" y="0"/>
                </a:lnTo>
                <a:lnTo>
                  <a:pt x="0" y="25043319"/>
                </a:lnTo>
                <a:lnTo>
                  <a:pt x="17447005" y="25043319"/>
                </a:lnTo>
                <a:lnTo>
                  <a:pt x="17447005" y="0"/>
                </a:lnTo>
                <a:close/>
              </a:path>
            </a:pathLst>
          </a:custGeom>
          <a:blipFill>
            <a:blip r:embed="rId3">
              <a:alphaModFix amt="31000"/>
            </a:blip>
            <a:stretch>
              <a:fillRect l="-4724" t="0" r="-4724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8459070" y="1924294"/>
            <a:ext cx="11188020" cy="69430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ЄДИНИЙ СОЦІАЛЬНИЙ ВНЕСОК (ЄСВ) — це обов’язковий та регулярний консол</a:t>
            </a:r>
            <a:r>
              <a:rPr lang="en-US" b="true" sz="3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ідований страховий внесок</a:t>
            </a:r>
          </a:p>
          <a:p>
            <a:pPr algn="l">
              <a:lnSpc>
                <a:spcPts val="4200"/>
              </a:lnSpc>
            </a:pPr>
          </a:p>
          <a:p>
            <a:pPr algn="l">
              <a:lnSpc>
                <a:spcPts val="4200"/>
              </a:lnSpc>
            </a:pPr>
          </a:p>
          <a:p>
            <a:pPr algn="l">
              <a:lnSpc>
                <a:spcPts val="4200"/>
              </a:lnSpc>
            </a:pPr>
            <a:r>
              <a:rPr lang="en-US" b="true" sz="3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ВПЛИВ НА ПЕНСІЮ: </a:t>
            </a:r>
          </a:p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сплата ЄСВ є обов'язковою умовою для </a:t>
            </a:r>
          </a:p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зарахування робочого періоду до страхового </a:t>
            </a:r>
          </a:p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стажу, на основі якого обчислюються пенсії </a:t>
            </a:r>
          </a:p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та</a:t>
            </a: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інші соціальні виплати. </a:t>
            </a:r>
          </a:p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Місяць стажу зараховується лише за умови </a:t>
            </a:r>
          </a:p>
          <a:p>
            <a:pPr algn="l">
              <a:lnSpc>
                <a:spcPts val="4200"/>
              </a:lnSpc>
            </a:pPr>
            <a:r>
              <a:rPr lang="en-US" b="true" sz="3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сплати мінімального внеску. </a:t>
            </a:r>
          </a:p>
          <a:p>
            <a:pPr algn="l">
              <a:lnSpc>
                <a:spcPts val="4200"/>
              </a:lnSpc>
            </a:pPr>
          </a:p>
        </p:txBody>
      </p:sp>
      <p:sp>
        <p:nvSpPr>
          <p:cNvPr name="Freeform 8" id="8"/>
          <p:cNvSpPr/>
          <p:nvPr/>
        </p:nvSpPr>
        <p:spPr>
          <a:xfrm flipH="true" flipV="false" rot="6003166">
            <a:off x="8833762" y="5446146"/>
            <a:ext cx="9549595" cy="13707427"/>
          </a:xfrm>
          <a:custGeom>
            <a:avLst/>
            <a:gdLst/>
            <a:ahLst/>
            <a:cxnLst/>
            <a:rect r="r" b="b" t="t" l="l"/>
            <a:pathLst>
              <a:path h="13707427" w="9549595">
                <a:moveTo>
                  <a:pt x="9549595" y="0"/>
                </a:moveTo>
                <a:lnTo>
                  <a:pt x="0" y="0"/>
                </a:lnTo>
                <a:lnTo>
                  <a:pt x="0" y="13707427"/>
                </a:lnTo>
                <a:lnTo>
                  <a:pt x="9549595" y="13707427"/>
                </a:lnTo>
                <a:lnTo>
                  <a:pt x="9549595" y="0"/>
                </a:lnTo>
                <a:close/>
              </a:path>
            </a:pathLst>
          </a:custGeom>
          <a:blipFill>
            <a:blip r:embed="rId3">
              <a:alphaModFix amt="16000"/>
            </a:blip>
            <a:stretch>
              <a:fillRect l="-4724" t="0" r="-4724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7496175" y="1828800"/>
            <a:ext cx="771525" cy="771525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4DD79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33350" y="4082710"/>
            <a:ext cx="5456897" cy="2778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4"/>
              </a:lnSpc>
            </a:pPr>
            <a:r>
              <a:rPr lang="en-US" sz="4664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e-Ukraine Head Bold"/>
                <a:ea typeface="e-Ukraine Head Bold"/>
                <a:cs typeface="e-Ukraine Head Bold"/>
                <a:sym typeface="e-Ukraine Head Bold"/>
              </a:rPr>
              <a:t>Що таке ЄСВ </a:t>
            </a:r>
          </a:p>
          <a:p>
            <a:pPr algn="ctr">
              <a:lnSpc>
                <a:spcPts val="5504"/>
              </a:lnSpc>
            </a:pPr>
            <a:r>
              <a:rPr lang="en-US" sz="4664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e-Ukraine Head Bold"/>
                <a:ea typeface="e-Ukraine Head Bold"/>
                <a:cs typeface="e-Ukraine Head Bold"/>
                <a:sym typeface="e-Ukraine Head Bold"/>
              </a:rPr>
              <a:t>та чому він важливий</a:t>
            </a:r>
          </a:p>
          <a:p>
            <a:pPr algn="ctr">
              <a:lnSpc>
                <a:spcPts val="5504"/>
              </a:lnSpc>
              <a:spcBef>
                <a:spcPct val="0"/>
              </a:spcBef>
            </a:pPr>
          </a:p>
        </p:txBody>
      </p:sp>
      <p:grpSp>
        <p:nvGrpSpPr>
          <p:cNvPr name="Group 13" id="13"/>
          <p:cNvGrpSpPr/>
          <p:nvPr/>
        </p:nvGrpSpPr>
        <p:grpSpPr>
          <a:xfrm rot="0">
            <a:off x="7496175" y="4543425"/>
            <a:ext cx="771525" cy="771525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4DD79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1267" y="539882"/>
            <a:ext cx="3576720" cy="488818"/>
          </a:xfrm>
          <a:custGeom>
            <a:avLst/>
            <a:gdLst/>
            <a:ahLst/>
            <a:cxnLst/>
            <a:rect r="r" b="b" t="t" l="l"/>
            <a:pathLst>
              <a:path h="488818" w="3576720">
                <a:moveTo>
                  <a:pt x="0" y="0"/>
                </a:moveTo>
                <a:lnTo>
                  <a:pt x="3576720" y="0"/>
                </a:lnTo>
                <a:lnTo>
                  <a:pt x="3576720" y="488818"/>
                </a:lnTo>
                <a:lnTo>
                  <a:pt x="0" y="488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10800000">
            <a:off x="5637872" y="-3119711"/>
            <a:ext cx="16249329" cy="16249329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2777B2">
                    <a:alpha val="100000"/>
                  </a:srgbClr>
                </a:gs>
                <a:gs pos="100000">
                  <a:srgbClr val="43A26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true" flipV="false" rot="5484976">
            <a:off x="831751" y="-9252126"/>
            <a:ext cx="17447005" cy="25043319"/>
          </a:xfrm>
          <a:custGeom>
            <a:avLst/>
            <a:gdLst/>
            <a:ahLst/>
            <a:cxnLst/>
            <a:rect r="r" b="b" t="t" l="l"/>
            <a:pathLst>
              <a:path h="25043319" w="17447005">
                <a:moveTo>
                  <a:pt x="17447005" y="0"/>
                </a:moveTo>
                <a:lnTo>
                  <a:pt x="0" y="0"/>
                </a:lnTo>
                <a:lnTo>
                  <a:pt x="0" y="25043319"/>
                </a:lnTo>
                <a:lnTo>
                  <a:pt x="17447005" y="25043319"/>
                </a:lnTo>
                <a:lnTo>
                  <a:pt x="17447005" y="0"/>
                </a:lnTo>
                <a:close/>
              </a:path>
            </a:pathLst>
          </a:custGeom>
          <a:blipFill>
            <a:blip r:embed="rId3">
              <a:alphaModFix amt="31000"/>
            </a:blip>
            <a:stretch>
              <a:fillRect l="-4724" t="0" r="-4724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8459070" y="1924294"/>
            <a:ext cx="11188020" cy="6409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НЕЗАЛЕЖНІСТЬ ВІД ФІНАНСІВ: </a:t>
            </a:r>
          </a:p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єдиний соціальний внесок </a:t>
            </a: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підлягає сплаті </a:t>
            </a:r>
          </a:p>
          <a:p>
            <a:pPr algn="l">
              <a:lnSpc>
                <a:spcPts val="4200"/>
              </a:lnSpc>
            </a:pPr>
            <a:r>
              <a:rPr lang="en-US" b="true" sz="3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незалежно від фінансового стану платника</a:t>
            </a:r>
          </a:p>
          <a:p>
            <a:pPr algn="l">
              <a:lnSpc>
                <a:spcPts val="4200"/>
              </a:lnSpc>
            </a:pPr>
          </a:p>
          <a:p>
            <a:pPr algn="l">
              <a:lnSpc>
                <a:spcPts val="4200"/>
              </a:lnSpc>
            </a:pPr>
          </a:p>
          <a:p>
            <a:pPr algn="l">
              <a:lnSpc>
                <a:spcPts val="4200"/>
              </a:lnSpc>
            </a:pPr>
            <a:r>
              <a:rPr lang="en-US" b="true" sz="3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ПЕРШОЧЕРГОВІСТЬ: </a:t>
            </a:r>
          </a:p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якщо у платника є одночасні борги по </a:t>
            </a:r>
          </a:p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податках, інших платежах або перед </a:t>
            </a:r>
          </a:p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кредиторами, ЄСВ сплачується в першу </a:t>
            </a:r>
          </a:p>
          <a:p>
            <a:pPr algn="l">
              <a:lnSpc>
                <a:spcPts val="4200"/>
              </a:lnSpc>
            </a:pPr>
            <a:r>
              <a:rPr lang="en-US" b="true" sz="3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чергу. Він поступається в пріоритеті лише зобов’язанням із виплати заробітної плати.</a:t>
            </a:r>
          </a:p>
          <a:p>
            <a:pPr algn="l">
              <a:lnSpc>
                <a:spcPts val="4200"/>
              </a:lnSpc>
            </a:pPr>
          </a:p>
        </p:txBody>
      </p:sp>
      <p:sp>
        <p:nvSpPr>
          <p:cNvPr name="Freeform 8" id="8"/>
          <p:cNvSpPr/>
          <p:nvPr/>
        </p:nvSpPr>
        <p:spPr>
          <a:xfrm flipH="true" flipV="false" rot="6003166">
            <a:off x="8833762" y="5446146"/>
            <a:ext cx="9549595" cy="13707427"/>
          </a:xfrm>
          <a:custGeom>
            <a:avLst/>
            <a:gdLst/>
            <a:ahLst/>
            <a:cxnLst/>
            <a:rect r="r" b="b" t="t" l="l"/>
            <a:pathLst>
              <a:path h="13707427" w="9549595">
                <a:moveTo>
                  <a:pt x="9549595" y="0"/>
                </a:moveTo>
                <a:lnTo>
                  <a:pt x="0" y="0"/>
                </a:lnTo>
                <a:lnTo>
                  <a:pt x="0" y="13707427"/>
                </a:lnTo>
                <a:lnTo>
                  <a:pt x="9549595" y="13707427"/>
                </a:lnTo>
                <a:lnTo>
                  <a:pt x="9549595" y="0"/>
                </a:lnTo>
                <a:close/>
              </a:path>
            </a:pathLst>
          </a:custGeom>
          <a:blipFill>
            <a:blip r:embed="rId3">
              <a:alphaModFix amt="16000"/>
            </a:blip>
            <a:stretch>
              <a:fillRect l="-4724" t="0" r="-4724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7496175" y="1828800"/>
            <a:ext cx="771525" cy="771525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4DD79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33350" y="4082710"/>
            <a:ext cx="5456897" cy="13952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4"/>
              </a:lnSpc>
              <a:spcBef>
                <a:spcPct val="0"/>
              </a:spcBef>
            </a:pPr>
            <a:r>
              <a:rPr lang="en-US" sz="4664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e-Ukraine Head Bold"/>
                <a:ea typeface="e-Ukraine Head Bold"/>
                <a:cs typeface="e-Ukraine Head Bold"/>
                <a:sym typeface="e-Ukraine Head Bold"/>
              </a:rPr>
              <a:t>Пріоритетність сплати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7496175" y="4543425"/>
            <a:ext cx="771525" cy="771525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4DD79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1267" y="539882"/>
            <a:ext cx="3576720" cy="488818"/>
          </a:xfrm>
          <a:custGeom>
            <a:avLst/>
            <a:gdLst/>
            <a:ahLst/>
            <a:cxnLst/>
            <a:rect r="r" b="b" t="t" l="l"/>
            <a:pathLst>
              <a:path h="488818" w="3576720">
                <a:moveTo>
                  <a:pt x="0" y="0"/>
                </a:moveTo>
                <a:lnTo>
                  <a:pt x="3576720" y="0"/>
                </a:lnTo>
                <a:lnTo>
                  <a:pt x="3576720" y="488818"/>
                </a:lnTo>
                <a:lnTo>
                  <a:pt x="0" y="488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10800000">
            <a:off x="5637872" y="-3119711"/>
            <a:ext cx="16249329" cy="16249329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2777B2">
                    <a:alpha val="100000"/>
                  </a:srgbClr>
                </a:gs>
                <a:gs pos="100000">
                  <a:srgbClr val="43A26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true" flipV="false" rot="5484976">
            <a:off x="831751" y="-9252126"/>
            <a:ext cx="17447005" cy="25043319"/>
          </a:xfrm>
          <a:custGeom>
            <a:avLst/>
            <a:gdLst/>
            <a:ahLst/>
            <a:cxnLst/>
            <a:rect r="r" b="b" t="t" l="l"/>
            <a:pathLst>
              <a:path h="25043319" w="17447005">
                <a:moveTo>
                  <a:pt x="17447005" y="0"/>
                </a:moveTo>
                <a:lnTo>
                  <a:pt x="0" y="0"/>
                </a:lnTo>
                <a:lnTo>
                  <a:pt x="0" y="25043319"/>
                </a:lnTo>
                <a:lnTo>
                  <a:pt x="17447005" y="25043319"/>
                </a:lnTo>
                <a:lnTo>
                  <a:pt x="17447005" y="0"/>
                </a:lnTo>
                <a:close/>
              </a:path>
            </a:pathLst>
          </a:custGeom>
          <a:blipFill>
            <a:blip r:embed="rId3">
              <a:alphaModFix amt="31000"/>
            </a:blip>
            <a:stretch>
              <a:fillRect l="-4724" t="0" r="-4724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992345" y="972041"/>
            <a:ext cx="11188020" cy="9076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ПОНЯТТЯ НЕДОЇМКИ: своєчасно не </a:t>
            </a:r>
          </a:p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нарахована або не сплачена сума ЄСВ</a:t>
            </a:r>
          </a:p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вважається недоїмкою</a:t>
            </a:r>
          </a:p>
          <a:p>
            <a:pPr algn="l">
              <a:lnSpc>
                <a:spcPts val="4200"/>
              </a:lnSpc>
            </a:pPr>
          </a:p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ВИМОГА ПРО СПЛАТУ</a:t>
            </a:r>
            <a:r>
              <a:rPr lang="en-US" b="true" sz="3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: Якщо борг на кінець календарного місяця перевищує 10 гривень, </a:t>
            </a:r>
          </a:p>
          <a:p>
            <a:pPr algn="l">
              <a:lnSpc>
                <a:spcPts val="4200"/>
              </a:lnSpc>
            </a:pPr>
            <a:r>
              <a:rPr lang="en-US" b="true" sz="3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ДПС надсилає вимогу про сплату, яка є </a:t>
            </a:r>
          </a:p>
          <a:p>
            <a:pPr algn="l">
              <a:lnSpc>
                <a:spcPts val="4200"/>
              </a:lnSpc>
            </a:pPr>
            <a:r>
              <a:rPr lang="en-US" b="true" sz="3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виконавчим документом</a:t>
            </a:r>
          </a:p>
          <a:p>
            <a:pPr algn="l">
              <a:lnSpc>
                <a:spcPts val="4200"/>
              </a:lnSpc>
            </a:pPr>
            <a:r>
              <a:rPr lang="en-US" b="true" sz="3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  <a:p>
            <a:pPr algn="l">
              <a:lnSpc>
                <a:spcPts val="4200"/>
              </a:lnSpc>
            </a:pPr>
            <a:r>
              <a:rPr lang="en-US" b="true" sz="3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УЗГОДЖЕННЯ БОРГУ ТА ПЕРЕДАЧА ДВС: </a:t>
            </a:r>
          </a:p>
          <a:p>
            <a:pPr algn="l">
              <a:lnSpc>
                <a:spcPts val="4200"/>
              </a:lnSpc>
            </a:pPr>
            <a:r>
              <a:rPr lang="en-US" b="true" sz="3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Платник має 10 календарних днів з дня </a:t>
            </a:r>
          </a:p>
          <a:p>
            <a:pPr algn="l">
              <a:lnSpc>
                <a:spcPts val="4200"/>
              </a:lnSpc>
            </a:pPr>
            <a:r>
              <a:rPr lang="en-US" b="true" sz="3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отримання вимоги, щоб сплатити борг або     </a:t>
            </a:r>
          </a:p>
          <a:p>
            <a:pPr algn="l">
              <a:lnSpc>
                <a:spcPts val="4200"/>
              </a:lnSpc>
            </a:pPr>
            <a:r>
              <a:rPr lang="en-US" b="true" sz="3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оскаржити його в ДПС. Якщо цього не зроблено,      </a:t>
            </a:r>
          </a:p>
          <a:p>
            <a:pPr algn="l">
              <a:lnSpc>
                <a:spcPts val="4200"/>
              </a:lnSpc>
            </a:pPr>
            <a:r>
              <a:rPr lang="en-US" b="true" sz="3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вимога вважається узгодженою і передається </a:t>
            </a:r>
          </a:p>
          <a:p>
            <a:pPr algn="l">
              <a:lnSpc>
                <a:spcPts val="4200"/>
              </a:lnSpc>
            </a:pPr>
            <a:r>
              <a:rPr lang="en-US" b="true" sz="3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до Державної виконавчої служби (ДВС) для    </a:t>
            </a:r>
          </a:p>
          <a:p>
            <a:pPr algn="l">
              <a:lnSpc>
                <a:spcPts val="4200"/>
              </a:lnSpc>
            </a:pPr>
            <a:r>
              <a:rPr lang="en-US" b="true" sz="3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примусового стягнення. </a:t>
            </a:r>
          </a:p>
          <a:p>
            <a:pPr algn="l">
              <a:lnSpc>
                <a:spcPts val="4200"/>
              </a:lnSpc>
            </a:pPr>
          </a:p>
        </p:txBody>
      </p:sp>
      <p:sp>
        <p:nvSpPr>
          <p:cNvPr name="Freeform 8" id="8"/>
          <p:cNvSpPr/>
          <p:nvPr/>
        </p:nvSpPr>
        <p:spPr>
          <a:xfrm flipH="true" flipV="false" rot="6003166">
            <a:off x="8833762" y="5446146"/>
            <a:ext cx="9549595" cy="13707427"/>
          </a:xfrm>
          <a:custGeom>
            <a:avLst/>
            <a:gdLst/>
            <a:ahLst/>
            <a:cxnLst/>
            <a:rect r="r" b="b" t="t" l="l"/>
            <a:pathLst>
              <a:path h="13707427" w="9549595">
                <a:moveTo>
                  <a:pt x="9549595" y="0"/>
                </a:moveTo>
                <a:lnTo>
                  <a:pt x="0" y="0"/>
                </a:lnTo>
                <a:lnTo>
                  <a:pt x="0" y="13707427"/>
                </a:lnTo>
                <a:lnTo>
                  <a:pt x="9549595" y="13707427"/>
                </a:lnTo>
                <a:lnTo>
                  <a:pt x="9549595" y="0"/>
                </a:lnTo>
                <a:close/>
              </a:path>
            </a:pathLst>
          </a:custGeom>
          <a:blipFill>
            <a:blip r:embed="rId3">
              <a:alphaModFix amt="16000"/>
            </a:blip>
            <a:stretch>
              <a:fillRect l="-4724" t="0" r="-4724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7029450" y="876547"/>
            <a:ext cx="771525" cy="771525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4DD79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33350" y="4082710"/>
            <a:ext cx="5456897" cy="2778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4"/>
              </a:lnSpc>
              <a:spcBef>
                <a:spcPct val="0"/>
              </a:spcBef>
            </a:pPr>
            <a:r>
              <a:rPr lang="en-US" sz="4664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e-Ukraine Head Bold"/>
                <a:ea typeface="e-Ukraine Head Bold"/>
                <a:cs typeface="e-Ukraine Head Bold"/>
                <a:sym typeface="e-Ukraine Head Bold"/>
              </a:rPr>
              <a:t>Наслідки несплати та стягнення боргу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7029450" y="3059984"/>
            <a:ext cx="771525" cy="771525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4DD79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7029450" y="5763842"/>
            <a:ext cx="771525" cy="771525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4DD79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1267" y="539882"/>
            <a:ext cx="3576720" cy="488818"/>
          </a:xfrm>
          <a:custGeom>
            <a:avLst/>
            <a:gdLst/>
            <a:ahLst/>
            <a:cxnLst/>
            <a:rect r="r" b="b" t="t" l="l"/>
            <a:pathLst>
              <a:path h="488818" w="3576720">
                <a:moveTo>
                  <a:pt x="0" y="0"/>
                </a:moveTo>
                <a:lnTo>
                  <a:pt x="3576720" y="0"/>
                </a:lnTo>
                <a:lnTo>
                  <a:pt x="3576720" y="488818"/>
                </a:lnTo>
                <a:lnTo>
                  <a:pt x="0" y="488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10800000">
            <a:off x="5637872" y="-3119711"/>
            <a:ext cx="16249329" cy="16249329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2777B2">
                    <a:alpha val="100000"/>
                  </a:srgbClr>
                </a:gs>
                <a:gs pos="100000">
                  <a:srgbClr val="43A26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true" flipV="false" rot="5484976">
            <a:off x="831751" y="-9252126"/>
            <a:ext cx="17447005" cy="25043319"/>
          </a:xfrm>
          <a:custGeom>
            <a:avLst/>
            <a:gdLst/>
            <a:ahLst/>
            <a:cxnLst/>
            <a:rect r="r" b="b" t="t" l="l"/>
            <a:pathLst>
              <a:path h="25043319" w="17447005">
                <a:moveTo>
                  <a:pt x="17447005" y="0"/>
                </a:moveTo>
                <a:lnTo>
                  <a:pt x="0" y="0"/>
                </a:lnTo>
                <a:lnTo>
                  <a:pt x="0" y="25043319"/>
                </a:lnTo>
                <a:lnTo>
                  <a:pt x="17447005" y="25043319"/>
                </a:lnTo>
                <a:lnTo>
                  <a:pt x="17447005" y="0"/>
                </a:lnTo>
                <a:close/>
              </a:path>
            </a:pathLst>
          </a:custGeom>
          <a:blipFill>
            <a:blip r:embed="rId3">
              <a:alphaModFix amt="31000"/>
            </a:blip>
            <a:stretch>
              <a:fillRect l="-4724" t="0" r="-4724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992345" y="1334312"/>
            <a:ext cx="10295655" cy="80097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Примусове виконання рішень </a:t>
            </a:r>
          </a:p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через ДВС включає: </a:t>
            </a:r>
          </a:p>
          <a:p>
            <a:pPr algn="l">
              <a:lnSpc>
                <a:spcPts val="4200"/>
              </a:lnSpc>
            </a:pP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з</a:t>
            </a:r>
            <a:r>
              <a:rPr lang="en-US" b="true" sz="3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вернення стягнення на майно та грошові</a:t>
            </a:r>
            <a:r>
              <a:rPr lang="en-US" b="true" sz="3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       </a:t>
            </a: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кошти боржника </a:t>
            </a:r>
          </a:p>
          <a:p>
            <a:pPr algn="l">
              <a:lnSpc>
                <a:spcPts val="4200"/>
              </a:lnSpc>
            </a:pP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звернення стягнення на заробітну плату, </a:t>
            </a:r>
          </a:p>
          <a:p>
            <a:pPr algn="l">
              <a:lnSpc>
                <a:spcPts val="4200"/>
              </a:lnSpc>
            </a:pPr>
            <a:r>
              <a:rPr lang="en-US" b="true" sz="3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       </a:t>
            </a:r>
            <a:r>
              <a:rPr lang="en-US" b="true" sz="3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пенсію, стипендію чи інші доходи</a:t>
            </a:r>
          </a:p>
          <a:p>
            <a:pPr algn="l">
              <a:lnSpc>
                <a:spcPts val="4200"/>
              </a:lnSpc>
            </a:pP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обмеження виїзду за кордон: </a:t>
            </a:r>
          </a:p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       д</a:t>
            </a: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о боржників-підприємців та посадових осіб    </a:t>
            </a:r>
          </a:p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       </a:t>
            </a: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підприємств-боржників застосовуються </a:t>
            </a:r>
          </a:p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       </a:t>
            </a: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заходи щодо тимчасового обмеження права </a:t>
            </a:r>
          </a:p>
          <a:p>
            <a:pPr algn="l">
              <a:lnSpc>
                <a:spcPts val="4200"/>
              </a:lnSpc>
            </a:pPr>
            <a:r>
              <a:rPr lang="en-US" b="true" sz="3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       </a:t>
            </a:r>
            <a:r>
              <a:rPr lang="en-US" b="true" sz="3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виїзду з України </a:t>
            </a:r>
          </a:p>
          <a:p>
            <a:pPr algn="l">
              <a:lnSpc>
                <a:spcPts val="4200"/>
              </a:lnSpc>
            </a:pPr>
          </a:p>
        </p:txBody>
      </p:sp>
      <p:sp>
        <p:nvSpPr>
          <p:cNvPr name="Freeform 8" id="8"/>
          <p:cNvSpPr/>
          <p:nvPr/>
        </p:nvSpPr>
        <p:spPr>
          <a:xfrm flipH="true" flipV="false" rot="6003166">
            <a:off x="8833762" y="5446146"/>
            <a:ext cx="9549595" cy="13707427"/>
          </a:xfrm>
          <a:custGeom>
            <a:avLst/>
            <a:gdLst/>
            <a:ahLst/>
            <a:cxnLst/>
            <a:rect r="r" b="b" t="t" l="l"/>
            <a:pathLst>
              <a:path h="13707427" w="9549595">
                <a:moveTo>
                  <a:pt x="9549595" y="0"/>
                </a:moveTo>
                <a:lnTo>
                  <a:pt x="0" y="0"/>
                </a:lnTo>
                <a:lnTo>
                  <a:pt x="0" y="13707427"/>
                </a:lnTo>
                <a:lnTo>
                  <a:pt x="9549595" y="13707427"/>
                </a:lnTo>
                <a:lnTo>
                  <a:pt x="9549595" y="0"/>
                </a:lnTo>
                <a:close/>
              </a:path>
            </a:pathLst>
          </a:custGeom>
          <a:blipFill>
            <a:blip r:embed="rId3">
              <a:alphaModFix amt="16000"/>
            </a:blip>
            <a:stretch>
              <a:fillRect l="-4724" t="0" r="-4724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7029450" y="1238819"/>
            <a:ext cx="771525" cy="771525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4DD79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33350" y="4082710"/>
            <a:ext cx="5456897" cy="2778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4"/>
              </a:lnSpc>
              <a:spcBef>
                <a:spcPct val="0"/>
              </a:spcBef>
            </a:pPr>
            <a:r>
              <a:rPr lang="en-US" sz="4664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e-Ukraine Head Bold"/>
                <a:ea typeface="e-Ukraine Head Bold"/>
                <a:cs typeface="e-Ukraine Head Bold"/>
                <a:sym typeface="e-Ukraine Head Bold"/>
              </a:rPr>
              <a:t>Заходи примусового стягнення та обмеження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1267" y="539882"/>
            <a:ext cx="3576720" cy="488818"/>
          </a:xfrm>
          <a:custGeom>
            <a:avLst/>
            <a:gdLst/>
            <a:ahLst/>
            <a:cxnLst/>
            <a:rect r="r" b="b" t="t" l="l"/>
            <a:pathLst>
              <a:path h="488818" w="3576720">
                <a:moveTo>
                  <a:pt x="0" y="0"/>
                </a:moveTo>
                <a:lnTo>
                  <a:pt x="3576720" y="0"/>
                </a:lnTo>
                <a:lnTo>
                  <a:pt x="3576720" y="488818"/>
                </a:lnTo>
                <a:lnTo>
                  <a:pt x="0" y="488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10800000">
            <a:off x="5637872" y="-3119711"/>
            <a:ext cx="16249329" cy="16249329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2777B2">
                    <a:alpha val="100000"/>
                  </a:srgbClr>
                </a:gs>
                <a:gs pos="100000">
                  <a:srgbClr val="43A26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true" flipV="false" rot="5484976">
            <a:off x="831751" y="-9252126"/>
            <a:ext cx="17447005" cy="25043319"/>
          </a:xfrm>
          <a:custGeom>
            <a:avLst/>
            <a:gdLst/>
            <a:ahLst/>
            <a:cxnLst/>
            <a:rect r="r" b="b" t="t" l="l"/>
            <a:pathLst>
              <a:path h="25043319" w="17447005">
                <a:moveTo>
                  <a:pt x="17447005" y="0"/>
                </a:moveTo>
                <a:lnTo>
                  <a:pt x="0" y="0"/>
                </a:lnTo>
                <a:lnTo>
                  <a:pt x="0" y="25043319"/>
                </a:lnTo>
                <a:lnTo>
                  <a:pt x="17447005" y="25043319"/>
                </a:lnTo>
                <a:lnTo>
                  <a:pt x="17447005" y="0"/>
                </a:lnTo>
                <a:close/>
              </a:path>
            </a:pathLst>
          </a:custGeom>
          <a:blipFill>
            <a:blip r:embed="rId3">
              <a:alphaModFix amt="31000"/>
            </a:blip>
            <a:stretch>
              <a:fillRect l="-4724" t="0" r="-4724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6003166">
            <a:off x="8833762" y="5446146"/>
            <a:ext cx="9549595" cy="13707427"/>
          </a:xfrm>
          <a:custGeom>
            <a:avLst/>
            <a:gdLst/>
            <a:ahLst/>
            <a:cxnLst/>
            <a:rect r="r" b="b" t="t" l="l"/>
            <a:pathLst>
              <a:path h="13707427" w="9549595">
                <a:moveTo>
                  <a:pt x="9549595" y="0"/>
                </a:moveTo>
                <a:lnTo>
                  <a:pt x="0" y="0"/>
                </a:lnTo>
                <a:lnTo>
                  <a:pt x="0" y="13707427"/>
                </a:lnTo>
                <a:lnTo>
                  <a:pt x="9549595" y="13707427"/>
                </a:lnTo>
                <a:lnTo>
                  <a:pt x="9549595" y="0"/>
                </a:lnTo>
                <a:close/>
              </a:path>
            </a:pathLst>
          </a:custGeom>
          <a:blipFill>
            <a:blip r:embed="rId3">
              <a:alphaModFix amt="16000"/>
            </a:blip>
            <a:stretch>
              <a:fillRect l="-4724" t="0" r="-4724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33350" y="4082710"/>
            <a:ext cx="5456897" cy="2778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4"/>
              </a:lnSpc>
              <a:spcBef>
                <a:spcPct val="0"/>
              </a:spcBef>
            </a:pPr>
            <a:r>
              <a:rPr lang="en-US" sz="4664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e-Ukraine Head Bold"/>
                <a:ea typeface="e-Ukraine Head Bold"/>
                <a:cs typeface="e-Ukraine Head Bold"/>
                <a:sym typeface="e-Ukraine Head Bold"/>
              </a:rPr>
              <a:t>Штрафи, пеня та жорсткі правила безстроковості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992345" y="461237"/>
            <a:ext cx="11188020" cy="9572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5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ШТРАФ: за порушення термінів сплати </a:t>
            </a:r>
          </a:p>
          <a:p>
            <a:pPr algn="l">
              <a:lnSpc>
                <a:spcPts val="375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нараховується штраф у розмірі 20% від </a:t>
            </a:r>
          </a:p>
          <a:p>
            <a:pPr algn="l">
              <a:lnSpc>
                <a:spcPts val="375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своєчасно несплачених сум</a:t>
            </a:r>
          </a:p>
          <a:p>
            <a:pPr algn="l">
              <a:lnSpc>
                <a:spcPts val="3750"/>
              </a:lnSpc>
            </a:pPr>
          </a:p>
          <a:p>
            <a:pPr algn="l">
              <a:lnSpc>
                <a:spcPts val="375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ПЕНЯ: нараховується пеня у розмірі 0,1% від</a:t>
            </a: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суми недоплати за кожен день прострочення </a:t>
            </a:r>
          </a:p>
          <a:p>
            <a:pPr algn="l">
              <a:lnSpc>
                <a:spcPts val="375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(починаючи з першого дня прострочення до дня фактичної сплати включно)</a:t>
            </a:r>
          </a:p>
          <a:p>
            <a:pPr algn="l">
              <a:lnSpc>
                <a:spcPts val="3750"/>
              </a:lnSpc>
            </a:pPr>
            <a:r>
              <a:rPr lang="en-US" b="true" sz="3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  <a:p>
            <a:pPr algn="l">
              <a:lnSpc>
                <a:spcPts val="375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БЕЗСТРОКОВІСТЬ: до нарахування, застосування </a:t>
            </a:r>
          </a:p>
          <a:p>
            <a:pPr algn="l">
              <a:lnSpc>
                <a:spcPts val="375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та стягнення штрафів з ЄСВ строк давності не застосовується</a:t>
            </a:r>
          </a:p>
          <a:p>
            <a:pPr algn="l">
              <a:lnSpc>
                <a:spcPts val="3750"/>
              </a:lnSpc>
            </a:pPr>
            <a:r>
              <a:rPr lang="en-US" b="true" sz="3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  <a:p>
            <a:pPr algn="l">
              <a:lnSpc>
                <a:spcPts val="375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НЕМОЖЛИВІСТЬ СПИСАННЯ: сума недоїмки з ЄСВ </a:t>
            </a:r>
          </a:p>
          <a:p>
            <a:pPr algn="l">
              <a:lnSpc>
                <a:spcPts val="375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не підлягає списанню (навіть під час процедури </a:t>
            </a:r>
          </a:p>
          <a:p>
            <a:pPr algn="l">
              <a:lnSpc>
                <a:spcPts val="375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санації чи банкрутства). Винятком є лише повна ліквідація юрособи або смерть ФОП (чи визнання </a:t>
            </a:r>
          </a:p>
          <a:p>
            <a:pPr algn="l">
              <a:lnSpc>
                <a:spcPts val="375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його безвісно відсутнім/померлим) </a:t>
            </a:r>
          </a:p>
          <a:p>
            <a:pPr algn="l">
              <a:lnSpc>
                <a:spcPts val="3750"/>
              </a:lnSpc>
            </a:pPr>
          </a:p>
          <a:p>
            <a:pPr algn="l">
              <a:lnSpc>
                <a:spcPts val="4200"/>
              </a:lnSpc>
            </a:pPr>
          </a:p>
        </p:txBody>
      </p:sp>
      <p:grpSp>
        <p:nvGrpSpPr>
          <p:cNvPr name="Group 10" id="10"/>
          <p:cNvGrpSpPr/>
          <p:nvPr/>
        </p:nvGrpSpPr>
        <p:grpSpPr>
          <a:xfrm rot="0">
            <a:off x="7029450" y="395885"/>
            <a:ext cx="771525" cy="771525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4DD79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7029450" y="2231309"/>
            <a:ext cx="771525" cy="771525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4DD79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7029450" y="4644775"/>
            <a:ext cx="771525" cy="771525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4DD79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7029450" y="6627971"/>
            <a:ext cx="771525" cy="771525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4DD79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1267" y="539882"/>
            <a:ext cx="3576720" cy="488818"/>
          </a:xfrm>
          <a:custGeom>
            <a:avLst/>
            <a:gdLst/>
            <a:ahLst/>
            <a:cxnLst/>
            <a:rect r="r" b="b" t="t" l="l"/>
            <a:pathLst>
              <a:path h="488818" w="3576720">
                <a:moveTo>
                  <a:pt x="0" y="0"/>
                </a:moveTo>
                <a:lnTo>
                  <a:pt x="3576720" y="0"/>
                </a:lnTo>
                <a:lnTo>
                  <a:pt x="3576720" y="488818"/>
                </a:lnTo>
                <a:lnTo>
                  <a:pt x="0" y="488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10800000">
            <a:off x="5637872" y="-3119711"/>
            <a:ext cx="16249329" cy="16249329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2777B2">
                    <a:alpha val="100000"/>
                  </a:srgbClr>
                </a:gs>
                <a:gs pos="100000">
                  <a:srgbClr val="43A26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true" flipV="false" rot="5484976">
            <a:off x="831751" y="-9252126"/>
            <a:ext cx="17447005" cy="25043319"/>
          </a:xfrm>
          <a:custGeom>
            <a:avLst/>
            <a:gdLst/>
            <a:ahLst/>
            <a:cxnLst/>
            <a:rect r="r" b="b" t="t" l="l"/>
            <a:pathLst>
              <a:path h="25043319" w="17447005">
                <a:moveTo>
                  <a:pt x="17447005" y="0"/>
                </a:moveTo>
                <a:lnTo>
                  <a:pt x="0" y="0"/>
                </a:lnTo>
                <a:lnTo>
                  <a:pt x="0" y="25043319"/>
                </a:lnTo>
                <a:lnTo>
                  <a:pt x="17447005" y="25043319"/>
                </a:lnTo>
                <a:lnTo>
                  <a:pt x="17447005" y="0"/>
                </a:lnTo>
                <a:close/>
              </a:path>
            </a:pathLst>
          </a:custGeom>
          <a:blipFill>
            <a:blip r:embed="rId3">
              <a:alphaModFix amt="31000"/>
            </a:blip>
            <a:stretch>
              <a:fillRect l="-4724" t="0" r="-4724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7707596" y="3423608"/>
            <a:ext cx="3086100" cy="3086100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true" flipV="false" rot="6003166">
            <a:off x="8833762" y="5446146"/>
            <a:ext cx="9549595" cy="13707427"/>
          </a:xfrm>
          <a:custGeom>
            <a:avLst/>
            <a:gdLst/>
            <a:ahLst/>
            <a:cxnLst/>
            <a:rect r="r" b="b" t="t" l="l"/>
            <a:pathLst>
              <a:path h="13707427" w="9549595">
                <a:moveTo>
                  <a:pt x="9549595" y="0"/>
                </a:moveTo>
                <a:lnTo>
                  <a:pt x="0" y="0"/>
                </a:lnTo>
                <a:lnTo>
                  <a:pt x="0" y="13707427"/>
                </a:lnTo>
                <a:lnTo>
                  <a:pt x="9549595" y="13707427"/>
                </a:lnTo>
                <a:lnTo>
                  <a:pt x="9549595" y="0"/>
                </a:lnTo>
                <a:close/>
              </a:path>
            </a:pathLst>
          </a:custGeom>
          <a:blipFill>
            <a:blip r:embed="rId3">
              <a:alphaModFix amt="16000"/>
            </a:blip>
            <a:stretch>
              <a:fillRect l="-4724" t="0" r="-4724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3517847" y="3404558"/>
            <a:ext cx="3086100" cy="3086100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581775" y="1828800"/>
            <a:ext cx="771525" cy="771525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4DD79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13574997" y="3343490"/>
            <a:ext cx="3086100" cy="3219275"/>
          </a:xfrm>
          <a:custGeom>
            <a:avLst/>
            <a:gdLst/>
            <a:ahLst/>
            <a:cxnLst/>
            <a:rect r="r" b="b" t="t" l="l"/>
            <a:pathLst>
              <a:path h="3219275" w="3086100">
                <a:moveTo>
                  <a:pt x="0" y="0"/>
                </a:moveTo>
                <a:lnTo>
                  <a:pt x="3086100" y="0"/>
                </a:lnTo>
                <a:lnTo>
                  <a:pt x="3086100" y="3219275"/>
                </a:lnTo>
                <a:lnTo>
                  <a:pt x="0" y="32192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5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7600950" y="3343490"/>
            <a:ext cx="3299392" cy="3299392"/>
          </a:xfrm>
          <a:custGeom>
            <a:avLst/>
            <a:gdLst/>
            <a:ahLst/>
            <a:cxnLst/>
            <a:rect r="r" b="b" t="t" l="l"/>
            <a:pathLst>
              <a:path h="3299392" w="3299392">
                <a:moveTo>
                  <a:pt x="0" y="0"/>
                </a:moveTo>
                <a:lnTo>
                  <a:pt x="3299392" y="0"/>
                </a:lnTo>
                <a:lnTo>
                  <a:pt x="3299392" y="3299393"/>
                </a:lnTo>
                <a:lnTo>
                  <a:pt x="0" y="32993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33350" y="4082710"/>
            <a:ext cx="5456897" cy="13952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4"/>
              </a:lnSpc>
              <a:spcBef>
                <a:spcPct val="0"/>
              </a:spcBef>
            </a:pPr>
            <a:r>
              <a:rPr lang="en-US" sz="4664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e-Ukraine Head Bold"/>
                <a:ea typeface="e-Ukraine Head Bold"/>
                <a:cs typeface="e-Ukraine Head Bold"/>
                <a:sym typeface="e-Ukraine Head Bold"/>
              </a:rPr>
              <a:t>Як дізнатися про борги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544670" y="1924294"/>
            <a:ext cx="11188020" cy="16095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Платник може самостійно </a:t>
            </a: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перевірити наявність заборгованості з ЄСВ двома онлайн-способами: </a:t>
            </a:r>
          </a:p>
          <a:p>
            <a:pPr algn="l">
              <a:lnSpc>
                <a:spcPts val="4200"/>
              </a:lnSpc>
            </a:pPr>
          </a:p>
        </p:txBody>
      </p:sp>
      <p:sp>
        <p:nvSpPr>
          <p:cNvPr name="TextBox 21" id="21"/>
          <p:cNvSpPr txBox="true"/>
          <p:nvPr/>
        </p:nvSpPr>
        <p:spPr>
          <a:xfrm rot="0">
            <a:off x="6331403" y="6638790"/>
            <a:ext cx="11188020" cy="10762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через «Електронний </a:t>
            </a:r>
          </a:p>
          <a:p>
            <a:pPr algn="l">
              <a:lnSpc>
                <a:spcPts val="4200"/>
              </a:lnSpc>
            </a:pPr>
            <a:r>
              <a:rPr lang="en-US" b="true" sz="3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       </a:t>
            </a:r>
            <a:r>
              <a:rPr lang="en-US" b="true" sz="3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кабінет» на сайті ДПС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141389" y="6610215"/>
            <a:ext cx="6896100" cy="2676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через офіційний </a:t>
            </a:r>
          </a:p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       </a:t>
            </a: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мобільний застосунок </a:t>
            </a:r>
          </a:p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       </a:t>
            </a: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ДПС «Моя податкова»  </a:t>
            </a:r>
          </a:p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      </a:t>
            </a: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(доступний для Android </a:t>
            </a:r>
          </a:p>
          <a:p>
            <a:pPr algn="l">
              <a:lnSpc>
                <a:spcPts val="4200"/>
              </a:lnSpc>
            </a:pPr>
            <a:r>
              <a:rPr lang="en-US" b="true" sz="3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       </a:t>
            </a:r>
            <a:r>
              <a:rPr lang="en-US" b="true" sz="3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та iOS)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1267" y="539882"/>
            <a:ext cx="3576720" cy="488818"/>
          </a:xfrm>
          <a:custGeom>
            <a:avLst/>
            <a:gdLst/>
            <a:ahLst/>
            <a:cxnLst/>
            <a:rect r="r" b="b" t="t" l="l"/>
            <a:pathLst>
              <a:path h="488818" w="3576720">
                <a:moveTo>
                  <a:pt x="0" y="0"/>
                </a:moveTo>
                <a:lnTo>
                  <a:pt x="3576720" y="0"/>
                </a:lnTo>
                <a:lnTo>
                  <a:pt x="3576720" y="488818"/>
                </a:lnTo>
                <a:lnTo>
                  <a:pt x="0" y="488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29817" y="5004954"/>
            <a:ext cx="4218647" cy="2086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4"/>
              </a:lnSpc>
            </a:pPr>
            <a:r>
              <a:rPr lang="en-US" sz="4664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e-Ukraine Head Bold"/>
                <a:ea typeface="e-Ukraine Head Bold"/>
                <a:cs typeface="e-Ukraine Head Bold"/>
                <a:sym typeface="e-Ukraine Head Bold"/>
              </a:rPr>
              <a:t>Основні положення</a:t>
            </a:r>
          </a:p>
          <a:p>
            <a:pPr algn="ctr">
              <a:lnSpc>
                <a:spcPts val="5504"/>
              </a:lnSpc>
              <a:spcBef>
                <a:spcPct val="0"/>
              </a:spcBef>
            </a:pPr>
          </a:p>
        </p:txBody>
      </p:sp>
      <p:grpSp>
        <p:nvGrpSpPr>
          <p:cNvPr name="Group 4" id="4"/>
          <p:cNvGrpSpPr/>
          <p:nvPr/>
        </p:nvGrpSpPr>
        <p:grpSpPr>
          <a:xfrm rot="0">
            <a:off x="4819914" y="0"/>
            <a:ext cx="13468086" cy="10287000"/>
            <a:chOff x="0" y="0"/>
            <a:chExt cx="4861576" cy="371329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61577" cy="3713299"/>
            </a:xfrm>
            <a:custGeom>
              <a:avLst/>
              <a:gdLst/>
              <a:ahLst/>
              <a:cxnLst/>
              <a:rect r="r" b="b" t="t" l="l"/>
              <a:pathLst>
                <a:path h="3713299" w="4861577">
                  <a:moveTo>
                    <a:pt x="0" y="0"/>
                  </a:moveTo>
                  <a:lnTo>
                    <a:pt x="4861577" y="0"/>
                  </a:lnTo>
                  <a:lnTo>
                    <a:pt x="4861577" y="3713299"/>
                  </a:lnTo>
                  <a:lnTo>
                    <a:pt x="0" y="3713299"/>
                  </a:lnTo>
                  <a:close/>
                </a:path>
              </a:pathLst>
            </a:custGeom>
            <a:gradFill rotWithShape="true">
              <a:gsLst>
                <a:gs pos="0">
                  <a:srgbClr val="2777B2">
                    <a:alpha val="100000"/>
                  </a:srgbClr>
                </a:gs>
                <a:gs pos="100000">
                  <a:srgbClr val="43A26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4861576" cy="37609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4819914" y="0"/>
            <a:ext cx="1428721" cy="10287000"/>
          </a:xfrm>
          <a:custGeom>
            <a:avLst/>
            <a:gdLst/>
            <a:ahLst/>
            <a:cxnLst/>
            <a:rect r="r" b="b" t="t" l="l"/>
            <a:pathLst>
              <a:path h="10287000" w="1428721">
                <a:moveTo>
                  <a:pt x="0" y="0"/>
                </a:moveTo>
                <a:lnTo>
                  <a:pt x="1428720" y="0"/>
                </a:lnTo>
                <a:lnTo>
                  <a:pt x="142872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0000" t="0" r="-760019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6681591" y="3229165"/>
            <a:ext cx="10426019" cy="4809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КОНСТИТУЦІЯ УКРАЇНИ (ст. 67)</a:t>
            </a:r>
            <a:r>
              <a:rPr lang="en-US" b="true" sz="3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: кожен зобов’язаний сплачувати податки і збори</a:t>
            </a:r>
          </a:p>
          <a:p>
            <a:pPr algn="l">
              <a:lnSpc>
                <a:spcPts val="4200"/>
              </a:lnSpc>
            </a:pP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ПОДАТКОВИЙ ОБОВ’ЯЗОК (ПКУ, ст. 36): обчислити, задекларувати та сплатити податок у визначені строки</a:t>
            </a:r>
          </a:p>
          <a:p>
            <a:pPr algn="l">
              <a:lnSpc>
                <a:spcPts val="4200"/>
              </a:lnSpc>
            </a:pP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ПОДАТКОВЕ ЗОБОВ’ЯЗАННЯ: сума коштів, яку платник має сплатити до бюджету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593853" y="6803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578911" y="-659846"/>
            <a:ext cx="11606692" cy="11606692"/>
            <a:chOff x="0" y="0"/>
            <a:chExt cx="15475589" cy="15475589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15475589" cy="15475589"/>
              <a:chOff x="0" y="0"/>
              <a:chExt cx="812800" cy="81280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0">
              <a:off x="10049246" y="879794"/>
              <a:ext cx="4114800" cy="13716000"/>
              <a:chOff x="0" y="0"/>
              <a:chExt cx="812800" cy="2709333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812800" cy="2709333"/>
              </a:xfrm>
              <a:custGeom>
                <a:avLst/>
                <a:gdLst/>
                <a:ahLst/>
                <a:cxnLst/>
                <a:rect r="r" b="b" t="t" l="l"/>
                <a:pathLst>
                  <a:path h="2709333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47625"/>
                <a:ext cx="812800" cy="275695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</p:grpSp>
      <p:sp>
        <p:nvSpPr>
          <p:cNvPr name="TextBox 10" id="10"/>
          <p:cNvSpPr txBox="true"/>
          <p:nvPr/>
        </p:nvSpPr>
        <p:spPr>
          <a:xfrm rot="0">
            <a:off x="1469463" y="1914471"/>
            <a:ext cx="5456897" cy="41620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4"/>
              </a:lnSpc>
            </a:pPr>
            <a:r>
              <a:rPr lang="en-US" sz="4664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e-Ukraine Head Bold"/>
                <a:ea typeface="e-Ukraine Head Bold"/>
                <a:cs typeface="e-Ukraine Head Bold"/>
                <a:sym typeface="e-Ukraine Head Bold"/>
              </a:rPr>
              <a:t>Адреси </a:t>
            </a:r>
          </a:p>
          <a:p>
            <a:pPr algn="ctr">
              <a:lnSpc>
                <a:spcPts val="5504"/>
              </a:lnSpc>
              <a:spcBef>
                <a:spcPct val="0"/>
              </a:spcBef>
            </a:pPr>
            <a:r>
              <a:rPr lang="en-US" sz="4664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e-Ukraine Head Bold"/>
                <a:ea typeface="e-Ukraine Head Bold"/>
                <a:cs typeface="e-Ukraine Head Bold"/>
                <a:sym typeface="e-Ukraine Head Bold"/>
              </a:rPr>
              <a:t>офісів податкових консультантів та онлайн пунктів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087781" y="4208174"/>
            <a:ext cx="8876258" cy="4711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80"/>
              </a:lnSpc>
            </a:pPr>
            <a:r>
              <a:rPr lang="en-US" sz="3000" b="true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ОНЛАЙН-ПУНКТИ</a:t>
            </a:r>
            <a:r>
              <a:rPr lang="en-US" b="true" sz="3000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 ОФІСУ </a:t>
            </a:r>
          </a:p>
          <a:p>
            <a:pPr algn="l">
              <a:lnSpc>
                <a:spcPts val="4680"/>
              </a:lnSpc>
            </a:pPr>
            <a:r>
              <a:rPr lang="en-US" b="true" sz="3000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ПОДАТКОВИХ КОНСУЛЬТАНТІВ:</a:t>
            </a:r>
          </a:p>
          <a:p>
            <a:pPr algn="l" marL="647700" indent="-323850" lvl="1">
              <a:lnSpc>
                <a:spcPts val="4680"/>
              </a:lnSpc>
              <a:buFont typeface="Arial"/>
              <a:buChar char="•"/>
            </a:pPr>
            <a:r>
              <a:rPr lang="en-US" b="true" sz="3000" spc="-69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м. Бровари, вул. Київська, 286</a:t>
            </a:r>
          </a:p>
          <a:p>
            <a:pPr algn="l" marL="647700" indent="-323850" lvl="1">
              <a:lnSpc>
                <a:spcPts val="4680"/>
              </a:lnSpc>
              <a:buFont typeface="Arial"/>
              <a:buChar char="•"/>
            </a:pPr>
            <a:r>
              <a:rPr lang="en-US" b="true" sz="3000" spc="-69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м. Біла Церква, вул. Героїв 72-ї Бригади, 12</a:t>
            </a:r>
          </a:p>
          <a:p>
            <a:pPr algn="l" marL="647700" indent="-323850" lvl="1">
              <a:lnSpc>
                <a:spcPts val="4680"/>
              </a:lnSpc>
              <a:buFont typeface="Arial"/>
              <a:buChar char="•"/>
            </a:pPr>
            <a:r>
              <a:rPr lang="en-US" b="true" sz="3000" spc="-69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м. Бориспіль, вул. Котляревського, 2</a:t>
            </a:r>
          </a:p>
          <a:p>
            <a:pPr algn="l" marL="647700" indent="-323850" lvl="1">
              <a:lnSpc>
                <a:spcPts val="4680"/>
              </a:lnSpc>
              <a:buFont typeface="Arial"/>
              <a:buChar char="•"/>
            </a:pPr>
            <a:r>
              <a:rPr lang="en-US" b="true" sz="3000" spc="-69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м. Вишгород, вул. Шевченка, 1а</a:t>
            </a:r>
          </a:p>
          <a:p>
            <a:pPr algn="l" marL="647700" indent="-323850" lvl="1">
              <a:lnSpc>
                <a:spcPts val="4680"/>
              </a:lnSpc>
              <a:buFont typeface="Arial"/>
              <a:buChar char="•"/>
            </a:pPr>
            <a:r>
              <a:rPr lang="en-US" b="true" sz="3000" spc="-69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м. Фастів, вул. Київська, 28</a:t>
            </a:r>
          </a:p>
          <a:p>
            <a:pPr algn="l" marL="647700" indent="-323850" lvl="1">
              <a:lnSpc>
                <a:spcPts val="4680"/>
              </a:lnSpc>
              <a:buFont typeface="Arial"/>
              <a:buChar char="•"/>
            </a:pPr>
            <a:r>
              <a:rPr lang="en-US" b="true" sz="3000" spc="-69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м. Васильків, проспект Київський шлях, 45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087781" y="1933521"/>
            <a:ext cx="6606367" cy="1609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ОФЛАЙН-ОФІС</a:t>
            </a:r>
            <a:r>
              <a:rPr lang="en-US" b="true" sz="3000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м. Буча, вул. Енергетиків, 1а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(04597) 48 500, (04597) 48 501 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9117772" y="539882"/>
            <a:ext cx="3576720" cy="488818"/>
          </a:xfrm>
          <a:custGeom>
            <a:avLst/>
            <a:gdLst/>
            <a:ahLst/>
            <a:cxnLst/>
            <a:rect r="r" b="b" t="t" l="l"/>
            <a:pathLst>
              <a:path h="488818" w="3576720">
                <a:moveTo>
                  <a:pt x="0" y="0"/>
                </a:moveTo>
                <a:lnTo>
                  <a:pt x="3576719" y="0"/>
                </a:lnTo>
                <a:lnTo>
                  <a:pt x="3576719" y="488818"/>
                </a:lnTo>
                <a:lnTo>
                  <a:pt x="0" y="4888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AutoShape 14" id="14"/>
          <p:cNvSpPr/>
          <p:nvPr/>
        </p:nvSpPr>
        <p:spPr>
          <a:xfrm flipH="true" flipV="true">
            <a:off x="7411820" y="2019246"/>
            <a:ext cx="0" cy="6900209"/>
          </a:xfrm>
          <a:prstGeom prst="line">
            <a:avLst/>
          </a:prstGeom>
          <a:ln cap="flat" w="38100">
            <a:solidFill>
              <a:srgbClr val="04DD7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5" id="15"/>
          <p:cNvSpPr/>
          <p:nvPr/>
        </p:nvSpPr>
        <p:spPr>
          <a:xfrm flipH="false" flipV="false" rot="0">
            <a:off x="2658792" y="6180061"/>
            <a:ext cx="3078239" cy="3078239"/>
          </a:xfrm>
          <a:custGeom>
            <a:avLst/>
            <a:gdLst/>
            <a:ahLst/>
            <a:cxnLst/>
            <a:rect r="r" b="b" t="t" l="l"/>
            <a:pathLst>
              <a:path h="3078239" w="3078239">
                <a:moveTo>
                  <a:pt x="0" y="0"/>
                </a:moveTo>
                <a:lnTo>
                  <a:pt x="3078238" y="0"/>
                </a:lnTo>
                <a:lnTo>
                  <a:pt x="3078238" y="3078239"/>
                </a:lnTo>
                <a:lnTo>
                  <a:pt x="0" y="30782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593853" y="6803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578911" y="-659846"/>
            <a:ext cx="11606692" cy="11606692"/>
            <a:chOff x="0" y="0"/>
            <a:chExt cx="15475589" cy="15475589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15475589" cy="15475589"/>
              <a:chOff x="0" y="0"/>
              <a:chExt cx="812800" cy="81280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0">
              <a:off x="10049246" y="879794"/>
              <a:ext cx="4114800" cy="13716000"/>
              <a:chOff x="0" y="0"/>
              <a:chExt cx="812800" cy="2709333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812800" cy="2709333"/>
              </a:xfrm>
              <a:custGeom>
                <a:avLst/>
                <a:gdLst/>
                <a:ahLst/>
                <a:cxnLst/>
                <a:rect r="r" b="b" t="t" l="l"/>
                <a:pathLst>
                  <a:path h="2709333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47625"/>
                <a:ext cx="812800" cy="275695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</p:grpSp>
      <p:sp>
        <p:nvSpPr>
          <p:cNvPr name="TextBox 10" id="10"/>
          <p:cNvSpPr txBox="true"/>
          <p:nvPr/>
        </p:nvSpPr>
        <p:spPr>
          <a:xfrm rot="0">
            <a:off x="1345568" y="1851436"/>
            <a:ext cx="5761835" cy="3470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4"/>
              </a:lnSpc>
              <a:spcBef>
                <a:spcPct val="0"/>
              </a:spcBef>
            </a:pPr>
            <a:r>
              <a:rPr lang="en-US" sz="4664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e-Ukraine Head Bold"/>
                <a:ea typeface="e-Ukraine Head Bold"/>
                <a:cs typeface="e-Ukraine Head Bold"/>
                <a:sym typeface="e-Ukraine Head Bold"/>
              </a:rPr>
              <a:t>Центри обслуговування платників податків Київщини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8012416" y="539882"/>
            <a:ext cx="3576720" cy="488818"/>
          </a:xfrm>
          <a:custGeom>
            <a:avLst/>
            <a:gdLst/>
            <a:ahLst/>
            <a:cxnLst/>
            <a:rect r="r" b="b" t="t" l="l"/>
            <a:pathLst>
              <a:path h="488818" w="3576720">
                <a:moveTo>
                  <a:pt x="0" y="0"/>
                </a:moveTo>
                <a:lnTo>
                  <a:pt x="3576720" y="0"/>
                </a:lnTo>
                <a:lnTo>
                  <a:pt x="3576720" y="488818"/>
                </a:lnTo>
                <a:lnTo>
                  <a:pt x="0" y="4888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AutoShape 12" id="12"/>
          <p:cNvSpPr/>
          <p:nvPr/>
        </p:nvSpPr>
        <p:spPr>
          <a:xfrm flipV="true">
            <a:off x="7069303" y="1913882"/>
            <a:ext cx="0" cy="7815389"/>
          </a:xfrm>
          <a:prstGeom prst="line">
            <a:avLst/>
          </a:prstGeom>
          <a:ln cap="flat" w="38100">
            <a:solidFill>
              <a:srgbClr val="04DD7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3" id="13"/>
          <p:cNvSpPr/>
          <p:nvPr/>
        </p:nvSpPr>
        <p:spPr>
          <a:xfrm flipH="false" flipV="false" rot="0">
            <a:off x="2658854" y="5453504"/>
            <a:ext cx="3078114" cy="3078114"/>
          </a:xfrm>
          <a:custGeom>
            <a:avLst/>
            <a:gdLst/>
            <a:ahLst/>
            <a:cxnLst/>
            <a:rect r="r" b="b" t="t" l="l"/>
            <a:pathLst>
              <a:path h="3078114" w="3078114">
                <a:moveTo>
                  <a:pt x="0" y="0"/>
                </a:moveTo>
                <a:lnTo>
                  <a:pt x="3078114" y="0"/>
                </a:lnTo>
                <a:lnTo>
                  <a:pt x="3078114" y="3078114"/>
                </a:lnTo>
                <a:lnTo>
                  <a:pt x="0" y="30781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7050253" y="1885307"/>
            <a:ext cx="12128040" cy="673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3390" indent="-226695" lvl="1">
              <a:lnSpc>
                <a:spcPts val="2688"/>
              </a:lnSpc>
              <a:buFont typeface="Arial"/>
              <a:buChar char="•"/>
            </a:pPr>
            <a:r>
              <a:rPr lang="en-US" b="true" sz="2100" spc="-48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ЦОП ГУ ДПС У КИЇВСЬКІЙ ОБЛАСТІ</a:t>
            </a:r>
          </a:p>
          <a:p>
            <a:pPr algn="l">
              <a:lnSpc>
                <a:spcPts val="2688"/>
              </a:lnSpc>
            </a:pPr>
            <a:r>
              <a:rPr lang="en-US" b="true" sz="2100" spc="-48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        </a:t>
            </a:r>
            <a:r>
              <a:rPr lang="en-US" b="true" sz="2100" spc="-48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Координація надання адміністративних послуг (модератор) - (044) 246 22 28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050253" y="2936565"/>
            <a:ext cx="11850947" cy="673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3390" indent="-226695" lvl="1">
              <a:lnSpc>
                <a:spcPts val="2688"/>
              </a:lnSpc>
              <a:buFont typeface="Arial"/>
              <a:buChar char="•"/>
            </a:pPr>
            <a:r>
              <a:rPr lang="en-US" b="true" sz="2100" spc="-18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ЦОП БІЛОЦЕРКІВСЬКОЇ ДПІ ГУ ДПС у Київській області</a:t>
            </a:r>
          </a:p>
          <a:p>
            <a:pPr algn="l">
              <a:lnSpc>
                <a:spcPts val="2688"/>
              </a:lnSpc>
            </a:pPr>
            <a:r>
              <a:rPr lang="en-US" b="true" sz="2100" spc="-18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        </a:t>
            </a:r>
            <a:r>
              <a:rPr lang="en-US" b="true" sz="2100" spc="-18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Координація надання адміністративних послуг (модератор) – (04563) 91227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050253" y="3914392"/>
            <a:ext cx="12128040" cy="6793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3390" indent="-226695" lvl="1">
              <a:lnSpc>
                <a:spcPts val="2646"/>
              </a:lnSpc>
              <a:buFont typeface="Arial"/>
              <a:buChar char="•"/>
            </a:pPr>
            <a:r>
              <a:rPr lang="en-US" b="true" sz="2100" spc="-23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ЦОП</a:t>
            </a:r>
            <a:r>
              <a:rPr lang="en-US" b="true" sz="2100" spc="-23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 БУЧАНСЬКОЇ ДПІ ГУ ДПС у Київській області</a:t>
            </a:r>
          </a:p>
          <a:p>
            <a:pPr algn="l">
              <a:lnSpc>
                <a:spcPts val="2646"/>
              </a:lnSpc>
            </a:pPr>
            <a:r>
              <a:rPr lang="en-US" b="true" sz="2100" spc="-23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        </a:t>
            </a:r>
            <a:r>
              <a:rPr lang="en-US" b="true" sz="2100" spc="-23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Координація надання адміністративних послуг (модератор) - (04597) 48590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050253" y="4945059"/>
            <a:ext cx="12289112" cy="1007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3390" indent="-226695" lvl="1">
              <a:lnSpc>
                <a:spcPts val="2688"/>
              </a:lnSpc>
              <a:buFont typeface="Arial"/>
              <a:buChar char="•"/>
            </a:pPr>
            <a:r>
              <a:rPr lang="en-US" b="true" sz="2100" spc="-23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ЦОП</a:t>
            </a:r>
            <a:r>
              <a:rPr lang="en-US" b="true" sz="2100" spc="-23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 ОБУХІВСЬКОЇ ДПІ ГУ ДПС у Київській області</a:t>
            </a:r>
          </a:p>
          <a:p>
            <a:pPr algn="l">
              <a:lnSpc>
                <a:spcPts val="2688"/>
              </a:lnSpc>
            </a:pPr>
            <a:r>
              <a:rPr lang="en-US" b="true" sz="2100" spc="-23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        </a:t>
            </a:r>
            <a:r>
              <a:rPr lang="en-US" b="true" sz="2100" spc="-23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Координація надання адміністративних послуг (модератор) - (04572) 64049,   </a:t>
            </a:r>
          </a:p>
          <a:p>
            <a:pPr algn="l">
              <a:lnSpc>
                <a:spcPts val="2688"/>
              </a:lnSpc>
            </a:pPr>
            <a:r>
              <a:rPr lang="en-US" b="true" sz="2100" spc="-23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        (04572) 64017; (04572) 64122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056315" y="6238173"/>
            <a:ext cx="11972175" cy="673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3390" indent="-226695" lvl="1">
              <a:lnSpc>
                <a:spcPts val="2688"/>
              </a:lnSpc>
              <a:buFont typeface="Arial"/>
              <a:buChar char="•"/>
            </a:pPr>
            <a:r>
              <a:rPr lang="en-US" b="true" sz="2100" spc="-16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ЦОП</a:t>
            </a:r>
            <a:r>
              <a:rPr lang="en-US" b="true" sz="2100" spc="-16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 БРОВАРСЬКОЇ ДПІ ГУ ДПС у Київській області</a:t>
            </a:r>
          </a:p>
          <a:p>
            <a:pPr algn="l">
              <a:lnSpc>
                <a:spcPts val="2688"/>
              </a:lnSpc>
            </a:pPr>
            <a:r>
              <a:rPr lang="en-US" b="true" sz="2100" spc="-16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        </a:t>
            </a:r>
            <a:r>
              <a:rPr lang="en-US" b="true" sz="2100" spc="-16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Координація надання адміністративних послуг (модератор) - (04594) 72090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056315" y="7158822"/>
            <a:ext cx="11972175" cy="676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3390" indent="-226695" lvl="1">
              <a:lnSpc>
                <a:spcPts val="2667"/>
              </a:lnSpc>
              <a:buFont typeface="Arial"/>
              <a:buChar char="•"/>
            </a:pPr>
            <a:r>
              <a:rPr lang="en-US" b="true" sz="2100" spc="-21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ЦОП</a:t>
            </a:r>
            <a:r>
              <a:rPr lang="en-US" b="true" sz="2100" spc="-21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 БОРИСПІЛЬСЬКОЇ ДПІ ГУ ДПС у Київській області</a:t>
            </a:r>
          </a:p>
          <a:p>
            <a:pPr algn="l">
              <a:lnSpc>
                <a:spcPts val="2667"/>
              </a:lnSpc>
            </a:pPr>
            <a:r>
              <a:rPr lang="en-US" b="true" sz="2100" spc="-21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        </a:t>
            </a:r>
            <a:r>
              <a:rPr lang="en-US" b="true" sz="2100" spc="-21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Координація надання адміністративних послуг (модератор) – (04595) 50578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056315" y="8128230"/>
            <a:ext cx="12093403" cy="673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3390" indent="-226695" lvl="1">
              <a:lnSpc>
                <a:spcPts val="2688"/>
              </a:lnSpc>
              <a:buFont typeface="Arial"/>
              <a:buChar char="•"/>
            </a:pPr>
            <a:r>
              <a:rPr lang="en-US" b="true" sz="2100" spc="-12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ЦОП</a:t>
            </a:r>
            <a:r>
              <a:rPr lang="en-US" b="true" sz="2100" spc="-12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 ФАСТІВСЬКОЇ ДПІ ГУ ДПС у Київській області</a:t>
            </a:r>
          </a:p>
          <a:p>
            <a:pPr algn="l">
              <a:lnSpc>
                <a:spcPts val="2688"/>
              </a:lnSpc>
            </a:pPr>
            <a:r>
              <a:rPr lang="en-US" b="true" sz="2100" spc="-12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        </a:t>
            </a:r>
            <a:r>
              <a:rPr lang="en-US" b="true" sz="2100" spc="-12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Координація надання адміністративних послуг (модератор) - (04565) 61437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075365" y="9122203"/>
            <a:ext cx="12254475" cy="1007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3390" indent="-226695" lvl="1">
              <a:lnSpc>
                <a:spcPts val="2688"/>
              </a:lnSpc>
              <a:buFont typeface="Arial"/>
              <a:buChar char="•"/>
            </a:pPr>
            <a:r>
              <a:rPr lang="en-US" b="true" sz="2100" spc="-12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ЦОП</a:t>
            </a:r>
            <a:r>
              <a:rPr lang="en-US" b="true" sz="2100" spc="-12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 ВИШГОРОДСЬКОЇ ДПІ ГУ ДПС у Київській області</a:t>
            </a:r>
          </a:p>
          <a:p>
            <a:pPr algn="l">
              <a:lnSpc>
                <a:spcPts val="2688"/>
              </a:lnSpc>
            </a:pPr>
            <a:r>
              <a:rPr lang="en-US" b="true" sz="2100" spc="-12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        </a:t>
            </a:r>
            <a:r>
              <a:rPr lang="en-US" b="true" sz="2100" spc="-12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Координація надання адміністративних послуг (модератор) - (04596) 22214</a:t>
            </a:r>
          </a:p>
          <a:p>
            <a:pPr algn="l">
              <a:lnSpc>
                <a:spcPts val="2688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1267" y="539882"/>
            <a:ext cx="3576720" cy="488818"/>
          </a:xfrm>
          <a:custGeom>
            <a:avLst/>
            <a:gdLst/>
            <a:ahLst/>
            <a:cxnLst/>
            <a:rect r="r" b="b" t="t" l="l"/>
            <a:pathLst>
              <a:path h="488818" w="3576720">
                <a:moveTo>
                  <a:pt x="0" y="0"/>
                </a:moveTo>
                <a:lnTo>
                  <a:pt x="3576720" y="0"/>
                </a:lnTo>
                <a:lnTo>
                  <a:pt x="3576720" y="488818"/>
                </a:lnTo>
                <a:lnTo>
                  <a:pt x="0" y="488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819914" y="0"/>
            <a:ext cx="13468086" cy="10287000"/>
            <a:chOff x="0" y="0"/>
            <a:chExt cx="4861576" cy="371329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61577" cy="3713299"/>
            </a:xfrm>
            <a:custGeom>
              <a:avLst/>
              <a:gdLst/>
              <a:ahLst/>
              <a:cxnLst/>
              <a:rect r="r" b="b" t="t" l="l"/>
              <a:pathLst>
                <a:path h="3713299" w="4861577">
                  <a:moveTo>
                    <a:pt x="0" y="0"/>
                  </a:moveTo>
                  <a:lnTo>
                    <a:pt x="4861577" y="0"/>
                  </a:lnTo>
                  <a:lnTo>
                    <a:pt x="4861577" y="3713299"/>
                  </a:lnTo>
                  <a:lnTo>
                    <a:pt x="0" y="3713299"/>
                  </a:lnTo>
                  <a:close/>
                </a:path>
              </a:pathLst>
            </a:custGeom>
            <a:gradFill rotWithShape="true">
              <a:gsLst>
                <a:gs pos="0">
                  <a:srgbClr val="2777B2">
                    <a:alpha val="100000"/>
                  </a:srgbClr>
                </a:gs>
                <a:gs pos="100000">
                  <a:srgbClr val="43A26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4861576" cy="37609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4819914" y="0"/>
            <a:ext cx="1428721" cy="10287000"/>
          </a:xfrm>
          <a:custGeom>
            <a:avLst/>
            <a:gdLst/>
            <a:ahLst/>
            <a:cxnLst/>
            <a:rect r="r" b="b" t="t" l="l"/>
            <a:pathLst>
              <a:path h="10287000" w="1428721">
                <a:moveTo>
                  <a:pt x="0" y="0"/>
                </a:moveTo>
                <a:lnTo>
                  <a:pt x="1428720" y="0"/>
                </a:lnTo>
                <a:lnTo>
                  <a:pt x="142872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0000" t="0" r="-760019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-5400000">
            <a:off x="5930206" y="316436"/>
            <a:ext cx="998772" cy="2549197"/>
            <a:chOff x="0" y="0"/>
            <a:chExt cx="381000" cy="97243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81000" cy="972438"/>
            </a:xfrm>
            <a:custGeom>
              <a:avLst/>
              <a:gdLst/>
              <a:ahLst/>
              <a:cxnLst/>
              <a:rect r="r" b="b" t="t" l="l"/>
              <a:pathLst>
                <a:path h="972438" w="381000">
                  <a:moveTo>
                    <a:pt x="381000" y="53976"/>
                  </a:moveTo>
                  <a:lnTo>
                    <a:pt x="381000" y="803528"/>
                  </a:lnTo>
                  <a:lnTo>
                    <a:pt x="190500" y="972438"/>
                  </a:lnTo>
                  <a:lnTo>
                    <a:pt x="0" y="803528"/>
                  </a:lnTo>
                  <a:lnTo>
                    <a:pt x="0" y="53976"/>
                  </a:lnTo>
                  <a:cubicBezTo>
                    <a:pt x="0" y="22860"/>
                    <a:pt x="22860" y="0"/>
                    <a:pt x="49530" y="0"/>
                  </a:cubicBezTo>
                  <a:lnTo>
                    <a:pt x="331470" y="0"/>
                  </a:lnTo>
                  <a:cubicBezTo>
                    <a:pt x="358140" y="0"/>
                    <a:pt x="381000" y="22860"/>
                    <a:pt x="381000" y="5397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381000" cy="8435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0651583" y="8231954"/>
            <a:ext cx="8208628" cy="1506719"/>
            <a:chOff x="0" y="0"/>
            <a:chExt cx="2161943" cy="39683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161943" cy="396831"/>
            </a:xfrm>
            <a:custGeom>
              <a:avLst/>
              <a:gdLst/>
              <a:ahLst/>
              <a:cxnLst/>
              <a:rect r="r" b="b" t="t" l="l"/>
              <a:pathLst>
                <a:path h="396831" w="2161943">
                  <a:moveTo>
                    <a:pt x="0" y="0"/>
                  </a:moveTo>
                  <a:lnTo>
                    <a:pt x="2161943" y="0"/>
                  </a:lnTo>
                  <a:lnTo>
                    <a:pt x="2161943" y="396831"/>
                  </a:lnTo>
                  <a:lnTo>
                    <a:pt x="0" y="396831"/>
                  </a:lnTo>
                  <a:close/>
                </a:path>
              </a:pathLst>
            </a:custGeom>
            <a:solidFill>
              <a:srgbClr val="04DD79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2161943" cy="4444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-5400000">
            <a:off x="5930206" y="5229812"/>
            <a:ext cx="998772" cy="2549197"/>
            <a:chOff x="0" y="0"/>
            <a:chExt cx="381000" cy="97243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81000" cy="972438"/>
            </a:xfrm>
            <a:custGeom>
              <a:avLst/>
              <a:gdLst/>
              <a:ahLst/>
              <a:cxnLst/>
              <a:rect r="r" b="b" t="t" l="l"/>
              <a:pathLst>
                <a:path h="972438" w="381000">
                  <a:moveTo>
                    <a:pt x="381000" y="53976"/>
                  </a:moveTo>
                  <a:lnTo>
                    <a:pt x="381000" y="803528"/>
                  </a:lnTo>
                  <a:lnTo>
                    <a:pt x="190500" y="972438"/>
                  </a:lnTo>
                  <a:lnTo>
                    <a:pt x="0" y="803528"/>
                  </a:lnTo>
                  <a:lnTo>
                    <a:pt x="0" y="53976"/>
                  </a:lnTo>
                  <a:cubicBezTo>
                    <a:pt x="0" y="22860"/>
                    <a:pt x="22860" y="0"/>
                    <a:pt x="49530" y="0"/>
                  </a:cubicBezTo>
                  <a:lnTo>
                    <a:pt x="331470" y="0"/>
                  </a:lnTo>
                  <a:cubicBezTo>
                    <a:pt x="358140" y="0"/>
                    <a:pt x="381000" y="22860"/>
                    <a:pt x="381000" y="5397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381000" cy="8435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8685686" y="8231954"/>
            <a:ext cx="1593312" cy="1506719"/>
          </a:xfrm>
          <a:custGeom>
            <a:avLst/>
            <a:gdLst/>
            <a:ahLst/>
            <a:cxnLst/>
            <a:rect r="r" b="b" t="t" l="l"/>
            <a:pathLst>
              <a:path h="1506719" w="1593312">
                <a:moveTo>
                  <a:pt x="0" y="0"/>
                </a:moveTo>
                <a:lnTo>
                  <a:pt x="1593312" y="0"/>
                </a:lnTo>
                <a:lnTo>
                  <a:pt x="1593312" y="1506719"/>
                </a:lnTo>
                <a:lnTo>
                  <a:pt x="0" y="15067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8119866" y="5799803"/>
            <a:ext cx="10426019" cy="21429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НАРАХОВАНЕ ПОДАТКОВИМ ОРГАНОМ</a:t>
            </a:r>
            <a:r>
              <a:rPr lang="en-US" b="true" sz="3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— узгоджується через 10 робочих днів після отримання податкового повідомлення-рішення, якщо не оскаржене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119866" y="1005923"/>
            <a:ext cx="10426019" cy="160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САМОСТІЙНО ЗАДЕКЛАРОВАНЕ ПЛАТНИКОМ</a:t>
            </a:r>
            <a:r>
              <a:rPr lang="en-US" b="true" sz="3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— узгоджується одразу після подання декларації</a:t>
            </a:r>
          </a:p>
          <a:p>
            <a:pPr algn="l">
              <a:lnSpc>
                <a:spcPts val="4200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205545" y="5004954"/>
            <a:ext cx="4547694" cy="2086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4"/>
              </a:lnSpc>
            </a:pPr>
            <a:r>
              <a:rPr lang="en-US" sz="4664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e-Ukraine Head Bold"/>
                <a:ea typeface="e-Ukraine Head Bold"/>
                <a:cs typeface="e-Ukraine Head Bold"/>
                <a:sym typeface="e-Ukraine Head Bold"/>
              </a:rPr>
              <a:t>Податкові зобов’язання</a:t>
            </a:r>
          </a:p>
          <a:p>
            <a:pPr algn="ctr">
              <a:lnSpc>
                <a:spcPts val="5504"/>
              </a:lnSpc>
              <a:spcBef>
                <a:spcPct val="0"/>
              </a:spcBef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10800120" y="8325181"/>
            <a:ext cx="7689197" cy="1269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28"/>
              </a:lnSpc>
            </a:pPr>
            <a:r>
              <a:rPr lang="en-US" b="true" sz="2600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При оскарженні (адміністративному чи судовому) зобов’язання вважається неузгодженим до остаточного рішення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10651583" y="2337987"/>
            <a:ext cx="8208628" cy="2666967"/>
            <a:chOff x="0" y="0"/>
            <a:chExt cx="2161943" cy="70241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2161943" cy="702411"/>
            </a:xfrm>
            <a:custGeom>
              <a:avLst/>
              <a:gdLst/>
              <a:ahLst/>
              <a:cxnLst/>
              <a:rect r="r" b="b" t="t" l="l"/>
              <a:pathLst>
                <a:path h="702411" w="2161943">
                  <a:moveTo>
                    <a:pt x="0" y="0"/>
                  </a:moveTo>
                  <a:lnTo>
                    <a:pt x="2161943" y="0"/>
                  </a:lnTo>
                  <a:lnTo>
                    <a:pt x="2161943" y="702411"/>
                  </a:lnTo>
                  <a:lnTo>
                    <a:pt x="0" y="702411"/>
                  </a:lnTo>
                  <a:close/>
                </a:path>
              </a:pathLst>
            </a:custGeom>
            <a:solidFill>
              <a:srgbClr val="04DD79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47625"/>
              <a:ext cx="2161943" cy="7500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10800120" y="2347512"/>
            <a:ext cx="7487880" cy="2466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76"/>
              </a:lnSpc>
            </a:pPr>
            <a:r>
              <a:rPr lang="en-US" sz="2600" spc="-75" b="true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За но</a:t>
            </a:r>
            <a:r>
              <a:rPr lang="en-US" b="true" sz="2600" spc="-75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рмами Податкового кодексу України (ПКУ) податкове зобов’язання, яке самостійно визначене платником податків </a:t>
            </a:r>
          </a:p>
          <a:p>
            <a:pPr algn="l">
              <a:lnSpc>
                <a:spcPts val="3276"/>
              </a:lnSpc>
            </a:pPr>
            <a:r>
              <a:rPr lang="en-US" b="true" sz="2600" spc="-75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у поданій ним декларації, не підлягає оскарженню ані в адміністративному, ані в судовому порядку (згідно з п. 56.11 ст. 56 ПКУ)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8685686" y="2841465"/>
            <a:ext cx="1593312" cy="1506719"/>
          </a:xfrm>
          <a:custGeom>
            <a:avLst/>
            <a:gdLst/>
            <a:ahLst/>
            <a:cxnLst/>
            <a:rect r="r" b="b" t="t" l="l"/>
            <a:pathLst>
              <a:path h="1506719" w="1593312">
                <a:moveTo>
                  <a:pt x="0" y="0"/>
                </a:moveTo>
                <a:lnTo>
                  <a:pt x="1593312" y="0"/>
                </a:lnTo>
                <a:lnTo>
                  <a:pt x="1593312" y="1506719"/>
                </a:lnTo>
                <a:lnTo>
                  <a:pt x="0" y="15067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1267" y="539882"/>
            <a:ext cx="3576720" cy="488818"/>
          </a:xfrm>
          <a:custGeom>
            <a:avLst/>
            <a:gdLst/>
            <a:ahLst/>
            <a:cxnLst/>
            <a:rect r="r" b="b" t="t" l="l"/>
            <a:pathLst>
              <a:path h="488818" w="3576720">
                <a:moveTo>
                  <a:pt x="0" y="0"/>
                </a:moveTo>
                <a:lnTo>
                  <a:pt x="3576720" y="0"/>
                </a:lnTo>
                <a:lnTo>
                  <a:pt x="3576720" y="488818"/>
                </a:lnTo>
                <a:lnTo>
                  <a:pt x="0" y="488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819914" y="0"/>
            <a:ext cx="13468086" cy="10287000"/>
            <a:chOff x="0" y="0"/>
            <a:chExt cx="4861576" cy="371329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61577" cy="3713299"/>
            </a:xfrm>
            <a:custGeom>
              <a:avLst/>
              <a:gdLst/>
              <a:ahLst/>
              <a:cxnLst/>
              <a:rect r="r" b="b" t="t" l="l"/>
              <a:pathLst>
                <a:path h="3713299" w="4861577">
                  <a:moveTo>
                    <a:pt x="0" y="0"/>
                  </a:moveTo>
                  <a:lnTo>
                    <a:pt x="4861577" y="0"/>
                  </a:lnTo>
                  <a:lnTo>
                    <a:pt x="4861577" y="3713299"/>
                  </a:lnTo>
                  <a:lnTo>
                    <a:pt x="0" y="3713299"/>
                  </a:lnTo>
                  <a:close/>
                </a:path>
              </a:pathLst>
            </a:custGeom>
            <a:gradFill rotWithShape="true">
              <a:gsLst>
                <a:gs pos="0">
                  <a:srgbClr val="2777B2">
                    <a:alpha val="100000"/>
                  </a:srgbClr>
                </a:gs>
                <a:gs pos="100000">
                  <a:srgbClr val="43A26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4861576" cy="37609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4819914" y="0"/>
            <a:ext cx="1428721" cy="10287000"/>
          </a:xfrm>
          <a:custGeom>
            <a:avLst/>
            <a:gdLst/>
            <a:ahLst/>
            <a:cxnLst/>
            <a:rect r="r" b="b" t="t" l="l"/>
            <a:pathLst>
              <a:path h="10287000" w="1428721">
                <a:moveTo>
                  <a:pt x="0" y="0"/>
                </a:moveTo>
                <a:lnTo>
                  <a:pt x="1428720" y="0"/>
                </a:lnTo>
                <a:lnTo>
                  <a:pt x="142872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0000" t="0" r="-760019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-5400000">
            <a:off x="5930206" y="668861"/>
            <a:ext cx="998772" cy="2549197"/>
            <a:chOff x="0" y="0"/>
            <a:chExt cx="381000" cy="97243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81000" cy="972438"/>
            </a:xfrm>
            <a:custGeom>
              <a:avLst/>
              <a:gdLst/>
              <a:ahLst/>
              <a:cxnLst/>
              <a:rect r="r" b="b" t="t" l="l"/>
              <a:pathLst>
                <a:path h="972438" w="381000">
                  <a:moveTo>
                    <a:pt x="381000" y="53976"/>
                  </a:moveTo>
                  <a:lnTo>
                    <a:pt x="381000" y="803528"/>
                  </a:lnTo>
                  <a:lnTo>
                    <a:pt x="190500" y="972438"/>
                  </a:lnTo>
                  <a:lnTo>
                    <a:pt x="0" y="803528"/>
                  </a:lnTo>
                  <a:lnTo>
                    <a:pt x="0" y="53976"/>
                  </a:lnTo>
                  <a:cubicBezTo>
                    <a:pt x="0" y="22860"/>
                    <a:pt x="22860" y="0"/>
                    <a:pt x="49530" y="0"/>
                  </a:cubicBezTo>
                  <a:lnTo>
                    <a:pt x="331470" y="0"/>
                  </a:lnTo>
                  <a:cubicBezTo>
                    <a:pt x="358140" y="0"/>
                    <a:pt x="381000" y="22860"/>
                    <a:pt x="381000" y="5397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381000" cy="8435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0651583" y="6329938"/>
            <a:ext cx="8208628" cy="3184677"/>
            <a:chOff x="0" y="0"/>
            <a:chExt cx="2161943" cy="83876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161943" cy="838763"/>
            </a:xfrm>
            <a:custGeom>
              <a:avLst/>
              <a:gdLst/>
              <a:ahLst/>
              <a:cxnLst/>
              <a:rect r="r" b="b" t="t" l="l"/>
              <a:pathLst>
                <a:path h="838763" w="2161943">
                  <a:moveTo>
                    <a:pt x="0" y="0"/>
                  </a:moveTo>
                  <a:lnTo>
                    <a:pt x="2161943" y="0"/>
                  </a:lnTo>
                  <a:lnTo>
                    <a:pt x="2161943" y="838763"/>
                  </a:lnTo>
                  <a:lnTo>
                    <a:pt x="0" y="838763"/>
                  </a:lnTo>
                  <a:close/>
                </a:path>
              </a:pathLst>
            </a:custGeom>
            <a:solidFill>
              <a:srgbClr val="04DD79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2161943" cy="8863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8119866" y="3133787"/>
            <a:ext cx="10039013" cy="214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ПОДАТКОВА ЗАСТАВА:</a:t>
            </a:r>
          </a:p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майно платника переходить у заставу </a:t>
            </a:r>
          </a:p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при боргу, що перевищує 180 неоподатковуваних </a:t>
            </a:r>
          </a:p>
          <a:p>
            <a:pPr algn="l">
              <a:lnSpc>
                <a:spcPts val="4200"/>
              </a:lnSpc>
            </a:pPr>
            <a:r>
              <a:rPr lang="en-US" b="true" sz="3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мінімумів доходів громадян, наразі це 3060 грн</a:t>
            </a:r>
          </a:p>
        </p:txBody>
      </p:sp>
      <p:grpSp>
        <p:nvGrpSpPr>
          <p:cNvPr name="Group 14" id="14"/>
          <p:cNvGrpSpPr/>
          <p:nvPr/>
        </p:nvGrpSpPr>
        <p:grpSpPr>
          <a:xfrm rot="-5400000">
            <a:off x="5930206" y="2750317"/>
            <a:ext cx="998772" cy="2549197"/>
            <a:chOff x="0" y="0"/>
            <a:chExt cx="381000" cy="97243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81000" cy="972438"/>
            </a:xfrm>
            <a:custGeom>
              <a:avLst/>
              <a:gdLst/>
              <a:ahLst/>
              <a:cxnLst/>
              <a:rect r="r" b="b" t="t" l="l"/>
              <a:pathLst>
                <a:path h="972438" w="381000">
                  <a:moveTo>
                    <a:pt x="381000" y="53976"/>
                  </a:moveTo>
                  <a:lnTo>
                    <a:pt x="381000" y="803528"/>
                  </a:lnTo>
                  <a:lnTo>
                    <a:pt x="190500" y="972438"/>
                  </a:lnTo>
                  <a:lnTo>
                    <a:pt x="0" y="803528"/>
                  </a:lnTo>
                  <a:lnTo>
                    <a:pt x="0" y="53976"/>
                  </a:lnTo>
                  <a:cubicBezTo>
                    <a:pt x="0" y="22860"/>
                    <a:pt x="22860" y="0"/>
                    <a:pt x="49530" y="0"/>
                  </a:cubicBezTo>
                  <a:lnTo>
                    <a:pt x="331470" y="0"/>
                  </a:lnTo>
                  <a:cubicBezTo>
                    <a:pt x="358140" y="0"/>
                    <a:pt x="381000" y="22860"/>
                    <a:pt x="381000" y="5397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47625"/>
              <a:ext cx="381000" cy="8435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8119866" y="1148771"/>
            <a:ext cx="10426019" cy="16095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ПОДАТКОВА ВИМОГА:</a:t>
            </a: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  <a:p>
            <a:pPr algn="l">
              <a:lnSpc>
                <a:spcPts val="4200"/>
              </a:lnSpc>
            </a:pPr>
            <a:r>
              <a:rPr lang="en-US" b="true" sz="3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надсилається при боргу понад 3060 грн</a:t>
            </a:r>
          </a:p>
          <a:p>
            <a:pPr algn="l">
              <a:lnSpc>
                <a:spcPts val="4200"/>
              </a:lnSpc>
            </a:pPr>
          </a:p>
        </p:txBody>
      </p:sp>
      <p:sp>
        <p:nvSpPr>
          <p:cNvPr name="TextBox 18" id="18"/>
          <p:cNvSpPr txBox="true"/>
          <p:nvPr/>
        </p:nvSpPr>
        <p:spPr>
          <a:xfrm rot="0">
            <a:off x="205545" y="5004954"/>
            <a:ext cx="4547694" cy="2086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4"/>
              </a:lnSpc>
            </a:pPr>
            <a:r>
              <a:rPr lang="en-US" sz="4664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e-Ukraine Head Bold"/>
                <a:ea typeface="e-Ukraine Head Bold"/>
                <a:cs typeface="e-Ukraine Head Bold"/>
                <a:sym typeface="e-Ukraine Head Bold"/>
              </a:rPr>
              <a:t>Податковий борг</a:t>
            </a:r>
          </a:p>
          <a:p>
            <a:pPr algn="ctr">
              <a:lnSpc>
                <a:spcPts val="5504"/>
              </a:lnSpc>
              <a:spcBef>
                <a:spcPct val="0"/>
              </a:spcBef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10469682" y="6482338"/>
            <a:ext cx="7689197" cy="3272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1344" indent="-280672" lvl="1">
              <a:lnSpc>
                <a:spcPts val="3640"/>
              </a:lnSpc>
              <a:buFont typeface="Arial"/>
              <a:buChar char="•"/>
            </a:pPr>
            <a:r>
              <a:rPr lang="en-US" b="true" sz="2600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Майно</a:t>
            </a:r>
            <a:r>
              <a:rPr lang="en-US" b="true" sz="2600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 можна відчужувати лише </a:t>
            </a:r>
          </a:p>
          <a:p>
            <a:pPr algn="l">
              <a:lnSpc>
                <a:spcPts val="3640"/>
              </a:lnSpc>
            </a:pPr>
            <a:r>
              <a:rPr lang="en-US" b="true" sz="2600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        </a:t>
            </a:r>
            <a:r>
              <a:rPr lang="en-US" b="true" sz="2600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за згодою контролюючого органу</a:t>
            </a:r>
          </a:p>
          <a:p>
            <a:pPr algn="l">
              <a:lnSpc>
                <a:spcPts val="3640"/>
              </a:lnSpc>
            </a:pPr>
          </a:p>
          <a:p>
            <a:pPr algn="l" marL="561344" indent="-280672" lvl="1">
              <a:lnSpc>
                <a:spcPts val="3640"/>
              </a:lnSpc>
              <a:buFont typeface="Arial"/>
              <a:buChar char="•"/>
            </a:pPr>
            <a:r>
              <a:rPr lang="en-US" b="true" sz="2600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Застава припиняється після погашення боргу, визнання його безнадійним або за рішенням суду</a:t>
            </a:r>
          </a:p>
          <a:p>
            <a:pPr algn="l">
              <a:lnSpc>
                <a:spcPts val="4200"/>
              </a:lnSpc>
            </a:pP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8685686" y="7168917"/>
            <a:ext cx="1593312" cy="1506719"/>
          </a:xfrm>
          <a:custGeom>
            <a:avLst/>
            <a:gdLst/>
            <a:ahLst/>
            <a:cxnLst/>
            <a:rect r="r" b="b" t="t" l="l"/>
            <a:pathLst>
              <a:path h="1506719" w="1593312">
                <a:moveTo>
                  <a:pt x="0" y="0"/>
                </a:moveTo>
                <a:lnTo>
                  <a:pt x="1593312" y="0"/>
                </a:lnTo>
                <a:lnTo>
                  <a:pt x="1593312" y="1506718"/>
                </a:lnTo>
                <a:lnTo>
                  <a:pt x="0" y="15067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1267" y="539882"/>
            <a:ext cx="3576720" cy="488818"/>
          </a:xfrm>
          <a:custGeom>
            <a:avLst/>
            <a:gdLst/>
            <a:ahLst/>
            <a:cxnLst/>
            <a:rect r="r" b="b" t="t" l="l"/>
            <a:pathLst>
              <a:path h="488818" w="3576720">
                <a:moveTo>
                  <a:pt x="0" y="0"/>
                </a:moveTo>
                <a:lnTo>
                  <a:pt x="3576720" y="0"/>
                </a:lnTo>
                <a:lnTo>
                  <a:pt x="3576720" y="488818"/>
                </a:lnTo>
                <a:lnTo>
                  <a:pt x="0" y="488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819914" y="0"/>
            <a:ext cx="13468086" cy="10287000"/>
            <a:chOff x="0" y="0"/>
            <a:chExt cx="4861576" cy="371329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61577" cy="3713299"/>
            </a:xfrm>
            <a:custGeom>
              <a:avLst/>
              <a:gdLst/>
              <a:ahLst/>
              <a:cxnLst/>
              <a:rect r="r" b="b" t="t" l="l"/>
              <a:pathLst>
                <a:path h="3713299" w="4861577">
                  <a:moveTo>
                    <a:pt x="0" y="0"/>
                  </a:moveTo>
                  <a:lnTo>
                    <a:pt x="4861577" y="0"/>
                  </a:lnTo>
                  <a:lnTo>
                    <a:pt x="4861577" y="3713299"/>
                  </a:lnTo>
                  <a:lnTo>
                    <a:pt x="0" y="3713299"/>
                  </a:lnTo>
                  <a:close/>
                </a:path>
              </a:pathLst>
            </a:custGeom>
            <a:gradFill rotWithShape="true">
              <a:gsLst>
                <a:gs pos="0">
                  <a:srgbClr val="2777B2">
                    <a:alpha val="100000"/>
                  </a:srgbClr>
                </a:gs>
                <a:gs pos="100000">
                  <a:srgbClr val="43A26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4861576" cy="37609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4819914" y="0"/>
            <a:ext cx="1428721" cy="10287000"/>
          </a:xfrm>
          <a:custGeom>
            <a:avLst/>
            <a:gdLst/>
            <a:ahLst/>
            <a:cxnLst/>
            <a:rect r="r" b="b" t="t" l="l"/>
            <a:pathLst>
              <a:path h="10287000" w="1428721">
                <a:moveTo>
                  <a:pt x="0" y="0"/>
                </a:moveTo>
                <a:lnTo>
                  <a:pt x="1428720" y="0"/>
                </a:lnTo>
                <a:lnTo>
                  <a:pt x="142872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0000" t="0" r="-760019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-5400000">
            <a:off x="5930206" y="34739"/>
            <a:ext cx="998772" cy="2549197"/>
            <a:chOff x="0" y="0"/>
            <a:chExt cx="381000" cy="97243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81000" cy="972438"/>
            </a:xfrm>
            <a:custGeom>
              <a:avLst/>
              <a:gdLst/>
              <a:ahLst/>
              <a:cxnLst/>
              <a:rect r="r" b="b" t="t" l="l"/>
              <a:pathLst>
                <a:path h="972438" w="381000">
                  <a:moveTo>
                    <a:pt x="381000" y="53976"/>
                  </a:moveTo>
                  <a:lnTo>
                    <a:pt x="381000" y="803528"/>
                  </a:lnTo>
                  <a:lnTo>
                    <a:pt x="190500" y="972438"/>
                  </a:lnTo>
                  <a:lnTo>
                    <a:pt x="0" y="803528"/>
                  </a:lnTo>
                  <a:lnTo>
                    <a:pt x="0" y="53976"/>
                  </a:lnTo>
                  <a:cubicBezTo>
                    <a:pt x="0" y="22860"/>
                    <a:pt x="22860" y="0"/>
                    <a:pt x="49530" y="0"/>
                  </a:cubicBezTo>
                  <a:lnTo>
                    <a:pt x="331470" y="0"/>
                  </a:lnTo>
                  <a:cubicBezTo>
                    <a:pt x="358140" y="0"/>
                    <a:pt x="381000" y="22860"/>
                    <a:pt x="381000" y="5397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381000" cy="8435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8119866" y="2631974"/>
            <a:ext cx="10426019" cy="4852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5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БЕЗ  ЗВЕРНЕННЯ ДО СУДУ:</a:t>
            </a:r>
          </a:p>
          <a:p>
            <a:pPr algn="l">
              <a:lnSpc>
                <a:spcPts val="3750"/>
              </a:lnSpc>
            </a:pPr>
          </a:p>
          <a:p>
            <a:pPr algn="l" marL="647702" indent="-323851" lvl="1">
              <a:lnSpc>
                <a:spcPts val="3840"/>
              </a:lnSpc>
              <a:buFont typeface="Arial"/>
              <a:buChar char="•"/>
            </a:pPr>
            <a:r>
              <a:rPr lang="en-US" b="true" sz="3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якщ</a:t>
            </a:r>
            <a:r>
              <a:rPr lang="en-US" b="true" sz="3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о борг виник за декларацією платника </a:t>
            </a:r>
          </a:p>
          <a:p>
            <a:pPr algn="l">
              <a:lnSpc>
                <a:spcPts val="384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       </a:t>
            </a: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і не погашений протягом  90 календарних </a:t>
            </a:r>
          </a:p>
          <a:p>
            <a:pPr algn="l">
              <a:lnSpc>
                <a:spcPts val="384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       </a:t>
            </a: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днів </a:t>
            </a:r>
          </a:p>
          <a:p>
            <a:pPr algn="l">
              <a:lnSpc>
                <a:spcPts val="3840"/>
              </a:lnSpc>
            </a:pPr>
          </a:p>
          <a:p>
            <a:pPr algn="l" marL="647702" indent="-323851" lvl="1">
              <a:lnSpc>
                <a:spcPts val="3840"/>
              </a:lnSpc>
              <a:buFont typeface="Arial"/>
              <a:buChar char="•"/>
            </a:pPr>
            <a:r>
              <a:rPr lang="en-US" b="true" sz="3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держава не має перед платником більшої чи рівної за сумою заборгованості з повернення надміру сплачених коштів чи відшкодування ПДВ</a:t>
            </a:r>
          </a:p>
        </p:txBody>
      </p:sp>
      <p:grpSp>
        <p:nvGrpSpPr>
          <p:cNvPr name="Group 11" id="11"/>
          <p:cNvGrpSpPr/>
          <p:nvPr/>
        </p:nvGrpSpPr>
        <p:grpSpPr>
          <a:xfrm rot="-5400000">
            <a:off x="5930206" y="1847237"/>
            <a:ext cx="998772" cy="2549197"/>
            <a:chOff x="0" y="0"/>
            <a:chExt cx="381000" cy="97243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81000" cy="972438"/>
            </a:xfrm>
            <a:custGeom>
              <a:avLst/>
              <a:gdLst/>
              <a:ahLst/>
              <a:cxnLst/>
              <a:rect r="r" b="b" t="t" l="l"/>
              <a:pathLst>
                <a:path h="972438" w="381000">
                  <a:moveTo>
                    <a:pt x="381000" y="53976"/>
                  </a:moveTo>
                  <a:lnTo>
                    <a:pt x="381000" y="803528"/>
                  </a:lnTo>
                  <a:lnTo>
                    <a:pt x="190500" y="972438"/>
                  </a:lnTo>
                  <a:lnTo>
                    <a:pt x="0" y="803528"/>
                  </a:lnTo>
                  <a:lnTo>
                    <a:pt x="0" y="53976"/>
                  </a:lnTo>
                  <a:cubicBezTo>
                    <a:pt x="0" y="22860"/>
                    <a:pt x="22860" y="0"/>
                    <a:pt x="49530" y="0"/>
                  </a:cubicBezTo>
                  <a:lnTo>
                    <a:pt x="331470" y="0"/>
                  </a:lnTo>
                  <a:cubicBezTo>
                    <a:pt x="358140" y="0"/>
                    <a:pt x="381000" y="22860"/>
                    <a:pt x="381000" y="5397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381000" cy="8435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651583" y="7659626"/>
            <a:ext cx="8208628" cy="2102479"/>
            <a:chOff x="0" y="0"/>
            <a:chExt cx="2161943" cy="55373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161943" cy="553739"/>
            </a:xfrm>
            <a:custGeom>
              <a:avLst/>
              <a:gdLst/>
              <a:ahLst/>
              <a:cxnLst/>
              <a:rect r="r" b="b" t="t" l="l"/>
              <a:pathLst>
                <a:path h="553739" w="2161943">
                  <a:moveTo>
                    <a:pt x="0" y="0"/>
                  </a:moveTo>
                  <a:lnTo>
                    <a:pt x="2161943" y="0"/>
                  </a:lnTo>
                  <a:lnTo>
                    <a:pt x="2161943" y="553739"/>
                  </a:lnTo>
                  <a:lnTo>
                    <a:pt x="0" y="553739"/>
                  </a:lnTo>
                  <a:close/>
                </a:path>
              </a:pathLst>
            </a:custGeom>
            <a:solidFill>
              <a:srgbClr val="04DD79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47625"/>
              <a:ext cx="2161943" cy="601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8685686" y="7827781"/>
            <a:ext cx="1593312" cy="1506719"/>
          </a:xfrm>
          <a:custGeom>
            <a:avLst/>
            <a:gdLst/>
            <a:ahLst/>
            <a:cxnLst/>
            <a:rect r="r" b="b" t="t" l="l"/>
            <a:pathLst>
              <a:path h="1506719" w="1593312">
                <a:moveTo>
                  <a:pt x="0" y="0"/>
                </a:moveTo>
                <a:lnTo>
                  <a:pt x="1593312" y="0"/>
                </a:lnTo>
                <a:lnTo>
                  <a:pt x="1593312" y="1506719"/>
                </a:lnTo>
                <a:lnTo>
                  <a:pt x="0" y="15067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8119866" y="870043"/>
            <a:ext cx="10426019" cy="1499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ЗА РІШЕННЯМ СУДУ:</a:t>
            </a: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  <a:p>
            <a:pPr algn="l">
              <a:lnSpc>
                <a:spcPts val="3840"/>
              </a:lnSpc>
            </a:pPr>
            <a:r>
              <a:rPr lang="en-US" b="true" sz="3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списання коштів із рахунків</a:t>
            </a:r>
          </a:p>
          <a:p>
            <a:pPr algn="l">
              <a:lnSpc>
                <a:spcPts val="4200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205545" y="5004954"/>
            <a:ext cx="4547694" cy="2086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4"/>
              </a:lnSpc>
            </a:pPr>
            <a:r>
              <a:rPr lang="en-US" sz="4664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e-Ukraine Head Bold"/>
                <a:ea typeface="e-Ukraine Head Bold"/>
                <a:cs typeface="e-Ukraine Head Bold"/>
                <a:sym typeface="e-Ukraine Head Bold"/>
              </a:rPr>
              <a:t>Примусове стягнення</a:t>
            </a:r>
          </a:p>
          <a:p>
            <a:pPr algn="ctr">
              <a:lnSpc>
                <a:spcPts val="5504"/>
              </a:lnSpc>
              <a:spcBef>
                <a:spcPct val="0"/>
              </a:spcBef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10800120" y="7788556"/>
            <a:ext cx="7689197" cy="18293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b="true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В</a:t>
            </a:r>
            <a:r>
              <a:rPr lang="en-US" sz="2600" b="true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икористовується автоматичне направлення електронних </a:t>
            </a:r>
          </a:p>
          <a:p>
            <a:pPr algn="l">
              <a:lnSpc>
                <a:spcPts val="3640"/>
              </a:lnSpc>
            </a:pPr>
            <a:r>
              <a:rPr lang="en-US" sz="2600" b="true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платіжних інструкцій через </a:t>
            </a:r>
          </a:p>
          <a:p>
            <a:pPr algn="l">
              <a:lnSpc>
                <a:spcPts val="3640"/>
              </a:lnSpc>
            </a:pPr>
            <a:r>
              <a:rPr lang="en-US" b="true" sz="2600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систему СЕП НБУ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1267" y="539882"/>
            <a:ext cx="3576720" cy="488818"/>
          </a:xfrm>
          <a:custGeom>
            <a:avLst/>
            <a:gdLst/>
            <a:ahLst/>
            <a:cxnLst/>
            <a:rect r="r" b="b" t="t" l="l"/>
            <a:pathLst>
              <a:path h="488818" w="3576720">
                <a:moveTo>
                  <a:pt x="0" y="0"/>
                </a:moveTo>
                <a:lnTo>
                  <a:pt x="3576720" y="0"/>
                </a:lnTo>
                <a:lnTo>
                  <a:pt x="3576720" y="488818"/>
                </a:lnTo>
                <a:lnTo>
                  <a:pt x="0" y="488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819914" y="0"/>
            <a:ext cx="13468086" cy="10287000"/>
            <a:chOff x="0" y="0"/>
            <a:chExt cx="4861576" cy="371329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61577" cy="3713299"/>
            </a:xfrm>
            <a:custGeom>
              <a:avLst/>
              <a:gdLst/>
              <a:ahLst/>
              <a:cxnLst/>
              <a:rect r="r" b="b" t="t" l="l"/>
              <a:pathLst>
                <a:path h="3713299" w="4861577">
                  <a:moveTo>
                    <a:pt x="0" y="0"/>
                  </a:moveTo>
                  <a:lnTo>
                    <a:pt x="4861577" y="0"/>
                  </a:lnTo>
                  <a:lnTo>
                    <a:pt x="4861577" y="3713299"/>
                  </a:lnTo>
                  <a:lnTo>
                    <a:pt x="0" y="3713299"/>
                  </a:lnTo>
                  <a:close/>
                </a:path>
              </a:pathLst>
            </a:custGeom>
            <a:gradFill rotWithShape="true">
              <a:gsLst>
                <a:gs pos="0">
                  <a:srgbClr val="2777B2">
                    <a:alpha val="100000"/>
                  </a:srgbClr>
                </a:gs>
                <a:gs pos="100000">
                  <a:srgbClr val="43A26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4861576" cy="37609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4819914" y="0"/>
            <a:ext cx="1428721" cy="10287000"/>
          </a:xfrm>
          <a:custGeom>
            <a:avLst/>
            <a:gdLst/>
            <a:ahLst/>
            <a:cxnLst/>
            <a:rect r="r" b="b" t="t" l="l"/>
            <a:pathLst>
              <a:path h="10287000" w="1428721">
                <a:moveTo>
                  <a:pt x="0" y="0"/>
                </a:moveTo>
                <a:lnTo>
                  <a:pt x="1428720" y="0"/>
                </a:lnTo>
                <a:lnTo>
                  <a:pt x="142872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0000" t="0" r="-760019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-5400000">
            <a:off x="5930206" y="394874"/>
            <a:ext cx="998772" cy="2549197"/>
            <a:chOff x="0" y="0"/>
            <a:chExt cx="381000" cy="97243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81000" cy="972438"/>
            </a:xfrm>
            <a:custGeom>
              <a:avLst/>
              <a:gdLst/>
              <a:ahLst/>
              <a:cxnLst/>
              <a:rect r="r" b="b" t="t" l="l"/>
              <a:pathLst>
                <a:path h="972438" w="381000">
                  <a:moveTo>
                    <a:pt x="381000" y="53976"/>
                  </a:moveTo>
                  <a:lnTo>
                    <a:pt x="381000" y="803528"/>
                  </a:lnTo>
                  <a:lnTo>
                    <a:pt x="190500" y="972438"/>
                  </a:lnTo>
                  <a:lnTo>
                    <a:pt x="0" y="803528"/>
                  </a:lnTo>
                  <a:lnTo>
                    <a:pt x="0" y="53976"/>
                  </a:lnTo>
                  <a:cubicBezTo>
                    <a:pt x="0" y="22860"/>
                    <a:pt x="22860" y="0"/>
                    <a:pt x="49530" y="0"/>
                  </a:cubicBezTo>
                  <a:lnTo>
                    <a:pt x="331470" y="0"/>
                  </a:lnTo>
                  <a:cubicBezTo>
                    <a:pt x="358140" y="0"/>
                    <a:pt x="381000" y="22860"/>
                    <a:pt x="381000" y="5397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381000" cy="8435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-5400000">
            <a:off x="5930206" y="2369317"/>
            <a:ext cx="998772" cy="2549197"/>
            <a:chOff x="0" y="0"/>
            <a:chExt cx="381000" cy="97243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81000" cy="972438"/>
            </a:xfrm>
            <a:custGeom>
              <a:avLst/>
              <a:gdLst/>
              <a:ahLst/>
              <a:cxnLst/>
              <a:rect r="r" b="b" t="t" l="l"/>
              <a:pathLst>
                <a:path h="972438" w="381000">
                  <a:moveTo>
                    <a:pt x="381000" y="53976"/>
                  </a:moveTo>
                  <a:lnTo>
                    <a:pt x="381000" y="803528"/>
                  </a:lnTo>
                  <a:lnTo>
                    <a:pt x="190500" y="972438"/>
                  </a:lnTo>
                  <a:lnTo>
                    <a:pt x="0" y="803528"/>
                  </a:lnTo>
                  <a:lnTo>
                    <a:pt x="0" y="53976"/>
                  </a:lnTo>
                  <a:cubicBezTo>
                    <a:pt x="0" y="22860"/>
                    <a:pt x="22860" y="0"/>
                    <a:pt x="49530" y="0"/>
                  </a:cubicBezTo>
                  <a:lnTo>
                    <a:pt x="331470" y="0"/>
                  </a:lnTo>
                  <a:cubicBezTo>
                    <a:pt x="358140" y="0"/>
                    <a:pt x="381000" y="22860"/>
                    <a:pt x="381000" y="5397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381000" cy="8435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8044226" y="1084361"/>
            <a:ext cx="10426019" cy="9610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ЗА</a:t>
            </a:r>
            <a:r>
              <a:rPr lang="en-US" b="true" sz="3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ЗАЯВОЮ ПЛАТНИКА З ЕКОНОМІЧНИМ ОБҐРУНТУВАННЯМ</a:t>
            </a:r>
          </a:p>
          <a:p>
            <a:pPr algn="l">
              <a:lnSpc>
                <a:spcPts val="4200"/>
              </a:lnSpc>
            </a:pPr>
          </a:p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ВІДСОТКИ</a:t>
            </a: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— 120% облікової ставки НБУ , що діє на день прийняття контролюючим органом відповідного рішення</a:t>
            </a:r>
          </a:p>
          <a:p>
            <a:pPr algn="l">
              <a:lnSpc>
                <a:spcPts val="4200"/>
              </a:lnSpc>
            </a:pPr>
          </a:p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ПОНАД</a:t>
            </a: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1 МЛН ГРН — лише за умови перебування у податковій заставі майна боржника, балансова вартість якого дорівнює або перевищує заявлену</a:t>
            </a:r>
          </a:p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до розстрочення суму податкового боргу</a:t>
            </a:r>
          </a:p>
          <a:p>
            <a:pPr algn="l">
              <a:lnSpc>
                <a:spcPts val="4200"/>
              </a:lnSpc>
            </a:pPr>
          </a:p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ПОНАД 3 МЛН ГРН  — </a:t>
            </a:r>
          </a:p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рішення приймає ДПС України  за погодженням з Мінфіном</a:t>
            </a:r>
          </a:p>
          <a:p>
            <a:pPr algn="l">
              <a:lnSpc>
                <a:spcPts val="4200"/>
              </a:lnSpc>
            </a:pPr>
          </a:p>
          <a:p>
            <a:pPr algn="l">
              <a:lnSpc>
                <a:spcPts val="4200"/>
              </a:lnSpc>
            </a:pPr>
          </a:p>
          <a:p>
            <a:pPr algn="l">
              <a:lnSpc>
                <a:spcPts val="4200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22533" y="5004954"/>
            <a:ext cx="4753239" cy="20977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4"/>
              </a:lnSpc>
            </a:pPr>
            <a:r>
              <a:rPr lang="en-US" sz="4664" spc="-107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e-Ukraine Head Bold"/>
                <a:ea typeface="e-Ukraine Head Bold"/>
                <a:cs typeface="e-Ukraine Head Bold"/>
                <a:sym typeface="e-Ukraine Head Bold"/>
              </a:rPr>
              <a:t>Розстрочення боргу</a:t>
            </a:r>
          </a:p>
          <a:p>
            <a:pPr algn="ctr">
              <a:lnSpc>
                <a:spcPts val="5504"/>
              </a:lnSpc>
              <a:spcBef>
                <a:spcPct val="0"/>
              </a:spcBef>
            </a:pPr>
          </a:p>
        </p:txBody>
      </p:sp>
      <p:grpSp>
        <p:nvGrpSpPr>
          <p:cNvPr name="Group 15" id="15"/>
          <p:cNvGrpSpPr/>
          <p:nvPr/>
        </p:nvGrpSpPr>
        <p:grpSpPr>
          <a:xfrm rot="-5400000">
            <a:off x="6054330" y="4658975"/>
            <a:ext cx="998772" cy="2549197"/>
            <a:chOff x="0" y="0"/>
            <a:chExt cx="381000" cy="972438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81000" cy="972438"/>
            </a:xfrm>
            <a:custGeom>
              <a:avLst/>
              <a:gdLst/>
              <a:ahLst/>
              <a:cxnLst/>
              <a:rect r="r" b="b" t="t" l="l"/>
              <a:pathLst>
                <a:path h="972438" w="381000">
                  <a:moveTo>
                    <a:pt x="381000" y="53976"/>
                  </a:moveTo>
                  <a:lnTo>
                    <a:pt x="381000" y="803528"/>
                  </a:lnTo>
                  <a:lnTo>
                    <a:pt x="190500" y="972438"/>
                  </a:lnTo>
                  <a:lnTo>
                    <a:pt x="0" y="803528"/>
                  </a:lnTo>
                  <a:lnTo>
                    <a:pt x="0" y="53976"/>
                  </a:lnTo>
                  <a:cubicBezTo>
                    <a:pt x="0" y="22860"/>
                    <a:pt x="22860" y="0"/>
                    <a:pt x="49530" y="0"/>
                  </a:cubicBezTo>
                  <a:lnTo>
                    <a:pt x="331470" y="0"/>
                  </a:lnTo>
                  <a:cubicBezTo>
                    <a:pt x="358140" y="0"/>
                    <a:pt x="381000" y="22860"/>
                    <a:pt x="381000" y="5397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47625"/>
              <a:ext cx="381000" cy="8435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-5400000">
            <a:off x="6054330" y="6948632"/>
            <a:ext cx="998772" cy="2549197"/>
            <a:chOff x="0" y="0"/>
            <a:chExt cx="381000" cy="972438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81000" cy="972438"/>
            </a:xfrm>
            <a:custGeom>
              <a:avLst/>
              <a:gdLst/>
              <a:ahLst/>
              <a:cxnLst/>
              <a:rect r="r" b="b" t="t" l="l"/>
              <a:pathLst>
                <a:path h="972438" w="381000">
                  <a:moveTo>
                    <a:pt x="381000" y="53976"/>
                  </a:moveTo>
                  <a:lnTo>
                    <a:pt x="381000" y="803528"/>
                  </a:lnTo>
                  <a:lnTo>
                    <a:pt x="190500" y="972438"/>
                  </a:lnTo>
                  <a:lnTo>
                    <a:pt x="0" y="803528"/>
                  </a:lnTo>
                  <a:lnTo>
                    <a:pt x="0" y="53976"/>
                  </a:lnTo>
                  <a:cubicBezTo>
                    <a:pt x="0" y="22860"/>
                    <a:pt x="22860" y="0"/>
                    <a:pt x="49530" y="0"/>
                  </a:cubicBezTo>
                  <a:lnTo>
                    <a:pt x="331470" y="0"/>
                  </a:lnTo>
                  <a:cubicBezTo>
                    <a:pt x="358140" y="0"/>
                    <a:pt x="381000" y="22860"/>
                    <a:pt x="381000" y="5397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47625"/>
              <a:ext cx="381000" cy="8435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1267" y="539882"/>
            <a:ext cx="3576720" cy="488818"/>
          </a:xfrm>
          <a:custGeom>
            <a:avLst/>
            <a:gdLst/>
            <a:ahLst/>
            <a:cxnLst/>
            <a:rect r="r" b="b" t="t" l="l"/>
            <a:pathLst>
              <a:path h="488818" w="3576720">
                <a:moveTo>
                  <a:pt x="0" y="0"/>
                </a:moveTo>
                <a:lnTo>
                  <a:pt x="3576720" y="0"/>
                </a:lnTo>
                <a:lnTo>
                  <a:pt x="3576720" y="488818"/>
                </a:lnTo>
                <a:lnTo>
                  <a:pt x="0" y="488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819914" y="0"/>
            <a:ext cx="13468086" cy="10287000"/>
            <a:chOff x="0" y="0"/>
            <a:chExt cx="4861576" cy="371329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61577" cy="3713299"/>
            </a:xfrm>
            <a:custGeom>
              <a:avLst/>
              <a:gdLst/>
              <a:ahLst/>
              <a:cxnLst/>
              <a:rect r="r" b="b" t="t" l="l"/>
              <a:pathLst>
                <a:path h="3713299" w="4861577">
                  <a:moveTo>
                    <a:pt x="0" y="0"/>
                  </a:moveTo>
                  <a:lnTo>
                    <a:pt x="4861577" y="0"/>
                  </a:lnTo>
                  <a:lnTo>
                    <a:pt x="4861577" y="3713299"/>
                  </a:lnTo>
                  <a:lnTo>
                    <a:pt x="0" y="3713299"/>
                  </a:lnTo>
                  <a:close/>
                </a:path>
              </a:pathLst>
            </a:custGeom>
            <a:gradFill rotWithShape="true">
              <a:gsLst>
                <a:gs pos="0">
                  <a:srgbClr val="2777B2">
                    <a:alpha val="100000"/>
                  </a:srgbClr>
                </a:gs>
                <a:gs pos="100000">
                  <a:srgbClr val="43A26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4861576" cy="37609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4819914" y="0"/>
            <a:ext cx="1428721" cy="10287000"/>
          </a:xfrm>
          <a:custGeom>
            <a:avLst/>
            <a:gdLst/>
            <a:ahLst/>
            <a:cxnLst/>
            <a:rect r="r" b="b" t="t" l="l"/>
            <a:pathLst>
              <a:path h="10287000" w="1428721">
                <a:moveTo>
                  <a:pt x="0" y="0"/>
                </a:moveTo>
                <a:lnTo>
                  <a:pt x="1428720" y="0"/>
                </a:lnTo>
                <a:lnTo>
                  <a:pt x="142872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0000" t="0" r="-760019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8119866" y="1358348"/>
            <a:ext cx="10426019" cy="10762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ЯКЩ</a:t>
            </a:r>
            <a:r>
              <a:rPr lang="en-US" b="true" sz="3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О КОШТІВ НЕДОСТАТНЬО:</a:t>
            </a:r>
          </a:p>
          <a:p>
            <a:pPr algn="l">
              <a:lnSpc>
                <a:spcPts val="420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22533" y="5004954"/>
            <a:ext cx="4753239" cy="34883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4"/>
              </a:lnSpc>
            </a:pPr>
            <a:r>
              <a:rPr lang="en-US" sz="4664" spc="-107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e-Ukraine Head Bold"/>
                <a:ea typeface="e-Ukraine Head Bold"/>
                <a:cs typeface="e-Ukraine Head Bold"/>
                <a:sym typeface="e-Ukraine Head Bold"/>
              </a:rPr>
              <a:t>Погашення боргу за рахунок майна</a:t>
            </a:r>
          </a:p>
          <a:p>
            <a:pPr algn="ctr">
              <a:lnSpc>
                <a:spcPts val="5504"/>
              </a:lnSpc>
              <a:spcBef>
                <a:spcPct val="0"/>
              </a:spcBef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8119866" y="2291690"/>
            <a:ext cx="10435544" cy="542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b="true" sz="3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борг погашається через продаж майна у заставі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0651583" y="3331611"/>
            <a:ext cx="8208628" cy="6261512"/>
            <a:chOff x="0" y="0"/>
            <a:chExt cx="2161943" cy="164912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161943" cy="1649123"/>
            </a:xfrm>
            <a:custGeom>
              <a:avLst/>
              <a:gdLst/>
              <a:ahLst/>
              <a:cxnLst/>
              <a:rect r="r" b="b" t="t" l="l"/>
              <a:pathLst>
                <a:path h="1649123" w="2161943">
                  <a:moveTo>
                    <a:pt x="0" y="0"/>
                  </a:moveTo>
                  <a:lnTo>
                    <a:pt x="2161943" y="0"/>
                  </a:lnTo>
                  <a:lnTo>
                    <a:pt x="2161943" y="1649123"/>
                  </a:lnTo>
                  <a:lnTo>
                    <a:pt x="0" y="1649123"/>
                  </a:lnTo>
                  <a:close/>
                </a:path>
              </a:pathLst>
            </a:custGeom>
            <a:solidFill>
              <a:srgbClr val="04DD79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2161943" cy="16967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0866213" y="3432152"/>
            <a:ext cx="7137489" cy="59438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1344" indent="-280672" lvl="1">
              <a:lnSpc>
                <a:spcPts val="3640"/>
              </a:lnSpc>
              <a:buFont typeface="Arial"/>
              <a:buChar char="•"/>
            </a:pPr>
            <a:r>
              <a:rPr lang="en-US" b="true" sz="2600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Для ць</a:t>
            </a:r>
            <a:r>
              <a:rPr lang="en-US" b="true" sz="2600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ого контролюючий орган звертається до суду ЗА ДОЗВОЛОМ</a:t>
            </a:r>
          </a:p>
          <a:p>
            <a:pPr algn="l">
              <a:lnSpc>
                <a:spcPts val="3640"/>
              </a:lnSpc>
            </a:pPr>
          </a:p>
          <a:p>
            <a:pPr algn="l" marL="561344" indent="-280672" lvl="1">
              <a:lnSpc>
                <a:spcPts val="3640"/>
              </a:lnSpc>
              <a:buFont typeface="Arial"/>
              <a:buChar char="•"/>
            </a:pPr>
            <a:r>
              <a:rPr lang="en-US" b="true" sz="2600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Продаж майна платника податків здійснюється НА ПУБЛІЧНИХ ТОРГАХ</a:t>
            </a:r>
          </a:p>
          <a:p>
            <a:pPr algn="l">
              <a:lnSpc>
                <a:spcPts val="3640"/>
              </a:lnSpc>
            </a:pPr>
            <a:r>
              <a:rPr lang="en-US" sz="2600" b="true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        </a:t>
            </a:r>
            <a:r>
              <a:rPr lang="en-US" sz="2600" b="true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та/або ЧЕРЕЗ ТОРГІВЕЛЬНІ   </a:t>
            </a:r>
          </a:p>
          <a:p>
            <a:pPr algn="l">
              <a:lnSpc>
                <a:spcPts val="3640"/>
              </a:lnSpc>
            </a:pPr>
            <a:r>
              <a:rPr lang="en-US" b="true" sz="2600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        </a:t>
            </a:r>
            <a:r>
              <a:rPr lang="en-US" b="true" sz="2600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ОРГАНІЗАЦІЇ</a:t>
            </a:r>
          </a:p>
          <a:p>
            <a:pPr algn="l">
              <a:lnSpc>
                <a:spcPts val="3640"/>
              </a:lnSpc>
            </a:pPr>
          </a:p>
          <a:p>
            <a:pPr algn="l" marL="561344" indent="-280672" lvl="1">
              <a:lnSpc>
                <a:spcPts val="3640"/>
              </a:lnSpc>
              <a:buFont typeface="Arial"/>
              <a:buChar char="•"/>
            </a:pPr>
            <a:r>
              <a:rPr lang="en-US" b="true" sz="2600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Стягнення коштів та продаж майна платника податків провадяться НЕ</a:t>
            </a:r>
          </a:p>
          <a:p>
            <a:pPr algn="l">
              <a:lnSpc>
                <a:spcPts val="3640"/>
              </a:lnSpc>
            </a:pPr>
            <a:r>
              <a:rPr lang="en-US" sz="2600" b="true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        </a:t>
            </a:r>
            <a:r>
              <a:rPr lang="en-US" sz="2600" b="true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РАНІШЕ НІЖ ЧЕРЕЗ 30 КАЛЕНДАРНИХ    </a:t>
            </a:r>
          </a:p>
          <a:p>
            <a:pPr algn="l">
              <a:lnSpc>
                <a:spcPts val="3640"/>
              </a:lnSpc>
            </a:pPr>
            <a:r>
              <a:rPr lang="en-US" sz="2600" b="true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       </a:t>
            </a:r>
            <a:r>
              <a:rPr lang="en-US" sz="2600" b="true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ДНІВ з дня надіслання (вручення) </a:t>
            </a:r>
          </a:p>
          <a:p>
            <a:pPr algn="l">
              <a:lnSpc>
                <a:spcPts val="3640"/>
              </a:lnSpc>
            </a:pPr>
            <a:r>
              <a:rPr lang="en-US" b="true" sz="2600">
                <a:solidFill>
                  <a:srgbClr val="07497E"/>
                </a:solidFill>
                <a:latin typeface="Poppins Bold"/>
                <a:ea typeface="Poppins Bold"/>
                <a:cs typeface="Poppins Bold"/>
                <a:sym typeface="Poppins Bold"/>
              </a:rPr>
              <a:t>       такому платнику податкової вимоги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8685686" y="4539524"/>
            <a:ext cx="1593312" cy="1506719"/>
          </a:xfrm>
          <a:custGeom>
            <a:avLst/>
            <a:gdLst/>
            <a:ahLst/>
            <a:cxnLst/>
            <a:rect r="r" b="b" t="t" l="l"/>
            <a:pathLst>
              <a:path h="1506719" w="1593312">
                <a:moveTo>
                  <a:pt x="0" y="0"/>
                </a:moveTo>
                <a:lnTo>
                  <a:pt x="1593312" y="0"/>
                </a:lnTo>
                <a:lnTo>
                  <a:pt x="1593312" y="1506719"/>
                </a:lnTo>
                <a:lnTo>
                  <a:pt x="0" y="15067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-5400000">
            <a:off x="5930206" y="394874"/>
            <a:ext cx="998772" cy="2549197"/>
            <a:chOff x="0" y="0"/>
            <a:chExt cx="381000" cy="972438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81000" cy="972438"/>
            </a:xfrm>
            <a:custGeom>
              <a:avLst/>
              <a:gdLst/>
              <a:ahLst/>
              <a:cxnLst/>
              <a:rect r="r" b="b" t="t" l="l"/>
              <a:pathLst>
                <a:path h="972438" w="381000">
                  <a:moveTo>
                    <a:pt x="381000" y="53976"/>
                  </a:moveTo>
                  <a:lnTo>
                    <a:pt x="381000" y="803528"/>
                  </a:lnTo>
                  <a:lnTo>
                    <a:pt x="190500" y="972438"/>
                  </a:lnTo>
                  <a:lnTo>
                    <a:pt x="0" y="803528"/>
                  </a:lnTo>
                  <a:lnTo>
                    <a:pt x="0" y="53976"/>
                  </a:lnTo>
                  <a:cubicBezTo>
                    <a:pt x="0" y="22860"/>
                    <a:pt x="22860" y="0"/>
                    <a:pt x="49530" y="0"/>
                  </a:cubicBezTo>
                  <a:lnTo>
                    <a:pt x="331470" y="0"/>
                  </a:lnTo>
                  <a:cubicBezTo>
                    <a:pt x="358140" y="0"/>
                    <a:pt x="381000" y="22860"/>
                    <a:pt x="381000" y="5397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47625"/>
              <a:ext cx="381000" cy="8435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323725" y="0"/>
            <a:ext cx="13716000" cy="10287000"/>
          </a:xfrm>
          <a:custGeom>
            <a:avLst/>
            <a:gdLst/>
            <a:ahLst/>
            <a:cxnLst/>
            <a:rect r="r" b="b" t="t" l="l"/>
            <a:pathLst>
              <a:path h="10287000" w="13716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01267" y="539882"/>
            <a:ext cx="3576720" cy="488818"/>
          </a:xfrm>
          <a:custGeom>
            <a:avLst/>
            <a:gdLst/>
            <a:ahLst/>
            <a:cxnLst/>
            <a:rect r="r" b="b" t="t" l="l"/>
            <a:pathLst>
              <a:path h="488818" w="3576720">
                <a:moveTo>
                  <a:pt x="0" y="0"/>
                </a:moveTo>
                <a:lnTo>
                  <a:pt x="3576720" y="0"/>
                </a:lnTo>
                <a:lnTo>
                  <a:pt x="3576720" y="488818"/>
                </a:lnTo>
                <a:lnTo>
                  <a:pt x="0" y="4888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520585" y="1315909"/>
            <a:ext cx="10192604" cy="8543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Податкове зобов’язання стає узгодженим після декларації або податкового повідомлення-рішення; </a:t>
            </a:r>
          </a:p>
          <a:p>
            <a:pPr algn="l">
              <a:lnSpc>
                <a:spcPts val="4200"/>
              </a:lnSpc>
            </a:pP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Б</a:t>
            </a:r>
            <a:r>
              <a:rPr lang="en-US" b="true" sz="30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орг понад 3060 грн забезпечується вимогою та заставою; </a:t>
            </a:r>
          </a:p>
          <a:p>
            <a:pPr algn="l">
              <a:lnSpc>
                <a:spcPts val="4200"/>
              </a:lnSpc>
            </a:pP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С</a:t>
            </a:r>
            <a:r>
              <a:rPr lang="en-US" b="true" sz="30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тягнення може здійснюватися як за рішенням суду, так і за рішенням контролюючого органу в установлених Податковим кодексом випадках; </a:t>
            </a:r>
          </a:p>
          <a:p>
            <a:pPr algn="l">
              <a:lnSpc>
                <a:spcPts val="4200"/>
              </a:lnSpc>
            </a:pP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Б</a:t>
            </a:r>
            <a:r>
              <a:rPr lang="en-US" b="true" sz="30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орг можна розстрочити під відсотки;</a:t>
            </a:r>
          </a:p>
          <a:p>
            <a:pPr algn="l">
              <a:lnSpc>
                <a:spcPts val="4200"/>
              </a:lnSpc>
            </a:pP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 У разі нестачі коштів борг погашається продажем майна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647111" y="7836779"/>
            <a:ext cx="4753239" cy="707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4"/>
              </a:lnSpc>
              <a:spcBef>
                <a:spcPct val="0"/>
              </a:spcBef>
            </a:pPr>
            <a:r>
              <a:rPr lang="en-US" sz="4664" spc="-107">
                <a:solidFill>
                  <a:srgbClr val="FFFFFF"/>
                </a:solidFill>
                <a:latin typeface="e-Ukraine Head Bold"/>
                <a:ea typeface="e-Ukraine Head Bold"/>
                <a:cs typeface="e-Ukraine Head Bold"/>
                <a:sym typeface="e-Ukraine Head Bold"/>
              </a:rPr>
              <a:t>Підсумок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3546183" y="3035142"/>
            <a:ext cx="3846467" cy="4216715"/>
          </a:xfrm>
          <a:custGeom>
            <a:avLst/>
            <a:gdLst/>
            <a:ahLst/>
            <a:cxnLst/>
            <a:rect r="r" b="b" t="t" l="l"/>
            <a:pathLst>
              <a:path h="4216715" w="3846467">
                <a:moveTo>
                  <a:pt x="0" y="0"/>
                </a:moveTo>
                <a:lnTo>
                  <a:pt x="3846467" y="0"/>
                </a:lnTo>
                <a:lnTo>
                  <a:pt x="3846467" y="4216716"/>
                </a:lnTo>
                <a:lnTo>
                  <a:pt x="0" y="42167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6516522"/>
            <a:ext cx="6850323" cy="3200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u="sng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📄 НЕОБХІДНІ ДОКУМЕНТИ</a:t>
            </a:r>
          </a:p>
          <a:p>
            <a:pPr algn="l" marL="561342" indent="-280671" lvl="1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Документи на право власності </a:t>
            </a:r>
          </a:p>
          <a:p>
            <a:pPr algn="l" marL="561342" indent="-280671" lvl="1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(акт, витяг, договір)</a:t>
            </a:r>
          </a:p>
          <a:p>
            <a:pPr algn="l" marL="561342" indent="-280671" lvl="1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Документи на право користування (оренда, рішення ради)</a:t>
            </a:r>
          </a:p>
          <a:p>
            <a:pPr algn="l" marL="561342" indent="-280671" lvl="1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Документи для підтвердження пільги (посвідчення, довідки)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728131" y="6526047"/>
            <a:ext cx="7531169" cy="2195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60"/>
              </a:lnSpc>
              <a:spcBef>
                <a:spcPct val="0"/>
              </a:spcBef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⏱ </a:t>
            </a:r>
            <a:r>
              <a:rPr lang="en-US" b="true" sz="2600" u="sng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ТЕРМІН РОЗГЛЯДУ</a:t>
            </a:r>
          </a:p>
          <a:p>
            <a:pPr algn="l" marL="561341" indent="-280670" lvl="1">
              <a:lnSpc>
                <a:spcPts val="286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До 30 робочих днів</a:t>
            </a:r>
          </a:p>
          <a:p>
            <a:pPr algn="l" marL="561341" indent="-280670" lvl="1">
              <a:lnSpc>
                <a:spcPts val="286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У разі розбіжностей надсилається нове повідомлення-рішення</a:t>
            </a:r>
          </a:p>
          <a:p>
            <a:pPr algn="l" marL="561341" indent="-280670" lvl="1">
              <a:lnSpc>
                <a:spcPts val="286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Попереднє повідомлення вважається скасованим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305213" y="2549901"/>
            <a:ext cx="688294" cy="2057400"/>
          </a:xfrm>
          <a:custGeom>
            <a:avLst/>
            <a:gdLst/>
            <a:ahLst/>
            <a:cxnLst/>
            <a:rect r="r" b="b" t="t" l="l"/>
            <a:pathLst>
              <a:path h="2057400" w="688294">
                <a:moveTo>
                  <a:pt x="0" y="0"/>
                </a:moveTo>
                <a:lnTo>
                  <a:pt x="688294" y="0"/>
                </a:lnTo>
                <a:lnTo>
                  <a:pt x="68829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87375" y="5783727"/>
            <a:ext cx="772601" cy="2309404"/>
          </a:xfrm>
          <a:custGeom>
            <a:avLst/>
            <a:gdLst/>
            <a:ahLst/>
            <a:cxnLst/>
            <a:rect r="r" b="b" t="t" l="l"/>
            <a:pathLst>
              <a:path h="2309404" w="772601">
                <a:moveTo>
                  <a:pt x="0" y="0"/>
                </a:moveTo>
                <a:lnTo>
                  <a:pt x="772601" y="0"/>
                </a:lnTo>
                <a:lnTo>
                  <a:pt x="772601" y="2309405"/>
                </a:lnTo>
                <a:lnTo>
                  <a:pt x="0" y="23094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176764" y="5590362"/>
            <a:ext cx="792679" cy="2369420"/>
          </a:xfrm>
          <a:custGeom>
            <a:avLst/>
            <a:gdLst/>
            <a:ahLst/>
            <a:cxnLst/>
            <a:rect r="r" b="b" t="t" l="l"/>
            <a:pathLst>
              <a:path h="2369420" w="792679">
                <a:moveTo>
                  <a:pt x="0" y="0"/>
                </a:moveTo>
                <a:lnTo>
                  <a:pt x="792678" y="0"/>
                </a:lnTo>
                <a:lnTo>
                  <a:pt x="792678" y="2369420"/>
                </a:lnTo>
                <a:lnTo>
                  <a:pt x="0" y="23694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832255" y="3254197"/>
            <a:ext cx="7531169" cy="25569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60"/>
              </a:lnSpc>
              <a:spcBef>
                <a:spcPct val="0"/>
              </a:spcBef>
            </a:pPr>
            <a:r>
              <a:rPr lang="en-US" b="true" sz="26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🖥 </a:t>
            </a:r>
            <a:r>
              <a:rPr lang="en-US" b="true" sz="2600" u="sng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ЯК ПОДАТИ ЗАЯВУ</a:t>
            </a:r>
          </a:p>
          <a:p>
            <a:pPr algn="l" marL="561341" indent="-280670" lvl="1">
              <a:lnSpc>
                <a:spcPts val="286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Письмово у податковій за місцем реєстрації земельної ділянки</a:t>
            </a:r>
          </a:p>
          <a:p>
            <a:pPr algn="l" marL="561341" indent="-280670" lvl="1">
              <a:lnSpc>
                <a:spcPts val="286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Через Електронний кабінет платника (cabinet.tax.gov.ua)</a:t>
            </a:r>
          </a:p>
          <a:p>
            <a:pPr algn="l" marL="561341" indent="-280670" lvl="1">
              <a:lnSpc>
                <a:spcPts val="286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600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через офіційну електронну пошту (kyivobl.official@tax.gov.ua)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0" y="-114300"/>
            <a:ext cx="18288000" cy="1628854"/>
            <a:chOff x="0" y="0"/>
            <a:chExt cx="6601421" cy="58796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601421" cy="587968"/>
            </a:xfrm>
            <a:custGeom>
              <a:avLst/>
              <a:gdLst/>
              <a:ahLst/>
              <a:cxnLst/>
              <a:rect r="r" b="b" t="t" l="l"/>
              <a:pathLst>
                <a:path h="587968" w="6601421">
                  <a:moveTo>
                    <a:pt x="0" y="0"/>
                  </a:moveTo>
                  <a:lnTo>
                    <a:pt x="6601421" y="0"/>
                  </a:lnTo>
                  <a:lnTo>
                    <a:pt x="6601421" y="587968"/>
                  </a:lnTo>
                  <a:lnTo>
                    <a:pt x="0" y="587968"/>
                  </a:lnTo>
                  <a:close/>
                </a:path>
              </a:pathLst>
            </a:custGeom>
            <a:gradFill rotWithShape="true">
              <a:gsLst>
                <a:gs pos="0">
                  <a:srgbClr val="2777B2">
                    <a:alpha val="100000"/>
                  </a:srgbClr>
                </a:gs>
                <a:gs pos="100000">
                  <a:srgbClr val="43A26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6601421" cy="6355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491381" y="339914"/>
            <a:ext cx="15025456" cy="1012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19"/>
              </a:lnSpc>
            </a:pPr>
            <a:r>
              <a:rPr lang="en-US" b="true" sz="3241">
                <a:solidFill>
                  <a:srgbClr val="FFFFFF"/>
                </a:solidFill>
                <a:latin typeface="e-Ukraine Head Bold"/>
                <a:ea typeface="e-Ukraine Head Bold"/>
                <a:cs typeface="e-Ukraine Head Bold"/>
                <a:sym typeface="e-Ukraine Head Bold"/>
              </a:rPr>
              <a:t>ДЛЯ ПРОВЕДЕННЯ ПЕРЕРАХУНКУ ПО ЗЕМЕЛЬНОМУ ПОДАТКУ З ФІЗИЧНИХ ОСІБ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56381" y="1781254"/>
            <a:ext cx="17775239" cy="1292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9"/>
              </a:lnSpc>
              <a:spcBef>
                <a:spcPct val="0"/>
              </a:spcBef>
            </a:pPr>
            <a:r>
              <a:rPr lang="en-US" b="true" sz="2385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У разі виявлення розбіжностей або неточностей платник податків має право звернутися до податкової за місцем реєстрації земельної ділянки для проведення перерахунку сум податкового зобов’язання зі сплати земельного податку з фізичних осіб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3254751"/>
            <a:ext cx="6267551" cy="2743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6"/>
              </a:lnSpc>
              <a:spcBef>
                <a:spcPct val="0"/>
              </a:spcBef>
            </a:pPr>
            <a:r>
              <a:rPr lang="en-US" b="true" sz="2604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🔎 </a:t>
            </a:r>
            <a:r>
              <a:rPr lang="en-US" b="true" sz="2604" u="sng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ЩО ПЕРЕВІРЯЄТЬСЯ</a:t>
            </a:r>
          </a:p>
          <a:p>
            <a:pPr algn="l" marL="562400" indent="-281200" lvl="1">
              <a:lnSpc>
                <a:spcPts val="3646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604" u="sng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П</a:t>
            </a:r>
            <a:r>
              <a:rPr lang="en-US" b="true" sz="2604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лоща та кількість земельних ділянок</a:t>
            </a:r>
          </a:p>
          <a:p>
            <a:pPr algn="l" marL="562400" indent="-281200" lvl="1">
              <a:lnSpc>
                <a:spcPts val="3646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604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Право на пільгу</a:t>
            </a:r>
          </a:p>
          <a:p>
            <a:pPr algn="l" marL="562400" indent="-281200" lvl="1">
              <a:lnSpc>
                <a:spcPts val="3646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604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Ставка земельного податку</a:t>
            </a:r>
          </a:p>
          <a:p>
            <a:pPr algn="l" marL="562400" indent="-281200" lvl="1">
              <a:lnSpc>
                <a:spcPts val="3646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604">
                <a:gradFill>
                  <a:gsLst>
                    <a:gs pos="0">
                      <a:srgbClr val="2777B2">
                        <a:alpha val="100000"/>
                      </a:srgbClr>
                    </a:gs>
                    <a:gs pos="100000">
                      <a:srgbClr val="43A269">
                        <a:alpha val="100000"/>
                      </a:srgbClr>
                    </a:gs>
                  </a:gsLst>
                  <a:lin ang="0"/>
                </a:gradFill>
                <a:latin typeface="Poppins Bold"/>
                <a:ea typeface="Poppins Bold"/>
                <a:cs typeface="Poppins Bold"/>
                <a:sym typeface="Poppins Bold"/>
              </a:rPr>
              <a:t>Нарахована сума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DAHKGzTSSZ8</dc:identifier>
  <dcterms:modified xsi:type="dcterms:W3CDTF">2011-08-01T06:04:30Z</dcterms:modified>
  <cp:revision>1</cp:revision>
  <dc:title>Борг + ЄСВ_презентації</dc:title>
</cp:coreProperties>
</file>