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_rels/notesSlide4.xml.rels" ContentType="application/vnd.openxmlformats-package.relationships+xml"/>
  <Override PartName="/ppt/notesSlides/_rels/notesSlide5.xml.rels" ContentType="application/vnd.openxmlformats-package.relationships+xml"/>
  <Override PartName="/ppt/notesSlides/_rels/notesSlide6.xml.rels" ContentType="application/vnd.openxmlformats-package.relationships+xml"/>
  <Override PartName="/ppt/notesSlides/_rels/notesSlide7.xml.rels" ContentType="application/vnd.openxmlformats-package.relationships+xml"/>
  <Override PartName="/ppt/notesSlides/_rels/notesSlide8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21.xml.rels" ContentType="application/vnd.openxmlformats-package.relationships+xml"/>
  <Override PartName="/ppt/notesSlides/_rels/notesSlide22.xml.rels" ContentType="application/vnd.openxmlformats-package.relationships+xml"/>
  <Override PartName="/ppt/notesSlides/_rels/notesSlide23.xml.rels" ContentType="application/vnd.openxmlformats-package.relationships+xml"/>
  <Override PartName="/ppt/notesSlides/_rels/notesSlide24.xml.rels" ContentType="application/vnd.openxmlformats-package.relationships+xml"/>
  <Override PartName="/ppt/notesSlides/_rels/notesSlide25.xml.rels" ContentType="application/vnd.openxmlformats-package.relationships+xml"/>
  <Override PartName="/ppt/notesSlides/_rels/notesSlide26.xml.rels" ContentType="application/vnd.openxmlformats-package.relationships+xml"/>
  <Override PartName="/ppt/notesSlides/_rels/notesSlide27.xml.rels" ContentType="application/vnd.openxmlformats-package.relationships+xml"/>
  <Override PartName="/ppt/notesSlides/_rels/notesSlide28.xml.rels" ContentType="application/vnd.openxmlformats-package.relationships+xml"/>
  <Override PartName="/ppt/notesSlides/_rels/notesSlide29.xml.rels" ContentType="application/vnd.openxmlformats-package.relationships+xml"/>
  <Override PartName="/ppt/notesSlides/_rels/notesSlide30.xml.rels" ContentType="application/vnd.openxmlformats-package.relationships+xml"/>
  <Override PartName="/ppt/notesSlides/_rels/notesSlide31.xml.rels" ContentType="application/vnd.openxmlformats-package.relationships+xml"/>
  <Override PartName="/ppt/notesSlides/_rels/notesSlide32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media/image1.wmf" ContentType="image/x-wmf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</p:sldIdLst>
  <p:sldSz cx="9144000" cy="5143500"/>
  <p:notesSz cx="51435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Для перемещения страницы щёлкните мышью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US" sz="2000" spc="-1" strike="noStrike">
                <a:latin typeface="Arial"/>
              </a:rPr>
              <a:t>Для правки формата примечаний щёлкните мышью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US" sz="1400" spc="-1" strike="noStrike">
                <a:latin typeface="Times New Roman"/>
              </a:rPr>
              <a:t>&lt;верхний колонтитул&gt;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r">
              <a:buNone/>
            </a:pPr>
            <a:r>
              <a:rPr b="0" lang="en-US" sz="1400" spc="-1" strike="noStrike">
                <a:latin typeface="Times New Roman"/>
              </a:rPr>
              <a:t>&lt;дата/время&gt;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&lt;нижний колонтитул&gt;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7A55C0C0-2FF0-48E7-9C63-F4F64B4E368E}" type="slidenum">
              <a:rPr b="0" lang="en-US" sz="1400" spc="-1" strike="noStrike">
                <a:latin typeface="Times New Roman"/>
              </a:rPr>
              <a:t>&lt;номер&gt;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
</Relationships>
</file>

<file path=ppt/notesSlides/_rels/notesSlide23.xml.rels><?xml version="1.0" encoding="UTF-8"?>
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
</Relationships>
</file>

<file path=ppt/notesSlides/_rels/notesSlide25.xml.rels><?xml version="1.0" encoding="UTF-8"?>
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
</Relationships>
</file>

<file path=ppt/notesSlides/_rels/notesSlide26.xml.rels><?xml version="1.0" encoding="UTF-8"?>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
</Relationships>
</file>

<file path=ppt/notesSlides/_rels/notesSlide27.xml.rels><?xml version="1.0" encoding="UTF-8"?>
<Relationships xmlns="http://schemas.openxmlformats.org/package/2006/relationships"><Relationship Id="rId1" Type="http://schemas.openxmlformats.org/officeDocument/2006/relationships/slide" Target="../slides/slide27.xml"/><Relationship Id="rId2" Type="http://schemas.openxmlformats.org/officeDocument/2006/relationships/notesMaster" Target="../notesMasters/notesMaster1.xml"/>
</Relationships>
</file>

<file path=ppt/notesSlides/_rels/notesSlide28.xml.rels><?xml version="1.0" encoding="UTF-8"?>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
</Relationships>
</file>

<file path=ppt/notesSlides/_rels/notesSlide29.xml.rels><?xml version="1.0" encoding="UTF-8"?>
<Relationships xmlns="http://schemas.openxmlformats.org/package/2006/relationships"><Relationship Id="rId1" Type="http://schemas.openxmlformats.org/officeDocument/2006/relationships/slide" Target="../slides/slide29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30.xml.rels><?xml version="1.0" encoding="UTF-8"?>
<Relationships xmlns="http://schemas.openxmlformats.org/package/2006/relationships"><Relationship Id="rId1" Type="http://schemas.openxmlformats.org/officeDocument/2006/relationships/slide" Target="../slides/slide30.xml"/><Relationship Id="rId2" Type="http://schemas.openxmlformats.org/officeDocument/2006/relationships/notesMaster" Target="../notesMasters/notesMaster1.xml"/>
</Relationships>
</file>

<file path=ppt/notesSlides/_rels/notesSlide31.xml.rels><?xml version="1.0" encoding="UTF-8"?>
<Relationships xmlns="http://schemas.openxmlformats.org/package/2006/relationships"><Relationship Id="rId1" Type="http://schemas.openxmlformats.org/officeDocument/2006/relationships/slide" Target="../slides/slide31.xml"/><Relationship Id="rId2" Type="http://schemas.openxmlformats.org/officeDocument/2006/relationships/notesMaster" Target="../notesMasters/notesMaster1.xml"/>
</Relationships>
</file>

<file path=ppt/notesSlides/_rels/notesSlide32.xml.rels><?xml version="1.0" encoding="UTF-8"?>
<Relationships xmlns="http://schemas.openxmlformats.org/package/2006/relationships"><Relationship Id="rId1" Type="http://schemas.openxmlformats.org/officeDocument/2006/relationships/slide" Target="../slides/slide32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26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27" name="PlaceHolder 3"/>
          <p:cNvSpPr>
            <a:spLocks noGrp="1"/>
          </p:cNvSpPr>
          <p:nvPr>
            <p:ph type="sldNum" idx="4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848CB0BA-C40C-45D5-97B5-7C0963332C03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53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54" name="PlaceHolder 3"/>
          <p:cNvSpPr>
            <a:spLocks noGrp="1"/>
          </p:cNvSpPr>
          <p:nvPr>
            <p:ph type="sldNum" idx="13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EC1217F9-29FD-4288-94A2-6E3EBC116DFD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56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57" name="PlaceHolder 3"/>
          <p:cNvSpPr>
            <a:spLocks noGrp="1"/>
          </p:cNvSpPr>
          <p:nvPr>
            <p:ph type="sldNum" idx="14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AA087627-0434-44CC-A37D-A83D967DC11F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59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60" name="PlaceHolder 3"/>
          <p:cNvSpPr>
            <a:spLocks noGrp="1"/>
          </p:cNvSpPr>
          <p:nvPr>
            <p:ph type="sldNum" idx="15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FE1ECA82-EA51-4A3C-85FF-3CFE737A72D3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62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63" name="PlaceHolder 3"/>
          <p:cNvSpPr>
            <a:spLocks noGrp="1"/>
          </p:cNvSpPr>
          <p:nvPr>
            <p:ph type="sldNum" idx="16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30A2ED9F-16C5-4B01-9E22-2C50ED895961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65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66" name="PlaceHolder 3"/>
          <p:cNvSpPr>
            <a:spLocks noGrp="1"/>
          </p:cNvSpPr>
          <p:nvPr>
            <p:ph type="sldNum" idx="1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53490F7F-7A4C-4ECC-B2B9-2FB7E1643F4F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68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69" name="PlaceHolder 3"/>
          <p:cNvSpPr>
            <a:spLocks noGrp="1"/>
          </p:cNvSpPr>
          <p:nvPr>
            <p:ph type="sldNum" idx="18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5DFA3BE9-18DD-4151-81B0-FC0DB4BEF4A8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71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72" name="PlaceHolder 3"/>
          <p:cNvSpPr>
            <a:spLocks noGrp="1"/>
          </p:cNvSpPr>
          <p:nvPr>
            <p:ph type="sldNum" idx="1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8B8553C7-00C0-41E0-B28A-F7FF40DC4E01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74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75" name="PlaceHolder 3"/>
          <p:cNvSpPr>
            <a:spLocks noGrp="1"/>
          </p:cNvSpPr>
          <p:nvPr>
            <p:ph type="sldNum" idx="20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78CB120A-E683-47D1-A9F7-FF46E281D64C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77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78" name="PlaceHolder 3"/>
          <p:cNvSpPr>
            <a:spLocks noGrp="1"/>
          </p:cNvSpPr>
          <p:nvPr>
            <p:ph type="sldNum" idx="21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0C8097A9-7481-43EA-A48B-C11E773EE961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80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81" name="PlaceHolder 3"/>
          <p:cNvSpPr>
            <a:spLocks noGrp="1"/>
          </p:cNvSpPr>
          <p:nvPr>
            <p:ph type="sldNum" idx="22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425E46A0-4126-4AD1-A79C-11EFACEDC087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29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30" name="PlaceHolder 3"/>
          <p:cNvSpPr>
            <a:spLocks noGrp="1"/>
          </p:cNvSpPr>
          <p:nvPr>
            <p:ph type="sldNum" idx="5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C53641B0-49B7-42AF-8BDB-A6249E8FD1BA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83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84" name="PlaceHolder 3"/>
          <p:cNvSpPr>
            <a:spLocks noGrp="1"/>
          </p:cNvSpPr>
          <p:nvPr>
            <p:ph type="sldNum" idx="23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C4E15ACA-C743-4847-B22E-FBDFADAA8A16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86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87" name="PlaceHolder 3"/>
          <p:cNvSpPr>
            <a:spLocks noGrp="1"/>
          </p:cNvSpPr>
          <p:nvPr>
            <p:ph type="sldNum" idx="24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23E3752E-8696-479F-AFB0-D638881DB791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89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90" name="PlaceHolder 3"/>
          <p:cNvSpPr>
            <a:spLocks noGrp="1"/>
          </p:cNvSpPr>
          <p:nvPr>
            <p:ph type="sldNum" idx="25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A98C8934-6A4E-436A-85DE-387A1506ED87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92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93" name="PlaceHolder 3"/>
          <p:cNvSpPr>
            <a:spLocks noGrp="1"/>
          </p:cNvSpPr>
          <p:nvPr>
            <p:ph type="sldNum" idx="26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C6C78CE8-BB53-4199-95D6-5C2FD57CA1AE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95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96" name="PlaceHolder 3"/>
          <p:cNvSpPr>
            <a:spLocks noGrp="1"/>
          </p:cNvSpPr>
          <p:nvPr>
            <p:ph type="sldNum" idx="2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F04534C5-0068-4F3E-B109-890FC8057049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98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99" name="PlaceHolder 3"/>
          <p:cNvSpPr>
            <a:spLocks noGrp="1"/>
          </p:cNvSpPr>
          <p:nvPr>
            <p:ph type="sldNum" idx="28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05B8FFBD-4BD9-427C-B1FF-926E2B49A35E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901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902" name="PlaceHolder 3"/>
          <p:cNvSpPr>
            <a:spLocks noGrp="1"/>
          </p:cNvSpPr>
          <p:nvPr>
            <p:ph type="sldNum" idx="2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06F5F91E-3795-4329-9BA1-FB9FA5908188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904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905" name="PlaceHolder 3"/>
          <p:cNvSpPr>
            <a:spLocks noGrp="1"/>
          </p:cNvSpPr>
          <p:nvPr>
            <p:ph type="sldNum" idx="30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A46BC418-D15F-4C8B-941A-62085D7F4034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6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907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908" name="PlaceHolder 3"/>
          <p:cNvSpPr>
            <a:spLocks noGrp="1"/>
          </p:cNvSpPr>
          <p:nvPr>
            <p:ph type="sldNum" idx="31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94E5A502-EEC3-48C1-89F2-88B90B3A5C29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910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911" name="PlaceHolder 3"/>
          <p:cNvSpPr>
            <a:spLocks noGrp="1"/>
          </p:cNvSpPr>
          <p:nvPr>
            <p:ph type="sldNum" idx="32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235920A1-8DC0-43DD-BBBA-C1704938EB63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32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33" name="PlaceHolder 3"/>
          <p:cNvSpPr>
            <a:spLocks noGrp="1"/>
          </p:cNvSpPr>
          <p:nvPr>
            <p:ph type="sldNum" idx="6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AA4A8EED-0892-46AA-B99E-0F56EC2F962E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913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914" name="PlaceHolder 3"/>
          <p:cNvSpPr>
            <a:spLocks noGrp="1"/>
          </p:cNvSpPr>
          <p:nvPr>
            <p:ph type="sldNum" idx="33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06E475EB-8D9F-4FE8-AFD8-6D0922C1FA1D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916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917" name="PlaceHolder 3"/>
          <p:cNvSpPr>
            <a:spLocks noGrp="1"/>
          </p:cNvSpPr>
          <p:nvPr>
            <p:ph type="sldNum" idx="34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F64063E0-45F1-48D0-9795-F6CD4BBDCB2D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919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920" name="PlaceHolder 3"/>
          <p:cNvSpPr>
            <a:spLocks noGrp="1"/>
          </p:cNvSpPr>
          <p:nvPr>
            <p:ph type="sldNum" idx="35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AA38CB1F-F492-4740-BEEA-2BFC7643B399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35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36" name="PlaceHolder 3"/>
          <p:cNvSpPr>
            <a:spLocks noGrp="1"/>
          </p:cNvSpPr>
          <p:nvPr>
            <p:ph type="sldNum" idx="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E2332CA3-02A9-4EEB-9CE3-ACFD61B5DA13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38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39" name="PlaceHolder 3"/>
          <p:cNvSpPr>
            <a:spLocks noGrp="1"/>
          </p:cNvSpPr>
          <p:nvPr>
            <p:ph type="sldNum" idx="8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6B392284-B36C-4B52-880C-02C248A10174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41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42" name="PlaceHolder 3"/>
          <p:cNvSpPr>
            <a:spLocks noGrp="1"/>
          </p:cNvSpPr>
          <p:nvPr>
            <p:ph type="sldNum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6779C513-D5F8-4D2D-8F62-746CE4FE074D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44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45" name="PlaceHolder 3"/>
          <p:cNvSpPr>
            <a:spLocks noGrp="1"/>
          </p:cNvSpPr>
          <p:nvPr>
            <p:ph type="sldNum" idx="10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BA137F63-09A9-4DE6-8CA3-C880452BD7DA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47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48" name="PlaceHolder 3"/>
          <p:cNvSpPr>
            <a:spLocks noGrp="1"/>
          </p:cNvSpPr>
          <p:nvPr>
            <p:ph type="sldNum" idx="11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0FDA2F82-11C6-480B-98C1-A20EED54482C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50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851" name="PlaceHolder 3"/>
          <p:cNvSpPr>
            <a:spLocks noGrp="1"/>
          </p:cNvSpPr>
          <p:nvPr>
            <p:ph type="sldNum" idx="12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lnSpc>
                <a:spcPct val="100000"/>
              </a:lnSpc>
              <a:buNone/>
            </a:pPr>
            <a:fld id="{30FA0CB6-3F44-490D-9106-233A41A65371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8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00"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00"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00"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00"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00"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00"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a5c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0"/>
          <p:cNvSpPr/>
          <p:nvPr/>
        </p:nvSpPr>
        <p:spPr>
          <a:xfrm>
            <a:off x="0" y="0"/>
            <a:ext cx="164160" cy="5143320"/>
          </a:xfrm>
          <a:prstGeom prst="rect">
            <a:avLst/>
          </a:prstGeom>
          <a:solidFill>
            <a:srgbClr val="4caf7d"/>
          </a:solidFill>
          <a:ln w="12700">
            <a:solidFill>
              <a:srgbClr val="4caf7d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Shape 1"/>
          <p:cNvSpPr/>
          <p:nvPr/>
        </p:nvSpPr>
        <p:spPr>
          <a:xfrm>
            <a:off x="164520" y="0"/>
            <a:ext cx="72720" cy="514332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Text 3"/>
          <p:cNvSpPr/>
          <p:nvPr/>
        </p:nvSpPr>
        <p:spPr>
          <a:xfrm>
            <a:off x="606600" y="1860120"/>
            <a:ext cx="7863480" cy="118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</a:pPr>
            <a:r>
              <a:rPr b="0" lang="ru-RU" sz="2800" spc="-1" strike="noStrike">
                <a:solidFill>
                  <a:srgbClr val="ffffff"/>
                </a:solidFill>
                <a:latin typeface="Century Schoolbook"/>
              </a:rPr>
              <a:t>МСФЗ 18: подання та розкриття інформації у фінансовій звітності — просто про складне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47" name="Text 13"/>
          <p:cNvSpPr/>
          <p:nvPr/>
        </p:nvSpPr>
        <p:spPr>
          <a:xfrm>
            <a:off x="640080" y="4206240"/>
            <a:ext cx="832068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1300" spc="-1" strike="noStrike">
                <a:solidFill>
                  <a:srgbClr val="e8f5ee"/>
                </a:solidFill>
                <a:latin typeface="Calibri"/>
                <a:ea typeface="Calibri"/>
              </a:rPr>
              <a:t>Найбільша реформа подання фінансової звітності за сучасну історію МСФЗ</a:t>
            </a:r>
            <a:endParaRPr b="0" lang="en-US" sz="1300" spc="-1" strike="noStrike">
              <a:latin typeface="Arial"/>
            </a:endParaRPr>
          </a:p>
        </p:txBody>
      </p:sp>
      <p:pic>
        <p:nvPicPr>
          <p:cNvPr id="48" name="Рисунок 15" descr=""/>
          <p:cNvPicPr/>
          <p:nvPr/>
        </p:nvPicPr>
        <p:blipFill>
          <a:blip r:embed="rId1"/>
          <a:stretch/>
        </p:blipFill>
        <p:spPr>
          <a:xfrm>
            <a:off x="1517400" y="365760"/>
            <a:ext cx="5760000" cy="1494000"/>
          </a:xfrm>
          <a:prstGeom prst="rect">
            <a:avLst/>
          </a:prstGeom>
          <a:ln w="0">
            <a:noFill/>
          </a:ln>
        </p:spPr>
      </p:pic>
      <p:sp>
        <p:nvSpPr>
          <p:cNvPr id="49" name="Підзаголовок 2"/>
          <p:cNvSpPr/>
          <p:nvPr/>
        </p:nvSpPr>
        <p:spPr>
          <a:xfrm>
            <a:off x="567000" y="3287880"/>
            <a:ext cx="8218080" cy="108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>
              <a:lnSpc>
                <a:spcPct val="100000"/>
              </a:lnSpc>
              <a:spcBef>
                <a:spcPts val="360"/>
              </a:spcBef>
              <a:buNone/>
              <a:tabLst>
                <a:tab algn="l" pos="0"/>
              </a:tabLst>
            </a:pPr>
            <a:r>
              <a:rPr b="1" lang="uk-UA" sz="1800" spc="-1" strike="noStrike">
                <a:solidFill>
                  <a:srgbClr val="ffffff"/>
                </a:solidFill>
                <a:latin typeface="Times New Roman"/>
              </a:rPr>
              <a:t>Соляр Галина – сертифікований спеціаліст (</a:t>
            </a:r>
            <a:r>
              <a:rPr b="1" lang="en-US" sz="1800" spc="-1" strike="noStrike">
                <a:solidFill>
                  <a:srgbClr val="ffffff"/>
                </a:solidFill>
                <a:latin typeface="Times New Roman"/>
              </a:rPr>
              <a:t>ACCA</a:t>
            </a:r>
            <a:r>
              <a:rPr b="1" lang="uk-UA" sz="1800" spc="-1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US" sz="1800" spc="-1" strike="noStrike">
                <a:solidFill>
                  <a:srgbClr val="ffffff"/>
                </a:solidFill>
                <a:latin typeface="Times New Roman"/>
              </a:rPr>
              <a:t>Dip</a:t>
            </a:r>
            <a:r>
              <a:rPr b="1" lang="uk-UA" sz="1800" spc="-1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US" sz="1800" spc="-1" strike="noStrike">
                <a:solidFill>
                  <a:srgbClr val="ffffff"/>
                </a:solidFill>
                <a:latin typeface="Times New Roman"/>
              </a:rPr>
              <a:t>IFRS,</a:t>
            </a:r>
            <a:r>
              <a:rPr b="1" lang="uk-UA" sz="1800" spc="-1" strike="noStrike">
                <a:solidFill>
                  <a:srgbClr val="ffffff"/>
                </a:solidFill>
                <a:latin typeface="Times New Roman"/>
              </a:rPr>
              <a:t> САР, Dip Audit IFA, Dip IFRS IFA, Dip Strategic Management, Dip Financial Management, CIPA Dip FA, EBC*L(A), EBC*L(B)) – практикуючий бухгалтер.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32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Calibri"/>
                <a:ea typeface="Calibri"/>
              </a:rPr>
              <a:t>3. КАТЕГОРІЇ 2 І 3 — ІНВЕСТИЦІЙНА ТА ФІНАНСОВА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233" name="Shape 2"/>
          <p:cNvSpPr/>
          <p:nvPr/>
        </p:nvSpPr>
        <p:spPr>
          <a:xfrm>
            <a:off x="274320" y="731520"/>
            <a:ext cx="4114440" cy="38376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34" name="Text 3"/>
          <p:cNvSpPr/>
          <p:nvPr/>
        </p:nvSpPr>
        <p:spPr>
          <a:xfrm>
            <a:off x="365760" y="731520"/>
            <a:ext cx="393156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ffffff"/>
                </a:solidFill>
                <a:latin typeface="Calibri"/>
                <a:ea typeface="Calibri"/>
              </a:rPr>
              <a:t>Категорія 2 — ІНВЕСТИЦІЙНА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235" name="Shape 4"/>
          <p:cNvSpPr/>
          <p:nvPr/>
        </p:nvSpPr>
        <p:spPr>
          <a:xfrm>
            <a:off x="274320" y="1115640"/>
            <a:ext cx="4114440" cy="288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36" name="Shape 5"/>
          <p:cNvSpPr/>
          <p:nvPr/>
        </p:nvSpPr>
        <p:spPr>
          <a:xfrm>
            <a:off x="384120" y="1225440"/>
            <a:ext cx="164160" cy="16416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37" name="Text 6"/>
          <p:cNvSpPr/>
          <p:nvPr/>
        </p:nvSpPr>
        <p:spPr>
          <a:xfrm>
            <a:off x="621720" y="1170360"/>
            <a:ext cx="361152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Відсотковий дохід від депозитів та цінних паперів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238" name="Shape 7"/>
          <p:cNvSpPr/>
          <p:nvPr/>
        </p:nvSpPr>
        <p:spPr>
          <a:xfrm>
            <a:off x="384120" y="1682640"/>
            <a:ext cx="164160" cy="16416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39" name="Text 8"/>
          <p:cNvSpPr/>
          <p:nvPr/>
        </p:nvSpPr>
        <p:spPr>
          <a:xfrm>
            <a:off x="621720" y="1627560"/>
            <a:ext cx="361152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Дивіденди від акцій (утримувані як інвестиції)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240" name="Shape 9"/>
          <p:cNvSpPr/>
          <p:nvPr/>
        </p:nvSpPr>
        <p:spPr>
          <a:xfrm>
            <a:off x="384120" y="2139840"/>
            <a:ext cx="164160" cy="16416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41" name="Text 10"/>
          <p:cNvSpPr/>
          <p:nvPr/>
        </p:nvSpPr>
        <p:spPr>
          <a:xfrm>
            <a:off x="621720" y="2084760"/>
            <a:ext cx="361152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Дохід/збиток від переоцінки інвестиційних ЦП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242" name="Shape 11"/>
          <p:cNvSpPr/>
          <p:nvPr/>
        </p:nvSpPr>
        <p:spPr>
          <a:xfrm>
            <a:off x="384120" y="2597040"/>
            <a:ext cx="164160" cy="16416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43" name="Text 12"/>
          <p:cNvSpPr/>
          <p:nvPr/>
        </p:nvSpPr>
        <p:spPr>
          <a:xfrm>
            <a:off x="621720" y="2541960"/>
            <a:ext cx="361152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Частка у прибутках асоційованих компаній (метод участі)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244" name="Shape 13"/>
          <p:cNvSpPr/>
          <p:nvPr/>
        </p:nvSpPr>
        <p:spPr>
          <a:xfrm>
            <a:off x="384120" y="3054240"/>
            <a:ext cx="164160" cy="16416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45" name="Text 14"/>
          <p:cNvSpPr/>
          <p:nvPr/>
        </p:nvSpPr>
        <p:spPr>
          <a:xfrm>
            <a:off x="621720" y="2999160"/>
            <a:ext cx="361152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Дохід від інвестиційної нерухомості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246" name="Shape 15"/>
          <p:cNvSpPr/>
          <p:nvPr/>
        </p:nvSpPr>
        <p:spPr>
          <a:xfrm>
            <a:off x="384120" y="3511440"/>
            <a:ext cx="164160" cy="16416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47" name="Text 16"/>
          <p:cNvSpPr/>
          <p:nvPr/>
        </p:nvSpPr>
        <p:spPr>
          <a:xfrm>
            <a:off x="621720" y="3456360"/>
            <a:ext cx="361152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Курсові різниці від інвестиційних активів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248" name="Shape 17"/>
          <p:cNvSpPr/>
          <p:nvPr/>
        </p:nvSpPr>
        <p:spPr>
          <a:xfrm>
            <a:off x="4754880" y="731520"/>
            <a:ext cx="4114440" cy="38376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49" name="Text 18"/>
          <p:cNvSpPr/>
          <p:nvPr/>
        </p:nvSpPr>
        <p:spPr>
          <a:xfrm>
            <a:off x="4846320" y="731520"/>
            <a:ext cx="393156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ffffff"/>
                </a:solidFill>
                <a:latin typeface="Calibri"/>
                <a:ea typeface="Calibri"/>
              </a:rPr>
              <a:t>Категорія 3 — ФІНАНСОВА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250" name="Shape 19"/>
          <p:cNvSpPr/>
          <p:nvPr/>
        </p:nvSpPr>
        <p:spPr>
          <a:xfrm>
            <a:off x="4754880" y="1115640"/>
            <a:ext cx="4114440" cy="288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51" name="Shape 20"/>
          <p:cNvSpPr/>
          <p:nvPr/>
        </p:nvSpPr>
        <p:spPr>
          <a:xfrm>
            <a:off x="4864680" y="1225440"/>
            <a:ext cx="164160" cy="16416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52" name="Text 21"/>
          <p:cNvSpPr/>
          <p:nvPr/>
        </p:nvSpPr>
        <p:spPr>
          <a:xfrm>
            <a:off x="5102280" y="1170360"/>
            <a:ext cx="3657240" cy="47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Відсоткові витрати за банківськими кредитами та облігаціями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253" name="Shape 22"/>
          <p:cNvSpPr/>
          <p:nvPr/>
        </p:nvSpPr>
        <p:spPr>
          <a:xfrm>
            <a:off x="4864680" y="1774080"/>
            <a:ext cx="164160" cy="16416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54" name="Text 23"/>
          <p:cNvSpPr/>
          <p:nvPr/>
        </p:nvSpPr>
        <p:spPr>
          <a:xfrm>
            <a:off x="5102280" y="1719000"/>
            <a:ext cx="3657240" cy="47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Відсоткові витрати за фінансовою орендою (МСФЗ 16)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255" name="Shape 24"/>
          <p:cNvSpPr/>
          <p:nvPr/>
        </p:nvSpPr>
        <p:spPr>
          <a:xfrm>
            <a:off x="4864680" y="2322720"/>
            <a:ext cx="164160" cy="16416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56" name="Text 25"/>
          <p:cNvSpPr/>
          <p:nvPr/>
        </p:nvSpPr>
        <p:spPr>
          <a:xfrm>
            <a:off x="5102280" y="2267640"/>
            <a:ext cx="3657240" cy="47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Дисконт за забезпеченнями та резервами (розгортання)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257" name="Shape 26"/>
          <p:cNvSpPr/>
          <p:nvPr/>
        </p:nvSpPr>
        <p:spPr>
          <a:xfrm>
            <a:off x="4864680" y="2871360"/>
            <a:ext cx="164160" cy="16416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58" name="Text 27"/>
          <p:cNvSpPr/>
          <p:nvPr/>
        </p:nvSpPr>
        <p:spPr>
          <a:xfrm>
            <a:off x="5102280" y="2816280"/>
            <a:ext cx="3657240" cy="47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Результат від хеджування фінансових зобов'язань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259" name="Shape 28"/>
          <p:cNvSpPr/>
          <p:nvPr/>
        </p:nvSpPr>
        <p:spPr>
          <a:xfrm>
            <a:off x="4864680" y="3420000"/>
            <a:ext cx="164160" cy="16416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60" name="Text 29"/>
          <p:cNvSpPr/>
          <p:nvPr/>
        </p:nvSpPr>
        <p:spPr>
          <a:xfrm>
            <a:off x="5102280" y="3364920"/>
            <a:ext cx="3657240" cy="47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Курсові різниці від позик та фінансових зобов'язань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261" name="Shape 30"/>
          <p:cNvSpPr/>
          <p:nvPr/>
        </p:nvSpPr>
        <p:spPr>
          <a:xfrm>
            <a:off x="274320" y="4114800"/>
            <a:ext cx="8595000" cy="849960"/>
          </a:xfrm>
          <a:prstGeom prst="rect">
            <a:avLst/>
          </a:prstGeom>
          <a:solidFill>
            <a:srgbClr val="e8f5ee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62" name="Text 31"/>
          <p:cNvSpPr/>
          <p:nvPr/>
        </p:nvSpPr>
        <p:spPr>
          <a:xfrm>
            <a:off x="411480" y="4133160"/>
            <a:ext cx="13712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1a5c38"/>
                </a:solidFill>
                <a:latin typeface="Calibri"/>
                <a:ea typeface="Calibri"/>
              </a:rPr>
              <a:t>⚠ </a:t>
            </a:r>
            <a:r>
              <a:rPr b="1" lang="en-US" sz="1100" spc="-1" strike="noStrike">
                <a:solidFill>
                  <a:srgbClr val="1a5c38"/>
                </a:solidFill>
                <a:latin typeface="Calibri"/>
                <a:ea typeface="Calibri"/>
              </a:rPr>
              <a:t>Важливо: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263" name="Text 32"/>
          <p:cNvSpPr/>
          <p:nvPr/>
        </p:nvSpPr>
        <p:spPr>
          <a:xfrm>
            <a:off x="411480" y="4407480"/>
            <a:ext cx="832068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Для банків та інвестиційних фондів, де ці операції є основною діяльністю — відповідні статті класифікуються до операційної, а не інвестиційної/фінансової категорії!</a:t>
            </a:r>
            <a:endParaRPr b="0" lang="en-US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65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ffffff"/>
                </a:solidFill>
                <a:latin typeface="Calibri"/>
                <a:ea typeface="Calibri"/>
              </a:rPr>
              <a:t>3. ДВА ОБОВ'ЯЗКОВИХ ПРОМІЖНИХ ПІДСУМКИ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66" name="Shape 2"/>
          <p:cNvSpPr/>
          <p:nvPr/>
        </p:nvSpPr>
        <p:spPr>
          <a:xfrm>
            <a:off x="365760" y="777240"/>
            <a:ext cx="8412120" cy="13255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67" name="Text 3"/>
          <p:cNvSpPr/>
          <p:nvPr/>
        </p:nvSpPr>
        <p:spPr>
          <a:xfrm>
            <a:off x="548640" y="822960"/>
            <a:ext cx="804636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700" spc="-1" strike="noStrike">
                <a:solidFill>
                  <a:srgbClr val="00c853"/>
                </a:solidFill>
                <a:latin typeface="Calibri"/>
                <a:ea typeface="Calibri"/>
              </a:rPr>
              <a:t>1. ОПЕРАЦІЙНИЙ ПРИБУТОК</a:t>
            </a:r>
            <a:endParaRPr b="0" lang="en-US" sz="1700" spc="-1" strike="noStrike">
              <a:latin typeface="Arial"/>
            </a:endParaRPr>
          </a:p>
        </p:txBody>
      </p:sp>
      <p:sp>
        <p:nvSpPr>
          <p:cNvPr id="268" name="Text 4"/>
          <p:cNvSpPr/>
          <p:nvPr/>
        </p:nvSpPr>
        <p:spPr>
          <a:xfrm>
            <a:off x="548640" y="1261800"/>
            <a:ext cx="804636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300" spc="-1" strike="noStrike">
                <a:solidFill>
                  <a:srgbClr val="ffffff"/>
                </a:solidFill>
                <a:latin typeface="Calibri"/>
                <a:ea typeface="Calibri"/>
              </a:rPr>
              <a:t>= Сума всіх доходів мінус сума всіх витрат ОПЕРАЦІЙНОЇ категорії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269" name="Shape 5"/>
          <p:cNvSpPr/>
          <p:nvPr/>
        </p:nvSpPr>
        <p:spPr>
          <a:xfrm>
            <a:off x="7498080" y="804600"/>
            <a:ext cx="1096920" cy="126144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70" name="Text 6"/>
          <p:cNvSpPr/>
          <p:nvPr/>
        </p:nvSpPr>
        <p:spPr>
          <a:xfrm>
            <a:off x="7498080" y="804600"/>
            <a:ext cx="1096920" cy="126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★ </a:t>
            </a: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NEW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271" name="Shape 7"/>
          <p:cNvSpPr/>
          <p:nvPr/>
        </p:nvSpPr>
        <p:spPr>
          <a:xfrm>
            <a:off x="365760" y="2331720"/>
            <a:ext cx="8412120" cy="146268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72" name="Text 8"/>
          <p:cNvSpPr/>
          <p:nvPr/>
        </p:nvSpPr>
        <p:spPr>
          <a:xfrm>
            <a:off x="548640" y="2377440"/>
            <a:ext cx="768060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500" spc="-1" strike="noStrike">
                <a:solidFill>
                  <a:srgbClr val="00c853"/>
                </a:solidFill>
                <a:latin typeface="Calibri"/>
                <a:ea typeface="Calibri"/>
              </a:rPr>
              <a:t>2. ПРИБУТОК ДО ФІНАНСОВИХ ВИТРАТ ТА ПнП</a:t>
            </a:r>
            <a:endParaRPr b="0" lang="en-US" sz="1500" spc="-1" strike="noStrike">
              <a:latin typeface="Arial"/>
            </a:endParaRPr>
          </a:p>
        </p:txBody>
      </p:sp>
      <p:sp>
        <p:nvSpPr>
          <p:cNvPr id="273" name="Text 9"/>
          <p:cNvSpPr/>
          <p:nvPr/>
        </p:nvSpPr>
        <p:spPr>
          <a:xfrm>
            <a:off x="548640" y="2834640"/>
            <a:ext cx="804636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300" spc="-1" strike="noStrike">
                <a:solidFill>
                  <a:srgbClr val="ffffff"/>
                </a:solidFill>
                <a:latin typeface="Calibri"/>
                <a:ea typeface="Calibri"/>
              </a:rPr>
              <a:t>= Операційний прибуток ± Результат ІНВЕСТИЦІЙНОЇ категорії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274" name="Shape 10"/>
          <p:cNvSpPr/>
          <p:nvPr/>
        </p:nvSpPr>
        <p:spPr>
          <a:xfrm>
            <a:off x="7498080" y="2359080"/>
            <a:ext cx="1096920" cy="138960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75" name="Text 11"/>
          <p:cNvSpPr/>
          <p:nvPr/>
        </p:nvSpPr>
        <p:spPr>
          <a:xfrm>
            <a:off x="7498080" y="2359080"/>
            <a:ext cx="1096920" cy="138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★ </a:t>
            </a: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NEW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276" name="Shape 12"/>
          <p:cNvSpPr/>
          <p:nvPr/>
        </p:nvSpPr>
        <p:spPr>
          <a:xfrm>
            <a:off x="365760" y="3977640"/>
            <a:ext cx="8412120" cy="914040"/>
          </a:xfrm>
          <a:prstGeom prst="rect">
            <a:avLst/>
          </a:prstGeom>
          <a:solidFill>
            <a:srgbClr val="e8f5ee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77" name="Text 13"/>
          <p:cNvSpPr/>
          <p:nvPr/>
        </p:nvSpPr>
        <p:spPr>
          <a:xfrm>
            <a:off x="502920" y="4005000"/>
            <a:ext cx="82292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Чому це важливо?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278" name="Text 14"/>
          <p:cNvSpPr/>
          <p:nvPr/>
        </p:nvSpPr>
        <p:spPr>
          <a:xfrm>
            <a:off x="502920" y="4279320"/>
            <a:ext cx="822924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До МСФЗ 18 «операційний прибуток» компанії X міг не збігатися з «операційним прибутком» компанії Y, навіть якщо обидві складали звітність за МСФЗ. Тепер визначення єдине для всіх — як спільна мова для аналітиків та інвесторів.</a:t>
            </a:r>
            <a:endParaRPr b="0" lang="en-US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80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Calibri"/>
                <a:ea typeface="Calibri"/>
              </a:rPr>
              <a:t>3. ІЛЮСТРАТИВНА СТРУКТУРА P&amp;L ЗА МСФЗ 18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281" name="Shape 2"/>
          <p:cNvSpPr/>
          <p:nvPr/>
        </p:nvSpPr>
        <p:spPr>
          <a:xfrm>
            <a:off x="274320" y="713160"/>
            <a:ext cx="8595000" cy="3470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82" name="Text 3"/>
          <p:cNvSpPr/>
          <p:nvPr/>
        </p:nvSpPr>
        <p:spPr>
          <a:xfrm>
            <a:off x="365760" y="740520"/>
            <a:ext cx="68576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ffffff"/>
                </a:solidFill>
                <a:latin typeface="Calibri"/>
                <a:ea typeface="Calibri"/>
              </a:rPr>
              <a:t>ОПЕРАЦІЙНА КАТЕГОРІЯ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283" name="Shape 4"/>
          <p:cNvSpPr/>
          <p:nvPr/>
        </p:nvSpPr>
        <p:spPr>
          <a:xfrm>
            <a:off x="274320" y="1106280"/>
            <a:ext cx="8595000" cy="347040"/>
          </a:xfrm>
          <a:prstGeom prst="rect">
            <a:avLst/>
          </a:prstGeom>
          <a:solidFill>
            <a:srgbClr val="e8f5ee"/>
          </a:solidFill>
          <a:ln w="381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84" name="Text 5"/>
          <p:cNvSpPr/>
          <p:nvPr/>
        </p:nvSpPr>
        <p:spPr>
          <a:xfrm>
            <a:off x="457200" y="1152000"/>
            <a:ext cx="6857640" cy="25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Дохід від реалізації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285" name="Text 6"/>
          <p:cNvSpPr/>
          <p:nvPr/>
        </p:nvSpPr>
        <p:spPr>
          <a:xfrm>
            <a:off x="7406640" y="1152000"/>
            <a:ext cx="1371240" cy="25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1 200 000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286" name="Shape 7"/>
          <p:cNvSpPr/>
          <p:nvPr/>
        </p:nvSpPr>
        <p:spPr>
          <a:xfrm>
            <a:off x="274320" y="1499760"/>
            <a:ext cx="8595000" cy="347040"/>
          </a:xfrm>
          <a:prstGeom prst="rect">
            <a:avLst/>
          </a:prstGeom>
          <a:solidFill>
            <a:srgbClr val="ffffff"/>
          </a:solidFill>
          <a:ln w="381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87" name="Text 8"/>
          <p:cNvSpPr/>
          <p:nvPr/>
        </p:nvSpPr>
        <p:spPr>
          <a:xfrm>
            <a:off x="457200" y="1545480"/>
            <a:ext cx="6857640" cy="25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Собівартість реалізації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288" name="Text 9"/>
          <p:cNvSpPr/>
          <p:nvPr/>
        </p:nvSpPr>
        <p:spPr>
          <a:xfrm>
            <a:off x="7406640" y="1545480"/>
            <a:ext cx="1371240" cy="25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(720 000)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289" name="Shape 10"/>
          <p:cNvSpPr/>
          <p:nvPr/>
        </p:nvSpPr>
        <p:spPr>
          <a:xfrm>
            <a:off x="274320" y="1892880"/>
            <a:ext cx="8595000" cy="347040"/>
          </a:xfrm>
          <a:prstGeom prst="rect">
            <a:avLst/>
          </a:prstGeom>
          <a:solidFill>
            <a:srgbClr val="e8f5ee"/>
          </a:solidFill>
          <a:ln w="381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90" name="Text 11"/>
          <p:cNvSpPr/>
          <p:nvPr/>
        </p:nvSpPr>
        <p:spPr>
          <a:xfrm>
            <a:off x="457200" y="1938600"/>
            <a:ext cx="6857640" cy="25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Витрати на збут + адміністративні + R&amp;D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291" name="Text 12"/>
          <p:cNvSpPr/>
          <p:nvPr/>
        </p:nvSpPr>
        <p:spPr>
          <a:xfrm>
            <a:off x="7406640" y="1938600"/>
            <a:ext cx="1371240" cy="25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(180 000)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292" name="Shape 13"/>
          <p:cNvSpPr/>
          <p:nvPr/>
        </p:nvSpPr>
        <p:spPr>
          <a:xfrm>
            <a:off x="274320" y="2286000"/>
            <a:ext cx="8595000" cy="34704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93" name="Text 14"/>
          <p:cNvSpPr/>
          <p:nvPr/>
        </p:nvSpPr>
        <p:spPr>
          <a:xfrm>
            <a:off x="365760" y="2313360"/>
            <a:ext cx="68576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ffffff"/>
                </a:solidFill>
                <a:latin typeface="Calibri"/>
                <a:ea typeface="Calibri"/>
              </a:rPr>
              <a:t>ОПЕРАЦІЙНИЙ ПРИБУТОК ← обов'язковий підсумок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294" name="Text 15"/>
          <p:cNvSpPr/>
          <p:nvPr/>
        </p:nvSpPr>
        <p:spPr>
          <a:xfrm>
            <a:off x="7406640" y="2313360"/>
            <a:ext cx="13712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ffffff"/>
                </a:solidFill>
                <a:latin typeface="Calibri"/>
                <a:ea typeface="Calibri"/>
              </a:rPr>
              <a:t>300 000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295" name="Shape 16"/>
          <p:cNvSpPr/>
          <p:nvPr/>
        </p:nvSpPr>
        <p:spPr>
          <a:xfrm>
            <a:off x="274320" y="2679120"/>
            <a:ext cx="8595000" cy="3470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96" name="Text 17"/>
          <p:cNvSpPr/>
          <p:nvPr/>
        </p:nvSpPr>
        <p:spPr>
          <a:xfrm>
            <a:off x="365760" y="2706480"/>
            <a:ext cx="68576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ffffff"/>
                </a:solidFill>
                <a:latin typeface="Calibri"/>
                <a:ea typeface="Calibri"/>
              </a:rPr>
              <a:t>ІНВЕСТИЦІЙНА КАТЕГОРІЯ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297" name="Shape 18"/>
          <p:cNvSpPr/>
          <p:nvPr/>
        </p:nvSpPr>
        <p:spPr>
          <a:xfrm>
            <a:off x="274320" y="3072240"/>
            <a:ext cx="8595000" cy="347040"/>
          </a:xfrm>
          <a:prstGeom prst="rect">
            <a:avLst/>
          </a:prstGeom>
          <a:solidFill>
            <a:srgbClr val="ffffff"/>
          </a:solidFill>
          <a:ln w="381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98" name="Text 19"/>
          <p:cNvSpPr/>
          <p:nvPr/>
        </p:nvSpPr>
        <p:spPr>
          <a:xfrm>
            <a:off x="457200" y="3117960"/>
            <a:ext cx="6857640" cy="25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Відсотковий дохід + частка в асоційованій компанії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299" name="Text 20"/>
          <p:cNvSpPr/>
          <p:nvPr/>
        </p:nvSpPr>
        <p:spPr>
          <a:xfrm>
            <a:off x="7406640" y="3117960"/>
            <a:ext cx="1371240" cy="25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23 000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300" name="Shape 21"/>
          <p:cNvSpPr/>
          <p:nvPr/>
        </p:nvSpPr>
        <p:spPr>
          <a:xfrm>
            <a:off x="274320" y="3465720"/>
            <a:ext cx="8595000" cy="34704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01" name="Text 22"/>
          <p:cNvSpPr/>
          <p:nvPr/>
        </p:nvSpPr>
        <p:spPr>
          <a:xfrm>
            <a:off x="365760" y="3493080"/>
            <a:ext cx="68576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ffffff"/>
                </a:solidFill>
                <a:latin typeface="Calibri"/>
                <a:ea typeface="Calibri"/>
              </a:rPr>
              <a:t>ПРИБУТОК ДО ФИН. ВИТРАТ ТА ПнП ← обов'язк. підсумок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302" name="Text 23"/>
          <p:cNvSpPr/>
          <p:nvPr/>
        </p:nvSpPr>
        <p:spPr>
          <a:xfrm>
            <a:off x="7406640" y="3493080"/>
            <a:ext cx="13712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ffffff"/>
                </a:solidFill>
                <a:latin typeface="Calibri"/>
                <a:ea typeface="Calibri"/>
              </a:rPr>
              <a:t>323 000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303" name="Shape 24"/>
          <p:cNvSpPr/>
          <p:nvPr/>
        </p:nvSpPr>
        <p:spPr>
          <a:xfrm>
            <a:off x="274320" y="3858840"/>
            <a:ext cx="8595000" cy="347040"/>
          </a:xfrm>
          <a:prstGeom prst="rect">
            <a:avLst/>
          </a:prstGeom>
          <a:solidFill>
            <a:srgbClr val="ffffff"/>
          </a:solidFill>
          <a:ln w="381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04" name="Text 25"/>
          <p:cNvSpPr/>
          <p:nvPr/>
        </p:nvSpPr>
        <p:spPr>
          <a:xfrm>
            <a:off x="457200" y="3904560"/>
            <a:ext cx="6857640" cy="25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ФІНАНСОВА КАТЕГОРІЯ — відсоткові витрати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305" name="Text 26"/>
          <p:cNvSpPr/>
          <p:nvPr/>
        </p:nvSpPr>
        <p:spPr>
          <a:xfrm>
            <a:off x="7406640" y="3904560"/>
            <a:ext cx="1371240" cy="25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(35 000)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306" name="Shape 27"/>
          <p:cNvSpPr/>
          <p:nvPr/>
        </p:nvSpPr>
        <p:spPr>
          <a:xfrm>
            <a:off x="274320" y="4251960"/>
            <a:ext cx="8595000" cy="347040"/>
          </a:xfrm>
          <a:prstGeom prst="rect">
            <a:avLst/>
          </a:prstGeom>
          <a:solidFill>
            <a:srgbClr val="e8f5ee"/>
          </a:solidFill>
          <a:ln w="381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07" name="Text 28"/>
          <p:cNvSpPr/>
          <p:nvPr/>
        </p:nvSpPr>
        <p:spPr>
          <a:xfrm>
            <a:off x="457200" y="4297680"/>
            <a:ext cx="6857640" cy="25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ПОДАТОК НА ПРИБУТОК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308" name="Text 29"/>
          <p:cNvSpPr/>
          <p:nvPr/>
        </p:nvSpPr>
        <p:spPr>
          <a:xfrm>
            <a:off x="7406640" y="4297680"/>
            <a:ext cx="1371240" cy="25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(50 400)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309" name="Shape 30"/>
          <p:cNvSpPr/>
          <p:nvPr/>
        </p:nvSpPr>
        <p:spPr>
          <a:xfrm>
            <a:off x="274320" y="4645080"/>
            <a:ext cx="8595000" cy="3470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10" name="Text 31"/>
          <p:cNvSpPr/>
          <p:nvPr/>
        </p:nvSpPr>
        <p:spPr>
          <a:xfrm>
            <a:off x="365760" y="4672440"/>
            <a:ext cx="68576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ffffff"/>
                </a:solidFill>
                <a:latin typeface="Calibri"/>
                <a:ea typeface="Calibri"/>
              </a:rPr>
              <a:t>ЧИСТИЙ ПРИБУТОК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311" name="Text 32"/>
          <p:cNvSpPr/>
          <p:nvPr/>
        </p:nvSpPr>
        <p:spPr>
          <a:xfrm>
            <a:off x="7406640" y="4672440"/>
            <a:ext cx="13712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ffffff"/>
                </a:solidFill>
                <a:latin typeface="Calibri"/>
                <a:ea typeface="Calibri"/>
              </a:rPr>
              <a:t>237 600</a:t>
            </a:r>
            <a:endParaRPr b="0" lang="en-US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13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Calibri"/>
                <a:ea typeface="Calibri"/>
              </a:rPr>
              <a:t>3. ВИТРАТИ: ЗА ФУНКЦІЄЮ ЧИ ЗА ХАРАКТЕРОМ?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314" name="Shape 2"/>
          <p:cNvSpPr/>
          <p:nvPr/>
        </p:nvSpPr>
        <p:spPr>
          <a:xfrm>
            <a:off x="274320" y="731520"/>
            <a:ext cx="4114440" cy="4111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15" name="Text 3"/>
          <p:cNvSpPr/>
          <p:nvPr/>
        </p:nvSpPr>
        <p:spPr>
          <a:xfrm>
            <a:off x="274320" y="731520"/>
            <a:ext cx="4114440" cy="41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За ФУНКЦІЄЮ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316" name="Shape 4"/>
          <p:cNvSpPr/>
          <p:nvPr/>
        </p:nvSpPr>
        <p:spPr>
          <a:xfrm>
            <a:off x="274320" y="1143000"/>
            <a:ext cx="4114440" cy="2102760"/>
          </a:xfrm>
          <a:prstGeom prst="rect">
            <a:avLst/>
          </a:prstGeom>
          <a:solidFill>
            <a:srgbClr val="ffffff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17" name="Shape 5"/>
          <p:cNvSpPr/>
          <p:nvPr/>
        </p:nvSpPr>
        <p:spPr>
          <a:xfrm>
            <a:off x="411480" y="1252800"/>
            <a:ext cx="182520" cy="18252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18" name="Text 6"/>
          <p:cNvSpPr/>
          <p:nvPr/>
        </p:nvSpPr>
        <p:spPr>
          <a:xfrm>
            <a:off x="658440" y="1207080"/>
            <a:ext cx="3565800" cy="40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Собівартість реалізації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319" name="Shape 7"/>
          <p:cNvSpPr/>
          <p:nvPr/>
        </p:nvSpPr>
        <p:spPr>
          <a:xfrm>
            <a:off x="411480" y="1737360"/>
            <a:ext cx="182520" cy="18252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20" name="Text 8"/>
          <p:cNvSpPr/>
          <p:nvPr/>
        </p:nvSpPr>
        <p:spPr>
          <a:xfrm>
            <a:off x="658440" y="1691640"/>
            <a:ext cx="3565800" cy="40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Витрати на збут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321" name="Shape 9"/>
          <p:cNvSpPr/>
          <p:nvPr/>
        </p:nvSpPr>
        <p:spPr>
          <a:xfrm>
            <a:off x="411480" y="2221920"/>
            <a:ext cx="182520" cy="18252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22" name="Text 10"/>
          <p:cNvSpPr/>
          <p:nvPr/>
        </p:nvSpPr>
        <p:spPr>
          <a:xfrm>
            <a:off x="658440" y="2176200"/>
            <a:ext cx="3565800" cy="40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Адміністративні витрати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323" name="Shape 11"/>
          <p:cNvSpPr/>
          <p:nvPr/>
        </p:nvSpPr>
        <p:spPr>
          <a:xfrm>
            <a:off x="411480" y="2706480"/>
            <a:ext cx="182520" cy="18252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24" name="Text 12"/>
          <p:cNvSpPr/>
          <p:nvPr/>
        </p:nvSpPr>
        <p:spPr>
          <a:xfrm>
            <a:off x="658440" y="2660760"/>
            <a:ext cx="3565800" cy="40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Витрати на R&amp;D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325" name="Shape 13"/>
          <p:cNvSpPr/>
          <p:nvPr/>
        </p:nvSpPr>
        <p:spPr>
          <a:xfrm>
            <a:off x="274320" y="3291840"/>
            <a:ext cx="4114440" cy="502560"/>
          </a:xfrm>
          <a:prstGeom prst="rect">
            <a:avLst/>
          </a:prstGeom>
          <a:solidFill>
            <a:srgbClr val="e8f5ee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26" name="Text 14"/>
          <p:cNvSpPr/>
          <p:nvPr/>
        </p:nvSpPr>
        <p:spPr>
          <a:xfrm>
            <a:off x="365760" y="3310200"/>
            <a:ext cx="393156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b4332"/>
                </a:solidFill>
                <a:latin typeface="Calibri"/>
                <a:ea typeface="Calibri"/>
              </a:rPr>
              <a:t>Хто використовує: Виробничі та торговельні компанії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327" name="Shape 15"/>
          <p:cNvSpPr/>
          <p:nvPr/>
        </p:nvSpPr>
        <p:spPr>
          <a:xfrm>
            <a:off x="274320" y="3858840"/>
            <a:ext cx="4114440" cy="731160"/>
          </a:xfrm>
          <a:prstGeom prst="rect">
            <a:avLst/>
          </a:prstGeom>
          <a:solidFill>
            <a:srgbClr val="1a5c38">
              <a:alpha val="15000"/>
            </a:srgbClr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28" name="Text 16"/>
          <p:cNvSpPr/>
          <p:nvPr/>
        </p:nvSpPr>
        <p:spPr>
          <a:xfrm>
            <a:off x="365760" y="3877200"/>
            <a:ext cx="3931560" cy="67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Обов'язкові додаткові розкриття у примітках — 5 статей за характером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329" name="Shape 17"/>
          <p:cNvSpPr/>
          <p:nvPr/>
        </p:nvSpPr>
        <p:spPr>
          <a:xfrm>
            <a:off x="4709160" y="731520"/>
            <a:ext cx="4114440" cy="41112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30" name="Text 18"/>
          <p:cNvSpPr/>
          <p:nvPr/>
        </p:nvSpPr>
        <p:spPr>
          <a:xfrm>
            <a:off x="4709160" y="731520"/>
            <a:ext cx="4114440" cy="41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За ХАРАКТЕРОМ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331" name="Shape 19"/>
          <p:cNvSpPr/>
          <p:nvPr/>
        </p:nvSpPr>
        <p:spPr>
          <a:xfrm>
            <a:off x="4709160" y="1143000"/>
            <a:ext cx="4114440" cy="210276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32" name="Shape 20"/>
          <p:cNvSpPr/>
          <p:nvPr/>
        </p:nvSpPr>
        <p:spPr>
          <a:xfrm>
            <a:off x="4846320" y="1252800"/>
            <a:ext cx="182520" cy="18252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33" name="Text 21"/>
          <p:cNvSpPr/>
          <p:nvPr/>
        </p:nvSpPr>
        <p:spPr>
          <a:xfrm>
            <a:off x="5093280" y="1207080"/>
            <a:ext cx="3565800" cy="40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Амортизація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334" name="Shape 22"/>
          <p:cNvSpPr/>
          <p:nvPr/>
        </p:nvSpPr>
        <p:spPr>
          <a:xfrm>
            <a:off x="4846320" y="1737360"/>
            <a:ext cx="182520" cy="18252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35" name="Text 23"/>
          <p:cNvSpPr/>
          <p:nvPr/>
        </p:nvSpPr>
        <p:spPr>
          <a:xfrm>
            <a:off x="5093280" y="1691640"/>
            <a:ext cx="3565800" cy="40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Витрати на персонал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336" name="Shape 24"/>
          <p:cNvSpPr/>
          <p:nvPr/>
        </p:nvSpPr>
        <p:spPr>
          <a:xfrm>
            <a:off x="4846320" y="2221920"/>
            <a:ext cx="182520" cy="18252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37" name="Text 25"/>
          <p:cNvSpPr/>
          <p:nvPr/>
        </p:nvSpPr>
        <p:spPr>
          <a:xfrm>
            <a:off x="5093280" y="2176200"/>
            <a:ext cx="3565800" cy="40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Матеріали та сировина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338" name="Shape 26"/>
          <p:cNvSpPr/>
          <p:nvPr/>
        </p:nvSpPr>
        <p:spPr>
          <a:xfrm>
            <a:off x="4846320" y="2706480"/>
            <a:ext cx="182520" cy="18252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39" name="Text 27"/>
          <p:cNvSpPr/>
          <p:nvPr/>
        </p:nvSpPr>
        <p:spPr>
          <a:xfrm>
            <a:off x="5093280" y="2660760"/>
            <a:ext cx="3565800" cy="40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Зміна залишків запасів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340" name="Shape 28"/>
          <p:cNvSpPr/>
          <p:nvPr/>
        </p:nvSpPr>
        <p:spPr>
          <a:xfrm>
            <a:off x="4709160" y="3291840"/>
            <a:ext cx="4114440" cy="502560"/>
          </a:xfrm>
          <a:prstGeom prst="rect">
            <a:avLst/>
          </a:prstGeom>
          <a:solidFill>
            <a:srgbClr val="e8f5ee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41" name="Text 29"/>
          <p:cNvSpPr/>
          <p:nvPr/>
        </p:nvSpPr>
        <p:spPr>
          <a:xfrm>
            <a:off x="4800600" y="3310200"/>
            <a:ext cx="393156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b4332"/>
                </a:solidFill>
                <a:latin typeface="Calibri"/>
                <a:ea typeface="Calibri"/>
              </a:rPr>
              <a:t>Хто використовує: Фінансові компанії, холдинги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342" name="Shape 30"/>
          <p:cNvSpPr/>
          <p:nvPr/>
        </p:nvSpPr>
        <p:spPr>
          <a:xfrm>
            <a:off x="4709160" y="3858840"/>
            <a:ext cx="4114440" cy="731160"/>
          </a:xfrm>
          <a:prstGeom prst="rect">
            <a:avLst/>
          </a:prstGeom>
          <a:solidFill>
            <a:srgbClr val="2e8b57">
              <a:alpha val="15000"/>
            </a:srgbClr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43" name="Text 31"/>
          <p:cNvSpPr/>
          <p:nvPr/>
        </p:nvSpPr>
        <p:spPr>
          <a:xfrm>
            <a:off x="4800600" y="3877200"/>
            <a:ext cx="3931560" cy="67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Додаткові розкриття НЕ потрібні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344" name="Shape 32"/>
          <p:cNvSpPr/>
          <p:nvPr/>
        </p:nvSpPr>
        <p:spPr>
          <a:xfrm>
            <a:off x="274320" y="4645080"/>
            <a:ext cx="8595000" cy="36540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45" name="Text 33"/>
          <p:cNvSpPr/>
          <p:nvPr/>
        </p:nvSpPr>
        <p:spPr>
          <a:xfrm>
            <a:off x="365760" y="4645080"/>
            <a:ext cx="841212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ffffff"/>
                </a:solidFill>
                <a:latin typeface="Calibri"/>
                <a:ea typeface="Calibri"/>
              </a:rPr>
              <a:t>5 обов'язкових статей за характером (якщо функціональний формат): амортизація, персонал, зміна запасів, придбання, R&amp;D</a:t>
            </a:r>
            <a:endParaRPr b="0" lang="en-US" sz="10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47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Calibri"/>
                <a:ea typeface="Calibri"/>
              </a:rPr>
              <a:t>4. MPM — УПРАВЛІНСЬКІ ПОКАЗНИКИ ЕФЕКТИВНОСТІ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348" name="Shape 2"/>
          <p:cNvSpPr/>
          <p:nvPr/>
        </p:nvSpPr>
        <p:spPr>
          <a:xfrm>
            <a:off x="274320" y="731520"/>
            <a:ext cx="8595000" cy="95976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349" name="Text 3"/>
          <p:cNvSpPr/>
          <p:nvPr/>
        </p:nvSpPr>
        <p:spPr>
          <a:xfrm>
            <a:off x="457200" y="749880"/>
            <a:ext cx="8229240" cy="25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e8f5ee"/>
                </a:solidFill>
                <a:latin typeface="Calibri"/>
                <a:ea typeface="Calibri"/>
              </a:rPr>
              <a:t>ВИЗНАЧЕННЯ MPM: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350" name="Text 4"/>
          <p:cNvSpPr/>
          <p:nvPr/>
        </p:nvSpPr>
        <p:spPr>
          <a:xfrm>
            <a:off x="457200" y="1005840"/>
            <a:ext cx="822924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Проміжний підсумок або підсумок доходів та витрат, що: (а) не передбачений МСФЗ як обов'язковий підсумок та (б) використовується в публічних комунікаціях поза межами фінансової звітності для характеристики фінансових результатів компанії загалом.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351" name="Text 5"/>
          <p:cNvSpPr/>
          <p:nvPr/>
        </p:nvSpPr>
        <p:spPr>
          <a:xfrm>
            <a:off x="274320" y="1828800"/>
            <a:ext cx="859500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Ключові слова визначення: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352" name="Shape 6"/>
          <p:cNvSpPr/>
          <p:nvPr/>
        </p:nvSpPr>
        <p:spPr>
          <a:xfrm>
            <a:off x="274320" y="2148840"/>
            <a:ext cx="8595000" cy="621360"/>
          </a:xfrm>
          <a:prstGeom prst="rect">
            <a:avLst/>
          </a:prstGeom>
          <a:solidFill>
            <a:srgbClr val="ffffff"/>
          </a:solidFill>
          <a:ln w="1016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53" name="Text 7"/>
          <p:cNvSpPr/>
          <p:nvPr/>
        </p:nvSpPr>
        <p:spPr>
          <a:xfrm>
            <a:off x="411480" y="2203560"/>
            <a:ext cx="2925720" cy="51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50" spc="-1" strike="noStrike">
                <a:solidFill>
                  <a:srgbClr val="1a5c38"/>
                </a:solidFill>
                <a:latin typeface="Calibri"/>
                <a:ea typeface="Calibri"/>
              </a:rPr>
              <a:t>«Підсумок P&amp;L»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354" name="Text 8"/>
          <p:cNvSpPr/>
          <p:nvPr/>
        </p:nvSpPr>
        <p:spPr>
          <a:xfrm>
            <a:off x="3429000" y="2203560"/>
            <a:ext cx="5303160" cy="51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Завжди є різницею доходів та витрат. ROA, ROE — НЕ MPM.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355" name="Shape 9"/>
          <p:cNvSpPr/>
          <p:nvPr/>
        </p:nvSpPr>
        <p:spPr>
          <a:xfrm>
            <a:off x="274320" y="2853000"/>
            <a:ext cx="8595000" cy="621360"/>
          </a:xfrm>
          <a:prstGeom prst="rect">
            <a:avLst/>
          </a:prstGeom>
          <a:solidFill>
            <a:srgbClr val="e8f5ee"/>
          </a:solidFill>
          <a:ln w="1016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56" name="Text 10"/>
          <p:cNvSpPr/>
          <p:nvPr/>
        </p:nvSpPr>
        <p:spPr>
          <a:xfrm>
            <a:off x="411480" y="2907720"/>
            <a:ext cx="2925720" cy="51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50" spc="-1" strike="noStrike">
                <a:solidFill>
                  <a:srgbClr val="1a5c38"/>
                </a:solidFill>
                <a:latin typeface="Calibri"/>
                <a:ea typeface="Calibri"/>
              </a:rPr>
              <a:t>«Не передбачений МСФЗ»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357" name="Text 11"/>
          <p:cNvSpPr/>
          <p:nvPr/>
        </p:nvSpPr>
        <p:spPr>
          <a:xfrm>
            <a:off x="3429000" y="2907720"/>
            <a:ext cx="5303160" cy="51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Операційний прибуток за МСФЗ 18 — НЕ MPM (він обов'язковий).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358" name="Shape 12"/>
          <p:cNvSpPr/>
          <p:nvPr/>
        </p:nvSpPr>
        <p:spPr>
          <a:xfrm>
            <a:off x="274320" y="3557160"/>
            <a:ext cx="8595000" cy="621360"/>
          </a:xfrm>
          <a:prstGeom prst="rect">
            <a:avLst/>
          </a:prstGeom>
          <a:solidFill>
            <a:srgbClr val="ffffff"/>
          </a:solidFill>
          <a:ln w="1016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59" name="Text 13"/>
          <p:cNvSpPr/>
          <p:nvPr/>
        </p:nvSpPr>
        <p:spPr>
          <a:xfrm>
            <a:off x="411480" y="3611880"/>
            <a:ext cx="2925720" cy="51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50" spc="-1" strike="noStrike">
                <a:solidFill>
                  <a:srgbClr val="1a5c38"/>
                </a:solidFill>
                <a:latin typeface="Calibri"/>
                <a:ea typeface="Calibri"/>
              </a:rPr>
              <a:t>«Публічні комунікації»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360" name="Text 14"/>
          <p:cNvSpPr/>
          <p:nvPr/>
        </p:nvSpPr>
        <p:spPr>
          <a:xfrm>
            <a:off x="3429000" y="3611880"/>
            <a:ext cx="5303160" cy="51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Прес-релізи, інвесторські презентації, сайт, MD&amp;A, дзвінки з аналітиками.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361" name="Shape 15"/>
          <p:cNvSpPr/>
          <p:nvPr/>
        </p:nvSpPr>
        <p:spPr>
          <a:xfrm>
            <a:off x="274320" y="4260960"/>
            <a:ext cx="8595000" cy="621360"/>
          </a:xfrm>
          <a:prstGeom prst="rect">
            <a:avLst/>
          </a:prstGeom>
          <a:solidFill>
            <a:srgbClr val="e8f5ee"/>
          </a:solidFill>
          <a:ln w="1016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62" name="Text 16"/>
          <p:cNvSpPr/>
          <p:nvPr/>
        </p:nvSpPr>
        <p:spPr>
          <a:xfrm>
            <a:off x="411480" y="4316040"/>
            <a:ext cx="2925720" cy="51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50" spc="-1" strike="noStrike">
                <a:solidFill>
                  <a:srgbClr val="1a5c38"/>
                </a:solidFill>
                <a:latin typeface="Calibri"/>
                <a:ea typeface="Calibri"/>
              </a:rPr>
              <a:t>«Компанії загалом»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363" name="Text 17"/>
          <p:cNvSpPr/>
          <p:nvPr/>
        </p:nvSpPr>
        <p:spPr>
          <a:xfrm>
            <a:off x="3429000" y="4316040"/>
            <a:ext cx="5303160" cy="51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Показник сегменту/підрозділу — ймовірно, не MPM.</a:t>
            </a:r>
            <a:endParaRPr b="0" lang="en-US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65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ffffff"/>
                </a:solidFill>
                <a:latin typeface="Calibri"/>
                <a:ea typeface="Calibri"/>
              </a:rPr>
              <a:t>4. ТИПОВІ MPM ТА ЩО НЕ Є MPM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366" name="Shape 2"/>
          <p:cNvSpPr/>
          <p:nvPr/>
        </p:nvSpPr>
        <p:spPr>
          <a:xfrm>
            <a:off x="274320" y="713160"/>
            <a:ext cx="4845960" cy="34704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67" name="Text 3"/>
          <p:cNvSpPr/>
          <p:nvPr/>
        </p:nvSpPr>
        <p:spPr>
          <a:xfrm>
            <a:off x="365760" y="713160"/>
            <a:ext cx="466308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✔ </a:t>
            </a:r>
            <a:r>
              <a:rPr b="1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ТИПОВІ ПРИКЛАДИ MPM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368" name="Shape 4"/>
          <p:cNvSpPr/>
          <p:nvPr/>
        </p:nvSpPr>
        <p:spPr>
          <a:xfrm>
            <a:off x="274320" y="1060560"/>
            <a:ext cx="4845960" cy="315432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69" name="Text 5"/>
          <p:cNvSpPr/>
          <p:nvPr/>
        </p:nvSpPr>
        <p:spPr>
          <a:xfrm>
            <a:off x="365760" y="1161360"/>
            <a:ext cx="1828440" cy="47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1a5c38"/>
                </a:solidFill>
                <a:latin typeface="Calibri"/>
                <a:ea typeface="Calibri"/>
              </a:rPr>
              <a:t>Adjusted EBITDA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370" name="Text 6"/>
          <p:cNvSpPr/>
          <p:nvPr/>
        </p:nvSpPr>
        <p:spPr>
          <a:xfrm>
            <a:off x="2240280" y="1161360"/>
            <a:ext cx="2742840" cy="47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b4332"/>
                </a:solidFill>
                <a:latin typeface="Calibri"/>
                <a:ea typeface="Calibri"/>
              </a:rPr>
              <a:t>EBITDA без реструктуризації, знецінення гудвілу, витрат M&amp;A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371" name="Shape 7"/>
          <p:cNvSpPr/>
          <p:nvPr/>
        </p:nvSpPr>
        <p:spPr>
          <a:xfrm>
            <a:off x="274320" y="1710000"/>
            <a:ext cx="4845960" cy="566640"/>
          </a:xfrm>
          <a:prstGeom prst="rect">
            <a:avLst/>
          </a:prstGeom>
          <a:solidFill>
            <a:srgbClr val="e8f5ee"/>
          </a:solidFill>
          <a:ln w="12700">
            <a:solidFill>
              <a:srgbClr val="e8f5ee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72" name="Text 8"/>
          <p:cNvSpPr/>
          <p:nvPr/>
        </p:nvSpPr>
        <p:spPr>
          <a:xfrm>
            <a:off x="365760" y="1755720"/>
            <a:ext cx="1828440" cy="47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1a5c38"/>
                </a:solidFill>
                <a:latin typeface="Calibri"/>
                <a:ea typeface="Calibri"/>
              </a:rPr>
              <a:t>Adjusted Operating Profit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373" name="Text 9"/>
          <p:cNvSpPr/>
          <p:nvPr/>
        </p:nvSpPr>
        <p:spPr>
          <a:xfrm>
            <a:off x="2240280" y="1755720"/>
            <a:ext cx="2742840" cy="47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b4332"/>
                </a:solidFill>
                <a:latin typeface="Calibri"/>
                <a:ea typeface="Calibri"/>
              </a:rPr>
              <a:t>Операційний прибуток без амортизації НМА від злиттів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374" name="Text 10"/>
          <p:cNvSpPr/>
          <p:nvPr/>
        </p:nvSpPr>
        <p:spPr>
          <a:xfrm>
            <a:off x="365760" y="2350080"/>
            <a:ext cx="1828440" cy="47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1a5c38"/>
                </a:solidFill>
                <a:latin typeface="Calibri"/>
                <a:ea typeface="Calibri"/>
              </a:rPr>
              <a:t>Underlying Profit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375" name="Text 11"/>
          <p:cNvSpPr/>
          <p:nvPr/>
        </p:nvSpPr>
        <p:spPr>
          <a:xfrm>
            <a:off x="2240280" y="2350080"/>
            <a:ext cx="2742840" cy="47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b4332"/>
                </a:solidFill>
                <a:latin typeface="Calibri"/>
                <a:ea typeface="Calibri"/>
              </a:rPr>
              <a:t>Прибуток без «неопераційних» або одноразових статей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376" name="Shape 12"/>
          <p:cNvSpPr/>
          <p:nvPr/>
        </p:nvSpPr>
        <p:spPr>
          <a:xfrm>
            <a:off x="274320" y="2898720"/>
            <a:ext cx="4845960" cy="566640"/>
          </a:xfrm>
          <a:prstGeom prst="rect">
            <a:avLst/>
          </a:prstGeom>
          <a:solidFill>
            <a:srgbClr val="e8f5ee"/>
          </a:solidFill>
          <a:ln w="12700">
            <a:solidFill>
              <a:srgbClr val="e8f5ee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77" name="Text 13"/>
          <p:cNvSpPr/>
          <p:nvPr/>
        </p:nvSpPr>
        <p:spPr>
          <a:xfrm>
            <a:off x="365760" y="2944440"/>
            <a:ext cx="1828440" cy="47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1a5c38"/>
                </a:solidFill>
                <a:latin typeface="Calibri"/>
                <a:ea typeface="Calibri"/>
              </a:rPr>
              <a:t>Core Net Income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378" name="Text 14"/>
          <p:cNvSpPr/>
          <p:nvPr/>
        </p:nvSpPr>
        <p:spPr>
          <a:xfrm>
            <a:off x="2240280" y="2944440"/>
            <a:ext cx="2742840" cy="47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b4332"/>
                </a:solidFill>
                <a:latin typeface="Calibri"/>
                <a:ea typeface="Calibri"/>
              </a:rPr>
              <a:t>Чистий прибуток без впливу НЧП та курсових різниць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379" name="Text 15"/>
          <p:cNvSpPr/>
          <p:nvPr/>
        </p:nvSpPr>
        <p:spPr>
          <a:xfrm>
            <a:off x="365760" y="3538800"/>
            <a:ext cx="1828440" cy="47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1a5c38"/>
                </a:solidFill>
                <a:latin typeface="Calibri"/>
                <a:ea typeface="Calibri"/>
              </a:rPr>
              <a:t>Adjusted EPS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380" name="Text 16"/>
          <p:cNvSpPr/>
          <p:nvPr/>
        </p:nvSpPr>
        <p:spPr>
          <a:xfrm>
            <a:off x="2240280" y="3538800"/>
            <a:ext cx="2742840" cy="47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b4332"/>
                </a:solidFill>
                <a:latin typeface="Calibri"/>
                <a:ea typeface="Calibri"/>
              </a:rPr>
              <a:t>Прибуток на акцію без амортизації придбаних НМА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381" name="Shape 17"/>
          <p:cNvSpPr/>
          <p:nvPr/>
        </p:nvSpPr>
        <p:spPr>
          <a:xfrm>
            <a:off x="5394960" y="713160"/>
            <a:ext cx="3474360" cy="3470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82" name="Text 18"/>
          <p:cNvSpPr/>
          <p:nvPr/>
        </p:nvSpPr>
        <p:spPr>
          <a:xfrm>
            <a:off x="5486400" y="713160"/>
            <a:ext cx="329148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✗ </a:t>
            </a:r>
            <a:r>
              <a:rPr b="1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НЕ Є MPM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383" name="Shape 19"/>
          <p:cNvSpPr/>
          <p:nvPr/>
        </p:nvSpPr>
        <p:spPr>
          <a:xfrm>
            <a:off x="5394960" y="1060560"/>
            <a:ext cx="3474360" cy="3154320"/>
          </a:xfrm>
          <a:prstGeom prst="rect">
            <a:avLst/>
          </a:prstGeom>
          <a:solidFill>
            <a:srgbClr val="ffffff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84" name="Shape 20"/>
          <p:cNvSpPr/>
          <p:nvPr/>
        </p:nvSpPr>
        <p:spPr>
          <a:xfrm>
            <a:off x="5459040" y="1143000"/>
            <a:ext cx="200880" cy="20088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85" name="Text 21"/>
          <p:cNvSpPr/>
          <p:nvPr/>
        </p:nvSpPr>
        <p:spPr>
          <a:xfrm>
            <a:off x="5459040" y="1143000"/>
            <a:ext cx="200880" cy="20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900" spc="-1" strike="noStrike">
                <a:solidFill>
                  <a:srgbClr val="ffffff"/>
                </a:solidFill>
                <a:latin typeface="Calibri"/>
                <a:ea typeface="Calibri"/>
              </a:rPr>
              <a:t>✗</a:t>
            </a:r>
            <a:endParaRPr b="0" lang="en-US" sz="900" spc="-1" strike="noStrike">
              <a:latin typeface="Arial"/>
            </a:endParaRPr>
          </a:p>
        </p:txBody>
      </p:sp>
      <p:sp>
        <p:nvSpPr>
          <p:cNvPr id="386" name="Text 22"/>
          <p:cNvSpPr/>
          <p:nvPr/>
        </p:nvSpPr>
        <p:spPr>
          <a:xfrm>
            <a:off x="5715000" y="1115640"/>
            <a:ext cx="306288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Обов'язкові підсумки МСФЗ 18 (операційний прибуток, чистий прибуток)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387" name="Shape 23"/>
          <p:cNvSpPr/>
          <p:nvPr/>
        </p:nvSpPr>
        <p:spPr>
          <a:xfrm>
            <a:off x="5459040" y="1737360"/>
            <a:ext cx="200880" cy="20088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88" name="Text 24"/>
          <p:cNvSpPr/>
          <p:nvPr/>
        </p:nvSpPr>
        <p:spPr>
          <a:xfrm>
            <a:off x="5459040" y="1737360"/>
            <a:ext cx="200880" cy="20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900" spc="-1" strike="noStrike">
                <a:solidFill>
                  <a:srgbClr val="ffffff"/>
                </a:solidFill>
                <a:latin typeface="Calibri"/>
                <a:ea typeface="Calibri"/>
              </a:rPr>
              <a:t>✗</a:t>
            </a:r>
            <a:endParaRPr b="0" lang="en-US" sz="900" spc="-1" strike="noStrike">
              <a:latin typeface="Arial"/>
            </a:endParaRPr>
          </a:p>
        </p:txBody>
      </p:sp>
      <p:sp>
        <p:nvSpPr>
          <p:cNvPr id="389" name="Text 25"/>
          <p:cNvSpPr/>
          <p:nvPr/>
        </p:nvSpPr>
        <p:spPr>
          <a:xfrm>
            <a:off x="5715000" y="1710000"/>
            <a:ext cx="306288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Виключно внутрішні показники (не зовнішні комунікації)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390" name="Shape 26"/>
          <p:cNvSpPr/>
          <p:nvPr/>
        </p:nvSpPr>
        <p:spPr>
          <a:xfrm>
            <a:off x="5459040" y="2331720"/>
            <a:ext cx="200880" cy="20088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91" name="Text 27"/>
          <p:cNvSpPr/>
          <p:nvPr/>
        </p:nvSpPr>
        <p:spPr>
          <a:xfrm>
            <a:off x="5459040" y="2331720"/>
            <a:ext cx="200880" cy="20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900" spc="-1" strike="noStrike">
                <a:solidFill>
                  <a:srgbClr val="ffffff"/>
                </a:solidFill>
                <a:latin typeface="Calibri"/>
                <a:ea typeface="Calibri"/>
              </a:rPr>
              <a:t>✗</a:t>
            </a:r>
            <a:endParaRPr b="0" lang="en-US" sz="900" spc="-1" strike="noStrike">
              <a:latin typeface="Arial"/>
            </a:endParaRPr>
          </a:p>
        </p:txBody>
      </p:sp>
      <p:sp>
        <p:nvSpPr>
          <p:cNvPr id="392" name="Text 28"/>
          <p:cNvSpPr/>
          <p:nvPr/>
        </p:nvSpPr>
        <p:spPr>
          <a:xfrm>
            <a:off x="5715000" y="2304360"/>
            <a:ext cx="306288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Показники активів: ROA, ROE, ROCE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393" name="Shape 29"/>
          <p:cNvSpPr/>
          <p:nvPr/>
        </p:nvSpPr>
        <p:spPr>
          <a:xfrm>
            <a:off x="5459040" y="2926080"/>
            <a:ext cx="200880" cy="20088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94" name="Text 30"/>
          <p:cNvSpPr/>
          <p:nvPr/>
        </p:nvSpPr>
        <p:spPr>
          <a:xfrm>
            <a:off x="5459040" y="2926080"/>
            <a:ext cx="200880" cy="20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900" spc="-1" strike="noStrike">
                <a:solidFill>
                  <a:srgbClr val="ffffff"/>
                </a:solidFill>
                <a:latin typeface="Calibri"/>
                <a:ea typeface="Calibri"/>
              </a:rPr>
              <a:t>✗</a:t>
            </a:r>
            <a:endParaRPr b="0" lang="en-US" sz="900" spc="-1" strike="noStrike">
              <a:latin typeface="Arial"/>
            </a:endParaRPr>
          </a:p>
        </p:txBody>
      </p:sp>
      <p:sp>
        <p:nvSpPr>
          <p:cNvPr id="395" name="Text 31"/>
          <p:cNvSpPr/>
          <p:nvPr/>
        </p:nvSpPr>
        <p:spPr>
          <a:xfrm>
            <a:off x="5715000" y="2898720"/>
            <a:ext cx="306288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Показники рівня сегменту (не компанії загалом)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396" name="Shape 32"/>
          <p:cNvSpPr/>
          <p:nvPr/>
        </p:nvSpPr>
        <p:spPr>
          <a:xfrm>
            <a:off x="5459040" y="3520440"/>
            <a:ext cx="200880" cy="20088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97" name="Text 33"/>
          <p:cNvSpPr/>
          <p:nvPr/>
        </p:nvSpPr>
        <p:spPr>
          <a:xfrm>
            <a:off x="5459040" y="3520440"/>
            <a:ext cx="200880" cy="20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900" spc="-1" strike="noStrike">
                <a:solidFill>
                  <a:srgbClr val="ffffff"/>
                </a:solidFill>
                <a:latin typeface="Calibri"/>
                <a:ea typeface="Calibri"/>
              </a:rPr>
              <a:t>✗</a:t>
            </a:r>
            <a:endParaRPr b="0" lang="en-US" sz="900" spc="-1" strike="noStrike">
              <a:latin typeface="Arial"/>
            </a:endParaRPr>
          </a:p>
        </p:txBody>
      </p:sp>
      <p:sp>
        <p:nvSpPr>
          <p:cNvPr id="398" name="Text 34"/>
          <p:cNvSpPr/>
          <p:nvPr/>
        </p:nvSpPr>
        <p:spPr>
          <a:xfrm>
            <a:off x="5715000" y="3493080"/>
            <a:ext cx="306288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0d2818"/>
                </a:solidFill>
                <a:latin typeface="Calibri"/>
                <a:ea typeface="Calibri"/>
              </a:rPr>
              <a:t>Показники, визначені іншими стандартами МСФЗ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399" name="Shape 35"/>
          <p:cNvSpPr/>
          <p:nvPr/>
        </p:nvSpPr>
        <p:spPr>
          <a:xfrm>
            <a:off x="274320" y="4343400"/>
            <a:ext cx="8595000" cy="59400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00" name="Text 36"/>
          <p:cNvSpPr/>
          <p:nvPr/>
        </p:nvSpPr>
        <p:spPr>
          <a:xfrm>
            <a:off x="365760" y="436176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★ </a:t>
            </a:r>
            <a:r>
              <a:rPr b="1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Революційне нововведення: вперше в історії МСФЗ нестандартні показники ефективності потрапляють до АУДІЙОВАНОЇ звітності!</a:t>
            </a:r>
            <a:endParaRPr b="0" lang="en-U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02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ffffff"/>
                </a:solidFill>
                <a:latin typeface="Calibri"/>
                <a:ea typeface="Calibri"/>
              </a:rPr>
              <a:t>4. ВИМОГИ ДО РОЗКРИТТЯ MPM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03" name="Text 2"/>
          <p:cNvSpPr/>
          <p:nvPr/>
        </p:nvSpPr>
        <p:spPr>
          <a:xfrm>
            <a:off x="274320" y="731520"/>
            <a:ext cx="859500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Якщо показник відповідає визначенню MPM — компанія зобов'язана розкрити у АУДІЙОВАНІЙ примітці: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404" name="Shape 3"/>
          <p:cNvSpPr/>
          <p:nvPr/>
        </p:nvSpPr>
        <p:spPr>
          <a:xfrm>
            <a:off x="274320" y="1170360"/>
            <a:ext cx="4114440" cy="111528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05" name="Shape 4"/>
          <p:cNvSpPr/>
          <p:nvPr/>
        </p:nvSpPr>
        <p:spPr>
          <a:xfrm>
            <a:off x="384120" y="1444680"/>
            <a:ext cx="456840" cy="45684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06" name="Text 5"/>
          <p:cNvSpPr/>
          <p:nvPr/>
        </p:nvSpPr>
        <p:spPr>
          <a:xfrm>
            <a:off x="384120" y="1444680"/>
            <a:ext cx="45684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1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407" name="Text 6"/>
          <p:cNvSpPr/>
          <p:nvPr/>
        </p:nvSpPr>
        <p:spPr>
          <a:xfrm>
            <a:off x="914400" y="1243440"/>
            <a:ext cx="333720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Назва та визначення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408" name="Text 7"/>
          <p:cNvSpPr/>
          <p:nvPr/>
        </p:nvSpPr>
        <p:spPr>
          <a:xfrm>
            <a:off x="914400" y="1627560"/>
            <a:ext cx="333720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b4332"/>
                </a:solidFill>
                <a:latin typeface="Calibri"/>
                <a:ea typeface="Calibri"/>
              </a:rPr>
              <a:t>Чітке найменування MPM та пояснення, що він вимірює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409" name="Shape 8"/>
          <p:cNvSpPr/>
          <p:nvPr/>
        </p:nvSpPr>
        <p:spPr>
          <a:xfrm>
            <a:off x="4709160" y="1170360"/>
            <a:ext cx="4114440" cy="111528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10" name="Shape 9"/>
          <p:cNvSpPr/>
          <p:nvPr/>
        </p:nvSpPr>
        <p:spPr>
          <a:xfrm>
            <a:off x="4818960" y="1444680"/>
            <a:ext cx="456840" cy="45684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11" name="Text 10"/>
          <p:cNvSpPr/>
          <p:nvPr/>
        </p:nvSpPr>
        <p:spPr>
          <a:xfrm>
            <a:off x="4818960" y="1444680"/>
            <a:ext cx="45684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2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412" name="Text 11"/>
          <p:cNvSpPr/>
          <p:nvPr/>
        </p:nvSpPr>
        <p:spPr>
          <a:xfrm>
            <a:off x="5349240" y="1243440"/>
            <a:ext cx="333720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Чому показник використовується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413" name="Text 12"/>
          <p:cNvSpPr/>
          <p:nvPr/>
        </p:nvSpPr>
        <p:spPr>
          <a:xfrm>
            <a:off x="5349240" y="1627560"/>
            <a:ext cx="333720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b4332"/>
                </a:solidFill>
                <a:latin typeface="Calibri"/>
                <a:ea typeface="Calibri"/>
              </a:rPr>
              <a:t>Чому керівництво вважає показник корисним для інвесторів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414" name="Shape 13"/>
          <p:cNvSpPr/>
          <p:nvPr/>
        </p:nvSpPr>
        <p:spPr>
          <a:xfrm>
            <a:off x="274320" y="2404800"/>
            <a:ext cx="4114440" cy="111528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15" name="Shape 14"/>
          <p:cNvSpPr/>
          <p:nvPr/>
        </p:nvSpPr>
        <p:spPr>
          <a:xfrm>
            <a:off x="384120" y="2679120"/>
            <a:ext cx="456840" cy="45684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16" name="Text 15"/>
          <p:cNvSpPr/>
          <p:nvPr/>
        </p:nvSpPr>
        <p:spPr>
          <a:xfrm>
            <a:off x="384120" y="2679120"/>
            <a:ext cx="45684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3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417" name="Text 16"/>
          <p:cNvSpPr/>
          <p:nvPr/>
        </p:nvSpPr>
        <p:spPr>
          <a:xfrm>
            <a:off x="914400" y="2477880"/>
            <a:ext cx="333720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Числова звірка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418" name="Text 17"/>
          <p:cNvSpPr/>
          <p:nvPr/>
        </p:nvSpPr>
        <p:spPr>
          <a:xfrm>
            <a:off x="914400" y="2862000"/>
            <a:ext cx="333720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b4332"/>
                </a:solidFill>
                <a:latin typeface="Calibri"/>
                <a:ea typeface="Calibri"/>
              </a:rPr>
              <a:t>Повна звірка від MPM до найближчого обов'язкового підсумку МСФЗ 18 з поясненням кожного коригування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419" name="Shape 18"/>
          <p:cNvSpPr/>
          <p:nvPr/>
        </p:nvSpPr>
        <p:spPr>
          <a:xfrm>
            <a:off x="4709160" y="2404800"/>
            <a:ext cx="4114440" cy="111528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20" name="Shape 19"/>
          <p:cNvSpPr/>
          <p:nvPr/>
        </p:nvSpPr>
        <p:spPr>
          <a:xfrm>
            <a:off x="4818960" y="2679120"/>
            <a:ext cx="456840" cy="45684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21" name="Text 20"/>
          <p:cNvSpPr/>
          <p:nvPr/>
        </p:nvSpPr>
        <p:spPr>
          <a:xfrm>
            <a:off x="4818960" y="2679120"/>
            <a:ext cx="45684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4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422" name="Text 21"/>
          <p:cNvSpPr/>
          <p:nvPr/>
        </p:nvSpPr>
        <p:spPr>
          <a:xfrm>
            <a:off x="5349240" y="2477880"/>
            <a:ext cx="333720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Податковий ефект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423" name="Text 22"/>
          <p:cNvSpPr/>
          <p:nvPr/>
        </p:nvSpPr>
        <p:spPr>
          <a:xfrm>
            <a:off x="5349240" y="2862000"/>
            <a:ext cx="333720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b4332"/>
                </a:solidFill>
                <a:latin typeface="Calibri"/>
                <a:ea typeface="Calibri"/>
              </a:rPr>
              <a:t>Відображення впливу ПнП на кожне коригування у звірці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424" name="Shape 23"/>
          <p:cNvSpPr/>
          <p:nvPr/>
        </p:nvSpPr>
        <p:spPr>
          <a:xfrm>
            <a:off x="274320" y="3639240"/>
            <a:ext cx="4114440" cy="111528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25" name="Shape 24"/>
          <p:cNvSpPr/>
          <p:nvPr/>
        </p:nvSpPr>
        <p:spPr>
          <a:xfrm>
            <a:off x="384120" y="3913560"/>
            <a:ext cx="456840" cy="45684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26" name="Text 25"/>
          <p:cNvSpPr/>
          <p:nvPr/>
        </p:nvSpPr>
        <p:spPr>
          <a:xfrm>
            <a:off x="384120" y="3913560"/>
            <a:ext cx="45684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5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427" name="Text 26"/>
          <p:cNvSpPr/>
          <p:nvPr/>
        </p:nvSpPr>
        <p:spPr>
          <a:xfrm>
            <a:off x="914400" y="3712320"/>
            <a:ext cx="333720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Незмінність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428" name="Text 27"/>
          <p:cNvSpPr/>
          <p:nvPr/>
        </p:nvSpPr>
        <p:spPr>
          <a:xfrm>
            <a:off x="914400" y="4096440"/>
            <a:ext cx="333720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b4332"/>
                </a:solidFill>
                <a:latin typeface="Calibri"/>
                <a:ea typeface="Calibri"/>
              </a:rPr>
              <a:t>Підтвердження, що методологія розрахунку не змінилась (або розкриття змін)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429" name="Shape 28"/>
          <p:cNvSpPr/>
          <p:nvPr/>
        </p:nvSpPr>
        <p:spPr>
          <a:xfrm>
            <a:off x="4709160" y="3639240"/>
            <a:ext cx="4114440" cy="111528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0" name="Shape 29"/>
          <p:cNvSpPr/>
          <p:nvPr/>
        </p:nvSpPr>
        <p:spPr>
          <a:xfrm>
            <a:off x="4818960" y="3913560"/>
            <a:ext cx="456840" cy="45684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1" name="Text 30"/>
          <p:cNvSpPr/>
          <p:nvPr/>
        </p:nvSpPr>
        <p:spPr>
          <a:xfrm>
            <a:off x="4818960" y="3913560"/>
            <a:ext cx="45684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6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432" name="Text 31"/>
          <p:cNvSpPr/>
          <p:nvPr/>
        </p:nvSpPr>
        <p:spPr>
          <a:xfrm>
            <a:off x="5349240" y="3712320"/>
            <a:ext cx="333720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Однаковість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433" name="Text 32"/>
          <p:cNvSpPr/>
          <p:nvPr/>
        </p:nvSpPr>
        <p:spPr>
          <a:xfrm>
            <a:off x="5349240" y="4096440"/>
            <a:ext cx="333720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b4332"/>
                </a:solidFill>
                <a:latin typeface="Calibri"/>
                <a:ea typeface="Calibri"/>
              </a:rPr>
              <a:t>Показник розраховується однаково у звітності та в усіх зовнішніх комунікаціях</a:t>
            </a:r>
            <a:endParaRPr b="0" lang="en-US" sz="10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5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Calibri"/>
                <a:ea typeface="Calibri"/>
              </a:rPr>
              <a:t>4. ПРИКЛАД ЗВІРКИ MPM — ADJUSTED EBITDA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436" name="Shape 2"/>
          <p:cNvSpPr/>
          <p:nvPr/>
        </p:nvSpPr>
        <p:spPr>
          <a:xfrm>
            <a:off x="274320" y="713160"/>
            <a:ext cx="8595000" cy="3380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7" name="Text 3"/>
          <p:cNvSpPr/>
          <p:nvPr/>
        </p:nvSpPr>
        <p:spPr>
          <a:xfrm>
            <a:off x="457200" y="749880"/>
            <a:ext cx="676620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ffffff"/>
                </a:solidFill>
                <a:latin typeface="Calibri"/>
                <a:ea typeface="Calibri"/>
              </a:rPr>
              <a:t>Чистий прибуток (підсумок МСФЗ)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438" name="Text 4"/>
          <p:cNvSpPr/>
          <p:nvPr/>
        </p:nvSpPr>
        <p:spPr>
          <a:xfrm>
            <a:off x="7315200" y="749880"/>
            <a:ext cx="146268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ffffff"/>
                </a:solidFill>
                <a:latin typeface="Calibri"/>
                <a:ea typeface="Calibri"/>
              </a:rPr>
              <a:t>229 600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439" name="Shape 5"/>
          <p:cNvSpPr/>
          <p:nvPr/>
        </p:nvSpPr>
        <p:spPr>
          <a:xfrm>
            <a:off x="274320" y="1097280"/>
            <a:ext cx="8595000" cy="3380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40" name="Text 6"/>
          <p:cNvSpPr/>
          <p:nvPr/>
        </p:nvSpPr>
        <p:spPr>
          <a:xfrm>
            <a:off x="457200" y="1134000"/>
            <a:ext cx="676620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+ Витрати з податку на прибуток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441" name="Text 7"/>
          <p:cNvSpPr/>
          <p:nvPr/>
        </p:nvSpPr>
        <p:spPr>
          <a:xfrm>
            <a:off x="7315200" y="1134000"/>
            <a:ext cx="146268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50 400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442" name="Shape 8"/>
          <p:cNvSpPr/>
          <p:nvPr/>
        </p:nvSpPr>
        <p:spPr>
          <a:xfrm>
            <a:off x="274320" y="1481400"/>
            <a:ext cx="8595000" cy="338040"/>
          </a:xfrm>
          <a:prstGeom prst="rect">
            <a:avLst/>
          </a:prstGeom>
          <a:solidFill>
            <a:srgbClr val="e8f5ee"/>
          </a:solidFill>
          <a:ln w="12700">
            <a:solidFill>
              <a:srgbClr val="e8f5ee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43" name="Text 9"/>
          <p:cNvSpPr/>
          <p:nvPr/>
        </p:nvSpPr>
        <p:spPr>
          <a:xfrm>
            <a:off x="457200" y="1517760"/>
            <a:ext cx="676620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+ Відсоткові витрати (фінансова категорія)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444" name="Text 10"/>
          <p:cNvSpPr/>
          <p:nvPr/>
        </p:nvSpPr>
        <p:spPr>
          <a:xfrm>
            <a:off x="7315200" y="1517760"/>
            <a:ext cx="146268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35 000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445" name="Shape 11"/>
          <p:cNvSpPr/>
          <p:nvPr/>
        </p:nvSpPr>
        <p:spPr>
          <a:xfrm>
            <a:off x="274320" y="1865520"/>
            <a:ext cx="8595000" cy="33804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46" name="Text 12"/>
          <p:cNvSpPr/>
          <p:nvPr/>
        </p:nvSpPr>
        <p:spPr>
          <a:xfrm>
            <a:off x="457200" y="1901880"/>
            <a:ext cx="676620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ffffff"/>
                </a:solidFill>
                <a:latin typeface="Calibri"/>
                <a:ea typeface="Calibri"/>
              </a:rPr>
              <a:t>= EBIT (прибуток до відсотків та ПнП)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447" name="Text 13"/>
          <p:cNvSpPr/>
          <p:nvPr/>
        </p:nvSpPr>
        <p:spPr>
          <a:xfrm>
            <a:off x="7315200" y="1901880"/>
            <a:ext cx="146268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ffffff"/>
                </a:solidFill>
                <a:latin typeface="Calibri"/>
                <a:ea typeface="Calibri"/>
              </a:rPr>
              <a:t>315 000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448" name="Shape 14"/>
          <p:cNvSpPr/>
          <p:nvPr/>
        </p:nvSpPr>
        <p:spPr>
          <a:xfrm>
            <a:off x="274320" y="2249280"/>
            <a:ext cx="8595000" cy="3380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49" name="Text 15"/>
          <p:cNvSpPr/>
          <p:nvPr/>
        </p:nvSpPr>
        <p:spPr>
          <a:xfrm>
            <a:off x="457200" y="2286000"/>
            <a:ext cx="676620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+ Амортизація основних засобів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450" name="Text 16"/>
          <p:cNvSpPr/>
          <p:nvPr/>
        </p:nvSpPr>
        <p:spPr>
          <a:xfrm>
            <a:off x="7315200" y="2286000"/>
            <a:ext cx="146268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42 000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451" name="Shape 17"/>
          <p:cNvSpPr/>
          <p:nvPr/>
        </p:nvSpPr>
        <p:spPr>
          <a:xfrm>
            <a:off x="274320" y="2633400"/>
            <a:ext cx="8595000" cy="338040"/>
          </a:xfrm>
          <a:prstGeom prst="rect">
            <a:avLst/>
          </a:prstGeom>
          <a:solidFill>
            <a:srgbClr val="e8f5ee"/>
          </a:solidFill>
          <a:ln w="12700">
            <a:solidFill>
              <a:srgbClr val="e8f5ee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52" name="Text 18"/>
          <p:cNvSpPr/>
          <p:nvPr/>
        </p:nvSpPr>
        <p:spPr>
          <a:xfrm>
            <a:off x="457200" y="2670120"/>
            <a:ext cx="676620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+ Амортизація права користування (МСФЗ 16)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453" name="Text 19"/>
          <p:cNvSpPr/>
          <p:nvPr/>
        </p:nvSpPr>
        <p:spPr>
          <a:xfrm>
            <a:off x="7315200" y="2670120"/>
            <a:ext cx="146268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8 000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454" name="Shape 20"/>
          <p:cNvSpPr/>
          <p:nvPr/>
        </p:nvSpPr>
        <p:spPr>
          <a:xfrm>
            <a:off x="274320" y="3017520"/>
            <a:ext cx="8595000" cy="33804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55" name="Text 21"/>
          <p:cNvSpPr/>
          <p:nvPr/>
        </p:nvSpPr>
        <p:spPr>
          <a:xfrm>
            <a:off x="457200" y="3054240"/>
            <a:ext cx="676620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ffffff"/>
                </a:solidFill>
                <a:latin typeface="Calibri"/>
                <a:ea typeface="Calibri"/>
              </a:rPr>
              <a:t>= EBITDA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456" name="Text 22"/>
          <p:cNvSpPr/>
          <p:nvPr/>
        </p:nvSpPr>
        <p:spPr>
          <a:xfrm>
            <a:off x="7315200" y="3054240"/>
            <a:ext cx="146268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ffffff"/>
                </a:solidFill>
                <a:latin typeface="Calibri"/>
                <a:ea typeface="Calibri"/>
              </a:rPr>
              <a:t>365 000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457" name="Shape 23"/>
          <p:cNvSpPr/>
          <p:nvPr/>
        </p:nvSpPr>
        <p:spPr>
          <a:xfrm>
            <a:off x="274320" y="3401640"/>
            <a:ext cx="8595000" cy="3380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58" name="Text 24"/>
          <p:cNvSpPr/>
          <p:nvPr/>
        </p:nvSpPr>
        <p:spPr>
          <a:xfrm>
            <a:off x="457200" y="3438000"/>
            <a:ext cx="676620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- Витрати на реструктуризацію (одноразові)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459" name="Text 25"/>
          <p:cNvSpPr/>
          <p:nvPr/>
        </p:nvSpPr>
        <p:spPr>
          <a:xfrm>
            <a:off x="7315200" y="3438000"/>
            <a:ext cx="146268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(18 000)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460" name="Shape 26"/>
          <p:cNvSpPr/>
          <p:nvPr/>
        </p:nvSpPr>
        <p:spPr>
          <a:xfrm>
            <a:off x="274320" y="3785760"/>
            <a:ext cx="8595000" cy="338040"/>
          </a:xfrm>
          <a:prstGeom prst="rect">
            <a:avLst/>
          </a:prstGeom>
          <a:solidFill>
            <a:srgbClr val="e8f5ee"/>
          </a:solidFill>
          <a:ln w="12700">
            <a:solidFill>
              <a:srgbClr val="e8f5ee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61" name="Text 27"/>
          <p:cNvSpPr/>
          <p:nvPr/>
        </p:nvSpPr>
        <p:spPr>
          <a:xfrm>
            <a:off x="457200" y="3822120"/>
            <a:ext cx="676620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- Знецінення гудвілу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462" name="Text 28"/>
          <p:cNvSpPr/>
          <p:nvPr/>
        </p:nvSpPr>
        <p:spPr>
          <a:xfrm>
            <a:off x="7315200" y="3822120"/>
            <a:ext cx="146268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(7 000)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463" name="Shape 29"/>
          <p:cNvSpPr/>
          <p:nvPr/>
        </p:nvSpPr>
        <p:spPr>
          <a:xfrm>
            <a:off x="274320" y="4169520"/>
            <a:ext cx="8595000" cy="3380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64" name="Text 30"/>
          <p:cNvSpPr/>
          <p:nvPr/>
        </p:nvSpPr>
        <p:spPr>
          <a:xfrm>
            <a:off x="457200" y="4206240"/>
            <a:ext cx="676620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+ Податковий ефект коригувань (18%)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465" name="Text 31"/>
          <p:cNvSpPr/>
          <p:nvPr/>
        </p:nvSpPr>
        <p:spPr>
          <a:xfrm>
            <a:off x="7315200" y="4206240"/>
            <a:ext cx="146268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4 500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466" name="Shape 32"/>
          <p:cNvSpPr/>
          <p:nvPr/>
        </p:nvSpPr>
        <p:spPr>
          <a:xfrm>
            <a:off x="274320" y="4553640"/>
            <a:ext cx="8595000" cy="3380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67" name="Text 33"/>
          <p:cNvSpPr/>
          <p:nvPr/>
        </p:nvSpPr>
        <p:spPr>
          <a:xfrm>
            <a:off x="457200" y="4590360"/>
            <a:ext cx="676620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ffffff"/>
                </a:solidFill>
                <a:latin typeface="Calibri"/>
                <a:ea typeface="Calibri"/>
              </a:rPr>
              <a:t>Adjusted EBITDA (MPM)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468" name="Text 34"/>
          <p:cNvSpPr/>
          <p:nvPr/>
        </p:nvSpPr>
        <p:spPr>
          <a:xfrm>
            <a:off x="7315200" y="4590360"/>
            <a:ext cx="146268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ffffff"/>
                </a:solidFill>
                <a:latin typeface="Calibri"/>
                <a:ea typeface="Calibri"/>
              </a:rPr>
              <a:t>344 500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469" name="Text 35"/>
          <p:cNvSpPr/>
          <p:nvPr/>
        </p:nvSpPr>
        <p:spPr>
          <a:xfrm>
            <a:off x="274320" y="4937760"/>
            <a:ext cx="859500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1000" spc="-1" strike="noStrike">
                <a:solidFill>
                  <a:srgbClr val="52796f"/>
                </a:solidFill>
                <a:latin typeface="Calibri"/>
                <a:ea typeface="Calibri"/>
              </a:rPr>
              <a:t>Ця звірка є частиною аудійованої фінансової звітності.</a:t>
            </a:r>
            <a:endParaRPr b="0" lang="en-US" sz="1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71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ffffff"/>
                </a:solidFill>
                <a:latin typeface="Calibri"/>
                <a:ea typeface="Calibri"/>
              </a:rPr>
              <a:t>4. АЛГОРИТМ ІДЕНТИФІКАЦІЇ MPM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72" name="Shape 2"/>
          <p:cNvSpPr/>
          <p:nvPr/>
        </p:nvSpPr>
        <p:spPr>
          <a:xfrm>
            <a:off x="274320" y="969120"/>
            <a:ext cx="502560" cy="50256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73" name="Text 3"/>
          <p:cNvSpPr/>
          <p:nvPr/>
        </p:nvSpPr>
        <p:spPr>
          <a:xfrm>
            <a:off x="274320" y="969120"/>
            <a:ext cx="50256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1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474" name="Shape 4"/>
          <p:cNvSpPr/>
          <p:nvPr/>
        </p:nvSpPr>
        <p:spPr>
          <a:xfrm>
            <a:off x="914400" y="804600"/>
            <a:ext cx="4845960" cy="77688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75" name="Text 5"/>
          <p:cNvSpPr/>
          <p:nvPr/>
        </p:nvSpPr>
        <p:spPr>
          <a:xfrm>
            <a:off x="1005840" y="914400"/>
            <a:ext cx="4663080" cy="56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Чи використовується у зовнішніх комунікаціях?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476" name="Shape 6"/>
          <p:cNvSpPr/>
          <p:nvPr/>
        </p:nvSpPr>
        <p:spPr>
          <a:xfrm>
            <a:off x="5943600" y="804600"/>
            <a:ext cx="2925720" cy="776880"/>
          </a:xfrm>
          <a:prstGeom prst="rect">
            <a:avLst/>
          </a:prstGeom>
          <a:solidFill>
            <a:srgbClr val="e8f5ee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77" name="Text 7"/>
          <p:cNvSpPr/>
          <p:nvPr/>
        </p:nvSpPr>
        <p:spPr>
          <a:xfrm>
            <a:off x="6035040" y="896040"/>
            <a:ext cx="274284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cc0000"/>
                </a:solidFill>
                <a:latin typeface="Calibri"/>
                <a:ea typeface="Calibri"/>
              </a:rPr>
              <a:t>НІ → Лише внутрішня звітність — НЕ MPM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478" name="Shape 8"/>
          <p:cNvSpPr/>
          <p:nvPr/>
        </p:nvSpPr>
        <p:spPr>
          <a:xfrm>
            <a:off x="274320" y="1865520"/>
            <a:ext cx="502560" cy="50256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79" name="Text 9"/>
          <p:cNvSpPr/>
          <p:nvPr/>
        </p:nvSpPr>
        <p:spPr>
          <a:xfrm>
            <a:off x="274320" y="1865520"/>
            <a:ext cx="50256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2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480" name="Shape 10"/>
          <p:cNvSpPr/>
          <p:nvPr/>
        </p:nvSpPr>
        <p:spPr>
          <a:xfrm>
            <a:off x="914400" y="1700640"/>
            <a:ext cx="4845960" cy="77688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81" name="Text 11"/>
          <p:cNvSpPr/>
          <p:nvPr/>
        </p:nvSpPr>
        <p:spPr>
          <a:xfrm>
            <a:off x="1005840" y="1810440"/>
            <a:ext cx="4663080" cy="56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Чи є підсумком доходів та/або витрат?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482" name="Shape 12"/>
          <p:cNvSpPr/>
          <p:nvPr/>
        </p:nvSpPr>
        <p:spPr>
          <a:xfrm>
            <a:off x="5943600" y="1700640"/>
            <a:ext cx="2925720" cy="776880"/>
          </a:xfrm>
          <a:prstGeom prst="rect">
            <a:avLst/>
          </a:prstGeom>
          <a:solidFill>
            <a:srgbClr val="e8f5ee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83" name="Text 13"/>
          <p:cNvSpPr/>
          <p:nvPr/>
        </p:nvSpPr>
        <p:spPr>
          <a:xfrm>
            <a:off x="6035040" y="1792080"/>
            <a:ext cx="274284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cc0000"/>
                </a:solidFill>
                <a:latin typeface="Calibri"/>
                <a:ea typeface="Calibri"/>
              </a:rPr>
              <a:t>НІ → Показник балансу або активів — НЕ MPM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484" name="Shape 14"/>
          <p:cNvSpPr/>
          <p:nvPr/>
        </p:nvSpPr>
        <p:spPr>
          <a:xfrm>
            <a:off x="274320" y="2761560"/>
            <a:ext cx="502560" cy="50256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85" name="Text 15"/>
          <p:cNvSpPr/>
          <p:nvPr/>
        </p:nvSpPr>
        <p:spPr>
          <a:xfrm>
            <a:off x="274320" y="2761560"/>
            <a:ext cx="50256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3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486" name="Shape 16"/>
          <p:cNvSpPr/>
          <p:nvPr/>
        </p:nvSpPr>
        <p:spPr>
          <a:xfrm>
            <a:off x="914400" y="2597040"/>
            <a:ext cx="4845960" cy="77688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87" name="Text 17"/>
          <p:cNvSpPr/>
          <p:nvPr/>
        </p:nvSpPr>
        <p:spPr>
          <a:xfrm>
            <a:off x="1005840" y="2706480"/>
            <a:ext cx="4663080" cy="56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Чи він НЕ є обов'язковим підсумком МСФЗ?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488" name="Shape 18"/>
          <p:cNvSpPr/>
          <p:nvPr/>
        </p:nvSpPr>
        <p:spPr>
          <a:xfrm>
            <a:off x="5943600" y="2597040"/>
            <a:ext cx="2925720" cy="776880"/>
          </a:xfrm>
          <a:prstGeom prst="rect">
            <a:avLst/>
          </a:prstGeom>
          <a:solidFill>
            <a:srgbClr val="e8f5ee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89" name="Text 19"/>
          <p:cNvSpPr/>
          <p:nvPr/>
        </p:nvSpPr>
        <p:spPr>
          <a:xfrm>
            <a:off x="6035040" y="2688480"/>
            <a:ext cx="274284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cc0000"/>
                </a:solidFill>
                <a:latin typeface="Calibri"/>
                <a:ea typeface="Calibri"/>
              </a:rPr>
              <a:t>НІ → Операційний прибуток МСФЗ 18 — НЕ MPM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490" name="Shape 20"/>
          <p:cNvSpPr/>
          <p:nvPr/>
        </p:nvSpPr>
        <p:spPr>
          <a:xfrm>
            <a:off x="274320" y="3657600"/>
            <a:ext cx="502560" cy="50256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91" name="Text 21"/>
          <p:cNvSpPr/>
          <p:nvPr/>
        </p:nvSpPr>
        <p:spPr>
          <a:xfrm>
            <a:off x="274320" y="3657600"/>
            <a:ext cx="50256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4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492" name="Shape 22"/>
          <p:cNvSpPr/>
          <p:nvPr/>
        </p:nvSpPr>
        <p:spPr>
          <a:xfrm>
            <a:off x="914400" y="3493080"/>
            <a:ext cx="4845960" cy="77688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93" name="Text 23"/>
          <p:cNvSpPr/>
          <p:nvPr/>
        </p:nvSpPr>
        <p:spPr>
          <a:xfrm>
            <a:off x="1005840" y="3602880"/>
            <a:ext cx="4663080" cy="56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Чи характеризує результати компанії загалом?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494" name="Shape 24"/>
          <p:cNvSpPr/>
          <p:nvPr/>
        </p:nvSpPr>
        <p:spPr>
          <a:xfrm>
            <a:off x="5943600" y="3493080"/>
            <a:ext cx="2925720" cy="776880"/>
          </a:xfrm>
          <a:prstGeom prst="rect">
            <a:avLst/>
          </a:prstGeom>
          <a:solidFill>
            <a:srgbClr val="e8f5ee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95" name="Text 25"/>
          <p:cNvSpPr/>
          <p:nvPr/>
        </p:nvSpPr>
        <p:spPr>
          <a:xfrm>
            <a:off x="6035040" y="3584520"/>
            <a:ext cx="274284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cc0000"/>
                </a:solidFill>
                <a:latin typeface="Calibri"/>
                <a:ea typeface="Calibri"/>
              </a:rPr>
              <a:t>НІ → Лише сегмент/підрозділ — ймовірно НЕ MPM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496" name="Shape 26"/>
          <p:cNvSpPr/>
          <p:nvPr/>
        </p:nvSpPr>
        <p:spPr>
          <a:xfrm>
            <a:off x="274320" y="4462200"/>
            <a:ext cx="8595000" cy="54828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97" name="Text 27"/>
          <p:cNvSpPr/>
          <p:nvPr/>
        </p:nvSpPr>
        <p:spPr>
          <a:xfrm>
            <a:off x="365760" y="446220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0d2818"/>
                </a:solidFill>
                <a:latin typeface="Calibri"/>
                <a:ea typeface="Calibri"/>
              </a:rPr>
              <a:t>→ </a:t>
            </a:r>
            <a:r>
              <a:rPr b="1" lang="en-US" sz="1400" spc="-1" strike="noStrike">
                <a:solidFill>
                  <a:srgbClr val="0d2818"/>
                </a:solidFill>
                <a:latin typeface="Calibri"/>
                <a:ea typeface="Calibri"/>
              </a:rPr>
              <a:t>ЯКЩО «ТАК» НА ВСІ 4 КРОКИ — ЦЕ MPM! Обов'язкове розкриття у фінансовій звітності.</a:t>
            </a:r>
            <a:endParaRPr b="0" lang="en-US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99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ffffff"/>
                </a:solidFill>
                <a:latin typeface="Calibri"/>
                <a:ea typeface="Calibri"/>
              </a:rPr>
              <a:t>5. ПРИНЦИПИ АГРЕГУВАННЯ ТА СУТТЄВІСТЬ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500" name="Shape 2"/>
          <p:cNvSpPr/>
          <p:nvPr/>
        </p:nvSpPr>
        <p:spPr>
          <a:xfrm>
            <a:off x="274320" y="713160"/>
            <a:ext cx="8595000" cy="43848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01" name="Text 3"/>
          <p:cNvSpPr/>
          <p:nvPr/>
        </p:nvSpPr>
        <p:spPr>
          <a:xfrm>
            <a:off x="365760" y="713160"/>
            <a:ext cx="841212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Агрегування доречне, якщо статті мають схожі характеристики та їх об'єднання НЕ приховує суттєву інформацію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502" name="Text 4"/>
          <p:cNvSpPr/>
          <p:nvPr/>
        </p:nvSpPr>
        <p:spPr>
          <a:xfrm>
            <a:off x="274320" y="1261800"/>
            <a:ext cx="859500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Критерії схожості статей: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503" name="Shape 5"/>
          <p:cNvSpPr/>
          <p:nvPr/>
        </p:nvSpPr>
        <p:spPr>
          <a:xfrm>
            <a:off x="274320" y="1600200"/>
            <a:ext cx="4114440" cy="86832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504" name="Shape 6"/>
          <p:cNvSpPr/>
          <p:nvPr/>
        </p:nvSpPr>
        <p:spPr>
          <a:xfrm>
            <a:off x="274320" y="1600200"/>
            <a:ext cx="54360" cy="868320"/>
          </a:xfrm>
          <a:prstGeom prst="rect">
            <a:avLst/>
          </a:prstGeom>
          <a:solidFill>
            <a:srgbClr val="4caf7d"/>
          </a:solidFill>
          <a:ln w="12700">
            <a:solidFill>
              <a:srgbClr val="4caf7d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05" name="Text 7"/>
          <p:cNvSpPr/>
          <p:nvPr/>
        </p:nvSpPr>
        <p:spPr>
          <a:xfrm>
            <a:off x="402480" y="1654920"/>
            <a:ext cx="38858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Характер доходу/витрати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506" name="Text 8"/>
          <p:cNvSpPr/>
          <p:nvPr/>
        </p:nvSpPr>
        <p:spPr>
          <a:xfrm>
            <a:off x="402480" y="1965960"/>
            <a:ext cx="388584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b4332"/>
                </a:solidFill>
                <a:latin typeface="Calibri"/>
                <a:ea typeface="Calibri"/>
              </a:rPr>
              <a:t>Відсотковий дохід і дохід від оренди — різний характер, не можна об'єднати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507" name="Shape 9"/>
          <p:cNvSpPr/>
          <p:nvPr/>
        </p:nvSpPr>
        <p:spPr>
          <a:xfrm>
            <a:off x="4709160" y="1600200"/>
            <a:ext cx="4114440" cy="86832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508" name="Shape 10"/>
          <p:cNvSpPr/>
          <p:nvPr/>
        </p:nvSpPr>
        <p:spPr>
          <a:xfrm>
            <a:off x="4709160" y="1600200"/>
            <a:ext cx="54360" cy="868320"/>
          </a:xfrm>
          <a:prstGeom prst="rect">
            <a:avLst/>
          </a:prstGeom>
          <a:solidFill>
            <a:srgbClr val="4caf7d"/>
          </a:solidFill>
          <a:ln w="12700">
            <a:solidFill>
              <a:srgbClr val="4caf7d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09" name="Text 11"/>
          <p:cNvSpPr/>
          <p:nvPr/>
        </p:nvSpPr>
        <p:spPr>
          <a:xfrm>
            <a:off x="4837320" y="1654920"/>
            <a:ext cx="38858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Функція у діяльності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510" name="Text 12"/>
          <p:cNvSpPr/>
          <p:nvPr/>
        </p:nvSpPr>
        <p:spPr>
          <a:xfrm>
            <a:off x="4837320" y="1965960"/>
            <a:ext cx="388584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b4332"/>
                </a:solidFill>
                <a:latin typeface="Calibri"/>
                <a:ea typeface="Calibri"/>
              </a:rPr>
              <a:t>Витрати на збут та R&amp;D виконують різні функції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511" name="Shape 13"/>
          <p:cNvSpPr/>
          <p:nvPr/>
        </p:nvSpPr>
        <p:spPr>
          <a:xfrm>
            <a:off x="274320" y="2560320"/>
            <a:ext cx="4114440" cy="86832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512" name="Shape 14"/>
          <p:cNvSpPr/>
          <p:nvPr/>
        </p:nvSpPr>
        <p:spPr>
          <a:xfrm>
            <a:off x="274320" y="2560320"/>
            <a:ext cx="54360" cy="868320"/>
          </a:xfrm>
          <a:prstGeom prst="rect">
            <a:avLst/>
          </a:prstGeom>
          <a:solidFill>
            <a:srgbClr val="4caf7d"/>
          </a:solidFill>
          <a:ln w="12700">
            <a:solidFill>
              <a:srgbClr val="4caf7d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13" name="Text 15"/>
          <p:cNvSpPr/>
          <p:nvPr/>
        </p:nvSpPr>
        <p:spPr>
          <a:xfrm>
            <a:off x="402480" y="2615040"/>
            <a:ext cx="38858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Категорія у P&amp;L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514" name="Text 16"/>
          <p:cNvSpPr/>
          <p:nvPr/>
        </p:nvSpPr>
        <p:spPr>
          <a:xfrm>
            <a:off x="402480" y="2926080"/>
            <a:ext cx="388584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b4332"/>
                </a:solidFill>
                <a:latin typeface="Calibri"/>
                <a:ea typeface="Calibri"/>
              </a:rPr>
              <a:t>Статті різних категорій ЗАБОРОНЕНО об'єднувати в один рядок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515" name="Shape 17"/>
          <p:cNvSpPr/>
          <p:nvPr/>
        </p:nvSpPr>
        <p:spPr>
          <a:xfrm>
            <a:off x="4709160" y="2560320"/>
            <a:ext cx="4114440" cy="86832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516" name="Shape 18"/>
          <p:cNvSpPr/>
          <p:nvPr/>
        </p:nvSpPr>
        <p:spPr>
          <a:xfrm>
            <a:off x="4709160" y="2560320"/>
            <a:ext cx="54360" cy="868320"/>
          </a:xfrm>
          <a:prstGeom prst="rect">
            <a:avLst/>
          </a:prstGeom>
          <a:solidFill>
            <a:srgbClr val="4caf7d"/>
          </a:solidFill>
          <a:ln w="12700">
            <a:solidFill>
              <a:srgbClr val="4caf7d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17" name="Text 19"/>
          <p:cNvSpPr/>
          <p:nvPr/>
        </p:nvSpPr>
        <p:spPr>
          <a:xfrm>
            <a:off x="4837320" y="2615040"/>
            <a:ext cx="38858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Оподаткування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518" name="Text 20"/>
          <p:cNvSpPr/>
          <p:nvPr/>
        </p:nvSpPr>
        <p:spPr>
          <a:xfrm>
            <a:off x="4837320" y="2926080"/>
            <a:ext cx="388584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b4332"/>
                </a:solidFill>
                <a:latin typeface="Calibri"/>
                <a:ea typeface="Calibri"/>
              </a:rPr>
              <a:t>Статті з різним податковим режимом не слід агрегувати</a:t>
            </a:r>
            <a:endParaRPr b="0" lang="en-US" sz="1050" spc="-1" strike="noStrike">
              <a:latin typeface="Arial"/>
            </a:endParaRPr>
          </a:p>
        </p:txBody>
      </p:sp>
      <p:sp>
        <p:nvSpPr>
          <p:cNvPr id="519" name="Shape 21"/>
          <p:cNvSpPr/>
          <p:nvPr/>
        </p:nvSpPr>
        <p:spPr>
          <a:xfrm>
            <a:off x="274320" y="3703320"/>
            <a:ext cx="8595000" cy="1234080"/>
          </a:xfrm>
          <a:prstGeom prst="rect">
            <a:avLst/>
          </a:prstGeom>
          <a:solidFill>
            <a:srgbClr val="e8f5ee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20" name="Text 22"/>
          <p:cNvSpPr/>
          <p:nvPr/>
        </p:nvSpPr>
        <p:spPr>
          <a:xfrm>
            <a:off x="411480" y="3730680"/>
            <a:ext cx="82292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Проблема рядків «Інше»: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521" name="Text 23"/>
          <p:cNvSpPr/>
          <p:nvPr/>
        </p:nvSpPr>
        <p:spPr>
          <a:xfrm>
            <a:off x="411480" y="4005000"/>
            <a:ext cx="8229240" cy="86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Слово «інше» допустиме, але не є виправданням для відсутності розкриттів. Якщо рядок «Інше» містить суттєву статтю — вона повинна бути виділена окремо або деталізована у примітках.</a:t>
            </a:r>
            <a:endParaRPr b="0" lang="en-US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0"/>
          <p:cNvSpPr/>
          <p:nvPr/>
        </p:nvSpPr>
        <p:spPr>
          <a:xfrm>
            <a:off x="0" y="0"/>
            <a:ext cx="164160" cy="5143320"/>
          </a:xfrm>
          <a:prstGeom prst="rect">
            <a:avLst/>
          </a:prstGeom>
          <a:solidFill>
            <a:srgbClr val="4caf7d"/>
          </a:solidFill>
          <a:ln w="12700">
            <a:solidFill>
              <a:srgbClr val="4caf7d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1" name="Shape 1"/>
          <p:cNvSpPr/>
          <p:nvPr/>
        </p:nvSpPr>
        <p:spPr>
          <a:xfrm>
            <a:off x="164520" y="0"/>
            <a:ext cx="72720" cy="514332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2" name="Text 2"/>
          <p:cNvSpPr/>
          <p:nvPr/>
        </p:nvSpPr>
        <p:spPr>
          <a:xfrm>
            <a:off x="640080" y="640080"/>
            <a:ext cx="7863480" cy="100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6000" spc="-1" strike="noStrike">
                <a:solidFill>
                  <a:srgbClr val="ffffff"/>
                </a:solidFill>
                <a:latin typeface="Calibri"/>
                <a:ea typeface="Calibri"/>
              </a:rPr>
              <a:t>МСФЗ 18</a:t>
            </a:r>
            <a:endParaRPr b="0" lang="en-US" sz="6000" spc="-1" strike="noStrike">
              <a:latin typeface="Arial"/>
            </a:endParaRPr>
          </a:p>
        </p:txBody>
      </p:sp>
      <p:sp>
        <p:nvSpPr>
          <p:cNvPr id="53" name="Text 3"/>
          <p:cNvSpPr/>
          <p:nvPr/>
        </p:nvSpPr>
        <p:spPr>
          <a:xfrm>
            <a:off x="868680" y="690480"/>
            <a:ext cx="7863480" cy="118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600" spc="-1" strike="noStrike">
                <a:solidFill>
                  <a:srgbClr val="00c853"/>
                </a:solidFill>
                <a:latin typeface="Calibri"/>
                <a:ea typeface="Calibri"/>
              </a:rPr>
              <a:t>Подання та розкриття інформації</a:t>
            </a:r>
            <a:endParaRPr b="0" lang="en-US" sz="2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600" spc="-1" strike="noStrike">
                <a:solidFill>
                  <a:srgbClr val="00c853"/>
                </a:solidFill>
                <a:latin typeface="Calibri"/>
                <a:ea typeface="Calibri"/>
              </a:rPr>
              <a:t>у фінансовій звітності</a:t>
            </a:r>
            <a:endParaRPr b="0" lang="en-US" sz="2600" spc="-1" strike="noStrike">
              <a:latin typeface="Arial"/>
            </a:endParaRPr>
          </a:p>
        </p:txBody>
      </p:sp>
      <p:sp>
        <p:nvSpPr>
          <p:cNvPr id="54" name="Shape 4"/>
          <p:cNvSpPr/>
          <p:nvPr/>
        </p:nvSpPr>
        <p:spPr>
          <a:xfrm>
            <a:off x="640080" y="3017520"/>
            <a:ext cx="2651400" cy="100548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55" name="Text 5"/>
          <p:cNvSpPr/>
          <p:nvPr/>
        </p:nvSpPr>
        <p:spPr>
          <a:xfrm>
            <a:off x="731520" y="3035880"/>
            <a:ext cx="246852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00" spc="-1" strike="noStrike">
                <a:solidFill>
                  <a:srgbClr val="e8f5ee"/>
                </a:solidFill>
                <a:latin typeface="Calibri"/>
                <a:ea typeface="Calibri"/>
              </a:rPr>
              <a:t>Виданий РМСБО</a:t>
            </a:r>
            <a:endParaRPr b="0" lang="en-US" sz="1000" spc="-1" strike="noStrike">
              <a:latin typeface="Arial"/>
            </a:endParaRPr>
          </a:p>
        </p:txBody>
      </p:sp>
      <p:sp>
        <p:nvSpPr>
          <p:cNvPr id="56" name="Text 6"/>
          <p:cNvSpPr/>
          <p:nvPr/>
        </p:nvSpPr>
        <p:spPr>
          <a:xfrm>
            <a:off x="731520" y="3401640"/>
            <a:ext cx="246852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Calibri"/>
                <a:ea typeface="Calibri"/>
              </a:rPr>
              <a:t>Квітень 2024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57" name="Shape 7"/>
          <p:cNvSpPr/>
          <p:nvPr/>
        </p:nvSpPr>
        <p:spPr>
          <a:xfrm>
            <a:off x="3474720" y="3017520"/>
            <a:ext cx="2651400" cy="100548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58" name="Text 8"/>
          <p:cNvSpPr/>
          <p:nvPr/>
        </p:nvSpPr>
        <p:spPr>
          <a:xfrm>
            <a:off x="3566160" y="3035880"/>
            <a:ext cx="246852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00" spc="-1" strike="noStrike">
                <a:solidFill>
                  <a:srgbClr val="e8f5ee"/>
                </a:solidFill>
                <a:latin typeface="Calibri"/>
                <a:ea typeface="Calibri"/>
              </a:rPr>
              <a:t>Набирає чинності</a:t>
            </a:r>
            <a:endParaRPr b="0" lang="en-US" sz="1000" spc="-1" strike="noStrike">
              <a:latin typeface="Arial"/>
            </a:endParaRPr>
          </a:p>
        </p:txBody>
      </p:sp>
      <p:sp>
        <p:nvSpPr>
          <p:cNvPr id="59" name="Text 9"/>
          <p:cNvSpPr/>
          <p:nvPr/>
        </p:nvSpPr>
        <p:spPr>
          <a:xfrm>
            <a:off x="3566160" y="3401640"/>
            <a:ext cx="246852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Calibri"/>
                <a:ea typeface="Calibri"/>
              </a:rPr>
              <a:t>1 січня 2027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60" name="Shape 10"/>
          <p:cNvSpPr/>
          <p:nvPr/>
        </p:nvSpPr>
        <p:spPr>
          <a:xfrm>
            <a:off x="6309360" y="3017520"/>
            <a:ext cx="2651400" cy="100548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61" name="Text 11"/>
          <p:cNvSpPr/>
          <p:nvPr/>
        </p:nvSpPr>
        <p:spPr>
          <a:xfrm>
            <a:off x="6400800" y="3035880"/>
            <a:ext cx="246852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00" spc="-1" strike="noStrike">
                <a:solidFill>
                  <a:srgbClr val="e8f5ee"/>
                </a:solidFill>
                <a:latin typeface="Calibri"/>
                <a:ea typeface="Calibri"/>
              </a:rPr>
              <a:t>Замінює стандарт</a:t>
            </a:r>
            <a:endParaRPr b="0" lang="en-US" sz="1000" spc="-1" strike="noStrike">
              <a:latin typeface="Arial"/>
            </a:endParaRPr>
          </a:p>
        </p:txBody>
      </p:sp>
      <p:sp>
        <p:nvSpPr>
          <p:cNvPr id="62" name="Text 12"/>
          <p:cNvSpPr/>
          <p:nvPr/>
        </p:nvSpPr>
        <p:spPr>
          <a:xfrm>
            <a:off x="6400800" y="3401640"/>
            <a:ext cx="246852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Calibri"/>
                <a:ea typeface="Calibri"/>
              </a:rPr>
              <a:t>ІАS 1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63" name="Text 13"/>
          <p:cNvSpPr/>
          <p:nvPr/>
        </p:nvSpPr>
        <p:spPr>
          <a:xfrm>
            <a:off x="640080" y="4206240"/>
            <a:ext cx="832068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1300" spc="-1" strike="noStrike">
                <a:solidFill>
                  <a:srgbClr val="385623"/>
                </a:solidFill>
                <a:latin typeface="Calibri"/>
                <a:ea typeface="Calibri"/>
              </a:rPr>
              <a:t>Найбільша реформа подання фінансової звітності за сучасну історію МСФЗ</a:t>
            </a:r>
            <a:endParaRPr b="0" lang="en-US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23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Calibri"/>
                <a:ea typeface="Calibri"/>
              </a:rPr>
              <a:t>6. НОВІ ОБОВ'ЯЗКОВІ РОЗКРИТТЯ У ПРИМІТКАХ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524" name="Shape 2"/>
          <p:cNvSpPr/>
          <p:nvPr/>
        </p:nvSpPr>
        <p:spPr>
          <a:xfrm>
            <a:off x="274320" y="777240"/>
            <a:ext cx="4205880" cy="38376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25" name="Text 3"/>
          <p:cNvSpPr/>
          <p:nvPr/>
        </p:nvSpPr>
        <p:spPr>
          <a:xfrm>
            <a:off x="365760" y="777240"/>
            <a:ext cx="402300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Примітки щодо MPM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526" name="Shape 4"/>
          <p:cNvSpPr/>
          <p:nvPr/>
        </p:nvSpPr>
        <p:spPr>
          <a:xfrm>
            <a:off x="274320" y="1161360"/>
            <a:ext cx="4205880" cy="2121120"/>
          </a:xfrm>
          <a:prstGeom prst="rect">
            <a:avLst/>
          </a:prstGeom>
          <a:solidFill>
            <a:srgbClr val="ffffff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27" name="Shape 5"/>
          <p:cNvSpPr/>
          <p:nvPr/>
        </p:nvSpPr>
        <p:spPr>
          <a:xfrm>
            <a:off x="384120" y="1280160"/>
            <a:ext cx="182520" cy="18252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28" name="Text 6"/>
          <p:cNvSpPr/>
          <p:nvPr/>
        </p:nvSpPr>
        <p:spPr>
          <a:xfrm>
            <a:off x="640080" y="1216080"/>
            <a:ext cx="374868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Преамбула: назва MPM, чому корисний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529" name="Shape 7"/>
          <p:cNvSpPr/>
          <p:nvPr/>
        </p:nvSpPr>
        <p:spPr>
          <a:xfrm>
            <a:off x="384120" y="1810440"/>
            <a:ext cx="182520" cy="18252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30" name="Text 8"/>
          <p:cNvSpPr/>
          <p:nvPr/>
        </p:nvSpPr>
        <p:spPr>
          <a:xfrm>
            <a:off x="640080" y="1746360"/>
            <a:ext cx="374868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Числова звірка від MPM до підсумку МСФЗ 18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531" name="Shape 9"/>
          <p:cNvSpPr/>
          <p:nvPr/>
        </p:nvSpPr>
        <p:spPr>
          <a:xfrm>
            <a:off x="384120" y="2340720"/>
            <a:ext cx="182520" cy="18252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32" name="Text 10"/>
          <p:cNvSpPr/>
          <p:nvPr/>
        </p:nvSpPr>
        <p:spPr>
          <a:xfrm>
            <a:off x="640080" y="2277000"/>
            <a:ext cx="374868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Вплив ПнП на коригування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533" name="Shape 11"/>
          <p:cNvSpPr/>
          <p:nvPr/>
        </p:nvSpPr>
        <p:spPr>
          <a:xfrm>
            <a:off x="384120" y="2871360"/>
            <a:ext cx="182520" cy="18252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34" name="Text 12"/>
          <p:cNvSpPr/>
          <p:nvPr/>
        </p:nvSpPr>
        <p:spPr>
          <a:xfrm>
            <a:off x="640080" y="2807280"/>
            <a:ext cx="374868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Незмінність методології або деталізація змін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535" name="Shape 13"/>
          <p:cNvSpPr/>
          <p:nvPr/>
        </p:nvSpPr>
        <p:spPr>
          <a:xfrm>
            <a:off x="4754880" y="777240"/>
            <a:ext cx="4205880" cy="38376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36" name="Text 14"/>
          <p:cNvSpPr/>
          <p:nvPr/>
        </p:nvSpPr>
        <p:spPr>
          <a:xfrm>
            <a:off x="4846320" y="777240"/>
            <a:ext cx="402300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Витрати за характером (для функц. формату)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537" name="Shape 15"/>
          <p:cNvSpPr/>
          <p:nvPr/>
        </p:nvSpPr>
        <p:spPr>
          <a:xfrm>
            <a:off x="4754880" y="1161360"/>
            <a:ext cx="4205880" cy="265140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38" name="Shape 16"/>
          <p:cNvSpPr/>
          <p:nvPr/>
        </p:nvSpPr>
        <p:spPr>
          <a:xfrm>
            <a:off x="4864680" y="1280160"/>
            <a:ext cx="182520" cy="18252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39" name="Text 17"/>
          <p:cNvSpPr/>
          <p:nvPr/>
        </p:nvSpPr>
        <p:spPr>
          <a:xfrm>
            <a:off x="5120640" y="1216080"/>
            <a:ext cx="374868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1. Амортизація та знецінення (ОЗ, НМА, МСФЗ 16)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540" name="Shape 18"/>
          <p:cNvSpPr/>
          <p:nvPr/>
        </p:nvSpPr>
        <p:spPr>
          <a:xfrm>
            <a:off x="4864680" y="1810440"/>
            <a:ext cx="182520" cy="18252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41" name="Text 19"/>
          <p:cNvSpPr/>
          <p:nvPr/>
        </p:nvSpPr>
        <p:spPr>
          <a:xfrm>
            <a:off x="5120640" y="1746360"/>
            <a:ext cx="374868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2. Витрати на персонал (зарплата, пенсії, МСФЗ 2)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542" name="Shape 20"/>
          <p:cNvSpPr/>
          <p:nvPr/>
        </p:nvSpPr>
        <p:spPr>
          <a:xfrm>
            <a:off x="4864680" y="2340720"/>
            <a:ext cx="182520" cy="18252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43" name="Text 21"/>
          <p:cNvSpPr/>
          <p:nvPr/>
        </p:nvSpPr>
        <p:spPr>
          <a:xfrm>
            <a:off x="5120640" y="2277000"/>
            <a:ext cx="374868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3. Зміна залишків запасів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544" name="Shape 22"/>
          <p:cNvSpPr/>
          <p:nvPr/>
        </p:nvSpPr>
        <p:spPr>
          <a:xfrm>
            <a:off x="4864680" y="2871360"/>
            <a:ext cx="182520" cy="18252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45" name="Text 23"/>
          <p:cNvSpPr/>
          <p:nvPr/>
        </p:nvSpPr>
        <p:spPr>
          <a:xfrm>
            <a:off x="5120640" y="2807280"/>
            <a:ext cx="374868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4. Витрати на придбання товарів/послуг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546" name="Shape 24"/>
          <p:cNvSpPr/>
          <p:nvPr/>
        </p:nvSpPr>
        <p:spPr>
          <a:xfrm>
            <a:off x="4864680" y="3401640"/>
            <a:ext cx="182520" cy="18252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47" name="Text 25"/>
          <p:cNvSpPr/>
          <p:nvPr/>
        </p:nvSpPr>
        <p:spPr>
          <a:xfrm>
            <a:off x="5120640" y="3337560"/>
            <a:ext cx="374868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5. Витрати на R&amp;D (не капіталізовані)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548" name="Shape 26"/>
          <p:cNvSpPr/>
          <p:nvPr/>
        </p:nvSpPr>
        <p:spPr>
          <a:xfrm>
            <a:off x="274320" y="3977640"/>
            <a:ext cx="8595000" cy="1005480"/>
          </a:xfrm>
          <a:prstGeom prst="rect">
            <a:avLst/>
          </a:prstGeom>
          <a:solidFill>
            <a:srgbClr val="e8f5ee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49" name="Text 27"/>
          <p:cNvSpPr/>
          <p:nvPr/>
        </p:nvSpPr>
        <p:spPr>
          <a:xfrm>
            <a:off x="411480" y="4005000"/>
            <a:ext cx="82292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Зміни у ЗВГК (ІАС 7):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550" name="Text 28"/>
          <p:cNvSpPr/>
          <p:nvPr/>
        </p:nvSpPr>
        <p:spPr>
          <a:xfrm>
            <a:off x="411480" y="4279320"/>
            <a:ext cx="822924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• </a:t>
            </a: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Відправна точка непрямого методу — операційний прибуток (не загальний прибуток)</a:t>
            </a:r>
            <a:endParaRPr b="0" lang="en-US" sz="11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• </a:t>
            </a: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Усунуто варіантність: відсотки/дивіденди отримані → інвестиційна діяльність; сплачені відсотки → фінансова</a:t>
            </a:r>
            <a:endParaRPr b="0" lang="en-US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52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ffffff"/>
                </a:solidFill>
                <a:latin typeface="Calibri"/>
                <a:ea typeface="Calibri"/>
              </a:rPr>
              <a:t>7. КЛАСИФІКАЦІЯ КУРСОВИХ РІЗНИЦЬ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553" name="Shape 2"/>
          <p:cNvSpPr/>
          <p:nvPr/>
        </p:nvSpPr>
        <p:spPr>
          <a:xfrm>
            <a:off x="274320" y="713160"/>
            <a:ext cx="8595000" cy="38376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54" name="Text 3"/>
          <p:cNvSpPr/>
          <p:nvPr/>
        </p:nvSpPr>
        <p:spPr>
          <a:xfrm>
            <a:off x="365760" y="713160"/>
            <a:ext cx="841212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Загальний принцип: курсова різниця відноситься до категорії, до якої належить БАЗОВА СТАТТЯ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555" name="Shape 4"/>
          <p:cNvSpPr/>
          <p:nvPr/>
        </p:nvSpPr>
        <p:spPr>
          <a:xfrm>
            <a:off x="274320" y="1170360"/>
            <a:ext cx="8595000" cy="3470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56" name="Text 5"/>
          <p:cNvSpPr/>
          <p:nvPr/>
        </p:nvSpPr>
        <p:spPr>
          <a:xfrm>
            <a:off x="365760" y="1170360"/>
            <a:ext cx="365724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ffffff"/>
                </a:solidFill>
                <a:latin typeface="Calibri"/>
                <a:ea typeface="Calibri"/>
              </a:rPr>
              <a:t>Джерело курсової різниці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557" name="Text 6"/>
          <p:cNvSpPr/>
          <p:nvPr/>
        </p:nvSpPr>
        <p:spPr>
          <a:xfrm>
            <a:off x="4114800" y="1170360"/>
            <a:ext cx="210276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ffffff"/>
                </a:solidFill>
                <a:latin typeface="Calibri"/>
                <a:ea typeface="Calibri"/>
              </a:rPr>
              <a:t>Категорія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558" name="Text 7"/>
          <p:cNvSpPr/>
          <p:nvPr/>
        </p:nvSpPr>
        <p:spPr>
          <a:xfrm>
            <a:off x="6309360" y="1170360"/>
            <a:ext cx="246852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ffffff"/>
                </a:solidFill>
                <a:latin typeface="Calibri"/>
                <a:ea typeface="Calibri"/>
              </a:rPr>
              <a:t>Обґрунтування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559" name="Shape 8"/>
          <p:cNvSpPr/>
          <p:nvPr/>
        </p:nvSpPr>
        <p:spPr>
          <a:xfrm>
            <a:off x="274320" y="1517760"/>
            <a:ext cx="8595000" cy="502560"/>
          </a:xfrm>
          <a:prstGeom prst="rect">
            <a:avLst/>
          </a:prstGeom>
          <a:solidFill>
            <a:srgbClr val="ffffff"/>
          </a:solidFill>
          <a:ln w="381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60" name="Text 9"/>
          <p:cNvSpPr/>
          <p:nvPr/>
        </p:nvSpPr>
        <p:spPr>
          <a:xfrm>
            <a:off x="365760" y="1572840"/>
            <a:ext cx="3657240" cy="40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Торговельна дебіторська заборгованість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561" name="Shape 10"/>
          <p:cNvSpPr/>
          <p:nvPr/>
        </p:nvSpPr>
        <p:spPr>
          <a:xfrm>
            <a:off x="4114800" y="1572840"/>
            <a:ext cx="2057040" cy="31968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62" name="Text 11"/>
          <p:cNvSpPr/>
          <p:nvPr/>
        </p:nvSpPr>
        <p:spPr>
          <a:xfrm>
            <a:off x="4114800" y="1572840"/>
            <a:ext cx="20570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950" spc="-1" strike="noStrike">
                <a:solidFill>
                  <a:srgbClr val="ffffff"/>
                </a:solidFill>
                <a:latin typeface="Calibri"/>
                <a:ea typeface="Calibri"/>
              </a:rPr>
              <a:t>ОПЕРАЦІЙНА</a:t>
            </a:r>
            <a:endParaRPr b="0" lang="en-US" sz="950" spc="-1" strike="noStrike">
              <a:latin typeface="Arial"/>
            </a:endParaRPr>
          </a:p>
        </p:txBody>
      </p:sp>
      <p:sp>
        <p:nvSpPr>
          <p:cNvPr id="563" name="Text 12"/>
          <p:cNvSpPr/>
          <p:nvPr/>
        </p:nvSpPr>
        <p:spPr>
          <a:xfrm>
            <a:off x="6309360" y="1572840"/>
            <a:ext cx="2468520" cy="40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1000" spc="-1" strike="noStrike">
                <a:solidFill>
                  <a:srgbClr val="1b4332"/>
                </a:solidFill>
                <a:latin typeface="Calibri"/>
                <a:ea typeface="Calibri"/>
              </a:rPr>
              <a:t>Пов'язана з основним бізнесом</a:t>
            </a:r>
            <a:endParaRPr b="0" lang="en-US" sz="1000" spc="-1" strike="noStrike">
              <a:latin typeface="Arial"/>
            </a:endParaRPr>
          </a:p>
        </p:txBody>
      </p:sp>
      <p:sp>
        <p:nvSpPr>
          <p:cNvPr id="564" name="Shape 13"/>
          <p:cNvSpPr/>
          <p:nvPr/>
        </p:nvSpPr>
        <p:spPr>
          <a:xfrm>
            <a:off x="274320" y="2066400"/>
            <a:ext cx="8595000" cy="502560"/>
          </a:xfrm>
          <a:prstGeom prst="rect">
            <a:avLst/>
          </a:prstGeom>
          <a:solidFill>
            <a:srgbClr val="e8f5ee"/>
          </a:solidFill>
          <a:ln w="381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65" name="Text 14"/>
          <p:cNvSpPr/>
          <p:nvPr/>
        </p:nvSpPr>
        <p:spPr>
          <a:xfrm>
            <a:off x="365760" y="2121480"/>
            <a:ext cx="3657240" cy="40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Торговельна кредиторська заборгованість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566" name="Shape 15"/>
          <p:cNvSpPr/>
          <p:nvPr/>
        </p:nvSpPr>
        <p:spPr>
          <a:xfrm>
            <a:off x="4114800" y="2121480"/>
            <a:ext cx="2057040" cy="31968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67" name="Text 16"/>
          <p:cNvSpPr/>
          <p:nvPr/>
        </p:nvSpPr>
        <p:spPr>
          <a:xfrm>
            <a:off x="4114800" y="2121480"/>
            <a:ext cx="20570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950" spc="-1" strike="noStrike">
                <a:solidFill>
                  <a:srgbClr val="ffffff"/>
                </a:solidFill>
                <a:latin typeface="Calibri"/>
                <a:ea typeface="Calibri"/>
              </a:rPr>
              <a:t>ОПЕРАЦІЙНА</a:t>
            </a:r>
            <a:endParaRPr b="0" lang="en-US" sz="950" spc="-1" strike="noStrike">
              <a:latin typeface="Arial"/>
            </a:endParaRPr>
          </a:p>
        </p:txBody>
      </p:sp>
      <p:sp>
        <p:nvSpPr>
          <p:cNvPr id="568" name="Text 17"/>
          <p:cNvSpPr/>
          <p:nvPr/>
        </p:nvSpPr>
        <p:spPr>
          <a:xfrm>
            <a:off x="6309360" y="2121480"/>
            <a:ext cx="2468520" cy="40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1000" spc="-1" strike="noStrike">
                <a:solidFill>
                  <a:srgbClr val="1b4332"/>
                </a:solidFill>
                <a:latin typeface="Calibri"/>
                <a:ea typeface="Calibri"/>
              </a:rPr>
              <a:t>Пов'язана з основним бізнесом</a:t>
            </a:r>
            <a:endParaRPr b="0" lang="en-US" sz="1000" spc="-1" strike="noStrike">
              <a:latin typeface="Arial"/>
            </a:endParaRPr>
          </a:p>
        </p:txBody>
      </p:sp>
      <p:sp>
        <p:nvSpPr>
          <p:cNvPr id="569" name="Shape 18"/>
          <p:cNvSpPr/>
          <p:nvPr/>
        </p:nvSpPr>
        <p:spPr>
          <a:xfrm>
            <a:off x="274320" y="2615040"/>
            <a:ext cx="8595000" cy="502560"/>
          </a:xfrm>
          <a:prstGeom prst="rect">
            <a:avLst/>
          </a:prstGeom>
          <a:solidFill>
            <a:srgbClr val="ffffff"/>
          </a:solidFill>
          <a:ln w="381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70" name="Text 19"/>
          <p:cNvSpPr/>
          <p:nvPr/>
        </p:nvSpPr>
        <p:spPr>
          <a:xfrm>
            <a:off x="365760" y="2670120"/>
            <a:ext cx="3657240" cy="40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Банківські позики та кредити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571" name="Shape 20"/>
          <p:cNvSpPr/>
          <p:nvPr/>
        </p:nvSpPr>
        <p:spPr>
          <a:xfrm>
            <a:off x="4114800" y="2670120"/>
            <a:ext cx="2057040" cy="31968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72" name="Text 21"/>
          <p:cNvSpPr/>
          <p:nvPr/>
        </p:nvSpPr>
        <p:spPr>
          <a:xfrm>
            <a:off x="4114800" y="2670120"/>
            <a:ext cx="20570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950" spc="-1" strike="noStrike">
                <a:solidFill>
                  <a:srgbClr val="ffffff"/>
                </a:solidFill>
                <a:latin typeface="Calibri"/>
                <a:ea typeface="Calibri"/>
              </a:rPr>
              <a:t>ФІНАНСОВА</a:t>
            </a:r>
            <a:endParaRPr b="0" lang="en-US" sz="950" spc="-1" strike="noStrike">
              <a:latin typeface="Arial"/>
            </a:endParaRPr>
          </a:p>
        </p:txBody>
      </p:sp>
      <p:sp>
        <p:nvSpPr>
          <p:cNvPr id="573" name="Text 22"/>
          <p:cNvSpPr/>
          <p:nvPr/>
        </p:nvSpPr>
        <p:spPr>
          <a:xfrm>
            <a:off x="6309360" y="2670120"/>
            <a:ext cx="2468520" cy="40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1000" spc="-1" strike="noStrike">
                <a:solidFill>
                  <a:srgbClr val="1b4332"/>
                </a:solidFill>
                <a:latin typeface="Calibri"/>
                <a:ea typeface="Calibri"/>
              </a:rPr>
              <a:t>Пов'язана з фінансуванням</a:t>
            </a:r>
            <a:endParaRPr b="0" lang="en-US" sz="1000" spc="-1" strike="noStrike">
              <a:latin typeface="Arial"/>
            </a:endParaRPr>
          </a:p>
        </p:txBody>
      </p:sp>
      <p:sp>
        <p:nvSpPr>
          <p:cNvPr id="574" name="Shape 23"/>
          <p:cNvSpPr/>
          <p:nvPr/>
        </p:nvSpPr>
        <p:spPr>
          <a:xfrm>
            <a:off x="274320" y="3163680"/>
            <a:ext cx="8595000" cy="502560"/>
          </a:xfrm>
          <a:prstGeom prst="rect">
            <a:avLst/>
          </a:prstGeom>
          <a:solidFill>
            <a:srgbClr val="e8f5ee"/>
          </a:solidFill>
          <a:ln w="381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75" name="Text 24"/>
          <p:cNvSpPr/>
          <p:nvPr/>
        </p:nvSpPr>
        <p:spPr>
          <a:xfrm>
            <a:off x="365760" y="3218760"/>
            <a:ext cx="3657240" cy="40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Інвестиції у цінні папери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576" name="Shape 25"/>
          <p:cNvSpPr/>
          <p:nvPr/>
        </p:nvSpPr>
        <p:spPr>
          <a:xfrm>
            <a:off x="4114800" y="3218760"/>
            <a:ext cx="2057040" cy="319680"/>
          </a:xfrm>
          <a:prstGeom prst="rect">
            <a:avLst/>
          </a:prstGeom>
          <a:solidFill>
            <a:srgbClr val="4caf7d"/>
          </a:solidFill>
          <a:ln w="12700">
            <a:solidFill>
              <a:srgbClr val="4caf7d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77" name="Text 26"/>
          <p:cNvSpPr/>
          <p:nvPr/>
        </p:nvSpPr>
        <p:spPr>
          <a:xfrm>
            <a:off x="4114800" y="3218760"/>
            <a:ext cx="20570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950" spc="-1" strike="noStrike">
                <a:solidFill>
                  <a:srgbClr val="ffffff"/>
                </a:solidFill>
                <a:latin typeface="Calibri"/>
                <a:ea typeface="Calibri"/>
              </a:rPr>
              <a:t>ІНВЕСТИЦІЙНА</a:t>
            </a:r>
            <a:endParaRPr b="0" lang="en-US" sz="950" spc="-1" strike="noStrike">
              <a:latin typeface="Arial"/>
            </a:endParaRPr>
          </a:p>
        </p:txBody>
      </p:sp>
      <p:sp>
        <p:nvSpPr>
          <p:cNvPr id="578" name="Text 27"/>
          <p:cNvSpPr/>
          <p:nvPr/>
        </p:nvSpPr>
        <p:spPr>
          <a:xfrm>
            <a:off x="6309360" y="3218760"/>
            <a:ext cx="2468520" cy="40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1000" spc="-1" strike="noStrike">
                <a:solidFill>
                  <a:srgbClr val="1b4332"/>
                </a:solidFill>
                <a:latin typeface="Calibri"/>
                <a:ea typeface="Calibri"/>
              </a:rPr>
              <a:t>Пов'язана з інвестиційними активами</a:t>
            </a:r>
            <a:endParaRPr b="0" lang="en-US" sz="1000" spc="-1" strike="noStrike">
              <a:latin typeface="Arial"/>
            </a:endParaRPr>
          </a:p>
        </p:txBody>
      </p:sp>
      <p:sp>
        <p:nvSpPr>
          <p:cNvPr id="579" name="Shape 28"/>
          <p:cNvSpPr/>
          <p:nvPr/>
        </p:nvSpPr>
        <p:spPr>
          <a:xfrm>
            <a:off x="274320" y="3712320"/>
            <a:ext cx="8595000" cy="502560"/>
          </a:xfrm>
          <a:prstGeom prst="rect">
            <a:avLst/>
          </a:prstGeom>
          <a:solidFill>
            <a:srgbClr val="ffffff"/>
          </a:solidFill>
          <a:ln w="381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80" name="Text 29"/>
          <p:cNvSpPr/>
          <p:nvPr/>
        </p:nvSpPr>
        <p:spPr>
          <a:xfrm>
            <a:off x="365760" y="3767400"/>
            <a:ext cx="3657240" cy="40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Грошові кошти та еквіваленти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581" name="Shape 30"/>
          <p:cNvSpPr/>
          <p:nvPr/>
        </p:nvSpPr>
        <p:spPr>
          <a:xfrm>
            <a:off x="4114800" y="3767400"/>
            <a:ext cx="2057040" cy="31968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82" name="Text 31"/>
          <p:cNvSpPr/>
          <p:nvPr/>
        </p:nvSpPr>
        <p:spPr>
          <a:xfrm>
            <a:off x="4114800" y="3767400"/>
            <a:ext cx="20570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950" spc="-1" strike="noStrike">
                <a:solidFill>
                  <a:srgbClr val="ffffff"/>
                </a:solidFill>
                <a:latin typeface="Calibri"/>
                <a:ea typeface="Calibri"/>
              </a:rPr>
              <a:t>ОПЕРАЦІЙНА (зазвичай)</a:t>
            </a:r>
            <a:endParaRPr b="0" lang="en-US" sz="950" spc="-1" strike="noStrike">
              <a:latin typeface="Arial"/>
            </a:endParaRPr>
          </a:p>
        </p:txBody>
      </p:sp>
      <p:sp>
        <p:nvSpPr>
          <p:cNvPr id="583" name="Text 32"/>
          <p:cNvSpPr/>
          <p:nvPr/>
        </p:nvSpPr>
        <p:spPr>
          <a:xfrm>
            <a:off x="6309360" y="3767400"/>
            <a:ext cx="2468520" cy="40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1000" spc="-1" strike="noStrike">
                <a:solidFill>
                  <a:srgbClr val="1b4332"/>
                </a:solidFill>
                <a:latin typeface="Calibri"/>
                <a:ea typeface="Calibri"/>
              </a:rPr>
              <a:t>Операційний актив</a:t>
            </a:r>
            <a:endParaRPr b="0" lang="en-US" sz="1000" spc="-1" strike="noStrike">
              <a:latin typeface="Arial"/>
            </a:endParaRPr>
          </a:p>
        </p:txBody>
      </p:sp>
      <p:sp>
        <p:nvSpPr>
          <p:cNvPr id="584" name="Shape 33"/>
          <p:cNvSpPr/>
          <p:nvPr/>
        </p:nvSpPr>
        <p:spPr>
          <a:xfrm>
            <a:off x="274320" y="4260960"/>
            <a:ext cx="8595000" cy="502560"/>
          </a:xfrm>
          <a:prstGeom prst="rect">
            <a:avLst/>
          </a:prstGeom>
          <a:solidFill>
            <a:srgbClr val="e8f5ee"/>
          </a:solidFill>
          <a:ln w="381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85" name="Text 34"/>
          <p:cNvSpPr/>
          <p:nvPr/>
        </p:nvSpPr>
        <p:spPr>
          <a:xfrm>
            <a:off x="365760" y="4316040"/>
            <a:ext cx="3657240" cy="40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Операції хеджування боргу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586" name="Shape 35"/>
          <p:cNvSpPr/>
          <p:nvPr/>
        </p:nvSpPr>
        <p:spPr>
          <a:xfrm>
            <a:off x="4114800" y="4316040"/>
            <a:ext cx="2057040" cy="31968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87" name="Text 36"/>
          <p:cNvSpPr/>
          <p:nvPr/>
        </p:nvSpPr>
        <p:spPr>
          <a:xfrm>
            <a:off x="4114800" y="4316040"/>
            <a:ext cx="20570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950" spc="-1" strike="noStrike">
                <a:solidFill>
                  <a:srgbClr val="ffffff"/>
                </a:solidFill>
                <a:latin typeface="Calibri"/>
                <a:ea typeface="Calibri"/>
              </a:rPr>
              <a:t>ФІНАНСОВА</a:t>
            </a:r>
            <a:endParaRPr b="0" lang="en-US" sz="950" spc="-1" strike="noStrike">
              <a:latin typeface="Arial"/>
            </a:endParaRPr>
          </a:p>
        </p:txBody>
      </p:sp>
      <p:sp>
        <p:nvSpPr>
          <p:cNvPr id="588" name="Text 37"/>
          <p:cNvSpPr/>
          <p:nvPr/>
        </p:nvSpPr>
        <p:spPr>
          <a:xfrm>
            <a:off x="6309360" y="4316040"/>
            <a:ext cx="2468520" cy="40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1000" spc="-1" strike="noStrike">
                <a:solidFill>
                  <a:srgbClr val="1b4332"/>
                </a:solidFill>
                <a:latin typeface="Calibri"/>
                <a:ea typeface="Calibri"/>
              </a:rPr>
              <a:t>Пов'язана з фінансовим зобов'язанням</a:t>
            </a:r>
            <a:endParaRPr b="0" lang="en-US" sz="1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90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Calibri"/>
                <a:ea typeface="Calibri"/>
              </a:rPr>
              <a:t>7. ТИПОВІ ПОМИЛКИ ПРИ ЗАСТОСУВАННІ МСФЗ 18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591" name="Shape 2"/>
          <p:cNvSpPr/>
          <p:nvPr/>
        </p:nvSpPr>
        <p:spPr>
          <a:xfrm>
            <a:off x="274320" y="749880"/>
            <a:ext cx="8595000" cy="776880"/>
          </a:xfrm>
          <a:prstGeom prst="rect">
            <a:avLst/>
          </a:prstGeom>
          <a:solidFill>
            <a:srgbClr val="ffffff"/>
          </a:solidFill>
          <a:ln w="12700">
            <a:solidFill>
              <a:srgbClr val="bb0000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592" name="Shape 3"/>
          <p:cNvSpPr/>
          <p:nvPr/>
        </p:nvSpPr>
        <p:spPr>
          <a:xfrm>
            <a:off x="274320" y="749880"/>
            <a:ext cx="502560" cy="776880"/>
          </a:xfrm>
          <a:prstGeom prst="rect">
            <a:avLst/>
          </a:prstGeom>
          <a:solidFill>
            <a:srgbClr val="bb0000"/>
          </a:solidFill>
          <a:ln w="12700">
            <a:solidFill>
              <a:srgbClr val="bb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93" name="Text 4"/>
          <p:cNvSpPr/>
          <p:nvPr/>
        </p:nvSpPr>
        <p:spPr>
          <a:xfrm>
            <a:off x="274320" y="749880"/>
            <a:ext cx="502560" cy="77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ffffff"/>
                </a:solidFill>
                <a:latin typeface="Calibri"/>
                <a:ea typeface="Calibri"/>
              </a:rPr>
              <a:t>✗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594" name="Text 5"/>
          <p:cNvSpPr/>
          <p:nvPr/>
        </p:nvSpPr>
        <p:spPr>
          <a:xfrm>
            <a:off x="868680" y="786240"/>
            <a:ext cx="786348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50" spc="-1" strike="noStrike">
                <a:solidFill>
                  <a:srgbClr val="880000"/>
                </a:solidFill>
                <a:latin typeface="Calibri"/>
                <a:ea typeface="Calibri"/>
              </a:rPr>
              <a:t>ПОМИЛКА 1: Всі відсоткові доходи → інвестиційна категорія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595" name="Text 6"/>
          <p:cNvSpPr/>
          <p:nvPr/>
        </p:nvSpPr>
        <p:spPr>
          <a:xfrm>
            <a:off x="868680" y="1152000"/>
            <a:ext cx="786348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a5c38"/>
                </a:solidFill>
                <a:latin typeface="Calibri"/>
                <a:ea typeface="Calibri"/>
              </a:rPr>
              <a:t>✓ </a:t>
            </a:r>
            <a:r>
              <a:rPr b="0" lang="en-US" sz="1100" spc="-1" strike="noStrike">
                <a:solidFill>
                  <a:srgbClr val="1a5c38"/>
                </a:solidFill>
                <a:latin typeface="Calibri"/>
                <a:ea typeface="Calibri"/>
              </a:rPr>
              <a:t>Якщо відсотки — основна діяльність банку чи лізингової компанії — вони операційні!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596" name="Shape 7"/>
          <p:cNvSpPr/>
          <p:nvPr/>
        </p:nvSpPr>
        <p:spPr>
          <a:xfrm>
            <a:off x="274320" y="1600200"/>
            <a:ext cx="8595000" cy="776880"/>
          </a:xfrm>
          <a:prstGeom prst="rect">
            <a:avLst/>
          </a:prstGeom>
          <a:solidFill>
            <a:srgbClr val="ffffff"/>
          </a:solidFill>
          <a:ln w="12700">
            <a:solidFill>
              <a:srgbClr val="bb0000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597" name="Shape 8"/>
          <p:cNvSpPr/>
          <p:nvPr/>
        </p:nvSpPr>
        <p:spPr>
          <a:xfrm>
            <a:off x="274320" y="1600200"/>
            <a:ext cx="502560" cy="776880"/>
          </a:xfrm>
          <a:prstGeom prst="rect">
            <a:avLst/>
          </a:prstGeom>
          <a:solidFill>
            <a:srgbClr val="bb0000"/>
          </a:solidFill>
          <a:ln w="12700">
            <a:solidFill>
              <a:srgbClr val="bb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98" name="Text 9"/>
          <p:cNvSpPr/>
          <p:nvPr/>
        </p:nvSpPr>
        <p:spPr>
          <a:xfrm>
            <a:off x="274320" y="1600200"/>
            <a:ext cx="502560" cy="77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ffffff"/>
                </a:solidFill>
                <a:latin typeface="Calibri"/>
                <a:ea typeface="Calibri"/>
              </a:rPr>
              <a:t>✗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599" name="Text 10"/>
          <p:cNvSpPr/>
          <p:nvPr/>
        </p:nvSpPr>
        <p:spPr>
          <a:xfrm>
            <a:off x="868680" y="1636920"/>
            <a:ext cx="786348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50" spc="-1" strike="noStrike">
                <a:solidFill>
                  <a:srgbClr val="880000"/>
                </a:solidFill>
                <a:latin typeface="Calibri"/>
                <a:ea typeface="Calibri"/>
              </a:rPr>
              <a:t>ПОМИЛКА 2: Ігнорування MPM у CEO letter та на сайті компанії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600" name="Text 11"/>
          <p:cNvSpPr/>
          <p:nvPr/>
        </p:nvSpPr>
        <p:spPr>
          <a:xfrm>
            <a:off x="868680" y="2002680"/>
            <a:ext cx="786348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a5c38"/>
                </a:solidFill>
                <a:latin typeface="Calibri"/>
                <a:ea typeface="Calibri"/>
              </a:rPr>
              <a:t>✓ </a:t>
            </a:r>
            <a:r>
              <a:rPr b="0" lang="en-US" sz="1100" spc="-1" strike="noStrike">
                <a:solidFill>
                  <a:srgbClr val="1a5c38"/>
                </a:solidFill>
                <a:latin typeface="Calibri"/>
                <a:ea typeface="Calibri"/>
              </a:rPr>
              <a:t>Якщо показник є у будь-яких публічних комунікаціях — він MPM незалежно від каналу.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601" name="Shape 12"/>
          <p:cNvSpPr/>
          <p:nvPr/>
        </p:nvSpPr>
        <p:spPr>
          <a:xfrm>
            <a:off x="274320" y="2450520"/>
            <a:ext cx="8595000" cy="776880"/>
          </a:xfrm>
          <a:prstGeom prst="rect">
            <a:avLst/>
          </a:prstGeom>
          <a:solidFill>
            <a:srgbClr val="ffffff"/>
          </a:solidFill>
          <a:ln w="12700">
            <a:solidFill>
              <a:srgbClr val="bb0000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602" name="Shape 13"/>
          <p:cNvSpPr/>
          <p:nvPr/>
        </p:nvSpPr>
        <p:spPr>
          <a:xfrm>
            <a:off x="274320" y="2450520"/>
            <a:ext cx="502560" cy="776880"/>
          </a:xfrm>
          <a:prstGeom prst="rect">
            <a:avLst/>
          </a:prstGeom>
          <a:solidFill>
            <a:srgbClr val="bb0000"/>
          </a:solidFill>
          <a:ln w="12700">
            <a:solidFill>
              <a:srgbClr val="bb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03" name="Text 14"/>
          <p:cNvSpPr/>
          <p:nvPr/>
        </p:nvSpPr>
        <p:spPr>
          <a:xfrm>
            <a:off x="274320" y="2450520"/>
            <a:ext cx="502560" cy="77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ffffff"/>
                </a:solidFill>
                <a:latin typeface="Calibri"/>
                <a:ea typeface="Calibri"/>
              </a:rPr>
              <a:t>✗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604" name="Text 15"/>
          <p:cNvSpPr/>
          <p:nvPr/>
        </p:nvSpPr>
        <p:spPr>
          <a:xfrm>
            <a:off x="868680" y="2487240"/>
            <a:ext cx="786348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50" spc="-1" strike="noStrike">
                <a:solidFill>
                  <a:srgbClr val="880000"/>
                </a:solidFill>
                <a:latin typeface="Calibri"/>
                <a:ea typeface="Calibri"/>
              </a:rPr>
              <a:t>ПОМИЛКА 3: MPM без числової звірки у примітках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605" name="Text 16"/>
          <p:cNvSpPr/>
          <p:nvPr/>
        </p:nvSpPr>
        <p:spPr>
          <a:xfrm>
            <a:off x="868680" y="2853000"/>
            <a:ext cx="786348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a5c38"/>
                </a:solidFill>
                <a:latin typeface="Calibri"/>
                <a:ea typeface="Calibri"/>
              </a:rPr>
              <a:t>✓ </a:t>
            </a:r>
            <a:r>
              <a:rPr b="0" lang="en-US" sz="1100" spc="-1" strike="noStrike">
                <a:solidFill>
                  <a:srgbClr val="1a5c38"/>
                </a:solidFill>
                <a:latin typeface="Calibri"/>
                <a:ea typeface="Calibri"/>
              </a:rPr>
              <a:t>Звірка від MPM до підсумку МСФЗ 18 є ОБОВ'ЯЗКОВОЮ, а не факультативною.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606" name="Shape 17"/>
          <p:cNvSpPr/>
          <p:nvPr/>
        </p:nvSpPr>
        <p:spPr>
          <a:xfrm>
            <a:off x="274320" y="3300840"/>
            <a:ext cx="8595000" cy="776880"/>
          </a:xfrm>
          <a:prstGeom prst="rect">
            <a:avLst/>
          </a:prstGeom>
          <a:solidFill>
            <a:srgbClr val="ffffff"/>
          </a:solidFill>
          <a:ln w="12700">
            <a:solidFill>
              <a:srgbClr val="bb0000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607" name="Shape 18"/>
          <p:cNvSpPr/>
          <p:nvPr/>
        </p:nvSpPr>
        <p:spPr>
          <a:xfrm>
            <a:off x="274320" y="3300840"/>
            <a:ext cx="502560" cy="776880"/>
          </a:xfrm>
          <a:prstGeom prst="rect">
            <a:avLst/>
          </a:prstGeom>
          <a:solidFill>
            <a:srgbClr val="bb0000"/>
          </a:solidFill>
          <a:ln w="12700">
            <a:solidFill>
              <a:srgbClr val="bb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08" name="Text 19"/>
          <p:cNvSpPr/>
          <p:nvPr/>
        </p:nvSpPr>
        <p:spPr>
          <a:xfrm>
            <a:off x="274320" y="3300840"/>
            <a:ext cx="502560" cy="77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ffffff"/>
                </a:solidFill>
                <a:latin typeface="Calibri"/>
                <a:ea typeface="Calibri"/>
              </a:rPr>
              <a:t>✗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609" name="Text 20"/>
          <p:cNvSpPr/>
          <p:nvPr/>
        </p:nvSpPr>
        <p:spPr>
          <a:xfrm>
            <a:off x="868680" y="3337560"/>
            <a:ext cx="786348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50" spc="-1" strike="noStrike">
                <a:solidFill>
                  <a:srgbClr val="880000"/>
                </a:solidFill>
                <a:latin typeface="Calibri"/>
                <a:ea typeface="Calibri"/>
              </a:rPr>
              <a:t>ПОМИЛКА 4: Різне визначення MPM у звітності та прес-релізі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610" name="Text 21"/>
          <p:cNvSpPr/>
          <p:nvPr/>
        </p:nvSpPr>
        <p:spPr>
          <a:xfrm>
            <a:off x="868680" y="3703320"/>
            <a:ext cx="786348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a5c38"/>
                </a:solidFill>
                <a:latin typeface="Calibri"/>
                <a:ea typeface="Calibri"/>
              </a:rPr>
              <a:t>✓ </a:t>
            </a:r>
            <a:r>
              <a:rPr b="0" lang="en-US" sz="1100" spc="-1" strike="noStrike">
                <a:solidFill>
                  <a:srgbClr val="1a5c38"/>
                </a:solidFill>
                <a:latin typeface="Calibri"/>
                <a:ea typeface="Calibri"/>
              </a:rPr>
              <a:t>Показник повинен розраховуватись однаково у ВСІХ матеріалах без винятку.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611" name="Shape 22"/>
          <p:cNvSpPr/>
          <p:nvPr/>
        </p:nvSpPr>
        <p:spPr>
          <a:xfrm>
            <a:off x="274320" y="4151520"/>
            <a:ext cx="8595000" cy="776880"/>
          </a:xfrm>
          <a:prstGeom prst="rect">
            <a:avLst/>
          </a:prstGeom>
          <a:solidFill>
            <a:srgbClr val="ffffff"/>
          </a:solidFill>
          <a:ln w="12700">
            <a:solidFill>
              <a:srgbClr val="bb0000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612" name="Shape 23"/>
          <p:cNvSpPr/>
          <p:nvPr/>
        </p:nvSpPr>
        <p:spPr>
          <a:xfrm>
            <a:off x="274320" y="4151520"/>
            <a:ext cx="502560" cy="776880"/>
          </a:xfrm>
          <a:prstGeom prst="rect">
            <a:avLst/>
          </a:prstGeom>
          <a:solidFill>
            <a:srgbClr val="bb0000"/>
          </a:solidFill>
          <a:ln w="12700">
            <a:solidFill>
              <a:srgbClr val="bb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13" name="Text 24"/>
          <p:cNvSpPr/>
          <p:nvPr/>
        </p:nvSpPr>
        <p:spPr>
          <a:xfrm>
            <a:off x="274320" y="4151520"/>
            <a:ext cx="502560" cy="77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ffffff"/>
                </a:solidFill>
                <a:latin typeface="Calibri"/>
                <a:ea typeface="Calibri"/>
              </a:rPr>
              <a:t>✗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614" name="Text 25"/>
          <p:cNvSpPr/>
          <p:nvPr/>
        </p:nvSpPr>
        <p:spPr>
          <a:xfrm>
            <a:off x="868680" y="4187880"/>
            <a:ext cx="786348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50" spc="-1" strike="noStrike">
                <a:solidFill>
                  <a:srgbClr val="880000"/>
                </a:solidFill>
                <a:latin typeface="Calibri"/>
                <a:ea typeface="Calibri"/>
              </a:rPr>
              <a:t>ПОМИЛКА 5: Об'єднання статей різних категорій P&amp;L в один рядок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615" name="Text 26"/>
          <p:cNvSpPr/>
          <p:nvPr/>
        </p:nvSpPr>
        <p:spPr>
          <a:xfrm>
            <a:off x="868680" y="4553640"/>
            <a:ext cx="786348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a5c38"/>
                </a:solidFill>
                <a:latin typeface="Calibri"/>
                <a:ea typeface="Calibri"/>
              </a:rPr>
              <a:t>✓ </a:t>
            </a:r>
            <a:r>
              <a:rPr b="0" lang="en-US" sz="1100" spc="-1" strike="noStrike">
                <a:solidFill>
                  <a:srgbClr val="1a5c38"/>
                </a:solidFill>
                <a:latin typeface="Calibri"/>
                <a:ea typeface="Calibri"/>
              </a:rPr>
              <a:t>Інвестиційні та операційні доходи НЕ можна агрегувати в один рядок.</a:t>
            </a:r>
            <a:endParaRPr b="0" lang="en-US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17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ffffff"/>
                </a:solidFill>
                <a:latin typeface="Calibri"/>
                <a:ea typeface="Calibri"/>
              </a:rPr>
              <a:t>7. ОСОБЛИВОСТІ ДЛЯ ФІНАНСОВИХ УСТАНОВ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618" name="Shape 2"/>
          <p:cNvSpPr/>
          <p:nvPr/>
        </p:nvSpPr>
        <p:spPr>
          <a:xfrm>
            <a:off x="274320" y="749880"/>
            <a:ext cx="8595000" cy="43848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19" name="Text 3"/>
          <p:cNvSpPr/>
          <p:nvPr/>
        </p:nvSpPr>
        <p:spPr>
          <a:xfrm>
            <a:off x="365760" y="749880"/>
            <a:ext cx="841212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Для банків, страховиків та інвестиційних фондів основна діяльність — це і є фінансова/інвестиційна!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620" name="Shape 4"/>
          <p:cNvSpPr/>
          <p:nvPr/>
        </p:nvSpPr>
        <p:spPr>
          <a:xfrm>
            <a:off x="274320" y="1371600"/>
            <a:ext cx="8595000" cy="1096920"/>
          </a:xfrm>
          <a:prstGeom prst="rect">
            <a:avLst/>
          </a:prstGeom>
          <a:solidFill>
            <a:srgbClr val="ffffff"/>
          </a:solidFill>
          <a:ln w="2540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621" name="Shape 5"/>
          <p:cNvSpPr/>
          <p:nvPr/>
        </p:nvSpPr>
        <p:spPr>
          <a:xfrm>
            <a:off x="274320" y="1371600"/>
            <a:ext cx="1096920" cy="109692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22" name="Text 6"/>
          <p:cNvSpPr/>
          <p:nvPr/>
        </p:nvSpPr>
        <p:spPr>
          <a:xfrm>
            <a:off x="274320" y="1371600"/>
            <a:ext cx="1096920" cy="109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000" spc="-1" strike="noStrike">
                <a:solidFill>
                  <a:srgbClr val="ffffff"/>
                </a:solidFill>
                <a:latin typeface="Calibri"/>
                <a:ea typeface="Calibri"/>
              </a:rPr>
              <a:t>🏦</a:t>
            </a:r>
            <a:endParaRPr b="0" lang="en-US" sz="3000" spc="-1" strike="noStrike">
              <a:latin typeface="Arial"/>
            </a:endParaRPr>
          </a:p>
        </p:txBody>
      </p:sp>
      <p:sp>
        <p:nvSpPr>
          <p:cNvPr id="623" name="Text 7"/>
          <p:cNvSpPr/>
          <p:nvPr/>
        </p:nvSpPr>
        <p:spPr>
          <a:xfrm>
            <a:off x="1463040" y="1481400"/>
            <a:ext cx="722340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500" spc="-1" strike="noStrike">
                <a:solidFill>
                  <a:srgbClr val="1a5c38"/>
                </a:solidFill>
                <a:latin typeface="Calibri"/>
                <a:ea typeface="Calibri"/>
              </a:rPr>
              <a:t>БАНКИ та ЛІЗИНГОВІ КОМПАНІЇ</a:t>
            </a:r>
            <a:endParaRPr b="0" lang="en-US" sz="1500" spc="-1" strike="noStrike">
              <a:latin typeface="Arial"/>
            </a:endParaRPr>
          </a:p>
        </p:txBody>
      </p:sp>
      <p:sp>
        <p:nvSpPr>
          <p:cNvPr id="624" name="Text 8"/>
          <p:cNvSpPr/>
          <p:nvPr/>
        </p:nvSpPr>
        <p:spPr>
          <a:xfrm>
            <a:off x="1463040" y="1920240"/>
            <a:ext cx="722340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1b4332"/>
                </a:solidFill>
                <a:latin typeface="Calibri"/>
                <a:ea typeface="Calibri"/>
              </a:rPr>
              <a:t>Відсотковий дохід від кредитного портфеля → ОПЕРАЦІЙНА категорія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625" name="Shape 9"/>
          <p:cNvSpPr/>
          <p:nvPr/>
        </p:nvSpPr>
        <p:spPr>
          <a:xfrm>
            <a:off x="274320" y="2606040"/>
            <a:ext cx="8595000" cy="1096920"/>
          </a:xfrm>
          <a:prstGeom prst="rect">
            <a:avLst/>
          </a:prstGeom>
          <a:solidFill>
            <a:srgbClr val="ffffff"/>
          </a:solidFill>
          <a:ln w="2540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626" name="Shape 10"/>
          <p:cNvSpPr/>
          <p:nvPr/>
        </p:nvSpPr>
        <p:spPr>
          <a:xfrm>
            <a:off x="274320" y="2606040"/>
            <a:ext cx="1096920" cy="109692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27" name="Text 11"/>
          <p:cNvSpPr/>
          <p:nvPr/>
        </p:nvSpPr>
        <p:spPr>
          <a:xfrm>
            <a:off x="274320" y="2606040"/>
            <a:ext cx="1096920" cy="109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000" spc="-1" strike="noStrike">
                <a:solidFill>
                  <a:srgbClr val="ffffff"/>
                </a:solidFill>
                <a:latin typeface="Calibri"/>
                <a:ea typeface="Calibri"/>
              </a:rPr>
              <a:t>📈</a:t>
            </a:r>
            <a:endParaRPr b="0" lang="en-US" sz="3000" spc="-1" strike="noStrike">
              <a:latin typeface="Arial"/>
            </a:endParaRPr>
          </a:p>
        </p:txBody>
      </p:sp>
      <p:sp>
        <p:nvSpPr>
          <p:cNvPr id="628" name="Text 12"/>
          <p:cNvSpPr/>
          <p:nvPr/>
        </p:nvSpPr>
        <p:spPr>
          <a:xfrm>
            <a:off x="1463040" y="2715840"/>
            <a:ext cx="722340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500" spc="-1" strike="noStrike">
                <a:solidFill>
                  <a:srgbClr val="1a5c38"/>
                </a:solidFill>
                <a:latin typeface="Calibri"/>
                <a:ea typeface="Calibri"/>
              </a:rPr>
              <a:t>ІНВЕСТИЦІЙНІ ФОНДИ</a:t>
            </a:r>
            <a:endParaRPr b="0" lang="en-US" sz="1500" spc="-1" strike="noStrike">
              <a:latin typeface="Arial"/>
            </a:endParaRPr>
          </a:p>
        </p:txBody>
      </p:sp>
      <p:sp>
        <p:nvSpPr>
          <p:cNvPr id="629" name="Text 13"/>
          <p:cNvSpPr/>
          <p:nvPr/>
        </p:nvSpPr>
        <p:spPr>
          <a:xfrm>
            <a:off x="1463040" y="3154680"/>
            <a:ext cx="722340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1b4332"/>
                </a:solidFill>
                <a:latin typeface="Calibri"/>
                <a:ea typeface="Calibri"/>
              </a:rPr>
              <a:t>Дохід від інвестиційного портфеля → ОПЕРАЦІЙНА категорія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630" name="Shape 14"/>
          <p:cNvSpPr/>
          <p:nvPr/>
        </p:nvSpPr>
        <p:spPr>
          <a:xfrm>
            <a:off x="274320" y="3977640"/>
            <a:ext cx="8595000" cy="1005480"/>
          </a:xfrm>
          <a:prstGeom prst="rect">
            <a:avLst/>
          </a:prstGeom>
          <a:solidFill>
            <a:srgbClr val="e8f5ee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31" name="Text 15"/>
          <p:cNvSpPr/>
          <p:nvPr/>
        </p:nvSpPr>
        <p:spPr>
          <a:xfrm>
            <a:off x="411480" y="4005000"/>
            <a:ext cx="9140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1a5c38"/>
                </a:solidFill>
                <a:latin typeface="Calibri"/>
                <a:ea typeface="Calibri"/>
              </a:rPr>
              <a:t>Логіка: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632" name="Text 16"/>
          <p:cNvSpPr/>
          <p:nvPr/>
        </p:nvSpPr>
        <p:spPr>
          <a:xfrm>
            <a:off x="411480" y="4279320"/>
            <a:ext cx="832068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Для цих суб'єктів фінансова та інвестиційна діяльність І Є їхньою основною діяльністю. Відображення за межами операційного прибутку давало б викривлене уявлення про ефективність і не відображало б реальної бізнес-моделі.</a:t>
            </a:r>
            <a:endParaRPr b="0" lang="en-US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34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ffffff"/>
                </a:solidFill>
                <a:latin typeface="Calibri"/>
                <a:ea typeface="Calibri"/>
              </a:rPr>
              <a:t>8. ЧОМУ ПІДГОТОВКА НЕ МОЖЕ ПОЧЕКАТИ?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635" name="Shape 2"/>
          <p:cNvSpPr/>
          <p:nvPr/>
        </p:nvSpPr>
        <p:spPr>
          <a:xfrm>
            <a:off x="274320" y="777240"/>
            <a:ext cx="4114440" cy="178272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636" name="Text 3"/>
          <p:cNvSpPr/>
          <p:nvPr/>
        </p:nvSpPr>
        <p:spPr>
          <a:xfrm>
            <a:off x="274320" y="914400"/>
            <a:ext cx="914040" cy="73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Calibri"/>
              </a:rPr>
              <a:t>⏪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637" name="Text 4"/>
          <p:cNvSpPr/>
          <p:nvPr/>
        </p:nvSpPr>
        <p:spPr>
          <a:xfrm>
            <a:off x="1234440" y="868680"/>
            <a:ext cx="306288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1a5c38"/>
                </a:solidFill>
                <a:latin typeface="Calibri"/>
                <a:ea typeface="Calibri"/>
              </a:rPr>
              <a:t>Ретроспективне застосування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638" name="Text 5"/>
          <p:cNvSpPr/>
          <p:nvPr/>
        </p:nvSpPr>
        <p:spPr>
          <a:xfrm>
            <a:off x="1234440" y="1280160"/>
            <a:ext cx="3062880" cy="118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Звіт за 2027 р. вимагає порівняльних даних за 2026 р. у новому форматі — тобто готовність потрібна вже з початку 2026 р.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639" name="Shape 6"/>
          <p:cNvSpPr/>
          <p:nvPr/>
        </p:nvSpPr>
        <p:spPr>
          <a:xfrm>
            <a:off x="4709160" y="777240"/>
            <a:ext cx="4114440" cy="178272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640" name="Text 7"/>
          <p:cNvSpPr/>
          <p:nvPr/>
        </p:nvSpPr>
        <p:spPr>
          <a:xfrm>
            <a:off x="4709160" y="914400"/>
            <a:ext cx="914040" cy="73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Calibri"/>
              </a:rPr>
              <a:t>🔍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641" name="Text 8"/>
          <p:cNvSpPr/>
          <p:nvPr/>
        </p:nvSpPr>
        <p:spPr>
          <a:xfrm>
            <a:off x="5669280" y="868680"/>
            <a:ext cx="306288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1a5c38"/>
                </a:solidFill>
                <a:latin typeface="Calibri"/>
                <a:ea typeface="Calibri"/>
              </a:rPr>
              <a:t>Складність ідентифікації MPM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642" name="Text 9"/>
          <p:cNvSpPr/>
          <p:nvPr/>
        </p:nvSpPr>
        <p:spPr>
          <a:xfrm>
            <a:off x="5669280" y="1280160"/>
            <a:ext cx="3062880" cy="118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Потрібно проаналізувати ВСІ зовнішні комунікації компанії — прес-релізи, сайт, презентації. Це займає значний час.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643" name="Shape 10"/>
          <p:cNvSpPr/>
          <p:nvPr/>
        </p:nvSpPr>
        <p:spPr>
          <a:xfrm>
            <a:off x="274320" y="2743200"/>
            <a:ext cx="4114440" cy="178272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644" name="Text 11"/>
          <p:cNvSpPr/>
          <p:nvPr/>
        </p:nvSpPr>
        <p:spPr>
          <a:xfrm>
            <a:off x="274320" y="2880360"/>
            <a:ext cx="914040" cy="73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Calibri"/>
              </a:rPr>
              <a:t>💻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645" name="Text 12"/>
          <p:cNvSpPr/>
          <p:nvPr/>
        </p:nvSpPr>
        <p:spPr>
          <a:xfrm>
            <a:off x="1234440" y="2834640"/>
            <a:ext cx="306288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1a5c38"/>
                </a:solidFill>
                <a:latin typeface="Calibri"/>
                <a:ea typeface="Calibri"/>
              </a:rPr>
              <a:t>Системні зміни в ERP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646" name="Text 13"/>
          <p:cNvSpPr/>
          <p:nvPr/>
        </p:nvSpPr>
        <p:spPr>
          <a:xfrm>
            <a:off x="1234440" y="3246120"/>
            <a:ext cx="3062880" cy="118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Налаштування систем для маркування транзакцій за 5 категоріями — технічний проект тривалістю 6–12 місяців.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647" name="Shape 14"/>
          <p:cNvSpPr/>
          <p:nvPr/>
        </p:nvSpPr>
        <p:spPr>
          <a:xfrm>
            <a:off x="4709160" y="2743200"/>
            <a:ext cx="4114440" cy="178272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648" name="Text 15"/>
          <p:cNvSpPr/>
          <p:nvPr/>
        </p:nvSpPr>
        <p:spPr>
          <a:xfrm>
            <a:off x="4709160" y="2880360"/>
            <a:ext cx="914040" cy="73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Calibri"/>
              </a:rPr>
              <a:t>👥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649" name="Text 16"/>
          <p:cNvSpPr/>
          <p:nvPr/>
        </p:nvSpPr>
        <p:spPr>
          <a:xfrm>
            <a:off x="5669280" y="2834640"/>
            <a:ext cx="306288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1a5c38"/>
                </a:solidFill>
                <a:latin typeface="Calibri"/>
                <a:ea typeface="Calibri"/>
              </a:rPr>
              <a:t>Навчання персоналу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650" name="Text 17"/>
          <p:cNvSpPr/>
          <p:nvPr/>
        </p:nvSpPr>
        <p:spPr>
          <a:xfrm>
            <a:off x="5669280" y="3246120"/>
            <a:ext cx="3062880" cy="118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Фінансові команди потребують підготовки. Тренінги та внутрішні семінари треба планувати заздалегідь.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651" name="Shape 18"/>
          <p:cNvSpPr/>
          <p:nvPr/>
        </p:nvSpPr>
        <p:spPr>
          <a:xfrm>
            <a:off x="274320" y="4754880"/>
            <a:ext cx="8595000" cy="29232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52" name="Text 19"/>
          <p:cNvSpPr/>
          <p:nvPr/>
        </p:nvSpPr>
        <p:spPr>
          <a:xfrm>
            <a:off x="365760" y="4754880"/>
            <a:ext cx="841212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ffffff"/>
                </a:solidFill>
                <a:latin typeface="Calibri"/>
                <a:ea typeface="Calibri"/>
              </a:rPr>
              <a:t>Обов'язкова дата набуття чинності: 1 СІЧНЯ 2027 РОКУ</a:t>
            </a:r>
            <a:endParaRPr b="0" lang="en-US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54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ffffff"/>
                </a:solidFill>
                <a:latin typeface="Calibri"/>
                <a:ea typeface="Calibri"/>
              </a:rPr>
              <a:t>8. ДОРОЖНЯ КАРТА ВПРОВАДЖЕННЯ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655" name="Shape 2"/>
          <p:cNvSpPr/>
          <p:nvPr/>
        </p:nvSpPr>
        <p:spPr>
          <a:xfrm>
            <a:off x="274320" y="749880"/>
            <a:ext cx="2102760" cy="749520"/>
          </a:xfrm>
          <a:prstGeom prst="rect">
            <a:avLst/>
          </a:prstGeom>
          <a:solidFill>
            <a:srgbClr val="4caf7d"/>
          </a:solidFill>
          <a:ln w="12700">
            <a:solidFill>
              <a:srgbClr val="4caf7d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56" name="Text 3"/>
          <p:cNvSpPr/>
          <p:nvPr/>
        </p:nvSpPr>
        <p:spPr>
          <a:xfrm>
            <a:off x="274320" y="749880"/>
            <a:ext cx="2102760" cy="7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Q1–Q2 2025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657" name="Shape 4"/>
          <p:cNvSpPr/>
          <p:nvPr/>
        </p:nvSpPr>
        <p:spPr>
          <a:xfrm>
            <a:off x="2377440" y="749880"/>
            <a:ext cx="6491880" cy="749520"/>
          </a:xfrm>
          <a:prstGeom prst="rect">
            <a:avLst/>
          </a:prstGeom>
          <a:solidFill>
            <a:srgbClr val="ffffff"/>
          </a:solidFill>
          <a:ln w="12700">
            <a:solidFill>
              <a:srgbClr val="4caf7d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58" name="Text 5"/>
          <p:cNvSpPr/>
          <p:nvPr/>
        </p:nvSpPr>
        <p:spPr>
          <a:xfrm>
            <a:off x="2487240" y="822960"/>
            <a:ext cx="626328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Аналіз впливу: перегляд структури P&amp;L, ідентифікація статей для перекласифікації. Огляд зовнішніх комунікацій — пошук MPM.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659" name="Shape 6"/>
          <p:cNvSpPr/>
          <p:nvPr/>
        </p:nvSpPr>
        <p:spPr>
          <a:xfrm>
            <a:off x="274320" y="1600200"/>
            <a:ext cx="2102760" cy="74952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60" name="Text 7"/>
          <p:cNvSpPr/>
          <p:nvPr/>
        </p:nvSpPr>
        <p:spPr>
          <a:xfrm>
            <a:off x="274320" y="1600200"/>
            <a:ext cx="2102760" cy="7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Q3–Q4 2025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661" name="Shape 8"/>
          <p:cNvSpPr/>
          <p:nvPr/>
        </p:nvSpPr>
        <p:spPr>
          <a:xfrm>
            <a:off x="2377440" y="1600200"/>
            <a:ext cx="6491880" cy="749520"/>
          </a:xfrm>
          <a:prstGeom prst="rect">
            <a:avLst/>
          </a:prstGeom>
          <a:solidFill>
            <a:srgbClr val="e8f5ee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62" name="Text 9"/>
          <p:cNvSpPr/>
          <p:nvPr/>
        </p:nvSpPr>
        <p:spPr>
          <a:xfrm>
            <a:off x="2487240" y="1673280"/>
            <a:ext cx="626328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Розробка нової методології класифікації. Визначення переліку MPM та форматів їх розкриття. Оцінка системних змін.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663" name="Shape 10"/>
          <p:cNvSpPr/>
          <p:nvPr/>
        </p:nvSpPr>
        <p:spPr>
          <a:xfrm>
            <a:off x="274320" y="2450520"/>
            <a:ext cx="2102760" cy="7495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64" name="Text 11"/>
          <p:cNvSpPr/>
          <p:nvPr/>
        </p:nvSpPr>
        <p:spPr>
          <a:xfrm>
            <a:off x="274320" y="2450520"/>
            <a:ext cx="2102760" cy="7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Q1 2026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665" name="Shape 12"/>
          <p:cNvSpPr/>
          <p:nvPr/>
        </p:nvSpPr>
        <p:spPr>
          <a:xfrm>
            <a:off x="2377440" y="2450520"/>
            <a:ext cx="6491880" cy="749520"/>
          </a:xfrm>
          <a:prstGeom prst="rect">
            <a:avLst/>
          </a:prstGeom>
          <a:solidFill>
            <a:srgbClr val="ffffff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66" name="Text 13"/>
          <p:cNvSpPr/>
          <p:nvPr/>
        </p:nvSpPr>
        <p:spPr>
          <a:xfrm>
            <a:off x="2487240" y="2523600"/>
            <a:ext cx="626328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Впровадження системних змін. Навчання фінансової команди. Оновлення шаблонів зовнішніх комунікацій.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667" name="Shape 14"/>
          <p:cNvSpPr/>
          <p:nvPr/>
        </p:nvSpPr>
        <p:spPr>
          <a:xfrm>
            <a:off x="274320" y="3300840"/>
            <a:ext cx="2102760" cy="749520"/>
          </a:xfrm>
          <a:prstGeom prst="rect">
            <a:avLst/>
          </a:prstGeom>
          <a:solidFill>
            <a:srgbClr val="0d2818"/>
          </a:solidFill>
          <a:ln w="12700">
            <a:solidFill>
              <a:srgbClr val="0d281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68" name="Text 15"/>
          <p:cNvSpPr/>
          <p:nvPr/>
        </p:nvSpPr>
        <p:spPr>
          <a:xfrm>
            <a:off x="274320" y="3300840"/>
            <a:ext cx="2102760" cy="7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Q2–Q4 2026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669" name="Shape 16"/>
          <p:cNvSpPr/>
          <p:nvPr/>
        </p:nvSpPr>
        <p:spPr>
          <a:xfrm>
            <a:off x="2377440" y="3300840"/>
            <a:ext cx="6491880" cy="749520"/>
          </a:xfrm>
          <a:prstGeom prst="rect">
            <a:avLst/>
          </a:prstGeom>
          <a:solidFill>
            <a:srgbClr val="e8f5ee"/>
          </a:solidFill>
          <a:ln w="12700">
            <a:solidFill>
              <a:srgbClr val="0d281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70" name="Text 17"/>
          <p:cNvSpPr/>
          <p:nvPr/>
        </p:nvSpPr>
        <p:spPr>
          <a:xfrm>
            <a:off x="2487240" y="3374280"/>
            <a:ext cx="626328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ЗБІР ПОРІВНЯЛЬНИХ ДАНИХ у новому форматі протягом усього 2026 р. Тестування. Консультації з аудиторами.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671" name="Shape 18"/>
          <p:cNvSpPr/>
          <p:nvPr/>
        </p:nvSpPr>
        <p:spPr>
          <a:xfrm>
            <a:off x="274320" y="4151520"/>
            <a:ext cx="2102760" cy="7495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72" name="Text 19"/>
          <p:cNvSpPr/>
          <p:nvPr/>
        </p:nvSpPr>
        <p:spPr>
          <a:xfrm>
            <a:off x="274320" y="4151520"/>
            <a:ext cx="2102760" cy="7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01.01.2027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673" name="Shape 20"/>
          <p:cNvSpPr/>
          <p:nvPr/>
        </p:nvSpPr>
        <p:spPr>
          <a:xfrm>
            <a:off x="2377440" y="4151520"/>
            <a:ext cx="6491880" cy="749520"/>
          </a:xfrm>
          <a:prstGeom prst="rect">
            <a:avLst/>
          </a:prstGeom>
          <a:solidFill>
            <a:srgbClr val="ffffff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74" name="Text 21"/>
          <p:cNvSpPr/>
          <p:nvPr/>
        </p:nvSpPr>
        <p:spPr>
          <a:xfrm>
            <a:off x="2487240" y="4224600"/>
            <a:ext cx="626328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ОБОВ'ЯЗКОВЕ ЗАСТОСУВАННЯ МСФЗ 18. Перша звітність за МСФЗ 18 з порівняльними даними за 2026 р.</a:t>
            </a:r>
            <a:endParaRPr b="0" lang="en-US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76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Calibri"/>
                <a:ea typeface="Calibri"/>
              </a:rPr>
              <a:t>8. КЛЮЧОВІ ЗАВДАННЯ ФІНАНСОВОЇ КОМАНДИ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677" name="Shape 2"/>
          <p:cNvSpPr/>
          <p:nvPr/>
        </p:nvSpPr>
        <p:spPr>
          <a:xfrm>
            <a:off x="274320" y="749880"/>
            <a:ext cx="2559960" cy="73116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78" name="Text 3"/>
          <p:cNvSpPr/>
          <p:nvPr/>
        </p:nvSpPr>
        <p:spPr>
          <a:xfrm>
            <a:off x="274320" y="749880"/>
            <a:ext cx="2559960" cy="73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ffffff"/>
                </a:solidFill>
                <a:latin typeface="Calibri"/>
                <a:ea typeface="Calibri"/>
              </a:rPr>
              <a:t>Аналіз впливу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679" name="Shape 4"/>
          <p:cNvSpPr/>
          <p:nvPr/>
        </p:nvSpPr>
        <p:spPr>
          <a:xfrm>
            <a:off x="2834640" y="749880"/>
            <a:ext cx="6034680" cy="731160"/>
          </a:xfrm>
          <a:prstGeom prst="rect">
            <a:avLst/>
          </a:prstGeom>
          <a:solidFill>
            <a:srgbClr val="e8f5ee"/>
          </a:solidFill>
          <a:ln w="1016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80" name="Text 5"/>
          <p:cNvSpPr/>
          <p:nvPr/>
        </p:nvSpPr>
        <p:spPr>
          <a:xfrm>
            <a:off x="2926080" y="841320"/>
            <a:ext cx="5851800" cy="56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50" spc="-1" strike="noStrike">
                <a:solidFill>
                  <a:srgbClr val="0d2818"/>
                </a:solidFill>
                <a:latin typeface="Calibri"/>
                <a:ea typeface="Calibri"/>
              </a:rPr>
              <a:t>Перегляд структури P&amp;L. Перекласифікація статей. Аналіз впливу на EBIT.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681" name="Shape 6"/>
          <p:cNvSpPr/>
          <p:nvPr/>
        </p:nvSpPr>
        <p:spPr>
          <a:xfrm>
            <a:off x="274320" y="1591200"/>
            <a:ext cx="2559960" cy="731160"/>
          </a:xfrm>
          <a:prstGeom prst="rect">
            <a:avLst/>
          </a:prstGeom>
          <a:solidFill>
            <a:srgbClr val="2e8b57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82" name="Text 7"/>
          <p:cNvSpPr/>
          <p:nvPr/>
        </p:nvSpPr>
        <p:spPr>
          <a:xfrm>
            <a:off x="274320" y="1591200"/>
            <a:ext cx="2559960" cy="73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ffffff"/>
                </a:solidFill>
                <a:latin typeface="Calibri"/>
                <a:ea typeface="Calibri"/>
              </a:rPr>
              <a:t>Ідентифікація MPM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683" name="Shape 8"/>
          <p:cNvSpPr/>
          <p:nvPr/>
        </p:nvSpPr>
        <p:spPr>
          <a:xfrm>
            <a:off x="2834640" y="1591200"/>
            <a:ext cx="6034680" cy="731160"/>
          </a:xfrm>
          <a:prstGeom prst="rect">
            <a:avLst/>
          </a:prstGeom>
          <a:solidFill>
            <a:srgbClr val="ffffff"/>
          </a:solidFill>
          <a:ln w="1016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84" name="Text 9"/>
          <p:cNvSpPr/>
          <p:nvPr/>
        </p:nvSpPr>
        <p:spPr>
          <a:xfrm>
            <a:off x="2926080" y="1682640"/>
            <a:ext cx="5851800" cy="56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50" spc="-1" strike="noStrike">
                <a:solidFill>
                  <a:srgbClr val="0d2818"/>
                </a:solidFill>
                <a:latin typeface="Calibri"/>
                <a:ea typeface="Calibri"/>
              </a:rPr>
              <a:t>Аудит всіх зовнішніх комунікацій. Формування переліку MPM. Розробка звірок.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685" name="Shape 10"/>
          <p:cNvSpPr/>
          <p:nvPr/>
        </p:nvSpPr>
        <p:spPr>
          <a:xfrm>
            <a:off x="274320" y="2432160"/>
            <a:ext cx="2559960" cy="73116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86" name="Text 11"/>
          <p:cNvSpPr/>
          <p:nvPr/>
        </p:nvSpPr>
        <p:spPr>
          <a:xfrm>
            <a:off x="274320" y="2432160"/>
            <a:ext cx="2559960" cy="73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ffffff"/>
                </a:solidFill>
                <a:latin typeface="Calibri"/>
                <a:ea typeface="Calibri"/>
              </a:rPr>
              <a:t>Системи та дані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687" name="Shape 12"/>
          <p:cNvSpPr/>
          <p:nvPr/>
        </p:nvSpPr>
        <p:spPr>
          <a:xfrm>
            <a:off x="2834640" y="2432160"/>
            <a:ext cx="6034680" cy="731160"/>
          </a:xfrm>
          <a:prstGeom prst="rect">
            <a:avLst/>
          </a:prstGeom>
          <a:solidFill>
            <a:srgbClr val="e8f5ee"/>
          </a:solidFill>
          <a:ln w="1016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88" name="Text 13"/>
          <p:cNvSpPr/>
          <p:nvPr/>
        </p:nvSpPr>
        <p:spPr>
          <a:xfrm>
            <a:off x="2926080" y="2523600"/>
            <a:ext cx="5851800" cy="56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50" spc="-1" strike="noStrike">
                <a:solidFill>
                  <a:srgbClr val="0d2818"/>
                </a:solidFill>
                <a:latin typeface="Calibri"/>
                <a:ea typeface="Calibri"/>
              </a:rPr>
              <a:t>Налаштування ERP для 5 категорій. Збір даних за 5 статтями витрат за характером.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689" name="Shape 14"/>
          <p:cNvSpPr/>
          <p:nvPr/>
        </p:nvSpPr>
        <p:spPr>
          <a:xfrm>
            <a:off x="274320" y="3273480"/>
            <a:ext cx="2559960" cy="731160"/>
          </a:xfrm>
          <a:prstGeom prst="rect">
            <a:avLst/>
          </a:prstGeom>
          <a:solidFill>
            <a:srgbClr val="2e8b57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90" name="Text 15"/>
          <p:cNvSpPr/>
          <p:nvPr/>
        </p:nvSpPr>
        <p:spPr>
          <a:xfrm>
            <a:off x="274320" y="3273480"/>
            <a:ext cx="2559960" cy="73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ffffff"/>
                </a:solidFill>
                <a:latin typeface="Calibri"/>
                <a:ea typeface="Calibri"/>
              </a:rPr>
              <a:t>Навчання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691" name="Shape 16"/>
          <p:cNvSpPr/>
          <p:nvPr/>
        </p:nvSpPr>
        <p:spPr>
          <a:xfrm>
            <a:off x="2834640" y="3273480"/>
            <a:ext cx="6034680" cy="731160"/>
          </a:xfrm>
          <a:prstGeom prst="rect">
            <a:avLst/>
          </a:prstGeom>
          <a:solidFill>
            <a:srgbClr val="ffffff"/>
          </a:solidFill>
          <a:ln w="1016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92" name="Text 17"/>
          <p:cNvSpPr/>
          <p:nvPr/>
        </p:nvSpPr>
        <p:spPr>
          <a:xfrm>
            <a:off x="2926080" y="3364920"/>
            <a:ext cx="5851800" cy="56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50" spc="-1" strike="noStrike">
                <a:solidFill>
                  <a:srgbClr val="0d2818"/>
                </a:solidFill>
                <a:latin typeface="Calibri"/>
                <a:ea typeface="Calibri"/>
              </a:rPr>
              <a:t>Фінансовий облік, контролінг, IR. Узгодження підходів з аудиторами.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693" name="Shape 18"/>
          <p:cNvSpPr/>
          <p:nvPr/>
        </p:nvSpPr>
        <p:spPr>
          <a:xfrm>
            <a:off x="274320" y="4114800"/>
            <a:ext cx="2559960" cy="73116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94" name="Text 19"/>
          <p:cNvSpPr/>
          <p:nvPr/>
        </p:nvSpPr>
        <p:spPr>
          <a:xfrm>
            <a:off x="274320" y="4114800"/>
            <a:ext cx="2559960" cy="73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ffffff"/>
                </a:solidFill>
                <a:latin typeface="Calibri"/>
                <a:ea typeface="Calibri"/>
              </a:rPr>
              <a:t>Комунікації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695" name="Shape 20"/>
          <p:cNvSpPr/>
          <p:nvPr/>
        </p:nvSpPr>
        <p:spPr>
          <a:xfrm>
            <a:off x="2834640" y="4114800"/>
            <a:ext cx="6034680" cy="731160"/>
          </a:xfrm>
          <a:prstGeom prst="rect">
            <a:avLst/>
          </a:prstGeom>
          <a:solidFill>
            <a:srgbClr val="e8f5ee"/>
          </a:solidFill>
          <a:ln w="1016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96" name="Text 21"/>
          <p:cNvSpPr/>
          <p:nvPr/>
        </p:nvSpPr>
        <p:spPr>
          <a:xfrm>
            <a:off x="2926080" y="4206240"/>
            <a:ext cx="5851800" cy="56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50" spc="-1" strike="noStrike">
                <a:solidFill>
                  <a:srgbClr val="0d2818"/>
                </a:solidFill>
                <a:latin typeface="Calibri"/>
                <a:ea typeface="Calibri"/>
              </a:rPr>
              <a:t>Оновлення шаблонів прес-релізів та презентацій. Узгодження MPM з керівництвом.</a:t>
            </a:r>
            <a:endParaRPr b="0" lang="en-US" sz="11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98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Calibri"/>
                <a:ea typeface="Calibri"/>
              </a:rPr>
              <a:t>9. ВПЛИВ НА ІНВЕСТОРІВ ТА РИНОК КАПІТАЛУ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699" name="Shape 2"/>
          <p:cNvSpPr/>
          <p:nvPr/>
        </p:nvSpPr>
        <p:spPr>
          <a:xfrm>
            <a:off x="274320" y="731520"/>
            <a:ext cx="8595000" cy="38376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00" name="Text 3"/>
          <p:cNvSpPr/>
          <p:nvPr/>
        </p:nvSpPr>
        <p:spPr>
          <a:xfrm>
            <a:off x="365760" y="731520"/>
            <a:ext cx="841212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Для інвесторів та аналітиків МСФЗ 18 є однозначно позитивною зміною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701" name="Shape 4"/>
          <p:cNvSpPr/>
          <p:nvPr/>
        </p:nvSpPr>
        <p:spPr>
          <a:xfrm>
            <a:off x="274320" y="1252800"/>
            <a:ext cx="8595000" cy="107856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702" name="Shape 5"/>
          <p:cNvSpPr/>
          <p:nvPr/>
        </p:nvSpPr>
        <p:spPr>
          <a:xfrm>
            <a:off x="274320" y="1252800"/>
            <a:ext cx="914040" cy="107856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03" name="Text 6"/>
          <p:cNvSpPr/>
          <p:nvPr/>
        </p:nvSpPr>
        <p:spPr>
          <a:xfrm>
            <a:off x="274320" y="1252800"/>
            <a:ext cx="914040" cy="107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Calibri"/>
                <a:ea typeface="Calibri"/>
              </a:rPr>
              <a:t>01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704" name="Text 7"/>
          <p:cNvSpPr/>
          <p:nvPr/>
        </p:nvSpPr>
        <p:spPr>
          <a:xfrm>
            <a:off x="1280160" y="1344240"/>
            <a:ext cx="745200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1a5c38"/>
                </a:solidFill>
                <a:latin typeface="Calibri"/>
                <a:ea typeface="Calibri"/>
              </a:rPr>
              <a:t>Порівнянність між компаніями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705" name="Text 8"/>
          <p:cNvSpPr/>
          <p:nvPr/>
        </p:nvSpPr>
        <p:spPr>
          <a:xfrm>
            <a:off x="1280160" y="1728360"/>
            <a:ext cx="7452000" cy="52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«Операційний прибуток» матиме ОДНЕ стандартне визначення. Аналітики зможуть порівнювати без ручного перерахунку і «нормалізації».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706" name="Shape 9"/>
          <p:cNvSpPr/>
          <p:nvPr/>
        </p:nvSpPr>
        <p:spPr>
          <a:xfrm>
            <a:off x="274320" y="2441520"/>
            <a:ext cx="8595000" cy="107856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707" name="Shape 10"/>
          <p:cNvSpPr/>
          <p:nvPr/>
        </p:nvSpPr>
        <p:spPr>
          <a:xfrm>
            <a:off x="274320" y="2441520"/>
            <a:ext cx="914040" cy="107856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08" name="Text 11"/>
          <p:cNvSpPr/>
          <p:nvPr/>
        </p:nvSpPr>
        <p:spPr>
          <a:xfrm>
            <a:off x="274320" y="2441520"/>
            <a:ext cx="914040" cy="107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Calibri"/>
                <a:ea typeface="Calibri"/>
              </a:rPr>
              <a:t>02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709" name="Text 12"/>
          <p:cNvSpPr/>
          <p:nvPr/>
        </p:nvSpPr>
        <p:spPr>
          <a:xfrm>
            <a:off x="1280160" y="2532960"/>
            <a:ext cx="745200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1a5c38"/>
                </a:solidFill>
                <a:latin typeface="Calibri"/>
                <a:ea typeface="Calibri"/>
              </a:rPr>
              <a:t>Прозорість управлінських показників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710" name="Text 13"/>
          <p:cNvSpPr/>
          <p:nvPr/>
        </p:nvSpPr>
        <p:spPr>
          <a:xfrm>
            <a:off x="1280160" y="2917080"/>
            <a:ext cx="7452000" cy="52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MPM більше не «чорний ящик». Кожен Adjusted EBITDA матиме чітку звірку з аудійованими цифрами. Інвестори оцінять обґрунтованість коригувань.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711" name="Shape 14"/>
          <p:cNvSpPr/>
          <p:nvPr/>
        </p:nvSpPr>
        <p:spPr>
          <a:xfrm>
            <a:off x="274320" y="3630240"/>
            <a:ext cx="8595000" cy="107856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712" name="Shape 15"/>
          <p:cNvSpPr/>
          <p:nvPr/>
        </p:nvSpPr>
        <p:spPr>
          <a:xfrm>
            <a:off x="274320" y="3630240"/>
            <a:ext cx="914040" cy="107856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13" name="Text 16"/>
          <p:cNvSpPr/>
          <p:nvPr/>
        </p:nvSpPr>
        <p:spPr>
          <a:xfrm>
            <a:off x="274320" y="3630240"/>
            <a:ext cx="914040" cy="107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Calibri"/>
                <a:ea typeface="Calibri"/>
              </a:rPr>
              <a:t>03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714" name="Text 17"/>
          <p:cNvSpPr/>
          <p:nvPr/>
        </p:nvSpPr>
        <p:spPr>
          <a:xfrm>
            <a:off x="1280160" y="3721680"/>
            <a:ext cx="745200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1a5c38"/>
                </a:solidFill>
                <a:latin typeface="Calibri"/>
                <a:ea typeface="Calibri"/>
              </a:rPr>
              <a:t>Чіткіша структура P&amp;L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715" name="Text 18"/>
          <p:cNvSpPr/>
          <p:nvPr/>
        </p:nvSpPr>
        <p:spPr>
          <a:xfrm>
            <a:off x="1280160" y="4105800"/>
            <a:ext cx="7452000" cy="52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Розділення операційної, інвестиційної та фінансової діяльності — краще розуміння джерел прибутку та ризиків компанії.</a:t>
            </a:r>
            <a:endParaRPr b="0" lang="en-US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17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ffffff"/>
                </a:solidFill>
                <a:latin typeface="Calibri"/>
                <a:ea typeface="Calibri"/>
              </a:rPr>
              <a:t>9. ВПЛИВ НА ФІНАНСОВУ ФУНКЦІЮ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718" name="Shape 2"/>
          <p:cNvSpPr/>
          <p:nvPr/>
        </p:nvSpPr>
        <p:spPr>
          <a:xfrm>
            <a:off x="274320" y="777240"/>
            <a:ext cx="8595000" cy="749520"/>
          </a:xfrm>
          <a:prstGeom prst="rect">
            <a:avLst/>
          </a:prstGeom>
          <a:solidFill>
            <a:srgbClr val="ffffff"/>
          </a:solidFill>
          <a:ln w="1016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19" name="Shape 3"/>
          <p:cNvSpPr/>
          <p:nvPr/>
        </p:nvSpPr>
        <p:spPr>
          <a:xfrm>
            <a:off x="274320" y="777240"/>
            <a:ext cx="54360" cy="74952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20" name="Text 4"/>
          <p:cNvSpPr/>
          <p:nvPr/>
        </p:nvSpPr>
        <p:spPr>
          <a:xfrm>
            <a:off x="411480" y="850320"/>
            <a:ext cx="246852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Фінансовий облік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721" name="Text 5"/>
          <p:cNvSpPr/>
          <p:nvPr/>
        </p:nvSpPr>
        <p:spPr>
          <a:xfrm>
            <a:off x="2971800" y="850320"/>
            <a:ext cx="580608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Нова методологія класифікації за 5 категоріями. Збір даних за характером витрат.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722" name="Shape 6"/>
          <p:cNvSpPr/>
          <p:nvPr/>
        </p:nvSpPr>
        <p:spPr>
          <a:xfrm>
            <a:off x="274320" y="1627560"/>
            <a:ext cx="8595000" cy="749520"/>
          </a:xfrm>
          <a:prstGeom prst="rect">
            <a:avLst/>
          </a:prstGeom>
          <a:solidFill>
            <a:srgbClr val="e8f5ee"/>
          </a:solidFill>
          <a:ln w="1016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23" name="Shape 7"/>
          <p:cNvSpPr/>
          <p:nvPr/>
        </p:nvSpPr>
        <p:spPr>
          <a:xfrm>
            <a:off x="274320" y="1627560"/>
            <a:ext cx="54360" cy="74952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24" name="Text 8"/>
          <p:cNvSpPr/>
          <p:nvPr/>
        </p:nvSpPr>
        <p:spPr>
          <a:xfrm>
            <a:off x="411480" y="1700640"/>
            <a:ext cx="246852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Фінансова звітність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725" name="Text 9"/>
          <p:cNvSpPr/>
          <p:nvPr/>
        </p:nvSpPr>
        <p:spPr>
          <a:xfrm>
            <a:off x="2971800" y="1700640"/>
            <a:ext cx="580608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Нові формати P&amp;L. Нові примітки (MPM, витрати за характером). Перерахунок порівняльних даних.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726" name="Shape 10"/>
          <p:cNvSpPr/>
          <p:nvPr/>
        </p:nvSpPr>
        <p:spPr>
          <a:xfrm>
            <a:off x="274320" y="2477880"/>
            <a:ext cx="8595000" cy="749520"/>
          </a:xfrm>
          <a:prstGeom prst="rect">
            <a:avLst/>
          </a:prstGeom>
          <a:solidFill>
            <a:srgbClr val="ffffff"/>
          </a:solidFill>
          <a:ln w="1016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27" name="Shape 11"/>
          <p:cNvSpPr/>
          <p:nvPr/>
        </p:nvSpPr>
        <p:spPr>
          <a:xfrm>
            <a:off x="274320" y="2477880"/>
            <a:ext cx="54360" cy="74952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28" name="Text 12"/>
          <p:cNvSpPr/>
          <p:nvPr/>
        </p:nvSpPr>
        <p:spPr>
          <a:xfrm>
            <a:off x="411480" y="2551320"/>
            <a:ext cx="246852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IR (зв'язки з інвесторами)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729" name="Text 13"/>
          <p:cNvSpPr/>
          <p:nvPr/>
        </p:nvSpPr>
        <p:spPr>
          <a:xfrm>
            <a:off x="2971800" y="2551320"/>
            <a:ext cx="580608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Зміна формату прес-релізів. Узгодження MPM. Роз'яснення змін ринку.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730" name="Shape 14"/>
          <p:cNvSpPr/>
          <p:nvPr/>
        </p:nvSpPr>
        <p:spPr>
          <a:xfrm>
            <a:off x="274320" y="3328560"/>
            <a:ext cx="8595000" cy="749520"/>
          </a:xfrm>
          <a:prstGeom prst="rect">
            <a:avLst/>
          </a:prstGeom>
          <a:solidFill>
            <a:srgbClr val="e8f5ee"/>
          </a:solidFill>
          <a:ln w="1016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31" name="Shape 15"/>
          <p:cNvSpPr/>
          <p:nvPr/>
        </p:nvSpPr>
        <p:spPr>
          <a:xfrm>
            <a:off x="274320" y="3328560"/>
            <a:ext cx="54360" cy="74952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32" name="Text 16"/>
          <p:cNvSpPr/>
          <p:nvPr/>
        </p:nvSpPr>
        <p:spPr>
          <a:xfrm>
            <a:off x="411480" y="3401640"/>
            <a:ext cx="246852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IT та системи ERP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733" name="Text 17"/>
          <p:cNvSpPr/>
          <p:nvPr/>
        </p:nvSpPr>
        <p:spPr>
          <a:xfrm>
            <a:off x="2971800" y="3401640"/>
            <a:ext cx="580608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Налаштування для маркування транзакцій. Нові звіти та дашборди. Автоматизація збору даних.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734" name="Shape 18"/>
          <p:cNvSpPr/>
          <p:nvPr/>
        </p:nvSpPr>
        <p:spPr>
          <a:xfrm>
            <a:off x="274320" y="4178880"/>
            <a:ext cx="8595000" cy="749520"/>
          </a:xfrm>
          <a:prstGeom prst="rect">
            <a:avLst/>
          </a:prstGeom>
          <a:solidFill>
            <a:srgbClr val="ffffff"/>
          </a:solidFill>
          <a:ln w="1016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35" name="Shape 19"/>
          <p:cNvSpPr/>
          <p:nvPr/>
        </p:nvSpPr>
        <p:spPr>
          <a:xfrm>
            <a:off x="274320" y="4178880"/>
            <a:ext cx="54360" cy="74952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36" name="Text 20"/>
          <p:cNvSpPr/>
          <p:nvPr/>
        </p:nvSpPr>
        <p:spPr>
          <a:xfrm>
            <a:off x="411480" y="4251960"/>
            <a:ext cx="246852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Внутрішній контроль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737" name="Text 21"/>
          <p:cNvSpPr/>
          <p:nvPr/>
        </p:nvSpPr>
        <p:spPr>
          <a:xfrm>
            <a:off x="2971800" y="4251960"/>
            <a:ext cx="580608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Нові процедури класифікації категорій. Процедури ідентифікації MPM. Контроль узгодженості комунікацій.</a:t>
            </a:r>
            <a:endParaRPr b="0" lang="en-US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39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ffffff"/>
                </a:solidFill>
                <a:latin typeface="Calibri"/>
                <a:ea typeface="Calibri"/>
              </a:rPr>
              <a:t>9. ВПЛИВ НА АУДИТОРІВ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740" name="Shape 2"/>
          <p:cNvSpPr/>
          <p:nvPr/>
        </p:nvSpPr>
        <p:spPr>
          <a:xfrm>
            <a:off x="274320" y="777240"/>
            <a:ext cx="8595000" cy="1234080"/>
          </a:xfrm>
          <a:prstGeom prst="rect">
            <a:avLst/>
          </a:prstGeom>
          <a:solidFill>
            <a:srgbClr val="ffffff"/>
          </a:solidFill>
          <a:ln w="19050">
            <a:solidFill>
              <a:srgbClr val="1a5c38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741" name="Shape 3"/>
          <p:cNvSpPr/>
          <p:nvPr/>
        </p:nvSpPr>
        <p:spPr>
          <a:xfrm>
            <a:off x="274320" y="777240"/>
            <a:ext cx="54360" cy="123408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42" name="Text 4"/>
          <p:cNvSpPr/>
          <p:nvPr/>
        </p:nvSpPr>
        <p:spPr>
          <a:xfrm>
            <a:off x="411480" y="868680"/>
            <a:ext cx="813780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1a5c38"/>
                </a:solidFill>
                <a:latin typeface="Calibri"/>
                <a:ea typeface="Calibri"/>
              </a:rPr>
              <a:t>Аудит MPM — НОВЕ ЗАВДАННЯ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743" name="Text 5"/>
          <p:cNvSpPr/>
          <p:nvPr/>
        </p:nvSpPr>
        <p:spPr>
          <a:xfrm>
            <a:off x="411480" y="1252800"/>
            <a:ext cx="8137800" cy="68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50" spc="-1" strike="noStrike">
                <a:solidFill>
                  <a:srgbClr val="1b4332"/>
                </a:solidFill>
                <a:latin typeface="Calibri"/>
                <a:ea typeface="Calibri"/>
              </a:rPr>
              <a:t>Вперше нестандартні показники ефективності є частиною аудійованої звітності. Потрібні нові аудиторські процедури: перевірка правильності визначення MPM, коректності звірки, узгодженості зовнішніх комунікацій.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744" name="Shape 6"/>
          <p:cNvSpPr/>
          <p:nvPr/>
        </p:nvSpPr>
        <p:spPr>
          <a:xfrm>
            <a:off x="274320" y="2148840"/>
            <a:ext cx="8595000" cy="1234080"/>
          </a:xfrm>
          <a:prstGeom prst="rect">
            <a:avLst/>
          </a:prstGeom>
          <a:solidFill>
            <a:srgbClr val="ffffff"/>
          </a:solidFill>
          <a:ln w="19050">
            <a:solidFill>
              <a:srgbClr val="1a5c38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745" name="Shape 7"/>
          <p:cNvSpPr/>
          <p:nvPr/>
        </p:nvSpPr>
        <p:spPr>
          <a:xfrm>
            <a:off x="274320" y="2148840"/>
            <a:ext cx="54360" cy="123408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46" name="Text 8"/>
          <p:cNvSpPr/>
          <p:nvPr/>
        </p:nvSpPr>
        <p:spPr>
          <a:xfrm>
            <a:off x="411480" y="2240280"/>
            <a:ext cx="813780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1a5c38"/>
                </a:solidFill>
                <a:latin typeface="Calibri"/>
                <a:ea typeface="Calibri"/>
              </a:rPr>
              <a:t>Перевірка класифікації категорій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747" name="Text 9"/>
          <p:cNvSpPr/>
          <p:nvPr/>
        </p:nvSpPr>
        <p:spPr>
          <a:xfrm>
            <a:off x="411480" y="2624400"/>
            <a:ext cx="8137800" cy="68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50" spc="-1" strike="noStrike">
                <a:solidFill>
                  <a:srgbClr val="1b4332"/>
                </a:solidFill>
                <a:latin typeface="Calibri"/>
                <a:ea typeface="Calibri"/>
              </a:rPr>
              <a:t>Чи правильно компанія відносить статті до операційної, інвестиційної або фінансової категорії? Це нові аудиторські судження, особливо складні для складних транзакцій — хеджування, лізинг, деривативи.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748" name="Shape 10"/>
          <p:cNvSpPr/>
          <p:nvPr/>
        </p:nvSpPr>
        <p:spPr>
          <a:xfrm>
            <a:off x="274320" y="3520440"/>
            <a:ext cx="8595000" cy="1234080"/>
          </a:xfrm>
          <a:prstGeom prst="rect">
            <a:avLst/>
          </a:prstGeom>
          <a:solidFill>
            <a:srgbClr val="ffffff"/>
          </a:solidFill>
          <a:ln w="19050">
            <a:solidFill>
              <a:srgbClr val="1a5c38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749" name="Shape 11"/>
          <p:cNvSpPr/>
          <p:nvPr/>
        </p:nvSpPr>
        <p:spPr>
          <a:xfrm>
            <a:off x="274320" y="3520440"/>
            <a:ext cx="54360" cy="123408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50" name="Text 12"/>
          <p:cNvSpPr/>
          <p:nvPr/>
        </p:nvSpPr>
        <p:spPr>
          <a:xfrm>
            <a:off x="411480" y="3611880"/>
            <a:ext cx="813780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1a5c38"/>
                </a:solidFill>
                <a:latin typeface="Calibri"/>
                <a:ea typeface="Calibri"/>
              </a:rPr>
              <a:t>Ретроспективне застосування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751" name="Text 13"/>
          <p:cNvSpPr/>
          <p:nvPr/>
        </p:nvSpPr>
        <p:spPr>
          <a:xfrm>
            <a:off x="411480" y="3996000"/>
            <a:ext cx="8137800" cy="68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50" spc="-1" strike="noStrike">
                <a:solidFill>
                  <a:srgbClr val="1b4332"/>
                </a:solidFill>
                <a:latin typeface="Calibri"/>
                <a:ea typeface="Calibri"/>
              </a:rPr>
              <a:t>Аудит перерахування порівняльних даних за 2026 рік у новому форматі. Перевірка повноти та коректності конвертації.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752" name="Shape 14"/>
          <p:cNvSpPr/>
          <p:nvPr/>
        </p:nvSpPr>
        <p:spPr>
          <a:xfrm>
            <a:off x="274320" y="4773240"/>
            <a:ext cx="8595000" cy="27396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53" name="Text 15"/>
          <p:cNvSpPr/>
          <p:nvPr/>
        </p:nvSpPr>
        <p:spPr>
          <a:xfrm>
            <a:off x="365760" y="4773240"/>
            <a:ext cx="841212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ffffff"/>
                </a:solidFill>
                <a:latin typeface="Calibri"/>
                <a:ea typeface="Calibri"/>
              </a:rPr>
              <a:t>Аудиторам — необхідно розробити нові методики та процедури до 2027 року</a:t>
            </a:r>
            <a:endParaRPr b="0" lang="en-US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5" name="Text 1"/>
          <p:cNvSpPr/>
          <p:nvPr/>
        </p:nvSpPr>
        <p:spPr>
          <a:xfrm>
            <a:off x="365760" y="45720"/>
            <a:ext cx="822924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200" spc="-1" strike="noStrike">
                <a:solidFill>
                  <a:srgbClr val="ffffff"/>
                </a:solidFill>
                <a:latin typeface="Calibri"/>
                <a:ea typeface="Calibri"/>
              </a:rPr>
              <a:t>ЗМІСТ ЛЕКЦІЇ</a:t>
            </a:r>
            <a:endParaRPr b="0" lang="en-US" sz="2200" spc="-1" strike="noStrike">
              <a:latin typeface="Arial"/>
            </a:endParaRPr>
          </a:p>
        </p:txBody>
      </p:sp>
      <p:sp>
        <p:nvSpPr>
          <p:cNvPr id="66" name="Shape 2"/>
          <p:cNvSpPr/>
          <p:nvPr/>
        </p:nvSpPr>
        <p:spPr>
          <a:xfrm>
            <a:off x="274320" y="822960"/>
            <a:ext cx="2834280" cy="105120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67" name="Shape 3"/>
          <p:cNvSpPr/>
          <p:nvPr/>
        </p:nvSpPr>
        <p:spPr>
          <a:xfrm>
            <a:off x="274320" y="822960"/>
            <a:ext cx="54360" cy="105120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8" name="Text 4"/>
          <p:cNvSpPr/>
          <p:nvPr/>
        </p:nvSpPr>
        <p:spPr>
          <a:xfrm>
            <a:off x="384120" y="914400"/>
            <a:ext cx="2651400" cy="86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1. Загальна характеристика МСФЗ 18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69" name="Shape 5"/>
          <p:cNvSpPr/>
          <p:nvPr/>
        </p:nvSpPr>
        <p:spPr>
          <a:xfrm>
            <a:off x="3200400" y="822960"/>
            <a:ext cx="2834280" cy="105120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70" name="Shape 6"/>
          <p:cNvSpPr/>
          <p:nvPr/>
        </p:nvSpPr>
        <p:spPr>
          <a:xfrm>
            <a:off x="3200400" y="822960"/>
            <a:ext cx="54360" cy="105120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Text 7"/>
          <p:cNvSpPr/>
          <p:nvPr/>
        </p:nvSpPr>
        <p:spPr>
          <a:xfrm>
            <a:off x="3310200" y="914400"/>
            <a:ext cx="2651400" cy="86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2. Новий підхід до подання фінансової звітності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72" name="Shape 8"/>
          <p:cNvSpPr/>
          <p:nvPr/>
        </p:nvSpPr>
        <p:spPr>
          <a:xfrm>
            <a:off x="6126480" y="822960"/>
            <a:ext cx="2834280" cy="105120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73" name="Shape 9"/>
          <p:cNvSpPr/>
          <p:nvPr/>
        </p:nvSpPr>
        <p:spPr>
          <a:xfrm>
            <a:off x="6126480" y="822960"/>
            <a:ext cx="54360" cy="105120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4" name="Text 10"/>
          <p:cNvSpPr/>
          <p:nvPr/>
        </p:nvSpPr>
        <p:spPr>
          <a:xfrm>
            <a:off x="6236280" y="914400"/>
            <a:ext cx="2651400" cy="86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3. Формат та структура звіту про прибутки та збитки (P&amp;L)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75" name="Shape 11"/>
          <p:cNvSpPr/>
          <p:nvPr/>
        </p:nvSpPr>
        <p:spPr>
          <a:xfrm>
            <a:off x="274320" y="2057400"/>
            <a:ext cx="2834280" cy="105120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76" name="Shape 12"/>
          <p:cNvSpPr/>
          <p:nvPr/>
        </p:nvSpPr>
        <p:spPr>
          <a:xfrm>
            <a:off x="274320" y="2057400"/>
            <a:ext cx="54360" cy="105120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7" name="Text 13"/>
          <p:cNvSpPr/>
          <p:nvPr/>
        </p:nvSpPr>
        <p:spPr>
          <a:xfrm>
            <a:off x="384120" y="2148840"/>
            <a:ext cx="2651400" cy="86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4. Управлінські показники (MPM)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78" name="Shape 14"/>
          <p:cNvSpPr/>
          <p:nvPr/>
        </p:nvSpPr>
        <p:spPr>
          <a:xfrm>
            <a:off x="3200400" y="2057400"/>
            <a:ext cx="2834280" cy="105120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79" name="Shape 15"/>
          <p:cNvSpPr/>
          <p:nvPr/>
        </p:nvSpPr>
        <p:spPr>
          <a:xfrm>
            <a:off x="3200400" y="2057400"/>
            <a:ext cx="54360" cy="105120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0" name="Text 16"/>
          <p:cNvSpPr/>
          <p:nvPr/>
        </p:nvSpPr>
        <p:spPr>
          <a:xfrm>
            <a:off x="3310200" y="2148840"/>
            <a:ext cx="2651400" cy="86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5. Групування, агрегування та суттєвість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81" name="Shape 17"/>
          <p:cNvSpPr/>
          <p:nvPr/>
        </p:nvSpPr>
        <p:spPr>
          <a:xfrm>
            <a:off x="6126480" y="2057400"/>
            <a:ext cx="2834280" cy="105120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82" name="Shape 18"/>
          <p:cNvSpPr/>
          <p:nvPr/>
        </p:nvSpPr>
        <p:spPr>
          <a:xfrm>
            <a:off x="6126480" y="2057400"/>
            <a:ext cx="54360" cy="105120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3" name="Text 19"/>
          <p:cNvSpPr/>
          <p:nvPr/>
        </p:nvSpPr>
        <p:spPr>
          <a:xfrm>
            <a:off x="6236280" y="2148840"/>
            <a:ext cx="2651400" cy="86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6. Розкриття інформації у примітках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84" name="Shape 20"/>
          <p:cNvSpPr/>
          <p:nvPr/>
        </p:nvSpPr>
        <p:spPr>
          <a:xfrm>
            <a:off x="274320" y="3291840"/>
            <a:ext cx="2834280" cy="105120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85" name="Shape 21"/>
          <p:cNvSpPr/>
          <p:nvPr/>
        </p:nvSpPr>
        <p:spPr>
          <a:xfrm>
            <a:off x="274320" y="3291840"/>
            <a:ext cx="54360" cy="105120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6" name="Text 22"/>
          <p:cNvSpPr/>
          <p:nvPr/>
        </p:nvSpPr>
        <p:spPr>
          <a:xfrm>
            <a:off x="384120" y="3383280"/>
            <a:ext cx="2651400" cy="86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7. Практичні аспекти застосування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87" name="Shape 23"/>
          <p:cNvSpPr/>
          <p:nvPr/>
        </p:nvSpPr>
        <p:spPr>
          <a:xfrm>
            <a:off x="3200400" y="3291840"/>
            <a:ext cx="2834280" cy="105120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88" name="Shape 24"/>
          <p:cNvSpPr/>
          <p:nvPr/>
        </p:nvSpPr>
        <p:spPr>
          <a:xfrm>
            <a:off x="3200400" y="3291840"/>
            <a:ext cx="54360" cy="105120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9" name="Text 25"/>
          <p:cNvSpPr/>
          <p:nvPr/>
        </p:nvSpPr>
        <p:spPr>
          <a:xfrm>
            <a:off x="3310200" y="3383280"/>
            <a:ext cx="2651400" cy="86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8. Впровадження стандарту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90" name="Shape 26"/>
          <p:cNvSpPr/>
          <p:nvPr/>
        </p:nvSpPr>
        <p:spPr>
          <a:xfrm>
            <a:off x="6126480" y="3291840"/>
            <a:ext cx="2834280" cy="105120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91" name="Shape 27"/>
          <p:cNvSpPr/>
          <p:nvPr/>
        </p:nvSpPr>
        <p:spPr>
          <a:xfrm>
            <a:off x="6126480" y="3291840"/>
            <a:ext cx="54360" cy="105120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2" name="Text 28"/>
          <p:cNvSpPr/>
          <p:nvPr/>
        </p:nvSpPr>
        <p:spPr>
          <a:xfrm>
            <a:off x="6236280" y="3383280"/>
            <a:ext cx="2651400" cy="86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0d2818"/>
                </a:solidFill>
                <a:latin typeface="Calibri"/>
                <a:ea typeface="Calibri"/>
              </a:rPr>
              <a:t>9. Вплив МСФЗ 18 на бізнес та фінансову функцію</a:t>
            </a:r>
            <a:endParaRPr b="0" lang="en-U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55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ffffff"/>
                </a:solidFill>
                <a:latin typeface="Calibri"/>
                <a:ea typeface="Calibri"/>
              </a:rPr>
              <a:t>9. РИЗИКИ ТА МОЖЛИВОСТІ МСФЗ 18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756" name="Shape 2"/>
          <p:cNvSpPr/>
          <p:nvPr/>
        </p:nvSpPr>
        <p:spPr>
          <a:xfrm>
            <a:off x="274320" y="731520"/>
            <a:ext cx="4114440" cy="365400"/>
          </a:xfrm>
          <a:prstGeom prst="rect">
            <a:avLst/>
          </a:prstGeom>
          <a:solidFill>
            <a:srgbClr val="bb3322"/>
          </a:solidFill>
          <a:ln w="12700">
            <a:solidFill>
              <a:srgbClr val="bb332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57" name="Text 3"/>
          <p:cNvSpPr/>
          <p:nvPr/>
        </p:nvSpPr>
        <p:spPr>
          <a:xfrm>
            <a:off x="274320" y="731520"/>
            <a:ext cx="41144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ffffff"/>
                </a:solidFill>
                <a:latin typeface="Calibri"/>
                <a:ea typeface="Calibri"/>
              </a:rPr>
              <a:t>⚠ </a:t>
            </a:r>
            <a:r>
              <a:rPr b="1" lang="en-US" sz="1300" spc="-1" strike="noStrike">
                <a:solidFill>
                  <a:srgbClr val="ffffff"/>
                </a:solidFill>
                <a:latin typeface="Calibri"/>
                <a:ea typeface="Calibri"/>
              </a:rPr>
              <a:t>РИЗИКИ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758" name="Shape 4"/>
          <p:cNvSpPr/>
          <p:nvPr/>
        </p:nvSpPr>
        <p:spPr>
          <a:xfrm>
            <a:off x="274320" y="1097280"/>
            <a:ext cx="4114440" cy="3035520"/>
          </a:xfrm>
          <a:prstGeom prst="rect">
            <a:avLst/>
          </a:prstGeom>
          <a:solidFill>
            <a:srgbClr val="ffffff"/>
          </a:solidFill>
          <a:ln w="12700">
            <a:solidFill>
              <a:srgbClr val="bb332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59" name="Shape 5"/>
          <p:cNvSpPr/>
          <p:nvPr/>
        </p:nvSpPr>
        <p:spPr>
          <a:xfrm>
            <a:off x="384120" y="1207080"/>
            <a:ext cx="182520" cy="182520"/>
          </a:xfrm>
          <a:prstGeom prst="ellipse">
            <a:avLst/>
          </a:prstGeom>
          <a:solidFill>
            <a:srgbClr val="bb3322"/>
          </a:solidFill>
          <a:ln w="12700">
            <a:solidFill>
              <a:srgbClr val="bb332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60" name="Text 6"/>
          <p:cNvSpPr/>
          <p:nvPr/>
        </p:nvSpPr>
        <p:spPr>
          <a:xfrm>
            <a:off x="640080" y="1152000"/>
            <a:ext cx="361152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Неправильна класифікація (хеджування, лізинг, деривативи)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761" name="Shape 7"/>
          <p:cNvSpPr/>
          <p:nvPr/>
        </p:nvSpPr>
        <p:spPr>
          <a:xfrm>
            <a:off x="384120" y="1965960"/>
            <a:ext cx="182520" cy="182520"/>
          </a:xfrm>
          <a:prstGeom prst="ellipse">
            <a:avLst/>
          </a:prstGeom>
          <a:solidFill>
            <a:srgbClr val="bb3322"/>
          </a:solidFill>
          <a:ln w="12700">
            <a:solidFill>
              <a:srgbClr val="bb332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62" name="Text 8"/>
          <p:cNvSpPr/>
          <p:nvPr/>
        </p:nvSpPr>
        <p:spPr>
          <a:xfrm>
            <a:off x="640080" y="1911240"/>
            <a:ext cx="361152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Неповна ідентифікація MPM у зовнішніх комунікаціях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763" name="Shape 9"/>
          <p:cNvSpPr/>
          <p:nvPr/>
        </p:nvSpPr>
        <p:spPr>
          <a:xfrm>
            <a:off x="384120" y="2724840"/>
            <a:ext cx="182520" cy="182520"/>
          </a:xfrm>
          <a:prstGeom prst="ellipse">
            <a:avLst/>
          </a:prstGeom>
          <a:solidFill>
            <a:srgbClr val="bb3322"/>
          </a:solidFill>
          <a:ln w="12700">
            <a:solidFill>
              <a:srgbClr val="bb332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64" name="Text 10"/>
          <p:cNvSpPr/>
          <p:nvPr/>
        </p:nvSpPr>
        <p:spPr>
          <a:xfrm>
            <a:off x="640080" y="2670120"/>
            <a:ext cx="361152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Непослідовність: різне визначення MPM у різних матеріалах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765" name="Shape 11"/>
          <p:cNvSpPr/>
          <p:nvPr/>
        </p:nvSpPr>
        <p:spPr>
          <a:xfrm>
            <a:off x="384120" y="3483720"/>
            <a:ext cx="182520" cy="182520"/>
          </a:xfrm>
          <a:prstGeom prst="ellipse">
            <a:avLst/>
          </a:prstGeom>
          <a:solidFill>
            <a:srgbClr val="bb3322"/>
          </a:solidFill>
          <a:ln w="12700">
            <a:solidFill>
              <a:srgbClr val="bb332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66" name="Text 12"/>
          <p:cNvSpPr/>
          <p:nvPr/>
        </p:nvSpPr>
        <p:spPr>
          <a:xfrm>
            <a:off x="640080" y="3429000"/>
            <a:ext cx="361152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Недостатня підготовка ERP — дуже трудомістка звітність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767" name="Shape 13"/>
          <p:cNvSpPr/>
          <p:nvPr/>
        </p:nvSpPr>
        <p:spPr>
          <a:xfrm>
            <a:off x="4754880" y="731520"/>
            <a:ext cx="4114440" cy="36540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68" name="Text 14"/>
          <p:cNvSpPr/>
          <p:nvPr/>
        </p:nvSpPr>
        <p:spPr>
          <a:xfrm>
            <a:off x="4754880" y="731520"/>
            <a:ext cx="41144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ffffff"/>
                </a:solidFill>
                <a:latin typeface="Calibri"/>
                <a:ea typeface="Calibri"/>
              </a:rPr>
              <a:t>✔ </a:t>
            </a:r>
            <a:r>
              <a:rPr b="1" lang="en-US" sz="1300" spc="-1" strike="noStrike">
                <a:solidFill>
                  <a:srgbClr val="ffffff"/>
                </a:solidFill>
                <a:latin typeface="Calibri"/>
                <a:ea typeface="Calibri"/>
              </a:rPr>
              <a:t>МОЖЛИВОСТІ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769" name="Shape 15"/>
          <p:cNvSpPr/>
          <p:nvPr/>
        </p:nvSpPr>
        <p:spPr>
          <a:xfrm>
            <a:off x="4754880" y="1097280"/>
            <a:ext cx="4114440" cy="301716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70" name="Shape 16"/>
          <p:cNvSpPr/>
          <p:nvPr/>
        </p:nvSpPr>
        <p:spPr>
          <a:xfrm>
            <a:off x="4864680" y="1234440"/>
            <a:ext cx="182520" cy="18252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71" name="Text 17"/>
          <p:cNvSpPr/>
          <p:nvPr/>
        </p:nvSpPr>
        <p:spPr>
          <a:xfrm>
            <a:off x="5120640" y="1170360"/>
            <a:ext cx="3611520" cy="80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Стандартизований операційний прибуток: чіткіше відображення сильних результатів ринку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772" name="Shape 18"/>
          <p:cNvSpPr/>
          <p:nvPr/>
        </p:nvSpPr>
        <p:spPr>
          <a:xfrm>
            <a:off x="4864680" y="2240280"/>
            <a:ext cx="182520" cy="18252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73" name="Text 19"/>
          <p:cNvSpPr/>
          <p:nvPr/>
        </p:nvSpPr>
        <p:spPr>
          <a:xfrm>
            <a:off x="5120640" y="2176200"/>
            <a:ext cx="3611520" cy="80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Контроль над нарративом MPM у структурованій, аудійованій формі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774" name="Shape 20"/>
          <p:cNvSpPr/>
          <p:nvPr/>
        </p:nvSpPr>
        <p:spPr>
          <a:xfrm>
            <a:off x="4864680" y="3246120"/>
            <a:ext cx="182520" cy="18252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75" name="Text 21"/>
          <p:cNvSpPr/>
          <p:nvPr/>
        </p:nvSpPr>
        <p:spPr>
          <a:xfrm>
            <a:off x="5120640" y="3182040"/>
            <a:ext cx="3611520" cy="80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Підвищення довіри інвесторів → позитивний вплив на вартість капіталу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776" name="Shape 22"/>
          <p:cNvSpPr/>
          <p:nvPr/>
        </p:nvSpPr>
        <p:spPr>
          <a:xfrm>
            <a:off x="274320" y="4407480"/>
            <a:ext cx="8595000" cy="59400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777" name="Text 23"/>
          <p:cNvSpPr/>
          <p:nvPr/>
        </p:nvSpPr>
        <p:spPr>
          <a:xfrm>
            <a:off x="365760" y="4407480"/>
            <a:ext cx="841212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Для компаній, що готуються ЗАЗДАЛЕГІДЬ — це управлюваний перехід. Для тих, хто зволікає — значний ризик неготовності до 2027 року.</a:t>
            </a:r>
            <a:endParaRPr b="0" lang="en-U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79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ffffff"/>
                </a:solidFill>
                <a:latin typeface="Calibri"/>
                <a:ea typeface="Calibri"/>
              </a:rPr>
              <a:t>ПІДСУМКОВА ШПАРГАЛКА — МСФЗ 18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780" name="Shape 2"/>
          <p:cNvSpPr/>
          <p:nvPr/>
        </p:nvSpPr>
        <p:spPr>
          <a:xfrm>
            <a:off x="274320" y="749880"/>
            <a:ext cx="8595000" cy="475200"/>
          </a:xfrm>
          <a:prstGeom prst="rect">
            <a:avLst/>
          </a:prstGeom>
          <a:solidFill>
            <a:srgbClr val="ffffff"/>
          </a:solidFill>
          <a:ln w="635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81" name="Text 3"/>
          <p:cNvSpPr/>
          <p:nvPr/>
        </p:nvSpPr>
        <p:spPr>
          <a:xfrm>
            <a:off x="365760" y="804600"/>
            <a:ext cx="25599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50" spc="-1" strike="noStrike">
                <a:solidFill>
                  <a:srgbClr val="1a5c38"/>
                </a:solidFill>
                <a:latin typeface="Calibri"/>
                <a:ea typeface="Calibri"/>
              </a:rPr>
              <a:t>Замінює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782" name="Text 4"/>
          <p:cNvSpPr/>
          <p:nvPr/>
        </p:nvSpPr>
        <p:spPr>
          <a:xfrm>
            <a:off x="3017520" y="804600"/>
            <a:ext cx="57603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ІАС 1 (з 1 січня 2027 р.)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783" name="Shape 5"/>
          <p:cNvSpPr/>
          <p:nvPr/>
        </p:nvSpPr>
        <p:spPr>
          <a:xfrm>
            <a:off x="274320" y="1289160"/>
            <a:ext cx="8595000" cy="475200"/>
          </a:xfrm>
          <a:prstGeom prst="rect">
            <a:avLst/>
          </a:prstGeom>
          <a:solidFill>
            <a:srgbClr val="e8f5ee"/>
          </a:solidFill>
          <a:ln w="635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84" name="Text 6"/>
          <p:cNvSpPr/>
          <p:nvPr/>
        </p:nvSpPr>
        <p:spPr>
          <a:xfrm>
            <a:off x="365760" y="1344240"/>
            <a:ext cx="25599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50" spc="-1" strike="noStrike">
                <a:solidFill>
                  <a:srgbClr val="1a5c38"/>
                </a:solidFill>
                <a:latin typeface="Calibri"/>
                <a:ea typeface="Calibri"/>
              </a:rPr>
              <a:t>5 категорій P&amp;L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785" name="Text 7"/>
          <p:cNvSpPr/>
          <p:nvPr/>
        </p:nvSpPr>
        <p:spPr>
          <a:xfrm>
            <a:off x="3017520" y="1344240"/>
            <a:ext cx="57603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Операційна · Інвестиційна · Фінансова · Податок · Припинена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786" name="Shape 8"/>
          <p:cNvSpPr/>
          <p:nvPr/>
        </p:nvSpPr>
        <p:spPr>
          <a:xfrm>
            <a:off x="274320" y="1828800"/>
            <a:ext cx="8595000" cy="475200"/>
          </a:xfrm>
          <a:prstGeom prst="rect">
            <a:avLst/>
          </a:prstGeom>
          <a:solidFill>
            <a:srgbClr val="ffffff"/>
          </a:solidFill>
          <a:ln w="635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87" name="Text 9"/>
          <p:cNvSpPr/>
          <p:nvPr/>
        </p:nvSpPr>
        <p:spPr>
          <a:xfrm>
            <a:off x="365760" y="1883520"/>
            <a:ext cx="25599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50" spc="-1" strike="noStrike">
                <a:solidFill>
                  <a:srgbClr val="1a5c38"/>
                </a:solidFill>
                <a:latin typeface="Calibri"/>
                <a:ea typeface="Calibri"/>
              </a:rPr>
              <a:t>2 обов'язкових підсумки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788" name="Text 10"/>
          <p:cNvSpPr/>
          <p:nvPr/>
        </p:nvSpPr>
        <p:spPr>
          <a:xfrm>
            <a:off x="3017520" y="1883520"/>
            <a:ext cx="57603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Операційний прибуток + Прибуток до фін. витрат та ПнП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789" name="Shape 11"/>
          <p:cNvSpPr/>
          <p:nvPr/>
        </p:nvSpPr>
        <p:spPr>
          <a:xfrm>
            <a:off x="274320" y="2368440"/>
            <a:ext cx="8595000" cy="475200"/>
          </a:xfrm>
          <a:prstGeom prst="rect">
            <a:avLst/>
          </a:prstGeom>
          <a:solidFill>
            <a:srgbClr val="e8f5ee"/>
          </a:solidFill>
          <a:ln w="635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90" name="Text 12"/>
          <p:cNvSpPr/>
          <p:nvPr/>
        </p:nvSpPr>
        <p:spPr>
          <a:xfrm>
            <a:off x="365760" y="2423160"/>
            <a:ext cx="25599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50" spc="-1" strike="noStrike">
                <a:solidFill>
                  <a:srgbClr val="1a5c38"/>
                </a:solidFill>
                <a:latin typeface="Calibri"/>
                <a:ea typeface="Calibri"/>
              </a:rPr>
              <a:t>MPM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791" name="Text 13"/>
          <p:cNvSpPr/>
          <p:nvPr/>
        </p:nvSpPr>
        <p:spPr>
          <a:xfrm>
            <a:off x="3017520" y="2423160"/>
            <a:ext cx="57603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Нестандартні показники → аудійовані примітки + звірка обов'язкова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792" name="Shape 14"/>
          <p:cNvSpPr/>
          <p:nvPr/>
        </p:nvSpPr>
        <p:spPr>
          <a:xfrm>
            <a:off x="274320" y="2907720"/>
            <a:ext cx="8595000" cy="475200"/>
          </a:xfrm>
          <a:prstGeom prst="rect">
            <a:avLst/>
          </a:prstGeom>
          <a:solidFill>
            <a:srgbClr val="ffffff"/>
          </a:solidFill>
          <a:ln w="635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93" name="Text 15"/>
          <p:cNvSpPr/>
          <p:nvPr/>
        </p:nvSpPr>
        <p:spPr>
          <a:xfrm>
            <a:off x="365760" y="2962800"/>
            <a:ext cx="25599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50" spc="-1" strike="noStrike">
                <a:solidFill>
                  <a:srgbClr val="1a5c38"/>
                </a:solidFill>
                <a:latin typeface="Calibri"/>
                <a:ea typeface="Calibri"/>
              </a:rPr>
              <a:t>Курсові різниці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794" name="Text 16"/>
          <p:cNvSpPr/>
          <p:nvPr/>
        </p:nvSpPr>
        <p:spPr>
          <a:xfrm>
            <a:off x="3017520" y="2962800"/>
            <a:ext cx="57603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Категорія базової статті (торг. деб. → операційна; кредити → фінансова)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795" name="Shape 17"/>
          <p:cNvSpPr/>
          <p:nvPr/>
        </p:nvSpPr>
        <p:spPr>
          <a:xfrm>
            <a:off x="274320" y="3447360"/>
            <a:ext cx="8595000" cy="475200"/>
          </a:xfrm>
          <a:prstGeom prst="rect">
            <a:avLst/>
          </a:prstGeom>
          <a:solidFill>
            <a:srgbClr val="e8f5ee"/>
          </a:solidFill>
          <a:ln w="635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96" name="Text 18"/>
          <p:cNvSpPr/>
          <p:nvPr/>
        </p:nvSpPr>
        <p:spPr>
          <a:xfrm>
            <a:off x="365760" y="3502080"/>
            <a:ext cx="25599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50" spc="-1" strike="noStrike">
                <a:solidFill>
                  <a:srgbClr val="1a5c38"/>
                </a:solidFill>
                <a:latin typeface="Calibri"/>
                <a:ea typeface="Calibri"/>
              </a:rPr>
              <a:t>Метод переходу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797" name="Text 19"/>
          <p:cNvSpPr/>
          <p:nvPr/>
        </p:nvSpPr>
        <p:spPr>
          <a:xfrm>
            <a:off x="3017520" y="3502080"/>
            <a:ext cx="57603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Ретроспективний. Порівняльні дані за 2026 р. — у новому форматі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798" name="Shape 20"/>
          <p:cNvSpPr/>
          <p:nvPr/>
        </p:nvSpPr>
        <p:spPr>
          <a:xfrm>
            <a:off x="274320" y="3986640"/>
            <a:ext cx="8595000" cy="475200"/>
          </a:xfrm>
          <a:prstGeom prst="rect">
            <a:avLst/>
          </a:prstGeom>
          <a:solidFill>
            <a:srgbClr val="ffffff"/>
          </a:solidFill>
          <a:ln w="635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99" name="Text 21"/>
          <p:cNvSpPr/>
          <p:nvPr/>
        </p:nvSpPr>
        <p:spPr>
          <a:xfrm>
            <a:off x="365760" y="4041720"/>
            <a:ext cx="25599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50" spc="-1" strike="noStrike">
                <a:solidFill>
                  <a:srgbClr val="1a5c38"/>
                </a:solidFill>
                <a:latin typeface="Calibri"/>
                <a:ea typeface="Calibri"/>
              </a:rPr>
              <a:t>5 статей за характером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800" name="Text 22"/>
          <p:cNvSpPr/>
          <p:nvPr/>
        </p:nvSpPr>
        <p:spPr>
          <a:xfrm>
            <a:off x="3017520" y="4041720"/>
            <a:ext cx="57603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Обов'язково для функціонального формату: амортизація, персонал, запаси, придбання, R&amp;D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801" name="Shape 23"/>
          <p:cNvSpPr/>
          <p:nvPr/>
        </p:nvSpPr>
        <p:spPr>
          <a:xfrm>
            <a:off x="274320" y="4526280"/>
            <a:ext cx="8595000" cy="475200"/>
          </a:xfrm>
          <a:prstGeom prst="rect">
            <a:avLst/>
          </a:prstGeom>
          <a:solidFill>
            <a:srgbClr val="e8f5ee"/>
          </a:solidFill>
          <a:ln w="635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02" name="Text 24"/>
          <p:cNvSpPr/>
          <p:nvPr/>
        </p:nvSpPr>
        <p:spPr>
          <a:xfrm>
            <a:off x="365760" y="4581000"/>
            <a:ext cx="25599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50" spc="-1" strike="noStrike">
                <a:solidFill>
                  <a:srgbClr val="1a5c38"/>
                </a:solidFill>
                <a:latin typeface="Calibri"/>
                <a:ea typeface="Calibri"/>
              </a:rPr>
              <a:t>ЗВГК</a:t>
            </a:r>
            <a:endParaRPr b="0" lang="en-US" sz="1150" spc="-1" strike="noStrike">
              <a:latin typeface="Arial"/>
            </a:endParaRPr>
          </a:p>
        </p:txBody>
      </p:sp>
      <p:sp>
        <p:nvSpPr>
          <p:cNvPr id="803" name="Text 25"/>
          <p:cNvSpPr/>
          <p:nvPr/>
        </p:nvSpPr>
        <p:spPr>
          <a:xfrm>
            <a:off x="3017520" y="4581000"/>
            <a:ext cx="57603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Відправна точка — операційний прибуток (не загальний). Відсотки/дивіденди — без варіантності</a:t>
            </a:r>
            <a:endParaRPr b="0" lang="en-US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a5c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Shape 0"/>
          <p:cNvSpPr/>
          <p:nvPr/>
        </p:nvSpPr>
        <p:spPr>
          <a:xfrm>
            <a:off x="0" y="0"/>
            <a:ext cx="182520" cy="5143320"/>
          </a:xfrm>
          <a:prstGeom prst="rect">
            <a:avLst/>
          </a:prstGeom>
          <a:solidFill>
            <a:srgbClr val="4caf7d"/>
          </a:solidFill>
          <a:ln w="12700">
            <a:solidFill>
              <a:srgbClr val="4caf7d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05" name="Shape 1"/>
          <p:cNvSpPr/>
          <p:nvPr/>
        </p:nvSpPr>
        <p:spPr>
          <a:xfrm>
            <a:off x="182880" y="0"/>
            <a:ext cx="72720" cy="514332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06" name="Shape 2"/>
          <p:cNvSpPr/>
          <p:nvPr/>
        </p:nvSpPr>
        <p:spPr>
          <a:xfrm>
            <a:off x="8888040" y="0"/>
            <a:ext cx="255600" cy="5143320"/>
          </a:xfrm>
          <a:prstGeom prst="rect">
            <a:avLst/>
          </a:prstGeom>
          <a:solidFill>
            <a:srgbClr val="4caf7d"/>
          </a:solidFill>
          <a:ln w="12700">
            <a:solidFill>
              <a:srgbClr val="4caf7d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07" name="Text 3"/>
          <p:cNvSpPr/>
          <p:nvPr/>
        </p:nvSpPr>
        <p:spPr>
          <a:xfrm>
            <a:off x="594360" y="365760"/>
            <a:ext cx="813780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600" spc="-1" strike="noStrike">
                <a:solidFill>
                  <a:srgbClr val="00c853"/>
                </a:solidFill>
                <a:latin typeface="Calibri"/>
                <a:ea typeface="Calibri"/>
              </a:rPr>
              <a:t>ВИСНОВКИ</a:t>
            </a:r>
            <a:endParaRPr b="0" lang="en-US" sz="2600" spc="-1" strike="noStrike">
              <a:latin typeface="Arial"/>
            </a:endParaRPr>
          </a:p>
        </p:txBody>
      </p:sp>
      <p:sp>
        <p:nvSpPr>
          <p:cNvPr id="808" name="Shape 4"/>
          <p:cNvSpPr/>
          <p:nvPr/>
        </p:nvSpPr>
        <p:spPr>
          <a:xfrm>
            <a:off x="548640" y="960120"/>
            <a:ext cx="383760" cy="38376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09" name="Text 5"/>
          <p:cNvSpPr/>
          <p:nvPr/>
        </p:nvSpPr>
        <p:spPr>
          <a:xfrm>
            <a:off x="548640" y="960120"/>
            <a:ext cx="38376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ffffff"/>
                </a:solidFill>
                <a:latin typeface="Calibri"/>
                <a:ea typeface="Calibri"/>
              </a:rPr>
              <a:t>1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810" name="Text 6"/>
          <p:cNvSpPr/>
          <p:nvPr/>
        </p:nvSpPr>
        <p:spPr>
          <a:xfrm>
            <a:off x="1024200" y="914400"/>
            <a:ext cx="758916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МСФЗ 18 — найбільша реформа подання фінансової звітності за сучасну історію МСФЗ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811" name="Shape 7"/>
          <p:cNvSpPr/>
          <p:nvPr/>
        </p:nvSpPr>
        <p:spPr>
          <a:xfrm>
            <a:off x="548640" y="1710000"/>
            <a:ext cx="383760" cy="38376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12" name="Text 8"/>
          <p:cNvSpPr/>
          <p:nvPr/>
        </p:nvSpPr>
        <p:spPr>
          <a:xfrm>
            <a:off x="548640" y="1710000"/>
            <a:ext cx="38376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ffffff"/>
                </a:solidFill>
                <a:latin typeface="Calibri"/>
                <a:ea typeface="Calibri"/>
              </a:rPr>
              <a:t>2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813" name="Text 9"/>
          <p:cNvSpPr/>
          <p:nvPr/>
        </p:nvSpPr>
        <p:spPr>
          <a:xfrm>
            <a:off x="1024200" y="1664280"/>
            <a:ext cx="758916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Три ключові зміни: обов'язкова структура P&amp;L, регулювання MPM, чіткіші принципи агрегування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814" name="Shape 10"/>
          <p:cNvSpPr/>
          <p:nvPr/>
        </p:nvSpPr>
        <p:spPr>
          <a:xfrm>
            <a:off x="548640" y="2459880"/>
            <a:ext cx="383760" cy="38376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15" name="Text 11"/>
          <p:cNvSpPr/>
          <p:nvPr/>
        </p:nvSpPr>
        <p:spPr>
          <a:xfrm>
            <a:off x="548640" y="2459880"/>
            <a:ext cx="38376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ffffff"/>
                </a:solidFill>
                <a:latin typeface="Calibri"/>
                <a:ea typeface="Calibri"/>
              </a:rPr>
              <a:t>3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816" name="Text 12"/>
          <p:cNvSpPr/>
          <p:nvPr/>
        </p:nvSpPr>
        <p:spPr>
          <a:xfrm>
            <a:off x="1024200" y="2414160"/>
            <a:ext cx="758916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П'ять категорій + два обов'язкових підсумки — єдина мова для всіх компаній за МСФЗ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817" name="Shape 13"/>
          <p:cNvSpPr/>
          <p:nvPr/>
        </p:nvSpPr>
        <p:spPr>
          <a:xfrm>
            <a:off x="548640" y="3209400"/>
            <a:ext cx="383760" cy="38376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18" name="Text 14"/>
          <p:cNvSpPr/>
          <p:nvPr/>
        </p:nvSpPr>
        <p:spPr>
          <a:xfrm>
            <a:off x="548640" y="3209400"/>
            <a:ext cx="38376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ffffff"/>
                </a:solidFill>
                <a:latin typeface="Calibri"/>
                <a:ea typeface="Calibri"/>
              </a:rPr>
              <a:t>4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819" name="Text 15"/>
          <p:cNvSpPr/>
          <p:nvPr/>
        </p:nvSpPr>
        <p:spPr>
          <a:xfrm>
            <a:off x="1024200" y="3163680"/>
            <a:ext cx="758916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MPM вперше потрапляють до аудійованої звітності з обов'язковою звіркою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820" name="Shape 16"/>
          <p:cNvSpPr/>
          <p:nvPr/>
        </p:nvSpPr>
        <p:spPr>
          <a:xfrm>
            <a:off x="548640" y="3959280"/>
            <a:ext cx="383760" cy="38376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21" name="Text 17"/>
          <p:cNvSpPr/>
          <p:nvPr/>
        </p:nvSpPr>
        <p:spPr>
          <a:xfrm>
            <a:off x="548640" y="3959280"/>
            <a:ext cx="38376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ffffff"/>
                </a:solidFill>
                <a:latin typeface="Calibri"/>
                <a:ea typeface="Calibri"/>
              </a:rPr>
              <a:t>5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822" name="Text 18"/>
          <p:cNvSpPr/>
          <p:nvPr/>
        </p:nvSpPr>
        <p:spPr>
          <a:xfrm>
            <a:off x="1024200" y="3913560"/>
            <a:ext cx="758916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Ретроспективне застосування: готовність потрібна вже з початку 2026 року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823" name="Shape 19"/>
          <p:cNvSpPr/>
          <p:nvPr/>
        </p:nvSpPr>
        <p:spPr>
          <a:xfrm>
            <a:off x="548640" y="4709160"/>
            <a:ext cx="8046360" cy="273960"/>
          </a:xfrm>
          <a:prstGeom prst="rect">
            <a:avLst/>
          </a:prstGeom>
          <a:solidFill>
            <a:srgbClr val="2e8b57">
              <a:alpha val="40000"/>
            </a:srgbClr>
          </a:solidFill>
          <a:ln w="12700">
            <a:solidFill>
              <a:srgbClr val="2e8b57">
                <a:alpha val="4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24" name="Text 20"/>
          <p:cNvSpPr/>
          <p:nvPr/>
        </p:nvSpPr>
        <p:spPr>
          <a:xfrm>
            <a:off x="548640" y="4727520"/>
            <a:ext cx="8046360" cy="22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00" spc="-1" strike="noStrike">
                <a:solidFill>
                  <a:srgbClr val="e8f5ee"/>
                </a:solidFill>
                <a:latin typeface="Calibri"/>
                <a:ea typeface="Calibri"/>
              </a:rPr>
              <a:t>ГЛОБАЛ МАЙНД ЕНТЕРПРАЙЗ   |   МСФЗ 18 набирає чинності з 1 січня 2027 року</a:t>
            </a:r>
            <a:endParaRPr b="0" lang="en-US" sz="1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4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ffffff"/>
                </a:solidFill>
                <a:latin typeface="Calibri"/>
                <a:ea typeface="Calibri"/>
              </a:rPr>
              <a:t>1. ПЕРЕДУМОВИ ВИНИКНЕННЯ МСФЗ 18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5" name="Text 2"/>
          <p:cNvSpPr/>
          <p:nvPr/>
        </p:nvSpPr>
        <p:spPr>
          <a:xfrm>
            <a:off x="365760" y="777240"/>
            <a:ext cx="841212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1b4332"/>
                </a:solidFill>
                <a:latin typeface="Calibri"/>
                <a:ea typeface="Calibri"/>
              </a:rPr>
              <a:t>Три головні проблеми ІАS 1, які зумовили реформу: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96" name="Shape 3"/>
          <p:cNvSpPr/>
          <p:nvPr/>
        </p:nvSpPr>
        <p:spPr>
          <a:xfrm>
            <a:off x="274320" y="1234440"/>
            <a:ext cx="8595000" cy="105120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97" name="Shape 4"/>
          <p:cNvSpPr/>
          <p:nvPr/>
        </p:nvSpPr>
        <p:spPr>
          <a:xfrm>
            <a:off x="320040" y="1490400"/>
            <a:ext cx="502560" cy="50256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8" name="Text 5"/>
          <p:cNvSpPr/>
          <p:nvPr/>
        </p:nvSpPr>
        <p:spPr>
          <a:xfrm>
            <a:off x="320040" y="1490400"/>
            <a:ext cx="50256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Calibri"/>
                <a:ea typeface="Calibri"/>
              </a:rPr>
              <a:t>1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99" name="Text 6"/>
          <p:cNvSpPr/>
          <p:nvPr/>
        </p:nvSpPr>
        <p:spPr>
          <a:xfrm>
            <a:off x="960120" y="1307520"/>
            <a:ext cx="768060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0d2818"/>
                </a:solidFill>
                <a:latin typeface="Calibri"/>
                <a:ea typeface="Calibri"/>
              </a:rPr>
              <a:t>Відсутність єдиної структури P&amp;L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100" name="Text 7"/>
          <p:cNvSpPr/>
          <p:nvPr/>
        </p:nvSpPr>
        <p:spPr>
          <a:xfrm>
            <a:off x="960120" y="1691640"/>
            <a:ext cx="768060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Компанії мали повну свободу у форматі звіту. Одна — 5 рядків, інша — 25. Поняття «операційний прибуток» не мало стандартного визначення.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101" name="Shape 8"/>
          <p:cNvSpPr/>
          <p:nvPr/>
        </p:nvSpPr>
        <p:spPr>
          <a:xfrm>
            <a:off x="274320" y="2404800"/>
            <a:ext cx="8595000" cy="105120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02" name="Shape 9"/>
          <p:cNvSpPr/>
          <p:nvPr/>
        </p:nvSpPr>
        <p:spPr>
          <a:xfrm>
            <a:off x="320040" y="2660760"/>
            <a:ext cx="502560" cy="50256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3" name="Text 10"/>
          <p:cNvSpPr/>
          <p:nvPr/>
        </p:nvSpPr>
        <p:spPr>
          <a:xfrm>
            <a:off x="320040" y="2660760"/>
            <a:ext cx="50256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Calibri"/>
                <a:ea typeface="Calibri"/>
              </a:rPr>
              <a:t>2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04" name="Text 11"/>
          <p:cNvSpPr/>
          <p:nvPr/>
        </p:nvSpPr>
        <p:spPr>
          <a:xfrm>
            <a:off x="960120" y="2477880"/>
            <a:ext cx="768060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0d2818"/>
                </a:solidFill>
                <a:latin typeface="Calibri"/>
                <a:ea typeface="Calibri"/>
              </a:rPr>
              <a:t>Неконтрольовані альтернативні показники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105" name="Text 12"/>
          <p:cNvSpPr/>
          <p:nvPr/>
        </p:nvSpPr>
        <p:spPr>
          <a:xfrm>
            <a:off x="960120" y="2862000"/>
            <a:ext cx="768060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Adjusted EBITDA, Core Operating Profit — не підлягали аудиту і не пов'язувались прозоро з офіційною звітністю. Порівняння неможливе.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106" name="Shape 13"/>
          <p:cNvSpPr/>
          <p:nvPr/>
        </p:nvSpPr>
        <p:spPr>
          <a:xfrm>
            <a:off x="274320" y="3575160"/>
            <a:ext cx="8595000" cy="105120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07" name="Shape 14"/>
          <p:cNvSpPr/>
          <p:nvPr/>
        </p:nvSpPr>
        <p:spPr>
          <a:xfrm>
            <a:off x="320040" y="3831480"/>
            <a:ext cx="502560" cy="50256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8" name="Text 15"/>
          <p:cNvSpPr/>
          <p:nvPr/>
        </p:nvSpPr>
        <p:spPr>
          <a:xfrm>
            <a:off x="320040" y="3831480"/>
            <a:ext cx="50256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Calibri"/>
                <a:ea typeface="Calibri"/>
              </a:rPr>
              <a:t>3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09" name="Text 16"/>
          <p:cNvSpPr/>
          <p:nvPr/>
        </p:nvSpPr>
        <p:spPr>
          <a:xfrm>
            <a:off x="960120" y="3648600"/>
            <a:ext cx="768060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0d2818"/>
                </a:solidFill>
                <a:latin typeface="Calibri"/>
                <a:ea typeface="Calibri"/>
              </a:rPr>
              <a:t>Розмиті принципи агрегування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110" name="Text 17"/>
          <p:cNvSpPr/>
          <p:nvPr/>
        </p:nvSpPr>
        <p:spPr>
          <a:xfrm>
            <a:off x="960120" y="4032360"/>
            <a:ext cx="768060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ІАС 1 не давав орієнтирів щодо деталізації. Суттєві статті «ховались» у рядках «Інше». Інвестори не отримували повної картини.</a:t>
            </a:r>
            <a:endParaRPr b="0" lang="en-US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12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ffffff"/>
                </a:solidFill>
                <a:latin typeface="Calibri"/>
                <a:ea typeface="Calibri"/>
              </a:rPr>
              <a:t>1. КЛЮЧОВІ НОВОВВЕДЕННЯ МСФЗ 18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13" name="Shape 2"/>
          <p:cNvSpPr/>
          <p:nvPr/>
        </p:nvSpPr>
        <p:spPr>
          <a:xfrm>
            <a:off x="274320" y="822960"/>
            <a:ext cx="8595000" cy="11426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14" name="Shape 3"/>
          <p:cNvSpPr/>
          <p:nvPr/>
        </p:nvSpPr>
        <p:spPr>
          <a:xfrm>
            <a:off x="274320" y="822960"/>
            <a:ext cx="639720" cy="1142640"/>
          </a:xfrm>
          <a:prstGeom prst="rect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15" name="Text 4"/>
          <p:cNvSpPr/>
          <p:nvPr/>
        </p:nvSpPr>
        <p:spPr>
          <a:xfrm>
            <a:off x="274320" y="822960"/>
            <a:ext cx="63972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Calibri"/>
                <a:ea typeface="Calibri"/>
              </a:rPr>
              <a:t>1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16" name="Text 5"/>
          <p:cNvSpPr/>
          <p:nvPr/>
        </p:nvSpPr>
        <p:spPr>
          <a:xfrm>
            <a:off x="1005840" y="914400"/>
            <a:ext cx="7772040" cy="41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Calibri"/>
                <a:ea typeface="Calibri"/>
              </a:rPr>
              <a:t>Обов'язкова структура P&amp;L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17" name="Text 6"/>
          <p:cNvSpPr/>
          <p:nvPr/>
        </p:nvSpPr>
        <p:spPr>
          <a:xfrm>
            <a:off x="1005840" y="1371600"/>
            <a:ext cx="777204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e8f5ee"/>
                </a:solidFill>
                <a:latin typeface="Calibri"/>
                <a:ea typeface="Calibri"/>
              </a:rPr>
              <a:t>з визначеними категоріями та підсумками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118" name="Shape 7"/>
          <p:cNvSpPr/>
          <p:nvPr/>
        </p:nvSpPr>
        <p:spPr>
          <a:xfrm>
            <a:off x="274320" y="2103120"/>
            <a:ext cx="8595000" cy="114264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19" name="Shape 8"/>
          <p:cNvSpPr/>
          <p:nvPr/>
        </p:nvSpPr>
        <p:spPr>
          <a:xfrm>
            <a:off x="274320" y="2103120"/>
            <a:ext cx="639720" cy="1142640"/>
          </a:xfrm>
          <a:prstGeom prst="rect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20" name="Text 9"/>
          <p:cNvSpPr/>
          <p:nvPr/>
        </p:nvSpPr>
        <p:spPr>
          <a:xfrm>
            <a:off x="274320" y="2103120"/>
            <a:ext cx="63972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Calibri"/>
                <a:ea typeface="Calibri"/>
              </a:rPr>
              <a:t>2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21" name="Text 10"/>
          <p:cNvSpPr/>
          <p:nvPr/>
        </p:nvSpPr>
        <p:spPr>
          <a:xfrm>
            <a:off x="1005840" y="2194560"/>
            <a:ext cx="7772040" cy="41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Calibri"/>
                <a:ea typeface="Calibri"/>
              </a:rPr>
              <a:t>Управлінські показники (MPM)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22" name="Text 11"/>
          <p:cNvSpPr/>
          <p:nvPr/>
        </p:nvSpPr>
        <p:spPr>
          <a:xfrm>
            <a:off x="1005840" y="2651760"/>
            <a:ext cx="777204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e8f5ee"/>
                </a:solidFill>
                <a:latin typeface="Calibri"/>
                <a:ea typeface="Calibri"/>
              </a:rPr>
              <a:t>в аудійованій звітності з вимогами до розкриття та звіркою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123" name="Shape 12"/>
          <p:cNvSpPr/>
          <p:nvPr/>
        </p:nvSpPr>
        <p:spPr>
          <a:xfrm>
            <a:off x="274320" y="3383280"/>
            <a:ext cx="8595000" cy="1142640"/>
          </a:xfrm>
          <a:prstGeom prst="rect">
            <a:avLst/>
          </a:prstGeom>
          <a:solidFill>
            <a:srgbClr val="4caf7d"/>
          </a:solidFill>
          <a:ln w="12700">
            <a:solidFill>
              <a:srgbClr val="4caf7d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24" name="Shape 13"/>
          <p:cNvSpPr/>
          <p:nvPr/>
        </p:nvSpPr>
        <p:spPr>
          <a:xfrm>
            <a:off x="274320" y="3383280"/>
            <a:ext cx="639720" cy="1142640"/>
          </a:xfrm>
          <a:prstGeom prst="rect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25" name="Text 14"/>
          <p:cNvSpPr/>
          <p:nvPr/>
        </p:nvSpPr>
        <p:spPr>
          <a:xfrm>
            <a:off x="274320" y="3383280"/>
            <a:ext cx="63972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Calibri"/>
                <a:ea typeface="Calibri"/>
              </a:rPr>
              <a:t>3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26" name="Text 15"/>
          <p:cNvSpPr/>
          <p:nvPr/>
        </p:nvSpPr>
        <p:spPr>
          <a:xfrm>
            <a:off x="1005840" y="3474720"/>
            <a:ext cx="7772040" cy="41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Calibri"/>
                <a:ea typeface="Calibri"/>
              </a:rPr>
              <a:t>Оновлені принципи агрегування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27" name="Text 16"/>
          <p:cNvSpPr/>
          <p:nvPr/>
        </p:nvSpPr>
        <p:spPr>
          <a:xfrm>
            <a:off x="1005840" y="3931920"/>
            <a:ext cx="777204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e8f5ee"/>
                </a:solidFill>
                <a:latin typeface="Calibri"/>
                <a:ea typeface="Calibri"/>
              </a:rPr>
              <a:t>чіткі критерії об'єднання та деталізації статей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128" name="Shape 17"/>
          <p:cNvSpPr/>
          <p:nvPr/>
        </p:nvSpPr>
        <p:spPr>
          <a:xfrm>
            <a:off x="274320" y="4663440"/>
            <a:ext cx="8595000" cy="319680"/>
          </a:xfrm>
          <a:prstGeom prst="rect">
            <a:avLst/>
          </a:prstGeom>
          <a:solidFill>
            <a:srgbClr val="e8f5ee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29" name="Text 18"/>
          <p:cNvSpPr/>
          <p:nvPr/>
        </p:nvSpPr>
        <p:spPr>
          <a:xfrm>
            <a:off x="365760" y="4681800"/>
            <a:ext cx="841212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Стандарт набирає чинності: 1 січня 2027 р. Дострокове застосування дозволено.</a:t>
            </a:r>
            <a:endParaRPr b="0" lang="en-US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1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ffffff"/>
                </a:solidFill>
                <a:latin typeface="Calibri"/>
                <a:ea typeface="Calibri"/>
              </a:rPr>
              <a:t>2. ЩО ЗАЛИШИЛОСЬ ТА ЩО ЗМІНИЛОСЬ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32" name="Shape 2"/>
          <p:cNvSpPr/>
          <p:nvPr/>
        </p:nvSpPr>
        <p:spPr>
          <a:xfrm>
            <a:off x="274320" y="731520"/>
            <a:ext cx="4023000" cy="41112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3" name="Text 3"/>
          <p:cNvSpPr/>
          <p:nvPr/>
        </p:nvSpPr>
        <p:spPr>
          <a:xfrm>
            <a:off x="274320" y="731520"/>
            <a:ext cx="4023000" cy="41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ffffff"/>
                </a:solidFill>
                <a:latin typeface="Calibri"/>
                <a:ea typeface="Calibri"/>
              </a:rPr>
              <a:t>✔ </a:t>
            </a:r>
            <a:r>
              <a:rPr b="1" lang="en-US" sz="1300" spc="-1" strike="noStrike">
                <a:solidFill>
                  <a:srgbClr val="ffffff"/>
                </a:solidFill>
                <a:latin typeface="Calibri"/>
                <a:ea typeface="Calibri"/>
              </a:rPr>
              <a:t>ЗАЛИШИЛОСЬ БЕЗ ЗМІН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134" name="Shape 4"/>
          <p:cNvSpPr/>
          <p:nvPr/>
        </p:nvSpPr>
        <p:spPr>
          <a:xfrm>
            <a:off x="274320" y="1143000"/>
            <a:ext cx="4023000" cy="379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5" name="Shape 5"/>
          <p:cNvSpPr/>
          <p:nvPr/>
        </p:nvSpPr>
        <p:spPr>
          <a:xfrm>
            <a:off x="411480" y="1261800"/>
            <a:ext cx="200880" cy="20088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6" name="Text 6"/>
          <p:cNvSpPr/>
          <p:nvPr/>
        </p:nvSpPr>
        <p:spPr>
          <a:xfrm>
            <a:off x="685800" y="1207080"/>
            <a:ext cx="347436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Повний комплект фінансової звітності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137" name="Shape 7"/>
          <p:cNvSpPr/>
          <p:nvPr/>
        </p:nvSpPr>
        <p:spPr>
          <a:xfrm>
            <a:off x="411480" y="1974960"/>
            <a:ext cx="200880" cy="20088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8" name="Text 8"/>
          <p:cNvSpPr/>
          <p:nvPr/>
        </p:nvSpPr>
        <p:spPr>
          <a:xfrm>
            <a:off x="685800" y="1920240"/>
            <a:ext cx="347436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Загальні принципи: достовірне подання, дотримання МСФЗ, безперервність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139" name="Shape 9"/>
          <p:cNvSpPr/>
          <p:nvPr/>
        </p:nvSpPr>
        <p:spPr>
          <a:xfrm>
            <a:off x="411480" y="2688480"/>
            <a:ext cx="200880" cy="20088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0" name="Text 10"/>
          <p:cNvSpPr/>
          <p:nvPr/>
        </p:nvSpPr>
        <p:spPr>
          <a:xfrm>
            <a:off x="685800" y="2633400"/>
            <a:ext cx="347436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Вимоги до балансу (поточні/непоточні)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141" name="Shape 11"/>
          <p:cNvSpPr/>
          <p:nvPr/>
        </p:nvSpPr>
        <p:spPr>
          <a:xfrm>
            <a:off x="411480" y="3401640"/>
            <a:ext cx="200880" cy="20088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2" name="Text 12"/>
          <p:cNvSpPr/>
          <p:nvPr/>
        </p:nvSpPr>
        <p:spPr>
          <a:xfrm>
            <a:off x="685800" y="3346560"/>
            <a:ext cx="347436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Звіт про зміни у власному капіталі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143" name="Shape 13"/>
          <p:cNvSpPr/>
          <p:nvPr/>
        </p:nvSpPr>
        <p:spPr>
          <a:xfrm>
            <a:off x="411480" y="4114800"/>
            <a:ext cx="200880" cy="20088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4" name="Text 14"/>
          <p:cNvSpPr/>
          <p:nvPr/>
        </p:nvSpPr>
        <p:spPr>
          <a:xfrm>
            <a:off x="685800" y="4060080"/>
            <a:ext cx="347436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Класифікація OCI (перекласифікуються/ні)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145" name="Shape 15"/>
          <p:cNvSpPr/>
          <p:nvPr/>
        </p:nvSpPr>
        <p:spPr>
          <a:xfrm>
            <a:off x="4846320" y="731520"/>
            <a:ext cx="4023000" cy="4111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6" name="Text 16"/>
          <p:cNvSpPr/>
          <p:nvPr/>
        </p:nvSpPr>
        <p:spPr>
          <a:xfrm>
            <a:off x="4846320" y="731520"/>
            <a:ext cx="4023000" cy="41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ffffff"/>
                </a:solidFill>
                <a:latin typeface="Calibri"/>
                <a:ea typeface="Calibri"/>
              </a:rPr>
              <a:t>⚡ </a:t>
            </a:r>
            <a:r>
              <a:rPr b="1" lang="en-US" sz="1300" spc="-1" strike="noStrike">
                <a:solidFill>
                  <a:srgbClr val="ffffff"/>
                </a:solidFill>
                <a:latin typeface="Calibri"/>
                <a:ea typeface="Calibri"/>
              </a:rPr>
              <a:t>ЗМІНИЛОСЬ ПРИНЦИПОВО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147" name="Shape 17"/>
          <p:cNvSpPr/>
          <p:nvPr/>
        </p:nvSpPr>
        <p:spPr>
          <a:xfrm>
            <a:off x="4846320" y="1143000"/>
            <a:ext cx="4023000" cy="379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8" name="Shape 18"/>
          <p:cNvSpPr/>
          <p:nvPr/>
        </p:nvSpPr>
        <p:spPr>
          <a:xfrm>
            <a:off x="4983480" y="1261800"/>
            <a:ext cx="200880" cy="20088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9" name="Text 19"/>
          <p:cNvSpPr/>
          <p:nvPr/>
        </p:nvSpPr>
        <p:spPr>
          <a:xfrm>
            <a:off x="5257800" y="1207080"/>
            <a:ext cx="347436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P&amp;L отримав обов'язкову структуру — 5 категорій + 2 підсумки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150" name="Shape 20"/>
          <p:cNvSpPr/>
          <p:nvPr/>
        </p:nvSpPr>
        <p:spPr>
          <a:xfrm>
            <a:off x="4983480" y="1974960"/>
            <a:ext cx="200880" cy="20088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1" name="Text 21"/>
          <p:cNvSpPr/>
          <p:nvPr/>
        </p:nvSpPr>
        <p:spPr>
          <a:xfrm>
            <a:off x="5257800" y="1920240"/>
            <a:ext cx="347436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Нова концепція MPM — в аудійованій звітності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152" name="Shape 22"/>
          <p:cNvSpPr/>
          <p:nvPr/>
        </p:nvSpPr>
        <p:spPr>
          <a:xfrm>
            <a:off x="4983480" y="2688480"/>
            <a:ext cx="200880" cy="20088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3" name="Text 23"/>
          <p:cNvSpPr/>
          <p:nvPr/>
        </p:nvSpPr>
        <p:spPr>
          <a:xfrm>
            <a:off x="5257800" y="2633400"/>
            <a:ext cx="347436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Деталізовані принципи агрегування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154" name="Shape 24"/>
          <p:cNvSpPr/>
          <p:nvPr/>
        </p:nvSpPr>
        <p:spPr>
          <a:xfrm>
            <a:off x="4983480" y="3401640"/>
            <a:ext cx="200880" cy="20088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5" name="Text 25"/>
          <p:cNvSpPr/>
          <p:nvPr/>
        </p:nvSpPr>
        <p:spPr>
          <a:xfrm>
            <a:off x="5257800" y="3346560"/>
            <a:ext cx="347436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Зміна відправної точки непрямого методу ЗВГК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156" name="Shape 26"/>
          <p:cNvSpPr/>
          <p:nvPr/>
        </p:nvSpPr>
        <p:spPr>
          <a:xfrm>
            <a:off x="4983480" y="4114800"/>
            <a:ext cx="200880" cy="200880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7" name="Text 27"/>
          <p:cNvSpPr/>
          <p:nvPr/>
        </p:nvSpPr>
        <p:spPr>
          <a:xfrm>
            <a:off x="5257800" y="4060080"/>
            <a:ext cx="347436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Усунуто варіантність класифікації відсотків і дивідендів</a:t>
            </a:r>
            <a:endParaRPr b="0" lang="en-US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9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Calibri"/>
                <a:ea typeface="Calibri"/>
              </a:rPr>
              <a:t>1. СФЕРА ЗАСТОСУВАННЯ ТА ДАТА НАБУТТЯ ЧИННОСТІ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60" name="Shape 2"/>
          <p:cNvSpPr/>
          <p:nvPr/>
        </p:nvSpPr>
        <p:spPr>
          <a:xfrm>
            <a:off x="274320" y="777240"/>
            <a:ext cx="8595000" cy="594000"/>
          </a:xfrm>
          <a:prstGeom prst="rect">
            <a:avLst/>
          </a:prstGeom>
          <a:solidFill>
            <a:srgbClr val="ffffff"/>
          </a:solidFill>
          <a:ln w="635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1" name="Text 3"/>
          <p:cNvSpPr/>
          <p:nvPr/>
        </p:nvSpPr>
        <p:spPr>
          <a:xfrm>
            <a:off x="365760" y="822960"/>
            <a:ext cx="283428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Дата набуття чинності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162" name="Text 4"/>
          <p:cNvSpPr/>
          <p:nvPr/>
        </p:nvSpPr>
        <p:spPr>
          <a:xfrm>
            <a:off x="3291840" y="822960"/>
            <a:ext cx="548604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1 січня 2027 р. (звітні роки, що починаються з цієї дати)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163" name="Shape 5"/>
          <p:cNvSpPr/>
          <p:nvPr/>
        </p:nvSpPr>
        <p:spPr>
          <a:xfrm>
            <a:off x="274320" y="1435680"/>
            <a:ext cx="8595000" cy="594000"/>
          </a:xfrm>
          <a:prstGeom prst="rect">
            <a:avLst/>
          </a:prstGeom>
          <a:solidFill>
            <a:srgbClr val="e8f5ee"/>
          </a:solidFill>
          <a:ln w="635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4" name="Text 6"/>
          <p:cNvSpPr/>
          <p:nvPr/>
        </p:nvSpPr>
        <p:spPr>
          <a:xfrm>
            <a:off x="365760" y="1481400"/>
            <a:ext cx="283428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Дострокове застосування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165" name="Text 7"/>
          <p:cNvSpPr/>
          <p:nvPr/>
        </p:nvSpPr>
        <p:spPr>
          <a:xfrm>
            <a:off x="3291840" y="1481400"/>
            <a:ext cx="548604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Дозволено. Факт дострокового застосування розкривається у примітках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166" name="Shape 8"/>
          <p:cNvSpPr/>
          <p:nvPr/>
        </p:nvSpPr>
        <p:spPr>
          <a:xfrm>
            <a:off x="274320" y="2094120"/>
            <a:ext cx="8595000" cy="594000"/>
          </a:xfrm>
          <a:prstGeom prst="rect">
            <a:avLst/>
          </a:prstGeom>
          <a:solidFill>
            <a:srgbClr val="ffffff"/>
          </a:solidFill>
          <a:ln w="635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7" name="Text 9"/>
          <p:cNvSpPr/>
          <p:nvPr/>
        </p:nvSpPr>
        <p:spPr>
          <a:xfrm>
            <a:off x="365760" y="2139840"/>
            <a:ext cx="283428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Метод переходу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168" name="Text 10"/>
          <p:cNvSpPr/>
          <p:nvPr/>
        </p:nvSpPr>
        <p:spPr>
          <a:xfrm>
            <a:off x="3291840" y="2139840"/>
            <a:ext cx="548604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Ретроспективне застосування з перерахуванням порівняльних даних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169" name="Shape 11"/>
          <p:cNvSpPr/>
          <p:nvPr/>
        </p:nvSpPr>
        <p:spPr>
          <a:xfrm>
            <a:off x="274320" y="2752200"/>
            <a:ext cx="8595000" cy="594000"/>
          </a:xfrm>
          <a:prstGeom prst="rect">
            <a:avLst/>
          </a:prstGeom>
          <a:solidFill>
            <a:srgbClr val="e8f5ee"/>
          </a:solidFill>
          <a:ln w="635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0" name="Text 12"/>
          <p:cNvSpPr/>
          <p:nvPr/>
        </p:nvSpPr>
        <p:spPr>
          <a:xfrm>
            <a:off x="365760" y="2797920"/>
            <a:ext cx="283428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Перший звітний рік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171" name="Text 13"/>
          <p:cNvSpPr/>
          <p:nvPr/>
        </p:nvSpPr>
        <p:spPr>
          <a:xfrm>
            <a:off x="3291840" y="2797920"/>
            <a:ext cx="548604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2027 р. (порівняльний — 2026 р.)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172" name="Shape 14"/>
          <p:cNvSpPr/>
          <p:nvPr/>
        </p:nvSpPr>
        <p:spPr>
          <a:xfrm>
            <a:off x="274320" y="3410640"/>
            <a:ext cx="8595000" cy="594000"/>
          </a:xfrm>
          <a:prstGeom prst="rect">
            <a:avLst/>
          </a:prstGeom>
          <a:solidFill>
            <a:srgbClr val="ffffff"/>
          </a:solidFill>
          <a:ln w="635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3" name="Text 15"/>
          <p:cNvSpPr/>
          <p:nvPr/>
        </p:nvSpPr>
        <p:spPr>
          <a:xfrm>
            <a:off x="365760" y="3456360"/>
            <a:ext cx="283428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Замінює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174" name="Text 16"/>
          <p:cNvSpPr/>
          <p:nvPr/>
        </p:nvSpPr>
        <p:spPr>
          <a:xfrm>
            <a:off x="3291840" y="3456360"/>
            <a:ext cx="548604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МСФЗ 18 повністю замінює ІАС 1. Поправки до ІАС 7, ІАС 8 та МСФЗ 7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175" name="Shape 17"/>
          <p:cNvSpPr/>
          <p:nvPr/>
        </p:nvSpPr>
        <p:spPr>
          <a:xfrm>
            <a:off x="274320" y="4069080"/>
            <a:ext cx="8595000" cy="594000"/>
          </a:xfrm>
          <a:prstGeom prst="rect">
            <a:avLst/>
          </a:prstGeom>
          <a:solidFill>
            <a:srgbClr val="e8f5ee"/>
          </a:solidFill>
          <a:ln w="635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6" name="Text 18"/>
          <p:cNvSpPr/>
          <p:nvPr/>
        </p:nvSpPr>
        <p:spPr>
          <a:xfrm>
            <a:off x="365760" y="4114800"/>
            <a:ext cx="283428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1a5c38"/>
                </a:solidFill>
                <a:latin typeface="Calibri"/>
                <a:ea typeface="Calibri"/>
              </a:rPr>
              <a:t>Поширення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177" name="Text 19"/>
          <p:cNvSpPr/>
          <p:nvPr/>
        </p:nvSpPr>
        <p:spPr>
          <a:xfrm>
            <a:off x="3291840" y="4114800"/>
            <a:ext cx="548604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Всі суб'єкти, що готують звітність за МСФЗ, незалежно від розміру та форми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178" name="Shape 20"/>
          <p:cNvSpPr/>
          <p:nvPr/>
        </p:nvSpPr>
        <p:spPr>
          <a:xfrm>
            <a:off x="274320" y="4663440"/>
            <a:ext cx="8595000" cy="34704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9" name="Text 21"/>
          <p:cNvSpPr/>
          <p:nvPr/>
        </p:nvSpPr>
        <p:spPr>
          <a:xfrm>
            <a:off x="365760" y="4681800"/>
            <a:ext cx="8412120" cy="30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⚠ </a:t>
            </a:r>
            <a:r>
              <a:rPr b="1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Ретроспективне застосування: готовність до нового формату потрібна вже з початку 2026 року!</a:t>
            </a:r>
            <a:endParaRPr b="0" lang="en-U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81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ffffff"/>
                </a:solidFill>
                <a:latin typeface="Calibri"/>
                <a:ea typeface="Calibri"/>
              </a:rPr>
              <a:t>3. П'ЯТЬ КАТЕГОРІЙ ДОХОДІВ ТА ВИТРАТ У P&amp;L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82" name="Shape 2"/>
          <p:cNvSpPr/>
          <p:nvPr/>
        </p:nvSpPr>
        <p:spPr>
          <a:xfrm>
            <a:off x="274320" y="749880"/>
            <a:ext cx="8595000" cy="7495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83" name="Text 3"/>
          <p:cNvSpPr/>
          <p:nvPr/>
        </p:nvSpPr>
        <p:spPr>
          <a:xfrm>
            <a:off x="320040" y="749880"/>
            <a:ext cx="594000" cy="7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Calibri"/>
                <a:ea typeface="Calibri"/>
              </a:rPr>
              <a:t>1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84" name="Text 4"/>
          <p:cNvSpPr/>
          <p:nvPr/>
        </p:nvSpPr>
        <p:spPr>
          <a:xfrm>
            <a:off x="1005840" y="804600"/>
            <a:ext cx="36572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ОПЕРАЦІЙНА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85" name="Text 5"/>
          <p:cNvSpPr/>
          <p:nvPr/>
        </p:nvSpPr>
        <p:spPr>
          <a:xfrm>
            <a:off x="1005840" y="1152000"/>
            <a:ext cx="777204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e8f5ee"/>
                </a:solidFill>
                <a:latin typeface="Calibri"/>
                <a:ea typeface="Calibri"/>
              </a:rPr>
              <a:t>Залишкова категорія — все, що не входить до інших. Основна діяльність компанії.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186" name="Shape 6"/>
          <p:cNvSpPr/>
          <p:nvPr/>
        </p:nvSpPr>
        <p:spPr>
          <a:xfrm>
            <a:off x="274320" y="1600200"/>
            <a:ext cx="8595000" cy="74952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87" name="Text 7"/>
          <p:cNvSpPr/>
          <p:nvPr/>
        </p:nvSpPr>
        <p:spPr>
          <a:xfrm>
            <a:off x="320040" y="1600200"/>
            <a:ext cx="594000" cy="7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Calibri"/>
                <a:ea typeface="Calibri"/>
              </a:rPr>
              <a:t>2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88" name="Text 8"/>
          <p:cNvSpPr/>
          <p:nvPr/>
        </p:nvSpPr>
        <p:spPr>
          <a:xfrm>
            <a:off x="1005840" y="1654920"/>
            <a:ext cx="36572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ІНВЕСТИЦІЙНА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89" name="Text 9"/>
          <p:cNvSpPr/>
          <p:nvPr/>
        </p:nvSpPr>
        <p:spPr>
          <a:xfrm>
            <a:off x="1005840" y="2002680"/>
            <a:ext cx="777204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e8f5ee"/>
                </a:solidFill>
                <a:latin typeface="Calibri"/>
                <a:ea typeface="Calibri"/>
              </a:rPr>
              <a:t>Доходи/витрати від активів, якими компанія не керує в межах основної діяльності.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190" name="Shape 10"/>
          <p:cNvSpPr/>
          <p:nvPr/>
        </p:nvSpPr>
        <p:spPr>
          <a:xfrm>
            <a:off x="274320" y="2450520"/>
            <a:ext cx="8595000" cy="749520"/>
          </a:xfrm>
          <a:prstGeom prst="rect">
            <a:avLst/>
          </a:prstGeom>
          <a:solidFill>
            <a:srgbClr val="3a9e6a"/>
          </a:solidFill>
          <a:ln w="12700">
            <a:solidFill>
              <a:srgbClr val="3a9e6a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91" name="Text 11"/>
          <p:cNvSpPr/>
          <p:nvPr/>
        </p:nvSpPr>
        <p:spPr>
          <a:xfrm>
            <a:off x="320040" y="2450520"/>
            <a:ext cx="594000" cy="7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Calibri"/>
                <a:ea typeface="Calibri"/>
              </a:rPr>
              <a:t>3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92" name="Text 12"/>
          <p:cNvSpPr/>
          <p:nvPr/>
        </p:nvSpPr>
        <p:spPr>
          <a:xfrm>
            <a:off x="1005840" y="2505600"/>
            <a:ext cx="36572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ФІНАНСОВА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93" name="Text 13"/>
          <p:cNvSpPr/>
          <p:nvPr/>
        </p:nvSpPr>
        <p:spPr>
          <a:xfrm>
            <a:off x="1005840" y="2853000"/>
            <a:ext cx="777204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e8f5ee"/>
                </a:solidFill>
                <a:latin typeface="Calibri"/>
                <a:ea typeface="Calibri"/>
              </a:rPr>
              <a:t>Витрати/доходи від залучення фінансування (кредити, оренда, забезпечення).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194" name="Shape 14"/>
          <p:cNvSpPr/>
          <p:nvPr/>
        </p:nvSpPr>
        <p:spPr>
          <a:xfrm>
            <a:off x="274320" y="3300840"/>
            <a:ext cx="8595000" cy="749520"/>
          </a:xfrm>
          <a:prstGeom prst="rect">
            <a:avLst/>
          </a:prstGeom>
          <a:solidFill>
            <a:srgbClr val="4caf7d"/>
          </a:solidFill>
          <a:ln w="12700">
            <a:solidFill>
              <a:srgbClr val="4caf7d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95" name="Text 15"/>
          <p:cNvSpPr/>
          <p:nvPr/>
        </p:nvSpPr>
        <p:spPr>
          <a:xfrm>
            <a:off x="320040" y="3300840"/>
            <a:ext cx="594000" cy="7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Calibri"/>
                <a:ea typeface="Calibri"/>
              </a:rPr>
              <a:t>4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96" name="Text 16"/>
          <p:cNvSpPr/>
          <p:nvPr/>
        </p:nvSpPr>
        <p:spPr>
          <a:xfrm>
            <a:off x="1005840" y="3355920"/>
            <a:ext cx="36572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ПОДАТОК НА ПРИБУТОК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97" name="Text 17"/>
          <p:cNvSpPr/>
          <p:nvPr/>
        </p:nvSpPr>
        <p:spPr>
          <a:xfrm>
            <a:off x="1005840" y="3703320"/>
            <a:ext cx="777204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e8f5ee"/>
                </a:solidFill>
                <a:latin typeface="Calibri"/>
                <a:ea typeface="Calibri"/>
              </a:rPr>
              <a:t>Поточний та відстрочений податок.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198" name="Shape 18"/>
          <p:cNvSpPr/>
          <p:nvPr/>
        </p:nvSpPr>
        <p:spPr>
          <a:xfrm>
            <a:off x="274320" y="4151520"/>
            <a:ext cx="8595000" cy="749520"/>
          </a:xfrm>
          <a:prstGeom prst="rect">
            <a:avLst/>
          </a:prstGeom>
          <a:solidFill>
            <a:srgbClr val="5bc490"/>
          </a:solidFill>
          <a:ln w="12700">
            <a:solidFill>
              <a:srgbClr val="5bc490"/>
            </a:solidFill>
            <a:round/>
          </a:ln>
          <a:effectLst>
            <a:outerShdw algn="bl" blurRad="63360" dir="8100000" dist="25455" rotWithShape="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99" name="Text 19"/>
          <p:cNvSpPr/>
          <p:nvPr/>
        </p:nvSpPr>
        <p:spPr>
          <a:xfrm>
            <a:off x="320040" y="4151520"/>
            <a:ext cx="594000" cy="7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Calibri"/>
                <a:ea typeface="Calibri"/>
              </a:rPr>
              <a:t>5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00" name="Text 20"/>
          <p:cNvSpPr/>
          <p:nvPr/>
        </p:nvSpPr>
        <p:spPr>
          <a:xfrm>
            <a:off x="1005840" y="4206240"/>
            <a:ext cx="36572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ПРИПИНЕНА ДІЯЛЬНІСТЬ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201" name="Text 21"/>
          <p:cNvSpPr/>
          <p:nvPr/>
        </p:nvSpPr>
        <p:spPr>
          <a:xfrm>
            <a:off x="1005840" y="4553640"/>
            <a:ext cx="777204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e8f5ee"/>
                </a:solidFill>
                <a:latin typeface="Calibri"/>
                <a:ea typeface="Calibri"/>
              </a:rPr>
              <a:t>Окремо від решти — для порівнянності триваючої діяльності.</a:t>
            </a:r>
            <a:endParaRPr b="0" lang="en-US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a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0"/>
          <p:cNvSpPr/>
          <p:nvPr/>
        </p:nvSpPr>
        <p:spPr>
          <a:xfrm>
            <a:off x="0" y="0"/>
            <a:ext cx="9143640" cy="6397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03" name="Text 1"/>
          <p:cNvSpPr/>
          <p:nvPr/>
        </p:nvSpPr>
        <p:spPr>
          <a:xfrm>
            <a:off x="365760" y="45720"/>
            <a:ext cx="841212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ffffff"/>
                </a:solidFill>
                <a:latin typeface="Calibri"/>
                <a:ea typeface="Calibri"/>
              </a:rPr>
              <a:t>3. КАТЕГОРІЯ 1 — ОПЕРАЦІЙНА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04" name="Shape 2"/>
          <p:cNvSpPr/>
          <p:nvPr/>
        </p:nvSpPr>
        <p:spPr>
          <a:xfrm>
            <a:off x="274320" y="713160"/>
            <a:ext cx="8595000" cy="41112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05" name="Text 3"/>
          <p:cNvSpPr/>
          <p:nvPr/>
        </p:nvSpPr>
        <p:spPr>
          <a:xfrm>
            <a:off x="365760" y="713160"/>
            <a:ext cx="8412120" cy="41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Залишкова категорія: включає ВСЕ, що не класифіковано до інших чотирьох категорій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206" name="Shape 4"/>
          <p:cNvSpPr/>
          <p:nvPr/>
        </p:nvSpPr>
        <p:spPr>
          <a:xfrm>
            <a:off x="274320" y="1234440"/>
            <a:ext cx="4160160" cy="265140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07" name="Shape 5"/>
          <p:cNvSpPr/>
          <p:nvPr/>
        </p:nvSpPr>
        <p:spPr>
          <a:xfrm>
            <a:off x="384120" y="1371600"/>
            <a:ext cx="164160" cy="164160"/>
          </a:xfrm>
          <a:prstGeom prst="rect">
            <a:avLst/>
          </a:prstGeom>
          <a:solidFill>
            <a:srgbClr val="4caf7d"/>
          </a:solidFill>
          <a:ln w="12700">
            <a:solidFill>
              <a:srgbClr val="4caf7d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08" name="Text 6"/>
          <p:cNvSpPr/>
          <p:nvPr/>
        </p:nvSpPr>
        <p:spPr>
          <a:xfrm>
            <a:off x="621720" y="1325880"/>
            <a:ext cx="365724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Дохід від реалізації товарів, робіт та послуг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209" name="Shape 7"/>
          <p:cNvSpPr/>
          <p:nvPr/>
        </p:nvSpPr>
        <p:spPr>
          <a:xfrm>
            <a:off x="384120" y="1847160"/>
            <a:ext cx="164160" cy="164160"/>
          </a:xfrm>
          <a:prstGeom prst="rect">
            <a:avLst/>
          </a:prstGeom>
          <a:solidFill>
            <a:srgbClr val="4caf7d"/>
          </a:solidFill>
          <a:ln w="12700">
            <a:solidFill>
              <a:srgbClr val="4caf7d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10" name="Text 8"/>
          <p:cNvSpPr/>
          <p:nvPr/>
        </p:nvSpPr>
        <p:spPr>
          <a:xfrm>
            <a:off x="621720" y="1801440"/>
            <a:ext cx="365724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Собівартість реалізації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211" name="Shape 9"/>
          <p:cNvSpPr/>
          <p:nvPr/>
        </p:nvSpPr>
        <p:spPr>
          <a:xfrm>
            <a:off x="384120" y="2322720"/>
            <a:ext cx="164160" cy="164160"/>
          </a:xfrm>
          <a:prstGeom prst="rect">
            <a:avLst/>
          </a:prstGeom>
          <a:solidFill>
            <a:srgbClr val="4caf7d"/>
          </a:solidFill>
          <a:ln w="12700">
            <a:solidFill>
              <a:srgbClr val="4caf7d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12" name="Text 10"/>
          <p:cNvSpPr/>
          <p:nvPr/>
        </p:nvSpPr>
        <p:spPr>
          <a:xfrm>
            <a:off x="621720" y="2277000"/>
            <a:ext cx="365724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Витрати на збут та маркетинг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213" name="Shape 11"/>
          <p:cNvSpPr/>
          <p:nvPr/>
        </p:nvSpPr>
        <p:spPr>
          <a:xfrm>
            <a:off x="384120" y="2797920"/>
            <a:ext cx="164160" cy="164160"/>
          </a:xfrm>
          <a:prstGeom prst="rect">
            <a:avLst/>
          </a:prstGeom>
          <a:solidFill>
            <a:srgbClr val="4caf7d"/>
          </a:solidFill>
          <a:ln w="12700">
            <a:solidFill>
              <a:srgbClr val="4caf7d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14" name="Text 12"/>
          <p:cNvSpPr/>
          <p:nvPr/>
        </p:nvSpPr>
        <p:spPr>
          <a:xfrm>
            <a:off x="621720" y="2752200"/>
            <a:ext cx="365724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Адміністративні витрати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215" name="Shape 13"/>
          <p:cNvSpPr/>
          <p:nvPr/>
        </p:nvSpPr>
        <p:spPr>
          <a:xfrm>
            <a:off x="384120" y="3273480"/>
            <a:ext cx="164160" cy="164160"/>
          </a:xfrm>
          <a:prstGeom prst="rect">
            <a:avLst/>
          </a:prstGeom>
          <a:solidFill>
            <a:srgbClr val="4caf7d"/>
          </a:solidFill>
          <a:ln w="12700">
            <a:solidFill>
              <a:srgbClr val="4caf7d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16" name="Text 14"/>
          <p:cNvSpPr/>
          <p:nvPr/>
        </p:nvSpPr>
        <p:spPr>
          <a:xfrm>
            <a:off x="621720" y="3227760"/>
            <a:ext cx="365724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Витрати на R&amp;D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217" name="Shape 15"/>
          <p:cNvSpPr/>
          <p:nvPr/>
        </p:nvSpPr>
        <p:spPr>
          <a:xfrm>
            <a:off x="4709160" y="1234440"/>
            <a:ext cx="4160160" cy="265140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18" name="Shape 16"/>
          <p:cNvSpPr/>
          <p:nvPr/>
        </p:nvSpPr>
        <p:spPr>
          <a:xfrm>
            <a:off x="4818960" y="1371600"/>
            <a:ext cx="164160" cy="164160"/>
          </a:xfrm>
          <a:prstGeom prst="rect">
            <a:avLst/>
          </a:prstGeom>
          <a:solidFill>
            <a:srgbClr val="4caf7d"/>
          </a:solidFill>
          <a:ln w="12700">
            <a:solidFill>
              <a:srgbClr val="4caf7d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19" name="Text 17"/>
          <p:cNvSpPr/>
          <p:nvPr/>
        </p:nvSpPr>
        <p:spPr>
          <a:xfrm>
            <a:off x="5056560" y="1325880"/>
            <a:ext cx="365724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Амортизація операційних активів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220" name="Shape 18"/>
          <p:cNvSpPr/>
          <p:nvPr/>
        </p:nvSpPr>
        <p:spPr>
          <a:xfrm>
            <a:off x="4818960" y="1847160"/>
            <a:ext cx="164160" cy="164160"/>
          </a:xfrm>
          <a:prstGeom prst="rect">
            <a:avLst/>
          </a:prstGeom>
          <a:solidFill>
            <a:srgbClr val="4caf7d"/>
          </a:solidFill>
          <a:ln w="12700">
            <a:solidFill>
              <a:srgbClr val="4caf7d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21" name="Text 19"/>
          <p:cNvSpPr/>
          <p:nvPr/>
        </p:nvSpPr>
        <p:spPr>
          <a:xfrm>
            <a:off x="5056560" y="1801440"/>
            <a:ext cx="365724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Знецінення активів (крім фінансових)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222" name="Shape 20"/>
          <p:cNvSpPr/>
          <p:nvPr/>
        </p:nvSpPr>
        <p:spPr>
          <a:xfrm>
            <a:off x="4818960" y="2322720"/>
            <a:ext cx="164160" cy="164160"/>
          </a:xfrm>
          <a:prstGeom prst="rect">
            <a:avLst/>
          </a:prstGeom>
          <a:solidFill>
            <a:srgbClr val="4caf7d"/>
          </a:solidFill>
          <a:ln w="12700">
            <a:solidFill>
              <a:srgbClr val="4caf7d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23" name="Text 21"/>
          <p:cNvSpPr/>
          <p:nvPr/>
        </p:nvSpPr>
        <p:spPr>
          <a:xfrm>
            <a:off x="5056560" y="2277000"/>
            <a:ext cx="365724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Операційні курсові різниці (торг. деб./кред.)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224" name="Shape 22"/>
          <p:cNvSpPr/>
          <p:nvPr/>
        </p:nvSpPr>
        <p:spPr>
          <a:xfrm>
            <a:off x="4818960" y="2797920"/>
            <a:ext cx="164160" cy="164160"/>
          </a:xfrm>
          <a:prstGeom prst="rect">
            <a:avLst/>
          </a:prstGeom>
          <a:solidFill>
            <a:srgbClr val="4caf7d"/>
          </a:solidFill>
          <a:ln w="12700">
            <a:solidFill>
              <a:srgbClr val="4caf7d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25" name="Text 23"/>
          <p:cNvSpPr/>
          <p:nvPr/>
        </p:nvSpPr>
        <p:spPr>
          <a:xfrm>
            <a:off x="5056560" y="2752200"/>
            <a:ext cx="365724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Дохід/збиток від вибуття операційних активів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226" name="Shape 24"/>
          <p:cNvSpPr/>
          <p:nvPr/>
        </p:nvSpPr>
        <p:spPr>
          <a:xfrm>
            <a:off x="4818960" y="3273480"/>
            <a:ext cx="164160" cy="164160"/>
          </a:xfrm>
          <a:prstGeom prst="rect">
            <a:avLst/>
          </a:prstGeom>
          <a:solidFill>
            <a:srgbClr val="4caf7d"/>
          </a:solidFill>
          <a:ln w="12700">
            <a:solidFill>
              <a:srgbClr val="4caf7d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27" name="Text 25"/>
          <p:cNvSpPr/>
          <p:nvPr/>
        </p:nvSpPr>
        <p:spPr>
          <a:xfrm>
            <a:off x="5056560" y="3227760"/>
            <a:ext cx="365724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d2818"/>
                </a:solidFill>
                <a:latin typeface="Calibri"/>
                <a:ea typeface="Calibri"/>
              </a:rPr>
              <a:t>Інші операційні доходи / витрати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228" name="Shape 26"/>
          <p:cNvSpPr/>
          <p:nvPr/>
        </p:nvSpPr>
        <p:spPr>
          <a:xfrm>
            <a:off x="274320" y="4005000"/>
            <a:ext cx="8595000" cy="959760"/>
          </a:xfrm>
          <a:prstGeom prst="rect">
            <a:avLst/>
          </a:prstGeom>
          <a:solidFill>
            <a:srgbClr val="e8f5ee"/>
          </a:solidFill>
          <a:ln w="12700">
            <a:solidFill>
              <a:srgbClr val="2e8b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29" name="Text 27"/>
          <p:cNvSpPr/>
          <p:nvPr/>
        </p:nvSpPr>
        <p:spPr>
          <a:xfrm>
            <a:off x="411480" y="4041720"/>
            <a:ext cx="109692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1a5c38"/>
                </a:solidFill>
                <a:latin typeface="Calibri"/>
                <a:ea typeface="Calibri"/>
              </a:rPr>
              <a:t>Приклад: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230" name="Text 28"/>
          <p:cNvSpPr/>
          <p:nvPr/>
        </p:nvSpPr>
        <p:spPr>
          <a:xfrm>
            <a:off x="411480" y="4316040"/>
            <a:ext cx="832068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1b4332"/>
                </a:solidFill>
                <a:latin typeface="Calibri"/>
                <a:ea typeface="Calibri"/>
              </a:rPr>
              <a:t>ПАТ «Механіка»: виручка 800 млн — собівартість 480 млн — збут 60 млн — адміністративні 40 млн — амортизація 35 млн — знецінення запасів 5 млн = Операційний прибуток 180 млн грн.</a:t>
            </a:r>
            <a:endParaRPr b="0" lang="en-US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Application>LibreOffice/7.3.4.2$Windows_X86_64 LibreOffice_project/728fec16bd5f605073805c3c9e7c4212a0120dc5</Application>
  <AppVersion>15.0000</AppVersion>
  <Words>3059</Words>
  <Paragraphs>473</Paragraphs>
  <Company>PptxGenJS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2026-05-27T07:34:16Z</dcterms:created>
  <dc:creator>PptxGenJS</dc:creator>
  <dc:description/>
  <dc:language>en-US</dc:language>
  <cp:lastModifiedBy>HP</cp:lastModifiedBy>
  <dcterms:modified xsi:type="dcterms:W3CDTF">2026-05-27T08:34:03Z</dcterms:modified>
  <cp:revision>4</cp:revision>
  <dc:subject>PptxGenJS Presentation</dc:subject>
  <dc:title>МСФЗ 18 — Подання та розкриття інформації у фінансовій звітності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32</vt:i4>
  </property>
  <property fmtid="{D5CDD505-2E9C-101B-9397-08002B2CF9AE}" pid="3" name="PresentationFormat">
    <vt:lpwstr>Екран (16:9)</vt:lpwstr>
  </property>
  <property fmtid="{D5CDD505-2E9C-101B-9397-08002B2CF9AE}" pid="4" name="Slides">
    <vt:i4>32</vt:i4>
  </property>
</Properties>
</file>