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7" r:id="rId4"/>
    <p:sldId id="274" r:id="rId5"/>
    <p:sldId id="275" r:id="rId6"/>
    <p:sldId id="279" r:id="rId7"/>
    <p:sldId id="278" r:id="rId8"/>
    <p:sldId id="280" r:id="rId9"/>
    <p:sldId id="273" r:id="rId10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Playfair Display Bold" panose="020B0604020202020204" charset="-52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Rubik" panose="02000604000000020004" pitchFamily="2" charset="-79"/>
      <p:regular r:id="rId23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9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D89AB-A4E7-4D77-8E98-7AE41C27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32D43-E1A6-4CC6-B733-4DC3232F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760AF-CE19-44E0-92E7-FCB80F4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06/02/2026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21396-58BB-4CA7-98F1-BB03033F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1B563-0186-4326-BAD7-B16D25E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22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17" y="685295"/>
            <a:ext cx="4252458" cy="13289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uk-UA" sz="2750" b="1" dirty="0" smtClean="0">
                <a:solidFill>
                  <a:srgbClr val="002060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Держпраці та роботодавець:</a:t>
            </a:r>
          </a:p>
          <a:p>
            <a:pPr marL="0" indent="0" algn="l">
              <a:lnSpc>
                <a:spcPct val="104000"/>
              </a:lnSpc>
              <a:buNone/>
            </a:pPr>
            <a:r>
              <a:rPr lang="uk-UA" sz="2750" b="1" dirty="0" smtClean="0">
                <a:solidFill>
                  <a:srgbClr val="002060"/>
                </a:solidFill>
                <a:latin typeface="Playfair Display Bold" pitchFamily="34" charset="0"/>
              </a:rPr>
              <a:t>Що потрібно знати про перевірки у 2026 році</a:t>
            </a:r>
            <a:endParaRPr lang="en-US" sz="2750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96116" y="2181458"/>
            <a:ext cx="4302908" cy="23775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70000" lnSpcReduction="20000"/>
          </a:bodyPr>
          <a:lstStyle/>
          <a:p>
            <a:pPr marL="0" indent="0" algn="l">
              <a:lnSpc>
                <a:spcPct val="133000"/>
              </a:lnSpc>
              <a:buNone/>
            </a:pPr>
            <a:endParaRPr lang="uk-UA" sz="1600" dirty="0" smtClean="0">
              <a:solidFill>
                <a:srgbClr val="00206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endParaRPr lang="uk-UA" sz="1600" dirty="0" smtClean="0">
              <a:solidFill>
                <a:srgbClr val="00206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endParaRPr lang="uk-UA" sz="1600" dirty="0">
              <a:solidFill>
                <a:srgbClr val="00206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endParaRPr lang="uk-UA" sz="1600" dirty="0" smtClean="0">
              <a:solidFill>
                <a:srgbClr val="00206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endParaRPr lang="uk-UA" sz="1600" dirty="0">
              <a:solidFill>
                <a:srgbClr val="00206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endParaRPr lang="uk-UA" sz="1600" dirty="0">
              <a:solidFill>
                <a:srgbClr val="00206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Коновалова Олена Анатоліївна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uk-UA" sz="2000" dirty="0" smtClean="0">
                <a:solidFill>
                  <a:srgbClr val="00206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Заступник директора департаменту з питань праці – начальник відділу нагляду за додержанням законодавства про працю Держпраці</a:t>
            </a:r>
            <a:endParaRPr lang="uk-UA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063" y="4838620"/>
            <a:ext cx="3680653" cy="2525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3392" t="29836" r="36189" b="19695"/>
          <a:stretch/>
        </p:blipFill>
        <p:spPr>
          <a:xfrm>
            <a:off x="4893748" y="876561"/>
            <a:ext cx="3924495" cy="314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3967" y="280654"/>
            <a:ext cx="8151763" cy="484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uk-UA" sz="2500" b="1" dirty="0" smtClean="0">
                <a:solidFill>
                  <a:srgbClr val="002060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Державний нагляд і контроль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51" y="4874820"/>
            <a:ext cx="4304149" cy="24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378" y="716623"/>
            <a:ext cx="82433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Постанова КМУ «Про припинення заходів державного нагляду (контролю) в умовах воєнного стану від 13.03.2022 № 303»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Припинити проведення планових та позапланових заходів державного нагляду (контролю) юридичних та фізичних осіб, фізичних осіб - підприємців на період воєнного стану, введеного Указом Президента України від 24 лютого 2022 р. № 64 “Про введення воєнного стану в Україні”, крім позапланових заходів державного нагляду (контролю), які проводяться:</a:t>
            </a:r>
          </a:p>
          <a:p>
            <a:pPr lvl="1"/>
            <a:r>
              <a:rPr lang="uk-UA" sz="1600" dirty="0" smtClean="0">
                <a:solidFill>
                  <a:srgbClr val="002060"/>
                </a:solidFill>
              </a:rPr>
              <a:t>за рішенням суду;</a:t>
            </a:r>
          </a:p>
          <a:p>
            <a:pPr lvl="1"/>
            <a:r>
              <a:rPr lang="uk-UA" sz="1600" dirty="0" smtClean="0">
                <a:solidFill>
                  <a:srgbClr val="002060"/>
                </a:solidFill>
              </a:rPr>
              <a:t>за заявою суб’єкта господарювання, поданою до відповідного органу державного нагляду (контролю), про здійснення заходу державного нагляду (контролю) за його бажанням;</a:t>
            </a:r>
          </a:p>
          <a:p>
            <a:pPr lvl="1"/>
            <a:r>
              <a:rPr lang="uk-UA" sz="1600" dirty="0" smtClean="0">
                <a:solidFill>
                  <a:srgbClr val="002060"/>
                </a:solidFill>
              </a:rPr>
              <a:t>для перевірки виконання суб’єктом господарювання приписів, розпоряджень або інших розпорядчих документів щодо усунення порушень вимог законодавства, виданих за результатами проведення попереднього заходу органом державного нагляду (контролю).</a:t>
            </a:r>
            <a:endParaRPr lang="uk-UA" sz="1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7" y="2571749"/>
            <a:ext cx="377985" cy="237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5" y="2832004"/>
            <a:ext cx="377985" cy="237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6" y="3567789"/>
            <a:ext cx="37798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3967" y="280654"/>
            <a:ext cx="8151763" cy="484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uk-UA" sz="2500" b="1" dirty="0" smtClean="0">
                <a:solidFill>
                  <a:srgbClr val="002060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Державний нагляд і контроль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51" y="4815295"/>
            <a:ext cx="4304149" cy="24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378" y="716623"/>
            <a:ext cx="8243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Постанова КМУ «Про припинення заходів державного нагляду (контролю) в умовах воєнного стану від 13.03.2022 № 303»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Протягом періоду воєнного стану дозволити проведення: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позапланових заходів державного нагляду (контролю) юридичних та фізичних осіб, фізичних осіб - підприємців відповідним органам державного нагляду (контролю) з підстав, визначених абзацами п’ятим </a:t>
            </a:r>
            <a:r>
              <a:rPr lang="uk-UA" sz="1600" dirty="0" smtClean="0">
                <a:solidFill>
                  <a:srgbClr val="FF0000"/>
                </a:solidFill>
              </a:rPr>
              <a:t>(скарга) </a:t>
            </a:r>
            <a:r>
              <a:rPr lang="uk-UA" sz="1600" dirty="0" smtClean="0">
                <a:solidFill>
                  <a:srgbClr val="002060"/>
                </a:solidFill>
              </a:rPr>
              <a:t>та восьмим </a:t>
            </a:r>
            <a:r>
              <a:rPr lang="uk-UA" sz="1600" dirty="0" smtClean="0">
                <a:solidFill>
                  <a:srgbClr val="FF0000"/>
                </a:solidFill>
              </a:rPr>
              <a:t>(доручення Прем’єр-міністра)</a:t>
            </a:r>
            <a:r>
              <a:rPr lang="uk-UA" sz="1600" dirty="0" smtClean="0">
                <a:solidFill>
                  <a:srgbClr val="002060"/>
                </a:solidFill>
              </a:rPr>
              <a:t> частини першої статті 6 Закону України “Про основні засади державного нагляду (контролю) у сфері господарської діяльності”, </a:t>
            </a:r>
            <a:r>
              <a:rPr lang="uk-UA" sz="1600" dirty="0" smtClean="0">
                <a:solidFill>
                  <a:srgbClr val="FF0000"/>
                </a:solidFill>
              </a:rPr>
              <a:t>за наявності загрози, що має негативний вплив на життя та здоров’я людини</a:t>
            </a:r>
            <a:r>
              <a:rPr lang="uk-UA" sz="1600" dirty="0" smtClean="0">
                <a:solidFill>
                  <a:srgbClr val="002060"/>
                </a:solidFill>
              </a:rPr>
              <a:t>, навколишнє природне середовище, забезпечення безпеки держави, для виконання міжнародних зобов’язань України, а також з підстав, визначених абзацом дев’ятим частини першої статті 6 Закону України “Про основні засади державного нагляду (контролю) у сфері господарської діяльності” </a:t>
            </a:r>
            <a:r>
              <a:rPr lang="uk-UA" sz="1600" dirty="0" smtClean="0">
                <a:solidFill>
                  <a:srgbClr val="FF0000"/>
                </a:solidFill>
              </a:rPr>
              <a:t>(аварія, смерть потерпілого)</a:t>
            </a:r>
            <a:r>
              <a:rPr lang="uk-UA" sz="1600" dirty="0" smtClean="0">
                <a:solidFill>
                  <a:srgbClr val="002060"/>
                </a:solidFill>
              </a:rPr>
              <a:t> та абзацом одинадцятим частини третьої статті 19 Закону України “Про ліцензування видів господарської діяльності” (перевірка ліцензійних умов), за рішеннями центральних органів виконавчої влади, що забезпечують формування державної політики у відповідних сферах.</a:t>
            </a:r>
          </a:p>
          <a:p>
            <a:pPr lvl="1"/>
            <a:endParaRPr lang="uk-UA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57736" y="1997413"/>
            <a:ext cx="3300919" cy="244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399105" y="419725"/>
            <a:ext cx="6832653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2400" b="1" dirty="0" smtClean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Підстави для проведення заходів контролю</a:t>
            </a:r>
            <a:endParaRPr lang="uk-UA" sz="2400" b="1" dirty="0">
              <a:solidFill>
                <a:srgbClr val="002060"/>
              </a:solidFill>
              <a:latin typeface="Playfair Display Bold" panose="020B0604020202020204" charset="-52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976280" y="970872"/>
            <a:ext cx="792777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ru-RU" sz="1800" b="1" dirty="0" smtClean="0">
              <a:solidFill>
                <a:srgbClr val="002060"/>
              </a:solidFill>
              <a:latin typeface="Playfair Display Bold" panose="020B0604020202020204" charset="-52"/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звернення працівника про порушення його трудових </a:t>
            </a:r>
            <a:r>
              <a:rPr lang="ru-RU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прав</a:t>
            </a:r>
            <a:r>
              <a:rPr lang="ru-RU" sz="2000" dirty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;</a:t>
            </a:r>
          </a:p>
          <a:p>
            <a:pPr>
              <a:lnSpc>
                <a:spcPts val="1800"/>
              </a:lnSpc>
            </a:pPr>
            <a:endParaRPr lang="ru-RU" sz="2000" dirty="0" smtClean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доручення Прем’єр-міністра України про перевірку суб’єктів господарювання у відповідній сфері</a:t>
            </a:r>
            <a:r>
              <a:rPr lang="ru-RU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;</a:t>
            </a:r>
            <a:endParaRPr lang="ru-RU" sz="2000" dirty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endParaRPr lang="ru-RU" sz="2000" dirty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настання аварії, пожежі, смерті потерпілого внаслідок нещасного випадку або професійного захворювання, що було пов’язано з діяльністю суб’єкта господарювання;</a:t>
            </a:r>
          </a:p>
          <a:p>
            <a:pPr>
              <a:lnSpc>
                <a:spcPts val="1800"/>
              </a:lnSpc>
            </a:pPr>
            <a:endParaRPr lang="uk-UA" sz="2000" dirty="0" smtClean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перевірка </a:t>
            </a:r>
            <a:r>
              <a:rPr lang="uk-UA" sz="2000" dirty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виконання припису</a:t>
            </a: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.</a:t>
            </a:r>
          </a:p>
          <a:p>
            <a:pPr>
              <a:lnSpc>
                <a:spcPts val="1800"/>
              </a:lnSpc>
            </a:pPr>
            <a:endParaRPr lang="uk-UA" sz="1600" dirty="0">
              <a:solidFill>
                <a:srgbClr val="002060"/>
              </a:solidFill>
              <a:latin typeface="Playfair Display Bold" panose="020B0604020202020204" charset="-52"/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(Наказ </a:t>
            </a:r>
            <a:r>
              <a:rPr lang="ru-RU" sz="1600" b="1" i="1" dirty="0" err="1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Мінекономіки</a:t>
            </a:r>
            <a:r>
              <a:rPr lang="ru-RU" sz="1600" b="1" i="1" dirty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 </a:t>
            </a:r>
            <a:r>
              <a:rPr lang="uk-UA" sz="1600" b="1" i="1" dirty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від</a:t>
            </a:r>
            <a:r>
              <a:rPr lang="ru-RU" sz="1600" b="1" i="1" dirty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 16.06.2023 № 5782 «Про </a:t>
            </a:r>
            <a:r>
              <a:rPr lang="uk-UA" sz="1600" b="1" i="1" dirty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здійснення позапланових заходів державного нагляду (контролю) протягом періоду воєнного</a:t>
            </a:r>
            <a:r>
              <a:rPr lang="ru-RU" sz="1600" b="1" i="1" dirty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cтану</a:t>
            </a:r>
            <a:r>
              <a:rPr lang="ru-RU" sz="1600" b="1" i="1" dirty="0" smtClean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»)</a:t>
            </a:r>
            <a:endParaRPr lang="ru-RU" sz="1600" b="1" i="1" dirty="0">
              <a:solidFill>
                <a:srgbClr val="002060"/>
              </a:solidFill>
              <a:latin typeface="Playfair Display Bold" panose="020B0604020202020204" charset="-52"/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endParaRPr lang="uk-UA" sz="1800" i="1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82649" y="1277566"/>
            <a:ext cx="356680" cy="2010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49" y="1709753"/>
            <a:ext cx="377985" cy="237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38" y="2394501"/>
            <a:ext cx="377985" cy="237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6" y="3295602"/>
            <a:ext cx="377985" cy="2377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07139" y="4629150"/>
            <a:ext cx="4750347" cy="271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4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491235" y="57536"/>
            <a:ext cx="8010035" cy="87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2400" b="1" dirty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Особливості здійснення державного контролю в умовах воєнного стану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35" y="964101"/>
            <a:ext cx="6430612" cy="4032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85" y="1454024"/>
            <a:ext cx="4350245" cy="305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1185798"/>
            <a:ext cx="40259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 період дії воєнного стану  проводяться позапланові заходи з питань:</a:t>
            </a:r>
          </a:p>
          <a:p>
            <a:r>
              <a:rPr lang="uk-UA" sz="1800" dirty="0">
                <a:solidFill>
                  <a:srgbClr val="00206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додержання вимог Закону України «Про організацію трудових відносин в умовах воєнного стану»</a:t>
            </a:r>
          </a:p>
          <a:p>
            <a:r>
              <a:rPr lang="uk-UA" sz="1800" dirty="0">
                <a:solidFill>
                  <a:srgbClr val="00206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з питань виявлення неоформлених трудових відносин</a:t>
            </a:r>
          </a:p>
          <a:p>
            <a:r>
              <a:rPr lang="uk-UA" sz="1800" dirty="0">
                <a:solidFill>
                  <a:srgbClr val="00206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законності припинення трудових договорів</a:t>
            </a:r>
          </a:p>
          <a:p>
            <a:r>
              <a:rPr lang="uk-UA" sz="1800" dirty="0">
                <a:solidFill>
                  <a:srgbClr val="00206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вчинення </a:t>
            </a:r>
            <a:r>
              <a:rPr lang="uk-UA" sz="1800" dirty="0" smtClean="0">
                <a:solidFill>
                  <a:srgbClr val="00206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мобінгу (з 01.10.2025)</a:t>
            </a:r>
            <a:endParaRPr lang="uk-UA" sz="1800" dirty="0">
              <a:solidFill>
                <a:srgbClr val="002060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70" y="3368280"/>
            <a:ext cx="103641" cy="79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3" y="4745965"/>
            <a:ext cx="109738" cy="79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48" y="4195732"/>
            <a:ext cx="109738" cy="79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0" y="2231522"/>
            <a:ext cx="109738" cy="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3967" y="280654"/>
            <a:ext cx="8151763" cy="484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uk-UA" sz="2500" b="1" dirty="0" smtClean="0">
                <a:solidFill>
                  <a:srgbClr val="002060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Інформаційні відвідування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51" y="4815295"/>
            <a:ext cx="4304149" cy="24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172" y="867972"/>
            <a:ext cx="8243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Положення про Державну службу України з питань праці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3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uk-UA" sz="1600" dirty="0" smtClean="0">
                <a:solidFill>
                  <a:srgbClr val="002060"/>
                </a:solidFill>
              </a:rPr>
              <a:t>Основними завданнями Держпраці є: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4) забезпечення надання роботодавцям і працівникам інформації та консультацій щодо дотримання законодавства, нагляд та контроль за дотриманням якого належить до повноважень Держпраці, і запобігання його порушенню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uk-UA" sz="1600" dirty="0" smtClean="0">
              <a:solidFill>
                <a:srgbClr val="002060"/>
              </a:solidFill>
            </a:endParaRPr>
          </a:p>
          <a:p>
            <a:endParaRPr lang="uk-UA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4. Держпраці </a:t>
            </a:r>
            <a:r>
              <a:rPr lang="uk-UA" sz="1600" dirty="0" smtClean="0">
                <a:solidFill>
                  <a:srgbClr val="002060"/>
                </a:solidFill>
              </a:rPr>
              <a:t>відповідно до покладених на неї завдань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endParaRPr lang="uk-UA" sz="1600" dirty="0" smtClean="0">
              <a:solidFill>
                <a:srgbClr val="002060"/>
              </a:solidFill>
            </a:endParaRPr>
          </a:p>
          <a:p>
            <a:r>
              <a:rPr lang="uk-UA" sz="1600" dirty="0" smtClean="0">
                <a:solidFill>
                  <a:srgbClr val="002060"/>
                </a:solidFill>
              </a:rPr>
              <a:t>46</a:t>
            </a:r>
            <a:r>
              <a:rPr lang="uk-UA" sz="1600" dirty="0">
                <a:solidFill>
                  <a:srgbClr val="002060"/>
                </a:solidFill>
              </a:rPr>
              <a:t>) забезпечує надання роботодавцям і працівникам інформації та роз’яснень щодо дотримання законодавства та запобігання його порушенню, зокрема шляхом проведення інформаційних кампаній, а також надання безпосередньо на робочих місцях консультацій, які у разі наявності спеціального режиму доступу на окремі об’єкти або приміщення роботодавця здійснюються за попереднім погодженням з </a:t>
            </a:r>
            <a:r>
              <a:rPr lang="uk-UA" sz="1600" dirty="0" smtClean="0">
                <a:solidFill>
                  <a:srgbClr val="002060"/>
                </a:solidFill>
              </a:rPr>
              <a:t>роботодавцем.</a:t>
            </a:r>
            <a:endParaRPr lang="uk-UA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57736" y="1997413"/>
            <a:ext cx="3300919" cy="244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399105" y="419725"/>
            <a:ext cx="6832653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2400" b="1" dirty="0" smtClean="0">
                <a:solidFill>
                  <a:srgbClr val="002060"/>
                </a:solidFill>
                <a:latin typeface="Playfair Display Bold" panose="020B0604020202020204" charset="-52"/>
                <a:cs typeface="Rubik" panose="02000604000000020004" pitchFamily="2" charset="-79"/>
                <a:sym typeface="Rubik"/>
              </a:rPr>
              <a:t>Інформаційні відвідування</a:t>
            </a:r>
            <a:endParaRPr lang="uk-UA" sz="2400" b="1" dirty="0">
              <a:solidFill>
                <a:srgbClr val="002060"/>
              </a:solidFill>
              <a:latin typeface="Playfair Display Bold" panose="020B0604020202020204" charset="-52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976280" y="970872"/>
            <a:ext cx="7927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ru-RU" sz="1800" b="1" dirty="0" smtClean="0">
              <a:solidFill>
                <a:srgbClr val="002060"/>
              </a:solidFill>
              <a:latin typeface="Playfair Display Bold" panose="020B0604020202020204" charset="-52"/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Здійснюються на </a:t>
            </a:r>
            <a:r>
              <a:rPr lang="uk-UA" sz="2000" dirty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підставі підпункту 4 пункту 3 та підпункту 46 пункту 4 Положення про Державну службу України з питань праці, затвердженого постановою Кабінету Міністрів України від 11.02.2015 № 96 (зі змінами)</a:t>
            </a:r>
            <a:r>
              <a:rPr lang="ru-RU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;</a:t>
            </a:r>
            <a:endParaRPr lang="ru-RU" sz="2000" dirty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endParaRPr lang="ru-RU" sz="2000" dirty="0" smtClean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Не є заходами державного нагляду (контролю)</a:t>
            </a:r>
            <a:r>
              <a:rPr lang="ru-RU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;</a:t>
            </a:r>
            <a:endParaRPr lang="ru-RU" sz="2000" dirty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endParaRPr lang="ru-RU" sz="2000" dirty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Не регламентуються положеннями Закону України «Про основні засади державного нагляду (контролю) у сфері господарської діяльності;</a:t>
            </a:r>
            <a:endParaRPr lang="uk-UA" sz="2000" dirty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endParaRPr lang="uk-UA" sz="2000" dirty="0" smtClean="0">
              <a:solidFill>
                <a:srgbClr val="002060"/>
              </a:solidFill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r>
              <a:rPr lang="uk-UA" sz="2000" dirty="0" smtClean="0">
                <a:solidFill>
                  <a:srgbClr val="002060"/>
                </a:solidFill>
                <a:cs typeface="Rubik" panose="02000604000000020004" pitchFamily="2" charset="-79"/>
                <a:sym typeface="Rubik"/>
              </a:rPr>
              <a:t>Мають виключно превентивний характер або реагування на факти порушень законодавства.</a:t>
            </a:r>
          </a:p>
          <a:p>
            <a:pPr>
              <a:lnSpc>
                <a:spcPts val="1800"/>
              </a:lnSpc>
            </a:pPr>
            <a:endParaRPr lang="uk-UA" sz="1600" dirty="0">
              <a:solidFill>
                <a:srgbClr val="002060"/>
              </a:solidFill>
              <a:latin typeface="Playfair Display Bold" panose="020B0604020202020204" charset="-52"/>
              <a:cs typeface="Rubik" panose="02000604000000020004" pitchFamily="2" charset="-79"/>
              <a:sym typeface="Rubik"/>
            </a:endParaRPr>
          </a:p>
          <a:p>
            <a:pPr>
              <a:lnSpc>
                <a:spcPts val="1800"/>
              </a:lnSpc>
            </a:pPr>
            <a:endParaRPr lang="uk-UA" sz="1800" i="1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82649" y="1277566"/>
            <a:ext cx="356680" cy="2010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5" y="2841899"/>
            <a:ext cx="377985" cy="237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38" y="2394501"/>
            <a:ext cx="377985" cy="237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37" y="3694260"/>
            <a:ext cx="377985" cy="2377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07139" y="4629150"/>
            <a:ext cx="4750347" cy="271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4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8172" y="596327"/>
            <a:ext cx="8151763" cy="11193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85000" lnSpcReduction="20000"/>
          </a:bodyPr>
          <a:lstStyle/>
          <a:p>
            <a:pPr algn="ctr">
              <a:lnSpc>
                <a:spcPct val="104000"/>
              </a:lnSpc>
            </a:pPr>
            <a:r>
              <a:rPr lang="uk-UA" sz="2500" b="1" dirty="0">
                <a:solidFill>
                  <a:srgbClr val="002060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ПОРЯДОК </a:t>
            </a:r>
            <a:endParaRPr lang="uk-UA" sz="2500" b="1" dirty="0" smtClean="0">
              <a:solidFill>
                <a:srgbClr val="002060"/>
              </a:solidFill>
              <a:latin typeface="Playfair Display Bold" pitchFamily="34" charset="0"/>
              <a:ea typeface="Playfair Display Bold" pitchFamily="34" charset="-122"/>
              <a:cs typeface="Playfair Display Bold" pitchFamily="34" charset="-120"/>
            </a:endParaRPr>
          </a:p>
          <a:p>
            <a:pPr algn="ctr">
              <a:lnSpc>
                <a:spcPct val="104000"/>
              </a:lnSpc>
            </a:pPr>
            <a:r>
              <a:rPr lang="uk-UA" sz="2500" b="1" dirty="0" smtClean="0">
                <a:solidFill>
                  <a:srgbClr val="002060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здійснення </a:t>
            </a:r>
            <a:r>
              <a:rPr lang="uk-UA" sz="2500" b="1" dirty="0">
                <a:solidFill>
                  <a:srgbClr val="002060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контролю за виконанням нормативу робочих місць для працевлаштування осіб з інвалідністю та проведення перевірки роботодавців щодо його виконання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51" y="4815295"/>
            <a:ext cx="4304149" cy="24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172" y="1852558"/>
            <a:ext cx="8243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2060"/>
                </a:solidFill>
              </a:rPr>
              <a:t>Постанова КМУ від </a:t>
            </a:r>
            <a:r>
              <a:rPr lang="ru-RU" sz="1600" dirty="0" smtClean="0">
                <a:solidFill>
                  <a:srgbClr val="002060"/>
                </a:solidFill>
              </a:rPr>
              <a:t>27 </a:t>
            </a:r>
            <a:r>
              <a:rPr lang="ru-RU" sz="1600" dirty="0" err="1">
                <a:solidFill>
                  <a:srgbClr val="002060"/>
                </a:solidFill>
              </a:rPr>
              <a:t>травня</a:t>
            </a:r>
            <a:r>
              <a:rPr lang="ru-RU" sz="1600" dirty="0">
                <a:solidFill>
                  <a:srgbClr val="002060"/>
                </a:solidFill>
              </a:rPr>
              <a:t> 2026 р. № 659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603" y="2541402"/>
            <a:ext cx="8298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Порядок визначає механізм здійснення контролю за виконанням нормативу робочих місць для працевлаштування осіб з інвалідністю шляхом проведення Держпраці та її територіальними органами планових та позапланових перевірок роботодавців щодо виконання ними нормативу робочих місць для працевлаштування осіб з інвалідністю, визначеного статтею 18</a:t>
            </a:r>
            <a:r>
              <a:rPr lang="uk-UA" baseline="30000" dirty="0">
                <a:solidFill>
                  <a:srgbClr val="002060"/>
                </a:solidFill>
              </a:rPr>
              <a:t>2</a:t>
            </a:r>
            <a:r>
              <a:rPr lang="uk-UA" dirty="0">
                <a:solidFill>
                  <a:srgbClr val="002060"/>
                </a:solidFill>
              </a:rPr>
              <a:t> Закону України “Про основи соціальної захищеності осіб з інвалідністю в Україні”</a:t>
            </a:r>
          </a:p>
        </p:txBody>
      </p:sp>
    </p:spTree>
    <p:extLst>
      <p:ext uri="{BB962C8B-B14F-4D97-AF65-F5344CB8AC3E}">
        <p14:creationId xmlns:p14="http://schemas.microsoft.com/office/powerpoint/2010/main" val="32009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71" y="-137571"/>
            <a:ext cx="2146667" cy="112420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7548664" y="4542453"/>
            <a:ext cx="1395536" cy="628381"/>
            <a:chOff x="10389600" y="6161601"/>
            <a:chExt cx="1588800" cy="8378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1" y="6161601"/>
              <a:ext cx="12432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www.dsp.gov.ua</a:t>
              </a:r>
              <a:endParaRPr lang="LID4096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www.pratsia.in.ua</a:t>
              </a:r>
              <a:endParaRPr lang="LID4096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28" name="Google Shape;208;p26">
            <a:extLst>
              <a:ext uri="{FF2B5EF4-FFF2-40B4-BE49-F238E27FC236}">
                <a16:creationId xmlns:a16="http://schemas.microsoft.com/office/drawing/2014/main" id="{9D1F7A0B-39BE-450B-8CAC-71D53A840523}"/>
              </a:ext>
            </a:extLst>
          </p:cNvPr>
          <p:cNvSpPr txBox="1"/>
          <p:nvPr/>
        </p:nvSpPr>
        <p:spPr>
          <a:xfrm>
            <a:off x="2078840" y="681840"/>
            <a:ext cx="5313600" cy="7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" sz="3750" b="1" dirty="0">
                <a:solidFill>
                  <a:srgbClr val="2C64DF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ДЯКУЮ ЗА УВАГУ !</a:t>
            </a:r>
            <a:endParaRPr sz="3750" b="1" dirty="0">
              <a:solidFill>
                <a:srgbClr val="2C64DF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9E0CBE9-2507-439E-AA14-35854539C533}"/>
              </a:ext>
            </a:extLst>
          </p:cNvPr>
          <p:cNvGrpSpPr/>
          <p:nvPr/>
        </p:nvGrpSpPr>
        <p:grpSpPr>
          <a:xfrm>
            <a:off x="5892859" y="1625311"/>
            <a:ext cx="2898925" cy="2527534"/>
            <a:chOff x="6022498" y="2098682"/>
            <a:chExt cx="2702115" cy="2355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936E7D-084F-4B05-BAC6-08ACBD235FEA}"/>
                </a:ext>
              </a:extLst>
            </p:cNvPr>
            <p:cNvSpPr txBox="1"/>
            <p:nvPr/>
          </p:nvSpPr>
          <p:spPr>
            <a:xfrm>
              <a:off x="6022498" y="4067330"/>
              <a:ext cx="2702115" cy="38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Сервіс онлайн консультацій «інтерактивний інспектор»</a:t>
              </a:r>
            </a:p>
          </p:txBody>
        </p:sp>
        <p:pic>
          <p:nvPicPr>
            <p:cNvPr id="31" name="Picture 4" descr="https://lh4.googleusercontent.com/8X4CeYy7R_NsOtLrs1zSljyrOEHDdnKHo_ZzgWf43dBZhXuUXjzURdJb_IlX4yGx4ICd8DqG3S9Av1MrvAIDhVczSGluv2A441w2hzzf7F4Ymwkz3t8Fcg8Ac673m3J-2Gfjyv-uQlWjrZoJakiQGvjOXw=s2048">
              <a:extLst>
                <a:ext uri="{FF2B5EF4-FFF2-40B4-BE49-F238E27FC236}">
                  <a16:creationId xmlns:a16="http://schemas.microsoft.com/office/drawing/2014/main" id="{0B4DCFBC-7F15-4840-96AA-C0BDF06E9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18" y="2098682"/>
              <a:ext cx="1869970" cy="18699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C70B50-AFF2-4642-AD65-BA35ADD4044B}"/>
              </a:ext>
            </a:extLst>
          </p:cNvPr>
          <p:cNvGrpSpPr/>
          <p:nvPr/>
        </p:nvGrpSpPr>
        <p:grpSpPr>
          <a:xfrm>
            <a:off x="814611" y="1627916"/>
            <a:ext cx="2771669" cy="2524929"/>
            <a:chOff x="1024974" y="2098682"/>
            <a:chExt cx="2583499" cy="235350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B136EE1-5ECE-4D2C-B48A-CC6DE46A5829}"/>
                </a:ext>
              </a:extLst>
            </p:cNvPr>
            <p:cNvSpPr/>
            <p:nvPr/>
          </p:nvSpPr>
          <p:spPr>
            <a:xfrm>
              <a:off x="1024974" y="4064902"/>
              <a:ext cx="2088914" cy="38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Інформаційний портал </a:t>
              </a:r>
              <a:r>
                <a:rPr lang="en-US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pratsia.in.ua </a:t>
              </a:r>
              <a:endParaRPr lang="uk-UA" sz="105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3A15B29-F5C5-498E-BF33-06CF71B90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01" y="2098682"/>
              <a:ext cx="2346172" cy="186996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85C83E2-726A-497B-AEDB-77535A22ADE6}"/>
              </a:ext>
            </a:extLst>
          </p:cNvPr>
          <p:cNvGrpSpPr/>
          <p:nvPr/>
        </p:nvGrpSpPr>
        <p:grpSpPr>
          <a:xfrm>
            <a:off x="3408089" y="1625312"/>
            <a:ext cx="2484770" cy="2686511"/>
            <a:chOff x="3608473" y="2098683"/>
            <a:chExt cx="2316077" cy="250412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8F5B7C-5D07-4592-AD9E-BF2BC08FE6EB}"/>
                </a:ext>
              </a:extLst>
            </p:cNvPr>
            <p:cNvSpPr txBox="1"/>
            <p:nvPr/>
          </p:nvSpPr>
          <p:spPr>
            <a:xfrm>
              <a:off x="3608473" y="4064902"/>
              <a:ext cx="2316077" cy="537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Анімаційні ролики</a:t>
              </a:r>
            </a:p>
            <a:p>
              <a:pPr algn="ctr"/>
              <a:r>
                <a:rPr lang="en-US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https://m.youtube.com/@user-om9dz7ey4r/videos</a:t>
              </a:r>
              <a:endParaRPr lang="uk-UA" sz="105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pic>
          <p:nvPicPr>
            <p:cNvPr id="37" name="Picture 6" descr="https://lh5.googleusercontent.com/KQsImu21MByBj5Ov1-7eStznLOV-9IQHZDrowS3lzsZXtZhCFoFaC4AHveibIeX-WzZ69gaEeKeBPaZbKUkdEGgp4Kf2GEgDboxP9gX2AAWcHNPnrT1dXqnWcQ-KCjPd9sZUd-7JEQGmtQjWWNXhyTjFlQ=s2048">
              <a:extLst>
                <a:ext uri="{FF2B5EF4-FFF2-40B4-BE49-F238E27FC236}">
                  <a16:creationId xmlns:a16="http://schemas.microsoft.com/office/drawing/2014/main" id="{F008D60E-F7C9-4D1B-BB62-28420F6F9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2" t="23416" r="22355" b="13870"/>
            <a:stretch/>
          </p:blipFill>
          <p:spPr bwMode="auto">
            <a:xfrm>
              <a:off x="3725297" y="2098683"/>
              <a:ext cx="2010651" cy="177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87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827</Words>
  <Application>Microsoft Office PowerPoint</Application>
  <PresentationFormat>Экран (16:9)</PresentationFormat>
  <Paragraphs>72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Playfair Display Bold</vt:lpstr>
      <vt:lpstr>Open Sans</vt:lpstr>
      <vt:lpstr>Arial</vt:lpstr>
      <vt:lpstr>Rubik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Коновалова</dc:creator>
  <cp:lastModifiedBy>user</cp:lastModifiedBy>
  <cp:revision>40</cp:revision>
  <dcterms:created xsi:type="dcterms:W3CDTF">2026-05-31T14:14:32Z</dcterms:created>
  <dcterms:modified xsi:type="dcterms:W3CDTF">2026-06-02T06:16:48Z</dcterms:modified>
</cp:coreProperties>
</file>