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336" r:id="rId2"/>
    <p:sldId id="314" r:id="rId3"/>
    <p:sldId id="315" r:id="rId4"/>
    <p:sldId id="316" r:id="rId5"/>
    <p:sldId id="274" r:id="rId6"/>
    <p:sldId id="318" r:id="rId7"/>
    <p:sldId id="319" r:id="rId8"/>
    <p:sldId id="320" r:id="rId9"/>
    <p:sldId id="322" r:id="rId10"/>
    <p:sldId id="317" r:id="rId11"/>
    <p:sldId id="323" r:id="rId12"/>
    <p:sldId id="324" r:id="rId13"/>
    <p:sldId id="325" r:id="rId14"/>
    <p:sldId id="326" r:id="rId15"/>
    <p:sldId id="327" r:id="rId16"/>
    <p:sldId id="328" r:id="rId17"/>
    <p:sldId id="329" r:id="rId18"/>
    <p:sldId id="330" r:id="rId19"/>
    <p:sldId id="331" r:id="rId20"/>
    <p:sldId id="332" r:id="rId21"/>
    <p:sldId id="334" r:id="rId22"/>
    <p:sldId id="333" r:id="rId23"/>
    <p:sldId id="308" r:id="rId2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48"/>
    <a:srgbClr val="FF9999"/>
    <a:srgbClr val="FF5050"/>
    <a:srgbClr val="FFFFFF"/>
    <a:srgbClr val="FAFA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115" d="100"/>
          <a:sy n="115" d="100"/>
        </p:scale>
        <p:origin x="-144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67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67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BE30EE2C-7357-451E-9C54-8BA65BA04E97}" type="datetimeFigureOut">
              <a:rPr lang="ru-RU" smtClean="0"/>
              <a:t>21.07.2026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288" y="4714953"/>
            <a:ext cx="5439101" cy="4467387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309"/>
            <a:ext cx="2946247" cy="496731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826" y="9428309"/>
            <a:ext cx="2946246" cy="496731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13469E0B-06FB-49E2-8252-11AD3D50F5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391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21.07.2026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74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21.07.2026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04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21.07.2026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07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21.07.2026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265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21.07.2026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550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21.07.2026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083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21.07.2026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000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21.07.2026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35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21.07.2026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92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21.07.2026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012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21.07.2026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140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t>21.07.2026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18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hyperlink" Target="http://www.facebook.com/yarval.kiev.ua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yarval.kiev.ua/" TargetMode="External"/><Relationship Id="rId5" Type="http://schemas.openxmlformats.org/officeDocument/2006/relationships/hyperlink" Target="mailto:jarval_86@ukr.net" TargetMode="External"/><Relationship Id="rId4" Type="http://schemas.openxmlformats.org/officeDocument/2006/relationships/hyperlink" Target="mailto:office@yarval.kiev.ua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651-17#n5092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651-17#n5092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027" y="188639"/>
            <a:ext cx="1831353" cy="1831353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827584" y="3507970"/>
            <a:ext cx="7992888" cy="2590831"/>
          </a:xfrm>
          <a:prstGeom prst="rect">
            <a:avLst/>
          </a:prstGeom>
          <a:effectLst/>
        </p:spPr>
        <p:txBody>
          <a:bodyPr>
            <a:normAutofit fontScale="25000" lnSpcReduction="2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uk-UA" sz="36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marL="0" indent="0" algn="ctr">
              <a:buNone/>
              <a:defRPr/>
            </a:pPr>
            <a:r>
              <a:rPr lang="uk-UA" sz="11100" b="1" dirty="0" smtClean="0">
                <a:solidFill>
                  <a:srgbClr val="002060"/>
                </a:solidFill>
                <a:latin typeface="Times New Roman" pitchFamily="18" charset="0"/>
                <a:ea typeface="Cambria" pitchFamily="18" charset="0"/>
                <a:cs typeface="Times New Roman" pitchFamily="18" charset="0"/>
              </a:rPr>
              <a:t>Паламарчук Олег Володимирович</a:t>
            </a:r>
          </a:p>
          <a:p>
            <a:pPr marL="45720" algn="ctr">
              <a:spcBef>
                <a:spcPts val="0"/>
              </a:spcBef>
              <a:spcAft>
                <a:spcPts val="0"/>
              </a:spcAft>
              <a:defRPr/>
            </a:pPr>
            <a:endParaRPr lang="uk-UA" sz="32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uk-UA" sz="8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Керуючий партнер адвокатського об’єднання “</a:t>
            </a:r>
            <a:r>
              <a:rPr lang="uk-UA" sz="8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Яр.ВАЛ</a:t>
            </a:r>
            <a:r>
              <a:rPr lang="uk-UA" sz="8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45720" algn="ctr">
              <a:spcBef>
                <a:spcPts val="0"/>
              </a:spcBef>
              <a:spcAft>
                <a:spcPts val="0"/>
              </a:spcAft>
              <a:defRPr/>
            </a:pPr>
            <a:endParaRPr lang="uk-UA" sz="32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uk-UA" sz="32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algn="ctr">
              <a:spcBef>
                <a:spcPts val="0"/>
              </a:spcBef>
              <a:spcAft>
                <a:spcPts val="0"/>
              </a:spcAft>
              <a:defRPr/>
            </a:pPr>
            <a:endParaRPr lang="uk-UA" sz="32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algn="ctr">
              <a:defRPr/>
            </a:pPr>
            <a:endParaRPr lang="uk-UA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  <a:defRPr/>
            </a:pPr>
            <a:r>
              <a:rPr lang="uk-UA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22 липня 2026 </a:t>
            </a:r>
            <a:r>
              <a:rPr lang="uk-UA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року</a:t>
            </a:r>
          </a:p>
          <a:p>
            <a:pPr marL="0" indent="0" algn="ctr">
              <a:buNone/>
              <a:defRPr/>
            </a:pPr>
            <a:r>
              <a:rPr lang="uk-UA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місто Київ</a:t>
            </a:r>
            <a:endParaRPr lang="uk-UA" sz="8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1711237" y="2231344"/>
            <a:ext cx="6571778" cy="1276626"/>
            <a:chOff x="1537855" y="2040671"/>
            <a:chExt cx="6571778" cy="1089980"/>
          </a:xfrm>
        </p:grpSpPr>
        <p:sp>
          <p:nvSpPr>
            <p:cNvPr id="4" name="AutoShape 171"/>
            <p:cNvSpPr>
              <a:spLocks noChangeArrowheads="1"/>
            </p:cNvSpPr>
            <p:nvPr/>
          </p:nvSpPr>
          <p:spPr bwMode="gray">
            <a:xfrm>
              <a:off x="1537855" y="2040671"/>
              <a:ext cx="6571778" cy="10899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1E6FB">
                    <a:gamma/>
                    <a:tint val="24314"/>
                    <a:invGamma/>
                  </a:srgbClr>
                </a:gs>
                <a:gs pos="100000">
                  <a:srgbClr val="B1E6FB"/>
                </a:gs>
              </a:gsLst>
              <a:lin ang="0" scaled="1"/>
            </a:gradFill>
            <a:ln w="38100" algn="ctr">
              <a:solidFill>
                <a:srgbClr val="4CCAE8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dirty="0"/>
            </a:p>
          </p:txBody>
        </p:sp>
        <p:sp>
          <p:nvSpPr>
            <p:cNvPr id="5" name="Text Box 176"/>
            <p:cNvSpPr txBox="1">
              <a:spLocks noChangeArrowheads="1"/>
            </p:cNvSpPr>
            <p:nvPr/>
          </p:nvSpPr>
          <p:spPr bwMode="gray">
            <a:xfrm>
              <a:off x="1711237" y="2091377"/>
              <a:ext cx="6165640" cy="9197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uk-UA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Практичні рекомендації щодо захисту під час обшуку</a:t>
              </a:r>
              <a:endPara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187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7108" y="950779"/>
            <a:ext cx="77525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ухвалі </a:t>
            </a: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 обшук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серед іншого, </a:t>
            </a: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міститься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опис</a:t>
            </a:r>
            <a:r>
              <a:rPr lang="uk-UA" sz="20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uk-UA" sz="20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речей та документів</a:t>
            </a:r>
            <a:r>
              <a:rPr lang="uk-UA" sz="20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які планується відшукати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(ч.2 ст.235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КПК).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00594" y="3148359"/>
            <a:ext cx="69619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Вилучені 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під час обшуку 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речі </a:t>
            </a:r>
            <a:r>
              <a:rPr lang="uk-UA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 документи, які не входять до 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переліку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щодо якого </a:t>
            </a:r>
            <a:r>
              <a:rPr lang="uk-UA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прямо </a:t>
            </a: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надано дозвіл на відшукання у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відповідній ухвалі слідчого судді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вважаються </a:t>
            </a:r>
            <a:r>
              <a:rPr lang="uk-UA" sz="2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тимчасово вилученим майном</a:t>
            </a:r>
            <a:r>
              <a:rPr lang="uk-UA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(ч. 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ст. 236 КПК)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57042" y="4901616"/>
            <a:ext cx="29278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протягом 48 годин після </a:t>
            </a: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вилучення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такого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майна </a:t>
            </a:r>
            <a:endParaRPr lang="uk-UA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25" y="3453180"/>
            <a:ext cx="713798" cy="713798"/>
          </a:xfrm>
          <a:prstGeom prst="rect">
            <a:avLst/>
          </a:prstGeom>
        </p:spPr>
      </p:pic>
      <p:grpSp>
        <p:nvGrpSpPr>
          <p:cNvPr id="6" name="Группа 5"/>
          <p:cNvGrpSpPr/>
          <p:nvPr/>
        </p:nvGrpSpPr>
        <p:grpSpPr>
          <a:xfrm>
            <a:off x="4084859" y="4563389"/>
            <a:ext cx="4703784" cy="1449834"/>
            <a:chOff x="4053932" y="4957341"/>
            <a:chExt cx="4703784" cy="1449834"/>
          </a:xfrm>
        </p:grpSpPr>
        <p:sp>
          <p:nvSpPr>
            <p:cNvPr id="7" name="TextBox 6"/>
            <p:cNvSpPr txBox="1"/>
            <p:nvPr/>
          </p:nvSpPr>
          <p:spPr>
            <a:xfrm>
              <a:off x="5350648" y="5005150"/>
              <a:ext cx="340706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клопотання </a:t>
              </a:r>
              <a:r>
                <a:rPr lang="uk-UA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про арешт </a:t>
              </a:r>
              <a:endPara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uk-UA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до </a:t>
              </a:r>
              <a:r>
                <a:rPr lang="uk-UA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слідчого судді, </a:t>
              </a:r>
              <a:r>
                <a:rPr lang="uk-UA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суду</a:t>
              </a:r>
              <a:endPara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350650" y="5897702"/>
              <a:ext cx="34070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майно негайно </a:t>
              </a:r>
              <a:r>
                <a:rPr lang="uk-UA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повертається</a:t>
              </a:r>
              <a:endPara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053932" y="5434068"/>
              <a:ext cx="8125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або</a:t>
              </a:r>
              <a:endPara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Стрелка влево 9"/>
            <p:cNvSpPr/>
            <p:nvPr/>
          </p:nvSpPr>
          <p:spPr bwMode="auto">
            <a:xfrm rot="10800000">
              <a:off x="4842476" y="4957341"/>
              <a:ext cx="508174" cy="680393"/>
            </a:xfrm>
            <a:prstGeom prst="left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lang="uk-UA" sz="1200" b="1" i="1">
                <a:solidFill>
                  <a:sysClr val="windowText" lastClr="000000"/>
                </a:solidFill>
              </a:endParaRPr>
            </a:p>
          </p:txBody>
        </p:sp>
        <p:sp>
          <p:nvSpPr>
            <p:cNvPr id="11" name="Стрелка влево 10"/>
            <p:cNvSpPr/>
            <p:nvPr/>
          </p:nvSpPr>
          <p:spPr bwMode="auto">
            <a:xfrm rot="10800000">
              <a:off x="4842475" y="5726782"/>
              <a:ext cx="508174" cy="680393"/>
            </a:xfrm>
            <a:prstGeom prst="leftArrow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lang="uk-UA" sz="1200" b="1" i="1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3883258" y="6145475"/>
            <a:ext cx="1980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(ч. 5 ст. 171 КПК) </a:t>
            </a:r>
            <a:endParaRPr lang="uk-UA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97804" y="1966443"/>
            <a:ext cx="76934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 algn="just">
              <a:buFont typeface="Wingdings" pitchFamily="2" charset="2"/>
              <a:buChar char="Ø"/>
            </a:pP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 обшуку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слідчий, прокурор має право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 вилучати </a:t>
            </a:r>
            <a:r>
              <a:rPr lang="uk-UA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тимчасово </a:t>
            </a:r>
            <a:r>
              <a:rPr lang="uk-UA" sz="20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вилучати речі</a:t>
            </a:r>
            <a:r>
              <a:rPr lang="uk-UA" sz="20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які мають значення для кримінального провадження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(ч.7 ст.236 КПК України);</a:t>
            </a:r>
            <a:endParaRPr lang="uk-UA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1596043" y="261755"/>
            <a:ext cx="7207134" cy="627707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илучення майна під час проведення обшуку</a:t>
            </a:r>
            <a:endParaRPr lang="uk-UA" sz="2600" b="1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735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463041" y="440174"/>
            <a:ext cx="7207134" cy="607229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Ключові етапи стратегії захисту</a:t>
            </a:r>
            <a:endParaRPr lang="uk-UA" sz="2600" b="1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80155" y="3967955"/>
            <a:ext cx="739001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системна </a:t>
            </a:r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фахова юридична робота з усунення негативних наслідків</a:t>
            </a: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проведеного </a:t>
            </a:r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обшуку</a:t>
            </a: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(оскарження підстав проведення обшуку, дії, направлені на повернення вилученого майна тощо);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280160" y="1197032"/>
            <a:ext cx="73900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дії, що направлені на </a:t>
            </a:r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підготовку до можливого обшуку</a:t>
            </a: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uk-UA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80154" y="2335567"/>
            <a:ext cx="739001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правильна та виважена поведінка бізнесу </a:t>
            </a: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(керівників та працівників) </a:t>
            </a:r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під час</a:t>
            </a: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безпосереднього </a:t>
            </a:r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проведення обшуку</a:t>
            </a: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uk-UA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885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463041" y="440174"/>
            <a:ext cx="7207134" cy="607229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Дії з підготовки до потенційного обшуку</a:t>
            </a:r>
            <a:endParaRPr lang="uk-UA" sz="2600" b="1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2713" y="1105592"/>
            <a:ext cx="7805651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Ретельний аналіз ризиків та можливих підстав для потенційного обшуку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аналіз запитів правоохоронних органів, викликів службових осіб для проведення слідчих дій, аналіз змісту таких слідчих дій, аналіз наявних кримінальних проваджень та обставин претензій у них до бізнесу; аналіз інформації від представників охорони офісного приміщення чи представників адміністрації будівлі щодо сторонніх осіб, які виявляють незвичний інтерес до підприємства та/або його співробітників.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22712" y="3696452"/>
            <a:ext cx="7805651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Розробка та впровадження на підприємстві детальних, зрозумілих внутрішніх інструкцій щодо порядку дій персоналу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разі проведення обшуку – розробка алгоритму дій кожного співробітника, порядок повідомлення керівництво підприємства, порядок виклику адвоката, визначення осіб, відповідальних за зустріч правоохоронців, перевірку їх повноважень та обґрунтованості ухвали про проведення обшуку;</a:t>
            </a:r>
          </a:p>
        </p:txBody>
      </p:sp>
    </p:spTree>
    <p:extLst>
      <p:ext uri="{BB962C8B-B14F-4D97-AF65-F5344CB8AC3E}">
        <p14:creationId xmlns:p14="http://schemas.microsoft.com/office/powerpoint/2010/main" val="7806474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72096" y="454364"/>
            <a:ext cx="752301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Впровадження </a:t>
            </a:r>
            <a:r>
              <a:rPr lang="uk-UA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принципу 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«інформаційної гігієни»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72094" y="3981720"/>
            <a:ext cx="752301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lvl="0" indent="-266700" algn="just">
              <a:buFont typeface="Wingdings" pitchFamily="2" charset="2"/>
              <a:buChar char="Ø"/>
            </a:pP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Впровадження </a:t>
            </a:r>
            <a:r>
              <a:rPr lang="uk-UA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принципу 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«чистого столу</a:t>
            </a:r>
            <a:r>
              <a:rPr lang="uk-UA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uk-UA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2588" y="4412607"/>
            <a:ext cx="772252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0" indent="-285750" algn="just">
              <a:buFont typeface="Wingdings" pitchFamily="2" charset="2"/>
              <a:buChar char="§"/>
            </a:pP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виключити збереження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робочих столах </a:t>
            </a: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носіїв з чорновими записами, розрахунків, зайвих облікових даних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тощо.</a:t>
            </a:r>
          </a:p>
          <a:p>
            <a:pPr marL="542925" lvl="0" indent="-285750" algn="just">
              <a:buFont typeface="Wingdings" pitchFamily="2" charset="2"/>
              <a:buChar char="§"/>
            </a:pP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збереження унікальних документів або цінних речей в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іншому </a:t>
            </a: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безпечному місці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42925" lvl="0" indent="-285750" algn="just">
              <a:buFont typeface="Wingdings" pitchFamily="2" charset="2"/>
              <a:buChar char="§"/>
            </a:pP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забезпечити </a:t>
            </a: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відсутність ключів «з </a:t>
            </a:r>
            <a:r>
              <a:rPr lang="uk-UA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бірками</a:t>
            </a: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від інших приміщень</a:t>
            </a:r>
            <a:endParaRPr lang="uk-UA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72589" y="905978"/>
            <a:ext cx="772252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0" indent="-269875" algn="just">
              <a:buFont typeface="Wingdings" pitchFamily="2" charset="2"/>
              <a:buChar char="§"/>
              <a:tabLst>
                <a:tab pos="357188" algn="l"/>
              </a:tabLst>
            </a:pP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мінімізація використання співробітниками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робочих комп’ютерах (</a:t>
            </a:r>
            <a:r>
              <a:rPr lang="uk-UA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гаджетах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особистих соціальних мереж чи </a:t>
            </a:r>
            <a:r>
              <a:rPr lang="uk-UA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месенджерів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На робочому обладнанні – не тримати такі </a:t>
            </a:r>
            <a:r>
              <a:rPr lang="uk-UA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мессенджери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 відкритому режимі.</a:t>
            </a:r>
          </a:p>
          <a:p>
            <a:pPr marL="542925" lvl="0" indent="-269875" algn="just">
              <a:buFont typeface="Wingdings" pitchFamily="2" charset="2"/>
              <a:buChar char="§"/>
              <a:tabLst>
                <a:tab pos="357188" algn="l"/>
              </a:tabLst>
            </a:pP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для комп’ютерів, телефонів, пристроїв для зберігання інформації, бухгалтерських програм </a:t>
            </a: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паролі у вигляді складних цифрово-буквених комбінацій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(не дати народження або простий порядковий набір цифр). </a:t>
            </a: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зберігати такі паролі на видимих місцях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(на стікерах, на робочих столах, в шухлядах, в записниках тощо.</a:t>
            </a:r>
            <a:endParaRPr lang="uk-UA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487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2588" y="1471360"/>
            <a:ext cx="7747462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Зберігання особистих цінних речей та коштів працівників – ризик їх вилучення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під час обшуку. Як мінімум, вжити заходи щодо належної їх ідентифікації та зберігати їх окремо з відповідними інформаційними поясненнями.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72588" y="3396710"/>
            <a:ext cx="7747462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Запровадити на підприємстві заходи щодо превентивного захисту цифрової інформації, що забезпечує діяльність підприємства – 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клієнтські бази даних, облікові бухгалтерські документи, корпоративна інформація, унікальні бухгалтерські документи та договори бажано зберігати у хмарних сховищах. Забезпечити надійний доступ до таких сховищ.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72587" y="611542"/>
            <a:ext cx="772252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Проведення регулярних практичних тренінгів 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 питань можливого проведення обшуку;</a:t>
            </a:r>
          </a:p>
        </p:txBody>
      </p:sp>
    </p:spTree>
    <p:extLst>
      <p:ext uri="{BB962C8B-B14F-4D97-AF65-F5344CB8AC3E}">
        <p14:creationId xmlns:p14="http://schemas.microsoft.com/office/powerpoint/2010/main" val="17605012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463041" y="315483"/>
            <a:ext cx="7207134" cy="607229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Дії під час безпосереднього обшуку</a:t>
            </a:r>
            <a:endParaRPr lang="uk-UA" sz="2600" b="1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89216" y="914919"/>
            <a:ext cx="67748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uk-UA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Скористатись безумовним правом на професійну правничу допомогу</a:t>
            </a:r>
            <a:r>
              <a:rPr lang="uk-U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uk-UA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викликати адвоката.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31026" y="1819466"/>
            <a:ext cx="773914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0" indent="-285750" algn="just">
              <a:buFont typeface="Wingdings" pitchFamily="2" charset="2"/>
              <a:buChar char="§"/>
            </a:pPr>
            <a:r>
              <a:rPr lang="uk-UA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Незалежно </a:t>
            </a:r>
            <a:r>
              <a:rPr lang="uk-UA" sz="20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від стадії обшуку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слідчий, прокурор, інша службова особа, яка бере участь у проведенні обшуку, </a:t>
            </a:r>
            <a:r>
              <a:rPr lang="uk-UA" sz="20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зобов’язані допустити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місце його проведення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захисника чи </a:t>
            </a: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адвоката 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ч.1 ст.236 КПК 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України) </a:t>
            </a:r>
            <a:endParaRPr lang="uk-UA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89215" y="3157464"/>
            <a:ext cx="773914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0" indent="-285750" algn="just">
              <a:buFont typeface="Wingdings" pitchFamily="2" charset="2"/>
              <a:buChar char="§"/>
            </a:pP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лідчий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прокурор </a:t>
            </a:r>
            <a:r>
              <a:rPr lang="uk-UA" sz="20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має права заборонити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учасникам обшуку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користуватися правовою допомогою адвоката або представника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Зобов’язаний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допустити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такого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адвоката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або представника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 обшуку </a:t>
            </a:r>
            <a:r>
              <a:rPr lang="uk-UA" sz="20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будь-якому етапі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його </a:t>
            </a: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(ч.3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ст.236 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КПК). </a:t>
            </a:r>
            <a:endParaRPr lang="uk-UA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89215" y="4763023"/>
            <a:ext cx="773914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0" indent="-285750" algn="just">
              <a:buFont typeface="Wingdings" pitchFamily="2" charset="2"/>
              <a:buChar char="§"/>
            </a:pP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зважати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«запевнення» правоохоронців щодо відсутності необхідності у </a:t>
            </a: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адвокаті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Присутність фахового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змінює тональність та поведінку правоохоронців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1686" y="970562"/>
            <a:ext cx="713798" cy="713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1000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6925" y="3246772"/>
            <a:ext cx="72985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§"/>
            </a:pP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з’ясувати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які саме речі та документи планується відшукати та вилучити.</a:t>
            </a:r>
            <a:endParaRPr lang="uk-UA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64029" y="583955"/>
            <a:ext cx="771421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Разом </a:t>
            </a:r>
            <a:r>
              <a:rPr lang="uk-U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адвокатом</a:t>
            </a:r>
            <a:r>
              <a:rPr 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або без нього</a:t>
            </a:r>
            <a:r>
              <a:rPr lang="en-US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 представниками юридичної служби або юристом 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уважно ознайомитися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зі змістом ухвали на проведення обшуку</a:t>
            </a:r>
            <a:r>
              <a:rPr lang="uk-UA" sz="2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 отримати її копію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21476" y="1914127"/>
            <a:ext cx="732766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§"/>
            </a:pP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встановити особу (осіб), якій (яким) надано дозвіл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проведення обшуку та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перевірити її повноваження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06925" y="2538886"/>
            <a:ext cx="732766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§"/>
            </a:pP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перевірити, чи дійсно надано дозвіл на проведення обшуку саме у приміщеннях Вашого підприємства (офісу)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uk-UA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64029" y="4158855"/>
            <a:ext cx="765601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Встановити наявність понятих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uk-UA" sz="2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21476" y="4586565"/>
            <a:ext cx="72902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§"/>
            </a:pP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Перевірити документи понятих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переписати їх данні.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425632" y="4993618"/>
            <a:ext cx="732351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§"/>
            </a:pP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обґрунтовані підозри в неупередженості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понятих - вимагати заміни понятих, у разі відмови -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зазначити відповідні зауваження в протоколі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обшуку</a:t>
            </a:r>
            <a:r>
              <a:rPr lang="uk-UA" sz="2000" dirty="0">
                <a:solidFill>
                  <a:srgbClr val="002060"/>
                </a:solidFill>
              </a:rPr>
              <a:t>.</a:t>
            </a:r>
            <a:endParaRPr lang="uk-UA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8285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55468" y="676903"/>
            <a:ext cx="765602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 algn="just">
              <a:buFont typeface="Wingdings" pitchFamily="2" charset="2"/>
              <a:buChar char="Ø"/>
            </a:pP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Забезпечити необхідність належного фіксування ходу обшуку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 допущених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стороною обвинувачення 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порушень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55469" y="2006178"/>
            <a:ext cx="756458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Зберігати спокій та лишатися на своєму робочому місці. не чинити опір працівникам правоохоронних органів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uk-UA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55469" y="3391559"/>
            <a:ext cx="749807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разі знаходження у віданні працівників тих документів, про відшукання яких прямо зазначено в ухвалі суду - забезпечити їх добровільну видачу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слідчому (детективу).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Після видачі таких документів звернути увагу слідчого чи прокурора на відсутність підстав для подальшого проведення обшуку, оскільки його мета виконана.</a:t>
            </a:r>
            <a:endParaRPr lang="uk-UA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9208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55468" y="1893655"/>
            <a:ext cx="7572893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 algn="just">
              <a:buFont typeface="Wingdings" pitchFamily="2" charset="2"/>
              <a:buChar char="Ø"/>
            </a:pPr>
            <a:r>
              <a:rPr lang="uk-UA" sz="2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обов’язковому порядку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 допускати допиту чи надання будь-яких пояснень під час </a:t>
            </a:r>
            <a:r>
              <a:rPr lang="uk-UA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обшуку.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Керуючись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ст.63 Конституції України - </a:t>
            </a:r>
            <a:r>
              <a:rPr lang="uk-UA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відмовлятися від дачі свідчень (пояснень). 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Допит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свідка є іншою процесуальною дією, передбаченою ст.224 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КПК - </a:t>
            </a: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обов’язковий виклик </a:t>
            </a: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особи у якості свідка повісткою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слідчого </a:t>
            </a:r>
            <a:r>
              <a:rPr lang="uk-UA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пізніше ніж за три дні до дня явки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викликом (ст.135 КПК України). </a:t>
            </a:r>
            <a:endParaRPr lang="uk-UA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55467" y="4164470"/>
            <a:ext cx="757289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Погоджуватись на особистий обшук тільки в тому випадку, якщо слідчим буде винесено письмову постанову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 проведення особистого обшуку. 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Слідчі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мають право </a:t>
            </a: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проводити особистий обшук працівників (</a:t>
            </a:r>
            <a:r>
              <a:rPr lang="uk-UA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особами тієї ж статі</a:t>
            </a: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). Вимагати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надання строку в три години для явки адвоката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(ч.5 ст.236 КПК);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55468" y="475414"/>
            <a:ext cx="757289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 algn="just">
              <a:buFont typeface="Wingdings" pitchFamily="2" charset="2"/>
              <a:buChar char="Ø"/>
            </a:pP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Уникати неформального та іншого виду спілкування із слідчим (детективом)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в ході якого може відбутись розповсюдження зайвої інформації щодо діяльності підприємства та особистої інформації.</a:t>
            </a:r>
            <a:endParaRPr lang="uk-UA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3851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26372" y="496770"/>
            <a:ext cx="7631083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Дуже ретельно підходити до питання чіткої фіксації вилучених речей.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Всі вилучені </a:t>
            </a:r>
            <a:r>
              <a:rPr lang="uk-UA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документи </a:t>
            </a:r>
            <a:r>
              <a:rPr lang="uk-UA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(речі) мають бути чітко зафіксовані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 паперовому вигляді або на іншому носії інформації та згодом </a:t>
            </a:r>
            <a:r>
              <a:rPr lang="uk-UA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відображені в протоколі обшуку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суттєвим чином </a:t>
            </a: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допоможе в процедурі їх повернення. </a:t>
            </a: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Вказати 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протоколі обшуку ті </a:t>
            </a: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вилучені речі, які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на вашу думку, взагалі </a:t>
            </a: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мають відношення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 мети обшуку.</a:t>
            </a:r>
            <a:endParaRPr lang="uk-UA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80652" y="2390278"/>
            <a:ext cx="772252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 algn="just">
              <a:buFont typeface="Wingdings" pitchFamily="2" charset="2"/>
              <a:buChar char="Ø"/>
            </a:pP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Вносити до протоколу зауваження, а також всі відомості які свідчать про порушення слідчими норм законодавства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або порушення прав підприємства та його працівників;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80652" y="4600611"/>
            <a:ext cx="7381702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 algn="just">
              <a:buFont typeface="Wingdings" pitchFamily="2" charset="2"/>
              <a:buChar char="Ø"/>
            </a:pPr>
            <a:r>
              <a:rPr lang="uk-UA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Вимагати у особи, якою проведено обшук, оформлення і вручення другого примірнику протоколу обшуку</a:t>
            </a:r>
            <a:r>
              <a:rPr lang="uk-U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разом із доданим до нього описом вилучених документів та речей (за наявності) (ч.9 ст.236 КПК України).</a:t>
            </a:r>
            <a:endParaRPr lang="uk-UA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80652" y="3777949"/>
            <a:ext cx="738170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 algn="just">
              <a:buFont typeface="Wingdings" pitchFamily="2" charset="2"/>
              <a:buChar char="Ø"/>
            </a:pP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Під час підписання протоколу </a:t>
            </a:r>
            <a:r>
              <a:rPr lang="uk-UA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залишати «чистих 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частин» </a:t>
            </a:r>
            <a:r>
              <a:rPr lang="uk-UA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протоколу;</a:t>
            </a:r>
            <a:endParaRPr lang="uk-UA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7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920237" y="647590"/>
            <a:ext cx="6749937" cy="56606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Правові підстави для проведення обшуку</a:t>
            </a:r>
            <a:endParaRPr lang="uk-UA" sz="2600" b="1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7243" y="1338349"/>
            <a:ext cx="775243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 lvl="1" indent="457200" algn="just"/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законодавчими положеннями – 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правильний класичний </a:t>
            </a:r>
            <a:r>
              <a:rPr lang="uk-UA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обшук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крайнім та найбільш відчутним заходом забезпечення кримінального провадження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що прямо дозволяє порушувати конституційну гарантію недоторканості житла чи іншого володіння особи;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17243" y="3615973"/>
            <a:ext cx="775243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 lvl="1" indent="457200" algn="just"/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Обшук проводиться 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 метою виявлення та фіксації відомостей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про обставини вчинення кримінального правопорушення, 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відшукання знаряддя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кримінального правопорушення 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або майна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яке було здобуте у результаті його вчинення, 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 також встановлення місцезнаходження розшукуваних осіб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(ч.1 ст.234 КПК України).</a:t>
            </a:r>
          </a:p>
        </p:txBody>
      </p:sp>
    </p:spTree>
    <p:extLst>
      <p:ext uri="{BB962C8B-B14F-4D97-AF65-F5344CB8AC3E}">
        <p14:creationId xmlns:p14="http://schemas.microsoft.com/office/powerpoint/2010/main" val="22209349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46167" y="370947"/>
            <a:ext cx="71738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Етап активного правового захисту після </a:t>
            </a:r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обшуку </a:t>
            </a:r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найважливіший період дієвого захисту.</a:t>
            </a:r>
            <a:endParaRPr lang="uk-UA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47653" y="1450744"/>
            <a:ext cx="67499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Потреба активної процесуальної позиції адвоката ще на етапі проведення самого обшуку;</a:t>
            </a:r>
            <a:endParaRPr lang="uk-UA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47652" y="2450569"/>
            <a:ext cx="777239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Вжиття дієвих заходів з перших днів після завершення обшуку і вилучення майна;</a:t>
            </a:r>
            <a:endParaRPr lang="uk-UA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47652" y="4497770"/>
            <a:ext cx="777239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itchFamily="2" charset="2"/>
              <a:buChar char="Ø"/>
            </a:pP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Детальний та ґрунтовний аналіз складених протоколів обшуку, переліку вилученого майна 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зафіксованих порушень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під час проведення обшуку.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947655" y="3439135"/>
            <a:ext cx="777240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Фіксація негативних наслідків для підприємства та його господарської діяльності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6747" y="1387125"/>
            <a:ext cx="713798" cy="713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8047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38842" y="2190497"/>
            <a:ext cx="757289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Ґрунтовний та фаховий аналіз підстав для вилучення майна, визначення його статусу (чи прямо зазначено в переліку майна за ухвалою чи тимчасове вилучене майно);</a:t>
            </a:r>
            <a:endParaRPr lang="uk-UA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30530" y="4051080"/>
            <a:ext cx="75895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Визначення подальшої стратегії щодо оскарження обґрунтованості проведення обшуку 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(в тому числі у разі проведення невідкладного обшуку).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47156" y="1030432"/>
            <a:ext cx="758952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Формування доказової бази щодо законності набуття вилученого майна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(походження активів);</a:t>
            </a:r>
          </a:p>
        </p:txBody>
      </p:sp>
    </p:spTree>
    <p:extLst>
      <p:ext uri="{BB962C8B-B14F-4D97-AF65-F5344CB8AC3E}">
        <p14:creationId xmlns:p14="http://schemas.microsoft.com/office/powerpoint/2010/main" val="15862496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88720" y="511444"/>
            <a:ext cx="75895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Визначення порядку оскарження та активні процесуальні дії по оскарженню вилучення майна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активна участь адвокатів в засіданнях щодо: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562792" y="1800777"/>
            <a:ext cx="7215447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300"/>
              </a:spcAft>
              <a:buFont typeface="Wingdings" pitchFamily="2" charset="2"/>
              <a:buChar char="§"/>
            </a:pP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звернення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 сторони обвинувачення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із клопотання про повернення тимчасово вилученого майна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spcAft>
                <a:spcPts val="300"/>
              </a:spcAft>
              <a:buFont typeface="Wingdings" pitchFamily="2" charset="2"/>
              <a:buChar char="§"/>
            </a:pP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оскарженням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 суду бездіяльності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слідчого або прокурора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щодо неповернення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тимчасово вилученого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майна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spcAft>
                <a:spcPts val="300"/>
              </a:spcAft>
              <a:buFont typeface="Wingdings" pitchFamily="2" charset="2"/>
              <a:buChar char="§"/>
            </a:pP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супроводження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 участь у судових засіданнях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з розгляду клопотань сторони обвинувачення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 накладення арешту на майно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spcAft>
                <a:spcPts val="300"/>
              </a:spcAft>
              <a:buFont typeface="Wingdings" pitchFamily="2" charset="2"/>
              <a:buChar char="§"/>
            </a:pP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подання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скарг та участь в судових засіданнях щодо скасування арешту майна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(в порядку ст.174 КПК України;</a:t>
            </a:r>
          </a:p>
          <a:p>
            <a:pPr marL="285750" indent="-285750" algn="just">
              <a:spcAft>
                <a:spcPts val="300"/>
              </a:spcAft>
              <a:buFont typeface="Wingdings" pitchFamily="2" charset="2"/>
              <a:buChar char="§"/>
            </a:pP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подання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апеляційних скарг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 участь у відповідних судових засіданнях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щодо оскарження судових рішень про накладення арешту на майно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тощо.</a:t>
            </a:r>
          </a:p>
        </p:txBody>
      </p:sp>
    </p:spTree>
    <p:extLst>
      <p:ext uri="{BB962C8B-B14F-4D97-AF65-F5344CB8AC3E}">
        <p14:creationId xmlns:p14="http://schemas.microsoft.com/office/powerpoint/2010/main" val="32822358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7588" y="3142211"/>
            <a:ext cx="3408583" cy="337516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004" y="456940"/>
            <a:ext cx="3031706" cy="3031706"/>
          </a:xfrm>
          <a:prstGeom prst="rect">
            <a:avLst/>
          </a:prstGeom>
        </p:spPr>
      </p:pic>
      <p:grpSp>
        <p:nvGrpSpPr>
          <p:cNvPr id="7" name="Группа 6"/>
          <p:cNvGrpSpPr/>
          <p:nvPr/>
        </p:nvGrpSpPr>
        <p:grpSpPr>
          <a:xfrm>
            <a:off x="4218710" y="456705"/>
            <a:ext cx="4566127" cy="2000548"/>
            <a:chOff x="4218710" y="249545"/>
            <a:chExt cx="4566127" cy="2000548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4218710" y="249545"/>
              <a:ext cx="4566127" cy="200054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uk-UA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01054, </a:t>
              </a:r>
              <a:r>
                <a:rPr lang="uk-UA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м. </a:t>
              </a:r>
              <a:r>
                <a:rPr lang="uk-UA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Київ, вул</a:t>
              </a:r>
              <a:r>
                <a:rPr lang="uk-UA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uk-UA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О. Гончара, 26, </a:t>
              </a:r>
              <a:r>
                <a:rPr lang="uk-UA" dirty="0" err="1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оф</a:t>
              </a:r>
              <a:r>
                <a:rPr lang="uk-UA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. 86</a:t>
              </a:r>
            </a:p>
            <a:p>
              <a:pPr algn="ctr"/>
              <a:r>
                <a:rPr lang="uk-UA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т</a:t>
              </a:r>
              <a:r>
                <a:rPr lang="uk-UA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елефон +38 (044) 545-81-16</a:t>
              </a:r>
            </a:p>
            <a:p>
              <a:pPr algn="ctr"/>
              <a:r>
                <a:rPr lang="uk-UA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е</a:t>
              </a:r>
              <a:r>
                <a:rPr lang="uk-UA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-mail: </a:t>
              </a:r>
              <a:r>
                <a:rPr lang="en-US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hlinkClick r:id="rId4"/>
                </a:rPr>
                <a:t>office@yarval.kiev.ua</a:t>
              </a:r>
              <a:endPara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hlinkClick r:id="rId5"/>
                </a:rPr>
                <a:t>jarval_86@ukr.net</a:t>
              </a:r>
              <a:endPara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hlinkClick r:id="rId6"/>
                </a:rPr>
                <a:t>www.yarval.kiev.ua</a:t>
              </a:r>
              <a:endPara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en-US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  <a:hlinkClick r:id="rId7"/>
                </a:rPr>
                <a:t>www.facebook.com/yarval.kiev.ua</a:t>
              </a:r>
              <a:r>
                <a:rPr lang="en-US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algn="ctr"/>
              <a:endParaRPr lang="en-US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5" name="Picture 2" descr="C:\Users\User\Desktop\2019-11-19\facebook_logos_PNG19753.webp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30813" y="1569062"/>
              <a:ext cx="486816" cy="4868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Прямоугольник 5"/>
          <p:cNvSpPr/>
          <p:nvPr/>
        </p:nvSpPr>
        <p:spPr>
          <a:xfrm>
            <a:off x="997528" y="3674288"/>
            <a:ext cx="381554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Голова :</a:t>
            </a:r>
          </a:p>
          <a:p>
            <a:r>
              <a:rPr lang="uk-UA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Бучинський</a:t>
            </a: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Йосип 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Валентинович </a:t>
            </a:r>
            <a:endParaRPr lang="uk-UA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+38 067 500 90 05</a:t>
            </a:r>
            <a:endParaRPr lang="uk-UA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Керуючий партнер :</a:t>
            </a:r>
          </a:p>
          <a:p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Паламарчук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Олег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Володимирович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endParaRPr lang="uk-UA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+38 067 500 92 29</a:t>
            </a:r>
            <a:endParaRPr lang="uk-UA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850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8719" y="2176319"/>
            <a:ext cx="753133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 indent="457200" algn="just"/>
            <a:r>
              <a:rPr lang="uk-UA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Ретельна 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перевірка обґрунтування клопотання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слідчого або прокурора про обшук – 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обов’язок слідчого судді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88719" y="606659"/>
            <a:ext cx="753133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 lvl="1" indent="457200" algn="just"/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загальним правилом, 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обшук потребує судового дозволу. 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змістом положень закону, слідчий 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суддя повинен виступати певним запобіжником від свавілля правоохоронних органів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765664" y="4642327"/>
            <a:ext cx="4954385" cy="1097417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практиці о</a:t>
            </a:r>
            <a:r>
              <a:rPr lang="uk-UA" sz="24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бшук – як буденність життя</a:t>
            </a:r>
            <a:endParaRPr lang="uk-UA" sz="2400" b="1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3637" y="4642327"/>
            <a:ext cx="2362231" cy="155207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246908" y="3385343"/>
            <a:ext cx="753133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 lvl="1" indent="457200" algn="just"/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змістом положень закону, слідчий 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суддя повинен виступати певним запобіжником від свавілля правоохоронних органів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533897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39338" y="453216"/>
            <a:ext cx="7872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lvl="1" indent="-357188" algn="just">
              <a:buFont typeface="Wingdings" pitchFamily="2" charset="2"/>
              <a:buChar char="Ø"/>
            </a:pP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Ухвала про дозвіл на обшук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надає право обшуку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лише один </a:t>
            </a:r>
            <a:r>
              <a:rPr lang="uk-UA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 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(ч.1 ст.235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КПК України) –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39337" y="1447824"/>
            <a:ext cx="778902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 algn="just">
              <a:buFont typeface="Wingdings" pitchFamily="2" charset="2"/>
              <a:buChar char="Ø"/>
            </a:pP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строк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дії ухвали (</a:t>
            </a:r>
            <a:r>
              <a:rPr lang="uk-UA" sz="20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більше місяця з дня постановлення </a:t>
            </a:r>
            <a:r>
              <a:rPr lang="uk-UA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ухвали)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житло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 інше володіння, які мають бути піддані обшуку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uk-UA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представників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правоохоронних органів,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яким надано дозвіл на обшук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uk-UA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algn="just">
              <a:buFont typeface="Wingdings" pitchFamily="2" charset="2"/>
              <a:buChar char="Ø"/>
            </a:pPr>
            <a:r>
              <a:rPr lang="uk-UA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перелік </a:t>
            </a:r>
            <a:r>
              <a:rPr lang="uk-UA" sz="20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речей, документів чи осіб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для відшукання яких проводиться обшук;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06335" y="4154471"/>
            <a:ext cx="792202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lvl="1" indent="-342900" algn="just">
              <a:buFont typeface="Wingdings" pitchFamily="2" charset="2"/>
              <a:buChar char="Ø"/>
              <a:tabLst>
                <a:tab pos="357188" algn="l"/>
              </a:tabLst>
            </a:pPr>
            <a:r>
              <a:rPr lang="uk-UA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певна </a:t>
            </a:r>
            <a:r>
              <a:rPr lang="uk-UA" sz="20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законодавча шпаринка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для правоохоронців. Має бути 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винятком. На практиці - доволі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часті випадки застосування такої форми 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обшуку;</a:t>
            </a:r>
            <a:endParaRPr lang="uk-UA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06335" y="5151521"/>
            <a:ext cx="792202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lvl="1" indent="-342900" algn="just">
              <a:buFont typeface="Wingdings" pitchFamily="2" charset="2"/>
              <a:buChar char="Ø"/>
            </a:pPr>
            <a:r>
              <a:rPr lang="uk-UA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потребує </a:t>
            </a:r>
            <a:r>
              <a:rPr lang="uk-UA" sz="20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подальшого судового контролю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щодо підстав 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проведення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обґрунтованості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вилученого тимчасового майна. На практиці –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такий контроль часто буває поверхневим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359760" y="3616096"/>
            <a:ext cx="32143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Невідкладний обшук </a:t>
            </a:r>
            <a:endParaRPr lang="uk-UA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06334" y="1078765"/>
            <a:ext cx="79220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Вимоги до ухвали </a:t>
            </a:r>
            <a:r>
              <a:rPr lang="uk-UA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ч.2 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ст.225 КПК </a:t>
            </a:r>
            <a:r>
              <a:rPr lang="uk-UA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серед </a:t>
            </a:r>
            <a:r>
              <a:rPr lang="uk-UA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яких: </a:t>
            </a:r>
            <a:endParaRPr lang="uk-UA" sz="2200" dirty="0"/>
          </a:p>
        </p:txBody>
      </p:sp>
    </p:spTree>
    <p:extLst>
      <p:ext uri="{BB962C8B-B14F-4D97-AF65-F5344CB8AC3E}">
        <p14:creationId xmlns:p14="http://schemas.microsoft.com/office/powerpoint/2010/main" val="3380444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1171" y="635954"/>
            <a:ext cx="7752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Обшук здійснюється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підставі ухвали слідчого </a:t>
            </a: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судді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(ч.2 ст.234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КПК 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uk-UA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61171" y="2775135"/>
            <a:ext cx="77832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Обов'язок </a:t>
            </a:r>
            <a:r>
              <a:rPr lang="uk-UA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вручення протоколу </a:t>
            </a: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обшуку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(ч.9 ст.236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КПК 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uk-UA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1171" y="1418370"/>
            <a:ext cx="778327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9875" lvl="1" indent="-269875">
              <a:buFont typeface="Wingdings" pitchFamily="2" charset="2"/>
              <a:buChar char="Ø"/>
            </a:pP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Обов’язкове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пред’явлення перед проведенням обшуку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особі, яка володіє житлом чи іншим володінням, а за її відсутності - іншій присутній особі</a:t>
            </a:r>
            <a:r>
              <a:rPr lang="uk-UA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оригіналу ухвали та надання її копії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ч.3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ст.236 КПК України);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651" y="3425032"/>
            <a:ext cx="921152" cy="1371715"/>
          </a:xfrm>
          <a:prstGeom prst="rect">
            <a:avLst/>
          </a:prstGeom>
        </p:spPr>
      </p:pic>
      <p:sp>
        <p:nvSpPr>
          <p:cNvPr id="23" name="Прямоугольник 22"/>
          <p:cNvSpPr/>
          <p:nvPr/>
        </p:nvSpPr>
        <p:spPr>
          <a:xfrm>
            <a:off x="2105384" y="4680375"/>
            <a:ext cx="673906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457200" algn="just"/>
            <a:r>
              <a:rPr lang="uk-UA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Незастосування технічних засобів фіксування 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кримінального провадження у випадках, </a:t>
            </a:r>
            <a:r>
              <a:rPr lang="uk-UA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якщо воно є обов’язковим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тягне за собою недійсність</a:t>
            </a: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відповідної </a:t>
            </a:r>
            <a:r>
              <a:rPr lang="uk-UA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процесуальної дії та отриманих</a:t>
            </a: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внаслідок її вчинення </a:t>
            </a:r>
            <a:r>
              <a:rPr lang="uk-UA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…(ч.6 ст.107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КПК);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105384" y="3352715"/>
            <a:ext cx="673906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Обшук житла чи іншого володіння особи 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підставі ухвали слідчого судді </a:t>
            </a:r>
            <a:r>
              <a:rPr lang="uk-UA" sz="2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обов’язковому порядку фіксується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за допомогою </a:t>
            </a:r>
            <a:r>
              <a:rPr lang="uk-UA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аудіо-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та відеозапису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(ч.10 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ст.236 КПК)</a:t>
            </a:r>
            <a:endParaRPr lang="uk-UA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005" y="5245396"/>
            <a:ext cx="713798" cy="713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585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920237" y="381985"/>
            <a:ext cx="6749937" cy="56606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Учасники обшуку</a:t>
            </a:r>
            <a:endParaRPr lang="uk-UA" sz="2600" b="1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91861" y="948050"/>
            <a:ext cx="77525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 algn="just">
              <a:buFont typeface="Wingdings" panose="05000000000000000000" pitchFamily="2" charset="2"/>
              <a:buChar char="Ø"/>
            </a:pP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Виконання ухвали 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 обшук </a:t>
            </a:r>
            <a:r>
              <a:rPr lang="uk-UA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лише слідчим чи прокурором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ч.1 ст.236 КПК) – о/у працівники тільки в якості не основних учасників.</a:t>
            </a:r>
            <a:endParaRPr lang="uk-UA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91859" y="2102949"/>
            <a:ext cx="757831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 algn="just">
              <a:buFont typeface="Wingdings" pitchFamily="2" charset="2"/>
              <a:buChar char="Ø"/>
            </a:pP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участі в проведенні обшуку може бути запрошений потерпілий, підозрюваний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захисник,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представник та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інші учасники кримінального провадження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які визначені п.25 ч.1 ст.3 КПК України, та спеціаліст.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91861" y="3782259"/>
            <a:ext cx="77525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 algn="just">
              <a:buFont typeface="Wingdings" pitchFamily="2" charset="2"/>
              <a:buChar char="Ø"/>
            </a:pP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Обшук або огляд житла чи іншого володіння особи, обшук особи здійснюються </a:t>
            </a:r>
            <a:r>
              <a:rPr lang="uk-UA" sz="20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 обов’язковою участю не менше двох понятих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незалежно від застосування технічних засобів фіксування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відповідної слідчої (розшукової) дії, крім особливостей, встановлених </a:t>
            </a:r>
            <a:r>
              <a:rPr lang="uk-UA" sz="20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статтею 615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цього Кодексу (ч.7 ст.223 КПУ України);</a:t>
            </a:r>
          </a:p>
        </p:txBody>
      </p:sp>
    </p:spTree>
    <p:extLst>
      <p:ext uri="{BB962C8B-B14F-4D97-AF65-F5344CB8AC3E}">
        <p14:creationId xmlns:p14="http://schemas.microsoft.com/office/powerpoint/2010/main" val="2568648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463041" y="290545"/>
            <a:ext cx="7207134" cy="964677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Повноваження правоохоронців під час обшуку: що дозволено, а що ні</a:t>
            </a:r>
            <a:endParaRPr lang="uk-UA" sz="2600" b="1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22465" y="1415948"/>
            <a:ext cx="778902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Wingdings" pitchFamily="2" charset="2"/>
              <a:buChar char="Ø"/>
            </a:pP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Відповідно до ч.4 ст.223 КПУ України проведення слідчих (розшукових) дій </a:t>
            </a:r>
            <a:r>
              <a:rPr lang="uk-UA" sz="20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нічний час (з 22 до 6 години) не допускається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за винятком невідкладних випадків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коли затримка в їх проведенні може призвести до втрати слідів кримінального правопорушення чи втечі підозрюваного, а також крім здійснення кримінального провадження у порядку, встановленому </a:t>
            </a:r>
            <a:r>
              <a:rPr lang="uk-UA" sz="20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статтею 615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цього Кодексу.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22465" y="4109134"/>
            <a:ext cx="778902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Обшук </a:t>
            </a:r>
            <a:r>
              <a:rPr lang="uk-UA" sz="20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повинен відбуватись в час, коли заподіюється найменша шкода</a:t>
            </a:r>
            <a:r>
              <a:rPr lang="uk-UA" sz="20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звичайним заняттям особи, яка ними володіє, якщо тільки слідчий, прокурор не вважатиме, що виконання такої умови може істотно зашкодити меті обшуку (ч.2 ст.236 КПК України).</a:t>
            </a:r>
          </a:p>
        </p:txBody>
      </p:sp>
    </p:spTree>
    <p:extLst>
      <p:ext uri="{BB962C8B-B14F-4D97-AF65-F5344CB8AC3E}">
        <p14:creationId xmlns:p14="http://schemas.microsoft.com/office/powerpoint/2010/main" val="3713466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89457" y="3670930"/>
            <a:ext cx="783058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 algn="just">
              <a:buFont typeface="Wingdings" pitchFamily="2" charset="2"/>
              <a:buChar char="Ø"/>
            </a:pPr>
            <a:r>
              <a:rPr lang="uk-UA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проводити 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вимірювання, фотографування, </a:t>
            </a:r>
            <a:r>
              <a:rPr lang="uk-UA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звуко-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чи відеозапис, складати плани і схеми, виготовляти графічні зображення 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обшуканого житла чи іншого володіння особи чи окремих речей, 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виготовляти відбитки та зліпки, оглядати і вилучати документи, </a:t>
            </a:r>
            <a:endParaRPr lang="uk-UA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89458" y="1272324"/>
            <a:ext cx="7913717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 algn="just">
              <a:buFont typeface="Wingdings" pitchFamily="2" charset="2"/>
              <a:buChar char="Ø"/>
            </a:pPr>
            <a:r>
              <a:rPr lang="uk-UA" sz="2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відкривати </a:t>
            </a:r>
            <a:r>
              <a:rPr lang="uk-UA" sz="2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закриті приміщення, сховища, речі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долати системи логічного захисту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якщо особа, присутня при обшуку, відмовляється їх відкрити чи зняти (деактивувати) систему логічного захисту або обшук здійснюється за відсутності осіб, зазначених у частині третій цієї статті (ч.6 ст.236 КПК України).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596043" y="112126"/>
            <a:ext cx="7207134" cy="964677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Слідчий, прокурор під час проведення обшуку має право</a:t>
            </a:r>
            <a:endParaRPr lang="uk-UA" sz="2600" b="1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946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47156" y="2369232"/>
            <a:ext cx="769758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 algn="just">
              <a:buFont typeface="Wingdings" pitchFamily="2" charset="2"/>
              <a:buChar char="Ø"/>
            </a:pPr>
            <a:r>
              <a:rPr lang="uk-UA" sz="2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рішенням слідчого чи прокурора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може бути проведено обшук осіб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які перебувають в житлі чи іншому володінні, якщо є достатні підстави вважати, що вони переховують при собі предмети або документи, які мають значення для кримінального провадження – 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проводиться особами однієї статі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присутності адвоката (неявка адвоката до 3-х годин – без нього)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обов’язкове оформлення відповідного протоколу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47156" y="887536"/>
            <a:ext cx="765602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uk-UA" sz="2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заборонити будь-якій особі залишити місце обшуку </a:t>
            </a:r>
            <a:r>
              <a:rPr lang="uk-UA" sz="2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 його закінчення та вчиняти будь-які дії, що заважають проведенню обшуку. </a:t>
            </a:r>
            <a:endParaRPr lang="uk-UA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7608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4830</TotalTime>
  <Words>2127</Words>
  <Application>Microsoft Office PowerPoint</Application>
  <PresentationFormat>Экран (4:3)</PresentationFormat>
  <Paragraphs>119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User</cp:lastModifiedBy>
  <cp:revision>411</cp:revision>
  <cp:lastPrinted>2019-11-28T10:21:12Z</cp:lastPrinted>
  <dcterms:created xsi:type="dcterms:W3CDTF">2014-11-21T11:00:06Z</dcterms:created>
  <dcterms:modified xsi:type="dcterms:W3CDTF">2026-07-21T10:57:08Z</dcterms:modified>
</cp:coreProperties>
</file>