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00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B9916-DB63-4A0A-A219-F6148FABC24C}" type="datetimeFigureOut">
              <a:rPr lang="ru-RU" smtClean="0"/>
              <a:t>вт 14.07.26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AAA335-DB2B-469F-AE5E-4709AF207E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270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AA335-DB2B-469F-AE5E-4709AF207E5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95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EDBF-1C91-4610-9730-B53F060EEBF4}" type="datetimeFigureOut">
              <a:rPr lang="ru-RU" smtClean="0"/>
              <a:t>вт 14.07.26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4B6F-AD0A-47BB-80F4-7FAB5F48F4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EDBF-1C91-4610-9730-B53F060EEBF4}" type="datetimeFigureOut">
              <a:rPr lang="ru-RU" smtClean="0"/>
              <a:t>вт 14.07.26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4B6F-AD0A-47BB-80F4-7FAB5F48F4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EDBF-1C91-4610-9730-B53F060EEBF4}" type="datetimeFigureOut">
              <a:rPr lang="ru-RU" smtClean="0"/>
              <a:t>вт 14.07.26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4B6F-AD0A-47BB-80F4-7FAB5F48F455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EDBF-1C91-4610-9730-B53F060EEBF4}" type="datetimeFigureOut">
              <a:rPr lang="ru-RU" smtClean="0"/>
              <a:t>вт 14.07.26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4B6F-AD0A-47BB-80F4-7FAB5F48F45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EDBF-1C91-4610-9730-B53F060EEBF4}" type="datetimeFigureOut">
              <a:rPr lang="ru-RU" smtClean="0"/>
              <a:t>вт 14.07.26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4B6F-AD0A-47BB-80F4-7FAB5F48F4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EDBF-1C91-4610-9730-B53F060EEBF4}" type="datetimeFigureOut">
              <a:rPr lang="ru-RU" smtClean="0"/>
              <a:t>вт 14.07.26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4B6F-AD0A-47BB-80F4-7FAB5F48F45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EDBF-1C91-4610-9730-B53F060EEBF4}" type="datetimeFigureOut">
              <a:rPr lang="ru-RU" smtClean="0"/>
              <a:t>вт 14.07.26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4B6F-AD0A-47BB-80F4-7FAB5F48F4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EDBF-1C91-4610-9730-B53F060EEBF4}" type="datetimeFigureOut">
              <a:rPr lang="ru-RU" smtClean="0"/>
              <a:t>вт 14.07.26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4B6F-AD0A-47BB-80F4-7FAB5F48F4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EDBF-1C91-4610-9730-B53F060EEBF4}" type="datetimeFigureOut">
              <a:rPr lang="ru-RU" smtClean="0"/>
              <a:t>вт 14.07.26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4B6F-AD0A-47BB-80F4-7FAB5F48F4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EDBF-1C91-4610-9730-B53F060EEBF4}" type="datetimeFigureOut">
              <a:rPr lang="ru-RU" smtClean="0"/>
              <a:t>вт 14.07.26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4B6F-AD0A-47BB-80F4-7FAB5F48F455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EDBF-1C91-4610-9730-B53F060EEBF4}" type="datetimeFigureOut">
              <a:rPr lang="ru-RU" smtClean="0"/>
              <a:t>вт 14.07.26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4B6F-AD0A-47BB-80F4-7FAB5F48F45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295EDBF-1C91-4610-9730-B53F060EEBF4}" type="datetimeFigureOut">
              <a:rPr lang="ru-RU" smtClean="0"/>
              <a:t>вт 14.07.26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4E84B6F-AD0A-47BB-80F4-7FAB5F48F45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2755-17#n4678" TargetMode="External"/><Relationship Id="rId2" Type="http://schemas.openxmlformats.org/officeDocument/2006/relationships/hyperlink" Target="https://7eminar.ua/documents/7297-podatkova-deklaraciya-z-podatku-na-dodanu-vartist-z-dodatkami-pocinayuc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akon.rada.gov.ua/laws/show/2755-17#n4496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2755-17#n4496" TargetMode="External"/><Relationship Id="rId2" Type="http://schemas.openxmlformats.org/officeDocument/2006/relationships/hyperlink" Target="https://zakon.rada.gov.ua/laws/show/2755-17#n467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2755-17#n4722" TargetMode="External"/><Relationship Id="rId2" Type="http://schemas.openxmlformats.org/officeDocument/2006/relationships/hyperlink" Target="https://7eminar.ua/documents/7297-podatkova-deklaraciya-z-podatku-na-dodanu-vartist-z-dodatkami-pocinayuci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ax.gov.ua/dovidniki--reestri--perelik/dovidniki-/54005.html" TargetMode="External"/><Relationship Id="rId4" Type="http://schemas.openxmlformats.org/officeDocument/2006/relationships/hyperlink" Target="https://zakon.rada.gov.ua/laws/show/2755-17#n8035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z0159-16#n383" TargetMode="External"/><Relationship Id="rId2" Type="http://schemas.openxmlformats.org/officeDocument/2006/relationships/hyperlink" Target="https://tax.gov.ua/dovidniki--reestri--perelik/dovidniki-/54005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z0159-16#n65" TargetMode="External"/><Relationship Id="rId2" Type="http://schemas.openxmlformats.org/officeDocument/2006/relationships/hyperlink" Target="https://7eminar.ua/documents/7297-podatkova-deklaraciya-z-podatku-na-dodanu-vartist-z-dodatkami-pocinayuc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ax.gov.ua/baneryi/onlayn-navchannya/podatok-na-dodanu-vartist/yuridichni-osobi/podatkova-zvitnist/poryadok-skladennya-ta-vnesennya-zmin/903387.html" TargetMode="External"/><Relationship Id="rId5" Type="http://schemas.openxmlformats.org/officeDocument/2006/relationships/hyperlink" Target="https://zakon.rada.gov.ua/laws/show/2755-17#n8035" TargetMode="External"/><Relationship Id="rId4" Type="http://schemas.openxmlformats.org/officeDocument/2006/relationships/hyperlink" Target="https://zakon.rada.gov.ua/laws/show/2755-17#n4722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2755-17#n8462" TargetMode="External"/><Relationship Id="rId2" Type="http://schemas.openxmlformats.org/officeDocument/2006/relationships/hyperlink" Target="https://7eminar.ua/documents/7297-podatkova-deklaraciya-z-podatku-na-dodanu-vartist-z-dodatkami-pocinayuc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akon.rada.gov.ua/laws/show/z0159-16#n6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19256" cy="4746856"/>
          </a:xfrm>
        </p:spPr>
        <p:txBody>
          <a:bodyPr>
            <a:normAutofit fontScale="90000"/>
          </a:bodyPr>
          <a:lstStyle/>
          <a:p>
            <a:r>
              <a:rPr lang="uk-UA" sz="2700" dirty="0" smtClean="0"/>
              <a:t/>
            </a:r>
            <a:br>
              <a:rPr lang="uk-UA" sz="2700" dirty="0" smtClean="0"/>
            </a:br>
            <a:r>
              <a:rPr lang="uk-UA" sz="2700" dirty="0" smtClean="0"/>
              <a:t/>
            </a:r>
            <a:br>
              <a:rPr lang="uk-UA" sz="2700" dirty="0" smtClean="0"/>
            </a:br>
            <a:r>
              <a:rPr lang="uk-UA" sz="2700" dirty="0"/>
              <a:t/>
            </a:r>
            <a:br>
              <a:rPr lang="uk-UA" sz="2700" dirty="0"/>
            </a:br>
            <a:r>
              <a:rPr lang="uk-UA" sz="2700" dirty="0" smtClean="0"/>
              <a:t/>
            </a:r>
            <a:br>
              <a:rPr lang="uk-UA" sz="2700" dirty="0" smtClean="0"/>
            </a:br>
            <a:r>
              <a:rPr lang="uk-UA" sz="2700" dirty="0"/>
              <a:t/>
            </a:r>
            <a:br>
              <a:rPr lang="uk-UA" sz="2700" dirty="0"/>
            </a:br>
            <a:r>
              <a:rPr lang="uk-UA" sz="2700" dirty="0" smtClean="0"/>
              <a:t/>
            </a:r>
            <a:br>
              <a:rPr lang="uk-UA" sz="2700" dirty="0" smtClean="0"/>
            </a:br>
            <a:r>
              <a:rPr lang="ru-RU" sz="7300" dirty="0" err="1" smtClean="0">
                <a:solidFill>
                  <a:schemeClr val="tx1"/>
                </a:solidFill>
              </a:rPr>
              <a:t>Додаток</a:t>
            </a:r>
            <a:r>
              <a:rPr lang="ru-RU" sz="7300" dirty="0" smtClean="0">
                <a:solidFill>
                  <a:schemeClr val="tx1"/>
                </a:solidFill>
              </a:rPr>
              <a:t> 4 (Д4) до </a:t>
            </a:r>
            <a:r>
              <a:rPr lang="ru-RU" sz="7300" dirty="0" err="1" smtClean="0">
                <a:solidFill>
                  <a:schemeClr val="tx1"/>
                </a:solidFill>
              </a:rPr>
              <a:t>декларації</a:t>
            </a:r>
            <a:r>
              <a:rPr lang="ru-RU" sz="7300" dirty="0" smtClean="0">
                <a:solidFill>
                  <a:schemeClr val="tx1"/>
                </a:solidFill>
              </a:rPr>
              <a:t> з ПДВ: алгоритм </a:t>
            </a:r>
            <a:r>
              <a:rPr lang="ru-RU" sz="7300" dirty="0" err="1" smtClean="0">
                <a:solidFill>
                  <a:schemeClr val="tx1"/>
                </a:solidFill>
              </a:rPr>
              <a:t>заповнення</a:t>
            </a:r>
            <a:r>
              <a:rPr lang="ru-RU" sz="6600" dirty="0" smtClean="0">
                <a:solidFill>
                  <a:schemeClr val="tx1"/>
                </a:solidFill>
              </a:rPr>
              <a:t/>
            </a:r>
            <a:br>
              <a:rPr lang="ru-RU" sz="6600" dirty="0" smtClean="0">
                <a:solidFill>
                  <a:schemeClr val="tx1"/>
                </a:solidFill>
              </a:rPr>
            </a:br>
            <a:r>
              <a:rPr lang="ru-RU" sz="6600" dirty="0" smtClean="0">
                <a:solidFill>
                  <a:schemeClr val="tx1"/>
                </a:solidFill>
              </a:rPr>
              <a:t/>
            </a:r>
            <a:br>
              <a:rPr lang="ru-RU" sz="6600" dirty="0" smtClean="0">
                <a:solidFill>
                  <a:schemeClr val="tx1"/>
                </a:solidFill>
              </a:rPr>
            </a:br>
            <a:endParaRPr lang="ru-RU" sz="6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320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184576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 </a:t>
            </a:r>
            <a:r>
              <a:rPr lang="ru-RU" dirty="0" err="1" smtClean="0"/>
              <a:t>Додаток</a:t>
            </a:r>
            <a:r>
              <a:rPr lang="ru-RU" dirty="0" smtClean="0"/>
              <a:t> </a:t>
            </a:r>
            <a:r>
              <a:rPr lang="ru-RU" dirty="0"/>
              <a:t>Д4 до ПДВ-</a:t>
            </a:r>
            <a:r>
              <a:rPr lang="ru-RU" dirty="0" err="1"/>
              <a:t>декларації</a:t>
            </a:r>
            <a:r>
              <a:rPr lang="ru-RU" dirty="0"/>
              <a:t> </a:t>
            </a:r>
            <a:r>
              <a:rPr lang="ru-RU" dirty="0" err="1"/>
              <a:t>призначений</a:t>
            </a:r>
            <a:r>
              <a:rPr lang="ru-RU" dirty="0"/>
              <a:t> для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err="1" smtClean="0"/>
              <a:t>звільнених</a:t>
            </a:r>
            <a:r>
              <a:rPr lang="ru-RU" dirty="0" smtClean="0"/>
              <a:t> </a:t>
            </a:r>
            <a:r>
              <a:rPr lang="ru-RU" dirty="0" err="1"/>
              <a:t>від</a:t>
            </a:r>
            <a:r>
              <a:rPr lang="ru-RU" dirty="0"/>
              <a:t> ПДВ </a:t>
            </a:r>
            <a:r>
              <a:rPr lang="ru-RU" dirty="0" err="1"/>
              <a:t>операцій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заповнюють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категоріями</a:t>
            </a:r>
            <a:r>
              <a:rPr lang="ru-RU" dirty="0"/>
              <a:t> </a:t>
            </a:r>
            <a:r>
              <a:rPr lang="ru-RU" dirty="0" err="1"/>
              <a:t>платників</a:t>
            </a:r>
            <a:r>
              <a:rPr lang="ru-RU" dirty="0"/>
              <a:t>. </a:t>
            </a:r>
            <a:r>
              <a:rPr lang="ru-RU" dirty="0" err="1"/>
              <a:t>Розглянемо</a:t>
            </a:r>
            <a:r>
              <a:rPr lang="ru-RU" dirty="0"/>
              <a:t> детально </a:t>
            </a:r>
            <a:r>
              <a:rPr lang="ru-RU" dirty="0" smtClean="0"/>
              <a:t>порядок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заповнення</a:t>
            </a:r>
            <a:r>
              <a:rPr lang="ru-RU" dirty="0" smtClean="0"/>
              <a:t>.</a:t>
            </a:r>
          </a:p>
          <a:p>
            <a:r>
              <a:rPr lang="uk-UA" dirty="0"/>
              <a:t> </a:t>
            </a:r>
            <a:r>
              <a:rPr lang="ru-RU" b="1" dirty="0" err="1"/>
              <a:t>Таблиця</a:t>
            </a:r>
            <a:r>
              <a:rPr lang="ru-RU" b="1" dirty="0"/>
              <a:t> </a:t>
            </a:r>
            <a:r>
              <a:rPr lang="ru-RU" b="1" dirty="0" smtClean="0"/>
              <a:t>1</a:t>
            </a:r>
            <a:endParaRPr lang="ru-RU" dirty="0"/>
          </a:p>
          <a:p>
            <a:r>
              <a:rPr lang="ru-RU" dirty="0" err="1"/>
              <a:t>Таблицю</a:t>
            </a:r>
            <a:r>
              <a:rPr lang="ru-RU" dirty="0"/>
              <a:t> 1 в </a:t>
            </a:r>
            <a:r>
              <a:rPr lang="ru-RU" dirty="0" err="1">
                <a:hlinkClick r:id="rId2"/>
              </a:rPr>
              <a:t>додатку</a:t>
            </a:r>
            <a:r>
              <a:rPr lang="ru-RU" dirty="0">
                <a:hlinkClick r:id="rId2"/>
              </a:rPr>
              <a:t> Д4 до деки з ПДВ</a:t>
            </a:r>
            <a:r>
              <a:rPr lang="ru-RU" dirty="0"/>
              <a:t> </a:t>
            </a:r>
            <a:r>
              <a:rPr lang="ru-RU" dirty="0" err="1"/>
              <a:t>заповнюють</a:t>
            </a:r>
            <a:r>
              <a:rPr lang="ru-RU" dirty="0"/>
              <a:t> </a:t>
            </a:r>
            <a:r>
              <a:rPr lang="ru-RU" dirty="0" err="1"/>
              <a:t>платники</a:t>
            </a:r>
            <a:r>
              <a:rPr lang="ru-RU" dirty="0"/>
              <a:t> ПДВ, </a:t>
            </a:r>
            <a:r>
              <a:rPr lang="ru-RU" dirty="0" err="1"/>
              <a:t>які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постачання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послуг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не є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обкладення</a:t>
            </a:r>
            <a:r>
              <a:rPr lang="ru-RU" dirty="0"/>
              <a:t> ПДВ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>
                <a:hlinkClick r:id="rId3"/>
              </a:rPr>
              <a:t>ст. 196 </a:t>
            </a:r>
            <a:r>
              <a:rPr lang="ru-RU" dirty="0" err="1">
                <a:hlinkClick r:id="rId3"/>
              </a:rPr>
              <a:t>Податкового</a:t>
            </a:r>
            <a:r>
              <a:rPr lang="ru-RU" dirty="0">
                <a:hlinkClick r:id="rId3"/>
              </a:rPr>
              <a:t> кодексу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далі</a:t>
            </a:r>
            <a:r>
              <a:rPr lang="ru-RU" dirty="0"/>
              <a:t> – ПКУ);</a:t>
            </a:r>
          </a:p>
          <a:p>
            <a:r>
              <a:rPr lang="ru-RU" dirty="0" err="1"/>
              <a:t>надають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постачання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визначено</a:t>
            </a:r>
            <a:r>
              <a:rPr lang="ru-RU" dirty="0"/>
              <a:t> за межами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>
                <a:hlinkClick r:id="rId4"/>
              </a:rPr>
              <a:t>п. 186.2</a:t>
            </a:r>
            <a:r>
              <a:rPr lang="ru-RU" dirty="0"/>
              <a:t> і </a:t>
            </a:r>
            <a:r>
              <a:rPr lang="ru-RU" dirty="0">
                <a:hlinkClick r:id="rId4"/>
              </a:rPr>
              <a:t>186.3 ПКУ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У рядку 5 </a:t>
            </a:r>
            <a:r>
              <a:rPr lang="ru-RU" dirty="0" err="1"/>
              <a:t>декларації</a:t>
            </a:r>
            <a:r>
              <a:rPr lang="ru-RU" dirty="0"/>
              <a:t>, а </a:t>
            </a:r>
            <a:r>
              <a:rPr lang="ru-RU" dirty="0" err="1"/>
              <a:t>отже</a:t>
            </a:r>
            <a:r>
              <a:rPr lang="ru-RU" dirty="0"/>
              <a:t>, і в </a:t>
            </a:r>
            <a:r>
              <a:rPr lang="ru-RU" dirty="0" err="1"/>
              <a:t>таблиці</a:t>
            </a:r>
            <a:r>
              <a:rPr lang="ru-RU" dirty="0"/>
              <a:t> 1 </a:t>
            </a:r>
            <a:r>
              <a:rPr lang="ru-RU" dirty="0" err="1"/>
              <a:t>додатка</a:t>
            </a:r>
            <a:r>
              <a:rPr lang="ru-RU" dirty="0"/>
              <a:t> 4,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відображати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вивезення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вартістю</a:t>
            </a:r>
            <a:r>
              <a:rPr lang="ru-RU" dirty="0"/>
              <a:t> в </a:t>
            </a:r>
            <a:r>
              <a:rPr lang="ru-RU" dirty="0" err="1"/>
              <a:t>еквіваленті</a:t>
            </a:r>
            <a:r>
              <a:rPr lang="ru-RU" dirty="0"/>
              <a:t> до 150 </a:t>
            </a:r>
            <a:r>
              <a:rPr lang="ru-RU" dirty="0" err="1"/>
              <a:t>євро</a:t>
            </a:r>
            <a:r>
              <a:rPr lang="ru-RU" dirty="0"/>
              <a:t> (не є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>
                <a:hlinkClick r:id="rId3"/>
              </a:rPr>
              <a:t>пп</a:t>
            </a:r>
            <a:r>
              <a:rPr lang="ru-RU" dirty="0">
                <a:hlinkClick r:id="rId3"/>
              </a:rPr>
              <a:t>. 196.1.16 ПКУ</a:t>
            </a:r>
            <a:r>
              <a:rPr lang="ru-RU" dirty="0"/>
              <a:t>).</a:t>
            </a:r>
          </a:p>
          <a:p>
            <a:r>
              <a:rPr lang="ru-RU" b="1" dirty="0" err="1"/>
              <a:t>Важливо</a:t>
            </a:r>
            <a:r>
              <a:rPr lang="ru-RU" b="1" dirty="0"/>
              <a:t>!</a:t>
            </a:r>
            <a:r>
              <a:rPr lang="ru-RU" dirty="0"/>
              <a:t> У </a:t>
            </a:r>
            <a:r>
              <a:rPr lang="ru-RU" dirty="0" err="1"/>
              <a:t>таблиці</a:t>
            </a:r>
            <a:r>
              <a:rPr lang="ru-RU" dirty="0"/>
              <a:t> 1 </a:t>
            </a:r>
            <a:r>
              <a:rPr lang="ru-RU" dirty="0" err="1"/>
              <a:t>розшифровують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 рядка 5 </a:t>
            </a:r>
            <a:r>
              <a:rPr lang="ru-RU" dirty="0" err="1"/>
              <a:t>декларації</a:t>
            </a:r>
            <a:r>
              <a:rPr lang="ru-RU" dirty="0"/>
              <a:t> у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постачання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є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ПДВ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147248" cy="49838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err="1" smtClean="0"/>
              <a:t>Дод</a:t>
            </a:r>
            <a:r>
              <a:rPr lang="uk-UA" dirty="0" smtClean="0"/>
              <a:t> 4 заповнюємо разом без помилок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7467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556792"/>
            <a:ext cx="7660373" cy="4968552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у</a:t>
            </a:r>
            <a:r>
              <a:rPr lang="ru-RU" b="1" dirty="0"/>
              <a:t> </a:t>
            </a:r>
            <a:r>
              <a:rPr lang="ru-RU" b="1" dirty="0" err="1"/>
              <a:t>графі</a:t>
            </a:r>
            <a:r>
              <a:rPr lang="ru-RU" b="1" dirty="0"/>
              <a:t> 2</a:t>
            </a:r>
            <a:r>
              <a:rPr lang="ru-RU" dirty="0"/>
              <a:t> – </a:t>
            </a:r>
            <a:r>
              <a:rPr lang="ru-RU" dirty="0" err="1"/>
              <a:t>назву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, яка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операціям</a:t>
            </a:r>
            <a:r>
              <a:rPr lang="ru-RU" dirty="0"/>
              <a:t>, </a:t>
            </a:r>
            <a:r>
              <a:rPr lang="ru-RU" dirty="0" err="1"/>
              <a:t>переліченим</a:t>
            </a:r>
            <a:r>
              <a:rPr lang="ru-RU" dirty="0"/>
              <a:t> у </a:t>
            </a:r>
            <a:r>
              <a:rPr lang="ru-RU" dirty="0">
                <a:hlinkClick r:id="rId2"/>
              </a:rPr>
              <a:t>п. 196.1</a:t>
            </a:r>
            <a:r>
              <a:rPr lang="ru-RU" dirty="0"/>
              <a:t>, </a:t>
            </a:r>
            <a:r>
              <a:rPr lang="ru-RU" dirty="0">
                <a:hlinkClick r:id="rId3"/>
              </a:rPr>
              <a:t>186.2</a:t>
            </a:r>
            <a:r>
              <a:rPr lang="ru-RU" dirty="0"/>
              <a:t> і </a:t>
            </a:r>
            <a:r>
              <a:rPr lang="ru-RU" dirty="0">
                <a:hlinkClick r:id="rId3"/>
              </a:rPr>
              <a:t>186.3 ПКУ</a:t>
            </a:r>
            <a:r>
              <a:rPr lang="ru-RU" dirty="0"/>
              <a:t>;</a:t>
            </a:r>
          </a:p>
          <a:p>
            <a:r>
              <a:rPr lang="ru-RU" b="1" dirty="0" err="1"/>
              <a:t>графі</a:t>
            </a:r>
            <a:r>
              <a:rPr lang="ru-RU" b="1" dirty="0"/>
              <a:t> 3</a:t>
            </a:r>
            <a:r>
              <a:rPr lang="ru-RU" dirty="0"/>
              <a:t> – норму ПКУ (</a:t>
            </a:r>
            <a:r>
              <a:rPr lang="ru-RU" dirty="0" err="1"/>
              <a:t>підпункт</a:t>
            </a:r>
            <a:r>
              <a:rPr lang="ru-RU" dirty="0"/>
              <a:t>, пункт, </a:t>
            </a:r>
            <a:r>
              <a:rPr lang="ru-RU" dirty="0" err="1"/>
              <a:t>статтю</a:t>
            </a:r>
            <a:r>
              <a:rPr lang="ru-RU" dirty="0"/>
              <a:t>),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операцію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 до </a:t>
            </a:r>
            <a:r>
              <a:rPr lang="ru-RU" dirty="0" err="1"/>
              <a:t>такої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є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ПДВ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постачання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за межами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b="1" dirty="0" err="1"/>
              <a:t>графі</a:t>
            </a:r>
            <a:r>
              <a:rPr lang="ru-RU" b="1" dirty="0"/>
              <a:t> 4</a:t>
            </a:r>
            <a:r>
              <a:rPr lang="ru-RU" dirty="0"/>
              <a:t> –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постачання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err="1"/>
              <a:t>Таблицю</a:t>
            </a:r>
            <a:r>
              <a:rPr lang="ru-RU" dirty="0"/>
              <a:t> 1 </a:t>
            </a:r>
            <a:r>
              <a:rPr lang="ru-RU" dirty="0" err="1"/>
              <a:t>заповнюють</a:t>
            </a:r>
            <a:r>
              <a:rPr lang="ru-RU" dirty="0"/>
              <a:t> у </a:t>
            </a:r>
            <a:r>
              <a:rPr lang="ru-RU" dirty="0" err="1"/>
              <a:t>розрізі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окремо</a:t>
            </a:r>
            <a:r>
              <a:rPr lang="ru-RU" dirty="0"/>
              <a:t> </a:t>
            </a:r>
            <a:r>
              <a:rPr lang="ru-RU" dirty="0" err="1"/>
              <a:t>зазначають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є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ПДВ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>
                <a:hlinkClick r:id="rId2"/>
              </a:rPr>
              <a:t>ст. 196 ПКУ</a:t>
            </a:r>
            <a:r>
              <a:rPr lang="ru-RU" dirty="0"/>
              <a:t>, і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постачання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нерезидентом з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постачання</a:t>
            </a:r>
            <a:r>
              <a:rPr lang="ru-RU" dirty="0"/>
              <a:t> за межами </a:t>
            </a:r>
            <a:r>
              <a:rPr lang="ru-RU" dirty="0" err="1"/>
              <a:t>України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постачання</a:t>
            </a:r>
            <a:r>
              <a:rPr lang="ru-RU" dirty="0"/>
              <a:t> за гр. 4 </a:t>
            </a:r>
            <a:r>
              <a:rPr lang="ru-RU" dirty="0" err="1"/>
              <a:t>вказують</a:t>
            </a:r>
            <a:r>
              <a:rPr lang="ru-RU" dirty="0"/>
              <a:t> </a:t>
            </a:r>
            <a:r>
              <a:rPr lang="ru-RU" dirty="0" err="1"/>
              <a:t>загальною</a:t>
            </a:r>
            <a:r>
              <a:rPr lang="ru-RU" dirty="0"/>
              <a:t> сумою за </a:t>
            </a:r>
            <a:r>
              <a:rPr lang="ru-RU" dirty="0" err="1"/>
              <a:t>звітний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без </a:t>
            </a:r>
            <a:r>
              <a:rPr lang="ru-RU" dirty="0" err="1"/>
              <a:t>розшифровки</a:t>
            </a:r>
            <a:r>
              <a:rPr lang="ru-RU" dirty="0"/>
              <a:t> в </a:t>
            </a:r>
            <a:r>
              <a:rPr lang="ru-RU" dirty="0" err="1"/>
              <a:t>розрізі</a:t>
            </a:r>
            <a:r>
              <a:rPr lang="ru-RU" dirty="0"/>
              <a:t> </a:t>
            </a:r>
            <a:r>
              <a:rPr lang="ru-RU" dirty="0" err="1"/>
              <a:t>контрагентів</a:t>
            </a:r>
            <a:r>
              <a:rPr lang="ru-RU" dirty="0"/>
              <a:t> за такою </a:t>
            </a:r>
            <a:r>
              <a:rPr lang="ru-RU" dirty="0" err="1"/>
              <a:t>операцією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платника</a:t>
            </a:r>
            <a:r>
              <a:rPr lang="ru-RU" dirty="0"/>
              <a:t> ПДВ за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b="1" dirty="0"/>
              <a:t>у межах </a:t>
            </a:r>
            <a:r>
              <a:rPr lang="ru-RU" b="1" dirty="0" err="1"/>
              <a:t>однієї</a:t>
            </a:r>
            <a:r>
              <a:rPr lang="ru-RU" b="1" dirty="0"/>
              <a:t> </a:t>
            </a:r>
            <a:r>
              <a:rPr lang="ru-RU" b="1" dirty="0" err="1"/>
              <a:t>норми</a:t>
            </a:r>
            <a:r>
              <a:rPr lang="ru-RU" b="1" dirty="0"/>
              <a:t> ПКУ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контрагентів</a:t>
            </a:r>
            <a:r>
              <a:rPr lang="ru-RU" dirty="0"/>
              <a:t> за такими </a:t>
            </a:r>
            <a:r>
              <a:rPr lang="ru-RU" dirty="0" err="1"/>
              <a:t>операціями</a:t>
            </a:r>
            <a:r>
              <a:rPr lang="ru-RU" dirty="0"/>
              <a:t>,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постачання</a:t>
            </a:r>
            <a:r>
              <a:rPr lang="ru-RU" dirty="0"/>
              <a:t> </a:t>
            </a:r>
            <a:r>
              <a:rPr lang="ru-RU" dirty="0" err="1"/>
              <a:t>наводять</a:t>
            </a:r>
            <a:r>
              <a:rPr lang="ru-RU" dirty="0"/>
              <a:t> </a:t>
            </a:r>
            <a:r>
              <a:rPr lang="ru-RU" dirty="0" err="1"/>
              <a:t>узагальнено</a:t>
            </a:r>
            <a:r>
              <a:rPr lang="ru-RU" dirty="0"/>
              <a:t> в одному рядку.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19256" cy="432048"/>
          </a:xfrm>
        </p:spPr>
        <p:txBody>
          <a:bodyPr>
            <a:normAutofit fontScale="90000"/>
          </a:bodyPr>
          <a:lstStyle/>
          <a:p>
            <a:r>
              <a:rPr lang="ru-RU" sz="3600" dirty="0" err="1"/>
              <a:t>Під</a:t>
            </a:r>
            <a:r>
              <a:rPr lang="ru-RU" sz="3600" dirty="0"/>
              <a:t> час </a:t>
            </a:r>
            <a:r>
              <a:rPr lang="ru-RU" sz="3600" dirty="0" err="1"/>
              <a:t>заповнення</a:t>
            </a:r>
            <a:r>
              <a:rPr lang="ru-RU" sz="3600" dirty="0"/>
              <a:t> </a:t>
            </a:r>
            <a:r>
              <a:rPr lang="ru-RU" sz="3600" dirty="0" err="1"/>
              <a:t>таблиці</a:t>
            </a:r>
            <a:r>
              <a:rPr lang="ru-RU" sz="3600" dirty="0"/>
              <a:t> 1 </a:t>
            </a:r>
            <a:r>
              <a:rPr lang="ru-RU" sz="3600" dirty="0" err="1"/>
              <a:t>додатка</a:t>
            </a:r>
            <a:r>
              <a:rPr lang="ru-RU" sz="3600" dirty="0"/>
              <a:t> </a:t>
            </a:r>
            <a:r>
              <a:rPr lang="ru-RU" sz="3600" dirty="0" smtClean="0"/>
              <a:t>4 </a:t>
            </a:r>
            <a:r>
              <a:rPr lang="ru-RU" sz="3600" dirty="0" err="1" smtClean="0"/>
              <a:t>зазначаємо</a:t>
            </a:r>
            <a:r>
              <a:rPr lang="ru-RU" dirty="0" smtClean="0"/>
              <a:t>: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542853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692696"/>
            <a:ext cx="7516357" cy="5832648"/>
          </a:xfrm>
        </p:spPr>
        <p:txBody>
          <a:bodyPr>
            <a:normAutofit/>
          </a:bodyPr>
          <a:lstStyle/>
          <a:p>
            <a:r>
              <a:rPr lang="ru-RU" sz="1200" dirty="0" err="1"/>
              <a:t>Таблиця</a:t>
            </a:r>
            <a:r>
              <a:rPr lang="ru-RU" sz="1200" dirty="0"/>
              <a:t> 2 в </a:t>
            </a:r>
            <a:r>
              <a:rPr lang="ru-RU" sz="1200" dirty="0" err="1">
                <a:hlinkClick r:id="rId2"/>
              </a:rPr>
              <a:t>додатку</a:t>
            </a:r>
            <a:r>
              <a:rPr lang="ru-RU" sz="1200" dirty="0">
                <a:hlinkClick r:id="rId2"/>
              </a:rPr>
              <a:t> Д4 до </a:t>
            </a:r>
            <a:r>
              <a:rPr lang="ru-RU" sz="1200" dirty="0" err="1">
                <a:hlinkClick r:id="rId2"/>
              </a:rPr>
              <a:t>декларації</a:t>
            </a:r>
            <a:r>
              <a:rPr lang="ru-RU" sz="1200" dirty="0">
                <a:hlinkClick r:id="rId2"/>
              </a:rPr>
              <a:t> з ПДВ</a:t>
            </a:r>
            <a:r>
              <a:rPr lang="ru-RU" sz="1200" dirty="0"/>
              <a:t> </a:t>
            </a:r>
            <a:r>
              <a:rPr lang="ru-RU" sz="1200" dirty="0" err="1"/>
              <a:t>підлягає</a:t>
            </a:r>
            <a:r>
              <a:rPr lang="ru-RU" sz="1200" dirty="0"/>
              <a:t> </a:t>
            </a:r>
            <a:r>
              <a:rPr lang="ru-RU" sz="1200" dirty="0" err="1"/>
              <a:t>заповненню</a:t>
            </a:r>
            <a:r>
              <a:rPr lang="ru-RU" sz="1200" dirty="0"/>
              <a:t>, </a:t>
            </a:r>
            <a:r>
              <a:rPr lang="ru-RU" sz="1200" dirty="0" err="1"/>
              <a:t>якщо</a:t>
            </a:r>
            <a:r>
              <a:rPr lang="ru-RU" sz="1200" dirty="0"/>
              <a:t> у </a:t>
            </a:r>
            <a:r>
              <a:rPr lang="ru-RU" sz="1200" dirty="0" err="1"/>
              <a:t>звітному</a:t>
            </a:r>
            <a:r>
              <a:rPr lang="ru-RU" sz="1200" dirty="0"/>
              <a:t> </a:t>
            </a:r>
            <a:r>
              <a:rPr lang="ru-RU" sz="1200" dirty="0" err="1"/>
              <a:t>періоді</a:t>
            </a:r>
            <a:r>
              <a:rPr lang="ru-RU" sz="1200" dirty="0"/>
              <a:t> </a:t>
            </a:r>
            <a:r>
              <a:rPr lang="ru-RU" sz="1200" dirty="0" err="1"/>
              <a:t>платники</a:t>
            </a:r>
            <a:r>
              <a:rPr lang="ru-RU" sz="1200" dirty="0"/>
              <a:t> ПДВ </a:t>
            </a:r>
            <a:r>
              <a:rPr lang="ru-RU" sz="1200" dirty="0" err="1"/>
              <a:t>здійснюють</a:t>
            </a:r>
            <a:r>
              <a:rPr lang="ru-RU" sz="1200" dirty="0"/>
              <a:t> </a:t>
            </a:r>
            <a:r>
              <a:rPr lang="ru-RU" sz="1200" dirty="0" err="1"/>
              <a:t>операції</a:t>
            </a:r>
            <a:r>
              <a:rPr lang="ru-RU" sz="1200" dirty="0"/>
              <a:t>, </a:t>
            </a:r>
            <a:r>
              <a:rPr lang="ru-RU" sz="1200" dirty="0" err="1"/>
              <a:t>звільнені</a:t>
            </a:r>
            <a:r>
              <a:rPr lang="ru-RU" sz="1200" dirty="0"/>
              <a:t> </a:t>
            </a:r>
            <a:r>
              <a:rPr lang="ru-RU" sz="1200" dirty="0" err="1"/>
              <a:t>від</a:t>
            </a:r>
            <a:r>
              <a:rPr lang="ru-RU" sz="1200" dirty="0"/>
              <a:t> </a:t>
            </a:r>
            <a:r>
              <a:rPr lang="ru-RU" sz="1200" dirty="0" err="1"/>
              <a:t>оподаткування</a:t>
            </a:r>
            <a:r>
              <a:rPr lang="ru-RU" sz="1200" dirty="0"/>
              <a:t> ПДВ </a:t>
            </a:r>
            <a:r>
              <a:rPr lang="ru-RU" sz="1200" dirty="0" err="1"/>
              <a:t>згідно</a:t>
            </a:r>
            <a:r>
              <a:rPr lang="ru-RU" sz="1200" dirty="0"/>
              <a:t> </a:t>
            </a:r>
            <a:r>
              <a:rPr lang="ru-RU" sz="1200" dirty="0" err="1"/>
              <a:t>зі</a:t>
            </a:r>
            <a:r>
              <a:rPr lang="ru-RU" sz="1200" dirty="0"/>
              <a:t> </a:t>
            </a:r>
            <a:r>
              <a:rPr lang="ru-RU" sz="1200" dirty="0">
                <a:hlinkClick r:id="rId3"/>
              </a:rPr>
              <a:t>ст. 197</a:t>
            </a:r>
            <a:r>
              <a:rPr lang="ru-RU" sz="1200" dirty="0"/>
              <a:t>, </a:t>
            </a:r>
            <a:r>
              <a:rPr lang="ru-RU" sz="1200" dirty="0" err="1">
                <a:hlinkClick r:id="rId4"/>
              </a:rPr>
              <a:t>підрозд</a:t>
            </a:r>
            <a:r>
              <a:rPr lang="ru-RU" sz="1200" dirty="0">
                <a:hlinkClick r:id="rId4"/>
              </a:rPr>
              <a:t>. 2 </a:t>
            </a:r>
            <a:r>
              <a:rPr lang="ru-RU" sz="1200" dirty="0" err="1">
                <a:hlinkClick r:id="rId4"/>
              </a:rPr>
              <a:t>розд</a:t>
            </a:r>
            <a:r>
              <a:rPr lang="ru-RU" sz="1200" dirty="0">
                <a:hlinkClick r:id="rId4"/>
              </a:rPr>
              <a:t>. ХХ ПКУ</a:t>
            </a:r>
            <a:r>
              <a:rPr lang="ru-RU" sz="1200" dirty="0"/>
              <a:t>, </a:t>
            </a:r>
            <a:r>
              <a:rPr lang="ru-RU" sz="1200" dirty="0" err="1"/>
              <a:t>умовами</a:t>
            </a:r>
            <a:r>
              <a:rPr lang="ru-RU" sz="1200" dirty="0"/>
              <a:t> </a:t>
            </a:r>
            <a:r>
              <a:rPr lang="ru-RU" sz="1200" dirty="0" err="1"/>
              <a:t>міжнародних</a:t>
            </a:r>
            <a:r>
              <a:rPr lang="ru-RU" sz="1200" dirty="0"/>
              <a:t> </a:t>
            </a:r>
            <a:r>
              <a:rPr lang="ru-RU" sz="1200" dirty="0" err="1"/>
              <a:t>договорів</a:t>
            </a:r>
            <a:r>
              <a:rPr lang="ru-RU" sz="1200" dirty="0"/>
              <a:t>. Тут </a:t>
            </a:r>
            <a:r>
              <a:rPr lang="ru-RU" sz="1200" dirty="0" err="1"/>
              <a:t>розраховують</a:t>
            </a:r>
            <a:r>
              <a:rPr lang="ru-RU" sz="1200" dirty="0"/>
              <a:t> суму </a:t>
            </a:r>
            <a:r>
              <a:rPr lang="ru-RU" sz="1200" dirty="0" err="1"/>
              <a:t>пільги</a:t>
            </a:r>
            <a:r>
              <a:rPr lang="ru-RU" sz="1200" dirty="0"/>
              <a:t>, </a:t>
            </a:r>
            <a:r>
              <a:rPr lang="ru-RU" sz="1200" dirty="0" err="1"/>
              <a:t>тобто</a:t>
            </a:r>
            <a:r>
              <a:rPr lang="ru-RU" sz="1200" dirty="0"/>
              <a:t> суму ПДВ, яку не </a:t>
            </a:r>
            <a:r>
              <a:rPr lang="ru-RU" sz="1200" dirty="0" err="1"/>
              <a:t>сплатив</a:t>
            </a:r>
            <a:r>
              <a:rPr lang="ru-RU" sz="1200" dirty="0"/>
              <a:t> </a:t>
            </a:r>
            <a:r>
              <a:rPr lang="ru-RU" sz="1200" dirty="0" err="1"/>
              <a:t>платник</a:t>
            </a:r>
            <a:r>
              <a:rPr lang="ru-RU" sz="1200" dirty="0"/>
              <a:t> до бюджету у </a:t>
            </a:r>
            <a:r>
              <a:rPr lang="ru-RU" sz="1200" dirty="0" err="1"/>
              <a:t>зв’язку</a:t>
            </a:r>
            <a:r>
              <a:rPr lang="ru-RU" sz="1200" dirty="0"/>
              <a:t> з </a:t>
            </a:r>
            <a:r>
              <a:rPr lang="ru-RU" sz="1200" dirty="0" err="1"/>
              <a:t>отриманням</a:t>
            </a:r>
            <a:r>
              <a:rPr lang="ru-RU" sz="1200" dirty="0"/>
              <a:t> </a:t>
            </a:r>
            <a:r>
              <a:rPr lang="ru-RU" sz="1200" dirty="0" err="1"/>
              <a:t>податкової</a:t>
            </a:r>
            <a:r>
              <a:rPr lang="ru-RU" sz="1200" dirty="0"/>
              <a:t> </a:t>
            </a:r>
            <a:r>
              <a:rPr lang="ru-RU" sz="1200" dirty="0" err="1"/>
              <a:t>пільги</a:t>
            </a:r>
            <a:r>
              <a:rPr lang="ru-RU" sz="1200" dirty="0"/>
              <a:t>.</a:t>
            </a:r>
          </a:p>
          <a:p>
            <a:r>
              <a:rPr lang="ru-RU" sz="1200" b="1" dirty="0" err="1"/>
              <a:t>Увага</a:t>
            </a:r>
            <a:r>
              <a:rPr lang="ru-RU" sz="1200" b="1" dirty="0"/>
              <a:t>! </a:t>
            </a:r>
            <a:r>
              <a:rPr lang="ru-RU" sz="1200" dirty="0"/>
              <a:t>У </a:t>
            </a:r>
            <a:r>
              <a:rPr lang="ru-RU" sz="1200" dirty="0" err="1"/>
              <a:t>Таблиці</a:t>
            </a:r>
            <a:r>
              <a:rPr lang="ru-RU" sz="1200" dirty="0"/>
              <a:t> 2 </a:t>
            </a:r>
            <a:r>
              <a:rPr lang="ru-RU" sz="1200" dirty="0" err="1"/>
              <a:t>розшифровують</a:t>
            </a:r>
            <a:r>
              <a:rPr lang="ru-RU" sz="1200" dirty="0"/>
              <a:t> рядок 5.1 </a:t>
            </a:r>
            <a:r>
              <a:rPr lang="ru-RU" sz="1200" dirty="0" err="1"/>
              <a:t>декларації</a:t>
            </a:r>
            <a:r>
              <a:rPr lang="ru-RU" sz="1200" dirty="0"/>
              <a:t> за </a:t>
            </a:r>
            <a:r>
              <a:rPr lang="ru-RU" sz="1200" dirty="0" err="1"/>
              <a:t>звітний</a:t>
            </a:r>
            <a:r>
              <a:rPr lang="ru-RU" sz="1200" dirty="0"/>
              <a:t> </a:t>
            </a:r>
            <a:r>
              <a:rPr lang="ru-RU" sz="1200" dirty="0" err="1"/>
              <a:t>період</a:t>
            </a:r>
            <a:r>
              <a:rPr lang="ru-RU" sz="1200" dirty="0"/>
              <a:t> з </a:t>
            </a:r>
            <a:r>
              <a:rPr lang="ru-RU" sz="1200" dirty="0" err="1"/>
              <a:t>урахуванням</a:t>
            </a:r>
            <a:r>
              <a:rPr lang="ru-RU" sz="1200" dirty="0"/>
              <a:t> </a:t>
            </a:r>
            <a:r>
              <a:rPr lang="ru-RU" sz="1200" dirty="0" err="1"/>
              <a:t>коригувань</a:t>
            </a:r>
            <a:r>
              <a:rPr lang="ru-RU" sz="1200" dirty="0"/>
              <a:t> за рядком 5.1.1, </a:t>
            </a:r>
            <a:r>
              <a:rPr lang="ru-RU" sz="1200" dirty="0" err="1"/>
              <a:t>якщо</a:t>
            </a:r>
            <a:r>
              <a:rPr lang="ru-RU" sz="1200" dirty="0"/>
              <a:t> вони </a:t>
            </a:r>
            <a:r>
              <a:rPr lang="ru-RU" sz="1200" dirty="0" err="1"/>
              <a:t>мали</a:t>
            </a:r>
            <a:r>
              <a:rPr lang="ru-RU" sz="1200" dirty="0"/>
              <a:t> </a:t>
            </a:r>
            <a:r>
              <a:rPr lang="ru-RU" sz="1200" dirty="0" err="1"/>
              <a:t>місце</a:t>
            </a:r>
            <a:endParaRPr lang="ru-RU" sz="1200" dirty="0"/>
          </a:p>
          <a:p>
            <a:r>
              <a:rPr lang="ru-RU" sz="1200" dirty="0" err="1" smtClean="0"/>
              <a:t>Таблиця</a:t>
            </a:r>
            <a:r>
              <a:rPr lang="ru-RU" sz="1200" dirty="0" smtClean="0"/>
              <a:t> </a:t>
            </a:r>
            <a:r>
              <a:rPr lang="ru-RU" sz="1200" dirty="0"/>
              <a:t>2 </a:t>
            </a:r>
            <a:r>
              <a:rPr lang="ru-RU" sz="1200" dirty="0" err="1"/>
              <a:t>Додатка</a:t>
            </a:r>
            <a:r>
              <a:rPr lang="ru-RU" sz="1200" dirty="0"/>
              <a:t> 4 </a:t>
            </a:r>
            <a:r>
              <a:rPr lang="ru-RU" sz="1200" dirty="0" err="1"/>
              <a:t>заповнюється</a:t>
            </a:r>
            <a:r>
              <a:rPr lang="ru-RU" sz="1200" dirty="0"/>
              <a:t> у </a:t>
            </a:r>
            <a:r>
              <a:rPr lang="ru-RU" sz="1200" dirty="0" err="1"/>
              <a:t>разі</a:t>
            </a:r>
            <a:r>
              <a:rPr lang="ru-RU" sz="1200" dirty="0"/>
              <a:t> </a:t>
            </a:r>
            <a:r>
              <a:rPr lang="ru-RU" sz="1200" dirty="0" err="1"/>
              <a:t>здійснення</a:t>
            </a:r>
            <a:r>
              <a:rPr lang="ru-RU" sz="1200" dirty="0"/>
              <a:t> у </a:t>
            </a:r>
            <a:r>
              <a:rPr lang="ru-RU" sz="1200" dirty="0" err="1"/>
              <a:t>звітному</a:t>
            </a:r>
            <a:r>
              <a:rPr lang="ru-RU" sz="1200" dirty="0"/>
              <a:t> (</a:t>
            </a:r>
            <a:r>
              <a:rPr lang="ru-RU" sz="1200" dirty="0" err="1"/>
              <a:t>податковому</a:t>
            </a:r>
            <a:r>
              <a:rPr lang="ru-RU" sz="1200" dirty="0"/>
              <a:t>) </a:t>
            </a:r>
            <a:r>
              <a:rPr lang="ru-RU" sz="1200" dirty="0" err="1"/>
              <a:t>періоді</a:t>
            </a:r>
            <a:r>
              <a:rPr lang="ru-RU" sz="1200" dirty="0"/>
              <a:t> </a:t>
            </a:r>
            <a:r>
              <a:rPr lang="ru-RU" sz="1200" dirty="0" err="1"/>
              <a:t>операцій</a:t>
            </a:r>
            <a:r>
              <a:rPr lang="ru-RU" sz="1200" dirty="0"/>
              <a:t> з </a:t>
            </a:r>
            <a:r>
              <a:rPr lang="ru-RU" sz="1200" dirty="0" err="1"/>
              <a:t>постачання</a:t>
            </a:r>
            <a:r>
              <a:rPr lang="ru-RU" sz="1200" dirty="0"/>
              <a:t> </a:t>
            </a:r>
            <a:r>
              <a:rPr lang="ru-RU" sz="1200" dirty="0" err="1"/>
              <a:t>товарів</a:t>
            </a:r>
            <a:r>
              <a:rPr lang="ru-RU" sz="1200" dirty="0"/>
              <a:t>/</a:t>
            </a:r>
            <a:r>
              <a:rPr lang="ru-RU" sz="1200" dirty="0" err="1"/>
              <a:t>послуг</a:t>
            </a:r>
            <a:r>
              <a:rPr lang="ru-RU" sz="1200" dirty="0"/>
              <a:t>, </a:t>
            </a:r>
            <a:r>
              <a:rPr lang="ru-RU" sz="1200" dirty="0" err="1"/>
              <a:t>що</a:t>
            </a:r>
            <a:r>
              <a:rPr lang="ru-RU" sz="1200" dirty="0"/>
              <a:t> </a:t>
            </a:r>
            <a:r>
              <a:rPr lang="ru-RU" sz="1200" dirty="0" err="1"/>
              <a:t>звільнені</a:t>
            </a:r>
            <a:r>
              <a:rPr lang="ru-RU" sz="1200" dirty="0"/>
              <a:t> </a:t>
            </a:r>
            <a:r>
              <a:rPr lang="ru-RU" sz="1200" dirty="0" err="1"/>
              <a:t>від</a:t>
            </a:r>
            <a:r>
              <a:rPr lang="ru-RU" sz="1200" dirty="0"/>
              <a:t> </a:t>
            </a:r>
            <a:r>
              <a:rPr lang="ru-RU" sz="1200" dirty="0" err="1"/>
              <a:t>оподаткування</a:t>
            </a:r>
            <a:r>
              <a:rPr lang="ru-RU" sz="1200" dirty="0"/>
              <a:t> ПДВ, у </a:t>
            </a:r>
            <a:r>
              <a:rPr lang="ru-RU" sz="1200" dirty="0" err="1"/>
              <a:t>розрізі</a:t>
            </a:r>
            <a:r>
              <a:rPr lang="ru-RU" sz="1200" dirty="0"/>
              <a:t> </a:t>
            </a:r>
            <a:r>
              <a:rPr lang="ru-RU" sz="1200" dirty="0" err="1"/>
              <a:t>податкових</a:t>
            </a:r>
            <a:r>
              <a:rPr lang="ru-RU" sz="1200" dirty="0"/>
              <a:t> </a:t>
            </a:r>
            <a:r>
              <a:rPr lang="ru-RU" sz="1200" dirty="0" err="1"/>
              <a:t>пільг</a:t>
            </a:r>
            <a:r>
              <a:rPr lang="ru-RU" sz="1200" dirty="0"/>
              <a:t>, </a:t>
            </a:r>
            <a:r>
              <a:rPr lang="ru-RU" sz="1200" dirty="0" err="1"/>
              <a:t>які</a:t>
            </a:r>
            <a:r>
              <a:rPr lang="ru-RU" sz="1200" dirty="0"/>
              <a:t> </a:t>
            </a:r>
            <a:r>
              <a:rPr lang="ru-RU" sz="1200" dirty="0" err="1"/>
              <a:t>використовуються</a:t>
            </a:r>
            <a:r>
              <a:rPr lang="ru-RU" sz="1200" dirty="0"/>
              <a:t> </a:t>
            </a:r>
            <a:r>
              <a:rPr lang="ru-RU" sz="1200" dirty="0" err="1"/>
              <a:t>платником</a:t>
            </a:r>
            <a:r>
              <a:rPr lang="ru-RU" sz="1200" dirty="0"/>
              <a:t> </a:t>
            </a:r>
            <a:r>
              <a:rPr lang="ru-RU" sz="1200" dirty="0" err="1"/>
              <a:t>податку</a:t>
            </a:r>
            <a:r>
              <a:rPr lang="ru-RU" sz="1200" dirty="0"/>
              <a:t>, </a:t>
            </a:r>
            <a:r>
              <a:rPr lang="ru-RU" sz="1200" dirty="0" err="1"/>
              <a:t>відповідно</a:t>
            </a:r>
            <a:r>
              <a:rPr lang="ru-RU" sz="1200" dirty="0"/>
              <a:t> до коду </a:t>
            </a:r>
            <a:r>
              <a:rPr lang="ru-RU" sz="1200" dirty="0" err="1"/>
              <a:t>пільги</a:t>
            </a:r>
            <a:r>
              <a:rPr lang="ru-RU" sz="1200" dirty="0"/>
              <a:t>, </a:t>
            </a:r>
            <a:r>
              <a:rPr lang="ru-RU" sz="1200" dirty="0" err="1"/>
              <a:t>визначеного</a:t>
            </a:r>
            <a:r>
              <a:rPr lang="ru-RU" sz="1200" dirty="0"/>
              <a:t> </a:t>
            </a:r>
            <a:r>
              <a:rPr lang="ru-RU" sz="1200" dirty="0" err="1"/>
              <a:t>згідно</a:t>
            </a:r>
            <a:r>
              <a:rPr lang="ru-RU" sz="1200" dirty="0"/>
              <a:t> з </a:t>
            </a:r>
            <a:r>
              <a:rPr lang="ru-RU" sz="1200" dirty="0" err="1"/>
              <a:t>довідником</a:t>
            </a:r>
            <a:r>
              <a:rPr lang="ru-RU" sz="1200" dirty="0"/>
              <a:t> </a:t>
            </a:r>
            <a:r>
              <a:rPr lang="ru-RU" sz="1200" dirty="0" err="1"/>
              <a:t>пільг</a:t>
            </a:r>
            <a:r>
              <a:rPr lang="ru-RU" sz="1200" dirty="0"/>
              <a:t>.</a:t>
            </a:r>
          </a:p>
          <a:p>
            <a:r>
              <a:rPr lang="ru-RU" sz="1200" dirty="0" err="1"/>
              <a:t>Дані</a:t>
            </a:r>
            <a:r>
              <a:rPr lang="ru-RU" sz="1200" dirty="0"/>
              <a:t> </a:t>
            </a:r>
            <a:r>
              <a:rPr lang="ru-RU" sz="1200" dirty="0" err="1"/>
              <a:t>щодо</a:t>
            </a:r>
            <a:r>
              <a:rPr lang="ru-RU" sz="1200" dirty="0"/>
              <a:t> </a:t>
            </a:r>
            <a:r>
              <a:rPr lang="ru-RU" sz="1200" dirty="0" err="1"/>
              <a:t>найменування</a:t>
            </a:r>
            <a:r>
              <a:rPr lang="ru-RU" sz="1200" dirty="0"/>
              <a:t> та коду </a:t>
            </a:r>
            <a:r>
              <a:rPr lang="ru-RU" sz="1200" dirty="0" err="1"/>
              <a:t>відповідної</a:t>
            </a:r>
            <a:r>
              <a:rPr lang="ru-RU" sz="1200" dirty="0"/>
              <a:t> </a:t>
            </a:r>
            <a:r>
              <a:rPr lang="ru-RU" sz="1200" dirty="0" err="1"/>
              <a:t>податкової</a:t>
            </a:r>
            <a:r>
              <a:rPr lang="ru-RU" sz="1200" dirty="0"/>
              <a:t> </a:t>
            </a:r>
            <a:r>
              <a:rPr lang="ru-RU" sz="1200" dirty="0" err="1"/>
              <a:t>пільги</a:t>
            </a:r>
            <a:r>
              <a:rPr lang="ru-RU" sz="1200" dirty="0"/>
              <a:t> </a:t>
            </a:r>
            <a:r>
              <a:rPr lang="ru-RU" sz="1200" dirty="0" err="1"/>
              <a:t>згідно</a:t>
            </a:r>
            <a:r>
              <a:rPr lang="ru-RU" sz="1200" dirty="0"/>
              <a:t> з </a:t>
            </a:r>
            <a:r>
              <a:rPr lang="ru-RU" sz="1200" dirty="0" err="1"/>
              <a:t>довідниками</a:t>
            </a:r>
            <a:r>
              <a:rPr lang="ru-RU" sz="1200" dirty="0"/>
              <a:t> </a:t>
            </a:r>
            <a:r>
              <a:rPr lang="ru-RU" sz="1200" dirty="0" err="1"/>
              <a:t>пільг</a:t>
            </a:r>
            <a:r>
              <a:rPr lang="ru-RU" sz="1200" dirty="0"/>
              <a:t> </a:t>
            </a:r>
            <a:r>
              <a:rPr lang="ru-RU" sz="1200" dirty="0" err="1"/>
              <a:t>вказуються</a:t>
            </a:r>
            <a:r>
              <a:rPr lang="ru-RU" sz="1200" dirty="0"/>
              <a:t> у графах 2 «</a:t>
            </a:r>
            <a:r>
              <a:rPr lang="ru-RU" sz="1200" dirty="0" err="1"/>
              <a:t>Найменування</a:t>
            </a:r>
            <a:r>
              <a:rPr lang="ru-RU" sz="1200" dirty="0"/>
              <a:t> </a:t>
            </a:r>
            <a:r>
              <a:rPr lang="ru-RU" sz="1200" dirty="0" err="1"/>
              <a:t>податкової</a:t>
            </a:r>
            <a:r>
              <a:rPr lang="ru-RU" sz="1200" dirty="0"/>
              <a:t> </a:t>
            </a:r>
            <a:r>
              <a:rPr lang="ru-RU" sz="1200" dirty="0" err="1"/>
              <a:t>пільги</a:t>
            </a:r>
            <a:r>
              <a:rPr lang="ru-RU" sz="1200" dirty="0"/>
              <a:t>» та 3 «Код </a:t>
            </a:r>
            <a:r>
              <a:rPr lang="ru-RU" sz="1200" dirty="0" err="1"/>
              <a:t>податкової</a:t>
            </a:r>
            <a:r>
              <a:rPr lang="ru-RU" sz="1200" dirty="0"/>
              <a:t> </a:t>
            </a:r>
            <a:r>
              <a:rPr lang="ru-RU" sz="1200" dirty="0" err="1"/>
              <a:t>пільги</a:t>
            </a:r>
            <a:r>
              <a:rPr lang="ru-RU" sz="1200" dirty="0"/>
              <a:t> </a:t>
            </a:r>
            <a:r>
              <a:rPr lang="ru-RU" sz="1200" dirty="0" err="1"/>
              <a:t>згідно</a:t>
            </a:r>
            <a:r>
              <a:rPr lang="ru-RU" sz="1200" dirty="0"/>
              <a:t> з </a:t>
            </a:r>
            <a:r>
              <a:rPr lang="ru-RU" sz="1200" dirty="0" err="1"/>
              <a:t>довідником</a:t>
            </a:r>
            <a:r>
              <a:rPr lang="ru-RU" sz="1200" dirty="0"/>
              <a:t> </a:t>
            </a:r>
            <a:r>
              <a:rPr lang="ru-RU" sz="1200" dirty="0" err="1"/>
              <a:t>пільг</a:t>
            </a:r>
            <a:r>
              <a:rPr lang="ru-RU" sz="1200" dirty="0"/>
              <a:t>» </a:t>
            </a:r>
            <a:r>
              <a:rPr lang="ru-RU" sz="1200" dirty="0" err="1"/>
              <a:t>таблиці</a:t>
            </a:r>
            <a:r>
              <a:rPr lang="ru-RU" sz="1200" dirty="0"/>
              <a:t> 2 </a:t>
            </a:r>
            <a:r>
              <a:rPr lang="ru-RU" sz="1200" dirty="0" err="1"/>
              <a:t>Додатка</a:t>
            </a:r>
            <a:r>
              <a:rPr lang="ru-RU" sz="1200" dirty="0"/>
              <a:t> 4.</a:t>
            </a:r>
          </a:p>
          <a:p>
            <a:r>
              <a:rPr lang="ru-RU" sz="1200" dirty="0" err="1"/>
              <a:t>Довідники</a:t>
            </a:r>
            <a:r>
              <a:rPr lang="ru-RU" sz="1200" dirty="0"/>
              <a:t> </a:t>
            </a:r>
            <a:r>
              <a:rPr lang="ru-RU" sz="1200" dirty="0" err="1"/>
              <a:t>пільг</a:t>
            </a:r>
            <a:r>
              <a:rPr lang="ru-RU" sz="1200" dirty="0"/>
              <a:t> </a:t>
            </a:r>
            <a:r>
              <a:rPr lang="ru-RU" sz="1200" dirty="0" err="1"/>
              <a:t>розміщено</a:t>
            </a:r>
            <a:r>
              <a:rPr lang="ru-RU" sz="1200" dirty="0"/>
              <a:t> на </a:t>
            </a:r>
            <a:r>
              <a:rPr lang="ru-RU" sz="1200" dirty="0" err="1"/>
              <a:t>вебпорталі</a:t>
            </a:r>
            <a:r>
              <a:rPr lang="ru-RU" sz="1200" dirty="0"/>
              <a:t> ДПС у </a:t>
            </a:r>
            <a:r>
              <a:rPr lang="ru-RU" sz="1200" dirty="0" err="1"/>
              <a:t>рубриці</a:t>
            </a:r>
            <a:r>
              <a:rPr lang="ru-RU" sz="1200" dirty="0"/>
              <a:t> Головна / </a:t>
            </a:r>
            <a:r>
              <a:rPr lang="ru-RU" sz="1200" dirty="0" err="1"/>
              <a:t>Довідники</a:t>
            </a:r>
            <a:r>
              <a:rPr lang="ru-RU" sz="1200" dirty="0"/>
              <a:t>, </a:t>
            </a:r>
            <a:r>
              <a:rPr lang="ru-RU" sz="1200" dirty="0" err="1"/>
              <a:t>Реєстри</a:t>
            </a:r>
            <a:r>
              <a:rPr lang="ru-RU" sz="1200" dirty="0"/>
              <a:t>, </a:t>
            </a:r>
            <a:r>
              <a:rPr lang="ru-RU" sz="1200" dirty="0" err="1"/>
              <a:t>Переліки</a:t>
            </a:r>
            <a:r>
              <a:rPr lang="ru-RU" sz="1200" dirty="0"/>
              <a:t> / </a:t>
            </a:r>
            <a:r>
              <a:rPr lang="ru-RU" sz="1200" dirty="0" err="1"/>
              <a:t>Довідники</a:t>
            </a:r>
            <a:r>
              <a:rPr lang="ru-RU" sz="1200" dirty="0"/>
              <a:t> / </a:t>
            </a:r>
            <a:r>
              <a:rPr lang="ru-RU" sz="1200" dirty="0" err="1"/>
              <a:t>Довідники</a:t>
            </a:r>
            <a:r>
              <a:rPr lang="ru-RU" sz="1200" dirty="0"/>
              <a:t> </a:t>
            </a:r>
            <a:r>
              <a:rPr lang="ru-RU" sz="1200" dirty="0" err="1"/>
              <a:t>пільг</a:t>
            </a:r>
            <a:r>
              <a:rPr lang="ru-RU" sz="1200" dirty="0"/>
              <a:t> за </a:t>
            </a:r>
            <a:r>
              <a:rPr lang="ru-RU" sz="1200" dirty="0" err="1">
                <a:hlinkClick r:id="rId5"/>
              </a:rPr>
              <a:t>посиланням</a:t>
            </a:r>
            <a:r>
              <a:rPr lang="ru-RU" sz="1200" dirty="0"/>
              <a:t>.</a:t>
            </a:r>
          </a:p>
          <a:p>
            <a:r>
              <a:rPr lang="ru-RU" sz="1200" dirty="0"/>
              <a:t>У </a:t>
            </a:r>
            <a:r>
              <a:rPr lang="ru-RU" sz="1200" dirty="0" err="1"/>
              <a:t>разі</a:t>
            </a:r>
            <a:r>
              <a:rPr lang="ru-RU" sz="1200" dirty="0"/>
              <a:t> </a:t>
            </a:r>
            <a:r>
              <a:rPr lang="ru-RU" sz="1200" dirty="0" err="1"/>
              <a:t>відсутності</a:t>
            </a:r>
            <a:r>
              <a:rPr lang="ru-RU" sz="1200" dirty="0"/>
              <a:t> коду </a:t>
            </a:r>
            <a:r>
              <a:rPr lang="ru-RU" sz="1200" dirty="0" err="1"/>
              <a:t>пільги</a:t>
            </a:r>
            <a:r>
              <a:rPr lang="ru-RU" sz="1200" dirty="0"/>
              <a:t> у </a:t>
            </a:r>
            <a:r>
              <a:rPr lang="ru-RU" sz="1200" dirty="0" err="1"/>
              <a:t>довідниках</a:t>
            </a:r>
            <a:r>
              <a:rPr lang="ru-RU" sz="1200" dirty="0"/>
              <a:t> </a:t>
            </a:r>
            <a:r>
              <a:rPr lang="ru-RU" sz="1200" dirty="0" err="1"/>
              <a:t>податкових</a:t>
            </a:r>
            <a:r>
              <a:rPr lang="ru-RU" sz="1200" dirty="0"/>
              <a:t> </a:t>
            </a:r>
            <a:r>
              <a:rPr lang="ru-RU" sz="1200" dirty="0" err="1"/>
              <a:t>пільг</a:t>
            </a:r>
            <a:r>
              <a:rPr lang="ru-RU" sz="1200" dirty="0"/>
              <a:t> станом на дату </a:t>
            </a:r>
            <a:r>
              <a:rPr lang="ru-RU" sz="1200" dirty="0" err="1"/>
              <a:t>подання</a:t>
            </a:r>
            <a:r>
              <a:rPr lang="ru-RU" sz="1200" dirty="0"/>
              <a:t> </a:t>
            </a:r>
            <a:r>
              <a:rPr lang="ru-RU" sz="1200" dirty="0" err="1"/>
              <a:t>декларації</a:t>
            </a:r>
            <a:r>
              <a:rPr lang="ru-RU" sz="1200" dirty="0"/>
              <a:t> у </a:t>
            </a:r>
            <a:r>
              <a:rPr lang="ru-RU" sz="1200" dirty="0" err="1"/>
              <a:t>графі</a:t>
            </a:r>
            <a:r>
              <a:rPr lang="ru-RU" sz="1200" dirty="0"/>
              <a:t> 3 </a:t>
            </a:r>
            <a:r>
              <a:rPr lang="ru-RU" sz="1200" dirty="0" err="1"/>
              <a:t>таблиці</a:t>
            </a:r>
            <a:r>
              <a:rPr lang="ru-RU" sz="1200" dirty="0"/>
              <a:t> 2 </a:t>
            </a:r>
            <a:r>
              <a:rPr lang="ru-RU" sz="1200" dirty="0" err="1"/>
              <a:t>Додатка</a:t>
            </a:r>
            <a:r>
              <a:rPr lang="ru-RU" sz="1200" dirty="0"/>
              <a:t> 4 </a:t>
            </a:r>
            <a:r>
              <a:rPr lang="ru-RU" sz="1200" dirty="0" err="1"/>
              <a:t>проставляється</a:t>
            </a:r>
            <a:r>
              <a:rPr lang="ru-RU" sz="1200" dirty="0"/>
              <a:t> </a:t>
            </a:r>
            <a:r>
              <a:rPr lang="ru-RU" sz="1200" dirty="0" err="1"/>
              <a:t>умовний</a:t>
            </a:r>
            <a:r>
              <a:rPr lang="ru-RU" sz="1200" dirty="0"/>
              <a:t> код «99999999».</a:t>
            </a:r>
          </a:p>
          <a:p>
            <a:r>
              <a:rPr lang="ru-RU" sz="1200" dirty="0" err="1"/>
              <a:t>Інші</a:t>
            </a:r>
            <a:r>
              <a:rPr lang="ru-RU" sz="1200" dirty="0"/>
              <a:t> графи </a:t>
            </a:r>
            <a:r>
              <a:rPr lang="ru-RU" sz="1200" dirty="0" err="1"/>
              <a:t>таблиці</a:t>
            </a:r>
            <a:r>
              <a:rPr lang="ru-RU" sz="1200" dirty="0"/>
              <a:t> 2 </a:t>
            </a:r>
            <a:r>
              <a:rPr lang="ru-RU" sz="1200" dirty="0" err="1"/>
              <a:t>Додатка</a:t>
            </a:r>
            <a:r>
              <a:rPr lang="ru-RU" sz="1200" dirty="0"/>
              <a:t> 4 </a:t>
            </a:r>
            <a:r>
              <a:rPr lang="ru-RU" sz="1200" dirty="0" err="1"/>
              <a:t>заповнюються</a:t>
            </a:r>
            <a:r>
              <a:rPr lang="ru-RU" sz="1200" dirty="0"/>
              <a:t> таким чином:</a:t>
            </a:r>
          </a:p>
          <a:p>
            <a:r>
              <a:rPr lang="ru-RU" sz="1200" dirty="0"/>
              <a:t>у </a:t>
            </a:r>
            <a:r>
              <a:rPr lang="ru-RU" sz="1200" dirty="0" err="1"/>
              <a:t>графі</a:t>
            </a:r>
            <a:r>
              <a:rPr lang="ru-RU" sz="1200" dirty="0"/>
              <a:t> 4 </a:t>
            </a:r>
            <a:r>
              <a:rPr lang="ru-RU" sz="1200" dirty="0" err="1"/>
              <a:t>зазначається</a:t>
            </a:r>
            <a:r>
              <a:rPr lang="ru-RU" sz="1200" dirty="0"/>
              <a:t> сума </a:t>
            </a:r>
            <a:r>
              <a:rPr lang="ru-RU" sz="1200" dirty="0" err="1"/>
              <a:t>податку</a:t>
            </a:r>
            <a:r>
              <a:rPr lang="ru-RU" sz="1200" dirty="0"/>
              <a:t> на </a:t>
            </a:r>
            <a:r>
              <a:rPr lang="ru-RU" sz="1200" dirty="0" err="1"/>
              <a:t>додану</a:t>
            </a:r>
            <a:r>
              <a:rPr lang="ru-RU" sz="1200" dirty="0"/>
              <a:t> </a:t>
            </a:r>
            <a:r>
              <a:rPr lang="ru-RU" sz="1200" dirty="0" err="1"/>
              <a:t>вартість</a:t>
            </a:r>
            <a:r>
              <a:rPr lang="ru-RU" sz="1200" dirty="0"/>
              <a:t>, не </a:t>
            </a:r>
            <a:r>
              <a:rPr lang="ru-RU" sz="1200" dirty="0" err="1"/>
              <a:t>сплачена</a:t>
            </a:r>
            <a:r>
              <a:rPr lang="ru-RU" sz="1200" dirty="0"/>
              <a:t> до бюджету у </a:t>
            </a:r>
            <a:r>
              <a:rPr lang="ru-RU" sz="1200" dirty="0" err="1"/>
              <a:t>зв'язку</a:t>
            </a:r>
            <a:r>
              <a:rPr lang="ru-RU" sz="1200" dirty="0"/>
              <a:t> з </a:t>
            </a:r>
            <a:r>
              <a:rPr lang="ru-RU" sz="1200" dirty="0" err="1"/>
              <a:t>отриманням</a:t>
            </a:r>
            <a:r>
              <a:rPr lang="ru-RU" sz="1200" dirty="0"/>
              <a:t> </a:t>
            </a:r>
            <a:r>
              <a:rPr lang="ru-RU" sz="1200" dirty="0" err="1"/>
              <a:t>податкової</a:t>
            </a:r>
            <a:r>
              <a:rPr lang="ru-RU" sz="1200" dirty="0"/>
              <a:t> </a:t>
            </a:r>
            <a:r>
              <a:rPr lang="ru-RU" sz="1200" dirty="0" err="1"/>
              <a:t>пільги</a:t>
            </a:r>
            <a:r>
              <a:rPr lang="ru-RU" sz="1200" dirty="0"/>
              <a:t>. У </a:t>
            </a:r>
            <a:r>
              <a:rPr lang="ru-RU" sz="1200" dirty="0" err="1"/>
              <a:t>разі</a:t>
            </a:r>
            <a:r>
              <a:rPr lang="ru-RU" sz="1200" dirty="0"/>
              <a:t> </a:t>
            </a:r>
            <a:r>
              <a:rPr lang="ru-RU" sz="1200" dirty="0" err="1"/>
              <a:t>якщо</a:t>
            </a:r>
            <a:r>
              <a:rPr lang="ru-RU" sz="1200" dirty="0"/>
              <a:t> </a:t>
            </a:r>
            <a:r>
              <a:rPr lang="ru-RU" sz="1200" dirty="0" err="1"/>
              <a:t>така</a:t>
            </a:r>
            <a:r>
              <a:rPr lang="ru-RU" sz="1200" dirty="0"/>
              <a:t> сума </a:t>
            </a:r>
            <a:r>
              <a:rPr lang="ru-RU" sz="1200" dirty="0" err="1"/>
              <a:t>має</a:t>
            </a:r>
            <a:r>
              <a:rPr lang="ru-RU" sz="1200" dirty="0"/>
              <a:t> </a:t>
            </a:r>
            <a:r>
              <a:rPr lang="ru-RU" sz="1200" dirty="0" err="1"/>
              <a:t>від'ємне</a:t>
            </a:r>
            <a:r>
              <a:rPr lang="ru-RU" sz="1200" dirty="0"/>
              <a:t> </a:t>
            </a:r>
            <a:r>
              <a:rPr lang="ru-RU" sz="1200" dirty="0" err="1"/>
              <a:t>значення</a:t>
            </a:r>
            <a:r>
              <a:rPr lang="ru-RU" sz="1200" dirty="0"/>
              <a:t>, графа 4 не </a:t>
            </a:r>
            <a:r>
              <a:rPr lang="ru-RU" sz="1200" dirty="0" err="1"/>
              <a:t>заповнюється</a:t>
            </a:r>
            <a:r>
              <a:rPr lang="ru-RU" sz="1200" dirty="0"/>
              <a:t>;</a:t>
            </a:r>
          </a:p>
          <a:p>
            <a:r>
              <a:rPr lang="ru-RU" sz="1200" dirty="0"/>
              <a:t>у </a:t>
            </a:r>
            <a:r>
              <a:rPr lang="ru-RU" sz="1200" dirty="0" err="1"/>
              <a:t>графі</a:t>
            </a:r>
            <a:r>
              <a:rPr lang="ru-RU" sz="1200" dirty="0"/>
              <a:t> 5 – </a:t>
            </a:r>
            <a:r>
              <a:rPr lang="ru-RU" sz="1200" dirty="0" err="1"/>
              <a:t>обсяги</a:t>
            </a:r>
            <a:r>
              <a:rPr lang="ru-RU" sz="1200" dirty="0"/>
              <a:t> </a:t>
            </a:r>
            <a:r>
              <a:rPr lang="ru-RU" sz="1200" dirty="0" err="1"/>
              <a:t>звільнених</a:t>
            </a:r>
            <a:r>
              <a:rPr lang="ru-RU" sz="1200" dirty="0"/>
              <a:t> </a:t>
            </a:r>
            <a:r>
              <a:rPr lang="ru-RU" sz="1200" dirty="0" err="1"/>
              <a:t>від</a:t>
            </a:r>
            <a:r>
              <a:rPr lang="ru-RU" sz="1200" dirty="0"/>
              <a:t> </a:t>
            </a:r>
            <a:r>
              <a:rPr lang="ru-RU" sz="1200" dirty="0" err="1"/>
              <a:t>оподаткування</a:t>
            </a:r>
            <a:r>
              <a:rPr lang="ru-RU" sz="1200" dirty="0"/>
              <a:t> </a:t>
            </a:r>
            <a:r>
              <a:rPr lang="ru-RU" sz="1200" dirty="0" err="1"/>
              <a:t>операцій</a:t>
            </a:r>
            <a:r>
              <a:rPr lang="ru-RU" sz="1200" dirty="0"/>
              <a:t> з </a:t>
            </a:r>
            <a:r>
              <a:rPr lang="ru-RU" sz="1200" dirty="0" err="1"/>
              <a:t>постачання</a:t>
            </a:r>
            <a:r>
              <a:rPr lang="ru-RU" sz="1200" dirty="0"/>
              <a:t> </a:t>
            </a:r>
            <a:r>
              <a:rPr lang="ru-RU" sz="1200" dirty="0" err="1"/>
              <a:t>товарів</a:t>
            </a:r>
            <a:r>
              <a:rPr lang="ru-RU" sz="1200" dirty="0"/>
              <a:t>/</a:t>
            </a:r>
            <a:r>
              <a:rPr lang="ru-RU" sz="1200" dirty="0" err="1"/>
              <a:t>послуг</a:t>
            </a:r>
            <a:r>
              <a:rPr lang="ru-RU" sz="1200" dirty="0"/>
              <a:t> у </a:t>
            </a:r>
            <a:r>
              <a:rPr lang="ru-RU" sz="1200" dirty="0" err="1"/>
              <a:t>розрізі</a:t>
            </a:r>
            <a:r>
              <a:rPr lang="ru-RU" sz="1200" dirty="0"/>
              <a:t> </a:t>
            </a:r>
            <a:r>
              <a:rPr lang="ru-RU" sz="1200" dirty="0" err="1"/>
              <a:t>пільг</a:t>
            </a:r>
            <a:r>
              <a:rPr lang="ru-RU" sz="1200" dirty="0"/>
              <a:t>.</a:t>
            </a:r>
          </a:p>
          <a:p>
            <a:r>
              <a:rPr lang="ru-RU" sz="1200" dirty="0" err="1"/>
              <a:t>Значення</a:t>
            </a:r>
            <a:r>
              <a:rPr lang="ru-RU" sz="1200" dirty="0"/>
              <a:t> графи 5 </a:t>
            </a:r>
            <a:r>
              <a:rPr lang="ru-RU" sz="1200" dirty="0" err="1"/>
              <a:t>таблиці</a:t>
            </a:r>
            <a:r>
              <a:rPr lang="ru-RU" sz="1200" dirty="0"/>
              <a:t> 2 </a:t>
            </a:r>
            <a:r>
              <a:rPr lang="ru-RU" sz="1200" dirty="0" err="1"/>
              <a:t>Додатка</a:t>
            </a:r>
            <a:r>
              <a:rPr lang="ru-RU" sz="1200" dirty="0"/>
              <a:t> 4 рядка «</a:t>
            </a:r>
            <a:r>
              <a:rPr lang="ru-RU" sz="1200" dirty="0" err="1"/>
              <a:t>Усього</a:t>
            </a:r>
            <a:r>
              <a:rPr lang="ru-RU" sz="1200" dirty="0"/>
              <a:t> ****» переноситься до </a:t>
            </a:r>
            <a:r>
              <a:rPr lang="ru-RU" sz="1200" dirty="0" err="1"/>
              <a:t>рядків</a:t>
            </a:r>
            <a:r>
              <a:rPr lang="ru-RU" sz="1200" dirty="0"/>
              <a:t> 5 та 5.1 </a:t>
            </a:r>
            <a:r>
              <a:rPr lang="ru-RU" sz="1200" dirty="0" err="1"/>
              <a:t>декларації</a:t>
            </a:r>
            <a:r>
              <a:rPr lang="ru-RU" sz="1200" dirty="0"/>
              <a:t>.</a:t>
            </a:r>
          </a:p>
          <a:p>
            <a:r>
              <a:rPr lang="ru-RU" sz="1200" dirty="0"/>
              <a:t>У графах 6 – 9 </a:t>
            </a:r>
            <a:r>
              <a:rPr lang="ru-RU" sz="1200" dirty="0" err="1"/>
              <a:t>таблиці</a:t>
            </a:r>
            <a:r>
              <a:rPr lang="ru-RU" sz="1200" dirty="0"/>
              <a:t> 2 </a:t>
            </a:r>
            <a:r>
              <a:rPr lang="ru-RU" sz="1200" dirty="0" err="1"/>
              <a:t>Додатка</a:t>
            </a:r>
            <a:r>
              <a:rPr lang="ru-RU" sz="1200" dirty="0"/>
              <a:t> 4 </a:t>
            </a:r>
            <a:r>
              <a:rPr lang="ru-RU" sz="1200" dirty="0" err="1"/>
              <a:t>відображаються</a:t>
            </a:r>
            <a:r>
              <a:rPr lang="ru-RU" sz="1200" dirty="0"/>
              <a:t> </a:t>
            </a:r>
            <a:r>
              <a:rPr lang="ru-RU" sz="1200" dirty="0" err="1"/>
              <a:t>обсяги</a:t>
            </a:r>
            <a:r>
              <a:rPr lang="ru-RU" sz="1200" dirty="0"/>
              <a:t> </a:t>
            </a:r>
            <a:r>
              <a:rPr lang="ru-RU" sz="1200" dirty="0" err="1"/>
              <a:t>операцій</a:t>
            </a:r>
            <a:r>
              <a:rPr lang="ru-RU" sz="1200" dirty="0"/>
              <a:t> з </a:t>
            </a:r>
            <a:r>
              <a:rPr lang="ru-RU" sz="1200" dirty="0" err="1"/>
              <a:t>придбання</a:t>
            </a:r>
            <a:r>
              <a:rPr lang="ru-RU" sz="1200" dirty="0"/>
              <a:t> </a:t>
            </a:r>
            <a:r>
              <a:rPr lang="ru-RU" sz="1200" dirty="0" err="1"/>
              <a:t>товарів</a:t>
            </a:r>
            <a:r>
              <a:rPr lang="ru-RU" sz="1200" dirty="0"/>
              <a:t>/</a:t>
            </a:r>
            <a:r>
              <a:rPr lang="ru-RU" sz="1200" dirty="0" err="1"/>
              <a:t>послуг</a:t>
            </a:r>
            <a:r>
              <a:rPr lang="ru-RU" sz="1200" dirty="0"/>
              <a:t>, </a:t>
            </a:r>
            <a:r>
              <a:rPr lang="ru-RU" sz="1200" dirty="0" err="1"/>
              <a:t>які</a:t>
            </a:r>
            <a:r>
              <a:rPr lang="ru-RU" sz="1200" dirty="0"/>
              <a:t> </a:t>
            </a:r>
            <a:r>
              <a:rPr lang="ru-RU" sz="1200" dirty="0" err="1"/>
              <a:t>придбані</a:t>
            </a:r>
            <a:r>
              <a:rPr lang="ru-RU" sz="1200" dirty="0"/>
              <a:t> у поточному та </a:t>
            </a:r>
            <a:r>
              <a:rPr lang="ru-RU" sz="1200" dirty="0" err="1"/>
              <a:t>попередніх</a:t>
            </a:r>
            <a:r>
              <a:rPr lang="ru-RU" sz="1200" dirty="0"/>
              <a:t> </a:t>
            </a:r>
            <a:r>
              <a:rPr lang="ru-RU" sz="1200" dirty="0" err="1"/>
              <a:t>звітних</a:t>
            </a:r>
            <a:r>
              <a:rPr lang="ru-RU" sz="1200" dirty="0"/>
              <a:t> (</a:t>
            </a:r>
            <a:r>
              <a:rPr lang="ru-RU" sz="1200" dirty="0" err="1"/>
              <a:t>податкових</a:t>
            </a:r>
            <a:r>
              <a:rPr lang="ru-RU" sz="1200" dirty="0"/>
              <a:t>) </a:t>
            </a:r>
            <a:r>
              <a:rPr lang="ru-RU" sz="1200" dirty="0" err="1"/>
              <a:t>періодах</a:t>
            </a:r>
            <a:r>
              <a:rPr lang="ru-RU" sz="1200" dirty="0"/>
              <a:t>, </a:t>
            </a:r>
            <a:r>
              <a:rPr lang="ru-RU" sz="1200" dirty="0" err="1"/>
              <a:t>які</a:t>
            </a:r>
            <a:r>
              <a:rPr lang="ru-RU" sz="1200" dirty="0"/>
              <a:t> у поточному </a:t>
            </a:r>
            <a:r>
              <a:rPr lang="ru-RU" sz="1200" dirty="0" err="1"/>
              <a:t>звітному</a:t>
            </a:r>
            <a:r>
              <a:rPr lang="ru-RU" sz="1200" dirty="0"/>
              <a:t> (</a:t>
            </a:r>
            <a:r>
              <a:rPr lang="ru-RU" sz="1200" dirty="0" err="1"/>
              <a:t>податковому</a:t>
            </a:r>
            <a:r>
              <a:rPr lang="ru-RU" sz="1200" dirty="0"/>
              <a:t>) </a:t>
            </a:r>
            <a:r>
              <a:rPr lang="ru-RU" sz="1200" dirty="0" err="1"/>
              <a:t>періоді</a:t>
            </a:r>
            <a:r>
              <a:rPr lang="ru-RU" sz="1200" dirty="0"/>
              <a:t> </a:t>
            </a:r>
            <a:r>
              <a:rPr lang="ru-RU" sz="1200" dirty="0" err="1"/>
              <a:t>використані</a:t>
            </a:r>
            <a:r>
              <a:rPr lang="ru-RU" sz="1200" dirty="0"/>
              <a:t> в </a:t>
            </a:r>
            <a:r>
              <a:rPr lang="ru-RU" sz="1200" dirty="0" err="1"/>
              <a:t>пільгових</a:t>
            </a:r>
            <a:r>
              <a:rPr lang="ru-RU" sz="1200" dirty="0"/>
              <a:t> </a:t>
            </a:r>
            <a:r>
              <a:rPr lang="ru-RU" sz="1200" dirty="0" err="1"/>
              <a:t>операціях</a:t>
            </a:r>
            <a:r>
              <a:rPr lang="ru-RU" sz="1200" dirty="0"/>
              <a:t> з </a:t>
            </a:r>
            <a:r>
              <a:rPr lang="ru-RU" sz="1200" dirty="0" err="1"/>
              <a:t>постачання</a:t>
            </a:r>
            <a:r>
              <a:rPr lang="ru-RU" sz="1200" dirty="0"/>
              <a:t> </a:t>
            </a:r>
            <a:r>
              <a:rPr lang="ru-RU" sz="1200" dirty="0" err="1"/>
              <a:t>товарів</a:t>
            </a:r>
            <a:r>
              <a:rPr lang="ru-RU" sz="1200" dirty="0"/>
              <a:t>/</a:t>
            </a:r>
            <a:r>
              <a:rPr lang="ru-RU" sz="1200" dirty="0" err="1"/>
              <a:t>послуг</a:t>
            </a:r>
            <a:r>
              <a:rPr lang="ru-RU" sz="1200" dirty="0"/>
              <a:t>, за ставками 20 </a:t>
            </a:r>
            <a:r>
              <a:rPr lang="ru-RU" sz="1200" dirty="0" err="1"/>
              <a:t>відс</a:t>
            </a:r>
            <a:r>
              <a:rPr lang="ru-RU" sz="1200" dirty="0"/>
              <a:t>., 7 </a:t>
            </a:r>
            <a:r>
              <a:rPr lang="ru-RU" sz="1200" dirty="0" err="1"/>
              <a:t>відс</a:t>
            </a:r>
            <a:r>
              <a:rPr lang="ru-RU" sz="1200" dirty="0"/>
              <a:t>., 0 </a:t>
            </a:r>
            <a:r>
              <a:rPr lang="ru-RU" sz="1200" dirty="0" err="1"/>
              <a:t>відс</a:t>
            </a:r>
            <a:r>
              <a:rPr lang="ru-RU" sz="1200" dirty="0"/>
              <a:t>. </a:t>
            </a:r>
            <a:r>
              <a:rPr lang="ru-RU" sz="1200" dirty="0" err="1"/>
              <a:t>або</a:t>
            </a:r>
            <a:r>
              <a:rPr lang="ru-RU" sz="1200" dirty="0"/>
              <a:t> 14 </a:t>
            </a:r>
            <a:r>
              <a:rPr lang="ru-RU" sz="1200" dirty="0" err="1"/>
              <a:t>відсотків</a:t>
            </a:r>
            <a:r>
              <a:rPr lang="ru-RU" sz="1200" dirty="0"/>
              <a:t>.</a:t>
            </a:r>
          </a:p>
          <a:p>
            <a:r>
              <a:rPr lang="ru-RU" sz="1200" dirty="0"/>
              <a:t>У </a:t>
            </a:r>
            <a:r>
              <a:rPr lang="ru-RU" sz="1200" dirty="0" err="1"/>
              <a:t>разі</a:t>
            </a:r>
            <a:r>
              <a:rPr lang="ru-RU" sz="1200" dirty="0"/>
              <a:t> </a:t>
            </a:r>
            <a:r>
              <a:rPr lang="ru-RU" sz="1200" dirty="0" err="1"/>
              <a:t>використання</a:t>
            </a:r>
            <a:r>
              <a:rPr lang="ru-RU" sz="1200" dirty="0"/>
              <a:t> у поточному </a:t>
            </a:r>
            <a:r>
              <a:rPr lang="ru-RU" sz="1200" dirty="0" err="1"/>
              <a:t>звітному</a:t>
            </a:r>
            <a:r>
              <a:rPr lang="ru-RU" sz="1200" dirty="0"/>
              <a:t> (</a:t>
            </a:r>
            <a:r>
              <a:rPr lang="ru-RU" sz="1200" dirty="0" err="1"/>
              <a:t>податковому</a:t>
            </a:r>
            <a:r>
              <a:rPr lang="ru-RU" sz="1200" dirty="0"/>
              <a:t>) </a:t>
            </a:r>
            <a:r>
              <a:rPr lang="ru-RU" sz="1200" dirty="0" err="1"/>
              <a:t>періоді</a:t>
            </a:r>
            <a:r>
              <a:rPr lang="ru-RU" sz="1200" dirty="0"/>
              <a:t> </a:t>
            </a:r>
            <a:r>
              <a:rPr lang="ru-RU" sz="1200" dirty="0" err="1"/>
              <a:t>придбаних</a:t>
            </a:r>
            <a:r>
              <a:rPr lang="ru-RU" sz="1200" dirty="0"/>
              <a:t> </a:t>
            </a:r>
            <a:r>
              <a:rPr lang="ru-RU" sz="1200" dirty="0" err="1"/>
              <a:t>товарів</a:t>
            </a:r>
            <a:r>
              <a:rPr lang="ru-RU" sz="1200" dirty="0"/>
              <a:t>/</a:t>
            </a:r>
            <a:r>
              <a:rPr lang="ru-RU" sz="1200" dirty="0" err="1"/>
              <a:t>послуг</a:t>
            </a:r>
            <a:r>
              <a:rPr lang="ru-RU" sz="1200" dirty="0"/>
              <a:t> </a:t>
            </a:r>
            <a:r>
              <a:rPr lang="ru-RU" sz="1200" dirty="0" err="1"/>
              <a:t>одночасно</a:t>
            </a:r>
            <a:r>
              <a:rPr lang="ru-RU" sz="1200" dirty="0"/>
              <a:t> у </a:t>
            </a:r>
            <a:r>
              <a:rPr lang="ru-RU" sz="1200" dirty="0" err="1"/>
              <a:t>декількох</a:t>
            </a:r>
            <a:r>
              <a:rPr lang="ru-RU" sz="1200" dirty="0"/>
              <a:t> </a:t>
            </a:r>
            <a:r>
              <a:rPr lang="ru-RU" sz="1200" dirty="0" err="1"/>
              <a:t>звільнених</a:t>
            </a:r>
            <a:r>
              <a:rPr lang="ru-RU" sz="1200" dirty="0"/>
              <a:t> </a:t>
            </a:r>
            <a:r>
              <a:rPr lang="ru-RU" sz="1200" dirty="0" err="1"/>
              <a:t>від</a:t>
            </a:r>
            <a:r>
              <a:rPr lang="ru-RU" sz="1200" dirty="0"/>
              <a:t> </a:t>
            </a:r>
            <a:r>
              <a:rPr lang="ru-RU" sz="1200" dirty="0" err="1"/>
              <a:t>оподаткування</a:t>
            </a:r>
            <a:r>
              <a:rPr lang="ru-RU" sz="1200" dirty="0"/>
              <a:t> </a:t>
            </a:r>
            <a:r>
              <a:rPr lang="ru-RU" sz="1200" dirty="0" err="1"/>
              <a:t>операціях</a:t>
            </a:r>
            <a:r>
              <a:rPr lang="ru-RU" sz="1200" dirty="0"/>
              <a:t> у графах 6 – 9 </a:t>
            </a:r>
            <a:r>
              <a:rPr lang="ru-RU" sz="1200" dirty="0" err="1"/>
              <a:t>таблиці</a:t>
            </a:r>
            <a:r>
              <a:rPr lang="ru-RU" sz="1200" dirty="0"/>
              <a:t> 2 </a:t>
            </a:r>
            <a:r>
              <a:rPr lang="ru-RU" sz="1200" dirty="0" err="1"/>
              <a:t>Додатка</a:t>
            </a:r>
            <a:r>
              <a:rPr lang="ru-RU" sz="1200" dirty="0"/>
              <a:t> 4 </a:t>
            </a:r>
            <a:r>
              <a:rPr lang="ru-RU" sz="1200" dirty="0" err="1"/>
              <a:t>вказуються</a:t>
            </a:r>
            <a:r>
              <a:rPr lang="ru-RU" sz="1200" dirty="0"/>
              <a:t> </a:t>
            </a:r>
            <a:r>
              <a:rPr lang="ru-RU" sz="1200" dirty="0" err="1"/>
              <a:t>обсяги</a:t>
            </a:r>
            <a:r>
              <a:rPr lang="ru-RU" sz="1200" dirty="0"/>
              <a:t> </a:t>
            </a:r>
            <a:r>
              <a:rPr lang="ru-RU" sz="1200" dirty="0" err="1"/>
              <a:t>придбання</a:t>
            </a:r>
            <a:r>
              <a:rPr lang="ru-RU" sz="1200" dirty="0"/>
              <a:t> таких </a:t>
            </a:r>
            <a:r>
              <a:rPr lang="ru-RU" sz="1200" dirty="0" err="1"/>
              <a:t>товарів</a:t>
            </a:r>
            <a:r>
              <a:rPr lang="ru-RU" sz="1200" dirty="0"/>
              <a:t>/</a:t>
            </a:r>
            <a:r>
              <a:rPr lang="ru-RU" sz="1200" dirty="0" err="1"/>
              <a:t>послуг</a:t>
            </a:r>
            <a:r>
              <a:rPr lang="ru-RU" sz="1200" dirty="0"/>
              <a:t> </a:t>
            </a:r>
            <a:r>
              <a:rPr lang="ru-RU" sz="1200" dirty="0" err="1"/>
              <a:t>пропорційно</a:t>
            </a:r>
            <a:r>
              <a:rPr lang="ru-RU" sz="1200" dirty="0"/>
              <a:t> до </a:t>
            </a:r>
            <a:r>
              <a:rPr lang="ru-RU" sz="1200" dirty="0" err="1"/>
              <a:t>їх</a:t>
            </a:r>
            <a:r>
              <a:rPr lang="ru-RU" sz="1200" dirty="0"/>
              <a:t> </a:t>
            </a:r>
            <a:r>
              <a:rPr lang="ru-RU" sz="1200" dirty="0" err="1"/>
              <a:t>використання</a:t>
            </a:r>
            <a:r>
              <a:rPr lang="ru-RU" sz="1200" dirty="0"/>
              <a:t> у </a:t>
            </a:r>
            <a:r>
              <a:rPr lang="ru-RU" sz="1200" dirty="0" err="1"/>
              <a:t>відповідних</a:t>
            </a:r>
            <a:r>
              <a:rPr lang="ru-RU" sz="1200" dirty="0"/>
              <a:t> </a:t>
            </a:r>
            <a:r>
              <a:rPr lang="ru-RU" sz="1200" dirty="0" err="1"/>
              <a:t>пільгових</a:t>
            </a:r>
            <a:r>
              <a:rPr lang="ru-RU" sz="1200" dirty="0"/>
              <a:t> </a:t>
            </a:r>
            <a:r>
              <a:rPr lang="ru-RU" sz="1200" dirty="0" err="1" smtClean="0"/>
              <a:t>операціях</a:t>
            </a:r>
            <a:r>
              <a:rPr lang="ru-RU" sz="1200" dirty="0" smtClean="0"/>
              <a:t>.</a:t>
            </a:r>
            <a:endParaRPr lang="ru-RU" sz="1200" dirty="0"/>
          </a:p>
          <a:p>
            <a:pPr marL="0" indent="0">
              <a:buNone/>
            </a:pPr>
            <a:endParaRPr lang="en-US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075240" cy="43204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Таблиця 2 </a:t>
            </a:r>
            <a:r>
              <a:rPr lang="uk-UA" dirty="0" err="1" smtClean="0"/>
              <a:t>Дод</a:t>
            </a:r>
            <a:r>
              <a:rPr lang="uk-UA" dirty="0" smtClean="0"/>
              <a:t> 4</a:t>
            </a:r>
            <a:br>
              <a:rPr lang="uk-UA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9909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836712"/>
            <a:ext cx="8208912" cy="6120680"/>
          </a:xfrm>
        </p:spPr>
        <p:txBody>
          <a:bodyPr>
            <a:noAutofit/>
          </a:bodyPr>
          <a:lstStyle/>
          <a:p>
            <a:r>
              <a:rPr lang="ru-RU" sz="1200" b="1" dirty="0"/>
              <a:t>2, 3</a:t>
            </a:r>
            <a:r>
              <a:rPr lang="ru-RU" sz="1200" dirty="0"/>
              <a:t> – </a:t>
            </a:r>
            <a:r>
              <a:rPr lang="ru-RU" sz="1200" dirty="0" err="1"/>
              <a:t>найменування</a:t>
            </a:r>
            <a:r>
              <a:rPr lang="ru-RU" sz="1200" dirty="0"/>
              <a:t> та код </a:t>
            </a:r>
            <a:r>
              <a:rPr lang="ru-RU" sz="1200" dirty="0" err="1"/>
              <a:t>податкової</a:t>
            </a:r>
            <a:r>
              <a:rPr lang="ru-RU" sz="1200" dirty="0"/>
              <a:t> </a:t>
            </a:r>
            <a:r>
              <a:rPr lang="ru-RU" sz="1200" dirty="0" err="1"/>
              <a:t>пільги</a:t>
            </a:r>
            <a:r>
              <a:rPr lang="ru-RU" sz="1200" dirty="0"/>
              <a:t> на </a:t>
            </a:r>
            <a:r>
              <a:rPr lang="ru-RU" sz="1200" dirty="0" err="1"/>
              <a:t>основі</a:t>
            </a:r>
            <a:r>
              <a:rPr lang="ru-RU" sz="1200" dirty="0"/>
              <a:t> </a:t>
            </a:r>
            <a:r>
              <a:rPr lang="ru-RU" sz="1200" dirty="0" err="1"/>
              <a:t>Довідника</a:t>
            </a:r>
            <a:r>
              <a:rPr lang="ru-RU" sz="1200" dirty="0"/>
              <a:t> </a:t>
            </a:r>
            <a:r>
              <a:rPr lang="ru-RU" sz="1200" dirty="0" err="1"/>
              <a:t>пільг</a:t>
            </a:r>
            <a:r>
              <a:rPr lang="ru-RU" sz="1200" dirty="0"/>
              <a:t>, </a:t>
            </a:r>
            <a:r>
              <a:rPr lang="ru-RU" sz="1200" dirty="0" err="1"/>
              <a:t>розміщеного</a:t>
            </a:r>
            <a:r>
              <a:rPr lang="ru-RU" sz="1200" dirty="0"/>
              <a:t> на </a:t>
            </a:r>
            <a:r>
              <a:rPr lang="ru-RU" sz="1200" dirty="0" err="1">
                <a:hlinkClick r:id="rId2"/>
              </a:rPr>
              <a:t>вебпорталі</a:t>
            </a:r>
            <a:r>
              <a:rPr lang="ru-RU" sz="1200" dirty="0">
                <a:hlinkClick r:id="rId2"/>
              </a:rPr>
              <a:t> ДПС</a:t>
            </a:r>
            <a:r>
              <a:rPr lang="ru-RU" sz="1200" dirty="0"/>
              <a:t> та </a:t>
            </a:r>
            <a:r>
              <a:rPr lang="ru-RU" sz="1200" dirty="0" err="1"/>
              <a:t>оновлюваного</a:t>
            </a:r>
            <a:r>
              <a:rPr lang="ru-RU" sz="1200" dirty="0"/>
              <a:t> </a:t>
            </a:r>
            <a:r>
              <a:rPr lang="ru-RU" sz="1200" dirty="0" err="1"/>
              <a:t>щокварталу</a:t>
            </a:r>
            <a:r>
              <a:rPr lang="ru-RU" sz="1200" dirty="0"/>
              <a:t>. </a:t>
            </a:r>
            <a:r>
              <a:rPr lang="ru-RU" sz="1200" dirty="0" err="1"/>
              <a:t>Якщо</a:t>
            </a:r>
            <a:r>
              <a:rPr lang="ru-RU" sz="1200" dirty="0"/>
              <a:t> у </a:t>
            </a:r>
            <a:r>
              <a:rPr lang="ru-RU" sz="1200" dirty="0" err="1"/>
              <a:t>Довіднику</a:t>
            </a:r>
            <a:r>
              <a:rPr lang="ru-RU" sz="1200" dirty="0"/>
              <a:t> </a:t>
            </a:r>
            <a:r>
              <a:rPr lang="ru-RU" sz="1200" dirty="0" err="1"/>
              <a:t>немає</a:t>
            </a:r>
            <a:r>
              <a:rPr lang="ru-RU" sz="1200" dirty="0"/>
              <a:t> коду </a:t>
            </a:r>
            <a:r>
              <a:rPr lang="ru-RU" sz="1200" dirty="0" err="1"/>
              <a:t>пільги</a:t>
            </a:r>
            <a:r>
              <a:rPr lang="ru-RU" sz="1200" dirty="0"/>
              <a:t>, то у гр. 3 </a:t>
            </a:r>
            <a:r>
              <a:rPr lang="ru-RU" sz="1200" dirty="0" err="1"/>
              <a:t>проставляють</a:t>
            </a:r>
            <a:r>
              <a:rPr lang="ru-RU" sz="1200" dirty="0"/>
              <a:t> </a:t>
            </a:r>
            <a:r>
              <a:rPr lang="ru-RU" sz="1200" dirty="0" err="1"/>
              <a:t>умовний</a:t>
            </a:r>
            <a:r>
              <a:rPr lang="ru-RU" sz="1200" dirty="0"/>
              <a:t> код </a:t>
            </a:r>
            <a:r>
              <a:rPr lang="ru-RU" sz="1200" dirty="0" err="1"/>
              <a:t>пільги</a:t>
            </a:r>
            <a:r>
              <a:rPr lang="ru-RU" sz="1200" dirty="0"/>
              <a:t> «99999999». </a:t>
            </a:r>
            <a:r>
              <a:rPr lang="ru-RU" sz="1200" dirty="0" err="1"/>
              <a:t>Дані</a:t>
            </a:r>
            <a:r>
              <a:rPr lang="ru-RU" sz="1200" dirty="0"/>
              <a:t> </a:t>
            </a:r>
            <a:r>
              <a:rPr lang="ru-RU" sz="1200" dirty="0" err="1"/>
              <a:t>заносять</a:t>
            </a:r>
            <a:r>
              <a:rPr lang="ru-RU" sz="1200" dirty="0"/>
              <a:t> у </a:t>
            </a:r>
            <a:r>
              <a:rPr lang="ru-RU" sz="1200" dirty="0" err="1"/>
              <a:t>розрізі</a:t>
            </a:r>
            <a:r>
              <a:rPr lang="ru-RU" sz="1200" dirty="0"/>
              <a:t> </a:t>
            </a:r>
            <a:r>
              <a:rPr lang="ru-RU" sz="1200" dirty="0" err="1"/>
              <a:t>пільг</a:t>
            </a:r>
            <a:r>
              <a:rPr lang="ru-RU" sz="1200" dirty="0"/>
              <a:t> – </a:t>
            </a:r>
            <a:r>
              <a:rPr lang="ru-RU" sz="1200" dirty="0" err="1"/>
              <a:t>щодо</a:t>
            </a:r>
            <a:r>
              <a:rPr lang="ru-RU" sz="1200" dirty="0"/>
              <a:t> </a:t>
            </a:r>
            <a:r>
              <a:rPr lang="ru-RU" sz="1200" dirty="0" err="1"/>
              <a:t>кожної</a:t>
            </a:r>
            <a:r>
              <a:rPr lang="ru-RU" sz="1200" dirty="0"/>
              <a:t> ПДВ-</a:t>
            </a:r>
            <a:r>
              <a:rPr lang="ru-RU" sz="1200" dirty="0" err="1"/>
              <a:t>пільги</a:t>
            </a:r>
            <a:r>
              <a:rPr lang="ru-RU" sz="1200" dirty="0"/>
              <a:t>, </a:t>
            </a:r>
            <a:r>
              <a:rPr lang="ru-RU" sz="1200" dirty="0" err="1"/>
              <a:t>застосованої</a:t>
            </a:r>
            <a:r>
              <a:rPr lang="ru-RU" sz="1200" dirty="0"/>
              <a:t> </a:t>
            </a:r>
            <a:r>
              <a:rPr lang="ru-RU" sz="1200" dirty="0" err="1"/>
              <a:t>платником</a:t>
            </a:r>
            <a:r>
              <a:rPr lang="ru-RU" sz="1200" dirty="0"/>
              <a:t> у </a:t>
            </a:r>
            <a:r>
              <a:rPr lang="ru-RU" sz="1200" dirty="0" err="1"/>
              <a:t>звітному</a:t>
            </a:r>
            <a:r>
              <a:rPr lang="ru-RU" sz="1200" dirty="0"/>
              <a:t> </a:t>
            </a:r>
            <a:r>
              <a:rPr lang="ru-RU" sz="1200" dirty="0" err="1"/>
              <a:t>періоді</a:t>
            </a:r>
            <a:r>
              <a:rPr lang="ru-RU" sz="1200" dirty="0"/>
              <a:t>, </a:t>
            </a:r>
            <a:r>
              <a:rPr lang="ru-RU" sz="1200" dirty="0" err="1"/>
              <a:t>окремим</a:t>
            </a:r>
            <a:r>
              <a:rPr lang="ru-RU" sz="1200" dirty="0"/>
              <a:t> рядком</a:t>
            </a:r>
            <a:r>
              <a:rPr lang="ru-RU" sz="1200" dirty="0" smtClean="0"/>
              <a:t>;</a:t>
            </a:r>
            <a:endParaRPr lang="ru-RU" sz="1200" dirty="0"/>
          </a:p>
          <a:p>
            <a:r>
              <a:rPr lang="ru-RU" sz="1200" b="1" dirty="0"/>
              <a:t>4</a:t>
            </a:r>
            <a:r>
              <a:rPr lang="ru-RU" sz="1200" dirty="0"/>
              <a:t> – суму ПДВ, </a:t>
            </a:r>
            <a:r>
              <a:rPr lang="ru-RU" sz="1200" dirty="0" err="1"/>
              <a:t>несплачену</a:t>
            </a:r>
            <a:r>
              <a:rPr lang="ru-RU" sz="1200" dirty="0"/>
              <a:t> до бюджету у </a:t>
            </a:r>
            <a:r>
              <a:rPr lang="ru-RU" sz="1200" dirty="0" err="1"/>
              <a:t>зв’язку</a:t>
            </a:r>
            <a:r>
              <a:rPr lang="ru-RU" sz="1200" dirty="0"/>
              <a:t> з </a:t>
            </a:r>
            <a:r>
              <a:rPr lang="ru-RU" sz="1200" dirty="0" err="1"/>
              <a:t>отриманням</a:t>
            </a:r>
            <a:r>
              <a:rPr lang="ru-RU" sz="1200" dirty="0"/>
              <a:t> </a:t>
            </a:r>
            <a:r>
              <a:rPr lang="ru-RU" sz="1200" dirty="0" err="1"/>
              <a:t>податкової</a:t>
            </a:r>
            <a:r>
              <a:rPr lang="ru-RU" sz="1200" dirty="0"/>
              <a:t> </a:t>
            </a:r>
            <a:r>
              <a:rPr lang="ru-RU" sz="1200" dirty="0" err="1"/>
              <a:t>пільги</a:t>
            </a:r>
            <a:r>
              <a:rPr lang="ru-RU" sz="1200" dirty="0"/>
              <a:t> (</a:t>
            </a:r>
            <a:r>
              <a:rPr lang="el-GR" sz="1200" dirty="0"/>
              <a:t>Σ</a:t>
            </a:r>
            <a:r>
              <a:rPr lang="ru-RU" sz="1200" dirty="0"/>
              <a:t>ПП). </a:t>
            </a:r>
            <a:r>
              <a:rPr lang="ru-RU" sz="1200" dirty="0" err="1"/>
              <a:t>Її</a:t>
            </a:r>
            <a:r>
              <a:rPr lang="ru-RU" sz="1200" dirty="0"/>
              <a:t> </a:t>
            </a:r>
            <a:r>
              <a:rPr lang="ru-RU" sz="1200" dirty="0" err="1"/>
              <a:t>розраховують</a:t>
            </a:r>
            <a:r>
              <a:rPr lang="ru-RU" sz="1200" dirty="0"/>
              <a:t> за </a:t>
            </a:r>
            <a:r>
              <a:rPr lang="ru-RU" sz="1200" dirty="0" err="1"/>
              <a:t>наведеною</a:t>
            </a:r>
            <a:r>
              <a:rPr lang="ru-RU" sz="1200" dirty="0"/>
              <a:t> </a:t>
            </a:r>
            <a:r>
              <a:rPr lang="ru-RU" sz="1200" dirty="0" err="1"/>
              <a:t>вище</a:t>
            </a:r>
            <a:r>
              <a:rPr lang="ru-RU" sz="1200" dirty="0"/>
              <a:t> формулою, але </a:t>
            </a:r>
            <a:r>
              <a:rPr lang="ru-RU" sz="1200" dirty="0" err="1"/>
              <a:t>під</a:t>
            </a:r>
            <a:r>
              <a:rPr lang="ru-RU" sz="1200" dirty="0"/>
              <a:t> час </a:t>
            </a:r>
            <a:r>
              <a:rPr lang="ru-RU" sz="1200" dirty="0" err="1"/>
              <a:t>заповнення</a:t>
            </a:r>
            <a:r>
              <a:rPr lang="ru-RU" sz="1200" dirty="0"/>
              <a:t> </a:t>
            </a:r>
            <a:r>
              <a:rPr lang="ru-RU" sz="1200" dirty="0" err="1"/>
              <a:t>таблиці</a:t>
            </a:r>
            <a:r>
              <a:rPr lang="ru-RU" sz="1200" dirty="0"/>
              <a:t> 2 у </a:t>
            </a:r>
            <a:r>
              <a:rPr lang="ru-RU" sz="1200" dirty="0" err="1"/>
              <a:t>програмі</a:t>
            </a:r>
            <a:r>
              <a:rPr lang="ru-RU" sz="1200" dirty="0"/>
              <a:t>, </a:t>
            </a:r>
            <a:r>
              <a:rPr lang="ru-RU" sz="1200" dirty="0" err="1"/>
              <a:t>наприклад</a:t>
            </a:r>
            <a:r>
              <a:rPr lang="ru-RU" sz="1200" dirty="0"/>
              <a:t> </a:t>
            </a:r>
            <a:r>
              <a:rPr lang="en-US" sz="1200" dirty="0" err="1"/>
              <a:t>M.E.Doc</a:t>
            </a:r>
            <a:r>
              <a:rPr lang="en-US" sz="1200" dirty="0"/>
              <a:t>, </a:t>
            </a:r>
            <a:r>
              <a:rPr lang="ru-RU" sz="1200" dirty="0" err="1"/>
              <a:t>такий</a:t>
            </a:r>
            <a:r>
              <a:rPr lang="ru-RU" sz="1200" dirty="0"/>
              <a:t> </a:t>
            </a:r>
            <a:r>
              <a:rPr lang="ru-RU" sz="1200" dirty="0" err="1"/>
              <a:t>розрахунок</a:t>
            </a:r>
            <a:r>
              <a:rPr lang="ru-RU" sz="1200" dirty="0"/>
              <a:t> </a:t>
            </a:r>
            <a:r>
              <a:rPr lang="ru-RU" sz="1200" dirty="0" err="1"/>
              <a:t>відбувається</a:t>
            </a:r>
            <a:r>
              <a:rPr lang="ru-RU" sz="1200" dirty="0"/>
              <a:t> автоматично. </a:t>
            </a:r>
            <a:r>
              <a:rPr lang="ru-RU" sz="1200" dirty="0" err="1"/>
              <a:t>Врахуйте</a:t>
            </a:r>
            <a:r>
              <a:rPr lang="ru-RU" sz="1200" dirty="0"/>
              <a:t>, </a:t>
            </a:r>
            <a:r>
              <a:rPr lang="ru-RU" sz="1200" dirty="0" err="1"/>
              <a:t>що</a:t>
            </a:r>
            <a:r>
              <a:rPr lang="ru-RU" sz="1200" dirty="0"/>
              <a:t> за правильного </a:t>
            </a:r>
            <a:r>
              <a:rPr lang="ru-RU" sz="1200" dirty="0" err="1"/>
              <a:t>розрахунку</a:t>
            </a:r>
            <a:r>
              <a:rPr lang="ru-RU" sz="1200" dirty="0"/>
              <a:t> сума у </a:t>
            </a:r>
            <a:r>
              <a:rPr lang="ru-RU" sz="1200" dirty="0" err="1"/>
              <a:t>графі</a:t>
            </a:r>
            <a:r>
              <a:rPr lang="ru-RU" sz="1200" dirty="0"/>
              <a:t> 4 не </a:t>
            </a:r>
            <a:r>
              <a:rPr lang="ru-RU" sz="1200" dirty="0" err="1"/>
              <a:t>може</a:t>
            </a:r>
            <a:r>
              <a:rPr lang="ru-RU" sz="1200" dirty="0"/>
              <a:t> бути </a:t>
            </a:r>
            <a:r>
              <a:rPr lang="ru-RU" sz="1200" dirty="0" err="1"/>
              <a:t>від’ємною</a:t>
            </a:r>
            <a:r>
              <a:rPr lang="ru-RU" sz="1200" dirty="0"/>
              <a:t>. </a:t>
            </a:r>
            <a:r>
              <a:rPr lang="ru-RU" sz="1200" dirty="0" err="1"/>
              <a:t>Якщо</a:t>
            </a:r>
            <a:r>
              <a:rPr lang="ru-RU" sz="1200" dirty="0"/>
              <a:t> ж таки </a:t>
            </a:r>
            <a:r>
              <a:rPr lang="ru-RU" sz="1200" dirty="0" err="1"/>
              <a:t>отримали</a:t>
            </a:r>
            <a:r>
              <a:rPr lang="ru-RU" sz="1200" dirty="0"/>
              <a:t> </a:t>
            </a:r>
            <a:r>
              <a:rPr lang="ru-RU" sz="1200" dirty="0" err="1"/>
              <a:t>від’ємне</a:t>
            </a:r>
            <a:r>
              <a:rPr lang="ru-RU" sz="1200" dirty="0"/>
              <a:t> </a:t>
            </a:r>
            <a:r>
              <a:rPr lang="ru-RU" sz="1200" dirty="0" err="1"/>
              <a:t>значення</a:t>
            </a:r>
            <a:r>
              <a:rPr lang="ru-RU" sz="1200" dirty="0"/>
              <a:t>, </a:t>
            </a:r>
            <a:r>
              <a:rPr lang="ru-RU" sz="1200" dirty="0" err="1"/>
              <a:t>наприклад</a:t>
            </a:r>
            <a:r>
              <a:rPr lang="ru-RU" sz="1200" dirty="0"/>
              <a:t> </a:t>
            </a:r>
            <a:r>
              <a:rPr lang="ru-RU" sz="1200" dirty="0" err="1"/>
              <a:t>придбання</a:t>
            </a:r>
            <a:r>
              <a:rPr lang="ru-RU" sz="1200" dirty="0"/>
              <a:t> </a:t>
            </a:r>
            <a:r>
              <a:rPr lang="ru-RU" sz="1200" dirty="0" err="1"/>
              <a:t>перевищили</a:t>
            </a:r>
            <a:r>
              <a:rPr lang="ru-RU" sz="1200" dirty="0"/>
              <a:t> </a:t>
            </a:r>
            <a:r>
              <a:rPr lang="ru-RU" sz="1200" dirty="0" err="1"/>
              <a:t>постачання</a:t>
            </a:r>
            <a:r>
              <a:rPr lang="ru-RU" sz="1200" dirty="0"/>
              <a:t>, то </a:t>
            </a:r>
            <a:r>
              <a:rPr lang="ru-RU" sz="1200" dirty="0" err="1"/>
              <a:t>тоді</a:t>
            </a:r>
            <a:r>
              <a:rPr lang="ru-RU" sz="1200" dirty="0"/>
              <a:t> графу 4 не </a:t>
            </a:r>
            <a:r>
              <a:rPr lang="ru-RU" sz="1200" dirty="0" err="1"/>
              <a:t>заповнюють</a:t>
            </a:r>
            <a:r>
              <a:rPr lang="ru-RU" sz="1200" dirty="0" smtClean="0"/>
              <a:t>;</a:t>
            </a:r>
            <a:endParaRPr lang="ru-RU" sz="1200" dirty="0"/>
          </a:p>
          <a:p>
            <a:r>
              <a:rPr lang="ru-RU" sz="1200" b="1" dirty="0"/>
              <a:t>5</a:t>
            </a:r>
            <a:r>
              <a:rPr lang="ru-RU" sz="1200" dirty="0"/>
              <a:t> – </a:t>
            </a:r>
            <a:r>
              <a:rPr lang="ru-RU" sz="1200" dirty="0" err="1"/>
              <a:t>обсяги</a:t>
            </a:r>
            <a:r>
              <a:rPr lang="ru-RU" sz="1200" dirty="0"/>
              <a:t> </a:t>
            </a:r>
            <a:r>
              <a:rPr lang="ru-RU" sz="1200" dirty="0" err="1"/>
              <a:t>пільгових</a:t>
            </a:r>
            <a:r>
              <a:rPr lang="ru-RU" sz="1200" dirty="0"/>
              <a:t> </a:t>
            </a:r>
            <a:r>
              <a:rPr lang="ru-RU" sz="1200" dirty="0" err="1"/>
              <a:t>постачань</a:t>
            </a:r>
            <a:r>
              <a:rPr lang="ru-RU" sz="1200" dirty="0"/>
              <a:t> на </a:t>
            </a:r>
            <a:r>
              <a:rPr lang="ru-RU" sz="1200" dirty="0" err="1"/>
              <a:t>митній</a:t>
            </a:r>
            <a:r>
              <a:rPr lang="ru-RU" sz="1200" dirty="0"/>
              <a:t> </a:t>
            </a:r>
            <a:r>
              <a:rPr lang="ru-RU" sz="1200" dirty="0" err="1"/>
              <a:t>території</a:t>
            </a:r>
            <a:r>
              <a:rPr lang="ru-RU" sz="1200" dirty="0"/>
              <a:t> </a:t>
            </a:r>
            <a:r>
              <a:rPr lang="ru-RU" sz="1200" dirty="0" err="1"/>
              <a:t>України</a:t>
            </a:r>
            <a:r>
              <a:rPr lang="ru-RU" sz="1200" dirty="0"/>
              <a:t>, </a:t>
            </a:r>
            <a:r>
              <a:rPr lang="ru-RU" sz="1200" dirty="0" err="1"/>
              <a:t>здійснених</a:t>
            </a:r>
            <a:r>
              <a:rPr lang="ru-RU" sz="1200" dirty="0"/>
              <a:t> за </a:t>
            </a:r>
            <a:r>
              <a:rPr lang="ru-RU" sz="1200" dirty="0" err="1"/>
              <a:t>місяць</a:t>
            </a:r>
            <a:r>
              <a:rPr lang="ru-RU" sz="1200" dirty="0"/>
              <a:t>, </a:t>
            </a:r>
            <a:r>
              <a:rPr lang="ru-RU" sz="1200" dirty="0" err="1"/>
              <a:t>окремо</a:t>
            </a:r>
            <a:r>
              <a:rPr lang="ru-RU" sz="1200" dirty="0"/>
              <a:t> </a:t>
            </a:r>
            <a:r>
              <a:rPr lang="ru-RU" sz="1200" dirty="0" err="1"/>
              <a:t>щодо</a:t>
            </a:r>
            <a:r>
              <a:rPr lang="ru-RU" sz="1200" dirty="0"/>
              <a:t> </a:t>
            </a:r>
            <a:r>
              <a:rPr lang="ru-RU" sz="1200" dirty="0" err="1"/>
              <a:t>кожної</a:t>
            </a:r>
            <a:r>
              <a:rPr lang="ru-RU" sz="1200" dirty="0"/>
              <a:t> </a:t>
            </a:r>
            <a:r>
              <a:rPr lang="ru-RU" sz="1200" dirty="0" err="1"/>
              <a:t>пільги</a:t>
            </a:r>
            <a:r>
              <a:rPr lang="ru-RU" sz="1200" dirty="0"/>
              <a:t>, </a:t>
            </a:r>
            <a:r>
              <a:rPr lang="ru-RU" sz="1200" dirty="0" err="1"/>
              <a:t>якщо</a:t>
            </a:r>
            <a:r>
              <a:rPr lang="ru-RU" sz="1200" dirty="0"/>
              <a:t> </a:t>
            </a:r>
            <a:r>
              <a:rPr lang="ru-RU" sz="1200" dirty="0" err="1"/>
              <a:t>їх</a:t>
            </a:r>
            <a:r>
              <a:rPr lang="ru-RU" sz="1200" dirty="0"/>
              <a:t> </a:t>
            </a:r>
            <a:r>
              <a:rPr lang="ru-RU" sz="1200" dirty="0" err="1"/>
              <a:t>декілька</a:t>
            </a:r>
            <a:r>
              <a:rPr lang="ru-RU" sz="1200" dirty="0"/>
              <a:t>. У </a:t>
            </a:r>
            <a:r>
              <a:rPr lang="ru-RU" sz="1200" dirty="0" err="1"/>
              <a:t>цій</a:t>
            </a:r>
            <a:r>
              <a:rPr lang="ru-RU" sz="1200" dirty="0"/>
              <a:t> </a:t>
            </a:r>
            <a:r>
              <a:rPr lang="ru-RU" sz="1200" dirty="0" err="1"/>
              <a:t>графі</a:t>
            </a:r>
            <a:r>
              <a:rPr lang="ru-RU" sz="1200" dirty="0"/>
              <a:t> </a:t>
            </a:r>
            <a:r>
              <a:rPr lang="ru-RU" sz="1200" dirty="0" err="1"/>
              <a:t>слід</a:t>
            </a:r>
            <a:r>
              <a:rPr lang="ru-RU" sz="1200" dirty="0"/>
              <a:t> </a:t>
            </a:r>
            <a:r>
              <a:rPr lang="ru-RU" sz="1200" dirty="0" err="1"/>
              <a:t>розшифрувати</a:t>
            </a:r>
            <a:r>
              <a:rPr lang="ru-RU" sz="1200" dirty="0"/>
              <a:t> </a:t>
            </a:r>
            <a:r>
              <a:rPr lang="ru-RU" sz="1200" dirty="0" err="1"/>
              <a:t>показник</a:t>
            </a:r>
            <a:r>
              <a:rPr lang="ru-RU" sz="1200" dirty="0"/>
              <a:t> ряд. 5.1 </a:t>
            </a:r>
            <a:r>
              <a:rPr lang="ru-RU" sz="1200" dirty="0" err="1"/>
              <a:t>декларації</a:t>
            </a:r>
            <a:r>
              <a:rPr lang="ru-RU" sz="1200" dirty="0"/>
              <a:t>. </a:t>
            </a:r>
            <a:r>
              <a:rPr lang="ru-RU" sz="1200" dirty="0" err="1"/>
              <a:t>Тобто</a:t>
            </a:r>
            <a:r>
              <a:rPr lang="ru-RU" sz="1200" dirty="0"/>
              <a:t> </a:t>
            </a:r>
            <a:r>
              <a:rPr lang="ru-RU" sz="1200" dirty="0" err="1"/>
              <a:t>показник</a:t>
            </a:r>
            <a:r>
              <a:rPr lang="ru-RU" sz="1200" dirty="0"/>
              <a:t> графи 5 у рядку «</a:t>
            </a:r>
            <a:r>
              <a:rPr lang="ru-RU" sz="1200" dirty="0" err="1"/>
              <a:t>Усього</a:t>
            </a:r>
            <a:r>
              <a:rPr lang="ru-RU" sz="1200" dirty="0"/>
              <a:t>», </a:t>
            </a:r>
            <a:r>
              <a:rPr lang="ru-RU" sz="1200" dirty="0" err="1"/>
              <a:t>має</a:t>
            </a:r>
            <a:r>
              <a:rPr lang="ru-RU" sz="1200" dirty="0"/>
              <a:t> </a:t>
            </a:r>
            <a:r>
              <a:rPr lang="ru-RU" sz="1200" dirty="0" err="1"/>
              <a:t>дорівнювати</a:t>
            </a:r>
            <a:r>
              <a:rPr lang="ru-RU" sz="1200" dirty="0"/>
              <a:t> </a:t>
            </a:r>
            <a:r>
              <a:rPr lang="ru-RU" sz="1200" dirty="0" err="1"/>
              <a:t>даним</a:t>
            </a:r>
            <a:r>
              <a:rPr lang="ru-RU" sz="1200" dirty="0"/>
              <a:t> ряд. 5.1 </a:t>
            </a:r>
            <a:r>
              <a:rPr lang="ru-RU" sz="1200" dirty="0" err="1"/>
              <a:t>декларації</a:t>
            </a:r>
            <a:r>
              <a:rPr lang="ru-RU" sz="1200" dirty="0" smtClean="0"/>
              <a:t>;</a:t>
            </a:r>
            <a:endParaRPr lang="ru-RU" sz="1200" dirty="0"/>
          </a:p>
          <a:p>
            <a:r>
              <a:rPr lang="ru-RU" sz="1200" b="1" dirty="0"/>
              <a:t>6</a:t>
            </a:r>
            <a:r>
              <a:rPr lang="ru-RU" sz="1200" dirty="0"/>
              <a:t> – </a:t>
            </a:r>
            <a:r>
              <a:rPr lang="ru-RU" sz="1200" dirty="0" err="1"/>
              <a:t>обсяги</a:t>
            </a:r>
            <a:r>
              <a:rPr lang="ru-RU" sz="1200" dirty="0"/>
              <a:t> (без ПДВ) </a:t>
            </a:r>
            <a:r>
              <a:rPr lang="ru-RU" sz="1200" dirty="0" err="1"/>
              <a:t>придбань</a:t>
            </a:r>
            <a:r>
              <a:rPr lang="ru-RU" sz="1200" dirty="0"/>
              <a:t>, </a:t>
            </a:r>
            <a:r>
              <a:rPr lang="ru-RU" sz="1200" dirty="0" err="1"/>
              <a:t>що</a:t>
            </a:r>
            <a:r>
              <a:rPr lang="ru-RU" sz="1200" dirty="0"/>
              <a:t> </a:t>
            </a:r>
            <a:r>
              <a:rPr lang="ru-RU" sz="1200" dirty="0" err="1"/>
              <a:t>оподатковують</a:t>
            </a:r>
            <a:r>
              <a:rPr lang="ru-RU" sz="1200" dirty="0"/>
              <a:t> ПДВ за </a:t>
            </a:r>
            <a:r>
              <a:rPr lang="ru-RU" sz="1200" dirty="0" err="1"/>
              <a:t>ставкою</a:t>
            </a:r>
            <a:r>
              <a:rPr lang="ru-RU" sz="1200" dirty="0"/>
              <a:t> 20%, у поточному та </a:t>
            </a:r>
            <a:r>
              <a:rPr lang="ru-RU" sz="1200" dirty="0" err="1"/>
              <a:t>попередніх</a:t>
            </a:r>
            <a:r>
              <a:rPr lang="ru-RU" sz="1200" dirty="0"/>
              <a:t> </a:t>
            </a:r>
            <a:r>
              <a:rPr lang="ru-RU" sz="1200" dirty="0" err="1"/>
              <a:t>звітних</a:t>
            </a:r>
            <a:r>
              <a:rPr lang="ru-RU" sz="1200" dirty="0"/>
              <a:t> </a:t>
            </a:r>
            <a:r>
              <a:rPr lang="ru-RU" sz="1200" dirty="0" err="1"/>
              <a:t>періодах</a:t>
            </a:r>
            <a:r>
              <a:rPr lang="ru-RU" sz="1200" dirty="0"/>
              <a:t>, </a:t>
            </a:r>
            <a:r>
              <a:rPr lang="ru-RU" sz="1200" b="1" dirty="0" err="1"/>
              <a:t>використаних</a:t>
            </a:r>
            <a:r>
              <a:rPr lang="ru-RU" sz="1200" b="1" dirty="0"/>
              <a:t> </a:t>
            </a:r>
            <a:r>
              <a:rPr lang="ru-RU" sz="1200" dirty="0"/>
              <a:t>у </a:t>
            </a:r>
            <a:r>
              <a:rPr lang="ru-RU" sz="1200" dirty="0" err="1"/>
              <a:t>звільнених</a:t>
            </a:r>
            <a:r>
              <a:rPr lang="ru-RU" sz="1200" dirty="0"/>
              <a:t> </a:t>
            </a:r>
            <a:r>
              <a:rPr lang="ru-RU" sz="1200" dirty="0" err="1"/>
              <a:t>від</a:t>
            </a:r>
            <a:r>
              <a:rPr lang="ru-RU" sz="1200" dirty="0"/>
              <a:t> </a:t>
            </a:r>
            <a:r>
              <a:rPr lang="ru-RU" sz="1200" dirty="0" err="1"/>
              <a:t>оподаткування</a:t>
            </a:r>
            <a:r>
              <a:rPr lang="ru-RU" sz="1200" dirty="0"/>
              <a:t> </a:t>
            </a:r>
            <a:r>
              <a:rPr lang="ru-RU" sz="1200" dirty="0" err="1"/>
              <a:t>операціях</a:t>
            </a:r>
            <a:r>
              <a:rPr lang="ru-RU" sz="1200" dirty="0"/>
              <a:t> у </a:t>
            </a:r>
            <a:r>
              <a:rPr lang="ru-RU" sz="1200" b="1" dirty="0"/>
              <a:t>поточном</a:t>
            </a:r>
            <a:r>
              <a:rPr lang="ru-RU" sz="1200" dirty="0"/>
              <a:t>у </a:t>
            </a:r>
            <a:r>
              <a:rPr lang="ru-RU" sz="1200" dirty="0" err="1"/>
              <a:t>звітному</a:t>
            </a:r>
            <a:r>
              <a:rPr lang="ru-RU" sz="1200" dirty="0"/>
              <a:t> </a:t>
            </a:r>
            <a:r>
              <a:rPr lang="ru-RU" sz="1200" dirty="0" err="1"/>
              <a:t>періоді</a:t>
            </a:r>
            <a:r>
              <a:rPr lang="ru-RU" sz="1200" dirty="0"/>
              <a:t>. </a:t>
            </a:r>
            <a:r>
              <a:rPr lang="ru-RU" sz="1200" dirty="0" err="1"/>
              <a:t>Це</a:t>
            </a:r>
            <a:r>
              <a:rPr lang="ru-RU" sz="1200" dirty="0"/>
              <a:t> </a:t>
            </a:r>
            <a:r>
              <a:rPr lang="ru-RU" sz="1200" dirty="0" err="1"/>
              <a:t>дані</a:t>
            </a:r>
            <a:r>
              <a:rPr lang="ru-RU" sz="1200" dirty="0"/>
              <a:t> з ряд. 10.1 </a:t>
            </a:r>
            <a:r>
              <a:rPr lang="ru-RU" sz="1200" dirty="0" err="1"/>
              <a:t>декларації</a:t>
            </a:r>
            <a:r>
              <a:rPr lang="ru-RU" sz="1200" dirty="0" smtClean="0"/>
              <a:t>;</a:t>
            </a:r>
            <a:endParaRPr lang="ru-RU" sz="1200" dirty="0"/>
          </a:p>
          <a:p>
            <a:r>
              <a:rPr lang="ru-RU" sz="1200" b="1" dirty="0"/>
              <a:t>7</a:t>
            </a:r>
            <a:r>
              <a:rPr lang="ru-RU" sz="1200" dirty="0"/>
              <a:t> – </a:t>
            </a:r>
            <a:r>
              <a:rPr lang="ru-RU" sz="1200" dirty="0" err="1"/>
              <a:t>обсяги</a:t>
            </a:r>
            <a:r>
              <a:rPr lang="ru-RU" sz="1200" dirty="0"/>
              <a:t> (без ПДВ) </a:t>
            </a:r>
            <a:r>
              <a:rPr lang="ru-RU" sz="1200" dirty="0" err="1"/>
              <a:t>придбань</a:t>
            </a:r>
            <a:r>
              <a:rPr lang="ru-RU" sz="1200" dirty="0"/>
              <a:t>, </a:t>
            </a:r>
            <a:r>
              <a:rPr lang="ru-RU" sz="1200" dirty="0" err="1"/>
              <a:t>що</a:t>
            </a:r>
            <a:r>
              <a:rPr lang="ru-RU" sz="1200" dirty="0"/>
              <a:t> </a:t>
            </a:r>
            <a:r>
              <a:rPr lang="ru-RU" sz="1200" dirty="0" err="1"/>
              <a:t>оподатковують</a:t>
            </a:r>
            <a:r>
              <a:rPr lang="ru-RU" sz="1200" dirty="0"/>
              <a:t> ПДВ за </a:t>
            </a:r>
            <a:r>
              <a:rPr lang="ru-RU" sz="1200" dirty="0" err="1"/>
              <a:t>ставкою</a:t>
            </a:r>
            <a:r>
              <a:rPr lang="ru-RU" sz="1200" dirty="0"/>
              <a:t> 7%, у поточному та </a:t>
            </a:r>
            <a:r>
              <a:rPr lang="ru-RU" sz="1200" dirty="0" err="1"/>
              <a:t>попередніх</a:t>
            </a:r>
            <a:r>
              <a:rPr lang="ru-RU" sz="1200" dirty="0"/>
              <a:t> </a:t>
            </a:r>
            <a:r>
              <a:rPr lang="ru-RU" sz="1200" dirty="0" err="1"/>
              <a:t>звітних</a:t>
            </a:r>
            <a:r>
              <a:rPr lang="ru-RU" sz="1200" dirty="0"/>
              <a:t> </a:t>
            </a:r>
            <a:r>
              <a:rPr lang="ru-RU" sz="1200" dirty="0" err="1"/>
              <a:t>періодах</a:t>
            </a:r>
            <a:r>
              <a:rPr lang="ru-RU" sz="1200" dirty="0"/>
              <a:t>, </a:t>
            </a:r>
            <a:r>
              <a:rPr lang="ru-RU" sz="1200" b="1" dirty="0" err="1"/>
              <a:t>використаних</a:t>
            </a:r>
            <a:r>
              <a:rPr lang="ru-RU" sz="1200" dirty="0"/>
              <a:t> у </a:t>
            </a:r>
            <a:r>
              <a:rPr lang="ru-RU" sz="1200" dirty="0" err="1"/>
              <a:t>звільнених</a:t>
            </a:r>
            <a:r>
              <a:rPr lang="ru-RU" sz="1200" dirty="0"/>
              <a:t> </a:t>
            </a:r>
            <a:r>
              <a:rPr lang="ru-RU" sz="1200" dirty="0" err="1"/>
              <a:t>від</a:t>
            </a:r>
            <a:r>
              <a:rPr lang="ru-RU" sz="1200" dirty="0"/>
              <a:t> </a:t>
            </a:r>
            <a:r>
              <a:rPr lang="ru-RU" sz="1200" dirty="0" err="1"/>
              <a:t>оподаткування</a:t>
            </a:r>
            <a:r>
              <a:rPr lang="ru-RU" sz="1200" dirty="0"/>
              <a:t> </a:t>
            </a:r>
            <a:r>
              <a:rPr lang="ru-RU" sz="1200" dirty="0" err="1"/>
              <a:t>операціях</a:t>
            </a:r>
            <a:r>
              <a:rPr lang="ru-RU" sz="1200" dirty="0"/>
              <a:t> у </a:t>
            </a:r>
            <a:r>
              <a:rPr lang="ru-RU" sz="1200" b="1" dirty="0"/>
              <a:t>поточному </a:t>
            </a:r>
            <a:r>
              <a:rPr lang="ru-RU" sz="1200" dirty="0" err="1"/>
              <a:t>звітному</a:t>
            </a:r>
            <a:r>
              <a:rPr lang="ru-RU" sz="1200" dirty="0"/>
              <a:t> </a:t>
            </a:r>
            <a:r>
              <a:rPr lang="ru-RU" sz="1200" dirty="0" err="1"/>
              <a:t>періоді</a:t>
            </a:r>
            <a:r>
              <a:rPr lang="ru-RU" sz="1200" dirty="0"/>
              <a:t>. </a:t>
            </a:r>
            <a:r>
              <a:rPr lang="ru-RU" sz="1200" dirty="0" err="1"/>
              <a:t>Це</a:t>
            </a:r>
            <a:r>
              <a:rPr lang="ru-RU" sz="1200" dirty="0"/>
              <a:t> </a:t>
            </a:r>
            <a:r>
              <a:rPr lang="ru-RU" sz="1200" dirty="0" err="1"/>
              <a:t>дані</a:t>
            </a:r>
            <a:r>
              <a:rPr lang="ru-RU" sz="1200" dirty="0"/>
              <a:t> з ряд. 10.2 </a:t>
            </a:r>
            <a:r>
              <a:rPr lang="ru-RU" sz="1200" dirty="0" err="1"/>
              <a:t>декларації</a:t>
            </a:r>
            <a:r>
              <a:rPr lang="ru-RU" sz="1200" dirty="0" smtClean="0"/>
              <a:t>;</a:t>
            </a:r>
            <a:endParaRPr lang="ru-RU" sz="1200" dirty="0"/>
          </a:p>
          <a:p>
            <a:r>
              <a:rPr lang="ru-RU" sz="1200" b="1" dirty="0"/>
              <a:t>8</a:t>
            </a:r>
            <a:r>
              <a:rPr lang="ru-RU" sz="1200" dirty="0"/>
              <a:t> – </a:t>
            </a:r>
            <a:r>
              <a:rPr lang="ru-RU" sz="1200" dirty="0" err="1"/>
              <a:t>обсяги</a:t>
            </a:r>
            <a:r>
              <a:rPr lang="ru-RU" sz="1200" dirty="0"/>
              <a:t> </a:t>
            </a:r>
            <a:r>
              <a:rPr lang="ru-RU" sz="1200" dirty="0" err="1"/>
              <a:t>придбань</a:t>
            </a:r>
            <a:r>
              <a:rPr lang="ru-RU" sz="1200" dirty="0"/>
              <a:t>, </a:t>
            </a:r>
            <a:r>
              <a:rPr lang="ru-RU" sz="1200" dirty="0" err="1"/>
              <a:t>що</a:t>
            </a:r>
            <a:r>
              <a:rPr lang="ru-RU" sz="1200" dirty="0"/>
              <a:t> </a:t>
            </a:r>
            <a:r>
              <a:rPr lang="ru-RU" sz="1200" dirty="0" err="1"/>
              <a:t>оподатковують</a:t>
            </a:r>
            <a:r>
              <a:rPr lang="ru-RU" sz="1200" dirty="0"/>
              <a:t> ПДВ за </a:t>
            </a:r>
            <a:r>
              <a:rPr lang="ru-RU" sz="1200" dirty="0" err="1"/>
              <a:t>ставкою</a:t>
            </a:r>
            <a:r>
              <a:rPr lang="ru-RU" sz="1200" dirty="0"/>
              <a:t> 0% і </a:t>
            </a:r>
            <a:r>
              <a:rPr lang="ru-RU" sz="1200" dirty="0" err="1"/>
              <a:t>звільнені</a:t>
            </a:r>
            <a:r>
              <a:rPr lang="ru-RU" sz="1200" dirty="0"/>
              <a:t> </a:t>
            </a:r>
            <a:r>
              <a:rPr lang="ru-RU" sz="1200" dirty="0" err="1"/>
              <a:t>від</a:t>
            </a:r>
            <a:r>
              <a:rPr lang="ru-RU" sz="1200" dirty="0"/>
              <a:t> </a:t>
            </a:r>
            <a:r>
              <a:rPr lang="ru-RU" sz="1200" dirty="0" err="1"/>
              <a:t>обкладення</a:t>
            </a:r>
            <a:r>
              <a:rPr lang="ru-RU" sz="1200" dirty="0"/>
              <a:t> ПДВ, у поточному та </a:t>
            </a:r>
            <a:r>
              <a:rPr lang="ru-RU" sz="1200" dirty="0" err="1"/>
              <a:t>попередніх</a:t>
            </a:r>
            <a:r>
              <a:rPr lang="ru-RU" sz="1200" dirty="0"/>
              <a:t> </a:t>
            </a:r>
            <a:r>
              <a:rPr lang="ru-RU" sz="1200" dirty="0" err="1"/>
              <a:t>звітних</a:t>
            </a:r>
            <a:r>
              <a:rPr lang="ru-RU" sz="1200" dirty="0"/>
              <a:t> </a:t>
            </a:r>
            <a:r>
              <a:rPr lang="ru-RU" sz="1200" dirty="0" err="1"/>
              <a:t>періодах</a:t>
            </a:r>
            <a:r>
              <a:rPr lang="ru-RU" sz="1200" dirty="0"/>
              <a:t>, </a:t>
            </a:r>
            <a:r>
              <a:rPr lang="ru-RU" sz="1200" b="1" dirty="0" err="1"/>
              <a:t>використаних</a:t>
            </a:r>
            <a:r>
              <a:rPr lang="ru-RU" sz="1200" b="1" dirty="0"/>
              <a:t> </a:t>
            </a:r>
            <a:r>
              <a:rPr lang="ru-RU" sz="1200" dirty="0"/>
              <a:t>у </a:t>
            </a:r>
            <a:r>
              <a:rPr lang="ru-RU" sz="1200" dirty="0" err="1"/>
              <a:t>звільнених</a:t>
            </a:r>
            <a:r>
              <a:rPr lang="ru-RU" sz="1200" dirty="0"/>
              <a:t> </a:t>
            </a:r>
            <a:r>
              <a:rPr lang="ru-RU" sz="1200" dirty="0" err="1"/>
              <a:t>від</a:t>
            </a:r>
            <a:r>
              <a:rPr lang="ru-RU" sz="1200" dirty="0"/>
              <a:t> </a:t>
            </a:r>
            <a:r>
              <a:rPr lang="ru-RU" sz="1200" dirty="0" err="1"/>
              <a:t>оподаткування</a:t>
            </a:r>
            <a:r>
              <a:rPr lang="ru-RU" sz="1200" dirty="0"/>
              <a:t> </a:t>
            </a:r>
            <a:r>
              <a:rPr lang="ru-RU" sz="1200" dirty="0" err="1"/>
              <a:t>операціях</a:t>
            </a:r>
            <a:r>
              <a:rPr lang="ru-RU" sz="1200" dirty="0"/>
              <a:t> у </a:t>
            </a:r>
            <a:r>
              <a:rPr lang="ru-RU" sz="1200" b="1" dirty="0"/>
              <a:t>поточному </a:t>
            </a:r>
            <a:r>
              <a:rPr lang="ru-RU" sz="1200" dirty="0" err="1"/>
              <a:t>звітному</a:t>
            </a:r>
            <a:r>
              <a:rPr lang="ru-RU" sz="1200" dirty="0"/>
              <a:t> </a:t>
            </a:r>
            <a:r>
              <a:rPr lang="ru-RU" sz="1200" dirty="0" err="1"/>
              <a:t>періоді</a:t>
            </a:r>
            <a:r>
              <a:rPr lang="ru-RU" sz="1200" dirty="0"/>
              <a:t>. </a:t>
            </a:r>
            <a:r>
              <a:rPr lang="ru-RU" sz="1200" dirty="0" err="1"/>
              <a:t>Ці</a:t>
            </a:r>
            <a:r>
              <a:rPr lang="ru-RU" sz="1200" dirty="0"/>
              <a:t> </a:t>
            </a:r>
            <a:r>
              <a:rPr lang="ru-RU" sz="1200" dirty="0" err="1"/>
              <a:t>дані</a:t>
            </a:r>
            <a:r>
              <a:rPr lang="ru-RU" sz="1200" dirty="0"/>
              <a:t> </a:t>
            </a:r>
            <a:r>
              <a:rPr lang="ru-RU" sz="1200" dirty="0" err="1"/>
              <a:t>беруть</a:t>
            </a:r>
            <a:r>
              <a:rPr lang="ru-RU" sz="1200" dirty="0"/>
              <a:t> </a:t>
            </a:r>
            <a:r>
              <a:rPr lang="ru-RU" sz="1200" dirty="0" err="1"/>
              <a:t>із</a:t>
            </a:r>
            <a:r>
              <a:rPr lang="ru-RU" sz="1200" dirty="0"/>
              <a:t> рядка 10.4 </a:t>
            </a:r>
            <a:r>
              <a:rPr lang="ru-RU" sz="1200" dirty="0" err="1"/>
              <a:t>декларації</a:t>
            </a:r>
            <a:r>
              <a:rPr lang="ru-RU" sz="1200" dirty="0"/>
              <a:t>. </a:t>
            </a:r>
            <a:r>
              <a:rPr lang="ru-RU" sz="1200" dirty="0" err="1"/>
              <a:t>Нагадаємо</a:t>
            </a:r>
            <a:r>
              <a:rPr lang="ru-RU" sz="1200" dirty="0"/>
              <a:t>, у ряд. 10.4 </a:t>
            </a:r>
            <a:r>
              <a:rPr lang="ru-RU" sz="1200" dirty="0" err="1"/>
              <a:t>декларації</a:t>
            </a:r>
            <a:r>
              <a:rPr lang="ru-RU" sz="1200" dirty="0"/>
              <a:t> </a:t>
            </a:r>
            <a:r>
              <a:rPr lang="ru-RU" sz="1200" dirty="0" err="1"/>
              <a:t>відображають</a:t>
            </a:r>
            <a:r>
              <a:rPr lang="ru-RU" sz="1200" dirty="0"/>
              <a:t> </a:t>
            </a:r>
            <a:r>
              <a:rPr lang="ru-RU" sz="1200" dirty="0" err="1"/>
              <a:t>операції</a:t>
            </a:r>
            <a:r>
              <a:rPr lang="ru-RU" sz="1200" dirty="0"/>
              <a:t> з </a:t>
            </a:r>
            <a:r>
              <a:rPr lang="ru-RU" sz="1200" dirty="0" err="1"/>
              <a:t>придбання</a:t>
            </a:r>
            <a:r>
              <a:rPr lang="ru-RU" sz="1200" dirty="0"/>
              <a:t> </a:t>
            </a:r>
            <a:r>
              <a:rPr lang="ru-RU" sz="1200" dirty="0" err="1"/>
              <a:t>товарів</a:t>
            </a:r>
            <a:r>
              <a:rPr lang="ru-RU" sz="1200" dirty="0"/>
              <a:t> (</a:t>
            </a:r>
            <a:r>
              <a:rPr lang="ru-RU" sz="1200" dirty="0" err="1"/>
              <a:t>послуг</a:t>
            </a:r>
            <a:r>
              <a:rPr lang="ru-RU" sz="1200" dirty="0"/>
              <a:t>), НА </a:t>
            </a:r>
            <a:r>
              <a:rPr lang="ru-RU" sz="1200" dirty="0" err="1"/>
              <a:t>території</a:t>
            </a:r>
            <a:r>
              <a:rPr lang="ru-RU" sz="1200" dirty="0"/>
              <a:t> </a:t>
            </a:r>
            <a:r>
              <a:rPr lang="ru-RU" sz="1200" dirty="0" err="1"/>
              <a:t>України</a:t>
            </a:r>
            <a:r>
              <a:rPr lang="ru-RU" sz="1200" dirty="0"/>
              <a:t>, </a:t>
            </a:r>
            <a:r>
              <a:rPr lang="ru-RU" sz="1200" dirty="0" err="1"/>
              <a:t>які</a:t>
            </a:r>
            <a:r>
              <a:rPr lang="ru-RU" sz="1200" dirty="0" smtClean="0"/>
              <a:t>:</a:t>
            </a:r>
            <a:endParaRPr lang="ru-RU" sz="1200" dirty="0"/>
          </a:p>
          <a:p>
            <a:r>
              <a:rPr lang="ru-RU" sz="1200" dirty="0" err="1"/>
              <a:t>оподатковують</a:t>
            </a:r>
            <a:r>
              <a:rPr lang="ru-RU" sz="1200" dirty="0"/>
              <a:t> ПДВ за </a:t>
            </a:r>
            <a:r>
              <a:rPr lang="ru-RU" sz="1200" dirty="0" err="1"/>
              <a:t>ставкою</a:t>
            </a:r>
            <a:r>
              <a:rPr lang="ru-RU" sz="1200" dirty="0"/>
              <a:t> 0%;</a:t>
            </a:r>
          </a:p>
          <a:p>
            <a:r>
              <a:rPr lang="ru-RU" sz="1200" dirty="0" err="1"/>
              <a:t>звільнені</a:t>
            </a:r>
            <a:r>
              <a:rPr lang="ru-RU" sz="1200" dirty="0"/>
              <a:t> </a:t>
            </a:r>
            <a:r>
              <a:rPr lang="ru-RU" sz="1200" dirty="0" err="1"/>
              <a:t>від</a:t>
            </a:r>
            <a:r>
              <a:rPr lang="ru-RU" sz="1200" dirty="0"/>
              <a:t> </a:t>
            </a:r>
            <a:r>
              <a:rPr lang="ru-RU" sz="1200" dirty="0" err="1"/>
              <a:t>оподаткування</a:t>
            </a:r>
            <a:r>
              <a:rPr lang="ru-RU" sz="1200" dirty="0"/>
              <a:t>;</a:t>
            </a:r>
          </a:p>
          <a:p>
            <a:r>
              <a:rPr lang="ru-RU" sz="1200" dirty="0" err="1"/>
              <a:t>придбані</a:t>
            </a:r>
            <a:r>
              <a:rPr lang="ru-RU" sz="1200" dirty="0"/>
              <a:t> без ПДВ у </a:t>
            </a:r>
            <a:r>
              <a:rPr lang="ru-RU" sz="1200" dirty="0" err="1"/>
              <a:t>неплатників</a:t>
            </a:r>
            <a:r>
              <a:rPr lang="ru-RU" sz="1200" dirty="0"/>
              <a:t> </a:t>
            </a:r>
            <a:r>
              <a:rPr lang="ru-RU" sz="1200" dirty="0" err="1"/>
              <a:t>цього</a:t>
            </a:r>
            <a:r>
              <a:rPr lang="ru-RU" sz="1200" dirty="0"/>
              <a:t> </a:t>
            </a:r>
            <a:r>
              <a:rPr lang="ru-RU" sz="1200" dirty="0" err="1"/>
              <a:t>податку</a:t>
            </a:r>
            <a:r>
              <a:rPr lang="ru-RU" sz="1200" dirty="0"/>
              <a:t>.</a:t>
            </a:r>
          </a:p>
          <a:p>
            <a:r>
              <a:rPr lang="ru-RU" sz="1200" b="1" dirty="0"/>
              <a:t>На </a:t>
            </a:r>
            <a:r>
              <a:rPr lang="ru-RU" sz="1200" b="1" dirty="0" err="1"/>
              <a:t>замітку</a:t>
            </a:r>
            <a:r>
              <a:rPr lang="ru-RU" sz="1200" b="1" dirty="0"/>
              <a:t>!</a:t>
            </a:r>
            <a:r>
              <a:rPr lang="ru-RU" sz="1200" dirty="0"/>
              <a:t> </a:t>
            </a:r>
            <a:r>
              <a:rPr lang="ru-RU" sz="1200" dirty="0" err="1"/>
              <a:t>Обсяги</a:t>
            </a:r>
            <a:r>
              <a:rPr lang="ru-RU" sz="1200" dirty="0"/>
              <a:t> </a:t>
            </a:r>
            <a:r>
              <a:rPr lang="ru-RU" sz="1200" dirty="0" err="1"/>
              <a:t>операцій</a:t>
            </a:r>
            <a:r>
              <a:rPr lang="ru-RU" sz="1200" dirty="0"/>
              <a:t> </a:t>
            </a:r>
            <a:r>
              <a:rPr lang="ru-RU" sz="1200" dirty="0" err="1"/>
              <a:t>із</a:t>
            </a:r>
            <a:r>
              <a:rPr lang="ru-RU" sz="1200" dirty="0"/>
              <a:t> </a:t>
            </a:r>
            <a:r>
              <a:rPr lang="ru-RU" sz="1200" dirty="0" err="1"/>
              <a:t>придбання</a:t>
            </a:r>
            <a:r>
              <a:rPr lang="ru-RU" sz="1200" dirty="0"/>
              <a:t> в </a:t>
            </a:r>
            <a:r>
              <a:rPr lang="ru-RU" sz="1200" dirty="0" err="1"/>
              <a:t>неплатників</a:t>
            </a:r>
            <a:r>
              <a:rPr lang="ru-RU" sz="1200" dirty="0"/>
              <a:t> ПДВ на </a:t>
            </a:r>
            <a:r>
              <a:rPr lang="ru-RU" sz="1200" dirty="0" err="1"/>
              <a:t>території</a:t>
            </a:r>
            <a:r>
              <a:rPr lang="ru-RU" sz="1200" dirty="0"/>
              <a:t> </a:t>
            </a:r>
            <a:r>
              <a:rPr lang="ru-RU" sz="1200" dirty="0" err="1"/>
              <a:t>України</a:t>
            </a:r>
            <a:r>
              <a:rPr lang="ru-RU" sz="1200" dirty="0"/>
              <a:t> </a:t>
            </a:r>
            <a:r>
              <a:rPr lang="ru-RU" sz="1200" dirty="0" err="1"/>
              <a:t>товарів</a:t>
            </a:r>
            <a:r>
              <a:rPr lang="ru-RU" sz="1200" dirty="0"/>
              <a:t> (</a:t>
            </a:r>
            <a:r>
              <a:rPr lang="ru-RU" sz="1200" dirty="0" err="1"/>
              <a:t>послуг</a:t>
            </a:r>
            <a:r>
              <a:rPr lang="ru-RU" sz="1200" dirty="0"/>
              <a:t>), НА, </a:t>
            </a:r>
            <a:r>
              <a:rPr lang="ru-RU" sz="1200" dirty="0" err="1"/>
              <a:t>які</a:t>
            </a:r>
            <a:r>
              <a:rPr lang="ru-RU" sz="1200" dirty="0"/>
              <a:t> </a:t>
            </a:r>
            <a:r>
              <a:rPr lang="ru-RU" sz="1200" dirty="0" err="1"/>
              <a:t>використовують</a:t>
            </a:r>
            <a:r>
              <a:rPr lang="ru-RU" sz="1200" dirty="0"/>
              <a:t> в </a:t>
            </a:r>
            <a:r>
              <a:rPr lang="ru-RU" sz="1200" dirty="0" err="1"/>
              <a:t>операціях</a:t>
            </a:r>
            <a:r>
              <a:rPr lang="ru-RU" sz="1200" dirty="0"/>
              <a:t>, </a:t>
            </a:r>
            <a:r>
              <a:rPr lang="ru-RU" sz="1200" dirty="0" err="1"/>
              <a:t>звільнених</a:t>
            </a:r>
            <a:r>
              <a:rPr lang="ru-RU" sz="1200" dirty="0"/>
              <a:t> </a:t>
            </a:r>
            <a:r>
              <a:rPr lang="ru-RU" sz="1200" dirty="0" err="1"/>
              <a:t>від</a:t>
            </a:r>
            <a:r>
              <a:rPr lang="ru-RU" sz="1200" dirty="0"/>
              <a:t> </a:t>
            </a:r>
            <a:r>
              <a:rPr lang="ru-RU" sz="1200" dirty="0" err="1"/>
              <a:t>оподаткування</a:t>
            </a:r>
            <a:r>
              <a:rPr lang="ru-RU" sz="1200" dirty="0"/>
              <a:t>, у </a:t>
            </a:r>
            <a:r>
              <a:rPr lang="ru-RU" sz="1200" dirty="0" err="1"/>
              <a:t>розрахунку</a:t>
            </a:r>
            <a:r>
              <a:rPr lang="ru-RU" sz="1200" dirty="0"/>
              <a:t> </a:t>
            </a:r>
            <a:r>
              <a:rPr lang="ru-RU" sz="1200" dirty="0" err="1"/>
              <a:t>показників</a:t>
            </a:r>
            <a:r>
              <a:rPr lang="ru-RU" sz="1200" dirty="0"/>
              <a:t> </a:t>
            </a:r>
            <a:r>
              <a:rPr lang="ru-RU" sz="1200" dirty="0" err="1"/>
              <a:t>таблиці</a:t>
            </a:r>
            <a:r>
              <a:rPr lang="ru-RU" sz="1200" dirty="0"/>
              <a:t> 2 не </a:t>
            </a:r>
            <a:r>
              <a:rPr lang="ru-RU" sz="1200" dirty="0" err="1"/>
              <a:t>беруть</a:t>
            </a:r>
            <a:r>
              <a:rPr lang="ru-RU" sz="1200" dirty="0"/>
              <a:t> </a:t>
            </a:r>
            <a:r>
              <a:rPr lang="ru-RU" sz="1200" dirty="0" err="1"/>
              <a:t>участі</a:t>
            </a:r>
            <a:r>
              <a:rPr lang="ru-RU" sz="1200" dirty="0"/>
              <a:t>. </a:t>
            </a:r>
            <a:r>
              <a:rPr lang="ru-RU" sz="1200" dirty="0" err="1"/>
              <a:t>Це</a:t>
            </a:r>
            <a:r>
              <a:rPr lang="ru-RU" sz="1200" dirty="0"/>
              <a:t> </a:t>
            </a:r>
            <a:r>
              <a:rPr lang="ru-RU" sz="1200" dirty="0" err="1"/>
              <a:t>випливає</a:t>
            </a:r>
            <a:r>
              <a:rPr lang="ru-RU" sz="1200" dirty="0"/>
              <a:t> з </a:t>
            </a:r>
            <a:r>
              <a:rPr lang="ru-RU" sz="1200" dirty="0" err="1"/>
              <a:t>формули</a:t>
            </a:r>
            <a:r>
              <a:rPr lang="ru-RU" sz="1200" dirty="0"/>
              <a:t>, </a:t>
            </a:r>
            <a:r>
              <a:rPr lang="ru-RU" sz="1200" dirty="0" err="1"/>
              <a:t>наведеної</a:t>
            </a:r>
            <a:r>
              <a:rPr lang="ru-RU" sz="1200" dirty="0"/>
              <a:t> у </a:t>
            </a:r>
            <a:r>
              <a:rPr lang="ru-RU" sz="1200" dirty="0" err="1">
                <a:hlinkClick r:id="rId3"/>
              </a:rPr>
              <a:t>розділі</a:t>
            </a:r>
            <a:r>
              <a:rPr lang="ru-RU" sz="1200" dirty="0">
                <a:hlinkClick r:id="rId3"/>
              </a:rPr>
              <a:t> </a:t>
            </a:r>
            <a:r>
              <a:rPr lang="en-US" sz="1200" dirty="0">
                <a:hlinkClick r:id="rId3"/>
              </a:rPr>
              <a:t>V</a:t>
            </a:r>
            <a:r>
              <a:rPr lang="en-US" sz="1200" baseline="30000" dirty="0">
                <a:hlinkClick r:id="rId3"/>
              </a:rPr>
              <a:t>1</a:t>
            </a:r>
            <a:r>
              <a:rPr lang="en-US" sz="1200" dirty="0">
                <a:hlinkClick r:id="rId3"/>
              </a:rPr>
              <a:t> </a:t>
            </a:r>
            <a:r>
              <a:rPr lang="ru-RU" sz="1200" dirty="0">
                <a:hlinkClick r:id="rId3"/>
              </a:rPr>
              <a:t>Порядку №21</a:t>
            </a:r>
            <a:endParaRPr lang="ru-RU" sz="1200" dirty="0"/>
          </a:p>
          <a:p>
            <a:r>
              <a:rPr lang="ru-RU" sz="1200" b="1" dirty="0"/>
              <a:t>9</a:t>
            </a:r>
            <a:r>
              <a:rPr lang="ru-RU" sz="1200" dirty="0"/>
              <a:t> – </a:t>
            </a:r>
            <a:r>
              <a:rPr lang="ru-RU" sz="1200" dirty="0" err="1"/>
              <a:t>обсяги</a:t>
            </a:r>
            <a:r>
              <a:rPr lang="ru-RU" sz="1200" dirty="0"/>
              <a:t> (без ПДВ) </a:t>
            </a:r>
            <a:r>
              <a:rPr lang="ru-RU" sz="1200" dirty="0" err="1"/>
              <a:t>придбань</a:t>
            </a:r>
            <a:r>
              <a:rPr lang="ru-RU" sz="1200" dirty="0"/>
              <a:t>, </a:t>
            </a:r>
            <a:r>
              <a:rPr lang="ru-RU" sz="1200" dirty="0" err="1"/>
              <a:t>що</a:t>
            </a:r>
            <a:r>
              <a:rPr lang="ru-RU" sz="1200" dirty="0"/>
              <a:t> </a:t>
            </a:r>
            <a:r>
              <a:rPr lang="ru-RU" sz="1200" dirty="0" err="1"/>
              <a:t>оподатковують</a:t>
            </a:r>
            <a:r>
              <a:rPr lang="ru-RU" sz="1200" dirty="0"/>
              <a:t> ПДВ за </a:t>
            </a:r>
            <a:r>
              <a:rPr lang="ru-RU" sz="1200" dirty="0" err="1"/>
              <a:t>ставкою</a:t>
            </a:r>
            <a:r>
              <a:rPr lang="ru-RU" sz="1200" dirty="0"/>
              <a:t> 14%, у поточному та </a:t>
            </a:r>
            <a:r>
              <a:rPr lang="ru-RU" sz="1200" dirty="0" err="1"/>
              <a:t>попередніх</a:t>
            </a:r>
            <a:r>
              <a:rPr lang="ru-RU" sz="1200" dirty="0"/>
              <a:t> </a:t>
            </a:r>
            <a:r>
              <a:rPr lang="ru-RU" sz="1200" dirty="0" err="1"/>
              <a:t>звітних</a:t>
            </a:r>
            <a:r>
              <a:rPr lang="ru-RU" sz="1200" dirty="0"/>
              <a:t> </a:t>
            </a:r>
            <a:r>
              <a:rPr lang="ru-RU" sz="1200" dirty="0" err="1"/>
              <a:t>періодах</a:t>
            </a:r>
            <a:r>
              <a:rPr lang="ru-RU" sz="1200" dirty="0"/>
              <a:t>, </a:t>
            </a:r>
            <a:r>
              <a:rPr lang="ru-RU" sz="1200" dirty="0" err="1"/>
              <a:t>використаних</a:t>
            </a:r>
            <a:r>
              <a:rPr lang="ru-RU" sz="1200" dirty="0"/>
              <a:t> у </a:t>
            </a:r>
            <a:r>
              <a:rPr lang="ru-RU" sz="1200" dirty="0" err="1"/>
              <a:t>звільнених</a:t>
            </a:r>
            <a:r>
              <a:rPr lang="ru-RU" sz="1200" dirty="0"/>
              <a:t> </a:t>
            </a:r>
            <a:r>
              <a:rPr lang="ru-RU" sz="1200" dirty="0" err="1"/>
              <a:t>від</a:t>
            </a:r>
            <a:r>
              <a:rPr lang="ru-RU" sz="1200" dirty="0"/>
              <a:t> </a:t>
            </a:r>
            <a:r>
              <a:rPr lang="ru-RU" sz="1200" dirty="0" err="1"/>
              <a:t>оподаткування</a:t>
            </a:r>
            <a:r>
              <a:rPr lang="ru-RU" sz="1200" dirty="0"/>
              <a:t> </a:t>
            </a:r>
            <a:r>
              <a:rPr lang="ru-RU" sz="1200" dirty="0" err="1"/>
              <a:t>операціях</a:t>
            </a:r>
            <a:r>
              <a:rPr lang="ru-RU" sz="1200" dirty="0"/>
              <a:t> у поточному </a:t>
            </a:r>
            <a:r>
              <a:rPr lang="ru-RU" sz="1200" dirty="0" err="1"/>
              <a:t>звітному</a:t>
            </a:r>
            <a:r>
              <a:rPr lang="ru-RU" sz="1200" dirty="0"/>
              <a:t> </a:t>
            </a:r>
            <a:r>
              <a:rPr lang="ru-RU" sz="1200" dirty="0" err="1"/>
              <a:t>періоді</a:t>
            </a:r>
            <a:r>
              <a:rPr lang="ru-RU" sz="1200" dirty="0"/>
              <a:t>. </a:t>
            </a:r>
            <a:r>
              <a:rPr lang="ru-RU" sz="1200" dirty="0" err="1"/>
              <a:t>Це</a:t>
            </a:r>
            <a:r>
              <a:rPr lang="ru-RU" sz="1200" dirty="0"/>
              <a:t> </a:t>
            </a:r>
            <a:r>
              <a:rPr lang="ru-RU" sz="1200" dirty="0" err="1"/>
              <a:t>дані</a:t>
            </a:r>
            <a:r>
              <a:rPr lang="ru-RU" sz="1200" dirty="0"/>
              <a:t> з рядка 10.3 </a:t>
            </a:r>
            <a:r>
              <a:rPr lang="ru-RU" sz="1200" dirty="0" err="1"/>
              <a:t>декларації</a:t>
            </a:r>
            <a:r>
              <a:rPr lang="ru-RU" sz="1200" dirty="0" smtClean="0"/>
              <a:t>.</a:t>
            </a:r>
            <a:endParaRPr lang="en-US" sz="1200" dirty="0"/>
          </a:p>
          <a:p>
            <a:endParaRPr lang="ru-RU" sz="1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7920880" cy="2160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err="1" smtClean="0"/>
              <a:t>Під</a:t>
            </a:r>
            <a:r>
              <a:rPr lang="ru-RU" sz="2700" dirty="0" smtClean="0"/>
              <a:t> час </a:t>
            </a:r>
            <a:r>
              <a:rPr lang="ru-RU" sz="2700" dirty="0" err="1" smtClean="0"/>
              <a:t>заповнення</a:t>
            </a:r>
            <a:r>
              <a:rPr lang="ru-RU" sz="2700" dirty="0" smtClean="0"/>
              <a:t> </a:t>
            </a:r>
            <a:r>
              <a:rPr lang="ru-RU" sz="2700" dirty="0" err="1"/>
              <a:t>Таблиці</a:t>
            </a:r>
            <a:r>
              <a:rPr lang="ru-RU" sz="2700" dirty="0"/>
              <a:t> 2</a:t>
            </a:r>
            <a:r>
              <a:rPr lang="ru-RU" sz="2700" b="1" dirty="0"/>
              <a:t> </a:t>
            </a:r>
            <a:r>
              <a:rPr lang="ru-RU" sz="2700" dirty="0" smtClean="0"/>
              <a:t>у графах</a:t>
            </a:r>
            <a:r>
              <a:rPr lang="ru-RU" dirty="0" smtClean="0"/>
              <a:t> </a:t>
            </a:r>
            <a:r>
              <a:rPr lang="ru-RU" sz="2700" dirty="0" err="1" smtClean="0"/>
              <a:t>зазначаємо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903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24744"/>
            <a:ext cx="8424936" cy="5616624"/>
          </a:xfrm>
        </p:spPr>
        <p:txBody>
          <a:bodyPr>
            <a:noAutofit/>
          </a:bodyPr>
          <a:lstStyle/>
          <a:p>
            <a:r>
              <a:rPr lang="ru-RU" sz="1400" dirty="0" err="1" smtClean="0"/>
              <a:t>Таблицю</a:t>
            </a:r>
            <a:r>
              <a:rPr lang="ru-RU" sz="1400" dirty="0" smtClean="0"/>
              <a:t> </a:t>
            </a:r>
            <a:r>
              <a:rPr lang="ru-RU" sz="1400" dirty="0"/>
              <a:t>3 в </a:t>
            </a:r>
            <a:r>
              <a:rPr lang="ru-RU" sz="1400" dirty="0" err="1">
                <a:hlinkClick r:id="rId2"/>
              </a:rPr>
              <a:t>додатку</a:t>
            </a:r>
            <a:r>
              <a:rPr lang="ru-RU" sz="1400" dirty="0">
                <a:hlinkClick r:id="rId2"/>
              </a:rPr>
              <a:t> Д4 до </a:t>
            </a:r>
            <a:r>
              <a:rPr lang="ru-RU" sz="1400" dirty="0" err="1">
                <a:hlinkClick r:id="rId2"/>
              </a:rPr>
              <a:t>декларації</a:t>
            </a:r>
            <a:r>
              <a:rPr lang="ru-RU" sz="1400" dirty="0">
                <a:hlinkClick r:id="rId2"/>
              </a:rPr>
              <a:t> з ПДВ</a:t>
            </a:r>
            <a:r>
              <a:rPr lang="ru-RU" sz="1400" dirty="0"/>
              <a:t> </a:t>
            </a:r>
            <a:r>
              <a:rPr lang="ru-RU" sz="1400" dirty="0" err="1"/>
              <a:t>заповнюють</a:t>
            </a:r>
            <a:r>
              <a:rPr lang="ru-RU" sz="1400" dirty="0"/>
              <a:t> </a:t>
            </a:r>
            <a:r>
              <a:rPr lang="ru-RU" sz="1400" dirty="0" err="1"/>
              <a:t>тільки</a:t>
            </a:r>
            <a:r>
              <a:rPr lang="ru-RU" sz="1400" dirty="0"/>
              <a:t> </a:t>
            </a:r>
            <a:r>
              <a:rPr lang="ru-RU" sz="1400" dirty="0" err="1"/>
              <a:t>ті</a:t>
            </a:r>
            <a:r>
              <a:rPr lang="ru-RU" sz="1400" dirty="0"/>
              <a:t> </a:t>
            </a:r>
            <a:r>
              <a:rPr lang="ru-RU" sz="1400" dirty="0" err="1"/>
              <a:t>платники</a:t>
            </a:r>
            <a:r>
              <a:rPr lang="ru-RU" sz="1400" dirty="0"/>
              <a:t> ПДВ, </a:t>
            </a:r>
            <a:r>
              <a:rPr lang="ru-RU" sz="1400" dirty="0" err="1"/>
              <a:t>які</a:t>
            </a:r>
            <a:r>
              <a:rPr lang="ru-RU" sz="1400" dirty="0"/>
              <a:t> є </a:t>
            </a:r>
            <a:r>
              <a:rPr lang="ru-RU" sz="1400" dirty="0" err="1"/>
              <a:t>підприємствами</a:t>
            </a:r>
            <a:r>
              <a:rPr lang="ru-RU" sz="1400" dirty="0"/>
              <a:t> та </a:t>
            </a:r>
            <a:r>
              <a:rPr lang="ru-RU" sz="1400" dirty="0" err="1"/>
              <a:t>організаціями</a:t>
            </a:r>
            <a:r>
              <a:rPr lang="ru-RU" sz="1400" dirty="0"/>
              <a:t>, </a:t>
            </a:r>
            <a:r>
              <a:rPr lang="ru-RU" sz="1400" dirty="0" err="1"/>
              <a:t>заснованіими</a:t>
            </a:r>
            <a:r>
              <a:rPr lang="ru-RU" sz="1400" dirty="0"/>
              <a:t> </a:t>
            </a:r>
            <a:r>
              <a:rPr lang="ru-RU" sz="1400" dirty="0" err="1"/>
              <a:t>громадськими</a:t>
            </a:r>
            <a:r>
              <a:rPr lang="ru-RU" sz="1400" dirty="0"/>
              <a:t> </a:t>
            </a:r>
            <a:r>
              <a:rPr lang="ru-RU" sz="1400" dirty="0" err="1"/>
              <a:t>об’єднаннями</a:t>
            </a:r>
            <a:r>
              <a:rPr lang="ru-RU" sz="1400" dirty="0"/>
              <a:t> </a:t>
            </a:r>
            <a:r>
              <a:rPr lang="ru-RU" sz="1400" dirty="0" err="1"/>
              <a:t>осіб</a:t>
            </a:r>
            <a:r>
              <a:rPr lang="ru-RU" sz="1400" dirty="0"/>
              <a:t> з </a:t>
            </a:r>
            <a:r>
              <a:rPr lang="ru-RU" sz="1400" dirty="0" err="1"/>
              <a:t>інвалідністю</a:t>
            </a:r>
            <a:r>
              <a:rPr lang="ru-RU" sz="1400" dirty="0"/>
              <a:t> (</a:t>
            </a:r>
            <a:r>
              <a:rPr lang="ru-RU" sz="1400" dirty="0">
                <a:hlinkClick r:id="rId3"/>
              </a:rPr>
              <a:t>п. 14 </a:t>
            </a:r>
            <a:r>
              <a:rPr lang="ru-RU" sz="1400" dirty="0" err="1">
                <a:hlinkClick r:id="rId3"/>
              </a:rPr>
              <a:t>розд</a:t>
            </a:r>
            <a:r>
              <a:rPr lang="ru-RU" sz="1400" dirty="0">
                <a:hlinkClick r:id="rId3"/>
              </a:rPr>
              <a:t>. </a:t>
            </a:r>
            <a:r>
              <a:rPr lang="en-US" sz="1400" dirty="0">
                <a:hlinkClick r:id="rId3"/>
              </a:rPr>
              <a:t>III </a:t>
            </a:r>
            <a:r>
              <a:rPr lang="ru-RU" sz="1400" dirty="0">
                <a:hlinkClick r:id="rId3"/>
              </a:rPr>
              <a:t>Порядку №21</a:t>
            </a:r>
            <a:r>
              <a:rPr lang="ru-RU" sz="1400" dirty="0" smtClean="0"/>
              <a:t>).</a:t>
            </a:r>
            <a:endParaRPr lang="ru-RU" sz="1400" dirty="0"/>
          </a:p>
          <a:p>
            <a:r>
              <a:rPr lang="ru-RU" sz="1400" dirty="0" err="1"/>
              <a:t>Такі</a:t>
            </a:r>
            <a:r>
              <a:rPr lang="ru-RU" sz="1400" dirty="0"/>
              <a:t> </a:t>
            </a:r>
            <a:r>
              <a:rPr lang="ru-RU" sz="1400" dirty="0" err="1"/>
              <a:t>підприємства</a:t>
            </a:r>
            <a:r>
              <a:rPr lang="ru-RU" sz="1400" dirty="0"/>
              <a:t> на </a:t>
            </a:r>
            <a:r>
              <a:rPr lang="ru-RU" sz="1400" dirty="0" err="1"/>
              <a:t>власний</a:t>
            </a:r>
            <a:r>
              <a:rPr lang="ru-RU" sz="1400" dirty="0"/>
              <a:t> </a:t>
            </a:r>
            <a:r>
              <a:rPr lang="ru-RU" sz="1400" dirty="0" err="1"/>
              <a:t>розсуд</a:t>
            </a:r>
            <a:r>
              <a:rPr lang="ru-RU" sz="1400" dirty="0"/>
              <a:t> </a:t>
            </a:r>
            <a:r>
              <a:rPr lang="ru-RU" sz="1400" dirty="0" err="1"/>
              <a:t>можуть</a:t>
            </a:r>
            <a:r>
              <a:rPr lang="ru-RU" sz="1400" dirty="0"/>
              <a:t> </a:t>
            </a:r>
            <a:r>
              <a:rPr lang="ru-RU" sz="1400" dirty="0" err="1"/>
              <a:t>обирати</a:t>
            </a:r>
            <a:r>
              <a:rPr lang="ru-RU" sz="1400" dirty="0"/>
              <a:t> будь-</a:t>
            </a:r>
            <a:r>
              <a:rPr lang="ru-RU" sz="1400" dirty="0" err="1"/>
              <a:t>який</a:t>
            </a:r>
            <a:r>
              <a:rPr lang="ru-RU" sz="1400" dirty="0"/>
              <a:t> режим </a:t>
            </a:r>
            <a:r>
              <a:rPr lang="ru-RU" sz="1400" dirty="0" err="1"/>
              <a:t>оподаткування</a:t>
            </a:r>
            <a:r>
              <a:rPr lang="ru-RU" sz="1400" dirty="0"/>
              <a:t> і </a:t>
            </a:r>
            <a:r>
              <a:rPr lang="ru-RU" sz="1400" dirty="0" err="1"/>
              <a:t>застосовувати</a:t>
            </a:r>
            <a:r>
              <a:rPr lang="ru-RU" sz="1400" dirty="0" smtClean="0"/>
              <a:t>:</a:t>
            </a:r>
            <a:endParaRPr lang="ru-RU" sz="1400" dirty="0"/>
          </a:p>
          <a:p>
            <a:r>
              <a:rPr lang="ru-RU" sz="1400" dirty="0"/>
              <a:t>ПДВ-</a:t>
            </a:r>
            <a:r>
              <a:rPr lang="ru-RU" sz="1400" dirty="0" err="1"/>
              <a:t>пільгу</a:t>
            </a:r>
            <a:r>
              <a:rPr lang="ru-RU" sz="1400" dirty="0"/>
              <a:t> за </a:t>
            </a:r>
            <a:r>
              <a:rPr lang="ru-RU" sz="1400" dirty="0">
                <a:hlinkClick r:id="rId4"/>
              </a:rPr>
              <a:t>п. 197.6 ПКУ</a:t>
            </a:r>
            <a:r>
              <a:rPr lang="ru-RU" sz="1400" dirty="0"/>
              <a:t>. У такому </a:t>
            </a:r>
            <a:r>
              <a:rPr lang="ru-RU" sz="1400" dirty="0" err="1"/>
              <a:t>разі</a:t>
            </a:r>
            <a:r>
              <a:rPr lang="ru-RU" sz="1400" dirty="0"/>
              <a:t> </a:t>
            </a:r>
            <a:r>
              <a:rPr lang="ru-RU" sz="1400" dirty="0" err="1"/>
              <a:t>підприємство</a:t>
            </a:r>
            <a:r>
              <a:rPr lang="ru-RU" sz="1400" dirty="0"/>
              <a:t> </a:t>
            </a:r>
            <a:r>
              <a:rPr lang="ru-RU" sz="1400" dirty="0" err="1"/>
              <a:t>повинне</a:t>
            </a:r>
            <a:r>
              <a:rPr lang="ru-RU" sz="1400" dirty="0"/>
              <a:t> </a:t>
            </a:r>
            <a:r>
              <a:rPr lang="ru-RU" sz="1400" dirty="0" err="1"/>
              <a:t>заповнювати</a:t>
            </a:r>
            <a:r>
              <a:rPr lang="ru-RU" sz="1400" dirty="0"/>
              <a:t> </a:t>
            </a:r>
            <a:r>
              <a:rPr lang="ru-RU" sz="1400" dirty="0" err="1"/>
              <a:t>також</a:t>
            </a:r>
            <a:r>
              <a:rPr lang="ru-RU" sz="1400" dirty="0"/>
              <a:t> і </a:t>
            </a:r>
            <a:r>
              <a:rPr lang="ru-RU" sz="1400" dirty="0" err="1"/>
              <a:t>таблицю</a:t>
            </a:r>
            <a:r>
              <a:rPr lang="ru-RU" sz="1400" dirty="0"/>
              <a:t> 2 у </a:t>
            </a:r>
            <a:r>
              <a:rPr lang="ru-RU" sz="1400" dirty="0" err="1"/>
              <a:t>додатку</a:t>
            </a:r>
            <a:r>
              <a:rPr lang="ru-RU" sz="1400" dirty="0"/>
              <a:t> Д4;</a:t>
            </a:r>
          </a:p>
          <a:p>
            <a:r>
              <a:rPr lang="ru-RU" sz="1400" dirty="0" err="1"/>
              <a:t>або</a:t>
            </a:r>
            <a:endParaRPr lang="ru-RU" sz="1400" dirty="0"/>
          </a:p>
          <a:p>
            <a:r>
              <a:rPr lang="ru-RU" sz="1400" dirty="0" err="1"/>
              <a:t>нульову</a:t>
            </a:r>
            <a:r>
              <a:rPr lang="ru-RU" sz="1400" dirty="0"/>
              <a:t> ставку ПДВ за </a:t>
            </a:r>
            <a:r>
              <a:rPr lang="ru-RU" sz="1400" dirty="0">
                <a:hlinkClick r:id="rId5"/>
              </a:rPr>
              <a:t>п. 8 </a:t>
            </a:r>
            <a:r>
              <a:rPr lang="ru-RU" sz="1400" dirty="0" err="1">
                <a:hlinkClick r:id="rId5"/>
              </a:rPr>
              <a:t>підрозд</a:t>
            </a:r>
            <a:r>
              <a:rPr lang="ru-RU" sz="1400" dirty="0">
                <a:hlinkClick r:id="rId5"/>
              </a:rPr>
              <a:t>. 2 </a:t>
            </a:r>
            <a:r>
              <a:rPr lang="ru-RU" sz="1400" dirty="0" err="1">
                <a:hlinkClick r:id="rId5"/>
              </a:rPr>
              <a:t>розд</a:t>
            </a:r>
            <a:r>
              <a:rPr lang="ru-RU" sz="1400" dirty="0">
                <a:hlinkClick r:id="rId5"/>
              </a:rPr>
              <a:t>. ХХ ПК</a:t>
            </a:r>
            <a:r>
              <a:rPr lang="ru-RU" sz="1400" dirty="0"/>
              <a:t>. </a:t>
            </a:r>
            <a:r>
              <a:rPr lang="ru-RU" sz="1400" dirty="0" err="1"/>
              <a:t>Щоправда</a:t>
            </a:r>
            <a:r>
              <a:rPr lang="ru-RU" sz="1400" dirty="0"/>
              <a:t>, </a:t>
            </a:r>
            <a:r>
              <a:rPr lang="ru-RU" sz="1400" b="1" dirty="0"/>
              <a:t>до 01.01.2025 </a:t>
            </a:r>
            <a:r>
              <a:rPr lang="ru-RU" sz="1400" dirty="0"/>
              <a:t>(ІПК ДПС </a:t>
            </a:r>
            <a:r>
              <a:rPr lang="ru-RU" sz="1400" dirty="0" err="1"/>
              <a:t>від</a:t>
            </a:r>
            <a:r>
              <a:rPr lang="ru-RU" sz="1400" dirty="0"/>
              <a:t> 28.11.2019 №1630/6/99-00-07-03-02-15/ІПК</a:t>
            </a:r>
            <a:r>
              <a:rPr lang="ru-RU" sz="1400" dirty="0" smtClean="0"/>
              <a:t>).</a:t>
            </a:r>
            <a:endParaRPr lang="ru-RU" sz="1400" dirty="0"/>
          </a:p>
          <a:p>
            <a:r>
              <a:rPr lang="ru-RU" sz="1400" dirty="0" err="1"/>
              <a:t>Незалежно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обраного</a:t>
            </a:r>
            <a:r>
              <a:rPr lang="ru-RU" sz="1400" dirty="0"/>
              <a:t> режиму </a:t>
            </a:r>
            <a:r>
              <a:rPr lang="ru-RU" sz="1400" dirty="0" err="1"/>
              <a:t>оподаткування</a:t>
            </a:r>
            <a:r>
              <a:rPr lang="ru-RU" sz="1400" dirty="0"/>
              <a:t> </a:t>
            </a:r>
            <a:r>
              <a:rPr lang="ru-RU" sz="1400" dirty="0" err="1"/>
              <a:t>такі</a:t>
            </a:r>
            <a:r>
              <a:rPr lang="ru-RU" sz="1400" dirty="0"/>
              <a:t> </a:t>
            </a:r>
            <a:r>
              <a:rPr lang="ru-RU" sz="1400" dirty="0" err="1"/>
              <a:t>підприємства</a:t>
            </a:r>
            <a:r>
              <a:rPr lang="ru-RU" sz="1400" dirty="0"/>
              <a:t> </a:t>
            </a:r>
            <a:r>
              <a:rPr lang="ru-RU" sz="1400" dirty="0" err="1"/>
              <a:t>кожен</a:t>
            </a:r>
            <a:r>
              <a:rPr lang="ru-RU" sz="1400" dirty="0"/>
              <a:t> </a:t>
            </a:r>
            <a:r>
              <a:rPr lang="ru-RU" sz="1400" dirty="0" err="1"/>
              <a:t>звітний</a:t>
            </a:r>
            <a:r>
              <a:rPr lang="ru-RU" sz="1400" dirty="0"/>
              <a:t> </a:t>
            </a:r>
            <a:r>
              <a:rPr lang="ru-RU" sz="1400" dirty="0" err="1"/>
              <a:t>період</a:t>
            </a:r>
            <a:r>
              <a:rPr lang="ru-RU" sz="1400" dirty="0"/>
              <a:t> у </a:t>
            </a:r>
            <a:r>
              <a:rPr lang="ru-RU" sz="1400" dirty="0" err="1"/>
              <a:t>таблиці</a:t>
            </a:r>
            <a:r>
              <a:rPr lang="ru-RU" sz="1400" dirty="0"/>
              <a:t> 3 </a:t>
            </a:r>
            <a:r>
              <a:rPr lang="ru-RU" sz="1400" dirty="0" err="1"/>
              <a:t>повинні</a:t>
            </a:r>
            <a:r>
              <a:rPr lang="ru-RU" sz="1400" dirty="0"/>
              <a:t> </a:t>
            </a:r>
            <a:r>
              <a:rPr lang="ru-RU" sz="1400" dirty="0" err="1"/>
              <a:t>підтверджувати</a:t>
            </a:r>
            <a:r>
              <a:rPr lang="ru-RU" sz="1400" dirty="0"/>
              <a:t> </a:t>
            </a:r>
            <a:r>
              <a:rPr lang="ru-RU" sz="1400" dirty="0" err="1"/>
              <a:t>відповідність</a:t>
            </a:r>
            <a:r>
              <a:rPr lang="ru-RU" sz="1400" dirty="0"/>
              <a:t> </a:t>
            </a:r>
            <a:r>
              <a:rPr lang="ru-RU" sz="1400" dirty="0" err="1"/>
              <a:t>трьом</a:t>
            </a:r>
            <a:r>
              <a:rPr lang="ru-RU" sz="1400" dirty="0"/>
              <a:t> </a:t>
            </a:r>
            <a:r>
              <a:rPr lang="ru-RU" sz="1400" dirty="0" err="1"/>
              <a:t>критеріям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надають</a:t>
            </a:r>
            <a:r>
              <a:rPr lang="ru-RU" sz="1400" dirty="0"/>
              <a:t> </a:t>
            </a:r>
            <a:r>
              <a:rPr lang="ru-RU" sz="1400" dirty="0" err="1"/>
              <a:t>їм</a:t>
            </a:r>
            <a:r>
              <a:rPr lang="ru-RU" sz="1400" dirty="0"/>
              <a:t> право на </a:t>
            </a:r>
            <a:r>
              <a:rPr lang="ru-RU" sz="1400" dirty="0" err="1"/>
              <a:t>застосування</a:t>
            </a:r>
            <a:r>
              <a:rPr lang="ru-RU" sz="1400" dirty="0"/>
              <a:t> одного з </a:t>
            </a:r>
            <a:r>
              <a:rPr lang="ru-RU" sz="1400" dirty="0" err="1"/>
              <a:t>режимів</a:t>
            </a:r>
            <a:r>
              <a:rPr lang="ru-RU" sz="1400" dirty="0"/>
              <a:t> </a:t>
            </a:r>
            <a:r>
              <a:rPr lang="ru-RU" sz="1400" dirty="0" err="1"/>
              <a:t>оподаткування</a:t>
            </a:r>
            <a:r>
              <a:rPr lang="ru-RU" sz="1400" dirty="0"/>
              <a:t>. Тому </a:t>
            </a:r>
            <a:r>
              <a:rPr lang="ru-RU" sz="1400" b="1" dirty="0" err="1"/>
              <a:t>кожен</a:t>
            </a:r>
            <a:r>
              <a:rPr lang="ru-RU" sz="1400" b="1" dirty="0"/>
              <a:t> </a:t>
            </a:r>
            <a:r>
              <a:rPr lang="ru-RU" sz="1400" b="1" dirty="0" err="1"/>
              <a:t>звітний</a:t>
            </a:r>
            <a:r>
              <a:rPr lang="ru-RU" sz="1400" b="1" dirty="0"/>
              <a:t> </a:t>
            </a:r>
            <a:r>
              <a:rPr lang="ru-RU" sz="1400" b="1" dirty="0" err="1"/>
              <a:t>період</a:t>
            </a:r>
            <a:r>
              <a:rPr lang="ru-RU" sz="1400" b="1" dirty="0"/>
              <a:t> </a:t>
            </a:r>
            <a:r>
              <a:rPr lang="ru-RU" sz="1400" dirty="0"/>
              <a:t>у </a:t>
            </a:r>
            <a:r>
              <a:rPr lang="ru-RU" sz="1400" dirty="0" err="1"/>
              <a:t>таблиці</a:t>
            </a:r>
            <a:r>
              <a:rPr lang="ru-RU" sz="1400" dirty="0"/>
              <a:t> 3 вони </a:t>
            </a:r>
            <a:r>
              <a:rPr lang="ru-RU" sz="1400" dirty="0" err="1"/>
              <a:t>розраховують</a:t>
            </a:r>
            <a:r>
              <a:rPr lang="ru-RU" sz="1400" dirty="0"/>
              <a:t> </a:t>
            </a:r>
            <a:r>
              <a:rPr lang="ru-RU" sz="1400" dirty="0" err="1"/>
              <a:t>показники</a:t>
            </a:r>
            <a:r>
              <a:rPr lang="ru-RU" sz="1400" dirty="0" smtClean="0"/>
              <a:t>:</a:t>
            </a:r>
            <a:endParaRPr lang="ru-RU" sz="1400" dirty="0"/>
          </a:p>
          <a:p>
            <a:r>
              <a:rPr lang="ru-RU" sz="1400" b="1" dirty="0"/>
              <a:t>ЧПІ</a:t>
            </a:r>
            <a:r>
              <a:rPr lang="ru-RU" sz="1400" dirty="0"/>
              <a:t> – </a:t>
            </a:r>
            <a:r>
              <a:rPr lang="ru-RU" sz="1400" dirty="0" err="1"/>
              <a:t>має</a:t>
            </a:r>
            <a:r>
              <a:rPr lang="ru-RU" sz="1400" dirty="0"/>
              <a:t> бути не </a:t>
            </a:r>
            <a:r>
              <a:rPr lang="ru-RU" sz="1400" dirty="0" err="1"/>
              <a:t>менше</a:t>
            </a:r>
            <a:r>
              <a:rPr lang="ru-RU" sz="1400" dirty="0"/>
              <a:t> </a:t>
            </a:r>
            <a:r>
              <a:rPr lang="ru-RU" sz="1400" dirty="0" err="1"/>
              <a:t>ніж</a:t>
            </a:r>
            <a:r>
              <a:rPr lang="ru-RU" sz="1400" dirty="0"/>
              <a:t> 50%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середньооблікової</a:t>
            </a:r>
            <a:r>
              <a:rPr lang="ru-RU" sz="1400" dirty="0"/>
              <a:t> </a:t>
            </a:r>
            <a:r>
              <a:rPr lang="ru-RU" sz="1400" dirty="0" err="1"/>
              <a:t>чисельності</a:t>
            </a:r>
            <a:r>
              <a:rPr lang="ru-RU" sz="1400" dirty="0"/>
              <a:t> </a:t>
            </a:r>
            <a:r>
              <a:rPr lang="ru-RU" sz="1400" dirty="0" err="1"/>
              <a:t>штатних</a:t>
            </a:r>
            <a:r>
              <a:rPr lang="ru-RU" sz="1400" dirty="0"/>
              <a:t> </a:t>
            </a:r>
            <a:r>
              <a:rPr lang="ru-RU" sz="1400" dirty="0" err="1"/>
              <a:t>працівників</a:t>
            </a:r>
            <a:r>
              <a:rPr lang="ru-RU" sz="1400" dirty="0"/>
              <a:t> </a:t>
            </a:r>
            <a:r>
              <a:rPr lang="ru-RU" sz="1400" dirty="0" err="1"/>
              <a:t>облікового</a:t>
            </a:r>
            <a:r>
              <a:rPr lang="ru-RU" sz="1400" dirty="0"/>
              <a:t> складу </a:t>
            </a:r>
            <a:r>
              <a:rPr lang="ru-RU" sz="1400" dirty="0" err="1"/>
              <a:t>підприємства</a:t>
            </a:r>
            <a:r>
              <a:rPr lang="ru-RU" sz="1400" dirty="0"/>
              <a:t>;</a:t>
            </a:r>
          </a:p>
          <a:p>
            <a:r>
              <a:rPr lang="ru-RU" sz="1400" b="1" dirty="0"/>
              <a:t>ФОПІ</a:t>
            </a:r>
            <a:r>
              <a:rPr lang="ru-RU" sz="1400" dirty="0"/>
              <a:t> – </a:t>
            </a:r>
            <a:r>
              <a:rPr lang="ru-RU" sz="1400" dirty="0" err="1"/>
              <a:t>має</a:t>
            </a:r>
            <a:r>
              <a:rPr lang="ru-RU" sz="1400" dirty="0"/>
              <a:t> </a:t>
            </a:r>
            <a:r>
              <a:rPr lang="ru-RU" sz="1400" dirty="0" err="1"/>
              <a:t>становити</a:t>
            </a:r>
            <a:r>
              <a:rPr lang="ru-RU" sz="1400" dirty="0"/>
              <a:t> не </a:t>
            </a:r>
            <a:r>
              <a:rPr lang="ru-RU" sz="1400" dirty="0" err="1"/>
              <a:t>менше</a:t>
            </a:r>
            <a:r>
              <a:rPr lang="ru-RU" sz="1400" dirty="0"/>
              <a:t> </a:t>
            </a:r>
            <a:r>
              <a:rPr lang="ru-RU" sz="1400" dirty="0" err="1"/>
              <a:t>ніж</a:t>
            </a:r>
            <a:r>
              <a:rPr lang="ru-RU" sz="1400" dirty="0"/>
              <a:t> 25% </a:t>
            </a:r>
            <a:r>
              <a:rPr lang="ru-RU" sz="1400" dirty="0" err="1"/>
              <a:t>суми</a:t>
            </a:r>
            <a:r>
              <a:rPr lang="ru-RU" sz="1400" dirty="0"/>
              <a:t> </a:t>
            </a:r>
            <a:r>
              <a:rPr lang="ru-RU" sz="1400" dirty="0" err="1"/>
              <a:t>загальних</a:t>
            </a:r>
            <a:r>
              <a:rPr lang="ru-RU" sz="1400" dirty="0"/>
              <a:t> </a:t>
            </a:r>
            <a:r>
              <a:rPr lang="ru-RU" sz="1400" dirty="0" err="1"/>
              <a:t>витрат</a:t>
            </a:r>
            <a:r>
              <a:rPr lang="ru-RU" sz="1400" dirty="0"/>
              <a:t> на оплату </a:t>
            </a:r>
            <a:r>
              <a:rPr lang="ru-RU" sz="1400" dirty="0" err="1"/>
              <a:t>праці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включають</a:t>
            </a:r>
            <a:r>
              <a:rPr lang="ru-RU" sz="1400" dirty="0"/>
              <a:t> до складу </a:t>
            </a:r>
            <a:r>
              <a:rPr lang="ru-RU" sz="1400" dirty="0" err="1"/>
              <a:t>витрат</a:t>
            </a:r>
            <a:r>
              <a:rPr lang="ru-RU" sz="1400" dirty="0"/>
              <a:t>;</a:t>
            </a:r>
          </a:p>
          <a:p>
            <a:r>
              <a:rPr lang="ru-RU" sz="1400" b="1" dirty="0"/>
              <a:t>БВТ</a:t>
            </a:r>
            <a:r>
              <a:rPr lang="ru-RU" sz="1400" dirty="0"/>
              <a:t> – </a:t>
            </a:r>
            <a:r>
              <a:rPr lang="ru-RU" sz="1400" dirty="0" err="1"/>
              <a:t>має</a:t>
            </a:r>
            <a:r>
              <a:rPr lang="ru-RU" sz="1400" dirty="0"/>
              <a:t> </a:t>
            </a:r>
            <a:r>
              <a:rPr lang="ru-RU" sz="1400" dirty="0" err="1"/>
              <a:t>становити</a:t>
            </a:r>
            <a:r>
              <a:rPr lang="ru-RU" sz="1400" dirty="0"/>
              <a:t> не </a:t>
            </a:r>
            <a:r>
              <a:rPr lang="ru-RU" sz="1400" dirty="0" err="1"/>
              <a:t>менше</a:t>
            </a:r>
            <a:r>
              <a:rPr lang="ru-RU" sz="1400" dirty="0"/>
              <a:t> </a:t>
            </a:r>
            <a:r>
              <a:rPr lang="ru-RU" sz="1400" dirty="0" err="1"/>
              <a:t>ніж</a:t>
            </a:r>
            <a:r>
              <a:rPr lang="ru-RU" sz="1400" dirty="0"/>
              <a:t> 8% </a:t>
            </a:r>
            <a:r>
              <a:rPr lang="ru-RU" sz="1400" dirty="0" err="1"/>
              <a:t>продажної</a:t>
            </a:r>
            <a:r>
              <a:rPr lang="ru-RU" sz="1400" dirty="0"/>
              <a:t> </a:t>
            </a:r>
            <a:r>
              <a:rPr lang="ru-RU" sz="1400" dirty="0" err="1"/>
              <a:t>ціни</a:t>
            </a:r>
            <a:r>
              <a:rPr lang="ru-RU" sz="1400" dirty="0"/>
              <a:t> </a:t>
            </a:r>
            <a:r>
              <a:rPr lang="ru-RU" sz="1400" dirty="0" err="1"/>
              <a:t>товарів</a:t>
            </a:r>
            <a:r>
              <a:rPr lang="ru-RU" sz="1400" dirty="0"/>
              <a:t>, </a:t>
            </a:r>
            <a:r>
              <a:rPr lang="ru-RU" sz="1400" dirty="0" err="1"/>
              <a:t>послуг</a:t>
            </a:r>
            <a:r>
              <a:rPr lang="ru-RU" sz="1400" dirty="0"/>
              <a:t>.</a:t>
            </a:r>
          </a:p>
          <a:p>
            <a:r>
              <a:rPr lang="ru-RU" sz="1400" b="1" dirty="0"/>
              <a:t>На </a:t>
            </a:r>
            <a:r>
              <a:rPr lang="ru-RU" sz="1400" b="1" dirty="0" err="1"/>
              <a:t>замітку</a:t>
            </a:r>
            <a:r>
              <a:rPr lang="ru-RU" sz="1400" b="1" dirty="0"/>
              <a:t>!</a:t>
            </a:r>
            <a:r>
              <a:rPr lang="ru-RU" sz="1400" dirty="0"/>
              <a:t> У </a:t>
            </a:r>
            <a:r>
              <a:rPr lang="ru-RU" sz="1400" dirty="0" err="1"/>
              <a:t>пригоді</a:t>
            </a:r>
            <a:r>
              <a:rPr lang="ru-RU" sz="1400" dirty="0"/>
              <a:t> </a:t>
            </a:r>
            <a:r>
              <a:rPr lang="ru-RU" sz="1400" dirty="0" err="1"/>
              <a:t>може</a:t>
            </a:r>
            <a:r>
              <a:rPr lang="ru-RU" sz="1400" dirty="0"/>
              <a:t> стати </a:t>
            </a:r>
            <a:r>
              <a:rPr lang="ru-RU" sz="1400" u="sng" dirty="0" err="1">
                <a:hlinkClick r:id="rId6"/>
              </a:rPr>
              <a:t>відеоурок</a:t>
            </a:r>
            <a:r>
              <a:rPr lang="ru-RU" sz="1400" u="sng" dirty="0">
                <a:hlinkClick r:id="rId6"/>
              </a:rPr>
              <a:t> ДПС</a:t>
            </a:r>
            <a:r>
              <a:rPr lang="ru-RU" sz="1400" dirty="0"/>
              <a:t> </a:t>
            </a:r>
            <a:r>
              <a:rPr lang="ru-RU" sz="1400" dirty="0" err="1"/>
              <a:t>щодо</a:t>
            </a:r>
            <a:r>
              <a:rPr lang="ru-RU" sz="1400" dirty="0"/>
              <a:t> правильного </a:t>
            </a:r>
            <a:r>
              <a:rPr lang="ru-RU" sz="1400" dirty="0" err="1"/>
              <a:t>заповнення</a:t>
            </a:r>
            <a:r>
              <a:rPr lang="ru-RU" sz="1400" dirty="0"/>
              <a:t> </a:t>
            </a:r>
            <a:r>
              <a:rPr lang="ru-RU" sz="1400" dirty="0" err="1"/>
              <a:t>Додатка</a:t>
            </a:r>
            <a:r>
              <a:rPr lang="ru-RU" sz="1400" dirty="0"/>
              <a:t> 4 (Д4</a:t>
            </a:r>
            <a:r>
              <a:rPr lang="ru-RU" sz="1400" dirty="0" smtClean="0"/>
              <a:t>)</a:t>
            </a:r>
            <a:endParaRPr lang="ru-RU" sz="1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19256" cy="216024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> </a:t>
            </a:r>
            <a:r>
              <a:rPr lang="ru-RU" sz="3600" dirty="0" err="1" smtClean="0"/>
              <a:t>Заповнюємо</a:t>
            </a:r>
            <a:r>
              <a:rPr lang="ru-RU" sz="3600" dirty="0" smtClean="0"/>
              <a:t> </a:t>
            </a:r>
            <a:r>
              <a:rPr lang="ru-RU" sz="3600" dirty="0" err="1" smtClean="0"/>
              <a:t>Таблицю</a:t>
            </a:r>
            <a:r>
              <a:rPr lang="ru-RU" sz="3600" dirty="0" smtClean="0"/>
              <a:t> 3</a:t>
            </a:r>
            <a:br>
              <a:rPr lang="ru-RU" sz="3600" dirty="0" smtClean="0"/>
            </a:br>
            <a:r>
              <a:rPr lang="ru-RU" sz="3600" dirty="0" smtClean="0"/>
              <a:t>ДОД 4</a:t>
            </a:r>
            <a:br>
              <a:rPr lang="ru-RU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77928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908720"/>
            <a:ext cx="8640960" cy="561662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sz="3300" dirty="0" err="1"/>
              <a:t>Таблицю</a:t>
            </a:r>
            <a:r>
              <a:rPr lang="ru-RU" sz="3300" dirty="0"/>
              <a:t> 4 у </a:t>
            </a:r>
            <a:r>
              <a:rPr lang="ru-RU" sz="3300" dirty="0" err="1">
                <a:hlinkClick r:id="rId2"/>
              </a:rPr>
              <a:t>додатку</a:t>
            </a:r>
            <a:r>
              <a:rPr lang="ru-RU" sz="3300" dirty="0">
                <a:hlinkClick r:id="rId2"/>
              </a:rPr>
              <a:t> Д4 до </a:t>
            </a:r>
            <a:r>
              <a:rPr lang="ru-RU" sz="3300" dirty="0" err="1">
                <a:hlinkClick r:id="rId2"/>
              </a:rPr>
              <a:t>декларації</a:t>
            </a:r>
            <a:r>
              <a:rPr lang="ru-RU" sz="3300" dirty="0">
                <a:hlinkClick r:id="rId2"/>
              </a:rPr>
              <a:t> з ПДВ</a:t>
            </a:r>
            <a:r>
              <a:rPr lang="ru-RU" sz="3300" dirty="0"/>
              <a:t> </a:t>
            </a:r>
            <a:r>
              <a:rPr lang="ru-RU" sz="3300" dirty="0" err="1"/>
              <a:t>заповнюють</a:t>
            </a:r>
            <a:r>
              <a:rPr lang="ru-RU" sz="3300" dirty="0"/>
              <a:t> </a:t>
            </a:r>
            <a:r>
              <a:rPr lang="ru-RU" sz="3300" dirty="0" err="1"/>
              <a:t>платники</a:t>
            </a:r>
            <a:r>
              <a:rPr lang="ru-RU" sz="3300" dirty="0"/>
              <a:t> ПДВ, </a:t>
            </a:r>
            <a:r>
              <a:rPr lang="ru-RU" sz="3300" dirty="0" err="1"/>
              <a:t>які</a:t>
            </a:r>
            <a:r>
              <a:rPr lang="ru-RU" sz="3300" dirty="0"/>
              <a:t> є </a:t>
            </a:r>
            <a:r>
              <a:rPr lang="ru-RU" sz="3300" dirty="0" err="1"/>
              <a:t>переробними</a:t>
            </a:r>
            <a:r>
              <a:rPr lang="ru-RU" sz="3300" dirty="0"/>
              <a:t> </a:t>
            </a:r>
            <a:r>
              <a:rPr lang="ru-RU" sz="3300" dirty="0" err="1"/>
              <a:t>підприємствами</a:t>
            </a:r>
            <a:r>
              <a:rPr lang="ru-RU" sz="3300" dirty="0"/>
              <a:t> і </a:t>
            </a:r>
            <a:r>
              <a:rPr lang="ru-RU" sz="3300" dirty="0" err="1"/>
              <a:t>відповідають</a:t>
            </a:r>
            <a:r>
              <a:rPr lang="ru-RU" sz="3300" dirty="0"/>
              <a:t> </a:t>
            </a:r>
            <a:r>
              <a:rPr lang="ru-RU" sz="3300" dirty="0" err="1"/>
              <a:t>критеріям</a:t>
            </a:r>
            <a:r>
              <a:rPr lang="ru-RU" sz="3300" dirty="0"/>
              <a:t>, </a:t>
            </a:r>
            <a:r>
              <a:rPr lang="ru-RU" sz="3300" dirty="0" err="1"/>
              <a:t>визначеним</a:t>
            </a:r>
            <a:r>
              <a:rPr lang="ru-RU" sz="3300" dirty="0"/>
              <a:t> </a:t>
            </a:r>
            <a:r>
              <a:rPr lang="ru-RU" sz="3300" dirty="0">
                <a:hlinkClick r:id="rId3"/>
              </a:rPr>
              <a:t>п. 68 </a:t>
            </a:r>
            <a:r>
              <a:rPr lang="ru-RU" sz="3300" dirty="0" err="1">
                <a:hlinkClick r:id="rId3"/>
              </a:rPr>
              <a:t>підрозд</a:t>
            </a:r>
            <a:r>
              <a:rPr lang="ru-RU" sz="3300" dirty="0">
                <a:hlinkClick r:id="rId3"/>
              </a:rPr>
              <a:t>. 10 </a:t>
            </a:r>
            <a:r>
              <a:rPr lang="ru-RU" sz="3300" dirty="0" err="1">
                <a:hlinkClick r:id="rId3"/>
              </a:rPr>
              <a:t>розд</a:t>
            </a:r>
            <a:r>
              <a:rPr lang="ru-RU" sz="3300" dirty="0">
                <a:hlinkClick r:id="rId3"/>
              </a:rPr>
              <a:t>. ХХ ПКУ</a:t>
            </a:r>
            <a:r>
              <a:rPr lang="ru-RU" sz="3300" dirty="0"/>
              <a:t>, у </a:t>
            </a:r>
            <a:r>
              <a:rPr lang="ru-RU" sz="3300" dirty="0" err="1"/>
              <a:t>разі</a:t>
            </a:r>
            <a:r>
              <a:rPr lang="ru-RU" sz="3300" dirty="0"/>
              <a:t> </a:t>
            </a:r>
            <a:r>
              <a:rPr lang="ru-RU" sz="3300" dirty="0" err="1"/>
              <a:t>здійснення</a:t>
            </a:r>
            <a:r>
              <a:rPr lang="ru-RU" sz="3300" dirty="0" smtClean="0"/>
              <a:t>:</a:t>
            </a:r>
            <a:endParaRPr lang="ru-RU" sz="3300" dirty="0"/>
          </a:p>
          <a:p>
            <a:r>
              <a:rPr lang="ru-RU" sz="3300" dirty="0" err="1"/>
              <a:t>операцій</a:t>
            </a:r>
            <a:r>
              <a:rPr lang="ru-RU" sz="3300" dirty="0"/>
              <a:t> </a:t>
            </a:r>
            <a:r>
              <a:rPr lang="ru-RU" sz="3300" dirty="0" err="1"/>
              <a:t>із</a:t>
            </a:r>
            <a:r>
              <a:rPr lang="ru-RU" sz="3300" dirty="0"/>
              <a:t> </a:t>
            </a:r>
            <a:r>
              <a:rPr lang="ru-RU" sz="3300" dirty="0" err="1"/>
              <a:t>ввезення</a:t>
            </a:r>
            <a:r>
              <a:rPr lang="ru-RU" sz="3300" dirty="0"/>
              <a:t> на </a:t>
            </a:r>
            <a:r>
              <a:rPr lang="ru-RU" sz="3300" dirty="0" err="1"/>
              <a:t>митну</a:t>
            </a:r>
            <a:r>
              <a:rPr lang="ru-RU" sz="3300" dirty="0"/>
              <a:t> </a:t>
            </a:r>
            <a:r>
              <a:rPr lang="ru-RU" sz="3300" dirty="0" err="1"/>
              <a:t>територію</a:t>
            </a:r>
            <a:r>
              <a:rPr lang="ru-RU" sz="3300" dirty="0"/>
              <a:t> </a:t>
            </a:r>
            <a:r>
              <a:rPr lang="ru-RU" sz="3300" dirty="0" err="1"/>
              <a:t>України</a:t>
            </a:r>
            <a:r>
              <a:rPr lang="ru-RU" sz="3300" dirty="0"/>
              <a:t> в </a:t>
            </a:r>
            <a:r>
              <a:rPr lang="ru-RU" sz="3300" dirty="0" err="1"/>
              <a:t>митному</a:t>
            </a:r>
            <a:r>
              <a:rPr lang="ru-RU" sz="3300" dirty="0"/>
              <a:t> </a:t>
            </a:r>
            <a:r>
              <a:rPr lang="ru-RU" sz="3300" dirty="0" err="1"/>
              <a:t>режимі</a:t>
            </a:r>
            <a:r>
              <a:rPr lang="ru-RU" sz="3300" dirty="0"/>
              <a:t> </a:t>
            </a:r>
            <a:r>
              <a:rPr lang="ru-RU" sz="3300" dirty="0" err="1"/>
              <a:t>імпорту</a:t>
            </a:r>
            <a:r>
              <a:rPr lang="ru-RU" sz="3300" dirty="0"/>
              <a:t> </a:t>
            </a:r>
            <a:r>
              <a:rPr lang="ru-RU" sz="3300" dirty="0" err="1"/>
              <a:t>обладнання</a:t>
            </a:r>
            <a:r>
              <a:rPr lang="ru-RU" sz="3300" dirty="0"/>
              <a:t> і </a:t>
            </a:r>
            <a:r>
              <a:rPr lang="ru-RU" sz="3300" dirty="0" err="1"/>
              <a:t>комплектуючих</a:t>
            </a:r>
            <a:r>
              <a:rPr lang="ru-RU" sz="3300" dirty="0"/>
              <a:t> </a:t>
            </a:r>
            <a:r>
              <a:rPr lang="ru-RU" sz="3300" dirty="0" err="1"/>
              <a:t>винятково</a:t>
            </a:r>
            <a:r>
              <a:rPr lang="ru-RU" sz="3300" dirty="0"/>
              <a:t> для </a:t>
            </a:r>
            <a:r>
              <a:rPr lang="ru-RU" sz="3300" dirty="0" err="1"/>
              <a:t>використання</a:t>
            </a:r>
            <a:r>
              <a:rPr lang="ru-RU" sz="3300" dirty="0"/>
              <a:t> у </a:t>
            </a:r>
            <a:r>
              <a:rPr lang="ru-RU" sz="3300" dirty="0" err="1"/>
              <a:t>власній</a:t>
            </a:r>
            <a:r>
              <a:rPr lang="ru-RU" sz="3300" dirty="0"/>
              <a:t> </a:t>
            </a:r>
            <a:r>
              <a:rPr lang="ru-RU" sz="3300" dirty="0" err="1"/>
              <a:t>виробничій</a:t>
            </a:r>
            <a:r>
              <a:rPr lang="ru-RU" sz="3300" dirty="0"/>
              <a:t> </a:t>
            </a:r>
            <a:r>
              <a:rPr lang="ru-RU" sz="3300" dirty="0" err="1"/>
              <a:t>діяльності</a:t>
            </a:r>
            <a:r>
              <a:rPr lang="ru-RU" sz="3300" dirty="0"/>
              <a:t>;</a:t>
            </a:r>
          </a:p>
          <a:p>
            <a:r>
              <a:rPr lang="ru-RU" sz="3300" dirty="0"/>
              <a:t>та / </a:t>
            </a:r>
            <a:r>
              <a:rPr lang="ru-RU" sz="3300" dirty="0" err="1"/>
              <a:t>або</a:t>
            </a:r>
            <a:endParaRPr lang="ru-RU" sz="3300" dirty="0"/>
          </a:p>
          <a:p>
            <a:r>
              <a:rPr lang="ru-RU" sz="3300" dirty="0" err="1"/>
              <a:t>операцій</a:t>
            </a:r>
            <a:r>
              <a:rPr lang="ru-RU" sz="3300" dirty="0"/>
              <a:t> </a:t>
            </a:r>
            <a:r>
              <a:rPr lang="ru-RU" sz="3300" dirty="0" err="1"/>
              <a:t>із</a:t>
            </a:r>
            <a:r>
              <a:rPr lang="ru-RU" sz="3300" dirty="0"/>
              <a:t> </a:t>
            </a:r>
            <a:r>
              <a:rPr lang="ru-RU" sz="3300" dirty="0" err="1"/>
              <a:t>постачання</a:t>
            </a:r>
            <a:r>
              <a:rPr lang="ru-RU" sz="3300" dirty="0"/>
              <a:t> </a:t>
            </a:r>
            <a:r>
              <a:rPr lang="ru-RU" sz="3300" dirty="0" err="1"/>
              <a:t>товарів</a:t>
            </a:r>
            <a:r>
              <a:rPr lang="ru-RU" sz="3300" dirty="0"/>
              <a:t> </a:t>
            </a:r>
            <a:r>
              <a:rPr lang="ru-RU" sz="3300" dirty="0" err="1"/>
              <a:t>власного</a:t>
            </a:r>
            <a:r>
              <a:rPr lang="ru-RU" sz="3300" dirty="0"/>
              <a:t> </a:t>
            </a:r>
            <a:r>
              <a:rPr lang="ru-RU" sz="3300" dirty="0" err="1"/>
              <a:t>виробництва</a:t>
            </a:r>
            <a:r>
              <a:rPr lang="ru-RU" sz="3300" dirty="0"/>
              <a:t>, </a:t>
            </a:r>
            <a:r>
              <a:rPr lang="ru-RU" sz="3300" dirty="0" err="1"/>
              <a:t>які</a:t>
            </a:r>
            <a:r>
              <a:rPr lang="ru-RU" sz="3300" dirty="0"/>
              <a:t> </a:t>
            </a:r>
            <a:r>
              <a:rPr lang="ru-RU" sz="3300" dirty="0" err="1"/>
              <a:t>звільнені</a:t>
            </a:r>
            <a:r>
              <a:rPr lang="ru-RU" sz="3300" dirty="0"/>
              <a:t> </a:t>
            </a:r>
            <a:r>
              <a:rPr lang="ru-RU" sz="3300" dirty="0" err="1"/>
              <a:t>від</a:t>
            </a:r>
            <a:r>
              <a:rPr lang="ru-RU" sz="3300" dirty="0"/>
              <a:t> </a:t>
            </a:r>
            <a:r>
              <a:rPr lang="ru-RU" sz="3300" dirty="0" err="1"/>
              <a:t>оподаткування</a:t>
            </a:r>
            <a:r>
              <a:rPr lang="ru-RU" sz="3300" dirty="0"/>
              <a:t> ПДВ</a:t>
            </a:r>
            <a:r>
              <a:rPr lang="ru-RU" sz="3300" dirty="0" smtClean="0"/>
              <a:t>.</a:t>
            </a:r>
            <a:endParaRPr lang="ru-RU" sz="3300" dirty="0"/>
          </a:p>
          <a:p>
            <a:r>
              <a:rPr lang="ru-RU" sz="3300" dirty="0"/>
              <a:t>У </a:t>
            </a:r>
            <a:r>
              <a:rPr lang="ru-RU" sz="3300" dirty="0" err="1"/>
              <a:t>таблиці</a:t>
            </a:r>
            <a:r>
              <a:rPr lang="ru-RU" sz="3300" dirty="0"/>
              <a:t> 4 </a:t>
            </a:r>
            <a:r>
              <a:rPr lang="ru-RU" sz="3300" dirty="0" err="1"/>
              <a:t>додатку</a:t>
            </a:r>
            <a:r>
              <a:rPr lang="ru-RU" sz="3300" dirty="0"/>
              <a:t> Д4 </a:t>
            </a:r>
            <a:r>
              <a:rPr lang="ru-RU" sz="3300" dirty="0" err="1"/>
              <a:t>такі</a:t>
            </a:r>
            <a:r>
              <a:rPr lang="ru-RU" sz="3300" dirty="0"/>
              <a:t> </a:t>
            </a:r>
            <a:r>
              <a:rPr lang="ru-RU" sz="3300" dirty="0" err="1"/>
              <a:t>підприємства</a:t>
            </a:r>
            <a:r>
              <a:rPr lang="ru-RU" sz="3300" dirty="0"/>
              <a:t> </a:t>
            </a:r>
            <a:r>
              <a:rPr lang="ru-RU" sz="3300" dirty="0" err="1"/>
              <a:t>мають</a:t>
            </a:r>
            <a:r>
              <a:rPr lang="ru-RU" sz="3300" dirty="0"/>
              <a:t> </a:t>
            </a:r>
            <a:r>
              <a:rPr lang="ru-RU" sz="3300" dirty="0" err="1"/>
              <a:t>підтверджувати</a:t>
            </a:r>
            <a:r>
              <a:rPr lang="ru-RU" sz="3300" dirty="0"/>
              <a:t> </a:t>
            </a:r>
            <a:r>
              <a:rPr lang="ru-RU" sz="3300" b="1" dirty="0" err="1"/>
              <a:t>відповідність</a:t>
            </a:r>
            <a:r>
              <a:rPr lang="ru-RU" sz="3300" b="1" dirty="0"/>
              <a:t> </a:t>
            </a:r>
            <a:r>
              <a:rPr lang="ru-RU" sz="3300" b="1" dirty="0" err="1"/>
              <a:t>критеріям</a:t>
            </a:r>
            <a:r>
              <a:rPr lang="ru-RU" sz="3300" dirty="0"/>
              <a:t>, </a:t>
            </a:r>
            <a:r>
              <a:rPr lang="ru-RU" sz="3300" dirty="0" err="1"/>
              <a:t>визначеним</a:t>
            </a:r>
            <a:r>
              <a:rPr lang="ru-RU" sz="3300" dirty="0"/>
              <a:t> </a:t>
            </a:r>
            <a:r>
              <a:rPr lang="ru-RU" sz="3300" dirty="0">
                <a:hlinkClick r:id="rId3"/>
              </a:rPr>
              <a:t>п. 68 </a:t>
            </a:r>
            <a:r>
              <a:rPr lang="ru-RU" sz="3300" dirty="0" err="1">
                <a:hlinkClick r:id="rId3"/>
              </a:rPr>
              <a:t>підрозд</a:t>
            </a:r>
            <a:r>
              <a:rPr lang="ru-RU" sz="3300" dirty="0">
                <a:hlinkClick r:id="rId3"/>
              </a:rPr>
              <a:t>. 10 </a:t>
            </a:r>
            <a:r>
              <a:rPr lang="ru-RU" sz="3300" dirty="0" err="1">
                <a:hlinkClick r:id="rId3"/>
              </a:rPr>
              <a:t>розд</a:t>
            </a:r>
            <a:r>
              <a:rPr lang="ru-RU" sz="3300" dirty="0">
                <a:hlinkClick r:id="rId3"/>
              </a:rPr>
              <a:t>. ХХ ПКУ</a:t>
            </a:r>
            <a:r>
              <a:rPr lang="ru-RU" sz="3300" dirty="0"/>
              <a:t>, </a:t>
            </a:r>
            <a:r>
              <a:rPr lang="ru-RU" sz="3300" dirty="0" err="1"/>
              <a:t>що</a:t>
            </a:r>
            <a:r>
              <a:rPr lang="ru-RU" sz="3300" dirty="0"/>
              <a:t> </a:t>
            </a:r>
            <a:r>
              <a:rPr lang="ru-RU" sz="3300" dirty="0" err="1"/>
              <a:t>дозволяють</a:t>
            </a:r>
            <a:r>
              <a:rPr lang="ru-RU" sz="3300" dirty="0"/>
              <a:t> </a:t>
            </a:r>
            <a:r>
              <a:rPr lang="ru-RU" sz="3300" dirty="0" err="1"/>
              <a:t>застосувати</a:t>
            </a:r>
            <a:r>
              <a:rPr lang="ru-RU" sz="3300" dirty="0"/>
              <a:t> </a:t>
            </a:r>
            <a:r>
              <a:rPr lang="ru-RU" sz="3300" dirty="0" err="1"/>
              <a:t>пільговий</a:t>
            </a:r>
            <a:r>
              <a:rPr lang="ru-RU" sz="3300" dirty="0"/>
              <a:t> режим </a:t>
            </a:r>
            <a:r>
              <a:rPr lang="ru-RU" sz="3300" dirty="0" err="1"/>
              <a:t>оподаткування</a:t>
            </a:r>
            <a:r>
              <a:rPr lang="ru-RU" sz="3300" dirty="0"/>
              <a:t> до </a:t>
            </a:r>
            <a:r>
              <a:rPr lang="ru-RU" sz="3300" dirty="0" err="1"/>
              <a:t>цих</a:t>
            </a:r>
            <a:r>
              <a:rPr lang="ru-RU" sz="3300" dirty="0"/>
              <a:t> </a:t>
            </a:r>
            <a:r>
              <a:rPr lang="ru-RU" sz="3300" dirty="0" err="1"/>
              <a:t>операцій</a:t>
            </a:r>
            <a:r>
              <a:rPr lang="ru-RU" sz="3300" dirty="0"/>
              <a:t> (</a:t>
            </a:r>
            <a:r>
              <a:rPr lang="ru-RU" sz="3300" dirty="0">
                <a:hlinkClick r:id="rId4"/>
              </a:rPr>
              <a:t>п. 14 </a:t>
            </a:r>
            <a:r>
              <a:rPr lang="ru-RU" sz="3300" dirty="0" err="1">
                <a:hlinkClick r:id="rId4"/>
              </a:rPr>
              <a:t>розд</a:t>
            </a:r>
            <a:r>
              <a:rPr lang="ru-RU" sz="3300" dirty="0">
                <a:hlinkClick r:id="rId4"/>
              </a:rPr>
              <a:t>. </a:t>
            </a:r>
            <a:r>
              <a:rPr lang="en-US" sz="3300" dirty="0">
                <a:hlinkClick r:id="rId4"/>
              </a:rPr>
              <a:t>III </a:t>
            </a:r>
            <a:r>
              <a:rPr lang="ru-RU" sz="3300" dirty="0">
                <a:hlinkClick r:id="rId4"/>
              </a:rPr>
              <a:t>Порядку №21</a:t>
            </a:r>
            <a:r>
              <a:rPr lang="ru-RU" sz="3300" dirty="0"/>
              <a:t>). А </a:t>
            </a:r>
            <a:r>
              <a:rPr lang="ru-RU" sz="3300" dirty="0" err="1"/>
              <a:t>саме</a:t>
            </a:r>
            <a:r>
              <a:rPr lang="ru-RU" sz="3300" dirty="0"/>
              <a:t> у </a:t>
            </a:r>
            <a:r>
              <a:rPr lang="ru-RU" sz="3300" dirty="0" err="1"/>
              <a:t>цій</a:t>
            </a:r>
            <a:r>
              <a:rPr lang="ru-RU" sz="3300" dirty="0"/>
              <a:t> </a:t>
            </a:r>
            <a:r>
              <a:rPr lang="ru-RU" sz="3300" dirty="0" err="1"/>
              <a:t>таблиці</a:t>
            </a:r>
            <a:r>
              <a:rPr lang="ru-RU" sz="3300" dirty="0"/>
              <a:t> </a:t>
            </a:r>
            <a:r>
              <a:rPr lang="ru-RU" sz="3300" dirty="0" err="1"/>
              <a:t>слід</a:t>
            </a:r>
            <a:r>
              <a:rPr lang="ru-RU" sz="3300" dirty="0"/>
              <a:t> </a:t>
            </a:r>
            <a:r>
              <a:rPr lang="ru-RU" sz="3300" dirty="0" err="1"/>
              <a:t>зазначати</a:t>
            </a:r>
            <a:r>
              <a:rPr lang="ru-RU" sz="3300" dirty="0" smtClean="0"/>
              <a:t>:</a:t>
            </a:r>
            <a:endParaRPr lang="ru-RU" sz="3300" dirty="0"/>
          </a:p>
          <a:p>
            <a:r>
              <a:rPr lang="ru-RU" sz="3300" dirty="0"/>
              <a:t>питому вагу доходу, </a:t>
            </a:r>
            <a:r>
              <a:rPr lang="ru-RU" sz="3300" dirty="0" err="1"/>
              <a:t>отриманого</a:t>
            </a:r>
            <a:r>
              <a:rPr lang="ru-RU" sz="3300" dirty="0"/>
              <a:t> ними </a:t>
            </a:r>
            <a:r>
              <a:rPr lang="ru-RU" sz="3300" dirty="0" err="1"/>
              <a:t>від</a:t>
            </a:r>
            <a:r>
              <a:rPr lang="ru-RU" sz="3300" dirty="0"/>
              <a:t> </a:t>
            </a:r>
            <a:r>
              <a:rPr lang="ru-RU" sz="3300" dirty="0" err="1"/>
              <a:t>реалізації</a:t>
            </a:r>
            <a:r>
              <a:rPr lang="ru-RU" sz="3300" dirty="0"/>
              <a:t> </a:t>
            </a:r>
            <a:r>
              <a:rPr lang="ru-RU" sz="3300" dirty="0" err="1"/>
              <a:t>продукції</a:t>
            </a:r>
            <a:r>
              <a:rPr lang="ru-RU" sz="3300" dirty="0"/>
              <a:t> </a:t>
            </a:r>
            <a:r>
              <a:rPr lang="ru-RU" sz="3300" dirty="0" err="1"/>
              <a:t>власного</a:t>
            </a:r>
            <a:r>
              <a:rPr lang="ru-RU" sz="3300" dirty="0"/>
              <a:t> </a:t>
            </a:r>
            <a:r>
              <a:rPr lang="ru-RU" sz="3300" dirty="0" err="1"/>
              <a:t>виробництва</a:t>
            </a:r>
            <a:r>
              <a:rPr lang="ru-RU" sz="3300" dirty="0"/>
              <a:t> та </a:t>
            </a:r>
            <a:r>
              <a:rPr lang="ru-RU" sz="3300" dirty="0" err="1"/>
              <a:t>продуктів</a:t>
            </a:r>
            <a:r>
              <a:rPr lang="ru-RU" sz="3300" dirty="0"/>
              <a:t> </a:t>
            </a:r>
            <a:r>
              <a:rPr lang="ru-RU" sz="3300" dirty="0" err="1"/>
              <a:t>її</a:t>
            </a:r>
            <a:r>
              <a:rPr lang="ru-RU" sz="3300" dirty="0"/>
              <a:t> </a:t>
            </a:r>
            <a:r>
              <a:rPr lang="ru-RU" sz="3300" dirty="0" err="1"/>
              <a:t>переробки</a:t>
            </a:r>
            <a:r>
              <a:rPr lang="ru-RU" sz="3300" dirty="0"/>
              <a:t>, у </a:t>
            </a:r>
            <a:r>
              <a:rPr lang="ru-RU" sz="3300" dirty="0" err="1"/>
              <a:t>загальній</a:t>
            </a:r>
            <a:r>
              <a:rPr lang="ru-RU" sz="3300" dirty="0"/>
              <a:t> </a:t>
            </a:r>
            <a:r>
              <a:rPr lang="ru-RU" sz="3300" dirty="0" err="1"/>
              <a:t>сумі</a:t>
            </a:r>
            <a:r>
              <a:rPr lang="ru-RU" sz="3300" dirty="0"/>
              <a:t> доходу </a:t>
            </a:r>
            <a:r>
              <a:rPr lang="ru-RU" sz="3300" dirty="0" err="1"/>
              <a:t>протягом</a:t>
            </a:r>
            <a:r>
              <a:rPr lang="ru-RU" sz="3300" dirty="0"/>
              <a:t> </a:t>
            </a:r>
            <a:r>
              <a:rPr lang="ru-RU" sz="3300" dirty="0" err="1"/>
              <a:t>звітного</a:t>
            </a:r>
            <a:r>
              <a:rPr lang="ru-RU" sz="3300" dirty="0"/>
              <a:t> </a:t>
            </a:r>
            <a:r>
              <a:rPr lang="ru-RU" sz="3300" dirty="0" err="1"/>
              <a:t>періоду</a:t>
            </a:r>
            <a:r>
              <a:rPr lang="ru-RU" sz="3300" dirty="0"/>
              <a:t>. </a:t>
            </a:r>
            <a:r>
              <a:rPr lang="ru-RU" sz="3300" dirty="0" err="1"/>
              <a:t>Щоб</a:t>
            </a:r>
            <a:r>
              <a:rPr lang="ru-RU" sz="3300" dirty="0"/>
              <a:t> </a:t>
            </a:r>
            <a:r>
              <a:rPr lang="ru-RU" sz="3300" dirty="0" err="1"/>
              <a:t>виконати</a:t>
            </a:r>
            <a:r>
              <a:rPr lang="ru-RU" sz="3300" dirty="0"/>
              <a:t> </a:t>
            </a:r>
            <a:r>
              <a:rPr lang="ru-RU" sz="3300" dirty="0" err="1"/>
              <a:t>цей</a:t>
            </a:r>
            <a:r>
              <a:rPr lang="ru-RU" sz="3300" dirty="0"/>
              <a:t> </a:t>
            </a:r>
            <a:r>
              <a:rPr lang="ru-RU" sz="3300" dirty="0" err="1"/>
              <a:t>критерій</a:t>
            </a:r>
            <a:r>
              <a:rPr lang="ru-RU" sz="3300" dirty="0"/>
              <a:t>, </a:t>
            </a:r>
            <a:r>
              <a:rPr lang="ru-RU" sz="3300" dirty="0" err="1"/>
              <a:t>розмір</a:t>
            </a:r>
            <a:r>
              <a:rPr lang="ru-RU" sz="3300" dirty="0"/>
              <a:t> </a:t>
            </a:r>
            <a:r>
              <a:rPr lang="ru-RU" sz="3300" dirty="0" err="1"/>
              <a:t>питомої</a:t>
            </a:r>
            <a:r>
              <a:rPr lang="ru-RU" sz="3300" dirty="0"/>
              <a:t> ваги </a:t>
            </a:r>
            <a:r>
              <a:rPr lang="ru-RU" sz="3300" dirty="0" err="1"/>
              <a:t>має</a:t>
            </a:r>
            <a:r>
              <a:rPr lang="ru-RU" sz="3300" dirty="0"/>
              <a:t> становить </a:t>
            </a:r>
            <a:r>
              <a:rPr lang="ru-RU" sz="3300" dirty="0" err="1"/>
              <a:t>понад</a:t>
            </a:r>
            <a:r>
              <a:rPr lang="ru-RU" sz="3300" dirty="0"/>
              <a:t> 90%. </a:t>
            </a:r>
            <a:r>
              <a:rPr lang="ru-RU" sz="3300" dirty="0" err="1"/>
              <a:t>Значення</a:t>
            </a:r>
            <a:r>
              <a:rPr lang="ru-RU" sz="3300" dirty="0"/>
              <a:t> </a:t>
            </a:r>
            <a:r>
              <a:rPr lang="ru-RU" sz="3300" dirty="0" err="1"/>
              <a:t>цього</a:t>
            </a:r>
            <a:r>
              <a:rPr lang="ru-RU" sz="3300" dirty="0"/>
              <a:t> </a:t>
            </a:r>
            <a:r>
              <a:rPr lang="ru-RU" sz="3300" dirty="0" err="1"/>
              <a:t>показника</a:t>
            </a:r>
            <a:r>
              <a:rPr lang="ru-RU" sz="3300" dirty="0"/>
              <a:t> </a:t>
            </a:r>
            <a:r>
              <a:rPr lang="ru-RU" sz="3300" dirty="0" err="1"/>
              <a:t>наводять</a:t>
            </a:r>
            <a:r>
              <a:rPr lang="ru-RU" sz="3300" dirty="0"/>
              <a:t> </a:t>
            </a:r>
            <a:r>
              <a:rPr lang="ru-RU" sz="3300" dirty="0" err="1"/>
              <a:t>із</a:t>
            </a:r>
            <a:r>
              <a:rPr lang="ru-RU" sz="3300" dirty="0"/>
              <a:t> </a:t>
            </a:r>
            <a:r>
              <a:rPr lang="ru-RU" sz="3300" dirty="0" err="1"/>
              <a:t>точністю</a:t>
            </a:r>
            <a:r>
              <a:rPr lang="ru-RU" sz="3300" dirty="0"/>
              <a:t> до </a:t>
            </a:r>
            <a:r>
              <a:rPr lang="ru-RU" sz="3300" dirty="0" err="1"/>
              <a:t>двох</a:t>
            </a:r>
            <a:r>
              <a:rPr lang="ru-RU" sz="3300" dirty="0"/>
              <a:t> </a:t>
            </a:r>
            <a:r>
              <a:rPr lang="ru-RU" sz="3300" dirty="0" err="1"/>
              <a:t>знаків</a:t>
            </a:r>
            <a:r>
              <a:rPr lang="ru-RU" sz="3300" dirty="0"/>
              <a:t> </a:t>
            </a:r>
            <a:r>
              <a:rPr lang="ru-RU" sz="3300" dirty="0" err="1"/>
              <a:t>після</a:t>
            </a:r>
            <a:r>
              <a:rPr lang="ru-RU" sz="3300" dirty="0"/>
              <a:t> </a:t>
            </a:r>
            <a:r>
              <a:rPr lang="ru-RU" sz="3300" dirty="0" err="1"/>
              <a:t>коми</a:t>
            </a:r>
            <a:r>
              <a:rPr lang="ru-RU" sz="3300" dirty="0"/>
              <a:t> з </a:t>
            </a:r>
            <a:r>
              <a:rPr lang="ru-RU" sz="3300" dirty="0" err="1"/>
              <a:t>округленням</a:t>
            </a:r>
            <a:r>
              <a:rPr lang="ru-RU" sz="3300" dirty="0"/>
              <a:t> за </a:t>
            </a:r>
            <a:r>
              <a:rPr lang="ru-RU" sz="3300" dirty="0" err="1"/>
              <a:t>загальновстановленими</a:t>
            </a:r>
            <a:r>
              <a:rPr lang="ru-RU" sz="3300" dirty="0"/>
              <a:t> правилами;</a:t>
            </a:r>
          </a:p>
          <a:p>
            <a:r>
              <a:rPr lang="ru-RU" sz="3300" dirty="0" err="1"/>
              <a:t>позначку</a:t>
            </a:r>
            <a:r>
              <a:rPr lang="ru-RU" sz="3300" dirty="0"/>
              <a:t> «+» у </a:t>
            </a:r>
            <a:r>
              <a:rPr lang="ru-RU" sz="3300" dirty="0" err="1"/>
              <a:t>полі</a:t>
            </a:r>
            <a:r>
              <a:rPr lang="ru-RU" sz="3300" dirty="0"/>
              <a:t> «</a:t>
            </a:r>
            <a:r>
              <a:rPr lang="ru-RU" sz="3300" dirty="0" err="1"/>
              <a:t>Відмітка</a:t>
            </a:r>
            <a:r>
              <a:rPr lang="ru-RU" sz="3300" dirty="0"/>
              <a:t> про </a:t>
            </a:r>
            <a:r>
              <a:rPr lang="ru-RU" sz="3300" dirty="0" err="1"/>
              <a:t>наявність</a:t>
            </a:r>
            <a:r>
              <a:rPr lang="ru-RU" sz="3300" dirty="0"/>
              <a:t> </a:t>
            </a:r>
            <a:r>
              <a:rPr lang="ru-RU" sz="3300" dirty="0" err="1"/>
              <a:t>виробничих</a:t>
            </a:r>
            <a:r>
              <a:rPr lang="ru-RU" sz="3300" dirty="0"/>
              <a:t> </a:t>
            </a:r>
            <a:r>
              <a:rPr lang="ru-RU" sz="3300" dirty="0" err="1"/>
              <a:t>потужностей</a:t>
            </a:r>
            <a:r>
              <a:rPr lang="ru-RU" sz="3300" dirty="0"/>
              <a:t>, </a:t>
            </a:r>
            <a:r>
              <a:rPr lang="ru-RU" sz="3300" dirty="0" err="1"/>
              <a:t>розташованих</a:t>
            </a:r>
            <a:r>
              <a:rPr lang="ru-RU" sz="3300" dirty="0"/>
              <a:t> </a:t>
            </a:r>
            <a:r>
              <a:rPr lang="ru-RU" sz="3300" dirty="0" err="1"/>
              <a:t>виключно</a:t>
            </a:r>
            <a:r>
              <a:rPr lang="ru-RU" sz="3300" dirty="0"/>
              <a:t> на </a:t>
            </a:r>
            <a:r>
              <a:rPr lang="ru-RU" sz="3300" dirty="0" err="1"/>
              <a:t>території</a:t>
            </a:r>
            <a:r>
              <a:rPr lang="ru-RU" sz="3300" dirty="0"/>
              <a:t> </a:t>
            </a:r>
            <a:r>
              <a:rPr lang="ru-RU" sz="3300" dirty="0" err="1"/>
              <a:t>населених</a:t>
            </a:r>
            <a:r>
              <a:rPr lang="ru-RU" sz="3300" dirty="0"/>
              <a:t> </a:t>
            </a:r>
            <a:r>
              <a:rPr lang="ru-RU" sz="3300" dirty="0" err="1"/>
              <a:t>пунктів</a:t>
            </a:r>
            <a:r>
              <a:rPr lang="ru-RU" sz="3300" dirty="0"/>
              <a:t>, </a:t>
            </a:r>
            <a:r>
              <a:rPr lang="ru-RU" sz="3300" dirty="0" err="1"/>
              <a:t>зазначених</a:t>
            </a:r>
            <a:r>
              <a:rPr lang="ru-RU" sz="3300" dirty="0"/>
              <a:t> у </a:t>
            </a:r>
            <a:r>
              <a:rPr lang="ru-RU" sz="3300" dirty="0" err="1"/>
              <a:t>пункті</a:t>
            </a:r>
            <a:r>
              <a:rPr lang="ru-RU" sz="3300" dirty="0"/>
              <a:t> 68 </a:t>
            </a:r>
            <a:r>
              <a:rPr lang="ru-RU" sz="3300" dirty="0" err="1"/>
              <a:t>підрозділу</a:t>
            </a:r>
            <a:r>
              <a:rPr lang="ru-RU" sz="3300" dirty="0"/>
              <a:t> 10 </a:t>
            </a:r>
            <a:r>
              <a:rPr lang="ru-RU" sz="3300" dirty="0" err="1"/>
              <a:t>розділу</a:t>
            </a:r>
            <a:r>
              <a:rPr lang="ru-RU" sz="3300" dirty="0"/>
              <a:t> </a:t>
            </a:r>
            <a:r>
              <a:rPr lang="en-US" sz="3300" dirty="0"/>
              <a:t>XX «</a:t>
            </a:r>
            <a:r>
              <a:rPr lang="ru-RU" sz="3300" dirty="0" err="1"/>
              <a:t>Перехідні</a:t>
            </a:r>
            <a:r>
              <a:rPr lang="ru-RU" sz="3300" dirty="0"/>
              <a:t> </a:t>
            </a:r>
            <a:r>
              <a:rPr lang="ru-RU" sz="3300" dirty="0" err="1"/>
              <a:t>положення</a:t>
            </a:r>
            <a:r>
              <a:rPr lang="ru-RU" sz="3300" dirty="0"/>
              <a:t>» Кодексу».</a:t>
            </a:r>
          </a:p>
          <a:p>
            <a:pPr marL="0" indent="0">
              <a:buNone/>
            </a:pPr>
            <a:endParaRPr lang="ru-RU" sz="33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426376"/>
          </a:xfrm>
        </p:spPr>
        <p:txBody>
          <a:bodyPr>
            <a:normAutofit fontScale="90000"/>
          </a:bodyPr>
          <a:lstStyle/>
          <a:p>
            <a:r>
              <a:rPr lang="uk-UA" sz="2800" dirty="0" smtClean="0"/>
              <a:t>Таблиця 4 до Додатку 4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138573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78</TotalTime>
  <Words>1352</Words>
  <Application>Microsoft Office PowerPoint</Application>
  <PresentationFormat>Экран (4:3)</PresentationFormat>
  <Paragraphs>61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      Додаток 4 (Д4) до декларації з ПДВ: алгоритм заповнення  </vt:lpstr>
      <vt:lpstr> Дод 4 заповнюємо разом без помилок</vt:lpstr>
      <vt:lpstr>Під час заповнення таблиці 1 додатка 4 зазначаємо:</vt:lpstr>
      <vt:lpstr>Таблиця 2 Дод 4 </vt:lpstr>
      <vt:lpstr> Під час заповнення Таблиці 2 у графах зазначаємо </vt:lpstr>
      <vt:lpstr>   Заповнюємо Таблицю 3 ДОД 4  </vt:lpstr>
      <vt:lpstr>Таблиця 4 до Додатку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Додаток 1 (Д1) до декларації з ПДВ: алгоритм заповнення</dc:title>
  <dc:creator>internet</dc:creator>
  <cp:lastModifiedBy>internet</cp:lastModifiedBy>
  <cp:revision>9</cp:revision>
  <cp:lastPrinted>2026-07-14T10:51:11Z</cp:lastPrinted>
  <dcterms:created xsi:type="dcterms:W3CDTF">2026-07-14T09:19:43Z</dcterms:created>
  <dcterms:modified xsi:type="dcterms:W3CDTF">2026-07-14T10:51:26Z</dcterms:modified>
</cp:coreProperties>
</file>